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4" r:id="rId9"/>
    <p:sldId id="263" r:id="rId10"/>
    <p:sldId id="284" r:id="rId11"/>
    <p:sldId id="269" r:id="rId12"/>
    <p:sldId id="265" r:id="rId13"/>
    <p:sldId id="283" r:id="rId14"/>
    <p:sldId id="266" r:id="rId15"/>
    <p:sldId id="26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FD0E-3D0E-45B5-A5FA-003C47BF882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D40A0-C70A-4895-A68A-0B805B68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1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projections?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Change scale on lower left plot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237D-4B02-487D-A947-764FDBDEBA01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0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58B2-45F8-49A1-9CE3-5BEDE18386A2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6D29-EBFF-4999-B263-FEC86C76CA53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4E0F-D7FE-49C6-A282-7EC2E2D3113C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6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C71-EEB4-43E2-BA88-180A64A9ED26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3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A545-6085-485A-8783-396B7DBD23B9}" type="datetime1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3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F3C-1FFC-4CCB-B856-BE92582C4A15}" type="datetime1">
              <a:rPr lang="en-US" smtClean="0"/>
              <a:t>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3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AB8A-AC3C-48A3-B086-CA7CCE06108B}" type="datetime1">
              <a:rPr lang="en-US" smtClean="0"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2424-ED16-441E-9EC8-ED76C4ADD368}" type="datetime1">
              <a:rPr lang="en-US" smtClean="0"/>
              <a:t>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6EE5-5EED-4608-A6D9-7EF22E6A1035}" type="datetime1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952D-EF89-40EF-A67D-3F9089850BAA}" type="datetime1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828A-A8EE-42A6-B930-520B72B6D8FD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6EE7-5D5A-4AD1-B8D3-23682CFB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6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Run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3" y="51054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John </a:t>
            </a:r>
            <a:r>
              <a:rPr lang="en-US" dirty="0" err="1" smtClean="0"/>
              <a:t>Koster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RBRC</a:t>
            </a:r>
            <a:br>
              <a:rPr lang="en-US" dirty="0" smtClean="0"/>
            </a:br>
            <a:r>
              <a:rPr lang="en-US" dirty="0" smtClean="0"/>
              <a:t>RSC Meeting</a:t>
            </a:r>
            <a:br>
              <a:rPr lang="en-US" dirty="0" smtClean="0"/>
            </a:br>
            <a:r>
              <a:rPr lang="en-US" dirty="0" smtClean="0"/>
              <a:t>2012/01/13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Run12 New </a:t>
            </a:r>
            <a:r>
              <a:rPr lang="en-US" dirty="0" err="1" smtClean="0"/>
              <a:t>Muon</a:t>
            </a:r>
            <a:r>
              <a:rPr lang="en-US" dirty="0" smtClean="0"/>
              <a:t> Trigger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ECC6EE7-5D5A-4AD1-B8D3-23682CFB0393}" type="slidenum">
              <a:rPr lang="en-US" smtClean="0"/>
              <a:t>10</a:t>
            </a:fld>
            <a:endParaRPr lang="en-US"/>
          </a:p>
        </p:txBody>
      </p:sp>
      <p:sp>
        <p:nvSpPr>
          <p:cNvPr id="5" name="AutoShape 2" descr="https://mail.google.com/mail/?ui=2&amp;ik=d957d54e5e&amp;view=att&amp;th=134d3ed1256568e8&amp;attid=0.1&amp;disp=inline&amp;realattid=a221578cebe5043_0.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3558072" cy="265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2873" y="1371600"/>
            <a:ext cx="2362200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South Tunnel Shielding</a:t>
            </a:r>
            <a:endParaRPr lang="en-US" dirty="0"/>
          </a:p>
        </p:txBody>
      </p:sp>
      <p:sp>
        <p:nvSpPr>
          <p:cNvPr id="7" name="AutoShape 5" descr="https://mail.google.com/mail/?ui=2&amp;ik=d957d54e5e&amp;view=att&amp;th=134d3ed1256568e8&amp;attid=0.2&amp;disp=inline&amp;realattid=a221578cebe5043_0.2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57650"/>
            <a:ext cx="354537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68862" y="4084150"/>
            <a:ext cx="2356210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NorthTunnel</a:t>
            </a:r>
            <a:r>
              <a:rPr lang="en-US" dirty="0" smtClean="0"/>
              <a:t> Shielding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0063"/>
            <a:ext cx="3505200" cy="263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1371600"/>
            <a:ext cx="2362200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South RPC Station 1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1" y="4084150"/>
            <a:ext cx="3492980" cy="26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" y="4126468"/>
            <a:ext cx="2362200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North RPC Station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5200471"/>
            <a:ext cx="1752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Many thanks to CAD and Dave Phillips for the new shielding!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 Commissioning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1/11</a:t>
            </a:r>
            <a:br>
              <a:rPr lang="en-US" sz="2400" dirty="0" smtClean="0"/>
            </a:br>
            <a:r>
              <a:rPr lang="en-US" sz="2400" dirty="0" smtClean="0"/>
              <a:t>Shifts have start at PHENIX</a:t>
            </a:r>
          </a:p>
          <a:p>
            <a:r>
              <a:rPr lang="en-US" sz="2400" dirty="0" smtClean="0"/>
              <a:t>1/20</a:t>
            </a:r>
            <a:br>
              <a:rPr lang="en-US" sz="2400" dirty="0" smtClean="0"/>
            </a:br>
            <a:r>
              <a:rPr lang="en-US" sz="2400" dirty="0" smtClean="0"/>
              <a:t>Target start of comic data-taking </a:t>
            </a:r>
            <a:br>
              <a:rPr lang="en-US" sz="2400" dirty="0" smtClean="0"/>
            </a:br>
            <a:r>
              <a:rPr lang="en-US" sz="2200" dirty="0" err="1" smtClean="0"/>
              <a:t>Cosmics</a:t>
            </a:r>
            <a:r>
              <a:rPr lang="en-US" sz="2200" dirty="0" smtClean="0"/>
              <a:t> </a:t>
            </a:r>
            <a:r>
              <a:rPr lang="en-US" sz="2200" dirty="0" smtClean="0"/>
              <a:t>are needed to understand momentum smearing, charge-sign efficiency, trigger turn-on, </a:t>
            </a:r>
            <a:r>
              <a:rPr lang="en-US" sz="2200" dirty="0"/>
              <a:t> </a:t>
            </a:r>
            <a:r>
              <a:rPr lang="en-US" sz="2200" dirty="0" smtClean="0"/>
              <a:t>backgrounds, etc.</a:t>
            </a:r>
          </a:p>
          <a:p>
            <a:pPr lvl="1"/>
            <a:r>
              <a:rPr lang="en-US" sz="2200" dirty="0" smtClean="0"/>
              <a:t>Plan to start with commissioning work and then go to collection mode.  Would like to collect 3 weeks of </a:t>
            </a:r>
            <a:r>
              <a:rPr lang="en-US" sz="2200" dirty="0" err="1" smtClean="0"/>
              <a:t>cosmics</a:t>
            </a:r>
            <a:r>
              <a:rPr lang="en-US" sz="2200" dirty="0" smtClean="0"/>
              <a:t>.  </a:t>
            </a:r>
          </a:p>
          <a:p>
            <a:pPr lvl="1"/>
            <a:r>
              <a:rPr lang="en-US" sz="2200" dirty="0" smtClean="0"/>
              <a:t>Cosmic runs can be squeezed into (hopefully small) periods of accelerator downtime during physics mode.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We would like to take advantage of these periods as much as possible</a:t>
            </a:r>
          </a:p>
          <a:p>
            <a:pPr lvl="2"/>
            <a:r>
              <a:rPr lang="en-US" sz="2200" dirty="0" smtClean="0"/>
              <a:t>If we don’t accumulate sufficient statistics during Run12, may ask for additional time in June. </a:t>
            </a:r>
          </a:p>
          <a:p>
            <a:r>
              <a:rPr lang="en-US" sz="2400" dirty="0" smtClean="0"/>
              <a:t>1/31	</a:t>
            </a:r>
            <a:br>
              <a:rPr lang="en-US" sz="2400" dirty="0" smtClean="0"/>
            </a:br>
            <a:r>
              <a:rPr lang="en-US" sz="2400" dirty="0" smtClean="0"/>
              <a:t>2 week ramp-up with 8 </a:t>
            </a:r>
            <a:r>
              <a:rPr lang="en-US" sz="2400" dirty="0" smtClean="0"/>
              <a:t>hours/night </a:t>
            </a:r>
            <a:r>
              <a:rPr lang="en-US" sz="2400" dirty="0" smtClean="0"/>
              <a:t>for experiments</a:t>
            </a:r>
          </a:p>
          <a:p>
            <a:pPr lvl="1"/>
            <a:r>
              <a:rPr lang="en-US" sz="2000" dirty="0" smtClean="0"/>
              <a:t>Allows us time to do commissioning with beams.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VTX/FVTX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1910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FVTX detector integrated into VTX detector.</a:t>
            </a:r>
          </a:p>
          <a:p>
            <a:r>
              <a:rPr lang="en-US" sz="2400" dirty="0" smtClean="0"/>
              <a:t>Now installed in IR</a:t>
            </a:r>
            <a:endParaRPr lang="en-US" sz="2400" dirty="0"/>
          </a:p>
          <a:p>
            <a:r>
              <a:rPr lang="en-US" sz="2400" dirty="0" smtClean="0"/>
              <a:t>Cabling/cooling work finishing up</a:t>
            </a:r>
          </a:p>
          <a:p>
            <a:r>
              <a:rPr lang="en-US" sz="2400" dirty="0" smtClean="0"/>
              <a:t>Next week: verify all signal/power cable connections and start </a:t>
            </a:r>
            <a:r>
              <a:rPr lang="en-US" sz="2400" dirty="0" smtClean="0"/>
              <a:t>commissioning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4"/>
          <a:stretch>
            <a:fillRect/>
          </a:stretch>
        </p:blipFill>
        <p:spPr bwMode="auto">
          <a:xfrm>
            <a:off x="4960124" y="1307855"/>
            <a:ext cx="4171175" cy="242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_0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32" y="3733800"/>
            <a:ext cx="418216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1307855"/>
            <a:ext cx="2895600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VTX/FVTX in laboratory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745468"/>
            <a:ext cx="2895600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VTX/FVTX in 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98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P101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MPC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65237"/>
            <a:ext cx="4876800" cy="54403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/>
              <a:t>New MPC electronics </a:t>
            </a:r>
            <a:r>
              <a:rPr lang="en-US" sz="3000" dirty="0" smtClean="0"/>
              <a:t>(</a:t>
            </a:r>
            <a:r>
              <a:rPr lang="en-US" sz="3000" dirty="0"/>
              <a:t>reuse HBD waveform digitizers) will be installed for the South MPC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Will allow for improved energy resolution, improved handling of high rates, sharper trigger turn-on curve, and </a:t>
            </a:r>
            <a:r>
              <a:rPr lang="en-US" sz="2600" dirty="0" err="1"/>
              <a:t>p</a:t>
            </a:r>
            <a:r>
              <a:rPr lang="en-US" sz="2600" baseline="-25000" dirty="0" err="1"/>
              <a:t>T</a:t>
            </a:r>
            <a:r>
              <a:rPr lang="en-US" sz="2600" dirty="0"/>
              <a:t> (rather than energy) based trigger.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Useful for A</a:t>
            </a:r>
            <a:r>
              <a:rPr lang="en-US" sz="2600" baseline="-25000" dirty="0"/>
              <a:t>N</a:t>
            </a:r>
            <a:r>
              <a:rPr lang="en-US" sz="2600" dirty="0"/>
              <a:t>, </a:t>
            </a:r>
            <a:r>
              <a:rPr lang="en-US" sz="2600" dirty="0" smtClean="0"/>
              <a:t>Collins and A</a:t>
            </a:r>
            <a:r>
              <a:rPr lang="en-US" sz="2600" baseline="-25000" dirty="0" smtClean="0"/>
              <a:t>LL</a:t>
            </a:r>
            <a:r>
              <a:rPr lang="en-US" sz="2600" dirty="0" smtClean="0"/>
              <a:t>  </a:t>
            </a:r>
            <a:r>
              <a:rPr lang="en-US" sz="2600" dirty="0"/>
              <a:t>measurements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North MPC initially keeps old electronics, i.e. we can do physics while South is being commissioned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7B3DCB-23A5-4E44-980C-87BB7788553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029200" y="6248400"/>
            <a:ext cx="2895600" cy="641350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dirty="0">
                <a:latin typeface="Calibri" pitchFamily="34" charset="0"/>
              </a:rPr>
              <a:t>New SMPC Electronics Rack being installed</a:t>
            </a:r>
          </a:p>
        </p:txBody>
      </p:sp>
      <p:pic>
        <p:nvPicPr>
          <p:cNvPr id="6151" name="Picture 7" descr="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29088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mail.google.com/mail/?ui=2&amp;ik=d957d54e5e&amp;view=att&amp;th=134d3759514874c6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27500"/>
            <a:ext cx="406074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9869" y="502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Cosmic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Service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Vernier</a:t>
            </a:r>
            <a:r>
              <a:rPr lang="en-US" dirty="0" smtClean="0"/>
              <a:t> Scans</a:t>
            </a:r>
          </a:p>
          <a:p>
            <a:pPr lvl="1"/>
            <a:r>
              <a:rPr lang="en-US" dirty="0" smtClean="0"/>
              <a:t>PHENIX should coordinate with Angelika before the run on step sizes/lengths, etc.</a:t>
            </a:r>
          </a:p>
          <a:p>
            <a:pPr lvl="1"/>
            <a:r>
              <a:rPr lang="en-US" dirty="0" smtClean="0"/>
              <a:t>Prefer 1 scan / week, preferably starting with low luminosity.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polarimetry</a:t>
            </a:r>
            <a:endParaRPr lang="en-US" dirty="0" smtClean="0"/>
          </a:p>
          <a:p>
            <a:pPr lvl="1"/>
            <a:r>
              <a:rPr lang="en-US" dirty="0" smtClean="0"/>
              <a:t>This year plan to use the ZDC/SMD </a:t>
            </a:r>
            <a:r>
              <a:rPr lang="en-US" dirty="0" err="1" smtClean="0"/>
              <a:t>scalers</a:t>
            </a:r>
            <a:r>
              <a:rPr lang="en-US" dirty="0" smtClean="0"/>
              <a:t> to perform analysis in real-time.</a:t>
            </a:r>
          </a:p>
          <a:p>
            <a:pPr lvl="1"/>
            <a:r>
              <a:rPr lang="en-US" dirty="0" smtClean="0"/>
              <a:t>We would like to monitor the analysis outputs from MCR and </a:t>
            </a:r>
            <a:r>
              <a:rPr lang="en-US" dirty="0" smtClean="0"/>
              <a:t>perform a faster </a:t>
            </a:r>
            <a:r>
              <a:rPr lang="en-US" dirty="0" smtClean="0"/>
              <a:t>rotator commissioning </a:t>
            </a:r>
            <a:r>
              <a:rPr lang="en-US" dirty="0" smtClean="0"/>
              <a:t>at </a:t>
            </a:r>
            <a:r>
              <a:rPr lang="en-US" dirty="0" smtClean="0"/>
              <a:t>√s=500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We plan to test the new system at √s=200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Will coordinate with Vincent on the details.</a:t>
            </a:r>
          </a:p>
          <a:p>
            <a:r>
              <a:rPr lang="en-US" dirty="0" smtClean="0"/>
              <a:t>Relative Luminosity</a:t>
            </a:r>
          </a:p>
          <a:p>
            <a:pPr lvl="1"/>
            <a:r>
              <a:rPr lang="en-US" dirty="0" smtClean="0"/>
              <a:t>See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Luminosity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3429000" cy="5668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Idea: the neutron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observed at zero angle is producing false double spin asymmetries in the ZDC because the beams have a small misalignments w.r.t. the detectors</a:t>
            </a:r>
            <a:endParaRPr lang="en-US" sz="2400" dirty="0"/>
          </a:p>
          <a:p>
            <a:r>
              <a:rPr lang="en-US" sz="2400" dirty="0" smtClean="0"/>
              <a:t>Still working to finalize our beam request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Will be between 5 and 10 fills with angled/offset </a:t>
            </a:r>
            <a:r>
              <a:rPr lang="en-US" sz="2400" dirty="0" smtClean="0">
                <a:solidFill>
                  <a:srgbClr val="FF0000"/>
                </a:solidFill>
              </a:rPr>
              <a:t>beams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39296" y="1219200"/>
            <a:ext cx="5504704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0" y="57150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Kieran Boyle and Andrew </a:t>
            </a:r>
            <a:r>
              <a:rPr lang="en-US" dirty="0" err="1" smtClean="0"/>
              <a:t>Manion</a:t>
            </a:r>
            <a:r>
              <a:rPr lang="en-US" dirty="0" smtClean="0"/>
              <a:t>, who have developed this idea, will present more details and the final request at the next RSC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RPC Shielding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1219200"/>
            <a:ext cx="2514600" cy="4906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RPC inclusive TDC spectra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RPC TDC spectra </a:t>
            </a:r>
            <a:r>
              <a:rPr lang="en-US" dirty="0" err="1" smtClean="0">
                <a:solidFill>
                  <a:schemeClr val="tx2"/>
                </a:solidFill>
              </a:rPr>
              <a:t>muon</a:t>
            </a:r>
            <a:r>
              <a:rPr lang="en-US" dirty="0" smtClean="0">
                <a:solidFill>
                  <a:schemeClr val="tx2"/>
                </a:solidFill>
              </a:rPr>
              <a:t> coincidence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705600" cy="432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352800"/>
            <a:ext cx="6705600" cy="233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50313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Run11 Data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2400" y="2743200"/>
            <a:ext cx="12192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538727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Modules A, B are C are close, middle and outer from the </a:t>
            </a:r>
            <a:r>
              <a:rPr lang="en-US" dirty="0" err="1" smtClean="0"/>
              <a:t>beampipe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70200" y="37015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Incoming beam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72000" y="3276600"/>
            <a:ext cx="1143000" cy="9144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0200" y="4070866"/>
            <a:ext cx="16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 related, i.e. </a:t>
            </a:r>
            <a:r>
              <a:rPr lang="en-US" dirty="0" err="1" smtClean="0"/>
              <a:t>muons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867400" y="2971802"/>
            <a:ext cx="0" cy="9143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08600" y="3886200"/>
            <a:ext cx="162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coming in slightly after </a:t>
            </a:r>
            <a:r>
              <a:rPr lang="en-US" dirty="0" err="1" smtClean="0"/>
              <a:t>muons</a:t>
            </a:r>
            <a:r>
              <a:rPr lang="en-US" dirty="0" smtClean="0"/>
              <a:t> from collision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72200" y="6248400"/>
            <a:ext cx="29718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Detailed analysis by Ralf </a:t>
            </a:r>
            <a:r>
              <a:rPr lang="en-US" dirty="0" err="1" smtClean="0"/>
              <a:t>Seidl</a:t>
            </a:r>
            <a:r>
              <a:rPr lang="en-US" dirty="0" smtClean="0"/>
              <a:t> and Martin </a:t>
            </a:r>
            <a:r>
              <a:rPr lang="en-US" dirty="0" err="1" smtClean="0"/>
              <a:t>Leitgab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7000" y="55536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two collision-related peaks merge as you get </a:t>
            </a:r>
            <a:r>
              <a:rPr lang="en-US" b="1" dirty="0" smtClean="0">
                <a:solidFill>
                  <a:srgbClr val="FF0000"/>
                </a:solidFill>
              </a:rPr>
              <a:t>closer</a:t>
            </a:r>
            <a:r>
              <a:rPr lang="en-US" dirty="0" smtClean="0"/>
              <a:t> to the </a:t>
            </a:r>
            <a:r>
              <a:rPr lang="en-US" dirty="0" err="1" smtClean="0"/>
              <a:t>beamline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RPC Shielding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 related secondary is </a:t>
            </a:r>
            <a:r>
              <a:rPr lang="en-US" b="1" dirty="0" smtClean="0"/>
              <a:t>in-time </a:t>
            </a:r>
            <a:r>
              <a:rPr lang="en-US" dirty="0" smtClean="0"/>
              <a:t>with the </a:t>
            </a:r>
            <a:r>
              <a:rPr lang="en-US" dirty="0" err="1" smtClean="0"/>
              <a:t>muons</a:t>
            </a:r>
            <a:r>
              <a:rPr lang="en-US" dirty="0" smtClean="0"/>
              <a:t>!  Poses a problem for the trigger!</a:t>
            </a:r>
            <a:endParaRPr lang="en-US" b="1" dirty="0" smtClean="0"/>
          </a:p>
          <a:p>
            <a:r>
              <a:rPr lang="en-US" dirty="0" smtClean="0"/>
              <a:t>Where is it coming from?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fld id="{F903E538-7CB5-48B8-9079-D23DCC3341A6}" type="slidenum">
              <a:rPr lang="en-US" sz="1200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19</a:t>
            </a:fld>
            <a:endParaRPr lang="en-US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76200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Ralf </a:t>
            </a:r>
            <a:r>
              <a:rPr lang="en-US" dirty="0" err="1" smtClean="0"/>
              <a:t>Seidl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Physics expectations</a:t>
            </a:r>
          </a:p>
          <a:p>
            <a:r>
              <a:rPr lang="en-US" dirty="0" smtClean="0"/>
              <a:t>Upgrades/Accomplishments during 2011 shutdown</a:t>
            </a:r>
          </a:p>
          <a:p>
            <a:r>
              <a:rPr lang="en-US" dirty="0" smtClean="0"/>
              <a:t>Commissioning plans</a:t>
            </a:r>
          </a:p>
          <a:p>
            <a:r>
              <a:rPr lang="en-US" dirty="0" smtClean="0"/>
              <a:t>News from spin service tasks</a:t>
            </a:r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polarimetery</a:t>
            </a:r>
            <a:endParaRPr lang="en-US" dirty="0" smtClean="0"/>
          </a:p>
          <a:p>
            <a:pPr lvl="1"/>
            <a:r>
              <a:rPr lang="en-US" dirty="0" smtClean="0"/>
              <a:t>Relative luminosity (special plans/runs for run12)</a:t>
            </a:r>
          </a:p>
          <a:p>
            <a:pPr lvl="1"/>
            <a:r>
              <a:rPr lang="en-US" dirty="0" err="1" smtClean="0"/>
              <a:t>Vernier</a:t>
            </a:r>
            <a:r>
              <a:rPr lang="en-US" dirty="0" smtClean="0"/>
              <a:t> scan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DX 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838200"/>
            <a:ext cx="33528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Plan: 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Extend rail 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Extend Garage 5’ - 6’ out from last MuID steel (similar thickness as existing garage)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Look whether something can be put below rail (lesser priority)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New Steel would cost ~50-60k, but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Old steel from AGS experiment available in ~6” thick sheets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fld id="{AF3D9772-0356-4E0E-9618-1CD8313EA702}" type="slidenum">
              <a:rPr lang="en-US" sz="1200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20</a:t>
            </a:fld>
            <a:endParaRPr lang="en-US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2"/>
          <a:stretch>
            <a:fillRect/>
          </a:stretch>
        </p:blipFill>
        <p:spPr bwMode="auto">
          <a:xfrm>
            <a:off x="-228600" y="1981200"/>
            <a:ext cx="60198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2819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Ralf </a:t>
            </a:r>
            <a:r>
              <a:rPr lang="en-US" dirty="0" err="1" smtClean="0"/>
              <a:t>Seidl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DX Shielding has been added to PHENIX for Run12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Shielding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shielding may be needed farther away from the RPC’s</a:t>
            </a:r>
          </a:p>
          <a:p>
            <a:r>
              <a:rPr lang="en-US" dirty="0" smtClean="0"/>
              <a:t>Not an issue for the trigger because this background is in time with the incoming beam</a:t>
            </a:r>
          </a:p>
          <a:p>
            <a:r>
              <a:rPr lang="en-US" dirty="0" smtClean="0"/>
              <a:t>But it will help reduce our background levels</a:t>
            </a:r>
          </a:p>
          <a:p>
            <a:pPr lvl="1"/>
            <a:r>
              <a:rPr lang="en-US" dirty="0" smtClean="0"/>
              <a:t>Lets us turn on the RPC’s sooner in a fill </a:t>
            </a:r>
            <a:r>
              <a:rPr lang="en-US" dirty="0" smtClean="0">
                <a:sym typeface="Wingdings" pitchFamily="2" charset="2"/>
              </a:rPr>
              <a:t> Acquire more luminosity!</a:t>
            </a:r>
            <a:endParaRPr lang="en-US" dirty="0" smtClean="0"/>
          </a:p>
          <a:p>
            <a:pPr lvl="1"/>
            <a:r>
              <a:rPr lang="en-US" dirty="0" smtClean="0"/>
              <a:t>Reduces currents in chambers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fld id="{A80E3155-1A49-45A8-8956-2879020E7241}" type="slidenum">
              <a:rPr lang="en-US" sz="1200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22</a:t>
            </a:fld>
            <a:endParaRPr lang="en-US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76200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Ralf </a:t>
            </a:r>
            <a:r>
              <a:rPr lang="en-US" dirty="0" err="1" smtClean="0"/>
              <a:t>Seidl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Incoming BGs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Lacking good idea of actual origin of the remaining BG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mtClean="0">
                <a:sym typeface="Wingdings" pitchFamily="2" charset="2"/>
              </a:rPr>
              <a:t>no dedicated (a la Q3) shielding possible 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ym typeface="Wingdings" pitchFamily="2" charset="2"/>
              </a:rPr>
              <a:t>	need to change strategy to tunnel cross section shielding </a:t>
            </a:r>
            <a:r>
              <a:rPr lang="en-US" smtClean="0"/>
              <a:t> to catch most of the origin positions </a:t>
            </a:r>
          </a:p>
          <a:p>
            <a:r>
              <a:rPr lang="en-US" smtClean="0"/>
              <a:t>Add some shielding in the vicinity of the existing Q3 shielding </a:t>
            </a:r>
          </a:p>
          <a:p>
            <a:r>
              <a:rPr lang="en-US" smtClean="0"/>
              <a:t>Possibility of not enough material for Q3 shielding (especially on top)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mtClean="0">
                <a:sym typeface="Wingdings" pitchFamily="2" charset="2"/>
              </a:rPr>
              <a:t>Beef up top shielding plate lengths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fld id="{719FD939-168E-4B8F-BC84-BA7140525B2F}" type="slidenum">
              <a:rPr lang="en-US" sz="1200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23</a:t>
            </a:fld>
            <a:endParaRPr lang="en-US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6200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Ralf </a:t>
            </a:r>
            <a:r>
              <a:rPr lang="en-US" dirty="0" err="1" smtClean="0"/>
              <a:t>Seidl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DNP 2011, Michigan State University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307-D373-4A9F-9F0F-5AAAD8427C3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609600"/>
          </a:xfrm>
        </p:spPr>
        <p:txBody>
          <a:bodyPr/>
          <a:lstStyle/>
          <a:p>
            <a:r>
              <a:rPr lang="en-US" sz="3200"/>
              <a:t>MPC Trigger Upgrade: Hadrons+Di-Hadrons</a:t>
            </a:r>
          </a:p>
        </p:txBody>
      </p:sp>
      <p:graphicFrame>
        <p:nvGraphicFramePr>
          <p:cNvPr id="103433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2092325"/>
          <a:ext cx="3276600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Bitmap Image" r:id="rId3" imgW="3952381" imgH="3086531" progId="Paint.Picture">
                  <p:embed/>
                </p:oleObj>
              </mc:Choice>
              <mc:Fallback>
                <p:oleObj name="Bitmap Image" r:id="rId3" imgW="3952381" imgH="3086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92325"/>
                        <a:ext cx="3276600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0" y="990600"/>
            <a:ext cx="495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Verdana" pitchFamily="34" charset="0"/>
              </a:rPr>
              <a:t> Current Trigger Calculation</a:t>
            </a:r>
          </a:p>
          <a:p>
            <a:pPr lvl="1">
              <a:buFontTx/>
              <a:buChar char="•"/>
            </a:pPr>
            <a:r>
              <a:rPr lang="en-US">
                <a:latin typeface="Verdana" pitchFamily="34" charset="0"/>
              </a:rPr>
              <a:t> Wrong topology for di-jet trigger</a:t>
            </a:r>
          </a:p>
          <a:p>
            <a:pPr lvl="1">
              <a:buFontTx/>
              <a:buChar char="•"/>
            </a:pPr>
            <a:r>
              <a:rPr lang="en-US">
                <a:latin typeface="Verdana" pitchFamily="34" charset="0"/>
              </a:rPr>
              <a:t> Lower rejection power</a:t>
            </a:r>
          </a:p>
          <a:p>
            <a:pPr lvl="1">
              <a:buFontTx/>
              <a:buChar char="•"/>
            </a:pPr>
            <a:r>
              <a:rPr lang="en-US">
                <a:latin typeface="Verdana" pitchFamily="34" charset="0"/>
              </a:rPr>
              <a:t> Have to prescale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4724400" y="1066800"/>
            <a:ext cx="4114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Verdana" pitchFamily="34" charset="0"/>
              </a:rPr>
              <a:t>  New Trigger Calculation</a:t>
            </a:r>
          </a:p>
          <a:p>
            <a:pPr lvl="1">
              <a:buFontTx/>
              <a:buChar char="•"/>
            </a:pPr>
            <a:r>
              <a:rPr lang="en-US">
                <a:latin typeface="Verdana" pitchFamily="34" charset="0"/>
              </a:rPr>
              <a:t> 6 Azimuthal trigger sums</a:t>
            </a:r>
          </a:p>
          <a:p>
            <a:pPr lvl="1">
              <a:buFontTx/>
              <a:buChar char="•"/>
            </a:pPr>
            <a:r>
              <a:rPr lang="en-US">
                <a:latin typeface="Verdana" pitchFamily="34" charset="0"/>
              </a:rPr>
              <a:t> Can trigger on coincidence high p</a:t>
            </a:r>
            <a:r>
              <a:rPr lang="en-US" baseline="-25000">
                <a:latin typeface="Verdana" pitchFamily="34" charset="0"/>
              </a:rPr>
              <a:t>T </a:t>
            </a:r>
            <a:r>
              <a:rPr lang="en-US">
                <a:latin typeface="Verdana" pitchFamily="34" charset="0"/>
              </a:rPr>
              <a:t>jets in opposite hemispheres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33400" y="3214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Beam</a:t>
            </a:r>
          </a:p>
        </p:txBody>
      </p:sp>
      <p:grpSp>
        <p:nvGrpSpPr>
          <p:cNvPr id="103457" name="Group 33"/>
          <p:cNvGrpSpPr>
            <a:grpSpLocks/>
          </p:cNvGrpSpPr>
          <p:nvPr/>
        </p:nvGrpSpPr>
        <p:grpSpPr bwMode="auto">
          <a:xfrm>
            <a:off x="4953000" y="2590800"/>
            <a:ext cx="4191000" cy="3886200"/>
            <a:chOff x="3408" y="1488"/>
            <a:chExt cx="1872" cy="1763"/>
          </a:xfrm>
        </p:grpSpPr>
        <p:graphicFrame>
          <p:nvGraphicFramePr>
            <p:cNvPr id="103437" name="Object 13"/>
            <p:cNvGraphicFramePr>
              <a:graphicFrameLocks noChangeAspect="1"/>
            </p:cNvGraphicFramePr>
            <p:nvPr/>
          </p:nvGraphicFramePr>
          <p:xfrm>
            <a:off x="3408" y="1488"/>
            <a:ext cx="1872" cy="1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" name="Bitmap Image" r:id="rId5" imgW="2476190" imgH="2066667" progId="Paint.Picture">
                    <p:embed/>
                  </p:oleObj>
                </mc:Choice>
                <mc:Fallback>
                  <p:oleObj name="Bitmap Image" r:id="rId5" imgW="2476190" imgH="206666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488"/>
                          <a:ext cx="1872" cy="1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39" name="Oval 15"/>
            <p:cNvSpPr>
              <a:spLocks noChangeArrowheads="1"/>
            </p:cNvSpPr>
            <p:nvPr/>
          </p:nvSpPr>
          <p:spPr bwMode="auto">
            <a:xfrm>
              <a:off x="4656" y="2749"/>
              <a:ext cx="240" cy="240"/>
            </a:xfrm>
            <a:prstGeom prst="ellipse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" name="Oval 16"/>
            <p:cNvSpPr>
              <a:spLocks noChangeArrowheads="1"/>
            </p:cNvSpPr>
            <p:nvPr/>
          </p:nvSpPr>
          <p:spPr bwMode="auto">
            <a:xfrm>
              <a:off x="4896" y="2221"/>
              <a:ext cx="240" cy="240"/>
            </a:xfrm>
            <a:prstGeom prst="ellipse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Oval 18"/>
            <p:cNvSpPr>
              <a:spLocks noChangeArrowheads="1"/>
            </p:cNvSpPr>
            <p:nvPr/>
          </p:nvSpPr>
          <p:spPr bwMode="auto">
            <a:xfrm>
              <a:off x="3840" y="1933"/>
              <a:ext cx="240" cy="240"/>
            </a:xfrm>
            <a:prstGeom prst="ellipse">
              <a:avLst/>
            </a:prstGeom>
            <a:solidFill>
              <a:schemeClr val="hlink">
                <a:alpha val="60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" name="Text Box 23"/>
            <p:cNvSpPr txBox="1">
              <a:spLocks noChangeArrowheads="1"/>
            </p:cNvSpPr>
            <p:nvPr/>
          </p:nvSpPr>
          <p:spPr bwMode="auto">
            <a:xfrm>
              <a:off x="4128" y="2265"/>
              <a:ext cx="5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Verdana" pitchFamily="34" charset="0"/>
                </a:rPr>
                <a:t>Beam</a:t>
              </a:r>
            </a:p>
          </p:txBody>
        </p:sp>
      </p:grpSp>
      <p:pic>
        <p:nvPicPr>
          <p:cNvPr id="103448" name="Picture 24" descr="IMG_05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3429000" y="53340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HBD ADC</a:t>
            </a:r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 flipH="1">
            <a:off x="1676400" y="5486400"/>
            <a:ext cx="17526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 flipH="1">
            <a:off x="914400" y="5029200"/>
            <a:ext cx="2514600" cy="457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 flipH="1">
            <a:off x="1066800" y="5029200"/>
            <a:ext cx="2362200" cy="1143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3429000" y="48768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Scintillators</a:t>
            </a:r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 flipH="1" flipV="1">
            <a:off x="2971800" y="5791200"/>
            <a:ext cx="4572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3429000" y="5791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PHENIX DAQ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76200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Scott </a:t>
            </a:r>
            <a:r>
              <a:rPr lang="en-US" dirty="0" err="1" smtClean="0"/>
              <a:t>Wolin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DNP 2011, Michigan State University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D2E-A3D1-4771-8FA9-ABBA2749518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69987"/>
          </a:xfrm>
        </p:spPr>
        <p:txBody>
          <a:bodyPr/>
          <a:lstStyle/>
          <a:p>
            <a:r>
              <a:rPr lang="en-US" sz="3800"/>
              <a:t>Comparison of Trigger Turn-On Curves</a:t>
            </a:r>
          </a:p>
        </p:txBody>
      </p:sp>
      <p:graphicFrame>
        <p:nvGraphicFramePr>
          <p:cNvPr id="983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19600" y="1524000"/>
          <a:ext cx="4724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Bitmap Image" r:id="rId3" imgW="3696216" imgH="3343742" progId="Paint.Picture">
                  <p:embed/>
                </p:oleObj>
              </mc:Choice>
              <mc:Fallback>
                <p:oleObj name="Bitmap Image" r:id="rId3" imgW="3696216" imgH="33437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0"/>
                        <a:ext cx="4724400" cy="3429000"/>
                      </a:xfrm>
                      <a:prstGeom prst="rect">
                        <a:avLst/>
                      </a:prstGeom>
                      <a:noFill/>
                      <a:ln w="3175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4" name="Line 10"/>
          <p:cNvSpPr>
            <a:spLocks noChangeShapeType="1"/>
          </p:cNvSpPr>
          <p:nvPr/>
        </p:nvSpPr>
        <p:spPr bwMode="auto">
          <a:xfrm flipV="1">
            <a:off x="5791200" y="1630363"/>
            <a:ext cx="0" cy="294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6237288" y="1635125"/>
            <a:ext cx="0" cy="294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23" name="Group 19"/>
          <p:cNvGrpSpPr>
            <a:grpSpLocks/>
          </p:cNvGrpSpPr>
          <p:nvPr/>
        </p:nvGrpSpPr>
        <p:grpSpPr bwMode="auto">
          <a:xfrm>
            <a:off x="0" y="1371600"/>
            <a:ext cx="4495800" cy="3657600"/>
            <a:chOff x="2448" y="1104"/>
            <a:chExt cx="2832" cy="2439"/>
          </a:xfrm>
        </p:grpSpPr>
        <p:graphicFrame>
          <p:nvGraphicFramePr>
            <p:cNvPr id="98307" name="Object 3"/>
            <p:cNvGraphicFramePr>
              <a:graphicFrameLocks noChangeAspect="1"/>
            </p:cNvGraphicFramePr>
            <p:nvPr/>
          </p:nvGraphicFramePr>
          <p:xfrm>
            <a:off x="2448" y="1104"/>
            <a:ext cx="2832" cy="2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" name="Bitmap Image" r:id="rId5" imgW="4580952" imgH="2409524" progId="Paint.Picture">
                    <p:embed/>
                  </p:oleObj>
                </mc:Choice>
                <mc:Fallback>
                  <p:oleObj name="Bitmap Image" r:id="rId5" imgW="4580952" imgH="240952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104"/>
                          <a:ext cx="2832" cy="2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 flipV="1">
              <a:off x="3456" y="1344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457200" y="990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Run 9 Data: Analog Sum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4572000" y="9906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Run 9 Simulation: Digital Sum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0" y="4876800"/>
            <a:ext cx="9448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600"/>
              <a:t>Yellow:      2x2 realistic gain, gain corrected, sums only within module, ½ threshold on joining edges</a:t>
            </a:r>
          </a:p>
          <a:p>
            <a:pPr eaLnBrk="0" hangingPunct="0">
              <a:buFontTx/>
              <a:buChar char="•"/>
            </a:pPr>
            <a:r>
              <a:rPr lang="en-US" sz="1600"/>
              <a:t>Magenta:  2x2 realistic gain, gain corrected, pt threshold, sums only within module, ½ threshold on joining edges</a:t>
            </a:r>
          </a:p>
          <a:p>
            <a:pPr eaLnBrk="0" hangingPunct="0">
              <a:buFontTx/>
              <a:buChar char="•"/>
            </a:pPr>
            <a:r>
              <a:rPr lang="en-US" sz="1600" b="1"/>
              <a:t>LightBlue: 2x2 realistic gain, overflow bit (ie, map 0-1024 ADC to 5 trigger bits, rather than the full 2048 possible), sums only within module, ½ threshold on joining edges </a:t>
            </a: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152400" y="3581400"/>
            <a:ext cx="2590800" cy="750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/>
              <a:t>Turn on width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/>
              <a:t>~ 1 GeV/c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4953000" y="3657600"/>
            <a:ext cx="2590800" cy="750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/>
              <a:t>Turn on width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/>
              <a:t>~ 0.6 GeV/c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76200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Scott </a:t>
            </a:r>
            <a:r>
              <a:rPr lang="en-US" dirty="0" err="1" smtClean="0"/>
              <a:t>Wolin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Cameron McKinney</a:t>
            </a:r>
          </a:p>
        </p:txBody>
      </p:sp>
      <p:sp>
        <p:nvSpPr>
          <p:cNvPr id="147484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57200" y="1003300"/>
            <a:ext cx="8229600" cy="5334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</a:t>
            </a:r>
            <a:r>
              <a:rPr lang="en-US" baseline="-25000" smtClean="0">
                <a:solidFill>
                  <a:schemeClr val="tx1"/>
                </a:solidFill>
              </a:rPr>
              <a:t>LL </a:t>
            </a:r>
            <a:r>
              <a:rPr lang="en-US" smtClean="0">
                <a:solidFill>
                  <a:schemeClr val="tx1"/>
                </a:solidFill>
              </a:rPr>
              <a:t>is determined in pythia via event-by-event calculation of asymmetry weights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-25000" dirty="0" smtClean="0">
                <a:solidFill>
                  <a:schemeClr val="tx1"/>
                </a:solidFill>
              </a:rPr>
              <a:t>LL</a:t>
            </a:r>
            <a:r>
              <a:rPr lang="en-US" dirty="0" smtClean="0">
                <a:solidFill>
                  <a:schemeClr val="tx1"/>
                </a:solidFill>
              </a:rPr>
              <a:t> projections from simulation</a:t>
            </a:r>
          </a:p>
        </p:txBody>
      </p:sp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615950" y="2774950"/>
          <a:ext cx="79692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4089240" imgH="520560" progId="Equation.3">
                  <p:embed/>
                </p:oleObj>
              </mc:Choice>
              <mc:Fallback>
                <p:oleObj name="Equation" r:id="rId3" imgW="40892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2774950"/>
                        <a:ext cx="79692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2489200" y="3937000"/>
          <a:ext cx="46275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5" imgW="2070000" imgH="431640" progId="Equation.3">
                  <p:embed/>
                </p:oleObj>
              </mc:Choice>
              <mc:Fallback>
                <p:oleObj name="Equation" r:id="rId5" imgW="2070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3937000"/>
                        <a:ext cx="46275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4419600" y="2476500"/>
            <a:ext cx="3086100" cy="142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aseline="0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 flipH="1">
            <a:off x="4533900" y="3721100"/>
            <a:ext cx="25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7465" name="Group 9"/>
          <p:cNvGrpSpPr>
            <a:grpSpLocks/>
          </p:cNvGrpSpPr>
          <p:nvPr/>
        </p:nvGrpSpPr>
        <p:grpSpPr bwMode="auto">
          <a:xfrm>
            <a:off x="7327900" y="2667000"/>
            <a:ext cx="1803400" cy="2930525"/>
            <a:chOff x="4616" y="1680"/>
            <a:chExt cx="1136" cy="1846"/>
          </a:xfrm>
        </p:grpSpPr>
        <p:sp>
          <p:nvSpPr>
            <p:cNvPr id="147466" name="Oval 10"/>
            <p:cNvSpPr>
              <a:spLocks noChangeArrowheads="1"/>
            </p:cNvSpPr>
            <p:nvPr/>
          </p:nvSpPr>
          <p:spPr bwMode="auto">
            <a:xfrm>
              <a:off x="4616" y="1680"/>
              <a:ext cx="800" cy="88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7" name="Line 11"/>
            <p:cNvSpPr>
              <a:spLocks noChangeShapeType="1"/>
            </p:cNvSpPr>
            <p:nvPr/>
          </p:nvSpPr>
          <p:spPr bwMode="auto">
            <a:xfrm rot="10800000">
              <a:off x="5032" y="2584"/>
              <a:ext cx="128" cy="21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68" name="Text Box 12"/>
            <p:cNvSpPr txBox="1">
              <a:spLocks noChangeArrowheads="1"/>
            </p:cNvSpPr>
            <p:nvPr/>
          </p:nvSpPr>
          <p:spPr bwMode="auto">
            <a:xfrm>
              <a:off x="5032" y="2752"/>
              <a:ext cx="720" cy="77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>
                  <a:latin typeface="Arial" charset="0"/>
                </a:rPr>
                <a:t>(cancel event-by-event)</a:t>
              </a:r>
            </a:p>
          </p:txBody>
        </p:sp>
      </p:grpSp>
      <p:grpSp>
        <p:nvGrpSpPr>
          <p:cNvPr id="147471" name="Group 15"/>
          <p:cNvGrpSpPr>
            <a:grpSpLocks/>
          </p:cNvGrpSpPr>
          <p:nvPr/>
        </p:nvGrpSpPr>
        <p:grpSpPr bwMode="auto">
          <a:xfrm>
            <a:off x="5575300" y="127000"/>
            <a:ext cx="2006600" cy="4673600"/>
            <a:chOff x="3512" y="80"/>
            <a:chExt cx="1264" cy="2944"/>
          </a:xfrm>
        </p:grpSpPr>
        <p:sp>
          <p:nvSpPr>
            <p:cNvPr id="147472" name="Oval 16"/>
            <p:cNvSpPr>
              <a:spLocks noChangeArrowheads="1"/>
            </p:cNvSpPr>
            <p:nvPr/>
          </p:nvSpPr>
          <p:spPr bwMode="auto">
            <a:xfrm>
              <a:off x="4104" y="2520"/>
              <a:ext cx="376" cy="50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7473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355"/>
              <a:ext cx="1236" cy="185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7474" name="Line 18"/>
            <p:cNvSpPr>
              <a:spLocks noChangeShapeType="1"/>
            </p:cNvSpPr>
            <p:nvPr/>
          </p:nvSpPr>
          <p:spPr bwMode="auto">
            <a:xfrm flipV="1">
              <a:off x="4280" y="2192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75" name="Text Box 19"/>
            <p:cNvSpPr txBox="1">
              <a:spLocks noChangeArrowheads="1"/>
            </p:cNvSpPr>
            <p:nvPr/>
          </p:nvSpPr>
          <p:spPr bwMode="auto">
            <a:xfrm>
              <a:off x="3512" y="80"/>
              <a:ext cx="1264" cy="2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aseline="0"/>
                <a:t>LO QCD</a:t>
              </a:r>
            </a:p>
          </p:txBody>
        </p:sp>
      </p:grpSp>
      <p:grpSp>
        <p:nvGrpSpPr>
          <p:cNvPr id="147476" name="Group 20"/>
          <p:cNvGrpSpPr>
            <a:grpSpLocks/>
          </p:cNvGrpSpPr>
          <p:nvPr/>
        </p:nvGrpSpPr>
        <p:grpSpPr bwMode="auto">
          <a:xfrm>
            <a:off x="1168400" y="3098800"/>
            <a:ext cx="5410200" cy="1473200"/>
            <a:chOff x="736" y="1952"/>
            <a:chExt cx="3408" cy="928"/>
          </a:xfrm>
        </p:grpSpPr>
        <p:sp>
          <p:nvSpPr>
            <p:cNvPr id="147477" name="Oval 21"/>
            <p:cNvSpPr>
              <a:spLocks noChangeArrowheads="1"/>
            </p:cNvSpPr>
            <p:nvPr/>
          </p:nvSpPr>
          <p:spPr bwMode="auto">
            <a:xfrm>
              <a:off x="3384" y="2400"/>
              <a:ext cx="760" cy="480"/>
            </a:xfrm>
            <a:prstGeom prst="ellips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8" name="Text Box 22"/>
            <p:cNvSpPr txBox="1">
              <a:spLocks noChangeArrowheads="1"/>
            </p:cNvSpPr>
            <p:nvPr/>
          </p:nvSpPr>
          <p:spPr bwMode="auto">
            <a:xfrm>
              <a:off x="736" y="1952"/>
              <a:ext cx="1776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>
                  <a:latin typeface="Arial" charset="0"/>
                </a:rPr>
                <a:t>DSSV w/modified </a:t>
              </a:r>
              <a:r>
                <a:rPr lang="el-GR" baseline="0">
                  <a:latin typeface="Arial" charset="0"/>
                  <a:cs typeface="Arial" charset="0"/>
                </a:rPr>
                <a:t>Δ</a:t>
              </a:r>
              <a:r>
                <a:rPr lang="en-US" baseline="0">
                  <a:latin typeface="Arial" charset="0"/>
                  <a:cs typeface="Arial" charset="0"/>
                </a:rPr>
                <a:t>g(x) (see next slide)</a:t>
              </a:r>
              <a:endParaRPr lang="el-GR" baseline="0">
                <a:latin typeface="Arial" charset="0"/>
                <a:cs typeface="Arial" charset="0"/>
              </a:endParaRPr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 rot="10800000" flipH="1" flipV="1">
              <a:off x="2288" y="2288"/>
              <a:ext cx="1088" cy="272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480" name="Group 24"/>
          <p:cNvGrpSpPr>
            <a:grpSpLocks/>
          </p:cNvGrpSpPr>
          <p:nvPr/>
        </p:nvGrpSpPr>
        <p:grpSpPr bwMode="auto">
          <a:xfrm>
            <a:off x="4064000" y="4406900"/>
            <a:ext cx="2476500" cy="1204913"/>
            <a:chOff x="2592" y="2776"/>
            <a:chExt cx="1560" cy="759"/>
          </a:xfrm>
        </p:grpSpPr>
        <p:sp>
          <p:nvSpPr>
            <p:cNvPr id="147481" name="Oval 25"/>
            <p:cNvSpPr>
              <a:spLocks noChangeArrowheads="1"/>
            </p:cNvSpPr>
            <p:nvPr/>
          </p:nvSpPr>
          <p:spPr bwMode="auto">
            <a:xfrm>
              <a:off x="3464" y="2776"/>
              <a:ext cx="688" cy="344"/>
            </a:xfrm>
            <a:prstGeom prst="ellipse">
              <a:avLst/>
            </a:prstGeom>
            <a:noFill/>
            <a:ln w="38100">
              <a:solidFill>
                <a:srgbClr val="E6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aseline="0"/>
            </a:p>
          </p:txBody>
        </p:sp>
        <p:sp>
          <p:nvSpPr>
            <p:cNvPr id="147482" name="Text Box 26"/>
            <p:cNvSpPr txBox="1">
              <a:spLocks noChangeArrowheads="1"/>
            </p:cNvSpPr>
            <p:nvPr/>
          </p:nvSpPr>
          <p:spPr bwMode="auto">
            <a:xfrm>
              <a:off x="2592" y="3280"/>
              <a:ext cx="1264" cy="2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aseline="0">
                  <a:latin typeface="Arial" charset="0"/>
                </a:rPr>
                <a:t>CTEQ PDFs</a:t>
              </a:r>
            </a:p>
          </p:txBody>
        </p:sp>
        <p:sp>
          <p:nvSpPr>
            <p:cNvPr id="147483" name="Line 27"/>
            <p:cNvSpPr>
              <a:spLocks noChangeShapeType="1"/>
            </p:cNvSpPr>
            <p:nvPr/>
          </p:nvSpPr>
          <p:spPr bwMode="auto">
            <a:xfrm flipV="1">
              <a:off x="3416" y="3104"/>
              <a:ext cx="192" cy="224"/>
            </a:xfrm>
            <a:prstGeom prst="line">
              <a:avLst/>
            </a:prstGeom>
            <a:noFill/>
            <a:ln w="38100">
              <a:solidFill>
                <a:srgbClr val="E6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63801" y="6336268"/>
            <a:ext cx="3479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</a:t>
            </a:r>
            <a:r>
              <a:rPr lang="en-US" dirty="0" smtClean="0"/>
              <a:t>Cameron McKinney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ln/>
        </p:spPr>
        <p:txBody>
          <a:bodyPr/>
          <a:lstStyle/>
          <a:p>
            <a:r>
              <a:rPr lang="en-US" dirty="0"/>
              <a:t>Cameron McKinney</a:t>
            </a:r>
          </a:p>
        </p:txBody>
      </p:sp>
      <p:sp>
        <p:nvSpPr>
          <p:cNvPr id="148482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7894123-D230-4C58-B3A6-CCA398BD76B4}" type="slidenum">
              <a:rPr lang="en-US" sz="2000" baseline="0">
                <a:solidFill>
                  <a:schemeClr val="bg2"/>
                </a:solidFill>
              </a:rPr>
              <a:pPr algn="r" eaLnBrk="1" hangingPunct="1"/>
              <a:t>27</a:t>
            </a:fld>
            <a:endParaRPr lang="en-US" sz="2000" baseline="0">
              <a:solidFill>
                <a:schemeClr val="bg2"/>
              </a:solidFill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-25000" dirty="0" smtClean="0">
                <a:solidFill>
                  <a:schemeClr val="tx1"/>
                </a:solidFill>
              </a:rPr>
              <a:t>LL</a:t>
            </a:r>
            <a:r>
              <a:rPr lang="en-US" dirty="0" smtClean="0">
                <a:solidFill>
                  <a:schemeClr val="tx1"/>
                </a:solidFill>
              </a:rPr>
              <a:t> projections from simulation: modified </a:t>
            </a:r>
            <a:r>
              <a:rPr lang="el-G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g(x)</a:t>
            </a:r>
          </a:p>
        </p:txBody>
      </p:sp>
      <p:pic>
        <p:nvPicPr>
          <p:cNvPr id="148508" name="Picture 2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8"/>
          <a:stretch>
            <a:fillRect/>
          </a:stretch>
        </p:blipFill>
        <p:spPr bwMode="auto">
          <a:xfrm>
            <a:off x="2730500" y="1330325"/>
            <a:ext cx="3754438" cy="3419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510" name="Text Box 30"/>
          <p:cNvSpPr txBox="1">
            <a:spLocks noChangeArrowheads="1"/>
          </p:cNvSpPr>
          <p:nvPr/>
        </p:nvSpPr>
        <p:spPr bwMode="auto">
          <a:xfrm>
            <a:off x="2743200" y="1155700"/>
            <a:ext cx="3632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aseline="0">
                <a:latin typeface="Arial" charset="0"/>
                <a:cs typeface="Arial" charset="0"/>
              </a:rPr>
              <a:t>Δ</a:t>
            </a:r>
            <a:r>
              <a:rPr lang="en-US" baseline="0">
                <a:latin typeface="Arial" charset="0"/>
                <a:cs typeface="Arial" charset="0"/>
              </a:rPr>
              <a:t>g(x)’s from DSSV</a:t>
            </a:r>
            <a:endParaRPr lang="el-GR" baseline="0">
              <a:latin typeface="Arial" charset="0"/>
              <a:cs typeface="Arial" charset="0"/>
            </a:endParaRPr>
          </a:p>
        </p:txBody>
      </p:sp>
      <p:sp>
        <p:nvSpPr>
          <p:cNvPr id="148514" name="Text Box 34"/>
          <p:cNvSpPr txBox="1">
            <a:spLocks noChangeArrowheads="1"/>
          </p:cNvSpPr>
          <p:nvPr/>
        </p:nvSpPr>
        <p:spPr bwMode="auto">
          <a:xfrm>
            <a:off x="2971800" y="4940300"/>
            <a:ext cx="3937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latin typeface="Arial" charset="0"/>
              </a:rPr>
              <a:t>DSSV-Standard(ΔG ≈ 0)</a:t>
            </a:r>
          </a:p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00"/>
                </a:solidFill>
                <a:latin typeface="Arial" charset="0"/>
              </a:rPr>
              <a:t>DSSV-Min (negative </a:t>
            </a:r>
            <a:r>
              <a:rPr lang="el-GR" baseline="0">
                <a:solidFill>
                  <a:srgbClr val="FF0000"/>
                </a:solidFill>
                <a:latin typeface="Arial" charset="0"/>
                <a:cs typeface="Arial" charset="0"/>
              </a:rPr>
              <a:t>Δ</a:t>
            </a:r>
            <a:r>
              <a:rPr lang="en-US" baseline="0">
                <a:solidFill>
                  <a:srgbClr val="FF0000"/>
                </a:solidFill>
                <a:latin typeface="Arial" charset="0"/>
                <a:cs typeface="Arial" charset="0"/>
              </a:rPr>
              <a:t>G ≈ -0.3)</a:t>
            </a:r>
          </a:p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0000FF"/>
                </a:solidFill>
                <a:latin typeface="Arial" charset="0"/>
                <a:cs typeface="Arial" charset="0"/>
              </a:rPr>
              <a:t>DSSV-Max (large </a:t>
            </a:r>
            <a:r>
              <a:rPr lang="el-GR" baseline="0">
                <a:solidFill>
                  <a:srgbClr val="0000FF"/>
                </a:solidFill>
                <a:latin typeface="Arial" charset="0"/>
                <a:cs typeface="Arial" charset="0"/>
              </a:rPr>
              <a:t>Δ</a:t>
            </a:r>
            <a:r>
              <a:rPr lang="en-US" baseline="0">
                <a:solidFill>
                  <a:srgbClr val="0000FF"/>
                </a:solidFill>
                <a:latin typeface="Arial" charset="0"/>
                <a:cs typeface="Arial" charset="0"/>
              </a:rPr>
              <a:t>G ≈ 0.7)</a:t>
            </a:r>
            <a:endParaRPr lang="el-GR" baseline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8517" name="Text Box 37"/>
          <p:cNvSpPr txBox="1">
            <a:spLocks noChangeArrowheads="1"/>
          </p:cNvSpPr>
          <p:nvPr/>
        </p:nvSpPr>
        <p:spPr bwMode="auto">
          <a:xfrm>
            <a:off x="660400" y="617855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aseline="0">
                <a:latin typeface="Arial" charset="0"/>
              </a:rPr>
              <a:t>Also scale model </a:t>
            </a:r>
            <a:r>
              <a:rPr lang="el-GR" baseline="0">
                <a:latin typeface="Arial" charset="0"/>
                <a:cs typeface="Arial" charset="0"/>
              </a:rPr>
              <a:t>Δ</a:t>
            </a:r>
            <a:r>
              <a:rPr lang="en-US" baseline="0">
                <a:latin typeface="Arial" charset="0"/>
                <a:cs typeface="Arial" charset="0"/>
              </a:rPr>
              <a:t>g(x)’s</a:t>
            </a:r>
            <a:r>
              <a:rPr lang="en-US" baseline="0">
                <a:latin typeface="Arial" charset="0"/>
              </a:rPr>
              <a:t> to give different total </a:t>
            </a:r>
            <a:r>
              <a:rPr lang="el-GR" baseline="0">
                <a:latin typeface="Arial" charset="0"/>
                <a:cs typeface="Arial" charset="0"/>
              </a:rPr>
              <a:t>Δ</a:t>
            </a:r>
            <a:r>
              <a:rPr lang="en-US" baseline="0">
                <a:latin typeface="Arial" charset="0"/>
                <a:cs typeface="Arial" charset="0"/>
              </a:rPr>
              <a:t>G’s</a:t>
            </a:r>
            <a:endParaRPr lang="el-GR" baseline="0">
              <a:latin typeface="Arial" charset="0"/>
              <a:cs typeface="Arial" charset="0"/>
            </a:endParaRPr>
          </a:p>
        </p:txBody>
      </p:sp>
      <p:sp>
        <p:nvSpPr>
          <p:cNvPr id="148518" name="Text Box 38"/>
          <p:cNvSpPr txBox="1">
            <a:spLocks noChangeArrowheads="1"/>
          </p:cNvSpPr>
          <p:nvPr/>
        </p:nvSpPr>
        <p:spPr bwMode="auto">
          <a:xfrm rot="10800000">
            <a:off x="2474913" y="2362200"/>
            <a:ext cx="4587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aseline="0"/>
              <a:t>x*</a:t>
            </a:r>
            <a:r>
              <a:rPr lang="el-GR" baseline="0">
                <a:latin typeface="Arial" charset="0"/>
                <a:cs typeface="Arial" charset="0"/>
              </a:rPr>
              <a:t>Δ</a:t>
            </a:r>
            <a:r>
              <a:rPr lang="en-US" baseline="0">
                <a:latin typeface="Arial" charset="0"/>
                <a:cs typeface="Arial" charset="0"/>
              </a:rPr>
              <a:t>g(x)</a:t>
            </a:r>
            <a:endParaRPr lang="el-GR" baseline="0">
              <a:latin typeface="Arial" charset="0"/>
              <a:cs typeface="Arial" charset="0"/>
            </a:endParaRPr>
          </a:p>
        </p:txBody>
      </p:sp>
      <p:sp>
        <p:nvSpPr>
          <p:cNvPr id="148525" name="Text Box 45"/>
          <p:cNvSpPr txBox="1">
            <a:spLocks noChangeArrowheads="1"/>
          </p:cNvSpPr>
          <p:nvPr/>
        </p:nvSpPr>
        <p:spPr bwMode="auto">
          <a:xfrm>
            <a:off x="4381500" y="459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aseline="0">
                <a:latin typeface="Arial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2401" y="6564868"/>
            <a:ext cx="3479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</a:t>
            </a:r>
            <a:r>
              <a:rPr lang="en-US" dirty="0" smtClean="0"/>
              <a:t>Cameron McKinney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Cameron McKinney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-25000" dirty="0" smtClean="0">
                <a:solidFill>
                  <a:schemeClr val="tx1"/>
                </a:solidFill>
              </a:rPr>
              <a:t>LL</a:t>
            </a:r>
            <a:r>
              <a:rPr lang="en-US" dirty="0" smtClean="0">
                <a:solidFill>
                  <a:schemeClr val="tx1"/>
                </a:solidFill>
              </a:rPr>
              <a:t> projections from simulation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679700" y="800100"/>
            <a:ext cx="387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baseline="0">
                <a:latin typeface="Arial" charset="0"/>
                <a:cs typeface="Arial" charset="0"/>
              </a:rPr>
              <a:t>Δ</a:t>
            </a:r>
            <a:r>
              <a:rPr lang="en-US" sz="2400" b="1" baseline="0">
                <a:latin typeface="Arial" charset="0"/>
                <a:cs typeface="Arial" charset="0"/>
              </a:rPr>
              <a:t>g(x) = DSSV-STD (</a:t>
            </a:r>
            <a:r>
              <a:rPr lang="el-GR" sz="2400" b="1" baseline="0">
                <a:latin typeface="Arial" charset="0"/>
              </a:rPr>
              <a:t>Δ</a:t>
            </a:r>
            <a:r>
              <a:rPr lang="en-US" sz="2400" b="1" baseline="0">
                <a:latin typeface="Arial" charset="0"/>
              </a:rPr>
              <a:t>G</a:t>
            </a:r>
            <a:r>
              <a:rPr lang="en-US" sz="2400" b="1" baseline="0">
                <a:latin typeface="Arial" charset="0"/>
                <a:cs typeface="Arial" charset="0"/>
              </a:rPr>
              <a:t>≈0)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197100" y="5994400"/>
            <a:ext cx="520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baseline="0">
                <a:latin typeface="Arial" charset="0"/>
                <a:cs typeface="Arial" charset="0"/>
              </a:rPr>
              <a:t>Small </a:t>
            </a:r>
            <a:r>
              <a:rPr lang="el-GR" sz="2400" b="1" baseline="0">
                <a:latin typeface="Arial" charset="0"/>
                <a:cs typeface="Arial" charset="0"/>
              </a:rPr>
              <a:t>Δ</a:t>
            </a:r>
            <a:r>
              <a:rPr lang="en-US" sz="2400" b="1" baseline="0">
                <a:latin typeface="Arial" charset="0"/>
                <a:cs typeface="Arial" charset="0"/>
              </a:rPr>
              <a:t>G</a:t>
            </a:r>
            <a:r>
              <a:rPr lang="en-US" sz="2400" b="1" baseline="0">
                <a:latin typeface="Arial" charset="0"/>
                <a:cs typeface="Arial" charset="0"/>
                <a:sym typeface="Wingdings" pitchFamily="2" charset="2"/>
              </a:rPr>
              <a:t>Small asymmetries</a:t>
            </a:r>
            <a:endParaRPr lang="el-GR" sz="2400" b="1" baseline="0">
              <a:latin typeface="Arial" charset="0"/>
              <a:cs typeface="Arial" charset="0"/>
            </a:endParaRPr>
          </a:p>
        </p:txBody>
      </p:sp>
      <p:pic>
        <p:nvPicPr>
          <p:cNvPr id="149509" name="Picture 5" descr="ALL_single_CA_pi0_300pb_0_rebin_tes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"/>
          <a:stretch>
            <a:fillRect/>
          </a:stretch>
        </p:blipFill>
        <p:spPr bwMode="auto">
          <a:xfrm>
            <a:off x="304800" y="1600200"/>
            <a:ext cx="4457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0" name="Picture 6" descr="ALL_single_mpc_pi0_300pb_0_rebin_tes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"/>
          <a:stretch>
            <a:fillRect/>
          </a:stretch>
        </p:blipFill>
        <p:spPr bwMode="auto">
          <a:xfrm>
            <a:off x="4686300" y="1600200"/>
            <a:ext cx="4394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9511" name="Group 7"/>
          <p:cNvGrpSpPr>
            <a:grpSpLocks noChangeAspect="1"/>
          </p:cNvGrpSpPr>
          <p:nvPr/>
        </p:nvGrpSpPr>
        <p:grpSpPr bwMode="auto">
          <a:xfrm>
            <a:off x="0" y="3435350"/>
            <a:ext cx="666750" cy="647700"/>
            <a:chOff x="16" y="2164"/>
            <a:chExt cx="420" cy="408"/>
          </a:xfrm>
        </p:grpSpPr>
        <p:sp>
          <p:nvSpPr>
            <p:cNvPr id="149512" name="AutoShape 8"/>
            <p:cNvSpPr>
              <a:spLocks noChangeAspect="1" noChangeArrowheads="1" noTextEdit="1"/>
            </p:cNvSpPr>
            <p:nvPr/>
          </p:nvSpPr>
          <p:spPr bwMode="auto">
            <a:xfrm>
              <a:off x="16" y="2164"/>
              <a:ext cx="42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13" name="Rectangle 9"/>
            <p:cNvSpPr>
              <a:spLocks noChangeArrowheads="1"/>
            </p:cNvSpPr>
            <p:nvPr/>
          </p:nvSpPr>
          <p:spPr bwMode="auto">
            <a:xfrm>
              <a:off x="318" y="2205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baseline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baseline="0"/>
            </a:p>
          </p:txBody>
        </p:sp>
        <p:sp>
          <p:nvSpPr>
            <p:cNvPr id="149514" name="Rectangle 10"/>
            <p:cNvSpPr>
              <a:spLocks noChangeArrowheads="1"/>
            </p:cNvSpPr>
            <p:nvPr/>
          </p:nvSpPr>
          <p:spPr bwMode="auto">
            <a:xfrm>
              <a:off x="214" y="2216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 baseline="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baseline="0"/>
            </a:p>
          </p:txBody>
        </p:sp>
        <p:sp>
          <p:nvSpPr>
            <p:cNvPr id="149515" name="Rectangle 11"/>
            <p:cNvSpPr>
              <a:spLocks noChangeArrowheads="1"/>
            </p:cNvSpPr>
            <p:nvPr/>
          </p:nvSpPr>
          <p:spPr bwMode="auto">
            <a:xfrm>
              <a:off x="206" y="2399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i="1" baseline="0">
                  <a:solidFill>
                    <a:srgbClr val="000000"/>
                  </a:solidFill>
                  <a:latin typeface="Times New Roman" pitchFamily="18" charset="0"/>
                </a:rPr>
                <a:t>LL</a:t>
              </a:r>
              <a:endParaRPr lang="en-US" baseline="0"/>
            </a:p>
          </p:txBody>
        </p:sp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71" y="2250"/>
              <a:ext cx="1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i="1" baseline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baseline="0"/>
            </a:p>
          </p:txBody>
        </p:sp>
      </p:grpSp>
      <p:grpSp>
        <p:nvGrpSpPr>
          <p:cNvPr id="149517" name="Group 13"/>
          <p:cNvGrpSpPr>
            <a:grpSpLocks noChangeAspect="1"/>
          </p:cNvGrpSpPr>
          <p:nvPr/>
        </p:nvGrpSpPr>
        <p:grpSpPr bwMode="auto">
          <a:xfrm>
            <a:off x="4510088" y="3460750"/>
            <a:ext cx="614362" cy="619125"/>
            <a:chOff x="16" y="2164"/>
            <a:chExt cx="420" cy="423"/>
          </a:xfrm>
        </p:grpSpPr>
        <p:sp>
          <p:nvSpPr>
            <p:cNvPr id="14951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6" y="2164"/>
              <a:ext cx="42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19" name="Rectangle 15"/>
            <p:cNvSpPr>
              <a:spLocks noChangeArrowheads="1"/>
            </p:cNvSpPr>
            <p:nvPr/>
          </p:nvSpPr>
          <p:spPr bwMode="auto">
            <a:xfrm>
              <a:off x="318" y="2205"/>
              <a:ext cx="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baseline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baseline="0"/>
            </a:p>
          </p:txBody>
        </p:sp>
        <p:sp>
          <p:nvSpPr>
            <p:cNvPr id="149520" name="Rectangle 16"/>
            <p:cNvSpPr>
              <a:spLocks noChangeArrowheads="1"/>
            </p:cNvSpPr>
            <p:nvPr/>
          </p:nvSpPr>
          <p:spPr bwMode="auto">
            <a:xfrm>
              <a:off x="214" y="2216"/>
              <a:ext cx="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 baseline="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baseline="0"/>
            </a:p>
          </p:txBody>
        </p:sp>
        <p:sp>
          <p:nvSpPr>
            <p:cNvPr id="149521" name="Rectangle 17"/>
            <p:cNvSpPr>
              <a:spLocks noChangeArrowheads="1"/>
            </p:cNvSpPr>
            <p:nvPr/>
          </p:nvSpPr>
          <p:spPr bwMode="auto">
            <a:xfrm>
              <a:off x="206" y="2399"/>
              <a:ext cx="17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 baseline="0">
                  <a:solidFill>
                    <a:srgbClr val="000000"/>
                  </a:solidFill>
                  <a:latin typeface="Times New Roman" pitchFamily="18" charset="0"/>
                </a:rPr>
                <a:t>LL</a:t>
              </a:r>
              <a:endParaRPr lang="en-US" baseline="0"/>
            </a:p>
          </p:txBody>
        </p:sp>
        <p:sp>
          <p:nvSpPr>
            <p:cNvPr id="149522" name="Rectangle 18"/>
            <p:cNvSpPr>
              <a:spLocks noChangeArrowheads="1"/>
            </p:cNvSpPr>
            <p:nvPr/>
          </p:nvSpPr>
          <p:spPr bwMode="auto">
            <a:xfrm>
              <a:off x="71" y="2250"/>
              <a:ext cx="16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i="1" baseline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baseline="0"/>
            </a:p>
          </p:txBody>
        </p:sp>
      </p:grp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2686050" y="5762625"/>
            <a:ext cx="866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baseline="0">
                <a:latin typeface="Arial" charset="0"/>
              </a:rPr>
              <a:t>(GeV/c)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7077075" y="5743575"/>
            <a:ext cx="866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baseline="0">
                <a:latin typeface="Arial" charset="0"/>
              </a:rPr>
              <a:t>(GeV/c)</a:t>
            </a: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774700" y="3784600"/>
            <a:ext cx="3771900" cy="127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1054100" y="5054600"/>
            <a:ext cx="508000" cy="215900"/>
          </a:xfrm>
          <a:prstGeom prst="rect">
            <a:avLst/>
          </a:prstGeom>
          <a:solidFill>
            <a:srgbClr val="969696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0" name="Text Box 26"/>
          <p:cNvSpPr txBox="1">
            <a:spLocks noChangeArrowheads="1"/>
          </p:cNvSpPr>
          <p:nvPr/>
        </p:nvSpPr>
        <p:spPr bwMode="auto">
          <a:xfrm>
            <a:off x="1638300" y="49149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aseline="0"/>
              <a:t>= assumed systematic uncertainty of 10</a:t>
            </a:r>
            <a:r>
              <a:rPr lang="en-US" sz="1400" baseline="30000"/>
              <a:t>-4</a:t>
            </a:r>
            <a:endParaRPr lang="en-US" sz="1400" baseline="0"/>
          </a:p>
        </p:txBody>
      </p:sp>
      <p:sp>
        <p:nvSpPr>
          <p:cNvPr id="149531" name="Rectangle 27"/>
          <p:cNvSpPr>
            <a:spLocks noChangeArrowheads="1"/>
          </p:cNvSpPr>
          <p:nvPr/>
        </p:nvSpPr>
        <p:spPr bwMode="auto">
          <a:xfrm>
            <a:off x="5168900" y="3784600"/>
            <a:ext cx="3771900" cy="127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68601" y="6400800"/>
            <a:ext cx="3479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</a:t>
            </a:r>
            <a:r>
              <a:rPr lang="en-US" dirty="0" smtClean="0"/>
              <a:t>Cameron McKinney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Cameron McKinney</a:t>
            </a:r>
          </a:p>
        </p:txBody>
      </p:sp>
      <p:pic>
        <p:nvPicPr>
          <p:cNvPr id="94292" name="Picture 84" descr="ALL_single_mpc_pi0_300pb_4_rebin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/>
          <a:stretch>
            <a:fillRect/>
          </a:stretch>
        </p:blipFill>
        <p:spPr bwMode="auto">
          <a:xfrm>
            <a:off x="334963" y="3721100"/>
            <a:ext cx="3043237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-25000" dirty="0" smtClean="0">
                <a:solidFill>
                  <a:schemeClr val="tx1"/>
                </a:solidFill>
              </a:rPr>
              <a:t>LL</a:t>
            </a:r>
            <a:r>
              <a:rPr lang="en-US" dirty="0" smtClean="0">
                <a:solidFill>
                  <a:schemeClr val="tx1"/>
                </a:solidFill>
              </a:rPr>
              <a:t> projections from simulation—MPC Single </a:t>
            </a:r>
            <a:r>
              <a:rPr lang="el-GR" dirty="0" smtClean="0">
                <a:solidFill>
                  <a:schemeClr val="tx1"/>
                </a:solidFill>
                <a:latin typeface="Arial" charset="0"/>
              </a:rPr>
              <a:t>π</a:t>
            </a:r>
            <a:r>
              <a:rPr lang="en-US" baseline="30000" dirty="0" smtClean="0">
                <a:solidFill>
                  <a:schemeClr val="tx1"/>
                </a:solidFill>
                <a:latin typeface="Arial" charset="0"/>
              </a:rPr>
              <a:t>0</a:t>
            </a:r>
            <a:endParaRPr lang="el-GR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4277" name="Picture 69" descr="ALL_single_mpc_pi0_300pb_2_rebin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889000"/>
            <a:ext cx="2900362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469900" y="3797300"/>
            <a:ext cx="269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aseline="0">
                <a:latin typeface="Arial" charset="0"/>
              </a:rPr>
              <a:t>DSSV-MAX * -1</a:t>
            </a:r>
          </a:p>
        </p:txBody>
      </p:sp>
      <p:pic>
        <p:nvPicPr>
          <p:cNvPr id="94280" name="Picture 72" descr="ALL_single_mpc_pi0_300pb_5_reb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827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81" name="Rectangle 73"/>
          <p:cNvSpPr>
            <a:spLocks noChangeArrowheads="1"/>
          </p:cNvSpPr>
          <p:nvPr/>
        </p:nvSpPr>
        <p:spPr bwMode="auto">
          <a:xfrm>
            <a:off x="4203700" y="3467100"/>
            <a:ext cx="3771900" cy="127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82" name="Text Box 74"/>
          <p:cNvSpPr txBox="1">
            <a:spLocks noChangeArrowheads="1"/>
          </p:cNvSpPr>
          <p:nvPr/>
        </p:nvSpPr>
        <p:spPr bwMode="auto">
          <a:xfrm>
            <a:off x="5143500" y="1168400"/>
            <a:ext cx="2692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aseline="0">
                <a:latin typeface="Arial" charset="0"/>
              </a:rPr>
              <a:t>DSSV-MAX scaled to </a:t>
            </a:r>
            <a:r>
              <a:rPr lang="el-GR" sz="1600" baseline="0">
                <a:latin typeface="Arial" charset="0"/>
                <a:cs typeface="Arial" charset="0"/>
              </a:rPr>
              <a:t>Δ</a:t>
            </a:r>
            <a:r>
              <a:rPr lang="en-US" sz="1600" baseline="0">
                <a:latin typeface="Arial" charset="0"/>
                <a:cs typeface="Arial" charset="0"/>
              </a:rPr>
              <a:t>G=0.35</a:t>
            </a:r>
            <a:endParaRPr lang="el-GR" sz="1600" baseline="0">
              <a:latin typeface="Arial" charset="0"/>
              <a:cs typeface="Arial" charset="0"/>
            </a:endParaRPr>
          </a:p>
        </p:txBody>
      </p:sp>
      <p:sp>
        <p:nvSpPr>
          <p:cNvPr id="94283" name="Text Box 75"/>
          <p:cNvSpPr txBox="1">
            <a:spLocks noChangeArrowheads="1"/>
          </p:cNvSpPr>
          <p:nvPr/>
        </p:nvSpPr>
        <p:spPr bwMode="auto">
          <a:xfrm>
            <a:off x="3314700" y="57404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aseline="0" dirty="0">
                <a:latin typeface="Arial" charset="0"/>
              </a:rPr>
              <a:t>Cranking up </a:t>
            </a:r>
            <a:r>
              <a:rPr lang="el-GR" baseline="0" dirty="0">
                <a:latin typeface="Arial" charset="0"/>
                <a:cs typeface="Arial" charset="0"/>
              </a:rPr>
              <a:t>Δ</a:t>
            </a:r>
            <a:r>
              <a:rPr lang="en-US" baseline="0" dirty="0">
                <a:latin typeface="Arial" charset="0"/>
                <a:cs typeface="Arial" charset="0"/>
              </a:rPr>
              <a:t>G leads to non-zero A</a:t>
            </a:r>
            <a:r>
              <a:rPr lang="en-US" baseline="-25000" dirty="0">
                <a:latin typeface="Arial" charset="0"/>
                <a:cs typeface="Arial" charset="0"/>
              </a:rPr>
              <a:t>LL</a:t>
            </a:r>
            <a:endParaRPr lang="el-GR" baseline="-25000" dirty="0">
              <a:latin typeface="Arial" charset="0"/>
              <a:cs typeface="Arial" charset="0"/>
            </a:endParaRPr>
          </a:p>
        </p:txBody>
      </p:sp>
      <p:sp>
        <p:nvSpPr>
          <p:cNvPr id="94284" name="Text Box 76"/>
          <p:cNvSpPr txBox="1">
            <a:spLocks noChangeArrowheads="1"/>
          </p:cNvSpPr>
          <p:nvPr/>
        </p:nvSpPr>
        <p:spPr bwMode="auto">
          <a:xfrm>
            <a:off x="723900" y="3987800"/>
            <a:ext cx="2260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aseline="0">
                <a:latin typeface="Arial" charset="0"/>
              </a:rPr>
              <a:t>(sensitive to sign of ΔG) </a:t>
            </a:r>
          </a:p>
        </p:txBody>
      </p:sp>
      <p:grpSp>
        <p:nvGrpSpPr>
          <p:cNvPr id="94285" name="Group 77"/>
          <p:cNvGrpSpPr>
            <a:grpSpLocks noChangeAspect="1"/>
          </p:cNvGrpSpPr>
          <p:nvPr/>
        </p:nvGrpSpPr>
        <p:grpSpPr bwMode="auto">
          <a:xfrm>
            <a:off x="3302000" y="3130550"/>
            <a:ext cx="666750" cy="647700"/>
            <a:chOff x="16" y="2164"/>
            <a:chExt cx="420" cy="408"/>
          </a:xfrm>
        </p:grpSpPr>
        <p:sp>
          <p:nvSpPr>
            <p:cNvPr id="94286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6" y="2164"/>
              <a:ext cx="42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7" name="Rectangle 79"/>
            <p:cNvSpPr>
              <a:spLocks noChangeArrowheads="1"/>
            </p:cNvSpPr>
            <p:nvPr/>
          </p:nvSpPr>
          <p:spPr bwMode="auto">
            <a:xfrm>
              <a:off x="318" y="2205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baseline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baseline="0"/>
            </a:p>
          </p:txBody>
        </p:sp>
        <p:sp>
          <p:nvSpPr>
            <p:cNvPr id="94288" name="Rectangle 80"/>
            <p:cNvSpPr>
              <a:spLocks noChangeArrowheads="1"/>
            </p:cNvSpPr>
            <p:nvPr/>
          </p:nvSpPr>
          <p:spPr bwMode="auto">
            <a:xfrm>
              <a:off x="214" y="2216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 baseline="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baseline="0"/>
            </a:p>
          </p:txBody>
        </p:sp>
        <p:sp>
          <p:nvSpPr>
            <p:cNvPr id="94289" name="Rectangle 81"/>
            <p:cNvSpPr>
              <a:spLocks noChangeArrowheads="1"/>
            </p:cNvSpPr>
            <p:nvPr/>
          </p:nvSpPr>
          <p:spPr bwMode="auto">
            <a:xfrm>
              <a:off x="206" y="2399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i="1" baseline="0">
                  <a:solidFill>
                    <a:srgbClr val="000000"/>
                  </a:solidFill>
                  <a:latin typeface="Times New Roman" pitchFamily="18" charset="0"/>
                </a:rPr>
                <a:t>LL</a:t>
              </a:r>
              <a:endParaRPr lang="en-US" baseline="0"/>
            </a:p>
          </p:txBody>
        </p:sp>
        <p:sp>
          <p:nvSpPr>
            <p:cNvPr id="94290" name="Rectangle 82"/>
            <p:cNvSpPr>
              <a:spLocks noChangeArrowheads="1"/>
            </p:cNvSpPr>
            <p:nvPr/>
          </p:nvSpPr>
          <p:spPr bwMode="auto">
            <a:xfrm>
              <a:off x="71" y="2250"/>
              <a:ext cx="1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i="1" baseline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baseline="0"/>
            </a:p>
          </p:txBody>
        </p:sp>
      </p:grpSp>
      <p:sp>
        <p:nvSpPr>
          <p:cNvPr id="94291" name="Rectangle 83"/>
          <p:cNvSpPr>
            <a:spLocks noChangeArrowheads="1"/>
          </p:cNvSpPr>
          <p:nvPr/>
        </p:nvSpPr>
        <p:spPr bwMode="auto">
          <a:xfrm>
            <a:off x="711200" y="2222500"/>
            <a:ext cx="2298700" cy="1016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93" name="Rectangle 85"/>
          <p:cNvSpPr>
            <a:spLocks noChangeArrowheads="1"/>
          </p:cNvSpPr>
          <p:nvPr/>
        </p:nvSpPr>
        <p:spPr bwMode="auto">
          <a:xfrm>
            <a:off x="647700" y="4902200"/>
            <a:ext cx="2438400" cy="1143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68601" y="6400800"/>
            <a:ext cx="3479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</a:t>
            </a:r>
            <a:r>
              <a:rPr lang="en-US" dirty="0" smtClean="0"/>
              <a:t>Cameron McKinney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87" y="1371600"/>
            <a:ext cx="6801832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Neutral Pion A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2895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Motivation:</a:t>
            </a:r>
            <a:br>
              <a:rPr lang="en-US" sz="2400" dirty="0" smtClean="0"/>
            </a:br>
            <a:r>
              <a:rPr lang="en-US" sz="2400" dirty="0" smtClean="0"/>
              <a:t>Search for expected falloff of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at large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endParaRPr lang="en-US" sz="2400" baseline="-25000" dirty="0" smtClean="0"/>
          </a:p>
          <a:p>
            <a:r>
              <a:rPr lang="en-US" sz="2400" dirty="0" smtClean="0"/>
              <a:t>Run 12 goal:</a:t>
            </a:r>
            <a:br>
              <a:rPr lang="en-US" sz="2400" dirty="0" smtClean="0"/>
            </a:br>
            <a:r>
              <a:rPr lang="en-US" sz="2400" dirty="0" smtClean="0"/>
              <a:t>Reduce statistical errors</a:t>
            </a:r>
          </a:p>
          <a:p>
            <a:r>
              <a:rPr lang="en-US" sz="2400" dirty="0" smtClean="0"/>
              <a:t>Measurement will be enhanced by improved MPC electronics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58982" y="0"/>
            <a:ext cx="27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Transverse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181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PHENIX </a:t>
            </a:r>
            <a:r>
              <a:rPr lang="en-US" dirty="0"/>
              <a:t>p</a:t>
            </a:r>
            <a:r>
              <a:rPr lang="en-US" dirty="0" smtClean="0"/>
              <a:t>reliminary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Probing the </a:t>
            </a:r>
            <a:r>
              <a:rPr lang="en-US" dirty="0" err="1" smtClean="0"/>
              <a:t>Transversity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Motivation: extract the </a:t>
            </a:r>
            <a:r>
              <a:rPr lang="en-US" dirty="0" err="1" smtClean="0"/>
              <a:t>transversity</a:t>
            </a:r>
            <a:r>
              <a:rPr lang="en-US" dirty="0" smtClean="0"/>
              <a:t> distribution using Interference FF</a:t>
            </a:r>
          </a:p>
          <a:p>
            <a:r>
              <a:rPr lang="en-US" dirty="0" smtClean="0"/>
              <a:t>Run 12 goal: reduce statistical errors on our existing measurement.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876800" cy="479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58982" y="0"/>
            <a:ext cx="27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Transverse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5943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Pair</a:t>
            </a:r>
            <a:r>
              <a:rPr lang="en-US" dirty="0" smtClean="0"/>
              <a:t> (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10600" y="5943600"/>
            <a:ext cx="533400" cy="299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1371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PHENIX </a:t>
            </a:r>
            <a:r>
              <a:rPr lang="en-US" dirty="0"/>
              <a:t>p</a:t>
            </a:r>
            <a:r>
              <a:rPr lang="en-US" dirty="0" smtClean="0"/>
              <a:t>reliminary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Probing the </a:t>
            </a:r>
            <a:r>
              <a:rPr lang="en-US" dirty="0" err="1" smtClean="0"/>
              <a:t>Transversity</a:t>
            </a:r>
            <a:r>
              <a:rPr lang="en-US" dirty="0" smtClean="0"/>
              <a:t> Distribution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3200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Motivation:</a:t>
            </a:r>
            <a:br>
              <a:rPr lang="en-US" dirty="0" smtClean="0"/>
            </a:br>
            <a:r>
              <a:rPr lang="en-US" dirty="0" smtClean="0"/>
              <a:t>Extract </a:t>
            </a:r>
            <a:r>
              <a:rPr lang="en-US" dirty="0" err="1" smtClean="0"/>
              <a:t>transversity</a:t>
            </a:r>
            <a:r>
              <a:rPr lang="en-US" dirty="0" smtClean="0"/>
              <a:t> distribution using Collins FF</a:t>
            </a:r>
          </a:p>
          <a:p>
            <a:r>
              <a:rPr lang="en-US" dirty="0" smtClean="0"/>
              <a:t>What is magnitude of expected asymmetries?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6477000" cy="372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352800" y="481965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/>
              <a:t>Transversity</a:t>
            </a:r>
            <a:r>
              <a:rPr lang="en-US" sz="2400" dirty="0"/>
              <a:t> tuned to produce:</a:t>
            </a:r>
            <a:br>
              <a:rPr lang="en-US" sz="2400" dirty="0"/>
            </a:br>
            <a:r>
              <a:rPr lang="en-US" sz="2400" dirty="0"/>
              <a:t>	  25% of PHENIX forward A</a:t>
            </a:r>
            <a:r>
              <a:rPr lang="en-US" sz="2400" baseline="-25000" dirty="0"/>
              <a:t>N</a:t>
            </a:r>
          </a:p>
          <a:p>
            <a:pPr eaLnBrk="1" hangingPunct="1"/>
            <a:r>
              <a:rPr lang="en-US" sz="2400" baseline="-25000" dirty="0"/>
              <a:t>	</a:t>
            </a:r>
            <a:r>
              <a:rPr lang="en-US" sz="2400" dirty="0"/>
              <a:t>100% of PHENIX forward A</a:t>
            </a:r>
            <a:r>
              <a:rPr lang="en-US" sz="2400" baseline="-25000" dirty="0"/>
              <a:t>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305800" y="3276600"/>
            <a:ext cx="76200" cy="2209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382000" y="3505200"/>
            <a:ext cx="381000" cy="2362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58982" y="0"/>
            <a:ext cx="27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Transverse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6400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 </a:t>
            </a:r>
            <a:r>
              <a:rPr lang="en-US" dirty="0" smtClean="0"/>
              <a:t>by </a:t>
            </a:r>
            <a:r>
              <a:rPr lang="en-US" dirty="0" smtClean="0"/>
              <a:t>Joshua Perry and </a:t>
            </a:r>
            <a:r>
              <a:rPr lang="en-US" dirty="0"/>
              <a:t>John </a:t>
            </a:r>
            <a:r>
              <a:rPr lang="en-US" dirty="0" err="1"/>
              <a:t>Lajoie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7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the sea quark polarization</a:t>
            </a:r>
            <a:endParaRPr lang="en-US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498737" cy="512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540276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8982" y="0"/>
            <a:ext cx="27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Longitudinal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3810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Projections based on 300 pb</a:t>
            </a:r>
            <a:r>
              <a:rPr lang="en-US" baseline="30000" dirty="0" smtClean="0"/>
              <a:t>-1 </a:t>
            </a:r>
            <a:r>
              <a:rPr lang="en-US" dirty="0" smtClean="0"/>
              <a:t>at 55% polarization</a:t>
            </a:r>
            <a:endParaRPr lang="en-US" baseline="30000" dirty="0" smtClean="0"/>
          </a:p>
          <a:p>
            <a:r>
              <a:rPr lang="en-US" dirty="0" smtClean="0"/>
              <a:t>Important that we get as much luminosity and polarization as possible this year</a:t>
            </a:r>
            <a:endParaRPr lang="en-US" dirty="0"/>
          </a:p>
          <a:p>
            <a:r>
              <a:rPr lang="en-US" dirty="0" smtClean="0"/>
              <a:t>Hardware for efficient triggering is now in place for forward </a:t>
            </a:r>
            <a:r>
              <a:rPr lang="en-US" dirty="0" err="1" smtClean="0"/>
              <a:t>muons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L_single_mpc_pi0_300pb_2_rebin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6986"/>
            <a:ext cx="4572000" cy="434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the low-x gluon </a:t>
            </a:r>
            <a:r>
              <a:rPr lang="en-US" dirty="0" err="1" smtClean="0"/>
              <a:t>helicity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876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Projected A</a:t>
            </a:r>
            <a:r>
              <a:rPr lang="en-US" baseline="-25000" dirty="0" smtClean="0"/>
              <a:t>LL</a:t>
            </a:r>
            <a:r>
              <a:rPr lang="en-US" dirty="0" smtClean="0"/>
              <a:t> for </a:t>
            </a:r>
            <a:r>
              <a:rPr lang="en-US" dirty="0" smtClean="0"/>
              <a:t>neutral </a:t>
            </a:r>
            <a:r>
              <a:rPr lang="en-US" dirty="0" err="1" smtClean="0"/>
              <a:t>pions</a:t>
            </a:r>
            <a:r>
              <a:rPr lang="en-US" dirty="0" smtClean="0"/>
              <a:t> at </a:t>
            </a:r>
            <a:r>
              <a:rPr lang="en-US" dirty="0" smtClean="0">
                <a:solidFill>
                  <a:srgbClr val="FF0000"/>
                </a:solidFill>
              </a:rPr>
              <a:t>forward rapidity</a:t>
            </a:r>
            <a:r>
              <a:rPr lang="en-US" dirty="0" smtClean="0"/>
              <a:t> assuming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DSSV: ∆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= +2%</a:t>
            </a:r>
            <a:endParaRPr lang="en-US" baseline="30000" dirty="0" smtClean="0"/>
          </a:p>
          <a:p>
            <a:r>
              <a:rPr lang="en-US" dirty="0" smtClean="0"/>
              <a:t>Probes the low-x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Will take advantage of large projected luminosity but requires reduction of </a:t>
            </a:r>
            <a:r>
              <a:rPr lang="en-US" dirty="0" smtClean="0">
                <a:solidFill>
                  <a:schemeClr val="tx2"/>
                </a:solidFill>
              </a:rPr>
              <a:t>PHENIX’s relative luminosity errors</a:t>
            </a:r>
          </a:p>
          <a:p>
            <a:pPr lvl="1"/>
            <a:r>
              <a:rPr lang="en-US" dirty="0" smtClean="0"/>
              <a:t>Our plan is briefly discussed at the end of the talk</a:t>
            </a:r>
          </a:p>
          <a:p>
            <a:pPr lvl="1"/>
            <a:r>
              <a:rPr lang="en-US" dirty="0" smtClean="0"/>
              <a:t>Will be topic of dedicated RSC meeting</a:t>
            </a:r>
          </a:p>
          <a:p>
            <a:r>
              <a:rPr lang="en-US" dirty="0" smtClean="0"/>
              <a:t>Measurement will be improved by upgraded MPC electronics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8982" y="0"/>
            <a:ext cx="27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Longitudinal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1" y="2444186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 pb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55%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7309" y="3886200"/>
            <a:ext cx="2036491" cy="533400"/>
          </a:xfrm>
          <a:prstGeom prst="rect">
            <a:avLst/>
          </a:prstGeom>
          <a:solidFill>
            <a:schemeClr val="bg1">
              <a:lumMod val="5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43600" y="4343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7309" y="4572000"/>
            <a:ext cx="272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PHENIX sys. errors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1" y="535145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3.1&lt;|ƞ|&lt;3.7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1524000"/>
            <a:ext cx="41910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Projected asymmetry and </a:t>
            </a:r>
            <a:r>
              <a:rPr lang="en-US" dirty="0" err="1" smtClean="0"/>
              <a:t>statistcal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6400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 by Cameron McKinney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Upgrades/Commissioning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dirty="0" err="1" smtClean="0"/>
              <a:t>Muon</a:t>
            </a:r>
            <a:r>
              <a:rPr lang="en-US" dirty="0" smtClean="0"/>
              <a:t> Trigger Upgrade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990600" y="4724400"/>
            <a:ext cx="7239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accent6"/>
                </a:solidFill>
              </a:rPr>
              <a:t>Hadron absorber			</a:t>
            </a:r>
            <a:endParaRPr lang="en-US" sz="16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 err="1" smtClean="0">
                <a:solidFill>
                  <a:srgbClr val="FF66CC"/>
                </a:solidFill>
              </a:rPr>
              <a:t>MuTr</a:t>
            </a:r>
            <a:r>
              <a:rPr lang="en-US" sz="1600" dirty="0" smtClean="0">
                <a:solidFill>
                  <a:srgbClr val="FF66CC"/>
                </a:solidFill>
              </a:rPr>
              <a:t> FEE Upgrade		</a:t>
            </a:r>
            <a:endParaRPr lang="en-US" sz="1600" dirty="0">
              <a:solidFill>
                <a:srgbClr val="FF66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RPC Stations 1 and 3 		Station 1 installed this year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Background shielding 		Additional shielding installed this year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Additional shielding may be needed in the tunnel area.  It will be studied with </a:t>
            </a:r>
            <a:r>
              <a:rPr lang="en-US" sz="2400" dirty="0" smtClean="0"/>
              <a:t>Run 12 </a:t>
            </a:r>
            <a:r>
              <a:rPr lang="en-US" sz="2400" dirty="0" smtClean="0"/>
              <a:t>data</a:t>
            </a:r>
            <a:r>
              <a:rPr lang="en-US" sz="2400" dirty="0" smtClean="0"/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29450" cy="3413125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5"/>
          <p:cNvSpPr>
            <a:spLocks noChangeAspect="1" noChangeArrowheads="1"/>
          </p:cNvSpPr>
          <p:nvPr/>
        </p:nvSpPr>
        <p:spPr bwMode="auto">
          <a:xfrm>
            <a:off x="1158329" y="1441861"/>
            <a:ext cx="140345" cy="1335968"/>
          </a:xfrm>
          <a:prstGeom prst="roundRect">
            <a:avLst>
              <a:gd name="adj" fmla="val 146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8" name="AutoShape 25"/>
          <p:cNvSpPr>
            <a:spLocks noChangeAspect="1" noChangeArrowheads="1"/>
          </p:cNvSpPr>
          <p:nvPr/>
        </p:nvSpPr>
        <p:spPr bwMode="auto">
          <a:xfrm>
            <a:off x="1158329" y="3296357"/>
            <a:ext cx="140345" cy="1335968"/>
          </a:xfrm>
          <a:prstGeom prst="roundRect">
            <a:avLst>
              <a:gd name="adj" fmla="val 146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9" name="AutoShape 25"/>
          <p:cNvSpPr>
            <a:spLocks noChangeAspect="1" noChangeArrowheads="1"/>
          </p:cNvSpPr>
          <p:nvPr/>
        </p:nvSpPr>
        <p:spPr bwMode="auto">
          <a:xfrm>
            <a:off x="7879631" y="1441861"/>
            <a:ext cx="140345" cy="1335968"/>
          </a:xfrm>
          <a:prstGeom prst="roundRect">
            <a:avLst>
              <a:gd name="adj" fmla="val 146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10" name="AutoShape 25"/>
          <p:cNvSpPr>
            <a:spLocks noChangeAspect="1" noChangeArrowheads="1"/>
          </p:cNvSpPr>
          <p:nvPr/>
        </p:nvSpPr>
        <p:spPr bwMode="auto">
          <a:xfrm>
            <a:off x="7879631" y="3296357"/>
            <a:ext cx="140345" cy="1335968"/>
          </a:xfrm>
          <a:prstGeom prst="roundRect">
            <a:avLst>
              <a:gd name="adj" fmla="val 146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17" name="AutoShape 25"/>
          <p:cNvSpPr>
            <a:spLocks noChangeAspect="1" noChangeArrowheads="1"/>
          </p:cNvSpPr>
          <p:nvPr/>
        </p:nvSpPr>
        <p:spPr bwMode="auto">
          <a:xfrm>
            <a:off x="5257800" y="2466862"/>
            <a:ext cx="140345" cy="481291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18" name="AutoShape 25"/>
          <p:cNvSpPr>
            <a:spLocks noChangeAspect="1" noChangeArrowheads="1"/>
          </p:cNvSpPr>
          <p:nvPr/>
        </p:nvSpPr>
        <p:spPr bwMode="auto">
          <a:xfrm>
            <a:off x="5257800" y="3168276"/>
            <a:ext cx="140345" cy="481291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19" name="AutoShape 25"/>
          <p:cNvSpPr>
            <a:spLocks noChangeAspect="1" noChangeArrowheads="1"/>
          </p:cNvSpPr>
          <p:nvPr/>
        </p:nvSpPr>
        <p:spPr bwMode="auto">
          <a:xfrm>
            <a:off x="3586907" y="2466862"/>
            <a:ext cx="140345" cy="481291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20" name="AutoShape 25"/>
          <p:cNvSpPr>
            <a:spLocks noChangeAspect="1" noChangeArrowheads="1"/>
          </p:cNvSpPr>
          <p:nvPr/>
        </p:nvSpPr>
        <p:spPr bwMode="auto">
          <a:xfrm>
            <a:off x="3586907" y="3168276"/>
            <a:ext cx="140345" cy="481291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21" name="AutoShape 25"/>
          <p:cNvSpPr>
            <a:spLocks noChangeAspect="1" noChangeArrowheads="1"/>
          </p:cNvSpPr>
          <p:nvPr/>
        </p:nvSpPr>
        <p:spPr bwMode="auto">
          <a:xfrm>
            <a:off x="5966668" y="2097267"/>
            <a:ext cx="140345" cy="813109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22" name="AutoShape 25"/>
          <p:cNvSpPr>
            <a:spLocks noChangeAspect="1" noChangeArrowheads="1"/>
          </p:cNvSpPr>
          <p:nvPr/>
        </p:nvSpPr>
        <p:spPr bwMode="auto">
          <a:xfrm>
            <a:off x="6973490" y="1505915"/>
            <a:ext cx="140345" cy="1220481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23" name="AutoShape 25"/>
          <p:cNvSpPr>
            <a:spLocks noChangeAspect="1" noChangeArrowheads="1"/>
          </p:cNvSpPr>
          <p:nvPr/>
        </p:nvSpPr>
        <p:spPr bwMode="auto">
          <a:xfrm>
            <a:off x="5966668" y="3206053"/>
            <a:ext cx="140345" cy="813109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24" name="AutoShape 25"/>
          <p:cNvSpPr>
            <a:spLocks noChangeAspect="1" noChangeArrowheads="1"/>
          </p:cNvSpPr>
          <p:nvPr/>
        </p:nvSpPr>
        <p:spPr bwMode="auto">
          <a:xfrm>
            <a:off x="6973490" y="3353891"/>
            <a:ext cx="140345" cy="1220481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25" name="AutoShape 25"/>
          <p:cNvSpPr>
            <a:spLocks noChangeAspect="1" noChangeArrowheads="1"/>
          </p:cNvSpPr>
          <p:nvPr/>
        </p:nvSpPr>
        <p:spPr bwMode="auto">
          <a:xfrm>
            <a:off x="3129260" y="2097267"/>
            <a:ext cx="140345" cy="813109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26" name="AutoShape 25"/>
          <p:cNvSpPr>
            <a:spLocks noChangeAspect="1" noChangeArrowheads="1"/>
          </p:cNvSpPr>
          <p:nvPr/>
        </p:nvSpPr>
        <p:spPr bwMode="auto">
          <a:xfrm>
            <a:off x="3129260" y="3206053"/>
            <a:ext cx="140345" cy="813109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27" name="AutoShape 25"/>
          <p:cNvSpPr>
            <a:spLocks noChangeAspect="1" noChangeArrowheads="1"/>
          </p:cNvSpPr>
          <p:nvPr/>
        </p:nvSpPr>
        <p:spPr bwMode="auto">
          <a:xfrm>
            <a:off x="2488555" y="1801591"/>
            <a:ext cx="140345" cy="924805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28" name="AutoShape 25"/>
          <p:cNvSpPr>
            <a:spLocks noChangeAspect="1" noChangeArrowheads="1"/>
          </p:cNvSpPr>
          <p:nvPr/>
        </p:nvSpPr>
        <p:spPr bwMode="auto">
          <a:xfrm>
            <a:off x="2488555" y="3316114"/>
            <a:ext cx="140345" cy="924805"/>
          </a:xfrm>
          <a:prstGeom prst="roundRect">
            <a:avLst>
              <a:gd name="adj" fmla="val 146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13" name="AutoShape 25"/>
          <p:cNvSpPr>
            <a:spLocks noChangeAspect="1" noChangeArrowheads="1"/>
          </p:cNvSpPr>
          <p:nvPr/>
        </p:nvSpPr>
        <p:spPr bwMode="auto">
          <a:xfrm>
            <a:off x="3809628" y="2555168"/>
            <a:ext cx="109835" cy="463440"/>
          </a:xfrm>
          <a:prstGeom prst="roundRect">
            <a:avLst>
              <a:gd name="adj" fmla="val 1468"/>
            </a:avLst>
          </a:prstGeom>
          <a:solidFill>
            <a:schemeClr val="accent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14" name="AutoShape 25"/>
          <p:cNvSpPr>
            <a:spLocks noChangeAspect="1" noChangeArrowheads="1"/>
          </p:cNvSpPr>
          <p:nvPr/>
        </p:nvSpPr>
        <p:spPr bwMode="auto">
          <a:xfrm>
            <a:off x="3809628" y="3110480"/>
            <a:ext cx="109835" cy="463440"/>
          </a:xfrm>
          <a:prstGeom prst="roundRect">
            <a:avLst>
              <a:gd name="adj" fmla="val 1468"/>
            </a:avLst>
          </a:prstGeom>
          <a:solidFill>
            <a:schemeClr val="accent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15" name="AutoShape 25"/>
          <p:cNvSpPr>
            <a:spLocks noChangeAspect="1" noChangeArrowheads="1"/>
          </p:cNvSpPr>
          <p:nvPr/>
        </p:nvSpPr>
        <p:spPr bwMode="auto">
          <a:xfrm>
            <a:off x="5029200" y="2518592"/>
            <a:ext cx="109835" cy="463440"/>
          </a:xfrm>
          <a:prstGeom prst="roundRect">
            <a:avLst>
              <a:gd name="adj" fmla="val 1468"/>
            </a:avLst>
          </a:prstGeom>
          <a:solidFill>
            <a:schemeClr val="accent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16" name="AutoShape 25"/>
          <p:cNvSpPr>
            <a:spLocks noChangeAspect="1" noChangeArrowheads="1"/>
          </p:cNvSpPr>
          <p:nvPr/>
        </p:nvSpPr>
        <p:spPr bwMode="auto">
          <a:xfrm>
            <a:off x="5029200" y="3073904"/>
            <a:ext cx="109835" cy="463440"/>
          </a:xfrm>
          <a:prstGeom prst="roundRect">
            <a:avLst>
              <a:gd name="adj" fmla="val 1468"/>
            </a:avLst>
          </a:prstGeom>
          <a:solidFill>
            <a:schemeClr val="accent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5150420" y="2514600"/>
            <a:ext cx="73152" cy="462989"/>
          </a:xfrm>
          <a:prstGeom prst="roundRect">
            <a:avLst>
              <a:gd name="adj" fmla="val 146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5147372" y="3081835"/>
            <a:ext cx="73152" cy="462989"/>
          </a:xfrm>
          <a:prstGeom prst="roundRect">
            <a:avLst>
              <a:gd name="adj" fmla="val 146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3736848" y="2551176"/>
            <a:ext cx="73152" cy="462989"/>
          </a:xfrm>
          <a:prstGeom prst="roundRect">
            <a:avLst>
              <a:gd name="adj" fmla="val 146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34" name="AutoShape 25"/>
          <p:cNvSpPr>
            <a:spLocks noChangeArrowheads="1"/>
          </p:cNvSpPr>
          <p:nvPr/>
        </p:nvSpPr>
        <p:spPr bwMode="auto">
          <a:xfrm>
            <a:off x="3733800" y="3118411"/>
            <a:ext cx="73152" cy="462989"/>
          </a:xfrm>
          <a:prstGeom prst="roundRect">
            <a:avLst>
              <a:gd name="adj" fmla="val 1468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eaLnBrk="1" hangingPunct="1"/>
            <a:endParaRPr kumimoji="1" lang="ja-JP" altLang="en-US" sz="1800"/>
          </a:p>
        </p:txBody>
      </p:sp>
      <p:sp>
        <p:nvSpPr>
          <p:cNvPr id="35" name="Rectangle 34"/>
          <p:cNvSpPr/>
          <p:nvPr/>
        </p:nvSpPr>
        <p:spPr>
          <a:xfrm>
            <a:off x="7638976" y="2786888"/>
            <a:ext cx="590624" cy="52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09576" y="2743200"/>
            <a:ext cx="590624" cy="52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6EE7-5D5A-4AD1-B8D3-23682CFB03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1137</Words>
  <Application>Microsoft Office PowerPoint</Application>
  <PresentationFormat>On-screen Show (4:3)</PresentationFormat>
  <Paragraphs>237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Bitmap Image</vt:lpstr>
      <vt:lpstr>Equation</vt:lpstr>
      <vt:lpstr>PHENIX Run 12</vt:lpstr>
      <vt:lpstr>Outline</vt:lpstr>
      <vt:lpstr>High pT Neutral Pion AN</vt:lpstr>
      <vt:lpstr>Probing the Transversity Distribution</vt:lpstr>
      <vt:lpstr>Probing the Transversity Distribution (2)</vt:lpstr>
      <vt:lpstr>Accessing the sea quark polarization</vt:lpstr>
      <vt:lpstr>Measuring the low-x gluon helicity distribution</vt:lpstr>
      <vt:lpstr>2012 Upgrades/Commissioning</vt:lpstr>
      <vt:lpstr>Forward Muon Trigger Upgrade</vt:lpstr>
      <vt:lpstr>Run12 New Muon Trigger Hardware</vt:lpstr>
      <vt:lpstr>Muon Trigger Commissioning Plans</vt:lpstr>
      <vt:lpstr>VTX/FVTX</vt:lpstr>
      <vt:lpstr>MPC Electronics</vt:lpstr>
      <vt:lpstr>Spin Service Tasks</vt:lpstr>
      <vt:lpstr>Relative Luminosity</vt:lpstr>
      <vt:lpstr>Backup</vt:lpstr>
      <vt:lpstr>Importance of RPC Shielding</vt:lpstr>
      <vt:lpstr>Importance of RPC Shielding</vt:lpstr>
      <vt:lpstr>PowerPoint Presentation</vt:lpstr>
      <vt:lpstr>DX shielding</vt:lpstr>
      <vt:lpstr>Q3 Shielding</vt:lpstr>
      <vt:lpstr>PowerPoint Presentation</vt:lpstr>
      <vt:lpstr>Incoming BGs</vt:lpstr>
      <vt:lpstr>MPC Trigger Upgrade: Hadrons+Di-Hadrons</vt:lpstr>
      <vt:lpstr>Comparison of Trigger Turn-On Curves</vt:lpstr>
      <vt:lpstr>ALL projections from simulation</vt:lpstr>
      <vt:lpstr>ALL projections from simulation: modified Δg(x)</vt:lpstr>
      <vt:lpstr>ALL projections from simulation</vt:lpstr>
      <vt:lpstr>ALL projections from simulation—MPC Single π0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Run 12</dc:title>
  <dc:creator>jkoster4</dc:creator>
  <cp:lastModifiedBy>jkoster4</cp:lastModifiedBy>
  <cp:revision>196</cp:revision>
  <dcterms:created xsi:type="dcterms:W3CDTF">2012-01-11T15:00:49Z</dcterms:created>
  <dcterms:modified xsi:type="dcterms:W3CDTF">2012-01-13T16:48:15Z</dcterms:modified>
</cp:coreProperties>
</file>