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46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343D47-A083-49D0-900D-44E3C32DDADA}" type="datetimeFigureOut">
              <a:rPr lang="en-US" smtClean="0"/>
              <a:t>1/12/2012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2977BC-2733-4F4F-BA6E-2574D302B55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2977BC-2733-4F4F-BA6E-2574D302B55B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37337-014A-4D18-ACBF-C9048D6A492D}" type="datetimeFigureOut">
              <a:rPr lang="en-US" smtClean="0"/>
              <a:t>1/12/2012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60746-BBBC-44D0-B49A-9B59982824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37337-014A-4D18-ACBF-C9048D6A492D}" type="datetimeFigureOut">
              <a:rPr lang="en-US" smtClean="0"/>
              <a:t>1/12/2012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60746-BBBC-44D0-B49A-9B59982824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37337-014A-4D18-ACBF-C9048D6A492D}" type="datetimeFigureOut">
              <a:rPr lang="en-US" smtClean="0"/>
              <a:t>1/12/2012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60746-BBBC-44D0-B49A-9B59982824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37337-014A-4D18-ACBF-C9048D6A492D}" type="datetimeFigureOut">
              <a:rPr lang="en-US" smtClean="0"/>
              <a:t>1/12/2012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60746-BBBC-44D0-B49A-9B59982824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37337-014A-4D18-ACBF-C9048D6A492D}" type="datetimeFigureOut">
              <a:rPr lang="en-US" smtClean="0"/>
              <a:t>1/12/2012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60746-BBBC-44D0-B49A-9B59982824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37337-014A-4D18-ACBF-C9048D6A492D}" type="datetimeFigureOut">
              <a:rPr lang="en-US" smtClean="0"/>
              <a:t>1/12/2012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60746-BBBC-44D0-B49A-9B59982824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37337-014A-4D18-ACBF-C9048D6A492D}" type="datetimeFigureOut">
              <a:rPr lang="en-US" smtClean="0"/>
              <a:t>1/12/2012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60746-BBBC-44D0-B49A-9B59982824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37337-014A-4D18-ACBF-C9048D6A492D}" type="datetimeFigureOut">
              <a:rPr lang="en-US" smtClean="0"/>
              <a:t>1/12/2012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60746-BBBC-44D0-B49A-9B59982824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37337-014A-4D18-ACBF-C9048D6A492D}" type="datetimeFigureOut">
              <a:rPr lang="en-US" smtClean="0"/>
              <a:t>1/12/2012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60746-BBBC-44D0-B49A-9B59982824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37337-014A-4D18-ACBF-C9048D6A492D}" type="datetimeFigureOut">
              <a:rPr lang="en-US" smtClean="0"/>
              <a:t>1/12/2012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60746-BBBC-44D0-B49A-9B59982824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37337-014A-4D18-ACBF-C9048D6A492D}" type="datetimeFigureOut">
              <a:rPr lang="en-US" smtClean="0"/>
              <a:t>1/12/2012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60746-BBBC-44D0-B49A-9B59982824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37337-014A-4D18-ACBF-C9048D6A492D}" type="datetimeFigureOut">
              <a:rPr lang="en-US" smtClean="0"/>
              <a:t>1/12/2012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760746-BBBC-44D0-B49A-9B599828243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381000" y="1600200"/>
            <a:ext cx="82296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17 Jan, Begin cool-down to 4.5K </a:t>
            </a:r>
          </a:p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 Jan, Cool-down to 4.5K in Blue Ring complete, begin magnet setup</a:t>
            </a:r>
          </a:p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24 Jan, Cool-down to 4.5K complete in both rings begin √s = 200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GeV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pp setup</a:t>
            </a:r>
          </a:p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31 Jan, begin 2 week ramp-up with 8 hrs/night for experiments</a:t>
            </a:r>
          </a:p>
          <a:p>
            <a:pPr lvl="0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14 Feb, begin </a:t>
            </a:r>
            <a:r>
              <a:rPr kumimoji="0" lang="en-US" sz="2000" b="1" i="1" u="sng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 weeks pp physics </a:t>
            </a:r>
            <a:r>
              <a:rPr lang="en-US" sz="2000" dirty="0">
                <a:solidFill>
                  <a:srgbClr val="C00000"/>
                </a:solidFill>
              </a:rPr>
              <a:t>at √s = </a:t>
            </a:r>
            <a:r>
              <a:rPr lang="en-US" sz="2000" dirty="0" smtClean="0">
                <a:solidFill>
                  <a:srgbClr val="C00000"/>
                </a:solidFill>
              </a:rPr>
              <a:t>200 </a:t>
            </a:r>
            <a:r>
              <a:rPr lang="en-US" sz="2000" dirty="0" err="1">
                <a:solidFill>
                  <a:srgbClr val="C00000"/>
                </a:solidFill>
              </a:rPr>
              <a:t>GeV</a:t>
            </a:r>
            <a:r>
              <a:rPr lang="en-US" sz="2000" dirty="0">
                <a:solidFill>
                  <a:srgbClr val="C00000"/>
                </a:solidFill>
              </a:rPr>
              <a:t> with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further ramp-up</a:t>
            </a:r>
          </a:p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13 March, end 4 week √s = 200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GeV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pp run, begin ½ week setup for √s = 500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GeV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pp </a:t>
            </a:r>
          </a:p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17 March, begin 1 week ramp-up to √s = 500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GeV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with 8 hrs/night for experiments</a:t>
            </a:r>
          </a:p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24 March, begin </a:t>
            </a:r>
            <a:r>
              <a:rPr kumimoji="0" lang="en-US" sz="2000" b="1" i="0" u="sng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5-</a:t>
            </a:r>
            <a:r>
              <a:rPr kumimoji="0" lang="en-US" sz="2000" b="1" i="1" u="sng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 week pp physics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run at √s = 500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GeV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Apr. 28-May 12, end 7 week pp physics run at √s = 500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GeV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38400" y="152400"/>
            <a:ext cx="35625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Run12 is starting! 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5257800" y="914400"/>
            <a:ext cx="345267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From Phil Pile and Wolfram Fischer</a:t>
            </a:r>
          </a:p>
          <a:p>
            <a:r>
              <a:rPr lang="en-US" sz="1200" dirty="0" smtClean="0"/>
              <a:t>(corrected for 5</a:t>
            </a:r>
            <a:r>
              <a:rPr lang="en-US" sz="1200" dirty="0" smtClean="0">
                <a:sym typeface="Symbol"/>
              </a:rPr>
              <a:t>4 weeks of pp at s=200 </a:t>
            </a:r>
            <a:r>
              <a:rPr lang="en-US" sz="1200" dirty="0" err="1" smtClean="0">
                <a:sym typeface="Symbol"/>
              </a:rPr>
              <a:t>GeV</a:t>
            </a:r>
            <a:r>
              <a:rPr lang="en-US" sz="1200" dirty="0" smtClean="0"/>
              <a:t>)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RSC meeting on Jan 13, 2012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895600" y="1143000"/>
            <a:ext cx="3667992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1:00-1:30 RHIC status/plans: Vincent </a:t>
            </a:r>
          </a:p>
          <a:p>
            <a:r>
              <a:rPr lang="en-US" dirty="0" smtClean="0"/>
              <a:t>1:30-1:50 AGS status/plans: </a:t>
            </a:r>
            <a:r>
              <a:rPr lang="en-US" dirty="0" err="1" smtClean="0"/>
              <a:t>Haixin</a:t>
            </a:r>
            <a:r>
              <a:rPr lang="en-US" dirty="0" smtClean="0"/>
              <a:t> </a:t>
            </a:r>
          </a:p>
          <a:p>
            <a:r>
              <a:rPr lang="en-US" dirty="0" smtClean="0"/>
              <a:t>1:50:2:05 </a:t>
            </a:r>
            <a:r>
              <a:rPr lang="en-US" dirty="0" err="1" smtClean="0"/>
              <a:t>Hjet</a:t>
            </a:r>
            <a:r>
              <a:rPr lang="en-US" dirty="0" smtClean="0"/>
              <a:t>: </a:t>
            </a:r>
            <a:r>
              <a:rPr lang="en-US" dirty="0" err="1" smtClean="0"/>
              <a:t>Yousef</a:t>
            </a:r>
            <a:endParaRPr lang="en-US" dirty="0" smtClean="0"/>
          </a:p>
          <a:p>
            <a:r>
              <a:rPr lang="en-US" dirty="0" smtClean="0"/>
              <a:t>2:05-2:30 </a:t>
            </a:r>
            <a:r>
              <a:rPr lang="en-US" dirty="0" err="1" smtClean="0"/>
              <a:t>pC</a:t>
            </a:r>
            <a:r>
              <a:rPr lang="en-US" dirty="0" smtClean="0"/>
              <a:t>: Bill </a:t>
            </a:r>
          </a:p>
          <a:p>
            <a:r>
              <a:rPr lang="en-US" dirty="0" smtClean="0"/>
              <a:t>2:30-2:45 </a:t>
            </a:r>
            <a:r>
              <a:rPr lang="en-US" dirty="0" err="1" smtClean="0"/>
              <a:t>AnDY</a:t>
            </a:r>
            <a:r>
              <a:rPr lang="en-US" dirty="0" smtClean="0"/>
              <a:t>: TBA </a:t>
            </a:r>
          </a:p>
          <a:p>
            <a:r>
              <a:rPr lang="en-US" dirty="0" smtClean="0"/>
              <a:t>2:45-3:05 PHENIX: John </a:t>
            </a:r>
            <a:r>
              <a:rPr lang="en-US" dirty="0" err="1" smtClean="0"/>
              <a:t>Koster</a:t>
            </a:r>
            <a:r>
              <a:rPr lang="en-US" dirty="0" smtClean="0"/>
              <a:t> </a:t>
            </a:r>
          </a:p>
          <a:p>
            <a:r>
              <a:rPr lang="en-US" dirty="0" smtClean="0"/>
              <a:t>3:05-3:25 STAR: Bernd </a:t>
            </a:r>
            <a:r>
              <a:rPr lang="en-US" dirty="0" err="1" smtClean="0"/>
              <a:t>Surrow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05000" y="3429000"/>
            <a:ext cx="5231176" cy="3293209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/>
              <a:t>Collider-Accelerator Department</a:t>
            </a:r>
            <a:endParaRPr lang="en-US" sz="1600" dirty="0" smtClean="0"/>
          </a:p>
          <a:p>
            <a:pPr algn="ctr"/>
            <a:r>
              <a:rPr lang="en-US" sz="1600" b="1" dirty="0"/>
              <a:t>Accelerator Physics </a:t>
            </a:r>
            <a:endParaRPr lang="en-US" sz="1600" dirty="0" smtClean="0"/>
          </a:p>
          <a:p>
            <a:pPr algn="ctr"/>
            <a:r>
              <a:rPr lang="en-US" sz="1600" b="1" dirty="0"/>
              <a:t>SEMINAR</a:t>
            </a:r>
            <a:endParaRPr lang="en-US" sz="1600" dirty="0" smtClean="0"/>
          </a:p>
          <a:p>
            <a:pPr algn="ctr"/>
            <a:r>
              <a:rPr lang="en-US" sz="1600" b="1" i="1" dirty="0"/>
              <a:t> </a:t>
            </a:r>
            <a:endParaRPr lang="en-US" sz="1600" dirty="0" smtClean="0"/>
          </a:p>
          <a:p>
            <a:pPr algn="ctr"/>
            <a:r>
              <a:rPr lang="en-US" sz="1600" b="1" i="1" dirty="0" err="1"/>
              <a:t>Abhay</a:t>
            </a:r>
            <a:r>
              <a:rPr lang="en-US" sz="1600" b="1" i="1" dirty="0"/>
              <a:t> </a:t>
            </a:r>
            <a:r>
              <a:rPr lang="en-US" sz="1600" b="1" i="1" dirty="0" err="1"/>
              <a:t>Deshpande</a:t>
            </a:r>
            <a:endParaRPr lang="en-US" sz="1600" dirty="0" smtClean="0"/>
          </a:p>
          <a:p>
            <a:pPr algn="ctr"/>
            <a:r>
              <a:rPr lang="en-US" sz="1600" dirty="0" smtClean="0"/>
              <a:t>SUNY Stony Brook</a:t>
            </a:r>
          </a:p>
          <a:p>
            <a:pPr algn="ctr"/>
            <a:r>
              <a:rPr lang="en-US" sz="1600" dirty="0"/>
              <a:t> </a:t>
            </a:r>
            <a:endParaRPr lang="en-US" sz="1600" dirty="0" smtClean="0"/>
          </a:p>
          <a:p>
            <a:pPr algn="ctr"/>
            <a:r>
              <a:rPr lang="en-US" sz="1600" b="1" i="1" dirty="0"/>
              <a:t>“The Role of Gluons and Sea Quarks in the Visible Universe:</a:t>
            </a:r>
            <a:endParaRPr lang="en-US" sz="1600" dirty="0" smtClean="0"/>
          </a:p>
          <a:p>
            <a:pPr algn="ctr"/>
            <a:r>
              <a:rPr lang="en-US" sz="1600" b="1" i="1" dirty="0"/>
              <a:t>Through the Looking Glass of the Electron Ion Collider”</a:t>
            </a:r>
            <a:endParaRPr lang="en-US" sz="1600" dirty="0" smtClean="0"/>
          </a:p>
          <a:p>
            <a:pPr algn="ctr"/>
            <a:r>
              <a:rPr lang="en-US" sz="1600" i="1" dirty="0"/>
              <a:t> </a:t>
            </a:r>
            <a:endParaRPr lang="en-US" sz="1600" dirty="0" smtClean="0"/>
          </a:p>
          <a:p>
            <a:pPr algn="ctr"/>
            <a:r>
              <a:rPr lang="en-US" sz="1600" i="1" dirty="0"/>
              <a:t>Friday, January 13, </a:t>
            </a:r>
            <a:r>
              <a:rPr lang="en-US" sz="1600" i="1" dirty="0" smtClean="0"/>
              <a:t>2012</a:t>
            </a:r>
            <a:r>
              <a:rPr lang="en-US" sz="1600" i="1" dirty="0"/>
              <a:t> </a:t>
            </a:r>
            <a:endParaRPr lang="en-US" sz="1600" dirty="0" smtClean="0"/>
          </a:p>
          <a:p>
            <a:pPr algn="ctr"/>
            <a:r>
              <a:rPr lang="en-US" sz="1600" i="1" dirty="0"/>
              <a:t>4:00 </a:t>
            </a:r>
            <a:r>
              <a:rPr lang="en-US" sz="1600" i="1" dirty="0" smtClean="0"/>
              <a:t>PM</a:t>
            </a:r>
            <a:endParaRPr lang="en-US" sz="1600" dirty="0" smtClean="0"/>
          </a:p>
          <a:p>
            <a:pPr algn="ctr"/>
            <a:r>
              <a:rPr lang="en-US" sz="1600" i="1" dirty="0"/>
              <a:t>Snyder Seminar Room, Bldg. </a:t>
            </a:r>
            <a:r>
              <a:rPr lang="en-US" sz="1600" i="1" dirty="0" smtClean="0"/>
              <a:t>911A</a:t>
            </a:r>
            <a:endParaRPr lang="en-US" sz="16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1095</TotalTime>
  <Words>212</Words>
  <Application>Microsoft Office PowerPoint</Application>
  <PresentationFormat>On-screen Show (4:3)</PresentationFormat>
  <Paragraphs>35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RSC meeting on Jan 13, 2012</vt:lpstr>
    </vt:vector>
  </TitlesOfParts>
  <Company>bnl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Alexander Bazilevsky</dc:creator>
  <cp:lastModifiedBy>Alexander Bazilevsky</cp:lastModifiedBy>
  <cp:revision>5</cp:revision>
  <dcterms:created xsi:type="dcterms:W3CDTF">2012-01-12T21:58:43Z</dcterms:created>
  <dcterms:modified xsi:type="dcterms:W3CDTF">2012-01-13T16:14:21Z</dcterms:modified>
</cp:coreProperties>
</file>