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1.bin" ContentType="application/vnd.openxmlformats-officedocument.oleObject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56" r:id="rId2"/>
    <p:sldId id="337" r:id="rId3"/>
    <p:sldId id="347" r:id="rId4"/>
    <p:sldId id="348" r:id="rId5"/>
    <p:sldId id="335" r:id="rId6"/>
    <p:sldId id="351" r:id="rId7"/>
    <p:sldId id="356" r:id="rId8"/>
    <p:sldId id="359" r:id="rId9"/>
    <p:sldId id="358" r:id="rId10"/>
    <p:sldId id="34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4015" autoAdjust="0"/>
    <p:restoredTop sz="94652" autoAdjust="0"/>
  </p:normalViewPr>
  <p:slideViewPr>
    <p:cSldViewPr>
      <p:cViewPr>
        <p:scale>
          <a:sx n="75" d="100"/>
          <a:sy n="75" d="100"/>
        </p:scale>
        <p:origin x="-94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303213"/>
            <a:ext cx="4876800" cy="3659187"/>
          </a:xfrm>
          <a:solidFill>
            <a:srgbClr val="FFFFFF"/>
          </a:solidFill>
          <a:ln/>
        </p:spPr>
      </p:sp>
      <p:sp>
        <p:nvSpPr>
          <p:cNvPr id="6195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02795" y="4315729"/>
            <a:ext cx="5857095" cy="406103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Relationship Id="rId5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PP 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RSC Meeting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January, </a:t>
            </a:r>
            <a:r>
              <a:rPr lang="en-US" dirty="0" smtClean="0">
                <a:solidFill>
                  <a:srgbClr val="002060"/>
                </a:solidFill>
              </a:rPr>
              <a:t>13,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10</a:t>
            </a:fld>
            <a:endParaRPr lang="en-US" altLang="ja-JP" dirty="0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Remaining Job List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Scan the important parameters </a:t>
            </a:r>
            <a:r>
              <a:rPr lang="en-US" sz="2500" dirty="0" smtClean="0">
                <a:solidFill>
                  <a:srgbClr val="000090"/>
                </a:solidFill>
              </a:rPr>
              <a:t>(</a:t>
            </a:r>
            <a:r>
              <a:rPr lang="en-US" sz="2500" dirty="0" err="1" smtClean="0">
                <a:solidFill>
                  <a:srgbClr val="000090"/>
                </a:solidFill>
              </a:rPr>
              <a:t>Qy</a:t>
            </a:r>
            <a:r>
              <a:rPr lang="en-US" sz="2500" dirty="0" smtClean="0">
                <a:solidFill>
                  <a:srgbClr val="000090"/>
                </a:solidFill>
              </a:rPr>
              <a:t> and possibly </a:t>
            </a:r>
            <a:r>
              <a:rPr lang="en-US" sz="2500" dirty="0" err="1" smtClean="0">
                <a:solidFill>
                  <a:srgbClr val="000090"/>
                </a:solidFill>
              </a:rPr>
              <a:t>Qx</a:t>
            </a:r>
            <a:r>
              <a:rPr lang="en-US" sz="2500" dirty="0" smtClean="0">
                <a:solidFill>
                  <a:srgbClr val="000090"/>
                </a:solidFill>
              </a:rPr>
              <a:t>, harmonic orbit) for polarization.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Vertical damper on and push vertical tune higher</a:t>
            </a:r>
            <a:r>
              <a:rPr lang="en-US" sz="2500" dirty="0" smtClean="0">
                <a:solidFill>
                  <a:srgbClr val="000090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Load </a:t>
            </a:r>
            <a:r>
              <a:rPr lang="en-US" sz="2500" dirty="0" smtClean="0">
                <a:solidFill>
                  <a:srgbClr val="000090"/>
                </a:solidFill>
              </a:rPr>
              <a:t>the jump quad timing for early part of ramp (before transition</a:t>
            </a:r>
            <a:r>
              <a:rPr lang="en-US" sz="2500" dirty="0" smtClean="0">
                <a:solidFill>
                  <a:srgbClr val="000090"/>
                </a:solidFill>
              </a:rPr>
              <a:t>) to see if it give us additional gain of polarization. First test is to make sure P/S can take it.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Fine tuning the pulse shape for each pulse</a:t>
            </a:r>
            <a:r>
              <a:rPr lang="en-US" sz="2500" dirty="0" smtClean="0">
                <a:solidFill>
                  <a:srgbClr val="000090"/>
                </a:solidFill>
              </a:rPr>
              <a:t>..</a:t>
            </a:r>
            <a:endParaRPr lang="en-US" sz="2500" dirty="0" smtClean="0">
              <a:solidFill>
                <a:srgbClr val="000090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Injection matching tuning (with </a:t>
            </a:r>
            <a:r>
              <a:rPr lang="en-US" sz="2500" dirty="0" err="1" smtClean="0">
                <a:solidFill>
                  <a:srgbClr val="000090"/>
                </a:solidFill>
              </a:rPr>
              <a:t>tunemeter</a:t>
            </a:r>
            <a:r>
              <a:rPr lang="en-US" sz="2500" dirty="0" smtClean="0">
                <a:solidFill>
                  <a:srgbClr val="000090"/>
                </a:solidFill>
              </a:rPr>
              <a:t> spectrum as monitor)</a:t>
            </a:r>
            <a:endParaRPr lang="en-US" sz="2500" dirty="0" smtClean="0">
              <a:solidFill>
                <a:srgbClr val="000090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Modeling work with bare AGS on user3.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500" dirty="0" smtClean="0">
                <a:solidFill>
                  <a:srgbClr val="000090"/>
                </a:solidFill>
              </a:rPr>
              <a:t>Extraction </a:t>
            </a:r>
            <a:r>
              <a:rPr lang="en-US" sz="2500" dirty="0" smtClean="0">
                <a:solidFill>
                  <a:srgbClr val="000090"/>
                </a:solidFill>
              </a:rPr>
              <a:t>setup.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70+ AGS magnets have been moved during summer shut down aiming at better orbit. Horizontal orbit definitely changed. Still evaluate the impact.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err="1" smtClean="0">
                <a:solidFill>
                  <a:srgbClr val="000090"/>
                </a:solidFill>
              </a:rPr>
              <a:t>Linac</a:t>
            </a:r>
            <a:r>
              <a:rPr lang="en-US" sz="2200" dirty="0" smtClean="0">
                <a:solidFill>
                  <a:srgbClr val="000090"/>
                </a:solidFill>
              </a:rPr>
              <a:t> </a:t>
            </a:r>
            <a:r>
              <a:rPr lang="en-US" sz="2200" dirty="0" smtClean="0">
                <a:solidFill>
                  <a:srgbClr val="000090"/>
                </a:solidFill>
              </a:rPr>
              <a:t>running with </a:t>
            </a:r>
            <a:r>
              <a:rPr lang="en-US" sz="2200" dirty="0" err="1" smtClean="0">
                <a:solidFill>
                  <a:srgbClr val="000090"/>
                </a:solidFill>
              </a:rPr>
              <a:t>Einzel</a:t>
            </a:r>
            <a:r>
              <a:rPr lang="en-US" sz="2200" dirty="0" smtClean="0">
                <a:solidFill>
                  <a:srgbClr val="000090"/>
                </a:solidFill>
              </a:rPr>
              <a:t> lens for user4 and user5. Polarization is around </a:t>
            </a:r>
            <a:r>
              <a:rPr lang="en-US" sz="2200" dirty="0" smtClean="0">
                <a:solidFill>
                  <a:srgbClr val="000090"/>
                </a:solidFill>
              </a:rPr>
              <a:t>78-79%</a:t>
            </a:r>
            <a:r>
              <a:rPr lang="en-US" sz="2200" dirty="0" smtClean="0">
                <a:solidFill>
                  <a:srgbClr val="000090"/>
                </a:solidFill>
              </a:rPr>
              <a:t>.</a:t>
            </a:r>
            <a:endParaRPr lang="en-US" sz="22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Emittance is smaller than </a:t>
            </a:r>
            <a:r>
              <a:rPr lang="en-US" sz="2200" dirty="0" smtClean="0">
                <a:solidFill>
                  <a:srgbClr val="000090"/>
                </a:solidFill>
              </a:rPr>
              <a:t>last run at flattop as reported by IPM: 13pi for 1.5*10^11.</a:t>
            </a:r>
            <a:endParaRPr lang="en-US" sz="22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Tune scan at various intrinsic resonances are done, but more detail scan will follow.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B </a:t>
            </a:r>
            <a:r>
              <a:rPr lang="en-US" sz="2200" dirty="0" smtClean="0">
                <a:solidFill>
                  <a:srgbClr val="000090"/>
                </a:solidFill>
              </a:rPr>
              <a:t>Field </a:t>
            </a:r>
            <a:r>
              <a:rPr lang="en-US" sz="2200" dirty="0" smtClean="0">
                <a:solidFill>
                  <a:srgbClr val="000090"/>
                </a:solidFill>
              </a:rPr>
              <a:t>scan done</a:t>
            </a:r>
            <a:r>
              <a:rPr lang="en-US" sz="2200" dirty="0" smtClean="0">
                <a:solidFill>
                  <a:srgbClr val="000090"/>
                </a:solidFill>
              </a:rPr>
              <a:t> </a:t>
            </a:r>
            <a:r>
              <a:rPr lang="en-US" sz="2200" dirty="0" smtClean="0">
                <a:solidFill>
                  <a:srgbClr val="000090"/>
                </a:solidFill>
              </a:rPr>
              <a:t>and showing that the setting is at optimized location</a:t>
            </a:r>
            <a:r>
              <a:rPr lang="en-US" sz="2200" dirty="0" smtClean="0">
                <a:solidFill>
                  <a:srgbClr val="000090"/>
                </a:solidFill>
              </a:rPr>
              <a:t>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Jump quads on/off have been done several times, the polarization gain is relatively 10%.</a:t>
            </a:r>
            <a:endParaRPr lang="en-US" sz="22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The vertical tune at 36+ can be pushed to 8.993 and resulted higher polarization.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With vertical damper on, the polarization is about </a:t>
            </a:r>
            <a:r>
              <a:rPr lang="en-US" sz="2200" dirty="0" smtClean="0">
                <a:solidFill>
                  <a:srgbClr val="000090"/>
                </a:solidFill>
              </a:rPr>
              <a:t>61% </a:t>
            </a:r>
            <a:r>
              <a:rPr lang="en-US" sz="2200" dirty="0" smtClean="0">
                <a:solidFill>
                  <a:srgbClr val="000090"/>
                </a:solidFill>
              </a:rPr>
              <a:t>for 1.7*10^</a:t>
            </a:r>
            <a:r>
              <a:rPr lang="en-US" sz="2200" dirty="0" smtClean="0">
                <a:solidFill>
                  <a:srgbClr val="000090"/>
                </a:solidFill>
              </a:rPr>
              <a:t>11.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Injection polarization measurement done with CNI polarimeter for the </a:t>
            </a:r>
            <a:r>
              <a:rPr lang="en-US" sz="2200" smtClean="0">
                <a:solidFill>
                  <a:srgbClr val="000090"/>
                </a:solidFill>
              </a:rPr>
              <a:t>first time.</a:t>
            </a:r>
            <a:endParaRPr lang="en-US" sz="220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endParaRPr lang="en-US" sz="22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FFC7-6D02-F64D-8354-D85B4BDD564A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762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Booster Harmonics Scan</a:t>
            </a:r>
          </a:p>
        </p:txBody>
      </p:sp>
      <p:pic>
        <p:nvPicPr>
          <p:cNvPr id="618505" name="Picture 9" descr="Mon_Mar_1_2010_152848_1677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81000" y="685801"/>
            <a:ext cx="4114800" cy="6172200"/>
          </a:xfrm>
          <a:noFill/>
          <a:ln/>
        </p:spPr>
      </p:pic>
      <p:graphicFrame>
        <p:nvGraphicFramePr>
          <p:cNvPr id="61850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495800" y="549747"/>
          <a:ext cx="4648200" cy="6079653"/>
        </p:xfrm>
        <a:graphic>
          <a:graphicData uri="http://schemas.openxmlformats.org/presentationml/2006/ole">
            <p:oleObj spid="_x0000_s24578" name="Jandel SigmaPlot Graphic" r:id="rId5" imgW="7495200" imgH="980496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609600"/>
            <a:ext cx="800219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Booster Harmonic Scan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000" dirty="0" smtClean="0">
              <a:solidFill>
                <a:srgbClr val="00009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solidFill>
                  <a:srgbClr val="000090"/>
                </a:solidFill>
                <a:latin typeface="Times New Roman" pitchFamily="18" charset="0"/>
              </a:rPr>
              <a:t>				       2010			2012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800" dirty="0" smtClean="0">
              <a:solidFill>
                <a:srgbClr val="00009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solidFill>
                  <a:srgbClr val="000090"/>
                </a:solidFill>
                <a:latin typeface="Times New Roman" pitchFamily="18" charset="0"/>
              </a:rPr>
              <a:t>Cos 3v		-5.80			-5.76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solidFill>
                  <a:srgbClr val="000090"/>
                </a:solidFill>
                <a:latin typeface="Times New Roman" pitchFamily="18" charset="0"/>
              </a:rPr>
              <a:t>Sin3v		-0.03			0.83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solidFill>
                  <a:srgbClr val="000090"/>
                </a:solidFill>
                <a:latin typeface="Times New Roman" pitchFamily="18" charset="0"/>
              </a:rPr>
              <a:t>Cos4v		4.63			3.34*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800" dirty="0" smtClean="0">
              <a:solidFill>
                <a:srgbClr val="00009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800" dirty="0" smtClean="0">
                <a:solidFill>
                  <a:srgbClr val="000090"/>
                </a:solidFill>
                <a:latin typeface="Times New Roman" pitchFamily="18" charset="0"/>
              </a:rPr>
              <a:t>*(not enough points)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800" dirty="0" smtClean="0">
              <a:solidFill>
                <a:srgbClr val="00009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800" dirty="0" smtClean="0">
              <a:solidFill>
                <a:srgbClr val="00009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B Field </a:t>
            </a:r>
            <a:r>
              <a:rPr lang="en-US" sz="3200" b="1" dirty="0" smtClean="0">
                <a:solidFill>
                  <a:srgbClr val="FF0000"/>
                </a:solidFill>
              </a:rPr>
              <a:t>Scan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Wed_Jan_11_2012_223029_27888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940" r="-25940"/>
          <a:stretch>
            <a:fillRect/>
          </a:stretch>
        </p:blipFill>
        <p:spPr>
          <a:xfrm>
            <a:off x="-1066800" y="914399"/>
            <a:ext cx="10219268" cy="5410201"/>
          </a:xfrm>
        </p:spPr>
      </p:pic>
      <p:sp>
        <p:nvSpPr>
          <p:cNvPr id="11" name="TextBox 10"/>
          <p:cNvSpPr txBox="1"/>
          <p:nvPr/>
        </p:nvSpPr>
        <p:spPr>
          <a:xfrm>
            <a:off x="3581400" y="457200"/>
            <a:ext cx="5181600" cy="120032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Qy</a:t>
            </a:r>
            <a:r>
              <a:rPr lang="en-US" dirty="0" smtClean="0"/>
              <a:t>=8.68 at flattop, the two dips should be apart by </a:t>
            </a:r>
            <a:r>
              <a:rPr lang="en-US" dirty="0" smtClean="0"/>
              <a:t>72G. There is no surprise on this plot.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hu_Jan_5_2012_135506_1991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7806" r="-27806"/>
          <a:stretch>
            <a:fillRect/>
          </a:stretch>
        </p:blipFill>
        <p:spPr>
          <a:xfrm>
            <a:off x="-1371600" y="762000"/>
            <a:ext cx="11379200" cy="6024282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First Intensity Scan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762000"/>
            <a:ext cx="4428666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 too different from April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jq_on_al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1363133" y="609600"/>
            <a:ext cx="11802533" cy="62484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JQ Timing Scan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762000"/>
            <a:ext cx="5014414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data from last night is not so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PolIn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049" r="-14049"/>
          <a:stretch>
            <a:fillRect/>
          </a:stretch>
        </p:blipFill>
        <p:spPr>
          <a:xfrm>
            <a:off x="-1295400" y="838200"/>
            <a:ext cx="11658599" cy="57150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Injection Polarization Intensity Scan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590800"/>
            <a:ext cx="6552846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slope is much less than at flattop: 0.9% vs. 5%.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15240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51397-51407   -869.9+-2.6 </a:t>
            </a:r>
            <a:r>
              <a:rPr lang="en-US" dirty="0" smtClean="0"/>
              <a:t>  +</a:t>
            </a:r>
            <a:r>
              <a:rPr lang="en-US" dirty="0" smtClean="0"/>
              <a:t>7.6+-</a:t>
            </a:r>
            <a:r>
              <a:rPr lang="en-US" dirty="0" smtClean="0"/>
              <a:t>2.25 1421</a:t>
            </a:r>
            <a:r>
              <a:rPr lang="en-US" dirty="0" smtClean="0"/>
              <a:t>-51425   -872.3+-4.4  </a:t>
            </a:r>
            <a:r>
              <a:rPr lang="en-US" dirty="0" smtClean="0"/>
              <a:t>    +</a:t>
            </a:r>
            <a:r>
              <a:rPr lang="en-US" dirty="0" smtClean="0"/>
              <a:t>7.2+-4.5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04800"/>
            <a:ext cx="203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(Fit by Andrei)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Injection Polarization Horizontal Profile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762000"/>
            <a:ext cx="4288604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Arbitrary </a:t>
            </a:r>
            <a:r>
              <a:rPr lang="en-US" dirty="0" smtClean="0">
                <a:solidFill>
                  <a:schemeClr val="tx2"/>
                </a:solidFill>
              </a:rPr>
              <a:t>unit for the asymmetry.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11" name="Content Placeholder 10" descr="ProfileInj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049" r="-14049"/>
          <a:stretch>
            <a:fillRect/>
          </a:stretch>
        </p:blipFill>
        <p:spPr>
          <a:xfrm>
            <a:off x="0" y="1219200"/>
            <a:ext cx="9931400" cy="5257800"/>
          </a:xfrm>
        </p:spPr>
      </p:pic>
      <p:sp>
        <p:nvSpPr>
          <p:cNvPr id="13" name="TextBox 12"/>
          <p:cNvSpPr txBox="1"/>
          <p:nvPr/>
        </p:nvSpPr>
        <p:spPr>
          <a:xfrm>
            <a:off x="5867400" y="1981200"/>
            <a:ext cx="203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(Fit by Andrei)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48228</TotalTime>
  <Words>475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Jandel SigmaPlot Graphic</vt:lpstr>
      <vt:lpstr>AGS PP Progress </vt:lpstr>
      <vt:lpstr>Status</vt:lpstr>
      <vt:lpstr>Booster Harmonics Scan</vt:lpstr>
      <vt:lpstr>Booster Harmonic Scan</vt:lpstr>
      <vt:lpstr>B Field Scan </vt:lpstr>
      <vt:lpstr>First Intensity Scan</vt:lpstr>
      <vt:lpstr>JQ Timing Scan </vt:lpstr>
      <vt:lpstr>Injection Polarization Intensity Scan</vt:lpstr>
      <vt:lpstr>Injection Polarization Horizontal Profile</vt:lpstr>
      <vt:lpstr>Remaining Job List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Haixin Huang</cp:lastModifiedBy>
  <cp:revision>145</cp:revision>
  <dcterms:created xsi:type="dcterms:W3CDTF">2012-01-13T04:34:48Z</dcterms:created>
  <dcterms:modified xsi:type="dcterms:W3CDTF">2012-01-13T18:04:51Z</dcterms:modified>
</cp:coreProperties>
</file>