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vml" ContentType="application/vnd.openxmlformats-officedocument.vmlDrawing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wmf" ContentType="image/x-wmf"/>
  <Default Extension="bin" ContentType="application/vnd.openxmlformats-officedocument.presentationml.printerSettings"/>
  <Override PartName="/docProps/core.xml" ContentType="application/vnd.openxmlformats-package.core-properties+xml"/>
  <Default Extension="rels" ContentType="application/vnd.openxmlformats-package.relationships+xml"/>
  <Override PartName="/ppt/slides/slide9.xml" ContentType="application/vnd.openxmlformats-officedocument.presentationml.slide+xml"/>
  <Override PartName="/ppt/embeddings/oleObject1.bin" ContentType="application/vnd.openxmlformats-officedocument.oleObject"/>
  <Override PartName="/ppt/slides/slide6.xml" ContentType="application/vnd.openxmlformats-officedocument.presentationml.slide+xml"/>
  <Default Extension="gif" ContentType="image/gi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2"/>
  </p:notesMasterIdLst>
  <p:sldIdLst>
    <p:sldId id="256" r:id="rId2"/>
    <p:sldId id="337" r:id="rId3"/>
    <p:sldId id="347" r:id="rId4"/>
    <p:sldId id="348" r:id="rId5"/>
    <p:sldId id="335" r:id="rId6"/>
    <p:sldId id="351" r:id="rId7"/>
    <p:sldId id="356" r:id="rId8"/>
    <p:sldId id="359" r:id="rId9"/>
    <p:sldId id="358" r:id="rId10"/>
    <p:sldId id="340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24015" autoAdjust="0"/>
    <p:restoredTop sz="94652" autoAdjust="0"/>
  </p:normalViewPr>
  <p:slideViewPr>
    <p:cSldViewPr>
      <p:cViewPr>
        <p:scale>
          <a:sx n="75" d="100"/>
          <a:sy n="75" d="100"/>
        </p:scale>
        <p:origin x="-944" y="-7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esProps" Target="pres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FDE189-E7BA-433A-9DD8-E95EACBAC51E}" type="datetimeFigureOut">
              <a:rPr lang="en-US" smtClean="0"/>
              <a:pPr/>
              <a:t>1/12/12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C5721-9005-419B-B7AF-E17B36350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303213"/>
            <a:ext cx="4876800" cy="3659187"/>
          </a:xfrm>
          <a:solidFill>
            <a:srgbClr val="FFFFFF"/>
          </a:solidFill>
          <a:ln/>
        </p:spPr>
      </p:sp>
      <p:sp>
        <p:nvSpPr>
          <p:cNvPr id="61952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502795" y="4315729"/>
            <a:ext cx="5857095" cy="4061030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EE647C-5E37-4D61-A019-DB37EF77A8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D72CA4-C8BF-4C1D-98CF-FC05543F60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2D39AA-91DD-44C6-93DA-A952077157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B0D24-B2FD-4B12-BBB6-F45C2D5C49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76EA96-9B79-4A2E-B7DD-B37F083D27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3C8038-FFB8-4C60-B717-29C269F26E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266C74-5A8E-4672-A2C5-3B68AC2BDE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0BDA77-6EF2-449A-A728-B69DD9640D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B40CF-8C40-4D43-A8CC-CD1B7B8178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9AADE2-003D-4FB1-AA22-1B811D8779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E098A-04D1-42AD-A2AB-5EECC1FBD0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5B9AB3E-42B3-4F11-9AF8-59AEC17E53F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1.xml"/><Relationship Id="rId5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676400"/>
            <a:ext cx="8458200" cy="21336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AGS PP Progress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7600" y="3733800"/>
            <a:ext cx="19191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Haixin Huang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5791200"/>
            <a:ext cx="23529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RSC Meeting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January, </a:t>
            </a:r>
            <a:r>
              <a:rPr lang="en-US" dirty="0" smtClean="0">
                <a:solidFill>
                  <a:srgbClr val="002060"/>
                </a:solidFill>
              </a:rPr>
              <a:t>13, </a:t>
            </a:r>
            <a:r>
              <a:rPr lang="en-US" dirty="0" smtClean="0">
                <a:solidFill>
                  <a:srgbClr val="002060"/>
                </a:solidFill>
              </a:rPr>
              <a:t>2012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Haixin Huang</a:t>
            </a:r>
            <a:endParaRPr lang="en-US" altLang="ja-JP" dirty="0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44E2B-2CAC-4A61-A712-76563735E2D8}" type="slidenum">
              <a:rPr lang="ja-JP" altLang="en-US"/>
              <a:pPr/>
              <a:t>10</a:t>
            </a:fld>
            <a:endParaRPr lang="en-US" altLang="ja-JP" dirty="0"/>
          </a:p>
        </p:txBody>
      </p:sp>
      <p:sp>
        <p:nvSpPr>
          <p:cNvPr id="89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457200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Remaining Job List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9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lvl="1"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r>
              <a:rPr lang="en-US" sz="2500" dirty="0" smtClean="0">
                <a:solidFill>
                  <a:srgbClr val="000090"/>
                </a:solidFill>
              </a:rPr>
              <a:t>Scan the important parameters </a:t>
            </a:r>
            <a:r>
              <a:rPr lang="en-US" sz="2500" dirty="0" smtClean="0">
                <a:solidFill>
                  <a:srgbClr val="000090"/>
                </a:solidFill>
              </a:rPr>
              <a:t>(</a:t>
            </a:r>
            <a:r>
              <a:rPr lang="en-US" sz="2500" dirty="0" err="1" smtClean="0">
                <a:solidFill>
                  <a:srgbClr val="000090"/>
                </a:solidFill>
              </a:rPr>
              <a:t>Qy</a:t>
            </a:r>
            <a:r>
              <a:rPr lang="en-US" sz="2500" dirty="0" smtClean="0">
                <a:solidFill>
                  <a:srgbClr val="000090"/>
                </a:solidFill>
              </a:rPr>
              <a:t> and possibly </a:t>
            </a:r>
            <a:r>
              <a:rPr lang="en-US" sz="2500" dirty="0" err="1" smtClean="0">
                <a:solidFill>
                  <a:srgbClr val="000090"/>
                </a:solidFill>
              </a:rPr>
              <a:t>Qx</a:t>
            </a:r>
            <a:r>
              <a:rPr lang="en-US" sz="2500" dirty="0" smtClean="0">
                <a:solidFill>
                  <a:srgbClr val="000090"/>
                </a:solidFill>
              </a:rPr>
              <a:t>, harmonic orbit) for polarization.</a:t>
            </a:r>
          </a:p>
          <a:p>
            <a:pPr lvl="1"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r>
              <a:rPr lang="en-US" sz="2500" dirty="0" smtClean="0">
                <a:solidFill>
                  <a:srgbClr val="000090"/>
                </a:solidFill>
              </a:rPr>
              <a:t>Vertical damper on and push vertical tune higher</a:t>
            </a:r>
            <a:r>
              <a:rPr lang="en-US" sz="2500" dirty="0" smtClean="0">
                <a:solidFill>
                  <a:srgbClr val="000090"/>
                </a:solidFill>
              </a:rPr>
              <a:t>.</a:t>
            </a:r>
          </a:p>
          <a:p>
            <a:pPr lvl="1"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r>
              <a:rPr lang="en-US" sz="2500" dirty="0" smtClean="0">
                <a:solidFill>
                  <a:srgbClr val="000090"/>
                </a:solidFill>
              </a:rPr>
              <a:t>Load </a:t>
            </a:r>
            <a:r>
              <a:rPr lang="en-US" sz="2500" dirty="0" smtClean="0">
                <a:solidFill>
                  <a:srgbClr val="000090"/>
                </a:solidFill>
              </a:rPr>
              <a:t>the jump quad timing for early part of ramp (before transition</a:t>
            </a:r>
            <a:r>
              <a:rPr lang="en-US" sz="2500" dirty="0" smtClean="0">
                <a:solidFill>
                  <a:srgbClr val="000090"/>
                </a:solidFill>
              </a:rPr>
              <a:t>) to see if it give us additional gain of polarization. First test is to make sure P/S can take it.</a:t>
            </a:r>
          </a:p>
          <a:p>
            <a:pPr lvl="1"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r>
              <a:rPr lang="en-US" sz="2500" dirty="0" smtClean="0">
                <a:solidFill>
                  <a:srgbClr val="000090"/>
                </a:solidFill>
              </a:rPr>
              <a:t>Fine tuning the pulse shape for each pulse</a:t>
            </a:r>
            <a:r>
              <a:rPr lang="en-US" sz="2500" dirty="0" smtClean="0">
                <a:solidFill>
                  <a:srgbClr val="000090"/>
                </a:solidFill>
              </a:rPr>
              <a:t>..</a:t>
            </a:r>
            <a:endParaRPr lang="en-US" sz="2500" dirty="0" smtClean="0">
              <a:solidFill>
                <a:srgbClr val="000090"/>
              </a:solidFill>
            </a:endParaRPr>
          </a:p>
          <a:p>
            <a:pPr lvl="1"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r>
              <a:rPr lang="en-US" sz="2500" dirty="0" smtClean="0">
                <a:solidFill>
                  <a:srgbClr val="000090"/>
                </a:solidFill>
              </a:rPr>
              <a:t>Injection matching tuning (with </a:t>
            </a:r>
            <a:r>
              <a:rPr lang="en-US" sz="2500" dirty="0" err="1" smtClean="0">
                <a:solidFill>
                  <a:srgbClr val="000090"/>
                </a:solidFill>
              </a:rPr>
              <a:t>tunemeter</a:t>
            </a:r>
            <a:r>
              <a:rPr lang="en-US" sz="2500" dirty="0" smtClean="0">
                <a:solidFill>
                  <a:srgbClr val="000090"/>
                </a:solidFill>
              </a:rPr>
              <a:t> spectrum as monitor)</a:t>
            </a:r>
            <a:endParaRPr lang="en-US" sz="2500" dirty="0" smtClean="0">
              <a:solidFill>
                <a:srgbClr val="000090"/>
              </a:solidFill>
            </a:endParaRPr>
          </a:p>
          <a:p>
            <a:pPr lvl="1"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r>
              <a:rPr lang="en-US" sz="2500" dirty="0" smtClean="0">
                <a:solidFill>
                  <a:srgbClr val="000090"/>
                </a:solidFill>
              </a:rPr>
              <a:t>Modeling work with bare AGS on user3.</a:t>
            </a:r>
          </a:p>
          <a:p>
            <a:pPr lvl="1"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r>
              <a:rPr lang="en-US" sz="2500" dirty="0" smtClean="0">
                <a:solidFill>
                  <a:srgbClr val="000090"/>
                </a:solidFill>
              </a:rPr>
              <a:t>Extraction </a:t>
            </a:r>
            <a:r>
              <a:rPr lang="en-US" sz="2500" dirty="0" smtClean="0">
                <a:solidFill>
                  <a:srgbClr val="000090"/>
                </a:solidFill>
              </a:rPr>
              <a:t>setup. 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endParaRPr lang="en-US" sz="2400" dirty="0" smtClean="0">
              <a:solidFill>
                <a:srgbClr val="00009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44E2B-2CAC-4A61-A712-76563735E2D8}" type="slidenum">
              <a:rPr lang="ja-JP" altLang="en-US"/>
              <a:pPr/>
              <a:t>2</a:t>
            </a:fld>
            <a:endParaRPr lang="en-US" altLang="ja-JP"/>
          </a:p>
        </p:txBody>
      </p:sp>
      <p:sp>
        <p:nvSpPr>
          <p:cNvPr id="89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457200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Status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9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r>
              <a:rPr lang="en-US" sz="2200" dirty="0" smtClean="0">
                <a:solidFill>
                  <a:srgbClr val="000090"/>
                </a:solidFill>
              </a:rPr>
              <a:t>70+ AGS magnets have been moved during summer shut down aiming at better orbit. Horizontal orbit definitely changed. Still evaluate the impact.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r>
              <a:rPr lang="en-US" sz="2200" dirty="0" err="1" smtClean="0">
                <a:solidFill>
                  <a:srgbClr val="000090"/>
                </a:solidFill>
              </a:rPr>
              <a:t>Linac</a:t>
            </a:r>
            <a:r>
              <a:rPr lang="en-US" sz="2200" dirty="0" smtClean="0">
                <a:solidFill>
                  <a:srgbClr val="000090"/>
                </a:solidFill>
              </a:rPr>
              <a:t> </a:t>
            </a:r>
            <a:r>
              <a:rPr lang="en-US" sz="2200" dirty="0" smtClean="0">
                <a:solidFill>
                  <a:srgbClr val="000090"/>
                </a:solidFill>
              </a:rPr>
              <a:t>running with </a:t>
            </a:r>
            <a:r>
              <a:rPr lang="en-US" sz="2200" dirty="0" err="1" smtClean="0">
                <a:solidFill>
                  <a:srgbClr val="000090"/>
                </a:solidFill>
              </a:rPr>
              <a:t>Einzel</a:t>
            </a:r>
            <a:r>
              <a:rPr lang="en-US" sz="2200" dirty="0" smtClean="0">
                <a:solidFill>
                  <a:srgbClr val="000090"/>
                </a:solidFill>
              </a:rPr>
              <a:t> lens for user4 and user5. Polarization is around </a:t>
            </a:r>
            <a:r>
              <a:rPr lang="en-US" sz="2200" dirty="0" smtClean="0">
                <a:solidFill>
                  <a:srgbClr val="000090"/>
                </a:solidFill>
              </a:rPr>
              <a:t>78-79%</a:t>
            </a:r>
            <a:r>
              <a:rPr lang="en-US" sz="2200" dirty="0" smtClean="0">
                <a:solidFill>
                  <a:srgbClr val="000090"/>
                </a:solidFill>
              </a:rPr>
              <a:t>.</a:t>
            </a:r>
            <a:endParaRPr lang="en-US" sz="2200" dirty="0" smtClean="0">
              <a:solidFill>
                <a:srgbClr val="000090"/>
              </a:solidFill>
            </a:endParaRP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r>
              <a:rPr lang="en-US" sz="2200" dirty="0" smtClean="0">
                <a:solidFill>
                  <a:srgbClr val="000090"/>
                </a:solidFill>
              </a:rPr>
              <a:t>Emittance is smaller than </a:t>
            </a:r>
            <a:r>
              <a:rPr lang="en-US" sz="2200" dirty="0" smtClean="0">
                <a:solidFill>
                  <a:srgbClr val="000090"/>
                </a:solidFill>
              </a:rPr>
              <a:t>last run at flattop as reported by IPM: 13pi for 1.5*10^11.</a:t>
            </a:r>
            <a:endParaRPr lang="en-US" sz="2200" dirty="0" smtClean="0">
              <a:solidFill>
                <a:srgbClr val="000090"/>
              </a:solidFill>
            </a:endParaRP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r>
              <a:rPr lang="en-US" sz="2200" dirty="0" smtClean="0">
                <a:solidFill>
                  <a:srgbClr val="000090"/>
                </a:solidFill>
              </a:rPr>
              <a:t>Tune scan at various intrinsic resonances are done, but more detail scan will follow. 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r>
              <a:rPr lang="en-US" sz="2200" dirty="0" smtClean="0">
                <a:solidFill>
                  <a:srgbClr val="000090"/>
                </a:solidFill>
              </a:rPr>
              <a:t>B </a:t>
            </a:r>
            <a:r>
              <a:rPr lang="en-US" sz="2200" dirty="0" smtClean="0">
                <a:solidFill>
                  <a:srgbClr val="000090"/>
                </a:solidFill>
              </a:rPr>
              <a:t>Field </a:t>
            </a:r>
            <a:r>
              <a:rPr lang="en-US" sz="2200" dirty="0" smtClean="0">
                <a:solidFill>
                  <a:srgbClr val="000090"/>
                </a:solidFill>
              </a:rPr>
              <a:t>scan done</a:t>
            </a:r>
            <a:r>
              <a:rPr lang="en-US" sz="2200" dirty="0" smtClean="0">
                <a:solidFill>
                  <a:srgbClr val="000090"/>
                </a:solidFill>
              </a:rPr>
              <a:t> </a:t>
            </a:r>
            <a:r>
              <a:rPr lang="en-US" sz="2200" dirty="0" smtClean="0">
                <a:solidFill>
                  <a:srgbClr val="000090"/>
                </a:solidFill>
              </a:rPr>
              <a:t>and showing that the setting is at optimized location</a:t>
            </a:r>
            <a:r>
              <a:rPr lang="en-US" sz="2200" dirty="0" smtClean="0">
                <a:solidFill>
                  <a:srgbClr val="000090"/>
                </a:solidFill>
              </a:rPr>
              <a:t>. 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r>
              <a:rPr lang="en-US" sz="2200" dirty="0" smtClean="0">
                <a:solidFill>
                  <a:srgbClr val="000090"/>
                </a:solidFill>
              </a:rPr>
              <a:t>Jump quads on/off have been done several times, the polarization gain is relatively 10%.</a:t>
            </a:r>
            <a:endParaRPr lang="en-US" sz="2200" dirty="0" smtClean="0">
              <a:solidFill>
                <a:srgbClr val="000090"/>
              </a:solidFill>
            </a:endParaRP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r>
              <a:rPr lang="en-US" sz="2200" dirty="0" smtClean="0">
                <a:solidFill>
                  <a:srgbClr val="000090"/>
                </a:solidFill>
              </a:rPr>
              <a:t>The vertical tune at 36+ can be pushed to 8.993 and resulted higher polarization.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r>
              <a:rPr lang="en-US" sz="2200" dirty="0" smtClean="0">
                <a:solidFill>
                  <a:srgbClr val="000090"/>
                </a:solidFill>
              </a:rPr>
              <a:t>With vertical damper on, the polarization is about </a:t>
            </a:r>
            <a:r>
              <a:rPr lang="en-US" sz="2200" dirty="0" smtClean="0">
                <a:solidFill>
                  <a:srgbClr val="000090"/>
                </a:solidFill>
              </a:rPr>
              <a:t>61% </a:t>
            </a:r>
            <a:r>
              <a:rPr lang="en-US" sz="2200" dirty="0" smtClean="0">
                <a:solidFill>
                  <a:srgbClr val="000090"/>
                </a:solidFill>
              </a:rPr>
              <a:t>for 1.7*10^</a:t>
            </a:r>
            <a:r>
              <a:rPr lang="en-US" sz="2200" dirty="0" smtClean="0">
                <a:solidFill>
                  <a:srgbClr val="000090"/>
                </a:solidFill>
              </a:rPr>
              <a:t>11.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r>
              <a:rPr lang="en-US" sz="2200" dirty="0" smtClean="0">
                <a:solidFill>
                  <a:srgbClr val="000090"/>
                </a:solidFill>
              </a:rPr>
              <a:t>Injection polarization measurement done with CNI polarimeter for the </a:t>
            </a:r>
            <a:r>
              <a:rPr lang="en-US" sz="2200" smtClean="0">
                <a:solidFill>
                  <a:srgbClr val="000090"/>
                </a:solidFill>
              </a:rPr>
              <a:t>first time.</a:t>
            </a:r>
            <a:endParaRPr lang="en-US" sz="2200" smtClean="0">
              <a:solidFill>
                <a:srgbClr val="000090"/>
              </a:solidFill>
            </a:endParaRP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endParaRPr lang="en-US" sz="2200" dirty="0" smtClean="0">
              <a:solidFill>
                <a:srgbClr val="00009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FFC7-6D02-F64D-8354-D85B4BDD564A}" type="slidenum">
              <a:rPr lang="ja-JP" altLang="en-US"/>
              <a:pPr/>
              <a:t>3</a:t>
            </a:fld>
            <a:endParaRPr lang="en-US" altLang="ja-JP"/>
          </a:p>
        </p:txBody>
      </p:sp>
      <p:sp>
        <p:nvSpPr>
          <p:cNvPr id="6184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762000"/>
          </a:xfrm>
        </p:spPr>
        <p:txBody>
          <a:bodyPr/>
          <a:lstStyle/>
          <a:p>
            <a:pPr algn="l"/>
            <a:r>
              <a:rPr lang="en-US" sz="3200" b="1" dirty="0">
                <a:solidFill>
                  <a:srgbClr val="FF0000"/>
                </a:solidFill>
              </a:rPr>
              <a:t>Booster Harmonics Scan</a:t>
            </a:r>
          </a:p>
        </p:txBody>
      </p:sp>
      <p:pic>
        <p:nvPicPr>
          <p:cNvPr id="618505" name="Picture 9" descr="Mon_Mar_1_2010_152848_16772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381000" y="685801"/>
            <a:ext cx="4114800" cy="6172200"/>
          </a:xfrm>
          <a:noFill/>
          <a:ln/>
        </p:spPr>
      </p:pic>
      <p:graphicFrame>
        <p:nvGraphicFramePr>
          <p:cNvPr id="618506" name="Object 10"/>
          <p:cNvGraphicFramePr>
            <a:graphicFrameLocks noChangeAspect="1"/>
          </p:cNvGraphicFramePr>
          <p:nvPr>
            <p:ph sz="half" idx="2"/>
          </p:nvPr>
        </p:nvGraphicFramePr>
        <p:xfrm>
          <a:off x="4495800" y="549747"/>
          <a:ext cx="4648200" cy="6079653"/>
        </p:xfrm>
        <a:graphic>
          <a:graphicData uri="http://schemas.openxmlformats.org/presentationml/2006/ole">
            <p:oleObj spid="_x0000_s24578" name="Jandel SigmaPlot Graphic" r:id="rId5" imgW="7495200" imgH="9804960" progId="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57400" y="609600"/>
            <a:ext cx="800219" cy="461665"/>
          </a:xfrm>
          <a:prstGeom prst="rect">
            <a:avLst/>
          </a:prstGeom>
          <a:solidFill>
            <a:schemeClr val="accent3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2010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44E2B-2CAC-4A61-A712-76563735E2D8}" type="slidenum">
              <a:rPr lang="ja-JP" altLang="en-US"/>
              <a:pPr/>
              <a:t>4</a:t>
            </a:fld>
            <a:endParaRPr lang="en-US" altLang="ja-JP"/>
          </a:p>
        </p:txBody>
      </p:sp>
      <p:sp>
        <p:nvSpPr>
          <p:cNvPr id="89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457200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Booster Harmonic Scan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9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0000"/>
              </a:buClr>
              <a:buSzPct val="85000"/>
              <a:buNone/>
            </a:pPr>
            <a:endParaRPr lang="en-US" sz="2000" dirty="0" smtClean="0">
              <a:solidFill>
                <a:srgbClr val="000090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  <a:buNone/>
            </a:pPr>
            <a:r>
              <a:rPr lang="en-US" sz="2800" dirty="0" smtClean="0">
                <a:solidFill>
                  <a:srgbClr val="000090"/>
                </a:solidFill>
                <a:latin typeface="Times New Roman" pitchFamily="18" charset="0"/>
              </a:rPr>
              <a:t>				       2010			2012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  <a:buNone/>
            </a:pPr>
            <a:endParaRPr lang="en-US" sz="2800" dirty="0" smtClean="0">
              <a:solidFill>
                <a:srgbClr val="000090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  <a:buNone/>
            </a:pPr>
            <a:r>
              <a:rPr lang="en-US" sz="2800" dirty="0" smtClean="0">
                <a:solidFill>
                  <a:srgbClr val="000090"/>
                </a:solidFill>
                <a:latin typeface="Times New Roman" pitchFamily="18" charset="0"/>
              </a:rPr>
              <a:t>Cos 3v		-5.80			-5.76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  <a:buNone/>
            </a:pPr>
            <a:r>
              <a:rPr lang="en-US" sz="2800" dirty="0" smtClean="0">
                <a:solidFill>
                  <a:srgbClr val="000090"/>
                </a:solidFill>
                <a:latin typeface="Times New Roman" pitchFamily="18" charset="0"/>
              </a:rPr>
              <a:t>Sin3v		-0.03			0.83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  <a:buNone/>
            </a:pPr>
            <a:r>
              <a:rPr lang="en-US" sz="2800" dirty="0" smtClean="0">
                <a:solidFill>
                  <a:srgbClr val="000090"/>
                </a:solidFill>
                <a:latin typeface="Times New Roman" pitchFamily="18" charset="0"/>
              </a:rPr>
              <a:t>Cos4v		4.63			3.34* 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  <a:buNone/>
            </a:pPr>
            <a:endParaRPr lang="en-US" sz="2800" dirty="0" smtClean="0">
              <a:solidFill>
                <a:srgbClr val="000090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  <a:buNone/>
            </a:pPr>
            <a:r>
              <a:rPr lang="en-US" sz="2800" dirty="0" smtClean="0">
                <a:solidFill>
                  <a:srgbClr val="000090"/>
                </a:solidFill>
                <a:latin typeface="Times New Roman" pitchFamily="18" charset="0"/>
              </a:rPr>
              <a:t>*(not enough points)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  <a:buNone/>
            </a:pPr>
            <a:endParaRPr lang="en-US" sz="2800" dirty="0" smtClean="0">
              <a:solidFill>
                <a:srgbClr val="000090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  <a:buNone/>
            </a:pPr>
            <a:endParaRPr lang="en-US" sz="2800" dirty="0" smtClean="0">
              <a:solidFill>
                <a:srgbClr val="00009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44E2B-2CAC-4A61-A712-76563735E2D8}" type="slidenum">
              <a:rPr lang="ja-JP" altLang="en-US"/>
              <a:pPr/>
              <a:t>5</a:t>
            </a:fld>
            <a:endParaRPr lang="en-US" altLang="ja-JP" dirty="0"/>
          </a:p>
        </p:txBody>
      </p:sp>
      <p:sp>
        <p:nvSpPr>
          <p:cNvPr id="89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457200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B Field </a:t>
            </a:r>
            <a:r>
              <a:rPr lang="en-US" sz="3200" b="1" dirty="0" smtClean="0">
                <a:solidFill>
                  <a:srgbClr val="FF0000"/>
                </a:solidFill>
              </a:rPr>
              <a:t>Scan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10" name="Content Placeholder 9" descr="Wed_Jan_11_2012_223029_27888.gif"/>
          <p:cNvPicPr>
            <a:picLocks noGrp="1" noChangeAspect="1"/>
          </p:cNvPicPr>
          <p:nvPr>
            <p:ph idx="1"/>
          </p:nvPr>
        </p:nvPicPr>
        <p:blipFill>
          <a:blip r:embed="rId2"/>
          <a:srcRect l="-25940" r="-25940"/>
          <a:stretch>
            <a:fillRect/>
          </a:stretch>
        </p:blipFill>
        <p:spPr>
          <a:xfrm>
            <a:off x="-1066800" y="914399"/>
            <a:ext cx="10219268" cy="5410201"/>
          </a:xfrm>
        </p:spPr>
      </p:pic>
      <p:sp>
        <p:nvSpPr>
          <p:cNvPr id="11" name="TextBox 10"/>
          <p:cNvSpPr txBox="1"/>
          <p:nvPr/>
        </p:nvSpPr>
        <p:spPr>
          <a:xfrm>
            <a:off x="3581400" y="457200"/>
            <a:ext cx="5181600" cy="1200328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Qy</a:t>
            </a:r>
            <a:r>
              <a:rPr lang="en-US" dirty="0" smtClean="0"/>
              <a:t>=8.68 at flattop, the two dips should be apart by </a:t>
            </a:r>
            <a:r>
              <a:rPr lang="en-US" dirty="0" smtClean="0"/>
              <a:t>72G. There is no surprise on this plot.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Thu_Jan_5_2012_135506_19914.gif"/>
          <p:cNvPicPr>
            <a:picLocks noGrp="1" noChangeAspect="1"/>
          </p:cNvPicPr>
          <p:nvPr>
            <p:ph idx="1"/>
          </p:nvPr>
        </p:nvPicPr>
        <p:blipFill>
          <a:blip r:embed="rId2"/>
          <a:srcRect l="-27806" r="-27806"/>
          <a:stretch>
            <a:fillRect/>
          </a:stretch>
        </p:blipFill>
        <p:spPr>
          <a:xfrm>
            <a:off x="-1371600" y="762000"/>
            <a:ext cx="11379200" cy="6024282"/>
          </a:xfrm>
        </p:spPr>
      </p:pic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44E2B-2CAC-4A61-A712-76563735E2D8}" type="slidenum">
              <a:rPr lang="ja-JP" altLang="en-US"/>
              <a:pPr/>
              <a:t>6</a:t>
            </a:fld>
            <a:endParaRPr lang="en-US" altLang="ja-JP"/>
          </a:p>
        </p:txBody>
      </p:sp>
      <p:sp>
        <p:nvSpPr>
          <p:cNvPr id="89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457200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First Intensity Scan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0" y="762000"/>
            <a:ext cx="4428666" cy="461665"/>
          </a:xfrm>
          <a:prstGeom prst="rect">
            <a:avLst/>
          </a:prstGeom>
          <a:solidFill>
            <a:schemeClr val="accent3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Not too different from April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jq_on_all.jpg"/>
          <p:cNvPicPr>
            <a:picLocks noGrp="1" noChangeAspect="1"/>
          </p:cNvPicPr>
          <p:nvPr>
            <p:ph idx="1"/>
          </p:nvPr>
        </p:nvPicPr>
        <p:blipFill>
          <a:blip r:embed="rId2"/>
          <a:srcRect l="-22980" r="-22980"/>
          <a:stretch>
            <a:fillRect/>
          </a:stretch>
        </p:blipFill>
        <p:spPr>
          <a:xfrm>
            <a:off x="-1363133" y="609600"/>
            <a:ext cx="11802533" cy="6248400"/>
          </a:xfrm>
        </p:spPr>
      </p:pic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44E2B-2CAC-4A61-A712-76563735E2D8}" type="slidenum">
              <a:rPr lang="ja-JP" altLang="en-US"/>
              <a:pPr/>
              <a:t>7</a:t>
            </a:fld>
            <a:endParaRPr lang="en-US" altLang="ja-JP"/>
          </a:p>
        </p:txBody>
      </p:sp>
      <p:sp>
        <p:nvSpPr>
          <p:cNvPr id="89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457200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JQ Timing Scan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0" y="762000"/>
            <a:ext cx="5014414" cy="461665"/>
          </a:xfrm>
          <a:prstGeom prst="rect">
            <a:avLst/>
          </a:prstGeom>
          <a:solidFill>
            <a:schemeClr val="accent3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The data from last night is not so good.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PolInt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4049" r="-14049"/>
          <a:stretch>
            <a:fillRect/>
          </a:stretch>
        </p:blipFill>
        <p:spPr>
          <a:xfrm>
            <a:off x="-1295400" y="838200"/>
            <a:ext cx="11658599" cy="5715000"/>
          </a:xfrm>
        </p:spPr>
      </p:pic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44E2B-2CAC-4A61-A712-76563735E2D8}" type="slidenum">
              <a:rPr lang="ja-JP" altLang="en-US"/>
              <a:pPr/>
              <a:t>8</a:t>
            </a:fld>
            <a:endParaRPr lang="en-US" altLang="ja-JP"/>
          </a:p>
        </p:txBody>
      </p:sp>
      <p:sp>
        <p:nvSpPr>
          <p:cNvPr id="89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457200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Injection Polarization Intensity Scan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8800" y="2590800"/>
            <a:ext cx="6552846" cy="461665"/>
          </a:xfrm>
          <a:prstGeom prst="rect">
            <a:avLst/>
          </a:prstGeom>
          <a:solidFill>
            <a:schemeClr val="accent3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The slope is much less than at flattop: 0.9% vs. 5%.</a:t>
            </a:r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05000" y="1524000"/>
            <a:ext cx="64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51397-51407   -869.9+-2.6 </a:t>
            </a:r>
            <a:r>
              <a:rPr lang="en-US" dirty="0" smtClean="0"/>
              <a:t>  +</a:t>
            </a:r>
            <a:r>
              <a:rPr lang="en-US" dirty="0" smtClean="0"/>
              <a:t>7.6+-</a:t>
            </a:r>
            <a:r>
              <a:rPr lang="en-US" dirty="0" smtClean="0"/>
              <a:t>2.25 1421</a:t>
            </a:r>
            <a:r>
              <a:rPr lang="en-US" dirty="0" smtClean="0"/>
              <a:t>-51425   -872.3+-4.4  </a:t>
            </a:r>
            <a:r>
              <a:rPr lang="en-US" dirty="0" smtClean="0"/>
              <a:t>    +</a:t>
            </a:r>
            <a:r>
              <a:rPr lang="en-US" dirty="0" smtClean="0"/>
              <a:t>7.2+-4.5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858000" y="304800"/>
            <a:ext cx="2031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(Fit by Andrei)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44E2B-2CAC-4A61-A712-76563735E2D8}" type="slidenum">
              <a:rPr lang="ja-JP" altLang="en-US"/>
              <a:pPr/>
              <a:t>9</a:t>
            </a:fld>
            <a:endParaRPr lang="en-US" altLang="ja-JP"/>
          </a:p>
        </p:txBody>
      </p:sp>
      <p:sp>
        <p:nvSpPr>
          <p:cNvPr id="89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457200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Injection Polarization Horizontal Profile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0" y="762000"/>
            <a:ext cx="4288604" cy="461665"/>
          </a:xfrm>
          <a:prstGeom prst="rect">
            <a:avLst/>
          </a:prstGeom>
          <a:solidFill>
            <a:schemeClr val="accent3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Arbitrary </a:t>
            </a:r>
            <a:r>
              <a:rPr lang="en-US" dirty="0" smtClean="0">
                <a:solidFill>
                  <a:schemeClr val="tx2"/>
                </a:solidFill>
              </a:rPr>
              <a:t>unit for the asymmetry.</a:t>
            </a:r>
            <a:endParaRPr lang="en-US" dirty="0" smtClean="0">
              <a:solidFill>
                <a:schemeClr val="tx2"/>
              </a:solidFill>
            </a:endParaRPr>
          </a:p>
        </p:txBody>
      </p:sp>
      <p:pic>
        <p:nvPicPr>
          <p:cNvPr id="11" name="Content Placeholder 10" descr="ProfileInj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4049" r="-14049"/>
          <a:stretch>
            <a:fillRect/>
          </a:stretch>
        </p:blipFill>
        <p:spPr>
          <a:xfrm>
            <a:off x="0" y="1219200"/>
            <a:ext cx="9931400" cy="5257800"/>
          </a:xfrm>
        </p:spPr>
      </p:pic>
      <p:sp>
        <p:nvSpPr>
          <p:cNvPr id="13" name="TextBox 12"/>
          <p:cNvSpPr txBox="1"/>
          <p:nvPr/>
        </p:nvSpPr>
        <p:spPr>
          <a:xfrm>
            <a:off x="5867400" y="1981200"/>
            <a:ext cx="2031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(Fit by Andrei)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48228</TotalTime>
  <Words>475</Words>
  <Application>Microsoft Office PowerPoint</Application>
  <PresentationFormat>On-screen Show (4:3)</PresentationFormat>
  <Paragraphs>64</Paragraphs>
  <Slides>10</Slides>
  <Notes>1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Default Design</vt:lpstr>
      <vt:lpstr>Jandel SigmaPlot Graphic</vt:lpstr>
      <vt:lpstr>AGS PP Progress </vt:lpstr>
      <vt:lpstr>Status</vt:lpstr>
      <vt:lpstr>Booster Harmonics Scan</vt:lpstr>
      <vt:lpstr>Booster Harmonic Scan</vt:lpstr>
      <vt:lpstr>B Field Scan </vt:lpstr>
      <vt:lpstr>First Intensity Scan</vt:lpstr>
      <vt:lpstr>JQ Timing Scan </vt:lpstr>
      <vt:lpstr>Injection Polarization Intensity Scan</vt:lpstr>
      <vt:lpstr>Injection Polarization Horizontal Profile</vt:lpstr>
      <vt:lpstr>Remaining Job List</vt:lpstr>
    </vt:vector>
  </TitlesOfParts>
  <Company>BNL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Transverse Emittance in Booster and AGS</dc:title>
  <dc:creator>zeno</dc:creator>
  <cp:lastModifiedBy>Haixin Huang</cp:lastModifiedBy>
  <cp:revision>145</cp:revision>
  <dcterms:created xsi:type="dcterms:W3CDTF">2012-01-13T04:34:48Z</dcterms:created>
  <dcterms:modified xsi:type="dcterms:W3CDTF">2012-01-13T18:04:51Z</dcterms:modified>
</cp:coreProperties>
</file>