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docProps/custom.xml" ContentType="application/vnd.openxmlformats-officedocument.custom-properties+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6.xml" ContentType="application/vnd.openxmlformats-officedocument.presentationml.notes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9" r:id="rId1"/>
  </p:sldMasterIdLst>
  <p:notesMasterIdLst>
    <p:notesMasterId r:id="rId21"/>
  </p:notesMasterIdLst>
  <p:handoutMasterIdLst>
    <p:handoutMasterId r:id="rId22"/>
  </p:handoutMasterIdLst>
  <p:sldIdLst>
    <p:sldId id="555" r:id="rId2"/>
    <p:sldId id="636" r:id="rId3"/>
    <p:sldId id="608" r:id="rId4"/>
    <p:sldId id="609" r:id="rId5"/>
    <p:sldId id="638" r:id="rId6"/>
    <p:sldId id="639" r:id="rId7"/>
    <p:sldId id="623" r:id="rId8"/>
    <p:sldId id="640" r:id="rId9"/>
    <p:sldId id="637" r:id="rId10"/>
    <p:sldId id="641" r:id="rId11"/>
    <p:sldId id="624" r:id="rId12"/>
    <p:sldId id="635" r:id="rId13"/>
    <p:sldId id="628" r:id="rId14"/>
    <p:sldId id="627" r:id="rId15"/>
    <p:sldId id="632" r:id="rId16"/>
    <p:sldId id="642" r:id="rId17"/>
    <p:sldId id="626" r:id="rId18"/>
    <p:sldId id="601" r:id="rId19"/>
    <p:sldId id="634" r:id="rId20"/>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1pPr>
    <a:lvl2pPr marL="4572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2pPr>
    <a:lvl3pPr marL="9144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3pPr>
    <a:lvl4pPr marL="13716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4pPr>
    <a:lvl5pPr marL="18288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5pPr>
    <a:lvl6pPr marL="22860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6pPr>
    <a:lvl7pPr marL="27432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7pPr>
    <a:lvl8pPr marL="32004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8pPr>
    <a:lvl9pPr marL="36576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5050"/>
    <a:srgbClr val="FF0000"/>
    <a:srgbClr val="003399"/>
    <a:srgbClr val="FF6600"/>
    <a:srgbClr val="FF3300"/>
    <a:srgbClr val="0000FF"/>
    <a:srgbClr val="000066"/>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autoAdjust="0"/>
    <p:restoredTop sz="94660"/>
  </p:normalViewPr>
  <p:slideViewPr>
    <p:cSldViewPr>
      <p:cViewPr varScale="1">
        <p:scale>
          <a:sx n="82" d="100"/>
          <a:sy n="82" d="100"/>
        </p:scale>
        <p:origin x="-1088"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124" y="-9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presProps" Target="presProps.xml"/><Relationship Id="rId25"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tableStyles" Target="tableStyles.xml"/><Relationship Id="rId14" Type="http://schemas.openxmlformats.org/officeDocument/2006/relationships/slide" Target="slides/slide13.xml"/><Relationship Id="rId23" Type="http://schemas.openxmlformats.org/officeDocument/2006/relationships/printerSettings" Target="printerSettings/printerSettings1.bin"/><Relationship Id="rId4" Type="http://schemas.openxmlformats.org/officeDocument/2006/relationships/slide" Target="slides/slide3.xml"/><Relationship Id="rId26" Type="http://schemas.openxmlformats.org/officeDocument/2006/relationships/theme" Target="theme/theme1.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defTabSz="925513">
              <a:defRPr kumimoji="1" sz="1000" b="0">
                <a:solidFill>
                  <a:schemeClr val="tx1"/>
                </a:solidFill>
              </a:defRPr>
            </a:lvl1pPr>
          </a:lstStyle>
          <a:p>
            <a:endParaRPr lang="en-US" altLang="ja-JP" dirty="0"/>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algn="r" defTabSz="925513">
              <a:defRPr kumimoji="1" sz="1000" b="0">
                <a:solidFill>
                  <a:schemeClr val="tx1"/>
                </a:solidFill>
              </a:defRPr>
            </a:lvl1pPr>
          </a:lstStyle>
          <a:p>
            <a:fld id="{66D1A05F-2F7C-3D4A-8988-964D4FD9721B}" type="datetime1">
              <a:rPr lang="en-US"/>
              <a:pPr/>
              <a:t>5/4/11</a:t>
            </a:fld>
            <a:endParaRPr lang="en-US" altLang="ja-JP" dirty="0"/>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dirty="0"/>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algn="r" defTabSz="925513">
              <a:defRPr kumimoji="1" sz="1000" b="0">
                <a:solidFill>
                  <a:schemeClr val="tx1"/>
                </a:solidFill>
              </a:defRPr>
            </a:lvl1pPr>
          </a:lstStyle>
          <a:p>
            <a:fld id="{9E1ACACB-FE0B-9145-84E8-78037951A1E4}" type="slidenum">
              <a:rPr lang="ja-JP" altLang="en-US"/>
              <a:pPr/>
              <a:t>‹#›</a:t>
            </a:fld>
            <a:endParaRPr lang="en-US" altLang="ja-JP"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defTabSz="925513">
              <a:defRPr kumimoji="1" sz="1000" b="0">
                <a:solidFill>
                  <a:schemeClr val="tx1"/>
                </a:solidFill>
              </a:defRPr>
            </a:lvl1pPr>
          </a:lstStyle>
          <a:p>
            <a:endParaRPr lang="en-US" altLang="ja-JP" dirty="0"/>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algn="r" defTabSz="925513">
              <a:defRPr kumimoji="1" sz="1000" b="0">
                <a:solidFill>
                  <a:schemeClr val="tx1"/>
                </a:solidFill>
              </a:defRPr>
            </a:lvl1pPr>
          </a:lstStyle>
          <a:p>
            <a:fld id="{C2E38E85-D574-1E4A-AC9D-0B4C7E1AA7E1}" type="datetime1">
              <a:rPr lang="en-US"/>
              <a:pPr/>
              <a:t>5/4/11</a:t>
            </a:fld>
            <a:endParaRPr lang="en-US" altLang="ja-JP" dirty="0"/>
          </a:p>
        </p:txBody>
      </p:sp>
      <p:sp>
        <p:nvSpPr>
          <p:cNvPr id="6148"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p>
            <a:pPr lvl="0"/>
            <a:r>
              <a:rPr lang="ja-JP" altLang="en-US"/>
              <a:t>マスターテキストの書式設定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dirty="0"/>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algn="r" defTabSz="925513">
              <a:defRPr kumimoji="1" sz="1000" b="0">
                <a:solidFill>
                  <a:schemeClr val="tx1"/>
                </a:solidFill>
              </a:defRPr>
            </a:lvl1pPr>
          </a:lstStyle>
          <a:p>
            <a:fld id="{7F842157-20C1-F842-AAD2-81FE988BCCE5}" type="slidenum">
              <a:rPr lang="ja-JP" altLang="en-US"/>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1pPr>
    <a:lvl2pPr marL="4572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2pPr>
    <a:lvl3pPr marL="9144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3pPr>
    <a:lvl4pPr marL="13716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4pPr>
    <a:lvl5pPr marL="18288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506882" name="Rectangle 2"/>
          <p:cNvSpPr>
            <a:spLocks noGrp="1" noRot="1" noChangeAspect="1" noChangeArrowheads="1" noTextEdit="1"/>
          </p:cNvSpPr>
          <p:nvPr>
            <p:ph type="sldImg"/>
          </p:nvPr>
        </p:nvSpPr>
        <p:spPr>
          <a:xfrm>
            <a:off x="0" y="307975"/>
            <a:ext cx="1588" cy="1588"/>
          </a:xfrm>
          <a:solidFill>
            <a:srgbClr val="FFFFFF"/>
          </a:solidFill>
          <a:ln/>
        </p:spPr>
      </p:sp>
      <p:sp>
        <p:nvSpPr>
          <p:cNvPr id="506883" name="Text Box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109" charset="2"/>
              <a:buNone/>
              <a:defRPr>
                <a:latin typeface="Times New Roman" pitchFamily="-109" charset="0"/>
              </a:defRPr>
            </a:lvl1pPr>
          </a:lstStyle>
          <a:p>
            <a:endParaRPr lang="ja-JP" altLang="en-US"/>
          </a:p>
        </p:txBody>
      </p:sp>
      <p:sp>
        <p:nvSpPr>
          <p:cNvPr id="3076" name="Rectangle 4"/>
          <p:cNvSpPr>
            <a:spLocks noGrp="1" noChangeArrowheads="1"/>
          </p:cNvSpPr>
          <p:nvPr>
            <p:ph type="dt" sz="half" idx="2"/>
          </p:nvPr>
        </p:nvSpPr>
        <p:spPr>
          <a:xfrm>
            <a:off x="304800" y="6096000"/>
            <a:ext cx="1930400" cy="514350"/>
          </a:xfrm>
        </p:spPr>
        <p:txBody>
          <a:bodyPr/>
          <a:lstStyle>
            <a:lvl1pPr>
              <a:defRPr smtClean="0">
                <a:solidFill>
                  <a:srgbClr val="5E574E"/>
                </a:solidFill>
              </a:defRPr>
            </a:lvl1pPr>
          </a:lstStyle>
          <a:p>
            <a:r>
              <a:rPr lang="en-US" dirty="0"/>
              <a:t>09/02/02</a:t>
            </a:r>
            <a:endParaRPr lang="en-US" altLang="ja-JP" dirty="0"/>
          </a:p>
        </p:txBody>
      </p:sp>
      <p:sp>
        <p:nvSpPr>
          <p:cNvPr id="3077" name="Rectangle 5"/>
          <p:cNvSpPr>
            <a:spLocks noGrp="1" noChangeArrowheads="1"/>
          </p:cNvSpPr>
          <p:nvPr>
            <p:ph type="ftr" sz="quarter" idx="3"/>
          </p:nvPr>
        </p:nvSpPr>
        <p:spPr>
          <a:xfrm>
            <a:off x="4572000" y="6096000"/>
            <a:ext cx="2844800" cy="514350"/>
          </a:xfrm>
        </p:spPr>
        <p:txBody>
          <a:bodyPr/>
          <a:lstStyle>
            <a:lvl1pPr>
              <a:defRPr>
                <a:solidFill>
                  <a:srgbClr val="5E574E"/>
                </a:solidFill>
                <a:latin typeface="Arial" pitchFamily="-109" charset="0"/>
              </a:defRPr>
            </a:lvl1pPr>
          </a:lstStyle>
          <a:p>
            <a:r>
              <a:rPr lang="ja-JP" altLang="en-US"/>
              <a:t>Haixin Huang</a:t>
            </a:r>
            <a:endParaRPr lang="en-US" altLang="ja-JP" dirty="0"/>
          </a:p>
        </p:txBody>
      </p:sp>
      <p:sp>
        <p:nvSpPr>
          <p:cNvPr id="3078" name="Rectangle 6"/>
          <p:cNvSpPr>
            <a:spLocks noGrp="1" noChangeArrowheads="1"/>
          </p:cNvSpPr>
          <p:nvPr>
            <p:ph type="sldNum" sz="quarter" idx="4"/>
          </p:nvPr>
        </p:nvSpPr>
        <p:spPr>
          <a:xfrm>
            <a:off x="2514600" y="6096000"/>
            <a:ext cx="1828800" cy="514350"/>
          </a:xfrm>
        </p:spPr>
        <p:txBody>
          <a:bodyPr/>
          <a:lstStyle>
            <a:lvl1pPr>
              <a:defRPr>
                <a:solidFill>
                  <a:srgbClr val="5E574E"/>
                </a:solidFill>
              </a:defRPr>
            </a:lvl1pPr>
          </a:lstStyle>
          <a:p>
            <a:fld id="{1F5647BB-80B3-EE4A-9235-17B0FAD5A4E8}" type="slidenum">
              <a:rPr lang="ja-JP" altLang="en-US"/>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dirty="0"/>
          </a:p>
        </p:txBody>
      </p:sp>
      <p:sp>
        <p:nvSpPr>
          <p:cNvPr id="6" name="Slide Number Placeholder 5"/>
          <p:cNvSpPr>
            <a:spLocks noGrp="1"/>
          </p:cNvSpPr>
          <p:nvPr>
            <p:ph type="sldNum" sz="quarter" idx="12"/>
          </p:nvPr>
        </p:nvSpPr>
        <p:spPr/>
        <p:txBody>
          <a:bodyPr/>
          <a:lstStyle>
            <a:lvl1pPr>
              <a:defRPr smtClean="0"/>
            </a:lvl1pPr>
          </a:lstStyle>
          <a:p>
            <a:fld id="{6D5E18E8-F63E-2543-8311-78FDAB563A06}" type="slidenum">
              <a:rPr lang="ja-JP" altLang="en-US"/>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dirty="0"/>
          </a:p>
        </p:txBody>
      </p:sp>
      <p:sp>
        <p:nvSpPr>
          <p:cNvPr id="6" name="Slide Number Placeholder 5"/>
          <p:cNvSpPr>
            <a:spLocks noGrp="1"/>
          </p:cNvSpPr>
          <p:nvPr>
            <p:ph type="sldNum" sz="quarter" idx="12"/>
          </p:nvPr>
        </p:nvSpPr>
        <p:spPr/>
        <p:txBody>
          <a:bodyPr/>
          <a:lstStyle>
            <a:lvl1pPr>
              <a:defRPr smtClean="0"/>
            </a:lvl1pPr>
          </a:lstStyle>
          <a:p>
            <a:fld id="{9A9D9E85-73E7-9B41-B600-52F02998A85B}" type="slidenum">
              <a:rPr lang="ja-JP" altLang="en-US"/>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533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066800"/>
            <a:ext cx="39243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3438" y="1066800"/>
            <a:ext cx="39243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3438" y="3619500"/>
            <a:ext cx="3924300" cy="2400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09600" y="6245225"/>
            <a:ext cx="1981200" cy="476250"/>
          </a:xfrm>
        </p:spPr>
        <p:txBody>
          <a:bodyPr/>
          <a:lstStyle>
            <a:lvl1pPr>
              <a:defRPr smtClean="0"/>
            </a:lvl1pPr>
          </a:lstStyle>
          <a:p>
            <a:r>
              <a:rPr lang="en-US" dirty="0"/>
              <a:t>Nov. 8, 2004</a:t>
            </a:r>
          </a:p>
        </p:txBody>
      </p:sp>
      <p:sp>
        <p:nvSpPr>
          <p:cNvPr id="7" name="Footer Placeholder 6"/>
          <p:cNvSpPr>
            <a:spLocks noGrp="1"/>
          </p:cNvSpPr>
          <p:nvPr>
            <p:ph type="ftr" sz="quarter" idx="11"/>
          </p:nvPr>
        </p:nvSpPr>
        <p:spPr>
          <a:xfrm>
            <a:off x="3124200" y="6245225"/>
            <a:ext cx="3581400" cy="476250"/>
          </a:xfrm>
        </p:spPr>
        <p:txBody>
          <a:bodyPr/>
          <a:lstStyle>
            <a:lvl1pPr>
              <a:defRPr smtClean="0"/>
            </a:lvl1pPr>
          </a:lstStyle>
          <a:p>
            <a:r>
              <a:rPr lang="en-US" dirty="0"/>
              <a:t>RHIC Machine Advisory Committee Review</a:t>
            </a:r>
          </a:p>
        </p:txBody>
      </p:sp>
      <p:sp>
        <p:nvSpPr>
          <p:cNvPr id="8" name="Slide Number Placeholder 7"/>
          <p:cNvSpPr>
            <a:spLocks noGrp="1"/>
          </p:cNvSpPr>
          <p:nvPr>
            <p:ph type="sldNum" sz="quarter" idx="12"/>
          </p:nvPr>
        </p:nvSpPr>
        <p:spPr>
          <a:xfrm>
            <a:off x="6553200" y="6245225"/>
            <a:ext cx="1981200" cy="476250"/>
          </a:xfrm>
        </p:spPr>
        <p:txBody>
          <a:bodyPr/>
          <a:lstStyle>
            <a:lvl1pPr>
              <a:defRPr smtClean="0"/>
            </a:lvl1pPr>
          </a:lstStyle>
          <a:p>
            <a:r>
              <a:rPr lang="en-US" dirty="0"/>
              <a:t>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dirty="0"/>
          </a:p>
        </p:txBody>
      </p:sp>
      <p:sp>
        <p:nvSpPr>
          <p:cNvPr id="6" name="Slide Number Placeholder 5"/>
          <p:cNvSpPr>
            <a:spLocks noGrp="1"/>
          </p:cNvSpPr>
          <p:nvPr>
            <p:ph type="sldNum" sz="quarter" idx="12"/>
          </p:nvPr>
        </p:nvSpPr>
        <p:spPr/>
        <p:txBody>
          <a:bodyPr/>
          <a:lstStyle>
            <a:lvl1pPr>
              <a:defRPr smtClean="0"/>
            </a:lvl1pPr>
          </a:lstStyle>
          <a:p>
            <a:fld id="{C92F33FB-ECB9-004C-A296-5BE17C069B0E}" type="slidenum">
              <a:rPr lang="ja-JP" altLang="en-US"/>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dirty="0"/>
          </a:p>
        </p:txBody>
      </p:sp>
      <p:sp>
        <p:nvSpPr>
          <p:cNvPr id="6" name="Slide Number Placeholder 5"/>
          <p:cNvSpPr>
            <a:spLocks noGrp="1"/>
          </p:cNvSpPr>
          <p:nvPr>
            <p:ph type="sldNum" sz="quarter" idx="12"/>
          </p:nvPr>
        </p:nvSpPr>
        <p:spPr/>
        <p:txBody>
          <a:bodyPr/>
          <a:lstStyle>
            <a:lvl1pPr>
              <a:defRPr smtClean="0"/>
            </a:lvl1pPr>
          </a:lstStyle>
          <a:p>
            <a:fld id="{21A7C21C-9627-714A-B569-823ABDB8E867}" type="slidenum">
              <a:rPr lang="ja-JP" altLang="en-US"/>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dirty="0"/>
          </a:p>
        </p:txBody>
      </p:sp>
      <p:sp>
        <p:nvSpPr>
          <p:cNvPr id="7" name="Slide Number Placeholder 6"/>
          <p:cNvSpPr>
            <a:spLocks noGrp="1"/>
          </p:cNvSpPr>
          <p:nvPr>
            <p:ph type="sldNum" sz="quarter" idx="12"/>
          </p:nvPr>
        </p:nvSpPr>
        <p:spPr/>
        <p:txBody>
          <a:bodyPr/>
          <a:lstStyle>
            <a:lvl1pPr>
              <a:defRPr smtClean="0"/>
            </a:lvl1pPr>
          </a:lstStyle>
          <a:p>
            <a:fld id="{DEAE1E6A-D9A9-7F4E-9904-E1AB59421ADF}" type="slidenum">
              <a:rPr lang="ja-JP" altLang="en-US"/>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8" name="Footer Placeholder 7"/>
          <p:cNvSpPr>
            <a:spLocks noGrp="1"/>
          </p:cNvSpPr>
          <p:nvPr>
            <p:ph type="ftr" sz="quarter" idx="11"/>
          </p:nvPr>
        </p:nvSpPr>
        <p:spPr/>
        <p:txBody>
          <a:bodyPr/>
          <a:lstStyle>
            <a:lvl1pPr>
              <a:defRPr/>
            </a:lvl1pPr>
          </a:lstStyle>
          <a:p>
            <a:r>
              <a:rPr lang="ja-JP" altLang="en-US"/>
              <a:t>Haixin Huang</a:t>
            </a:r>
            <a:endParaRPr lang="en-US" altLang="ja-JP" dirty="0"/>
          </a:p>
        </p:txBody>
      </p:sp>
      <p:sp>
        <p:nvSpPr>
          <p:cNvPr id="9" name="Slide Number Placeholder 8"/>
          <p:cNvSpPr>
            <a:spLocks noGrp="1"/>
          </p:cNvSpPr>
          <p:nvPr>
            <p:ph type="sldNum" sz="quarter" idx="12"/>
          </p:nvPr>
        </p:nvSpPr>
        <p:spPr/>
        <p:txBody>
          <a:bodyPr/>
          <a:lstStyle>
            <a:lvl1pPr>
              <a:defRPr smtClean="0"/>
            </a:lvl1pPr>
          </a:lstStyle>
          <a:p>
            <a:fld id="{0E65A0BD-B175-D946-A182-5963C9644EC2}" type="slidenum">
              <a:rPr lang="ja-JP" altLang="en-US"/>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4" name="Footer Placeholder 3"/>
          <p:cNvSpPr>
            <a:spLocks noGrp="1"/>
          </p:cNvSpPr>
          <p:nvPr>
            <p:ph type="ftr" sz="quarter" idx="11"/>
          </p:nvPr>
        </p:nvSpPr>
        <p:spPr/>
        <p:txBody>
          <a:bodyPr/>
          <a:lstStyle>
            <a:lvl1pPr>
              <a:defRPr/>
            </a:lvl1pPr>
          </a:lstStyle>
          <a:p>
            <a:r>
              <a:rPr lang="ja-JP" altLang="en-US"/>
              <a:t>Haixin Huang</a:t>
            </a:r>
            <a:endParaRPr lang="en-US" altLang="ja-JP" dirty="0"/>
          </a:p>
        </p:txBody>
      </p:sp>
      <p:sp>
        <p:nvSpPr>
          <p:cNvPr id="5" name="Slide Number Placeholder 4"/>
          <p:cNvSpPr>
            <a:spLocks noGrp="1"/>
          </p:cNvSpPr>
          <p:nvPr>
            <p:ph type="sldNum" sz="quarter" idx="12"/>
          </p:nvPr>
        </p:nvSpPr>
        <p:spPr/>
        <p:txBody>
          <a:bodyPr/>
          <a:lstStyle>
            <a:lvl1pPr>
              <a:defRPr smtClean="0"/>
            </a:lvl1pPr>
          </a:lstStyle>
          <a:p>
            <a:fld id="{CC47D7B2-60B1-6745-BC7B-01DFA6ACAB47}" type="slidenum">
              <a:rPr lang="ja-JP" altLang="en-US"/>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3" name="Footer Placeholder 2"/>
          <p:cNvSpPr>
            <a:spLocks noGrp="1"/>
          </p:cNvSpPr>
          <p:nvPr>
            <p:ph type="ftr" sz="quarter" idx="11"/>
          </p:nvPr>
        </p:nvSpPr>
        <p:spPr/>
        <p:txBody>
          <a:bodyPr/>
          <a:lstStyle>
            <a:lvl1pPr>
              <a:defRPr/>
            </a:lvl1pPr>
          </a:lstStyle>
          <a:p>
            <a:r>
              <a:rPr lang="ja-JP" altLang="en-US"/>
              <a:t>Haixin Huang</a:t>
            </a:r>
            <a:endParaRPr lang="en-US" altLang="ja-JP" dirty="0"/>
          </a:p>
        </p:txBody>
      </p:sp>
      <p:sp>
        <p:nvSpPr>
          <p:cNvPr id="4" name="Slide Number Placeholder 3"/>
          <p:cNvSpPr>
            <a:spLocks noGrp="1"/>
          </p:cNvSpPr>
          <p:nvPr>
            <p:ph type="sldNum" sz="quarter" idx="12"/>
          </p:nvPr>
        </p:nvSpPr>
        <p:spPr/>
        <p:txBody>
          <a:bodyPr/>
          <a:lstStyle>
            <a:lvl1pPr>
              <a:defRPr smtClean="0"/>
            </a:lvl1pPr>
          </a:lstStyle>
          <a:p>
            <a:fld id="{DB1CA066-BD14-DD4B-AE55-2127D0114780}" type="slidenum">
              <a:rPr lang="ja-JP" altLang="en-US"/>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dirty="0"/>
          </a:p>
        </p:txBody>
      </p:sp>
      <p:sp>
        <p:nvSpPr>
          <p:cNvPr id="7" name="Slide Number Placeholder 6"/>
          <p:cNvSpPr>
            <a:spLocks noGrp="1"/>
          </p:cNvSpPr>
          <p:nvPr>
            <p:ph type="sldNum" sz="quarter" idx="12"/>
          </p:nvPr>
        </p:nvSpPr>
        <p:spPr/>
        <p:txBody>
          <a:bodyPr/>
          <a:lstStyle>
            <a:lvl1pPr>
              <a:defRPr smtClean="0"/>
            </a:lvl1pPr>
          </a:lstStyle>
          <a:p>
            <a:fld id="{0D0AF113-81F3-7145-8C84-AC5CEC354812}" type="slidenum">
              <a:rPr lang="ja-JP" altLang="en-US"/>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r>
              <a:rPr lang="en-US" dirty="0"/>
              <a:t>09/02/02</a:t>
            </a:r>
            <a:endParaRPr lang="en-US" altLang="ja-JP" dirty="0"/>
          </a:p>
          <a:p>
            <a:endParaRPr lang="en-US" altLang="ja-JP" dirty="0"/>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dirty="0"/>
          </a:p>
        </p:txBody>
      </p:sp>
      <p:sp>
        <p:nvSpPr>
          <p:cNvPr id="7" name="Slide Number Placeholder 6"/>
          <p:cNvSpPr>
            <a:spLocks noGrp="1"/>
          </p:cNvSpPr>
          <p:nvPr>
            <p:ph type="sldNum" sz="quarter" idx="12"/>
          </p:nvPr>
        </p:nvSpPr>
        <p:spPr/>
        <p:txBody>
          <a:bodyPr/>
          <a:lstStyle>
            <a:lvl1pPr>
              <a:defRPr smtClean="0"/>
            </a:lvl1pPr>
          </a:lstStyle>
          <a:p>
            <a:fld id="{C6411F05-471C-9F4B-A37B-891CF6675F6A}" type="slidenum">
              <a:rPr lang="ja-JP" altLang="en-US"/>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jpe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a:p>
        </p:txBody>
      </p:sp>
      <p:sp>
        <p:nvSpPr>
          <p:cNvPr id="2051"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a:solidFill>
                  <a:schemeClr val="bg2"/>
                </a:solidFill>
                <a:latin typeface="Arial" pitchFamily="-109" charset="0"/>
              </a:defRPr>
            </a:lvl1pPr>
          </a:lstStyle>
          <a:p>
            <a:r>
              <a:rPr lang="en-US" dirty="0"/>
              <a:t>09/02/02</a:t>
            </a:r>
            <a:endParaRPr lang="en-US" altLang="ja-JP" dirty="0"/>
          </a:p>
          <a:p>
            <a:endParaRPr lang="en-US" altLang="ja-JP" dirty="0"/>
          </a:p>
        </p:txBody>
      </p:sp>
      <p:sp>
        <p:nvSpPr>
          <p:cNvPr id="2053" name="Rectangle 5"/>
          <p:cNvSpPr>
            <a:spLocks noGrp="1" noChangeArrowheads="1"/>
          </p:cNvSpPr>
          <p:nvPr>
            <p:ph type="ftr" sz="quarter" idx="3"/>
          </p:nvPr>
        </p:nvSpPr>
        <p:spPr bwMode="auto">
          <a:xfrm>
            <a:off x="3886200" y="6400800"/>
            <a:ext cx="25146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b="0">
                <a:solidFill>
                  <a:schemeClr val="tx1"/>
                </a:solidFill>
              </a:defRPr>
            </a:lvl1pPr>
          </a:lstStyle>
          <a:p>
            <a:r>
              <a:rPr lang="ja-JP" altLang="en-US"/>
              <a:t>Haixin Huang</a:t>
            </a:r>
            <a:endParaRPr lang="en-US" altLang="ja-JP" dirty="0"/>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a:solidFill>
                  <a:schemeClr val="bg2"/>
                </a:solidFill>
                <a:latin typeface="Arial" pitchFamily="-109" charset="0"/>
              </a:defRPr>
            </a:lvl1pPr>
          </a:lstStyle>
          <a:p>
            <a:fld id="{95C6D6F7-7CCB-1B47-9D77-4F80881EA64E}" type="slidenum">
              <a:rPr lang="ja-JP" altLang="en-US"/>
              <a:pPr/>
              <a:t>‹#›</a:t>
            </a:fld>
            <a:endParaRPr lang="en-US" altLang="ja-JP" dirty="0"/>
          </a:p>
        </p:txBody>
      </p:sp>
      <p:pic>
        <p:nvPicPr>
          <p:cNvPr id="2058" name="Picture 10" descr="logo2"/>
          <p:cNvPicPr>
            <a:picLocks noChangeAspect="1" noChangeArrowheads="1"/>
          </p:cNvPicPr>
          <p:nvPr/>
        </p:nvPicPr>
        <p:blipFill>
          <a:blip r:embed="rId14"/>
          <a:srcRect/>
          <a:stretch>
            <a:fillRect/>
          </a:stretch>
        </p:blipFill>
        <p:spPr bwMode="auto">
          <a:xfrm>
            <a:off x="6629400" y="6200775"/>
            <a:ext cx="1676400" cy="657225"/>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l" rtl="0" fontAlgn="base">
        <a:spcBef>
          <a:spcPct val="0"/>
        </a:spcBef>
        <a:spcAft>
          <a:spcPct val="0"/>
        </a:spcAft>
        <a:defRPr kumimoji="1" sz="4000">
          <a:solidFill>
            <a:schemeClr val="tx2"/>
          </a:solidFill>
          <a:latin typeface="+mj-lt"/>
          <a:ea typeface="+mj-ea"/>
          <a:cs typeface="+mj-cs"/>
        </a:defRPr>
      </a:lvl1pPr>
      <a:lvl2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2pPr>
      <a:lvl3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3pPr>
      <a:lvl4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4pPr>
      <a:lvl5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5pPr>
      <a:lvl6pPr marL="4572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6pPr>
      <a:lvl7pPr marL="9144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7pPr>
      <a:lvl8pPr marL="13716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8pPr>
      <a:lvl9pPr marL="18288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9pPr>
    </p:titleStyle>
    <p:bodyStyle>
      <a:lvl1pPr marL="342900" indent="-342900" algn="l" rtl="0" fontAlgn="base">
        <a:spcBef>
          <a:spcPct val="20000"/>
        </a:spcBef>
        <a:spcAft>
          <a:spcPct val="0"/>
        </a:spcAft>
        <a:buClr>
          <a:srgbClr val="FF3300"/>
        </a:buClr>
        <a:buFont typeface="Monotype Sorts" pitchFamily="-109" charset="2"/>
        <a:buChar char="l"/>
        <a:defRPr kumimoji="1" sz="3200">
          <a:solidFill>
            <a:schemeClr val="tx1"/>
          </a:solidFill>
          <a:latin typeface="+mn-lt"/>
          <a:ea typeface="+mn-ea"/>
          <a:cs typeface="+mn-cs"/>
        </a:defRPr>
      </a:lvl1pPr>
      <a:lvl2pPr marL="742950" indent="-285750" algn="l" rtl="0" fontAlgn="base">
        <a:spcBef>
          <a:spcPct val="20000"/>
        </a:spcBef>
        <a:spcAft>
          <a:spcPct val="0"/>
        </a:spcAft>
        <a:buClr>
          <a:srgbClr val="FF6600"/>
        </a:buClr>
        <a:buSzPct val="70000"/>
        <a:buFont typeface="Monotype Sorts" pitchFamily="-109" charset="2"/>
        <a:buChar char="l"/>
        <a:defRPr kumimoji="1" sz="2800">
          <a:solidFill>
            <a:schemeClr val="tx1"/>
          </a:solidFill>
          <a:latin typeface="+mn-lt"/>
          <a:ea typeface="+mn-ea"/>
        </a:defRPr>
      </a:lvl2pPr>
      <a:lvl3pPr marL="1143000" indent="-228600" algn="l" rtl="0" fontAlgn="base">
        <a:spcBef>
          <a:spcPct val="20000"/>
        </a:spcBef>
        <a:spcAft>
          <a:spcPct val="0"/>
        </a:spcAft>
        <a:buClr>
          <a:srgbClr val="FF6600"/>
        </a:buClr>
        <a:buSzPct val="50000"/>
        <a:buFont typeface="Monotype Sorts" pitchFamily="-109" charset="2"/>
        <a:buChar char="l"/>
        <a:defRPr kumimoji="1" sz="2400">
          <a:solidFill>
            <a:schemeClr val="tx1"/>
          </a:solidFill>
          <a:latin typeface="+mn-lt"/>
          <a:ea typeface="+mn-ea"/>
        </a:defRPr>
      </a:lvl3pPr>
      <a:lvl4pPr marL="1600200" indent="-228600" algn="l" rtl="0" fontAlgn="base">
        <a:spcBef>
          <a:spcPct val="20000"/>
        </a:spcBef>
        <a:spcAft>
          <a:spcPct val="0"/>
        </a:spcAft>
        <a:buClr>
          <a:srgbClr val="FF6600"/>
        </a:buClr>
        <a:buChar char="•"/>
        <a:defRPr kumimoji="1" sz="2000">
          <a:solidFill>
            <a:schemeClr val="tx1"/>
          </a:solidFill>
          <a:latin typeface="+mn-lt"/>
          <a:ea typeface="+mn-ea"/>
        </a:defRPr>
      </a:lvl4pPr>
      <a:lvl5pPr marL="20574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3" Type="http://schemas.openxmlformats.org/officeDocument/2006/relationships/image" Target="../media/image1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gif"/><Relationship Id="rId3" Type="http://schemas.openxmlformats.org/officeDocument/2006/relationships/image" Target="../media/image1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a:xfrm>
            <a:off x="762000" y="1295400"/>
            <a:ext cx="7772400" cy="1470025"/>
          </a:xfrm>
          <a:ln/>
        </p:spPr>
        <p:txBody>
          <a:bodyPr lIns="90000" tIns="46800" rIns="90000" bIns="46800" anchor="ctr"/>
          <a:lstStyle/>
          <a:p>
            <a:pPr algn="ctr" defTabSz="457200">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sz="4400" b="1" dirty="0" smtClean="0">
                <a:solidFill>
                  <a:srgbClr val="FF0000"/>
                </a:solidFill>
              </a:rPr>
              <a:t>RHIC</a:t>
            </a:r>
            <a:r>
              <a:rPr kumimoji="0" lang="en-GB" sz="4400" b="1" dirty="0" smtClean="0">
                <a:solidFill>
                  <a:srgbClr val="FF0000"/>
                </a:solidFill>
              </a:rPr>
              <a:t> Run11 Summary</a:t>
            </a:r>
            <a:r>
              <a:rPr kumimoji="0" lang="en-GB" sz="3200" b="1" dirty="0" smtClean="0">
                <a:solidFill>
                  <a:srgbClr val="FF0000"/>
                </a:solidFill>
              </a:rPr>
              <a:t>	</a:t>
            </a:r>
            <a:r>
              <a:rPr kumimoji="0" lang="en-GB" sz="3200" b="1" dirty="0">
                <a:solidFill>
                  <a:srgbClr val="FF0000"/>
                </a:solidFill>
              </a:rPr>
              <a:t>	</a:t>
            </a:r>
          </a:p>
        </p:txBody>
      </p:sp>
      <p:grpSp>
        <p:nvGrpSpPr>
          <p:cNvPr id="505859" name="Group 3"/>
          <p:cNvGrpSpPr>
            <a:grpSpLocks/>
          </p:cNvGrpSpPr>
          <p:nvPr/>
        </p:nvGrpSpPr>
        <p:grpSpPr bwMode="auto">
          <a:xfrm>
            <a:off x="1447800" y="5638803"/>
            <a:ext cx="1879601" cy="833438"/>
            <a:chOff x="912" y="3552"/>
            <a:chExt cx="1184" cy="525"/>
          </a:xfrm>
        </p:grpSpPr>
        <p:sp>
          <p:nvSpPr>
            <p:cNvPr id="505860"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prstTxWarp prst="textNoShape">
                <a:avLst/>
              </a:prstTxWarp>
            </a:bodyPr>
            <a:lstStyle/>
            <a:p>
              <a:endParaRPr lang="en-US" dirty="0"/>
            </a:p>
          </p:txBody>
        </p:sp>
        <p:sp>
          <p:nvSpPr>
            <p:cNvPr id="505861" name="AutoShape 5"/>
            <p:cNvSpPr>
              <a:spLocks noChangeArrowheads="1"/>
            </p:cNvSpPr>
            <p:nvPr/>
          </p:nvSpPr>
          <p:spPr bwMode="auto">
            <a:xfrm>
              <a:off x="912" y="3552"/>
              <a:ext cx="1184" cy="525"/>
            </a:xfrm>
            <a:prstGeom prst="roundRect">
              <a:avLst>
                <a:gd name="adj" fmla="val 347"/>
              </a:avLst>
            </a:prstGeom>
            <a:noFill/>
            <a:ln w="9525">
              <a:noFill/>
              <a:round/>
              <a:headEnd/>
              <a:tailEnd/>
            </a:ln>
          </p:spPr>
          <p:txBody>
            <a:bodyPr wrap="none" lIns="90000" tIns="46800" rIns="90000" bIns="46800">
              <a:prstTxWarp prst="textNoShape">
                <a:avLst/>
              </a:prstTxWarp>
              <a:spAutoFit/>
            </a:bodyPr>
            <a:lstStyle/>
            <a:p>
              <a:pPr eaLnBrk="1" hangingPunct="1">
                <a:buClr>
                  <a:srgbClr val="000099"/>
                </a:buClr>
                <a:buSzPct val="100000"/>
                <a:buFont typeface="Times New Roman" pitchFamily="-109"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May</a:t>
              </a:r>
              <a:r>
                <a:rPr lang="en-GB" sz="2400" b="0" dirty="0" smtClean="0">
                  <a:solidFill>
                    <a:srgbClr val="000099"/>
                  </a:solidFill>
                </a:rPr>
                <a:t> 6, </a:t>
              </a:r>
              <a:r>
                <a:rPr lang="en-GB" sz="2400" b="0" dirty="0" smtClean="0">
                  <a:solidFill>
                    <a:srgbClr val="000099"/>
                  </a:solidFill>
                </a:rPr>
                <a:t>2011</a:t>
              </a:r>
            </a:p>
            <a:p>
              <a:pPr eaLnBrk="1" hangingPunct="1">
                <a:buClr>
                  <a:srgbClr val="000099"/>
                </a:buClr>
                <a:buSzPct val="100000"/>
                <a:buFont typeface="Times New Roman" pitchFamily="-109"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RSC </a:t>
              </a:r>
              <a:r>
                <a:rPr lang="en-GB" sz="2400" b="0" dirty="0">
                  <a:solidFill>
                    <a:srgbClr val="000099"/>
                  </a:solidFill>
                </a:rPr>
                <a:t>Meeting</a:t>
              </a:r>
            </a:p>
          </p:txBody>
        </p:sp>
      </p:grpSp>
      <p:grpSp>
        <p:nvGrpSpPr>
          <p:cNvPr id="505862" name="Group 6"/>
          <p:cNvGrpSpPr>
            <a:grpSpLocks/>
          </p:cNvGrpSpPr>
          <p:nvPr/>
        </p:nvGrpSpPr>
        <p:grpSpPr bwMode="auto">
          <a:xfrm>
            <a:off x="3048000" y="3962400"/>
            <a:ext cx="2781300" cy="1573214"/>
            <a:chOff x="1968" y="2544"/>
            <a:chExt cx="1752" cy="991"/>
          </a:xfrm>
        </p:grpSpPr>
        <p:sp>
          <p:nvSpPr>
            <p:cNvPr id="505863"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prstTxWarp prst="textNoShape">
                <a:avLst/>
              </a:prstTxWarp>
            </a:bodyPr>
            <a:lstStyle/>
            <a:p>
              <a:endParaRPr lang="en-US" dirty="0"/>
            </a:p>
          </p:txBody>
        </p:sp>
        <p:sp>
          <p:nvSpPr>
            <p:cNvPr id="505864" name="AutoShape 8"/>
            <p:cNvSpPr>
              <a:spLocks noChangeArrowheads="1"/>
            </p:cNvSpPr>
            <p:nvPr/>
          </p:nvSpPr>
          <p:spPr bwMode="auto">
            <a:xfrm>
              <a:off x="2160" y="3168"/>
              <a:ext cx="1560" cy="367"/>
            </a:xfrm>
            <a:prstGeom prst="roundRect">
              <a:avLst>
                <a:gd name="adj" fmla="val 273"/>
              </a:avLst>
            </a:prstGeom>
            <a:noFill/>
            <a:ln w="9525">
              <a:noFill/>
              <a:round/>
              <a:headEnd/>
              <a:tailEnd/>
            </a:ln>
          </p:spPr>
          <p:txBody>
            <a:bodyPr wrap="none" lIns="90000" tIns="46800" rIns="90000" bIns="46800">
              <a:prstTxWarp prst="textNoShape">
                <a:avLst/>
              </a:prstTxWarp>
              <a:spAutoFit/>
            </a:bodyPr>
            <a:lstStyle/>
            <a:p>
              <a:pPr eaLnBrk="1" hangingPunct="1">
                <a:buClr>
                  <a:srgbClr val="009999"/>
                </a:buClr>
                <a:buSzPct val="100000"/>
                <a:buFont typeface="Times New Roman" pitchFamily="-109"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dirty="0">
                  <a:solidFill>
                    <a:srgbClr val="009999"/>
                  </a:solidFill>
                </a:rPr>
                <a:t>Haixin Huang</a:t>
              </a:r>
            </a:p>
          </p:txBody>
        </p:sp>
      </p:grpSp>
      <p:sp>
        <p:nvSpPr>
          <p:cNvPr id="9" name="TextBox 8"/>
          <p:cNvSpPr txBox="1"/>
          <p:nvPr/>
        </p:nvSpPr>
        <p:spPr>
          <a:xfrm>
            <a:off x="2819400" y="3048000"/>
            <a:ext cx="4038600" cy="1815882"/>
          </a:xfrm>
          <a:prstGeom prst="rect">
            <a:avLst/>
          </a:prstGeom>
          <a:noFill/>
        </p:spPr>
        <p:txBody>
          <a:bodyPr wrap="square" rtlCol="0">
            <a:spAutoFit/>
          </a:bodyPr>
          <a:lstStyle/>
          <a:p>
            <a:pPr>
              <a:buClr>
                <a:srgbClr val="FF0000"/>
              </a:buClr>
              <a:buFont typeface="Arial"/>
              <a:buChar char="•"/>
            </a:pPr>
            <a:r>
              <a:rPr lang="en-US" sz="2800" dirty="0" smtClean="0">
                <a:solidFill>
                  <a:srgbClr val="0000FF"/>
                </a:solidFill>
              </a:rPr>
              <a:t>Luminosity</a:t>
            </a:r>
          </a:p>
          <a:p>
            <a:pPr>
              <a:buClr>
                <a:srgbClr val="FF0000"/>
              </a:buClr>
              <a:buFont typeface="Arial"/>
              <a:buChar char="•"/>
            </a:pPr>
            <a:r>
              <a:rPr lang="en-US" sz="2800" dirty="0" smtClean="0">
                <a:solidFill>
                  <a:srgbClr val="0000FF"/>
                </a:solidFill>
              </a:rPr>
              <a:t>Availability</a:t>
            </a:r>
          </a:p>
          <a:p>
            <a:pPr>
              <a:buClr>
                <a:srgbClr val="FF0000"/>
              </a:buClr>
              <a:buFont typeface="Arial"/>
              <a:buChar char="•"/>
            </a:pPr>
            <a:r>
              <a:rPr lang="en-US" sz="2800" dirty="0" smtClean="0">
                <a:solidFill>
                  <a:srgbClr val="0000FF"/>
                </a:solidFill>
              </a:rPr>
              <a:t>Polarization</a:t>
            </a:r>
          </a:p>
          <a:p>
            <a:pPr>
              <a:buClr>
                <a:srgbClr val="FF0000"/>
              </a:buClr>
              <a:buFont typeface="Arial"/>
              <a:buChar char="•"/>
            </a:pPr>
            <a:r>
              <a:rPr lang="en-US" sz="2800" dirty="0" smtClean="0">
                <a:solidFill>
                  <a:srgbClr val="0000FF"/>
                </a:solidFill>
              </a:rPr>
              <a:t>RHIC setup issues</a:t>
            </a:r>
            <a:endParaRPr lang="en-US" sz="2800" dirty="0">
              <a:solidFill>
                <a:srgbClr val="0000FF"/>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0" y="228600"/>
            <a:ext cx="91440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200" dirty="0" smtClean="0">
                <a:solidFill>
                  <a:srgbClr val="000066"/>
                </a:solidFill>
                <a:latin typeface="+mj-lt"/>
              </a:rPr>
              <a:t>It seems we had more RHIC P/S failures (mostly trim quads and sextuples) this run.</a:t>
            </a:r>
          </a:p>
          <a:p>
            <a:pPr lvl="1">
              <a:buSzPct val="50000"/>
            </a:pPr>
            <a:r>
              <a:rPr lang="en-US" sz="2200" dirty="0" smtClean="0">
                <a:solidFill>
                  <a:srgbClr val="000066"/>
                </a:solidFill>
                <a:latin typeface="+mj-lt"/>
              </a:rPr>
              <a:t>PASS system failure is also on the high occurrence list in the early part of the run.</a:t>
            </a:r>
            <a:endParaRPr lang="en-US" sz="2200" dirty="0" smtClean="0">
              <a:solidFill>
                <a:srgbClr val="000066"/>
              </a:solidFill>
              <a:latin typeface="+mj-lt"/>
            </a:endParaRPr>
          </a:p>
          <a:p>
            <a:pPr lvl="1">
              <a:buSzPct val="50000"/>
            </a:pPr>
            <a:r>
              <a:rPr lang="en-US" sz="2200" dirty="0" smtClean="0">
                <a:solidFill>
                  <a:srgbClr val="000066"/>
                </a:solidFill>
                <a:latin typeface="+mj-lt"/>
              </a:rPr>
              <a:t>The pp run was started as a commissioning run for PHENIX VTX detector. We experienced </a:t>
            </a:r>
            <a:r>
              <a:rPr lang="en-US" sz="2200" dirty="0" smtClean="0">
                <a:solidFill>
                  <a:srgbClr val="000066"/>
                </a:solidFill>
                <a:latin typeface="+mj-lt"/>
              </a:rPr>
              <a:t>higher number of access hours by PHENIX this run.</a:t>
            </a:r>
            <a:endParaRPr lang="en-US" sz="2200" dirty="0" smtClean="0">
              <a:solidFill>
                <a:srgbClr val="000066"/>
              </a:solidFill>
              <a:latin typeface="+mj-lt"/>
            </a:endParaRPr>
          </a:p>
          <a:p>
            <a:pPr lvl="1">
              <a:buSzPct val="50000"/>
            </a:pPr>
            <a:r>
              <a:rPr lang="en-US" sz="2200" dirty="0" smtClean="0">
                <a:solidFill>
                  <a:srgbClr val="000066"/>
                </a:solidFill>
                <a:latin typeface="+mj-lt"/>
              </a:rPr>
              <a:t>LINAC availability (tank 6-9) was an issue this run, after a key technician retired.</a:t>
            </a:r>
          </a:p>
          <a:p>
            <a:pPr lvl="1">
              <a:buSzPct val="50000"/>
            </a:pPr>
            <a:r>
              <a:rPr lang="en-US" sz="2200" dirty="0" smtClean="0">
                <a:solidFill>
                  <a:srgbClr val="000066"/>
                </a:solidFill>
                <a:latin typeface="+mj-lt"/>
              </a:rPr>
              <a:t>As we push </a:t>
            </a:r>
            <a:r>
              <a:rPr lang="en-US" sz="2200" dirty="0" smtClean="0">
                <a:solidFill>
                  <a:srgbClr val="000066"/>
                </a:solidFill>
                <a:latin typeface="+mj-lt"/>
              </a:rPr>
              <a:t>vertical tune near 2/3 and the requirement to control snake angle difference,  tune and orbit feedbacks are critical to the operation. There was a learning curve on developing it and using it correctly.</a:t>
            </a:r>
            <a:endParaRPr lang="en-US" sz="2200" dirty="0" smtClean="0">
              <a:solidFill>
                <a:srgbClr val="000066"/>
              </a:solidFill>
              <a:latin typeface="+mj-lt"/>
            </a:endParaRPr>
          </a:p>
          <a:p>
            <a:pPr lvl="1">
              <a:buSzPct val="50000"/>
            </a:pPr>
            <a:r>
              <a:rPr lang="en-US" sz="2200" dirty="0" smtClean="0">
                <a:solidFill>
                  <a:srgbClr val="000066"/>
                </a:solidFill>
                <a:latin typeface="+mj-lt"/>
              </a:rPr>
              <a:t>9MHz cavity development took longer than expected.</a:t>
            </a:r>
          </a:p>
          <a:p>
            <a:pPr lvl="1">
              <a:buSzPct val="50000"/>
            </a:pPr>
            <a:r>
              <a:rPr lang="en-US" sz="2200" dirty="0" smtClean="0">
                <a:solidFill>
                  <a:srgbClr val="000066"/>
                </a:solidFill>
                <a:latin typeface="+mj-lt"/>
              </a:rPr>
              <a:t>The statistics of the down time </a:t>
            </a:r>
            <a:r>
              <a:rPr lang="en-US" sz="2200" dirty="0" smtClean="0">
                <a:solidFill>
                  <a:srgbClr val="000066"/>
                </a:solidFill>
                <a:latin typeface="+mj-lt"/>
              </a:rPr>
              <a:t>of this run are being collected. It will be analyzed when they are available.</a:t>
            </a:r>
            <a:endParaRPr lang="en-US" sz="22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10</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The </a:t>
            </a:r>
            <a:r>
              <a:rPr lang="en-GB" sz="3200" b="1" dirty="0" smtClean="0">
                <a:solidFill>
                  <a:srgbClr val="FF0000"/>
                </a:solidFill>
              </a:rPr>
              <a:t>Additional Source of Downtime of This Run</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200MeV Polarization since </a:t>
            </a:r>
            <a:r>
              <a:rPr lang="en-US" b="1" dirty="0" smtClean="0">
                <a:solidFill>
                  <a:srgbClr val="FF0000"/>
                </a:solidFill>
              </a:rPr>
              <a:t>Run6</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11</a:t>
            </a:fld>
            <a:endParaRPr lang="en-US" altLang="ja-JP" dirty="0"/>
          </a:p>
        </p:txBody>
      </p:sp>
      <p:pic>
        <p:nvPicPr>
          <p:cNvPr id="7" name="Content Placeholder 6" descr="200MeVpol.gif"/>
          <p:cNvPicPr>
            <a:picLocks noGrp="1" noChangeAspect="1"/>
          </p:cNvPicPr>
          <p:nvPr>
            <p:ph idx="1"/>
          </p:nvPr>
        </p:nvPicPr>
        <p:blipFill>
          <a:blip r:embed="rId2"/>
          <a:srcRect t="-16198" b="-16198"/>
          <a:stretch>
            <a:fillRect/>
          </a:stretch>
        </p:blipFill>
        <p:spPr>
          <a:xfrm>
            <a:off x="228600" y="228600"/>
            <a:ext cx="7772400" cy="4800600"/>
          </a:xfrm>
        </p:spPr>
      </p:pic>
      <p:sp>
        <p:nvSpPr>
          <p:cNvPr id="9" name="TextBox 8"/>
          <p:cNvSpPr txBox="1"/>
          <p:nvPr/>
        </p:nvSpPr>
        <p:spPr>
          <a:xfrm>
            <a:off x="0" y="5029200"/>
            <a:ext cx="8915399" cy="1015663"/>
          </a:xfrm>
          <a:prstGeom prst="rect">
            <a:avLst/>
          </a:prstGeom>
          <a:noFill/>
        </p:spPr>
        <p:txBody>
          <a:bodyPr wrap="square" rtlCol="0">
            <a:spAutoFit/>
          </a:bodyPr>
          <a:lstStyle/>
          <a:p>
            <a:r>
              <a:rPr lang="en-US" dirty="0" smtClean="0"/>
              <a:t>The upgrade and modifications since run9 should improve polarization. Is the lower polarization due to the aging of the laser device? Or different intensity at  200MeV polarimeter for different years?</a:t>
            </a:r>
            <a:endParaRPr lang="en-US" dirty="0"/>
          </a:p>
        </p:txBody>
      </p:sp>
      <p:sp>
        <p:nvSpPr>
          <p:cNvPr id="10" name="TextBox 9"/>
          <p:cNvSpPr txBox="1"/>
          <p:nvPr/>
        </p:nvSpPr>
        <p:spPr>
          <a:xfrm flipH="1">
            <a:off x="7848600" y="3505200"/>
            <a:ext cx="1295400" cy="707886"/>
          </a:xfrm>
          <a:prstGeom prst="rect">
            <a:avLst/>
          </a:prstGeom>
          <a:noFill/>
        </p:spPr>
        <p:txBody>
          <a:bodyPr wrap="square" rtlCol="0">
            <a:spAutoFit/>
          </a:bodyPr>
          <a:lstStyle/>
          <a:p>
            <a:r>
              <a:rPr lang="en-US" dirty="0" smtClean="0"/>
              <a:t>78-80%</a:t>
            </a:r>
          </a:p>
          <a:p>
            <a:r>
              <a:rPr lang="en-US" dirty="0" smtClean="0"/>
              <a:t>79-80%</a:t>
            </a:r>
          </a:p>
        </p:txBody>
      </p:sp>
      <p:sp>
        <p:nvSpPr>
          <p:cNvPr id="11" name="TextBox 10"/>
          <p:cNvSpPr txBox="1"/>
          <p:nvPr/>
        </p:nvSpPr>
        <p:spPr>
          <a:xfrm>
            <a:off x="609600" y="4419600"/>
            <a:ext cx="3480465" cy="400110"/>
          </a:xfrm>
          <a:prstGeom prst="rect">
            <a:avLst/>
          </a:prstGeom>
          <a:noFill/>
        </p:spPr>
        <p:txBody>
          <a:bodyPr wrap="none" rtlCol="0">
            <a:spAutoFit/>
          </a:bodyPr>
          <a:lstStyle/>
          <a:p>
            <a:r>
              <a:rPr lang="en-US" dirty="0" smtClean="0"/>
              <a:t>(From Rapria, et al in PAC11)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0"/>
            <a:ext cx="9144000" cy="609600"/>
          </a:xfrm>
        </p:spPr>
        <p:txBody>
          <a:bodyPr/>
          <a:lstStyle/>
          <a:p>
            <a:pPr algn="l"/>
            <a:r>
              <a:rPr lang="en-US" sz="3200" b="1" dirty="0" smtClean="0">
                <a:solidFill>
                  <a:srgbClr val="FF0000"/>
                </a:solidFill>
                <a:latin typeface="Times New Roman" pitchFamily="-65" charset="0"/>
              </a:rPr>
              <a:t>Polarization Comparison between AGS and RHIC</a:t>
            </a:r>
            <a:endParaRPr lang="en-US" sz="3200" b="1" dirty="0">
              <a:solidFill>
                <a:srgbClr val="FF0000"/>
              </a:solidFill>
              <a:latin typeface="Times New Roman" pitchFamily="-65" charset="0"/>
            </a:endParaRPr>
          </a:p>
        </p:txBody>
      </p:sp>
      <p:sp>
        <p:nvSpPr>
          <p:cNvPr id="59396" name="Rectangle 4"/>
          <p:cNvSpPr>
            <a:spLocks noChangeArrowheads="1"/>
          </p:cNvSpPr>
          <p:nvPr/>
        </p:nvSpPr>
        <p:spPr bwMode="auto">
          <a:xfrm>
            <a:off x="0" y="2438400"/>
            <a:ext cx="9144000" cy="1569660"/>
          </a:xfrm>
          <a:prstGeom prst="rect">
            <a:avLst/>
          </a:prstGeom>
          <a:solidFill>
            <a:schemeClr val="bg1"/>
          </a:solidFill>
          <a:ln w="9525">
            <a:noFill/>
            <a:miter lim="800000"/>
            <a:headEnd/>
            <a:tailEnd/>
          </a:ln>
          <a:effectLst/>
        </p:spPr>
        <p:txBody>
          <a:bodyPr wrap="square">
            <a:prstTxWarp prst="textNoShape">
              <a:avLst/>
            </a:prstTxWarp>
            <a:spAutoFit/>
          </a:bodyPr>
          <a:lstStyle/>
          <a:p>
            <a:r>
              <a:rPr kumimoji="1" lang="en-US" altLang="ja-JP" sz="2400" dirty="0">
                <a:latin typeface="Times New Roman" pitchFamily="-65" charset="0"/>
                <a:ea typeface="ＭＳ Ｐゴシック" pitchFamily="-65" charset="-128"/>
                <a:cs typeface="Courier New" pitchFamily="-65" charset="0"/>
              </a:rPr>
              <a:t>               </a:t>
            </a:r>
            <a:r>
              <a:rPr kumimoji="1" lang="en-US" altLang="ja-JP" sz="2400" dirty="0" smtClean="0">
                <a:latin typeface="Times New Roman" pitchFamily="-65" charset="0"/>
                <a:ea typeface="ＭＳ Ｐゴシック" pitchFamily="-65" charset="-128"/>
                <a:cs typeface="Courier New" pitchFamily="-65" charset="0"/>
              </a:rPr>
              <a:t>  AGS    Blue_cal Blue1   Blue2  Yellow_cal Yellow1 Yellow2 </a:t>
            </a:r>
            <a:endParaRPr kumimoji="1" lang="en-US" altLang="ja-JP" sz="2400" dirty="0" smtClean="0">
              <a:solidFill>
                <a:srgbClr val="FF0000"/>
              </a:solidFill>
              <a:latin typeface="Symbol" pitchFamily="-65" charset="2"/>
              <a:ea typeface="ＭＳ Ｐゴシック" pitchFamily="-65" charset="-128"/>
              <a:cs typeface="Times New Roman" pitchFamily="-65" charset="0"/>
            </a:endParaRPr>
          </a:p>
          <a:p>
            <a:pPr eaLnBrk="0" hangingPunct="0"/>
            <a:r>
              <a:rPr kumimoji="1" lang="en-US" altLang="ja-JP" sz="2400" dirty="0" smtClean="0">
                <a:latin typeface="Times New Roman" pitchFamily="-65" charset="0"/>
                <a:ea typeface="ＭＳ Ｐゴシック" pitchFamily="-65" charset="-128"/>
                <a:cs typeface="Courier New" pitchFamily="-65" charset="0"/>
              </a:rPr>
              <a:t>Run6       63.07        57.87    59.20	           60.14	      61.20</a:t>
            </a:r>
          </a:p>
          <a:p>
            <a:pPr eaLnBrk="0" hangingPunct="0"/>
            <a:r>
              <a:rPr kumimoji="1" lang="en-US" altLang="ja-JP" sz="2400" dirty="0" smtClean="0">
                <a:latin typeface="Times New Roman" pitchFamily="-65" charset="0"/>
                <a:ea typeface="ＭＳ Ｐゴシック" pitchFamily="-65" charset="-128"/>
                <a:cs typeface="Courier New" pitchFamily="-65" charset="0"/>
              </a:rPr>
              <a:t>Run9       58.26        53.45    52.58  54.98     55.56         51.52     52.56</a:t>
            </a:r>
          </a:p>
          <a:p>
            <a:pPr eaLnBrk="0" hangingPunct="0"/>
            <a:r>
              <a:rPr kumimoji="1" lang="en-US" altLang="ja-JP" sz="2400" dirty="0" smtClean="0">
                <a:latin typeface="Times New Roman" pitchFamily="-65" charset="0"/>
                <a:ea typeface="ＭＳ Ｐゴシック" pitchFamily="-65" charset="-128"/>
                <a:cs typeface="Courier New" pitchFamily="-65" charset="0"/>
              </a:rPr>
              <a:t>Run11     64.95        60.15    60.85  57.44     62.51         62.22     64.37  </a:t>
            </a:r>
          </a:p>
        </p:txBody>
      </p:sp>
      <p:sp>
        <p:nvSpPr>
          <p:cNvPr id="59397" name="Text Box 5"/>
          <p:cNvSpPr txBox="1">
            <a:spLocks noChangeArrowheads="1"/>
          </p:cNvSpPr>
          <p:nvPr/>
        </p:nvSpPr>
        <p:spPr bwMode="auto">
          <a:xfrm>
            <a:off x="0" y="609600"/>
            <a:ext cx="8793163" cy="1938992"/>
          </a:xfrm>
          <a:prstGeom prst="rect">
            <a:avLst/>
          </a:prstGeom>
          <a:noFill/>
          <a:ln w="9525">
            <a:noFill/>
            <a:miter lim="800000"/>
            <a:headEnd/>
            <a:tailEnd/>
          </a:ln>
          <a:effectLst/>
        </p:spPr>
        <p:txBody>
          <a:bodyPr>
            <a:prstTxWarp prst="textNoShape">
              <a:avLst/>
            </a:prstTxWarp>
            <a:spAutoFit/>
          </a:bodyPr>
          <a:lstStyle/>
          <a:p>
            <a:r>
              <a:rPr kumimoji="1" lang="en-US" sz="2000" b="1" dirty="0" smtClean="0">
                <a:latin typeface="Times New Roman" pitchFamily="-65" charset="0"/>
                <a:ea typeface="ＭＳ Ｐゴシック" pitchFamily="-65" charset="-128"/>
                <a:cs typeface="ＭＳ Ｐゴシック" pitchFamily="-65" charset="-128"/>
              </a:rPr>
              <a:t>The R value for polarization profiles at injection (from Sasha):</a:t>
            </a:r>
          </a:p>
          <a:p>
            <a:r>
              <a:rPr kumimoji="1" lang="en-US" dirty="0" smtClean="0">
                <a:latin typeface="Times New Roman" pitchFamily="-65" charset="0"/>
                <a:ea typeface="ＭＳ Ｐゴシック" pitchFamily="-65" charset="-128"/>
                <a:cs typeface="ＭＳ Ｐゴシック" pitchFamily="-65" charset="-128"/>
              </a:rPr>
              <a:t>              blue   yellow</a:t>
            </a:r>
          </a:p>
          <a:p>
            <a:r>
              <a:rPr kumimoji="1" lang="en-US" dirty="0" smtClean="0">
                <a:latin typeface="Times New Roman" pitchFamily="-65" charset="0"/>
                <a:ea typeface="ＭＳ Ｐゴシック" pitchFamily="-65" charset="-128"/>
                <a:cs typeface="ＭＳ Ｐゴシック" pitchFamily="-65" charset="-128"/>
              </a:rPr>
              <a:t>Run9    0.09     0.08</a:t>
            </a:r>
          </a:p>
          <a:p>
            <a:r>
              <a:rPr kumimoji="1" lang="en-US" sz="2000" b="1" dirty="0" smtClean="0">
                <a:latin typeface="Times New Roman" pitchFamily="-65" charset="0"/>
                <a:ea typeface="ＭＳ Ｐゴシック" pitchFamily="-65" charset="-128"/>
                <a:cs typeface="ＭＳ Ｐゴシック" pitchFamily="-65" charset="-128"/>
              </a:rPr>
              <a:t>Run11  0.07     0.06</a:t>
            </a:r>
          </a:p>
          <a:p>
            <a:r>
              <a:rPr kumimoji="1" lang="en-US" sz="2000" b="1" dirty="0" smtClean="0">
                <a:latin typeface="Times New Roman" pitchFamily="-65" charset="0"/>
                <a:ea typeface="ＭＳ Ｐゴシック" pitchFamily="-65" charset="-128"/>
                <a:cs typeface="ＭＳ Ｐゴシック" pitchFamily="-65" charset="-128"/>
              </a:rPr>
              <a:t>The spin transfer efficiency between AGS and RHIC: 95.8% fo</a:t>
            </a:r>
            <a:r>
              <a:rPr kumimoji="1" lang="en-US" dirty="0" smtClean="0">
                <a:latin typeface="Times New Roman" pitchFamily="-65" charset="0"/>
                <a:ea typeface="ＭＳ Ｐゴシック" pitchFamily="-65" charset="-128"/>
                <a:cs typeface="ＭＳ Ｐゴシック" pitchFamily="-65" charset="-128"/>
              </a:rPr>
              <a:t>r blue and 99.1% for yellow.</a:t>
            </a:r>
            <a:endParaRPr kumimoji="1" lang="en-US" sz="2000" b="1" dirty="0">
              <a:latin typeface="Times New Roman" pitchFamily="-65" charset="0"/>
              <a:ea typeface="ＭＳ Ｐゴシック" pitchFamily="-65" charset="-128"/>
              <a:cs typeface="ＭＳ Ｐゴシック" pitchFamily="-65" charset="-128"/>
            </a:endParaRPr>
          </a:p>
        </p:txBody>
      </p:sp>
      <p:pic>
        <p:nvPicPr>
          <p:cNvPr id="5" name="Picture 4" descr="P_cni2.gif"/>
          <p:cNvPicPr>
            <a:picLocks noChangeAspect="1"/>
          </p:cNvPicPr>
          <p:nvPr/>
        </p:nvPicPr>
        <p:blipFill>
          <a:blip r:embed="rId2"/>
          <a:stretch>
            <a:fillRect/>
          </a:stretch>
        </p:blipFill>
        <p:spPr>
          <a:xfrm>
            <a:off x="5791200" y="914400"/>
            <a:ext cx="2120900" cy="889000"/>
          </a:xfrm>
          <a:prstGeom prst="rect">
            <a:avLst/>
          </a:prstGeom>
        </p:spPr>
      </p:pic>
      <p:sp>
        <p:nvSpPr>
          <p:cNvPr id="6" name="TextBox 5"/>
          <p:cNvSpPr txBox="1"/>
          <p:nvPr/>
        </p:nvSpPr>
        <p:spPr>
          <a:xfrm>
            <a:off x="228600" y="4114800"/>
            <a:ext cx="8915400" cy="2554545"/>
          </a:xfrm>
          <a:prstGeom prst="rect">
            <a:avLst/>
          </a:prstGeom>
          <a:solidFill>
            <a:schemeClr val="bg1"/>
          </a:solidFill>
        </p:spPr>
        <p:txBody>
          <a:bodyPr wrap="square" rtlCol="0">
            <a:spAutoFit/>
          </a:bodyPr>
          <a:lstStyle/>
          <a:p>
            <a:pPr marL="457200" indent="-457200"/>
            <a:r>
              <a:rPr lang="en-US" dirty="0" smtClean="0"/>
              <a:t>1.All polarization values are averaged for the who run with corresponding data (AGS and RHIC).  Intensity varied during each period. The AGS polarization was measured with vertical target. Statistical errors are small, about 0.2-0.3%.</a:t>
            </a:r>
          </a:p>
          <a:p>
            <a:pPr marL="457200" indent="-457200"/>
            <a:r>
              <a:rPr lang="en-US" dirty="0" smtClean="0"/>
              <a:t>2. The run6 was for May and June data only. We </a:t>
            </a:r>
            <a:r>
              <a:rPr lang="en-US" dirty="0" smtClean="0"/>
              <a:t>had a larger correction factor for 100GeV A_N.</a:t>
            </a:r>
            <a:endParaRPr lang="en-US" dirty="0" smtClean="0"/>
          </a:p>
          <a:p>
            <a:pPr marL="457200" indent="-457200"/>
            <a:r>
              <a:rPr lang="en-US" dirty="0" smtClean="0"/>
              <a:t>3.The Run9 was for 250GeV run period only (which happened to have lower polarization at the time.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We scanned snake current +-5A (+-150mirco-rad), no change of polarization transmission efficiency. But we plan to do more.</a:t>
            </a:r>
          </a:p>
          <a:p>
            <a:pPr lvl="1">
              <a:buSzPct val="50000"/>
            </a:pPr>
            <a:r>
              <a:rPr lang="en-US" sz="2400" dirty="0" smtClean="0">
                <a:solidFill>
                  <a:srgbClr val="000066"/>
                </a:solidFill>
                <a:latin typeface="+mj-lt"/>
              </a:rPr>
              <a:t>We scan the vertical tune on the ramp and it stays at a plateau. Tune control on the ramp is also very good.</a:t>
            </a:r>
          </a:p>
          <a:p>
            <a:pPr lvl="1">
              <a:buSzPct val="50000"/>
            </a:pPr>
            <a:r>
              <a:rPr lang="en-US" sz="2400" dirty="0" smtClean="0">
                <a:solidFill>
                  <a:srgbClr val="000066"/>
                </a:solidFill>
                <a:latin typeface="+mj-lt"/>
              </a:rPr>
              <a:t> We greatly improved the rms orbit this run through orbit feedback. The BPM offset sign reversal and realignment of vertical should improve the orbit, too. </a:t>
            </a:r>
          </a:p>
          <a:p>
            <a:pPr lvl="1">
              <a:buSzPct val="50000"/>
            </a:pPr>
            <a:r>
              <a:rPr lang="en-US" sz="2400" dirty="0" smtClean="0">
                <a:solidFill>
                  <a:srgbClr val="000066"/>
                </a:solidFill>
                <a:latin typeface="+mj-lt"/>
              </a:rPr>
              <a:t>Vertical chromaticity is in the 2-3 range over the sensitive range (100-250GeV).</a:t>
            </a:r>
          </a:p>
          <a:p>
            <a:pPr lvl="1">
              <a:buSzPct val="50000"/>
            </a:pPr>
            <a:r>
              <a:rPr lang="en-US" sz="2400" dirty="0" smtClean="0">
                <a:solidFill>
                  <a:srgbClr val="000066"/>
                </a:solidFill>
                <a:latin typeface="+mj-lt"/>
              </a:rPr>
              <a:t>Possible sources of polarization loss on the ramp: misalignment between magnets and BPMs; coupling at later part of ramp; and horizontal tune/chromaticity because of coupling.</a:t>
            </a:r>
          </a:p>
          <a:p>
            <a:pPr lvl="1">
              <a:buSzPct val="50000"/>
              <a:buNone/>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13</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Polarization Sensitivity Tests</a:t>
            </a:r>
            <a:r>
              <a:rPr lang="en-GB" sz="3200" b="1" dirty="0" smtClean="0">
                <a:solidFill>
                  <a:srgbClr val="FF0000"/>
                </a:solidFill>
              </a:rPr>
              <a:t> Done</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Content Placeholder 9" descr="tunescan_run9-11.png"/>
          <p:cNvPicPr>
            <a:picLocks noGrp="1" noChangeAspect="1"/>
          </p:cNvPicPr>
          <p:nvPr>
            <p:ph idx="1"/>
          </p:nvPr>
        </p:nvPicPr>
        <p:blipFill>
          <a:blip r:embed="rId2"/>
          <a:srcRect l="-12554" r="-12554"/>
          <a:stretch>
            <a:fillRect/>
          </a:stretch>
        </p:blipFill>
        <p:spPr>
          <a:xfrm>
            <a:off x="-1219200" y="228600"/>
            <a:ext cx="9869715" cy="6096000"/>
          </a:xfrm>
        </p:spPr>
      </p:pic>
      <p:sp>
        <p:nvSpPr>
          <p:cNvPr id="2" name="Title 1"/>
          <p:cNvSpPr>
            <a:spLocks noGrp="1"/>
          </p:cNvSpPr>
          <p:nvPr>
            <p:ph type="title"/>
          </p:nvPr>
        </p:nvSpPr>
        <p:spPr>
          <a:xfrm>
            <a:off x="228600" y="228600"/>
            <a:ext cx="7772400" cy="533400"/>
          </a:xfrm>
        </p:spPr>
        <p:txBody>
          <a:bodyPr/>
          <a:lstStyle/>
          <a:p>
            <a:r>
              <a:rPr lang="en-US" sz="3200" b="1" dirty="0" smtClean="0">
                <a:solidFill>
                  <a:srgbClr val="FF0000"/>
                </a:solidFill>
              </a:rPr>
              <a:t>Polarization vs. Vertical Tune on the Ramp</a:t>
            </a:r>
            <a:endParaRPr lang="en-US" sz="32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14</a:t>
            </a:fld>
            <a:endParaRPr lang="en-US" altLang="ja-JP" dirty="0"/>
          </a:p>
        </p:txBody>
      </p:sp>
      <p:sp>
        <p:nvSpPr>
          <p:cNvPr id="9" name="TextBox 8"/>
          <p:cNvSpPr txBox="1"/>
          <p:nvPr/>
        </p:nvSpPr>
        <p:spPr>
          <a:xfrm>
            <a:off x="6858000" y="838200"/>
            <a:ext cx="2286000" cy="3477875"/>
          </a:xfrm>
          <a:prstGeom prst="rect">
            <a:avLst/>
          </a:prstGeom>
          <a:noFill/>
        </p:spPr>
        <p:txBody>
          <a:bodyPr wrap="square" rtlCol="0">
            <a:spAutoFit/>
          </a:bodyPr>
          <a:lstStyle/>
          <a:p>
            <a:r>
              <a:rPr lang="en-US" dirty="0" smtClean="0"/>
              <a:t>Better efficiency at higher tune (0.71 and 0.72) shows that we have better rms orbit this run. The impact on the polarization at current working point is small, though.</a:t>
            </a:r>
            <a:endParaRPr lang="en-US" dirty="0"/>
          </a:p>
        </p:txBody>
      </p:sp>
      <p:sp>
        <p:nvSpPr>
          <p:cNvPr id="11" name="TextBox 9"/>
          <p:cNvSpPr txBox="1">
            <a:spLocks noChangeArrowheads="1"/>
          </p:cNvSpPr>
          <p:nvPr/>
        </p:nvSpPr>
        <p:spPr bwMode="auto">
          <a:xfrm rot="16200000">
            <a:off x="5679282" y="2855118"/>
            <a:ext cx="1838325" cy="395288"/>
          </a:xfrm>
          <a:prstGeom prst="rect">
            <a:avLst/>
          </a:prstGeom>
          <a:noFill/>
          <a:ln w="28575">
            <a:solidFill>
              <a:srgbClr val="FF0000"/>
            </a:solidFill>
            <a:miter lim="800000"/>
            <a:headEnd/>
            <a:tailEnd/>
          </a:ln>
        </p:spPr>
        <p:txBody>
          <a:bodyPr>
            <a:prstTxWarp prst="textNoShape">
              <a:avLst/>
            </a:prstTxWarp>
            <a:spAutoFit/>
          </a:bodyPr>
          <a:lstStyle/>
          <a:p>
            <a:r>
              <a:rPr lang="en-US" sz="1800" dirty="0">
                <a:solidFill>
                  <a:schemeClr val="tx1"/>
                </a:solidFill>
              </a:rPr>
              <a:t>3/4 resonance</a:t>
            </a:r>
          </a:p>
        </p:txBody>
      </p:sp>
      <p:cxnSp>
        <p:nvCxnSpPr>
          <p:cNvPr id="12" name="Straight Arrow Connector 9"/>
          <p:cNvCxnSpPr>
            <a:cxnSpLocks noChangeShapeType="1"/>
          </p:cNvCxnSpPr>
          <p:nvPr/>
        </p:nvCxnSpPr>
        <p:spPr bwMode="auto">
          <a:xfrm>
            <a:off x="6629400" y="3962400"/>
            <a:ext cx="1905000" cy="1524000"/>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14" name="TextBox 3"/>
          <p:cNvSpPr txBox="1">
            <a:spLocks noChangeArrowheads="1"/>
          </p:cNvSpPr>
          <p:nvPr/>
        </p:nvSpPr>
        <p:spPr bwMode="auto">
          <a:xfrm rot="16200000">
            <a:off x="2869922" y="3226078"/>
            <a:ext cx="1639888" cy="369332"/>
          </a:xfrm>
          <a:prstGeom prst="rect">
            <a:avLst/>
          </a:prstGeom>
          <a:noFill/>
          <a:ln w="28575">
            <a:solidFill>
              <a:srgbClr val="FF0000"/>
            </a:solidFill>
            <a:miter lim="800000"/>
            <a:headEnd/>
            <a:tailEnd/>
          </a:ln>
        </p:spPr>
        <p:txBody>
          <a:bodyPr wrap="square">
            <a:prstTxWarp prst="textNoShape">
              <a:avLst/>
            </a:prstTxWarp>
            <a:spAutoFit/>
          </a:bodyPr>
          <a:lstStyle/>
          <a:p>
            <a:r>
              <a:rPr lang="en-US" sz="1800" dirty="0">
                <a:solidFill>
                  <a:schemeClr val="tx1"/>
                </a:solidFill>
              </a:rPr>
              <a:t>7/10 resonance</a:t>
            </a:r>
          </a:p>
        </p:txBody>
      </p:sp>
      <p:cxnSp>
        <p:nvCxnSpPr>
          <p:cNvPr id="15" name="Straight Arrow Connector 9"/>
          <p:cNvCxnSpPr>
            <a:cxnSpLocks noChangeShapeType="1"/>
          </p:cNvCxnSpPr>
          <p:nvPr/>
        </p:nvCxnSpPr>
        <p:spPr bwMode="auto">
          <a:xfrm rot="5400000">
            <a:off x="3275806" y="4724400"/>
            <a:ext cx="915194" cy="794"/>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15</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Ramp Measurements</a:t>
            </a:r>
            <a:endParaRPr lang="en-GB" sz="3200" b="1" dirty="0">
              <a:solidFill>
                <a:srgbClr val="FF0000"/>
              </a:solidFill>
            </a:endParaRPr>
          </a:p>
        </p:txBody>
      </p:sp>
      <p:pic>
        <p:nvPicPr>
          <p:cNvPr id="8" name="Content Placeholder 7" descr="Fri_Apr__8_12:17:49_2011.gif"/>
          <p:cNvPicPr>
            <a:picLocks noGrp="1" noChangeAspect="1"/>
          </p:cNvPicPr>
          <p:nvPr>
            <p:ph idx="1"/>
          </p:nvPr>
        </p:nvPicPr>
        <p:blipFill>
          <a:blip r:embed="rId3"/>
          <a:srcRect l="-17860" r="-17860"/>
          <a:stretch>
            <a:fillRect/>
          </a:stretch>
        </p:blipFill>
        <p:spPr>
          <a:xfrm>
            <a:off x="-1143000" y="609600"/>
            <a:ext cx="11125200" cy="6096001"/>
          </a:xfrm>
        </p:spPr>
      </p:pic>
      <p:sp>
        <p:nvSpPr>
          <p:cNvPr id="9" name="TextBox 8"/>
          <p:cNvSpPr txBox="1"/>
          <p:nvPr/>
        </p:nvSpPr>
        <p:spPr>
          <a:xfrm>
            <a:off x="1219200" y="5105400"/>
            <a:ext cx="6629400" cy="400110"/>
          </a:xfrm>
          <a:prstGeom prst="rect">
            <a:avLst/>
          </a:prstGeom>
          <a:solidFill>
            <a:schemeClr val="accent3"/>
          </a:solidFill>
        </p:spPr>
        <p:txBody>
          <a:bodyPr wrap="square" rtlCol="0">
            <a:spAutoFit/>
          </a:bodyPr>
          <a:lstStyle/>
          <a:p>
            <a:r>
              <a:rPr lang="en-US" dirty="0" smtClean="0"/>
              <a:t>R</a:t>
            </a:r>
            <a:r>
              <a:rPr lang="en-US" dirty="0" smtClean="0"/>
              <a:t>atio </a:t>
            </a:r>
            <a:r>
              <a:rPr lang="en-US" dirty="0" smtClean="0"/>
              <a:t>of </a:t>
            </a:r>
            <a:r>
              <a:rPr lang="en-US" dirty="0" smtClean="0"/>
              <a:t>the two ramps</a:t>
            </a:r>
            <a:r>
              <a:rPr lang="en-US" dirty="0" smtClean="0"/>
              <a:t> between</a:t>
            </a:r>
            <a:r>
              <a:rPr lang="en-US" dirty="0" smtClean="0"/>
              <a:t>100</a:t>
            </a:r>
            <a:r>
              <a:rPr lang="en-US" dirty="0" smtClean="0"/>
              <a:t>-&gt;100:</a:t>
            </a:r>
            <a:r>
              <a:rPr lang="en-US" dirty="0" smtClean="0"/>
              <a:t>0.797</a:t>
            </a:r>
            <a:r>
              <a:rPr lang="en-US" dirty="0" smtClean="0"/>
              <a:t>+-</a:t>
            </a:r>
            <a:r>
              <a:rPr lang="en-US" dirty="0" smtClean="0"/>
              <a:t>0.028</a:t>
            </a:r>
          </a:p>
        </p:txBody>
      </p:sp>
      <p:sp>
        <p:nvSpPr>
          <p:cNvPr id="10" name="TextBox 9"/>
          <p:cNvSpPr txBox="1"/>
          <p:nvPr/>
        </p:nvSpPr>
        <p:spPr>
          <a:xfrm>
            <a:off x="0" y="5638800"/>
            <a:ext cx="9144000" cy="1015663"/>
          </a:xfrm>
          <a:prstGeom prst="rect">
            <a:avLst/>
          </a:prstGeom>
          <a:solidFill>
            <a:schemeClr val="accent3"/>
          </a:solidFill>
        </p:spPr>
        <p:txBody>
          <a:bodyPr wrap="square" rtlCol="0">
            <a:spAutoFit/>
          </a:bodyPr>
          <a:lstStyle/>
          <a:p>
            <a:r>
              <a:rPr lang="en-US" dirty="0" smtClean="0"/>
              <a:t>The up/down ramps are confirmed to be identical. So the polarization los each way is about 10%.  With 65% at injection, we </a:t>
            </a:r>
            <a:r>
              <a:rPr lang="en-US" dirty="0" smtClean="0"/>
              <a:t>don’t have a consistent story of polarization at store between these online measurements and jet measurements.</a:t>
            </a:r>
            <a:endParaRPr lang="en-US" dirty="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772400" cy="533400"/>
          </a:xfrm>
        </p:spPr>
        <p:txBody>
          <a:bodyPr/>
          <a:lstStyle/>
          <a:p>
            <a:r>
              <a:rPr lang="en-US" sz="3200" b="1" dirty="0" smtClean="0">
                <a:solidFill>
                  <a:srgbClr val="FF0000"/>
                </a:solidFill>
              </a:rPr>
              <a:t>No difference with Different Ramp Rate</a:t>
            </a:r>
            <a:endParaRPr lang="en-US" sz="32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16</a:t>
            </a:fld>
            <a:endParaRPr lang="en-US" altLang="ja-JP" dirty="0"/>
          </a:p>
        </p:txBody>
      </p:sp>
      <p:sp>
        <p:nvSpPr>
          <p:cNvPr id="6" name="TextBox 5"/>
          <p:cNvSpPr txBox="1"/>
          <p:nvPr/>
        </p:nvSpPr>
        <p:spPr>
          <a:xfrm>
            <a:off x="304800" y="5842337"/>
            <a:ext cx="8610600" cy="707886"/>
          </a:xfrm>
          <a:prstGeom prst="rect">
            <a:avLst/>
          </a:prstGeom>
          <a:solidFill>
            <a:schemeClr val="accent3"/>
          </a:solidFill>
        </p:spPr>
        <p:txBody>
          <a:bodyPr wrap="square" rtlCol="0">
            <a:spAutoFit/>
          </a:bodyPr>
          <a:lstStyle/>
          <a:p>
            <a:r>
              <a:rPr lang="en-US" dirty="0" smtClean="0"/>
              <a:t>Spin tracking with three particles crossing around a strong intrinsic resonance with two different ramp speed (</a:t>
            </a:r>
            <a:r>
              <a:rPr lang="en-US" dirty="0" smtClean="0"/>
              <a:t>7</a:t>
            </a:r>
            <a:r>
              <a:rPr lang="en-US" dirty="0" smtClean="0"/>
              <a:t>.5 times different).</a:t>
            </a:r>
            <a:endParaRPr lang="en-US" dirty="0"/>
          </a:p>
        </p:txBody>
      </p:sp>
      <p:pic>
        <p:nvPicPr>
          <p:cNvPr id="8" name="Content Placeholder 7" descr="40kvtracking.gif"/>
          <p:cNvPicPr>
            <a:picLocks noGrp="1" noChangeAspect="1"/>
          </p:cNvPicPr>
          <p:nvPr>
            <p:ph idx="1"/>
          </p:nvPr>
        </p:nvPicPr>
        <p:blipFill>
          <a:blip r:embed="rId2"/>
          <a:srcRect t="-1075" b="-1075"/>
          <a:stretch>
            <a:fillRect/>
          </a:stretch>
        </p:blipFill>
        <p:spPr>
          <a:xfrm>
            <a:off x="304800" y="762000"/>
            <a:ext cx="4114800" cy="5029200"/>
          </a:xfrm>
        </p:spPr>
      </p:pic>
      <p:pic>
        <p:nvPicPr>
          <p:cNvPr id="10" name="Picture 9" descr="300kvtracking.gif"/>
          <p:cNvPicPr>
            <a:picLocks noChangeAspect="1"/>
          </p:cNvPicPr>
          <p:nvPr/>
        </p:nvPicPr>
        <p:blipFill>
          <a:blip r:embed="rId3"/>
          <a:stretch>
            <a:fillRect/>
          </a:stretch>
        </p:blipFill>
        <p:spPr>
          <a:xfrm>
            <a:off x="4876800" y="685800"/>
            <a:ext cx="4150940" cy="5149258"/>
          </a:xfrm>
          <a:prstGeom prst="rect">
            <a:avLst/>
          </a:prstGeom>
        </p:spPr>
      </p:pic>
      <p:sp>
        <p:nvSpPr>
          <p:cNvPr id="11" name="TextBox 10"/>
          <p:cNvSpPr txBox="1"/>
          <p:nvPr/>
        </p:nvSpPr>
        <p:spPr>
          <a:xfrm>
            <a:off x="7467600" y="609600"/>
            <a:ext cx="1313180" cy="400110"/>
          </a:xfrm>
          <a:prstGeom prst="rect">
            <a:avLst/>
          </a:prstGeom>
          <a:noFill/>
        </p:spPr>
        <p:txBody>
          <a:bodyPr wrap="none" rtlCol="0">
            <a:spAutoFit/>
          </a:bodyPr>
          <a:lstStyle/>
          <a:p>
            <a:r>
              <a:rPr lang="en-US" dirty="0" smtClean="0"/>
              <a:t>(Francois)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Higher polarization out of AGS (jump quads).</a:t>
            </a:r>
          </a:p>
          <a:p>
            <a:pPr lvl="1">
              <a:buSzPct val="50000"/>
            </a:pPr>
            <a:r>
              <a:rPr lang="en-US" sz="2400" dirty="0" smtClean="0">
                <a:solidFill>
                  <a:srgbClr val="000066"/>
                </a:solidFill>
                <a:latin typeface="+mj-lt"/>
              </a:rPr>
              <a:t>Higher polarization at RHIC store (tune and orbit on the ramp).</a:t>
            </a:r>
          </a:p>
          <a:p>
            <a:pPr lvl="1">
              <a:buSzPct val="50000"/>
            </a:pPr>
            <a:r>
              <a:rPr lang="en-US" sz="2400" dirty="0" smtClean="0">
                <a:solidFill>
                  <a:srgbClr val="000066"/>
                </a:solidFill>
                <a:latin typeface="+mj-lt"/>
              </a:rPr>
              <a:t>Highest peak luminosity in RHIC so far (9MHz, orbit/tune).</a:t>
            </a:r>
          </a:p>
          <a:p>
            <a:pPr lvl="1">
              <a:buSzPct val="50000"/>
            </a:pPr>
            <a:r>
              <a:rPr lang="en-US" sz="2400" dirty="0" smtClean="0">
                <a:solidFill>
                  <a:srgbClr val="000066"/>
                </a:solidFill>
                <a:latin typeface="+mj-lt"/>
              </a:rPr>
              <a:t>Orbit feedback works. We have excellent orbit control on the ramp.</a:t>
            </a:r>
          </a:p>
          <a:p>
            <a:pPr lvl="1">
              <a:buSzPct val="50000"/>
            </a:pPr>
            <a:r>
              <a:rPr lang="en-US" sz="2400" dirty="0" smtClean="0">
                <a:solidFill>
                  <a:srgbClr val="000066"/>
                </a:solidFill>
                <a:latin typeface="+mj-lt"/>
              </a:rPr>
              <a:t>9MHz cavity is operational. We may benefited from less e-cloud effect already. So far no indication of intensity issue.</a:t>
            </a:r>
          </a:p>
          <a:p>
            <a:pPr lvl="1">
              <a:buSzPct val="50000"/>
            </a:pPr>
            <a:r>
              <a:rPr lang="en-US" sz="2400" dirty="0" smtClean="0">
                <a:solidFill>
                  <a:srgbClr val="000066"/>
                </a:solidFill>
                <a:latin typeface="+mj-lt"/>
              </a:rPr>
              <a:t>10Hz orbit feedback works. Beneficial to luminosity. </a:t>
            </a:r>
          </a:p>
          <a:p>
            <a:pPr lvl="1">
              <a:buSzPct val="50000"/>
            </a:pPr>
            <a:r>
              <a:rPr lang="en-US" sz="2400" dirty="0" smtClean="0">
                <a:solidFill>
                  <a:srgbClr val="000066"/>
                </a:solidFill>
                <a:latin typeface="+mj-lt"/>
              </a:rPr>
              <a:t>Up/Down ramp from 100GeV to 250GeV to compare polarization levels at the two energies. </a:t>
            </a:r>
          </a:p>
          <a:p>
            <a:pPr lvl="1">
              <a:buSzPct val="50000"/>
            </a:pPr>
            <a:r>
              <a:rPr lang="en-US" sz="2400" dirty="0" smtClean="0">
                <a:solidFill>
                  <a:srgbClr val="000066"/>
                </a:solidFill>
                <a:latin typeface="+mj-lt"/>
              </a:rPr>
              <a:t>Chromaticity feedback works for these ramps. Essential for the down ramp development.</a:t>
            </a:r>
          </a:p>
          <a:p>
            <a:pPr lvl="1">
              <a:buSzPct val="50000"/>
            </a:pPr>
            <a:r>
              <a:rPr lang="en-US" sz="2400" dirty="0" smtClean="0">
                <a:solidFill>
                  <a:srgbClr val="000066"/>
                </a:solidFill>
                <a:latin typeface="+mj-lt"/>
              </a:rPr>
              <a:t>Injection jet polarization measurement</a:t>
            </a:r>
            <a:r>
              <a:rPr lang="en-US" sz="2400" dirty="0" smtClean="0">
                <a:solidFill>
                  <a:srgbClr val="000066"/>
                </a:solidFill>
                <a:latin typeface="+mj-lt"/>
              </a:rPr>
              <a:t> done with </a:t>
            </a:r>
            <a:r>
              <a:rPr lang="en-US" sz="2400" dirty="0" smtClean="0">
                <a:solidFill>
                  <a:srgbClr val="000066"/>
                </a:solidFill>
                <a:latin typeface="+mj-lt"/>
              </a:rPr>
              <a:t>a short notice.</a:t>
            </a:r>
          </a:p>
          <a:p>
            <a:pPr lvl="1">
              <a:buSzPct val="50000"/>
            </a:pPr>
            <a:endParaRPr lang="en-US" sz="2400" dirty="0" smtClean="0">
              <a:solidFill>
                <a:srgbClr val="000066"/>
              </a:solidFill>
              <a:latin typeface="+mj-lt"/>
            </a:endParaRPr>
          </a:p>
          <a:p>
            <a:pPr lvl="1">
              <a:buSzPct val="50000"/>
            </a:pPr>
            <a:endParaRPr lang="en-US" sz="2400" dirty="0" smtClean="0">
              <a:solidFill>
                <a:srgbClr val="000066"/>
              </a:solidFill>
            </a:endParaRPr>
          </a:p>
          <a:p>
            <a:pPr lvl="1">
              <a:buSzPct val="50000"/>
            </a:pPr>
            <a:endParaRPr lang="en-US" sz="2400" dirty="0" smtClean="0">
              <a:solidFill>
                <a:srgbClr val="000066"/>
              </a:solidFill>
              <a:latin typeface="+mj-lt"/>
            </a:endParaRPr>
          </a:p>
          <a:p>
            <a:pPr lvl="1">
              <a:buSzPct val="50000"/>
              <a:buNone/>
            </a:pP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17</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What Have Been Achieved This  pp Run</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Collect statistics for the run.</a:t>
            </a:r>
          </a:p>
          <a:p>
            <a:pPr lvl="1">
              <a:buSzPct val="50000"/>
            </a:pPr>
            <a:r>
              <a:rPr lang="en-US" sz="2400" dirty="0" smtClean="0">
                <a:solidFill>
                  <a:srgbClr val="000066"/>
                </a:solidFill>
                <a:latin typeface="+mj-lt"/>
              </a:rPr>
              <a:t>Follow up on various machine availability issues.</a:t>
            </a:r>
          </a:p>
          <a:p>
            <a:pPr lvl="1">
              <a:buSzPct val="50000"/>
            </a:pPr>
            <a:r>
              <a:rPr lang="en-US" sz="2400" dirty="0" smtClean="0">
                <a:solidFill>
                  <a:srgbClr val="000066"/>
                </a:solidFill>
                <a:latin typeface="+mj-lt"/>
              </a:rPr>
              <a:t>Data mining for the beam parameters </a:t>
            </a:r>
            <a:r>
              <a:rPr lang="en-US" sz="2400" dirty="0" err="1" smtClean="0">
                <a:solidFill>
                  <a:srgbClr val="000066"/>
                </a:solidFill>
                <a:latin typeface="+mj-lt"/>
              </a:rPr>
              <a:t>vs</a:t>
            </a:r>
            <a:r>
              <a:rPr lang="en-US" sz="2400" dirty="0" smtClean="0">
                <a:solidFill>
                  <a:srgbClr val="000066"/>
                </a:solidFill>
                <a:latin typeface="+mj-lt"/>
              </a:rPr>
              <a:t> polarization/luminosity.</a:t>
            </a:r>
            <a:endParaRPr lang="en-US" sz="2400" dirty="0" smtClean="0">
              <a:solidFill>
                <a:srgbClr val="000066"/>
              </a:solidFill>
              <a:latin typeface="+mj-lt"/>
            </a:endParaRPr>
          </a:p>
          <a:p>
            <a:pPr lvl="1">
              <a:buSzPct val="50000"/>
            </a:pPr>
            <a:r>
              <a:rPr lang="en-US" sz="2400" dirty="0" smtClean="0">
                <a:solidFill>
                  <a:srgbClr val="000066"/>
                </a:solidFill>
                <a:latin typeface="+mj-lt"/>
              </a:rPr>
              <a:t>Tracking studies with realistic beam conditions.</a:t>
            </a:r>
          </a:p>
          <a:p>
            <a:pPr lvl="1">
              <a:buSzPct val="50000"/>
            </a:pPr>
            <a:r>
              <a:rPr lang="en-US" sz="2400" dirty="0" smtClean="0">
                <a:solidFill>
                  <a:srgbClr val="000066"/>
                </a:solidFill>
                <a:latin typeface="+mj-lt"/>
              </a:rPr>
              <a:t>Beam physics related issues: </a:t>
            </a:r>
          </a:p>
          <a:p>
            <a:pPr lvl="2"/>
            <a:r>
              <a:rPr lang="en-US" dirty="0" smtClean="0">
                <a:solidFill>
                  <a:srgbClr val="000066"/>
                </a:solidFill>
                <a:latin typeface="+mj-lt"/>
              </a:rPr>
              <a:t>C</a:t>
            </a:r>
            <a:r>
              <a:rPr lang="en-US" dirty="0" smtClean="0">
                <a:solidFill>
                  <a:srgbClr val="000066"/>
                </a:solidFill>
                <a:latin typeface="+mj-lt"/>
              </a:rPr>
              <a:t>oupling on the ramp and at store;</a:t>
            </a:r>
          </a:p>
          <a:p>
            <a:pPr lvl="2"/>
            <a:r>
              <a:rPr lang="en-US" dirty="0" smtClean="0">
                <a:solidFill>
                  <a:srgbClr val="000066"/>
                </a:solidFill>
                <a:latin typeface="+mj-lt"/>
              </a:rPr>
              <a:t>Larger transverse </a:t>
            </a:r>
            <a:r>
              <a:rPr lang="en-US" dirty="0" err="1" smtClean="0">
                <a:solidFill>
                  <a:srgbClr val="000066"/>
                </a:solidFill>
                <a:latin typeface="+mj-lt"/>
              </a:rPr>
              <a:t>emittances</a:t>
            </a:r>
            <a:r>
              <a:rPr lang="en-US" dirty="0" smtClean="0">
                <a:solidFill>
                  <a:srgbClr val="000066"/>
                </a:solidFill>
                <a:latin typeface="+mj-lt"/>
              </a:rPr>
              <a:t> this run.</a:t>
            </a:r>
          </a:p>
          <a:p>
            <a:pPr lvl="2">
              <a:buNone/>
            </a:pPr>
            <a:endParaRPr lang="en-US" sz="2000" dirty="0" smtClean="0">
              <a:solidFill>
                <a:srgbClr val="000066"/>
              </a:solidFill>
              <a:latin typeface="+mj-lt"/>
            </a:endParaRPr>
          </a:p>
          <a:p>
            <a:pPr lvl="1">
              <a:buSzPct val="50000"/>
              <a:buNone/>
            </a:pPr>
            <a:endParaRPr lang="en-US" sz="2400" dirty="0" smtClean="0">
              <a:solidFill>
                <a:srgbClr val="000066"/>
              </a:solidFill>
              <a:latin typeface="+mj-lt"/>
            </a:endParaRPr>
          </a:p>
          <a:p>
            <a:pPr lvl="1">
              <a:buSzPct val="50000"/>
            </a:pPr>
            <a:endParaRPr lang="en-US" sz="2400" dirty="0" smtClean="0">
              <a:solidFill>
                <a:srgbClr val="000066"/>
              </a:solidFill>
              <a:latin typeface="+mj-lt"/>
            </a:endParaRPr>
          </a:p>
          <a:p>
            <a:pPr lvl="1">
              <a:buSzPct val="50000"/>
            </a:pPr>
            <a:endParaRPr lang="en-US" sz="2400" dirty="0" smtClean="0">
              <a:solidFill>
                <a:srgbClr val="000066"/>
              </a:solidFill>
              <a:latin typeface="+mj-lt"/>
            </a:endParaRPr>
          </a:p>
          <a:p>
            <a:pPr lvl="1">
              <a:buSzPct val="50000"/>
              <a:buNone/>
            </a:pP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18</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Plan (incomplete list)</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9" name="Content Placeholder 8" descr="Wed_Apr_6_2011_124555_31627.gif"/>
          <p:cNvPicPr>
            <a:picLocks noGrp="1" noChangeAspect="1"/>
          </p:cNvPicPr>
          <p:nvPr>
            <p:ph idx="1"/>
          </p:nvPr>
        </p:nvPicPr>
        <p:blipFill>
          <a:blip r:embed="rId2"/>
          <a:srcRect l="-14590" r="-14590"/>
          <a:stretch>
            <a:fillRect/>
          </a:stretch>
        </p:blipFill>
        <p:spPr>
          <a:xfrm>
            <a:off x="-533400" y="609600"/>
            <a:ext cx="10195988" cy="6096001"/>
          </a:xfrm>
        </p:spPr>
      </p:pic>
      <p:sp>
        <p:nvSpPr>
          <p:cNvPr id="2" name="Title 1"/>
          <p:cNvSpPr>
            <a:spLocks noGrp="1"/>
          </p:cNvSpPr>
          <p:nvPr>
            <p:ph type="title"/>
          </p:nvPr>
        </p:nvSpPr>
        <p:spPr>
          <a:xfrm>
            <a:off x="228600" y="152400"/>
            <a:ext cx="7772400" cy="533400"/>
          </a:xfrm>
        </p:spPr>
        <p:txBody>
          <a:bodyPr/>
          <a:lstStyle/>
          <a:p>
            <a:r>
              <a:rPr lang="en-US" sz="3200" b="1" dirty="0" smtClean="0">
                <a:solidFill>
                  <a:srgbClr val="FF0000"/>
                </a:solidFill>
              </a:rPr>
              <a:t>Coupling Visible on BBQ Tune Spectrum</a:t>
            </a:r>
            <a:endParaRPr lang="en-US" sz="32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19</a:t>
            </a:fld>
            <a:endParaRPr lang="en-US" altLang="ja-JP" dirty="0"/>
          </a:p>
        </p:txBody>
      </p:sp>
      <p:sp>
        <p:nvSpPr>
          <p:cNvPr id="6" name="TextBox 5"/>
          <p:cNvSpPr txBox="1"/>
          <p:nvPr/>
        </p:nvSpPr>
        <p:spPr>
          <a:xfrm>
            <a:off x="304800" y="5842337"/>
            <a:ext cx="8610600" cy="1015663"/>
          </a:xfrm>
          <a:prstGeom prst="rect">
            <a:avLst/>
          </a:prstGeom>
          <a:solidFill>
            <a:schemeClr val="accent3"/>
          </a:solidFill>
        </p:spPr>
        <p:txBody>
          <a:bodyPr wrap="square" rtlCol="0">
            <a:spAutoFit/>
          </a:bodyPr>
          <a:lstStyle/>
          <a:p>
            <a:r>
              <a:rPr lang="en-US" dirty="0" smtClean="0"/>
              <a:t>Coupling is visible on the later part of ramp and at store. A possible source for polarization loss on the ramp and during store (horizontal tune is high, </a:t>
            </a:r>
            <a:r>
              <a:rPr lang="en-US" dirty="0" smtClean="0"/>
              <a:t>closer to 0.7)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sz="3600" b="1" dirty="0">
                <a:solidFill>
                  <a:srgbClr val="FF0000"/>
                </a:solidFill>
              </a:rPr>
              <a:t>RHIC</a:t>
            </a:r>
            <a:r>
              <a:rPr lang="en-US" sz="3600" b="1" dirty="0" smtClean="0">
                <a:solidFill>
                  <a:srgbClr val="FF0000"/>
                </a:solidFill>
              </a:rPr>
              <a:t> Polarized Proton Parameters</a:t>
            </a:r>
            <a:endParaRPr lang="en-US" sz="3600" b="1" dirty="0">
              <a:solidFill>
                <a:srgbClr val="FF0000"/>
              </a:solidFill>
            </a:endParaRPr>
          </a:p>
        </p:txBody>
      </p:sp>
      <p:graphicFrame>
        <p:nvGraphicFramePr>
          <p:cNvPr id="117829" name="Group 69"/>
          <p:cNvGraphicFramePr>
            <a:graphicFrameLocks noGrp="1"/>
          </p:cNvGraphicFramePr>
          <p:nvPr>
            <p:ph sz="quarter" idx="2"/>
          </p:nvPr>
        </p:nvGraphicFramePr>
        <p:xfrm>
          <a:off x="457200" y="838200"/>
          <a:ext cx="8001000" cy="4321736"/>
        </p:xfrm>
        <a:graphic>
          <a:graphicData uri="http://schemas.openxmlformats.org/drawingml/2006/table">
            <a:tbl>
              <a:tblPr/>
              <a:tblGrid>
                <a:gridCol w="2247472"/>
                <a:gridCol w="2966663"/>
                <a:gridCol w="2786865"/>
              </a:tblGrid>
              <a:tr h="67817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Parameters</a:t>
                      </a:r>
                      <a:endParaRPr kumimoji="0" lang="en-US" sz="1800" b="0" i="0" u="none" strike="noStrike" cap="none" normalizeH="0" baseline="0" dirty="0">
                        <a:ln>
                          <a:noFill/>
                        </a:ln>
                        <a:solidFill>
                          <a:schemeClr val="tx1"/>
                        </a:solidFill>
                        <a:effectLst/>
                        <a:latin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Goal</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Achieved </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66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a:ln>
                            <a:noFill/>
                          </a:ln>
                          <a:solidFill>
                            <a:schemeClr val="tx1"/>
                          </a:solidFill>
                          <a:effectLst/>
                          <a:latin typeface="Times New Roman"/>
                        </a:rPr>
                        <a:t>Interaction points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a:ln>
                            <a:noFill/>
                          </a:ln>
                          <a:solidFill>
                            <a:schemeClr val="tx1"/>
                          </a:solidFill>
                          <a:effectLst/>
                          <a:latin typeface="Times New Roman"/>
                        </a:rPr>
                        <a:t>6  </a:t>
                      </a:r>
                      <a:r>
                        <a:rPr kumimoji="0" lang="en-US" sz="1800" b="0" i="0" u="none" strike="noStrike" cap="none" normalizeH="0" baseline="0" dirty="0" smtClean="0">
                          <a:ln>
                            <a:noFill/>
                          </a:ln>
                          <a:solidFill>
                            <a:schemeClr val="tx1"/>
                          </a:solidFill>
                          <a:effectLst/>
                          <a:latin typeface="Times New Roman"/>
                        </a:rPr>
                        <a:t>  </a:t>
                      </a:r>
                      <a:r>
                        <a:rPr kumimoji="0" lang="en-US" sz="1800" b="0" i="0" u="none" strike="noStrike" cap="none" normalizeH="0" baseline="0" dirty="0" smtClean="0">
                          <a:ln>
                            <a:noFill/>
                          </a:ln>
                          <a:solidFill>
                            <a:schemeClr val="tx1"/>
                          </a:solidFill>
                          <a:effectLst/>
                          <a:latin typeface="Times New Roman"/>
                        </a:rPr>
                        <a:t>    8</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6      8</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66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a:ln>
                            <a:noFill/>
                          </a:ln>
                          <a:solidFill>
                            <a:schemeClr val="tx1"/>
                          </a:solidFill>
                          <a:effectLst/>
                          <a:latin typeface="Times New Roman"/>
                          <a:sym typeface="Symbol" pitchFamily="-65" charset="2"/>
                        </a:rPr>
                        <a:t>*</a:t>
                      </a:r>
                      <a:r>
                        <a:rPr kumimoji="0" lang="en-US" sz="1800" b="0" i="0" u="none" strike="noStrike" cap="none" normalizeH="0" baseline="0" dirty="0" smtClean="0">
                          <a:ln>
                            <a:noFill/>
                          </a:ln>
                          <a:solidFill>
                            <a:schemeClr val="tx1"/>
                          </a:solidFill>
                          <a:effectLst/>
                          <a:latin typeface="Times New Roman"/>
                          <a:sym typeface="Symbol" pitchFamily="-65" charset="2"/>
                        </a:rPr>
                        <a:t> in blue</a:t>
                      </a:r>
                      <a:endParaRPr kumimoji="0" lang="en-US" sz="1800" b="0" i="0" u="none" strike="noStrike" cap="none" normalizeH="0" baseline="0" dirty="0">
                        <a:ln>
                          <a:noFill/>
                        </a:ln>
                        <a:solidFill>
                          <a:schemeClr val="tx1"/>
                        </a:solidFill>
                        <a:effectLst/>
                        <a:latin typeface="Times New Roman"/>
                        <a:sym typeface="Symbol" pitchFamily="-65"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0.65 0.65</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0.8   0.6</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66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a:ln>
                            <a:noFill/>
                          </a:ln>
                          <a:solidFill>
                            <a:schemeClr val="tx1"/>
                          </a:solidFill>
                          <a:effectLst/>
                          <a:latin typeface="Times New Roman"/>
                          <a:sym typeface="Symbol" pitchFamily="-65" charset="2"/>
                        </a:rPr>
                        <a:t>*</a:t>
                      </a:r>
                      <a:r>
                        <a:rPr kumimoji="0" lang="en-US" sz="1800" b="0" i="0" u="none" strike="noStrike" cap="none" normalizeH="0" baseline="0" dirty="0" smtClean="0">
                          <a:ln>
                            <a:noFill/>
                          </a:ln>
                          <a:solidFill>
                            <a:schemeClr val="tx1"/>
                          </a:solidFill>
                          <a:effectLst/>
                          <a:latin typeface="Times New Roman"/>
                          <a:sym typeface="Symbol" pitchFamily="-65" charset="2"/>
                        </a:rPr>
                        <a:t> in yellow</a:t>
                      </a:r>
                      <a:endParaRPr kumimoji="0" lang="en-US" sz="1800" b="0" i="0" u="none" strike="noStrike" cap="none" normalizeH="0" baseline="0" dirty="0">
                        <a:ln>
                          <a:noFill/>
                        </a:ln>
                        <a:solidFill>
                          <a:schemeClr val="tx1"/>
                        </a:solidFill>
                        <a:effectLst/>
                        <a:latin typeface="Times New Roman"/>
                        <a:sym typeface="Symbol" pitchFamily="-65" charset="2"/>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0.65 0.65</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0.65 0.63</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a:ln>
                            <a:noFill/>
                          </a:ln>
                          <a:solidFill>
                            <a:schemeClr val="tx1"/>
                          </a:solidFill>
                          <a:effectLst/>
                          <a:latin typeface="Times New Roman"/>
                          <a:sym typeface="Symbol" pitchFamily="-65" charset="2"/>
                        </a:rPr>
                        <a:t>Working points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ramp</a:t>
                      </a:r>
                      <a:r>
                        <a:rPr kumimoji="0" lang="en-US" sz="1800" b="0" i="0" u="none" strike="noStrike" cap="none" normalizeH="0" baseline="0" dirty="0">
                          <a:ln>
                            <a:noFill/>
                          </a:ln>
                          <a:solidFill>
                            <a:schemeClr val="tx1"/>
                          </a:solidFill>
                          <a:effectLst/>
                          <a:latin typeface="Times New Roman"/>
                        </a:rPr>
                        <a:t>: (</a:t>
                      </a:r>
                      <a:r>
                        <a:rPr kumimoji="0" lang="en-US" sz="1800" b="0" i="0" u="none" strike="noStrike" cap="none" normalizeH="0" baseline="0" dirty="0" smtClean="0">
                          <a:ln>
                            <a:noFill/>
                          </a:ln>
                          <a:solidFill>
                            <a:schemeClr val="tx1"/>
                          </a:solidFill>
                          <a:effectLst/>
                          <a:latin typeface="Times New Roman"/>
                        </a:rPr>
                        <a:t>28.685, </a:t>
                      </a:r>
                      <a:r>
                        <a:rPr kumimoji="0" lang="en-US" sz="1800" b="0" i="0" u="none" strike="noStrike" cap="none" normalizeH="0" baseline="0" dirty="0" smtClean="0">
                          <a:ln>
                            <a:noFill/>
                          </a:ln>
                          <a:solidFill>
                            <a:schemeClr val="tx1"/>
                          </a:solidFill>
                          <a:effectLst/>
                          <a:latin typeface="Times New Roman"/>
                        </a:rPr>
                        <a:t>29.675</a:t>
                      </a:r>
                      <a:r>
                        <a:rPr kumimoji="0" lang="en-US" sz="1800" b="0" i="0" u="none" strike="noStrike" cap="none" normalizeH="0" baseline="0" dirty="0" smtClean="0">
                          <a:ln>
                            <a:noFill/>
                          </a:ln>
                          <a:solidFill>
                            <a:schemeClr val="tx1"/>
                          </a:solidFill>
                          <a:effectLst/>
                          <a:latin typeface="Times New Roman"/>
                        </a:rPr>
                        <a:t>)</a:t>
                      </a:r>
                      <a:endParaRPr kumimoji="0" lang="en-US" sz="1800" b="0" i="0" u="none" strike="noStrike" cap="none" normalizeH="0" baseline="0" dirty="0">
                        <a:ln>
                          <a:noFill/>
                        </a:ln>
                        <a:solidFill>
                          <a:schemeClr val="tx1"/>
                        </a:solidFill>
                        <a:effectLst/>
                        <a:latin typeface="Times New Roman"/>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a:ln>
                            <a:noFill/>
                          </a:ln>
                          <a:solidFill>
                            <a:schemeClr val="tx1"/>
                          </a:solidFill>
                          <a:effectLst/>
                          <a:latin typeface="Times New Roman"/>
                        </a:rPr>
                        <a:t>Store: (28.69, 29.68)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Ramp: (28.680, 29.673)</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Store: (28.69, 29.68)</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66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Luminosity/Week</a:t>
                      </a:r>
                      <a:endParaRPr kumimoji="0" lang="en-US" sz="1800" b="0" i="0" u="none" strike="noStrike" cap="none" normalizeH="0" baseline="0" dirty="0">
                        <a:ln>
                          <a:noFill/>
                        </a:ln>
                        <a:solidFill>
                          <a:schemeClr val="tx1"/>
                        </a:solidFill>
                        <a:effectLst/>
                        <a:latin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18-32 pb^-1</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25.4pb^-1 (the best, 4/5-12)</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936">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Polarization</a:t>
                      </a:r>
                      <a:endParaRPr kumimoji="0" lang="en-US" sz="1800" b="0" i="0" u="none" strike="noStrike" cap="none" normalizeH="0" baseline="0" dirty="0">
                        <a:ln>
                          <a:noFill/>
                        </a:ln>
                        <a:solidFill>
                          <a:schemeClr val="tx1"/>
                        </a:solidFill>
                        <a:effectLst/>
                        <a:latin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50%</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50%*</a:t>
                      </a:r>
                      <a:endParaRPr kumimoji="0" lang="en-US" sz="1800" b="0" i="0" u="none" strike="noStrike" cap="none" normalizeH="0" baseline="0" dirty="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02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Peak bunch intensity</a:t>
                      </a:r>
                      <a:endParaRPr kumimoji="0" lang="en-US" sz="1800" b="0" i="0" u="none" strike="noStrike" cap="none" normalizeH="0" baseline="0" dirty="0">
                        <a:ln>
                          <a:noFill/>
                        </a:ln>
                        <a:solidFill>
                          <a:schemeClr val="tx1"/>
                        </a:solidFill>
                        <a:effectLst/>
                        <a:latin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1.4*10^11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1.8*10^11</a:t>
                      </a:r>
                      <a:endParaRPr kumimoji="0" lang="en-US" sz="1800" b="0" i="0" u="none" strike="noStrike" cap="none" normalizeH="0" baseline="0" dirty="0" smtClean="0">
                        <a:ln>
                          <a:noFill/>
                        </a:ln>
                        <a:solidFill>
                          <a:schemeClr val="tx1"/>
                        </a:solidFill>
                        <a:effectLst/>
                        <a:latin typeface="Times New Roman"/>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266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pPr>
                      <a:r>
                        <a:rPr kumimoji="0" lang="en-US" sz="1800" b="0" i="0" u="none" strike="noStrike" cap="none" normalizeH="0" baseline="0" dirty="0" smtClean="0">
                          <a:ln>
                            <a:noFill/>
                          </a:ln>
                          <a:solidFill>
                            <a:schemeClr val="tx1"/>
                          </a:solidFill>
                          <a:effectLst/>
                          <a:latin typeface="Times New Roman"/>
                        </a:rPr>
                        <a:t>Peak luminosity</a:t>
                      </a:r>
                      <a:endParaRPr kumimoji="0" lang="en-US" sz="1800" b="0" i="0" u="none" strike="noStrike" cap="none" normalizeH="0" baseline="0" dirty="0">
                        <a:ln>
                          <a:noFill/>
                        </a:ln>
                        <a:solidFill>
                          <a:schemeClr val="tx1"/>
                        </a:solidFill>
                        <a:effectLst/>
                        <a:latin typeface="Times New Roman"/>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defRPr/>
                      </a:pPr>
                      <a:r>
                        <a:rPr kumimoji="0" lang="en-US" sz="1800" b="0" i="0" u="none" strike="noStrike" cap="none" normalizeH="0" baseline="0" dirty="0" smtClean="0">
                          <a:ln>
                            <a:noFill/>
                          </a:ln>
                          <a:solidFill>
                            <a:schemeClr val="tx1"/>
                          </a:solidFill>
                          <a:effectLst/>
                          <a:latin typeface="Times New Roman"/>
                        </a:rPr>
                        <a:t>1.7* </a:t>
                      </a:r>
                      <a:r>
                        <a:rPr kumimoji="0" lang="en-US" sz="1800" b="0" i="0" u="none" strike="noStrike" cap="none" normalizeH="0" baseline="0" dirty="0" smtClean="0">
                          <a:ln>
                            <a:noFill/>
                          </a:ln>
                          <a:solidFill>
                            <a:schemeClr val="tx1"/>
                          </a:solidFill>
                          <a:effectLst/>
                          <a:latin typeface="Times New Roman"/>
                        </a:rPr>
                        <a:t>10^</a:t>
                      </a:r>
                      <a:r>
                        <a:rPr kumimoji="0" lang="en-US" sz="1800" b="0" i="0" u="none" strike="noStrike" cap="none" normalizeH="0" baseline="0" dirty="0" smtClean="0">
                          <a:ln>
                            <a:noFill/>
                          </a:ln>
                          <a:solidFill>
                            <a:schemeClr val="tx1"/>
                          </a:solidFill>
                          <a:effectLst/>
                          <a:latin typeface="Times New Roman"/>
                        </a:rPr>
                        <a:t>32 cm^-2s^-1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65" charset="2"/>
                        <a:buNone/>
                        <a:tabLst/>
                        <a:defRPr/>
                      </a:pPr>
                      <a:r>
                        <a:rPr kumimoji="0" lang="en-US" sz="1800" b="0" i="0" u="none" strike="noStrike" cap="none" normalizeH="0" baseline="0" dirty="0" smtClean="0">
                          <a:ln>
                            <a:noFill/>
                          </a:ln>
                          <a:solidFill>
                            <a:schemeClr val="tx1"/>
                          </a:solidFill>
                          <a:effectLst/>
                          <a:latin typeface="Times New Roman"/>
                        </a:rPr>
                        <a:t>1.6* 10^32 cm^-2s^-1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Box 4"/>
          <p:cNvSpPr txBox="1"/>
          <p:nvPr/>
        </p:nvSpPr>
        <p:spPr>
          <a:xfrm>
            <a:off x="304800" y="5257800"/>
            <a:ext cx="8305800" cy="1015663"/>
          </a:xfrm>
          <a:prstGeom prst="rect">
            <a:avLst/>
          </a:prstGeom>
          <a:noFill/>
        </p:spPr>
        <p:txBody>
          <a:bodyPr wrap="square" rtlCol="0">
            <a:spAutoFit/>
          </a:bodyPr>
          <a:lstStyle/>
          <a:p>
            <a:r>
              <a:rPr lang="en-US" dirty="0" smtClean="0"/>
              <a:t>*Average of  jet polarization is 46% for both rings. Taking into account for the polarization profile correction factor (R=0.2), The polarization seen by experimenters is boosted by Sqrt(1+R)=&gt; 50%.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10600" cy="533400"/>
          </a:xfrm>
        </p:spPr>
        <p:txBody>
          <a:bodyPr/>
          <a:lstStyle/>
          <a:p>
            <a:r>
              <a:rPr lang="en-US" b="1" dirty="0" smtClean="0">
                <a:solidFill>
                  <a:srgbClr val="FF0000"/>
                </a:solidFill>
              </a:rPr>
              <a:t>Overall Luminosity and Polarization</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3</a:t>
            </a:fld>
            <a:endParaRPr lang="en-US" altLang="ja-JP" dirty="0"/>
          </a:p>
        </p:txBody>
      </p:sp>
      <p:pic>
        <p:nvPicPr>
          <p:cNvPr id="7" name="Content Placeholder 6" descr="LandP.png"/>
          <p:cNvPicPr>
            <a:picLocks noGrp="1" noChangeAspect="1"/>
          </p:cNvPicPr>
          <p:nvPr>
            <p:ph idx="1"/>
          </p:nvPr>
        </p:nvPicPr>
        <p:blipFill>
          <a:blip r:embed="rId2"/>
          <a:srcRect t="-9251" b="-9251"/>
          <a:stretch>
            <a:fillRect/>
          </a:stretch>
        </p:blipFill>
        <p:spPr>
          <a:xfrm>
            <a:off x="0" y="609600"/>
            <a:ext cx="8882743" cy="5486400"/>
          </a:xfrm>
        </p:spPr>
      </p:pic>
      <p:cxnSp>
        <p:nvCxnSpPr>
          <p:cNvPr id="9" name="Straight Arrow Connector 9"/>
          <p:cNvCxnSpPr>
            <a:cxnSpLocks noChangeShapeType="1"/>
          </p:cNvCxnSpPr>
          <p:nvPr/>
        </p:nvCxnSpPr>
        <p:spPr bwMode="auto">
          <a:xfrm rot="5400000" flipH="1" flipV="1">
            <a:off x="1296194" y="4799806"/>
            <a:ext cx="762000" cy="1588"/>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10" name="TextBox 9"/>
          <p:cNvSpPr txBox="1"/>
          <p:nvPr/>
        </p:nvSpPr>
        <p:spPr>
          <a:xfrm rot="5400000">
            <a:off x="923836" y="5888504"/>
            <a:ext cx="1569660" cy="369332"/>
          </a:xfrm>
          <a:prstGeom prst="rect">
            <a:avLst/>
          </a:prstGeom>
          <a:noFill/>
        </p:spPr>
        <p:txBody>
          <a:bodyPr wrap="none" rtlCol="0">
            <a:spAutoFit/>
          </a:bodyPr>
          <a:lstStyle/>
          <a:p>
            <a:r>
              <a:rPr lang="en-US" sz="1800" b="0" dirty="0" smtClean="0"/>
              <a:t>Jump quads on</a:t>
            </a:r>
            <a:endParaRPr lang="en-US" sz="1800" b="0" dirty="0"/>
          </a:p>
        </p:txBody>
      </p:sp>
      <p:sp>
        <p:nvSpPr>
          <p:cNvPr id="11" name="TextBox 10"/>
          <p:cNvSpPr txBox="1"/>
          <p:nvPr/>
        </p:nvSpPr>
        <p:spPr>
          <a:xfrm rot="5400000">
            <a:off x="196673" y="5888504"/>
            <a:ext cx="1652390" cy="369332"/>
          </a:xfrm>
          <a:prstGeom prst="rect">
            <a:avLst/>
          </a:prstGeom>
          <a:noFill/>
        </p:spPr>
        <p:txBody>
          <a:bodyPr wrap="none" rtlCol="0">
            <a:spAutoFit/>
          </a:bodyPr>
          <a:lstStyle/>
          <a:p>
            <a:r>
              <a:rPr lang="en-US" sz="1800" b="0" dirty="0" smtClean="0"/>
              <a:t>Declare physics</a:t>
            </a:r>
            <a:endParaRPr lang="en-US" sz="1800" b="0" dirty="0"/>
          </a:p>
        </p:txBody>
      </p:sp>
      <p:cxnSp>
        <p:nvCxnSpPr>
          <p:cNvPr id="12" name="Straight Arrow Connector 9"/>
          <p:cNvCxnSpPr>
            <a:cxnSpLocks noChangeShapeType="1"/>
          </p:cNvCxnSpPr>
          <p:nvPr/>
        </p:nvCxnSpPr>
        <p:spPr bwMode="auto">
          <a:xfrm rot="5400000" flipH="1" flipV="1">
            <a:off x="610394" y="4876006"/>
            <a:ext cx="762000" cy="1588"/>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cxnSp>
        <p:nvCxnSpPr>
          <p:cNvPr id="13" name="Straight Arrow Connector 9"/>
          <p:cNvCxnSpPr>
            <a:cxnSpLocks noChangeShapeType="1"/>
          </p:cNvCxnSpPr>
          <p:nvPr/>
        </p:nvCxnSpPr>
        <p:spPr bwMode="auto">
          <a:xfrm rot="5400000" flipH="1" flipV="1">
            <a:off x="2210594" y="4799806"/>
            <a:ext cx="762000" cy="1588"/>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14" name="TextBox 13"/>
          <p:cNvSpPr txBox="1"/>
          <p:nvPr/>
        </p:nvSpPr>
        <p:spPr>
          <a:xfrm rot="5400000">
            <a:off x="1704330" y="5888504"/>
            <a:ext cx="1685077" cy="369332"/>
          </a:xfrm>
          <a:prstGeom prst="rect">
            <a:avLst/>
          </a:prstGeom>
          <a:noFill/>
        </p:spPr>
        <p:txBody>
          <a:bodyPr wrap="none" rtlCol="0">
            <a:spAutoFit/>
          </a:bodyPr>
          <a:lstStyle/>
          <a:p>
            <a:r>
              <a:rPr lang="en-US" sz="1800" b="0" dirty="0" smtClean="0"/>
              <a:t>9MHz cavity on</a:t>
            </a:r>
            <a:endParaRPr lang="en-US" sz="1800" b="0" dirty="0"/>
          </a:p>
        </p:txBody>
      </p:sp>
      <p:sp>
        <p:nvSpPr>
          <p:cNvPr id="15" name="TextBox 14"/>
          <p:cNvSpPr txBox="1"/>
          <p:nvPr/>
        </p:nvSpPr>
        <p:spPr>
          <a:xfrm rot="5400000">
            <a:off x="6170302" y="5830796"/>
            <a:ext cx="1287532" cy="369332"/>
          </a:xfrm>
          <a:prstGeom prst="rect">
            <a:avLst/>
          </a:prstGeom>
          <a:solidFill>
            <a:schemeClr val="accent3"/>
          </a:solidFill>
        </p:spPr>
        <p:txBody>
          <a:bodyPr wrap="none" rtlCol="0">
            <a:spAutoFit/>
          </a:bodyPr>
          <a:lstStyle/>
          <a:p>
            <a:r>
              <a:rPr lang="en-US" sz="1800" b="0" dirty="0" smtClean="0"/>
              <a:t>Last  9MHz</a:t>
            </a:r>
            <a:endParaRPr lang="en-US" sz="1800" b="0" dirty="0"/>
          </a:p>
        </p:txBody>
      </p:sp>
      <p:cxnSp>
        <p:nvCxnSpPr>
          <p:cNvPr id="16" name="Straight Arrow Connector 9"/>
          <p:cNvCxnSpPr>
            <a:cxnSpLocks noChangeShapeType="1"/>
          </p:cNvCxnSpPr>
          <p:nvPr/>
        </p:nvCxnSpPr>
        <p:spPr bwMode="auto">
          <a:xfrm rot="5400000" flipH="1" flipV="1">
            <a:off x="6477794" y="4342606"/>
            <a:ext cx="762000" cy="1588"/>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17" name="TextBox 16"/>
          <p:cNvSpPr txBox="1"/>
          <p:nvPr/>
        </p:nvSpPr>
        <p:spPr>
          <a:xfrm>
            <a:off x="838200" y="685800"/>
            <a:ext cx="6363491" cy="400110"/>
          </a:xfrm>
          <a:prstGeom prst="rect">
            <a:avLst/>
          </a:prstGeom>
          <a:noFill/>
        </p:spPr>
        <p:txBody>
          <a:bodyPr wrap="none" rtlCol="0">
            <a:spAutoFit/>
          </a:bodyPr>
          <a:lstStyle/>
          <a:p>
            <a:r>
              <a:rPr lang="en-US" dirty="0" smtClean="0"/>
              <a:t>Luminosities are before rescaling with new cross section.</a:t>
            </a:r>
            <a:endParaRPr lang="en-US" dirty="0"/>
          </a:p>
        </p:txBody>
      </p:sp>
      <p:sp>
        <p:nvSpPr>
          <p:cNvPr id="18" name="TextBox 17"/>
          <p:cNvSpPr txBox="1"/>
          <p:nvPr/>
        </p:nvSpPr>
        <p:spPr>
          <a:xfrm>
            <a:off x="7467600" y="4648200"/>
            <a:ext cx="1338828" cy="400110"/>
          </a:xfrm>
          <a:prstGeom prst="rect">
            <a:avLst/>
          </a:prstGeom>
          <a:noFill/>
        </p:spPr>
        <p:txBody>
          <a:bodyPr wrap="none" rtlCol="0">
            <a:spAutoFit/>
          </a:bodyPr>
          <a:lstStyle/>
          <a:p>
            <a:r>
              <a:rPr lang="en-US" dirty="0" smtClean="0"/>
              <a:t>(Wolfram)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533400"/>
          </a:xfrm>
        </p:spPr>
        <p:txBody>
          <a:bodyPr/>
          <a:lstStyle/>
          <a:p>
            <a:r>
              <a:rPr lang="en-US" sz="3600" b="1" dirty="0" smtClean="0">
                <a:solidFill>
                  <a:srgbClr val="FF0000"/>
                </a:solidFill>
              </a:rPr>
              <a:t>Luminosities in</a:t>
            </a:r>
            <a:r>
              <a:rPr lang="en-US" sz="3600" b="1" dirty="0" smtClean="0">
                <a:solidFill>
                  <a:srgbClr val="FF0000"/>
                </a:solidFill>
              </a:rPr>
              <a:t> a </a:t>
            </a:r>
            <a:r>
              <a:rPr lang="en-US" sz="3600" b="1" dirty="0" smtClean="0">
                <a:solidFill>
                  <a:srgbClr val="FF0000"/>
                </a:solidFill>
              </a:rPr>
              <a:t>Few</a:t>
            </a:r>
            <a:r>
              <a:rPr lang="en-US" sz="3600" b="1" dirty="0" smtClean="0">
                <a:solidFill>
                  <a:srgbClr val="FF0000"/>
                </a:solidFill>
              </a:rPr>
              <a:t> Consecutive Stores</a:t>
            </a:r>
            <a:endParaRPr lang="en-US" sz="36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4</a:t>
            </a:fld>
            <a:endParaRPr lang="en-US" altLang="ja-JP" dirty="0"/>
          </a:p>
        </p:txBody>
      </p:sp>
      <p:pic>
        <p:nvPicPr>
          <p:cNvPr id="7" name="Content Placeholder 6" descr="Thu_Apr__7_08_52_24_2011.gif"/>
          <p:cNvPicPr>
            <a:picLocks noGrp="1" noChangeAspect="1"/>
          </p:cNvPicPr>
          <p:nvPr>
            <p:ph idx="1"/>
          </p:nvPr>
        </p:nvPicPr>
        <p:blipFill>
          <a:blip r:embed="rId2"/>
          <a:srcRect l="-17860" r="-17860"/>
          <a:stretch>
            <a:fillRect/>
          </a:stretch>
        </p:blipFill>
        <p:spPr>
          <a:xfrm>
            <a:off x="-838201" y="838200"/>
            <a:ext cx="10515601" cy="6019800"/>
          </a:xfrm>
        </p:spPr>
      </p:pic>
      <p:sp>
        <p:nvSpPr>
          <p:cNvPr id="6" name="TextBox 5"/>
          <p:cNvSpPr txBox="1"/>
          <p:nvPr/>
        </p:nvSpPr>
        <p:spPr>
          <a:xfrm>
            <a:off x="2895600" y="1600200"/>
            <a:ext cx="5334000" cy="1015663"/>
          </a:xfrm>
          <a:prstGeom prst="rect">
            <a:avLst/>
          </a:prstGeom>
          <a:solidFill>
            <a:schemeClr val="bg1"/>
          </a:solidFill>
        </p:spPr>
        <p:txBody>
          <a:bodyPr wrap="square" rtlCol="0">
            <a:spAutoFit/>
          </a:bodyPr>
          <a:lstStyle/>
          <a:p>
            <a:r>
              <a:rPr lang="en-US" dirty="0" smtClean="0"/>
              <a:t>The impact of AnDY on integrated luminosity is about 5%. This does not include failures due to the complication.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Cross Sections for PHENIX ZDC</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5</a:t>
            </a:fld>
            <a:endParaRPr lang="en-US" altLang="ja-JP" dirty="0"/>
          </a:p>
        </p:txBody>
      </p:sp>
      <p:pic>
        <p:nvPicPr>
          <p:cNvPr id="7" name="Content Placeholder 6" descr="cross_section.gif"/>
          <p:cNvPicPr>
            <a:picLocks noGrp="1" noChangeAspect="1"/>
          </p:cNvPicPr>
          <p:nvPr>
            <p:ph idx="1"/>
          </p:nvPr>
        </p:nvPicPr>
        <p:blipFill>
          <a:blip r:embed="rId2"/>
          <a:srcRect l="-3568" r="-3568"/>
          <a:stretch>
            <a:fillRect/>
          </a:stretch>
        </p:blipFill>
        <p:spPr>
          <a:xfrm>
            <a:off x="304800" y="762000"/>
            <a:ext cx="7772400" cy="4800600"/>
          </a:xfrm>
        </p:spPr>
      </p:pic>
      <p:sp>
        <p:nvSpPr>
          <p:cNvPr id="9" name="TextBox 8"/>
          <p:cNvSpPr txBox="1"/>
          <p:nvPr/>
        </p:nvSpPr>
        <p:spPr>
          <a:xfrm>
            <a:off x="7543800" y="533400"/>
            <a:ext cx="1338828" cy="400110"/>
          </a:xfrm>
          <a:prstGeom prst="rect">
            <a:avLst/>
          </a:prstGeom>
          <a:noFill/>
        </p:spPr>
        <p:txBody>
          <a:bodyPr wrap="none" rtlCol="0">
            <a:spAutoFit/>
          </a:bodyPr>
          <a:lstStyle/>
          <a:p>
            <a:r>
              <a:rPr lang="en-US" dirty="0" smtClean="0"/>
              <a:t>(Angelika)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Is </a:t>
            </a:r>
            <a:r>
              <a:rPr lang="en-US" b="1" dirty="0" smtClean="0">
                <a:solidFill>
                  <a:srgbClr val="FF0000"/>
                </a:solidFill>
              </a:rPr>
              <a:t>It Due to Higher Luminosity?</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6</a:t>
            </a:fld>
            <a:endParaRPr lang="en-US" altLang="ja-JP" dirty="0"/>
          </a:p>
        </p:txBody>
      </p:sp>
      <p:pic>
        <p:nvPicPr>
          <p:cNvPr id="8" name="Content Placeholder 7" descr="cross_section2.gif"/>
          <p:cNvPicPr>
            <a:picLocks noGrp="1" noChangeAspect="1"/>
          </p:cNvPicPr>
          <p:nvPr>
            <p:ph idx="1"/>
          </p:nvPr>
        </p:nvPicPr>
        <p:blipFill>
          <a:blip r:embed="rId2"/>
          <a:srcRect l="-3822" r="-3822"/>
          <a:stretch>
            <a:fillRect/>
          </a:stretch>
        </p:blipFill>
        <p:spPr>
          <a:xfrm>
            <a:off x="228599" y="762000"/>
            <a:ext cx="8389257" cy="5181600"/>
          </a:xfrm>
        </p:spPr>
      </p:pic>
      <p:sp>
        <p:nvSpPr>
          <p:cNvPr id="9" name="TextBox 8"/>
          <p:cNvSpPr txBox="1"/>
          <p:nvPr/>
        </p:nvSpPr>
        <p:spPr>
          <a:xfrm>
            <a:off x="7391400" y="457200"/>
            <a:ext cx="1338828" cy="400110"/>
          </a:xfrm>
          <a:prstGeom prst="rect">
            <a:avLst/>
          </a:prstGeom>
          <a:noFill/>
        </p:spPr>
        <p:txBody>
          <a:bodyPr wrap="none" rtlCol="0">
            <a:spAutoFit/>
          </a:bodyPr>
          <a:lstStyle/>
          <a:p>
            <a:r>
              <a:rPr lang="en-US" dirty="0" smtClean="0"/>
              <a:t>(Angelika)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Integrated Luminosities</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7</a:t>
            </a:fld>
            <a:endParaRPr lang="en-US" altLang="ja-JP" dirty="0"/>
          </a:p>
        </p:txBody>
      </p:sp>
      <p:pic>
        <p:nvPicPr>
          <p:cNvPr id="8" name="Content Placeholder 7" descr="lumi_run11.png"/>
          <p:cNvPicPr>
            <a:picLocks noGrp="1" noChangeAspect="1"/>
          </p:cNvPicPr>
          <p:nvPr>
            <p:ph idx="1"/>
          </p:nvPr>
        </p:nvPicPr>
        <p:blipFill>
          <a:blip r:embed="rId2"/>
          <a:srcRect t="-4032" b="-4032"/>
          <a:stretch>
            <a:fillRect/>
          </a:stretch>
        </p:blipFill>
        <p:spPr>
          <a:xfrm>
            <a:off x="0" y="457200"/>
            <a:ext cx="9144000" cy="6019800"/>
          </a:xfrm>
        </p:spPr>
      </p:pic>
      <p:sp>
        <p:nvSpPr>
          <p:cNvPr id="9" name="TextBox 8"/>
          <p:cNvSpPr txBox="1"/>
          <p:nvPr/>
        </p:nvSpPr>
        <p:spPr>
          <a:xfrm rot="18967058">
            <a:off x="3786939" y="2349221"/>
            <a:ext cx="2861190" cy="646331"/>
          </a:xfrm>
          <a:prstGeom prst="rect">
            <a:avLst/>
          </a:prstGeom>
          <a:noFill/>
        </p:spPr>
        <p:txBody>
          <a:bodyPr wrap="square" rtlCol="0">
            <a:spAutoFit/>
          </a:bodyPr>
          <a:lstStyle/>
          <a:p>
            <a:r>
              <a:rPr lang="en-US" sz="3600" b="0" dirty="0" smtClean="0"/>
              <a:t>Preliminary</a:t>
            </a:r>
            <a:endParaRPr lang="en-US" sz="3600" b="0" dirty="0"/>
          </a:p>
        </p:txBody>
      </p:sp>
      <p:sp>
        <p:nvSpPr>
          <p:cNvPr id="10" name="TextBox 9"/>
          <p:cNvSpPr txBox="1"/>
          <p:nvPr/>
        </p:nvSpPr>
        <p:spPr>
          <a:xfrm>
            <a:off x="6705600" y="1295400"/>
            <a:ext cx="1377300" cy="400110"/>
          </a:xfrm>
          <a:prstGeom prst="rect">
            <a:avLst/>
          </a:prstGeom>
          <a:noFill/>
        </p:spPr>
        <p:txBody>
          <a:bodyPr wrap="none" rtlCol="0">
            <a:spAutoFit/>
          </a:bodyPr>
          <a:lstStyle/>
          <a:p>
            <a:r>
              <a:rPr lang="en-US" dirty="0" smtClean="0"/>
              <a:t>(</a:t>
            </a:r>
            <a:r>
              <a:rPr lang="en-US" dirty="0" err="1" smtClean="0"/>
              <a:t>Ingrassia</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Content Placeholder 6" descr="timeofstore.gif"/>
          <p:cNvPicPr>
            <a:picLocks noGrp="1" noChangeAspect="1"/>
          </p:cNvPicPr>
          <p:nvPr>
            <p:ph idx="1"/>
          </p:nvPr>
        </p:nvPicPr>
        <p:blipFill>
          <a:blip r:embed="rId2"/>
          <a:srcRect t="-14771" b="-14771"/>
          <a:stretch>
            <a:fillRect/>
          </a:stretch>
        </p:blipFill>
        <p:spPr>
          <a:xfrm>
            <a:off x="228600" y="-1"/>
            <a:ext cx="8915400" cy="5905597"/>
          </a:xfrm>
        </p:spPr>
      </p:pic>
      <p:sp>
        <p:nvSpPr>
          <p:cNvPr id="2" name="Title 1"/>
          <p:cNvSpPr>
            <a:spLocks noGrp="1"/>
          </p:cNvSpPr>
          <p:nvPr>
            <p:ph type="title"/>
          </p:nvPr>
        </p:nvSpPr>
        <p:spPr>
          <a:xfrm>
            <a:off x="228600" y="152400"/>
            <a:ext cx="7772400" cy="533400"/>
          </a:xfrm>
        </p:spPr>
        <p:txBody>
          <a:bodyPr/>
          <a:lstStyle/>
          <a:p>
            <a:r>
              <a:rPr lang="en-US" b="1" dirty="0" smtClean="0">
                <a:solidFill>
                  <a:srgbClr val="FF0000"/>
                </a:solidFill>
              </a:rPr>
              <a:t>Time in Store</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9" name="TextBox 8"/>
          <p:cNvSpPr txBox="1"/>
          <p:nvPr/>
        </p:nvSpPr>
        <p:spPr>
          <a:xfrm rot="20377786">
            <a:off x="6808337" y="2072624"/>
            <a:ext cx="2052515" cy="369332"/>
          </a:xfrm>
          <a:prstGeom prst="rect">
            <a:avLst/>
          </a:prstGeom>
          <a:solidFill>
            <a:schemeClr val="accent2"/>
          </a:solidFill>
        </p:spPr>
        <p:txBody>
          <a:bodyPr wrap="none" rtlCol="0">
            <a:spAutoFit/>
          </a:bodyPr>
          <a:lstStyle/>
          <a:p>
            <a:r>
              <a:rPr lang="en-US" sz="1800" dirty="0" smtClean="0"/>
              <a:t>Lower energy runs</a:t>
            </a:r>
            <a:endParaRPr lang="en-US" sz="1800" dirty="0"/>
          </a:p>
        </p:txBody>
      </p:sp>
      <p:cxnSp>
        <p:nvCxnSpPr>
          <p:cNvPr id="10" name="Straight Arrow Connector 9"/>
          <p:cNvCxnSpPr>
            <a:cxnSpLocks noChangeShapeType="1"/>
          </p:cNvCxnSpPr>
          <p:nvPr/>
        </p:nvCxnSpPr>
        <p:spPr bwMode="auto">
          <a:xfrm rot="5400000" flipH="1" flipV="1">
            <a:off x="8571706" y="2857500"/>
            <a:ext cx="381796" cy="796"/>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13" name="TextBox 12"/>
          <p:cNvSpPr txBox="1"/>
          <p:nvPr/>
        </p:nvSpPr>
        <p:spPr>
          <a:xfrm>
            <a:off x="228600" y="5334000"/>
            <a:ext cx="8458200" cy="1015663"/>
          </a:xfrm>
          <a:prstGeom prst="rect">
            <a:avLst/>
          </a:prstGeom>
          <a:noFill/>
        </p:spPr>
        <p:txBody>
          <a:bodyPr wrap="square" rtlCol="0">
            <a:spAutoFit/>
          </a:bodyPr>
          <a:lstStyle/>
          <a:p>
            <a:r>
              <a:rPr lang="en-US" dirty="0" smtClean="0"/>
              <a:t>Time in store was 37% for run11 pp run. If taking out the two weeks lost due to </a:t>
            </a:r>
            <a:r>
              <a:rPr lang="en-US" dirty="0" err="1" smtClean="0"/>
              <a:t>cryo</a:t>
            </a:r>
            <a:r>
              <a:rPr lang="en-US" dirty="0" smtClean="0"/>
              <a:t> and power distribution problems, it is still only 46%, compared to the low 50% numbers in last two runs. </a:t>
            </a:r>
            <a:endParaRPr lang="en-US" dirty="0"/>
          </a:p>
        </p:txBody>
      </p:sp>
      <p:sp>
        <p:nvSpPr>
          <p:cNvPr id="14" name="TextBox 13"/>
          <p:cNvSpPr txBox="1"/>
          <p:nvPr/>
        </p:nvSpPr>
        <p:spPr>
          <a:xfrm>
            <a:off x="8446373" y="2362200"/>
            <a:ext cx="697627" cy="400110"/>
          </a:xfrm>
          <a:prstGeom prst="rect">
            <a:avLst/>
          </a:prstGeom>
          <a:noFill/>
        </p:spPr>
        <p:txBody>
          <a:bodyPr wrap="none" rtlCol="0">
            <a:spAutoFit/>
          </a:bodyPr>
          <a:lstStyle/>
          <a:p>
            <a:r>
              <a:rPr lang="en-US" dirty="0" smtClean="0"/>
              <a:t>46%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a:buClr>
                <a:srgbClr val="FF0000"/>
              </a:buClr>
              <a:buSzPct val="150000"/>
              <a:buFont typeface="Arial"/>
              <a:buChar char="•"/>
            </a:pPr>
            <a:r>
              <a:rPr lang="en-US" sz="2400" dirty="0" smtClean="0">
                <a:solidFill>
                  <a:srgbClr val="000066"/>
                </a:solidFill>
                <a:latin typeface="+mj-lt"/>
              </a:rPr>
              <a:t>Blue abort kicker noise. This has been a problem in the past, but it was intermittent. It took us awhile to realize the source of the problem: abort kicker. Fixing it finally took a few more days. </a:t>
            </a:r>
            <a:r>
              <a:rPr lang="en-US" sz="2400" dirty="0" smtClean="0">
                <a:solidFill>
                  <a:srgbClr val="000066"/>
                </a:solidFill>
                <a:latin typeface="+mj-lt"/>
              </a:rPr>
              <a:t>We delayed physics declaration </a:t>
            </a:r>
            <a:r>
              <a:rPr lang="en-US" sz="2400" dirty="0" smtClean="0">
                <a:solidFill>
                  <a:srgbClr val="000066"/>
                </a:solidFill>
                <a:latin typeface="+mj-lt"/>
              </a:rPr>
              <a:t>by one week, but the impact of this problem is longer than that.</a:t>
            </a:r>
            <a:endParaRPr lang="en-US" sz="2400" dirty="0" smtClean="0">
              <a:solidFill>
                <a:srgbClr val="000066"/>
              </a:solidFill>
              <a:latin typeface="+mj-lt"/>
            </a:endParaRPr>
          </a:p>
          <a:p>
            <a:pPr>
              <a:buClr>
                <a:srgbClr val="FF0000"/>
              </a:buClr>
              <a:buSzPct val="150000"/>
              <a:buFont typeface="Arial"/>
              <a:buChar char="•"/>
            </a:pPr>
            <a:r>
              <a:rPr lang="en-US" sz="2400" dirty="0" smtClean="0">
                <a:solidFill>
                  <a:srgbClr val="000066"/>
                </a:solidFill>
                <a:latin typeface="+mj-lt"/>
              </a:rPr>
              <a:t>Cryo circuit break trips. It happened twice (Feb. 14 and Mar. 6). And took out total of ten days the second time. This is </a:t>
            </a:r>
            <a:r>
              <a:rPr lang="en-US" sz="2400" dirty="0" smtClean="0">
                <a:solidFill>
                  <a:srgbClr val="000066"/>
                </a:solidFill>
                <a:latin typeface="+mj-lt"/>
              </a:rPr>
              <a:t>an human error issue and lessons are learned here.</a:t>
            </a:r>
            <a:endParaRPr lang="en-US" sz="2400" dirty="0" smtClean="0">
              <a:solidFill>
                <a:srgbClr val="000066"/>
              </a:solidFill>
              <a:latin typeface="+mj-lt"/>
            </a:endParaRPr>
          </a:p>
          <a:p>
            <a:pPr>
              <a:buClr>
                <a:srgbClr val="FF0000"/>
              </a:buClr>
              <a:buSzPct val="150000"/>
              <a:buFont typeface="Arial"/>
              <a:buChar char="•"/>
            </a:pPr>
            <a:r>
              <a:rPr lang="en-US" sz="2400" dirty="0" smtClean="0">
                <a:solidFill>
                  <a:srgbClr val="000066"/>
                </a:solidFill>
                <a:latin typeface="+mj-lt"/>
              </a:rPr>
              <a:t>Power distribution problem </a:t>
            </a:r>
            <a:r>
              <a:rPr lang="en-US" sz="2400" dirty="0" smtClean="0">
                <a:solidFill>
                  <a:srgbClr val="000066"/>
                </a:solidFill>
                <a:latin typeface="+mj-lt"/>
              </a:rPr>
              <a:t>for injection. This was due to aging cables (more than 40 years?). It took out two days out of operation. </a:t>
            </a:r>
          </a:p>
          <a:p>
            <a:pPr>
              <a:buClr>
                <a:srgbClr val="FF0000"/>
              </a:buClr>
              <a:buSzPct val="150000"/>
              <a:buFont typeface="Arial"/>
              <a:buChar char="•"/>
            </a:pPr>
            <a:r>
              <a:rPr lang="en-US" sz="2400" dirty="0" smtClean="0">
                <a:solidFill>
                  <a:srgbClr val="000066"/>
                </a:solidFill>
                <a:latin typeface="+mj-lt"/>
              </a:rPr>
              <a:t>9MHz cavity failure on Apr. 13. We had to </a:t>
            </a:r>
            <a:r>
              <a:rPr lang="en-US" sz="2400" dirty="0" smtClean="0">
                <a:solidFill>
                  <a:srgbClr val="000066"/>
                </a:solidFill>
                <a:latin typeface="+mj-lt"/>
              </a:rPr>
              <a:t>lower bunch intensity and recommission the ramp to switch back to 28MHz with lower bunch intensity. Luminosity suffered.</a:t>
            </a:r>
          </a:p>
          <a:p>
            <a:pPr>
              <a:buClr>
                <a:srgbClr val="FF0000"/>
              </a:buClr>
              <a:buSzPct val="150000"/>
              <a:buFont typeface="Arial"/>
              <a:buChar char="•"/>
            </a:pPr>
            <a:r>
              <a:rPr lang="en-US" sz="2400" dirty="0" smtClean="0">
                <a:solidFill>
                  <a:srgbClr val="000066"/>
                </a:solidFill>
                <a:latin typeface="+mj-lt"/>
              </a:rPr>
              <a:t>As a result, the total physics running time was shortened by three weeks.</a:t>
            </a: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a:p>
            <a:pPr lvl="1">
              <a:buSzPct val="50000"/>
              <a:buNone/>
            </a:pPr>
            <a:endParaRPr lang="en-US" sz="18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9</a:t>
            </a:fld>
            <a:endParaRPr lang="en-US" altLang="ja-JP" dirty="0"/>
          </a:p>
        </p:txBody>
      </p:sp>
      <p:sp>
        <p:nvSpPr>
          <p:cNvPr id="1009666" name="Rectangle 2"/>
          <p:cNvSpPr>
            <a:spLocks noGrp="1" noChangeArrowheads="1"/>
          </p:cNvSpPr>
          <p:nvPr>
            <p:ph type="title"/>
          </p:nvPr>
        </p:nvSpPr>
        <p:spPr>
          <a:xfrm>
            <a:off x="152400" y="0"/>
            <a:ext cx="8610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400" b="1" dirty="0" smtClean="0">
                <a:solidFill>
                  <a:srgbClr val="FF0000"/>
                </a:solidFill>
              </a:rPr>
              <a:t>Major Failures</a:t>
            </a:r>
            <a:endParaRPr lang="en-GB" sz="3600" b="1" dirty="0">
              <a:solidFill>
                <a:srgbClr val="FF0000"/>
              </a:solidFill>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ＭＳ Ｐゴシック"/>
      </a:majorFont>
      <a:minorFont>
        <a:latin typeface="Tahom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2"/>
            </a:solidFill>
            <a:effectLst/>
            <a:latin typeface="Times New Roman" pitchFamily="-109" charset="0"/>
            <a:ea typeface="ＭＳ Ｐゴシック" pitchFamily="-109" charset="-128"/>
            <a:cs typeface="ＭＳ Ｐゴシック" pitchFamily="-10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2"/>
            </a:solidFill>
            <a:effectLst/>
            <a:latin typeface="Times New Roman" pitchFamily="-109" charset="0"/>
            <a:ea typeface="ＭＳ Ｐゴシック" pitchFamily="-109" charset="-128"/>
            <a:cs typeface="ＭＳ Ｐゴシック" pitchFamily="-109"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292800559</TotalTime>
  <Words>1449</Words>
  <PresentationFormat>On-screen Show (4:3)</PresentationFormat>
  <Paragraphs>170</Paragraphs>
  <Slides>19</Slides>
  <Notes>7</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Contemporary Portrait</vt:lpstr>
      <vt:lpstr>RHIC Run11 Summary  </vt:lpstr>
      <vt:lpstr>RHIC Polarized Proton Parameters</vt:lpstr>
      <vt:lpstr>Overall Luminosity and Polarization</vt:lpstr>
      <vt:lpstr>Luminosities in a Few Consecutive Stores</vt:lpstr>
      <vt:lpstr>Cross Sections for PHENIX ZDC</vt:lpstr>
      <vt:lpstr>Is It Due to Higher Luminosity?</vt:lpstr>
      <vt:lpstr>Integrated Luminosities</vt:lpstr>
      <vt:lpstr>Time in Store</vt:lpstr>
      <vt:lpstr>Major Failures</vt:lpstr>
      <vt:lpstr>The Additional Source of Downtime of This Run</vt:lpstr>
      <vt:lpstr>200MeV Polarization since Run6</vt:lpstr>
      <vt:lpstr>Polarization Comparison between AGS and RHIC</vt:lpstr>
      <vt:lpstr>Polarization Sensitivity Tests Done</vt:lpstr>
      <vt:lpstr>Polarization vs. Vertical Tune on the Ramp</vt:lpstr>
      <vt:lpstr>Ramp Measurements</vt:lpstr>
      <vt:lpstr>No difference with Different Ramp Rate</vt:lpstr>
      <vt:lpstr>What Have Been Achieved This  pp Run</vt:lpstr>
      <vt:lpstr>Plan (incomplete list)</vt:lpstr>
      <vt:lpstr>Coupling Visible on BBQ Tune Spectrum</vt:lpstr>
    </vt:vector>
  </TitlesOfParts>
  <Company>bnl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Intensity Scan</dc:title>
  <dc:creator>Haixin Huang</dc:creator>
  <cp:lastModifiedBy>Haixin Huang</cp:lastModifiedBy>
  <cp:revision>419</cp:revision>
  <cp:lastPrinted>2000-11-14T18:14:29Z</cp:lastPrinted>
  <dcterms:created xsi:type="dcterms:W3CDTF">2011-05-04T21:52:28Z</dcterms:created>
  <dcterms:modified xsi:type="dcterms:W3CDTF">2011-05-06T16:55:16Z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459605104</vt:i4>
  </property>
  <property fmtid="{D5CDD505-2E9C-101B-9397-08002B2CF9AE}" pid="3" name="_EmailSubject">
    <vt:lpwstr/>
  </property>
  <property fmtid="{D5CDD505-2E9C-101B-9397-08002B2CF9AE}" pid="4" name="_AuthorEmail">
    <vt:lpwstr>huanghai@bnl.gov</vt:lpwstr>
  </property>
  <property fmtid="{D5CDD505-2E9C-101B-9397-08002B2CF9AE}" pid="5" name="_AuthorEmailDisplayName">
    <vt:lpwstr>Huang, Haixin</vt:lpwstr>
  </property>
</Properties>
</file>