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xml" ContentType="application/vnd.openxmlformats-officedocument.presentationml.notes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theme/theme3.xml" ContentType="application/vnd.openxmlformats-officedocument.theme+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viewProps.xml" ContentType="application/vnd.openxmlformats-officedocument.presentationml.viewProps+xml"/>
  <Override PartName="/ppt/slideMasters/slideMaster1.xml" ContentType="application/vnd.openxmlformats-officedocument.presentationml.slideMaster+xml"/>
  <Override PartName="/ppt/notesSlides/notesSlide7.xml" ContentType="application/vnd.openxmlformats-officedocument.presentationml.notesSlide+xml"/>
  <Override PartName="/docProps/custom.xml" ContentType="application/vnd.openxmlformats-officedocument.custom-properties+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14.xml" ContentType="application/vnd.openxmlformats-officedocument.presentationml.slide+xml"/>
  <Override PartName="/ppt/notesSlides/notesSlide6.xml" ContentType="application/vnd.openxmlformats-officedocument.presentationml.notes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Default Extension="gif" ContentType="image/gif"/>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49" r:id="rId1"/>
  </p:sldMasterIdLst>
  <p:notesMasterIdLst>
    <p:notesMasterId r:id="rId19"/>
  </p:notesMasterIdLst>
  <p:handoutMasterIdLst>
    <p:handoutMasterId r:id="rId20"/>
  </p:handoutMasterIdLst>
  <p:sldIdLst>
    <p:sldId id="555" r:id="rId2"/>
    <p:sldId id="620" r:id="rId3"/>
    <p:sldId id="609" r:id="rId4"/>
    <p:sldId id="608" r:id="rId5"/>
    <p:sldId id="617" r:id="rId6"/>
    <p:sldId id="614" r:id="rId7"/>
    <p:sldId id="616" r:id="rId8"/>
    <p:sldId id="621" r:id="rId9"/>
    <p:sldId id="622" r:id="rId10"/>
    <p:sldId id="615" r:id="rId11"/>
    <p:sldId id="602" r:id="rId12"/>
    <p:sldId id="607" r:id="rId13"/>
    <p:sldId id="618" r:id="rId14"/>
    <p:sldId id="601" r:id="rId15"/>
    <p:sldId id="612" r:id="rId16"/>
    <p:sldId id="613" r:id="rId17"/>
    <p:sldId id="619" r:id="rId18"/>
  </p:sldIdLst>
  <p:sldSz cx="9144000" cy="6858000" type="screen4x3"/>
  <p:notesSz cx="7010400" cy="9296400"/>
  <p:defaultTextStyle>
    <a:defPPr>
      <a:defRPr lang="en-US"/>
    </a:defPPr>
    <a:lvl1pPr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1pPr>
    <a:lvl2pPr marL="457200"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2pPr>
    <a:lvl3pPr marL="914400"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3pPr>
    <a:lvl4pPr marL="1371600"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4pPr>
    <a:lvl5pPr marL="1828800" algn="l" rtl="0" eaLnBrk="0" fontAlgn="base" hangingPunct="0">
      <a:spcBef>
        <a:spcPct val="0"/>
      </a:spcBef>
      <a:spcAft>
        <a:spcPct val="0"/>
      </a:spcAft>
      <a:defRPr sz="2000" b="1" kern="1200">
        <a:solidFill>
          <a:schemeClr val="tx2"/>
        </a:solidFill>
        <a:latin typeface="Times New Roman" pitchFamily="-109" charset="0"/>
        <a:ea typeface="ＭＳ Ｐゴシック" pitchFamily="-109" charset="-128"/>
        <a:cs typeface="ＭＳ Ｐゴシック" pitchFamily="-109" charset="-128"/>
      </a:defRPr>
    </a:lvl5pPr>
    <a:lvl6pPr marL="2286000" algn="l" defTabSz="457200" rtl="0" eaLnBrk="1" latinLnBrk="0" hangingPunct="1">
      <a:defRPr sz="2000" b="1" kern="1200">
        <a:solidFill>
          <a:schemeClr val="tx2"/>
        </a:solidFill>
        <a:latin typeface="Times New Roman" pitchFamily="-109" charset="0"/>
        <a:ea typeface="ＭＳ Ｐゴシック" pitchFamily="-109" charset="-128"/>
        <a:cs typeface="ＭＳ Ｐゴシック" pitchFamily="-109" charset="-128"/>
      </a:defRPr>
    </a:lvl6pPr>
    <a:lvl7pPr marL="2743200" algn="l" defTabSz="457200" rtl="0" eaLnBrk="1" latinLnBrk="0" hangingPunct="1">
      <a:defRPr sz="2000" b="1" kern="1200">
        <a:solidFill>
          <a:schemeClr val="tx2"/>
        </a:solidFill>
        <a:latin typeface="Times New Roman" pitchFamily="-109" charset="0"/>
        <a:ea typeface="ＭＳ Ｐゴシック" pitchFamily="-109" charset="-128"/>
        <a:cs typeface="ＭＳ Ｐゴシック" pitchFamily="-109" charset="-128"/>
      </a:defRPr>
    </a:lvl7pPr>
    <a:lvl8pPr marL="3200400" algn="l" defTabSz="457200" rtl="0" eaLnBrk="1" latinLnBrk="0" hangingPunct="1">
      <a:defRPr sz="2000" b="1" kern="1200">
        <a:solidFill>
          <a:schemeClr val="tx2"/>
        </a:solidFill>
        <a:latin typeface="Times New Roman" pitchFamily="-109" charset="0"/>
        <a:ea typeface="ＭＳ Ｐゴシック" pitchFamily="-109" charset="-128"/>
        <a:cs typeface="ＭＳ Ｐゴシック" pitchFamily="-109" charset="-128"/>
      </a:defRPr>
    </a:lvl8pPr>
    <a:lvl9pPr marL="3657600" algn="l" defTabSz="457200" rtl="0" eaLnBrk="1" latinLnBrk="0" hangingPunct="1">
      <a:defRPr sz="2000" b="1" kern="1200">
        <a:solidFill>
          <a:schemeClr val="tx2"/>
        </a:solidFill>
        <a:latin typeface="Times New Roman" pitchFamily="-109" charset="0"/>
        <a:ea typeface="ＭＳ Ｐゴシック" pitchFamily="-109" charset="-128"/>
        <a:cs typeface="ＭＳ Ｐゴシック" pitchFamily="-109"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FF5050"/>
    <a:srgbClr val="FF0000"/>
    <a:srgbClr val="003399"/>
    <a:srgbClr val="FF6600"/>
    <a:srgbClr val="FF3300"/>
    <a:srgbClr val="0000FF"/>
    <a:srgbClr val="000066"/>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autoAdjust="0"/>
    <p:restoredTop sz="94660"/>
  </p:normalViewPr>
  <p:slideViewPr>
    <p:cSldViewPr>
      <p:cViewPr varScale="1">
        <p:scale>
          <a:sx n="98" d="100"/>
          <a:sy n="98" d="100"/>
        </p:scale>
        <p:origin x="-62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124" y="-96"/>
      </p:cViewPr>
      <p:guideLst>
        <p:guide orient="horz" pos="2927"/>
        <p:guide pos="2208"/>
      </p:guideLst>
    </p:cSldViewPr>
  </p:notes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theme" Target="theme/theme1.xml"/><Relationship Id="rId25" Type="http://schemas.openxmlformats.org/officeDocument/2006/relationships/tableStyles" Target="tableStyles.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14" Type="http://schemas.openxmlformats.org/officeDocument/2006/relationships/slide" Target="slides/slide13.xml"/><Relationship Id="rId23" Type="http://schemas.openxmlformats.org/officeDocument/2006/relationships/viewProps" Target="viewProps.xml"/><Relationship Id="rId4" Type="http://schemas.openxmlformats.org/officeDocument/2006/relationships/slide" Target="slides/slide3.xml"/><Relationship Id="rId11" Type="http://schemas.openxmlformats.org/officeDocument/2006/relationships/slide" Target="slides/slide10.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notesMaster" Target="notesMasters/notesMaster1.xml"/><Relationship Id="rId20" Type="http://schemas.openxmlformats.org/officeDocument/2006/relationships/handoutMaster" Target="handoutMasters/handoutMaster1.xml"/><Relationship Id="rId22" Type="http://schemas.openxmlformats.org/officeDocument/2006/relationships/presProps" Target="presProps.xml"/><Relationship Id="rId21" Type="http://schemas.openxmlformats.org/officeDocument/2006/relationships/printerSettings" Target="printerSettings/printerSettings1.bin"/><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lvl1pPr defTabSz="925513">
              <a:defRPr kumimoji="1" sz="1000" b="0">
                <a:solidFill>
                  <a:schemeClr val="tx1"/>
                </a:solidFill>
              </a:defRPr>
            </a:lvl1pPr>
          </a:lstStyle>
          <a:p>
            <a:endParaRPr lang="en-US" altLang="ja-JP"/>
          </a:p>
        </p:txBody>
      </p:sp>
      <p:sp>
        <p:nvSpPr>
          <p:cNvPr id="4099" name="Rectangle 3"/>
          <p:cNvSpPr>
            <a:spLocks noGrp="1" noChangeArrowheads="1"/>
          </p:cNvSpPr>
          <p:nvPr>
            <p:ph type="dt" sz="quarter" idx="1"/>
          </p:nvPr>
        </p:nvSpPr>
        <p:spPr bwMode="auto">
          <a:xfrm>
            <a:off x="3975100" y="0"/>
            <a:ext cx="3035300" cy="463550"/>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lvl1pPr algn="r" defTabSz="925513">
              <a:defRPr kumimoji="1" sz="1000" b="0">
                <a:solidFill>
                  <a:schemeClr val="tx1"/>
                </a:solidFill>
              </a:defRPr>
            </a:lvl1pPr>
          </a:lstStyle>
          <a:p>
            <a:fld id="{66D1A05F-2F7C-3D4A-8988-964D4FD9721B}" type="datetime1">
              <a:rPr lang="en-US"/>
              <a:pPr/>
              <a:t>4/8/11</a:t>
            </a:fld>
            <a:endParaRPr lang="en-US" altLang="ja-JP"/>
          </a:p>
        </p:txBody>
      </p:sp>
      <p:sp>
        <p:nvSpPr>
          <p:cNvPr id="4100" name="Rectangle 4"/>
          <p:cNvSpPr>
            <a:spLocks noGrp="1" noChangeArrowheads="1"/>
          </p:cNvSpPr>
          <p:nvPr>
            <p:ph type="ftr" sz="quarter" idx="2"/>
          </p:nvPr>
        </p:nvSpPr>
        <p:spPr bwMode="auto">
          <a:xfrm>
            <a:off x="0" y="8832850"/>
            <a:ext cx="3035300" cy="463550"/>
          </a:xfrm>
          <a:prstGeom prst="rect">
            <a:avLst/>
          </a:prstGeom>
          <a:noFill/>
          <a:ln w="9525">
            <a:noFill/>
            <a:miter lim="800000"/>
            <a:headEnd/>
            <a:tailEnd/>
          </a:ln>
          <a:effectLst/>
        </p:spPr>
        <p:txBody>
          <a:bodyPr vert="horz" wrap="square" lIns="92578" tIns="46290" rIns="92578" bIns="46290"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a:p>
        </p:txBody>
      </p:sp>
      <p:sp>
        <p:nvSpPr>
          <p:cNvPr id="4101" name="Rectangle 5"/>
          <p:cNvSpPr>
            <a:spLocks noGrp="1" noChangeArrowheads="1"/>
          </p:cNvSpPr>
          <p:nvPr>
            <p:ph type="sldNum" sz="quarter" idx="3"/>
          </p:nvPr>
        </p:nvSpPr>
        <p:spPr bwMode="auto">
          <a:xfrm>
            <a:off x="3975100" y="8832850"/>
            <a:ext cx="3035300" cy="463550"/>
          </a:xfrm>
          <a:prstGeom prst="rect">
            <a:avLst/>
          </a:prstGeom>
          <a:noFill/>
          <a:ln w="9525">
            <a:noFill/>
            <a:miter lim="800000"/>
            <a:headEnd/>
            <a:tailEnd/>
          </a:ln>
          <a:effectLst/>
        </p:spPr>
        <p:txBody>
          <a:bodyPr vert="horz" wrap="square" lIns="92578" tIns="46290" rIns="92578" bIns="46290" numCol="1" anchor="b" anchorCtr="0" compatLnSpc="1">
            <a:prstTxWarp prst="textNoShape">
              <a:avLst/>
            </a:prstTxWarp>
          </a:bodyPr>
          <a:lstStyle>
            <a:lvl1pPr algn="r" defTabSz="925513">
              <a:defRPr kumimoji="1" sz="1000" b="0">
                <a:solidFill>
                  <a:schemeClr val="tx1"/>
                </a:solidFill>
              </a:defRPr>
            </a:lvl1pPr>
          </a:lstStyle>
          <a:p>
            <a:fld id="{9E1ACACB-FE0B-9145-84E8-78037951A1E4}" type="slidenum">
              <a:rPr lang="ja-JP" altLang="en-US"/>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5300" cy="463550"/>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lvl1pPr defTabSz="925513">
              <a:defRPr kumimoji="1" sz="1000" b="0">
                <a:solidFill>
                  <a:schemeClr val="tx1"/>
                </a:solidFill>
              </a:defRPr>
            </a:lvl1pPr>
          </a:lstStyle>
          <a:p>
            <a:endParaRPr lang="en-US" altLang="ja-JP"/>
          </a:p>
        </p:txBody>
      </p:sp>
      <p:sp>
        <p:nvSpPr>
          <p:cNvPr id="6147" name="Rectangle 3"/>
          <p:cNvSpPr>
            <a:spLocks noGrp="1" noChangeArrowheads="1"/>
          </p:cNvSpPr>
          <p:nvPr>
            <p:ph type="dt" idx="1"/>
          </p:nvPr>
        </p:nvSpPr>
        <p:spPr bwMode="auto">
          <a:xfrm>
            <a:off x="3975100" y="0"/>
            <a:ext cx="3035300" cy="463550"/>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lvl1pPr algn="r" defTabSz="925513">
              <a:defRPr kumimoji="1" sz="1000" b="0">
                <a:solidFill>
                  <a:schemeClr val="tx1"/>
                </a:solidFill>
              </a:defRPr>
            </a:lvl1pPr>
          </a:lstStyle>
          <a:p>
            <a:fld id="{C2E38E85-D574-1E4A-AC9D-0B4C7E1AA7E1}" type="datetime1">
              <a:rPr lang="en-US"/>
              <a:pPr/>
              <a:t>4/8/11</a:t>
            </a:fld>
            <a:endParaRPr lang="en-US" altLang="ja-JP"/>
          </a:p>
        </p:txBody>
      </p:sp>
      <p:sp>
        <p:nvSpPr>
          <p:cNvPr id="6148" name="Rectangle 4"/>
          <p:cNvSpPr>
            <a:spLocks noGrp="1" noRot="1" noChangeAspect="1" noChangeArrowheads="1"/>
          </p:cNvSpPr>
          <p:nvPr>
            <p:ph type="sldImg" idx="2"/>
          </p:nvPr>
        </p:nvSpPr>
        <p:spPr bwMode="auto">
          <a:xfrm>
            <a:off x="1181100" y="698500"/>
            <a:ext cx="4646613" cy="3484563"/>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2578" tIns="46290" rIns="92578" bIns="46290" numCol="1" anchor="t" anchorCtr="0" compatLnSpc="1">
            <a:prstTxWarp prst="textNoShape">
              <a:avLst/>
            </a:prstTxWarp>
          </a:bodyPr>
          <a:lstStyle/>
          <a:p>
            <a:pPr lvl="0"/>
            <a:r>
              <a:rPr lang="ja-JP" altLang="en-US"/>
              <a:t>マスターテキストの書式設定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6150" name="Rectangle 6"/>
          <p:cNvSpPr>
            <a:spLocks noGrp="1" noChangeArrowheads="1"/>
          </p:cNvSpPr>
          <p:nvPr>
            <p:ph type="ftr" sz="quarter" idx="4"/>
          </p:nvPr>
        </p:nvSpPr>
        <p:spPr bwMode="auto">
          <a:xfrm>
            <a:off x="0" y="8832850"/>
            <a:ext cx="3035300" cy="463550"/>
          </a:xfrm>
          <a:prstGeom prst="rect">
            <a:avLst/>
          </a:prstGeom>
          <a:noFill/>
          <a:ln w="9525">
            <a:noFill/>
            <a:miter lim="800000"/>
            <a:headEnd/>
            <a:tailEnd/>
          </a:ln>
          <a:effectLst/>
        </p:spPr>
        <p:txBody>
          <a:bodyPr vert="horz" wrap="square" lIns="92578" tIns="46290" rIns="92578" bIns="46290" numCol="1" anchor="b" anchorCtr="0" compatLnSpc="1">
            <a:prstTxWarp prst="textNoShape">
              <a:avLst/>
            </a:prstTxWarp>
          </a:bodyPr>
          <a:lstStyle>
            <a:lvl1pPr defTabSz="925513">
              <a:defRPr kumimoji="1" sz="1000" b="0">
                <a:solidFill>
                  <a:schemeClr val="tx1"/>
                </a:solidFill>
              </a:defRPr>
            </a:lvl1pPr>
          </a:lstStyle>
          <a:p>
            <a:r>
              <a:rPr lang="ja-JP" altLang="en-US"/>
              <a:t>Haixin Huang/BNL</a:t>
            </a:r>
            <a:endParaRPr lang="en-US" altLang="ja-JP"/>
          </a:p>
        </p:txBody>
      </p:sp>
      <p:sp>
        <p:nvSpPr>
          <p:cNvPr id="6151" name="Rectangle 7"/>
          <p:cNvSpPr>
            <a:spLocks noGrp="1" noChangeArrowheads="1"/>
          </p:cNvSpPr>
          <p:nvPr>
            <p:ph type="sldNum" sz="quarter" idx="5"/>
          </p:nvPr>
        </p:nvSpPr>
        <p:spPr bwMode="auto">
          <a:xfrm>
            <a:off x="3975100" y="8832850"/>
            <a:ext cx="3035300" cy="463550"/>
          </a:xfrm>
          <a:prstGeom prst="rect">
            <a:avLst/>
          </a:prstGeom>
          <a:noFill/>
          <a:ln w="9525">
            <a:noFill/>
            <a:miter lim="800000"/>
            <a:headEnd/>
            <a:tailEnd/>
          </a:ln>
          <a:effectLst/>
        </p:spPr>
        <p:txBody>
          <a:bodyPr vert="horz" wrap="square" lIns="92578" tIns="46290" rIns="92578" bIns="46290" numCol="1" anchor="b" anchorCtr="0" compatLnSpc="1">
            <a:prstTxWarp prst="textNoShape">
              <a:avLst/>
            </a:prstTxWarp>
          </a:bodyPr>
          <a:lstStyle>
            <a:lvl1pPr algn="r" defTabSz="925513">
              <a:defRPr kumimoji="1" sz="1000" b="0">
                <a:solidFill>
                  <a:schemeClr val="tx1"/>
                </a:solidFill>
              </a:defRPr>
            </a:lvl1pPr>
          </a:lstStyle>
          <a:p>
            <a:fld id="{7F842157-20C1-F842-AAD2-81FE988BCCE5}" type="slidenum">
              <a:rPr lang="ja-JP" altLang="en-US"/>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1pPr>
    <a:lvl2pPr marL="457200"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2pPr>
    <a:lvl3pPr marL="914400"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3pPr>
    <a:lvl4pPr marL="1371600"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4pPr>
    <a:lvl5pPr marL="1828800" algn="l" rtl="0" fontAlgn="base">
      <a:spcBef>
        <a:spcPct val="30000"/>
      </a:spcBef>
      <a:spcAft>
        <a:spcPct val="0"/>
      </a:spcAft>
      <a:defRPr kumimoji="1" sz="1200" kern="1200">
        <a:solidFill>
          <a:schemeClr val="tx1"/>
        </a:solidFill>
        <a:latin typeface="Times New Roman" pitchFamily="-109" charset="0"/>
        <a:ea typeface="ＭＳ Ｐ明朝" pitchFamily="-109" charset="-128"/>
        <a:cs typeface="ＭＳ Ｐ明朝" pitchFamily="-109"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506882" name="Rectangle 2"/>
          <p:cNvSpPr>
            <a:spLocks noGrp="1" noRot="1" noChangeAspect="1" noChangeArrowheads="1" noTextEdit="1"/>
          </p:cNvSpPr>
          <p:nvPr>
            <p:ph type="sldImg"/>
          </p:nvPr>
        </p:nvSpPr>
        <p:spPr>
          <a:xfrm>
            <a:off x="0" y="307975"/>
            <a:ext cx="1588" cy="1588"/>
          </a:xfrm>
          <a:solidFill>
            <a:srgbClr val="FFFFFF"/>
          </a:solidFill>
          <a:ln/>
        </p:spPr>
      </p:sp>
      <p:sp>
        <p:nvSpPr>
          <p:cNvPr id="506883" name="Text Box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10690" name="Rectangle 2"/>
          <p:cNvSpPr>
            <a:spLocks noGrp="1" noRot="1" noChangeAspect="1" noChangeArrowheads="1" noTextEdit="1"/>
          </p:cNvSpPr>
          <p:nvPr>
            <p:ph type="sldImg"/>
          </p:nvPr>
        </p:nvSpPr>
        <p:spPr>
          <a:xfrm>
            <a:off x="1025525" y="307975"/>
            <a:ext cx="4959350" cy="3719513"/>
          </a:xfrm>
          <a:solidFill>
            <a:srgbClr val="FFFFFF"/>
          </a:solidFill>
          <a:ln/>
        </p:spPr>
      </p:sp>
      <p:sp>
        <p:nvSpPr>
          <p:cNvPr id="1010691" name="Rectangle 3"/>
          <p:cNvSpPr txBox="1">
            <a:spLocks noGrp="1" noChangeArrowheads="1"/>
          </p:cNvSpPr>
          <p:nvPr>
            <p:ph type="body" idx="1"/>
          </p:nvPr>
        </p:nvSpPr>
        <p:spPr>
          <a:xfrm>
            <a:off x="514350" y="4387850"/>
            <a:ext cx="5986463" cy="4129088"/>
          </a:xfrm>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14400" y="685800"/>
            <a:ext cx="7721600" cy="1143000"/>
          </a:xfrm>
        </p:spPr>
        <p:txBody>
          <a:bodyPr/>
          <a:lstStyle>
            <a:lvl1pPr>
              <a:defRPr/>
            </a:lvl1pPr>
          </a:lstStyle>
          <a:p>
            <a:endParaRPr lang="ja-JP" altLang="en-US"/>
          </a:p>
        </p:txBody>
      </p:sp>
      <p:sp>
        <p:nvSpPr>
          <p:cNvPr id="3075" name="Rectangle 3"/>
          <p:cNvSpPr>
            <a:spLocks noGrp="1" noChangeArrowheads="1"/>
          </p:cNvSpPr>
          <p:nvPr>
            <p:ph type="subTitle" idx="1"/>
          </p:nvPr>
        </p:nvSpPr>
        <p:spPr>
          <a:xfrm>
            <a:off x="1828800" y="2286000"/>
            <a:ext cx="6400800" cy="3581400"/>
          </a:xfrm>
        </p:spPr>
        <p:txBody>
          <a:bodyPr/>
          <a:lstStyle>
            <a:lvl1pPr marL="0" indent="0">
              <a:buFont typeface="Monotype Sorts" pitchFamily="-109" charset="2"/>
              <a:buNone/>
              <a:defRPr>
                <a:latin typeface="Times New Roman" pitchFamily="-109" charset="0"/>
              </a:defRPr>
            </a:lvl1pPr>
          </a:lstStyle>
          <a:p>
            <a:endParaRPr lang="ja-JP" altLang="en-US"/>
          </a:p>
        </p:txBody>
      </p:sp>
      <p:sp>
        <p:nvSpPr>
          <p:cNvPr id="3076" name="Rectangle 4"/>
          <p:cNvSpPr>
            <a:spLocks noGrp="1" noChangeArrowheads="1"/>
          </p:cNvSpPr>
          <p:nvPr>
            <p:ph type="dt" sz="half" idx="2"/>
          </p:nvPr>
        </p:nvSpPr>
        <p:spPr>
          <a:xfrm>
            <a:off x="304800" y="6096000"/>
            <a:ext cx="1930400" cy="514350"/>
          </a:xfrm>
        </p:spPr>
        <p:txBody>
          <a:bodyPr/>
          <a:lstStyle>
            <a:lvl1pPr>
              <a:defRPr smtClean="0">
                <a:solidFill>
                  <a:srgbClr val="5E574E"/>
                </a:solidFill>
              </a:defRPr>
            </a:lvl1pPr>
          </a:lstStyle>
          <a:p>
            <a:r>
              <a:rPr lang="en-US"/>
              <a:t>09/02/02</a:t>
            </a:r>
            <a:endParaRPr lang="en-US" altLang="ja-JP"/>
          </a:p>
        </p:txBody>
      </p:sp>
      <p:sp>
        <p:nvSpPr>
          <p:cNvPr id="3077" name="Rectangle 5"/>
          <p:cNvSpPr>
            <a:spLocks noGrp="1" noChangeArrowheads="1"/>
          </p:cNvSpPr>
          <p:nvPr>
            <p:ph type="ftr" sz="quarter" idx="3"/>
          </p:nvPr>
        </p:nvSpPr>
        <p:spPr>
          <a:xfrm>
            <a:off x="4572000" y="6096000"/>
            <a:ext cx="2844800" cy="514350"/>
          </a:xfrm>
        </p:spPr>
        <p:txBody>
          <a:bodyPr/>
          <a:lstStyle>
            <a:lvl1pPr>
              <a:defRPr>
                <a:solidFill>
                  <a:srgbClr val="5E574E"/>
                </a:solidFill>
                <a:latin typeface="Arial" pitchFamily="-109" charset="0"/>
              </a:defRPr>
            </a:lvl1pPr>
          </a:lstStyle>
          <a:p>
            <a:r>
              <a:rPr lang="ja-JP" altLang="en-US"/>
              <a:t>Haixin Huang</a:t>
            </a:r>
            <a:endParaRPr lang="en-US" altLang="ja-JP"/>
          </a:p>
        </p:txBody>
      </p:sp>
      <p:sp>
        <p:nvSpPr>
          <p:cNvPr id="3078" name="Rectangle 6"/>
          <p:cNvSpPr>
            <a:spLocks noGrp="1" noChangeArrowheads="1"/>
          </p:cNvSpPr>
          <p:nvPr>
            <p:ph type="sldNum" sz="quarter" idx="4"/>
          </p:nvPr>
        </p:nvSpPr>
        <p:spPr>
          <a:xfrm>
            <a:off x="2514600" y="6096000"/>
            <a:ext cx="1828800" cy="514350"/>
          </a:xfrm>
        </p:spPr>
        <p:txBody>
          <a:bodyPr/>
          <a:lstStyle>
            <a:lvl1pPr>
              <a:defRPr>
                <a:solidFill>
                  <a:srgbClr val="5E574E"/>
                </a:solidFill>
              </a:defRPr>
            </a:lvl1pPr>
          </a:lstStyle>
          <a:p>
            <a:fld id="{1F5647BB-80B3-EE4A-9235-17B0FAD5A4E8}" type="slidenum">
              <a:rPr lang="ja-JP" altLang="en-US"/>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smtClean="0"/>
            </a:lvl1pPr>
          </a:lstStyle>
          <a:p>
            <a:fld id="{6D5E18E8-F63E-2543-8311-78FDAB563A06}" type="slidenum">
              <a:rPr lang="ja-JP" altLang="en-US"/>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191250" y="533400"/>
            <a:ext cx="19621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5334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smtClean="0"/>
            </a:lvl1pPr>
          </a:lstStyle>
          <a:p>
            <a:fld id="{9A9D9E85-73E7-9B41-B600-52F02998A85B}"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smtClean="0"/>
            </a:lvl1pPr>
          </a:lstStyle>
          <a:p>
            <a:fld id="{C92F33FB-ECB9-004C-A296-5BE17C069B0E}"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5" name="Footer Placeholder 4"/>
          <p:cNvSpPr>
            <a:spLocks noGrp="1"/>
          </p:cNvSpPr>
          <p:nvPr>
            <p:ph type="ftr" sz="quarter" idx="11"/>
          </p:nvPr>
        </p:nvSpPr>
        <p:spPr/>
        <p:txBody>
          <a:bodyPr/>
          <a:lstStyle>
            <a:lvl1pPr>
              <a:defRPr/>
            </a:lvl1pPr>
          </a:lstStyle>
          <a:p>
            <a:r>
              <a:rPr lang="ja-JP" altLang="en-US"/>
              <a:t>Haixin Huang</a:t>
            </a:r>
            <a:endParaRPr lang="en-US" altLang="ja-JP"/>
          </a:p>
        </p:txBody>
      </p:sp>
      <p:sp>
        <p:nvSpPr>
          <p:cNvPr id="6" name="Slide Number Placeholder 5"/>
          <p:cNvSpPr>
            <a:spLocks noGrp="1"/>
          </p:cNvSpPr>
          <p:nvPr>
            <p:ph type="sldNum" sz="quarter" idx="12"/>
          </p:nvPr>
        </p:nvSpPr>
        <p:spPr/>
        <p:txBody>
          <a:bodyPr/>
          <a:lstStyle>
            <a:lvl1pPr>
              <a:defRPr smtClean="0"/>
            </a:lvl1pPr>
          </a:lstStyle>
          <a:p>
            <a:fld id="{21A7C21C-9627-714A-B569-823ABDB8E867}" type="slidenum">
              <a:rPr lang="ja-JP" altLang="en-US"/>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43400" y="1295400"/>
            <a:ext cx="38100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smtClean="0"/>
            </a:lvl1pPr>
          </a:lstStyle>
          <a:p>
            <a:fld id="{DEAE1E6A-D9A9-7F4E-9904-E1AB59421ADF}" type="slidenum">
              <a:rPr lang="ja-JP" altLang="en-US"/>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8" name="Footer Placeholder 7"/>
          <p:cNvSpPr>
            <a:spLocks noGrp="1"/>
          </p:cNvSpPr>
          <p:nvPr>
            <p:ph type="ftr" sz="quarter" idx="11"/>
          </p:nvPr>
        </p:nvSpPr>
        <p:spPr/>
        <p:txBody>
          <a:bodyPr/>
          <a:lstStyle>
            <a:lvl1pPr>
              <a:defRPr/>
            </a:lvl1pPr>
          </a:lstStyle>
          <a:p>
            <a:r>
              <a:rPr lang="ja-JP" altLang="en-US"/>
              <a:t>Haixin Huang</a:t>
            </a:r>
            <a:endParaRPr lang="en-US" altLang="ja-JP"/>
          </a:p>
        </p:txBody>
      </p:sp>
      <p:sp>
        <p:nvSpPr>
          <p:cNvPr id="9" name="Slide Number Placeholder 8"/>
          <p:cNvSpPr>
            <a:spLocks noGrp="1"/>
          </p:cNvSpPr>
          <p:nvPr>
            <p:ph type="sldNum" sz="quarter" idx="12"/>
          </p:nvPr>
        </p:nvSpPr>
        <p:spPr/>
        <p:txBody>
          <a:bodyPr/>
          <a:lstStyle>
            <a:lvl1pPr>
              <a:defRPr smtClean="0"/>
            </a:lvl1pPr>
          </a:lstStyle>
          <a:p>
            <a:fld id="{0E65A0BD-B175-D946-A182-5963C9644EC2}"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4" name="Footer Placeholder 3"/>
          <p:cNvSpPr>
            <a:spLocks noGrp="1"/>
          </p:cNvSpPr>
          <p:nvPr>
            <p:ph type="ftr" sz="quarter" idx="11"/>
          </p:nvPr>
        </p:nvSpPr>
        <p:spPr/>
        <p:txBody>
          <a:bodyPr/>
          <a:lstStyle>
            <a:lvl1pPr>
              <a:defRPr/>
            </a:lvl1pPr>
          </a:lstStyle>
          <a:p>
            <a:r>
              <a:rPr lang="ja-JP" altLang="en-US"/>
              <a:t>Haixin Huang</a:t>
            </a:r>
            <a:endParaRPr lang="en-US" altLang="ja-JP"/>
          </a:p>
        </p:txBody>
      </p:sp>
      <p:sp>
        <p:nvSpPr>
          <p:cNvPr id="5" name="Slide Number Placeholder 4"/>
          <p:cNvSpPr>
            <a:spLocks noGrp="1"/>
          </p:cNvSpPr>
          <p:nvPr>
            <p:ph type="sldNum" sz="quarter" idx="12"/>
          </p:nvPr>
        </p:nvSpPr>
        <p:spPr/>
        <p:txBody>
          <a:bodyPr/>
          <a:lstStyle>
            <a:lvl1pPr>
              <a:defRPr smtClean="0"/>
            </a:lvl1pPr>
          </a:lstStyle>
          <a:p>
            <a:fld id="{CC47D7B2-60B1-6745-BC7B-01DFA6ACAB47}"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3" name="Footer Placeholder 2"/>
          <p:cNvSpPr>
            <a:spLocks noGrp="1"/>
          </p:cNvSpPr>
          <p:nvPr>
            <p:ph type="ftr" sz="quarter" idx="11"/>
          </p:nvPr>
        </p:nvSpPr>
        <p:spPr/>
        <p:txBody>
          <a:bodyPr/>
          <a:lstStyle>
            <a:lvl1pPr>
              <a:defRPr/>
            </a:lvl1pPr>
          </a:lstStyle>
          <a:p>
            <a:r>
              <a:rPr lang="ja-JP" altLang="en-US"/>
              <a:t>Haixin Huang</a:t>
            </a:r>
            <a:endParaRPr lang="en-US" altLang="ja-JP"/>
          </a:p>
        </p:txBody>
      </p:sp>
      <p:sp>
        <p:nvSpPr>
          <p:cNvPr id="4" name="Slide Number Placeholder 3"/>
          <p:cNvSpPr>
            <a:spLocks noGrp="1"/>
          </p:cNvSpPr>
          <p:nvPr>
            <p:ph type="sldNum" sz="quarter" idx="12"/>
          </p:nvPr>
        </p:nvSpPr>
        <p:spPr/>
        <p:txBody>
          <a:bodyPr/>
          <a:lstStyle>
            <a:lvl1pPr>
              <a:defRPr smtClean="0"/>
            </a:lvl1pPr>
          </a:lstStyle>
          <a:p>
            <a:fld id="{DB1CA066-BD14-DD4B-AE55-2127D0114780}"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smtClean="0"/>
            </a:lvl1pPr>
          </a:lstStyle>
          <a:p>
            <a:fld id="{0D0AF113-81F3-7145-8C84-AC5CEC354812}"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r>
              <a:rPr lang="en-US"/>
              <a:t>09/02/02</a:t>
            </a:r>
            <a:endParaRPr lang="en-US" altLang="ja-JP"/>
          </a:p>
          <a:p>
            <a:endParaRPr lang="en-US" altLang="ja-JP"/>
          </a:p>
        </p:txBody>
      </p:sp>
      <p:sp>
        <p:nvSpPr>
          <p:cNvPr id="6" name="Footer Placeholder 5"/>
          <p:cNvSpPr>
            <a:spLocks noGrp="1"/>
          </p:cNvSpPr>
          <p:nvPr>
            <p:ph type="ftr" sz="quarter" idx="11"/>
          </p:nvPr>
        </p:nvSpPr>
        <p:spPr/>
        <p:txBody>
          <a:bodyPr/>
          <a:lstStyle>
            <a:lvl1pPr>
              <a:defRPr/>
            </a:lvl1pPr>
          </a:lstStyle>
          <a:p>
            <a:r>
              <a:rPr lang="ja-JP" altLang="en-US"/>
              <a:t>Haixin Huang</a:t>
            </a:r>
            <a:endParaRPr lang="en-US" altLang="ja-JP"/>
          </a:p>
        </p:txBody>
      </p:sp>
      <p:sp>
        <p:nvSpPr>
          <p:cNvPr id="7" name="Slide Number Placeholder 6"/>
          <p:cNvSpPr>
            <a:spLocks noGrp="1"/>
          </p:cNvSpPr>
          <p:nvPr>
            <p:ph type="sldNum" sz="quarter" idx="12"/>
          </p:nvPr>
        </p:nvSpPr>
        <p:spPr/>
        <p:txBody>
          <a:bodyPr/>
          <a:lstStyle>
            <a:lvl1pPr>
              <a:defRPr smtClean="0"/>
            </a:lvl1pPr>
          </a:lstStyle>
          <a:p>
            <a:fld id="{C6411F05-471C-9F4B-A37B-891CF6675F6A}"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1.jpeg"/><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533400"/>
            <a:ext cx="7772400"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endParaRPr lang="ja-JP" altLang="en-US"/>
          </a:p>
        </p:txBody>
      </p:sp>
      <p:sp>
        <p:nvSpPr>
          <p:cNvPr id="2051" name="Rectangle 3"/>
          <p:cNvSpPr>
            <a:spLocks noGrp="1" noChangeArrowheads="1"/>
          </p:cNvSpPr>
          <p:nvPr>
            <p:ph type="body" idx="1"/>
          </p:nvPr>
        </p:nvSpPr>
        <p:spPr bwMode="auto">
          <a:xfrm>
            <a:off x="381000" y="1295400"/>
            <a:ext cx="77724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ja-JP" altLang="en-US"/>
          </a:p>
        </p:txBody>
      </p:sp>
      <p:sp>
        <p:nvSpPr>
          <p:cNvPr id="2052" name="Rectangle 4"/>
          <p:cNvSpPr>
            <a:spLocks noGrp="1" noChangeArrowheads="1"/>
          </p:cNvSpPr>
          <p:nvPr>
            <p:ph type="dt" sz="half" idx="2"/>
          </p:nvPr>
        </p:nvSpPr>
        <p:spPr bwMode="auto">
          <a:xfrm>
            <a:off x="431800" y="6324600"/>
            <a:ext cx="1397000" cy="36195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spcBef>
                <a:spcPct val="50000"/>
              </a:spcBef>
              <a:defRPr sz="1400" b="0">
                <a:solidFill>
                  <a:schemeClr val="bg2"/>
                </a:solidFill>
                <a:latin typeface="Arial" pitchFamily="-109" charset="0"/>
              </a:defRPr>
            </a:lvl1pPr>
          </a:lstStyle>
          <a:p>
            <a:r>
              <a:rPr lang="en-US"/>
              <a:t>09/02/02</a:t>
            </a:r>
            <a:endParaRPr lang="en-US" altLang="ja-JP"/>
          </a:p>
          <a:p>
            <a:endParaRPr lang="en-US" altLang="ja-JP"/>
          </a:p>
        </p:txBody>
      </p:sp>
      <p:sp>
        <p:nvSpPr>
          <p:cNvPr id="2053" name="Rectangle 5"/>
          <p:cNvSpPr>
            <a:spLocks noGrp="1" noChangeArrowheads="1"/>
          </p:cNvSpPr>
          <p:nvPr>
            <p:ph type="ftr" sz="quarter" idx="3"/>
          </p:nvPr>
        </p:nvSpPr>
        <p:spPr bwMode="auto">
          <a:xfrm>
            <a:off x="3886200" y="6400800"/>
            <a:ext cx="25146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a:spcBef>
                <a:spcPct val="50000"/>
              </a:spcBef>
              <a:defRPr sz="1400" b="0">
                <a:solidFill>
                  <a:schemeClr val="tx1"/>
                </a:solidFill>
              </a:defRPr>
            </a:lvl1pPr>
          </a:lstStyle>
          <a:p>
            <a:r>
              <a:rPr lang="ja-JP" altLang="en-US"/>
              <a:t>Haixin Huang</a:t>
            </a:r>
            <a:endParaRPr lang="en-US" altLang="ja-JP"/>
          </a:p>
        </p:txBody>
      </p:sp>
      <p:sp>
        <p:nvSpPr>
          <p:cNvPr id="2054" name="Rectangle 6"/>
          <p:cNvSpPr>
            <a:spLocks noGrp="1" noChangeArrowheads="1"/>
          </p:cNvSpPr>
          <p:nvPr>
            <p:ph type="sldNum" sz="quarter" idx="4"/>
          </p:nvPr>
        </p:nvSpPr>
        <p:spPr bwMode="auto">
          <a:xfrm>
            <a:off x="2057400" y="6400800"/>
            <a:ext cx="1524000" cy="228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spcBef>
                <a:spcPct val="50000"/>
              </a:spcBef>
              <a:defRPr sz="1400" b="0">
                <a:solidFill>
                  <a:schemeClr val="bg2"/>
                </a:solidFill>
                <a:latin typeface="Arial" pitchFamily="-109" charset="0"/>
              </a:defRPr>
            </a:lvl1pPr>
          </a:lstStyle>
          <a:p>
            <a:fld id="{95C6D6F7-7CCB-1B47-9D77-4F80881EA64E}" type="slidenum">
              <a:rPr lang="ja-JP" altLang="en-US"/>
              <a:pPr/>
              <a:t>‹#›</a:t>
            </a:fld>
            <a:endParaRPr lang="en-US" altLang="ja-JP"/>
          </a:p>
        </p:txBody>
      </p:sp>
      <p:pic>
        <p:nvPicPr>
          <p:cNvPr id="2058" name="Picture 10" descr="logo2"/>
          <p:cNvPicPr>
            <a:picLocks noChangeAspect="1" noChangeArrowheads="1"/>
          </p:cNvPicPr>
          <p:nvPr/>
        </p:nvPicPr>
        <p:blipFill>
          <a:blip r:embed="rId13"/>
          <a:srcRect/>
          <a:stretch>
            <a:fillRect/>
          </a:stretch>
        </p:blipFill>
        <p:spPr bwMode="auto">
          <a:xfrm>
            <a:off x="6629400" y="6200775"/>
            <a:ext cx="1676400" cy="657225"/>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dt="0"/>
  <p:txStyles>
    <p:titleStyle>
      <a:lvl1pPr algn="l" rtl="0" fontAlgn="base">
        <a:spcBef>
          <a:spcPct val="0"/>
        </a:spcBef>
        <a:spcAft>
          <a:spcPct val="0"/>
        </a:spcAft>
        <a:defRPr kumimoji="1" sz="4000">
          <a:solidFill>
            <a:schemeClr val="tx2"/>
          </a:solidFill>
          <a:latin typeface="+mj-lt"/>
          <a:ea typeface="+mj-ea"/>
          <a:cs typeface="+mj-cs"/>
        </a:defRPr>
      </a:lvl1pPr>
      <a:lvl2pPr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2pPr>
      <a:lvl3pPr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3pPr>
      <a:lvl4pPr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4pPr>
      <a:lvl5pPr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5pPr>
      <a:lvl6pPr marL="457200"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6pPr>
      <a:lvl7pPr marL="914400"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7pPr>
      <a:lvl8pPr marL="1371600"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8pPr>
      <a:lvl9pPr marL="1828800" algn="l" rtl="0" fontAlgn="base">
        <a:spcBef>
          <a:spcPct val="0"/>
        </a:spcBef>
        <a:spcAft>
          <a:spcPct val="0"/>
        </a:spcAft>
        <a:defRPr kumimoji="1" sz="4000">
          <a:solidFill>
            <a:schemeClr val="tx2"/>
          </a:solidFill>
          <a:latin typeface="Times New Roman" pitchFamily="-109" charset="0"/>
          <a:ea typeface="ＭＳ Ｐゴシック" pitchFamily="-109" charset="-128"/>
          <a:cs typeface="ＭＳ Ｐゴシック" pitchFamily="-109" charset="-128"/>
        </a:defRPr>
      </a:lvl9pPr>
    </p:titleStyle>
    <p:bodyStyle>
      <a:lvl1pPr marL="342900" indent="-342900" algn="l" rtl="0" fontAlgn="base">
        <a:spcBef>
          <a:spcPct val="20000"/>
        </a:spcBef>
        <a:spcAft>
          <a:spcPct val="0"/>
        </a:spcAft>
        <a:buClr>
          <a:srgbClr val="FF3300"/>
        </a:buClr>
        <a:buFont typeface="Monotype Sorts" pitchFamily="-109" charset="2"/>
        <a:buChar char="l"/>
        <a:defRPr kumimoji="1" sz="3200">
          <a:solidFill>
            <a:schemeClr val="tx1"/>
          </a:solidFill>
          <a:latin typeface="+mn-lt"/>
          <a:ea typeface="+mn-ea"/>
          <a:cs typeface="+mn-cs"/>
        </a:defRPr>
      </a:lvl1pPr>
      <a:lvl2pPr marL="742950" indent="-285750" algn="l" rtl="0" fontAlgn="base">
        <a:spcBef>
          <a:spcPct val="20000"/>
        </a:spcBef>
        <a:spcAft>
          <a:spcPct val="0"/>
        </a:spcAft>
        <a:buClr>
          <a:srgbClr val="FF6600"/>
        </a:buClr>
        <a:buSzPct val="70000"/>
        <a:buFont typeface="Monotype Sorts" pitchFamily="-109" charset="2"/>
        <a:buChar char="l"/>
        <a:defRPr kumimoji="1" sz="2800">
          <a:solidFill>
            <a:schemeClr val="tx1"/>
          </a:solidFill>
          <a:latin typeface="+mn-lt"/>
          <a:ea typeface="+mn-ea"/>
        </a:defRPr>
      </a:lvl2pPr>
      <a:lvl3pPr marL="1143000" indent="-228600" algn="l" rtl="0" fontAlgn="base">
        <a:spcBef>
          <a:spcPct val="20000"/>
        </a:spcBef>
        <a:spcAft>
          <a:spcPct val="0"/>
        </a:spcAft>
        <a:buClr>
          <a:srgbClr val="FF6600"/>
        </a:buClr>
        <a:buSzPct val="50000"/>
        <a:buFont typeface="Monotype Sorts" pitchFamily="-109" charset="2"/>
        <a:buChar char="l"/>
        <a:defRPr kumimoji="1" sz="2400">
          <a:solidFill>
            <a:schemeClr val="tx1"/>
          </a:solidFill>
          <a:latin typeface="+mn-lt"/>
          <a:ea typeface="+mn-ea"/>
        </a:defRPr>
      </a:lvl3pPr>
      <a:lvl4pPr marL="1600200" indent="-228600" algn="l" rtl="0" fontAlgn="base">
        <a:spcBef>
          <a:spcPct val="20000"/>
        </a:spcBef>
        <a:spcAft>
          <a:spcPct val="0"/>
        </a:spcAft>
        <a:buClr>
          <a:srgbClr val="FF6600"/>
        </a:buClr>
        <a:buChar char="•"/>
        <a:defRPr kumimoji="1" sz="2000">
          <a:solidFill>
            <a:schemeClr val="tx1"/>
          </a:solidFill>
          <a:latin typeface="+mn-lt"/>
          <a:ea typeface="+mn-ea"/>
        </a:defRPr>
      </a:lvl4pPr>
      <a:lvl5pPr marL="20574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5pPr>
      <a:lvl6pPr marL="25146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6pPr>
      <a:lvl7pPr marL="29718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7pPr>
      <a:lvl8pPr marL="34290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8pPr>
      <a:lvl9pPr marL="3886200" indent="-228600" algn="l" rtl="0" fontAlgn="base">
        <a:spcBef>
          <a:spcPct val="20000"/>
        </a:spcBef>
        <a:spcAft>
          <a:spcPct val="0"/>
        </a:spcAft>
        <a:buClr>
          <a:srgbClr val="FF6600"/>
        </a:buClr>
        <a:buSzPct val="25000"/>
        <a:buFont typeface="CommercialPi BT" pitchFamily="18" charset="2"/>
        <a:buChar char="."/>
        <a:defRPr kumimoji="1"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3"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3" Type="http://schemas.openxmlformats.org/officeDocument/2006/relationships/image" Target="../media/image1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a:xfrm>
            <a:off x="685800" y="2362200"/>
            <a:ext cx="7772400" cy="1470025"/>
          </a:xfrm>
          <a:ln/>
        </p:spPr>
        <p:txBody>
          <a:bodyPr lIns="90000" tIns="46800" rIns="90000" bIns="46800" anchor="ctr"/>
          <a:lstStyle/>
          <a:p>
            <a:pPr algn="ctr" defTabSz="457200">
              <a:buClr>
                <a:srgbClr val="FF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515600" algn="l"/>
              </a:tabLst>
            </a:pPr>
            <a:r>
              <a:rPr kumimoji="0" lang="en-GB" sz="4400" b="1" dirty="0" smtClean="0">
                <a:solidFill>
                  <a:srgbClr val="FF0000"/>
                </a:solidFill>
              </a:rPr>
              <a:t>RHIC Status</a:t>
            </a:r>
            <a:r>
              <a:rPr kumimoji="0" lang="en-GB" sz="3200" b="1" dirty="0" smtClean="0">
                <a:solidFill>
                  <a:srgbClr val="FF0000"/>
                </a:solidFill>
              </a:rPr>
              <a:t>	</a:t>
            </a:r>
            <a:r>
              <a:rPr kumimoji="0" lang="en-GB" sz="3200" b="1" dirty="0">
                <a:solidFill>
                  <a:srgbClr val="FF0000"/>
                </a:solidFill>
              </a:rPr>
              <a:t>	</a:t>
            </a:r>
          </a:p>
        </p:txBody>
      </p:sp>
      <p:grpSp>
        <p:nvGrpSpPr>
          <p:cNvPr id="505859" name="Group 3"/>
          <p:cNvGrpSpPr>
            <a:grpSpLocks/>
          </p:cNvGrpSpPr>
          <p:nvPr/>
        </p:nvGrpSpPr>
        <p:grpSpPr bwMode="auto">
          <a:xfrm>
            <a:off x="1447800" y="5638803"/>
            <a:ext cx="1879601" cy="833438"/>
            <a:chOff x="912" y="3552"/>
            <a:chExt cx="1184" cy="525"/>
          </a:xfrm>
        </p:grpSpPr>
        <p:sp>
          <p:nvSpPr>
            <p:cNvPr id="505860" name="AutoShape 4"/>
            <p:cNvSpPr>
              <a:spLocks noChangeArrowheads="1"/>
            </p:cNvSpPr>
            <p:nvPr/>
          </p:nvSpPr>
          <p:spPr bwMode="auto">
            <a:xfrm>
              <a:off x="912" y="3552"/>
              <a:ext cx="1140" cy="288"/>
            </a:xfrm>
            <a:prstGeom prst="roundRect">
              <a:avLst>
                <a:gd name="adj" fmla="val 347"/>
              </a:avLst>
            </a:prstGeom>
            <a:noFill/>
            <a:ln w="9525">
              <a:noFill/>
              <a:round/>
              <a:headEnd/>
              <a:tailEnd/>
            </a:ln>
          </p:spPr>
          <p:txBody>
            <a:bodyPr wrap="none" anchor="ctr">
              <a:prstTxWarp prst="textNoShape">
                <a:avLst/>
              </a:prstTxWarp>
            </a:bodyPr>
            <a:lstStyle/>
            <a:p>
              <a:endParaRPr lang="en-US"/>
            </a:p>
          </p:txBody>
        </p:sp>
        <p:sp>
          <p:nvSpPr>
            <p:cNvPr id="505861" name="AutoShape 5"/>
            <p:cNvSpPr>
              <a:spLocks noChangeArrowheads="1"/>
            </p:cNvSpPr>
            <p:nvPr/>
          </p:nvSpPr>
          <p:spPr bwMode="auto">
            <a:xfrm>
              <a:off x="912" y="3552"/>
              <a:ext cx="1184" cy="525"/>
            </a:xfrm>
            <a:prstGeom prst="roundRect">
              <a:avLst>
                <a:gd name="adj" fmla="val 347"/>
              </a:avLst>
            </a:prstGeom>
            <a:noFill/>
            <a:ln w="9525">
              <a:noFill/>
              <a:round/>
              <a:headEnd/>
              <a:tailEnd/>
            </a:ln>
          </p:spPr>
          <p:txBody>
            <a:bodyPr wrap="none" lIns="90000" tIns="46800" rIns="90000" bIns="46800">
              <a:prstTxWarp prst="textNoShape">
                <a:avLst/>
              </a:prstTxWarp>
              <a:spAutoFit/>
            </a:bodyPr>
            <a:lstStyle/>
            <a:p>
              <a:pPr eaLnBrk="1" hangingPunct="1">
                <a:buClr>
                  <a:srgbClr val="000099"/>
                </a:buClr>
                <a:buSzPct val="100000"/>
                <a:buFont typeface="Times New Roman" pitchFamily="-109"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April 8, </a:t>
              </a:r>
              <a:r>
                <a:rPr lang="en-GB" sz="2400" b="0" dirty="0" smtClean="0">
                  <a:solidFill>
                    <a:srgbClr val="000099"/>
                  </a:solidFill>
                </a:rPr>
                <a:t>2011</a:t>
              </a:r>
            </a:p>
            <a:p>
              <a:pPr eaLnBrk="1" hangingPunct="1">
                <a:buClr>
                  <a:srgbClr val="000099"/>
                </a:buClr>
                <a:buSzPct val="100000"/>
                <a:buFont typeface="Times New Roman" pitchFamily="-109"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b="0" dirty="0" smtClean="0">
                  <a:solidFill>
                    <a:srgbClr val="000099"/>
                  </a:solidFill>
                </a:rPr>
                <a:t>RSC </a:t>
              </a:r>
              <a:r>
                <a:rPr lang="en-GB" sz="2400" b="0" dirty="0">
                  <a:solidFill>
                    <a:srgbClr val="000099"/>
                  </a:solidFill>
                </a:rPr>
                <a:t>Meeting</a:t>
              </a:r>
            </a:p>
          </p:txBody>
        </p:sp>
      </p:grpSp>
      <p:grpSp>
        <p:nvGrpSpPr>
          <p:cNvPr id="505862" name="Group 6"/>
          <p:cNvGrpSpPr>
            <a:grpSpLocks/>
          </p:cNvGrpSpPr>
          <p:nvPr/>
        </p:nvGrpSpPr>
        <p:grpSpPr bwMode="auto">
          <a:xfrm>
            <a:off x="3048000" y="3962400"/>
            <a:ext cx="2476500" cy="582613"/>
            <a:chOff x="1968" y="2544"/>
            <a:chExt cx="1560" cy="367"/>
          </a:xfrm>
        </p:grpSpPr>
        <p:sp>
          <p:nvSpPr>
            <p:cNvPr id="505863" name="AutoShape 7"/>
            <p:cNvSpPr>
              <a:spLocks noChangeArrowheads="1"/>
            </p:cNvSpPr>
            <p:nvPr/>
          </p:nvSpPr>
          <p:spPr bwMode="auto">
            <a:xfrm>
              <a:off x="1968" y="2544"/>
              <a:ext cx="1560" cy="365"/>
            </a:xfrm>
            <a:prstGeom prst="roundRect">
              <a:avLst>
                <a:gd name="adj" fmla="val 273"/>
              </a:avLst>
            </a:prstGeom>
            <a:noFill/>
            <a:ln w="9525">
              <a:noFill/>
              <a:round/>
              <a:headEnd/>
              <a:tailEnd/>
            </a:ln>
          </p:spPr>
          <p:txBody>
            <a:bodyPr wrap="none" anchor="ctr">
              <a:prstTxWarp prst="textNoShape">
                <a:avLst/>
              </a:prstTxWarp>
            </a:bodyPr>
            <a:lstStyle/>
            <a:p>
              <a:endParaRPr lang="en-US"/>
            </a:p>
          </p:txBody>
        </p:sp>
        <p:sp>
          <p:nvSpPr>
            <p:cNvPr id="505864" name="AutoShape 8"/>
            <p:cNvSpPr>
              <a:spLocks noChangeArrowheads="1"/>
            </p:cNvSpPr>
            <p:nvPr/>
          </p:nvSpPr>
          <p:spPr bwMode="auto">
            <a:xfrm>
              <a:off x="1968" y="2544"/>
              <a:ext cx="1560" cy="367"/>
            </a:xfrm>
            <a:prstGeom prst="roundRect">
              <a:avLst>
                <a:gd name="adj" fmla="val 273"/>
              </a:avLst>
            </a:prstGeom>
            <a:noFill/>
            <a:ln w="9525">
              <a:noFill/>
              <a:round/>
              <a:headEnd/>
              <a:tailEnd/>
            </a:ln>
          </p:spPr>
          <p:txBody>
            <a:bodyPr wrap="none" lIns="90000" tIns="46800" rIns="90000" bIns="46800">
              <a:prstTxWarp prst="textNoShape">
                <a:avLst/>
              </a:prstTxWarp>
              <a:spAutoFit/>
            </a:bodyPr>
            <a:lstStyle/>
            <a:p>
              <a:pPr eaLnBrk="1" hangingPunct="1">
                <a:buClr>
                  <a:srgbClr val="009999"/>
                </a:buClr>
                <a:buSzPct val="100000"/>
                <a:buFont typeface="Times New Roman" pitchFamily="-109"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0">
                  <a:solidFill>
                    <a:srgbClr val="009999"/>
                  </a:solidFill>
                </a:rPr>
                <a:t>Haixin Huang</a:t>
              </a:r>
            </a:p>
          </p:txBody>
        </p:sp>
      </p:gr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Footer Placeholder 2"/>
          <p:cNvSpPr>
            <a:spLocks noGrp="1"/>
          </p:cNvSpPr>
          <p:nvPr>
            <p:ph type="ftr" sz="quarter" idx="11"/>
          </p:nvPr>
        </p:nvSpPr>
        <p:spPr>
          <a:noFill/>
        </p:spPr>
        <p:txBody>
          <a:bodyPr/>
          <a:lstStyle/>
          <a:p>
            <a:r>
              <a:rPr lang="ja-JP" altLang="en-US"/>
              <a:t>Haixin Huang</a:t>
            </a:r>
            <a:endParaRPr lang="en-US" altLang="ja-JP"/>
          </a:p>
        </p:txBody>
      </p:sp>
      <p:sp>
        <p:nvSpPr>
          <p:cNvPr id="23555" name="Slide Number Placeholder 3"/>
          <p:cNvSpPr>
            <a:spLocks noGrp="1"/>
          </p:cNvSpPr>
          <p:nvPr>
            <p:ph type="sldNum" sz="quarter" idx="12"/>
          </p:nvPr>
        </p:nvSpPr>
        <p:spPr>
          <a:noFill/>
        </p:spPr>
        <p:txBody>
          <a:bodyPr/>
          <a:lstStyle/>
          <a:p>
            <a:fld id="{010F405E-36C0-5D46-B0DB-E18E30FD54D3}" type="slidenum">
              <a:rPr lang="ja-JP" altLang="en-US"/>
              <a:pPr/>
              <a:t>10</a:t>
            </a:fld>
            <a:endParaRPr lang="en-US" altLang="ja-JP"/>
          </a:p>
        </p:txBody>
      </p:sp>
      <p:pic>
        <p:nvPicPr>
          <p:cNvPr id="23556" name="Picture 3" descr="TuneScan_250GeV.gif"/>
          <p:cNvPicPr>
            <a:picLocks noChangeAspect="1"/>
          </p:cNvPicPr>
          <p:nvPr/>
        </p:nvPicPr>
        <p:blipFill>
          <a:blip r:embed="rId2"/>
          <a:srcRect/>
          <a:stretch>
            <a:fillRect/>
          </a:stretch>
        </p:blipFill>
        <p:spPr bwMode="auto">
          <a:xfrm>
            <a:off x="1143000" y="1905000"/>
            <a:ext cx="6858000" cy="4468813"/>
          </a:xfrm>
          <a:prstGeom prst="rect">
            <a:avLst/>
          </a:prstGeom>
          <a:noFill/>
          <a:ln w="9525">
            <a:noFill/>
            <a:miter lim="800000"/>
            <a:headEnd/>
            <a:tailEnd/>
          </a:ln>
        </p:spPr>
      </p:pic>
      <p:sp>
        <p:nvSpPr>
          <p:cNvPr id="23557" name="TextBox 3"/>
          <p:cNvSpPr txBox="1">
            <a:spLocks noChangeArrowheads="1"/>
          </p:cNvSpPr>
          <p:nvPr/>
        </p:nvSpPr>
        <p:spPr bwMode="auto">
          <a:xfrm rot="-5400000">
            <a:off x="3797300" y="3060700"/>
            <a:ext cx="1944688" cy="395288"/>
          </a:xfrm>
          <a:prstGeom prst="rect">
            <a:avLst/>
          </a:prstGeom>
          <a:noFill/>
          <a:ln w="28575">
            <a:solidFill>
              <a:srgbClr val="FF0000"/>
            </a:solidFill>
            <a:miter lim="800000"/>
            <a:headEnd/>
            <a:tailEnd/>
          </a:ln>
        </p:spPr>
        <p:txBody>
          <a:bodyPr>
            <a:prstTxWarp prst="textNoShape">
              <a:avLst/>
            </a:prstTxWarp>
            <a:spAutoFit/>
          </a:bodyPr>
          <a:lstStyle/>
          <a:p>
            <a:r>
              <a:rPr lang="en-US" sz="1800">
                <a:solidFill>
                  <a:schemeClr val="tx1"/>
                </a:solidFill>
              </a:rPr>
              <a:t>7/10 resonance</a:t>
            </a:r>
          </a:p>
        </p:txBody>
      </p:sp>
      <p:sp>
        <p:nvSpPr>
          <p:cNvPr id="23558" name="TextBox 4"/>
          <p:cNvSpPr txBox="1">
            <a:spLocks noChangeArrowheads="1"/>
          </p:cNvSpPr>
          <p:nvPr/>
        </p:nvSpPr>
        <p:spPr bwMode="auto">
          <a:xfrm rot="-5400000">
            <a:off x="2741613" y="2592387"/>
            <a:ext cx="1860550" cy="333375"/>
          </a:xfrm>
          <a:prstGeom prst="rect">
            <a:avLst/>
          </a:prstGeom>
          <a:noFill/>
          <a:ln w="28575">
            <a:solidFill>
              <a:srgbClr val="FF0000"/>
            </a:solidFill>
            <a:miter lim="800000"/>
            <a:headEnd/>
            <a:tailEnd/>
          </a:ln>
        </p:spPr>
        <p:txBody>
          <a:bodyPr>
            <a:prstTxWarp prst="textNoShape">
              <a:avLst/>
            </a:prstTxWarp>
            <a:spAutoFit/>
          </a:bodyPr>
          <a:lstStyle/>
          <a:p>
            <a:r>
              <a:rPr lang="en-US" sz="1400">
                <a:solidFill>
                  <a:schemeClr val="tx1"/>
                </a:solidFill>
              </a:rPr>
              <a:t>11/16 resonance</a:t>
            </a:r>
          </a:p>
        </p:txBody>
      </p:sp>
      <p:cxnSp>
        <p:nvCxnSpPr>
          <p:cNvPr id="8" name="Straight Arrow Connector 7"/>
          <p:cNvCxnSpPr>
            <a:cxnSpLocks noChangeShapeType="1"/>
          </p:cNvCxnSpPr>
          <p:nvPr/>
        </p:nvCxnSpPr>
        <p:spPr bwMode="auto">
          <a:xfrm rot="5400000">
            <a:off x="2863850" y="4518026"/>
            <a:ext cx="1654175" cy="0"/>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
        <p:nvSpPr>
          <p:cNvPr id="23560" name="TextBox 9"/>
          <p:cNvSpPr txBox="1">
            <a:spLocks noChangeArrowheads="1"/>
          </p:cNvSpPr>
          <p:nvPr/>
        </p:nvSpPr>
        <p:spPr bwMode="auto">
          <a:xfrm rot="-5400000">
            <a:off x="6593681" y="3083719"/>
            <a:ext cx="1838325" cy="395288"/>
          </a:xfrm>
          <a:prstGeom prst="rect">
            <a:avLst/>
          </a:prstGeom>
          <a:noFill/>
          <a:ln w="28575">
            <a:solidFill>
              <a:srgbClr val="FF0000"/>
            </a:solidFill>
            <a:miter lim="800000"/>
            <a:headEnd/>
            <a:tailEnd/>
          </a:ln>
        </p:spPr>
        <p:txBody>
          <a:bodyPr>
            <a:prstTxWarp prst="textNoShape">
              <a:avLst/>
            </a:prstTxWarp>
            <a:spAutoFit/>
          </a:bodyPr>
          <a:lstStyle/>
          <a:p>
            <a:r>
              <a:rPr lang="en-US" sz="1800">
                <a:solidFill>
                  <a:schemeClr val="tx1"/>
                </a:solidFill>
              </a:rPr>
              <a:t>3/4 resonance</a:t>
            </a:r>
          </a:p>
        </p:txBody>
      </p:sp>
      <p:cxnSp>
        <p:nvCxnSpPr>
          <p:cNvPr id="10" name="Straight Arrow Connector 9"/>
          <p:cNvCxnSpPr>
            <a:cxnSpLocks noChangeShapeType="1"/>
            <a:stCxn id="23557" idx="1"/>
          </p:cNvCxnSpPr>
          <p:nvPr/>
        </p:nvCxnSpPr>
        <p:spPr bwMode="auto">
          <a:xfrm rot="16200000" flipH="1">
            <a:off x="3998119" y="5020469"/>
            <a:ext cx="1570038" cy="25400"/>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
        <p:nvSpPr>
          <p:cNvPr id="23562" name="TextBox 15"/>
          <p:cNvSpPr txBox="1">
            <a:spLocks noChangeArrowheads="1"/>
          </p:cNvSpPr>
          <p:nvPr/>
        </p:nvSpPr>
        <p:spPr bwMode="auto">
          <a:xfrm rot="-5400000">
            <a:off x="685007" y="4204900"/>
            <a:ext cx="2438400" cy="276999"/>
          </a:xfrm>
          <a:prstGeom prst="rect">
            <a:avLst/>
          </a:prstGeom>
          <a:noFill/>
          <a:ln w="28575">
            <a:solidFill>
              <a:srgbClr val="FF0000"/>
            </a:solidFill>
            <a:miter lim="800000"/>
            <a:headEnd/>
            <a:tailEnd/>
          </a:ln>
        </p:spPr>
        <p:txBody>
          <a:bodyPr>
            <a:prstTxWarp prst="textNoShape">
              <a:avLst/>
            </a:prstTxWarp>
            <a:spAutoFit/>
          </a:bodyPr>
          <a:lstStyle/>
          <a:p>
            <a:r>
              <a:rPr lang="en-US" sz="1200" dirty="0">
                <a:solidFill>
                  <a:schemeClr val="tx1"/>
                </a:solidFill>
              </a:rPr>
              <a:t>New Working pt </a:t>
            </a:r>
            <a:r>
              <a:rPr lang="en-US" sz="1200" dirty="0" smtClean="0">
                <a:solidFill>
                  <a:schemeClr val="tx1"/>
                </a:solidFill>
              </a:rPr>
              <a:t>0.673</a:t>
            </a:r>
            <a:endParaRPr lang="en-US" sz="1200" dirty="0">
              <a:solidFill>
                <a:schemeClr val="tx1"/>
              </a:solidFill>
            </a:endParaRPr>
          </a:p>
        </p:txBody>
      </p:sp>
      <p:sp>
        <p:nvSpPr>
          <p:cNvPr id="23563" name="Rectangle 2"/>
          <p:cNvSpPr>
            <a:spLocks noGrp="1" noChangeArrowheads="1"/>
          </p:cNvSpPr>
          <p:nvPr>
            <p:ph type="title" idx="4294967295"/>
          </p:nvPr>
        </p:nvSpPr>
        <p:spPr>
          <a:xfrm>
            <a:off x="0" y="0"/>
            <a:ext cx="9144000" cy="609600"/>
          </a:xfrm>
        </p:spPr>
        <p:txBody>
          <a:bodyPr/>
          <a:lstStyle/>
          <a:p>
            <a:pPr eaLnBrk="1" hangingPunct="1"/>
            <a:r>
              <a:rPr lang="en-US" sz="3200" b="1">
                <a:solidFill>
                  <a:srgbClr val="FF0000"/>
                </a:solidFill>
              </a:rPr>
              <a:t>RHIC Polarization Transmission to 250GeV</a:t>
            </a:r>
            <a:r>
              <a:rPr lang="en-US" sz="3200">
                <a:latin typeface="Chalkboard" pitchFamily="-65" charset="0"/>
              </a:rPr>
              <a:t> </a:t>
            </a:r>
          </a:p>
        </p:txBody>
      </p:sp>
      <p:sp>
        <p:nvSpPr>
          <p:cNvPr id="24588" name="Rectangle 5"/>
          <p:cNvSpPr>
            <a:spLocks noChangeArrowheads="1"/>
          </p:cNvSpPr>
          <p:nvPr/>
        </p:nvSpPr>
        <p:spPr bwMode="auto">
          <a:xfrm>
            <a:off x="304800" y="685800"/>
            <a:ext cx="8458200" cy="990600"/>
          </a:xfrm>
          <a:prstGeom prst="rect">
            <a:avLst/>
          </a:prstGeom>
          <a:noFill/>
          <a:ln w="9525">
            <a:noFill/>
            <a:miter lim="800000"/>
            <a:headEnd/>
            <a:tailEnd/>
          </a:ln>
        </p:spPr>
        <p:txBody>
          <a:bodyPr>
            <a:prstTxWarp prst="textNoShape">
              <a:avLst/>
            </a:prstTxWarp>
          </a:bodyPr>
          <a:lstStyle/>
          <a:p>
            <a:pPr marL="469900" indent="-469900" eaLnBrk="1" hangingPunct="1">
              <a:spcBef>
                <a:spcPct val="20000"/>
              </a:spcBef>
              <a:buClr>
                <a:srgbClr val="FF0000"/>
              </a:buClr>
            </a:pPr>
            <a:r>
              <a:rPr lang="en-US" b="0" dirty="0">
                <a:solidFill>
                  <a:srgbClr val="003399"/>
                </a:solidFill>
              </a:rPr>
              <a:t>The relative gain of polarization by moving </a:t>
            </a:r>
            <a:r>
              <a:rPr lang="en-US" b="0" dirty="0" err="1">
                <a:solidFill>
                  <a:srgbClr val="003399"/>
                </a:solidFill>
              </a:rPr>
              <a:t>Q</a:t>
            </a:r>
            <a:r>
              <a:rPr lang="en-US" b="0" baseline="-25000" dirty="0" err="1">
                <a:solidFill>
                  <a:srgbClr val="003399"/>
                </a:solidFill>
              </a:rPr>
              <a:t>y</a:t>
            </a:r>
            <a:r>
              <a:rPr lang="en-US" b="0" baseline="-25000" dirty="0">
                <a:solidFill>
                  <a:srgbClr val="003399"/>
                </a:solidFill>
              </a:rPr>
              <a:t> </a:t>
            </a:r>
            <a:r>
              <a:rPr lang="en-US" b="0" dirty="0">
                <a:solidFill>
                  <a:srgbClr val="003399"/>
                </a:solidFill>
              </a:rPr>
              <a:t>from .68 to .676 is 1.12. The actual efficiency is about 80% instead of 93% (based on jet calibration).  The hope is that the close orbit error reduction gives additional gain. </a:t>
            </a:r>
          </a:p>
        </p:txBody>
      </p:sp>
      <p:cxnSp>
        <p:nvCxnSpPr>
          <p:cNvPr id="2" name="Straight Arrow Connector 9"/>
          <p:cNvCxnSpPr>
            <a:cxnSpLocks noChangeShapeType="1"/>
            <a:stCxn id="23560" idx="1"/>
          </p:cNvCxnSpPr>
          <p:nvPr/>
        </p:nvCxnSpPr>
        <p:spPr bwMode="auto">
          <a:xfrm>
            <a:off x="7512050" y="4216400"/>
            <a:ext cx="946150" cy="1803400"/>
          </a:xfrm>
          <a:prstGeom prst="straightConnector1">
            <a:avLst/>
          </a:prstGeom>
          <a:noFill/>
          <a:ln w="25400">
            <a:solidFill>
              <a:srgbClr val="FF0000"/>
            </a:solidFill>
            <a:round/>
            <a:headEnd/>
            <a:tailEnd type="arrow" w="med" len="med"/>
          </a:ln>
          <a:effectLst>
            <a:outerShdw dist="20000" dir="5400000" rotWithShape="0">
              <a:srgbClr val="808080">
                <a:alpha val="37999"/>
              </a:srgbClr>
            </a:outerShdw>
          </a:effectLst>
        </p:spPr>
      </p:cxnSp>
      <p:sp>
        <p:nvSpPr>
          <p:cNvPr id="23566" name="Line 25"/>
          <p:cNvSpPr>
            <a:spLocks noChangeShapeType="1"/>
          </p:cNvSpPr>
          <p:nvPr/>
        </p:nvSpPr>
        <p:spPr bwMode="auto">
          <a:xfrm flipH="1" flipV="1">
            <a:off x="1905000" y="2133600"/>
            <a:ext cx="0" cy="99060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23567" name="TextBox 15"/>
          <p:cNvSpPr txBox="1">
            <a:spLocks noChangeArrowheads="1"/>
          </p:cNvSpPr>
          <p:nvPr/>
        </p:nvSpPr>
        <p:spPr bwMode="auto">
          <a:xfrm rot="-5400000">
            <a:off x="1638300" y="4686300"/>
            <a:ext cx="2208213" cy="303213"/>
          </a:xfrm>
          <a:prstGeom prst="rect">
            <a:avLst/>
          </a:prstGeom>
          <a:noFill/>
          <a:ln w="28575">
            <a:solidFill>
              <a:srgbClr val="FF0000"/>
            </a:solidFill>
            <a:miter lim="800000"/>
            <a:headEnd/>
            <a:tailEnd/>
          </a:ln>
        </p:spPr>
        <p:txBody>
          <a:bodyPr>
            <a:prstTxWarp prst="textNoShape">
              <a:avLst/>
            </a:prstTxWarp>
            <a:spAutoFit/>
          </a:bodyPr>
          <a:lstStyle/>
          <a:p>
            <a:r>
              <a:rPr lang="en-US" sz="1200">
                <a:solidFill>
                  <a:schemeClr val="tx1"/>
                </a:solidFill>
              </a:rPr>
              <a:t>Working pt for</a:t>
            </a:r>
            <a:r>
              <a:rPr lang="en-US" sz="1200">
                <a:solidFill>
                  <a:schemeClr val="tx1"/>
                </a:solidFill>
                <a:latin typeface="Calibri" pitchFamily="-65" charset="0"/>
              </a:rPr>
              <a:t> 250</a:t>
            </a:r>
            <a:r>
              <a:rPr lang="en-US" sz="1200">
                <a:solidFill>
                  <a:schemeClr val="tx1"/>
                </a:solidFill>
              </a:rPr>
              <a:t>GeV run</a:t>
            </a:r>
          </a:p>
        </p:txBody>
      </p:sp>
      <p:sp>
        <p:nvSpPr>
          <p:cNvPr id="23568" name="Line 27"/>
          <p:cNvSpPr>
            <a:spLocks noChangeShapeType="1"/>
          </p:cNvSpPr>
          <p:nvPr/>
        </p:nvSpPr>
        <p:spPr bwMode="auto">
          <a:xfrm flipH="1" flipV="1">
            <a:off x="2743200" y="3124200"/>
            <a:ext cx="0" cy="60960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23569" name="TextBox 16"/>
          <p:cNvSpPr txBox="1">
            <a:spLocks noChangeArrowheads="1"/>
          </p:cNvSpPr>
          <p:nvPr/>
        </p:nvSpPr>
        <p:spPr bwMode="auto">
          <a:xfrm rot="10800000">
            <a:off x="838200" y="1828800"/>
            <a:ext cx="492125" cy="4521200"/>
          </a:xfrm>
          <a:prstGeom prst="rect">
            <a:avLst/>
          </a:prstGeom>
          <a:solidFill>
            <a:schemeClr val="accent3"/>
          </a:solidFill>
          <a:ln w="9525">
            <a:noFill/>
            <a:miter lim="800000"/>
            <a:headEnd/>
            <a:tailEnd/>
          </a:ln>
        </p:spPr>
        <p:txBody>
          <a:bodyPr vert="eaVert" wrap="none">
            <a:prstTxWarp prst="textNoShape">
              <a:avLst/>
            </a:prstTxWarp>
            <a:spAutoFit/>
          </a:bodyPr>
          <a:lstStyle/>
          <a:p>
            <a:r>
              <a:rPr lang="en-US" dirty="0"/>
              <a:t>From online polarization  measurements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11</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Ramp Measurements</a:t>
            </a:r>
            <a:endParaRPr lang="en-GB" sz="3200" b="1" dirty="0">
              <a:solidFill>
                <a:srgbClr val="FF0000"/>
              </a:solidFill>
            </a:endParaRPr>
          </a:p>
        </p:txBody>
      </p:sp>
      <p:pic>
        <p:nvPicPr>
          <p:cNvPr id="8" name="Content Placeholder 7" descr="Fri_Apr__8_12:17:49_2011.gif"/>
          <p:cNvPicPr>
            <a:picLocks noGrp="1" noChangeAspect="1"/>
          </p:cNvPicPr>
          <p:nvPr>
            <p:ph idx="1"/>
          </p:nvPr>
        </p:nvPicPr>
        <p:blipFill>
          <a:blip r:embed="rId3"/>
          <a:srcRect l="-17860" r="-17860"/>
          <a:stretch>
            <a:fillRect/>
          </a:stretch>
        </p:blipFill>
        <p:spPr>
          <a:xfrm>
            <a:off x="-1143000" y="609600"/>
            <a:ext cx="11125200" cy="6096001"/>
          </a:xfrm>
        </p:spPr>
      </p:pic>
      <p:sp>
        <p:nvSpPr>
          <p:cNvPr id="9" name="TextBox 8"/>
          <p:cNvSpPr txBox="1"/>
          <p:nvPr/>
        </p:nvSpPr>
        <p:spPr>
          <a:xfrm>
            <a:off x="228600" y="5105400"/>
            <a:ext cx="2743200" cy="1323439"/>
          </a:xfrm>
          <a:prstGeom prst="rect">
            <a:avLst/>
          </a:prstGeom>
          <a:solidFill>
            <a:schemeClr val="accent3"/>
          </a:solidFill>
        </p:spPr>
        <p:txBody>
          <a:bodyPr wrap="square" rtlCol="0">
            <a:spAutoFit/>
          </a:bodyPr>
          <a:lstStyle/>
          <a:p>
            <a:r>
              <a:rPr lang="en-US" dirty="0" smtClean="0"/>
              <a:t>Preliminary ratio of three ramps:</a:t>
            </a:r>
          </a:p>
          <a:p>
            <a:r>
              <a:rPr lang="en-US" dirty="0" smtClean="0"/>
              <a:t>100-&gt;100:0.777+-0.025</a:t>
            </a:r>
          </a:p>
          <a:p>
            <a:r>
              <a:rPr lang="en-US" dirty="0" smtClean="0"/>
              <a:t>100-&gt;250:0.727+-0.016</a:t>
            </a:r>
            <a:endParaRPr lang="en-US" dirty="0"/>
          </a:p>
        </p:txBody>
      </p:sp>
      <p:sp>
        <p:nvSpPr>
          <p:cNvPr id="10" name="TextBox 9"/>
          <p:cNvSpPr txBox="1"/>
          <p:nvPr/>
        </p:nvSpPr>
        <p:spPr>
          <a:xfrm>
            <a:off x="3124200" y="6019800"/>
            <a:ext cx="5791200" cy="707886"/>
          </a:xfrm>
          <a:prstGeom prst="rect">
            <a:avLst/>
          </a:prstGeom>
          <a:solidFill>
            <a:schemeClr val="accent3"/>
          </a:solidFill>
        </p:spPr>
        <p:txBody>
          <a:bodyPr wrap="square" rtlCol="0">
            <a:spAutoFit/>
          </a:bodyPr>
          <a:lstStyle/>
          <a:p>
            <a:r>
              <a:rPr lang="en-US" dirty="0" smtClean="0"/>
              <a:t>The ramp is a factor slower. So any depolarization effect should be stronger than the regular ramp.</a:t>
            </a:r>
            <a:endParaRPr lang="en-US" dirty="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Asymmetry on the Down Ramp</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12</a:t>
            </a:fld>
            <a:endParaRPr lang="en-US" altLang="ja-JP" dirty="0"/>
          </a:p>
        </p:txBody>
      </p:sp>
      <p:pic>
        <p:nvPicPr>
          <p:cNvPr id="8" name="Content Placeholder 7" descr="Thu_Apr_7_2011_233522_17154.gif"/>
          <p:cNvPicPr>
            <a:picLocks noGrp="1" noChangeAspect="1"/>
          </p:cNvPicPr>
          <p:nvPr>
            <p:ph idx="1"/>
          </p:nvPr>
        </p:nvPicPr>
        <p:blipFill>
          <a:blip r:embed="rId2"/>
          <a:srcRect l="-15004" r="-15004"/>
          <a:stretch>
            <a:fillRect/>
          </a:stretch>
        </p:blipFill>
        <p:spPr>
          <a:xfrm>
            <a:off x="-685800" y="838200"/>
            <a:ext cx="10210800" cy="5836024"/>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457200"/>
            <a:ext cx="8991600" cy="6172200"/>
          </a:xfrm>
          <a:solidFill>
            <a:schemeClr val="bg1"/>
          </a:solidFill>
          <a:ln/>
        </p:spPr>
        <p:txBody>
          <a:bodyPr lIns="90000" tIns="46800" rIns="90000" bIns="46800"/>
          <a:lstStyle/>
          <a:p>
            <a:pPr marL="339725" indent="-339725" defTabSz="457200">
              <a:lnSpc>
                <a:spcPct val="80000"/>
              </a:lnSpc>
              <a:buSzPct val="50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400" dirty="0" smtClean="0">
              <a:solidFill>
                <a:srgbClr val="003399"/>
              </a:solidFill>
              <a:latin typeface="+mj-lt"/>
            </a:endParaRPr>
          </a:p>
          <a:p>
            <a:pPr lvl="0">
              <a:buSzPct val="50000"/>
            </a:pPr>
            <a:r>
              <a:rPr lang="en-US" sz="2000" dirty="0" smtClean="0">
                <a:solidFill>
                  <a:srgbClr val="003399"/>
                </a:solidFill>
                <a:latin typeface="+mj-lt"/>
              </a:rPr>
              <a:t>Ramps with vertical tune at 0.71 and 0.72. Bunch intensity of 1.3-1.4*10^11. Two ramps. The purpose is to see if higher polarization can be reached this year after all the effort to reduce orbit errors. We measured close to zero polarization last run.  </a:t>
            </a:r>
            <a:r>
              <a:rPr lang="en-US" sz="2000" dirty="0" smtClean="0">
                <a:solidFill>
                  <a:srgbClr val="FF3300"/>
                </a:solidFill>
                <a:latin typeface="+mj-lt"/>
              </a:rPr>
              <a:t>3-4 </a:t>
            </a:r>
            <a:r>
              <a:rPr lang="en-US" sz="2000" dirty="0" smtClean="0">
                <a:solidFill>
                  <a:srgbClr val="FF3300"/>
                </a:solidFill>
                <a:latin typeface="+mj-lt"/>
              </a:rPr>
              <a:t>hours</a:t>
            </a:r>
            <a:r>
              <a:rPr lang="en-US" sz="2000" dirty="0" smtClean="0">
                <a:solidFill>
                  <a:srgbClr val="003399"/>
                </a:solidFill>
                <a:latin typeface="+mj-lt"/>
              </a:rPr>
              <a:t>.</a:t>
            </a:r>
          </a:p>
          <a:p>
            <a:pPr lvl="0">
              <a:buSzPct val="50000"/>
            </a:pPr>
            <a:r>
              <a:rPr lang="en-US" sz="2000" dirty="0" smtClean="0">
                <a:solidFill>
                  <a:srgbClr val="003399"/>
                </a:solidFill>
                <a:latin typeface="+mj-lt"/>
              </a:rPr>
              <a:t>Ramp with vertical tune at 0.671 to see if we indeed reach transmission efficiency plateau. The last attempt was lost during ramp, but passed the low tune part. May need two ramps. </a:t>
            </a:r>
            <a:r>
              <a:rPr lang="en-US" sz="2000" dirty="0" smtClean="0">
                <a:solidFill>
                  <a:srgbClr val="FF3300"/>
                </a:solidFill>
                <a:latin typeface="+mj-lt"/>
              </a:rPr>
              <a:t>3 hours.</a:t>
            </a:r>
            <a:endParaRPr lang="en-US" sz="2000" dirty="0" smtClean="0">
              <a:solidFill>
                <a:srgbClr val="FF3300"/>
              </a:solidFill>
              <a:latin typeface="+mj-lt"/>
            </a:endParaRPr>
          </a:p>
          <a:p>
            <a:pPr lvl="0">
              <a:buSzPct val="50000"/>
            </a:pPr>
            <a:r>
              <a:rPr lang="en-US" sz="2000" dirty="0" smtClean="0">
                <a:solidFill>
                  <a:srgbClr val="003399"/>
                </a:solidFill>
                <a:latin typeface="+mj-lt"/>
              </a:rPr>
              <a:t>12 </a:t>
            </a:r>
            <a:r>
              <a:rPr lang="en-US" sz="2000" dirty="0" smtClean="0">
                <a:solidFill>
                  <a:srgbClr val="003399"/>
                </a:solidFill>
                <a:latin typeface="+mj-lt"/>
              </a:rPr>
              <a:t>bunch ramp and stay at store for half hour to check </a:t>
            </a:r>
            <a:r>
              <a:rPr lang="en-US" sz="2000" dirty="0" err="1" smtClean="0">
                <a:solidFill>
                  <a:srgbClr val="003399"/>
                </a:solidFill>
                <a:latin typeface="+mj-lt"/>
              </a:rPr>
              <a:t>e</a:t>
            </a:r>
            <a:r>
              <a:rPr lang="en-US" sz="2000" dirty="0" smtClean="0">
                <a:solidFill>
                  <a:srgbClr val="003399"/>
                </a:solidFill>
                <a:latin typeface="+mj-lt"/>
              </a:rPr>
              <a:t>-cloud effect on </a:t>
            </a:r>
            <a:r>
              <a:rPr lang="en-US" sz="2000" dirty="0" err="1" smtClean="0">
                <a:solidFill>
                  <a:srgbClr val="003399"/>
                </a:solidFill>
                <a:latin typeface="+mj-lt"/>
              </a:rPr>
              <a:t>emittance</a:t>
            </a:r>
            <a:r>
              <a:rPr lang="en-US" sz="2000" dirty="0" smtClean="0">
                <a:solidFill>
                  <a:srgbClr val="003399"/>
                </a:solidFill>
                <a:latin typeface="+mj-lt"/>
              </a:rPr>
              <a:t> growth</a:t>
            </a:r>
            <a:r>
              <a:rPr lang="en-US" sz="2000" dirty="0" smtClean="0">
                <a:solidFill>
                  <a:srgbClr val="003399"/>
                </a:solidFill>
                <a:latin typeface="+mj-lt"/>
              </a:rPr>
              <a:t>. </a:t>
            </a:r>
            <a:r>
              <a:rPr lang="en-US" sz="2000" dirty="0" smtClean="0">
                <a:solidFill>
                  <a:srgbClr val="FF3300"/>
                </a:solidFill>
                <a:latin typeface="+mj-lt"/>
              </a:rPr>
              <a:t>1hr</a:t>
            </a:r>
            <a:r>
              <a:rPr lang="en-US" sz="2000" dirty="0" smtClean="0">
                <a:solidFill>
                  <a:srgbClr val="003399"/>
                </a:solidFill>
                <a:latin typeface="+mj-lt"/>
              </a:rPr>
              <a:t>.</a:t>
            </a:r>
          </a:p>
          <a:p>
            <a:pPr lvl="0">
              <a:buSzPct val="50000"/>
            </a:pPr>
            <a:r>
              <a:rPr lang="en-US" sz="2000" dirty="0" smtClean="0">
                <a:solidFill>
                  <a:srgbClr val="003399"/>
                </a:solidFill>
                <a:latin typeface="+mj-lt"/>
              </a:rPr>
              <a:t>109x109 2.5 to 3e11/bunch acceleration (requires ½ hr tunnel access). </a:t>
            </a:r>
            <a:r>
              <a:rPr lang="en-US" sz="2000" dirty="0" smtClean="0">
                <a:solidFill>
                  <a:srgbClr val="FF3300"/>
                </a:solidFill>
                <a:latin typeface="+mj-lt"/>
              </a:rPr>
              <a:t>2 hrs</a:t>
            </a:r>
            <a:r>
              <a:rPr lang="en-US" sz="2000" dirty="0" smtClean="0">
                <a:solidFill>
                  <a:srgbClr val="003399"/>
                </a:solidFill>
                <a:latin typeface="+mj-lt"/>
              </a:rPr>
              <a:t>.</a:t>
            </a:r>
          </a:p>
          <a:p>
            <a:pPr lvl="0">
              <a:buSzPct val="50000"/>
            </a:pPr>
            <a:r>
              <a:rPr lang="en-US" sz="2000" dirty="0" err="1" smtClean="0">
                <a:solidFill>
                  <a:srgbClr val="003399"/>
                </a:solidFill>
                <a:latin typeface="+mj-lt"/>
              </a:rPr>
              <a:t>Emittance</a:t>
            </a:r>
            <a:r>
              <a:rPr lang="en-US" sz="2000" dirty="0" smtClean="0">
                <a:solidFill>
                  <a:srgbClr val="003399"/>
                </a:solidFill>
                <a:latin typeface="+mj-lt"/>
              </a:rPr>
              <a:t> growth at store without collision (expect to see no </a:t>
            </a:r>
            <a:r>
              <a:rPr lang="en-US" sz="2000" dirty="0" err="1" smtClean="0">
                <a:solidFill>
                  <a:srgbClr val="003399"/>
                </a:solidFill>
                <a:latin typeface="+mj-lt"/>
              </a:rPr>
              <a:t>emittance</a:t>
            </a:r>
            <a:r>
              <a:rPr lang="en-US" sz="2000" dirty="0" smtClean="0">
                <a:solidFill>
                  <a:srgbClr val="003399"/>
                </a:solidFill>
                <a:latin typeface="+mj-lt"/>
              </a:rPr>
              <a:t> growth in store). </a:t>
            </a:r>
            <a:r>
              <a:rPr lang="en-US" sz="2000" dirty="0" smtClean="0">
                <a:solidFill>
                  <a:srgbClr val="FF3300"/>
                </a:solidFill>
                <a:latin typeface="+mj-lt"/>
              </a:rPr>
              <a:t>1hr at store +1 hr setup</a:t>
            </a:r>
            <a:r>
              <a:rPr lang="en-US" sz="2000" dirty="0" smtClean="0">
                <a:solidFill>
                  <a:srgbClr val="003399"/>
                </a:solidFill>
                <a:latin typeface="+mj-lt"/>
              </a:rPr>
              <a:t>.</a:t>
            </a:r>
          </a:p>
          <a:p>
            <a:pPr lvl="0">
              <a:buSzPct val="50000"/>
            </a:pPr>
            <a:r>
              <a:rPr lang="en-US" sz="2000" dirty="0" smtClean="0">
                <a:solidFill>
                  <a:srgbClr val="003399"/>
                </a:solidFill>
                <a:latin typeface="+mj-lt"/>
              </a:rPr>
              <a:t>Test </a:t>
            </a:r>
            <a:r>
              <a:rPr lang="en-US" sz="2000" dirty="0" smtClean="0">
                <a:solidFill>
                  <a:srgbClr val="003399"/>
                </a:solidFill>
                <a:latin typeface="+mj-lt"/>
              </a:rPr>
              <a:t>of the new configuration of the </a:t>
            </a:r>
            <a:r>
              <a:rPr lang="en-US" sz="2000" dirty="0" err="1" smtClean="0">
                <a:solidFill>
                  <a:srgbClr val="003399"/>
                </a:solidFill>
                <a:latin typeface="+mj-lt"/>
              </a:rPr>
              <a:t>llrf</a:t>
            </a:r>
            <a:r>
              <a:rPr lang="en-US" sz="2000" dirty="0" smtClean="0">
                <a:solidFill>
                  <a:srgbClr val="003399"/>
                </a:solidFill>
                <a:latin typeface="+mj-lt"/>
              </a:rPr>
              <a:t> loops for the 9 MHz mode. The goal of the new loops is to achieve lower longitudinal </a:t>
            </a:r>
            <a:r>
              <a:rPr lang="en-US" sz="2000" dirty="0" err="1" smtClean="0">
                <a:solidFill>
                  <a:srgbClr val="003399"/>
                </a:solidFill>
                <a:latin typeface="+mj-lt"/>
              </a:rPr>
              <a:t>emittance</a:t>
            </a:r>
            <a:r>
              <a:rPr lang="en-US" sz="2000" dirty="0" smtClean="0">
                <a:solidFill>
                  <a:srgbClr val="003399"/>
                </a:solidFill>
                <a:latin typeface="+mj-lt"/>
              </a:rPr>
              <a:t> and shorter bunches at store</a:t>
            </a:r>
            <a:r>
              <a:rPr lang="en-US" sz="2000" dirty="0" smtClean="0">
                <a:solidFill>
                  <a:srgbClr val="003399"/>
                </a:solidFill>
                <a:latin typeface="+mj-lt"/>
              </a:rPr>
              <a:t>. </a:t>
            </a:r>
            <a:r>
              <a:rPr lang="en-US" sz="2000" dirty="0" smtClean="0">
                <a:solidFill>
                  <a:srgbClr val="FF3300"/>
                </a:solidFill>
                <a:latin typeface="+mj-lt"/>
              </a:rPr>
              <a:t>2 </a:t>
            </a:r>
            <a:r>
              <a:rPr lang="en-US" sz="2000" dirty="0" smtClean="0">
                <a:solidFill>
                  <a:srgbClr val="FF3300"/>
                </a:solidFill>
                <a:latin typeface="+mj-lt"/>
              </a:rPr>
              <a:t>hours</a:t>
            </a:r>
            <a:r>
              <a:rPr lang="en-US" sz="2000" dirty="0" smtClean="0">
                <a:solidFill>
                  <a:srgbClr val="FF3300"/>
                </a:solidFill>
                <a:latin typeface="+mj-lt"/>
              </a:rPr>
              <a:t> </a:t>
            </a:r>
            <a:r>
              <a:rPr lang="en-US" sz="2000" dirty="0" smtClean="0">
                <a:solidFill>
                  <a:srgbClr val="003399"/>
                </a:solidFill>
                <a:latin typeface="+mj-lt"/>
              </a:rPr>
              <a:t>at injection and possible  </a:t>
            </a:r>
            <a:r>
              <a:rPr lang="en-US" sz="2000" dirty="0" smtClean="0">
                <a:solidFill>
                  <a:srgbClr val="003399"/>
                </a:solidFill>
                <a:latin typeface="+mj-lt"/>
              </a:rPr>
              <a:t>6-bunch </a:t>
            </a:r>
            <a:r>
              <a:rPr lang="en-US" sz="2000" dirty="0" smtClean="0">
                <a:solidFill>
                  <a:srgbClr val="003399"/>
                </a:solidFill>
                <a:latin typeface="+mj-lt"/>
              </a:rPr>
              <a:t>ramp.</a:t>
            </a:r>
          </a:p>
          <a:p>
            <a:pPr>
              <a:buSzPct val="50000"/>
            </a:pPr>
            <a:r>
              <a:rPr lang="en-US" sz="2000" dirty="0" smtClean="0">
                <a:solidFill>
                  <a:srgbClr val="003399"/>
                </a:solidFill>
                <a:latin typeface="+mj-lt"/>
              </a:rPr>
              <a:t>Near integer working point  </a:t>
            </a:r>
            <a:r>
              <a:rPr lang="en-US" sz="2000" dirty="0" smtClean="0">
                <a:solidFill>
                  <a:srgbClr val="FF3300"/>
                </a:solidFill>
                <a:latin typeface="+mj-lt"/>
              </a:rPr>
              <a:t>16 hours</a:t>
            </a:r>
            <a:r>
              <a:rPr lang="en-US" sz="2000" dirty="0" smtClean="0">
                <a:solidFill>
                  <a:srgbClr val="003399"/>
                </a:solidFill>
                <a:latin typeface="+mj-lt"/>
              </a:rPr>
              <a:t>.</a:t>
            </a:r>
          </a:p>
          <a:p>
            <a:pPr lvl="0">
              <a:buSzPct val="50000"/>
            </a:pPr>
            <a:endParaRPr lang="en-US" sz="2000" dirty="0" smtClean="0">
              <a:solidFill>
                <a:srgbClr val="003399"/>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13</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Possible Study List (14-30 hrs)</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22860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400" dirty="0" smtClean="0">
                <a:solidFill>
                  <a:srgbClr val="000066"/>
                </a:solidFill>
                <a:latin typeface="+mj-lt"/>
              </a:rPr>
              <a:t>Parasitic parameter scans (snake current).</a:t>
            </a:r>
          </a:p>
          <a:p>
            <a:pPr lvl="1">
              <a:buSzPct val="50000"/>
            </a:pPr>
            <a:r>
              <a:rPr lang="en-US" sz="2400" dirty="0" smtClean="0">
                <a:solidFill>
                  <a:srgbClr val="000066"/>
                </a:solidFill>
                <a:latin typeface="+mj-lt"/>
              </a:rPr>
              <a:t>Parasitic moving parameters in steps over many stores (horizontal tune, horizontal chromaticity).</a:t>
            </a:r>
            <a:endParaRPr lang="en-US" sz="2400" dirty="0" smtClean="0">
              <a:solidFill>
                <a:srgbClr val="000066"/>
              </a:solidFill>
              <a:latin typeface="+mj-lt"/>
            </a:endParaRPr>
          </a:p>
          <a:p>
            <a:pPr lvl="1">
              <a:buSzPct val="50000"/>
            </a:pPr>
            <a:r>
              <a:rPr lang="en-US" sz="2400" dirty="0" smtClean="0">
                <a:solidFill>
                  <a:srgbClr val="000066"/>
                </a:solidFill>
                <a:latin typeface="+mj-lt"/>
              </a:rPr>
              <a:t>Follow the prioritized study list to do beam study.</a:t>
            </a:r>
            <a:endParaRPr lang="en-US" sz="2400" dirty="0" smtClean="0">
              <a:solidFill>
                <a:srgbClr val="000066"/>
              </a:solidFill>
              <a:latin typeface="+mj-lt"/>
            </a:endParaRPr>
          </a:p>
          <a:p>
            <a:pPr lvl="1">
              <a:buSzPct val="50000"/>
            </a:pPr>
            <a:r>
              <a:rPr lang="en-US" sz="2400" dirty="0" smtClean="0">
                <a:solidFill>
                  <a:srgbClr val="000066"/>
                </a:solidFill>
                <a:latin typeface="+mj-lt"/>
              </a:rPr>
              <a:t>To </a:t>
            </a:r>
            <a:r>
              <a:rPr lang="en-US" sz="2400" dirty="0" smtClean="0">
                <a:solidFill>
                  <a:srgbClr val="000066"/>
                </a:solidFill>
                <a:latin typeface="+mj-lt"/>
              </a:rPr>
              <a:t>identify the source of possible polarization loss, we need polarization profile information</a:t>
            </a:r>
            <a:r>
              <a:rPr lang="en-US" sz="2400" dirty="0" smtClean="0">
                <a:solidFill>
                  <a:srgbClr val="000066"/>
                </a:solidFill>
                <a:latin typeface="+mj-lt"/>
              </a:rPr>
              <a:t> during store (combine the profiles from different stores to gain statistics).</a:t>
            </a:r>
          </a:p>
          <a:p>
            <a:pPr lvl="1">
              <a:buSzPct val="50000"/>
            </a:pPr>
            <a:r>
              <a:rPr lang="en-US" sz="2400" dirty="0" smtClean="0">
                <a:solidFill>
                  <a:srgbClr val="000066"/>
                </a:solidFill>
                <a:latin typeface="+mj-lt"/>
              </a:rPr>
              <a:t>Also need modeling the up and down ramps with different ramp speed.</a:t>
            </a:r>
          </a:p>
          <a:p>
            <a:pPr lvl="1">
              <a:buSzPct val="50000"/>
            </a:pPr>
            <a:r>
              <a:rPr lang="en-US" sz="2400" dirty="0" smtClean="0">
                <a:solidFill>
                  <a:srgbClr val="000066"/>
                </a:solidFill>
                <a:latin typeface="+mj-lt"/>
              </a:rPr>
              <a:t>Most importantly, provide physics stores.</a:t>
            </a:r>
          </a:p>
          <a:p>
            <a:pPr lvl="1">
              <a:buSzPct val="50000"/>
            </a:pPr>
            <a:endParaRPr lang="en-US" sz="2400" dirty="0" smtClean="0">
              <a:solidFill>
                <a:srgbClr val="000066"/>
              </a:solidFill>
              <a:latin typeface="+mj-lt"/>
            </a:endParaRPr>
          </a:p>
          <a:p>
            <a:pPr lvl="1">
              <a:buSzPct val="50000"/>
            </a:pPr>
            <a:endParaRPr lang="en-US" sz="2400" dirty="0" smtClean="0">
              <a:solidFill>
                <a:srgbClr val="000066"/>
              </a:solidFill>
              <a:latin typeface="+mj-lt"/>
            </a:endParaRPr>
          </a:p>
          <a:p>
            <a:pPr lvl="1">
              <a:buSzPct val="50000"/>
            </a:pPr>
            <a:endParaRPr lang="en-US" sz="2400" dirty="0" smtClean="0">
              <a:solidFill>
                <a:srgbClr val="000066"/>
              </a:solidFill>
              <a:latin typeface="+mj-lt"/>
            </a:endParaRPr>
          </a:p>
          <a:p>
            <a:pPr lvl="1">
              <a:buSzPct val="50000"/>
              <a:buNone/>
            </a:pPr>
            <a:endParaRPr lang="en-US" sz="2000" dirty="0" smtClean="0">
              <a:solidFill>
                <a:srgbClr val="000066"/>
              </a:solidFill>
              <a:latin typeface="+mj-lt"/>
            </a:endParaRPr>
          </a:p>
          <a:p>
            <a:pPr lvl="1">
              <a:buSzPct val="50000"/>
            </a:pPr>
            <a:endParaRPr lang="en-US" sz="20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14</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Plan</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15</a:t>
            </a:fld>
            <a:endParaRPr lang="en-US" altLang="ja-JP" dirty="0"/>
          </a:p>
        </p:txBody>
      </p:sp>
      <p:pic>
        <p:nvPicPr>
          <p:cNvPr id="7" name="Content Placeholder 6" descr="Mon_Apr__4_10_59_22_2011.gif"/>
          <p:cNvPicPr>
            <a:picLocks noGrp="1" noChangeAspect="1"/>
          </p:cNvPicPr>
          <p:nvPr>
            <p:ph idx="1"/>
          </p:nvPr>
        </p:nvPicPr>
        <p:blipFill>
          <a:blip r:embed="rId2"/>
          <a:srcRect l="-21387" r="-21387"/>
          <a:stretch>
            <a:fillRect/>
          </a:stretch>
        </p:blipFill>
        <p:spPr>
          <a:xfrm>
            <a:off x="-1465943" y="0"/>
            <a:ext cx="12210143" cy="68580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Content Placeholder 7" descr="intrinsic_res.gif"/>
          <p:cNvPicPr>
            <a:picLocks noGrp="1" noChangeAspect="1"/>
          </p:cNvPicPr>
          <p:nvPr>
            <p:ph idx="1"/>
          </p:nvPr>
        </p:nvPicPr>
        <p:blipFill>
          <a:blip r:embed="rId3"/>
          <a:srcRect l="-9108" r="-9108"/>
          <a:stretch>
            <a:fillRect/>
          </a:stretch>
        </p:blipFill>
        <p:spPr>
          <a:xfrm>
            <a:off x="-914400" y="533400"/>
            <a:ext cx="10486571" cy="5638800"/>
          </a:xfrm>
        </p:spPr>
      </p:pic>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16</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Vertical Intrinsic Resonance Spectrum in RHIC</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Content Placeholder 6" descr="ramp_all.jpg"/>
          <p:cNvPicPr>
            <a:picLocks noGrp="1" noChangeAspect="1"/>
          </p:cNvPicPr>
          <p:nvPr>
            <p:ph idx="1"/>
          </p:nvPr>
        </p:nvPicPr>
        <p:blipFill>
          <a:blip r:embed="rId2"/>
          <a:srcRect l="-12554" r="-12554"/>
          <a:stretch>
            <a:fillRect/>
          </a:stretch>
        </p:blipFill>
        <p:spPr>
          <a:xfrm>
            <a:off x="-685801" y="228600"/>
            <a:ext cx="10239829" cy="6324600"/>
          </a:xfrm>
        </p:spPr>
      </p:pic>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Ramp Measurements</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17</a:t>
            </a:fld>
            <a:endParaRPr lang="en-US" altLang="ja-JP" dirty="0"/>
          </a:p>
        </p:txBody>
      </p:sp>
      <p:sp>
        <p:nvSpPr>
          <p:cNvPr id="6" name="TextBox 5"/>
          <p:cNvSpPr txBox="1"/>
          <p:nvPr/>
        </p:nvSpPr>
        <p:spPr>
          <a:xfrm>
            <a:off x="1524000" y="2590800"/>
            <a:ext cx="7620000" cy="1323439"/>
          </a:xfrm>
          <a:prstGeom prst="rect">
            <a:avLst/>
          </a:prstGeom>
          <a:solidFill>
            <a:schemeClr val="accent3"/>
          </a:solidFill>
        </p:spPr>
        <p:txBody>
          <a:bodyPr wrap="square" rtlCol="0">
            <a:spAutoFit/>
          </a:bodyPr>
          <a:lstStyle/>
          <a:p>
            <a:r>
              <a:rPr lang="en-US" dirty="0" smtClean="0"/>
              <a:t>110s: 100GeV; 270s: 250GeV; 320s: done beta squeeze</a:t>
            </a:r>
          </a:p>
          <a:p>
            <a:r>
              <a:rPr lang="en-US" dirty="0" smtClean="0"/>
              <a:t>Seen flat asymmetry over the range. But if assuming analyzing power dependence on energy, polarization drop shown around 200sec.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22860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a:buClr>
                <a:srgbClr val="FF0000"/>
              </a:buClr>
              <a:buSzPct val="150000"/>
              <a:buFont typeface="Arial"/>
              <a:buChar char="•"/>
            </a:pPr>
            <a:r>
              <a:rPr lang="en-US" sz="2600" dirty="0" smtClean="0">
                <a:solidFill>
                  <a:srgbClr val="000066"/>
                </a:solidFill>
                <a:latin typeface="+mj-lt"/>
              </a:rPr>
              <a:t>Peak </a:t>
            </a:r>
            <a:r>
              <a:rPr lang="en-US" sz="2600" dirty="0" smtClean="0">
                <a:solidFill>
                  <a:srgbClr val="000066"/>
                </a:solidFill>
                <a:latin typeface="+mj-lt"/>
              </a:rPr>
              <a:t>luminosity reached new record of 150* 10^30 cm^-2 s^-1.</a:t>
            </a:r>
          </a:p>
          <a:p>
            <a:pPr>
              <a:buClr>
                <a:srgbClr val="FF0000"/>
              </a:buClr>
              <a:buSzPct val="150000"/>
              <a:buFont typeface="Arial"/>
              <a:buChar char="•"/>
            </a:pPr>
            <a:r>
              <a:rPr lang="en-US" sz="2600" dirty="0" smtClean="0">
                <a:solidFill>
                  <a:srgbClr val="000066"/>
                </a:solidFill>
                <a:latin typeface="+mj-lt"/>
              </a:rPr>
              <a:t>Bunch intensity is typically  1.8*10^11 and as high as 1.9*10^11. We have seen no  indication of limit from 9MHz cavity.</a:t>
            </a:r>
          </a:p>
          <a:p>
            <a:pPr>
              <a:buClr>
                <a:srgbClr val="FF0000"/>
              </a:buClr>
              <a:buSzPct val="150000"/>
              <a:buFont typeface="Arial"/>
              <a:buChar char="•"/>
            </a:pPr>
            <a:r>
              <a:rPr lang="en-US" sz="2600" dirty="0" smtClean="0">
                <a:solidFill>
                  <a:srgbClr val="000066"/>
                </a:solidFill>
                <a:latin typeface="+mj-lt"/>
              </a:rPr>
              <a:t>Collimator on the ramp has been put into use since last Friday</a:t>
            </a:r>
            <a:r>
              <a:rPr lang="en-US" sz="2600" dirty="0" smtClean="0">
                <a:solidFill>
                  <a:srgbClr val="000066"/>
                </a:solidFill>
                <a:latin typeface="+mj-lt"/>
              </a:rPr>
              <a:t>.</a:t>
            </a:r>
          </a:p>
          <a:p>
            <a:pPr>
              <a:buClr>
                <a:srgbClr val="FF0000"/>
              </a:buClr>
              <a:buSzPct val="150000"/>
              <a:buFont typeface="Arial"/>
              <a:buChar char="•"/>
            </a:pPr>
            <a:r>
              <a:rPr lang="en-US" sz="2600" dirty="0" smtClean="0">
                <a:solidFill>
                  <a:srgbClr val="000066"/>
                </a:solidFill>
                <a:latin typeface="+mj-lt"/>
              </a:rPr>
              <a:t>Vertical tune at store has been raised to improve beam life time.</a:t>
            </a:r>
          </a:p>
          <a:p>
            <a:pPr>
              <a:buClr>
                <a:srgbClr val="FF0000"/>
              </a:buClr>
              <a:buSzPct val="150000"/>
              <a:buFont typeface="Arial"/>
              <a:buChar char="•"/>
            </a:pPr>
            <a:r>
              <a:rPr lang="en-US" sz="2600" dirty="0" smtClean="0">
                <a:solidFill>
                  <a:srgbClr val="000066"/>
                </a:solidFill>
                <a:latin typeface="+mj-lt"/>
              </a:rPr>
              <a:t>Horizontal tune on the ramp (tune swing part) has been lowered by 0.003, not much effect seen on polarization.</a:t>
            </a:r>
          </a:p>
          <a:p>
            <a:pPr>
              <a:buClr>
                <a:srgbClr val="FF0000"/>
              </a:buClr>
              <a:buSzPct val="150000"/>
              <a:buFont typeface="Arial"/>
              <a:buChar char="•"/>
            </a:pPr>
            <a:r>
              <a:rPr lang="en-US" sz="2600" dirty="0" smtClean="0">
                <a:solidFill>
                  <a:srgbClr val="000066"/>
                </a:solidFill>
                <a:latin typeface="+mj-lt"/>
              </a:rPr>
              <a:t>We will keep Booster scraping in while maintain intensity at 1.7-1.8*10^11 level. Using other means (source temperature, AGS setup, </a:t>
            </a:r>
            <a:r>
              <a:rPr lang="en-US" sz="2600" dirty="0" err="1" smtClean="0">
                <a:solidFill>
                  <a:srgbClr val="000066"/>
                </a:solidFill>
                <a:latin typeface="+mj-lt"/>
              </a:rPr>
              <a:t>AtR</a:t>
            </a:r>
            <a:r>
              <a:rPr lang="en-US" sz="2600" dirty="0" smtClean="0">
                <a:solidFill>
                  <a:srgbClr val="000066"/>
                </a:solidFill>
                <a:latin typeface="+mj-lt"/>
              </a:rPr>
              <a:t> tuning) to maintain the intensity</a:t>
            </a:r>
            <a:r>
              <a:rPr lang="en-US" sz="2600" dirty="0" smtClean="0">
                <a:solidFill>
                  <a:srgbClr val="000066"/>
                </a:solidFill>
                <a:latin typeface="+mj-lt"/>
              </a:rPr>
              <a:t>.</a:t>
            </a:r>
          </a:p>
          <a:p>
            <a:pPr>
              <a:buClr>
                <a:srgbClr val="FF0000"/>
              </a:buClr>
              <a:buSzPct val="150000"/>
              <a:buFont typeface="Arial"/>
              <a:buChar char="•"/>
            </a:pPr>
            <a:r>
              <a:rPr lang="en-US" sz="2600" dirty="0" smtClean="0">
                <a:solidFill>
                  <a:srgbClr val="000066"/>
                </a:solidFill>
                <a:latin typeface="+mj-lt"/>
              </a:rPr>
              <a:t>Down ramp development yesterday and successful chromaticity feedback with proton beam.</a:t>
            </a:r>
            <a:endParaRPr lang="en-US" sz="2600" dirty="0" smtClean="0">
              <a:solidFill>
                <a:srgbClr val="000066"/>
              </a:solidFill>
              <a:latin typeface="+mj-lt"/>
            </a:endParaRPr>
          </a:p>
          <a:p>
            <a:pPr lvl="1">
              <a:buSzPct val="50000"/>
              <a:buNone/>
            </a:pPr>
            <a:endParaRPr lang="en-US" sz="2600" dirty="0" smtClean="0">
              <a:solidFill>
                <a:srgbClr val="000066"/>
              </a:solidFill>
              <a:latin typeface="+mj-lt"/>
            </a:endParaRPr>
          </a:p>
          <a:p>
            <a:pPr lvl="1">
              <a:buSzPct val="50000"/>
              <a:buNone/>
            </a:pPr>
            <a:endParaRPr lang="en-US" sz="2000" dirty="0" smtClean="0">
              <a:solidFill>
                <a:srgbClr val="000066"/>
              </a:solidFill>
              <a:latin typeface="+mj-lt"/>
            </a:endParaRPr>
          </a:p>
          <a:p>
            <a:pPr lvl="1">
              <a:buSzPct val="50000"/>
            </a:pPr>
            <a:endParaRPr lang="en-US" sz="2000" dirty="0" smtClean="0">
              <a:solidFill>
                <a:srgbClr val="000066"/>
              </a:solidFill>
              <a:latin typeface="+mj-lt"/>
            </a:endParaRPr>
          </a:p>
          <a:p>
            <a:pPr lvl="1">
              <a:buSzPct val="50000"/>
              <a:buNone/>
            </a:pPr>
            <a:endParaRPr lang="en-US" sz="18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2</a:t>
            </a:fld>
            <a:endParaRPr lang="en-US" altLang="ja-JP" dirty="0"/>
          </a:p>
        </p:txBody>
      </p:sp>
      <p:sp>
        <p:nvSpPr>
          <p:cNvPr id="1009666" name="Rectangle 2"/>
          <p:cNvSpPr>
            <a:spLocks noGrp="1" noChangeArrowheads="1"/>
          </p:cNvSpPr>
          <p:nvPr>
            <p:ph type="title"/>
          </p:nvPr>
        </p:nvSpPr>
        <p:spPr>
          <a:xfrm>
            <a:off x="152400" y="0"/>
            <a:ext cx="8610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400" b="1" dirty="0" smtClean="0">
                <a:solidFill>
                  <a:srgbClr val="FF0000"/>
                </a:solidFill>
              </a:rPr>
              <a:t>Status</a:t>
            </a:r>
            <a:endParaRPr lang="en-GB" sz="3600" b="1" dirty="0">
              <a:solidFill>
                <a:srgbClr val="FF0000"/>
              </a:solidFill>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Luminosities in Last a Few Stores</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3</a:t>
            </a:fld>
            <a:endParaRPr lang="en-US" altLang="ja-JP" dirty="0"/>
          </a:p>
        </p:txBody>
      </p:sp>
      <p:pic>
        <p:nvPicPr>
          <p:cNvPr id="7" name="Content Placeholder 6" descr="Thu_Apr__7_08_52_24_2011.gif"/>
          <p:cNvPicPr>
            <a:picLocks noGrp="1" noChangeAspect="1"/>
          </p:cNvPicPr>
          <p:nvPr>
            <p:ph idx="1"/>
          </p:nvPr>
        </p:nvPicPr>
        <p:blipFill>
          <a:blip r:embed="rId2"/>
          <a:srcRect l="-17860" r="-17860"/>
          <a:stretch>
            <a:fillRect/>
          </a:stretch>
        </p:blipFill>
        <p:spPr>
          <a:xfrm>
            <a:off x="-838201" y="838200"/>
            <a:ext cx="10515601" cy="60198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Content Placeholder 7" descr="Thu_Apr__7_08_47_52_2011.gif"/>
          <p:cNvPicPr>
            <a:picLocks noGrp="1" noChangeAspect="1"/>
          </p:cNvPicPr>
          <p:nvPr>
            <p:ph idx="1"/>
          </p:nvPr>
        </p:nvPicPr>
        <p:blipFill>
          <a:blip r:embed="rId2"/>
          <a:srcRect l="-17860" r="-17860"/>
          <a:stretch>
            <a:fillRect/>
          </a:stretch>
        </p:blipFill>
        <p:spPr>
          <a:xfrm>
            <a:off x="-914401" y="685800"/>
            <a:ext cx="10820401" cy="6019800"/>
          </a:xfrm>
        </p:spPr>
      </p:pic>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Intensity</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9667" name="Rectangle 3"/>
          <p:cNvSpPr>
            <a:spLocks noGrp="1" noChangeArrowheads="1"/>
          </p:cNvSpPr>
          <p:nvPr>
            <p:ph type="body" idx="1"/>
          </p:nvPr>
        </p:nvSpPr>
        <p:spPr>
          <a:xfrm>
            <a:off x="152400" y="0"/>
            <a:ext cx="8991600" cy="6629400"/>
          </a:xfrm>
          <a:solidFill>
            <a:schemeClr val="bg1"/>
          </a:solidFill>
          <a:ln/>
        </p:spPr>
        <p:txBody>
          <a:bodyPr lIns="90000" tIns="46800" rIns="90000" bIns="46800"/>
          <a:lstStyle/>
          <a:p>
            <a:pPr marL="339725" indent="-339725" defTabSz="457200">
              <a:lnSpc>
                <a:spcPct val="80000"/>
              </a:lnSpc>
              <a:buSzPct val="95000"/>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sz="2800" dirty="0" smtClean="0">
              <a:solidFill>
                <a:srgbClr val="003399"/>
              </a:solidFill>
              <a:latin typeface="Times New Roman" pitchFamily="18" charset="0"/>
            </a:endParaRPr>
          </a:p>
          <a:p>
            <a:pPr lvl="1">
              <a:buSzPct val="50000"/>
            </a:pPr>
            <a:r>
              <a:rPr lang="en-US" sz="2400" dirty="0" smtClean="0">
                <a:solidFill>
                  <a:srgbClr val="000066"/>
                </a:solidFill>
                <a:latin typeface="+mj-lt"/>
              </a:rPr>
              <a:t>We scanned snake current +-5A (+-150mirco-rad), no change of polarization transmission </a:t>
            </a:r>
            <a:r>
              <a:rPr lang="en-US" sz="2400" dirty="0" smtClean="0">
                <a:solidFill>
                  <a:srgbClr val="000066"/>
                </a:solidFill>
                <a:latin typeface="+mj-lt"/>
              </a:rPr>
              <a:t>efficiency. But we plan to do more.</a:t>
            </a:r>
            <a:endParaRPr lang="en-US" sz="2400" dirty="0" smtClean="0">
              <a:solidFill>
                <a:srgbClr val="000066"/>
              </a:solidFill>
              <a:latin typeface="+mj-lt"/>
            </a:endParaRPr>
          </a:p>
          <a:p>
            <a:pPr lvl="1">
              <a:buSzPct val="50000"/>
            </a:pPr>
            <a:r>
              <a:rPr lang="en-US" sz="2400" dirty="0" smtClean="0">
                <a:solidFill>
                  <a:srgbClr val="000066"/>
                </a:solidFill>
                <a:latin typeface="+mj-lt"/>
              </a:rPr>
              <a:t>We scan the vertical tune on the ramp and it stays at a </a:t>
            </a:r>
            <a:r>
              <a:rPr lang="en-US" sz="2400" dirty="0" smtClean="0">
                <a:solidFill>
                  <a:srgbClr val="000066"/>
                </a:solidFill>
                <a:latin typeface="+mj-lt"/>
              </a:rPr>
              <a:t>plateau. Tune control on the ramp is also very good.</a:t>
            </a:r>
          </a:p>
          <a:p>
            <a:pPr lvl="1">
              <a:buSzPct val="50000"/>
            </a:pPr>
            <a:r>
              <a:rPr lang="en-US" sz="2400" dirty="0" smtClean="0">
                <a:solidFill>
                  <a:srgbClr val="000066"/>
                </a:solidFill>
                <a:latin typeface="+mj-lt"/>
              </a:rPr>
              <a:t> </a:t>
            </a:r>
            <a:r>
              <a:rPr lang="en-US" sz="2400" dirty="0" smtClean="0">
                <a:solidFill>
                  <a:srgbClr val="000066"/>
                </a:solidFill>
                <a:latin typeface="+mj-lt"/>
              </a:rPr>
              <a:t>We greatly improved the </a:t>
            </a:r>
            <a:r>
              <a:rPr lang="en-US" sz="2400" dirty="0" err="1" smtClean="0">
                <a:solidFill>
                  <a:srgbClr val="000066"/>
                </a:solidFill>
                <a:latin typeface="+mj-lt"/>
              </a:rPr>
              <a:t>rms</a:t>
            </a:r>
            <a:r>
              <a:rPr lang="en-US" sz="2400" dirty="0" smtClean="0">
                <a:solidFill>
                  <a:srgbClr val="000066"/>
                </a:solidFill>
                <a:latin typeface="+mj-lt"/>
              </a:rPr>
              <a:t> orbit this run through orbit feedback. The BPM offset sign reversal and realignment of vertical should improve the orbit, too. </a:t>
            </a:r>
          </a:p>
          <a:p>
            <a:pPr lvl="1">
              <a:buSzPct val="50000"/>
            </a:pPr>
            <a:r>
              <a:rPr lang="en-US" sz="2400" dirty="0" smtClean="0">
                <a:solidFill>
                  <a:srgbClr val="000066"/>
                </a:solidFill>
                <a:latin typeface="+mj-lt"/>
              </a:rPr>
              <a:t>Vertical chromaticity is in the 2-3 range over the sensitive range (100-250GeV).</a:t>
            </a:r>
          </a:p>
          <a:p>
            <a:pPr lvl="1">
              <a:buSzPct val="50000"/>
            </a:pPr>
            <a:r>
              <a:rPr lang="en-US" sz="2400" dirty="0" smtClean="0">
                <a:solidFill>
                  <a:srgbClr val="000066"/>
                </a:solidFill>
                <a:latin typeface="+mj-lt"/>
              </a:rPr>
              <a:t>Possible sources of polarization loss on the ramp: misalignment between magnets and </a:t>
            </a:r>
            <a:r>
              <a:rPr lang="en-US" sz="2400" dirty="0" err="1" smtClean="0">
                <a:solidFill>
                  <a:srgbClr val="000066"/>
                </a:solidFill>
                <a:latin typeface="+mj-lt"/>
              </a:rPr>
              <a:t>BPMs</a:t>
            </a:r>
            <a:r>
              <a:rPr lang="en-US" sz="2400" dirty="0" smtClean="0">
                <a:solidFill>
                  <a:srgbClr val="000066"/>
                </a:solidFill>
                <a:latin typeface="+mj-lt"/>
              </a:rPr>
              <a:t>; coupling at later part of </a:t>
            </a:r>
            <a:r>
              <a:rPr lang="en-US" sz="2400" dirty="0" smtClean="0">
                <a:solidFill>
                  <a:srgbClr val="000066"/>
                </a:solidFill>
                <a:latin typeface="+mj-lt"/>
              </a:rPr>
              <a:t>ramp; and horizontal tune/chromaticity because of coupling.</a:t>
            </a:r>
            <a:endParaRPr lang="en-US" sz="2400" dirty="0" smtClean="0">
              <a:solidFill>
                <a:srgbClr val="000066"/>
              </a:solidFill>
              <a:latin typeface="+mj-lt"/>
            </a:endParaRPr>
          </a:p>
          <a:p>
            <a:pPr lvl="1">
              <a:buSzPct val="50000"/>
              <a:buNone/>
            </a:pPr>
            <a:endParaRPr lang="en-US" sz="2000" dirty="0" smtClean="0">
              <a:solidFill>
                <a:srgbClr val="000066"/>
              </a:solidFill>
              <a:latin typeface="+mj-lt"/>
            </a:endParaRPr>
          </a:p>
        </p:txBody>
      </p:sp>
      <p:sp>
        <p:nvSpPr>
          <p:cNvPr id="4" name="Footer Placeholder 4"/>
          <p:cNvSpPr>
            <a:spLocks noGrp="1"/>
          </p:cNvSpPr>
          <p:nvPr>
            <p:ph type="ftr" sz="quarter" idx="11"/>
          </p:nvPr>
        </p:nvSpPr>
        <p:spPr/>
        <p:txBody>
          <a:bodyPr/>
          <a:lstStyle/>
          <a:p>
            <a:r>
              <a:rPr lang="ja-JP" altLang="en-US" dirty="0"/>
              <a:t>Haixin Huang</a:t>
            </a:r>
            <a:endParaRPr lang="en-US" altLang="ja-JP" dirty="0"/>
          </a:p>
        </p:txBody>
      </p:sp>
      <p:sp>
        <p:nvSpPr>
          <p:cNvPr id="5" name="Slide Number Placeholder 5"/>
          <p:cNvSpPr>
            <a:spLocks noGrp="1"/>
          </p:cNvSpPr>
          <p:nvPr>
            <p:ph type="sldNum" sz="quarter" idx="12"/>
          </p:nvPr>
        </p:nvSpPr>
        <p:spPr/>
        <p:txBody>
          <a:bodyPr/>
          <a:lstStyle/>
          <a:p>
            <a:fld id="{C905A403-4107-41BE-8CFA-A0FB91D51C1A}" type="slidenum">
              <a:rPr lang="ja-JP" altLang="en-US"/>
              <a:pPr/>
              <a:t>5</a:t>
            </a:fld>
            <a:endParaRPr lang="en-US" altLang="ja-JP" dirty="0"/>
          </a:p>
        </p:txBody>
      </p:sp>
      <p:sp>
        <p:nvSpPr>
          <p:cNvPr id="1009666" name="Rectangle 2"/>
          <p:cNvSpPr>
            <a:spLocks noGrp="1" noChangeArrowheads="1"/>
          </p:cNvSpPr>
          <p:nvPr>
            <p:ph type="title"/>
          </p:nvPr>
        </p:nvSpPr>
        <p:spPr>
          <a:xfrm>
            <a:off x="0" y="0"/>
            <a:ext cx="8991600" cy="685800"/>
          </a:xfrm>
          <a:ln/>
        </p:spPr>
        <p:txBody>
          <a:bodyPr lIns="90000" tIns="46800" rIns="90000" bIns="46800" anchor="ctr"/>
          <a:lstStyle/>
          <a:p>
            <a:pPr defTabSz="457200">
              <a:buClr>
                <a:srgbClr val="FF0000"/>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3200" b="1" dirty="0" smtClean="0">
                <a:solidFill>
                  <a:srgbClr val="FF0000"/>
                </a:solidFill>
              </a:rPr>
              <a:t>Polarization Sensitivity Tests So Far</a:t>
            </a:r>
            <a:endParaRPr lang="en-GB" sz="3200" b="1" dirty="0">
              <a:solidFill>
                <a:srgbClr val="FF0000"/>
              </a:solidFill>
            </a:endParaRPr>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8" name="Content Placeholder 7" descr="snakescan.jpg"/>
          <p:cNvPicPr>
            <a:picLocks noGrp="1" noChangeAspect="1"/>
          </p:cNvPicPr>
          <p:nvPr>
            <p:ph idx="1"/>
          </p:nvPr>
        </p:nvPicPr>
        <p:blipFill>
          <a:blip r:embed="rId2"/>
          <a:srcRect l="-12554" r="-12554"/>
          <a:stretch>
            <a:fillRect/>
          </a:stretch>
        </p:blipFill>
        <p:spPr>
          <a:xfrm>
            <a:off x="-457200" y="228600"/>
            <a:ext cx="10733314" cy="6629400"/>
          </a:xfrm>
        </p:spPr>
      </p:pic>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Inner Snake Current Scan</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6</a:t>
            </a:fld>
            <a:endParaRPr lang="en-US" altLang="ja-JP" dirty="0"/>
          </a:p>
        </p:txBody>
      </p:sp>
      <p:sp>
        <p:nvSpPr>
          <p:cNvPr id="6" name="Rectangle 5"/>
          <p:cNvSpPr/>
          <p:nvPr/>
        </p:nvSpPr>
        <p:spPr>
          <a:xfrm>
            <a:off x="2590800" y="4648200"/>
            <a:ext cx="4249906" cy="400110"/>
          </a:xfrm>
          <a:prstGeom prst="rect">
            <a:avLst/>
          </a:prstGeom>
        </p:spPr>
        <p:txBody>
          <a:bodyPr wrap="none">
            <a:spAutoFit/>
          </a:bodyPr>
          <a:lstStyle/>
          <a:p>
            <a:r>
              <a:rPr lang="en-US" dirty="0" smtClean="0">
                <a:solidFill>
                  <a:srgbClr val="000066"/>
                </a:solidFill>
              </a:rPr>
              <a:t>snake current +-5A (+-150mirco-rad)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Content Placeholder 6" descr="tunescan.jpg"/>
          <p:cNvPicPr>
            <a:picLocks noGrp="1" noChangeAspect="1"/>
          </p:cNvPicPr>
          <p:nvPr>
            <p:ph idx="1"/>
          </p:nvPr>
        </p:nvPicPr>
        <p:blipFill>
          <a:blip r:embed="rId2"/>
          <a:srcRect l="-12554" r="-12554"/>
          <a:stretch>
            <a:fillRect/>
          </a:stretch>
        </p:blipFill>
        <p:spPr>
          <a:xfrm>
            <a:off x="-457201" y="152400"/>
            <a:ext cx="10609943" cy="6553200"/>
          </a:xfrm>
        </p:spPr>
      </p:pic>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Vertical Tune Current Scan</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Polarization Profiles @injection</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8</a:t>
            </a:fld>
            <a:endParaRPr lang="en-US" altLang="ja-JP" dirty="0"/>
          </a:p>
        </p:txBody>
      </p:sp>
      <p:pic>
        <p:nvPicPr>
          <p:cNvPr id="8" name="Content Placeholder 7" descr="r_run11inj.gif"/>
          <p:cNvPicPr>
            <a:picLocks noGrp="1" noChangeAspect="1"/>
          </p:cNvPicPr>
          <p:nvPr>
            <p:ph idx="1"/>
          </p:nvPr>
        </p:nvPicPr>
        <p:blipFill>
          <a:blip r:embed="rId2"/>
          <a:srcRect l="-14110" r="-14110"/>
          <a:stretch>
            <a:fillRect/>
          </a:stretch>
        </p:blipFill>
        <p:spPr>
          <a:xfrm>
            <a:off x="228600" y="990600"/>
            <a:ext cx="9006114" cy="55626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533400"/>
          </a:xfrm>
        </p:spPr>
        <p:txBody>
          <a:bodyPr/>
          <a:lstStyle/>
          <a:p>
            <a:r>
              <a:rPr lang="en-US" b="1" dirty="0" smtClean="0">
                <a:solidFill>
                  <a:srgbClr val="FF0000"/>
                </a:solidFill>
              </a:rPr>
              <a:t>Polarization Profiles @250GeV</a:t>
            </a:r>
            <a:endParaRPr lang="en-US" b="1" dirty="0">
              <a:solidFill>
                <a:srgbClr val="FF0000"/>
              </a:solidFill>
            </a:endParaRPr>
          </a:p>
        </p:txBody>
      </p:sp>
      <p:sp>
        <p:nvSpPr>
          <p:cNvPr id="4" name="Footer Placeholder 3"/>
          <p:cNvSpPr>
            <a:spLocks noGrp="1"/>
          </p:cNvSpPr>
          <p:nvPr>
            <p:ph type="ftr" sz="quarter" idx="11"/>
          </p:nvPr>
        </p:nvSpPr>
        <p:spPr/>
        <p:txBody>
          <a:bodyPr/>
          <a:lstStyle/>
          <a:p>
            <a:r>
              <a:rPr lang="ja-JP" altLang="en-US" smtClean="0"/>
              <a:t>Haixin Huang</a:t>
            </a:r>
            <a:endParaRPr lang="en-US" altLang="ja-JP" dirty="0"/>
          </a:p>
        </p:txBody>
      </p:sp>
      <p:sp>
        <p:nvSpPr>
          <p:cNvPr id="5" name="Slide Number Placeholder 4"/>
          <p:cNvSpPr>
            <a:spLocks noGrp="1"/>
          </p:cNvSpPr>
          <p:nvPr>
            <p:ph type="sldNum" sz="quarter" idx="12"/>
          </p:nvPr>
        </p:nvSpPr>
        <p:spPr/>
        <p:txBody>
          <a:bodyPr/>
          <a:lstStyle/>
          <a:p>
            <a:fld id="{F1074D7A-F75A-4F55-A74D-FFE29E800E03}" type="slidenum">
              <a:rPr lang="ja-JP" altLang="en-US" smtClean="0"/>
              <a:pPr/>
              <a:t>9</a:t>
            </a:fld>
            <a:endParaRPr lang="en-US" altLang="ja-JP" dirty="0"/>
          </a:p>
        </p:txBody>
      </p:sp>
      <p:pic>
        <p:nvPicPr>
          <p:cNvPr id="7" name="Content Placeholder 6" descr="r_run11.gif"/>
          <p:cNvPicPr>
            <a:picLocks noGrp="1" noChangeAspect="1"/>
          </p:cNvPicPr>
          <p:nvPr>
            <p:ph idx="1"/>
          </p:nvPr>
        </p:nvPicPr>
        <p:blipFill>
          <a:blip r:embed="rId2"/>
          <a:srcRect l="-14110" r="-14110"/>
          <a:stretch>
            <a:fillRect/>
          </a:stretch>
        </p:blipFill>
        <p:spPr>
          <a:xfrm>
            <a:off x="0" y="914400"/>
            <a:ext cx="8382000" cy="5177118"/>
          </a:xfrm>
        </p:spPr>
      </p:pic>
      <p:sp>
        <p:nvSpPr>
          <p:cNvPr id="9" name="TextBox 8"/>
          <p:cNvSpPr txBox="1"/>
          <p:nvPr/>
        </p:nvSpPr>
        <p:spPr>
          <a:xfrm>
            <a:off x="7391400" y="2590800"/>
            <a:ext cx="1172116" cy="400110"/>
          </a:xfrm>
          <a:prstGeom prst="rect">
            <a:avLst/>
          </a:prstGeom>
          <a:noFill/>
        </p:spPr>
        <p:txBody>
          <a:bodyPr wrap="none" rtlCol="0">
            <a:spAutoFit/>
          </a:bodyPr>
          <a:lstStyle/>
          <a:p>
            <a:r>
              <a:rPr lang="en-US" dirty="0" smtClean="0"/>
              <a:t>0.2 lately</a:t>
            </a:r>
            <a:endParaRPr lang="en-US" dirty="0"/>
          </a:p>
        </p:txBody>
      </p:sp>
      <p:sp>
        <p:nvSpPr>
          <p:cNvPr id="10" name="TextBox 9"/>
          <p:cNvSpPr txBox="1"/>
          <p:nvPr/>
        </p:nvSpPr>
        <p:spPr>
          <a:xfrm>
            <a:off x="3124200" y="5410200"/>
            <a:ext cx="505267" cy="400110"/>
          </a:xfrm>
          <a:prstGeom prst="rect">
            <a:avLst/>
          </a:prstGeom>
          <a:noFill/>
        </p:spPr>
        <p:txBody>
          <a:bodyPr wrap="none" rtlCol="0">
            <a:spAutoFit/>
          </a:bodyPr>
          <a:lstStyle/>
          <a:p>
            <a:r>
              <a:rPr lang="en-US" dirty="0" smtClean="0"/>
              <a:t>0.2 </a:t>
            </a:r>
            <a:endParaRPr lang="en-US" dirty="0"/>
          </a:p>
        </p:txBody>
      </p:sp>
      <p:sp>
        <p:nvSpPr>
          <p:cNvPr id="11" name="TextBox 10"/>
          <p:cNvSpPr txBox="1"/>
          <p:nvPr/>
        </p:nvSpPr>
        <p:spPr>
          <a:xfrm>
            <a:off x="3124200" y="2743200"/>
            <a:ext cx="633507" cy="400110"/>
          </a:xfrm>
          <a:prstGeom prst="rect">
            <a:avLst/>
          </a:prstGeom>
          <a:noFill/>
        </p:spPr>
        <p:txBody>
          <a:bodyPr wrap="none" rtlCol="0">
            <a:spAutoFit/>
          </a:bodyPr>
          <a:lstStyle/>
          <a:p>
            <a:r>
              <a:rPr lang="en-US" dirty="0" smtClean="0"/>
              <a:t>0.25</a:t>
            </a:r>
            <a:endParaRPr lang="en-US" dirty="0"/>
          </a:p>
        </p:txBody>
      </p:sp>
      <p:sp>
        <p:nvSpPr>
          <p:cNvPr id="12" name="TextBox 11"/>
          <p:cNvSpPr txBox="1"/>
          <p:nvPr/>
        </p:nvSpPr>
        <p:spPr>
          <a:xfrm>
            <a:off x="228600" y="6248400"/>
            <a:ext cx="8460043" cy="400110"/>
          </a:xfrm>
          <a:prstGeom prst="rect">
            <a:avLst/>
          </a:prstGeom>
          <a:solidFill>
            <a:schemeClr val="accent3"/>
          </a:solidFill>
        </p:spPr>
        <p:txBody>
          <a:bodyPr wrap="none" rtlCol="0">
            <a:spAutoFit/>
          </a:bodyPr>
          <a:lstStyle/>
          <a:p>
            <a:r>
              <a:rPr lang="en-US" dirty="0" smtClean="0"/>
              <a:t>Overall they are better than run9, but the profiles are steeper than injection.</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Times New Roman"/>
        <a:ea typeface="ＭＳ Ｐゴシック"/>
        <a:cs typeface="ＭＳ Ｐゴシック"/>
      </a:majorFont>
      <a:minorFont>
        <a:latin typeface="Tahom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2"/>
            </a:solidFill>
            <a:effectLst/>
            <a:latin typeface="Times New Roman" pitchFamily="-109" charset="0"/>
            <a:ea typeface="ＭＳ Ｐゴシック" pitchFamily="-109" charset="-128"/>
            <a:cs typeface="ＭＳ Ｐゴシック" pitchFamily="-10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a:ln>
              <a:noFill/>
            </a:ln>
            <a:solidFill>
              <a:schemeClr val="tx2"/>
            </a:solidFill>
            <a:effectLst/>
            <a:latin typeface="Times New Roman" pitchFamily="-109" charset="0"/>
            <a:ea typeface="ＭＳ Ｐゴシック" pitchFamily="-109" charset="-128"/>
            <a:cs typeface="ＭＳ Ｐゴシック" pitchFamily="-109" charset="-128"/>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292797977</TotalTime>
  <Words>879</Words>
  <PresentationFormat>On-screen Show (4:3)</PresentationFormat>
  <Paragraphs>103</Paragraphs>
  <Slides>17</Slides>
  <Notes>7</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Contemporary Portrait</vt:lpstr>
      <vt:lpstr>RHIC Status  </vt:lpstr>
      <vt:lpstr>Status</vt:lpstr>
      <vt:lpstr>Luminosities in Last a Few Stores</vt:lpstr>
      <vt:lpstr>Intensity</vt:lpstr>
      <vt:lpstr>Polarization Sensitivity Tests So Far</vt:lpstr>
      <vt:lpstr>Inner Snake Current Scan</vt:lpstr>
      <vt:lpstr>Vertical Tune Current Scan</vt:lpstr>
      <vt:lpstr>Polarization Profiles @injection</vt:lpstr>
      <vt:lpstr>Polarization Profiles @250GeV</vt:lpstr>
      <vt:lpstr>RHIC Polarization Transmission to 250GeV </vt:lpstr>
      <vt:lpstr>Ramp Measurements</vt:lpstr>
      <vt:lpstr>Asymmetry on the Down Ramp</vt:lpstr>
      <vt:lpstr>Possible Study List (14-30 hrs)</vt:lpstr>
      <vt:lpstr>Plan</vt:lpstr>
      <vt:lpstr>Slide 15</vt:lpstr>
      <vt:lpstr>Vertical Intrinsic Resonance Spectrum in RHIC</vt:lpstr>
      <vt:lpstr>Ramp Measurements</vt:lpstr>
    </vt:vector>
  </TitlesOfParts>
  <Company>bnl</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AGS Intensity Scan</dc:title>
  <dc:creator>Haixin Huang</dc:creator>
  <cp:lastModifiedBy>Haixin Huang</cp:lastModifiedBy>
  <cp:revision>411</cp:revision>
  <cp:lastPrinted>2000-11-14T18:14:29Z</cp:lastPrinted>
  <dcterms:created xsi:type="dcterms:W3CDTF">2011-04-08T16:05:21Z</dcterms:created>
  <dcterms:modified xsi:type="dcterms:W3CDTF">2011-04-08T17:21:32Z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459605104</vt:i4>
  </property>
  <property fmtid="{D5CDD505-2E9C-101B-9397-08002B2CF9AE}" pid="3" name="_EmailSubject">
    <vt:lpwstr/>
  </property>
  <property fmtid="{D5CDD505-2E9C-101B-9397-08002B2CF9AE}" pid="4" name="_AuthorEmail">
    <vt:lpwstr>huanghai@bnl.gov</vt:lpwstr>
  </property>
  <property fmtid="{D5CDD505-2E9C-101B-9397-08002B2CF9AE}" pid="5" name="_AuthorEmailDisplayName">
    <vt:lpwstr>Huang, Haixin</vt:lpwstr>
  </property>
</Properties>
</file>