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docProps/custom.xml" ContentType="application/vnd.openxmlformats-officedocument.custom-properties+xml"/>
  <Default Extension="rels" ContentType="application/vnd.openxmlformats-package.relationships+xml"/>
  <Override PartName="/ppt/handoutMasters/handoutMaster1.xml" ContentType="application/vnd.openxmlformats-officedocument.presentationml.handoutMaster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555" r:id="rId2"/>
    <p:sldId id="597" r:id="rId3"/>
    <p:sldId id="602" r:id="rId4"/>
    <p:sldId id="605" r:id="rId5"/>
    <p:sldId id="601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5pPr>
    <a:lvl6pPr marL="22860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6pPr>
    <a:lvl7pPr marL="27432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7pPr>
    <a:lvl8pPr marL="32004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8pPr>
    <a:lvl9pPr marL="3657600" algn="l" defTabSz="457200" rtl="0" eaLnBrk="1" latinLnBrk="0" hangingPunct="1">
      <a:defRPr sz="2000" b="1" kern="1200">
        <a:solidFill>
          <a:schemeClr val="tx2"/>
        </a:solidFill>
        <a:latin typeface="Times New Roman" pitchFamily="-109" charset="0"/>
        <a:ea typeface="ＭＳ Ｐゴシック" pitchFamily="-109" charset="-128"/>
        <a:cs typeface="ＭＳ Ｐゴシック" pitchFamily="-109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5050"/>
    <a:srgbClr val="FF0000"/>
    <a:srgbClr val="003399"/>
    <a:srgbClr val="FF6600"/>
    <a:srgbClr val="FF3300"/>
    <a:srgbClr val="0000FF"/>
    <a:srgbClr val="0000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 autoAdjust="0"/>
    <p:restoredTop sz="94660"/>
  </p:normalViewPr>
  <p:slideViewPr>
    <p:cSldViewPr>
      <p:cViewPr varScale="1">
        <p:scale>
          <a:sx n="98" d="100"/>
          <a:sy n="98" d="100"/>
        </p:scale>
        <p:origin x="-62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66D1A05F-2F7C-3D4A-8988-964D4FD9721B}" type="datetime1">
              <a:rPr lang="en-US"/>
              <a:pPr/>
              <a:t>3/25/11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9E1ACACB-FE0B-9145-84E8-78037951A1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C2E38E85-D574-1E4A-AC9D-0B4C7E1AA7E1}" type="datetime1">
              <a:rPr lang="en-US"/>
              <a:pPr/>
              <a:t>3/25/11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8" tIns="46290" rIns="92578" bIns="46290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7F842157-20C1-F842-AAD2-81FE988BCCE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ＭＳ Ｐ明朝" pitchFamily="-109" charset="-128"/>
        <a:cs typeface="ＭＳ Ｐ明朝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7975"/>
            <a:ext cx="1588" cy="1588"/>
          </a:xfrm>
          <a:solidFill>
            <a:srgbClr val="FFFFFF"/>
          </a:solidFill>
          <a:ln/>
        </p:spPr>
      </p:sp>
      <p:sp>
        <p:nvSpPr>
          <p:cNvPr id="50688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-109" charset="2"/>
              <a:buNone/>
              <a:defRPr>
                <a:latin typeface="Times New Roman" pitchFamily="-109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pitchFamily="-109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1F5647BB-80B3-EE4A-9235-17B0FAD5A4E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D5E18E8-F63E-2543-8311-78FDAB563A0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A9D9E85-73E7-9B41-B600-52F02998A85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92F33FB-ECB9-004C-A296-5BE17C069B0E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A7C21C-9627-714A-B569-823ABDB8E86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AE1E6A-D9A9-7F4E-9904-E1AB59421AD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65A0BD-B175-D946-A182-5963C9644EC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C47D7B2-60B1-6745-BC7B-01DFA6ACAB4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1CA066-BD14-DD4B-AE55-2127D011478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0AF113-81F3-7145-8C84-AC5CEC35481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411F05-471C-9F4B-A37B-891CF6675F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itchFamily="-109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pitchFamily="-109" charset="0"/>
              </a:defRPr>
            </a:lvl1pPr>
          </a:lstStyle>
          <a:p>
            <a:fld id="{95C6D6F7-7CCB-1B47-9D77-4F80881EA64E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-109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-109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-109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470025"/>
          </a:xfrm>
          <a:ln/>
        </p:spPr>
        <p:txBody>
          <a:bodyPr lIns="90000" tIns="46800" rIns="90000" bIns="46800" anchor="ctr"/>
          <a:lstStyle/>
          <a:p>
            <a:pPr algn="ctr" defTabSz="457200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sz="4400" b="1" dirty="0" smtClean="0">
                <a:solidFill>
                  <a:srgbClr val="FF0000"/>
                </a:solidFill>
              </a:rPr>
              <a:t>RHIC Status</a:t>
            </a:r>
            <a:r>
              <a:rPr kumimoji="0" lang="en-GB" sz="3200" b="1" dirty="0" smtClean="0">
                <a:solidFill>
                  <a:srgbClr val="FF0000"/>
                </a:solidFill>
              </a:rPr>
              <a:t>	</a:t>
            </a:r>
            <a:r>
              <a:rPr kumimoji="0" lang="en-GB" sz="3200" b="1" dirty="0">
                <a:solidFill>
                  <a:srgbClr val="FF0000"/>
                </a:solidFill>
              </a:rPr>
              <a:t>	</a:t>
            </a:r>
          </a:p>
        </p:txBody>
      </p:sp>
      <p:grpSp>
        <p:nvGrpSpPr>
          <p:cNvPr id="505859" name="Group 3"/>
          <p:cNvGrpSpPr>
            <a:grpSpLocks/>
          </p:cNvGrpSpPr>
          <p:nvPr/>
        </p:nvGrpSpPr>
        <p:grpSpPr bwMode="auto">
          <a:xfrm>
            <a:off x="1447800" y="5638803"/>
            <a:ext cx="2127251" cy="833438"/>
            <a:chOff x="912" y="3552"/>
            <a:chExt cx="1340" cy="525"/>
          </a:xfrm>
        </p:grpSpPr>
        <p:sp>
          <p:nvSpPr>
            <p:cNvPr id="505860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861" name="AutoShape 5"/>
            <p:cNvSpPr>
              <a:spLocks noChangeArrowheads="1"/>
            </p:cNvSpPr>
            <p:nvPr/>
          </p:nvSpPr>
          <p:spPr bwMode="auto">
            <a:xfrm>
              <a:off x="912" y="3552"/>
              <a:ext cx="1340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March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 25,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2011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RSC </a:t>
              </a:r>
              <a:r>
                <a:rPr lang="en-GB" sz="2400" b="0" dirty="0">
                  <a:solidFill>
                    <a:srgbClr val="000099"/>
                  </a:solidFill>
                </a:rPr>
                <a:t>Meeting</a:t>
              </a:r>
            </a:p>
          </p:txBody>
        </p:sp>
      </p:grpSp>
      <p:grpSp>
        <p:nvGrpSpPr>
          <p:cNvPr id="505862" name="Group 6"/>
          <p:cNvGrpSpPr>
            <a:grpSpLocks/>
          </p:cNvGrpSpPr>
          <p:nvPr/>
        </p:nvGrpSpPr>
        <p:grpSpPr bwMode="auto">
          <a:xfrm>
            <a:off x="3048000" y="3962400"/>
            <a:ext cx="2476500" cy="582613"/>
            <a:chOff x="1968" y="2544"/>
            <a:chExt cx="1560" cy="367"/>
          </a:xfrm>
        </p:grpSpPr>
        <p:sp>
          <p:nvSpPr>
            <p:cNvPr id="505863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5864" name="AutoShape 8"/>
            <p:cNvSpPr>
              <a:spLocks noChangeArrowheads="1"/>
            </p:cNvSpPr>
            <p:nvPr/>
          </p:nvSpPr>
          <p:spPr bwMode="auto">
            <a:xfrm>
              <a:off x="1968" y="2544"/>
              <a:ext cx="1560" cy="367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-109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>
                  <a:solidFill>
                    <a:srgbClr val="009999"/>
                  </a:solidFill>
                </a:rPr>
                <a:t>Haixin Huang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Intensity has been pushed to 1.4*10^11/bunch at beginning of store. Polarization seems not affected as measured by jet.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Lowered vertical chromaticity on the ramp. Started vertical tune (on the ramp) scan over stores. So far only two points: 0.675, 0.673.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Optics correction was put in for blue (to reduce beta beat). It improved collision rate at PHENIX, but made STAR one worse.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Working point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adjustment (raise vertical tune) in blue improved blue lifetime. Now yellow lifetime is worse than blue.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Status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Beam Intensity of Past Ten Days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Fri_Mar_25_13_09_22_2011.gif"/>
          <p:cNvPicPr>
            <a:picLocks noGrp="1" noChangeAspect="1"/>
          </p:cNvPicPr>
          <p:nvPr>
            <p:ph idx="1"/>
          </p:nvPr>
        </p:nvPicPr>
        <p:blipFill>
          <a:blip r:embed="rId3"/>
          <a:srcRect t="-4764" b="-4764"/>
          <a:stretch>
            <a:fillRect/>
          </a:stretch>
        </p:blipFill>
        <p:spPr>
          <a:xfrm>
            <a:off x="152400" y="533400"/>
            <a:ext cx="9129486" cy="56388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4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Polarization in Past Ten Days</a:t>
            </a:r>
            <a:endParaRPr lang="en-GB" sz="3200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Fri_Mar_25_13_10_13_2011.gif"/>
          <p:cNvPicPr>
            <a:picLocks noGrp="1" noChangeAspect="1"/>
          </p:cNvPicPr>
          <p:nvPr>
            <p:ph idx="1"/>
          </p:nvPr>
        </p:nvPicPr>
        <p:blipFill>
          <a:blip r:embed="rId3"/>
          <a:srcRect t="-4105" b="-4105"/>
          <a:stretch>
            <a:fillRect/>
          </a:stretch>
        </p:blipFill>
        <p:spPr>
          <a:xfrm>
            <a:off x="-1" y="685800"/>
            <a:ext cx="9252857" cy="57150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Optics correction in today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’s machine development.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Finish the tune scan (0.671, 0.678, 0.68). 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Increase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bunch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intensity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 AGS can deliver 2.2*10^11, we have been using 1.8*10^11 so far. We need to look the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AtR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matching.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To identify the source of possible polarization loss, we need polarization profile information for all fills (vertical and horizontal, injection and store), as soon as possible.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To confirm the polarization loss, polarization measurements on the up and down </a:t>
            </a:r>
            <a:r>
              <a:rPr lang="en-US" sz="2400" smtClean="0">
                <a:solidFill>
                  <a:srgbClr val="000066"/>
                </a:solidFill>
                <a:latin typeface="+mj-lt"/>
              </a:rPr>
              <a:t>ramps are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needed.</a:t>
            </a: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Plan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Times New Roman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292797901</TotalTime>
  <Words>242</Words>
  <PresentationFormat>On-screen Show (4:3)</PresentationFormat>
  <Paragraphs>29</Paragraphs>
  <Slides>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Contemporary Portrait</vt:lpstr>
      <vt:lpstr>RHIC Status  </vt:lpstr>
      <vt:lpstr>Status</vt:lpstr>
      <vt:lpstr>Beam Intensity of Past Ten Days</vt:lpstr>
      <vt:lpstr>Polarization in Past Ten Days</vt:lpstr>
      <vt:lpstr>Plan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409</cp:revision>
  <cp:lastPrinted>2000-11-14T18:14:29Z</cp:lastPrinted>
  <dcterms:created xsi:type="dcterms:W3CDTF">2011-03-25T17:13:27Z</dcterms:created>
  <dcterms:modified xsi:type="dcterms:W3CDTF">2011-03-25T17:29:13Z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459605104</vt:i4>
  </property>
  <property fmtid="{D5CDD505-2E9C-101B-9397-08002B2CF9AE}" pid="3" name="_EmailSubject">
    <vt:lpwstr/>
  </property>
  <property fmtid="{D5CDD505-2E9C-101B-9397-08002B2CF9AE}" pid="4" name="_AuthorEmail">
    <vt:lpwstr>huanghai@bnl.gov</vt:lpwstr>
  </property>
  <property fmtid="{D5CDD505-2E9C-101B-9397-08002B2CF9AE}" pid="5" name="_AuthorEmailDisplayName">
    <vt:lpwstr>Huang, Haixin</vt:lpwstr>
  </property>
</Properties>
</file>