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4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docProps/custom.xml" ContentType="application/vnd.openxmlformats-officedocument.custom-properties+xml"/>
  <Default Extension="rels" ContentType="application/vnd.openxmlformats-package.relationships+xml"/>
  <Override PartName="/ppt/handoutMasters/handoutMaster1.xml" ContentType="application/vnd.openxmlformats-officedocument.presentationml.handoutMaster+xml"/>
  <Default Extension="gif" ContentType="image/gif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49" r:id="rId1"/>
  </p:sldMasterIdLst>
  <p:notesMasterIdLst>
    <p:notesMasterId r:id="rId7"/>
  </p:notesMasterIdLst>
  <p:handoutMasterIdLst>
    <p:handoutMasterId r:id="rId8"/>
  </p:handoutMasterIdLst>
  <p:sldIdLst>
    <p:sldId id="555" r:id="rId2"/>
    <p:sldId id="597" r:id="rId3"/>
    <p:sldId id="602" r:id="rId4"/>
    <p:sldId id="605" r:id="rId5"/>
    <p:sldId id="601" r:id="rId6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-109" charset="0"/>
        <a:ea typeface="ＭＳ Ｐゴシック" pitchFamily="-109" charset="-128"/>
        <a:cs typeface="ＭＳ Ｐゴシック" pitchFamily="-109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-109" charset="0"/>
        <a:ea typeface="ＭＳ Ｐゴシック" pitchFamily="-109" charset="-128"/>
        <a:cs typeface="ＭＳ Ｐゴシック" pitchFamily="-109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-109" charset="0"/>
        <a:ea typeface="ＭＳ Ｐゴシック" pitchFamily="-109" charset="-128"/>
        <a:cs typeface="ＭＳ Ｐゴシック" pitchFamily="-109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-109" charset="0"/>
        <a:ea typeface="ＭＳ Ｐゴシック" pitchFamily="-109" charset="-128"/>
        <a:cs typeface="ＭＳ Ｐゴシック" pitchFamily="-109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-109" charset="0"/>
        <a:ea typeface="ＭＳ Ｐゴシック" pitchFamily="-109" charset="-128"/>
        <a:cs typeface="ＭＳ Ｐゴシック" pitchFamily="-109" charset="-128"/>
      </a:defRPr>
    </a:lvl5pPr>
    <a:lvl6pPr marL="2286000" algn="l" defTabSz="457200" rtl="0" eaLnBrk="1" latinLnBrk="0" hangingPunct="1">
      <a:defRPr sz="2000" b="1" kern="1200">
        <a:solidFill>
          <a:schemeClr val="tx2"/>
        </a:solidFill>
        <a:latin typeface="Times New Roman" pitchFamily="-109" charset="0"/>
        <a:ea typeface="ＭＳ Ｐゴシック" pitchFamily="-109" charset="-128"/>
        <a:cs typeface="ＭＳ Ｐゴシック" pitchFamily="-109" charset="-128"/>
      </a:defRPr>
    </a:lvl6pPr>
    <a:lvl7pPr marL="2743200" algn="l" defTabSz="457200" rtl="0" eaLnBrk="1" latinLnBrk="0" hangingPunct="1">
      <a:defRPr sz="2000" b="1" kern="1200">
        <a:solidFill>
          <a:schemeClr val="tx2"/>
        </a:solidFill>
        <a:latin typeface="Times New Roman" pitchFamily="-109" charset="0"/>
        <a:ea typeface="ＭＳ Ｐゴシック" pitchFamily="-109" charset="-128"/>
        <a:cs typeface="ＭＳ Ｐゴシック" pitchFamily="-109" charset="-128"/>
      </a:defRPr>
    </a:lvl7pPr>
    <a:lvl8pPr marL="3200400" algn="l" defTabSz="457200" rtl="0" eaLnBrk="1" latinLnBrk="0" hangingPunct="1">
      <a:defRPr sz="2000" b="1" kern="1200">
        <a:solidFill>
          <a:schemeClr val="tx2"/>
        </a:solidFill>
        <a:latin typeface="Times New Roman" pitchFamily="-109" charset="0"/>
        <a:ea typeface="ＭＳ Ｐゴシック" pitchFamily="-109" charset="-128"/>
        <a:cs typeface="ＭＳ Ｐゴシック" pitchFamily="-109" charset="-128"/>
      </a:defRPr>
    </a:lvl8pPr>
    <a:lvl9pPr marL="3657600" algn="l" defTabSz="457200" rtl="0" eaLnBrk="1" latinLnBrk="0" hangingPunct="1">
      <a:defRPr sz="2000" b="1" kern="1200">
        <a:solidFill>
          <a:schemeClr val="tx2"/>
        </a:solidFill>
        <a:latin typeface="Times New Roman" pitchFamily="-109" charset="0"/>
        <a:ea typeface="ＭＳ Ｐゴシック" pitchFamily="-109" charset="-128"/>
        <a:cs typeface="ＭＳ Ｐゴシック" pitchFamily="-109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F5050"/>
    <a:srgbClr val="FF0000"/>
    <a:srgbClr val="003399"/>
    <a:srgbClr val="FF6600"/>
    <a:srgbClr val="FF3300"/>
    <a:srgbClr val="0000FF"/>
    <a:srgbClr val="000066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20" autoAdjust="0"/>
    <p:restoredTop sz="94660"/>
  </p:normalViewPr>
  <p:slideViewPr>
    <p:cSldViewPr>
      <p:cViewPr varScale="1">
        <p:scale>
          <a:sx n="98" d="100"/>
          <a:sy n="98" d="100"/>
        </p:scale>
        <p:origin x="-624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2124" y="-96"/>
      </p:cViewPr>
      <p:guideLst>
        <p:guide orient="horz" pos="2927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4" Type="http://schemas.openxmlformats.org/officeDocument/2006/relationships/slide" Target="slides/slide3.xml"/><Relationship Id="rId7" Type="http://schemas.openxmlformats.org/officeDocument/2006/relationships/notesMaster" Target="notesMasters/notesMaster1.xml"/><Relationship Id="rId1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10" Type="http://schemas.openxmlformats.org/officeDocument/2006/relationships/presProps" Target="presProps.xml"/><Relationship Id="rId5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9" Type="http://schemas.openxmlformats.org/officeDocument/2006/relationships/printerSettings" Target="printerSettings/printerSettings1.bin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78" tIns="46290" rIns="92578" bIns="46290" numCol="1" anchor="t" anchorCtr="0" compatLnSpc="1">
            <a:prstTxWarp prst="textNoShape">
              <a:avLst/>
            </a:prstTxWarp>
          </a:bodyPr>
          <a:lstStyle>
            <a:lvl1pPr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5100" y="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78" tIns="46290" rIns="92578" bIns="46290" numCol="1" anchor="t" anchorCtr="0" compatLnSpc="1">
            <a:prstTxWarp prst="textNoShape">
              <a:avLst/>
            </a:prstTxWarp>
          </a:bodyPr>
          <a:lstStyle>
            <a:lvl1pPr algn="r"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fld id="{66D1A05F-2F7C-3D4A-8988-964D4FD9721B}" type="datetime1">
              <a:rPr lang="en-US"/>
              <a:pPr/>
              <a:t>3/4/11</a:t>
            </a:fld>
            <a:endParaRPr lang="en-US" altLang="ja-JP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285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78" tIns="46290" rIns="92578" bIns="46290" numCol="1" anchor="b" anchorCtr="0" compatLnSpc="1">
            <a:prstTxWarp prst="textNoShape">
              <a:avLst/>
            </a:prstTxWarp>
          </a:bodyPr>
          <a:lstStyle>
            <a:lvl1pPr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Haixin Huang/BNL</a:t>
            </a:r>
            <a:endParaRPr lang="en-US" altLang="ja-JP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5100" y="883285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78" tIns="46290" rIns="92578" bIns="46290" numCol="1" anchor="b" anchorCtr="0" compatLnSpc="1">
            <a:prstTxWarp prst="textNoShape">
              <a:avLst/>
            </a:prstTxWarp>
          </a:bodyPr>
          <a:lstStyle>
            <a:lvl1pPr algn="r"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fld id="{9E1ACACB-FE0B-9145-84E8-78037951A1E4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78" tIns="46290" rIns="92578" bIns="46290" numCol="1" anchor="t" anchorCtr="0" compatLnSpc="1">
            <a:prstTxWarp prst="textNoShape">
              <a:avLst/>
            </a:prstTxWarp>
          </a:bodyPr>
          <a:lstStyle>
            <a:lvl1pPr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5100" y="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78" tIns="46290" rIns="92578" bIns="46290" numCol="1" anchor="t" anchorCtr="0" compatLnSpc="1">
            <a:prstTxWarp prst="textNoShape">
              <a:avLst/>
            </a:prstTxWarp>
          </a:bodyPr>
          <a:lstStyle>
            <a:lvl1pPr algn="r"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fld id="{C2E38E85-D574-1E4A-AC9D-0B4C7E1AA7E1}" type="datetime1">
              <a:rPr lang="en-US"/>
              <a:pPr/>
              <a:t>3/4/11</a:t>
            </a:fld>
            <a:endParaRPr lang="en-US" altLang="ja-JP"/>
          </a:p>
        </p:txBody>
      </p:sp>
      <p:sp>
        <p:nvSpPr>
          <p:cNvPr id="6148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81100" y="698500"/>
            <a:ext cx="4646613" cy="34845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4838"/>
            <a:ext cx="5140325" cy="418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78" tIns="46290" rIns="92578" bIns="4629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マスターテキストの書式設定</a:t>
            </a:r>
          </a:p>
          <a:p>
            <a:pPr lvl="1"/>
            <a:r>
              <a:rPr lang="ja-JP" altLang="en-US"/>
              <a:t>第 2 レベル</a:t>
            </a:r>
          </a:p>
          <a:p>
            <a:pPr lvl="2"/>
            <a:r>
              <a:rPr lang="ja-JP" altLang="en-US"/>
              <a:t>第 3 レベル</a:t>
            </a:r>
          </a:p>
          <a:p>
            <a:pPr lvl="3"/>
            <a:r>
              <a:rPr lang="ja-JP" altLang="en-US"/>
              <a:t>第 4 レベル</a:t>
            </a:r>
          </a:p>
          <a:p>
            <a:pPr lvl="4"/>
            <a:r>
              <a:rPr lang="ja-JP" altLang="en-US"/>
              <a:t>第 5 レベル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85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78" tIns="46290" rIns="92578" bIns="46290" numCol="1" anchor="b" anchorCtr="0" compatLnSpc="1">
            <a:prstTxWarp prst="textNoShape">
              <a:avLst/>
            </a:prstTxWarp>
          </a:bodyPr>
          <a:lstStyle>
            <a:lvl1pPr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Haixin Huang/BNL</a:t>
            </a: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5100" y="883285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78" tIns="46290" rIns="92578" bIns="46290" numCol="1" anchor="b" anchorCtr="0" compatLnSpc="1">
            <a:prstTxWarp prst="textNoShape">
              <a:avLst/>
            </a:prstTxWarp>
          </a:bodyPr>
          <a:lstStyle>
            <a:lvl1pPr algn="r"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fld id="{7F842157-20C1-F842-AAD2-81FE988BCCE5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09" charset="0"/>
        <a:ea typeface="ＭＳ Ｐ明朝" pitchFamily="-109" charset="-128"/>
        <a:cs typeface="ＭＳ Ｐ明朝" pitchFamily="-109" charset="-128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09" charset="0"/>
        <a:ea typeface="ＭＳ Ｐ明朝" pitchFamily="-109" charset="-128"/>
        <a:cs typeface="ＭＳ Ｐ明朝" pitchFamily="-109" charset="-128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09" charset="0"/>
        <a:ea typeface="ＭＳ Ｐ明朝" pitchFamily="-109" charset="-128"/>
        <a:cs typeface="ＭＳ Ｐ明朝" pitchFamily="-109" charset="-128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09" charset="0"/>
        <a:ea typeface="ＭＳ Ｐ明朝" pitchFamily="-109" charset="-128"/>
        <a:cs typeface="ＭＳ Ｐ明朝" pitchFamily="-109" charset="-128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09" charset="0"/>
        <a:ea typeface="ＭＳ Ｐ明朝" pitchFamily="-109" charset="-128"/>
        <a:cs typeface="ＭＳ Ｐ明朝" pitchFamily="-109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07975"/>
            <a:ext cx="1588" cy="1588"/>
          </a:xfrm>
          <a:solidFill>
            <a:srgbClr val="FFFFFF"/>
          </a:solidFill>
          <a:ln/>
        </p:spPr>
      </p:sp>
      <p:sp>
        <p:nvSpPr>
          <p:cNvPr id="506883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514350" y="4387850"/>
            <a:ext cx="5986463" cy="4129088"/>
          </a:xfrm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0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25525" y="307975"/>
            <a:ext cx="4959350" cy="3719513"/>
          </a:xfrm>
          <a:solidFill>
            <a:srgbClr val="FFFFFF"/>
          </a:solidFill>
          <a:ln/>
        </p:spPr>
      </p:sp>
      <p:sp>
        <p:nvSpPr>
          <p:cNvPr id="101069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14350" y="4387850"/>
            <a:ext cx="5986463" cy="4129088"/>
          </a:xfrm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0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25525" y="307975"/>
            <a:ext cx="4959350" cy="3719513"/>
          </a:xfrm>
          <a:solidFill>
            <a:srgbClr val="FFFFFF"/>
          </a:solidFill>
          <a:ln/>
        </p:spPr>
      </p:sp>
      <p:sp>
        <p:nvSpPr>
          <p:cNvPr id="101069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14350" y="4387850"/>
            <a:ext cx="5986463" cy="4129088"/>
          </a:xfrm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0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25525" y="307975"/>
            <a:ext cx="4959350" cy="3719513"/>
          </a:xfrm>
          <a:solidFill>
            <a:srgbClr val="FFFFFF"/>
          </a:solidFill>
          <a:ln/>
        </p:spPr>
      </p:sp>
      <p:sp>
        <p:nvSpPr>
          <p:cNvPr id="101069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14350" y="4387850"/>
            <a:ext cx="5986463" cy="4129088"/>
          </a:xfrm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0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25525" y="307975"/>
            <a:ext cx="4959350" cy="3719513"/>
          </a:xfrm>
          <a:solidFill>
            <a:srgbClr val="FFFFFF"/>
          </a:solidFill>
          <a:ln/>
        </p:spPr>
      </p:sp>
      <p:sp>
        <p:nvSpPr>
          <p:cNvPr id="101069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14350" y="4387850"/>
            <a:ext cx="5986463" cy="4129088"/>
          </a:xfrm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685800"/>
            <a:ext cx="7721600" cy="1143000"/>
          </a:xfrm>
        </p:spPr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286000"/>
            <a:ext cx="6400800" cy="3581400"/>
          </a:xfrm>
        </p:spPr>
        <p:txBody>
          <a:bodyPr/>
          <a:lstStyle>
            <a:lvl1pPr marL="0" indent="0">
              <a:buFont typeface="Monotype Sorts" pitchFamily="-109" charset="2"/>
              <a:buNone/>
              <a:defRPr>
                <a:latin typeface="Times New Roman" pitchFamily="-109" charset="0"/>
              </a:defRPr>
            </a:lvl1pPr>
          </a:lstStyle>
          <a:p>
            <a:endParaRPr lang="ja-JP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304800" y="6096000"/>
            <a:ext cx="1930400" cy="514350"/>
          </a:xfrm>
        </p:spPr>
        <p:txBody>
          <a:bodyPr/>
          <a:lstStyle>
            <a:lvl1pPr>
              <a:defRPr smtClean="0">
                <a:solidFill>
                  <a:srgbClr val="5E574E"/>
                </a:solidFill>
              </a:defRPr>
            </a:lvl1pPr>
          </a:lstStyle>
          <a:p>
            <a:r>
              <a:rPr lang="en-US"/>
              <a:t>09/02/02</a:t>
            </a:r>
            <a:endParaRPr lang="en-US" altLang="ja-JP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4572000" y="6096000"/>
            <a:ext cx="2844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  <a:latin typeface="Arial" pitchFamily="-109" charset="0"/>
              </a:defRPr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2514600" y="6096000"/>
            <a:ext cx="1828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fld id="{1F5647BB-80B3-EE4A-9235-17B0FAD5A4E8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D5E18E8-F63E-2543-8311-78FDAB563A06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91250" y="533400"/>
            <a:ext cx="196215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533400"/>
            <a:ext cx="573405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A9D9E85-73E7-9B41-B600-52F02998A85B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C92F33FB-ECB9-004C-A296-5BE17C069B0E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1A7C21C-9627-714A-B569-823ABDB8E867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295400"/>
            <a:ext cx="38100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43400" y="1295400"/>
            <a:ext cx="38100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EAE1E6A-D9A9-7F4E-9904-E1AB59421ADF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E65A0BD-B175-D946-A182-5963C9644EC2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CC47D7B2-60B1-6745-BC7B-01DFA6ACAB47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B1CA066-BD14-DD4B-AE55-2127D0114780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D0AF113-81F3-7145-8C84-AC5CEC354812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C6411F05-471C-9F4B-A37B-891CF6675F6A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>
          <a:outerShdw blurRad="63500" dist="107763" dir="2700000" algn="ctr" rotWithShape="0">
            <a:srgbClr val="000000">
              <a:alpha val="74998"/>
            </a:srgbClr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533400"/>
            <a:ext cx="777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endParaRPr lang="ja-JP" alt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295400"/>
            <a:ext cx="7772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ja-JP" alt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31800" y="6324600"/>
            <a:ext cx="13970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 b="0">
                <a:solidFill>
                  <a:schemeClr val="bg2"/>
                </a:solidFill>
                <a:latin typeface="Arial" pitchFamily="-109" charset="0"/>
              </a:defRPr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86200" y="6400800"/>
            <a:ext cx="2514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 b="0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057400" y="6400800"/>
            <a:ext cx="1524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 b="0">
                <a:solidFill>
                  <a:schemeClr val="bg2"/>
                </a:solidFill>
                <a:latin typeface="Arial" pitchFamily="-109" charset="0"/>
              </a:defRPr>
            </a:lvl1pPr>
          </a:lstStyle>
          <a:p>
            <a:fld id="{95C6D6F7-7CCB-1B47-9D77-4F80881EA64E}" type="slidenum">
              <a:rPr lang="ja-JP" altLang="en-US"/>
              <a:pPr/>
              <a:t>‹#›</a:t>
            </a:fld>
            <a:endParaRPr lang="en-US" altLang="ja-JP"/>
          </a:p>
        </p:txBody>
      </p:sp>
      <p:pic>
        <p:nvPicPr>
          <p:cNvPr id="2058" name="Picture 10" descr="logo2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6629400" y="6200775"/>
            <a:ext cx="1676400" cy="65722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-109" charset="0"/>
          <a:ea typeface="ＭＳ Ｐゴシック" pitchFamily="-109" charset="-128"/>
          <a:cs typeface="ＭＳ Ｐゴシック" pitchFamily="-109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-109" charset="0"/>
          <a:ea typeface="ＭＳ Ｐゴシック" pitchFamily="-109" charset="-128"/>
          <a:cs typeface="ＭＳ Ｐゴシック" pitchFamily="-109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-109" charset="0"/>
          <a:ea typeface="ＭＳ Ｐゴシック" pitchFamily="-109" charset="-128"/>
          <a:cs typeface="ＭＳ Ｐゴシック" pitchFamily="-109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-109" charset="0"/>
          <a:ea typeface="ＭＳ Ｐゴシック" pitchFamily="-109" charset="-128"/>
          <a:cs typeface="ＭＳ Ｐゴシック" pitchFamily="-109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F3300"/>
        </a:buClr>
        <a:buFont typeface="Monotype Sorts" pitchFamily="-109" charset="2"/>
        <a:buChar char="l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FF6600"/>
        </a:buClr>
        <a:buSzPct val="70000"/>
        <a:buFont typeface="Monotype Sorts" pitchFamily="-109" charset="2"/>
        <a:buChar char="l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50000"/>
        <a:buFont typeface="Monotype Sorts" pitchFamily="-109" charset="2"/>
        <a:buChar char="l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25000"/>
        <a:buFont typeface="CommercialPi BT" pitchFamily="18" charset="2"/>
        <a:buChar char=".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25000"/>
        <a:buFont typeface="CommercialPi BT" pitchFamily="18" charset="2"/>
        <a:buChar char=".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25000"/>
        <a:buFont typeface="CommercialPi BT" pitchFamily="18" charset="2"/>
        <a:buChar char=".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25000"/>
        <a:buFont typeface="CommercialPi BT" pitchFamily="18" charset="2"/>
        <a:buChar char=".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25000"/>
        <a:buFont typeface="CommercialPi BT" pitchFamily="18" charset="2"/>
        <a:buChar char=".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8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362200"/>
            <a:ext cx="7772400" cy="1470025"/>
          </a:xfrm>
          <a:ln/>
        </p:spPr>
        <p:txBody>
          <a:bodyPr lIns="90000" tIns="46800" rIns="90000" bIns="46800" anchor="ctr"/>
          <a:lstStyle/>
          <a:p>
            <a:pPr algn="ctr" defTabSz="457200">
              <a:buClr>
                <a:srgbClr val="FF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kumimoji="0" lang="en-GB" sz="4400" b="1" dirty="0" smtClean="0">
                <a:solidFill>
                  <a:srgbClr val="FF0000"/>
                </a:solidFill>
              </a:rPr>
              <a:t>RHIC Status</a:t>
            </a:r>
            <a:r>
              <a:rPr kumimoji="0" lang="en-GB" sz="3200" b="1" dirty="0" smtClean="0">
                <a:solidFill>
                  <a:srgbClr val="FF0000"/>
                </a:solidFill>
              </a:rPr>
              <a:t>	</a:t>
            </a:r>
            <a:r>
              <a:rPr kumimoji="0" lang="en-GB" sz="3200" b="1" dirty="0">
                <a:solidFill>
                  <a:srgbClr val="FF0000"/>
                </a:solidFill>
              </a:rPr>
              <a:t>	</a:t>
            </a:r>
          </a:p>
        </p:txBody>
      </p:sp>
      <p:grpSp>
        <p:nvGrpSpPr>
          <p:cNvPr id="505859" name="Group 3"/>
          <p:cNvGrpSpPr>
            <a:grpSpLocks/>
          </p:cNvGrpSpPr>
          <p:nvPr/>
        </p:nvGrpSpPr>
        <p:grpSpPr bwMode="auto">
          <a:xfrm>
            <a:off x="1447800" y="5638803"/>
            <a:ext cx="1973263" cy="833438"/>
            <a:chOff x="912" y="3552"/>
            <a:chExt cx="1243" cy="525"/>
          </a:xfrm>
        </p:grpSpPr>
        <p:sp>
          <p:nvSpPr>
            <p:cNvPr id="505860" name="AutoShape 4"/>
            <p:cNvSpPr>
              <a:spLocks noChangeArrowheads="1"/>
            </p:cNvSpPr>
            <p:nvPr/>
          </p:nvSpPr>
          <p:spPr bwMode="auto">
            <a:xfrm>
              <a:off x="912" y="3552"/>
              <a:ext cx="1140" cy="288"/>
            </a:xfrm>
            <a:prstGeom prst="roundRect">
              <a:avLst>
                <a:gd name="adj" fmla="val 347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5861" name="AutoShape 5"/>
            <p:cNvSpPr>
              <a:spLocks noChangeArrowheads="1"/>
            </p:cNvSpPr>
            <p:nvPr/>
          </p:nvSpPr>
          <p:spPr bwMode="auto">
            <a:xfrm>
              <a:off x="912" y="3552"/>
              <a:ext cx="1243" cy="525"/>
            </a:xfrm>
            <a:prstGeom prst="roundRect">
              <a:avLst>
                <a:gd name="adj" fmla="val 347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pPr eaLnBrk="1" hangingPunct="1">
                <a:buClr>
                  <a:srgbClr val="000099"/>
                </a:buClr>
                <a:buSzPct val="100000"/>
                <a:buFont typeface="Times New Roman" pitchFamily="-109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400" b="0" dirty="0" smtClean="0">
                  <a:solidFill>
                    <a:srgbClr val="000099"/>
                  </a:solidFill>
                </a:rPr>
                <a:t>March 4, </a:t>
              </a:r>
              <a:r>
                <a:rPr lang="en-GB" sz="2400" b="0" dirty="0" smtClean="0">
                  <a:solidFill>
                    <a:srgbClr val="000099"/>
                  </a:solidFill>
                </a:rPr>
                <a:t>2011</a:t>
              </a:r>
            </a:p>
            <a:p>
              <a:pPr eaLnBrk="1" hangingPunct="1">
                <a:buClr>
                  <a:srgbClr val="000099"/>
                </a:buClr>
                <a:buSzPct val="100000"/>
                <a:buFont typeface="Times New Roman" pitchFamily="-109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400" b="0" dirty="0" smtClean="0">
                  <a:solidFill>
                    <a:srgbClr val="000099"/>
                  </a:solidFill>
                </a:rPr>
                <a:t>RSC </a:t>
              </a:r>
              <a:r>
                <a:rPr lang="en-GB" sz="2400" b="0" dirty="0">
                  <a:solidFill>
                    <a:srgbClr val="000099"/>
                  </a:solidFill>
                </a:rPr>
                <a:t>Meeting</a:t>
              </a:r>
            </a:p>
          </p:txBody>
        </p:sp>
      </p:grpSp>
      <p:grpSp>
        <p:nvGrpSpPr>
          <p:cNvPr id="505862" name="Group 6"/>
          <p:cNvGrpSpPr>
            <a:grpSpLocks/>
          </p:cNvGrpSpPr>
          <p:nvPr/>
        </p:nvGrpSpPr>
        <p:grpSpPr bwMode="auto">
          <a:xfrm>
            <a:off x="3048000" y="3962400"/>
            <a:ext cx="2476500" cy="582613"/>
            <a:chOff x="1968" y="2544"/>
            <a:chExt cx="1560" cy="367"/>
          </a:xfrm>
        </p:grpSpPr>
        <p:sp>
          <p:nvSpPr>
            <p:cNvPr id="505863" name="AutoShape 7"/>
            <p:cNvSpPr>
              <a:spLocks noChangeArrowheads="1"/>
            </p:cNvSpPr>
            <p:nvPr/>
          </p:nvSpPr>
          <p:spPr bwMode="auto">
            <a:xfrm>
              <a:off x="1968" y="2544"/>
              <a:ext cx="1560" cy="365"/>
            </a:xfrm>
            <a:prstGeom prst="roundRect">
              <a:avLst>
                <a:gd name="adj" fmla="val 273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5864" name="AutoShape 8"/>
            <p:cNvSpPr>
              <a:spLocks noChangeArrowheads="1"/>
            </p:cNvSpPr>
            <p:nvPr/>
          </p:nvSpPr>
          <p:spPr bwMode="auto">
            <a:xfrm>
              <a:off x="1968" y="2544"/>
              <a:ext cx="1560" cy="367"/>
            </a:xfrm>
            <a:prstGeom prst="roundRect">
              <a:avLst>
                <a:gd name="adj" fmla="val 273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pPr eaLnBrk="1" hangingPunct="1">
                <a:buClr>
                  <a:srgbClr val="009999"/>
                </a:buClr>
                <a:buSzPct val="100000"/>
                <a:buFont typeface="Times New Roman" pitchFamily="-109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3200" b="0">
                  <a:solidFill>
                    <a:srgbClr val="009999"/>
                  </a:solidFill>
                </a:rPr>
                <a:t>Haixin Huang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9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0"/>
            <a:ext cx="8991600" cy="6629400"/>
          </a:xfrm>
          <a:solidFill>
            <a:schemeClr val="bg1"/>
          </a:solidFill>
          <a:ln/>
        </p:spPr>
        <p:txBody>
          <a:bodyPr lIns="90000" tIns="46800" rIns="90000" bIns="46800"/>
          <a:lstStyle/>
          <a:p>
            <a:pPr marL="339725" indent="-339725" defTabSz="457200">
              <a:lnSpc>
                <a:spcPct val="80000"/>
              </a:lnSpc>
              <a:buSzPct val="9500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US" sz="2800" dirty="0" smtClean="0">
              <a:solidFill>
                <a:srgbClr val="003399"/>
              </a:solidFill>
              <a:latin typeface="Times New Roman" pitchFamily="18" charset="0"/>
            </a:endParaRPr>
          </a:p>
          <a:p>
            <a:pPr lvl="1">
              <a:buSzPct val="50000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Started seen de-bunching problem on Monday with 9MHz </a:t>
            </a: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cavity</a:t>
            </a: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 in blue.  Added diagnostics on </a:t>
            </a: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Monday. The phenomenon disappeared after maintenance day. There are glitches with 9MHz cavity running in past one week: phase jump; blue emittance sensitive to noise; tuner clutch mechanical problem.</a:t>
            </a:r>
            <a:endParaRPr lang="en-US" sz="2400" dirty="0" smtClean="0">
              <a:solidFill>
                <a:srgbClr val="000066"/>
              </a:solidFill>
              <a:latin typeface="+mj-lt"/>
            </a:endParaRPr>
          </a:p>
          <a:p>
            <a:pPr lvl="1">
              <a:buSzPct val="50000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Measured chromaticity with 9MHz cavity on the ramp for the first time in machine development. A minor adjustment for vertical chromaticity in the vertical tune swing part was done.</a:t>
            </a:r>
          </a:p>
          <a:p>
            <a:pPr lvl="1">
              <a:buSzPct val="50000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Working point has been </a:t>
            </a: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pushed lower to achieve better lifetime. The blue polarization transmission efficiency seems improved a little bit.</a:t>
            </a:r>
          </a:p>
          <a:p>
            <a:pPr lvl="1">
              <a:buSzPct val="50000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The yellow intensity has been pushed higher: 1.3*10^11 at flattop. </a:t>
            </a:r>
          </a:p>
          <a:p>
            <a:pPr lvl="1">
              <a:buSzPct val="50000"/>
              <a:buNone/>
            </a:pPr>
            <a:endParaRPr lang="en-US" sz="2000" dirty="0" smtClean="0">
              <a:solidFill>
                <a:srgbClr val="000066"/>
              </a:solidFill>
              <a:latin typeface="+mj-lt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dirty="0"/>
              <a:t>Haixin Huang</a:t>
            </a:r>
            <a:endParaRPr lang="en-US" altLang="ja-JP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5A403-4107-41BE-8CFA-A0FB91D51C1A}" type="slidenum">
              <a:rPr lang="ja-JP" altLang="en-US"/>
              <a:pPr/>
              <a:t>2</a:t>
            </a:fld>
            <a:endParaRPr lang="en-US" altLang="ja-JP" dirty="0"/>
          </a:p>
        </p:txBody>
      </p:sp>
      <p:sp>
        <p:nvSpPr>
          <p:cNvPr id="10096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91600" cy="685800"/>
          </a:xfrm>
          <a:ln/>
        </p:spPr>
        <p:txBody>
          <a:bodyPr lIns="90000" tIns="46800" rIns="90000" bIns="46800" anchor="ctr"/>
          <a:lstStyle/>
          <a:p>
            <a:pPr defTabSz="457200">
              <a:buClr>
                <a:srgbClr val="FF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200" b="1" dirty="0" smtClean="0">
                <a:solidFill>
                  <a:srgbClr val="FF0000"/>
                </a:solidFill>
              </a:rPr>
              <a:t>Status</a:t>
            </a:r>
            <a:endParaRPr lang="en-GB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dirty="0"/>
              <a:t>Haixin Huang</a:t>
            </a:r>
            <a:endParaRPr lang="en-US" altLang="ja-JP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5A403-4107-41BE-8CFA-A0FB91D51C1A}" type="slidenum">
              <a:rPr lang="ja-JP" altLang="en-US"/>
              <a:pPr/>
              <a:t>3</a:t>
            </a:fld>
            <a:endParaRPr lang="en-US" altLang="ja-JP" dirty="0"/>
          </a:p>
        </p:txBody>
      </p:sp>
      <p:sp>
        <p:nvSpPr>
          <p:cNvPr id="10096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91600" cy="685800"/>
          </a:xfrm>
          <a:ln/>
        </p:spPr>
        <p:txBody>
          <a:bodyPr lIns="90000" tIns="46800" rIns="90000" bIns="46800" anchor="ctr"/>
          <a:lstStyle/>
          <a:p>
            <a:pPr defTabSz="457200">
              <a:buClr>
                <a:srgbClr val="FF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200" b="1" dirty="0" smtClean="0">
                <a:solidFill>
                  <a:srgbClr val="FF0000"/>
                </a:solidFill>
              </a:rPr>
              <a:t>Yellow Chromaticity on th</a:t>
            </a:r>
            <a:r>
              <a:rPr lang="en-GB" sz="3200" b="1" dirty="0" smtClean="0">
                <a:solidFill>
                  <a:srgbClr val="FF0000"/>
                </a:solidFill>
              </a:rPr>
              <a:t>e Ramp</a:t>
            </a:r>
            <a:endParaRPr lang="en-GB" sz="3200" b="1" dirty="0">
              <a:solidFill>
                <a:srgbClr val="FF0000"/>
              </a:solidFill>
            </a:endParaRPr>
          </a:p>
        </p:txBody>
      </p:sp>
      <p:pic>
        <p:nvPicPr>
          <p:cNvPr id="10" name="Content Placeholder 9" descr="Thu_Mar_3_2011_141934_12691.gif"/>
          <p:cNvPicPr>
            <a:picLocks noGrp="1" noChangeAspect="1"/>
          </p:cNvPicPr>
          <p:nvPr>
            <p:ph idx="1"/>
          </p:nvPr>
        </p:nvPicPr>
        <p:blipFill>
          <a:blip r:embed="rId3"/>
          <a:srcRect l="-14401" r="-14401"/>
          <a:stretch>
            <a:fillRect/>
          </a:stretch>
        </p:blipFill>
        <p:spPr>
          <a:xfrm>
            <a:off x="-685800" y="838199"/>
            <a:ext cx="10301014" cy="6019801"/>
          </a:xfr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dirty="0"/>
              <a:t>Haixin Huang</a:t>
            </a:r>
            <a:endParaRPr lang="en-US" altLang="ja-JP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5A403-4107-41BE-8CFA-A0FB91D51C1A}" type="slidenum">
              <a:rPr lang="ja-JP" altLang="en-US"/>
              <a:pPr/>
              <a:t>4</a:t>
            </a:fld>
            <a:endParaRPr lang="en-US" altLang="ja-JP" dirty="0"/>
          </a:p>
        </p:txBody>
      </p:sp>
      <p:sp>
        <p:nvSpPr>
          <p:cNvPr id="10096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91600" cy="685800"/>
          </a:xfrm>
          <a:ln/>
        </p:spPr>
        <p:txBody>
          <a:bodyPr lIns="90000" tIns="46800" rIns="90000" bIns="46800" anchor="ctr"/>
          <a:lstStyle/>
          <a:p>
            <a:pPr defTabSz="457200">
              <a:buClr>
                <a:srgbClr val="FF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200" b="1" dirty="0" smtClean="0">
                <a:solidFill>
                  <a:srgbClr val="FF0000"/>
                </a:solidFill>
              </a:rPr>
              <a:t>Blue Chromaticity on the Ramp</a:t>
            </a:r>
            <a:endParaRPr lang="en-GB" sz="3200" b="1" dirty="0">
              <a:solidFill>
                <a:srgbClr val="FF0000"/>
              </a:solidFill>
            </a:endParaRPr>
          </a:p>
        </p:txBody>
      </p:sp>
      <p:pic>
        <p:nvPicPr>
          <p:cNvPr id="8" name="Content Placeholder 7" descr="Thu_Mar_3_2011_141925_12671.gif"/>
          <p:cNvPicPr>
            <a:picLocks noGrp="1" noChangeAspect="1"/>
          </p:cNvPicPr>
          <p:nvPr>
            <p:ph idx="1"/>
          </p:nvPr>
        </p:nvPicPr>
        <p:blipFill>
          <a:blip r:embed="rId3"/>
          <a:srcRect l="-14401" r="-14401"/>
          <a:stretch>
            <a:fillRect/>
          </a:stretch>
        </p:blipFill>
        <p:spPr>
          <a:xfrm>
            <a:off x="-457201" y="838200"/>
            <a:ext cx="9376229" cy="5791200"/>
          </a:xfr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9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228600"/>
            <a:ext cx="8991600" cy="6629400"/>
          </a:xfrm>
          <a:solidFill>
            <a:schemeClr val="bg1"/>
          </a:solidFill>
          <a:ln/>
        </p:spPr>
        <p:txBody>
          <a:bodyPr lIns="90000" tIns="46800" rIns="90000" bIns="46800"/>
          <a:lstStyle/>
          <a:p>
            <a:pPr marL="339725" indent="-339725" defTabSz="457200">
              <a:lnSpc>
                <a:spcPct val="80000"/>
              </a:lnSpc>
              <a:buSzPct val="9500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US" sz="2800" dirty="0" smtClean="0">
              <a:solidFill>
                <a:srgbClr val="003399"/>
              </a:solidFill>
              <a:latin typeface="Times New Roman" pitchFamily="18" charset="0"/>
            </a:endParaRPr>
          </a:p>
          <a:p>
            <a:pPr lvl="1">
              <a:buSzPct val="50000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Increase </a:t>
            </a: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bunch intensity gradually.</a:t>
            </a:r>
          </a:p>
          <a:p>
            <a:pPr lvl="1">
              <a:buSzPct val="50000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Need snake current scan to set spin tune close to 0.5. This will be done over many stores. We will start</a:t>
            </a: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 in </a:t>
            </a: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the overnight store.</a:t>
            </a:r>
            <a:endParaRPr lang="en-US" sz="2400" dirty="0" smtClean="0">
              <a:solidFill>
                <a:srgbClr val="000066"/>
              </a:solidFill>
            </a:endParaRPr>
          </a:p>
          <a:p>
            <a:pPr lvl="1">
              <a:buSzPct val="50000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Poor </a:t>
            </a:r>
            <a:r>
              <a:rPr lang="en-US" sz="2400" dirty="0">
                <a:solidFill>
                  <a:srgbClr val="000066"/>
                </a:solidFill>
                <a:latin typeface="+mj-lt"/>
              </a:rPr>
              <a:t>lifetime at beginning of store. Change working point for blue</a:t>
            </a: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. APEX session next week will continue this.</a:t>
            </a:r>
          </a:p>
          <a:p>
            <a:pPr lvl="1">
              <a:buSzPct val="50000"/>
            </a:pPr>
            <a:endParaRPr lang="en-US" sz="2400" dirty="0" smtClean="0">
              <a:solidFill>
                <a:srgbClr val="000066"/>
              </a:solidFill>
              <a:latin typeface="+mj-lt"/>
            </a:endParaRPr>
          </a:p>
          <a:p>
            <a:pPr lvl="1">
              <a:buSzPct val="50000"/>
              <a:buNone/>
            </a:pPr>
            <a:endParaRPr lang="en-US" sz="2000" dirty="0" smtClean="0">
              <a:solidFill>
                <a:srgbClr val="000066"/>
              </a:solidFill>
              <a:latin typeface="+mj-lt"/>
            </a:endParaRPr>
          </a:p>
          <a:p>
            <a:pPr lvl="1">
              <a:buSzPct val="50000"/>
            </a:pPr>
            <a:endParaRPr lang="en-US" sz="2000" dirty="0" smtClean="0">
              <a:solidFill>
                <a:srgbClr val="000066"/>
              </a:solidFill>
              <a:latin typeface="+mj-lt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dirty="0"/>
              <a:t>Haixin Huang</a:t>
            </a:r>
            <a:endParaRPr lang="en-US" altLang="ja-JP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5A403-4107-41BE-8CFA-A0FB91D51C1A}" type="slidenum">
              <a:rPr lang="ja-JP" altLang="en-US"/>
              <a:pPr/>
              <a:t>5</a:t>
            </a:fld>
            <a:endParaRPr lang="en-US" altLang="ja-JP" dirty="0"/>
          </a:p>
        </p:txBody>
      </p:sp>
      <p:sp>
        <p:nvSpPr>
          <p:cNvPr id="10096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91600" cy="685800"/>
          </a:xfrm>
          <a:ln/>
        </p:spPr>
        <p:txBody>
          <a:bodyPr lIns="90000" tIns="46800" rIns="90000" bIns="46800" anchor="ctr"/>
          <a:lstStyle/>
          <a:p>
            <a:pPr defTabSz="457200">
              <a:buClr>
                <a:srgbClr val="FF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200" b="1" dirty="0" smtClean="0">
                <a:solidFill>
                  <a:srgbClr val="FF0000"/>
                </a:solidFill>
              </a:rPr>
              <a:t>Toward Higher luminosity and Polarization</a:t>
            </a:r>
            <a:endParaRPr lang="en-GB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emporary Portrait">
  <a:themeElements>
    <a:clrScheme name="Contemporary Portrait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Contemporary Portrait">
      <a:majorFont>
        <a:latin typeface="Times New Roman"/>
        <a:ea typeface="ＭＳ Ｐゴシック"/>
        <a:cs typeface="ＭＳ Ｐゴシック"/>
      </a:majorFont>
      <a:minorFont>
        <a:latin typeface="Tahom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>
            <a:ln>
              <a:noFill/>
            </a:ln>
            <a:solidFill>
              <a:schemeClr val="tx2"/>
            </a:solidFill>
            <a:effectLst/>
            <a:latin typeface="Times New Roman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>
            <a:ln>
              <a:noFill/>
            </a:ln>
            <a:solidFill>
              <a:schemeClr val="tx2"/>
            </a:solidFill>
            <a:effectLst/>
            <a:latin typeface="Times New Roman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Contemporary Portrait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292797886</TotalTime>
  <Words>215</Words>
  <PresentationFormat>On-screen Show (4:3)</PresentationFormat>
  <Paragraphs>26</Paragraphs>
  <Slides>5</Slides>
  <Notes>5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Contemporary Portrait</vt:lpstr>
      <vt:lpstr>RHIC Status  </vt:lpstr>
      <vt:lpstr>Status</vt:lpstr>
      <vt:lpstr>Yellow Chromaticity on the Ramp</vt:lpstr>
      <vt:lpstr>Blue Chromaticity on the Ramp</vt:lpstr>
      <vt:lpstr>Toward Higher luminosity and Polarization</vt:lpstr>
    </vt:vector>
  </TitlesOfParts>
  <Company>bnl</Company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AGS Intensity Scan</dc:title>
  <dc:creator>Haixin Huang</dc:creator>
  <cp:lastModifiedBy>Haixin Huang</cp:lastModifiedBy>
  <cp:revision>408</cp:revision>
  <cp:lastPrinted>2000-11-14T18:14:29Z</cp:lastPrinted>
  <dcterms:created xsi:type="dcterms:W3CDTF">2011-03-04T17:27:39Z</dcterms:created>
  <dcterms:modified xsi:type="dcterms:W3CDTF">2011-03-04T18:31:21Z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459605104</vt:i4>
  </property>
  <property fmtid="{D5CDD505-2E9C-101B-9397-08002B2CF9AE}" pid="3" name="_EmailSubject">
    <vt:lpwstr/>
  </property>
  <property fmtid="{D5CDD505-2E9C-101B-9397-08002B2CF9AE}" pid="4" name="_AuthorEmail">
    <vt:lpwstr>huanghai@bnl.gov</vt:lpwstr>
  </property>
  <property fmtid="{D5CDD505-2E9C-101B-9397-08002B2CF9AE}" pid="5" name="_AuthorEmailDisplayName">
    <vt:lpwstr>Huang, Haixin</vt:lpwstr>
  </property>
</Properties>
</file>