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Override PartName="/docProps/custom.xml" ContentType="application/vnd.openxmlformats-officedocument.custom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gif" ContentType="image/gi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555" r:id="rId2"/>
    <p:sldId id="597" r:id="rId3"/>
    <p:sldId id="603" r:id="rId4"/>
    <p:sldId id="599" r:id="rId5"/>
    <p:sldId id="596" r:id="rId6"/>
    <p:sldId id="604" r:id="rId7"/>
    <p:sldId id="602" r:id="rId8"/>
    <p:sldId id="601" r:id="rId9"/>
    <p:sldId id="60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5050"/>
    <a:srgbClr val="FF0000"/>
    <a:srgbClr val="003399"/>
    <a:srgbClr val="FF6600"/>
    <a:srgbClr val="FF3300"/>
    <a:srgbClr val="0000FF"/>
    <a:srgbClr val="00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536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66D1A05F-2F7C-3D4A-8988-964D4FD9721B}" type="datetime1">
              <a:rPr lang="en-US"/>
              <a:pPr/>
              <a:t>2/25/11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9E1ACACB-FE0B-9145-84E8-78037951A1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C2E38E85-D574-1E4A-AC9D-0B4C7E1AA7E1}" type="datetime1">
              <a:rPr lang="en-US"/>
              <a:pPr/>
              <a:t>2/25/11</a:t>
            </a:fld>
            <a:endParaRPr lang="en-US" altLang="ja-JP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7F842157-20C1-F842-AAD2-81FE988BCCE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506883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580611" name="Text Box 3"/>
          <p:cNvSpPr txBox="1">
            <a:spLocks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-109" charset="2"/>
              <a:buNone/>
              <a:defRPr>
                <a:latin typeface="Times New Roman" pitchFamily="-109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pitchFamily="-109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1F5647BB-80B3-EE4A-9235-17B0FAD5A4E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D5E18E8-F63E-2543-8311-78FDAB563A0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A9D9E85-73E7-9B41-B600-52F02998A85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92F33FB-ECB9-004C-A296-5BE17C069B0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A7C21C-9627-714A-B569-823ABDB8E86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AE1E6A-D9A9-7F4E-9904-E1AB59421AD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65A0BD-B175-D946-A182-5963C9644EC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47D7B2-60B1-6745-BC7B-01DFA6ACAB4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1CA066-BD14-DD4B-AE55-2127D011478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0AF113-81F3-7145-8C84-AC5CEC35481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411F05-471C-9F4B-A37B-891CF6675F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fld id="{95C6D6F7-7CCB-1B47-9D77-4F80881EA64E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-109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-109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-109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470025"/>
          </a:xfrm>
          <a:ln/>
        </p:spPr>
        <p:txBody>
          <a:bodyPr lIns="90000" tIns="46800" rIns="90000" bIns="46800" anchor="ctr"/>
          <a:lstStyle/>
          <a:p>
            <a:pPr algn="ctr" defTabSz="457200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sz="4400" b="1" dirty="0" smtClean="0">
                <a:solidFill>
                  <a:srgbClr val="FF0000"/>
                </a:solidFill>
              </a:rPr>
              <a:t>RHIC Status</a:t>
            </a:r>
            <a:r>
              <a:rPr kumimoji="0" lang="en-GB" sz="3200" b="1" dirty="0" smtClean="0">
                <a:solidFill>
                  <a:srgbClr val="FF0000"/>
                </a:solidFill>
              </a:rPr>
              <a:t>	</a:t>
            </a:r>
            <a:r>
              <a:rPr kumimoji="0" lang="en-GB" sz="3200" b="1" dirty="0">
                <a:solidFill>
                  <a:srgbClr val="FF0000"/>
                </a:solidFill>
              </a:rPr>
              <a:t>	</a:t>
            </a:r>
          </a:p>
        </p:txBody>
      </p:sp>
      <p:grpSp>
        <p:nvGrpSpPr>
          <p:cNvPr id="505859" name="Group 3"/>
          <p:cNvGrpSpPr>
            <a:grpSpLocks/>
          </p:cNvGrpSpPr>
          <p:nvPr/>
        </p:nvGrpSpPr>
        <p:grpSpPr bwMode="auto">
          <a:xfrm>
            <a:off x="1447800" y="5638803"/>
            <a:ext cx="1866900" cy="833438"/>
            <a:chOff x="912" y="3552"/>
            <a:chExt cx="1176" cy="525"/>
          </a:xfrm>
        </p:grpSpPr>
        <p:sp>
          <p:nvSpPr>
            <p:cNvPr id="505860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1" name="AutoShape 5"/>
            <p:cNvSpPr>
              <a:spLocks noChangeArrowheads="1"/>
            </p:cNvSpPr>
            <p:nvPr/>
          </p:nvSpPr>
          <p:spPr bwMode="auto">
            <a:xfrm>
              <a:off x="912" y="3552"/>
              <a:ext cx="1176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Feb 25, 2011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RSC </a:t>
              </a:r>
              <a:r>
                <a:rPr lang="en-GB" sz="2400" b="0" dirty="0">
                  <a:solidFill>
                    <a:srgbClr val="000099"/>
                  </a:solidFill>
                </a:rPr>
                <a:t>Meeting</a:t>
              </a:r>
            </a:p>
          </p:txBody>
        </p:sp>
      </p:grpSp>
      <p:grpSp>
        <p:nvGrpSpPr>
          <p:cNvPr id="505862" name="Group 6"/>
          <p:cNvGrpSpPr>
            <a:grpSpLocks/>
          </p:cNvGrpSpPr>
          <p:nvPr/>
        </p:nvGrpSpPr>
        <p:grpSpPr bwMode="auto">
          <a:xfrm>
            <a:off x="3048000" y="3962400"/>
            <a:ext cx="2476500" cy="582613"/>
            <a:chOff x="1968" y="2544"/>
            <a:chExt cx="1560" cy="367"/>
          </a:xfrm>
        </p:grpSpPr>
        <p:sp>
          <p:nvSpPr>
            <p:cNvPr id="505863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4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560" cy="367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>
                  <a:solidFill>
                    <a:srgbClr val="009999"/>
                  </a:solidFill>
                </a:rPr>
                <a:t>Haixin Huang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commissioning was successful and it is in operational last night.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With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dp/p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cut in half, we have more room to push chromaticity. Raised set values by 2 units (was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aronud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2) on the ramp.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10Hz orbit feedback has been put into use at beginning of store, which reduced the luminosity oscillation and improved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lifetime.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Vertical tune swing has been moved earlier by 30s on the ramp to cover a strong resonance below 100GeV. Not much change in the polarization transmission efficiency seen. Left it in operation.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Several round PHENIX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rotator setting changes. Dial in the best guess last night during store.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hu_Feb_24_2011_161639_252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"/>
            <a:ext cx="4494252" cy="6096000"/>
          </a:xfrm>
          <a:prstGeom prst="rect">
            <a:avLst/>
          </a:prstGeom>
        </p:spPr>
      </p:pic>
      <p:pic>
        <p:nvPicPr>
          <p:cNvPr id="13" name="Content Placeholder 12" descr="Mon_Jan_24_2011_225004_19252.gif"/>
          <p:cNvPicPr>
            <a:picLocks noGrp="1" noChangeAspect="1"/>
          </p:cNvPicPr>
          <p:nvPr>
            <p:ph idx="1"/>
          </p:nvPr>
        </p:nvPicPr>
        <p:blipFill>
          <a:blip r:embed="rId4"/>
          <a:srcRect l="-4393" r="-4393"/>
          <a:stretch>
            <a:fillRect/>
          </a:stretch>
        </p:blipFill>
        <p:spPr>
          <a:xfrm>
            <a:off x="4724400" y="609600"/>
            <a:ext cx="4419600" cy="6107084"/>
          </a:xfrm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Bunch Shape </a:t>
            </a:r>
            <a:r>
              <a:rPr lang="en-GB" sz="3200" b="1" dirty="0" smtClean="0">
                <a:solidFill>
                  <a:srgbClr val="FF0000"/>
                </a:solidFill>
              </a:rPr>
              <a:t>after</a:t>
            </a:r>
            <a:r>
              <a:rPr lang="en-GB" sz="3200" b="1" dirty="0" smtClean="0">
                <a:solidFill>
                  <a:srgbClr val="FF0000"/>
                </a:solidFill>
              </a:rPr>
              <a:t> 9MHz and 28MHz Ramps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914400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9MHz/197MHz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914400"/>
            <a:ext cx="996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28MHz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Bunch Length </a:t>
            </a:r>
            <a:r>
              <a:rPr lang="en-GB" sz="3200" b="1" dirty="0" smtClean="0">
                <a:solidFill>
                  <a:srgbClr val="FF0000"/>
                </a:solidFill>
              </a:rPr>
              <a:t>after</a:t>
            </a:r>
            <a:r>
              <a:rPr lang="en-GB" sz="3200" b="1" dirty="0" smtClean="0">
                <a:solidFill>
                  <a:srgbClr val="FF0000"/>
                </a:solidFill>
              </a:rPr>
              <a:t> 9MHz and 28MHz Ramps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Fri_Feb_25_2011_093249_31852.gif"/>
          <p:cNvPicPr>
            <a:picLocks noGrp="1" noChangeAspect="1"/>
          </p:cNvPicPr>
          <p:nvPr>
            <p:ph idx="1"/>
          </p:nvPr>
        </p:nvPicPr>
        <p:blipFill>
          <a:blip r:embed="rId3"/>
          <a:srcRect l="-50014" r="-50014"/>
          <a:stretch>
            <a:fillRect/>
          </a:stretch>
        </p:blipFill>
        <p:spPr>
          <a:xfrm>
            <a:off x="-1524000" y="685800"/>
            <a:ext cx="7772400" cy="5791200"/>
          </a:xfrm>
        </p:spPr>
      </p:pic>
      <p:pic>
        <p:nvPicPr>
          <p:cNvPr id="8" name="Picture 7" descr="Fri_Feb_25_2011_093650_3197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685800"/>
            <a:ext cx="3957425" cy="5867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00" y="4953000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9MHz/197MHz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2286000"/>
            <a:ext cx="996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28MHz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3622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phase has been adjusted for blue after this store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E740-3B62-3A4D-B76D-810DE57173A0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 smtClean="0">
                <a:solidFill>
                  <a:srgbClr val="FF0000"/>
                </a:solidFill>
              </a:rPr>
              <a:t>New Ramp (Moving Tune Swing Earlier by 30 seconds)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5613400"/>
          </a:xfrm>
          <a:noFill/>
          <a:ln/>
        </p:spPr>
        <p:txBody>
          <a:bodyPr lIns="90000" tIns="46800" rIns="90000" bIns="46800"/>
          <a:lstStyle/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New ramp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  Injection     Store            ratio               Injection      Store              ratio   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    Blue                                                     Yellow 68.7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 2.3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  63.2    2.4   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0.92    0.05 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65.4 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2.9      64.9 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2.2 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 0.99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    0.05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 63.7    2.6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60.7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 2.3   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0.95    0.05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 65.9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2.3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   63.2    1.7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0.96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   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0.04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Old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ramp  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 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Injection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    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Store      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   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ratio      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Injection 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  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Store              ratio   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>
                <a:solidFill>
                  <a:srgbClr val="000066"/>
                </a:solidFill>
                <a:latin typeface="+mj-lt"/>
              </a:rPr>
              <a:t>      Blue                                                    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Yellow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     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61.2 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2.2   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56.2 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2.1 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 0.92    0.05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62.8 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2.0  60.5    1.9 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0.96 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   0.04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 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62.5 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2.1   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57.6 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1.9 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0.92    0.04</a:t>
            </a:r>
            <a:r>
              <a:rPr lang="en-US" sz="2000" dirty="0">
                <a:solidFill>
                  <a:srgbClr val="000066"/>
                </a:solidFill>
                <a:latin typeface="+mj-lt"/>
              </a:rPr>
              <a:t>   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63.1    1.4  60.5    2.5   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0.96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    0.03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99"/>
                </a:solidFill>
                <a:latin typeface="Times New Roman" pitchFamily="-109" charset="0"/>
              </a:rPr>
              <a:t>The store values are based on run4 100GeV A_N (the one used since run4).  </a:t>
            </a:r>
          </a:p>
          <a:p>
            <a:pPr marL="339725" indent="-339725" defTabSz="457200">
              <a:spcBef>
                <a:spcPts val="600"/>
              </a:spcBef>
              <a:buClr>
                <a:srgbClr val="FF0000"/>
              </a:buClr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400" dirty="0">
              <a:solidFill>
                <a:srgbClr val="000099"/>
              </a:solidFill>
              <a:latin typeface="Times New Roman" pitchFamily="-10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6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Resonance Spectrum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intrinsic_res.gif"/>
          <p:cNvPicPr>
            <a:picLocks noGrp="1" noChangeAspect="1"/>
          </p:cNvPicPr>
          <p:nvPr>
            <p:ph idx="1"/>
          </p:nvPr>
        </p:nvPicPr>
        <p:blipFill>
          <a:blip r:embed="rId3"/>
          <a:srcRect l="-9108" r="-9108"/>
          <a:stretch>
            <a:fillRect/>
          </a:stretch>
        </p:blipFill>
        <p:spPr>
          <a:xfrm>
            <a:off x="0" y="838200"/>
            <a:ext cx="9499600" cy="5867400"/>
          </a:xfrm>
        </p:spPr>
      </p:pic>
      <p:cxnSp>
        <p:nvCxnSpPr>
          <p:cNvPr id="10" name="Straight Arrow Connector 9"/>
          <p:cNvCxnSpPr/>
          <p:nvPr/>
        </p:nvCxnSpPr>
        <p:spPr bwMode="auto">
          <a:xfrm rot="16200000" flipH="1">
            <a:off x="3276600" y="4572000"/>
            <a:ext cx="1219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>
            <a:off x="3962400" y="4343400"/>
            <a:ext cx="1524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600" y="3200400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New ramp tune swing when reach .675</a:t>
            </a:r>
            <a:endParaRPr lang="en-US" sz="1600" b="0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26670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Old ramp tune swing when reach .675</a:t>
            </a:r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err="1" smtClean="0">
                <a:solidFill>
                  <a:srgbClr val="FF0000"/>
                </a:solidFill>
              </a:rPr>
              <a:t>Emittance</a:t>
            </a:r>
            <a:r>
              <a:rPr lang="en-GB" sz="3200" b="1" dirty="0" smtClean="0">
                <a:solidFill>
                  <a:srgbClr val="FF0000"/>
                </a:solidFill>
              </a:rPr>
              <a:t> and Luminosity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Fri_Feb_25_2011_075826_12066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4590" r="-14590"/>
          <a:stretch>
            <a:fillRect/>
          </a:stretch>
        </p:blipFill>
        <p:spPr>
          <a:xfrm>
            <a:off x="-457201" y="762000"/>
            <a:ext cx="9499600" cy="58674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Injection/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AtR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efficiency for yellow. Yellow injection kicker timing adjustment seems helpful, but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did not stay. Missing some bunches last night is a new thing with 9MHz cavity. RF group is aware of it. 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Injection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drift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compensation, need chromaticity measurement for this compensation. Without a good setting, we lose beam at injection due to poor lifetime.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Increase bunch intensity gradually.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Need snake current scan to set spin tune close to 0.5. This will be done over many stores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 We will start after settled on PHENIX rotator current settings.</a:t>
            </a: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Poor </a:t>
            </a:r>
            <a:r>
              <a:rPr lang="en-US" sz="2400" dirty="0">
                <a:solidFill>
                  <a:srgbClr val="000066"/>
                </a:solidFill>
                <a:latin typeface="+mj-lt"/>
              </a:rPr>
              <a:t>lifetime at beginning of store. Change working point for blue.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8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Toward Higher luminosity and Polarization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9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Blue Lifetime with Different Working Point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Sun_Feb_6_2011_195827_2798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0"/>
            <a:ext cx="4724400" cy="5119431"/>
          </a:xfrm>
          <a:prstGeom prst="rect">
            <a:avLst/>
          </a:prstGeom>
        </p:spPr>
      </p:pic>
      <p:pic>
        <p:nvPicPr>
          <p:cNvPr id="7" name="Picture 6" descr="Sun_Feb_6_2011_195832_2800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8093" y="2286000"/>
            <a:ext cx="4935907" cy="45720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76800" y="685800"/>
            <a:ext cx="4267200" cy="12192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On Feb. 6, in </a:t>
            </a:r>
            <a:r>
              <a:rPr lang="en-US" sz="2000" dirty="0" err="1" smtClean="0">
                <a:solidFill>
                  <a:srgbClr val="003399"/>
                </a:solidFill>
                <a:latin typeface="+mj-lt"/>
              </a:rPr>
              <a:t>Yun’s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shift, good lifetime with tunes moved to (.683,.682). We will try that  when machine is back.</a:t>
            </a:r>
            <a:endParaRPr lang="en-US" sz="2000" dirty="0">
              <a:solidFill>
                <a:srgbClr val="003399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292797823</TotalTime>
  <Words>609</Words>
  <PresentationFormat>On-screen Show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Times New Roman</vt:lpstr>
      <vt:lpstr>ＭＳ Ｐゴシック</vt:lpstr>
      <vt:lpstr>Tahoma</vt:lpstr>
      <vt:lpstr>Monotype Sorts</vt:lpstr>
      <vt:lpstr>CommercialPi BT</vt:lpstr>
      <vt:lpstr>ＭＳ Ｐ明朝</vt:lpstr>
      <vt:lpstr>Arial</vt:lpstr>
      <vt:lpstr>SymbolProp BT</vt:lpstr>
      <vt:lpstr>Contemporary Portrait</vt:lpstr>
      <vt:lpstr>RHIC Status  </vt:lpstr>
      <vt:lpstr>Status</vt:lpstr>
      <vt:lpstr>Bunch Shape after 9MHz and 28MHz Ramps</vt:lpstr>
      <vt:lpstr>Bunch Length after 9MHz and 28MHz Ramps</vt:lpstr>
      <vt:lpstr>New Ramp (Moving Tune Swing Earlier by 30 seconds)</vt:lpstr>
      <vt:lpstr>Resonance Spectrum</vt:lpstr>
      <vt:lpstr>Emittance and Luminosity</vt:lpstr>
      <vt:lpstr>Toward Higher luminosity and Polarization</vt:lpstr>
      <vt:lpstr>Blue Lifetime with Different Working Point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407</cp:revision>
  <cp:lastPrinted>2000-11-14T18:14:29Z</cp:lastPrinted>
  <dcterms:created xsi:type="dcterms:W3CDTF">2011-02-25T16:04:14Z</dcterms:created>
  <dcterms:modified xsi:type="dcterms:W3CDTF">2011-02-25T18:28:43Z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459605104</vt:i4>
  </property>
  <property fmtid="{D5CDD505-2E9C-101B-9397-08002B2CF9AE}" pid="3" name="_EmailSubject">
    <vt:lpwstr/>
  </property>
  <property fmtid="{D5CDD505-2E9C-101B-9397-08002B2CF9AE}" pid="4" name="_AuthorEmail">
    <vt:lpwstr>huanghai@bnl.gov</vt:lpwstr>
  </property>
  <property fmtid="{D5CDD505-2E9C-101B-9397-08002B2CF9AE}" pid="5" name="_AuthorEmailDisplayName">
    <vt:lpwstr>Huang, Haixin</vt:lpwstr>
  </property>
</Properties>
</file>