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4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3.xml" ContentType="application/vnd.openxmlformats-officedocument.presentationml.slideMaster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29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32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8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theme/theme5.xml" ContentType="application/vnd.openxmlformats-officedocument.them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ppt/slideLayouts/slideLayout13.xml" ContentType="application/vnd.openxmlformats-officedocument.presentationml.slideLayout+xml"/>
  <Override PartName="/ppt/slideLayouts/slideLayout31.xml" ContentType="application/vnd.openxmlformats-officedocument.presentationml.slideLayout+xml"/>
  <Default Extension="bin" ContentType="application/vnd.openxmlformats-officedocument.presentationml.printerSettings"/>
  <Override PartName="/ppt/slideMasters/slideMaster2.xml" ContentType="application/vnd.openxmlformats-officedocument.presentationml.slideMaster+xml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Layouts/slideLayout19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27.xml" ContentType="application/vnd.openxmlformats-officedocument.presentationml.slideLayout+xml"/>
  <Override PartName="/ppt/slideLayouts/slideLayout12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49" r:id="rId1"/>
    <p:sldMasterId id="2147483657" r:id="rId2"/>
    <p:sldMasterId id="2147483656" r:id="rId3"/>
  </p:sldMasterIdLst>
  <p:notesMasterIdLst>
    <p:notesMasterId r:id="rId11"/>
  </p:notesMasterIdLst>
  <p:handoutMasterIdLst>
    <p:handoutMasterId r:id="rId12"/>
  </p:handoutMasterIdLst>
  <p:sldIdLst>
    <p:sldId id="674" r:id="rId4"/>
    <p:sldId id="708" r:id="rId5"/>
    <p:sldId id="711" r:id="rId6"/>
    <p:sldId id="709" r:id="rId7"/>
    <p:sldId id="701" r:id="rId8"/>
    <p:sldId id="704" r:id="rId9"/>
    <p:sldId id="710" r:id="rId1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FF"/>
    <a:srgbClr val="003399"/>
    <a:srgbClr val="000066"/>
    <a:srgbClr val="FF5050"/>
    <a:srgbClr val="FF0000"/>
    <a:srgbClr val="FF6600"/>
    <a:srgbClr val="FF33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 snapVertSplitter="1" vertBarState="minimized" horzBarState="maximized">
    <p:restoredLeft sz="15128" autoAdjust="0"/>
    <p:restoredTop sz="94660"/>
  </p:normalViewPr>
  <p:slideViewPr>
    <p:cSldViewPr>
      <p:cViewPr varScale="1">
        <p:scale>
          <a:sx n="109" d="100"/>
          <a:sy n="109" d="100"/>
        </p:scale>
        <p:origin x="-680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124" y="-96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1.xml"/><Relationship Id="rId7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6" Type="http://schemas.openxmlformats.org/officeDocument/2006/relationships/theme" Target="theme/theme1.xml"/><Relationship Id="rId8" Type="http://schemas.openxmlformats.org/officeDocument/2006/relationships/slide" Target="slides/slide5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7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9" Type="http://schemas.openxmlformats.org/officeDocument/2006/relationships/slide" Target="slides/slide6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510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BA803AEE-8D0C-4B26-B265-3122F68E6B27}" type="datetime1">
              <a:rPr lang="en-US"/>
              <a:pPr/>
              <a:t>2/18/11</a:t>
            </a:fld>
            <a:endParaRPr lang="en-US" altLang="ja-JP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Haixin Huang/BNL</a:t>
            </a: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510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0FD66E4F-9D68-45D3-9ADE-EF218E020D3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510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1766B611-9AD5-4CEB-A356-7548492B3627}" type="datetime1">
              <a:rPr lang="en-US"/>
              <a:pPr/>
              <a:t>2/18/11</a:t>
            </a:fld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1100" y="698500"/>
            <a:ext cx="4646613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マスターテキストの書式設定</a:t>
            </a:r>
          </a:p>
          <a:p>
            <a:pPr lvl="1"/>
            <a:r>
              <a:rPr lang="ja-JP" altLang="en-US" smtClean="0"/>
              <a:t>第 2 レベル</a:t>
            </a:r>
          </a:p>
          <a:p>
            <a:pPr lvl="2"/>
            <a:r>
              <a:rPr lang="ja-JP" altLang="en-US" smtClean="0"/>
              <a:t>第 3 レベル</a:t>
            </a:r>
          </a:p>
          <a:p>
            <a:pPr lvl="3"/>
            <a:r>
              <a:rPr lang="ja-JP" altLang="en-US" smtClean="0"/>
              <a:t>第 4 レベル</a:t>
            </a:r>
          </a:p>
          <a:p>
            <a:pPr lvl="4"/>
            <a:r>
              <a:rPr lang="ja-JP" altLang="en-US" smtClean="0"/>
              <a:t>第 5 レベル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Haixin Huang/BNL</a:t>
            </a: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510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E9A022B0-353B-4D1D-BB02-3C8B0E77516A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307975"/>
            <a:ext cx="4959350" cy="3719513"/>
          </a:xfrm>
          <a:solidFill>
            <a:srgbClr val="FFFFFF"/>
          </a:solidFill>
          <a:ln/>
        </p:spPr>
      </p:sp>
      <p:sp>
        <p:nvSpPr>
          <p:cNvPr id="101069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14350" y="4387850"/>
            <a:ext cx="5986463" cy="4129088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307975"/>
            <a:ext cx="4959350" cy="3719513"/>
          </a:xfrm>
          <a:solidFill>
            <a:srgbClr val="FFFFFF"/>
          </a:solidFill>
          <a:ln/>
        </p:spPr>
      </p:sp>
      <p:sp>
        <p:nvSpPr>
          <p:cNvPr id="101069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14350" y="4387850"/>
            <a:ext cx="5986463" cy="4129088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307975"/>
            <a:ext cx="4959350" cy="3719513"/>
          </a:xfrm>
          <a:solidFill>
            <a:srgbClr val="FFFFFF"/>
          </a:solidFill>
          <a:ln/>
        </p:spPr>
      </p:sp>
      <p:sp>
        <p:nvSpPr>
          <p:cNvPr id="101069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14350" y="4387850"/>
            <a:ext cx="5986463" cy="4129088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286000"/>
            <a:ext cx="6400800" cy="35814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Times New Roman" pitchFamily="18" charset="0"/>
              </a:defRPr>
            </a:lvl1pPr>
          </a:lstStyle>
          <a:p>
            <a:endParaRPr lang="ja-JP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09600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r>
              <a:rPr lang="en-US"/>
              <a:t>09/02/02</a:t>
            </a:r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572000" y="609600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  <a:latin typeface="Arial" charset="0"/>
              </a:defRPr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514600" y="609600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7C1A3563-130F-4228-B6DD-279FC8A8CB2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38B97-43B3-44D7-BB00-F3A7E33DF15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91250" y="533400"/>
            <a:ext cx="196215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533400"/>
            <a:ext cx="573405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9B877-1C78-4DDB-B34E-F57B08F15E1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3810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343400" y="1295400"/>
            <a:ext cx="38100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343400" y="3771900"/>
            <a:ext cx="38100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31800" y="6324600"/>
            <a:ext cx="1397000" cy="361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886200" y="6400800"/>
            <a:ext cx="2514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2057400" y="6400800"/>
            <a:ext cx="1524000" cy="228600"/>
          </a:xfrm>
        </p:spPr>
        <p:txBody>
          <a:bodyPr/>
          <a:lstStyle>
            <a:lvl1pPr>
              <a:defRPr/>
            </a:lvl1pPr>
          </a:lstStyle>
          <a:p>
            <a:fld id="{CD2FDF84-7DD0-4DF9-9B33-54FA8B705C39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E95AF-DAFB-4BEB-9FC6-F7FDE53111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47D3A-8259-422C-874B-39ECE5469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F0505-E8B3-40DF-A4BD-ADB9E2BFBD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68360-91DC-4C7E-AC69-1A57A07855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D1A81-2865-4AD1-BEE4-C693A7AED0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C4389-7773-450A-B00F-C295070208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EF693-1847-4D66-8339-D86D8BAE6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74D7A-F75A-4F55-A74D-FFE29E800E0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9240B-AEE6-4300-B87D-8ED4C06918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034C4-3709-415A-B63E-8DE03812CC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EB5F6-02A7-4215-8964-67651FC2C5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EAB26-A2D3-4DB4-96F8-A8A614662B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DFC0D-F4DC-46B9-BB6A-227BB167D1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62903-A5DB-4599-ACE7-FF83163C0C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9E824-704B-4425-AB7D-AC56534780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4C11F-5AC6-4F0A-948B-1031FF1E79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B637B-0C13-4B9E-8871-E272EA708C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5F436-C8AC-480C-B896-B786D4B4BE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0DBF18-83BD-4AEE-9D9D-3AFB65E82D9B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5A402-F1CE-4568-A3CC-CAC292C076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D8F44-C02F-4B40-9A5D-49B1805FA4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98F5C-E082-40B5-BB0A-19D0DF937B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D79D1-20DA-4943-B532-C12739AC9C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4BC0C8-BA1F-4F12-96C4-8992F76A7A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AB0E9-50C0-471B-89C7-8902C67EDFD5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D361A2-7D83-48C0-89C9-6A441600BA3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38480-FAC0-48F6-BB2F-FB299348D00B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191EF-AA4F-4F23-88B7-C2F771267CF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CF330-298B-48AC-8CDF-12C8D19B7250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56DC7-91FF-4AC8-84DA-98CE0545CAE4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9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endParaRPr lang="ja-JP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954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324600"/>
            <a:ext cx="13970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b="0">
                <a:solidFill>
                  <a:schemeClr val="bg2"/>
                </a:solidFill>
                <a:latin typeface="Arial" charset="0"/>
              </a:defRPr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86200" y="6400800"/>
            <a:ext cx="2514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57400" y="6400800"/>
            <a:ext cx="152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b="0">
                <a:solidFill>
                  <a:schemeClr val="bg2"/>
                </a:solidFill>
                <a:latin typeface="Arial" charset="0"/>
              </a:defRPr>
            </a:lvl1pPr>
          </a:lstStyle>
          <a:p>
            <a:fld id="{88CAA2DD-6C87-41FF-B78D-EBD576CF2EF7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2058" name="Picture 10" descr="logo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200775"/>
            <a:ext cx="1676400" cy="6572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90" r:id="rId1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Monotype Sort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6600"/>
        </a:buClr>
        <a:buSzPct val="7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50000"/>
        <a:buFont typeface="Monotype Sort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65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65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965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965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fld id="{7E93B226-A1B8-4ECE-99F3-7AFCF8F6345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41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41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841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84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fld id="{81E2D08B-335C-4528-A6DC-F0ABB0136CE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76400"/>
            <a:ext cx="7721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RHIC Status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10000"/>
            <a:ext cx="4876800" cy="685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3399"/>
                </a:solidFill>
              </a:rPr>
              <a:t>Haixin Huang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5486400"/>
            <a:ext cx="1659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99"/>
                </a:solidFill>
              </a:rPr>
              <a:t>RSC Meeting</a:t>
            </a:r>
          </a:p>
          <a:p>
            <a:r>
              <a:rPr lang="en-US" dirty="0" smtClean="0">
                <a:solidFill>
                  <a:srgbClr val="003399"/>
                </a:solidFill>
              </a:rPr>
              <a:t>02/</a:t>
            </a:r>
            <a:r>
              <a:rPr lang="en-US" dirty="0" smtClean="0">
                <a:solidFill>
                  <a:srgbClr val="003399"/>
                </a:solidFill>
              </a:rPr>
              <a:t>18/</a:t>
            </a:r>
            <a:r>
              <a:rPr lang="en-US" dirty="0" smtClean="0">
                <a:solidFill>
                  <a:srgbClr val="003399"/>
                </a:solidFill>
              </a:rPr>
              <a:t>2011</a:t>
            </a:r>
            <a:endParaRPr lang="en-US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0"/>
            <a:ext cx="8991600" cy="6629400"/>
          </a:xfrm>
          <a:solidFill>
            <a:schemeClr val="bg1"/>
          </a:solidFill>
          <a:ln/>
        </p:spPr>
        <p:txBody>
          <a:bodyPr lIns="90000" tIns="46800" rIns="90000" bIns="46800"/>
          <a:lstStyle/>
          <a:p>
            <a:pPr marL="339725" indent="-339725" defTabSz="457200">
              <a:lnSpc>
                <a:spcPct val="80000"/>
              </a:lnSpc>
              <a:buSzPct val="9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dirty="0" smtClean="0">
              <a:solidFill>
                <a:srgbClr val="003399"/>
              </a:solidFill>
              <a:latin typeface="Times New Roman" pitchFamily="18" charset="0"/>
            </a:endParaRP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Fixed the blue dump kicker noise problem last Friday.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Declared physics last Friday.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Smooth run over the weekend.</a:t>
            </a:r>
          </a:p>
          <a:p>
            <a:pPr lvl="1">
              <a:buSzPct val="50000"/>
            </a:pPr>
            <a:r>
              <a:rPr lang="en-US" sz="2400" dirty="0" err="1" smtClean="0">
                <a:solidFill>
                  <a:srgbClr val="000066"/>
                </a:solidFill>
                <a:latin typeface="+mj-lt"/>
              </a:rPr>
              <a:t>Cryo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 power distribution failure. Change it maintenance day.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Physics run on Tuesday.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Wednesday: 9MHz cavity commissioning did not go well due to LLRF problem, which is still a problem at this moment.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Thursday: Rotator ramp development.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Friday: fix LLRF problem, then physics stores.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dirty="0"/>
              <a:t>Haixin Huang</a:t>
            </a:r>
            <a:endParaRPr lang="en-US" altLang="ja-JP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5A403-4107-41BE-8CFA-A0FB91D51C1A}" type="slidenum">
              <a:rPr lang="ja-JP" altLang="en-US"/>
              <a:pPr/>
              <a:t>2</a:t>
            </a:fld>
            <a:endParaRPr lang="en-US" altLang="ja-JP" dirty="0"/>
          </a:p>
        </p:txBody>
      </p:sp>
      <p:sp>
        <p:nvSpPr>
          <p:cNvPr id="100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685800"/>
          </a:xfrm>
          <a:ln/>
        </p:spPr>
        <p:txBody>
          <a:bodyPr lIns="90000" tIns="46800" rIns="90000" bIns="46800" anchor="ctr"/>
          <a:lstStyle/>
          <a:p>
            <a:pPr defTabSz="457200">
              <a:buClr>
                <a:srgbClr val="FF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 dirty="0" smtClean="0">
                <a:solidFill>
                  <a:srgbClr val="FF0000"/>
                </a:solidFill>
              </a:rPr>
              <a:t>Past One Week</a:t>
            </a:r>
            <a:endParaRPr lang="en-GB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0"/>
            <a:ext cx="8991600" cy="6629400"/>
          </a:xfrm>
          <a:solidFill>
            <a:schemeClr val="bg1"/>
          </a:solidFill>
          <a:ln/>
        </p:spPr>
        <p:txBody>
          <a:bodyPr lIns="90000" tIns="46800" rIns="90000" bIns="46800"/>
          <a:lstStyle/>
          <a:p>
            <a:pPr marL="339725" indent="-339725" defTabSz="457200">
              <a:lnSpc>
                <a:spcPct val="80000"/>
              </a:lnSpc>
              <a:buSzPct val="9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dirty="0" smtClean="0">
              <a:solidFill>
                <a:srgbClr val="003399"/>
              </a:solidFill>
              <a:latin typeface="Times New Roman" pitchFamily="18" charset="0"/>
            </a:endParaRP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AGS tune jump quads put into use since Wednesday night for RHIC fill. High polarization seen in AGS and RHIC.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The </a:t>
            </a:r>
            <a:r>
              <a:rPr lang="en-US" sz="2400" dirty="0" err="1" smtClean="0">
                <a:solidFill>
                  <a:srgbClr val="000066"/>
                </a:solidFill>
                <a:latin typeface="+mj-lt"/>
              </a:rPr>
              <a:t>emittance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 out of AGS is improved.</a:t>
            </a:r>
            <a:endParaRPr lang="en-US" sz="2400" dirty="0" smtClean="0">
              <a:solidFill>
                <a:srgbClr val="000066"/>
              </a:solidFill>
              <a:latin typeface="+mj-lt"/>
            </a:endParaRP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Turn on </a:t>
            </a:r>
            <a:r>
              <a:rPr lang="en-US" sz="2400" dirty="0" err="1" smtClean="0">
                <a:solidFill>
                  <a:srgbClr val="000066"/>
                </a:solidFill>
                <a:latin typeface="+mj-lt"/>
              </a:rPr>
              <a:t>octupoles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 on the ramp to fight instability since Monday.  </a:t>
            </a:r>
            <a:endParaRPr lang="en-US" sz="2400" dirty="0" smtClean="0">
              <a:solidFill>
                <a:srgbClr val="000066"/>
              </a:solidFill>
              <a:latin typeface="+mj-lt"/>
            </a:endParaRP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Better orbit on the ramp since Tuesday.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Blue horizontal tune is touching 0.7 at store. Need to lower 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it a little bit.</a:t>
            </a:r>
            <a:endParaRPr lang="en-US" sz="2400" dirty="0" smtClean="0">
              <a:solidFill>
                <a:srgbClr val="000066"/>
              </a:solidFill>
              <a:latin typeface="+mj-lt"/>
            </a:endParaRP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10Hz orbit feedback was tested at the end of store. The impact is benign. It will moved on to the beginning of store.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Polarization at store is in the mid-40s. Hope for improvement from high injection polarization from AGS.</a:t>
            </a:r>
            <a:endParaRPr lang="en-US" sz="2400" dirty="0" smtClean="0">
              <a:solidFill>
                <a:srgbClr val="000066"/>
              </a:solidFill>
              <a:latin typeface="+mj-lt"/>
            </a:endParaRPr>
          </a:p>
          <a:p>
            <a:pPr lvl="1">
              <a:buSzPct val="50000"/>
              <a:buNone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 </a:t>
            </a:r>
            <a:endParaRPr lang="en-US" sz="2400" dirty="0" smtClean="0">
              <a:solidFill>
                <a:srgbClr val="000066"/>
              </a:solidFill>
              <a:latin typeface="+mj-lt"/>
            </a:endParaRPr>
          </a:p>
          <a:p>
            <a:pPr lvl="1">
              <a:buSzPct val="50000"/>
              <a:buNone/>
            </a:pPr>
            <a:endParaRPr lang="en-US" sz="2000" dirty="0" smtClean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dirty="0"/>
              <a:t>Haixin Huang</a:t>
            </a:r>
            <a:endParaRPr lang="en-US" altLang="ja-JP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5A403-4107-41BE-8CFA-A0FB91D51C1A}" type="slidenum">
              <a:rPr lang="ja-JP" altLang="en-US"/>
              <a:pPr/>
              <a:t>3</a:t>
            </a:fld>
            <a:endParaRPr lang="en-US" altLang="ja-JP" dirty="0"/>
          </a:p>
        </p:txBody>
      </p:sp>
      <p:sp>
        <p:nvSpPr>
          <p:cNvPr id="100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685800"/>
          </a:xfrm>
          <a:ln/>
        </p:spPr>
        <p:txBody>
          <a:bodyPr lIns="90000" tIns="46800" rIns="90000" bIns="46800" anchor="ctr"/>
          <a:lstStyle/>
          <a:p>
            <a:pPr defTabSz="457200">
              <a:buClr>
                <a:srgbClr val="FF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 dirty="0" smtClean="0">
                <a:solidFill>
                  <a:srgbClr val="FF0000"/>
                </a:solidFill>
              </a:rPr>
              <a:t>Status</a:t>
            </a:r>
            <a:endParaRPr lang="en-GB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5334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Snake Angle Difference: run11 vs. run9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4D7A-F75A-4F55-A74D-FFE29E800E03}" type="slidenum">
              <a:rPr lang="ja-JP" altLang="en-US" smtClean="0"/>
              <a:pPr/>
              <a:t>4</a:t>
            </a:fld>
            <a:endParaRPr lang="en-US" altLang="ja-JP"/>
          </a:p>
        </p:txBody>
      </p:sp>
      <p:pic>
        <p:nvPicPr>
          <p:cNvPr id="8" name="Content Placeholder 7" descr="Mon_Feb_14_10_27_15_2011.gif"/>
          <p:cNvPicPr>
            <a:picLocks noGrp="1" noChangeAspect="1"/>
          </p:cNvPicPr>
          <p:nvPr>
            <p:ph idx="1"/>
          </p:nvPr>
        </p:nvPicPr>
        <p:blipFill>
          <a:blip r:embed="rId2"/>
          <a:srcRect l="-17860" r="-17860"/>
          <a:stretch>
            <a:fillRect/>
          </a:stretch>
        </p:blipFill>
        <p:spPr>
          <a:xfrm>
            <a:off x="-762000" y="838200"/>
            <a:ext cx="9677400" cy="5741894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991600" cy="6629400"/>
          </a:xfrm>
          <a:solidFill>
            <a:schemeClr val="bg1"/>
          </a:solidFill>
          <a:ln/>
        </p:spPr>
        <p:txBody>
          <a:bodyPr lIns="90000" tIns="46800" rIns="90000" bIns="46800"/>
          <a:lstStyle/>
          <a:p>
            <a:pPr marL="339725" indent="-339725" defTabSz="457200">
              <a:lnSpc>
                <a:spcPct val="80000"/>
              </a:lnSpc>
              <a:buSzPct val="9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dirty="0" smtClean="0">
              <a:solidFill>
                <a:srgbClr val="003399"/>
              </a:solidFill>
              <a:latin typeface="Times New Roman" pitchFamily="18" charset="0"/>
            </a:endParaRP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Bump closure issue.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IPM sensitivity to beam positions.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Poor lifetime at beginning of store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Injection 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drift compensation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.</a:t>
            </a: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Need snake current scan to set spin tune close to 0.5. This will be done over many stores.</a:t>
            </a:r>
            <a:endParaRPr lang="en-US" sz="2400" dirty="0" smtClean="0">
              <a:solidFill>
                <a:srgbClr val="000066"/>
              </a:solidFill>
              <a:latin typeface="+mj-lt"/>
            </a:endParaRPr>
          </a:p>
          <a:p>
            <a:pPr lvl="1">
              <a:buSzPct val="50000"/>
            </a:pP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D</a:t>
            </a:r>
            <a:r>
              <a:rPr lang="en-US" sz="2400" dirty="0" smtClean="0">
                <a:solidFill>
                  <a:srgbClr val="000066"/>
                </a:solidFill>
                <a:latin typeface="+mj-lt"/>
              </a:rPr>
              <a:t>’ shift ramp. No schedule for it yet.</a:t>
            </a:r>
          </a:p>
          <a:p>
            <a:pPr lvl="1">
              <a:buSzPct val="50000"/>
              <a:buNone/>
            </a:pPr>
            <a:endParaRPr lang="en-US" sz="2000" dirty="0" smtClean="0">
              <a:solidFill>
                <a:srgbClr val="000066"/>
              </a:solidFill>
              <a:latin typeface="+mj-lt"/>
            </a:endParaRPr>
          </a:p>
          <a:p>
            <a:pPr lvl="1">
              <a:buSzPct val="50000"/>
            </a:pPr>
            <a:endParaRPr lang="en-US" sz="2000" dirty="0" smtClean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dirty="0"/>
              <a:t>Haixin Huang</a:t>
            </a:r>
            <a:endParaRPr lang="en-US" altLang="ja-JP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5A403-4107-41BE-8CFA-A0FB91D51C1A}" type="slidenum">
              <a:rPr lang="ja-JP" altLang="en-US"/>
              <a:pPr/>
              <a:t>5</a:t>
            </a:fld>
            <a:endParaRPr lang="en-US" altLang="ja-JP" dirty="0"/>
          </a:p>
        </p:txBody>
      </p:sp>
      <p:sp>
        <p:nvSpPr>
          <p:cNvPr id="100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685800"/>
          </a:xfrm>
          <a:ln/>
        </p:spPr>
        <p:txBody>
          <a:bodyPr lIns="90000" tIns="46800" rIns="90000" bIns="46800" anchor="ctr"/>
          <a:lstStyle/>
          <a:p>
            <a:pPr defTabSz="457200">
              <a:buClr>
                <a:srgbClr val="FF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 dirty="0" smtClean="0">
                <a:solidFill>
                  <a:srgbClr val="FF0000"/>
                </a:solidFill>
              </a:rPr>
              <a:t>Unfinished Business</a:t>
            </a:r>
            <a:endParaRPr lang="en-GB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5334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Polarization Through Recent Store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4D7A-F75A-4F55-A74D-FFE29E800E03}" type="slidenum">
              <a:rPr lang="ja-JP" altLang="en-US" smtClean="0"/>
              <a:pPr/>
              <a:t>6</a:t>
            </a:fld>
            <a:endParaRPr lang="en-US" altLang="ja-JP"/>
          </a:p>
        </p:txBody>
      </p:sp>
      <p:pic>
        <p:nvPicPr>
          <p:cNvPr id="8" name="Content Placeholder 7" descr="Mon_Feb_14_10_16_39_2011.gif"/>
          <p:cNvPicPr>
            <a:picLocks noGrp="1" noChangeAspect="1"/>
          </p:cNvPicPr>
          <p:nvPr>
            <p:ph idx="1"/>
          </p:nvPr>
        </p:nvPicPr>
        <p:blipFill>
          <a:blip r:embed="rId2"/>
          <a:srcRect l="-17860" r="-17860"/>
          <a:stretch>
            <a:fillRect/>
          </a:stretch>
        </p:blipFill>
        <p:spPr>
          <a:xfrm>
            <a:off x="-838200" y="762000"/>
            <a:ext cx="9982200" cy="5883088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5334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Polarization Through Store with Qx~0.7 in Blue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4D7A-F75A-4F55-A74D-FFE29E800E03}" type="slidenum">
              <a:rPr lang="ja-JP" altLang="en-US" smtClean="0"/>
              <a:pPr/>
              <a:t>7</a:t>
            </a:fld>
            <a:endParaRPr lang="en-US" altLang="ja-JP"/>
          </a:p>
        </p:txBody>
      </p:sp>
      <p:pic>
        <p:nvPicPr>
          <p:cNvPr id="7" name="Content Placeholder 6" descr="Mon_Feb_14_10_19_35_2011.gif"/>
          <p:cNvPicPr>
            <a:picLocks noGrp="1" noChangeAspect="1"/>
          </p:cNvPicPr>
          <p:nvPr>
            <p:ph idx="1"/>
          </p:nvPr>
        </p:nvPicPr>
        <p:blipFill>
          <a:blip r:embed="rId2"/>
          <a:srcRect l="-17860" r="-17860"/>
          <a:stretch>
            <a:fillRect/>
          </a:stretch>
        </p:blipFill>
        <p:spPr>
          <a:xfrm>
            <a:off x="-838200" y="838200"/>
            <a:ext cx="8458200" cy="5836024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Times New Roman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292810485</TotalTime>
  <Words>297</Words>
  <Application>Microsoft Office PowerPoint</Application>
  <PresentationFormat>On-screen Show (4:3)</PresentationFormat>
  <Paragraphs>47</Paragraphs>
  <Slides>7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Contemporary Portrait</vt:lpstr>
      <vt:lpstr>1_Custom Design</vt:lpstr>
      <vt:lpstr>Custom Design</vt:lpstr>
      <vt:lpstr>RHIC Status </vt:lpstr>
      <vt:lpstr>Past One Week</vt:lpstr>
      <vt:lpstr>Status</vt:lpstr>
      <vt:lpstr>Snake Angle Difference: run11 vs. run9</vt:lpstr>
      <vt:lpstr>Unfinished Business</vt:lpstr>
      <vt:lpstr>Polarization Through Recent Store</vt:lpstr>
      <vt:lpstr>Polarization Through Store with Qx~0.7 in Blue</vt:lpstr>
    </vt:vector>
  </TitlesOfParts>
  <Company>bnl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AGS Intensity Scan</dc:title>
  <dc:creator>Haixin Huang</dc:creator>
  <cp:lastModifiedBy>Haixin Huang</cp:lastModifiedBy>
  <cp:revision>567</cp:revision>
  <cp:lastPrinted>2000-11-14T18:14:29Z</cp:lastPrinted>
  <dcterms:created xsi:type="dcterms:W3CDTF">2011-02-18T17:16:50Z</dcterms:created>
  <dcterms:modified xsi:type="dcterms:W3CDTF">2011-02-18T18:31:57Z</dcterms:modified>
</cp:coreProperties>
</file>