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Oleksandr%20Grebenyuk\Documents\Polarimetry\ZDC_test_2010\Run9_Run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1377004840687046E-2"/>
          <c:y val="2.2659667541557304E-2"/>
          <c:w val="0.85532184881384232"/>
          <c:h val="0.83747548003867966"/>
        </c:manualLayout>
      </c:layout>
      <c:scatterChart>
        <c:scatterStyle val="lineMarker"/>
        <c:ser>
          <c:idx val="0"/>
          <c:order val="0"/>
          <c:tx>
            <c:v>Run 9 Yellow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Sheet1!$C$3:$C$7</c:f>
              <c:numCache>
                <c:formatCode>0.00%</c:formatCode>
                <c:ptCount val="5"/>
                <c:pt idx="0">
                  <c:v>2.60559E-2</c:v>
                </c:pt>
                <c:pt idx="1">
                  <c:v>2.7078000000000001E-2</c:v>
                </c:pt>
                <c:pt idx="2">
                  <c:v>2.5198999999999999E-2</c:v>
                </c:pt>
                <c:pt idx="3">
                  <c:v>2.8367E-2</c:v>
                </c:pt>
                <c:pt idx="4">
                  <c:v>3.2725999999999998E-2</c:v>
                </c:pt>
              </c:numCache>
            </c:numRef>
          </c:xVal>
          <c:yVal>
            <c:numRef>
              <c:f>Sheet1!$G$3:$G$7</c:f>
              <c:numCache>
                <c:formatCode>0.0%</c:formatCode>
                <c:ptCount val="5"/>
                <c:pt idx="0">
                  <c:v>0.38933600000000002</c:v>
                </c:pt>
                <c:pt idx="1">
                  <c:v>0.45392399999999999</c:v>
                </c:pt>
                <c:pt idx="2">
                  <c:v>0.44563599999999998</c:v>
                </c:pt>
                <c:pt idx="3">
                  <c:v>0.45699600000000001</c:v>
                </c:pt>
                <c:pt idx="4">
                  <c:v>0.43806400000000001</c:v>
                </c:pt>
              </c:numCache>
            </c:numRef>
          </c:yVal>
        </c:ser>
        <c:ser>
          <c:idx val="1"/>
          <c:order val="1"/>
          <c:tx>
            <c:v>Run 9 Blue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Sheet1!$E$3:$E$7</c:f>
              <c:numCache>
                <c:formatCode>0.00%</c:formatCode>
                <c:ptCount val="5"/>
                <c:pt idx="0">
                  <c:v>2.5395000000000001E-2</c:v>
                </c:pt>
                <c:pt idx="1">
                  <c:v>2.7442999999999999E-2</c:v>
                </c:pt>
                <c:pt idx="2">
                  <c:v>2.4906000000000001E-2</c:v>
                </c:pt>
                <c:pt idx="3">
                  <c:v>3.3144E-2</c:v>
                </c:pt>
                <c:pt idx="4">
                  <c:v>2.5728000000000001E-2</c:v>
                </c:pt>
              </c:numCache>
            </c:numRef>
          </c:xVal>
          <c:yVal>
            <c:numRef>
              <c:f>Sheet1!$I$3:$I$7</c:f>
              <c:numCache>
                <c:formatCode>0.0%</c:formatCode>
                <c:ptCount val="5"/>
                <c:pt idx="0">
                  <c:v>0.31637100000000001</c:v>
                </c:pt>
                <c:pt idx="1">
                  <c:v>0.36112100000000003</c:v>
                </c:pt>
                <c:pt idx="2">
                  <c:v>0.40624199999999999</c:v>
                </c:pt>
                <c:pt idx="3">
                  <c:v>0.50397899999999995</c:v>
                </c:pt>
                <c:pt idx="4">
                  <c:v>0.37310500000000002</c:v>
                </c:pt>
              </c:numCache>
            </c:numRef>
          </c:yVal>
        </c:ser>
        <c:ser>
          <c:idx val="2"/>
          <c:order val="2"/>
          <c:tx>
            <c:v>Run 11 Yellow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Sheet1!$C$8:$C$9</c:f>
              <c:numCache>
                <c:formatCode>0.00%</c:formatCode>
                <c:ptCount val="2"/>
                <c:pt idx="0">
                  <c:v>3.2167000000000001E-2</c:v>
                </c:pt>
                <c:pt idx="1">
                  <c:v>3.9857999999999998E-2</c:v>
                </c:pt>
              </c:numCache>
            </c:numRef>
          </c:xVal>
          <c:yVal>
            <c:numRef>
              <c:f>Sheet1!$G$8:$G$9</c:f>
              <c:numCache>
                <c:formatCode>0.0%</c:formatCode>
                <c:ptCount val="2"/>
                <c:pt idx="0">
                  <c:v>0.43656899999999998</c:v>
                </c:pt>
                <c:pt idx="1">
                  <c:v>0.51966500000000004</c:v>
                </c:pt>
              </c:numCache>
            </c:numRef>
          </c:yVal>
        </c:ser>
        <c:ser>
          <c:idx val="3"/>
          <c:order val="3"/>
          <c:tx>
            <c:v>Run 11 Blue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Sheet1!$E$8:$E$9</c:f>
              <c:numCache>
                <c:formatCode>0.00%</c:formatCode>
                <c:ptCount val="2"/>
                <c:pt idx="0">
                  <c:v>3.9012999999999999E-2</c:v>
                </c:pt>
                <c:pt idx="1">
                  <c:v>3.7650000000000003E-2</c:v>
                </c:pt>
              </c:numCache>
            </c:numRef>
          </c:xVal>
          <c:yVal>
            <c:numRef>
              <c:f>Sheet1!$I$8:$I$9</c:f>
              <c:numCache>
                <c:formatCode>0.0%</c:formatCode>
                <c:ptCount val="2"/>
                <c:pt idx="0">
                  <c:v>0.42962299999999998</c:v>
                </c:pt>
                <c:pt idx="1">
                  <c:v>0.48161199999999998</c:v>
                </c:pt>
              </c:numCache>
            </c:numRef>
          </c:yVal>
        </c:ser>
        <c:axId val="66319104"/>
        <c:axId val="68515328"/>
      </c:scatterChart>
      <c:valAx>
        <c:axId val="66319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ZDC</a:t>
                </a:r>
                <a:r>
                  <a:rPr lang="en-US" baseline="0"/>
                  <a:t> Asymmmetry</a:t>
                </a:r>
              </a:p>
            </c:rich>
          </c:tx>
          <c:layout>
            <c:manualLayout>
              <c:xMode val="edge"/>
              <c:yMode val="edge"/>
              <c:x val="0.43055202369366763"/>
              <c:y val="0.93799696090620233"/>
            </c:manualLayout>
          </c:layout>
        </c:title>
        <c:numFmt formatCode="0.0%" sourceLinked="0"/>
        <c:tickLblPos val="nextTo"/>
        <c:crossAx val="68515328"/>
        <c:crosses val="autoZero"/>
        <c:crossBetween val="midCat"/>
      </c:valAx>
      <c:valAx>
        <c:axId val="685153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Polarization</a:t>
                </a:r>
              </a:p>
            </c:rich>
          </c:tx>
          <c:layout>
            <c:manualLayout>
              <c:xMode val="edge"/>
              <c:yMode val="edge"/>
              <c:x val="3.8415422791252215E-3"/>
              <c:y val="0.36981972648155831"/>
            </c:manualLayout>
          </c:layout>
        </c:title>
        <c:numFmt formatCode="0%" sourceLinked="0"/>
        <c:tickLblPos val="nextTo"/>
        <c:crossAx val="663191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525910317548336"/>
          <c:y val="6.96905649951651E-2"/>
          <c:w val="0.15933553249664023"/>
          <c:h val="0.21149606299212609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80EA9-476A-46CB-B791-0B5C6671BB82}" type="datetimeFigureOut">
              <a:rPr lang="en-US" smtClean="0"/>
              <a:pPr/>
              <a:t>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44744-1032-4B6B-B658-D7C0828DF6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star.bnl.gov/zdc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ZDC </a:t>
            </a:r>
            <a:r>
              <a:rPr lang="en-US" dirty="0" smtClean="0"/>
              <a:t>Online </a:t>
            </a:r>
            <a:r>
              <a:rPr lang="en-US" dirty="0" smtClean="0"/>
              <a:t>Monitoring at STAR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>
                <a:hlinkClick r:id="rId2"/>
              </a:rPr>
              <a:t>online.star.bnl.gov/zdc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Oleksandr Grebenyuk, LBNL</a:t>
            </a:r>
          </a:p>
          <a:p>
            <a:r>
              <a:rPr lang="en-US" sz="2400" dirty="0" smtClean="0"/>
              <a:t>4</a:t>
            </a:r>
            <a:r>
              <a:rPr lang="en-US" sz="2400" dirty="0" smtClean="0"/>
              <a:t> February 2011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fill_14941_asymmetr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219200"/>
            <a:ext cx="4396291" cy="52871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ZDC Online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4648200" cy="4525963"/>
          </a:xfrm>
        </p:spPr>
        <p:txBody>
          <a:bodyPr>
            <a:normAutofit/>
          </a:bodyPr>
          <a:lstStyle/>
          <a:p>
            <a:pPr marL="285750" lvl="1"/>
            <a:r>
              <a:rPr lang="en-US" sz="2600" dirty="0" smtClean="0"/>
              <a:t>Calculates </a:t>
            </a:r>
            <a:r>
              <a:rPr lang="en-US" sz="2600" dirty="0" smtClean="0"/>
              <a:t>“square root</a:t>
            </a:r>
            <a:r>
              <a:rPr lang="en-US" sz="2600" dirty="0" smtClean="0"/>
              <a:t>”</a:t>
            </a:r>
            <a:br>
              <a:rPr lang="en-US" sz="2600" dirty="0" smtClean="0"/>
            </a:br>
            <a:r>
              <a:rPr lang="en-US" sz="2600" dirty="0" smtClean="0"/>
              <a:t>asymmetry </a:t>
            </a:r>
            <a:r>
              <a:rPr lang="en-US" sz="2600" dirty="0" smtClean="0"/>
              <a:t>from the </a:t>
            </a:r>
            <a:r>
              <a:rPr lang="el-GR" sz="2600" dirty="0" smtClean="0"/>
              <a:t>φ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modulation </a:t>
            </a:r>
            <a:r>
              <a:rPr lang="en-US" sz="2600" dirty="0" smtClean="0"/>
              <a:t>of SMD </a:t>
            </a:r>
            <a:r>
              <a:rPr lang="en-US" sz="2600" dirty="0" smtClean="0"/>
              <a:t>hits</a:t>
            </a:r>
            <a:br>
              <a:rPr lang="en-US" sz="2600" dirty="0" smtClean="0"/>
            </a:br>
            <a:r>
              <a:rPr lang="en-US" sz="2600" dirty="0" smtClean="0"/>
              <a:t>for </a:t>
            </a:r>
            <a:r>
              <a:rPr lang="en-US" sz="2600" dirty="0" smtClean="0"/>
              <a:t>each </a:t>
            </a:r>
            <a:r>
              <a:rPr lang="en-US" sz="2600" dirty="0" smtClean="0"/>
              <a:t>beam</a:t>
            </a:r>
          </a:p>
          <a:p>
            <a:pPr marL="285750" lvl="1"/>
            <a:r>
              <a:rPr lang="en-US" sz="2600" dirty="0" smtClean="0"/>
              <a:t>Uses </a:t>
            </a:r>
            <a:r>
              <a:rPr lang="en-US" sz="2600" dirty="0" smtClean="0"/>
              <a:t>bunch and </a:t>
            </a:r>
            <a:r>
              <a:rPr lang="en-US" sz="2600" dirty="0" smtClean="0"/>
              <a:t>spin</a:t>
            </a:r>
            <a:br>
              <a:rPr lang="en-US" sz="2600" dirty="0" smtClean="0"/>
            </a:br>
            <a:r>
              <a:rPr lang="en-US" sz="2600" dirty="0" smtClean="0"/>
              <a:t>patterns, and </a:t>
            </a:r>
            <a:r>
              <a:rPr lang="en-US" sz="2600" dirty="0" smtClean="0"/>
              <a:t>CNI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polarizations from CDEV</a:t>
            </a:r>
            <a:endParaRPr lang="en-US" sz="2600" dirty="0" smtClean="0"/>
          </a:p>
          <a:p>
            <a:pPr marL="285750" lvl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Asymmetries in Run 9 and Run 11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09800" y="962025"/>
          <a:ext cx="4826003" cy="1781175"/>
        </p:xfrm>
        <a:graphic>
          <a:graphicData uri="http://schemas.openxmlformats.org/drawingml/2006/table">
            <a:tbl>
              <a:tblPr/>
              <a:tblGrid>
                <a:gridCol w="467440"/>
                <a:gridCol w="492707"/>
                <a:gridCol w="483232"/>
                <a:gridCol w="483232"/>
                <a:gridCol w="483232"/>
                <a:gridCol w="483232"/>
                <a:gridCol w="483232"/>
                <a:gridCol w="483232"/>
                <a:gridCol w="483232"/>
                <a:gridCol w="483232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Raw asymmetry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Polarization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Yellow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 err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 err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Yellow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 err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+/- err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0.09%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0.09%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0.09%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3.77%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524000" y="2743200"/>
          <a:ext cx="5934075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168</Words>
  <Application>Microsoft Office PowerPoint</Application>
  <PresentationFormat>On-screen Show (4:3)</PresentationFormat>
  <Paragraphs>86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ZDC Online Monitoring at STAR online.star.bnl.gov/zdc</vt:lpstr>
      <vt:lpstr>ZDC Online Monitoring</vt:lpstr>
      <vt:lpstr>Asymmetries in Run 9 and Run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ZDC Online Monitoring online.star.bnl.gov/zdc</dc:title>
  <dc:creator>Oleksandr Grebenyuk</dc:creator>
  <cp:lastModifiedBy>Oleksandr Grebenyuk</cp:lastModifiedBy>
  <cp:revision>8</cp:revision>
  <dcterms:created xsi:type="dcterms:W3CDTF">2009-03-26T02:28:12Z</dcterms:created>
  <dcterms:modified xsi:type="dcterms:W3CDTF">2011-02-04T16:17:54Z</dcterms:modified>
</cp:coreProperties>
</file>