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Default Extension="gif" ContentType="image/gif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5"/>
  </p:notesMasterIdLst>
  <p:handoutMasterIdLst>
    <p:handoutMasterId r:id="rId16"/>
  </p:handoutMasterIdLst>
  <p:sldIdLst>
    <p:sldId id="674" r:id="rId4"/>
    <p:sldId id="697" r:id="rId5"/>
    <p:sldId id="693" r:id="rId6"/>
    <p:sldId id="695" r:id="rId7"/>
    <p:sldId id="690" r:id="rId8"/>
    <p:sldId id="687" r:id="rId9"/>
    <p:sldId id="689" r:id="rId10"/>
    <p:sldId id="691" r:id="rId11"/>
    <p:sldId id="698" r:id="rId12"/>
    <p:sldId id="692" r:id="rId13"/>
    <p:sldId id="68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117" d="100"/>
          <a:sy n="117" d="100"/>
        </p:scale>
        <p:origin x="-12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2/4/11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2/4/11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11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02/1/2011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</a:rPr>
              <a:t>9MHz </a:t>
            </a:r>
            <a:r>
              <a:rPr lang="en-US" sz="2000" dirty="0" smtClean="0">
                <a:solidFill>
                  <a:srgbClr val="000066"/>
                </a:solidFill>
              </a:rPr>
              <a:t>work during the DAY shift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</a:rPr>
              <a:t>Continue increasing # of bunches development for EVE shift. Goal is 109x109 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</a:rPr>
              <a:t>Overnight store.</a:t>
            </a:r>
            <a:endParaRPr lang="en-US" sz="20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</a:rPr>
              <a:t>MD in Sat DAY+EVE and Sunday DAY:</a:t>
            </a:r>
          </a:p>
          <a:p>
            <a:pPr lvl="2"/>
            <a:r>
              <a:rPr lang="en-US" sz="1600" dirty="0" smtClean="0">
                <a:solidFill>
                  <a:srgbClr val="000066"/>
                </a:solidFill>
              </a:rPr>
              <a:t>orbit </a:t>
            </a:r>
            <a:r>
              <a:rPr lang="en-US" sz="1600" dirty="0" smtClean="0">
                <a:solidFill>
                  <a:srgbClr val="000066"/>
                </a:solidFill>
              </a:rPr>
              <a:t>feedback, test new </a:t>
            </a:r>
            <a:r>
              <a:rPr lang="en-US" sz="1600" dirty="0" smtClean="0">
                <a:solidFill>
                  <a:srgbClr val="000066"/>
                </a:solidFill>
              </a:rPr>
              <a:t>algorithm which decouples orbit correction and sum of all orbit correctors’ strength.</a:t>
            </a:r>
          </a:p>
          <a:p>
            <a:pPr lvl="2"/>
            <a:r>
              <a:rPr lang="en-US" sz="1600" dirty="0" smtClean="0">
                <a:solidFill>
                  <a:srgbClr val="000066"/>
                </a:solidFill>
              </a:rPr>
              <a:t>Check to see whether this new technique can also minimize scallops of orbit </a:t>
            </a:r>
            <a:r>
              <a:rPr lang="en-US" sz="1600" dirty="0" err="1" smtClean="0">
                <a:solidFill>
                  <a:srgbClr val="000066"/>
                </a:solidFill>
              </a:rPr>
              <a:t>rms</a:t>
            </a:r>
            <a:r>
              <a:rPr lang="en-US" sz="1600" dirty="0" smtClean="0">
                <a:solidFill>
                  <a:srgbClr val="000066"/>
                </a:solidFill>
              </a:rPr>
              <a:t> errors during the ramp</a:t>
            </a:r>
          </a:p>
          <a:p>
            <a:pPr lvl="2"/>
            <a:r>
              <a:rPr lang="en-US" sz="1600" dirty="0" smtClean="0">
                <a:solidFill>
                  <a:srgbClr val="000066"/>
                </a:solidFill>
              </a:rPr>
              <a:t>Store activities:</a:t>
            </a:r>
            <a:r>
              <a:rPr lang="en-US" sz="1600" dirty="0" smtClean="0">
                <a:solidFill>
                  <a:srgbClr val="000066"/>
                </a:solidFill>
              </a:rPr>
              <a:t> </a:t>
            </a:r>
          </a:p>
          <a:p>
            <a:pPr lvl="3"/>
            <a:r>
              <a:rPr lang="en-US" sz="1600" dirty="0" smtClean="0">
                <a:solidFill>
                  <a:srgbClr val="000066"/>
                </a:solidFill>
              </a:rPr>
              <a:t>Stabilize collimation setup</a:t>
            </a:r>
          </a:p>
          <a:p>
            <a:pPr lvl="3"/>
            <a:r>
              <a:rPr lang="en-US" sz="1600" dirty="0" smtClean="0">
                <a:solidFill>
                  <a:srgbClr val="000066"/>
                </a:solidFill>
              </a:rPr>
              <a:t>periodic </a:t>
            </a:r>
            <a:r>
              <a:rPr lang="en-US" sz="1600" dirty="0" smtClean="0">
                <a:solidFill>
                  <a:srgbClr val="000066"/>
                </a:solidFill>
              </a:rPr>
              <a:t>orbit </a:t>
            </a:r>
            <a:r>
              <a:rPr lang="en-US" sz="1600" dirty="0" smtClean="0">
                <a:solidFill>
                  <a:srgbClr val="000066"/>
                </a:solidFill>
              </a:rPr>
              <a:t>correction set up </a:t>
            </a:r>
          </a:p>
          <a:p>
            <a:pPr lvl="3"/>
            <a:r>
              <a:rPr lang="en-US" sz="1600" dirty="0" smtClean="0">
                <a:solidFill>
                  <a:srgbClr val="000066"/>
                </a:solidFill>
              </a:rPr>
              <a:t>Develop the procedure of engaging collision for </a:t>
            </a:r>
            <a:r>
              <a:rPr lang="en-US" sz="1600" dirty="0" smtClean="0">
                <a:solidFill>
                  <a:srgbClr val="000066"/>
                </a:solidFill>
              </a:rPr>
              <a:t>Andy after collision at IP6 and IP8</a:t>
            </a:r>
            <a:r>
              <a:rPr lang="en-US" sz="1600" dirty="0" smtClean="0">
                <a:solidFill>
                  <a:srgbClr val="000066"/>
                </a:solidFill>
              </a:rPr>
              <a:t> are established</a:t>
            </a:r>
          </a:p>
          <a:p>
            <a:pPr lvl="2"/>
            <a:r>
              <a:rPr lang="en-US" sz="1600" dirty="0" smtClean="0">
                <a:solidFill>
                  <a:srgbClr val="000066"/>
                </a:solidFill>
              </a:rPr>
              <a:t>increasing # of </a:t>
            </a:r>
            <a:r>
              <a:rPr lang="en-US" sz="1600" dirty="0" smtClean="0">
                <a:solidFill>
                  <a:srgbClr val="000066"/>
                </a:solidFill>
              </a:rPr>
              <a:t>bunches if 109x109 hasn’t achieved yet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10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for Today and</a:t>
            </a:r>
            <a:r>
              <a:rPr lang="en-GB" sz="3400" b="1" dirty="0" smtClean="0">
                <a:solidFill>
                  <a:srgbClr val="FF0000"/>
                </a:solidFill>
              </a:rPr>
              <a:t> </a:t>
            </a:r>
            <a:r>
              <a:rPr lang="en-GB" sz="3400" b="1" dirty="0" smtClean="0">
                <a:solidFill>
                  <a:srgbClr val="FF0000"/>
                </a:solidFill>
              </a:rPr>
              <a:t>Weekend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Overall 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3366FF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Times New Roman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26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Ring access for six hours to fix jet and many other jobs. Difficulty to provide 28X28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27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Rotator ramp development. All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polarimeters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are functioning. Difficulty to provide 56X56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28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9MHz cavity development.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Rebucketed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with 28MHz. Difficulty to provide 56X56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29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56X56 store overnight. Working on clean up the ramp and chromaticity feedback development.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30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56X56 store overnight. 28x28 ramp with rotator ramp was a success.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31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28X28 store overnight but ended due to P/S problem. Low polarization at store is understood. The ramp with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gamma_tr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quads on at a later time was a success, the tune glitch is largely gone. Pseudo-rotator ramp was commissioned.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Chronicle History of Last Week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7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6x76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with 0.9*10^11 ramp and collision.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Polarization between 40-50% at store.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Rotator ramp was tested with 28 bunches.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is ready for more bunches and intensity.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Rebucketing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with 28MHz is demonstrated.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Jet intensity recovered to normal level. Ready to take data.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 moved the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gamma_tr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quads off time to store. Cleaner ramp. 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Issues: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 every store, the IR steering is needed to generate collisions.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Orbit feedback still sometimes causes large orbit excursion and beam dump.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Many corrector P/S failures recently.</a:t>
            </a:r>
          </a:p>
          <a:p>
            <a:pPr lvl="1">
              <a:buSzPct val="50000"/>
              <a:buNone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as of 2</a:t>
            </a:r>
            <a:r>
              <a:rPr lang="en-GB" sz="3400" b="1" dirty="0" smtClean="0">
                <a:solidFill>
                  <a:srgbClr val="FF0000"/>
                </a:solidFill>
              </a:rPr>
              <a:t>/4/</a:t>
            </a:r>
            <a:r>
              <a:rPr lang="en-GB" sz="3400" b="1" dirty="0" smtClean="0">
                <a:solidFill>
                  <a:srgbClr val="FF0000"/>
                </a:solidFill>
              </a:rPr>
              <a:t>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Later Tune Swing Moved Earlier (One Stone)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7" name="Content Placeholder 6" descr="Sun_Jan_30_2011_165957_4159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838200" y="685800"/>
            <a:ext cx="10515600" cy="5883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Polarization-Intensity Scan at Injection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7" name="Content Placeholder 6" descr="Mon_Jan_31_10_25_38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762000" y="762000"/>
            <a:ext cx="9601200" cy="5600700"/>
          </a:xfrm>
        </p:spPr>
      </p:pic>
      <p:sp>
        <p:nvSpPr>
          <p:cNvPr id="9" name="TextBox 8"/>
          <p:cNvSpPr txBox="1"/>
          <p:nvPr/>
        </p:nvSpPr>
        <p:spPr>
          <a:xfrm>
            <a:off x="7162800" y="38862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enough statistics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Examples of Transmission Efficiency  in Blue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8" name="Content Placeholder 7" descr="Mon_Jan_31_10_20_07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419" r="-21419"/>
          <a:stretch>
            <a:fillRect/>
          </a:stretch>
        </p:blipFill>
        <p:spPr>
          <a:xfrm>
            <a:off x="-1066801" y="685800"/>
            <a:ext cx="11122739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0F1A86-8BDD-7645-83DA-3C808990D03A}" type="slidenum">
              <a:rPr lang="ja-JP" altLang="en-US"/>
              <a:pPr/>
              <a:t>7</a:t>
            </a:fld>
            <a:endParaRPr lang="en-US" altLang="ja-JP"/>
          </a:p>
        </p:txBody>
      </p:sp>
      <p:pic>
        <p:nvPicPr>
          <p:cNvPr id="22531" name="Picture 3" descr="TuneScan_250GeV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05000"/>
            <a:ext cx="68580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3"/>
          <p:cNvSpPr txBox="1">
            <a:spLocks noChangeArrowheads="1"/>
          </p:cNvSpPr>
          <p:nvPr/>
        </p:nvSpPr>
        <p:spPr bwMode="auto">
          <a:xfrm rot="-5400000">
            <a:off x="3797300" y="3060700"/>
            <a:ext cx="1944688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7/10 resonance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 rot="-5400000">
            <a:off x="2741613" y="2592387"/>
            <a:ext cx="1860550" cy="3333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11/16 resonance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>
            <a:off x="2863850" y="4518026"/>
            <a:ext cx="1654175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35" name="TextBox 9"/>
          <p:cNvSpPr txBox="1">
            <a:spLocks noChangeArrowheads="1"/>
          </p:cNvSpPr>
          <p:nvPr/>
        </p:nvSpPr>
        <p:spPr bwMode="auto">
          <a:xfrm rot="-5400000">
            <a:off x="6593681" y="3083719"/>
            <a:ext cx="1838325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3/4 resonance</a:t>
            </a:r>
          </a:p>
        </p:txBody>
      </p:sp>
      <p:cxnSp>
        <p:nvCxnSpPr>
          <p:cNvPr id="10" name="Straight Arrow Connector 9"/>
          <p:cNvCxnSpPr>
            <a:cxnSpLocks noChangeShapeType="1"/>
            <a:stCxn id="22532" idx="1"/>
          </p:cNvCxnSpPr>
          <p:nvPr/>
        </p:nvCxnSpPr>
        <p:spPr bwMode="auto">
          <a:xfrm rot="16200000" flipH="1">
            <a:off x="3998119" y="5020469"/>
            <a:ext cx="1570038" cy="25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37" name="TextBox 15"/>
          <p:cNvSpPr txBox="1">
            <a:spLocks noChangeArrowheads="1"/>
          </p:cNvSpPr>
          <p:nvPr/>
        </p:nvSpPr>
        <p:spPr bwMode="auto">
          <a:xfrm rot="-5400000">
            <a:off x="976700" y="4204900"/>
            <a:ext cx="2438400" cy="27699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New Working pt </a:t>
            </a:r>
            <a:r>
              <a:rPr lang="en-US" sz="1200" dirty="0" smtClean="0">
                <a:solidFill>
                  <a:schemeClr val="tx1"/>
                </a:solidFill>
              </a:rPr>
              <a:t>0.675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RHIC Polarization Transmission to 250GeV</a:t>
            </a:r>
            <a:r>
              <a:rPr lang="en-US" sz="3200">
                <a:latin typeface="Chalkboard" pitchFamily="-65" charset="0"/>
              </a:rPr>
              <a:t> </a:t>
            </a:r>
          </a:p>
        </p:txBody>
      </p:sp>
      <p:sp>
        <p:nvSpPr>
          <p:cNvPr id="24588" name="Rectangle 5"/>
          <p:cNvSpPr>
            <a:spLocks noChangeArrowheads="1"/>
          </p:cNvSpPr>
          <p:nvPr/>
        </p:nvSpPr>
        <p:spPr bwMode="auto">
          <a:xfrm>
            <a:off x="152400" y="685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469900" indent="-469900" eaLnBrk="1" hangingPunct="1">
              <a:spcBef>
                <a:spcPct val="20000"/>
              </a:spcBef>
              <a:buClr>
                <a:srgbClr val="FF0000"/>
              </a:buClr>
            </a:pPr>
            <a:r>
              <a:rPr lang="en-US" b="0" dirty="0" smtClean="0">
                <a:solidFill>
                  <a:srgbClr val="003399"/>
                </a:solidFill>
              </a:rPr>
              <a:t>Two new points compared to the tune scan from run9</a:t>
            </a:r>
            <a:endParaRPr lang="en-US" b="0" dirty="0">
              <a:solidFill>
                <a:srgbClr val="003399"/>
              </a:solidFill>
            </a:endParaRPr>
          </a:p>
        </p:txBody>
      </p:sp>
      <p:cxnSp>
        <p:nvCxnSpPr>
          <p:cNvPr id="2" name="Straight Arrow Connector 9"/>
          <p:cNvCxnSpPr>
            <a:cxnSpLocks noChangeShapeType="1"/>
            <a:stCxn id="22535" idx="1"/>
          </p:cNvCxnSpPr>
          <p:nvPr/>
        </p:nvCxnSpPr>
        <p:spPr bwMode="auto">
          <a:xfrm>
            <a:off x="7512050" y="4216400"/>
            <a:ext cx="946150" cy="1803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41" name="Line 25"/>
          <p:cNvSpPr>
            <a:spLocks noChangeShapeType="1"/>
          </p:cNvSpPr>
          <p:nvPr/>
        </p:nvSpPr>
        <p:spPr bwMode="auto">
          <a:xfrm flipH="1" flipV="1">
            <a:off x="2209800" y="21336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 rot="-5400000">
            <a:off x="1638300" y="4686300"/>
            <a:ext cx="2208213" cy="3032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Working pt for</a:t>
            </a:r>
            <a:r>
              <a:rPr lang="en-US" sz="1200">
                <a:solidFill>
                  <a:schemeClr val="tx1"/>
                </a:solidFill>
                <a:latin typeface="Calibri" pitchFamily="-65" charset="0"/>
              </a:rPr>
              <a:t> 250</a:t>
            </a:r>
            <a:r>
              <a:rPr lang="en-US" sz="1200">
                <a:solidFill>
                  <a:schemeClr val="tx1"/>
                </a:solidFill>
              </a:rPr>
              <a:t>GeV run</a:t>
            </a:r>
          </a:p>
        </p:txBody>
      </p:sp>
      <p:sp>
        <p:nvSpPr>
          <p:cNvPr id="22543" name="Line 27"/>
          <p:cNvSpPr>
            <a:spLocks noChangeShapeType="1"/>
          </p:cNvSpPr>
          <p:nvPr/>
        </p:nvSpPr>
        <p:spPr bwMode="auto">
          <a:xfrm flipH="1" flipV="1">
            <a:off x="2743200" y="31242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4" name="TextBox 16"/>
          <p:cNvSpPr txBox="1">
            <a:spLocks noChangeArrowheads="1"/>
          </p:cNvSpPr>
          <p:nvPr/>
        </p:nvSpPr>
        <p:spPr bwMode="auto">
          <a:xfrm rot="10800000">
            <a:off x="457200" y="1828800"/>
            <a:ext cx="492125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r>
              <a:rPr lang="en-US"/>
              <a:t>From online polarization  measurements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9200" y="1295400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94% in yellow and 85% in blue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1447800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70% in yellow and 65% in blue</a:t>
            </a:r>
            <a:endParaRPr lang="en-US" dirty="0"/>
          </a:p>
        </p:txBody>
      </p:sp>
      <p:cxnSp>
        <p:nvCxnSpPr>
          <p:cNvPr id="19" name="Straight Arrow Connector 9"/>
          <p:cNvCxnSpPr>
            <a:cxnSpLocks noChangeShapeType="1"/>
          </p:cNvCxnSpPr>
          <p:nvPr/>
        </p:nvCxnSpPr>
        <p:spPr bwMode="auto">
          <a:xfrm rot="10800000" flipV="1">
            <a:off x="3276600" y="1828800"/>
            <a:ext cx="1905000" cy="144780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2" name="Straight Arrow Connector 9"/>
          <p:cNvCxnSpPr>
            <a:cxnSpLocks noChangeShapeType="1"/>
          </p:cNvCxnSpPr>
          <p:nvPr/>
        </p:nvCxnSpPr>
        <p:spPr bwMode="auto">
          <a:xfrm rot="5400000">
            <a:off x="1981200" y="1828800"/>
            <a:ext cx="609600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When IPM Behaved (Not Always)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8</a:t>
            </a:fld>
            <a:endParaRPr lang="en-US" altLang="ja-JP"/>
          </a:p>
        </p:txBody>
      </p:sp>
      <p:pic>
        <p:nvPicPr>
          <p:cNvPr id="7" name="Content Placeholder 6" descr="Sat_Jan_29_2011_221205_6094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8351" r="-28351"/>
          <a:stretch>
            <a:fillRect/>
          </a:stretch>
        </p:blipFill>
        <p:spPr>
          <a:xfrm>
            <a:off x="-1066800" y="761999"/>
            <a:ext cx="10058400" cy="55536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 profile in RHIC?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9</a:t>
            </a:fld>
            <a:endParaRPr lang="en-US" altLang="ja-JP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15049 store</a:t>
            </a:r>
          </a:p>
          <a:p>
            <a:pPr lvl="1"/>
            <a:r>
              <a:rPr lang="en-US" sz="2000" dirty="0" smtClean="0"/>
              <a:t>Blue fixed target: 43.8+-1.5%</a:t>
            </a:r>
          </a:p>
          <a:p>
            <a:pPr lvl="1"/>
            <a:r>
              <a:rPr lang="en-US" sz="2000" dirty="0" smtClean="0"/>
              <a:t>Blue by sweep: 41.9+-1.6</a:t>
            </a:r>
          </a:p>
          <a:p>
            <a:pPr lvl="1"/>
            <a:r>
              <a:rPr lang="en-US" sz="2000" dirty="0" smtClean="0"/>
              <a:t>Yellow fixed target: 42.4+-2.1</a:t>
            </a:r>
          </a:p>
          <a:p>
            <a:pPr lvl="1"/>
            <a:r>
              <a:rPr lang="en-US" sz="2000" dirty="0" smtClean="0"/>
              <a:t>Yellow by sweep: 40.1+-2.1</a:t>
            </a:r>
          </a:p>
          <a:p>
            <a:endParaRPr lang="en-US" sz="2400" dirty="0" smtClean="0"/>
          </a:p>
          <a:p>
            <a:r>
              <a:rPr lang="en-US" sz="2400" dirty="0" smtClean="0"/>
              <a:t>15052 injection</a:t>
            </a:r>
          </a:p>
          <a:p>
            <a:pPr lvl="1"/>
            <a:r>
              <a:rPr lang="en-US" sz="2000" dirty="0" smtClean="0"/>
              <a:t>Blue fixed target: 52.7+-1.3</a:t>
            </a:r>
          </a:p>
          <a:p>
            <a:pPr lvl="1"/>
            <a:r>
              <a:rPr lang="en-US" sz="2000" dirty="0" smtClean="0"/>
              <a:t>Blue by sweep: 51.4+-1.7</a:t>
            </a:r>
          </a:p>
          <a:p>
            <a:pPr lvl="1"/>
            <a:r>
              <a:rPr lang="en-US" sz="2000" dirty="0" smtClean="0"/>
              <a:t>Yellow fixed target: 52.1+-1.2</a:t>
            </a:r>
          </a:p>
          <a:p>
            <a:pPr lvl="1"/>
            <a:r>
              <a:rPr lang="en-US" sz="2000" dirty="0" smtClean="0"/>
              <a:t>Yellow by sweep: 48.2+-1.5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292810098</TotalTime>
  <Words>691</Words>
  <Application>Microsoft Macintosh PowerPoint</Application>
  <PresentationFormat>On-screen Show (4:3)</PresentationFormat>
  <Paragraphs>93</Paragraphs>
  <Slides>11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Contemporary Portrait</vt:lpstr>
      <vt:lpstr>1_Custom Design</vt:lpstr>
      <vt:lpstr>Custom Design</vt:lpstr>
      <vt:lpstr>RHIC Status </vt:lpstr>
      <vt:lpstr>Chronicle History of Last Week</vt:lpstr>
      <vt:lpstr>Status as of 2/4/2011</vt:lpstr>
      <vt:lpstr>Later Tune Swing Moved Earlier (One Stone)</vt:lpstr>
      <vt:lpstr>Polarization-Intensity Scan at Injection</vt:lpstr>
      <vt:lpstr>Examples of Transmission Efficiency  in Blue</vt:lpstr>
      <vt:lpstr>RHIC Polarization Transmission to 250GeV </vt:lpstr>
      <vt:lpstr>When IPM Behaved (Not Always)</vt:lpstr>
      <vt:lpstr>Polarization profile in RHIC?</vt:lpstr>
      <vt:lpstr>Plan for Today and Weekend</vt:lpstr>
      <vt:lpstr> Overall Schedule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Mei Bai</cp:lastModifiedBy>
  <cp:revision>564</cp:revision>
  <cp:lastPrinted>2000-11-14T18:14:29Z</cp:lastPrinted>
  <dcterms:created xsi:type="dcterms:W3CDTF">2011-02-04T18:29:12Z</dcterms:created>
  <dcterms:modified xsi:type="dcterms:W3CDTF">2011-02-04T19:03:23Z</dcterms:modified>
</cp:coreProperties>
</file>