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3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incent:Documents:pp_fy11:HorizontalProfile_fy11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incent:Documents:pp_fy11:HorizontalProfile_fy11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Horizontal</a:t>
            </a:r>
            <a:r>
              <a:rPr lang="en-US" baseline="0"/>
              <a:t> Polarization Profile ( AGS CNI)</a:t>
            </a:r>
            <a:endParaRPr lang="en-US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47625">
              <a:noFill/>
            </a:ln>
          </c:spPr>
          <c:errBars>
            <c:errDir val="x"/>
            <c:errBarType val="both"/>
            <c:errValType val="cust"/>
            <c:noEndCap val="1"/>
            <c:plus>
              <c:numRef>
                <c:f>HorProfile!$Z$4:$Z$22</c:f>
                <c:numCache>
                  <c:formatCode>General</c:formatCode>
                  <c:ptCount val="19"/>
                  <c:pt idx="0">
                    <c:v>0.148539375343424</c:v>
                  </c:pt>
                  <c:pt idx="1">
                    <c:v>0.101088401632301</c:v>
                  </c:pt>
                  <c:pt idx="2">
                    <c:v>0.047586371908245</c:v>
                  </c:pt>
                  <c:pt idx="3">
                    <c:v>0.191940044257092</c:v>
                  </c:pt>
                  <c:pt idx="4">
                    <c:v>0.0761692449055346</c:v>
                  </c:pt>
                  <c:pt idx="5">
                    <c:v>0.149981606386394</c:v>
                  </c:pt>
                  <c:pt idx="6">
                    <c:v>0.0463485464946789</c:v>
                  </c:pt>
                  <c:pt idx="7">
                    <c:v>0.142503707656293</c:v>
                  </c:pt>
                  <c:pt idx="8">
                    <c:v>0.0527126996283695</c:v>
                  </c:pt>
                  <c:pt idx="9">
                    <c:v>0.122197166098734</c:v>
                  </c:pt>
                  <c:pt idx="10">
                    <c:v>0.324635011350187</c:v>
                  </c:pt>
                  <c:pt idx="11">
                    <c:v>0.0739708669763381</c:v>
                  </c:pt>
                  <c:pt idx="12">
                    <c:v>0.0689256120213355</c:v>
                  </c:pt>
                  <c:pt idx="13">
                    <c:v>0.133736959228308</c:v>
                  </c:pt>
                  <c:pt idx="14">
                    <c:v>0.091025279220486</c:v>
                  </c:pt>
                  <c:pt idx="15">
                    <c:v>0.0722143574302851</c:v>
                  </c:pt>
                  <c:pt idx="16">
                    <c:v>0.0425295704545381</c:v>
                  </c:pt>
                  <c:pt idx="17">
                    <c:v>0.069089344522288</c:v>
                  </c:pt>
                  <c:pt idx="18">
                    <c:v>0.063702531023383</c:v>
                  </c:pt>
                </c:numCache>
              </c:numRef>
            </c:plus>
            <c:minus>
              <c:numRef>
                <c:f>HorProfile!$AA$4:$AA$22</c:f>
                <c:numCache>
                  <c:formatCode>General</c:formatCode>
                  <c:ptCount val="19"/>
                  <c:pt idx="0">
                    <c:v>0.148539375343424</c:v>
                  </c:pt>
                  <c:pt idx="1">
                    <c:v>0.104526406340494</c:v>
                  </c:pt>
                  <c:pt idx="2">
                    <c:v>0.116056478745777</c:v>
                  </c:pt>
                  <c:pt idx="3">
                    <c:v>0.074048280228044</c:v>
                  </c:pt>
                  <c:pt idx="4">
                    <c:v>0.059716763666302</c:v>
                  </c:pt>
                  <c:pt idx="5">
                    <c:v>0.0881358184798989</c:v>
                  </c:pt>
                  <c:pt idx="6">
                    <c:v>0.0432632970697062</c:v>
                  </c:pt>
                  <c:pt idx="7">
                    <c:v>0.0728208468220779</c:v>
                  </c:pt>
                  <c:pt idx="8">
                    <c:v>0.0300340492500042</c:v>
                  </c:pt>
                  <c:pt idx="9">
                    <c:v>0.106919281772662</c:v>
                  </c:pt>
                  <c:pt idx="10">
                    <c:v>0.324635011350187</c:v>
                  </c:pt>
                  <c:pt idx="11">
                    <c:v>0.0517574050961953</c:v>
                  </c:pt>
                  <c:pt idx="12">
                    <c:v>0.0786978531356393</c:v>
                  </c:pt>
                  <c:pt idx="13">
                    <c:v>0.088252752492575</c:v>
                  </c:pt>
                  <c:pt idx="14">
                    <c:v>0.0797740245363843</c:v>
                  </c:pt>
                  <c:pt idx="15">
                    <c:v>0.0552892980413289</c:v>
                  </c:pt>
                  <c:pt idx="16">
                    <c:v>0.037829629895189</c:v>
                  </c:pt>
                  <c:pt idx="17">
                    <c:v>0.0516455861976548</c:v>
                  </c:pt>
                  <c:pt idx="18">
                    <c:v>0.0517757613491476</c:v>
                  </c:pt>
                </c:numCache>
              </c:numRef>
            </c:minus>
          </c:errBars>
          <c:errBars>
            <c:errDir val="y"/>
            <c:errBarType val="both"/>
            <c:errValType val="cust"/>
            <c:plus>
              <c:numRef>
                <c:f>HorProfile!$N$4:$N$22</c:f>
                <c:numCache>
                  <c:formatCode>General</c:formatCode>
                  <c:ptCount val="19"/>
                  <c:pt idx="0">
                    <c:v>3.14580345</c:v>
                  </c:pt>
                  <c:pt idx="1">
                    <c:v>3.58720493</c:v>
                  </c:pt>
                  <c:pt idx="2">
                    <c:v>4.34772348</c:v>
                  </c:pt>
                  <c:pt idx="3">
                    <c:v>4.35864735</c:v>
                  </c:pt>
                  <c:pt idx="4">
                    <c:v>3.61247706</c:v>
                  </c:pt>
                  <c:pt idx="5">
                    <c:v>3.58371162</c:v>
                  </c:pt>
                  <c:pt idx="6">
                    <c:v>6.14254665</c:v>
                  </c:pt>
                  <c:pt idx="7">
                    <c:v>6.14919567</c:v>
                  </c:pt>
                  <c:pt idx="8">
                    <c:v>6.12674856</c:v>
                  </c:pt>
                  <c:pt idx="9">
                    <c:v>6.14746284</c:v>
                  </c:pt>
                  <c:pt idx="10">
                    <c:v>3.15956116</c:v>
                  </c:pt>
                  <c:pt idx="11">
                    <c:v>4.33895922</c:v>
                  </c:pt>
                  <c:pt idx="12">
                    <c:v>4.35877228</c:v>
                  </c:pt>
                  <c:pt idx="13">
                    <c:v>3.57105446</c:v>
                  </c:pt>
                  <c:pt idx="14">
                    <c:v>3.57586861</c:v>
                  </c:pt>
                  <c:pt idx="15">
                    <c:v>6.1167717</c:v>
                  </c:pt>
                  <c:pt idx="16">
                    <c:v>6.14939737</c:v>
                  </c:pt>
                  <c:pt idx="17">
                    <c:v>6.13470745</c:v>
                  </c:pt>
                  <c:pt idx="18">
                    <c:v>6.13949299</c:v>
                  </c:pt>
                </c:numCache>
              </c:numRef>
            </c:plus>
            <c:minus>
              <c:numRef>
                <c:f>HorProfile!$N$4:$N$22</c:f>
                <c:numCache>
                  <c:formatCode>General</c:formatCode>
                  <c:ptCount val="19"/>
                  <c:pt idx="0">
                    <c:v>3.14580345</c:v>
                  </c:pt>
                  <c:pt idx="1">
                    <c:v>3.58720493</c:v>
                  </c:pt>
                  <c:pt idx="2">
                    <c:v>4.34772348</c:v>
                  </c:pt>
                  <c:pt idx="3">
                    <c:v>4.35864735</c:v>
                  </c:pt>
                  <c:pt idx="4">
                    <c:v>3.61247706</c:v>
                  </c:pt>
                  <c:pt idx="5">
                    <c:v>3.58371162</c:v>
                  </c:pt>
                  <c:pt idx="6">
                    <c:v>6.14254665</c:v>
                  </c:pt>
                  <c:pt idx="7">
                    <c:v>6.14919567</c:v>
                  </c:pt>
                  <c:pt idx="8">
                    <c:v>6.12674856</c:v>
                  </c:pt>
                  <c:pt idx="9">
                    <c:v>6.14746284</c:v>
                  </c:pt>
                  <c:pt idx="10">
                    <c:v>3.15956116</c:v>
                  </c:pt>
                  <c:pt idx="11">
                    <c:v>4.33895922</c:v>
                  </c:pt>
                  <c:pt idx="12">
                    <c:v>4.35877228</c:v>
                  </c:pt>
                  <c:pt idx="13">
                    <c:v>3.57105446</c:v>
                  </c:pt>
                  <c:pt idx="14">
                    <c:v>3.57586861</c:v>
                  </c:pt>
                  <c:pt idx="15">
                    <c:v>6.1167717</c:v>
                  </c:pt>
                  <c:pt idx="16">
                    <c:v>6.14939737</c:v>
                  </c:pt>
                  <c:pt idx="17">
                    <c:v>6.13470745</c:v>
                  </c:pt>
                  <c:pt idx="18">
                    <c:v>6.13949299</c:v>
                  </c:pt>
                </c:numCache>
              </c:numRef>
            </c:minus>
          </c:errBars>
          <c:xVal>
            <c:numRef>
              <c:f>HorProfile!$AC$4:$AC$22</c:f>
              <c:numCache>
                <c:formatCode>General</c:formatCode>
                <c:ptCount val="19"/>
                <c:pt idx="0">
                  <c:v>0.0</c:v>
                </c:pt>
                <c:pt idx="1">
                  <c:v>1.203193851684972</c:v>
                </c:pt>
                <c:pt idx="2">
                  <c:v>1.216301629904671</c:v>
                </c:pt>
                <c:pt idx="3">
                  <c:v>-1.36789037220772</c:v>
                </c:pt>
                <c:pt idx="4">
                  <c:v>0.73274482612414</c:v>
                </c:pt>
                <c:pt idx="5">
                  <c:v>-0.908153741633476</c:v>
                </c:pt>
                <c:pt idx="6">
                  <c:v>1.738975319617649</c:v>
                </c:pt>
                <c:pt idx="7">
                  <c:v>-1.789884484225347</c:v>
                </c:pt>
                <c:pt idx="8">
                  <c:v>1.702609373969837</c:v>
                </c:pt>
                <c:pt idx="9">
                  <c:v>-1.810765186575564</c:v>
                </c:pt>
                <c:pt idx="10">
                  <c:v>0.0</c:v>
                </c:pt>
                <c:pt idx="11">
                  <c:v>1.285695831049197</c:v>
                </c:pt>
                <c:pt idx="12">
                  <c:v>-1.239690042836787</c:v>
                </c:pt>
                <c:pt idx="13">
                  <c:v>0.763301590073426</c:v>
                </c:pt>
                <c:pt idx="14">
                  <c:v>-0.938728945307241</c:v>
                </c:pt>
                <c:pt idx="15">
                  <c:v>-1.688150974520658</c:v>
                </c:pt>
                <c:pt idx="16">
                  <c:v>1.707018991774332</c:v>
                </c:pt>
                <c:pt idx="17">
                  <c:v>-1.679130435579597</c:v>
                </c:pt>
                <c:pt idx="18">
                  <c:v>1.68620019722243</c:v>
                </c:pt>
              </c:numCache>
            </c:numRef>
          </c:xVal>
          <c:yVal>
            <c:numRef>
              <c:f>HorProfile!$L$4:$L$22</c:f>
              <c:numCache>
                <c:formatCode>General</c:formatCode>
                <c:ptCount val="19"/>
                <c:pt idx="0">
                  <c:v>71.8435593</c:v>
                </c:pt>
                <c:pt idx="1">
                  <c:v>50.762989</c:v>
                </c:pt>
                <c:pt idx="2">
                  <c:v>45.2057037</c:v>
                </c:pt>
                <c:pt idx="3">
                  <c:v>54.8956604</c:v>
                </c:pt>
                <c:pt idx="4">
                  <c:v>55.4560509</c:v>
                </c:pt>
                <c:pt idx="5">
                  <c:v>68.9423065</c:v>
                </c:pt>
                <c:pt idx="6">
                  <c:v>31.1424026</c:v>
                </c:pt>
                <c:pt idx="7">
                  <c:v>30.3826866</c:v>
                </c:pt>
                <c:pt idx="8">
                  <c:v>24.7108421</c:v>
                </c:pt>
                <c:pt idx="9">
                  <c:v>29.6701927</c:v>
                </c:pt>
                <c:pt idx="10">
                  <c:v>71.1541367</c:v>
                </c:pt>
                <c:pt idx="11">
                  <c:v>45.6352921</c:v>
                </c:pt>
                <c:pt idx="12">
                  <c:v>50.5344543</c:v>
                </c:pt>
                <c:pt idx="13">
                  <c:v>66.7366028</c:v>
                </c:pt>
                <c:pt idx="14">
                  <c:v>60.484108</c:v>
                </c:pt>
                <c:pt idx="15">
                  <c:v>38.4673195</c:v>
                </c:pt>
                <c:pt idx="16">
                  <c:v>29.8607712</c:v>
                </c:pt>
                <c:pt idx="17">
                  <c:v>42.3379364</c:v>
                </c:pt>
                <c:pt idx="18">
                  <c:v>29.7622604</c:v>
                </c:pt>
              </c:numCache>
            </c:numRef>
          </c:yVal>
        </c:ser>
        <c:axId val="450440696"/>
        <c:axId val="450374328"/>
      </c:scatterChart>
      <c:valAx>
        <c:axId val="450440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Sigma</a:t>
                </a:r>
                <a:r>
                  <a:rPr lang="en-US" baseline="0"/>
                  <a:t> of beam intensity profile (from normalized count rate)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13369479334114"/>
              <c:y val="0.940879775814825"/>
            </c:manualLayout>
          </c:layout>
        </c:title>
        <c:numFmt formatCode="General" sourceLinked="1"/>
        <c:tickLblPos val="nextTo"/>
        <c:crossAx val="450374328"/>
        <c:crosses val="autoZero"/>
        <c:crossBetween val="midCat"/>
      </c:valAx>
      <c:valAx>
        <c:axId val="4503743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CNI Polarization</a:t>
                </a:r>
              </a:p>
            </c:rich>
          </c:tx>
          <c:layout/>
        </c:title>
        <c:numFmt formatCode="General" sourceLinked="1"/>
        <c:tickLblPos val="nextTo"/>
        <c:crossAx val="45044069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Vertical</a:t>
            </a:r>
            <a:r>
              <a:rPr lang="en-US" baseline="0" dirty="0"/>
              <a:t> Polarization </a:t>
            </a:r>
            <a:r>
              <a:rPr lang="en-US" baseline="0" dirty="0" smtClean="0"/>
              <a:t>Profile (AGS CNI Polarization)</a:t>
            </a:r>
            <a:endParaRPr lang="en-US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'Verti profile'!$E$3</c:f>
              <c:strCache>
                <c:ptCount val="1"/>
                <c:pt idx="0">
                  <c:v>Polarization</c:v>
                </c:pt>
              </c:strCache>
            </c:strRef>
          </c:tx>
          <c:spPr>
            <a:ln w="47625">
              <a:noFill/>
            </a:ln>
          </c:spPr>
          <c:errBars>
            <c:errDir val="y"/>
            <c:errBarType val="both"/>
            <c:errValType val="cust"/>
            <c:plus>
              <c:numRef>
                <c:f>'Verti profile'!$F$4:$F$21</c:f>
                <c:numCache>
                  <c:formatCode>General</c:formatCode>
                  <c:ptCount val="18"/>
                  <c:pt idx="0">
                    <c:v>3.4</c:v>
                  </c:pt>
                  <c:pt idx="1">
                    <c:v>4.4</c:v>
                  </c:pt>
                  <c:pt idx="2">
                    <c:v>4.2</c:v>
                  </c:pt>
                  <c:pt idx="3">
                    <c:v>5.8</c:v>
                  </c:pt>
                  <c:pt idx="4">
                    <c:v>5.8</c:v>
                  </c:pt>
                  <c:pt idx="5">
                    <c:v>3.9</c:v>
                  </c:pt>
                  <c:pt idx="6">
                    <c:v>3.7</c:v>
                  </c:pt>
                  <c:pt idx="7">
                    <c:v>3.5</c:v>
                  </c:pt>
                  <c:pt idx="8">
                    <c:v>4.4</c:v>
                  </c:pt>
                  <c:pt idx="9">
                    <c:v>4.2</c:v>
                  </c:pt>
                  <c:pt idx="10">
                    <c:v>6.0</c:v>
                  </c:pt>
                  <c:pt idx="11">
                    <c:v>5.7</c:v>
                  </c:pt>
                  <c:pt idx="12">
                    <c:v>3.7</c:v>
                  </c:pt>
                  <c:pt idx="13">
                    <c:v>3.8</c:v>
                  </c:pt>
                  <c:pt idx="14">
                    <c:v>3.7</c:v>
                  </c:pt>
                  <c:pt idx="15">
                    <c:v>3.4</c:v>
                  </c:pt>
                  <c:pt idx="16">
                    <c:v>5.8</c:v>
                  </c:pt>
                  <c:pt idx="17">
                    <c:v>5.7</c:v>
                  </c:pt>
                </c:numCache>
              </c:numRef>
            </c:plus>
            <c:minus>
              <c:numRef>
                <c:f>'Verti profile'!$F$4:$F$21</c:f>
                <c:numCache>
                  <c:formatCode>General</c:formatCode>
                  <c:ptCount val="18"/>
                  <c:pt idx="0">
                    <c:v>3.4</c:v>
                  </c:pt>
                  <c:pt idx="1">
                    <c:v>4.4</c:v>
                  </c:pt>
                  <c:pt idx="2">
                    <c:v>4.2</c:v>
                  </c:pt>
                  <c:pt idx="3">
                    <c:v>5.8</c:v>
                  </c:pt>
                  <c:pt idx="4">
                    <c:v>5.8</c:v>
                  </c:pt>
                  <c:pt idx="5">
                    <c:v>3.9</c:v>
                  </c:pt>
                  <c:pt idx="6">
                    <c:v>3.7</c:v>
                  </c:pt>
                  <c:pt idx="7">
                    <c:v>3.5</c:v>
                  </c:pt>
                  <c:pt idx="8">
                    <c:v>4.4</c:v>
                  </c:pt>
                  <c:pt idx="9">
                    <c:v>4.2</c:v>
                  </c:pt>
                  <c:pt idx="10">
                    <c:v>6.0</c:v>
                  </c:pt>
                  <c:pt idx="11">
                    <c:v>5.7</c:v>
                  </c:pt>
                  <c:pt idx="12">
                    <c:v>3.7</c:v>
                  </c:pt>
                  <c:pt idx="13">
                    <c:v>3.8</c:v>
                  </c:pt>
                  <c:pt idx="14">
                    <c:v>3.7</c:v>
                  </c:pt>
                  <c:pt idx="15">
                    <c:v>3.4</c:v>
                  </c:pt>
                  <c:pt idx="16">
                    <c:v>5.8</c:v>
                  </c:pt>
                  <c:pt idx="17">
                    <c:v>5.7</c:v>
                  </c:pt>
                </c:numCache>
              </c:numRef>
            </c:minus>
          </c:errBars>
          <c:xVal>
            <c:numRef>
              <c:f>'Verti profile'!$D$4:$D$21</c:f>
              <c:numCache>
                <c:formatCode>General</c:formatCode>
                <c:ptCount val="18"/>
                <c:pt idx="0" formatCode="0.00">
                  <c:v>0.0</c:v>
                </c:pt>
                <c:pt idx="1">
                  <c:v>-1.177410022515475</c:v>
                </c:pt>
                <c:pt idx="2">
                  <c:v>1.177410022515475</c:v>
                </c:pt>
                <c:pt idx="3">
                  <c:v>-1.665109222315395</c:v>
                </c:pt>
                <c:pt idx="4">
                  <c:v>1.665109222315395</c:v>
                </c:pt>
                <c:pt idx="5">
                  <c:v>-0.758527616440932</c:v>
                </c:pt>
                <c:pt idx="6">
                  <c:v>0.758527616440932</c:v>
                </c:pt>
                <c:pt idx="7">
                  <c:v>0.0</c:v>
                </c:pt>
                <c:pt idx="8">
                  <c:v>-1.177410022515475</c:v>
                </c:pt>
                <c:pt idx="9">
                  <c:v>1.177410022515475</c:v>
                </c:pt>
                <c:pt idx="10">
                  <c:v>-1.665109222315395</c:v>
                </c:pt>
                <c:pt idx="11">
                  <c:v>1.665109222315395</c:v>
                </c:pt>
                <c:pt idx="12">
                  <c:v>-0.758527616440932</c:v>
                </c:pt>
                <c:pt idx="13">
                  <c:v>-0.758527616440932</c:v>
                </c:pt>
                <c:pt idx="14">
                  <c:v>0.758527616440932</c:v>
                </c:pt>
                <c:pt idx="15">
                  <c:v>0.758527616440932</c:v>
                </c:pt>
                <c:pt idx="16">
                  <c:v>-1.665109222315395</c:v>
                </c:pt>
                <c:pt idx="17">
                  <c:v>1.665109222315395</c:v>
                </c:pt>
              </c:numCache>
            </c:numRef>
          </c:xVal>
          <c:yVal>
            <c:numRef>
              <c:f>'Verti profile'!$E$4:$E$21</c:f>
              <c:numCache>
                <c:formatCode>General</c:formatCode>
                <c:ptCount val="18"/>
                <c:pt idx="0">
                  <c:v>47.7</c:v>
                </c:pt>
                <c:pt idx="1">
                  <c:v>49.0</c:v>
                </c:pt>
                <c:pt idx="2">
                  <c:v>46.0</c:v>
                </c:pt>
                <c:pt idx="3">
                  <c:v>47.0</c:v>
                </c:pt>
                <c:pt idx="4">
                  <c:v>47.0</c:v>
                </c:pt>
                <c:pt idx="5">
                  <c:v>45.1</c:v>
                </c:pt>
                <c:pt idx="6">
                  <c:v>50.5</c:v>
                </c:pt>
                <c:pt idx="7">
                  <c:v>44.0</c:v>
                </c:pt>
                <c:pt idx="8">
                  <c:v>46.0</c:v>
                </c:pt>
                <c:pt idx="9">
                  <c:v>44.1</c:v>
                </c:pt>
                <c:pt idx="10">
                  <c:v>52.0</c:v>
                </c:pt>
                <c:pt idx="11">
                  <c:v>38.4</c:v>
                </c:pt>
                <c:pt idx="12">
                  <c:v>41.8</c:v>
                </c:pt>
                <c:pt idx="13">
                  <c:v>45.1</c:v>
                </c:pt>
                <c:pt idx="14">
                  <c:v>52.1</c:v>
                </c:pt>
                <c:pt idx="15">
                  <c:v>46.9</c:v>
                </c:pt>
                <c:pt idx="16">
                  <c:v>44.2</c:v>
                </c:pt>
                <c:pt idx="17">
                  <c:v>45.1</c:v>
                </c:pt>
              </c:numCache>
            </c:numRef>
          </c:yVal>
        </c:ser>
        <c:axId val="544947400"/>
        <c:axId val="450269928"/>
      </c:scatterChart>
      <c:valAx>
        <c:axId val="544947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Sigma of beam intensity</a:t>
                </a:r>
              </a:p>
            </c:rich>
          </c:tx>
          <c:layout/>
        </c:title>
        <c:numFmt formatCode="0.00" sourceLinked="1"/>
        <c:tickLblPos val="nextTo"/>
        <c:crossAx val="450269928"/>
        <c:crosses val="autoZero"/>
        <c:crossBetween val="midCat"/>
      </c:valAx>
      <c:valAx>
        <c:axId val="450269928"/>
        <c:scaling>
          <c:orientation val="minMax"/>
        </c:scaling>
        <c:axPos val="l"/>
        <c:majorGridlines/>
        <c:numFmt formatCode="General" sourceLinked="1"/>
        <c:tickLblPos val="nextTo"/>
        <c:crossAx val="544947400"/>
        <c:crosses val="autoZero"/>
        <c:crossBetween val="midCat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D10E-A5CB-894E-AA1E-AF66B9BA245F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04C7-34C4-1542-86F6-8F071C7C9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E04C7-34C4-1542-86F6-8F071C7C9BC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8822-C782-4644-82BB-5C04BC4BB481}" type="datetimeFigureOut">
              <a:rPr lang="en-US" smtClean="0"/>
              <a:pPr/>
              <a:t>2/4/11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33" dirty="0" smtClean="0">
                <a:solidFill>
                  <a:srgbClr val="376092"/>
                </a:solidFill>
              </a:rPr>
              <a:t>AGS Status and Plans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RHIC Spin Collaboration Meeting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2/4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/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11</a:t>
            </a:r>
            <a:endParaRPr lang="en-US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376092"/>
                </a:solidFill>
              </a:rPr>
              <a:t>Polarization profiles</a:t>
            </a:r>
            <a:endParaRPr lang="en-US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Measured polarization profiles in the AGS</a:t>
            </a:r>
          </a:p>
          <a:p>
            <a:pPr lvl="1"/>
            <a:r>
              <a:rPr lang="en-US" dirty="0" smtClean="0"/>
              <a:t>Horizontal profile steeper than in previous runs</a:t>
            </a:r>
          </a:p>
          <a:p>
            <a:pPr lvl="1"/>
            <a:r>
              <a:rPr lang="en-US" dirty="0" smtClean="0"/>
              <a:t>Vertical profile is flat</a:t>
            </a:r>
          </a:p>
          <a:p>
            <a:r>
              <a:rPr lang="en-US" dirty="0" smtClean="0"/>
              <a:t>Completed intensity scan </a:t>
            </a:r>
            <a:r>
              <a:rPr lang="en-US" dirty="0" smtClean="0"/>
              <a:t>with J10 scrape</a:t>
            </a:r>
          </a:p>
          <a:p>
            <a:pPr lvl="1"/>
            <a:r>
              <a:rPr lang="en-US" dirty="0" smtClean="0"/>
              <a:t>Consistent with a horizontal profile</a:t>
            </a:r>
          </a:p>
          <a:p>
            <a:pPr lvl="1"/>
            <a:r>
              <a:rPr lang="en-US" dirty="0" smtClean="0"/>
              <a:t>Steeper dependence than any Booster scraping method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89" y="0"/>
            <a:ext cx="914937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73050" y="558800"/>
          <a:ext cx="8597900" cy="57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" y="152400"/>
          <a:ext cx="8458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J10_scrape.gif"/>
          <p:cNvPicPr>
            <a:picLocks noChangeAspect="1"/>
          </p:cNvPicPr>
          <p:nvPr/>
        </p:nvPicPr>
        <p:blipFill>
          <a:blip r:embed="rId2"/>
          <a:srcRect t="4268"/>
          <a:stretch>
            <a:fillRect/>
          </a:stretch>
        </p:blipFill>
        <p:spPr>
          <a:xfrm>
            <a:off x="0" y="228600"/>
            <a:ext cx="9144000" cy="574239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not at RHIC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Single measurement at RHIC injection</a:t>
            </a:r>
          </a:p>
          <a:p>
            <a:pPr lvl="1"/>
            <a:r>
              <a:rPr lang="en-US" dirty="0" smtClean="0"/>
              <a:t>Blue (sweep, fixed) = (51.4 +/- 1.7, 52.7 +/- 1.3)</a:t>
            </a:r>
          </a:p>
          <a:p>
            <a:pPr lvl="1"/>
            <a:r>
              <a:rPr lang="en-US" dirty="0" smtClean="0"/>
              <a:t>Yellow (sweep, fixed) = (48.2 +/- 1.5, 52.1 /- 1.2)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Questions:</a:t>
            </a:r>
          </a:p>
          <a:p>
            <a:pPr>
              <a:buNone/>
            </a:pPr>
            <a:r>
              <a:rPr lang="en-US" dirty="0" smtClean="0"/>
              <a:t>	Where does the steeper profile come from?</a:t>
            </a:r>
          </a:p>
          <a:p>
            <a:pPr>
              <a:buNone/>
            </a:pPr>
            <a:r>
              <a:rPr lang="en-US" dirty="0" smtClean="0"/>
              <a:t>	Where does it go between AGS and RHIC?</a:t>
            </a:r>
          </a:p>
          <a:p>
            <a:pPr>
              <a:buNone/>
            </a:pPr>
            <a:r>
              <a:rPr lang="en-US" dirty="0" smtClean="0"/>
              <a:t>	How is it affected by the jump quads?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166</Words>
  <Application>Microsoft Macintosh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AGS Status and Plans  RHIC Spin Collaboration Meeting 2/4/11</vt:lpstr>
      <vt:lpstr>Polarization profiles</vt:lpstr>
      <vt:lpstr>Slide 3</vt:lpstr>
      <vt:lpstr>Slide 4</vt:lpstr>
      <vt:lpstr>Slide 5</vt:lpstr>
      <vt:lpstr>Slide 6</vt:lpstr>
      <vt:lpstr>But not at RHIC Injection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Status and Plans  RHIC Spin Collaboration Meeting 1/13/11</dc:title>
  <dc:creator>Vincent Schoefer</dc:creator>
  <cp:lastModifiedBy>Vincent Schoefer</cp:lastModifiedBy>
  <cp:revision>30</cp:revision>
  <dcterms:created xsi:type="dcterms:W3CDTF">2011-02-04T13:41:53Z</dcterms:created>
  <dcterms:modified xsi:type="dcterms:W3CDTF">2011-02-04T17:30:53Z</dcterms:modified>
</cp:coreProperties>
</file>