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4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3.xml" ContentType="application/vnd.openxmlformats-officedocument.presentationml.slideMaster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3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8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theme/theme5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Layouts/slideLayout31.xml" ContentType="application/vnd.openxmlformats-officedocument.presentationml.slideLayout+xml"/>
  <Default Extension="bin" ContentType="application/vnd.openxmlformats-officedocument.presentationml.printerSettings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Layouts/slideLayout19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27.xml" ContentType="application/vnd.openxmlformats-officedocument.presentationml.slideLayout+xml"/>
  <Override PartName="/ppt/slideLayouts/slideLayout12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>
  <p:sldMasterIdLst>
    <p:sldMasterId id="2147483649" r:id="rId1"/>
    <p:sldMasterId id="2147483657" r:id="rId2"/>
    <p:sldMasterId id="2147483656" r:id="rId3"/>
  </p:sldMasterIdLst>
  <p:notesMasterIdLst>
    <p:notesMasterId r:id="rId11"/>
  </p:notesMasterIdLst>
  <p:handoutMasterIdLst>
    <p:handoutMasterId r:id="rId12"/>
  </p:handoutMasterIdLst>
  <p:sldIdLst>
    <p:sldId id="674" r:id="rId4"/>
    <p:sldId id="669" r:id="rId5"/>
    <p:sldId id="682" r:id="rId6"/>
    <p:sldId id="686" r:id="rId7"/>
    <p:sldId id="687" r:id="rId8"/>
    <p:sldId id="688" r:id="rId9"/>
    <p:sldId id="681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2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FF"/>
    <a:srgbClr val="003399"/>
    <a:srgbClr val="000066"/>
    <a:srgbClr val="FF5050"/>
    <a:srgbClr val="FF0000"/>
    <a:srgbClr val="FF6600"/>
    <a:srgbClr val="FF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 snapVertSplitter="1" vertBarState="minimized" horzBarState="maximized">
    <p:restoredLeft sz="15128" autoAdjust="0"/>
    <p:restoredTop sz="94660"/>
  </p:normalViewPr>
  <p:slideViewPr>
    <p:cSldViewPr>
      <p:cViewPr varScale="1">
        <p:scale>
          <a:sx n="109" d="100"/>
          <a:sy n="109" d="100"/>
        </p:scale>
        <p:origin x="-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124" y="-96"/>
      </p:cViewPr>
      <p:guideLst>
        <p:guide orient="horz" pos="2927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1.xml"/><Relationship Id="rId7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6" Type="http://schemas.openxmlformats.org/officeDocument/2006/relationships/theme" Target="theme/theme1.xml"/><Relationship Id="rId8" Type="http://schemas.openxmlformats.org/officeDocument/2006/relationships/slide" Target="slides/slide5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7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9" Type="http://schemas.openxmlformats.org/officeDocument/2006/relationships/slide" Target="slides/slide6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BA803AEE-8D0C-4B26-B265-3122F68E6B27}" type="datetime1">
              <a:rPr lang="en-US"/>
              <a:pPr/>
              <a:t>1/28/11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0FD66E4F-9D68-45D3-9ADE-EF218E020D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10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1766B611-9AD5-4CEB-A356-7548492B3627}" type="datetime1">
              <a:rPr lang="en-US"/>
              <a:pPr/>
              <a:t>1/28/11</a:t>
            </a:fld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8500"/>
            <a:ext cx="4646613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マスターテキストの書式設定</a:t>
            </a:r>
          </a:p>
          <a:p>
            <a:pPr lvl="1"/>
            <a:r>
              <a:rPr lang="ja-JP" altLang="en-US" smtClean="0"/>
              <a:t>第 2 レベル</a:t>
            </a:r>
          </a:p>
          <a:p>
            <a:pPr lvl="2"/>
            <a:r>
              <a:rPr lang="ja-JP" altLang="en-US" smtClean="0"/>
              <a:t>第 3 レベル</a:t>
            </a:r>
          </a:p>
          <a:p>
            <a:pPr lvl="3"/>
            <a:r>
              <a:rPr lang="ja-JP" altLang="en-US" smtClean="0"/>
              <a:t>第 4 レベル</a:t>
            </a:r>
          </a:p>
          <a:p>
            <a:pPr lvl="4"/>
            <a:r>
              <a:rPr lang="ja-JP" altLang="en-US" smtClean="0"/>
              <a:t>第 5 レベル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Huang/BNL</a:t>
            </a: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100" y="883285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65" tIns="46283" rIns="92565" bIns="46283" numCol="1" anchor="b" anchorCtr="0" compatLnSpc="1">
            <a:prstTxWarp prst="textNoShape">
              <a:avLst/>
            </a:prstTxWarp>
          </a:bodyPr>
          <a:lstStyle>
            <a:lvl1pPr algn="r" defTabSz="925513">
              <a:defRPr kumimoji="1" sz="1000" b="0">
                <a:solidFill>
                  <a:schemeClr val="tx1"/>
                </a:solidFill>
              </a:defRPr>
            </a:lvl1pPr>
          </a:lstStyle>
          <a:p>
            <a:fld id="{E9A022B0-353B-4D1D-BB02-3C8B0E77516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25525" y="307975"/>
            <a:ext cx="4959350" cy="3719513"/>
          </a:xfrm>
          <a:solidFill>
            <a:srgbClr val="FFFFFF"/>
          </a:solidFill>
          <a:ln/>
        </p:spPr>
      </p:sp>
      <p:sp>
        <p:nvSpPr>
          <p:cNvPr id="101069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514350" y="4387850"/>
            <a:ext cx="5986463" cy="4129088"/>
          </a:xfrm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286000"/>
            <a:ext cx="6400800" cy="35814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Times New Roman" pitchFamily="18" charset="0"/>
              </a:defRPr>
            </a:lvl1pPr>
          </a:lstStyle>
          <a:p>
            <a:endParaRPr lang="ja-JP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09600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572000" y="609600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  <a:latin typeface="Arial" charset="0"/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514600" y="609600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7C1A3563-130F-4228-B6DD-279FC8A8CB2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8B97-43B3-44D7-BB00-F3A7E33DF15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91250" y="533400"/>
            <a:ext cx="19621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533400"/>
            <a:ext cx="57340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9B877-1C78-4DDB-B34E-F57B08F15E1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343400" y="12954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43400" y="3771900"/>
            <a:ext cx="3810000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31800" y="6324600"/>
            <a:ext cx="1397000" cy="3619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886200" y="6400800"/>
            <a:ext cx="2514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2057400" y="6400800"/>
            <a:ext cx="1524000" cy="228600"/>
          </a:xfrm>
        </p:spPr>
        <p:txBody>
          <a:bodyPr/>
          <a:lstStyle>
            <a:lvl1pPr>
              <a:defRPr/>
            </a:lvl1pPr>
          </a:lstStyle>
          <a:p>
            <a:fld id="{CD2FDF84-7DD0-4DF9-9B33-54FA8B705C3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E95AF-DAFB-4BEB-9FC6-F7FDE53111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47D3A-8259-422C-874B-39ECE5469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F0505-E8B3-40DF-A4BD-ADB9E2BFBD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68360-91DC-4C7E-AC69-1A57A07855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D1A81-2865-4AD1-BEE4-C693A7AED0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1C4389-7773-450A-B00F-C29507020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EF693-1847-4D66-8339-D86D8BAE6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074D7A-F75A-4F55-A74D-FFE29E800E0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9240B-AEE6-4300-B87D-8ED4C06918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034C4-3709-415A-B63E-8DE03812CC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EB5F6-02A7-4215-8964-67651FC2C5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EAB26-A2D3-4DB4-96F8-A8A614662B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DFC0D-F4DC-46B9-BB6A-227BB167D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62903-A5DB-4599-ACE7-FF83163C0C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9E824-704B-4425-AB7D-AC56534780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E4C11F-5AC6-4F0A-948B-1031FF1E79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B637B-0C13-4B9E-8871-E272EA708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5F436-C8AC-480C-B896-B786D4B4BE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DBF18-83BD-4AEE-9D9D-3AFB65E82D9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5A402-F1CE-4568-A3CC-CAC292C076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D8F44-C02F-4B40-9A5D-49B1805FA4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98F5C-E082-40B5-BB0A-19D0DF937B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D79D1-20DA-4943-B532-C12739AC9C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4BC0C8-BA1F-4F12-96C4-8992F76A7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295400"/>
            <a:ext cx="3810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AB0E9-50C0-471B-89C7-8902C67EDFD5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361A2-7D83-48C0-89C9-6A441600BA3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38480-FAC0-48F6-BB2F-FB299348D00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191EF-AA4F-4F23-88B7-C2F771267CF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CF330-298B-48AC-8CDF-12C8D19B725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56DC7-91FF-4AC8-84DA-98CE0545CAE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9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5334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324600"/>
            <a:ext cx="13970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r>
              <a:rPr lang="en-US"/>
              <a:t>09/02/02</a:t>
            </a:r>
            <a:endParaRPr lang="en-US" altLang="ja-JP"/>
          </a:p>
          <a:p>
            <a:endParaRPr lang="en-US" altLang="ja-JP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86200" y="6400800"/>
            <a:ext cx="2514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057400" y="6400800"/>
            <a:ext cx="1524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bg2"/>
                </a:solidFill>
                <a:latin typeface="Arial" charset="0"/>
              </a:defRPr>
            </a:lvl1pPr>
          </a:lstStyle>
          <a:p>
            <a:fld id="{88CAA2DD-6C87-41FF-B78D-EBD576CF2EF7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2058" name="Picture 10" descr="logo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629400" y="6200775"/>
            <a:ext cx="1676400" cy="6572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90" r:id="rId12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Monotype Sort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6600"/>
        </a:buClr>
        <a:buSzPct val="7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50000"/>
        <a:buFont typeface="Monotype Sort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6600"/>
        </a:buClr>
        <a:buSzPct val="25000"/>
        <a:buFont typeface="CommercialPi BT" pitchFamily="18" charset="2"/>
        <a:buChar char=".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65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65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965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965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7E93B226-A1B8-4ECE-99F3-7AFCF8F6345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7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417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41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09/02/02</a:t>
            </a:r>
          </a:p>
        </p:txBody>
      </p:sp>
      <p:sp>
        <p:nvSpPr>
          <p:cNvPr id="841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Haixin Huang</a:t>
            </a:r>
          </a:p>
        </p:txBody>
      </p:sp>
      <p:sp>
        <p:nvSpPr>
          <p:cNvPr id="84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fld id="{81E2D08B-335C-4528-A6DC-F0ABB0136CE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7721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RHIC Status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10000"/>
            <a:ext cx="4876800" cy="6858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3399"/>
                </a:solidFill>
              </a:rPr>
              <a:t>Haixin Huang</a:t>
            </a:r>
            <a:endParaRPr lang="en-US" dirty="0">
              <a:solidFill>
                <a:srgbClr val="0033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5486400"/>
            <a:ext cx="16594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99"/>
                </a:solidFill>
              </a:rPr>
              <a:t>RSC Meeting</a:t>
            </a:r>
          </a:p>
          <a:p>
            <a:r>
              <a:rPr lang="en-US" dirty="0" smtClean="0">
                <a:solidFill>
                  <a:srgbClr val="003399"/>
                </a:solidFill>
              </a:rPr>
              <a:t>01/</a:t>
            </a:r>
            <a:r>
              <a:rPr lang="en-US" dirty="0" smtClean="0">
                <a:solidFill>
                  <a:srgbClr val="003399"/>
                </a:solidFill>
              </a:rPr>
              <a:t>28/</a:t>
            </a:r>
            <a:r>
              <a:rPr lang="en-US" dirty="0" smtClean="0">
                <a:solidFill>
                  <a:srgbClr val="003399"/>
                </a:solidFill>
              </a:rPr>
              <a:t>2011</a:t>
            </a:r>
            <a:endParaRPr lang="en-US" dirty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991600" cy="6629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The beam loss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in early ramp has been removed by moving </a:t>
            </a:r>
            <a:r>
              <a:rPr lang="en-US" sz="2200" dirty="0" err="1" smtClean="0">
                <a:solidFill>
                  <a:srgbClr val="000066"/>
                </a:solidFill>
                <a:latin typeface="+mj-lt"/>
              </a:rPr>
              <a:t>gamma_tr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q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uad off time ten second later.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The </a:t>
            </a:r>
            <a:r>
              <a:rPr lang="en-US" sz="2200" dirty="0" err="1" smtClean="0">
                <a:solidFill>
                  <a:srgbClr val="000066"/>
                </a:solidFill>
                <a:latin typeface="+mj-lt"/>
              </a:rPr>
              <a:t>sextupole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 ramping speed are with the limit, and the limit can be pushed up a little bit more.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Transmission efficiency on the ramp is typically close to 99%.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Provided 28x28 stores for three nights then failed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in the following two nights when trying 56x56.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Various reasons: Orbit on the ramp (feedback on/off), abort kicker </a:t>
            </a:r>
            <a:r>
              <a:rPr lang="en-US" sz="2200" dirty="0" err="1" smtClean="0">
                <a:solidFill>
                  <a:srgbClr val="000066"/>
                </a:solidFill>
                <a:latin typeface="+mj-lt"/>
              </a:rPr>
              <a:t>prefire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, collimator positions.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9MHz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cavity commissioning continues.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 Ramped with 10^11 intensity.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111 bunch injected without instability.</a:t>
            </a:r>
            <a:endParaRPr lang="en-US" sz="2200" dirty="0" smtClean="0">
              <a:solidFill>
                <a:srgbClr val="000066"/>
              </a:solidFill>
              <a:latin typeface="+mj-lt"/>
            </a:endParaRP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Polarization ~&gt;40% at store.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Most instrumentation have been operational. Exceptions: blue IPM,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and jet</a:t>
            </a: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.</a:t>
            </a:r>
          </a:p>
          <a:p>
            <a:pPr>
              <a:buSzPct val="50000"/>
            </a:pPr>
            <a:r>
              <a:rPr lang="en-US" sz="2200" dirty="0" smtClean="0">
                <a:solidFill>
                  <a:srgbClr val="000066"/>
                </a:solidFill>
                <a:latin typeface="+mj-lt"/>
              </a:rPr>
              <a:t>Rotator ramp development started yesterday. Found many issues (how deal with two ramps in tape sequencer, copy stones from ramp to ramp).</a:t>
            </a:r>
            <a:endParaRPr lang="en-US" sz="2200" dirty="0" smtClean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2</a:t>
            </a:fld>
            <a:endParaRPr lang="en-US" altLang="ja-JP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10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400" b="1" dirty="0" smtClean="0">
                <a:solidFill>
                  <a:srgbClr val="FF0000"/>
                </a:solidFill>
              </a:rPr>
              <a:t>Status as of 1/</a:t>
            </a:r>
            <a:r>
              <a:rPr lang="en-GB" sz="3400" b="1" dirty="0" smtClean="0">
                <a:solidFill>
                  <a:srgbClr val="FF0000"/>
                </a:solidFill>
              </a:rPr>
              <a:t>28/</a:t>
            </a:r>
            <a:r>
              <a:rPr lang="en-GB" sz="3400" b="1" dirty="0" smtClean="0">
                <a:solidFill>
                  <a:srgbClr val="FF0000"/>
                </a:solidFill>
              </a:rPr>
              <a:t>2011</a:t>
            </a:r>
            <a:endParaRPr lang="en-GB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991600" cy="6629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9MHz cavity development. With successful ramp, try </a:t>
            </a:r>
            <a:r>
              <a:rPr lang="en-US" sz="2000" dirty="0" err="1" smtClean="0">
                <a:solidFill>
                  <a:srgbClr val="000066"/>
                </a:solidFill>
                <a:latin typeface="+mj-lt"/>
              </a:rPr>
              <a:t>rebuketing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 with 28MHz cavity. </a:t>
            </a: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Provide overnight stores with 56x56 bunches 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or  more.</a:t>
            </a:r>
            <a:endParaRPr lang="en-US" sz="20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C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hromaticity 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feedback 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development on Saturday. We will see if we need slower 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ramp after this.</a:t>
            </a:r>
            <a:endParaRPr lang="en-US" sz="2000" dirty="0" smtClean="0">
              <a:solidFill>
                <a:srgbClr val="000066"/>
              </a:solidFill>
              <a:latin typeface="+mj-lt"/>
            </a:endParaRP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Rotator ramp development on Sunday.</a:t>
            </a: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Increase bunch number on ramp.</a:t>
            </a:r>
          </a:p>
          <a:p>
            <a:pPr lvl="1">
              <a:buSzPct val="50000"/>
            </a:pP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Push </a:t>
            </a:r>
            <a:r>
              <a:rPr lang="en-US" sz="2000" dirty="0" smtClean="0">
                <a:solidFill>
                  <a:srgbClr val="000066"/>
                </a:solidFill>
                <a:latin typeface="+mj-lt"/>
              </a:rPr>
              <a:t>vertical tune closer to 2/3 (0.675-&gt;.672) and check polarization transmission efficiency.</a:t>
            </a:r>
            <a:endParaRPr lang="en-US" sz="2000" dirty="0" smtClean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3</a:t>
            </a:fld>
            <a:endParaRPr lang="en-US" altLang="ja-JP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10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400" b="1" dirty="0" smtClean="0">
                <a:solidFill>
                  <a:srgbClr val="FF0000"/>
                </a:solidFill>
              </a:rPr>
              <a:t>Plan for next A Few Days</a:t>
            </a:r>
            <a:endParaRPr lang="en-GB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Fri_Jan_28_13_26_11_2011.gif"/>
          <p:cNvPicPr>
            <a:picLocks noGrp="1" noChangeAspect="1"/>
          </p:cNvPicPr>
          <p:nvPr>
            <p:ph idx="1"/>
          </p:nvPr>
        </p:nvPicPr>
        <p:blipFill>
          <a:blip r:embed="rId2"/>
          <a:srcRect l="-21419" r="-21419"/>
          <a:stretch>
            <a:fillRect/>
          </a:stretch>
        </p:blipFill>
        <p:spPr>
          <a:xfrm>
            <a:off x="-228600" y="685800"/>
            <a:ext cx="10058400" cy="574189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Polarization over</a:t>
            </a:r>
            <a:r>
              <a:rPr lang="en-US" sz="3200" b="1" dirty="0" smtClean="0">
                <a:solidFill>
                  <a:srgbClr val="FF0000"/>
                </a:solidFill>
              </a:rPr>
              <a:t> 14934 (Tuesday)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14" name="TextBox 13"/>
          <p:cNvSpPr txBox="1"/>
          <p:nvPr/>
        </p:nvSpPr>
        <p:spPr>
          <a:xfrm>
            <a:off x="5181600" y="15240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dirty="0" smtClean="0"/>
              <a:t>Sweep and fixed target measurements: the difference indicates polarization profiles</a:t>
            </a:r>
            <a:endParaRPr lang="en-US" sz="1800" b="0" dirty="0"/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7010400" y="1447800"/>
            <a:ext cx="4572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16200000" flipH="1">
            <a:off x="7162800" y="2667000"/>
            <a:ext cx="3810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6200000" flipH="1">
            <a:off x="6248400" y="3505200"/>
            <a:ext cx="198120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Beam Profile Reasonable in Blue (end of store)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5</a:t>
            </a:fld>
            <a:endParaRPr lang="en-US" altLang="ja-JP"/>
          </a:p>
        </p:txBody>
      </p:sp>
      <p:pic>
        <p:nvPicPr>
          <p:cNvPr id="7" name="Content Placeholder 6" descr="Tue_Jan_25_2011_151922_9995.gif"/>
          <p:cNvPicPr>
            <a:picLocks noGrp="1" noChangeAspect="1"/>
          </p:cNvPicPr>
          <p:nvPr>
            <p:ph idx="1"/>
          </p:nvPr>
        </p:nvPicPr>
        <p:blipFill>
          <a:blip r:embed="rId2"/>
          <a:srcRect t="-9187" b="-918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5334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Beam Profile Reasonable in Yellow (end of store)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smtClean="0"/>
              <a:t>Haixin Huang</a:t>
            </a: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4D7A-F75A-4F55-A74D-FFE29E800E03}" type="slidenum">
              <a:rPr lang="ja-JP" altLang="en-US" smtClean="0"/>
              <a:pPr/>
              <a:t>6</a:t>
            </a:fld>
            <a:endParaRPr lang="en-US" altLang="ja-JP"/>
          </a:p>
        </p:txBody>
      </p:sp>
      <p:pic>
        <p:nvPicPr>
          <p:cNvPr id="8" name="Content Placeholder 7" descr="Tue_Jan_25_2011_152332_10385.gif"/>
          <p:cNvPicPr>
            <a:picLocks noGrp="1" noChangeAspect="1"/>
          </p:cNvPicPr>
          <p:nvPr>
            <p:ph idx="1"/>
          </p:nvPr>
        </p:nvPicPr>
        <p:blipFill>
          <a:blip r:embed="rId2"/>
          <a:srcRect t="-9187" b="-918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Haixin Huang</a:t>
            </a:r>
            <a:endParaRPr lang="en-US" altLang="ja-JP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A403-4107-41BE-8CFA-A0FB91D51C1A}" type="slidenum">
              <a:rPr lang="ja-JP" altLang="en-US"/>
              <a:pPr/>
              <a:t>7</a:t>
            </a:fld>
            <a:endParaRPr lang="en-US" altLang="ja-JP"/>
          </a:p>
        </p:txBody>
      </p:sp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10600" cy="685800"/>
          </a:xfrm>
          <a:ln/>
        </p:spPr>
        <p:txBody>
          <a:bodyPr lIns="90000" tIns="46800" rIns="90000" bIns="46800" anchor="ctr"/>
          <a:lstStyle/>
          <a:p>
            <a:pPr defTabSz="457200">
              <a:buClr>
                <a:srgbClr val="FF0000"/>
              </a:buCl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400" b="1" dirty="0" smtClean="0">
                <a:solidFill>
                  <a:srgbClr val="FF0000"/>
                </a:solidFill>
              </a:rPr>
              <a:t> Overall Schedule</a:t>
            </a:r>
            <a:endParaRPr lang="en-GB" sz="3600" b="1" dirty="0">
              <a:solidFill>
                <a:srgbClr val="FF0000"/>
              </a:solidFill>
            </a:endParaRPr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991600" cy="6248400"/>
          </a:xfrm>
          <a:solidFill>
            <a:schemeClr val="bg1"/>
          </a:solidFill>
          <a:ln/>
        </p:spPr>
        <p:txBody>
          <a:bodyPr lIns="90000" tIns="46800" rIns="90000" bIns="46800"/>
          <a:lstStyle/>
          <a:p>
            <a:pPr marL="339725" indent="-339725" defTabSz="457200">
              <a:lnSpc>
                <a:spcPct val="80000"/>
              </a:lnSpc>
              <a:buSzPct val="9500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sz="2800" dirty="0" smtClean="0">
              <a:solidFill>
                <a:srgbClr val="003399"/>
              </a:solidFill>
              <a:latin typeface="Times New Roman" pitchFamily="18" charset="0"/>
            </a:endParaRP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Cool-Down Mode : one week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01/03-01/09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</a:t>
            </a: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Injection setup (6 days: first 4 days are blue only) 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01/10-01/15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).</a:t>
            </a: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Ramp development (6 days) 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01/16-01/21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</a:t>
            </a: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Commissioning 9MHz at injection and on the ramp (5 days)  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01/19-01/23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</a:t>
            </a:r>
            <a:endParaRPr lang="en-US" sz="2800" dirty="0" smtClean="0">
              <a:solidFill>
                <a:srgbClr val="3366FF"/>
              </a:solidFill>
              <a:latin typeface="+mj-lt"/>
            </a:endParaRP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Store development (6 days)  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01/22-01/27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</a:t>
            </a:r>
            <a:endParaRPr lang="en-US" sz="2800" dirty="0" smtClean="0">
              <a:solidFill>
                <a:srgbClr val="000066"/>
              </a:solidFill>
              <a:latin typeface="Times New Roman"/>
            </a:endParaRPr>
          </a:p>
          <a:p>
            <a:pPr>
              <a:buSzPct val="50000"/>
            </a:pP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Ramp development with intense beam (7 days)  (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01/28-02/03</a:t>
            </a:r>
            <a:r>
              <a:rPr lang="en-US" sz="2800" dirty="0" smtClean="0">
                <a:solidFill>
                  <a:srgbClr val="000066"/>
                </a:solidFill>
                <a:latin typeface="+mj-lt"/>
              </a:rPr>
              <a:t>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Times New Roman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292808487</TotalTime>
  <Words>423</Words>
  <Application>Microsoft Office PowerPoint</Application>
  <PresentationFormat>On-screen Show (4:3)</PresentationFormat>
  <Paragraphs>47</Paragraphs>
  <Slides>7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Contemporary Portrait</vt:lpstr>
      <vt:lpstr>1_Custom Design</vt:lpstr>
      <vt:lpstr>Custom Design</vt:lpstr>
      <vt:lpstr>RHIC Status </vt:lpstr>
      <vt:lpstr>Status as of 1/28/2011</vt:lpstr>
      <vt:lpstr>Plan for next A Few Days</vt:lpstr>
      <vt:lpstr>Polarization over 14934 (Tuesday)</vt:lpstr>
      <vt:lpstr>Beam Profile Reasonable in Blue (end of store)</vt:lpstr>
      <vt:lpstr>Beam Profile Reasonable in Yellow (end of store)</vt:lpstr>
      <vt:lpstr> Overall Schedule</vt:lpstr>
    </vt:vector>
  </TitlesOfParts>
  <Company>bnl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AGS Intensity Scan</dc:title>
  <dc:creator>Haixin Huang</dc:creator>
  <cp:lastModifiedBy>Haixin Huang</cp:lastModifiedBy>
  <cp:revision>549</cp:revision>
  <cp:lastPrinted>2000-11-14T18:14:29Z</cp:lastPrinted>
  <dcterms:created xsi:type="dcterms:W3CDTF">2011-01-28T18:03:02Z</dcterms:created>
  <dcterms:modified xsi:type="dcterms:W3CDTF">2011-01-28T19:19:16Z</dcterms:modified>
</cp:coreProperties>
</file>