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4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3.xml" ContentType="application/vnd.openxmlformats-officedocument.presentationml.slideMaster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Layouts/slideLayout29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32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8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theme/theme5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ppt/slideLayouts/slideLayout13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31.xml" ContentType="application/vnd.openxmlformats-officedocument.presentationml.slideLayout+xml"/>
  <Default Extension="bin" ContentType="application/vnd.openxmlformats-officedocument.presentationml.printerSettings"/>
  <Override PartName="/ppt/slideMasters/slideMaster2.xml" ContentType="application/vnd.openxmlformats-officedocument.presentationml.slideMaster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Default Extension="rels" ContentType="application/vnd.openxmlformats-package.relationships+xml"/>
  <Override PartName="/ppt/slideLayouts/slideLayout19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27.xml" ContentType="application/vnd.openxmlformats-officedocument.presentationml.slideLayout+xml"/>
  <Override PartName="/ppt/slideLayouts/slideLayout12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49" r:id="rId1"/>
    <p:sldMasterId id="2147483657" r:id="rId2"/>
    <p:sldMasterId id="2147483656" r:id="rId3"/>
  </p:sldMasterIdLst>
  <p:notesMasterIdLst>
    <p:notesMasterId r:id="rId14"/>
  </p:notesMasterIdLst>
  <p:handoutMasterIdLst>
    <p:handoutMasterId r:id="rId15"/>
  </p:handoutMasterIdLst>
  <p:sldIdLst>
    <p:sldId id="674" r:id="rId4"/>
    <p:sldId id="669" r:id="rId5"/>
    <p:sldId id="682" r:id="rId6"/>
    <p:sldId id="658" r:id="rId7"/>
    <p:sldId id="672" r:id="rId8"/>
    <p:sldId id="676" r:id="rId9"/>
    <p:sldId id="679" r:id="rId10"/>
    <p:sldId id="684" r:id="rId11"/>
    <p:sldId id="683" r:id="rId12"/>
    <p:sldId id="681" r:id="rId1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00FF"/>
    <a:srgbClr val="003399"/>
    <a:srgbClr val="000066"/>
    <a:srgbClr val="FF5050"/>
    <a:srgbClr val="FF0000"/>
    <a:srgbClr val="FF6600"/>
    <a:srgbClr val="FF33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snapVertSplitter="1" vertBarState="minimized" horzBarState="maximized">
    <p:restoredLeft sz="15128" autoAdjust="0"/>
    <p:restoredTop sz="94660"/>
  </p:normalViewPr>
  <p:slideViewPr>
    <p:cSldViewPr>
      <p:cViewPr varScale="1">
        <p:scale>
          <a:sx n="109" d="100"/>
          <a:sy n="109" d="100"/>
        </p:scale>
        <p:origin x="-68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124" y="-96"/>
      </p:cViewPr>
      <p:guideLst>
        <p:guide orient="horz" pos="2927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4" Type="http://schemas.openxmlformats.org/officeDocument/2006/relationships/slide" Target="slides/slide1.xml"/><Relationship Id="rId7" Type="http://schemas.openxmlformats.org/officeDocument/2006/relationships/slide" Target="slides/slide4.xml"/><Relationship Id="rId11" Type="http://schemas.openxmlformats.org/officeDocument/2006/relationships/slide" Target="slides/slide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6" Type="http://schemas.openxmlformats.org/officeDocument/2006/relationships/printerSettings" Target="printerSettings/printerSettings1.bin"/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0" Type="http://schemas.openxmlformats.org/officeDocument/2006/relationships/slide" Target="slides/slide7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19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9" Type="http://schemas.openxmlformats.org/officeDocument/2006/relationships/slide" Target="slides/slide6.xml"/><Relationship Id="rId3" Type="http://schemas.openxmlformats.org/officeDocument/2006/relationships/slideMaster" Target="slideMasters/slideMaster3.xml"/><Relationship Id="rId18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BA803AEE-8D0C-4B26-B265-3122F68E6B27}" type="datetime1">
              <a:rPr lang="en-US"/>
              <a:pPr/>
              <a:t>1/21/11</a:t>
            </a:fld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0FD66E4F-9D68-45D3-9ADE-EF218E020D3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1766B611-9AD5-4CEB-A356-7548492B3627}" type="datetime1">
              <a:rPr lang="en-US"/>
              <a:pPr/>
              <a:t>1/21/11</a:t>
            </a:fld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81100" y="698500"/>
            <a:ext cx="4646613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E9A022B0-353B-4D1D-BB02-3C8B0E77516A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86000"/>
            <a:ext cx="6400800" cy="35814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Times New Roman" pitchFamily="18" charset="0"/>
              </a:defRPr>
            </a:lvl1pPr>
          </a:lstStyle>
          <a:p>
            <a:endParaRPr lang="ja-JP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09600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572000" y="609600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  <a:latin typeface="Arial" charset="0"/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514600" y="609600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7C1A3563-130F-4228-B6DD-279FC8A8CB2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38B97-43B3-44D7-BB00-F3A7E33DF15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91250" y="533400"/>
            <a:ext cx="19621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533400"/>
            <a:ext cx="57340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9B877-1C78-4DDB-B34E-F57B08F15E1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343400" y="12954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43400" y="37719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31800" y="6324600"/>
            <a:ext cx="1397000" cy="361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2057400" y="6400800"/>
            <a:ext cx="1524000" cy="228600"/>
          </a:xfrm>
        </p:spPr>
        <p:txBody>
          <a:bodyPr/>
          <a:lstStyle>
            <a:lvl1pPr>
              <a:defRPr/>
            </a:lvl1pPr>
          </a:lstStyle>
          <a:p>
            <a:fld id="{CD2FDF84-7DD0-4DF9-9B33-54FA8B705C39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E95AF-DAFB-4BEB-9FC6-F7FDE53111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47D3A-8259-422C-874B-39ECE5469B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F0505-E8B3-40DF-A4BD-ADB9E2BFBD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68360-91DC-4C7E-AC69-1A57A07855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ED1A81-2865-4AD1-BEE4-C693A7AED0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C4389-7773-450A-B00F-C295070208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EF693-1847-4D66-8339-D86D8BAE6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74D7A-F75A-4F55-A74D-FFE29E800E0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9240B-AEE6-4300-B87D-8ED4C06918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034C4-3709-415A-B63E-8DE03812CC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EB5F6-02A7-4215-8964-67651FC2C5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EAB26-A2D3-4DB4-96F8-A8A614662B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DFC0D-F4DC-46B9-BB6A-227BB167D1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62903-A5DB-4599-ACE7-FF83163C0C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9E824-704B-4425-AB7D-AC56534780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4C11F-5AC6-4F0A-948B-1031FF1E79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B637B-0C13-4B9E-8871-E272EA708C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5F436-C8AC-480C-B896-B786D4B4BE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DBF18-83BD-4AEE-9D9D-3AFB65E82D9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5A402-F1CE-4568-A3CC-CAC292C076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D8F44-C02F-4B40-9A5D-49B1805FA4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98F5C-E082-40B5-BB0A-19D0DF937B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D79D1-20DA-4943-B532-C12739AC9C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BC0C8-BA1F-4F12-96C4-8992F76A7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AB0E9-50C0-471B-89C7-8902C67EDFD5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361A2-7D83-48C0-89C9-6A441600BA3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38480-FAC0-48F6-BB2F-FB299348D00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191EF-AA4F-4F23-88B7-C2F771267CF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CF330-298B-48AC-8CDF-12C8D19B7250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56DC7-91FF-4AC8-84DA-98CE0545CAE4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9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6.xml"/><Relationship Id="rId6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334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324600"/>
            <a:ext cx="13970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400800"/>
            <a:ext cx="2514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57400" y="6400800"/>
            <a:ext cx="152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fld id="{88CAA2DD-6C87-41FF-B78D-EBD576CF2EF7}" type="slidenum">
              <a:rPr lang="ja-JP" altLang="en-US"/>
              <a:pPr/>
              <a:t>‹#›</a:t>
            </a:fld>
            <a:endParaRPr lang="en-US" altLang="ja-JP"/>
          </a:p>
        </p:txBody>
      </p:sp>
      <p:pic>
        <p:nvPicPr>
          <p:cNvPr id="2058" name="Picture 10" descr="logo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29400" y="6200775"/>
            <a:ext cx="1676400" cy="6572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90" r:id="rId1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Monotype Sort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6600"/>
        </a:buClr>
        <a:buSzPct val="7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50000"/>
        <a:buFont typeface="Monotype Sort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65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65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965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65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7E93B226-A1B8-4ECE-99F3-7AFCF8F6345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41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41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41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841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81E2D08B-335C-4528-A6DC-F0ABB0136CE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76400"/>
            <a:ext cx="7721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RHIC Status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10000"/>
            <a:ext cx="4876800" cy="685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3399"/>
                </a:solidFill>
              </a:rPr>
              <a:t>Haixin Huang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5486400"/>
            <a:ext cx="16594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99"/>
                </a:solidFill>
              </a:rPr>
              <a:t>RSC </a:t>
            </a:r>
            <a:r>
              <a:rPr lang="en-US" dirty="0" smtClean="0">
                <a:solidFill>
                  <a:srgbClr val="003399"/>
                </a:solidFill>
              </a:rPr>
              <a:t>Meeting</a:t>
            </a:r>
          </a:p>
          <a:p>
            <a:r>
              <a:rPr lang="en-US" dirty="0" smtClean="0">
                <a:solidFill>
                  <a:srgbClr val="003399"/>
                </a:solidFill>
              </a:rPr>
              <a:t>01</a:t>
            </a:r>
            <a:r>
              <a:rPr lang="en-US" dirty="0" smtClean="0">
                <a:solidFill>
                  <a:srgbClr val="003399"/>
                </a:solidFill>
              </a:rPr>
              <a:t>/</a:t>
            </a:r>
            <a:r>
              <a:rPr lang="en-US" dirty="0" smtClean="0">
                <a:solidFill>
                  <a:srgbClr val="003399"/>
                </a:solidFill>
              </a:rPr>
              <a:t>21</a:t>
            </a:r>
            <a:r>
              <a:rPr lang="en-US" dirty="0" smtClean="0">
                <a:solidFill>
                  <a:srgbClr val="003399"/>
                </a:solidFill>
              </a:rPr>
              <a:t>/</a:t>
            </a:r>
            <a:r>
              <a:rPr lang="en-US" dirty="0" smtClean="0">
                <a:solidFill>
                  <a:srgbClr val="003399"/>
                </a:solidFill>
              </a:rPr>
              <a:t>2011</a:t>
            </a:r>
            <a:endParaRPr lang="en-US" dirty="0">
              <a:solidFill>
                <a:srgbClr val="00339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10</a:t>
            </a:fld>
            <a:endParaRPr lang="en-US" altLang="ja-JP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400" b="1" dirty="0" smtClean="0">
                <a:solidFill>
                  <a:srgbClr val="FF0000"/>
                </a:solidFill>
              </a:rPr>
              <a:t> Overall </a:t>
            </a:r>
            <a:r>
              <a:rPr lang="en-GB" sz="3400" b="1" dirty="0" smtClean="0">
                <a:solidFill>
                  <a:srgbClr val="FF0000"/>
                </a:solidFill>
              </a:rPr>
              <a:t>Schedule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991600" cy="6248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Cool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-Down Mode : one week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01/03-01/09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</a:t>
            </a: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Injection setup (6 days: first 4 days are blue only) 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01/10-01/15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).</a:t>
            </a: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Ramp development (6 days) 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01/16-01/21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</a:t>
            </a: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Commissioning 9MHz at injection and on the ramp (5 days)  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01/19-01/23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</a:t>
            </a:r>
            <a:endParaRPr lang="en-US" sz="2800" dirty="0" smtClean="0">
              <a:solidFill>
                <a:srgbClr val="3366FF"/>
              </a:solidFill>
              <a:latin typeface="+mj-lt"/>
            </a:endParaRP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Store development (6 days)  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01/22-01/27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 </a:t>
            </a:r>
            <a:r>
              <a:rPr lang="en-US" sz="2800" dirty="0" smtClean="0">
                <a:solidFill>
                  <a:srgbClr val="3366FF"/>
                </a:solidFill>
                <a:latin typeface="Times New Roman"/>
              </a:rPr>
              <a:t>(already started some activities such set up collisions, DX BPM timing, optics measurement)</a:t>
            </a:r>
            <a:endParaRPr lang="en-US" sz="2800" dirty="0" smtClean="0">
              <a:solidFill>
                <a:srgbClr val="000066"/>
              </a:solidFill>
              <a:latin typeface="Times New Roman"/>
            </a:endParaRP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Ramp development with intense beam (7 days) 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01/28-02/03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91600" cy="6629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>
              <a:buSzPct val="50000"/>
            </a:pP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6X6 ramp development continues. Tune/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coupling/orbit feedback works.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 There are beam losses at very beginning. It is believed to be chromaticity related. We wil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l continue to address the chromaticity issue in the ramp development. The chromaticity feedback development will continue tonight. </a:t>
            </a:r>
          </a:p>
          <a:p>
            <a:pPr>
              <a:buSzPct val="50000"/>
            </a:pP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Some collisions seen at IR8.</a:t>
            </a:r>
          </a:p>
          <a:p>
            <a:pPr>
              <a:buSzPct val="50000"/>
            </a:pP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9MHz cavity commissioning continues.  Instability at injection 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has been worked on.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 </a:t>
            </a:r>
          </a:p>
          <a:p>
            <a:pPr>
              <a:buSzPct val="50000"/>
            </a:pP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Radial feedback works well in blue (&lt;100um), but not as well as in yellow (300um).</a:t>
            </a:r>
          </a:p>
          <a:p>
            <a:pPr>
              <a:buSzPct val="50000"/>
            </a:pP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Most instrumentation have been operational. Exceptions: blue IPM, </a:t>
            </a:r>
            <a:r>
              <a:rPr lang="en-US" sz="2200" dirty="0" err="1" smtClean="0">
                <a:solidFill>
                  <a:srgbClr val="000066"/>
                </a:solidFill>
                <a:latin typeface="+mj-lt"/>
              </a:rPr>
              <a:t>polarimeters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.</a:t>
            </a:r>
            <a:endParaRPr lang="en-US" sz="2200" dirty="0" smtClean="0">
              <a:solidFill>
                <a:srgbClr val="000066"/>
              </a:solidFill>
              <a:latin typeface="+mj-lt"/>
            </a:endParaRPr>
          </a:p>
          <a:p>
            <a:pPr>
              <a:buSzPct val="50000"/>
            </a:pPr>
            <a:r>
              <a:rPr lang="en-US" sz="2200" dirty="0" err="1" smtClean="0">
                <a:solidFill>
                  <a:srgbClr val="000066"/>
                </a:solidFill>
                <a:latin typeface="+mj-lt"/>
              </a:rPr>
              <a:t>P</a:t>
            </a:r>
            <a:r>
              <a:rPr lang="en-US" sz="2200" dirty="0" err="1" smtClean="0">
                <a:solidFill>
                  <a:srgbClr val="000066"/>
                </a:solidFill>
                <a:latin typeface="+mj-lt"/>
              </a:rPr>
              <a:t>olarimeters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 in blue and yellow1 are in reasonable shape. We have not tuned yellow2 well enough to see carbon bananas. Polarization measurement was done at 250GeV with 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Blue2 </a:t>
            </a:r>
            <a:r>
              <a:rPr lang="en-US" sz="2200" dirty="0" err="1" smtClean="0">
                <a:solidFill>
                  <a:srgbClr val="000066"/>
                </a:solidFill>
                <a:latin typeface="+mj-lt"/>
              </a:rPr>
              <a:t>polarimeter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.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2</a:t>
            </a:fld>
            <a:endParaRPr lang="en-US" altLang="ja-JP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400" b="1" dirty="0" smtClean="0">
                <a:solidFill>
                  <a:srgbClr val="FF0000"/>
                </a:solidFill>
              </a:rPr>
              <a:t>Status as of 1</a:t>
            </a:r>
            <a:r>
              <a:rPr lang="en-GB" sz="3400" b="1" dirty="0" smtClean="0">
                <a:solidFill>
                  <a:srgbClr val="FF0000"/>
                </a:solidFill>
              </a:rPr>
              <a:t>/</a:t>
            </a:r>
            <a:r>
              <a:rPr lang="en-GB" sz="3400" b="1" dirty="0" smtClean="0">
                <a:solidFill>
                  <a:srgbClr val="FF0000"/>
                </a:solidFill>
              </a:rPr>
              <a:t>21/</a:t>
            </a:r>
            <a:r>
              <a:rPr lang="en-GB" sz="3400" b="1" dirty="0" smtClean="0">
                <a:solidFill>
                  <a:srgbClr val="FF0000"/>
                </a:solidFill>
              </a:rPr>
              <a:t>2011</a:t>
            </a:r>
            <a:endParaRPr lang="en-GB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91600" cy="6629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lvl="1"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Continue ramp development to reduce losses at first a few stones. It maybe chromaticity related.  We need to increase the transmission efficiency to 90% before increase bunch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numbers.</a:t>
            </a:r>
          </a:p>
          <a:p>
            <a:pPr lvl="1"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Setup collisions at IP6 and IP2.</a:t>
            </a:r>
          </a:p>
          <a:p>
            <a:pPr lvl="1"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Continue chromaticity feedback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development.</a:t>
            </a:r>
            <a:endParaRPr lang="en-US" sz="20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r>
              <a:rPr lang="en-US" sz="2000" dirty="0" err="1" smtClean="0">
                <a:solidFill>
                  <a:srgbClr val="000066"/>
                </a:solidFill>
                <a:latin typeface="+mj-lt"/>
              </a:rPr>
              <a:t>Polarimeter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 setup work at injection, still need to check the new configuration files (when it is ready).</a:t>
            </a:r>
          </a:p>
          <a:p>
            <a:pPr lvl="1">
              <a:buSzPct val="50000"/>
            </a:pPr>
            <a:r>
              <a:rPr lang="en-US" sz="2000" dirty="0" err="1" smtClean="0">
                <a:solidFill>
                  <a:srgbClr val="000066"/>
                </a:solidFill>
                <a:latin typeface="+mj-lt"/>
              </a:rPr>
              <a:t>Polarimeter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 setup at store.  </a:t>
            </a:r>
          </a:p>
          <a:p>
            <a:pPr lvl="1"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As soon as the </a:t>
            </a:r>
            <a:r>
              <a:rPr lang="en-US" sz="2000" dirty="0" err="1" smtClean="0">
                <a:solidFill>
                  <a:srgbClr val="000066"/>
                </a:solidFill>
                <a:latin typeface="+mj-lt"/>
              </a:rPr>
              <a:t>polarimeter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 setup is finished, we need to evaluate the polarization transmission efficiency on the ramp, preferred to be done with more than six bunches.</a:t>
            </a:r>
          </a:p>
          <a:p>
            <a:pPr lvl="1"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9MHz cavity development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.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3</a:t>
            </a:fld>
            <a:endParaRPr lang="en-US" altLang="ja-JP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400" b="1" dirty="0" smtClean="0">
                <a:solidFill>
                  <a:srgbClr val="FF0000"/>
                </a:solidFill>
              </a:rPr>
              <a:t>Plan for next A </a:t>
            </a:r>
            <a:r>
              <a:rPr lang="en-GB" sz="3400" b="1" dirty="0" smtClean="0">
                <a:solidFill>
                  <a:srgbClr val="FF0000"/>
                </a:solidFill>
              </a:rPr>
              <a:t>Few Days</a:t>
            </a:r>
            <a:endParaRPr lang="en-GB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772400" cy="5334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Before Radial Feedback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4</a:t>
            </a:fld>
            <a:endParaRPr lang="en-US" altLang="ja-JP"/>
          </a:p>
        </p:txBody>
      </p:sp>
      <p:pic>
        <p:nvPicPr>
          <p:cNvPr id="8" name="Content Placeholder 7" descr="Tue_Jan_18_2011_230608_17498.gif"/>
          <p:cNvPicPr>
            <a:picLocks noGrp="1" noChangeAspect="1"/>
          </p:cNvPicPr>
          <p:nvPr>
            <p:ph idx="1"/>
          </p:nvPr>
        </p:nvPicPr>
        <p:blipFill>
          <a:blip r:embed="rId2"/>
          <a:srcRect l="-21542" r="-21542"/>
          <a:stretch>
            <a:fillRect/>
          </a:stretch>
        </p:blipFill>
        <p:spPr>
          <a:xfrm>
            <a:off x="-1066800" y="685800"/>
            <a:ext cx="9993086" cy="6172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772400" cy="5334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After Radial Feedback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5</a:t>
            </a:fld>
            <a:endParaRPr lang="en-US" altLang="ja-JP"/>
          </a:p>
        </p:txBody>
      </p:sp>
      <p:pic>
        <p:nvPicPr>
          <p:cNvPr id="7" name="Content Placeholder 6" descr="Fri_Jan_21_2011_100824_16552.gif"/>
          <p:cNvPicPr>
            <a:picLocks noGrp="1" noChangeAspect="1"/>
          </p:cNvPicPr>
          <p:nvPr>
            <p:ph idx="1"/>
          </p:nvPr>
        </p:nvPicPr>
        <p:blipFill>
          <a:blip r:embed="rId2"/>
          <a:srcRect l="-21542" r="-21542"/>
          <a:stretch>
            <a:fillRect/>
          </a:stretch>
        </p:blipFill>
        <p:spPr>
          <a:xfrm>
            <a:off x="-1371601" y="609600"/>
            <a:ext cx="11658601" cy="6248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5334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Straight Tunes  on Ramp with Tune/Coupling Feedback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6</a:t>
            </a:fld>
            <a:endParaRPr lang="en-US" altLang="ja-JP"/>
          </a:p>
        </p:txBody>
      </p:sp>
      <p:pic>
        <p:nvPicPr>
          <p:cNvPr id="8" name="Content Placeholder 7" descr="Tue_Jan_18_2011_023213_1376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399" y="609600"/>
            <a:ext cx="8955745" cy="6248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5334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Yellow IPM Gives ~15pi </a:t>
            </a:r>
            <a:r>
              <a:rPr lang="en-US" b="1" dirty="0" err="1" smtClean="0">
                <a:solidFill>
                  <a:srgbClr val="FF0000"/>
                </a:solidFill>
              </a:rPr>
              <a:t>Emittance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7</a:t>
            </a:fld>
            <a:endParaRPr lang="en-US" altLang="ja-JP"/>
          </a:p>
        </p:txBody>
      </p:sp>
      <p:pic>
        <p:nvPicPr>
          <p:cNvPr id="7" name="Content Placeholder 6" descr="Tue_Jan_18_2011_011707_25475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685800"/>
            <a:ext cx="8991600" cy="614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Yellow Vertical </a:t>
            </a:r>
            <a:r>
              <a:rPr lang="en-US" sz="2800" b="1" dirty="0" err="1" smtClean="0">
                <a:solidFill>
                  <a:srgbClr val="FF0000"/>
                </a:solidFill>
              </a:rPr>
              <a:t>Emittance</a:t>
            </a:r>
            <a:r>
              <a:rPr lang="en-US" sz="2800" b="1" dirty="0" smtClean="0">
                <a:solidFill>
                  <a:srgbClr val="FF0000"/>
                </a:solidFill>
              </a:rPr>
              <a:t> from CNI~16pi @25GeV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8</a:t>
            </a:fld>
            <a:endParaRPr lang="en-US" altLang="ja-JP"/>
          </a:p>
        </p:txBody>
      </p:sp>
      <p:pic>
        <p:nvPicPr>
          <p:cNvPr id="7" name="Content Placeholder 6" descr="Fri_Jan_21_2011_011819_2545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9324" r="-19324"/>
          <a:stretch>
            <a:fillRect/>
          </a:stretch>
        </p:blipFill>
        <p:spPr>
          <a:xfrm>
            <a:off x="-914400" y="838200"/>
            <a:ext cx="9006114" cy="5562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Blue Vertical </a:t>
            </a:r>
            <a:r>
              <a:rPr lang="en-US" sz="3200" b="1" dirty="0" err="1" smtClean="0">
                <a:solidFill>
                  <a:srgbClr val="FF0000"/>
                </a:solidFill>
              </a:rPr>
              <a:t>Emittance</a:t>
            </a:r>
            <a:r>
              <a:rPr lang="en-US" sz="3200" b="1" dirty="0" smtClean="0">
                <a:solidFill>
                  <a:srgbClr val="FF0000"/>
                </a:solidFill>
              </a:rPr>
              <a:t> from CNI~13pi @250GeV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9</a:t>
            </a:fld>
            <a:endParaRPr lang="en-US" altLang="ja-JP"/>
          </a:p>
        </p:txBody>
      </p:sp>
      <p:pic>
        <p:nvPicPr>
          <p:cNvPr id="8" name="Content Placeholder 7" descr="Fri_Jan_21_2011_011356_2103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9324" r="-19324"/>
          <a:stretch>
            <a:fillRect/>
          </a:stretch>
        </p:blipFill>
        <p:spPr>
          <a:xfrm>
            <a:off x="-457200" y="762000"/>
            <a:ext cx="9006114" cy="5562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Times New Roman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292808411</TotalTime>
  <Words>462</Words>
  <Application>Microsoft Office PowerPoint</Application>
  <PresentationFormat>On-screen Show (4:3)</PresentationFormat>
  <Paragraphs>53</Paragraphs>
  <Slides>10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Contemporary Portrait</vt:lpstr>
      <vt:lpstr>1_Custom Design</vt:lpstr>
      <vt:lpstr>Custom Design</vt:lpstr>
      <vt:lpstr>RHIC Status </vt:lpstr>
      <vt:lpstr>Status as of 1/21/2011</vt:lpstr>
      <vt:lpstr>Plan for next A Few Days</vt:lpstr>
      <vt:lpstr>Before Radial Feedback</vt:lpstr>
      <vt:lpstr>After Radial Feedback</vt:lpstr>
      <vt:lpstr>Straight Tunes  on Ramp with Tune/Coupling Feedback</vt:lpstr>
      <vt:lpstr>Yellow IPM Gives ~15pi Emittance</vt:lpstr>
      <vt:lpstr>Yellow Vertical Emittance from CNI~16pi @25GeV</vt:lpstr>
      <vt:lpstr>Blue Vertical Emittance from CNI~13pi @250GeV</vt:lpstr>
      <vt:lpstr> Overall Schedule</vt:lpstr>
    </vt:vector>
  </TitlesOfParts>
  <Company>bnl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AGS Intensity Scan</dc:title>
  <dc:creator>Haixin Huang</dc:creator>
  <cp:lastModifiedBy>Haixin Huang</cp:lastModifiedBy>
  <cp:revision>545</cp:revision>
  <cp:lastPrinted>2000-11-14T18:14:29Z</cp:lastPrinted>
  <dcterms:created xsi:type="dcterms:W3CDTF">2011-01-21T12:53:18Z</dcterms:created>
  <dcterms:modified xsi:type="dcterms:W3CDTF">2011-01-21T19:17:36Z</dcterms:modified>
</cp:coreProperties>
</file>