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theme/theme5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31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4"/>
  </p:notesMasterIdLst>
  <p:handoutMasterIdLst>
    <p:handoutMasterId r:id="rId15"/>
  </p:handoutMasterIdLst>
  <p:sldIdLst>
    <p:sldId id="674" r:id="rId4"/>
    <p:sldId id="669" r:id="rId5"/>
    <p:sldId id="682" r:id="rId6"/>
    <p:sldId id="658" r:id="rId7"/>
    <p:sldId id="672" r:id="rId8"/>
    <p:sldId id="676" r:id="rId9"/>
    <p:sldId id="679" r:id="rId10"/>
    <p:sldId id="684" r:id="rId11"/>
    <p:sldId id="683" r:id="rId12"/>
    <p:sldId id="681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15128" autoAdjust="0"/>
    <p:restoredTop sz="94660"/>
  </p:normalViewPr>
  <p:slideViewPr>
    <p:cSldViewPr>
      <p:cViewPr varScale="1">
        <p:scale>
          <a:sx n="109" d="100"/>
          <a:sy n="109" d="100"/>
        </p:scale>
        <p:origin x="-6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" Type="http://schemas.openxmlformats.org/officeDocument/2006/relationships/slide" Target="slides/slide1.xml"/><Relationship Id="rId7" Type="http://schemas.openxmlformats.org/officeDocument/2006/relationships/slide" Target="slides/slide4.xml"/><Relationship Id="rId11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0" Type="http://schemas.openxmlformats.org/officeDocument/2006/relationships/slide" Target="slides/slide7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1/21/11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1/21/11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9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659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RSC </a:t>
            </a:r>
            <a:r>
              <a:rPr lang="en-US" dirty="0" smtClean="0">
                <a:solidFill>
                  <a:srgbClr val="003399"/>
                </a:solidFill>
              </a:rPr>
              <a:t>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01</a:t>
            </a:r>
            <a:r>
              <a:rPr lang="en-US" dirty="0" smtClean="0">
                <a:solidFill>
                  <a:srgbClr val="003399"/>
                </a:solidFill>
              </a:rPr>
              <a:t>/</a:t>
            </a:r>
            <a:r>
              <a:rPr lang="en-US" dirty="0" smtClean="0">
                <a:solidFill>
                  <a:srgbClr val="003399"/>
                </a:solidFill>
              </a:rPr>
              <a:t>21</a:t>
            </a:r>
            <a:r>
              <a:rPr lang="en-US" dirty="0" smtClean="0">
                <a:solidFill>
                  <a:srgbClr val="003399"/>
                </a:solidFill>
              </a:rPr>
              <a:t>/</a:t>
            </a:r>
            <a:r>
              <a:rPr lang="en-US" dirty="0" smtClean="0">
                <a:solidFill>
                  <a:srgbClr val="003399"/>
                </a:solidFill>
              </a:rPr>
              <a:t>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10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 Overall </a:t>
            </a:r>
            <a:r>
              <a:rPr lang="en-GB" sz="3400" b="1" dirty="0" smtClean="0">
                <a:solidFill>
                  <a:srgbClr val="FF0000"/>
                </a:solidFill>
              </a:rPr>
              <a:t>Schedule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Cool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-Down Mode : one week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01/03-01/09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Injection setup (6 days: first 4 days are blue only)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01/10-01/15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).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(6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01/16-01/21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Commissioning 9MHz at injection and on the ramp (5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01/19-01/23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3366FF"/>
              </a:solidFill>
              <a:latin typeface="+mj-lt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Store development (6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01/22-01/27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 </a:t>
            </a:r>
            <a:r>
              <a:rPr lang="en-US" sz="2800" dirty="0" smtClean="0">
                <a:solidFill>
                  <a:srgbClr val="3366FF"/>
                </a:solidFill>
                <a:latin typeface="Times New Roman"/>
              </a:rPr>
              <a:t>(already started some activities such set up collisions, DX BPM timing, optics measurement)</a:t>
            </a:r>
            <a:endParaRPr lang="en-US" sz="2800" dirty="0" smtClean="0">
              <a:solidFill>
                <a:srgbClr val="000066"/>
              </a:solidFill>
              <a:latin typeface="Times New Roman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with intense beam (7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01/28-02/03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6X6 ramp development continues. Tune/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coupling/orbit feedback works.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 There are beam losses at very beginning. It is believed to be chromaticity related. We wil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l continue to address the chromaticity issue in the ramp development. The chromaticity feedback development will continue tonight. 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Some collisions seen at IR8.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9MHz cavity commissioning continues.  Instability at injection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has been worked on.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 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Radial feedback works well in blue (&lt;100um), but not as well as in yellow (300um).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Most instrumentation have been operational. Exceptions: blue IPM, </a:t>
            </a:r>
            <a:r>
              <a:rPr lang="en-US" sz="2200" dirty="0" err="1" smtClean="0">
                <a:solidFill>
                  <a:srgbClr val="000066"/>
                </a:solidFill>
                <a:latin typeface="+mj-lt"/>
              </a:rPr>
              <a:t>polarimeters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.</a:t>
            </a:r>
            <a:endParaRPr lang="en-US" sz="2200" dirty="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</a:pPr>
            <a:r>
              <a:rPr lang="en-US" sz="2200" dirty="0" err="1" smtClean="0">
                <a:solidFill>
                  <a:srgbClr val="000066"/>
                </a:solidFill>
                <a:latin typeface="+mj-lt"/>
              </a:rPr>
              <a:t>P</a:t>
            </a:r>
            <a:r>
              <a:rPr lang="en-US" sz="2200" dirty="0" err="1" smtClean="0">
                <a:solidFill>
                  <a:srgbClr val="000066"/>
                </a:solidFill>
                <a:latin typeface="+mj-lt"/>
              </a:rPr>
              <a:t>olarimeters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 in blue and yellow1 are in reasonable shape. We have not tuned yellow2 well enough to see carbon bananas. Polarization measurement was done at 250GeV with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Blue2 </a:t>
            </a:r>
            <a:r>
              <a:rPr lang="en-US" sz="2200" dirty="0" err="1" smtClean="0">
                <a:solidFill>
                  <a:srgbClr val="000066"/>
                </a:solidFill>
                <a:latin typeface="+mj-lt"/>
              </a:rPr>
              <a:t>polarimeter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Status as of 1</a:t>
            </a:r>
            <a:r>
              <a:rPr lang="en-GB" sz="3400" b="1" dirty="0" smtClean="0">
                <a:solidFill>
                  <a:srgbClr val="FF0000"/>
                </a:solidFill>
              </a:rPr>
              <a:t>/</a:t>
            </a:r>
            <a:r>
              <a:rPr lang="en-GB" sz="3400" b="1" dirty="0" smtClean="0">
                <a:solidFill>
                  <a:srgbClr val="FF0000"/>
                </a:solidFill>
              </a:rPr>
              <a:t>21/</a:t>
            </a:r>
            <a:r>
              <a:rPr lang="en-GB" sz="3400" b="1" dirty="0" smtClean="0">
                <a:solidFill>
                  <a:srgbClr val="FF0000"/>
                </a:solidFill>
              </a:rPr>
              <a:t>2011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Continue ramp development to reduce losses at first a few stones. It maybe chromaticity related.  We need to increase the transmission efficiency to 90% before increase bunch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numbers.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Setup collisions at IP6 and IP2.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Continue chromaticity feedback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development.</a:t>
            </a: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Polarimeter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setup work at injection, still need to check the new configuration files (when it is ready).</a:t>
            </a:r>
          </a:p>
          <a:p>
            <a:pPr lvl="1">
              <a:buSzPct val="50000"/>
            </a:pP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Polarimeter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setup at store.  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As soon as the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polarimeter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setup is finished, we need to evaluate the polarization transmission efficiency on the ramp, preferred to be done with more than six bunches.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9MHz cavity development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Plan for next A </a:t>
            </a:r>
            <a:r>
              <a:rPr lang="en-GB" sz="3400" b="1" dirty="0" smtClean="0">
                <a:solidFill>
                  <a:srgbClr val="FF0000"/>
                </a:solidFill>
              </a:rPr>
              <a:t>Few Days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Before Radial Feedback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4</a:t>
            </a:fld>
            <a:endParaRPr lang="en-US" altLang="ja-JP"/>
          </a:p>
        </p:txBody>
      </p:sp>
      <p:pic>
        <p:nvPicPr>
          <p:cNvPr id="8" name="Content Placeholder 7" descr="Tue_Jan_18_2011_230608_17498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1542" r="-21542"/>
          <a:stretch>
            <a:fillRect/>
          </a:stretch>
        </p:blipFill>
        <p:spPr>
          <a:xfrm>
            <a:off x="-1066800" y="685800"/>
            <a:ext cx="9993086" cy="617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After Radial Feedback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5</a:t>
            </a:fld>
            <a:endParaRPr lang="en-US" altLang="ja-JP"/>
          </a:p>
        </p:txBody>
      </p:sp>
      <p:pic>
        <p:nvPicPr>
          <p:cNvPr id="7" name="Content Placeholder 6" descr="Fri_Jan_21_2011_100824_16552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1542" r="-21542"/>
          <a:stretch>
            <a:fillRect/>
          </a:stretch>
        </p:blipFill>
        <p:spPr>
          <a:xfrm>
            <a:off x="-1371601" y="609600"/>
            <a:ext cx="11658601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Straight Tunes  on Ramp with Tune/Coupling Feedback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6</a:t>
            </a:fld>
            <a:endParaRPr lang="en-US" altLang="ja-JP"/>
          </a:p>
        </p:txBody>
      </p:sp>
      <p:pic>
        <p:nvPicPr>
          <p:cNvPr id="8" name="Content Placeholder 7" descr="Tue_Jan_18_2011_023213_1376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399" y="609600"/>
            <a:ext cx="8955745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Yellow IPM Gives ~15pi </a:t>
            </a:r>
            <a:r>
              <a:rPr lang="en-US" b="1" dirty="0" err="1" smtClean="0">
                <a:solidFill>
                  <a:srgbClr val="FF0000"/>
                </a:solidFill>
              </a:rPr>
              <a:t>Emittance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7</a:t>
            </a:fld>
            <a:endParaRPr lang="en-US" altLang="ja-JP"/>
          </a:p>
        </p:txBody>
      </p:sp>
      <p:pic>
        <p:nvPicPr>
          <p:cNvPr id="7" name="Content Placeholder 6" descr="Tue_Jan_18_2011_011707_2547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8991600" cy="61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Yellow Vertical </a:t>
            </a:r>
            <a:r>
              <a:rPr lang="en-US" sz="2800" b="1" dirty="0" err="1" smtClean="0">
                <a:solidFill>
                  <a:srgbClr val="FF0000"/>
                </a:solidFill>
              </a:rPr>
              <a:t>Emittance</a:t>
            </a:r>
            <a:r>
              <a:rPr lang="en-US" sz="2800" b="1" dirty="0" smtClean="0">
                <a:solidFill>
                  <a:srgbClr val="FF0000"/>
                </a:solidFill>
              </a:rPr>
              <a:t> from CNI~16pi @25GeV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8</a:t>
            </a:fld>
            <a:endParaRPr lang="en-US" altLang="ja-JP"/>
          </a:p>
        </p:txBody>
      </p:sp>
      <p:pic>
        <p:nvPicPr>
          <p:cNvPr id="7" name="Content Placeholder 6" descr="Fri_Jan_21_2011_011819_2545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9324" r="-19324"/>
          <a:stretch>
            <a:fillRect/>
          </a:stretch>
        </p:blipFill>
        <p:spPr>
          <a:xfrm>
            <a:off x="-914400" y="838200"/>
            <a:ext cx="9006114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Blue Vertical </a:t>
            </a:r>
            <a:r>
              <a:rPr lang="en-US" sz="3200" b="1" dirty="0" err="1" smtClean="0">
                <a:solidFill>
                  <a:srgbClr val="FF0000"/>
                </a:solidFill>
              </a:rPr>
              <a:t>Emittance</a:t>
            </a:r>
            <a:r>
              <a:rPr lang="en-US" sz="3200" b="1" dirty="0" smtClean="0">
                <a:solidFill>
                  <a:srgbClr val="FF0000"/>
                </a:solidFill>
              </a:rPr>
              <a:t> from CNI~13pi @250GeV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9</a:t>
            </a:fld>
            <a:endParaRPr lang="en-US" altLang="ja-JP"/>
          </a:p>
        </p:txBody>
      </p:sp>
      <p:pic>
        <p:nvPicPr>
          <p:cNvPr id="8" name="Content Placeholder 7" descr="Fri_Jan_21_2011_011356_2103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9324" r="-19324"/>
          <a:stretch>
            <a:fillRect/>
          </a:stretch>
        </p:blipFill>
        <p:spPr>
          <a:xfrm>
            <a:off x="-457200" y="762000"/>
            <a:ext cx="9006114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292808411</TotalTime>
  <Words>462</Words>
  <Application>Microsoft Office PowerPoint</Application>
  <PresentationFormat>On-screen Show (4:3)</PresentationFormat>
  <Paragraphs>53</Paragraphs>
  <Slides>10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Contemporary Portrait</vt:lpstr>
      <vt:lpstr>1_Custom Design</vt:lpstr>
      <vt:lpstr>Custom Design</vt:lpstr>
      <vt:lpstr>RHIC Status </vt:lpstr>
      <vt:lpstr>Status as of 1/21/2011</vt:lpstr>
      <vt:lpstr>Plan for next A Few Days</vt:lpstr>
      <vt:lpstr>Before Radial Feedback</vt:lpstr>
      <vt:lpstr>After Radial Feedback</vt:lpstr>
      <vt:lpstr>Straight Tunes  on Ramp with Tune/Coupling Feedback</vt:lpstr>
      <vt:lpstr>Yellow IPM Gives ~15pi Emittance</vt:lpstr>
      <vt:lpstr>Yellow Vertical Emittance from CNI~16pi @25GeV</vt:lpstr>
      <vt:lpstr>Blue Vertical Emittance from CNI~13pi @250GeV</vt:lpstr>
      <vt:lpstr> Overall Schedule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Haixin Huang</cp:lastModifiedBy>
  <cp:revision>545</cp:revision>
  <cp:lastPrinted>2000-11-14T18:14:29Z</cp:lastPrinted>
  <dcterms:created xsi:type="dcterms:W3CDTF">2011-01-21T12:53:18Z</dcterms:created>
  <dcterms:modified xsi:type="dcterms:W3CDTF">2011-01-21T19:17:36Z</dcterms:modified>
</cp:coreProperties>
</file>