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FFEF"/>
    <a:srgbClr val="008040"/>
    <a:srgbClr val="FF00FF"/>
    <a:srgbClr val="CC66FF"/>
    <a:srgbClr val="008000"/>
    <a:srgbClr val="8000FF"/>
    <a:srgbClr val="66CCFF"/>
    <a:srgbClr val="FFFCC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2" autoAdjust="0"/>
    <p:restoredTop sz="99158" autoAdjust="0"/>
  </p:normalViewPr>
  <p:slideViewPr>
    <p:cSldViewPr snapToGrid="0" snapToObjects="1">
      <p:cViewPr>
        <p:scale>
          <a:sx n="100" d="100"/>
          <a:sy n="100" d="100"/>
        </p:scale>
        <p:origin x="-186" y="-198"/>
      </p:cViewPr>
      <p:guideLst>
        <p:guide orient="horz" pos="2064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FCCA0E5-57D5-784F-BBB6-18C7B856C1EB}" type="datetimeFigureOut">
              <a:rPr lang="en-US"/>
              <a:pPr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170F9C0-530B-6648-9612-69441D4A8A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83CE0DE-5B1F-2347-A54B-C1467DE13CF3}" type="datetimeFigureOut">
              <a:rPr lang="en-US"/>
              <a:pPr/>
              <a:t>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10C7541-DC79-5344-849E-F15BFD30D6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tx1">
              <a:lumMod val="6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4" name="Picture 28" descr="bnl-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0838" y="6432550"/>
            <a:ext cx="10048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36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2E6DC-761A-5241-A40C-D0F4EBDD5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4CD80-7451-C043-AC90-0D6470F5E2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6099" y="211139"/>
            <a:ext cx="787399" cy="6142036"/>
          </a:xfrm>
        </p:spPr>
        <p:txBody>
          <a:bodyPr vert="eaVert"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223839"/>
            <a:ext cx="7772399" cy="61293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38263" y="6416675"/>
            <a:ext cx="14255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27338" y="6416675"/>
            <a:ext cx="508476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3ECED-20AB-FA48-81D2-6652D2F76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540C29-6E2A-CD41-8FA8-DAC0674C9402}" type="slidenum">
              <a:rPr lang="it-IT"/>
              <a:pPr/>
              <a:t>‹#›</a:t>
            </a:fld>
            <a:endParaRPr lang="it-IT"/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01950" y="6532563"/>
            <a:ext cx="5108575" cy="2397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it-IT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2"/>
          </p:nvPr>
        </p:nvSpPr>
        <p:spPr>
          <a:xfrm>
            <a:off x="1335088" y="6527800"/>
            <a:ext cx="1871662" cy="2063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charset="0"/>
                <a:ea typeface="Comic Sans MS" charset="0"/>
                <a:cs typeface="Comic Sans MS" charset="0"/>
              </a:defRPr>
            </a:lvl1pPr>
          </a:lstStyle>
          <a:p>
            <a:r>
              <a:rPr lang="en-US" smtClean="0"/>
              <a:t>E.C. Aschenauer</a:t>
            </a: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3810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71900"/>
            <a:ext cx="3810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64694" y="-20560"/>
            <a:ext cx="7379305" cy="6984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133C4-08E0-3642-AA62-88C7D124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0998A-54CD-3E4F-9E45-07D813DEB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3648 h 3648"/>
              <a:gd name="T2" fmla="*/ 720 w 2736"/>
              <a:gd name="T3" fmla="*/ 2016 h 3648"/>
              <a:gd name="T4" fmla="*/ 2736 w 2736"/>
              <a:gd name="T5" fmla="*/ 0 h 3648"/>
              <a:gd name="T6" fmla="*/ 2736 w 2736"/>
              <a:gd name="T7" fmla="*/ 96 h 3648"/>
              <a:gd name="T8" fmla="*/ 744 w 2736"/>
              <a:gd name="T9" fmla="*/ 2038 h 3648"/>
              <a:gd name="T10" fmla="*/ 48 w 2736"/>
              <a:gd name="T11" fmla="*/ 3648 h 3648"/>
              <a:gd name="T12" fmla="*/ 0 w 2736"/>
              <a:gd name="T13" fmla="*/ 3648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19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4080 h 4128"/>
              <a:gd name="T2" fmla="*/ 0 w 3504"/>
              <a:gd name="T3" fmla="*/ 4128 h 4128"/>
              <a:gd name="T4" fmla="*/ 3504 w 3504"/>
              <a:gd name="T5" fmla="*/ 2640 h 4128"/>
              <a:gd name="T6" fmla="*/ 2880 w 3504"/>
              <a:gd name="T7" fmla="*/ 0 h 4128"/>
              <a:gd name="T8" fmla="*/ 2832 w 3504"/>
              <a:gd name="T9" fmla="*/ 0 h 4128"/>
              <a:gd name="T10" fmla="*/ 3465 w 3504"/>
              <a:gd name="T11" fmla="*/ 2619 h 4128"/>
              <a:gd name="T12" fmla="*/ 0 w 3504"/>
              <a:gd name="T13" fmla="*/ 4080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20A71-1828-3249-BB94-50919E7D5AD7}" type="slidenum">
              <a:rPr lang="en-US"/>
              <a:pPr/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bnl-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63550" y="6424613"/>
            <a:ext cx="1004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564"/>
            <a:ext cx="9144000" cy="62277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830039"/>
            <a:ext cx="4038600" cy="5466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830039"/>
            <a:ext cx="4038600" cy="54664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1468438" y="6424613"/>
            <a:ext cx="1427162" cy="331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A5DBA-1DC8-A14F-84CA-0D678AEC22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30" descr="bnl-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1450" y="6424613"/>
            <a:ext cx="1004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090"/>
            <a:ext cx="9144000" cy="53417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510" y="818630"/>
            <a:ext cx="4363878" cy="639762"/>
          </a:xfrm>
        </p:spPr>
        <p:txBody>
          <a:bodyPr anchor="ctr">
            <a:noAutofit/>
          </a:bodyPr>
          <a:lstStyle>
            <a:lvl1pPr marL="73152" indent="0" algn="l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97400" y="818630"/>
            <a:ext cx="4470400" cy="639762"/>
          </a:xfrm>
        </p:spPr>
        <p:txBody>
          <a:bodyPr anchor="ctr">
            <a:noAutofit/>
          </a:bodyPr>
          <a:lstStyle>
            <a:lvl1pPr marL="73152" indent="0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33510" y="1458392"/>
            <a:ext cx="4363878" cy="4959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9625" y="1458392"/>
            <a:ext cx="4422775" cy="49599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>
          <a:xfrm>
            <a:off x="1214438" y="6424613"/>
            <a:ext cx="1427162" cy="331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16238" y="6424613"/>
            <a:ext cx="488156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47669-1605-D44B-AB4D-BA5C0CEE1C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9105900" cy="609264"/>
          </a:xfrm>
        </p:spPr>
        <p:txBody>
          <a:bodyPr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51F1B-CFB1-C34C-B14F-6886EAB09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bnl-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6550" y="6424613"/>
            <a:ext cx="1004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5151A-9646-BC42-A89F-CCD3CC94E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50"/>
            <a:ext cx="9144000" cy="713178"/>
          </a:xfrm>
        </p:spPr>
        <p:txBody>
          <a:bodyPr anchor="ctr"/>
          <a:lstStyle>
            <a:lvl1pPr algn="r">
              <a:buNone/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6400" y="986227"/>
            <a:ext cx="2794000" cy="5430447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986228"/>
            <a:ext cx="5486400" cy="54304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12856-85BE-1D45-BA5D-8A39FA2DA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1643" y="1302241"/>
              <a:ext cx="88935" cy="7994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3248" y="1393448"/>
              <a:ext cx="125669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256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6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1643" y="1302241"/>
              <a:ext cx="88935" cy="7994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3248" y="1393448"/>
              <a:ext cx="125669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256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0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1642" y="1302240"/>
              <a:ext cx="88934" cy="79944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3248" y="1393447"/>
              <a:ext cx="125667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2562" y="13012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B7B799AE-8B34-7C4A-9135-7631BFADB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CC66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tx1">
              <a:lumMod val="8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C66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39688"/>
            <a:ext cx="9105900" cy="533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8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55600" y="700088"/>
            <a:ext cx="8712200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354138" y="6424613"/>
            <a:ext cx="1427162" cy="331787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b="1" i="0" smtClean="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70238" y="6424613"/>
            <a:ext cx="488156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100" b="1">
                <a:solidFill>
                  <a:srgbClr val="CC66FF"/>
                </a:solidFill>
                <a:latin typeface="Comic Sans MS" charset="0"/>
                <a:ea typeface="Comic Sans MS" charset="0"/>
                <a:cs typeface="Comic Sans MS" charset="0"/>
              </a:defRPr>
            </a:lvl1pPr>
          </a:lstStyle>
          <a:p>
            <a:r>
              <a:rPr lang="en-US" smtClean="0"/>
              <a:t>RSC-Meeting, January 21st 2011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66FF"/>
                </a:solidFill>
                <a:latin typeface="Comic Sans MS" charset="0"/>
                <a:ea typeface="Comic Sans MS" charset="0"/>
                <a:cs typeface="Comic Sans MS" charset="0"/>
              </a:defRPr>
            </a:lvl1pPr>
          </a:lstStyle>
          <a:p>
            <a:fld id="{DE5100C5-4F38-7648-907E-073888C8738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7" name="Picture 17" descr="bnl-logo.jp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49250" y="6424613"/>
            <a:ext cx="1004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2" r:id="rId6"/>
    <p:sldLayoutId id="2147483759" r:id="rId7"/>
    <p:sldLayoutId id="2147483753" r:id="rId8"/>
    <p:sldLayoutId id="2147483760" r:id="rId9"/>
    <p:sldLayoutId id="2147483754" r:id="rId10"/>
    <p:sldLayoutId id="2147483761" r:id="rId11"/>
    <p:sldLayoutId id="2147483762" r:id="rId12"/>
    <p:sldLayoutId id="2147483763" r:id="rId13"/>
  </p:sldLayoutIdLst>
  <p:hf hdr="0"/>
  <p:txStyles>
    <p:titleStyle>
      <a:lvl1pPr algn="r" rtl="0" fontAlgn="base">
        <a:spcBef>
          <a:spcPct val="0"/>
        </a:spcBef>
        <a:spcAft>
          <a:spcPct val="0"/>
        </a:spcAft>
        <a:defRPr sz="3200" b="1" kern="1200" spc="-100">
          <a:solidFill>
            <a:srgbClr val="CC66FF"/>
          </a:solidFill>
          <a:latin typeface="Comic Sans MS"/>
          <a:ea typeface="ＭＳ Ｐゴシック" charset="-128"/>
          <a:cs typeface="Comic Sans MS"/>
        </a:defRPr>
      </a:lvl1pPr>
      <a:lvl2pPr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2pPr>
      <a:lvl3pPr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3pPr>
      <a:lvl4pPr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4pPr>
      <a:lvl5pPr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CC66FF"/>
          </a:solidFill>
          <a:latin typeface="Comic Sans MS" charset="0"/>
          <a:ea typeface="ＭＳ Ｐゴシック" charset="-128"/>
        </a:defRPr>
      </a:lvl9pPr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rgbClr val="CC66FF"/>
        </a:buClr>
        <a:buSzPct val="95000"/>
        <a:buFont typeface="Wingdings" charset="2"/>
        <a:buChar char="q"/>
        <a:defRPr sz="2000" b="1" kern="1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rgbClr val="CC66FF"/>
        </a:buClr>
        <a:buSzPct val="90000"/>
        <a:buFont typeface="Wingdings" charset="2"/>
        <a:buChar char="u"/>
        <a:defRPr b="1" kern="1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CC66FF"/>
        </a:buClr>
        <a:buSzPct val="150000"/>
        <a:buFont typeface="Wingdings" charset="2"/>
        <a:buChar char="§"/>
        <a:defRPr sz="1600" b="1" kern="1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CC66FF"/>
        </a:buClr>
        <a:buFont typeface="Wingdings" charset="2"/>
        <a:buChar char="²"/>
        <a:defRPr sz="1400" b="1" kern="1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CC66FF"/>
        </a:buClr>
        <a:buFont typeface="Wingdings" charset="2"/>
        <a:buChar char="ü"/>
        <a:defRPr sz="1200" b="1" kern="1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tiff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E6DC-761A-5241-A40C-D0F4EBDD5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RHIC </a:t>
            </a:r>
            <a:r>
              <a:rPr lang="en-US" dirty="0" err="1" smtClean="0"/>
              <a:t>pC</a:t>
            </a:r>
            <a:r>
              <a:rPr lang="en-US" dirty="0" smtClean="0"/>
              <a:t> Setup Run11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998A-54CD-3E4F-9E45-07D813DEB27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rcRect t="10860"/>
          <a:stretch>
            <a:fillRect/>
          </a:stretch>
        </p:blipFill>
        <p:spPr>
          <a:xfrm>
            <a:off x="396876" y="723564"/>
            <a:ext cx="8448675" cy="5629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Polarimeter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5600" y="700089"/>
            <a:ext cx="8712200" cy="1903412"/>
          </a:xfrm>
        </p:spPr>
        <p:txBody>
          <a:bodyPr/>
          <a:lstStyle/>
          <a:p>
            <a:r>
              <a:rPr lang="en-US" dirty="0" smtClean="0"/>
              <a:t>Work during access on Wednesday:</a:t>
            </a:r>
          </a:p>
          <a:p>
            <a:pPr lvl="1"/>
            <a:r>
              <a:rPr lang="en-US" dirty="0" smtClean="0"/>
              <a:t>fixed problem with readout of yellow-1-downstream </a:t>
            </a:r>
            <a:r>
              <a:rPr lang="en-US" dirty="0" err="1" smtClean="0"/>
              <a:t>polarimeter</a:t>
            </a:r>
            <a:endParaRPr lang="en-US" dirty="0" smtClean="0"/>
          </a:p>
          <a:p>
            <a:pPr lvl="1"/>
            <a:r>
              <a:rPr lang="en-US" dirty="0" smtClean="0"/>
              <a:t>investigated problem with current monitoring of Y2U</a:t>
            </a:r>
          </a:p>
          <a:p>
            <a:pPr lvl="2"/>
            <a:r>
              <a:rPr lang="en-US" dirty="0" smtClean="0"/>
              <a:t>spares of modules involved located</a:t>
            </a:r>
          </a:p>
          <a:p>
            <a:pPr lvl="2"/>
            <a:r>
              <a:rPr lang="en-US" dirty="0" smtClean="0"/>
              <a:t>can hopefully fix the problem at the next access day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998A-54CD-3E4F-9E45-07D813DEB2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AutoShape 49"/>
          <p:cNvSpPr>
            <a:spLocks noChangeArrowheads="1"/>
          </p:cNvSpPr>
          <p:nvPr/>
        </p:nvSpPr>
        <p:spPr bwMode="auto">
          <a:xfrm>
            <a:off x="2412410" y="2527301"/>
            <a:ext cx="923925" cy="555625"/>
          </a:xfrm>
          <a:prstGeom prst="curvedRightArrow">
            <a:avLst>
              <a:gd name="adj1" fmla="val 24848"/>
              <a:gd name="adj2" fmla="val 49697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CC66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6197" y="2713594"/>
            <a:ext cx="2930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FF"/>
                </a:solidFill>
                <a:latin typeface="Comic Sans MS"/>
                <a:cs typeface="Comic Sans MS"/>
              </a:rPr>
              <a:t>Hardware status okay</a:t>
            </a:r>
            <a:endParaRPr lang="en-US" sz="2000" b="1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55600" y="3261282"/>
            <a:ext cx="8712200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1163" marR="0" lvl="0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C66FF"/>
              </a:buClr>
              <a:buSzPct val="95000"/>
              <a:buFont typeface="Wingdings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Change in operational procedure:</a:t>
            </a:r>
          </a:p>
          <a:p>
            <a:pPr marL="868363" lvl="1" indent="-342900" defTabSz="914400">
              <a:spcBef>
                <a:spcPts val="700"/>
              </a:spcBef>
              <a:buClr>
                <a:srgbClr val="CC66FF"/>
              </a:buClr>
              <a:buSzPct val="95000"/>
              <a:buFont typeface="Wingdings" charset="2"/>
              <a:buChar char="u"/>
            </a:pPr>
            <a:r>
              <a:rPr lang="en-US" b="1" dirty="0" smtClean="0">
                <a:latin typeface="Comic Sans MS"/>
                <a:cs typeface="Comic Sans MS"/>
              </a:rPr>
              <a:t>turn off Si bias voltage during beam studies, tune-up, APEX</a:t>
            </a:r>
          </a:p>
          <a:p>
            <a:pPr marL="1325563" lvl="2" indent="-342900" defTabSz="914400">
              <a:spcBef>
                <a:spcPts val="700"/>
              </a:spcBef>
              <a:buClr>
                <a:srgbClr val="CC66FF"/>
              </a:buClr>
              <a:buSzPct val="150000"/>
              <a:buFont typeface="Wingdings" charset="2"/>
              <a:buChar char="§"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keep radiation damage at a minimum</a:t>
            </a:r>
          </a:p>
        </p:txBody>
      </p:sp>
      <p:pic>
        <p:nvPicPr>
          <p:cNvPr id="14" name="Picture 13" descr="yel_3hr.tiff"/>
          <p:cNvPicPr>
            <a:picLocks noChangeAspect="1"/>
          </p:cNvPicPr>
          <p:nvPr/>
        </p:nvPicPr>
        <p:blipFill>
          <a:blip r:embed="rId2"/>
          <a:srcRect r="7143"/>
          <a:stretch>
            <a:fillRect/>
          </a:stretch>
        </p:blipFill>
        <p:spPr>
          <a:xfrm>
            <a:off x="4352631" y="3351134"/>
            <a:ext cx="4754891" cy="3500120"/>
          </a:xfrm>
          <a:prstGeom prst="rect">
            <a:avLst/>
          </a:prstGeom>
        </p:spPr>
      </p:pic>
      <p:pic>
        <p:nvPicPr>
          <p:cNvPr id="13" name="Picture 12" descr="blu_3hr.tiff"/>
          <p:cNvPicPr>
            <a:picLocks noChangeAspect="1"/>
          </p:cNvPicPr>
          <p:nvPr/>
        </p:nvPicPr>
        <p:blipFill>
          <a:blip r:embed="rId3"/>
          <a:srcRect r="5783"/>
          <a:stretch>
            <a:fillRect/>
          </a:stretch>
        </p:blipFill>
        <p:spPr>
          <a:xfrm>
            <a:off x="-36478" y="3338434"/>
            <a:ext cx="4767076" cy="3510280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928565" y="-2685"/>
            <a:ext cx="4765034" cy="3353819"/>
            <a:chOff x="2090738" y="20889"/>
            <a:chExt cx="4765034" cy="3353819"/>
          </a:xfrm>
        </p:grpSpPr>
        <p:pic>
          <p:nvPicPr>
            <p:cNvPr id="12" name="Picture 11" descr="rhic_3hr.tiff"/>
            <p:cNvPicPr>
              <a:picLocks noChangeAspect="1"/>
            </p:cNvPicPr>
            <p:nvPr/>
          </p:nvPicPr>
          <p:blipFill>
            <a:blip r:embed="rId4"/>
            <a:srcRect t="4180" r="7129"/>
            <a:stretch>
              <a:fillRect/>
            </a:stretch>
          </p:blipFill>
          <p:spPr>
            <a:xfrm>
              <a:off x="2090738" y="20889"/>
              <a:ext cx="4765034" cy="335381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781300" y="573088"/>
              <a:ext cx="23791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111 bunch injection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studies 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Data from B1 &amp; B2 </a:t>
            </a:r>
            <a:r>
              <a:rPr lang="en-US" dirty="0" err="1" smtClean="0"/>
              <a:t>Polarimeters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998A-54CD-3E4F-9E45-07D813DEB275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639466"/>
            <a:ext cx="5054600" cy="3644327"/>
            <a:chOff x="0" y="131466"/>
            <a:chExt cx="5054600" cy="3644327"/>
          </a:xfrm>
        </p:grpSpPr>
        <p:pic>
          <p:nvPicPr>
            <p:cNvPr id="8" name="Picture 7" descr="c_hTvsA.B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43593"/>
              <a:ext cx="5054600" cy="363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117600" y="131466"/>
              <a:ext cx="2086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Blue-1 Upstream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51300" y="3124200"/>
            <a:ext cx="5054600" cy="3632200"/>
            <a:chOff x="4051300" y="3124200"/>
            <a:chExt cx="5054600" cy="3632200"/>
          </a:xfrm>
        </p:grpSpPr>
        <p:pic>
          <p:nvPicPr>
            <p:cNvPr id="9" name="Picture 8" descr="c_hTvsA.B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51300" y="3124200"/>
              <a:ext cx="5054600" cy="363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308600" y="3124200"/>
              <a:ext cx="2359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Blue-2 Downstream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089305" y="978068"/>
            <a:ext cx="392928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FF"/>
                </a:solidFill>
                <a:latin typeface="Comic Sans MS"/>
                <a:cs typeface="Comic Sans MS"/>
              </a:rPr>
              <a:t>Raw Data:</a:t>
            </a:r>
          </a:p>
          <a:p>
            <a:pPr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 bananas clearly visible</a:t>
            </a:r>
          </a:p>
          <a:p>
            <a:pPr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 calibration ADC -&gt; energy</a:t>
            </a:r>
          </a:p>
          <a:p>
            <a:pPr lvl="1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 alpha calibrations</a:t>
            </a:r>
          </a:p>
          <a:p>
            <a:pPr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 need to correct for Si – dead layer</a:t>
            </a:r>
          </a:p>
          <a:p>
            <a:endParaRPr lang="en-US" sz="2000" b="1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-Calibration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1F1B-CFB1-C34C-B14F-6886EAB095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blu1_alpha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0" y="463550"/>
            <a:ext cx="4337050" cy="2965450"/>
          </a:xfrm>
          <a:prstGeom prst="rect">
            <a:avLst/>
          </a:prstGeom>
        </p:spPr>
      </p:pic>
      <p:pic>
        <p:nvPicPr>
          <p:cNvPr id="7" name="Picture 6" descr="blu2_alpha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429000"/>
            <a:ext cx="4368800" cy="29654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4746" y="824132"/>
            <a:ext cx="208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Blue-1 Upstream</a:t>
            </a:r>
            <a:endParaRPr lang="en-US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5446" y="4215368"/>
            <a:ext cx="235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Blue-2 Downstream</a:t>
            </a:r>
            <a:endParaRPr lang="en-US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33488" y="1041064"/>
            <a:ext cx="42152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factor 2 in position comes from the </a:t>
            </a:r>
          </a:p>
          <a:p>
            <a:pPr algn="ctr"/>
            <a:r>
              <a:rPr lang="en-US" b="1" dirty="0" smtClean="0">
                <a:latin typeface="Comic Sans MS"/>
                <a:cs typeface="Comic Sans MS"/>
              </a:rPr>
              <a:t>fact that downstream </a:t>
            </a:r>
            <a:r>
              <a:rPr lang="en-US" b="1" dirty="0" err="1" smtClean="0">
                <a:latin typeface="Comic Sans MS"/>
                <a:cs typeface="Comic Sans MS"/>
              </a:rPr>
              <a:t>polarimeters</a:t>
            </a:r>
            <a:r>
              <a:rPr lang="en-US" b="1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b="1" dirty="0" smtClean="0">
                <a:latin typeface="Comic Sans MS"/>
                <a:cs typeface="Comic Sans MS"/>
              </a:rPr>
              <a:t>don’t use shapers, </a:t>
            </a:r>
          </a:p>
          <a:p>
            <a:pPr algn="ctr"/>
            <a:r>
              <a:rPr lang="en-US" b="1" dirty="0" smtClean="0">
                <a:latin typeface="Comic Sans MS"/>
                <a:cs typeface="Comic Sans MS"/>
              </a:rPr>
              <a:t>which also amplify</a:t>
            </a:r>
          </a:p>
          <a:p>
            <a:pPr algn="ctr"/>
            <a:endParaRPr lang="en-US" b="1" dirty="0" smtClean="0">
              <a:latin typeface="Comic Sans MS"/>
              <a:cs typeface="Comic Sans MS"/>
            </a:endParaRPr>
          </a:p>
          <a:p>
            <a:pPr algn="ctr"/>
            <a:r>
              <a:rPr lang="en-US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Remember</a:t>
            </a:r>
          </a:p>
          <a:p>
            <a:pPr algn="ctr"/>
            <a:r>
              <a:rPr lang="en-US" b="1" dirty="0" err="1" smtClean="0">
                <a:solidFill>
                  <a:srgbClr val="CC66FF"/>
                </a:solidFill>
                <a:latin typeface="Symbol" charset="2"/>
                <a:cs typeface="Symbol" charset="2"/>
              </a:rPr>
              <a:t>a</a:t>
            </a:r>
            <a:r>
              <a:rPr lang="en-US" b="1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’s</a:t>
            </a:r>
            <a:r>
              <a:rPr lang="en-US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 penetrate much deeper into Si</a:t>
            </a:r>
          </a:p>
          <a:p>
            <a:pPr algn="ctr"/>
            <a:r>
              <a:rPr lang="en-US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than carbons</a:t>
            </a:r>
            <a:endParaRPr lang="en-US" b="1" dirty="0">
              <a:solidFill>
                <a:srgbClr val="CC66FF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950" y="3961536"/>
            <a:ext cx="423705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CC66FF"/>
                </a:solidFill>
                <a:latin typeface="Comic Sans MS"/>
                <a:cs typeface="Comic Sans MS"/>
              </a:rPr>
              <a:t>Plan for upcoming shutdown:</a:t>
            </a:r>
          </a:p>
          <a:p>
            <a:pPr>
              <a:buFont typeface="Arial"/>
              <a:buChar char="•"/>
            </a:pPr>
            <a:r>
              <a:rPr lang="en-US" b="1" dirty="0" smtClean="0">
                <a:latin typeface="Comic Sans MS"/>
                <a:cs typeface="Comic Sans MS"/>
              </a:rPr>
              <a:t> install 2</a:t>
            </a:r>
            <a:r>
              <a:rPr lang="en-US" b="1" baseline="30000" dirty="0" smtClean="0">
                <a:latin typeface="Comic Sans MS"/>
                <a:cs typeface="Comic Sans MS"/>
              </a:rPr>
              <a:t>nd</a:t>
            </a:r>
            <a:r>
              <a:rPr lang="en-US" b="1" dirty="0" smtClean="0">
                <a:latin typeface="Comic Sans MS"/>
                <a:cs typeface="Comic Sans MS"/>
              </a:rPr>
              <a:t> source with different </a:t>
            </a:r>
          </a:p>
          <a:p>
            <a:pPr>
              <a:buFont typeface="Symbol" charset="2"/>
              <a:buChar char="a"/>
            </a:pPr>
            <a:r>
              <a:rPr lang="en-US" b="1" dirty="0" smtClean="0">
                <a:latin typeface="Comic Sans MS"/>
                <a:cs typeface="Comic Sans MS"/>
              </a:rPr>
              <a:t>- energy</a:t>
            </a:r>
          </a:p>
          <a:p>
            <a:pPr>
              <a:buFont typeface="Arial"/>
              <a:buChar char="•"/>
            </a:pPr>
            <a:r>
              <a:rPr lang="en-US" b="1" dirty="0" smtClean="0">
                <a:latin typeface="Comic Sans MS"/>
                <a:cs typeface="Comic Sans MS"/>
              </a:rPr>
              <a:t> install different foils to attenuate</a:t>
            </a:r>
          </a:p>
          <a:p>
            <a:r>
              <a:rPr lang="en-US" b="1" dirty="0" smtClean="0">
                <a:latin typeface="Symbol" charset="2"/>
                <a:cs typeface="Symbol" charset="2"/>
              </a:rPr>
              <a:t>a</a:t>
            </a:r>
            <a:r>
              <a:rPr lang="en-US" b="1" dirty="0" smtClean="0">
                <a:latin typeface="Comic Sans MS"/>
                <a:cs typeface="Comic Sans MS"/>
              </a:rPr>
              <a:t> – energy (tests in lab planned)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 </a:t>
            </a:r>
            <a:endParaRPr lang="en-US" b="1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626193"/>
            <a:ext cx="5054600" cy="3632200"/>
            <a:chOff x="0" y="626193"/>
            <a:chExt cx="5054600" cy="3632200"/>
          </a:xfrm>
        </p:grpSpPr>
        <p:pic>
          <p:nvPicPr>
            <p:cNvPr id="6" name="Picture 5" descr="c_combo.B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6193"/>
              <a:ext cx="5054600" cy="36322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17600" y="995066"/>
              <a:ext cx="2086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Blue-1 Upstream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13200" y="3149600"/>
            <a:ext cx="5054600" cy="3632200"/>
            <a:chOff x="4013200" y="3149600"/>
            <a:chExt cx="5054600" cy="3632200"/>
          </a:xfrm>
        </p:grpSpPr>
        <p:pic>
          <p:nvPicPr>
            <p:cNvPr id="8" name="Picture 7" descr="c_combo.B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13200" y="3149600"/>
              <a:ext cx="5054600" cy="363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054600" y="3568700"/>
              <a:ext cx="2359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Blue-2 Downstream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0" y="559832"/>
            <a:ext cx="5054600" cy="3632200"/>
            <a:chOff x="0" y="559832"/>
            <a:chExt cx="5054600" cy="3632200"/>
          </a:xfrm>
        </p:grpSpPr>
        <p:pic>
          <p:nvPicPr>
            <p:cNvPr id="27" name="Picture 26" descr="c_combo_st10.B1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559832"/>
              <a:ext cx="5054600" cy="36322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1083684" y="956965"/>
              <a:ext cx="2086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Blue-1 Upstream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051300" y="3157538"/>
            <a:ext cx="5054600" cy="3632200"/>
            <a:chOff x="4051300" y="3157538"/>
            <a:chExt cx="5054600" cy="3632200"/>
          </a:xfrm>
        </p:grpSpPr>
        <p:pic>
          <p:nvPicPr>
            <p:cNvPr id="26" name="Picture 25" descr="c_combo_st10.B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51300" y="3157538"/>
              <a:ext cx="5054600" cy="36322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5137311" y="3568700"/>
              <a:ext cx="2359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Blue-2 Downstream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RSC-Meeting, January 21st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1F1B-CFB1-C34C-B14F-6886EAB095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after Corrections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E.C. Aschenauer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71378" y="649933"/>
            <a:ext cx="454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  <a:latin typeface="Comic Sans MS"/>
                <a:cs typeface="Comic Sans MS"/>
              </a:rPr>
              <a:t>t</a:t>
            </a:r>
            <a:r>
              <a:rPr lang="en-US" sz="2400" b="1" baseline="-25000" dirty="0" smtClean="0">
                <a:solidFill>
                  <a:srgbClr val="FF00FF"/>
                </a:solidFill>
                <a:latin typeface="Comic Sans MS"/>
                <a:cs typeface="Comic Sans MS"/>
              </a:rPr>
              <a:t>0</a:t>
            </a:r>
            <a:endParaRPr lang="en-US" sz="2400" b="1" baseline="-250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4940300" y="956966"/>
            <a:ext cx="1856478" cy="732134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6231322" y="1914982"/>
            <a:ext cx="3146794" cy="1306962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54700" y="2540000"/>
            <a:ext cx="1679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Energy-Scale</a:t>
            </a:r>
            <a:endParaRPr lang="en-US" b="1" dirty="0">
              <a:latin typeface="Comic Sans MS"/>
              <a:cs typeface="Comic Sans M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927600" y="1803400"/>
            <a:ext cx="914400" cy="850900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7140587" y="3194779"/>
            <a:ext cx="1451693" cy="802535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5451" y="4648200"/>
            <a:ext cx="36066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FF"/>
                </a:solidFill>
                <a:latin typeface="Comic Sans MS"/>
                <a:cs typeface="Comic Sans MS"/>
              </a:rPr>
              <a:t>Current Puzzle: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difference between t0 and 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energy scale correction factor</a:t>
            </a:r>
            <a:endParaRPr lang="en-US" b="1" dirty="0">
              <a:latin typeface="Comic Sans MS"/>
              <a:cs typeface="Comic Sans M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781300" y="1689100"/>
            <a:ext cx="4236720" cy="4465320"/>
            <a:chOff x="2781300" y="1689100"/>
            <a:chExt cx="4236720" cy="4465320"/>
          </a:xfrm>
        </p:grpSpPr>
        <p:pic>
          <p:nvPicPr>
            <p:cNvPr id="32" name="Picture 31" descr="dead_layer.tif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81300" y="1689100"/>
              <a:ext cx="4236720" cy="4465320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3204154" y="2540000"/>
              <a:ext cx="28421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energy-scale correction</a:t>
              </a:r>
            </a:p>
            <a:p>
              <a:r>
                <a:rPr lang="en-US" b="1" dirty="0" smtClean="0">
                  <a:solidFill>
                    <a:schemeClr val="bg1"/>
                  </a:solidFill>
                  <a:latin typeface="Comic Sans MS"/>
                  <a:cs typeface="Comic Sans MS"/>
                </a:rPr>
                <a:t>based on Si dead layer</a:t>
              </a:r>
              <a:endParaRPr lang="en-US" b="1" dirty="0">
                <a:solidFill>
                  <a:schemeClr val="bg1"/>
                </a:solidFill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after all Corrections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1F1B-CFB1-C34C-B14F-6886EAB095E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c_hTofVsKinEnergyA_cut2.B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064"/>
            <a:ext cx="5054600" cy="3632200"/>
          </a:xfrm>
          <a:prstGeom prst="rect">
            <a:avLst/>
          </a:prstGeom>
        </p:spPr>
      </p:pic>
      <p:pic>
        <p:nvPicPr>
          <p:cNvPr id="9" name="Picture 8" descr="c_hTofVsKinEnergyA_cut2.B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200" y="3124200"/>
            <a:ext cx="5054600" cy="3632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7600" y="1155937"/>
            <a:ext cx="208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Blue-1 Upstream</a:t>
            </a:r>
            <a:endParaRPr lang="en-US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3591127"/>
            <a:ext cx="235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Blue-2 Downstream</a:t>
            </a:r>
            <a:endParaRPr lang="en-US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4800" y="1155937"/>
            <a:ext cx="350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After all corrections both </a:t>
            </a:r>
          </a:p>
          <a:p>
            <a:r>
              <a:rPr lang="en-US" b="1" dirty="0" err="1" smtClean="0">
                <a:latin typeface="Comic Sans MS"/>
                <a:cs typeface="Comic Sans MS"/>
              </a:rPr>
              <a:t>polarimeters</a:t>
            </a:r>
            <a:r>
              <a:rPr lang="en-US" b="1" dirty="0" smtClean="0">
                <a:latin typeface="Comic Sans MS"/>
                <a:cs typeface="Comic Sans MS"/>
              </a:rPr>
              <a:t> look very similar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 rot="19800000">
            <a:off x="2853495" y="3083295"/>
            <a:ext cx="3686100" cy="1015663"/>
          </a:xfrm>
          <a:prstGeom prst="rect">
            <a:avLst/>
          </a:prstGeom>
          <a:gradFill flip="none" rotWithShape="1">
            <a:gsLst>
              <a:gs pos="0">
                <a:srgbClr val="CC66FF"/>
              </a:gs>
              <a:gs pos="100000">
                <a:srgbClr val="CC66FF"/>
              </a:gs>
              <a:gs pos="50000">
                <a:schemeClr val="tx1"/>
              </a:gs>
            </a:gsLst>
            <a:lin ang="0" scaled="1"/>
            <a:tileRect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Are you ready ????</a:t>
            </a:r>
          </a:p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Fasten your seat belts</a:t>
            </a:r>
          </a:p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the secret will be revealed</a:t>
            </a:r>
            <a:endParaRPr lang="en-US" sz="2000" b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at Injection for Blue 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998A-54CD-3E4F-9E45-07D813DEB27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58410" y="634664"/>
            <a:ext cx="6823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Comic Sans MS"/>
                <a:cs typeface="Comic Sans MS"/>
              </a:rPr>
              <a:t>14807.003: blue1 upstream   P = 51 +/- 3 % (stat only)</a:t>
            </a:r>
          </a:p>
          <a:p>
            <a:r>
              <a:rPr lang="en-US" b="1" dirty="0" smtClean="0">
                <a:solidFill>
                  <a:srgbClr val="FF00FF"/>
                </a:solidFill>
                <a:latin typeface="Comic Sans MS"/>
                <a:cs typeface="Comic Sans MS"/>
              </a:rPr>
              <a:t>14807.212: blue2 downstream P = 49 +/- 3 % (stat only)</a:t>
            </a:r>
            <a:endParaRPr lang="en-US" b="1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pic>
        <p:nvPicPr>
          <p:cNvPr id="9" name="Picture 8" descr="c_asym_sinphi_fit-B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764"/>
            <a:ext cx="5054600" cy="3632200"/>
          </a:xfrm>
          <a:prstGeom prst="rect">
            <a:avLst/>
          </a:prstGeom>
        </p:spPr>
      </p:pic>
      <p:pic>
        <p:nvPicPr>
          <p:cNvPr id="10" name="Picture 9" descr="c_asym_sinphi_fi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300" y="3225800"/>
            <a:ext cx="5054600" cy="363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parameters in online polarization calculation to get reasonable numbers</a:t>
            </a:r>
          </a:p>
          <a:p>
            <a:r>
              <a:rPr lang="en-US" dirty="0" smtClean="0"/>
              <a:t>Investigate the difference in energy-scale constant between B1 and B2</a:t>
            </a:r>
          </a:p>
          <a:p>
            <a:pPr lvl="1"/>
            <a:r>
              <a:rPr lang="en-US" dirty="0" smtClean="0"/>
              <a:t>see we get the same result for Y1 and Y2 (just collected the data last night)</a:t>
            </a:r>
          </a:p>
          <a:p>
            <a:pPr lvl="1"/>
            <a:r>
              <a:rPr lang="en-US" dirty="0" smtClean="0"/>
              <a:t>measure linearity of energy response of different systems</a:t>
            </a:r>
          </a:p>
          <a:p>
            <a:pPr lvl="2"/>
            <a:r>
              <a:rPr lang="en-US" dirty="0" smtClean="0"/>
              <a:t>vary </a:t>
            </a:r>
            <a:r>
              <a:rPr lang="en-US" dirty="0" err="1" smtClean="0"/>
              <a:t>pulser</a:t>
            </a:r>
            <a:r>
              <a:rPr lang="en-US" dirty="0" smtClean="0"/>
              <a:t> amplitude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latest during the next access day</a:t>
            </a:r>
          </a:p>
          <a:p>
            <a:r>
              <a:rPr lang="en-US" dirty="0" smtClean="0">
                <a:sym typeface="Wingdings"/>
              </a:rPr>
              <a:t>Need good data for Y1 and Y2 </a:t>
            </a:r>
            <a:r>
              <a:rPr lang="en-US" dirty="0" err="1" smtClean="0">
                <a:sym typeface="Wingdings"/>
              </a:rPr>
              <a:t>polarimeters</a:t>
            </a:r>
            <a:r>
              <a:rPr lang="en-US" dirty="0" smtClean="0">
                <a:sym typeface="Wingdings"/>
              </a:rPr>
              <a:t> to determine parameters for online, most likely the ones from last night will do.</a:t>
            </a:r>
          </a:p>
          <a:p>
            <a:r>
              <a:rPr lang="en-US" dirty="0" smtClean="0">
                <a:sym typeface="Wingdings"/>
              </a:rPr>
              <a:t>Analyze the polarization at flat top for B2</a:t>
            </a:r>
          </a:p>
          <a:p>
            <a:r>
              <a:rPr lang="en-US" dirty="0" smtClean="0">
                <a:sym typeface="Wingdings"/>
              </a:rPr>
              <a:t>Next access-day</a:t>
            </a:r>
          </a:p>
          <a:p>
            <a:pPr lvl="1"/>
            <a:r>
              <a:rPr lang="en-US" dirty="0" smtClean="0">
                <a:sym typeface="Wingdings"/>
              </a:rPr>
              <a:t>fix bias voltage readout</a:t>
            </a:r>
          </a:p>
          <a:p>
            <a:pPr lvl="1"/>
            <a:r>
              <a:rPr lang="en-US" dirty="0" smtClean="0">
                <a:sym typeface="Wingdings"/>
              </a:rPr>
              <a:t>bring hopefully one detector back to live in Y2U by changing pre-amp box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RSC-Meeting, January 21st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998A-54CD-3E4F-9E45-07D813DEB2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9349</TotalTime>
  <Words>451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Slide 1</vt:lpstr>
      <vt:lpstr>RHIC pC Setup Run11</vt:lpstr>
      <vt:lpstr>Polarimeter Status</vt:lpstr>
      <vt:lpstr>First Data from B1 &amp; B2 Polarimeters</vt:lpstr>
      <vt:lpstr>a-Calibration</vt:lpstr>
      <vt:lpstr>Data after Corrections</vt:lpstr>
      <vt:lpstr>Data after all Corrections</vt:lpstr>
      <vt:lpstr>Polarization at Injection for Blue Ring</vt:lpstr>
      <vt:lpstr>To Do</vt:lpstr>
    </vt:vector>
  </TitlesOfParts>
  <Company>JLAB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do with 200GeV polarized pp in 2011</dc:title>
  <dc:creator>elke-caroline aschenauer</dc:creator>
  <cp:lastModifiedBy>Alexander Bazilevsky</cp:lastModifiedBy>
  <cp:revision>155</cp:revision>
  <dcterms:created xsi:type="dcterms:W3CDTF">2011-01-21T17:18:29Z</dcterms:created>
  <dcterms:modified xsi:type="dcterms:W3CDTF">2011-01-21T17:57:34Z</dcterms:modified>
</cp:coreProperties>
</file>