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Microsoft_Equation4.bin" ContentType="application/vnd.openxmlformats-officedocument.oleObject"/>
  <Override PartName="/ppt/slideLayouts/slideLayout3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Default Extension="pict" ContentType="image/pict"/>
  <Override PartName="/ppt/slideLayouts/slideLayout5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theme/theme5.xml" ContentType="application/vnd.openxmlformats-officedocument.theme+xml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56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embeddings/Microsoft_Equation3.bin" ContentType="application/vnd.openxmlformats-officedocument.oleObject"/>
  <Override PartName="/ppt/slideLayouts/slideLayout1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41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Layouts/slideLayout38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5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46.xml" ContentType="application/vnd.openxmlformats-officedocument.presentationml.slideLayout+xml"/>
  <Default Extension="doc" ContentType="application/msword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48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Layouts/slideLayout39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theme/theme7.xml" ContentType="application/vnd.openxmlformats-officedocument.them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pdf" ContentType="application/pdf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  <p:sldMasterId id="2147483652" r:id="rId2"/>
    <p:sldMasterId id="2147483719" r:id="rId3"/>
    <p:sldMasterId id="2147483731" r:id="rId4"/>
    <p:sldMasterId id="2147483743" r:id="rId5"/>
  </p:sldMasterIdLst>
  <p:notesMasterIdLst>
    <p:notesMasterId r:id="rId65"/>
  </p:notesMasterIdLst>
  <p:handoutMasterIdLst>
    <p:handoutMasterId r:id="rId66"/>
  </p:handoutMasterIdLst>
  <p:sldIdLst>
    <p:sldId id="742" r:id="rId6"/>
    <p:sldId id="934" r:id="rId7"/>
    <p:sldId id="977" r:id="rId8"/>
    <p:sldId id="984" r:id="rId9"/>
    <p:sldId id="983" r:id="rId10"/>
    <p:sldId id="978" r:id="rId11"/>
    <p:sldId id="979" r:id="rId12"/>
    <p:sldId id="985" r:id="rId13"/>
    <p:sldId id="980" r:id="rId14"/>
    <p:sldId id="1001" r:id="rId15"/>
    <p:sldId id="946" r:id="rId16"/>
    <p:sldId id="981" r:id="rId17"/>
    <p:sldId id="982" r:id="rId18"/>
    <p:sldId id="936" r:id="rId19"/>
    <p:sldId id="986" r:id="rId20"/>
    <p:sldId id="987" r:id="rId21"/>
    <p:sldId id="988" r:id="rId22"/>
    <p:sldId id="989" r:id="rId23"/>
    <p:sldId id="990" r:id="rId24"/>
    <p:sldId id="992" r:id="rId25"/>
    <p:sldId id="941" r:id="rId26"/>
    <p:sldId id="994" r:id="rId27"/>
    <p:sldId id="1007" r:id="rId28"/>
    <p:sldId id="993" r:id="rId29"/>
    <p:sldId id="995" r:id="rId30"/>
    <p:sldId id="942" r:id="rId31"/>
    <p:sldId id="955" r:id="rId32"/>
    <p:sldId id="910" r:id="rId33"/>
    <p:sldId id="1006" r:id="rId34"/>
    <p:sldId id="959" r:id="rId35"/>
    <p:sldId id="962" r:id="rId36"/>
    <p:sldId id="963" r:id="rId37"/>
    <p:sldId id="914" r:id="rId38"/>
    <p:sldId id="1008" r:id="rId39"/>
    <p:sldId id="966" r:id="rId40"/>
    <p:sldId id="1003" r:id="rId41"/>
    <p:sldId id="968" r:id="rId42"/>
    <p:sldId id="923" r:id="rId43"/>
    <p:sldId id="1004" r:id="rId44"/>
    <p:sldId id="1005" r:id="rId45"/>
    <p:sldId id="1000" r:id="rId46"/>
    <p:sldId id="972" r:id="rId47"/>
    <p:sldId id="1009" r:id="rId48"/>
    <p:sldId id="707" r:id="rId49"/>
    <p:sldId id="996" r:id="rId50"/>
    <p:sldId id="997" r:id="rId51"/>
    <p:sldId id="998" r:id="rId52"/>
    <p:sldId id="960" r:id="rId53"/>
    <p:sldId id="769" r:id="rId54"/>
    <p:sldId id="778" r:id="rId55"/>
    <p:sldId id="909" r:id="rId56"/>
    <p:sldId id="954" r:id="rId57"/>
    <p:sldId id="1002" r:id="rId58"/>
    <p:sldId id="991" r:id="rId59"/>
    <p:sldId id="933" r:id="rId60"/>
    <p:sldId id="974" r:id="rId61"/>
    <p:sldId id="800" r:id="rId62"/>
    <p:sldId id="729" r:id="rId63"/>
    <p:sldId id="733" r:id="rId64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DBDEDE"/>
    <a:srgbClr val="C6F5F5"/>
    <a:srgbClr val="D9E2E2"/>
    <a:srgbClr val="880085"/>
    <a:srgbClr val="C9F4F4"/>
    <a:srgbClr val="339933"/>
    <a:srgbClr val="05EDF3"/>
    <a:srgbClr val="C802C3"/>
    <a:srgbClr val="DDDDDD"/>
    <a:srgbClr val="FFCC00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napVertSplitter="1">
    <p:restoredLeft sz="15620"/>
    <p:restoredTop sz="99132" autoAdjust="0"/>
  </p:normalViewPr>
  <p:slideViewPr>
    <p:cSldViewPr snapToGrid="0" snapToObjects="1">
      <p:cViewPr>
        <p:scale>
          <a:sx n="100" d="100"/>
          <a:sy n="100" d="100"/>
        </p:scale>
        <p:origin x="-152" y="-88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59.xml"/><Relationship Id="rId60" Type="http://schemas.openxmlformats.org/officeDocument/2006/relationships/slide" Target="slides/slide55.xml"/><Relationship Id="rId39" Type="http://schemas.openxmlformats.org/officeDocument/2006/relationships/slide" Target="slides/slide34.xml"/><Relationship Id="rId70" Type="http://schemas.openxmlformats.org/officeDocument/2006/relationships/theme" Target="theme/theme1.xml"/><Relationship Id="rId7" Type="http://schemas.openxmlformats.org/officeDocument/2006/relationships/slide" Target="slides/slide2.xml"/><Relationship Id="rId43" Type="http://schemas.openxmlformats.org/officeDocument/2006/relationships/slide" Target="slides/slide38.xml"/><Relationship Id="rId25" Type="http://schemas.openxmlformats.org/officeDocument/2006/relationships/slide" Target="slides/slide20.xml"/><Relationship Id="rId10" Type="http://schemas.openxmlformats.org/officeDocument/2006/relationships/slide" Target="slides/slide5.xml"/><Relationship Id="rId50" Type="http://schemas.openxmlformats.org/officeDocument/2006/relationships/slide" Target="slides/slide45.xml"/><Relationship Id="rId63" Type="http://schemas.openxmlformats.org/officeDocument/2006/relationships/slide" Target="slides/slide58.xml"/><Relationship Id="rId17" Type="http://schemas.openxmlformats.org/officeDocument/2006/relationships/slide" Target="slides/slide12.xml"/><Relationship Id="rId9" Type="http://schemas.openxmlformats.org/officeDocument/2006/relationships/slide" Target="slides/slide4.xml"/><Relationship Id="rId18" Type="http://schemas.openxmlformats.org/officeDocument/2006/relationships/slide" Target="slides/slide13.xml"/><Relationship Id="rId27" Type="http://schemas.openxmlformats.org/officeDocument/2006/relationships/slide" Target="slides/slide22.xml"/><Relationship Id="rId71" Type="http://schemas.openxmlformats.org/officeDocument/2006/relationships/tableStyles" Target="tableStyles.xml"/><Relationship Id="rId14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3.xml"/><Relationship Id="rId45" Type="http://schemas.openxmlformats.org/officeDocument/2006/relationships/slide" Target="slides/slide40.xml"/><Relationship Id="rId58" Type="http://schemas.openxmlformats.org/officeDocument/2006/relationships/slide" Target="slides/slide53.xml"/><Relationship Id="rId42" Type="http://schemas.openxmlformats.org/officeDocument/2006/relationships/slide" Target="slides/slide37.xml"/><Relationship Id="rId6" Type="http://schemas.openxmlformats.org/officeDocument/2006/relationships/slide" Target="slides/slide1.xml"/><Relationship Id="rId49" Type="http://schemas.openxmlformats.org/officeDocument/2006/relationships/slide" Target="slides/slide44.xml"/><Relationship Id="rId44" Type="http://schemas.openxmlformats.org/officeDocument/2006/relationships/slide" Target="slides/slide39.xml"/><Relationship Id="rId69" Type="http://schemas.openxmlformats.org/officeDocument/2006/relationships/viewProps" Target="viewProps.xml"/><Relationship Id="rId19" Type="http://schemas.openxmlformats.org/officeDocument/2006/relationships/slide" Target="slides/slide1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1.xml"/><Relationship Id="rId57" Type="http://schemas.openxmlformats.org/officeDocument/2006/relationships/slide" Target="slides/slide52.xml"/><Relationship Id="rId59" Type="http://schemas.openxmlformats.org/officeDocument/2006/relationships/slide" Target="slides/slide54.xml"/><Relationship Id="rId35" Type="http://schemas.openxmlformats.org/officeDocument/2006/relationships/slide" Target="slides/slide30.xml"/><Relationship Id="rId51" Type="http://schemas.openxmlformats.org/officeDocument/2006/relationships/slide" Target="slides/slide46.xml"/><Relationship Id="rId55" Type="http://schemas.openxmlformats.org/officeDocument/2006/relationships/slide" Target="slides/slide50.xml"/><Relationship Id="rId31" Type="http://schemas.openxmlformats.org/officeDocument/2006/relationships/slide" Target="slides/slide26.xml"/><Relationship Id="rId34" Type="http://schemas.openxmlformats.org/officeDocument/2006/relationships/slide" Target="slides/slide29.xml"/><Relationship Id="rId40" Type="http://schemas.openxmlformats.org/officeDocument/2006/relationships/slide" Target="slides/slide35.xml"/><Relationship Id="rId62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36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9.xml"/><Relationship Id="rId47" Type="http://schemas.openxmlformats.org/officeDocument/2006/relationships/slide" Target="slides/slide42.xml"/><Relationship Id="rId56" Type="http://schemas.openxmlformats.org/officeDocument/2006/relationships/slide" Target="slides/slide51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2" Type="http://schemas.openxmlformats.org/officeDocument/2006/relationships/slide" Target="slides/slide47.xml"/><Relationship Id="rId65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54" Type="http://schemas.openxmlformats.org/officeDocument/2006/relationships/slide" Target="slides/slide49.xml"/><Relationship Id="rId12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3" Type="http://schemas.openxmlformats.org/officeDocument/2006/relationships/slide" Target="slides/slide18.xml"/><Relationship Id="rId61" Type="http://schemas.openxmlformats.org/officeDocument/2006/relationships/slide" Target="slides/slide56.xml"/><Relationship Id="rId53" Type="http://schemas.openxmlformats.org/officeDocument/2006/relationships/slide" Target="slides/slide48.xml"/><Relationship Id="rId26" Type="http://schemas.openxmlformats.org/officeDocument/2006/relationships/slide" Target="slides/slide21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68" Type="http://schemas.openxmlformats.org/officeDocument/2006/relationships/presProps" Target="pres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33" Type="http://schemas.openxmlformats.org/officeDocument/2006/relationships/slide" Target="slides/slide28.xml"/><Relationship Id="rId41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2" Type="http://schemas.openxmlformats.org/officeDocument/2006/relationships/slide" Target="slides/slide17.xml"/><Relationship Id="rId21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:b:phenix:spokes:These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Number of PHENIX PhDs Awarded</a:t>
            </a:r>
          </a:p>
        </c:rich>
      </c:tx>
      <c:layout>
        <c:manualLayout>
          <c:xMode val="edge"/>
          <c:yMode val="edge"/>
          <c:x val="0.279379606658757"/>
          <c:y val="0.0377358559346748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867578941501073"/>
          <c:y val="0.106481601835578"/>
          <c:w val="0.824106464150998"/>
          <c:h val="0.638889611013467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'Thesis Students and Topics'!$N$249:$N$260</c:f>
              <c:numCache>
                <c:formatCode>General</c:formatCode>
                <c:ptCount val="12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</c:numCache>
            </c:numRef>
          </c:cat>
          <c:val>
            <c:numRef>
              <c:f>'Thesis Students and Topics'!$O$249:$O$260</c:f>
              <c:numCache>
                <c:formatCode>General</c:formatCode>
                <c:ptCount val="12"/>
                <c:pt idx="0">
                  <c:v>3.0</c:v>
                </c:pt>
                <c:pt idx="1">
                  <c:v>6.0</c:v>
                </c:pt>
                <c:pt idx="2">
                  <c:v>8.0</c:v>
                </c:pt>
                <c:pt idx="3">
                  <c:v>14.0</c:v>
                </c:pt>
                <c:pt idx="4">
                  <c:v>13.0</c:v>
                </c:pt>
                <c:pt idx="5">
                  <c:v>6.0</c:v>
                </c:pt>
                <c:pt idx="6">
                  <c:v>20.0</c:v>
                </c:pt>
                <c:pt idx="7">
                  <c:v>17.0</c:v>
                </c:pt>
                <c:pt idx="8">
                  <c:v>18.0</c:v>
                </c:pt>
                <c:pt idx="9">
                  <c:v>15.0</c:v>
                </c:pt>
                <c:pt idx="10">
                  <c:v>14.0</c:v>
                </c:pt>
                <c:pt idx="11">
                  <c:v>7.0</c:v>
                </c:pt>
              </c:numCache>
            </c:numRef>
          </c:val>
        </c:ser>
        <c:axId val="901264968"/>
        <c:axId val="553827592"/>
      </c:barChart>
      <c:catAx>
        <c:axId val="9012649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54546075576169"/>
              <c:y val="0.91218649752114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53827592"/>
        <c:crosses val="autoZero"/>
        <c:auto val="1"/>
        <c:lblAlgn val="ctr"/>
        <c:lblOffset val="100"/>
        <c:tickLblSkip val="1"/>
        <c:tickMarkSkip val="1"/>
      </c:catAx>
      <c:valAx>
        <c:axId val="55382759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01264968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fld id="{7A568DBE-759D-B249-AF79-A3FF52E5E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B9D2A7-0474-5142-B06D-03CF3AD5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78DE97-2D41-754B-A148-D350DAEA8263}" type="slidenum">
              <a:rPr lang="en-US"/>
              <a:pPr/>
              <a:t>1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0E9BA-F758-F346-B9CB-E40D9FF62B11}" type="slidenum">
              <a:rPr lang="en-US"/>
              <a:pPr/>
              <a:t>50</a:t>
            </a:fld>
            <a:endParaRPr 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C3F44A-C2BF-8946-A847-F818EE867C9A}" type="slidenum">
              <a:rPr lang="en-US"/>
              <a:pPr/>
              <a:t>51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8E53A-FE97-614C-9A98-652D681AE1F2}" type="slidenum">
              <a:rPr lang="en-US"/>
              <a:pPr/>
              <a:t>55</a:t>
            </a:fld>
            <a:endParaRPr lang="en-US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18037" cy="3463925"/>
          </a:xfrm>
          <a:solidFill>
            <a:srgbClr val="FFFFFF"/>
          </a:solidFill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89438"/>
            <a:ext cx="5097463" cy="415766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528" tIns="46264" rIns="92528" bIns="4626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AD5CC8-2D68-4444-A1E6-266B94194323}" type="slidenum">
              <a:rPr lang="en-US"/>
              <a:pPr/>
              <a:t>57</a:t>
            </a:fld>
            <a:endParaRPr lang="en-US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D94589-5494-5B44-9072-74B060459630}" type="slidenum">
              <a:rPr lang="en-US"/>
              <a:pPr/>
              <a:t>58</a:t>
            </a:fld>
            <a:endParaRPr 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D10C71-4FC0-D74A-8C78-245B65076912}" type="slidenum">
              <a:rPr lang="en-US"/>
              <a:pPr/>
              <a:t>59</a:t>
            </a:fld>
            <a:endParaRPr 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B9D2A7-0474-5142-B06D-03CF3AD5AF3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8F585-ED5E-6144-AA27-D46FCD9B9EE6}" type="slidenum">
              <a:rPr lang="en-US"/>
              <a:pPr/>
              <a:t>28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06AFE-5F58-B640-92F9-5D0151DB2FC0}" type="slidenum">
              <a:rPr lang="en-US"/>
              <a:pPr/>
              <a:t>33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0EED29-D862-AD4D-B1B2-8A7273F76150}" type="slidenum">
              <a:rPr lang="en-US"/>
              <a:pPr/>
              <a:t>36</a:t>
            </a:fld>
            <a:endParaRPr lang="en-US"/>
          </a:p>
        </p:txBody>
      </p:sp>
      <p:sp>
        <p:nvSpPr>
          <p:cNvPr id="994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A5D7CE-C7DD-0341-A4BB-A9F389FE34D5}" type="slidenum">
              <a:rPr lang="en-US"/>
              <a:pPr/>
              <a:t>38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8F585-ED5E-6144-AA27-D46FCD9B9EE6}" type="slidenum">
              <a:rPr lang="en-US"/>
              <a:pPr/>
              <a:t>43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611C94-EAD8-F74E-809E-A5352337C375}" type="slidenum">
              <a:rPr lang="en-US"/>
              <a:pPr/>
              <a:t>44</a:t>
            </a:fld>
            <a:endParaRPr 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24E9C6-5FCF-3543-A681-8DC5B5DC6E82}" type="slidenum">
              <a:rPr lang="en-US"/>
              <a:pPr/>
              <a:t>49</a:t>
            </a:fld>
            <a:endParaRPr lang="en-US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3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0"/>
            <a:ext cx="6400800" cy="1752600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5FE7-00BD-6841-AB71-526CE534D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33350"/>
            <a:ext cx="5681662" cy="2851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A030-C13B-D040-939B-558C9E3CD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D5C27-7D21-0D45-85A6-B5D12E34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343AC-1F6C-5449-85A1-9BB2525A0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2022-6B4A-FF4D-AA07-0FE138394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31E7D-5603-C545-8394-6E5FB7D41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53B61-1A2B-C947-B13E-8C6CDAE62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2B568-F554-964D-9857-49DFC1299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DBAD-2377-8243-9B20-89C76DF24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9F06-0424-D64E-963C-3390052B0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089F-D4AF-1D46-A4E0-1FDFF4B6B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68942-0D78-EA46-9229-93918C754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53A-DEF7-FE43-85A5-2023631A9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3650" y="0"/>
            <a:ext cx="21145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1912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73B5-8035-454E-B95B-3638173A7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49C92B-716D-EF43-AE28-FBBF5DFA3F6F}" type="datetimeFigureOut">
              <a:rPr lang="ja-JP" altLang="en-US"/>
              <a:pPr/>
              <a:t>6/7/12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F3F5A-FB1A-7248-BAD8-A3CF78A1A405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C91755-EC43-364F-A857-5CCDF550197B}" type="datetimeFigureOut">
              <a:rPr lang="ja-JP" altLang="en-US"/>
              <a:pPr/>
              <a:t>6/7/12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CC4A-9430-F24B-9FD4-C1FD73F4B44E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368F45-9003-DE4D-BF14-68D74AFA9CDB}" type="datetimeFigureOut">
              <a:rPr lang="ja-JP" altLang="en-US"/>
              <a:pPr/>
              <a:t>6/7/12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B7B70-DF61-3C4E-9873-430D51983B27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25CDB5-519B-484B-84A8-FAD5905A3BAA}" type="datetimeFigureOut">
              <a:rPr lang="ja-JP" altLang="en-US"/>
              <a:pPr/>
              <a:t>6/7/12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643F1-B7D1-8D45-931B-252844E1B097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5915D9-2E90-C140-9AE4-AD1177B572BE}" type="datetimeFigureOut">
              <a:rPr lang="ja-JP" altLang="en-US"/>
              <a:pPr/>
              <a:t>6/7/12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A7307-3C2E-FE48-B914-DCC909070843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446CBA-E0D5-2547-9D8D-7538503402DD}" type="datetimeFigureOut">
              <a:rPr lang="ja-JP" altLang="en-US"/>
              <a:pPr/>
              <a:t>6/7/12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B0293-EBCD-4441-800E-BBBFC5F11A3C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16F0AA-0180-1F4B-A5E7-0DD42C1FA936}" type="datetimeFigureOut">
              <a:rPr lang="ja-JP" altLang="en-US"/>
              <a:pPr/>
              <a:t>6/7/12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84792-5CBA-D242-A9C3-ACEA59F5AE02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CF9AA-FB55-8141-99D5-BB413B02C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5FA935-60F1-1A47-AEE8-5BE593084B24}" type="datetimeFigureOut">
              <a:rPr lang="ja-JP" altLang="en-US"/>
              <a:pPr/>
              <a:t>6/7/12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AF16B-0F13-964D-BC6A-9AAE9FA9E090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AEA60-E0B3-2147-81AF-61BA3E35B5AA}" type="datetimeFigureOut">
              <a:rPr lang="ja-JP" altLang="en-US"/>
              <a:pPr/>
              <a:t>6/7/12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F4130B-062D-F44A-BDC6-88DB3E5A41EF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9FDFD7-BA82-5147-85CB-460ED1BBAA58}" type="datetimeFigureOut">
              <a:rPr lang="ja-JP" altLang="en-US"/>
              <a:pPr/>
              <a:t>6/7/12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35D90F-73AD-D146-A0C0-65E41D840EC9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26E345-A7AC-D44A-92FF-1AA24B931DF6}" type="datetimeFigureOut">
              <a:rPr lang="ja-JP" altLang="en-US"/>
              <a:pPr/>
              <a:t>6/7/12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0E554-9511-E94D-96D5-792F37DCFA34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F2419A-36AF-E540-83B1-3394E3DE0041}" type="datetimeFigureOut">
              <a:rPr lang="en-US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5A840-CC52-6849-AEBA-6877086873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91CF38-ADD8-2448-8A84-DBBD47B869B0}" type="datetimeFigureOut">
              <a:rPr lang="en-US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20743-7C2A-3640-8FA5-CFCC0B8F4B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14A5C-D1F7-C747-8553-342C7ADB8214}" type="datetimeFigureOut">
              <a:rPr lang="en-US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0BAC6-1862-8F41-A746-2317947000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720C3F-DD17-3A4F-AF18-607E0EA92199}" type="datetimeFigureOut">
              <a:rPr lang="en-US"/>
              <a:pPr/>
              <a:t>6/7/12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E6650-DF61-1944-B523-4CE3A4ED58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C92342-AA04-2C4B-8C0F-0E16B7CFFEB9}" type="datetimeFigureOut">
              <a:rPr lang="en-US"/>
              <a:pPr/>
              <a:t>6/7/12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6613B-E471-F04F-A27A-09FC842DE2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B15196-5552-B141-8CFA-A57994979235}" type="datetimeFigureOut">
              <a:rPr lang="en-US"/>
              <a:pPr/>
              <a:t>6/7/12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A19E0-6BC6-AE41-8A0B-EF2892BBAA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12D3-36CA-6A4F-A175-980F4244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1ABC5D-2B03-074C-B6A1-BB7A71D495AB}" type="datetimeFigureOut">
              <a:rPr lang="en-US"/>
              <a:pPr/>
              <a:t>6/7/12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1A51E-FE0D-3940-A037-1B89D571E9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F4AE1-3CE1-B245-9417-7303C7270AB1}" type="datetimeFigureOut">
              <a:rPr lang="en-US"/>
              <a:pPr/>
              <a:t>6/7/12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C7F91-10A2-AE4A-B3D4-775063728E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6A0F68-5B7F-B044-ADF0-3F8EF523DE0E}" type="datetimeFigureOut">
              <a:rPr lang="en-US"/>
              <a:pPr/>
              <a:t>6/7/12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B8D560-3EEF-AA41-9DDD-C532A6D8DA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FF9C3E-72FA-7F4B-8BC6-5EC22C8CA102}" type="datetimeFigureOut">
              <a:rPr lang="en-US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3F2-948B-5449-B05E-BDE1AB7B35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77F6E4-F8DC-9F46-A55D-371D57AECD62}" type="datetimeFigureOut">
              <a:rPr lang="en-US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BA364-71D6-CF4F-8BC1-529896B089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A2B8-A977-4D55-91B4-B84A1558F834}" type="datetime1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PHENIX EC Meeting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B1394-D871-428A-AE9E-C0026491D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5668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7C91-B03C-45E5-AD80-99D2D7F4DE5F}" type="datetime1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PHENIX EC Meeting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B1394-D871-428A-AE9E-C0026491D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1804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713E2-1FED-4211-A1D6-8B91E00A3B33}" type="datetime1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PHENIX EC Meeting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B1394-D871-428A-AE9E-C0026491D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2895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88F2-283C-4E09-AC3A-A51DAA2A4C3E}" type="datetime1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PHENIX EC Meeting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B1394-D871-428A-AE9E-C0026491D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14241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D3057-9BEF-4B73-884D-CC02997388EC}" type="datetime1">
              <a:rPr lang="en-US" smtClean="0"/>
              <a:pPr/>
              <a:t>6/7/12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PHENIX EC Meeting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B1394-D871-428A-AE9E-C0026491D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6128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390FA-429E-E04E-A65A-0EA6C6EC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DF231-CC46-488B-A1FD-2C6FA4797FAF}" type="datetime1">
              <a:rPr lang="en-US" smtClean="0"/>
              <a:pPr/>
              <a:t>6/7/12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PHENIX EC Meeting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B1394-D871-428A-AE9E-C0026491D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97694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F80C-D1B6-4D64-AD26-A77D089AA3FC}" type="datetime1">
              <a:rPr lang="en-US" smtClean="0"/>
              <a:pPr/>
              <a:t>6/7/12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PHENIX EC Meeting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B1394-D871-428A-AE9E-C0026491D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20608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75065-E9CB-462A-B92D-9D80C00069F3}" type="datetime1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PHENIX EC Meeting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B1394-D871-428A-AE9E-C0026491D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0397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68D2-C5F3-495E-8488-656CE4227C6D}" type="datetime1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PHENIX EC Meeting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B1394-D871-428A-AE9E-C0026491D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23197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E121-2865-43AB-B5D3-5F3765B7177E}" type="datetime1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PHENIX EC Meeting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B1394-D871-428A-AE9E-C0026491D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5129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BCC8-1EF0-44CA-83DA-5226FE982DFB}" type="datetime1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PHENIX EC Meeting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B1394-D871-428A-AE9E-C0026491D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587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C96-9E29-ED49-A395-C3019C1E7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A46-F428-6745-B37C-898C78624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B358-7C25-1740-ADE7-0F54963DA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2F31B-E02A-A941-9F87-EAB11776F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990600"/>
            <a:ext cx="7772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1026" name="Rectangle 2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026" name="Clip" r:id="rId14" imgW="0" imgH="0" progId="">
              <p:embed/>
            </p:oleObj>
          </a:graphicData>
        </a:graphic>
      </p:graphicFrame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8C6159-C238-B64E-A94C-E78747682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ogo-transparent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8105" y="6351482"/>
            <a:ext cx="1345895" cy="3922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533400" y="1219200"/>
            <a:ext cx="8001000" cy="0"/>
          </a:xfrm>
          <a:prstGeom prst="line">
            <a:avLst/>
          </a:prstGeom>
          <a:noFill/>
          <a:ln w="38100">
            <a:solidFill>
              <a:srgbClr val="1C587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b="0">
              <a:solidFill>
                <a:schemeClr val="tx1"/>
              </a:solidFill>
              <a:latin typeface="Arial" pitchFamily="-112" charset="0"/>
            </a:endParaRPr>
          </a:p>
        </p:txBody>
      </p:sp>
      <p:pic>
        <p:nvPicPr>
          <p:cNvPr id="13315" name="Picture 14" descr="FVTXandVTX"/>
          <p:cNvPicPr>
            <a:picLocks noChangeAspect="1" noChangeArrowheads="1"/>
          </p:cNvPicPr>
          <p:nvPr userDrawn="1"/>
        </p:nvPicPr>
        <p:blipFill>
          <a:blip r:embed="rId13"/>
          <a:srcRect t="6091" b="7742"/>
          <a:stretch>
            <a:fillRect/>
          </a:stretch>
        </p:blipFill>
        <p:spPr bwMode="auto">
          <a:xfrm>
            <a:off x="7467600" y="76200"/>
            <a:ext cx="12954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5800" y="6388100"/>
            <a:ext cx="7543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8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AC6EC8-305C-FA44-AE1B-5BB05B1A5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>
    <p:pull dir="r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580A7A65-129B-B64F-96CD-77D8655DB94C}" type="datetimeFigureOut">
              <a:rPr lang="ja-JP" altLang="en-US"/>
              <a:pPr/>
              <a:t>6/7/12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1596328-0275-F240-AF81-051249E65EE6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pitchFamily="-110" charset="-128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-110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pitchFamily="-110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-110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0" charset="0"/>
              </a:defRPr>
            </a:lvl1pPr>
          </a:lstStyle>
          <a:p>
            <a:fld id="{88E977A8-1DC4-B040-A74C-1D62C7177F51}" type="datetimeFigureOut">
              <a:rPr lang="en-US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0" charset="0"/>
              </a:defRPr>
            </a:lvl1pPr>
          </a:lstStyle>
          <a:p>
            <a:fld id="{3567A805-182B-C742-9F33-E43CA7DB2FD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-110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-110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90590-E245-4468-A74A-E877BDB81F90}" type="datetime1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PHENIX EC Meeting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B1394-D871-428A-AE9E-C0026491D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678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phenix.bnl.gov/WWW/publish/jacak/sp/presentations/BeamUse10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image" Target="../media/image30.png"/><Relationship Id="rId5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6" Type="http://schemas.openxmlformats.org/officeDocument/2006/relationships/oleObject" Target="../embeddings/Microsoft_Equation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df"/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df"/><Relationship Id="rId3" Type="http://schemas.openxmlformats.org/officeDocument/2006/relationships/image" Target="../media/image47.png"/><Relationship Id="rId5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4" Type="http://schemas.openxmlformats.org/officeDocument/2006/relationships/image" Target="../media/image6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5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d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df"/><Relationship Id="rId3" Type="http://schemas.openxmlformats.org/officeDocument/2006/relationships/image" Target="../media/image55.png"/><Relationship Id="rId5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df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4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1.pdf"/><Relationship Id="rId5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df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image" Target="../media/image71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9.png"/><Relationship Id="rId5" Type="http://schemas.openxmlformats.org/officeDocument/2006/relationships/hyperlink" Target="http://link.aps.org/doi/10.1103/PhysRevC.84.044905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image" Target="../media/image75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2.pdf"/><Relationship Id="rId5" Type="http://schemas.openxmlformats.org/officeDocument/2006/relationships/image" Target="../media/image74.pdf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78.pdf"/><Relationship Id="rId5" Type="http://schemas.openxmlformats.org/officeDocument/2006/relationships/image" Target="../media/image79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gif"/><Relationship Id="rId3" Type="http://schemas.openxmlformats.org/officeDocument/2006/relationships/image" Target="../media/image77.gif"/><Relationship Id="rId6" Type="http://schemas.openxmlformats.org/officeDocument/2006/relationships/image" Target="../media/image80.pd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image" Target="../media/image86.png"/><Relationship Id="rId4" Type="http://schemas.openxmlformats.org/officeDocument/2006/relationships/image" Target="../media/image8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5" Type="http://schemas.openxmlformats.org/officeDocument/2006/relationships/image" Target="../media/image85.pd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Word_97_-_2004_Document2.doc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Relationship Id="rId5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3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3.bin"/><Relationship Id="rId4" Type="http://schemas.openxmlformats.org/officeDocument/2006/relationships/image" Target="../media/image105.gi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04.png"/><Relationship Id="rId5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4" Type="http://schemas.openxmlformats.org/officeDocument/2006/relationships/image" Target="../media/image108.png"/><Relationship Id="rId10" Type="http://schemas.openxmlformats.org/officeDocument/2006/relationships/oleObject" Target="../embeddings/Microsoft_Equation4.bin"/><Relationship Id="rId5" Type="http://schemas.openxmlformats.org/officeDocument/2006/relationships/image" Target="../media/image109.png"/><Relationship Id="rId7" Type="http://schemas.openxmlformats.org/officeDocument/2006/relationships/image" Target="../media/image11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113.png"/><Relationship Id="rId3" Type="http://schemas.openxmlformats.org/officeDocument/2006/relationships/notesSlide" Target="../notesSlides/notesSlide13.xml"/><Relationship Id="rId6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4.jpeg"/><Relationship Id="rId5" Type="http://schemas.openxmlformats.org/officeDocument/2006/relationships/image" Target="../media/image11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df"/><Relationship Id="rId5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d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5C584D6-805B-5741-AEA3-348AFF4B4FF0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231775" y="133350"/>
            <a:ext cx="8613775" cy="457200"/>
          </a:xfrm>
        </p:spPr>
        <p:txBody>
          <a:bodyPr/>
          <a:lstStyle/>
          <a:p>
            <a:r>
              <a:rPr lang="en-US" sz="2800" dirty="0"/>
              <a:t>PHENIX Beam Use Proposal for Runs</a:t>
            </a:r>
            <a:r>
              <a:rPr lang="en-US" sz="2800" dirty="0" smtClean="0"/>
              <a:t> 13 &amp; 14</a:t>
            </a:r>
            <a:endParaRPr lang="en-US" sz="2800" dirty="0"/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139700" y="4953000"/>
            <a:ext cx="8845550" cy="523220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Monotype Sorts" charset="2"/>
              <a:buNone/>
            </a:pPr>
            <a:r>
              <a:rPr lang="en-US" i="1" dirty="0">
                <a:solidFill>
                  <a:schemeClr val="tx1"/>
                </a:solidFill>
              </a:rPr>
              <a:t>Barbara Jacak for the PHENIX </a:t>
            </a:r>
            <a:r>
              <a:rPr lang="en-US" i="1" dirty="0" smtClean="0">
                <a:solidFill>
                  <a:schemeClr val="tx1"/>
                </a:solidFill>
              </a:rPr>
              <a:t>Collaboration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50800" y="5492750"/>
            <a:ext cx="9055100" cy="366713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Monotype Sorts" charset="2"/>
              <a:buNone/>
            </a:pPr>
            <a:r>
              <a:rPr lang="en-US" sz="1800" dirty="0">
                <a:solidFill>
                  <a:schemeClr val="tx1"/>
                </a:solidFill>
                <a:hlinkClick r:id="rId3"/>
              </a:rPr>
              <a:t>http://www.phenix.bnl.gov/WWW/publish/jacak/sp/presentations/</a:t>
            </a:r>
            <a:r>
              <a:rPr lang="en-US" sz="1800" dirty="0" smtClean="0">
                <a:solidFill>
                  <a:schemeClr val="tx1"/>
                </a:solidFill>
                <a:hlinkClick r:id="rId3"/>
              </a:rPr>
              <a:t>BeamUse12/BUP12.</a:t>
            </a:r>
            <a:r>
              <a:rPr lang="en-US" sz="1800" dirty="0">
                <a:solidFill>
                  <a:schemeClr val="tx1"/>
                </a:solidFill>
                <a:hlinkClick r:id="rId3"/>
              </a:rPr>
              <a:t>pdf</a:t>
            </a:r>
            <a:endParaRPr 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0" y="914400"/>
          <a:ext cx="7630909" cy="36859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329"/>
                <a:gridCol w="898072"/>
                <a:gridCol w="1015999"/>
                <a:gridCol w="1295400"/>
                <a:gridCol w="1168400"/>
                <a:gridCol w="1255509"/>
                <a:gridCol w="965200"/>
              </a:tblGrid>
              <a:tr h="440871"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Species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√</a:t>
                      </a:r>
                      <a:r>
                        <a:rPr lang="en-US" u="sng" dirty="0" err="1" smtClean="0"/>
                        <a:t>s</a:t>
                      </a:r>
                      <a:r>
                        <a:rPr lang="en-US" u="sng" baseline="-25000" dirty="0" err="1" smtClean="0"/>
                        <a:t>NN</a:t>
                      </a:r>
                      <a:r>
                        <a:rPr lang="en-US" u="sng" baseline="-25000" dirty="0" smtClean="0"/>
                        <a:t> </a:t>
                      </a:r>
                      <a:r>
                        <a:rPr lang="en-US" u="sng" baseline="0" dirty="0" smtClean="0"/>
                        <a:t>(</a:t>
                      </a:r>
                      <a:r>
                        <a:rPr lang="en-US" u="sng" baseline="0" dirty="0" err="1" smtClean="0"/>
                        <a:t>GeV</a:t>
                      </a:r>
                      <a:r>
                        <a:rPr lang="en-US" u="sng" baseline="0" dirty="0" smtClean="0"/>
                        <a:t>)</a:t>
                      </a:r>
                      <a:endParaRPr lang="en-US" u="sng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weeks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|</a:t>
                      </a:r>
                      <a:r>
                        <a:rPr lang="en-US" u="sng" dirty="0" err="1" smtClean="0"/>
                        <a:t>z</a:t>
                      </a:r>
                      <a:r>
                        <a:rPr lang="en-US" u="sng" dirty="0" smtClean="0"/>
                        <a:t>|&lt;30cm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/>
                        <a:t>|</a:t>
                      </a:r>
                      <a:r>
                        <a:rPr lang="en-US" u="sng" dirty="0" err="1" smtClean="0"/>
                        <a:t>z</a:t>
                      </a:r>
                      <a:r>
                        <a:rPr lang="en-US" u="sng" dirty="0" smtClean="0"/>
                        <a:t>|&lt;10cm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delivered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err="1" smtClean="0"/>
                        <a:t>Polariz</a:t>
                      </a:r>
                      <a:r>
                        <a:rPr lang="en-US" u="sng" dirty="0" smtClean="0"/>
                        <a:t>.</a:t>
                      </a:r>
                      <a:endParaRPr lang="en-US" u="sng" dirty="0"/>
                    </a:p>
                  </a:txBody>
                  <a:tcPr/>
                </a:tc>
              </a:tr>
              <a:tr h="44087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Run13:</a:t>
                      </a:r>
                    </a:p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10-15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250 pb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97 pb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~750 pb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55%</a:t>
                      </a:r>
                      <a:endParaRPr lang="en-US" dirty="0"/>
                    </a:p>
                  </a:txBody>
                  <a:tcPr/>
                </a:tc>
              </a:tr>
              <a:tr h="4430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 pb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5.5 pb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 pb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</a:tr>
              <a:tr h="440871">
                <a:tc>
                  <a:txBody>
                    <a:bodyPr/>
                    <a:lstStyle/>
                    <a:p>
                      <a:r>
                        <a:rPr lang="en-US" i="1" dirty="0" smtClean="0"/>
                        <a:t>or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dirty="0" err="1" smtClean="0"/>
                        <a:t>p+p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39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0.2-0.3 </a:t>
                      </a:r>
                      <a:r>
                        <a:rPr lang="en-US" dirty="0" smtClean="0"/>
                        <a:t>pb</a:t>
                      </a:r>
                      <a:r>
                        <a:rPr lang="en-US" baseline="30000" dirty="0" smtClean="0"/>
                        <a:t>-1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baseline="0" dirty="0" smtClean="0"/>
                        <a:t>0.9 </a:t>
                      </a:r>
                      <a:r>
                        <a:rPr lang="en-US" i="1" dirty="0" smtClean="0"/>
                        <a:t>pb</a:t>
                      </a:r>
                      <a:r>
                        <a:rPr lang="en-US" i="1" baseline="30000" dirty="0" smtClean="0"/>
                        <a:t>-1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087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Run-14: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087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6-8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1.7 nb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nb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 nb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087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Rest</a:t>
                      </a:r>
                      <a:r>
                        <a:rPr lang="en-US" baseline="0" dirty="0" smtClean="0"/>
                        <a:t> of run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E02B1394-D871-428A-AE9E-C0026491D5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None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71596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Minipad</a:t>
            </a:r>
            <a:r>
              <a:rPr lang="en-US" b="1" dirty="0" smtClean="0">
                <a:solidFill>
                  <a:schemeClr val="accent1"/>
                </a:solidFill>
              </a:rPr>
              <a:t> Sensors</a:t>
            </a:r>
            <a:endParaRPr lang="en-US" b="1" baseline="-25000" dirty="0">
              <a:solidFill>
                <a:schemeClr val="accent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07648" y="4102856"/>
            <a:ext cx="2204024" cy="2149664"/>
            <a:chOff x="681037" y="1905000"/>
            <a:chExt cx="2443163" cy="2152648"/>
          </a:xfrm>
        </p:grpSpPr>
        <p:grpSp>
          <p:nvGrpSpPr>
            <p:cNvPr id="9" name="Group 8"/>
            <p:cNvGrpSpPr/>
            <p:nvPr/>
          </p:nvGrpSpPr>
          <p:grpSpPr>
            <a:xfrm>
              <a:off x="685800" y="1905000"/>
              <a:ext cx="2438400" cy="538162"/>
              <a:chOff x="685800" y="1905000"/>
              <a:chExt cx="2438400" cy="538162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685800" y="1905000"/>
                <a:ext cx="24384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66761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919161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062036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2192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13716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15240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676400" y="1909762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18288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1981200" y="1909762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2133600" y="1909762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860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4384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25908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27432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0480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81037" y="2443162"/>
              <a:ext cx="2438400" cy="538162"/>
              <a:chOff x="685800" y="1905000"/>
              <a:chExt cx="2438400" cy="538162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685800" y="1905000"/>
                <a:ext cx="24384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66761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19161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062036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2192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3716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5240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676400" y="1909762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8288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981200" y="1909762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2133600" y="1909762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2860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4384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5908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7432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8956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0480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81037" y="2981324"/>
              <a:ext cx="2438400" cy="538162"/>
              <a:chOff x="685800" y="1905000"/>
              <a:chExt cx="2438400" cy="538162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685800" y="1905000"/>
                <a:ext cx="24384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66761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919161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062036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2192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3716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5240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676400" y="1909762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8288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981200" y="1909762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133600" y="1909762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2860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4384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5908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7432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28956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0480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81037" y="3519486"/>
              <a:ext cx="2438400" cy="538162"/>
              <a:chOff x="685800" y="1905000"/>
              <a:chExt cx="2438400" cy="53816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85800" y="1905000"/>
                <a:ext cx="24384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66761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919161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062036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192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3716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240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676400" y="1909762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8288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981200" y="1909762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133600" y="1909762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2860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4384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5908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7432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8956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048000" y="1905000"/>
                <a:ext cx="76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1" name="TextBox 80"/>
          <p:cNvSpPr txBox="1"/>
          <p:nvPr/>
        </p:nvSpPr>
        <p:spPr>
          <a:xfrm>
            <a:off x="1193237" y="3696112"/>
            <a:ext cx="3127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1.8mm x 15mm “</a:t>
            </a:r>
            <a:r>
              <a:rPr lang="en-US" sz="1600" dirty="0" err="1" smtClean="0">
                <a:solidFill>
                  <a:srgbClr val="000000"/>
                </a:solidFill>
              </a:rPr>
              <a:t>minipad</a:t>
            </a:r>
            <a:r>
              <a:rPr lang="en-US" sz="1600" dirty="0" smtClean="0">
                <a:solidFill>
                  <a:srgbClr val="000000"/>
                </a:solidFill>
              </a:rPr>
              <a:t>” sensor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487154" y="3696112"/>
            <a:ext cx="2538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Dual SVX-4 Readout Card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397" y="1184066"/>
            <a:ext cx="3136832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Detector elements are Si “</a:t>
            </a:r>
            <a:r>
              <a:rPr lang="en-US" sz="2000" dirty="0" err="1" smtClean="0">
                <a:solidFill>
                  <a:srgbClr val="FF0000"/>
                </a:solidFill>
              </a:rPr>
              <a:t>minipad</a:t>
            </a:r>
            <a:r>
              <a:rPr lang="en-US" sz="2000" dirty="0" smtClean="0">
                <a:solidFill>
                  <a:srgbClr val="FF0000"/>
                </a:solidFill>
              </a:rPr>
              <a:t>” detectors, one per tungsten gap, oriented in X and Y (alternating layers). 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2050" name="Group 85"/>
          <p:cNvGrpSpPr/>
          <p:nvPr/>
        </p:nvGrpSpPr>
        <p:grpSpPr>
          <a:xfrm>
            <a:off x="3530542" y="502132"/>
            <a:ext cx="5129009" cy="2897089"/>
            <a:chOff x="612499" y="2231473"/>
            <a:chExt cx="6848306" cy="4093127"/>
          </a:xfrm>
        </p:grpSpPr>
        <p:sp>
          <p:nvSpPr>
            <p:cNvPr id="87" name="TextBox 86"/>
            <p:cNvSpPr txBox="1"/>
            <p:nvPr/>
          </p:nvSpPr>
          <p:spPr>
            <a:xfrm>
              <a:off x="612499" y="4993641"/>
              <a:ext cx="2867155" cy="826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err="1" smtClean="0">
                  <a:solidFill>
                    <a:prstClr val="black"/>
                  </a:solidFill>
                </a:rPr>
                <a:t>Minipa</a:t>
              </a:r>
              <a:r>
                <a:rPr lang="en-US" sz="1600" dirty="0" err="1">
                  <a:solidFill>
                    <a:prstClr val="black"/>
                  </a:solidFill>
                </a:rPr>
                <a:t>d</a:t>
              </a:r>
              <a:r>
                <a:rPr 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sz="1600" dirty="0" err="1" smtClean="0">
                  <a:solidFill>
                    <a:prstClr val="black"/>
                  </a:solidFill>
                </a:rPr>
                <a:t>micromodule</a:t>
              </a:r>
              <a:r>
                <a:rPr lang="en-US" sz="1600" dirty="0" smtClean="0">
                  <a:solidFill>
                    <a:prstClr val="black"/>
                  </a:solidFill>
                </a:rPr>
                <a:t/>
              </a:r>
              <a:br>
                <a:rPr lang="en-US" sz="1600" dirty="0" smtClean="0">
                  <a:solidFill>
                    <a:prstClr val="black"/>
                  </a:solidFill>
                </a:rPr>
              </a:br>
              <a:r>
                <a:rPr lang="en-US" sz="1600" dirty="0" smtClean="0">
                  <a:solidFill>
                    <a:prstClr val="black"/>
                  </a:solidFill>
                </a:rPr>
                <a:t> (X </a:t>
              </a:r>
              <a:r>
                <a:rPr lang="en-US" sz="1600" u="sng" dirty="0" smtClean="0">
                  <a:solidFill>
                    <a:prstClr val="black"/>
                  </a:solidFill>
                </a:rPr>
                <a:t>or</a:t>
              </a:r>
              <a:r>
                <a:rPr lang="en-US" sz="1600" dirty="0" smtClean="0">
                  <a:solidFill>
                    <a:prstClr val="black"/>
                  </a:solidFill>
                </a:rPr>
                <a:t> Y)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>
              <a:off x="2712722" y="4286989"/>
              <a:ext cx="11745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1045906" y="4059399"/>
              <a:ext cx="1913228" cy="478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prstClr val="black"/>
                  </a:solidFill>
                </a:rPr>
                <a:t>2mm tungsten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90" name="Right Brace 89"/>
            <p:cNvSpPr/>
            <p:nvPr/>
          </p:nvSpPr>
          <p:spPr>
            <a:xfrm rot="16200000">
              <a:off x="5071865" y="1345402"/>
              <a:ext cx="670613" cy="3039383"/>
            </a:xfrm>
            <a:prstGeom prst="rightBrace">
              <a:avLst>
                <a:gd name="adj1" fmla="val 8333"/>
                <a:gd name="adj2" fmla="val 8329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341377" y="2231473"/>
              <a:ext cx="1119428" cy="478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prstClr val="black"/>
                  </a:solidFill>
                </a:rPr>
                <a:t>~50mm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2051" name="Group 91"/>
            <p:cNvGrpSpPr/>
            <p:nvPr/>
          </p:nvGrpSpPr>
          <p:grpSpPr>
            <a:xfrm>
              <a:off x="3887265" y="3200400"/>
              <a:ext cx="379296" cy="3124200"/>
              <a:chOff x="3887265" y="3200400"/>
              <a:chExt cx="379296" cy="3124200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3887265" y="3200400"/>
                <a:ext cx="174171" cy="3124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4037961" y="3200400"/>
                <a:ext cx="228600" cy="3124200"/>
              </a:xfrm>
              <a:prstGeom prst="rect">
                <a:avLst/>
              </a:prstGeom>
              <a:pattFill prst="pct20">
                <a:fgClr>
                  <a:schemeClr val="accent2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93" name="Straight Arrow Connector 92"/>
            <p:cNvCxnSpPr/>
            <p:nvPr/>
          </p:nvCxnSpPr>
          <p:spPr>
            <a:xfrm>
              <a:off x="2880556" y="5316808"/>
              <a:ext cx="124402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2" name="Group 93"/>
            <p:cNvGrpSpPr/>
            <p:nvPr/>
          </p:nvGrpSpPr>
          <p:grpSpPr>
            <a:xfrm>
              <a:off x="4276808" y="3200400"/>
              <a:ext cx="379296" cy="3124200"/>
              <a:chOff x="3887265" y="3200400"/>
              <a:chExt cx="379296" cy="3124200"/>
            </a:xfrm>
          </p:grpSpPr>
          <p:sp>
            <p:nvSpPr>
              <p:cNvPr id="113" name="Rectangle 112"/>
              <p:cNvSpPr/>
              <p:nvPr/>
            </p:nvSpPr>
            <p:spPr>
              <a:xfrm>
                <a:off x="3887265" y="3200400"/>
                <a:ext cx="174171" cy="3124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4037961" y="3200400"/>
                <a:ext cx="228600" cy="3124200"/>
              </a:xfrm>
              <a:prstGeom prst="rect">
                <a:avLst/>
              </a:prstGeom>
              <a:pattFill prst="pct20">
                <a:fgClr>
                  <a:schemeClr val="accent2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53" name="Group 94"/>
            <p:cNvGrpSpPr/>
            <p:nvPr/>
          </p:nvGrpSpPr>
          <p:grpSpPr>
            <a:xfrm>
              <a:off x="4656104" y="3200400"/>
              <a:ext cx="379296" cy="3124200"/>
              <a:chOff x="3887265" y="3200400"/>
              <a:chExt cx="379296" cy="3124200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3887265" y="3200400"/>
                <a:ext cx="174171" cy="3124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4037961" y="3200400"/>
                <a:ext cx="228600" cy="3124200"/>
              </a:xfrm>
              <a:prstGeom prst="rect">
                <a:avLst/>
              </a:prstGeom>
              <a:pattFill prst="pct20">
                <a:fgClr>
                  <a:schemeClr val="accent2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54" name="Group 95"/>
            <p:cNvGrpSpPr/>
            <p:nvPr/>
          </p:nvGrpSpPr>
          <p:grpSpPr>
            <a:xfrm>
              <a:off x="5035400" y="3200400"/>
              <a:ext cx="379296" cy="3124200"/>
              <a:chOff x="3887265" y="3200400"/>
              <a:chExt cx="379296" cy="3124200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3887265" y="3200400"/>
                <a:ext cx="174171" cy="3124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037961" y="3200400"/>
                <a:ext cx="228600" cy="3124200"/>
              </a:xfrm>
              <a:prstGeom prst="rect">
                <a:avLst/>
              </a:prstGeom>
              <a:pattFill prst="pct20">
                <a:fgClr>
                  <a:schemeClr val="accent2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55" name="Group 96"/>
            <p:cNvGrpSpPr/>
            <p:nvPr/>
          </p:nvGrpSpPr>
          <p:grpSpPr>
            <a:xfrm>
              <a:off x="5414696" y="3200400"/>
              <a:ext cx="379296" cy="3124200"/>
              <a:chOff x="3887265" y="3200400"/>
              <a:chExt cx="379296" cy="312420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3887265" y="3200400"/>
                <a:ext cx="174171" cy="3124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4037961" y="3200400"/>
                <a:ext cx="228600" cy="3124200"/>
              </a:xfrm>
              <a:prstGeom prst="rect">
                <a:avLst/>
              </a:prstGeom>
              <a:pattFill prst="pct20">
                <a:fgClr>
                  <a:schemeClr val="accent2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56" name="Group 97"/>
            <p:cNvGrpSpPr/>
            <p:nvPr/>
          </p:nvGrpSpPr>
          <p:grpSpPr>
            <a:xfrm>
              <a:off x="5793992" y="3200400"/>
              <a:ext cx="379296" cy="3124200"/>
              <a:chOff x="3887265" y="3200400"/>
              <a:chExt cx="379296" cy="3124200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3887265" y="3200400"/>
                <a:ext cx="174171" cy="3124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4037961" y="3200400"/>
                <a:ext cx="228600" cy="3124200"/>
              </a:xfrm>
              <a:prstGeom prst="rect">
                <a:avLst/>
              </a:prstGeom>
              <a:pattFill prst="pct20">
                <a:fgClr>
                  <a:schemeClr val="accent2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57" name="Group 98"/>
            <p:cNvGrpSpPr/>
            <p:nvPr/>
          </p:nvGrpSpPr>
          <p:grpSpPr>
            <a:xfrm>
              <a:off x="6167206" y="3200400"/>
              <a:ext cx="379296" cy="3124200"/>
              <a:chOff x="3887265" y="3200400"/>
              <a:chExt cx="379296" cy="3124200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3887265" y="3200400"/>
                <a:ext cx="174171" cy="3124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4037961" y="3200400"/>
                <a:ext cx="228600" cy="3124200"/>
              </a:xfrm>
              <a:prstGeom prst="rect">
                <a:avLst/>
              </a:prstGeom>
              <a:pattFill prst="pct20">
                <a:fgClr>
                  <a:schemeClr val="accent2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58" name="Group 99"/>
            <p:cNvGrpSpPr/>
            <p:nvPr/>
          </p:nvGrpSpPr>
          <p:grpSpPr>
            <a:xfrm>
              <a:off x="6547567" y="3200400"/>
              <a:ext cx="379296" cy="3124200"/>
              <a:chOff x="3887265" y="3200400"/>
              <a:chExt cx="379296" cy="3124200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887265" y="3200400"/>
                <a:ext cx="174171" cy="3124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4037961" y="3200400"/>
                <a:ext cx="228600" cy="3124200"/>
              </a:xfrm>
              <a:prstGeom prst="rect">
                <a:avLst/>
              </a:prstGeom>
              <a:pattFill prst="pct20">
                <a:fgClr>
                  <a:schemeClr val="accent2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Plus 2"/>
          <p:cNvSpPr/>
          <p:nvPr/>
        </p:nvSpPr>
        <p:spPr>
          <a:xfrm>
            <a:off x="3897114" y="4914624"/>
            <a:ext cx="473041" cy="533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1010" y="4079154"/>
            <a:ext cx="2322651" cy="220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610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2514600"/>
            <a:ext cx="7772400" cy="457200"/>
          </a:xfrm>
        </p:spPr>
        <p:txBody>
          <a:bodyPr/>
          <a:lstStyle/>
          <a:p>
            <a:r>
              <a:rPr lang="en-US" dirty="0" smtClean="0"/>
              <a:t>Recent Accomplishments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PHENIX Productivity is High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98" y="1168400"/>
            <a:ext cx="3535362" cy="4755147"/>
          </a:xfrm>
        </p:spPr>
        <p:txBody>
          <a:bodyPr/>
          <a:lstStyle/>
          <a:p>
            <a:r>
              <a:rPr lang="en-US" dirty="0" smtClean="0"/>
              <a:t>132 </a:t>
            </a:r>
            <a:r>
              <a:rPr lang="en-US" dirty="0" err="1" smtClean="0"/>
              <a:t>Ph.D’s</a:t>
            </a:r>
            <a:r>
              <a:rPr lang="en-US" dirty="0" smtClean="0"/>
              <a:t> and 27 M.S.</a:t>
            </a:r>
          </a:p>
          <a:p>
            <a:pPr lvl="1"/>
            <a:r>
              <a:rPr lang="en-US" dirty="0" smtClean="0"/>
              <a:t>Pipeline implies more in 2012 than 2011</a:t>
            </a:r>
          </a:p>
          <a:p>
            <a:endParaRPr lang="en-US" dirty="0" smtClean="0"/>
          </a:p>
          <a:p>
            <a:r>
              <a:rPr lang="en-US" dirty="0" smtClean="0"/>
              <a:t>109 papers published</a:t>
            </a:r>
          </a:p>
          <a:p>
            <a:pPr lvl="1"/>
            <a:r>
              <a:rPr lang="en-US" dirty="0" smtClean="0"/>
              <a:t>8 in referee review</a:t>
            </a:r>
          </a:p>
          <a:p>
            <a:pPr lvl="1"/>
            <a:r>
              <a:rPr lang="en-US" dirty="0" smtClean="0"/>
              <a:t>4 in internal review</a:t>
            </a:r>
          </a:p>
          <a:p>
            <a:r>
              <a:rPr lang="en-US" dirty="0" smtClean="0"/>
              <a:t>12637 citations</a:t>
            </a:r>
          </a:p>
          <a:p>
            <a:pPr lvl="1"/>
            <a:r>
              <a:rPr lang="en-US" dirty="0" smtClean="0"/>
              <a:t>2600 in past year</a:t>
            </a:r>
          </a:p>
          <a:p>
            <a:pPr lvl="1"/>
            <a:r>
              <a:rPr lang="en-US" dirty="0" smtClean="0"/>
              <a:t>Higher citation rate than previous years!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3616960" y="1168400"/>
          <a:ext cx="5387340" cy="344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660459"/>
            <a:ext cx="8915400" cy="5656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is truly impressive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78501" y="4330700"/>
            <a:ext cx="321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Symbol" charset="2"/>
                <a:cs typeface="Symbol" charset="2"/>
              </a:rPr>
              <a:t>:) p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0</a:t>
            </a:r>
            <a:r>
              <a:rPr lang="en-US" sz="2000" dirty="0" smtClean="0"/>
              <a:t> suppression paper has &gt;490 cites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 bwMode="auto">
          <a:xfrm>
            <a:off x="393700" y="5905500"/>
            <a:ext cx="4064000" cy="32385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93700" y="5905500"/>
            <a:ext cx="4064000" cy="32385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93700" y="5905500"/>
            <a:ext cx="2628900" cy="735747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076700" y="5842000"/>
            <a:ext cx="381000" cy="41168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93700" y="6153150"/>
            <a:ext cx="7620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Questions addressed recently*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838200"/>
            <a:ext cx="8432800" cy="6020109"/>
          </a:xfrm>
        </p:spPr>
        <p:txBody>
          <a:bodyPr/>
          <a:lstStyle/>
          <a:p>
            <a:r>
              <a:rPr lang="en-US" dirty="0" smtClean="0"/>
              <a:t>Are direct photons at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affected by QGP? </a:t>
            </a:r>
          </a:p>
          <a:p>
            <a:r>
              <a:rPr lang="en-US" dirty="0" smtClean="0"/>
              <a:t>How much do thermal photons flow?</a:t>
            </a:r>
          </a:p>
          <a:p>
            <a:r>
              <a:rPr lang="en-US" dirty="0" smtClean="0"/>
              <a:t>How do cold nuclear matter affects hard probe production?</a:t>
            </a:r>
          </a:p>
          <a:p>
            <a:r>
              <a:rPr lang="en-US" dirty="0" smtClean="0"/>
              <a:t>How much color screening in the QGP?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d+Au</a:t>
            </a:r>
            <a:r>
              <a:rPr lang="en-US" dirty="0" smtClean="0"/>
              <a:t>, </a:t>
            </a:r>
            <a:r>
              <a:rPr lang="en-US" dirty="0" err="1" smtClean="0"/>
              <a:t>pathlength</a:t>
            </a:r>
            <a:r>
              <a:rPr lang="en-US" dirty="0" smtClean="0"/>
              <a:t> &amp; √</a:t>
            </a:r>
            <a:r>
              <a:rPr lang="en-US" dirty="0" err="1" smtClean="0"/>
              <a:t>s</a:t>
            </a:r>
            <a:r>
              <a:rPr lang="en-US" dirty="0" smtClean="0"/>
              <a:t> dependence to help sort it out</a:t>
            </a:r>
          </a:p>
          <a:p>
            <a:r>
              <a:rPr lang="en-US" dirty="0" smtClean="0"/>
              <a:t>How does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initial</a:t>
            </a:r>
            <a:r>
              <a:rPr lang="en-US" dirty="0" smtClean="0"/>
              <a:t> affect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suppression/energy loss?</a:t>
            </a:r>
          </a:p>
          <a:p>
            <a:r>
              <a:rPr lang="en-US" dirty="0" smtClean="0"/>
              <a:t>Are there features in √</a:t>
            </a:r>
            <a:r>
              <a:rPr lang="en-US" dirty="0" err="1" smtClean="0"/>
              <a:t>s</a:t>
            </a:r>
            <a:r>
              <a:rPr lang="en-US" dirty="0" smtClean="0"/>
              <a:t> dependence of particle production &amp; fluctuations? How does energy loss vary with √</a:t>
            </a:r>
            <a:r>
              <a:rPr lang="en-US" dirty="0" err="1" smtClean="0"/>
              <a:t>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is the rapidity dependence of heavy quark energy loss?</a:t>
            </a:r>
          </a:p>
          <a:p>
            <a:r>
              <a:rPr lang="en-US" dirty="0" smtClean="0"/>
              <a:t>Under what conditions does </a:t>
            </a:r>
            <a:r>
              <a:rPr lang="en-US" dirty="0" err="1" smtClean="0"/>
              <a:t>hadron</a:t>
            </a:r>
            <a:r>
              <a:rPr lang="en-US" dirty="0" smtClean="0"/>
              <a:t> flow scale with the number of quarks?</a:t>
            </a:r>
          </a:p>
          <a:p>
            <a:r>
              <a:rPr lang="en-US" dirty="0" smtClean="0"/>
              <a:t>What is A</a:t>
            </a:r>
            <a:r>
              <a:rPr lang="en-US" baseline="-25000" dirty="0" smtClean="0"/>
              <a:t>LL</a:t>
            </a:r>
            <a:r>
              <a:rPr lang="en-US" dirty="0" smtClean="0"/>
              <a:t> for charged </a:t>
            </a:r>
          </a:p>
          <a:p>
            <a:pPr lvl="1"/>
            <a:r>
              <a:rPr lang="en-US" dirty="0" smtClean="0"/>
              <a:t>hadrons?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10474" y="5536852"/>
            <a:ext cx="4235655" cy="461665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rgbClr val="0328E3"/>
                </a:solidFill>
              </a:rPr>
              <a:t>* Details on selected highlights</a:t>
            </a:r>
            <a:endParaRPr lang="en-US" sz="2400" i="1" dirty="0">
              <a:solidFill>
                <a:srgbClr val="0328E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photons in </a:t>
            </a:r>
            <a:r>
              <a:rPr lang="en-US" dirty="0" err="1" smtClean="0"/>
              <a:t>Au+Au</a:t>
            </a:r>
            <a:r>
              <a:rPr lang="en-US" dirty="0" smtClean="0"/>
              <a:t> collisions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080092"/>
            <a:ext cx="3924300" cy="379804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40200" y="590550"/>
            <a:ext cx="50038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3"/>
              </a:buBlip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4"/>
              </a:buBlip>
              <a:defRPr sz="2400"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PHENIX photon data</a:t>
            </a:r>
          </a:p>
          <a:p>
            <a:pPr lvl="1"/>
            <a:r>
              <a:rPr lang="en-US" sz="1800" dirty="0" smtClean="0"/>
              <a:t>High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(4 to 25 </a:t>
            </a:r>
            <a:r>
              <a:rPr lang="en-US" sz="1800" dirty="0" err="1" smtClean="0"/>
              <a:t>GeV</a:t>
            </a:r>
            <a:r>
              <a:rPr lang="en-US" sz="1800" dirty="0" smtClean="0"/>
              <a:t>) from calorimeter</a:t>
            </a:r>
            <a:endParaRPr lang="en-US" dirty="0" smtClean="0"/>
          </a:p>
          <a:p>
            <a:r>
              <a:rPr lang="en-US" sz="2400" dirty="0" smtClean="0"/>
              <a:t>Nuclear Modification Factor</a:t>
            </a:r>
          </a:p>
          <a:p>
            <a:pPr lvl="1"/>
            <a:r>
              <a:rPr lang="en-US" sz="1800" dirty="0" smtClean="0"/>
              <a:t>Consistent with binary scaling of </a:t>
            </a:r>
            <a:r>
              <a:rPr lang="en-US" sz="1800" dirty="0" err="1" smtClean="0"/>
              <a:t>p+p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No evidence for cold nuclear matter or hot medium effects out to 20 </a:t>
            </a:r>
            <a:r>
              <a:rPr lang="en-US" sz="1800" dirty="0" err="1" smtClean="0"/>
              <a:t>GeV/c</a:t>
            </a:r>
            <a:r>
              <a:rPr lang="en-US" sz="1800" dirty="0" smtClean="0"/>
              <a:t> . </a:t>
            </a:r>
            <a:r>
              <a:rPr lang="en-US" sz="1800" dirty="0" err="1" smtClean="0"/>
              <a:t>Isospin</a:t>
            </a:r>
            <a:r>
              <a:rPr lang="en-US" sz="1800" dirty="0" smtClean="0"/>
              <a:t>?</a:t>
            </a:r>
          </a:p>
          <a:p>
            <a:pPr lvl="1"/>
            <a:r>
              <a:rPr lang="en-US" sz="1800" dirty="0" smtClean="0"/>
              <a:t>(or else they cancel exactly…)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17693" y="2949575"/>
            <a:ext cx="5176270" cy="36590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805015"/>
            <a:ext cx="220950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1" dirty="0" smtClean="0"/>
              <a:t>PHENIX arXiv:1205.5533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255585" y="6429374"/>
            <a:ext cx="220950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1" dirty="0" smtClean="0"/>
              <a:t>PHENIX arXiv:1205.5533</a:t>
            </a:r>
            <a:endParaRPr lang="en-US" sz="1400" i="1" dirty="0"/>
          </a:p>
        </p:txBody>
      </p:sp>
      <p:sp>
        <p:nvSpPr>
          <p:cNvPr id="11" name="Rectangle 10"/>
          <p:cNvSpPr/>
          <p:nvPr/>
        </p:nvSpPr>
        <p:spPr>
          <a:xfrm>
            <a:off x="406400" y="5706130"/>
            <a:ext cx="2368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000000"/>
                </a:solidFill>
              </a:rPr>
              <a:t>Axel </a:t>
            </a:r>
            <a:r>
              <a:rPr lang="en-US" sz="2000" i="1" dirty="0" err="1" smtClean="0">
                <a:solidFill>
                  <a:srgbClr val="000000"/>
                </a:solidFill>
              </a:rPr>
              <a:t>Drees</a:t>
            </a:r>
            <a:r>
              <a:rPr lang="en-US" sz="2000" i="1" dirty="0" smtClean="0">
                <a:solidFill>
                  <a:srgbClr val="000000"/>
                </a:solidFill>
              </a:rPr>
              <a:t>, HP2012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7950"/>
            <a:ext cx="8102600" cy="457200"/>
          </a:xfrm>
        </p:spPr>
        <p:txBody>
          <a:bodyPr/>
          <a:lstStyle/>
          <a:p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d+Au</a:t>
            </a:r>
            <a:r>
              <a:rPr lang="en-US" dirty="0" smtClean="0"/>
              <a:t>: reference &amp; additional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86559" y="3499787"/>
            <a:ext cx="4034882" cy="281801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911381"/>
            <a:ext cx="3904151" cy="513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7273" y="652933"/>
            <a:ext cx="220950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1" dirty="0" smtClean="0"/>
              <a:t>PHENIX arXiv:1205.5533</a:t>
            </a:r>
            <a:endParaRPr lang="en-US" sz="1400" i="1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142275" y="699020"/>
            <a:ext cx="5754199" cy="2511457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PHENIX photon data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High </a:t>
            </a:r>
            <a:r>
              <a:rPr lang="en-US" sz="1800" dirty="0" err="1" smtClean="0">
                <a:solidFill>
                  <a:schemeClr val="accent6"/>
                </a:solidFill>
              </a:rPr>
              <a:t>p</a:t>
            </a:r>
            <a:r>
              <a:rPr lang="en-US" sz="1800" baseline="-25000" dirty="0" err="1" smtClean="0">
                <a:solidFill>
                  <a:schemeClr val="accent6"/>
                </a:solidFill>
              </a:rPr>
              <a:t>T</a:t>
            </a:r>
            <a:r>
              <a:rPr lang="en-US" sz="1800" dirty="0" smtClean="0">
                <a:solidFill>
                  <a:schemeClr val="accent6"/>
                </a:solidFill>
              </a:rPr>
              <a:t> (4 to 25 </a:t>
            </a:r>
            <a:r>
              <a:rPr lang="en-US" sz="1800" dirty="0" err="1" smtClean="0">
                <a:solidFill>
                  <a:schemeClr val="accent6"/>
                </a:solidFill>
              </a:rPr>
              <a:t>GeV</a:t>
            </a:r>
            <a:r>
              <a:rPr lang="en-US" sz="1800" dirty="0" smtClean="0">
                <a:solidFill>
                  <a:schemeClr val="accent6"/>
                </a:solidFill>
              </a:rPr>
              <a:t>) from calorimeter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Low </a:t>
            </a:r>
            <a:r>
              <a:rPr lang="en-US" sz="1800" dirty="0" err="1" smtClean="0">
                <a:solidFill>
                  <a:schemeClr val="accent6"/>
                </a:solidFill>
              </a:rPr>
              <a:t>p</a:t>
            </a:r>
            <a:r>
              <a:rPr lang="en-US" sz="1800" baseline="-25000" dirty="0" err="1" smtClean="0">
                <a:solidFill>
                  <a:schemeClr val="accent6"/>
                </a:solidFill>
              </a:rPr>
              <a:t>T</a:t>
            </a:r>
            <a:r>
              <a:rPr lang="en-US" sz="1800" dirty="0" smtClean="0">
                <a:solidFill>
                  <a:schemeClr val="accent6"/>
                </a:solidFill>
              </a:rPr>
              <a:t> (&lt;4 </a:t>
            </a:r>
            <a:r>
              <a:rPr lang="en-US" sz="1800" dirty="0" err="1" smtClean="0">
                <a:solidFill>
                  <a:schemeClr val="accent6"/>
                </a:solidFill>
              </a:rPr>
              <a:t>GeV</a:t>
            </a:r>
            <a:r>
              <a:rPr lang="en-US" sz="1800" dirty="0" smtClean="0">
                <a:solidFill>
                  <a:schemeClr val="accent6"/>
                </a:solidFill>
              </a:rPr>
              <a:t>) from virtual photons </a:t>
            </a:r>
            <a:endParaRPr lang="en-US" dirty="0" smtClean="0"/>
          </a:p>
          <a:p>
            <a:r>
              <a:rPr lang="en-US" dirty="0" err="1">
                <a:solidFill>
                  <a:srgbClr val="000000"/>
                </a:solidFill>
              </a:rPr>
              <a:t>p</a:t>
            </a:r>
            <a:r>
              <a:rPr lang="en-US" dirty="0" err="1" smtClean="0">
                <a:solidFill>
                  <a:srgbClr val="000000"/>
                </a:solidFill>
              </a:rPr>
              <a:t>+p</a:t>
            </a:r>
            <a:r>
              <a:rPr lang="en-US" dirty="0" smtClean="0">
                <a:solidFill>
                  <a:srgbClr val="000000"/>
                </a:solidFill>
              </a:rPr>
              <a:t> data consistent with </a:t>
            </a:r>
            <a:r>
              <a:rPr lang="en-US" dirty="0" err="1" smtClean="0">
                <a:solidFill>
                  <a:srgbClr val="000000"/>
                </a:solidFill>
              </a:rPr>
              <a:t>pQCD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sz="1800" dirty="0" err="1" smtClean="0">
                <a:solidFill>
                  <a:srgbClr val="0328E3"/>
                </a:solidFill>
              </a:rPr>
              <a:t>x</a:t>
            </a:r>
            <a:r>
              <a:rPr lang="en-US" sz="1800" baseline="-25000" dirty="0" err="1" smtClean="0">
                <a:solidFill>
                  <a:srgbClr val="0328E3"/>
                </a:solidFill>
              </a:rPr>
              <a:t>T</a:t>
            </a:r>
            <a:r>
              <a:rPr lang="en-US" sz="1800" dirty="0" smtClean="0">
                <a:solidFill>
                  <a:srgbClr val="0328E3"/>
                </a:solidFill>
              </a:rPr>
              <a:t> scaling of cross section  </a:t>
            </a:r>
          </a:p>
          <a:p>
            <a:pPr lvl="1"/>
            <a:r>
              <a:rPr lang="en-US" sz="1800" dirty="0" smtClean="0">
                <a:solidFill>
                  <a:srgbClr val="0328E3"/>
                </a:solidFill>
              </a:rPr>
              <a:t>NLO calculation agree well with data</a:t>
            </a:r>
            <a:endParaRPr lang="en-US" sz="1800" dirty="0" smtClean="0"/>
          </a:p>
          <a:p>
            <a:r>
              <a:rPr lang="en-US" dirty="0" err="1">
                <a:solidFill>
                  <a:srgbClr val="000000"/>
                </a:solidFill>
              </a:rPr>
              <a:t>d</a:t>
            </a:r>
            <a:r>
              <a:rPr lang="en-US" dirty="0" err="1" smtClean="0">
                <a:solidFill>
                  <a:srgbClr val="000000"/>
                </a:solidFill>
              </a:rPr>
              <a:t>+Au</a:t>
            </a:r>
            <a:r>
              <a:rPr lang="en-US" dirty="0" smtClean="0">
                <a:solidFill>
                  <a:srgbClr val="000000"/>
                </a:solidFill>
              </a:rPr>
              <a:t> consistent with </a:t>
            </a:r>
            <a:r>
              <a:rPr lang="en-US" dirty="0" err="1" smtClean="0">
                <a:solidFill>
                  <a:srgbClr val="000000"/>
                </a:solidFill>
              </a:rPr>
              <a:t>N</a:t>
            </a:r>
            <a:r>
              <a:rPr lang="en-US" baseline="-25000" dirty="0" err="1" smtClean="0">
                <a:solidFill>
                  <a:srgbClr val="000000"/>
                </a:solidFill>
              </a:rPr>
              <a:t>coll</a:t>
            </a:r>
            <a:r>
              <a:rPr lang="en-US" dirty="0" smtClean="0">
                <a:solidFill>
                  <a:srgbClr val="000000"/>
                </a:solidFill>
              </a:rPr>
              <a:t> scaling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73543" y="6229350"/>
            <a:ext cx="2368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000000"/>
                </a:solidFill>
              </a:rPr>
              <a:t>Axel </a:t>
            </a:r>
            <a:r>
              <a:rPr lang="en-US" sz="2000" i="1" dirty="0" err="1" smtClean="0">
                <a:solidFill>
                  <a:srgbClr val="000000"/>
                </a:solidFill>
              </a:rPr>
              <a:t>Drees</a:t>
            </a:r>
            <a:r>
              <a:rPr lang="en-US" sz="2000" i="1" dirty="0" smtClean="0">
                <a:solidFill>
                  <a:srgbClr val="000000"/>
                </a:solidFill>
              </a:rPr>
              <a:t>, HP2012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Kari </a:t>
            </a:r>
            <a:r>
              <a:rPr lang="en-US" dirty="0" err="1" smtClean="0"/>
              <a:t>Eskola</a:t>
            </a:r>
            <a:r>
              <a:rPr lang="en-US" dirty="0" smtClean="0"/>
              <a:t> at Hard Probes 2012 conference: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50"/>
            <a:ext cx="8356600" cy="618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600" y="4508500"/>
            <a:ext cx="3860800" cy="190205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 smtClean="0"/>
              <a:t>Direct </a:t>
            </a:r>
            <a:r>
              <a:rPr lang="en-US" i="1" dirty="0" err="1" smtClean="0">
                <a:latin typeface="Symbol" charset="2"/>
                <a:cs typeface="Symbol" charset="2"/>
              </a:rPr>
              <a:t>g</a:t>
            </a:r>
            <a:r>
              <a:rPr lang="en-US" i="1" dirty="0" smtClean="0">
                <a:latin typeface="Symbol" charset="2"/>
                <a:cs typeface="Symbol" charset="2"/>
              </a:rPr>
              <a:t> 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dAu</a:t>
            </a:r>
            <a:r>
              <a:rPr lang="en-US" i="1" dirty="0" smtClean="0"/>
              <a:t> will constrain further!</a:t>
            </a:r>
          </a:p>
          <a:p>
            <a:pPr>
              <a:buNone/>
            </a:pPr>
            <a:r>
              <a:rPr lang="en-US" i="1" dirty="0" smtClean="0"/>
              <a:t>PHENIX 2008 data being analyzed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measurement of thermal photons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3088" y="747713"/>
            <a:ext cx="7774165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3"/>
              </a:buBlip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PHENIX has developed new method to detect direct photons:  </a:t>
            </a:r>
          </a:p>
          <a:p>
            <a:pPr marL="742950" marR="0" lvl="1" indent="-285750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Monotype Sorts" pitchFamily="2" charset="2"/>
              <a:buBlip>
                <a:blip r:embed="rId4"/>
              </a:buBlip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Use photon conversions to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e</a:t>
            </a:r>
            <a:r>
              <a:rPr kumimoji="0" lang="en-US" sz="1800" b="1" i="0" u="none" strike="noStrike" kern="0" cap="none" spc="0" normalizeH="0" baseline="30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+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e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ymbol" pitchFamily="18" charset="2"/>
              </a:rPr>
              <a:t>-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Monotype Sorts" pitchFamily="2" charset="2"/>
              <a:buBlip>
                <a:blip r:embed="rId4"/>
              </a:buBlip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Tag contribution from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ymbol" pitchFamily="18" charset="2"/>
              </a:rPr>
              <a:t>p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ymbol" pitchFamily="18" charset="2"/>
              </a:rPr>
              <a:t>0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decays &amp; compare to MC</a:t>
            </a:r>
          </a:p>
          <a:p>
            <a:pPr marL="742950" marR="0" lvl="1" indent="-285750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Monotype Sorts" pitchFamily="2" charset="2"/>
              <a:buBlip>
                <a:blip r:embed="rId4"/>
              </a:buBlip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Independent systematic uncertainties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4325" y="2022500"/>
            <a:ext cx="5377669" cy="3721075"/>
            <a:chOff x="277825" y="993800"/>
            <a:chExt cx="5377669" cy="372107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b="1760"/>
            <a:stretch/>
          </p:blipFill>
          <p:spPr bwMode="auto">
            <a:xfrm>
              <a:off x="277825" y="993800"/>
              <a:ext cx="5377669" cy="372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64909" y="3659743"/>
              <a:ext cx="25571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chemeClr val="tx1"/>
                  </a:solidFill>
                </a:rPr>
                <a:t>PHENIX preliminary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2726950"/>
              </p:ext>
            </p:extLst>
          </p:nvPr>
        </p:nvGraphicFramePr>
        <p:xfrm>
          <a:off x="5928442" y="2736849"/>
          <a:ext cx="2926197" cy="1739901"/>
        </p:xfrm>
        <a:graphic>
          <a:graphicData uri="http://schemas.openxmlformats.org/presentationml/2006/ole">
            <p:oleObj spid="_x0000_s347138" name="Equation" r:id="rId6" imgW="1879560" imgH="111744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353300" y="4610784"/>
            <a:ext cx="1578778" cy="634020"/>
          </a:xfrm>
          <a:prstGeom prst="rect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s</a:t>
            </a:r>
            <a:r>
              <a:rPr lang="en-US" sz="1600" dirty="0" smtClean="0"/>
              <a:t>imulated based</a:t>
            </a:r>
          </a:p>
          <a:p>
            <a:pPr>
              <a:buNone/>
            </a:pPr>
            <a:r>
              <a:rPr lang="en-US" sz="1600" dirty="0" smtClean="0"/>
              <a:t>On hadron data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751927" y="2066925"/>
            <a:ext cx="1045278" cy="634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m</a:t>
            </a:r>
            <a:r>
              <a:rPr lang="en-US" sz="1600" dirty="0" smtClean="0"/>
              <a:t>easured </a:t>
            </a:r>
          </a:p>
          <a:p>
            <a:pPr>
              <a:buNone/>
            </a:pPr>
            <a:r>
              <a:rPr lang="en-US" sz="1600" dirty="0"/>
              <a:t>r</a:t>
            </a:r>
            <a:r>
              <a:rPr lang="en-US" sz="1600" dirty="0" smtClean="0"/>
              <a:t>aw yields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694105" y="2238374"/>
            <a:ext cx="1662134" cy="634020"/>
          </a:xfrm>
          <a:prstGeom prst="rect">
            <a:avLst/>
          </a:prstGeom>
          <a:ln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c</a:t>
            </a:r>
            <a:r>
              <a:rPr lang="en-US" sz="1600" dirty="0" smtClean="0"/>
              <a:t>onditional </a:t>
            </a:r>
          </a:p>
          <a:p>
            <a:pPr>
              <a:buNone/>
            </a:pPr>
            <a:r>
              <a:rPr lang="en-US" sz="1600" dirty="0" smtClean="0"/>
              <a:t>tagging efficiency </a:t>
            </a:r>
            <a:endParaRPr lang="en-US" sz="1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373758" y="2019300"/>
            <a:ext cx="4770242" cy="3282403"/>
            <a:chOff x="4373758" y="2019300"/>
            <a:chExt cx="4770242" cy="328240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758" y="2019300"/>
              <a:ext cx="4770242" cy="3282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979959" y="3031669"/>
              <a:ext cx="18513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>
                  <a:solidFill>
                    <a:srgbClr val="000000"/>
                  </a:solidFill>
                </a:rPr>
                <a:t>r</a:t>
              </a:r>
              <a:r>
                <a:rPr lang="en-US" sz="1200" dirty="0" smtClean="0">
                  <a:solidFill>
                    <a:srgbClr val="000000"/>
                  </a:solidFill>
                </a:rPr>
                <a:t>eaction plane: 1&lt; |</a:t>
              </a:r>
              <a:r>
                <a:rPr lang="en-US" sz="1200" dirty="0" smtClean="0">
                  <a:solidFill>
                    <a:srgbClr val="000000"/>
                  </a:solidFill>
                  <a:latin typeface="Symbol" pitchFamily="18" charset="2"/>
                </a:rPr>
                <a:t>h</a:t>
              </a:r>
              <a:r>
                <a:rPr lang="en-US" sz="1200" dirty="0" smtClean="0">
                  <a:solidFill>
                    <a:srgbClr val="000000"/>
                  </a:solidFill>
                </a:rPr>
                <a:t>|&lt;2.8 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37300" y="4478378"/>
              <a:ext cx="25737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 err="1" smtClean="0">
                  <a:solidFill>
                    <a:srgbClr val="000000"/>
                  </a:solidFill>
                </a:rPr>
                <a:t>Au+Au</a:t>
              </a:r>
              <a:r>
                <a:rPr lang="en-US" sz="1600" dirty="0" smtClean="0">
                  <a:solidFill>
                    <a:srgbClr val="000000"/>
                  </a:solidFill>
                </a:rPr>
                <a:t> 200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GeV</a:t>
              </a:r>
              <a:r>
                <a:rPr lang="en-US" sz="1600" dirty="0" smtClean="0">
                  <a:solidFill>
                    <a:srgbClr val="000000"/>
                  </a:solidFill>
                </a:rPr>
                <a:t> min. bias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J/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suppression: the plot thickens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 descr="ppg119_fig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5" y="679450"/>
            <a:ext cx="4540526" cy="5283200"/>
          </a:xfrm>
          <a:prstGeom prst="rect">
            <a:avLst/>
          </a:prstGeom>
        </p:spPr>
      </p:pic>
      <p:pic>
        <p:nvPicPr>
          <p:cNvPr id="6" name="Picture 5" descr="ppg119_fig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01" y="1562502"/>
            <a:ext cx="4354226" cy="4215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753040"/>
            <a:ext cx="4114799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FF0000"/>
                </a:solidFill>
              </a:rPr>
              <a:t>More suppressed at forward rapidity</a:t>
            </a:r>
          </a:p>
          <a:p>
            <a:pPr>
              <a:buNone/>
            </a:pPr>
            <a:r>
              <a:rPr lang="en-US" sz="2000" i="1" dirty="0" smtClean="0">
                <a:solidFill>
                  <a:srgbClr val="FF0000"/>
                </a:solidFill>
              </a:rPr>
              <a:t>Unexpected for QGP screening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6970" y="5765740"/>
            <a:ext cx="3299818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FF0000"/>
                </a:solidFill>
              </a:rPr>
              <a:t>Trends upward at higher </a:t>
            </a:r>
            <a:r>
              <a:rPr lang="en-US" sz="2000" i="1" dirty="0" err="1" smtClean="0">
                <a:solidFill>
                  <a:srgbClr val="FF0000"/>
                </a:solidFill>
              </a:rPr>
              <a:t>p</a:t>
            </a:r>
            <a:r>
              <a:rPr lang="en-US" sz="2000" i="1" baseline="-25000" dirty="0" err="1" smtClean="0">
                <a:solidFill>
                  <a:srgbClr val="FF0000"/>
                </a:solidFill>
              </a:rPr>
              <a:t>T</a:t>
            </a:r>
            <a:endParaRPr lang="en-US" sz="2000" i="1" baseline="-250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000" i="1" dirty="0" smtClean="0">
                <a:solidFill>
                  <a:srgbClr val="FF0000"/>
                </a:solidFill>
              </a:rPr>
              <a:t>Expected for QGP screening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0901" y="1162392"/>
            <a:ext cx="2496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0" i="1" dirty="0" smtClean="0">
                <a:solidFill>
                  <a:schemeClr val="tx1"/>
                </a:solidFill>
                <a:latin typeface="+mn-lt"/>
              </a:rPr>
              <a:t>PRC84, 054912 (2011)</a:t>
            </a:r>
            <a:endParaRPr lang="en-US" sz="2000" b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PHENIX and our upgrades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60869" y="658285"/>
            <a:ext cx="4183686" cy="3560975"/>
          </a:xfrm>
        </p:spPr>
        <p:txBody>
          <a:bodyPr/>
          <a:lstStyle/>
          <a:p>
            <a:r>
              <a:rPr lang="en-US" sz="2800" dirty="0" smtClean="0"/>
              <a:t>VTX (2011)</a:t>
            </a:r>
          </a:p>
          <a:p>
            <a:r>
              <a:rPr lang="en-US" sz="2800" dirty="0" smtClean="0"/>
              <a:t>FVTX (2012)</a:t>
            </a:r>
          </a:p>
          <a:p>
            <a:r>
              <a:rPr lang="en-US" sz="2800" dirty="0" smtClean="0"/>
              <a:t>W trigger (’11 &amp; ’12)</a:t>
            </a:r>
          </a:p>
          <a:p>
            <a:pPr lvl="1"/>
            <a:r>
              <a:rPr lang="en-US" sz="2800" dirty="0" smtClean="0"/>
              <a:t>RPC’s &amp; </a:t>
            </a:r>
            <a:r>
              <a:rPr lang="en-US" sz="2800" dirty="0" err="1" smtClean="0"/>
              <a:t>MuTR</a:t>
            </a:r>
            <a:r>
              <a:rPr lang="en-US" sz="2800" dirty="0" smtClean="0"/>
              <a:t> FEE</a:t>
            </a:r>
          </a:p>
          <a:p>
            <a:r>
              <a:rPr lang="en-US" sz="2800" dirty="0" smtClean="0"/>
              <a:t>HBD (2009 &amp; 2010)</a:t>
            </a:r>
          </a:p>
          <a:p>
            <a:r>
              <a:rPr lang="en-US" sz="2800" dirty="0" smtClean="0"/>
              <a:t>DAQ2010</a:t>
            </a:r>
          </a:p>
          <a:p>
            <a:r>
              <a:rPr lang="en-US" sz="2800" dirty="0" smtClean="0"/>
              <a:t>MPC-EX (2014)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4089F-D4AF-1D46-A4E0-1FDFF4B6BA7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0869" y="4521200"/>
            <a:ext cx="3852287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With DAQ2010, PHENIX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maintains high DAQ rate </a:t>
            </a:r>
          </a:p>
          <a:p>
            <a:pPr>
              <a:buNone/>
            </a:pPr>
            <a:r>
              <a:rPr lang="en-US" sz="2400" dirty="0" err="1" smtClean="0">
                <a:solidFill>
                  <a:srgbClr val="0000FF"/>
                </a:solidFill>
              </a:rPr>
              <a:t>w</a:t>
            </a:r>
            <a:r>
              <a:rPr lang="en-US" sz="2400" dirty="0" smtClean="0">
                <a:solidFill>
                  <a:srgbClr val="0000FF"/>
                </a:solidFill>
              </a:rPr>
              <a:t>/VTX &amp; FVTX! 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~5kHz (</a:t>
            </a:r>
            <a:r>
              <a:rPr lang="en-US" sz="2400" dirty="0" err="1" smtClean="0">
                <a:solidFill>
                  <a:srgbClr val="0000FF"/>
                </a:solidFill>
              </a:rPr>
              <a:t>AuAu</a:t>
            </a:r>
            <a:r>
              <a:rPr lang="en-US" sz="2400" dirty="0" smtClean="0">
                <a:solidFill>
                  <a:srgbClr val="0000FF"/>
                </a:solidFill>
              </a:rPr>
              <a:t>), ~7kHz(p+p)</a:t>
            </a:r>
          </a:p>
        </p:txBody>
      </p:sp>
      <p:pic>
        <p:nvPicPr>
          <p:cNvPr id="13" name="Picture 12" descr="Phenix_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057" y="683685"/>
            <a:ext cx="5002496" cy="60691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dirty="0" smtClean="0"/>
              <a:t> dependence: compare to 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2966"/>
          <a:stretch>
            <a:fillRect/>
          </a:stretch>
        </p:blipFill>
        <p:spPr>
          <a:xfrm>
            <a:off x="260350" y="647700"/>
            <a:ext cx="8693150" cy="5608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8300" y="6280150"/>
            <a:ext cx="64516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FF0000"/>
                </a:solidFill>
              </a:rPr>
              <a:t>J/</a:t>
            </a:r>
            <a:r>
              <a:rPr lang="en-US" sz="20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y</a:t>
            </a:r>
            <a:r>
              <a:rPr lang="en-US" sz="2000" i="1" dirty="0" smtClean="0">
                <a:solidFill>
                  <a:srgbClr val="FF0000"/>
                </a:solidFill>
              </a:rPr>
              <a:t> less suppressed at LHC! Final state recombination... 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energies at RHIC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111250"/>
            <a:ext cx="8623300" cy="4635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47900" y="5753040"/>
            <a:ext cx="52451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FF0000"/>
                </a:solidFill>
              </a:rPr>
              <a:t>Similar to 200 </a:t>
            </a:r>
            <a:r>
              <a:rPr lang="en-US" sz="2000" i="1" dirty="0" err="1" smtClean="0">
                <a:solidFill>
                  <a:srgbClr val="FF0000"/>
                </a:solidFill>
              </a:rPr>
              <a:t>GeV</a:t>
            </a:r>
            <a:r>
              <a:rPr lang="en-US" sz="2000" i="1" dirty="0" smtClean="0">
                <a:solidFill>
                  <a:srgbClr val="FF0000"/>
                </a:solidFill>
              </a:rPr>
              <a:t>, but comparison suffers from lack of precision – longer runs needed!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699" y="120650"/>
            <a:ext cx="8154091" cy="457200"/>
          </a:xfrm>
        </p:spPr>
        <p:txBody>
          <a:bodyPr/>
          <a:lstStyle/>
          <a:p>
            <a:r>
              <a:rPr lang="en-US" dirty="0" smtClean="0"/>
              <a:t>suppression ingredients: √</a:t>
            </a:r>
            <a:r>
              <a:rPr lang="en-US" dirty="0" err="1" smtClean="0"/>
              <a:t>s</a:t>
            </a:r>
            <a:r>
              <a:rPr lang="en-US" dirty="0" smtClean="0"/>
              <a:t> dependence is key!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369BB-8C17-3B46-9D7B-BC8C1CA5AA53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158751" y="742950"/>
            <a:ext cx="4159249" cy="3102260"/>
            <a:chOff x="158751" y="793750"/>
            <a:chExt cx="4159249" cy="31022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751" y="793750"/>
              <a:ext cx="4159249" cy="31022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60400" y="2726779"/>
              <a:ext cx="23428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chemeClr val="tx1"/>
                  </a:solidFill>
                </a:rPr>
                <a:t>Cold matter</a:t>
              </a:r>
            </a:p>
            <a:p>
              <a:pPr>
                <a:buNone/>
              </a:pPr>
              <a:r>
                <a:rPr lang="en-US" sz="2000" dirty="0" smtClean="0">
                  <a:solidFill>
                    <a:schemeClr val="tx1"/>
                  </a:solidFill>
                </a:rPr>
                <a:t>effective absorption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5410200" y="1080294"/>
            <a:ext cx="2768600" cy="2585491"/>
            <a:chOff x="5410200" y="1308894"/>
            <a:chExt cx="2768600" cy="2585491"/>
          </a:xfrm>
        </p:grpSpPr>
        <p:grpSp>
          <p:nvGrpSpPr>
            <p:cNvPr id="8" name="Group 12"/>
            <p:cNvGrpSpPr/>
            <p:nvPr/>
          </p:nvGrpSpPr>
          <p:grpSpPr>
            <a:xfrm>
              <a:off x="5410200" y="1308894"/>
              <a:ext cx="2768600" cy="1991804"/>
              <a:chOff x="5410200" y="1905794"/>
              <a:chExt cx="2768600" cy="1991804"/>
            </a:xfrm>
          </p:grpSpPr>
          <p:cxnSp>
            <p:nvCxnSpPr>
              <p:cNvPr id="9" name="Straight Arrow Connector 8"/>
              <p:cNvCxnSpPr/>
              <p:nvPr/>
            </p:nvCxnSpPr>
            <p:spPr bwMode="auto">
              <a:xfrm>
                <a:off x="5410200" y="3896010"/>
                <a:ext cx="276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rot="5400000" flipH="1" flipV="1">
                <a:off x="4478195" y="2900505"/>
                <a:ext cx="199101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14" name="Rectangle 13"/>
            <p:cNvSpPr/>
            <p:nvPr/>
          </p:nvSpPr>
          <p:spPr>
            <a:xfrm>
              <a:off x="6369238" y="3432720"/>
              <a:ext cx="4733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√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5"/>
          <p:cNvGrpSpPr/>
          <p:nvPr/>
        </p:nvGrpSpPr>
        <p:grpSpPr>
          <a:xfrm>
            <a:off x="1549400" y="4158209"/>
            <a:ext cx="2768600" cy="2585491"/>
            <a:chOff x="5410200" y="1308894"/>
            <a:chExt cx="2768600" cy="2585491"/>
          </a:xfrm>
        </p:grpSpPr>
        <p:grpSp>
          <p:nvGrpSpPr>
            <p:cNvPr id="12" name="Group 12"/>
            <p:cNvGrpSpPr/>
            <p:nvPr/>
          </p:nvGrpSpPr>
          <p:grpSpPr>
            <a:xfrm>
              <a:off x="5410200" y="1308894"/>
              <a:ext cx="2768600" cy="1991804"/>
              <a:chOff x="5410200" y="1905794"/>
              <a:chExt cx="2768600" cy="1991804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5410200" y="3896010"/>
                <a:ext cx="276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rot="5400000" flipH="1" flipV="1">
                <a:off x="4478195" y="2900505"/>
                <a:ext cx="199101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18" name="Rectangle 17"/>
            <p:cNvSpPr/>
            <p:nvPr/>
          </p:nvSpPr>
          <p:spPr>
            <a:xfrm>
              <a:off x="6369238" y="3432720"/>
              <a:ext cx="4733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√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 bwMode="auto">
          <a:xfrm flipV="1">
            <a:off x="5753100" y="1790700"/>
            <a:ext cx="1778000" cy="1206500"/>
          </a:xfrm>
          <a:prstGeom prst="straightConnector1">
            <a:avLst/>
          </a:prstGeom>
          <a:noFill/>
          <a:ln w="28575" cap="flat" cmpd="sng" algn="ctr">
            <a:solidFill>
              <a:srgbClr val="0328E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1995261" y="4826000"/>
            <a:ext cx="2119539" cy="538709"/>
          </a:xfrm>
          <a:prstGeom prst="straightConnector1">
            <a:avLst/>
          </a:prstGeom>
          <a:noFill/>
          <a:ln w="28575" cap="flat" cmpd="sng" algn="ctr">
            <a:solidFill>
              <a:srgbClr val="0328E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717139" y="881559"/>
            <a:ext cx="2351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Shadowing in CNM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63701" y="4158209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Screening in QGP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3" name="Group 29"/>
          <p:cNvGrpSpPr/>
          <p:nvPr/>
        </p:nvGrpSpPr>
        <p:grpSpPr>
          <a:xfrm>
            <a:off x="5461000" y="3961369"/>
            <a:ext cx="2768600" cy="2585491"/>
            <a:chOff x="5410200" y="1308894"/>
            <a:chExt cx="2768600" cy="2585491"/>
          </a:xfrm>
        </p:grpSpPr>
        <p:grpSp>
          <p:nvGrpSpPr>
            <p:cNvPr id="15" name="Group 12"/>
            <p:cNvGrpSpPr/>
            <p:nvPr/>
          </p:nvGrpSpPr>
          <p:grpSpPr>
            <a:xfrm>
              <a:off x="5410200" y="1308894"/>
              <a:ext cx="2768600" cy="1991804"/>
              <a:chOff x="5410200" y="1905794"/>
              <a:chExt cx="2768600" cy="1991804"/>
            </a:xfrm>
          </p:grpSpPr>
          <p:cxnSp>
            <p:nvCxnSpPr>
              <p:cNvPr id="33" name="Straight Arrow Connector 32"/>
              <p:cNvCxnSpPr/>
              <p:nvPr/>
            </p:nvCxnSpPr>
            <p:spPr bwMode="auto">
              <a:xfrm>
                <a:off x="5410200" y="3896010"/>
                <a:ext cx="276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rot="5400000" flipH="1" flipV="1">
                <a:off x="4478195" y="2900505"/>
                <a:ext cx="199101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32" name="Rectangle 31"/>
            <p:cNvSpPr/>
            <p:nvPr/>
          </p:nvSpPr>
          <p:spPr>
            <a:xfrm>
              <a:off x="6369238" y="3432720"/>
              <a:ext cx="4733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√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 bwMode="auto">
          <a:xfrm>
            <a:off x="5803900" y="4558319"/>
            <a:ext cx="2264338" cy="1080481"/>
          </a:xfrm>
          <a:prstGeom prst="straightConnector1">
            <a:avLst/>
          </a:prstGeom>
          <a:noFill/>
          <a:ln w="28575" cap="flat" cmpd="sng" algn="ctr">
            <a:solidFill>
              <a:srgbClr val="0328E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5853101" y="3896010"/>
            <a:ext cx="2986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Final state recombination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4285809" y="1947706"/>
            <a:ext cx="1787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Suppression</a:t>
            </a:r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 rot="16200000">
            <a:off x="4336609" y="4662195"/>
            <a:ext cx="1787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Suppression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 rot="16200000">
            <a:off x="361507" y="4960533"/>
            <a:ext cx="1787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Suppression</a:t>
            </a:r>
            <a:endParaRPr lang="en-US" sz="24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1763701" y="1221479"/>
            <a:ext cx="6545584" cy="3716051"/>
            <a:chOff x="1763701" y="1221479"/>
            <a:chExt cx="6545584" cy="3716051"/>
          </a:xfrm>
        </p:grpSpPr>
        <p:sp>
          <p:nvSpPr>
            <p:cNvPr id="37" name="TextBox 36"/>
            <p:cNvSpPr txBox="1"/>
            <p:nvPr/>
          </p:nvSpPr>
          <p:spPr>
            <a:xfrm>
              <a:off x="5980101" y="4184965"/>
              <a:ext cx="23291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i="1" dirty="0" smtClean="0">
                  <a:solidFill>
                    <a:srgbClr val="FF0000"/>
                  </a:solidFill>
                </a:rPr>
                <a:t>  LHC data say yes!</a:t>
              </a:r>
              <a:endParaRPr lang="en-US" sz="2000" i="1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63701" y="4537420"/>
              <a:ext cx="13465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i="1" dirty="0" smtClean="0">
                  <a:solidFill>
                    <a:srgbClr val="FF0000"/>
                  </a:solidFill>
                </a:rPr>
                <a:t>  the goal!</a:t>
              </a:r>
              <a:endParaRPr lang="en-US" sz="2000" i="1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25295" y="1221479"/>
              <a:ext cx="27839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i="1" dirty="0" smtClean="0">
                  <a:solidFill>
                    <a:srgbClr val="FF0000"/>
                  </a:solidFill>
                </a:rPr>
                <a:t>Measure with other hard probes in </a:t>
              </a:r>
              <a:r>
                <a:rPr lang="en-US" sz="2000" i="1" dirty="0" err="1" smtClean="0">
                  <a:solidFill>
                    <a:srgbClr val="FF0000"/>
                  </a:solidFill>
                </a:rPr>
                <a:t>d/p+A</a:t>
              </a:r>
              <a:endParaRPr lang="en-US" sz="2000" i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3365500" cy="457200"/>
          </a:xfrm>
        </p:spPr>
        <p:txBody>
          <a:bodyPr/>
          <a:lstStyle/>
          <a:p>
            <a:r>
              <a:rPr lang="en-US" dirty="0" err="1" smtClean="0"/>
              <a:t>d+Au</a:t>
            </a:r>
            <a:r>
              <a:rPr lang="en-US" dirty="0" smtClean="0"/>
              <a:t> -&gt; J/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 descr="ppg125_fig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174974" y="0"/>
            <a:ext cx="496902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300" y="1320800"/>
            <a:ext cx="3933674" cy="4745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</a:pPr>
            <a:endParaRPr lang="en-US" sz="2400" dirty="0" smtClean="0">
              <a:cs typeface="Symbol" charset="2"/>
            </a:endParaRPr>
          </a:p>
          <a:p>
            <a:pPr>
              <a:buFont typeface="Wingdings" charset="2"/>
              <a:buChar char="u"/>
            </a:pPr>
            <a:r>
              <a:rPr lang="en-US" sz="2400" dirty="0" smtClean="0">
                <a:cs typeface="Symbol" charset="2"/>
              </a:rPr>
              <a:t> rapidity &amp; </a:t>
            </a:r>
            <a:r>
              <a:rPr lang="en-US" sz="2400" dirty="0" err="1" smtClean="0">
                <a:cs typeface="Symbol" charset="2"/>
              </a:rPr>
              <a:t>p</a:t>
            </a:r>
            <a:r>
              <a:rPr lang="en-US" sz="2400" baseline="-25000" dirty="0" err="1" smtClean="0">
                <a:cs typeface="Symbol" charset="2"/>
              </a:rPr>
              <a:t>T</a:t>
            </a:r>
            <a:r>
              <a:rPr lang="en-US" sz="2400" dirty="0" smtClean="0">
                <a:cs typeface="Symbol" charset="2"/>
              </a:rPr>
              <a:t> dependence </a:t>
            </a:r>
          </a:p>
          <a:p>
            <a:pPr lvl="1">
              <a:buNone/>
            </a:pPr>
            <a:r>
              <a:rPr lang="en-US" sz="2400" dirty="0" smtClean="0">
                <a:cs typeface="Symbol" charset="2"/>
              </a:rPr>
              <a:t>Help pin down cold nuclear matter effects</a:t>
            </a:r>
          </a:p>
          <a:p>
            <a:pPr>
              <a:buFont typeface="Wingdings" charset="2"/>
              <a:buChar char="u"/>
            </a:pPr>
            <a:r>
              <a:rPr lang="en-US" sz="2400" dirty="0" smtClean="0">
                <a:cs typeface="Symbol" charset="2"/>
              </a:rPr>
              <a:t> Also measure open heavy flavor</a:t>
            </a:r>
          </a:p>
          <a:p>
            <a:pPr lvl="1">
              <a:buNone/>
            </a:pPr>
            <a:r>
              <a:rPr lang="en-US" sz="2400" dirty="0" err="1" smtClean="0">
                <a:cs typeface="Symbol" charset="2"/>
              </a:rPr>
              <a:t>Muons</a:t>
            </a:r>
            <a:endParaRPr lang="en-US" sz="2400" dirty="0" smtClean="0">
              <a:cs typeface="Symbol" charset="2"/>
            </a:endParaRPr>
          </a:p>
          <a:p>
            <a:pPr lvl="1">
              <a:buNone/>
            </a:pPr>
            <a:r>
              <a:rPr lang="en-US" sz="2400" dirty="0" smtClean="0">
                <a:cs typeface="Symbol" charset="2"/>
              </a:rPr>
              <a:t>Electrons</a:t>
            </a:r>
          </a:p>
          <a:p>
            <a:pPr lvl="1">
              <a:buNone/>
            </a:pPr>
            <a:r>
              <a:rPr lang="en-US" sz="2400" dirty="0" smtClean="0">
                <a:cs typeface="Symbol" charset="2"/>
              </a:rPr>
              <a:t>Compare to </a:t>
            </a:r>
            <a:r>
              <a:rPr lang="en-US" sz="2400" dirty="0" err="1" smtClean="0">
                <a:cs typeface="Symbol" charset="2"/>
              </a:rPr>
              <a:t>Cu+Cu</a:t>
            </a:r>
            <a:r>
              <a:rPr lang="en-US" sz="2400" dirty="0" smtClean="0">
                <a:cs typeface="Symbol" charset="2"/>
              </a:rPr>
              <a:t> and </a:t>
            </a:r>
            <a:r>
              <a:rPr lang="en-US" sz="2400" dirty="0" err="1" smtClean="0">
                <a:cs typeface="Symbol" charset="2"/>
              </a:rPr>
              <a:t>Au+Au</a:t>
            </a:r>
            <a:endParaRPr lang="en-US" sz="2400" dirty="0" smtClean="0">
              <a:cs typeface="Symbol" charset="2"/>
            </a:endParaRPr>
          </a:p>
          <a:p>
            <a:pPr>
              <a:buFont typeface="Wingdings" charset="2"/>
              <a:buChar char="u"/>
            </a:pP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7340601" y="2603500"/>
            <a:ext cx="1197776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1" dirty="0" err="1" smtClean="0">
                <a:solidFill>
                  <a:schemeClr val="tx1"/>
                </a:solidFill>
                <a:latin typeface="+mn-lt"/>
              </a:rPr>
              <a:t>arXiV</a:t>
            </a: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pPr>
              <a:buNone/>
            </a:pP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1204.0777</a:t>
            </a: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4500" y="3859923"/>
            <a:ext cx="233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0" i="1" dirty="0" err="1" smtClean="0">
                <a:solidFill>
                  <a:schemeClr val="tx1"/>
                </a:solidFill>
                <a:latin typeface="+mn-lt"/>
              </a:rPr>
              <a:t>arXiV</a:t>
            </a: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: 1204.0754</a:t>
            </a: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7950"/>
            <a:ext cx="7772400" cy="457200"/>
          </a:xfrm>
        </p:spPr>
        <p:txBody>
          <a:bodyPr/>
          <a:lstStyle/>
          <a:p>
            <a:r>
              <a:rPr lang="en-US" dirty="0" smtClean="0"/>
              <a:t>Energy scan for soft particle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 descr="netcharg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3288" r="9239"/>
              <a:stretch>
                <a:fillRect/>
              </a:stretch>
            </p:blipFill>
          </mc:Choice>
          <mc:Fallback>
            <p:blipFill>
              <a:blip r:embed="rId3"/>
              <a:srcRect t="3288" r="9239"/>
              <a:stretch>
                <a:fillRect/>
              </a:stretch>
            </p:blipFill>
          </mc:Fallback>
        </mc:AlternateContent>
        <p:spPr>
          <a:xfrm>
            <a:off x="4756492" y="603250"/>
            <a:ext cx="4387508" cy="5149850"/>
          </a:xfrm>
          <a:prstGeom prst="rect">
            <a:avLst/>
          </a:prstGeom>
        </p:spPr>
      </p:pic>
      <p:pic>
        <p:nvPicPr>
          <p:cNvPr id="7" name="Picture 6" descr="detdetaRHICLHC.png"/>
          <p:cNvPicPr>
            <a:picLocks noChangeAspect="1"/>
          </p:cNvPicPr>
          <p:nvPr/>
        </p:nvPicPr>
        <p:blipFill>
          <a:blip r:embed="rId4"/>
          <a:srcRect t="8163" r="9259"/>
          <a:stretch>
            <a:fillRect/>
          </a:stretch>
        </p:blipFill>
        <p:spPr>
          <a:xfrm>
            <a:off x="76200" y="565151"/>
            <a:ext cx="3695700" cy="3092449"/>
          </a:xfrm>
          <a:prstGeom prst="rect">
            <a:avLst/>
          </a:prstGeom>
        </p:spPr>
      </p:pic>
      <p:pic>
        <p:nvPicPr>
          <p:cNvPr id="10" name="Picture 9" descr="ebjExcite.png"/>
          <p:cNvPicPr>
            <a:picLocks noChangeAspect="1"/>
          </p:cNvPicPr>
          <p:nvPr/>
        </p:nvPicPr>
        <p:blipFill>
          <a:blip r:embed="rId5"/>
          <a:srcRect t="8129" r="7998"/>
          <a:stretch>
            <a:fillRect/>
          </a:stretch>
        </p:blipFill>
        <p:spPr>
          <a:xfrm>
            <a:off x="1358901" y="3611857"/>
            <a:ext cx="3406884" cy="32334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24"/>
            <a:ext cx="5588000" cy="457200"/>
          </a:xfrm>
        </p:spPr>
        <p:txBody>
          <a:bodyPr/>
          <a:lstStyle/>
          <a:p>
            <a:r>
              <a:rPr lang="en-US" dirty="0" err="1" smtClean="0"/>
              <a:t>Cu+Au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267200" y="344424"/>
            <a:ext cx="4723517" cy="6372255"/>
            <a:chOff x="4267200" y="344424"/>
            <a:chExt cx="4723517" cy="6372255"/>
          </a:xfrm>
        </p:grpSpPr>
        <p:pic>
          <p:nvPicPr>
            <p:cNvPr id="6" name="Picture 3" descr="C:\Users\leitch\Desktop\mass_jpsi.gif"/>
            <p:cNvPicPr>
              <a:picLocks noChangeAspect="1" noChangeArrowheads="1"/>
            </p:cNvPicPr>
            <p:nvPr/>
          </p:nvPicPr>
          <p:blipFill>
            <a:blip r:embed="rId2" cstate="print"/>
            <a:srcRect r="70143"/>
            <a:stretch>
              <a:fillRect/>
            </a:stretch>
          </p:blipFill>
          <p:spPr bwMode="auto">
            <a:xfrm>
              <a:off x="4447032" y="344424"/>
              <a:ext cx="4495800" cy="61722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6781800" y="666690"/>
              <a:ext cx="13070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FF0000"/>
                  </a:solidFill>
                  <a:latin typeface="Comic Sans MS" pitchFamily="66" charset="0"/>
                  <a:sym typeface="Symbol"/>
                </a:rPr>
                <a:t></a:t>
              </a:r>
              <a:r>
                <a:rPr lang="en-US" sz="2000" baseline="30000" dirty="0" smtClean="0">
                  <a:solidFill>
                    <a:srgbClr val="FF0000"/>
                  </a:solidFill>
                  <a:latin typeface="Comic Sans MS" pitchFamily="66" charset="0"/>
                  <a:sym typeface="Symbol"/>
                </a:rPr>
                <a:t>+</a:t>
              </a:r>
              <a:r>
                <a:rPr lang="en-US" sz="2000" dirty="0" smtClean="0">
                  <a:solidFill>
                    <a:srgbClr val="FF0000"/>
                  </a:solidFill>
                  <a:latin typeface="Comic Sans MS" pitchFamily="66" charset="0"/>
                  <a:sym typeface="Symbol"/>
                </a:rPr>
                <a:t></a:t>
              </a:r>
              <a:r>
                <a:rPr lang="en-US" sz="2000" baseline="30000" dirty="0" smtClean="0">
                  <a:solidFill>
                    <a:srgbClr val="FF0000"/>
                  </a:solidFill>
                  <a:latin typeface="Comic Sans MS" pitchFamily="66" charset="0"/>
                  <a:sym typeface="Symbol"/>
                </a:rPr>
                <a:t>- </a:t>
              </a:r>
              <a:r>
                <a:rPr lang="en-US" sz="1600" dirty="0" smtClean="0">
                  <a:solidFill>
                    <a:srgbClr val="FF0000"/>
                  </a:solidFill>
                  <a:latin typeface="Comic Sans MS" pitchFamily="66" charset="0"/>
                  <a:sym typeface="Symbol"/>
                </a:rPr>
                <a:t>signal</a:t>
              </a:r>
              <a:endParaRPr lang="en-US" sz="1600" baseline="300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01463" y="990600"/>
              <a:ext cx="21892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B050"/>
                  </a:solidFill>
                  <a:latin typeface="Comic Sans MS" pitchFamily="66" charset="0"/>
                  <a:sym typeface="Symbol"/>
                </a:rPr>
                <a:t></a:t>
              </a:r>
              <a:r>
                <a:rPr lang="en-US" sz="2000" baseline="30000" dirty="0" smtClean="0">
                  <a:solidFill>
                    <a:srgbClr val="00B050"/>
                  </a:solidFill>
                  <a:latin typeface="Comic Sans MS" pitchFamily="66" charset="0"/>
                  <a:sym typeface="Symbol"/>
                </a:rPr>
                <a:t>±</a:t>
              </a:r>
              <a:r>
                <a:rPr lang="en-US" sz="2000" dirty="0" smtClean="0">
                  <a:solidFill>
                    <a:srgbClr val="00B050"/>
                  </a:solidFill>
                  <a:latin typeface="Comic Sans MS" pitchFamily="66" charset="0"/>
                  <a:sym typeface="Symbol"/>
                </a:rPr>
                <a:t></a:t>
              </a:r>
              <a:r>
                <a:rPr lang="en-US" sz="2000" baseline="30000" dirty="0" smtClean="0">
                  <a:solidFill>
                    <a:srgbClr val="00B050"/>
                  </a:solidFill>
                  <a:latin typeface="Comic Sans MS" pitchFamily="66" charset="0"/>
                  <a:sym typeface="Symbol"/>
                </a:rPr>
                <a:t>±</a:t>
              </a:r>
              <a:r>
                <a:rPr lang="en-US" sz="2000" dirty="0" smtClean="0">
                  <a:solidFill>
                    <a:srgbClr val="00B050"/>
                  </a:solidFill>
                  <a:latin typeface="Comic Sans MS" pitchFamily="66" charset="0"/>
                  <a:sym typeface="Symbol"/>
                </a:rPr>
                <a:t> </a:t>
              </a:r>
              <a:r>
                <a:rPr lang="en-US" sz="1600" dirty="0" smtClean="0">
                  <a:solidFill>
                    <a:srgbClr val="00B050"/>
                  </a:solidFill>
                  <a:latin typeface="Comic Sans MS" pitchFamily="66" charset="0"/>
                  <a:sym typeface="Symbol"/>
                </a:rPr>
                <a:t>like-sign </a:t>
              </a:r>
              <a:r>
                <a:rPr lang="en-US" sz="1600" dirty="0" err="1" smtClean="0">
                  <a:solidFill>
                    <a:srgbClr val="00B050"/>
                  </a:solidFill>
                  <a:latin typeface="Comic Sans MS" pitchFamily="66" charset="0"/>
                  <a:sym typeface="Symbol"/>
                </a:rPr>
                <a:t>bkgd</a:t>
              </a:r>
              <a:endParaRPr lang="en-US" baseline="30000" dirty="0">
                <a:solidFill>
                  <a:srgbClr val="00B050"/>
                </a:solidFill>
                <a:latin typeface="Comic Sans MS" pitchFamily="66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14032" y="5172670"/>
              <a:ext cx="1828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Comic Sans MS" pitchFamily="66" charset="0"/>
                </a:rPr>
                <a:t>signal after background subtraction</a:t>
              </a:r>
              <a:endParaRPr lang="en-US" sz="1800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43800" y="3886200"/>
              <a:ext cx="9519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FF"/>
                  </a:solidFill>
                  <a:latin typeface="Comic Sans MS" pitchFamily="66" charset="0"/>
                </a:rPr>
                <a:t>5281 J/</a:t>
              </a:r>
              <a:r>
                <a:rPr lang="en-US" sz="2000" dirty="0" smtClean="0">
                  <a:solidFill>
                    <a:srgbClr val="0000FF"/>
                  </a:solidFill>
                  <a:latin typeface="Comic Sans MS" pitchFamily="66" charset="0"/>
                  <a:sym typeface="Symbol"/>
                </a:rPr>
                <a:t>’s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69664" y="6316569"/>
              <a:ext cx="282611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err="1" smtClean="0">
                  <a:solidFill>
                    <a:srgbClr val="000000"/>
                  </a:solidFill>
                  <a:latin typeface="Comic Sans MS" pitchFamily="66" charset="0"/>
                </a:rPr>
                <a:t>Dimuon</a:t>
              </a:r>
              <a:r>
                <a:rPr lang="en-US" sz="2000" dirty="0" smtClean="0">
                  <a:solidFill>
                    <a:srgbClr val="000000"/>
                  </a:solidFill>
                  <a:latin typeface="Comic Sans MS" pitchFamily="66" charset="0"/>
                </a:rPr>
                <a:t> Mass (</a:t>
              </a:r>
              <a:r>
                <a:rPr lang="en-US" sz="2000" dirty="0" err="1" smtClean="0">
                  <a:solidFill>
                    <a:srgbClr val="000000"/>
                  </a:solidFill>
                  <a:latin typeface="Comic Sans MS" pitchFamily="66" charset="0"/>
                </a:rPr>
                <a:t>GeV</a:t>
              </a:r>
              <a:r>
                <a:rPr lang="en-US" sz="2000" dirty="0" smtClean="0">
                  <a:solidFill>
                    <a:srgbClr val="000000"/>
                  </a:solidFill>
                  <a:latin typeface="Comic Sans MS" pitchFamily="66" charset="0"/>
                </a:rPr>
                <a:t>/c)</a:t>
              </a:r>
              <a:endParaRPr lang="en-US" sz="20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4274528" y="3890551"/>
              <a:ext cx="59792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00"/>
                  </a:solidFill>
                  <a:latin typeface="Comic Sans MS" pitchFamily="66" charset="0"/>
                </a:rPr>
                <a:t>Yield</a:t>
              </a:r>
              <a:endParaRPr lang="en-US" sz="20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4122128" y="830872"/>
              <a:ext cx="59792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00"/>
                  </a:solidFill>
                  <a:latin typeface="Comic Sans MS" pitchFamily="66" charset="0"/>
                </a:rPr>
                <a:t>Yield</a:t>
              </a:r>
              <a:endParaRPr lang="en-US" sz="20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50664" y="625209"/>
              <a:ext cx="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03064" y="3761601"/>
              <a:ext cx="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>
                <a:buNone/>
              </a:pP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7800" y="723900"/>
            <a:ext cx="4267200" cy="5576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J/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sym typeface="Symbol"/>
              </a:rPr>
              <a:t> yields from the PHENIX </a:t>
            </a:r>
            <a:r>
              <a:rPr lang="en-US" sz="2200" dirty="0" err="1" smtClean="0">
                <a:solidFill>
                  <a:schemeClr val="tx1"/>
                </a:solidFill>
                <a:latin typeface="+mn-lt"/>
                <a:sym typeface="Symbol"/>
              </a:rPr>
              <a:t>Muon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sym typeface="Symbol"/>
              </a:rPr>
              <a:t> Arms for </a:t>
            </a:r>
            <a:r>
              <a:rPr lang="en-US" sz="2200" dirty="0" err="1" smtClean="0">
                <a:solidFill>
                  <a:schemeClr val="tx1"/>
                </a:solidFill>
                <a:latin typeface="+mn-lt"/>
                <a:sym typeface="Symbol"/>
              </a:rPr>
              <a:t>Cu+Au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sym typeface="Symbol"/>
              </a:rPr>
              <a:t> Collisions – taking data right now</a:t>
            </a:r>
          </a:p>
          <a:p>
            <a:pPr>
              <a:buFont typeface="Wingdings" charset="2"/>
              <a:buChar char="u"/>
            </a:pPr>
            <a:r>
              <a:rPr lang="en-US" sz="2200" dirty="0" smtClean="0">
                <a:solidFill>
                  <a:schemeClr val="tx1"/>
                </a:solidFill>
                <a:latin typeface="+mn-lt"/>
                <a:sym typeface="Symbol"/>
              </a:rPr>
              <a:t>For about 0.4 nb</a:t>
            </a:r>
            <a:r>
              <a:rPr lang="en-US" sz="2200" baseline="30000" dirty="0" smtClean="0">
                <a:solidFill>
                  <a:schemeClr val="tx1"/>
                </a:solidFill>
                <a:latin typeface="+mn-lt"/>
                <a:sym typeface="Symbol"/>
              </a:rPr>
              <a:t>-1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sym typeface="Symbol"/>
              </a:rPr>
              <a:t>from the Counting House fast production – 5.3k J/ from sum of two </a:t>
            </a:r>
            <a:r>
              <a:rPr lang="en-US" sz="2200" dirty="0" err="1" smtClean="0">
                <a:solidFill>
                  <a:schemeClr val="tx1"/>
                </a:solidFill>
                <a:latin typeface="+mn-lt"/>
                <a:sym typeface="Symbol"/>
              </a:rPr>
              <a:t>muon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sym typeface="Symbol"/>
              </a:rPr>
              <a:t> arms</a:t>
            </a:r>
            <a:endParaRPr lang="en-US" sz="2200" baseline="30000" dirty="0" smtClean="0">
              <a:solidFill>
                <a:schemeClr val="tx1"/>
              </a:solidFill>
              <a:latin typeface="+mn-lt"/>
              <a:sym typeface="Symbol"/>
            </a:endParaRPr>
          </a:p>
          <a:p>
            <a:pPr>
              <a:buFont typeface="Wingdings" charset="2"/>
              <a:buChar char="u"/>
            </a:pPr>
            <a:r>
              <a:rPr lang="en-US" sz="2200" dirty="0" smtClean="0">
                <a:solidFill>
                  <a:schemeClr val="tx1"/>
                </a:solidFill>
                <a:latin typeface="+mn-lt"/>
                <a:sym typeface="Symbol"/>
              </a:rPr>
              <a:t>Run12 </a:t>
            </a:r>
            <a:r>
              <a:rPr lang="en-US" sz="2200" dirty="0" err="1" smtClean="0">
                <a:solidFill>
                  <a:schemeClr val="tx1"/>
                </a:solidFill>
                <a:latin typeface="+mn-lt"/>
                <a:sym typeface="Symbol"/>
              </a:rPr>
              <a:t>Cu+Au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sym typeface="Symbol"/>
              </a:rPr>
              <a:t> expectation: 62k </a:t>
            </a:r>
          </a:p>
          <a:p>
            <a:pPr>
              <a:buNone/>
            </a:pPr>
            <a:r>
              <a:rPr lang="en-US" sz="2200" dirty="0" smtClean="0">
                <a:solidFill>
                  <a:schemeClr val="tx1"/>
                </a:solidFill>
                <a:latin typeface="+mn-lt"/>
                <a:sym typeface="Symbol"/>
              </a:rPr>
              <a:t>J/ - for PHENIX wide-vertex (±30 cm) luminosity goal of 4.6 nb</a:t>
            </a:r>
            <a:r>
              <a:rPr lang="en-US" sz="2200" baseline="30000" dirty="0" smtClean="0">
                <a:solidFill>
                  <a:schemeClr val="tx1"/>
                </a:solidFill>
                <a:latin typeface="+mn-lt"/>
                <a:sym typeface="Symbol"/>
              </a:rPr>
              <a:t>-1</a:t>
            </a:r>
          </a:p>
          <a:p>
            <a:pPr>
              <a:buFont typeface="Wingdings" charset="2"/>
              <a:buChar char="u"/>
            </a:pPr>
            <a:r>
              <a:rPr lang="en-US" sz="2200" dirty="0" smtClean="0">
                <a:solidFill>
                  <a:srgbClr val="FF0000"/>
                </a:solidFill>
                <a:latin typeface="+mn-lt"/>
                <a:sym typeface="Symbol"/>
              </a:rPr>
              <a:t>Allows study vs. reaction plane to control path length </a:t>
            </a:r>
            <a:endParaRPr lang="en-US" sz="2200" dirty="0" smtClean="0">
              <a:solidFill>
                <a:srgbClr val="880085"/>
              </a:solidFill>
              <a:latin typeface="+mn-lt"/>
              <a:sym typeface="Symbol"/>
            </a:endParaRPr>
          </a:p>
          <a:p>
            <a:pPr>
              <a:buFont typeface="Wingdings" charset="2"/>
              <a:buChar char="u"/>
            </a:pPr>
            <a:r>
              <a:rPr lang="en-US" sz="2200" dirty="0" smtClean="0">
                <a:solidFill>
                  <a:srgbClr val="880085"/>
                </a:solidFill>
                <a:latin typeface="+mn-lt"/>
                <a:sym typeface="Symbol"/>
              </a:rPr>
              <a:t>Well controlled initial state v3 for flow study; help pin down </a:t>
            </a:r>
            <a:r>
              <a:rPr lang="en-US" sz="2200" dirty="0" err="1" smtClean="0">
                <a:solidFill>
                  <a:srgbClr val="880085"/>
                </a:solidFill>
                <a:latin typeface="Symbol" charset="2"/>
                <a:cs typeface="Symbol" charset="2"/>
                <a:sym typeface="Symbol"/>
              </a:rPr>
              <a:t>h</a:t>
            </a:r>
            <a:r>
              <a:rPr lang="en-US" sz="2200" dirty="0" err="1" smtClean="0">
                <a:solidFill>
                  <a:srgbClr val="880085"/>
                </a:solidFill>
                <a:latin typeface="+mn-lt"/>
                <a:sym typeface="Symbol"/>
              </a:rPr>
              <a:t>/s</a:t>
            </a:r>
            <a:endParaRPr lang="en-US" sz="2200" dirty="0" smtClean="0">
              <a:solidFill>
                <a:srgbClr val="FF0000"/>
              </a:solidFill>
              <a:latin typeface="+mn-lt"/>
              <a:sym typeface="Symbol"/>
            </a:endParaRPr>
          </a:p>
          <a:p>
            <a:pPr>
              <a:buFont typeface="Wingdings" charset="2"/>
              <a:buChar char="u"/>
            </a:pPr>
            <a:endParaRPr lang="en-US" sz="2200" dirty="0" smtClean="0">
              <a:solidFill>
                <a:srgbClr val="FF0000"/>
              </a:solidFill>
              <a:latin typeface="+mn-lt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W -&gt;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4700" y="1371600"/>
            <a:ext cx="3132138" cy="3942618"/>
          </a:xfrm>
        </p:spPr>
        <p:txBody>
          <a:bodyPr/>
          <a:lstStyle/>
          <a:p>
            <a:r>
              <a:rPr lang="en-US" dirty="0" smtClean="0"/>
              <a:t>Run-11</a:t>
            </a:r>
          </a:p>
          <a:p>
            <a:pPr lvl="1"/>
            <a:r>
              <a:rPr lang="en-US" dirty="0" smtClean="0"/>
              <a:t>first use of RPC3</a:t>
            </a:r>
          </a:p>
          <a:p>
            <a:pPr lvl="1"/>
            <a:r>
              <a:rPr lang="en-US" dirty="0" smtClean="0"/>
              <a:t>sampled 25 pb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>
                <a:cs typeface="Symbol" charset="2"/>
              </a:rPr>
              <a:t>polarization ~ 50%</a:t>
            </a:r>
            <a:endParaRPr lang="en-US" dirty="0" smtClean="0"/>
          </a:p>
          <a:p>
            <a:r>
              <a:rPr lang="en-US" dirty="0" smtClean="0"/>
              <a:t>Proof of principle</a:t>
            </a:r>
          </a:p>
          <a:p>
            <a:pPr lvl="1"/>
            <a:r>
              <a:rPr lang="en-US" dirty="0" smtClean="0">
                <a:cs typeface="Symbol" charset="2"/>
              </a:rPr>
              <a:t>Clearly needs more statistics</a:t>
            </a:r>
          </a:p>
          <a:p>
            <a:pPr lvl="1"/>
            <a:r>
              <a:rPr lang="en-US" dirty="0" smtClean="0">
                <a:cs typeface="Symbol" charset="2"/>
              </a:rPr>
              <a:t>Statistics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</a:t>
            </a:r>
            <a:r>
              <a:rPr lang="en-US" dirty="0" smtClean="0">
                <a:cs typeface="Symbol" charset="2"/>
              </a:rPr>
              <a:t> also = </a:t>
            </a:r>
          </a:p>
          <a:p>
            <a:pPr lvl="1"/>
            <a:r>
              <a:rPr lang="en-US" dirty="0" smtClean="0">
                <a:cs typeface="Symbol" charset="2"/>
              </a:rPr>
              <a:t>  </a:t>
            </a:r>
            <a:r>
              <a:rPr lang="en-US" dirty="0" err="1" smtClean="0">
                <a:cs typeface="Symbol" charset="2"/>
              </a:rPr>
              <a:t>systematics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 smtClean="0">
              <a:cs typeface="Symbol" charset="2"/>
            </a:endParaRPr>
          </a:p>
          <a:p>
            <a:pPr>
              <a:buNone/>
            </a:pPr>
            <a:endParaRPr lang="en-US" dirty="0"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Picture 8" descr="run11_Wmuon_AL.jpg"/>
          <p:cNvPicPr>
            <a:picLocks noChangeAspect="1"/>
          </p:cNvPicPr>
          <p:nvPr/>
        </p:nvPicPr>
        <p:blipFill>
          <a:blip r:embed="rId2"/>
          <a:srcRect t="15556" b="4941"/>
          <a:stretch>
            <a:fillRect/>
          </a:stretch>
        </p:blipFill>
        <p:spPr>
          <a:xfrm>
            <a:off x="419100" y="666750"/>
            <a:ext cx="5112911" cy="5721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Compelling physics questions in Run-13 &amp; 14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9738" y="812800"/>
            <a:ext cx="8221662" cy="525374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What are the light </a:t>
            </a:r>
            <a:r>
              <a:rPr lang="en-US" dirty="0" err="1" smtClean="0">
                <a:solidFill>
                  <a:srgbClr val="000000"/>
                </a:solidFill>
              </a:rPr>
              <a:t>antiquark</a:t>
            </a:r>
            <a:r>
              <a:rPr lang="en-US" dirty="0" smtClean="0">
                <a:solidFill>
                  <a:srgbClr val="000000"/>
                </a:solidFill>
              </a:rPr>
              <a:t> polarizations inside a polarized proton?</a:t>
            </a:r>
          </a:p>
          <a:p>
            <a:pPr lvl="1"/>
            <a:r>
              <a:rPr lang="en-US" dirty="0" smtClean="0"/>
              <a:t>Precision measurement of W± in polarized 500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What is the gluon asymmetry at smaller </a:t>
            </a:r>
            <a:r>
              <a:rPr lang="en-US" dirty="0" err="1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</a:p>
          <a:p>
            <a:pPr lvl="1"/>
            <a:r>
              <a:rPr lang="en-US" dirty="0" smtClean="0"/>
              <a:t>Forward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/cluster A</a:t>
            </a:r>
            <a:r>
              <a:rPr lang="en-US" baseline="-25000" dirty="0" smtClean="0"/>
              <a:t>LL</a:t>
            </a:r>
            <a:r>
              <a:rPr lang="en-US" dirty="0" smtClean="0"/>
              <a:t> in polarized 500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How much are B mesons suppressed by QGP?</a:t>
            </a:r>
          </a:p>
          <a:p>
            <a:pPr lvl="1"/>
            <a:r>
              <a:rPr lang="en-US" dirty="0" err="1" smtClean="0"/>
              <a:t>c/b</a:t>
            </a:r>
            <a:r>
              <a:rPr lang="en-US" dirty="0" smtClean="0"/>
              <a:t> separation in 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r>
              <a:rPr lang="en-US" dirty="0" smtClean="0"/>
              <a:t> and </a:t>
            </a:r>
            <a:r>
              <a:rPr lang="en-US" dirty="0" err="1" smtClean="0"/>
              <a:t>p+p</a:t>
            </a:r>
            <a:r>
              <a:rPr lang="en-US" dirty="0" smtClean="0"/>
              <a:t> </a:t>
            </a:r>
            <a:r>
              <a:rPr lang="en-US" dirty="0" err="1" smtClean="0"/>
              <a:t>w</a:t>
            </a:r>
            <a:r>
              <a:rPr lang="en-US" dirty="0" smtClean="0"/>
              <a:t>/VTX &amp; FVTX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What is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</a:t>
            </a:r>
            <a:r>
              <a:rPr lang="en-US" baseline="-25000" dirty="0" smtClean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 at forward rapidity?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What is the gluon shadowing at x~10</a:t>
            </a:r>
            <a:r>
              <a:rPr lang="en-US" baseline="30000" dirty="0" smtClean="0">
                <a:solidFill>
                  <a:srgbClr val="000000"/>
                </a:solidFill>
              </a:rPr>
              <a:t>-2</a:t>
            </a:r>
            <a:r>
              <a:rPr lang="en-US" dirty="0" smtClean="0">
                <a:solidFill>
                  <a:srgbClr val="000000"/>
                </a:solidFill>
              </a:rPr>
              <a:t> - 10</a:t>
            </a:r>
            <a:r>
              <a:rPr lang="en-US" baseline="30000" dirty="0" smtClean="0">
                <a:solidFill>
                  <a:srgbClr val="000000"/>
                </a:solidFill>
              </a:rPr>
              <a:t>-3</a:t>
            </a:r>
            <a:r>
              <a:rPr lang="en-US" dirty="0" smtClean="0">
                <a:solidFill>
                  <a:srgbClr val="000000"/>
                </a:solidFill>
              </a:rPr>
              <a:t> in a Au nucleus?</a:t>
            </a:r>
          </a:p>
          <a:p>
            <a:pPr lvl="1"/>
            <a:r>
              <a:rPr lang="en-US" dirty="0" smtClean="0"/>
              <a:t>Install and commission MPC-EX</a:t>
            </a:r>
          </a:p>
          <a:p>
            <a:pPr lvl="1"/>
            <a:r>
              <a:rPr lang="en-US" dirty="0" smtClean="0"/>
              <a:t>Measure forward direct photon yield in 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d+Au</a:t>
            </a:r>
            <a:r>
              <a:rPr lang="en-US" dirty="0" smtClean="0"/>
              <a:t> (or </a:t>
            </a:r>
            <a:r>
              <a:rPr lang="en-US" dirty="0" err="1" smtClean="0"/>
              <a:t>p+Au</a:t>
            </a:r>
            <a:r>
              <a:rPr lang="en-US" dirty="0" smtClean="0"/>
              <a:t>) and </a:t>
            </a:r>
            <a:r>
              <a:rPr lang="en-US" dirty="0" err="1" smtClean="0"/>
              <a:t>p+p</a:t>
            </a:r>
            <a:r>
              <a:rPr lang="en-US" dirty="0" smtClean="0"/>
              <a:t> reference</a:t>
            </a:r>
          </a:p>
          <a:p>
            <a:pPr lvl="1"/>
            <a:r>
              <a:rPr lang="en-US" dirty="0" smtClean="0"/>
              <a:t>NB: if </a:t>
            </a:r>
            <a:r>
              <a:rPr lang="en-US" dirty="0" err="1" smtClean="0"/>
              <a:t>isospin</a:t>
            </a:r>
            <a:r>
              <a:rPr lang="en-US" dirty="0" smtClean="0"/>
              <a:t> effects require </a:t>
            </a:r>
            <a:r>
              <a:rPr lang="en-US" dirty="0" err="1" smtClean="0"/>
              <a:t>p+Au</a:t>
            </a:r>
            <a:r>
              <a:rPr lang="en-US" dirty="0" smtClean="0"/>
              <a:t>, need dedicated Run-15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F4B61E6-91F1-0D4F-A01C-0975312D6B06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PHENIX beam use proposal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7674" y="642904"/>
            <a:ext cx="8150226" cy="1922495"/>
            <a:chOff x="447674" y="642904"/>
            <a:chExt cx="8150226" cy="1922495"/>
          </a:xfrm>
        </p:grpSpPr>
        <p:pic>
          <p:nvPicPr>
            <p:cNvPr id="9" name="Picture 8" descr="bup_table.jpg"/>
            <p:cNvPicPr>
              <a:picLocks noChangeAspect="1"/>
            </p:cNvPicPr>
            <p:nvPr/>
          </p:nvPicPr>
          <p:blipFill>
            <a:blip r:embed="rId3"/>
            <a:srcRect t="61424" r="5222" b="20554"/>
            <a:stretch>
              <a:fillRect/>
            </a:stretch>
          </p:blipFill>
          <p:spPr>
            <a:xfrm>
              <a:off x="447674" y="1587499"/>
              <a:ext cx="8150226" cy="977900"/>
            </a:xfrm>
            <a:prstGeom prst="rect">
              <a:avLst/>
            </a:prstGeom>
          </p:spPr>
        </p:pic>
        <p:pic>
          <p:nvPicPr>
            <p:cNvPr id="11" name="Picture 10" descr="bup_table.jpg"/>
            <p:cNvPicPr>
              <a:picLocks noChangeAspect="1"/>
            </p:cNvPicPr>
            <p:nvPr/>
          </p:nvPicPr>
          <p:blipFill>
            <a:blip r:embed="rId3"/>
            <a:srcRect t="4276" r="5222" b="78316"/>
            <a:stretch>
              <a:fillRect/>
            </a:stretch>
          </p:blipFill>
          <p:spPr>
            <a:xfrm>
              <a:off x="447674" y="642904"/>
              <a:ext cx="8150226" cy="944595"/>
            </a:xfrm>
            <a:prstGeom prst="rect">
              <a:avLst/>
            </a:prstGeom>
          </p:spPr>
        </p:pic>
      </p:grp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85800" y="1587499"/>
          <a:ext cx="7630909" cy="36859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329"/>
                <a:gridCol w="898072"/>
                <a:gridCol w="1015999"/>
                <a:gridCol w="1333500"/>
                <a:gridCol w="1117600"/>
                <a:gridCol w="1268209"/>
                <a:gridCol w="965200"/>
              </a:tblGrid>
              <a:tr h="440871"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Species</a:t>
                      </a:r>
                      <a:endParaRPr lang="en-US" u="sng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√</a:t>
                      </a:r>
                      <a:r>
                        <a:rPr lang="en-US" u="sng" dirty="0" err="1" smtClean="0"/>
                        <a:t>s</a:t>
                      </a:r>
                      <a:r>
                        <a:rPr lang="en-US" u="sng" baseline="-25000" dirty="0" err="1" smtClean="0"/>
                        <a:t>NN</a:t>
                      </a:r>
                      <a:r>
                        <a:rPr lang="en-US" u="sng" baseline="-25000" dirty="0" smtClean="0"/>
                        <a:t> </a:t>
                      </a:r>
                      <a:r>
                        <a:rPr lang="en-US" u="sng" baseline="0" dirty="0" smtClean="0"/>
                        <a:t>(</a:t>
                      </a:r>
                      <a:r>
                        <a:rPr lang="en-US" u="sng" baseline="0" dirty="0" err="1" smtClean="0"/>
                        <a:t>GeV</a:t>
                      </a:r>
                      <a:r>
                        <a:rPr lang="en-US" u="sng" baseline="0" dirty="0" smtClean="0"/>
                        <a:t>)</a:t>
                      </a:r>
                      <a:endParaRPr lang="en-US" u="sng" baseline="-25000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weeks</a:t>
                      </a:r>
                      <a:endParaRPr lang="en-US" u="sng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|</a:t>
                      </a:r>
                      <a:r>
                        <a:rPr lang="en-US" u="sng" dirty="0" err="1" smtClean="0"/>
                        <a:t>z</a:t>
                      </a:r>
                      <a:r>
                        <a:rPr lang="en-US" u="sng" dirty="0" smtClean="0"/>
                        <a:t>|&lt;30cm</a:t>
                      </a:r>
                      <a:endParaRPr lang="en-US" u="sng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/>
                        <a:t>|</a:t>
                      </a:r>
                      <a:r>
                        <a:rPr lang="en-US" u="sng" dirty="0" err="1" smtClean="0"/>
                        <a:t>z</a:t>
                      </a:r>
                      <a:r>
                        <a:rPr lang="en-US" u="sng" dirty="0" smtClean="0"/>
                        <a:t>|&lt;10cm</a:t>
                      </a:r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delivered</a:t>
                      </a:r>
                      <a:endParaRPr lang="en-US" u="sng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sng" dirty="0" err="1" smtClean="0"/>
                        <a:t>Polariz</a:t>
                      </a:r>
                      <a:r>
                        <a:rPr lang="en-US" u="sng" dirty="0" smtClean="0"/>
                        <a:t>.</a:t>
                      </a:r>
                      <a:endParaRPr lang="en-US" u="sng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  <a:tr h="44087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Run13:</a:t>
                      </a:r>
                    </a:p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10-15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250 pb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97 pb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~750 pb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55%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  <a:tr h="4430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 pb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5.5 pb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 pb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  <a:tr h="440871">
                <a:tc>
                  <a:txBody>
                    <a:bodyPr/>
                    <a:lstStyle/>
                    <a:p>
                      <a:r>
                        <a:rPr lang="en-US" i="1" dirty="0" smtClean="0"/>
                        <a:t>or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dirty="0" err="1" smtClean="0"/>
                        <a:t>p+p</a:t>
                      </a:r>
                      <a:endParaRPr lang="en-US" i="1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39</a:t>
                      </a:r>
                      <a:endParaRPr lang="en-US" i="1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1</a:t>
                      </a:r>
                      <a:endParaRPr lang="en-US" i="1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0.2-0.3 </a:t>
                      </a:r>
                      <a:r>
                        <a:rPr lang="en-US" dirty="0" smtClean="0"/>
                        <a:t>pb</a:t>
                      </a:r>
                      <a:r>
                        <a:rPr lang="en-US" baseline="30000" dirty="0" smtClean="0"/>
                        <a:t>-1</a:t>
                      </a:r>
                      <a:endParaRPr lang="en-US" dirty="0" smtClean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i="1" baseline="0" dirty="0" smtClean="0"/>
                        <a:t>0.9 </a:t>
                      </a:r>
                      <a:r>
                        <a:rPr lang="en-US" i="1" dirty="0" smtClean="0"/>
                        <a:t>pb</a:t>
                      </a:r>
                      <a:r>
                        <a:rPr lang="en-US" i="1" baseline="30000" dirty="0" smtClean="0"/>
                        <a:t>-1</a:t>
                      </a:r>
                      <a:endParaRPr lang="en-US" i="1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  <a:tr h="44087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Run-14:</a:t>
                      </a:r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  <a:tr h="44087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6-8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1.7 nb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nb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 nb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  <a:tr h="44087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d+Au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Rest</a:t>
                      </a:r>
                      <a:r>
                        <a:rPr lang="en-US" baseline="0" dirty="0" smtClean="0"/>
                        <a:t> of run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PHENIX Efficiency &amp; vertex cut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38" y="749300"/>
            <a:ext cx="8551862" cy="572464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DAQ </a:t>
            </a:r>
            <a:r>
              <a:rPr lang="en-US" dirty="0" err="1" smtClean="0">
                <a:solidFill>
                  <a:schemeClr val="tx1"/>
                </a:solidFill>
              </a:rPr>
              <a:t>livetime</a:t>
            </a:r>
            <a:r>
              <a:rPr lang="en-US" dirty="0" smtClean="0">
                <a:solidFill>
                  <a:schemeClr val="tx1"/>
                </a:solidFill>
              </a:rPr>
              <a:t> = 91% for high </a:t>
            </a:r>
            <a:r>
              <a:rPr lang="en-US" dirty="0" err="1" smtClean="0">
                <a:solidFill>
                  <a:schemeClr val="tx1"/>
                </a:solidFill>
              </a:rPr>
              <a:t>lumi</a:t>
            </a:r>
            <a:r>
              <a:rPr lang="en-US" dirty="0" smtClean="0">
                <a:solidFill>
                  <a:schemeClr val="tx1"/>
                </a:solidFill>
              </a:rPr>
              <a:t>/high rate conditions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PHENIX uptime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75% for ion running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70% for polarized </a:t>
            </a:r>
            <a:r>
              <a:rPr lang="en-US" dirty="0" err="1" smtClean="0">
                <a:solidFill>
                  <a:schemeClr val="tx1"/>
                </a:solidFill>
              </a:rPr>
              <a:t>p+p</a:t>
            </a:r>
            <a:r>
              <a:rPr lang="en-US" dirty="0" smtClean="0">
                <a:solidFill>
                  <a:schemeClr val="tx1"/>
                </a:solidFill>
              </a:rPr>
              <a:t> running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due to polarization measurements &amp; HV ramp for them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Penalty for commissioning new detector: 10% in uptime</a:t>
            </a:r>
          </a:p>
          <a:p>
            <a:r>
              <a:rPr lang="en-US" dirty="0" smtClean="0"/>
              <a:t>Vertex cuts vary with physics goal (detector systems)</a:t>
            </a:r>
          </a:p>
          <a:p>
            <a:pPr lvl="1"/>
            <a:r>
              <a:rPr lang="en-US" dirty="0" smtClean="0"/>
              <a:t>No cut (MPC): 65% of delivered pp luminosity, 68% for ions</a:t>
            </a:r>
          </a:p>
          <a:p>
            <a:pPr lvl="1"/>
            <a:r>
              <a:rPr lang="en-US" dirty="0" smtClean="0"/>
              <a:t>± 30cm cut (</a:t>
            </a:r>
            <a:r>
              <a:rPr lang="en-US" dirty="0" err="1" smtClean="0"/>
              <a:t>muon</a:t>
            </a:r>
            <a:r>
              <a:rPr lang="en-US" dirty="0" smtClean="0"/>
              <a:t> arms)= 50%: sample 1/3 of delivered </a:t>
            </a:r>
            <a:r>
              <a:rPr lang="en-US" dirty="0" err="1" smtClean="0"/>
              <a:t>lumi</a:t>
            </a:r>
            <a:endParaRPr lang="en-US" dirty="0" smtClean="0"/>
          </a:p>
          <a:p>
            <a:pPr lvl="1"/>
            <a:r>
              <a:rPr lang="en-US" dirty="0" smtClean="0"/>
              <a:t>± 10cm cut (VTX/FVTX) = 20% in </a:t>
            </a:r>
            <a:r>
              <a:rPr lang="en-US" dirty="0" err="1" smtClean="0"/>
              <a:t>p+p</a:t>
            </a:r>
            <a:r>
              <a:rPr lang="en-US" dirty="0" smtClean="0"/>
              <a:t>  (13% of delivered </a:t>
            </a:r>
            <a:r>
              <a:rPr lang="en-US" dirty="0" err="1" smtClean="0"/>
              <a:t>lumi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					30% in ions (stochastic cooling!!)</a:t>
            </a:r>
          </a:p>
          <a:p>
            <a:pPr lvl="1"/>
            <a:r>
              <a:rPr lang="en-US" dirty="0" smtClean="0"/>
              <a:t>					     (20% of delivered </a:t>
            </a:r>
            <a:r>
              <a:rPr lang="en-US" dirty="0" err="1" smtClean="0"/>
              <a:t>lumi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We are working on the 75/70% number    e.g.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		improve HV control, longer run between DAQ resets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FVTX and VTX both in place!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 descr="FVTX_and_VT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635000"/>
            <a:ext cx="5399096" cy="3587831"/>
          </a:xfrm>
          <a:prstGeom prst="rect">
            <a:avLst/>
          </a:prstGeom>
        </p:spPr>
      </p:pic>
      <p:pic>
        <p:nvPicPr>
          <p:cNvPr id="6" name="Picture 5" descr="vtx_in_pla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2908300"/>
            <a:ext cx="3632200" cy="3898900"/>
          </a:xfrm>
          <a:prstGeom prst="rect">
            <a:avLst/>
          </a:prstGeom>
        </p:spPr>
      </p:pic>
      <p:pic>
        <p:nvPicPr>
          <p:cNvPr id="7" name="Picture 6" descr="vtx_eventdispla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48972"/>
              <a:stretch>
                <a:fillRect/>
              </a:stretch>
            </p:blipFill>
          </mc:Choice>
          <mc:Fallback>
            <p:blipFill>
              <a:blip r:embed="rId5"/>
              <a:srcRect l="48972"/>
              <a:stretch>
                <a:fillRect/>
              </a:stretch>
            </p:blipFill>
          </mc:Fallback>
        </mc:AlternateContent>
        <p:spPr>
          <a:xfrm>
            <a:off x="5956300" y="0"/>
            <a:ext cx="3111500" cy="3517900"/>
          </a:xfrm>
          <a:prstGeom prst="rect">
            <a:avLst/>
          </a:prstGeom>
        </p:spPr>
      </p:pic>
      <p:pic>
        <p:nvPicPr>
          <p:cNvPr id="8" name="Picture 7" descr="FVTX_UU_displ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29" y="4060039"/>
            <a:ext cx="5115971" cy="27471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&amp; sea quark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60" y="5194300"/>
            <a:ext cx="8570740" cy="1292661"/>
          </a:xfrm>
          <a:solidFill>
            <a:srgbClr val="D9E2E2"/>
          </a:solidFill>
        </p:spPr>
        <p:txBody>
          <a:bodyPr/>
          <a:lstStyle/>
          <a:p>
            <a:r>
              <a:rPr lang="en-US" dirty="0" smtClean="0"/>
              <a:t>500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: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A</a:t>
            </a:r>
            <a:r>
              <a:rPr lang="en-US" baseline="-25000" dirty="0" smtClean="0"/>
              <a:t>LL</a:t>
            </a:r>
            <a:r>
              <a:rPr lang="en-US" dirty="0" smtClean="0"/>
              <a:t> to constrain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 (0.01&lt;</a:t>
            </a:r>
            <a:r>
              <a:rPr lang="en-US" dirty="0" err="1" smtClean="0"/>
              <a:t>x</a:t>
            </a:r>
            <a:r>
              <a:rPr lang="en-US" dirty="0" smtClean="0"/>
              <a:t>&lt;0.3)</a:t>
            </a:r>
          </a:p>
          <a:p>
            <a:pPr lvl="1"/>
            <a:r>
              <a:rPr lang="en-US" dirty="0" smtClean="0"/>
              <a:t>central/forward correlations tag kinematics</a:t>
            </a:r>
          </a:p>
          <a:p>
            <a:r>
              <a:rPr lang="en-US" dirty="0" smtClean="0"/>
              <a:t>W A</a:t>
            </a:r>
            <a:r>
              <a:rPr lang="en-US" sz="1800" baseline="-25000" dirty="0" smtClean="0"/>
              <a:t>L</a:t>
            </a:r>
            <a:r>
              <a:rPr lang="en-US" dirty="0" smtClean="0"/>
              <a:t> at forward, backward, mid rapidity for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u,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u,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d</a:t>
            </a:r>
            <a:r>
              <a:rPr lang="en-US" dirty="0" smtClean="0"/>
              <a:t>,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994" y="628650"/>
            <a:ext cx="5116200" cy="46418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rot="5400000" flipH="1" flipV="1">
            <a:off x="5898737" y="4190603"/>
            <a:ext cx="1448594" cy="158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10800000" flipV="1">
            <a:off x="6064234" y="3530600"/>
            <a:ext cx="558006" cy="127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 flipH="1" flipV="1">
            <a:off x="5632037" y="2044303"/>
            <a:ext cx="1448594" cy="158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0800000" flipV="1">
            <a:off x="5797534" y="1384300"/>
            <a:ext cx="558006" cy="127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281161" y="1199734"/>
            <a:ext cx="19159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Current best knowledge from global fits</a:t>
            </a:r>
          </a:p>
          <a:p>
            <a:pPr>
              <a:buNone/>
            </a:pPr>
            <a:endParaRPr lang="en-US" sz="2400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Still surprisingly small 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497821" y="5226050"/>
            <a:ext cx="2722379" cy="812920"/>
            <a:chOff x="6421621" y="5270500"/>
            <a:chExt cx="2722379" cy="812920"/>
          </a:xfrm>
        </p:grpSpPr>
        <p:sp>
          <p:nvSpPr>
            <p:cNvPr id="15" name="Rectangle 14"/>
            <p:cNvSpPr/>
            <p:nvPr/>
          </p:nvSpPr>
          <p:spPr>
            <a:xfrm>
              <a:off x="6421621" y="5270500"/>
              <a:ext cx="27223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90"/>
                  </a:solidFill>
                </a:rPr>
                <a:t>NSAC milestone HP12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21621" y="5683310"/>
              <a:ext cx="27223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90"/>
                  </a:solidFill>
                </a:rPr>
                <a:t>NSAC milestone HP8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 rot="10800000" flipV="1">
            <a:off x="7264401" y="6144062"/>
            <a:ext cx="176213" cy="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0800000" flipV="1">
            <a:off x="6262690" y="6144058"/>
            <a:ext cx="176212" cy="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pin_Wforwar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641350"/>
            <a:ext cx="5028487" cy="576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Run-13 top priority: finish W measurement!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83636" y="6229350"/>
            <a:ext cx="1828800" cy="514350"/>
          </a:xfrm>
        </p:spPr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028487" y="692150"/>
            <a:ext cx="406538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+mn-lt"/>
              </a:rPr>
              <a:t>inclusive high </a:t>
            </a:r>
            <a:r>
              <a:rPr lang="en-US" sz="2400" dirty="0" err="1">
                <a:latin typeface="+mn-lt"/>
              </a:rPr>
              <a:t>p</a:t>
            </a:r>
            <a:r>
              <a:rPr lang="en-US" sz="2400" baseline="-25000" dirty="0" err="1">
                <a:latin typeface="+mn-lt"/>
              </a:rPr>
              <a:t>T</a:t>
            </a:r>
            <a:r>
              <a:rPr lang="en-US" sz="2400" dirty="0">
                <a:latin typeface="+mn-lt"/>
              </a:rPr>
              <a:t> leptons</a:t>
            </a:r>
            <a:endParaRPr lang="en-US" sz="2400" dirty="0" smtClean="0">
              <a:latin typeface="+mn-lt"/>
            </a:endParaRPr>
          </a:p>
          <a:p>
            <a:pPr>
              <a:buNone/>
            </a:pPr>
            <a:r>
              <a:rPr lang="en-US" sz="2400" i="1" dirty="0" smtClean="0">
                <a:latin typeface="+mn-lt"/>
              </a:rPr>
              <a:t>∫</a:t>
            </a:r>
            <a:r>
              <a:rPr lang="en-US" sz="2400" i="1" dirty="0" err="1">
                <a:latin typeface="+mn-lt"/>
              </a:rPr>
              <a:t>Ldt</a:t>
            </a:r>
            <a:r>
              <a:rPr lang="en-US" sz="2400" i="1" dirty="0">
                <a:latin typeface="+mn-lt"/>
              </a:rPr>
              <a:t>=300pb</a:t>
            </a:r>
            <a:r>
              <a:rPr lang="en-US" sz="2400" i="1" baseline="30000" dirty="0">
                <a:latin typeface="+mn-lt"/>
              </a:rPr>
              <a:t>-</a:t>
            </a:r>
            <a:r>
              <a:rPr lang="en-US" sz="2400" i="1" baseline="30000" dirty="0" smtClean="0">
                <a:latin typeface="+mn-lt"/>
              </a:rPr>
              <a:t>1 </a:t>
            </a:r>
            <a:r>
              <a:rPr lang="en-US" sz="2400" i="1" dirty="0" smtClean="0">
                <a:latin typeface="+mn-lt"/>
              </a:rPr>
              <a:t>in 30cm, P≥0.55</a:t>
            </a:r>
          </a:p>
          <a:p>
            <a:pPr>
              <a:buNone/>
            </a:pPr>
            <a:r>
              <a:rPr lang="en-US" i="1" u="sng" dirty="0" smtClean="0">
                <a:latin typeface="+mn-lt"/>
              </a:rPr>
              <a:t>Need 250pb</a:t>
            </a:r>
            <a:r>
              <a:rPr lang="en-US" i="1" u="sng" baseline="30000" dirty="0" smtClean="0">
                <a:latin typeface="+mn-lt"/>
              </a:rPr>
              <a:t>-1</a:t>
            </a:r>
            <a:r>
              <a:rPr lang="en-US" i="1" u="sng" dirty="0" smtClean="0">
                <a:latin typeface="+mn-lt"/>
              </a:rPr>
              <a:t> in Run-13</a:t>
            </a:r>
            <a:endParaRPr lang="en-US" u="sng" dirty="0">
              <a:latin typeface="+mn-lt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838200" y="1399715"/>
            <a:ext cx="3472575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sym typeface="Symbol" charset="2"/>
              </a:rPr>
              <a:t>valence/sea combine</a:t>
            </a:r>
          </a:p>
          <a:p>
            <a:pPr>
              <a:buFont typeface="Monotype Sorts" charset="2"/>
              <a:buNone/>
            </a:pPr>
            <a:endParaRPr lang="en-US" sz="2400" dirty="0" smtClean="0">
              <a:solidFill>
                <a:schemeClr val="accent2"/>
              </a:solidFill>
              <a:latin typeface="+mn-lt"/>
              <a:sym typeface="Symbol" charset="2"/>
            </a:endParaRPr>
          </a:p>
          <a:p>
            <a:pPr>
              <a:buFont typeface="Monotype Sorts" charset="2"/>
              <a:buNone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sym typeface="Symbol" charset="2"/>
              </a:rPr>
              <a:t>Curves =&gt; sea uncertainty</a:t>
            </a:r>
          </a:p>
        </p:txBody>
      </p:sp>
      <p:grpSp>
        <p:nvGrpSpPr>
          <p:cNvPr id="18" name="Group 12"/>
          <p:cNvGrpSpPr>
            <a:grpSpLocks/>
          </p:cNvGrpSpPr>
          <p:nvPr/>
        </p:nvGrpSpPr>
        <p:grpSpPr bwMode="auto">
          <a:xfrm>
            <a:off x="838200" y="4195763"/>
            <a:ext cx="793750" cy="457200"/>
            <a:chOff x="1672" y="840"/>
            <a:chExt cx="500" cy="288"/>
          </a:xfrm>
        </p:grpSpPr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1672" y="840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charset="2"/>
                <a:buNone/>
              </a:pPr>
              <a:r>
                <a:rPr lang="en-US" sz="2400" dirty="0" err="1">
                  <a:solidFill>
                    <a:schemeClr val="accent2"/>
                  </a:solidFill>
                  <a:latin typeface="Symbol" charset="2"/>
                  <a:sym typeface="Symbol" charset="2"/>
                </a:rPr>
                <a:t></a:t>
              </a:r>
              <a:r>
                <a:rPr lang="en-US" sz="2400" dirty="0" err="1">
                  <a:solidFill>
                    <a:schemeClr val="accent2"/>
                  </a:solidFill>
                </a:rPr>
                <a:t>u/u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1872" y="872"/>
              <a:ext cx="8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2024" y="872"/>
              <a:ext cx="8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3873500" y="5110163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dirty="0" err="1">
                <a:solidFill>
                  <a:schemeClr val="accent2"/>
                </a:solidFill>
                <a:latin typeface="Symbol" charset="2"/>
                <a:sym typeface="Symbol" charset="2"/>
              </a:rPr>
              <a:t></a:t>
            </a:r>
            <a:r>
              <a:rPr lang="en-US" sz="2400" dirty="0" err="1">
                <a:solidFill>
                  <a:schemeClr val="accent2"/>
                </a:solidFill>
              </a:rPr>
              <a:t>d/d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68998" y="5810250"/>
            <a:ext cx="3279029" cy="90486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smtClean="0">
                <a:latin typeface="+mn-lt"/>
              </a:rPr>
              <a:t>Requires ∫</a:t>
            </a:r>
            <a:r>
              <a:rPr lang="en-US" sz="2400" i="1" dirty="0" err="1">
                <a:latin typeface="+mn-lt"/>
              </a:rPr>
              <a:t>Ldt</a:t>
            </a:r>
            <a:r>
              <a:rPr lang="en-US" sz="2400" i="1" dirty="0" smtClean="0">
                <a:latin typeface="+mn-lt"/>
              </a:rPr>
              <a:t>=900pb</a:t>
            </a:r>
            <a:r>
              <a:rPr lang="en-US" sz="2400" i="1" baseline="30000" dirty="0">
                <a:latin typeface="+mn-lt"/>
              </a:rPr>
              <a:t>-</a:t>
            </a:r>
            <a:r>
              <a:rPr lang="en-US" sz="2400" i="1" baseline="30000" dirty="0" smtClean="0">
                <a:latin typeface="+mn-lt"/>
              </a:rPr>
              <a:t>1</a:t>
            </a:r>
          </a:p>
          <a:p>
            <a:pPr>
              <a:buNone/>
            </a:pPr>
            <a:r>
              <a:rPr lang="en-US" sz="2400" i="1" dirty="0" smtClean="0">
                <a:latin typeface="+mn-lt"/>
              </a:rPr>
              <a:t>Combined Run-11,12,13</a:t>
            </a:r>
            <a:r>
              <a:rPr lang="en-US" sz="2400" i="1" baseline="30000" dirty="0" smtClean="0">
                <a:latin typeface="+mn-lt"/>
              </a:rPr>
              <a:t> </a:t>
            </a:r>
            <a:endParaRPr lang="en-US" sz="2400" dirty="0">
              <a:latin typeface="+mn-lt"/>
            </a:endParaRPr>
          </a:p>
        </p:txBody>
      </p:sp>
      <p:pic>
        <p:nvPicPr>
          <p:cNvPr id="25" name="Picture 24" descr="spin_Wcentra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3350" t="9352" r="6327" b="6574"/>
              <a:stretch>
                <a:fillRect/>
              </a:stretch>
            </p:blipFill>
          </mc:Choice>
          <mc:Fallback>
            <p:blipFill>
              <a:blip r:embed="rId5"/>
              <a:srcRect l="3350" t="9352" r="6327" b="6574"/>
              <a:stretch>
                <a:fillRect/>
              </a:stretch>
            </p:blipFill>
          </mc:Fallback>
        </mc:AlternateContent>
        <p:spPr>
          <a:xfrm>
            <a:off x="4908550" y="2672555"/>
            <a:ext cx="4235450" cy="30464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concern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7662" y="565150"/>
            <a:ext cx="8491538" cy="2853089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Can this program be completed in 2013?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NSAC milestone HP8 is set for 2013, RIKEN milestone in 2014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Curtailed running weeks also preclude stretch-out</a:t>
            </a:r>
          </a:p>
          <a:p>
            <a:r>
              <a:rPr lang="en-US" dirty="0" smtClean="0"/>
              <a:t>300 pb</a:t>
            </a:r>
            <a:r>
              <a:rPr lang="en-US" baseline="30000" dirty="0" smtClean="0"/>
              <a:t>-1</a:t>
            </a:r>
            <a:r>
              <a:rPr lang="en-US" dirty="0" smtClean="0"/>
              <a:t> in 30 cm is necessary for impactful measurement!</a:t>
            </a:r>
          </a:p>
          <a:p>
            <a:pPr lvl="1"/>
            <a:r>
              <a:rPr lang="en-US" dirty="0" smtClean="0"/>
              <a:t>Plots are for 55% polarization, RHIC will match/exceed</a:t>
            </a:r>
          </a:p>
          <a:p>
            <a:pPr lvl="1"/>
            <a:r>
              <a:rPr lang="en-US" dirty="0" smtClean="0"/>
              <a:t>The issue is integrated </a:t>
            </a:r>
            <a:r>
              <a:rPr lang="en-US" dirty="0" err="1" smtClean="0"/>
              <a:t>lumi</a:t>
            </a:r>
            <a:r>
              <a:rPr lang="en-US" dirty="0" smtClean="0"/>
              <a:t> – must optimize ops approach</a:t>
            </a:r>
          </a:p>
          <a:p>
            <a:pPr lvl="1"/>
            <a:r>
              <a:rPr lang="en-US" dirty="0" smtClean="0"/>
              <a:t>PHENIX working to improve efficiency &amp; vertex cut impact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 descr="Run13_250GeV_pp_proje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" y="3416300"/>
            <a:ext cx="4693620" cy="3327400"/>
          </a:xfrm>
          <a:prstGeom prst="rect">
            <a:avLst/>
          </a:prstGeom>
        </p:spPr>
      </p:pic>
      <p:pic>
        <p:nvPicPr>
          <p:cNvPr id="6" name="Picture 5" descr="pp510_lumi_da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736482" y="3352800"/>
            <a:ext cx="4420218" cy="3379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7043" y="608078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12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89E9005-2447-6F4B-A20A-36A43A09F32A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17763" name="Text Box 13"/>
          <p:cNvSpPr txBox="1">
            <a:spLocks noChangeArrowheads="1"/>
          </p:cNvSpPr>
          <p:nvPr/>
        </p:nvSpPr>
        <p:spPr bwMode="auto">
          <a:xfrm>
            <a:off x="265113" y="628650"/>
            <a:ext cx="3726651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 dirty="0" err="1" smtClean="0">
                <a:solidFill>
                  <a:srgbClr val="FF0000"/>
                </a:solidFill>
                <a:latin typeface="Symbol" charset="2"/>
                <a:sym typeface="Symbol" charset="2"/>
              </a:rPr>
              <a:t></a:t>
            </a:r>
            <a:r>
              <a:rPr lang="en-US" sz="2400" dirty="0" err="1" smtClean="0">
                <a:solidFill>
                  <a:srgbClr val="FF0000"/>
                </a:solidFill>
                <a:sym typeface="Symbol" charset="2"/>
              </a:rPr>
              <a:t>g</a:t>
            </a:r>
            <a:r>
              <a:rPr lang="en-US" sz="2400" dirty="0" smtClean="0">
                <a:solidFill>
                  <a:srgbClr val="FF0000"/>
                </a:solidFill>
              </a:rPr>
              <a:t> is small! 500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r>
              <a:rPr lang="en-US" sz="2400" dirty="0" smtClean="0">
                <a:solidFill>
                  <a:srgbClr val="FF0000"/>
                </a:solidFill>
              </a:rPr>
              <a:t> offers</a:t>
            </a:r>
          </a:p>
          <a:p>
            <a:pPr>
              <a:buFont typeface="Monotype Sorts" charset="2"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lower </a:t>
            </a:r>
            <a:r>
              <a:rPr lang="en-US" sz="2400" dirty="0" err="1" smtClean="0">
                <a:solidFill>
                  <a:srgbClr val="FF0000"/>
                </a:solidFill>
              </a:rPr>
              <a:t>x</a:t>
            </a:r>
            <a:r>
              <a:rPr lang="en-US" sz="2400" dirty="0" smtClean="0">
                <a:solidFill>
                  <a:srgbClr val="FF0000"/>
                </a:solidFill>
              </a:rPr>
              <a:t>, higher </a:t>
            </a:r>
            <a:r>
              <a:rPr lang="en-US" sz="2400" dirty="0">
                <a:solidFill>
                  <a:srgbClr val="FF0000"/>
                </a:solidFill>
              </a:rPr>
              <a:t>luminosity</a:t>
            </a:r>
          </a:p>
        </p:txBody>
      </p:sp>
      <p:sp>
        <p:nvSpPr>
          <p:cNvPr id="117764" name="Rectangle 2"/>
          <p:cNvSpPr>
            <a:spLocks noGrp="1" noChangeArrowheads="1"/>
          </p:cNvSpPr>
          <p:nvPr>
            <p:ph type="title"/>
          </p:nvPr>
        </p:nvSpPr>
        <p:spPr>
          <a:xfrm>
            <a:off x="-695326" y="133350"/>
            <a:ext cx="7772400" cy="457200"/>
          </a:xfrm>
        </p:spPr>
        <p:txBody>
          <a:bodyPr/>
          <a:lstStyle/>
          <a:p>
            <a:r>
              <a:rPr lang="en-US" dirty="0" err="1" smtClean="0">
                <a:latin typeface="Symbol" charset="2"/>
                <a:sym typeface="Symbol" charset="2"/>
              </a:rPr>
              <a:t></a:t>
            </a:r>
            <a:r>
              <a:rPr lang="en-US" dirty="0" err="1" smtClean="0"/>
              <a:t>g</a:t>
            </a:r>
            <a:r>
              <a:rPr lang="en-US" dirty="0" smtClean="0"/>
              <a:t> : </a:t>
            </a:r>
            <a:r>
              <a:rPr lang="en-US" dirty="0" smtClean="0">
                <a:latin typeface="Symbol" charset="2"/>
                <a:sym typeface="Symbol" charset="2"/>
              </a:rPr>
              <a:t></a:t>
            </a:r>
            <a:r>
              <a:rPr lang="en-US" u="none" baseline="30000" dirty="0"/>
              <a:t>0</a:t>
            </a:r>
            <a:r>
              <a:rPr lang="en-US" dirty="0"/>
              <a:t> </a:t>
            </a:r>
            <a:r>
              <a:rPr lang="en-US" dirty="0" smtClean="0"/>
              <a:t>A</a:t>
            </a:r>
            <a:r>
              <a:rPr lang="en-US" baseline="-25000" dirty="0" smtClean="0"/>
              <a:t>LL</a:t>
            </a:r>
            <a:endParaRPr lang="en-US" dirty="0"/>
          </a:p>
        </p:txBody>
      </p:sp>
      <p:pic>
        <p:nvPicPr>
          <p:cNvPr id="14" name="Picture 13" descr="spin_ALLcorr_40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445001" y="0"/>
            <a:ext cx="4660900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4013201"/>
            <a:ext cx="4202113" cy="2730499"/>
            <a:chOff x="0" y="4013201"/>
            <a:chExt cx="4202113" cy="2730499"/>
          </a:xfrm>
        </p:grpSpPr>
        <p:pic>
          <p:nvPicPr>
            <p:cNvPr id="15" name="Picture 14" descr="spin_ALL_MPCclust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013201"/>
              <a:ext cx="4202113" cy="27304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781175" y="5753040"/>
              <a:ext cx="21280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chemeClr val="accent6"/>
                  </a:solidFill>
                </a:rPr>
                <a:t>Run-13  in ±30cm 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803056" y="2032000"/>
            <a:ext cx="2945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</a:rPr>
              <a:t>Run-13 no vertex cut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100" y="1571778"/>
            <a:ext cx="2767013" cy="24414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4013" y="1882745"/>
            <a:ext cx="1075919" cy="11387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x gluon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for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0</a:t>
            </a:r>
            <a:r>
              <a:rPr lang="en-US" sz="2000" dirty="0" smtClean="0">
                <a:solidFill>
                  <a:schemeClr val="tx1"/>
                </a:solidFill>
              </a:rPr>
              <a:t> in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MPC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Drell</a:t>
            </a:r>
            <a:r>
              <a:rPr lang="en-US" dirty="0" smtClean="0"/>
              <a:t> Yan proof of principle</a:t>
            </a:r>
            <a:endParaRPr lang="en-US" dirty="0"/>
          </a:p>
        </p:txBody>
      </p:sp>
      <p:pic>
        <p:nvPicPr>
          <p:cNvPr id="5" name="Content Placeholder 4" descr="spin_DY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119" r="249"/>
              <a:stretch>
                <a:fillRect/>
              </a:stretch>
            </p:blipFill>
          </mc:Choice>
          <mc:Fallback>
            <p:blipFill>
              <a:blip r:embed="rId3"/>
              <a:srcRect l="119" r="249"/>
              <a:stretch>
                <a:fillRect/>
              </a:stretch>
            </p:blipFill>
          </mc:Fallback>
        </mc:AlternateContent>
        <p:spPr>
          <a:xfrm>
            <a:off x="1873250" y="679449"/>
            <a:ext cx="5035550" cy="41391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6482" y="5103167"/>
            <a:ext cx="682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50 pb</a:t>
            </a:r>
            <a:r>
              <a:rPr lang="en-US" sz="2400" baseline="30000" dirty="0" smtClean="0">
                <a:latin typeface="+mn-lt"/>
              </a:rPr>
              <a:t>-1</a:t>
            </a:r>
            <a:r>
              <a:rPr lang="en-US" sz="2400" dirty="0" smtClean="0">
                <a:latin typeface="+mn-lt"/>
              </a:rPr>
              <a:t> into ±10cm, assuming 50% matches in FVTX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priority for Run-13: 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46998"/>
            <a:ext cx="8509000" cy="1689693"/>
          </a:xfrm>
        </p:spPr>
        <p:txBody>
          <a:bodyPr/>
          <a:lstStyle/>
          <a:p>
            <a:r>
              <a:rPr lang="en-US" dirty="0" smtClean="0"/>
              <a:t>Double duty: </a:t>
            </a:r>
          </a:p>
          <a:p>
            <a:pPr lvl="1"/>
            <a:r>
              <a:rPr lang="en-US" dirty="0" smtClean="0"/>
              <a:t>reference for </a:t>
            </a:r>
            <a:r>
              <a:rPr lang="en-US" dirty="0" err="1" smtClean="0"/>
              <a:t>c,b</a:t>
            </a:r>
            <a:r>
              <a:rPr lang="en-US" dirty="0" smtClean="0"/>
              <a:t> in </a:t>
            </a:r>
            <a:r>
              <a:rPr lang="en-US" dirty="0" err="1" smtClean="0"/>
              <a:t>AuAu</a:t>
            </a:r>
            <a:r>
              <a:rPr lang="en-US" dirty="0" smtClean="0"/>
              <a:t> + transverse spin physics</a:t>
            </a:r>
          </a:p>
          <a:p>
            <a:r>
              <a:rPr lang="en-US" dirty="0" smtClean="0"/>
              <a:t>Assume ∫</a:t>
            </a:r>
            <a:r>
              <a:rPr lang="en-US" dirty="0" err="1" smtClean="0"/>
              <a:t>Ldt</a:t>
            </a:r>
            <a:r>
              <a:rPr lang="en-US" dirty="0" smtClean="0"/>
              <a:t>=33pb</a:t>
            </a:r>
            <a:r>
              <a:rPr lang="en-US" baseline="30000" dirty="0" smtClean="0"/>
              <a:t>-1 </a:t>
            </a:r>
            <a:r>
              <a:rPr lang="en-US" dirty="0" smtClean="0"/>
              <a:t>in 30cm (Run 8+12+13)</a:t>
            </a:r>
          </a:p>
          <a:p>
            <a:pPr lvl="1"/>
            <a:r>
              <a:rPr lang="en-US" dirty="0" smtClean="0"/>
              <a:t>(4 </a:t>
            </a:r>
            <a:r>
              <a:rPr lang="en-US" dirty="0" err="1" smtClean="0"/>
              <a:t>x</a:t>
            </a:r>
            <a:r>
              <a:rPr lang="en-US" dirty="0" smtClean="0"/>
              <a:t> existing </a:t>
            </a:r>
            <a:r>
              <a:rPr lang="en-US" dirty="0" err="1" smtClean="0"/>
              <a:t>lumi</a:t>
            </a:r>
            <a:r>
              <a:rPr lang="en-US" dirty="0" smtClean="0"/>
              <a:t>, better polarization)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336691"/>
            <a:ext cx="4787900" cy="3490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2336691"/>
            <a:ext cx="4445000" cy="4407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857" y="5627241"/>
            <a:ext cx="334045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Single particles at 3.1 &lt; </a:t>
            </a:r>
            <a:r>
              <a:rPr lang="en-US" sz="2000" b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h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 &lt; 3.8</a:t>
            </a:r>
            <a:endParaRPr lang="en-US" sz="2000" b="0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2674" y="1924415"/>
            <a:ext cx="2820965" cy="169892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Hadron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pairs:</a:t>
            </a:r>
            <a:r>
              <a:rPr lang="en-US" sz="1800" b="0" baseline="-25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IFF in </a:t>
            </a:r>
          </a:p>
          <a:p>
            <a:pPr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central arms</a:t>
            </a:r>
          </a:p>
          <a:p>
            <a:pPr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 isolate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transversity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 !</a:t>
            </a:r>
          </a:p>
          <a:p>
            <a:pPr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Expand to Collins using mid-</a:t>
            </a:r>
          </a:p>
          <a:p>
            <a:pPr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-MPC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hadron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 correlations</a:t>
            </a:r>
            <a:endParaRPr lang="en-US" sz="18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2169" y="2719839"/>
            <a:ext cx="1919931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characterize </a:t>
            </a:r>
            <a:r>
              <a:rPr lang="en-US" sz="2000" b="0" dirty="0" err="1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2000" b="0" baseline="-25000" dirty="0" err="1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2000" b="0" baseline="-25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 dependence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8F2F9-D2AC-934A-8A9C-71E3DEC8B0F3}" type="slidenum">
              <a:rPr lang="en-US"/>
              <a:pPr/>
              <a:t>36</a:t>
            </a:fld>
            <a:endParaRPr lang="en-US"/>
          </a:p>
        </p:txBody>
      </p:sp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8614" y="133350"/>
            <a:ext cx="8815386" cy="457200"/>
          </a:xfrm>
        </p:spPr>
        <p:txBody>
          <a:bodyPr/>
          <a:lstStyle/>
          <a:p>
            <a:r>
              <a:rPr lang="en-US" dirty="0" smtClean="0"/>
              <a:t>Heavy quark energy loss: a wakeup call</a:t>
            </a:r>
            <a:endParaRPr lang="en-US" dirty="0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28613" y="968375"/>
            <a:ext cx="4535487" cy="3133725"/>
            <a:chOff x="2693" y="392"/>
            <a:chExt cx="2635" cy="1577"/>
          </a:xfrm>
        </p:grpSpPr>
        <p:pic>
          <p:nvPicPr>
            <p:cNvPr id="993304" name="Picture 24" descr="1_RAA_C0010_2"/>
            <p:cNvPicPr>
              <a:picLocks noChangeAspect="1" noChangeArrowheads="1"/>
            </p:cNvPicPr>
            <p:nvPr/>
          </p:nvPicPr>
          <p:blipFill>
            <a:blip r:embed="rId3"/>
            <a:srcRect l="4230" t="8408" r="6892" b="1237"/>
            <a:stretch>
              <a:fillRect/>
            </a:stretch>
          </p:blipFill>
          <p:spPr bwMode="auto">
            <a:xfrm>
              <a:off x="2693" y="392"/>
              <a:ext cx="2635" cy="1577"/>
            </a:xfrm>
            <a:prstGeom prst="rect">
              <a:avLst/>
            </a:prstGeom>
            <a:noFill/>
          </p:spPr>
        </p:pic>
        <p:sp>
          <p:nvSpPr>
            <p:cNvPr id="993305" name="Text Box 25"/>
            <p:cNvSpPr txBox="1">
              <a:spLocks noChangeArrowheads="1"/>
            </p:cNvSpPr>
            <p:nvPr/>
          </p:nvSpPr>
          <p:spPr bwMode="auto">
            <a:xfrm>
              <a:off x="2990" y="428"/>
              <a:ext cx="2148" cy="3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Monotype Sorts" pitchFamily="-110" charset="2"/>
                <a:buNone/>
              </a:pPr>
              <a:r>
                <a:rPr lang="en-US" sz="2000">
                  <a:solidFill>
                    <a:srgbClr val="339933"/>
                  </a:solidFill>
                </a:rPr>
                <a:t>Non photonic electrons   </a:t>
              </a:r>
              <a:endParaRPr lang="en-US" sz="2000">
                <a:solidFill>
                  <a:schemeClr val="tx1"/>
                </a:solidFill>
              </a:endParaRPr>
            </a:p>
            <a:p>
              <a:pPr>
                <a:buFont typeface="Monotype Sorts" pitchFamily="-110" charset="2"/>
                <a:buNone/>
              </a:pPr>
              <a:r>
                <a:rPr lang="en-US" sz="2000">
                  <a:solidFill>
                    <a:schemeClr val="tx1"/>
                  </a:solidFill>
                </a:rPr>
                <a:t>                               </a:t>
              </a:r>
              <a:r>
                <a:rPr lang="en-US" sz="2000">
                  <a:latin typeface="Symbol" pitchFamily="-110" charset="2"/>
                  <a:sym typeface="Symbol" pitchFamily="-110" charset="2"/>
                </a:rPr>
                <a:t></a:t>
              </a:r>
              <a:r>
                <a:rPr lang="en-US" sz="2000" baseline="30000"/>
                <a:t>0</a:t>
              </a:r>
              <a:r>
                <a:rPr lang="en-US" sz="2000"/>
                <a:t>, </a:t>
              </a:r>
              <a:r>
                <a:rPr lang="en-US" sz="2000">
                  <a:solidFill>
                    <a:schemeClr val="accent2"/>
                  </a:solidFill>
                  <a:latin typeface="Symbol" pitchFamily="-110" charset="2"/>
                  <a:sym typeface="Symbol" pitchFamily="-110" charset="2"/>
                </a:rPr>
                <a:t></a:t>
              </a:r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993306" name="Line 26"/>
            <p:cNvSpPr>
              <a:spLocks noChangeShapeType="1"/>
            </p:cNvSpPr>
            <p:nvPr/>
          </p:nvSpPr>
          <p:spPr bwMode="auto">
            <a:xfrm>
              <a:off x="3144" y="619"/>
              <a:ext cx="0" cy="293"/>
            </a:xfrm>
            <a:prstGeom prst="lin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93307" name="Rectangle 27"/>
            <p:cNvSpPr>
              <a:spLocks noChangeArrowheads="1"/>
            </p:cNvSpPr>
            <p:nvPr/>
          </p:nvSpPr>
          <p:spPr bwMode="auto">
            <a:xfrm>
              <a:off x="4263" y="908"/>
              <a:ext cx="949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93308" name="Line 28"/>
            <p:cNvSpPr>
              <a:spLocks noChangeShapeType="1"/>
            </p:cNvSpPr>
            <p:nvPr/>
          </p:nvSpPr>
          <p:spPr bwMode="auto">
            <a:xfrm>
              <a:off x="4318" y="824"/>
              <a:ext cx="240" cy="78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993309" name="Text Box 29"/>
          <p:cNvSpPr txBox="1">
            <a:spLocks noChangeArrowheads="1"/>
          </p:cNvSpPr>
          <p:nvPr/>
        </p:nvSpPr>
        <p:spPr bwMode="auto">
          <a:xfrm>
            <a:off x="1406526" y="5008563"/>
            <a:ext cx="755281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 smtClean="0">
                <a:solidFill>
                  <a:srgbClr val="880085"/>
                </a:solidFill>
              </a:rPr>
              <a:t>Mix </a:t>
            </a:r>
            <a:r>
              <a:rPr lang="en-US" sz="2400" i="1" dirty="0">
                <a:solidFill>
                  <a:srgbClr val="880085"/>
                </a:solidFill>
              </a:rPr>
              <a:t>of radiation + collisions (diffusion)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solidFill>
                  <a:srgbClr val="880085"/>
                </a:solidFill>
              </a:rPr>
              <a:t>	but collisions with what?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solidFill>
                  <a:srgbClr val="880085"/>
                </a:solidFill>
              </a:rPr>
              <a:t>Drag force of strongly coupled plasma on moving quark</a:t>
            </a:r>
            <a:r>
              <a:rPr lang="en-US" sz="2400" i="1" dirty="0" smtClean="0">
                <a:solidFill>
                  <a:srgbClr val="880085"/>
                </a:solidFill>
              </a:rPr>
              <a:t>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 smtClean="0">
                <a:solidFill>
                  <a:srgbClr val="880085"/>
                </a:solidFill>
              </a:rPr>
              <a:t>   </a:t>
            </a:r>
            <a:r>
              <a:rPr lang="en-US" sz="2400" i="1" dirty="0" smtClean="0">
                <a:solidFill>
                  <a:srgbClr val="042DFA"/>
                </a:solidFill>
              </a:rPr>
              <a:t>Test with </a:t>
            </a:r>
            <a:r>
              <a:rPr lang="en-US" sz="2400" i="1" dirty="0" err="1" smtClean="0">
                <a:solidFill>
                  <a:srgbClr val="042DFA"/>
                </a:solidFill>
              </a:rPr>
              <a:t>b</a:t>
            </a:r>
            <a:r>
              <a:rPr lang="en-US" sz="2400" i="1" dirty="0" smtClean="0">
                <a:solidFill>
                  <a:srgbClr val="042DFA"/>
                </a:solidFill>
              </a:rPr>
              <a:t> quarks…</a:t>
            </a:r>
            <a:endParaRPr lang="en-US" sz="2400" i="1" dirty="0">
              <a:solidFill>
                <a:srgbClr val="880085"/>
              </a:solidFill>
            </a:endParaRPr>
          </a:p>
        </p:txBody>
      </p:sp>
      <p:sp>
        <p:nvSpPr>
          <p:cNvPr id="993310" name="Rectangle 30"/>
          <p:cNvSpPr>
            <a:spLocks noChangeArrowheads="1"/>
          </p:cNvSpPr>
          <p:nvPr/>
        </p:nvSpPr>
        <p:spPr bwMode="auto">
          <a:xfrm>
            <a:off x="2951163" y="2679700"/>
            <a:ext cx="1751012" cy="260350"/>
          </a:xfrm>
          <a:prstGeom prst="rect">
            <a:avLst/>
          </a:prstGeom>
          <a:gradFill rotWithShape="1">
            <a:gsLst>
              <a:gs pos="0">
                <a:srgbClr val="FFCC00">
                  <a:alpha val="19000"/>
                </a:srgbClr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11" name="Rectangle 31"/>
          <p:cNvSpPr>
            <a:spLocks noChangeArrowheads="1"/>
          </p:cNvSpPr>
          <p:nvPr/>
        </p:nvSpPr>
        <p:spPr bwMode="auto">
          <a:xfrm>
            <a:off x="3030538" y="1800225"/>
            <a:ext cx="1590675" cy="201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93312" name="Rectangle 32"/>
          <p:cNvSpPr>
            <a:spLocks noChangeArrowheads="1"/>
          </p:cNvSpPr>
          <p:nvPr/>
        </p:nvSpPr>
        <p:spPr bwMode="auto">
          <a:xfrm>
            <a:off x="942975" y="4198938"/>
            <a:ext cx="7124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chemeClr val="tx1"/>
                </a:solidFill>
                <a:ea typeface="Lucida Grande" pitchFamily="-110" charset="0"/>
                <a:cs typeface="Lucida Grande" pitchFamily="-110" charset="0"/>
              </a:rPr>
              <a:t>►</a:t>
            </a:r>
            <a:r>
              <a:rPr lang="en-US" sz="2400" dirty="0">
                <a:solidFill>
                  <a:schemeClr val="tx1"/>
                </a:solidFill>
              </a:rPr>
              <a:t> more energy loss than gluon radiation can explain!</a:t>
            </a:r>
            <a:endParaRPr lang="en-US" sz="2000" i="1" dirty="0">
              <a:solidFill>
                <a:schemeClr val="folHlink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chemeClr val="tx1"/>
                </a:solidFill>
                <a:ea typeface="Lucida Grande" pitchFamily="-110" charset="0"/>
                <a:cs typeface="Lucida Grande" pitchFamily="-110" charset="0"/>
              </a:rPr>
              <a:t>►</a:t>
            </a:r>
            <a:r>
              <a:rPr lang="en-US" sz="2400" dirty="0">
                <a:solidFill>
                  <a:schemeClr val="tx1"/>
                </a:solidFill>
              </a:rPr>
              <a:t> charm</a:t>
            </a:r>
            <a:r>
              <a:rPr lang="en-US" sz="2400" i="1" dirty="0">
                <a:solidFill>
                  <a:schemeClr val="folHlink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quarks flow along with the liquid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rcRect r="4258"/>
          <a:stretch>
            <a:fillRect/>
          </a:stretch>
        </p:blipFill>
        <p:spPr>
          <a:xfrm>
            <a:off x="4857750" y="981075"/>
            <a:ext cx="4152395" cy="311113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414618" y="855246"/>
            <a:ext cx="2595527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0" i="1" dirty="0" smtClean="0">
                <a:solidFill>
                  <a:schemeClr val="accent2"/>
                </a:solidFill>
                <a:hlinkClick r:id="rId5"/>
              </a:rPr>
              <a:t>PRC 84, 044905 (2011)</a:t>
            </a:r>
            <a:endParaRPr lang="en-US" sz="1800" b="0" i="1" dirty="0">
              <a:solidFill>
                <a:schemeClr val="accent2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500" y="614656"/>
            <a:ext cx="4013200" cy="35589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Run-14 highest priority: 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863600"/>
            <a:ext cx="8005762" cy="5290679"/>
          </a:xfrm>
        </p:spPr>
        <p:txBody>
          <a:bodyPr/>
          <a:lstStyle/>
          <a:p>
            <a:r>
              <a:rPr lang="en-US" dirty="0" smtClean="0"/>
              <a:t>Separate charm and bottom measurements</a:t>
            </a:r>
          </a:p>
          <a:p>
            <a:pPr lvl="1"/>
            <a:r>
              <a:rPr lang="en-US" dirty="0" smtClean="0"/>
              <a:t>Constrain energy loss mechanism</a:t>
            </a:r>
          </a:p>
          <a:p>
            <a:pPr lvl="1"/>
            <a:r>
              <a:rPr lang="en-US" dirty="0" smtClean="0"/>
              <a:t>	</a:t>
            </a:r>
            <a:r>
              <a:rPr lang="en-US" dirty="0" err="1" smtClean="0"/>
              <a:t>radiative</a:t>
            </a:r>
            <a:r>
              <a:rPr lang="en-US" dirty="0" smtClean="0"/>
              <a:t> energy loss differs; role of collisions?</a:t>
            </a:r>
          </a:p>
          <a:p>
            <a:pPr lvl="1"/>
            <a:r>
              <a:rPr lang="en-US" dirty="0" smtClean="0"/>
              <a:t>	compare with </a:t>
            </a:r>
            <a:r>
              <a:rPr lang="en-US" dirty="0" err="1" smtClean="0"/>
              <a:t>AdS</a:t>
            </a:r>
            <a:r>
              <a:rPr lang="en-US" dirty="0" smtClean="0"/>
              <a:t>/CFT picture </a:t>
            </a:r>
          </a:p>
          <a:p>
            <a:pPr lvl="1"/>
            <a:r>
              <a:rPr lang="en-US" dirty="0" smtClean="0"/>
              <a:t>Heavy quark diffusion: different, sensitive probe of 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err="1" smtClean="0"/>
              <a:t>/s</a:t>
            </a:r>
            <a:endParaRPr lang="en-US" dirty="0" smtClean="0"/>
          </a:p>
          <a:p>
            <a:pPr lvl="1"/>
            <a:r>
              <a:rPr lang="en-US" dirty="0" smtClean="0"/>
              <a:t>Also important to measure 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’ at forward rapidity</a:t>
            </a:r>
          </a:p>
          <a:p>
            <a:pPr lvl="1"/>
            <a:r>
              <a:rPr lang="en-US" dirty="0" smtClean="0"/>
              <a:t>	help sort out initial state effects vs. dissociation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Utilize our new silicon detectors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Key data set with VTX – </a:t>
            </a:r>
            <a:r>
              <a:rPr lang="en-US" dirty="0" err="1" smtClean="0">
                <a:solidFill>
                  <a:srgbClr val="000000"/>
                </a:solidFill>
              </a:rPr>
              <a:t>Au+Au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dirty="0" err="1" smtClean="0">
                <a:solidFill>
                  <a:srgbClr val="000000"/>
                </a:solidFill>
              </a:rPr>
              <a:t>p+p</a:t>
            </a:r>
            <a:r>
              <a:rPr lang="en-US" dirty="0" smtClean="0">
                <a:solidFill>
                  <a:srgbClr val="000000"/>
                </a:solidFill>
              </a:rPr>
              <a:t> comparison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First </a:t>
            </a:r>
            <a:r>
              <a:rPr lang="en-US" dirty="0" err="1" smtClean="0">
                <a:solidFill>
                  <a:srgbClr val="000000"/>
                </a:solidFill>
              </a:rPr>
              <a:t>Au+Au</a:t>
            </a:r>
            <a:r>
              <a:rPr lang="en-US" dirty="0" smtClean="0">
                <a:solidFill>
                  <a:srgbClr val="000000"/>
                </a:solidFill>
              </a:rPr>
              <a:t> with FVTX at forward rapidity</a:t>
            </a:r>
            <a:endParaRPr lang="en-US" dirty="0" smtClean="0"/>
          </a:p>
          <a:p>
            <a:endParaRPr lang="en-US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2</a:t>
            </a:r>
            <a:r>
              <a:rPr lang="en-US" baseline="30000" dirty="0" err="1" smtClean="0">
                <a:solidFill>
                  <a:srgbClr val="0000FF"/>
                </a:solidFill>
              </a:rPr>
              <a:t>rd</a:t>
            </a:r>
            <a:r>
              <a:rPr lang="en-US" dirty="0" smtClean="0">
                <a:solidFill>
                  <a:srgbClr val="0000FF"/>
                </a:solidFill>
              </a:rPr>
              <a:t> priority: 200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p+p</a:t>
            </a:r>
            <a:r>
              <a:rPr lang="en-US" dirty="0" smtClean="0">
                <a:solidFill>
                  <a:srgbClr val="0000FF"/>
                </a:solidFill>
              </a:rPr>
              <a:t> comparison for </a:t>
            </a:r>
            <a:r>
              <a:rPr lang="en-US" dirty="0" err="1" smtClean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</a:rPr>
              <a:t> R</a:t>
            </a:r>
            <a:r>
              <a:rPr lang="en-US" baseline="-25000" dirty="0" smtClean="0">
                <a:solidFill>
                  <a:srgbClr val="0000FF"/>
                </a:solidFill>
              </a:rPr>
              <a:t>AA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Hopefully this is already done in Run-13…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9F5DA08-CA2B-514F-B2F3-35663CB2F430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FVTX </a:t>
            </a:r>
            <a:r>
              <a:rPr lang="en-US" dirty="0"/>
              <a:t>physics</a:t>
            </a:r>
          </a:p>
        </p:txBody>
      </p:sp>
      <p:pic>
        <p:nvPicPr>
          <p:cNvPr id="7" name="Picture 6" descr="FVTX_raa_2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r="8327"/>
              <a:stretch>
                <a:fillRect/>
              </a:stretch>
            </p:blipFill>
          </mc:Choice>
          <mc:Fallback>
            <p:blipFill>
              <a:blip r:embed="rId4"/>
              <a:srcRect r="8327"/>
              <a:stretch>
                <a:fillRect/>
              </a:stretch>
            </p:blipFill>
          </mc:Fallback>
        </mc:AlternateContent>
        <p:spPr>
          <a:xfrm>
            <a:off x="0" y="812800"/>
            <a:ext cx="4483100" cy="5156200"/>
          </a:xfrm>
          <a:prstGeom prst="rect">
            <a:avLst/>
          </a:prstGeom>
        </p:spPr>
      </p:pic>
      <p:pic>
        <p:nvPicPr>
          <p:cNvPr id="8" name="Picture 7" descr="fvtx_raa_run1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r="8325"/>
              <a:stretch>
                <a:fillRect/>
              </a:stretch>
            </p:blipFill>
          </mc:Choice>
          <mc:Fallback>
            <p:blipFill>
              <a:blip r:embed="rId6"/>
              <a:srcRect r="8325"/>
              <a:stretch>
                <a:fillRect/>
              </a:stretch>
            </p:blipFill>
          </mc:Fallback>
        </mc:AlternateContent>
        <p:spPr>
          <a:xfrm>
            <a:off x="4483100" y="751615"/>
            <a:ext cx="4660900" cy="52173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858" y="812800"/>
            <a:ext cx="1145236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FF0000"/>
                </a:solidFill>
                <a:latin typeface="+mn-lt"/>
              </a:rPr>
              <a:t>The goal</a:t>
            </a:r>
            <a:endParaRPr lang="en-US" sz="2000" i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51465" y="726215"/>
            <a:ext cx="2298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smtClean="0">
                <a:solidFill>
                  <a:srgbClr val="FF0000"/>
                </a:solidFill>
              </a:rPr>
              <a:t>Run-14 alone</a:t>
            </a:r>
            <a:endParaRPr lang="en-US" i="1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7176" y="6029295"/>
            <a:ext cx="5528447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NB: plots account for trigger rejection </a:t>
            </a:r>
            <a:r>
              <a:rPr lang="en-US" sz="2000" i="1" dirty="0" smtClean="0">
                <a:solidFill>
                  <a:schemeClr val="tx1"/>
                </a:solidFill>
              </a:rPr>
              <a:t>(</a:t>
            </a:r>
            <a:r>
              <a:rPr lang="en-US" sz="2000" i="1" dirty="0" err="1" smtClean="0">
                <a:solidFill>
                  <a:schemeClr val="tx1"/>
                </a:solidFill>
              </a:rPr>
              <a:t>non)</a:t>
            </a:r>
            <a:r>
              <a:rPr lang="en-US" sz="2000" i="1" dirty="0" err="1" smtClean="0">
                <a:solidFill>
                  <a:schemeClr val="tx1"/>
                </a:solidFill>
                <a:latin typeface="+mn-lt"/>
              </a:rPr>
              <a:t>power</a:t>
            </a:r>
            <a:endParaRPr lang="en-US" sz="2000" i="1" baseline="-250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 vs. B meson decays via DCA in FVTX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" name="Picture 4" descr="fvtx_raa_beaut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499" y="3581400"/>
            <a:ext cx="3573701" cy="3238500"/>
          </a:xfrm>
          <a:prstGeom prst="rect">
            <a:avLst/>
          </a:prstGeom>
        </p:spPr>
      </p:pic>
      <p:pic>
        <p:nvPicPr>
          <p:cNvPr id="7" name="Picture 6" descr="fvtx_raa_char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499" y="590551"/>
            <a:ext cx="3573701" cy="3219450"/>
          </a:xfrm>
          <a:prstGeom prst="rect">
            <a:avLst/>
          </a:prstGeom>
        </p:spPr>
      </p:pic>
      <p:pic>
        <p:nvPicPr>
          <p:cNvPr id="8" name="Picture 7" descr="FVTX_raa_MD_2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590551"/>
            <a:ext cx="3327400" cy="2990849"/>
          </a:xfrm>
          <a:prstGeom prst="rect">
            <a:avLst/>
          </a:prstGeom>
        </p:spPr>
      </p:pic>
      <p:pic>
        <p:nvPicPr>
          <p:cNvPr id="9" name="Picture 8" descr="FVTX_raa_IVAN_2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416154" y="3581400"/>
            <a:ext cx="3371746" cy="327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8982" y="899180"/>
            <a:ext cx="720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goal</a:t>
            </a:r>
            <a:endParaRPr lang="en-US" sz="2400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5400000">
            <a:off x="3079750" y="1517650"/>
            <a:ext cx="914400" cy="5207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16200000" flipH="1">
            <a:off x="2692400" y="2476500"/>
            <a:ext cx="2413001" cy="2032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000501" y="1481147"/>
            <a:ext cx="109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Run-14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H="1">
            <a:off x="4551798" y="1997749"/>
            <a:ext cx="698501" cy="474901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rot="16200000" flipH="1">
            <a:off x="3745809" y="2803737"/>
            <a:ext cx="2266951" cy="43137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FVTX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615950"/>
            <a:ext cx="7772400" cy="5290679"/>
          </a:xfrm>
        </p:spPr>
        <p:txBody>
          <a:bodyPr/>
          <a:lstStyle/>
          <a:p>
            <a:r>
              <a:rPr lang="en-US" dirty="0" smtClean="0"/>
              <a:t>Successfully commissioned in 2012 run</a:t>
            </a:r>
          </a:p>
          <a:p>
            <a:pPr lvl="1"/>
            <a:r>
              <a:rPr lang="en-US" dirty="0" smtClean="0"/>
              <a:t>Good data sets in 500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 and 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Cu+Au</a:t>
            </a:r>
            <a:endParaRPr lang="en-US" dirty="0" smtClean="0"/>
          </a:p>
          <a:p>
            <a:pPr lvl="1"/>
            <a:r>
              <a:rPr lang="en-US" dirty="0" smtClean="0"/>
              <a:t>Sample of U+U collisions</a:t>
            </a:r>
          </a:p>
          <a:p>
            <a:r>
              <a:rPr lang="en-US" dirty="0" smtClean="0"/>
              <a:t>90% of channels operational</a:t>
            </a:r>
          </a:p>
          <a:p>
            <a:pPr lvl="1"/>
            <a:r>
              <a:rPr lang="en-US" dirty="0" smtClean="0"/>
              <a:t>2 boards, 2 fibers out</a:t>
            </a:r>
          </a:p>
          <a:p>
            <a:r>
              <a:rPr lang="en-US" dirty="0" smtClean="0"/>
              <a:t>Performing to spec, e.g.</a:t>
            </a:r>
          </a:p>
          <a:p>
            <a:pPr lvl="1"/>
            <a:r>
              <a:rPr lang="en-US" dirty="0" smtClean="0"/>
              <a:t>430 electrons noise</a:t>
            </a:r>
          </a:p>
          <a:p>
            <a:r>
              <a:rPr lang="en-US" dirty="0" smtClean="0"/>
              <a:t>Software in place</a:t>
            </a:r>
          </a:p>
          <a:p>
            <a:pPr lvl="1"/>
            <a:r>
              <a:rPr lang="en-US" dirty="0" smtClean="0"/>
              <a:t>Alignment &amp; tracking</a:t>
            </a:r>
          </a:p>
          <a:p>
            <a:pPr lvl="1"/>
            <a:r>
              <a:rPr lang="en-US" dirty="0" smtClean="0"/>
              <a:t>  tuning underway</a:t>
            </a:r>
          </a:p>
          <a:p>
            <a:pPr lvl="1"/>
            <a:r>
              <a:rPr lang="en-US" dirty="0" smtClean="0"/>
              <a:t>Track residual: 48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</a:p>
          <a:p>
            <a:pPr lvl="1"/>
            <a:r>
              <a:rPr lang="en-US" dirty="0" smtClean="0">
                <a:cs typeface="Symbol" charset="2"/>
              </a:rPr>
              <a:t>As expected for </a:t>
            </a:r>
            <a:r>
              <a:rPr lang="en-US" dirty="0" smtClean="0"/>
              <a:t>75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  </a:t>
            </a:r>
            <a:r>
              <a:rPr lang="en-US" dirty="0" smtClean="0">
                <a:cs typeface="Symbol" charset="2"/>
              </a:rPr>
              <a:t>strip pitch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4933" r="2691"/>
          <a:stretch>
            <a:fillRect/>
          </a:stretch>
        </p:blipFill>
        <p:spPr>
          <a:xfrm>
            <a:off x="3860800" y="2394460"/>
            <a:ext cx="5232400" cy="38412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VTX expected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5" name="Picture 4" descr="hfv2_run14_7BMB_0530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669" y="4013200"/>
            <a:ext cx="4026331" cy="2730500"/>
          </a:xfrm>
          <a:prstGeom prst="rect">
            <a:avLst/>
          </a:prstGeom>
        </p:spPr>
      </p:pic>
      <p:pic>
        <p:nvPicPr>
          <p:cNvPr id="6" name="Picture 5" descr="Raa_run14_6.7B.png"/>
          <p:cNvPicPr>
            <a:picLocks noChangeAspect="1"/>
          </p:cNvPicPr>
          <p:nvPr/>
        </p:nvPicPr>
        <p:blipFill>
          <a:blip r:embed="rId3"/>
          <a:srcRect t="7901" r="6316"/>
          <a:stretch>
            <a:fillRect/>
          </a:stretch>
        </p:blipFill>
        <p:spPr>
          <a:xfrm>
            <a:off x="5117668" y="800472"/>
            <a:ext cx="4026331" cy="3123828"/>
          </a:xfrm>
          <a:prstGeom prst="rect">
            <a:avLst/>
          </a:prstGeom>
        </p:spPr>
      </p:pic>
      <p:pic>
        <p:nvPicPr>
          <p:cNvPr id="7" name="Picture 6" descr="future_raa_withtheory.gif"/>
          <p:cNvPicPr>
            <a:picLocks noChangeAspect="1"/>
          </p:cNvPicPr>
          <p:nvPr/>
        </p:nvPicPr>
        <p:blipFill>
          <a:blip r:embed="rId4"/>
          <a:srcRect t="7318" r="6178"/>
          <a:stretch>
            <a:fillRect/>
          </a:stretch>
        </p:blipFill>
        <p:spPr>
          <a:xfrm>
            <a:off x="152401" y="724272"/>
            <a:ext cx="4538142" cy="3014425"/>
          </a:xfrm>
          <a:prstGeom prst="rect">
            <a:avLst/>
          </a:prstGeom>
        </p:spPr>
      </p:pic>
      <p:pic>
        <p:nvPicPr>
          <p:cNvPr id="8" name="Picture 7" descr="figure_decadal_heavyv2projec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52400" y="3738697"/>
            <a:ext cx="4448175" cy="31193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85565" y="359717"/>
            <a:ext cx="109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Run-14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458200" cy="457200"/>
          </a:xfrm>
        </p:spPr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priority: Direct photons in MPC-EX in CNM</a:t>
            </a:r>
            <a:endParaRPr lang="en-US" dirty="0"/>
          </a:p>
        </p:txBody>
      </p:sp>
      <p:pic>
        <p:nvPicPr>
          <p:cNvPr id="5" name="Content Placeholder 4" descr="RdAu_Gx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40" r="-540"/>
          <a:stretch>
            <a:fillRect/>
          </a:stretch>
        </p:blipFill>
        <p:spPr>
          <a:xfrm>
            <a:off x="1035049" y="628650"/>
            <a:ext cx="7114575" cy="37020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5900" y="4216400"/>
            <a:ext cx="8242301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 Anticipated performance with direct 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latin typeface="+mn-lt"/>
              </a:rPr>
              <a:t> in MPC-EX</a:t>
            </a:r>
          </a:p>
          <a:p>
            <a:pPr lvl="1">
              <a:buNone/>
            </a:pPr>
            <a:r>
              <a:rPr lang="en-US" sz="2400" dirty="0" smtClean="0">
                <a:latin typeface="+mn-lt"/>
              </a:rPr>
              <a:t>49 pb</a:t>
            </a:r>
            <a:r>
              <a:rPr lang="en-US" sz="2400" baseline="30000" dirty="0" smtClean="0">
                <a:latin typeface="+mn-lt"/>
              </a:rPr>
              <a:t>-1</a:t>
            </a:r>
            <a:r>
              <a:rPr lang="en-US" sz="2400" dirty="0" smtClean="0">
                <a:latin typeface="+mn-lt"/>
              </a:rPr>
              <a:t> of </a:t>
            </a:r>
            <a:r>
              <a:rPr lang="en-US" sz="2400" dirty="0" err="1" smtClean="0">
                <a:latin typeface="+mn-lt"/>
              </a:rPr>
              <a:t>p+p</a:t>
            </a:r>
            <a:r>
              <a:rPr lang="en-US" sz="2400" dirty="0" smtClean="0">
                <a:latin typeface="+mn-lt"/>
              </a:rPr>
              <a:t> and 0.35 pb</a:t>
            </a:r>
            <a:r>
              <a:rPr lang="en-US" sz="2400" baseline="30000" dirty="0" smtClean="0">
                <a:latin typeface="+mn-lt"/>
              </a:rPr>
              <a:t>-1 </a:t>
            </a:r>
            <a:r>
              <a:rPr lang="en-US" sz="2400" dirty="0" smtClean="0">
                <a:latin typeface="+mn-lt"/>
              </a:rPr>
              <a:t>of </a:t>
            </a:r>
            <a:r>
              <a:rPr lang="en-US" sz="2400" dirty="0" err="1" smtClean="0">
                <a:latin typeface="+mn-lt"/>
              </a:rPr>
              <a:t>d+Au</a:t>
            </a:r>
            <a:r>
              <a:rPr lang="en-US" sz="2400" dirty="0" smtClean="0">
                <a:latin typeface="+mn-lt"/>
              </a:rPr>
              <a:t> (full vertex)</a:t>
            </a:r>
          </a:p>
          <a:p>
            <a:pPr lvl="1">
              <a:buNone/>
            </a:pPr>
            <a:r>
              <a:rPr lang="en-US" sz="2400" dirty="0" smtClean="0">
                <a:latin typeface="+mn-lt"/>
              </a:rPr>
              <a:t>~ 12 weeks of </a:t>
            </a:r>
            <a:r>
              <a:rPr lang="en-US" sz="2400" dirty="0" err="1" smtClean="0">
                <a:latin typeface="+mn-lt"/>
              </a:rPr>
              <a:t>d+Au</a:t>
            </a:r>
            <a:r>
              <a:rPr lang="en-US" sz="2400" dirty="0" smtClean="0">
                <a:latin typeface="+mn-lt"/>
              </a:rPr>
              <a:t> and </a:t>
            </a:r>
            <a:r>
              <a:rPr lang="en-US" sz="2400" dirty="0" err="1" smtClean="0">
                <a:latin typeface="+mn-lt"/>
              </a:rPr>
              <a:t>p+p</a:t>
            </a:r>
            <a:r>
              <a:rPr lang="en-US" sz="2400" dirty="0" smtClean="0">
                <a:latin typeface="+mn-lt"/>
              </a:rPr>
              <a:t>. </a:t>
            </a:r>
            <a:r>
              <a:rPr lang="en-US" sz="2400" i="1" dirty="0" smtClean="0">
                <a:latin typeface="+mn-lt"/>
              </a:rPr>
              <a:t>Start in Run-14 </a:t>
            </a:r>
          </a:p>
          <a:p>
            <a:r>
              <a:rPr lang="en-US" sz="2400" dirty="0" smtClean="0">
                <a:latin typeface="+mn-lt"/>
              </a:rPr>
              <a:t> May require </a:t>
            </a:r>
            <a:r>
              <a:rPr lang="en-US" sz="2400" dirty="0" err="1" smtClean="0">
                <a:latin typeface="+mn-lt"/>
              </a:rPr>
              <a:t>p+Au</a:t>
            </a:r>
            <a:r>
              <a:rPr lang="en-US" sz="2400" dirty="0" smtClean="0">
                <a:latin typeface="+mn-lt"/>
              </a:rPr>
              <a:t> instead, due to dilution from </a:t>
            </a:r>
            <a:r>
              <a:rPr lang="en-US" sz="2400" dirty="0" err="1" smtClean="0">
                <a:latin typeface="+mn-lt"/>
              </a:rPr>
              <a:t>isospin</a:t>
            </a:r>
            <a:r>
              <a:rPr lang="en-US" sz="2400" dirty="0" smtClean="0">
                <a:latin typeface="+mn-lt"/>
              </a:rPr>
              <a:t> effect on </a:t>
            </a:r>
            <a:r>
              <a:rPr lang="en-US" sz="2400" dirty="0" err="1" smtClean="0">
                <a:latin typeface="+mn-lt"/>
              </a:rPr>
              <a:t>q+g</a:t>
            </a:r>
            <a:r>
              <a:rPr lang="en-US" sz="2400" dirty="0" smtClean="0">
                <a:latin typeface="+mn-lt"/>
              </a:rPr>
              <a:t> -&gt; </a:t>
            </a:r>
            <a:r>
              <a:rPr lang="en-US" sz="2400" dirty="0" err="1" smtClean="0">
                <a:latin typeface="+mn-lt"/>
              </a:rPr>
              <a:t>q+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latin typeface="Symbol" charset="2"/>
                <a:cs typeface="Symbol" charset="2"/>
              </a:rPr>
              <a:t>. </a:t>
            </a:r>
            <a:r>
              <a:rPr lang="en-US" sz="2400" dirty="0" smtClean="0">
                <a:latin typeface="+mn-lt"/>
                <a:cs typeface="Symbol" charset="2"/>
              </a:rPr>
              <a:t>If so, will request dedicated </a:t>
            </a:r>
            <a:r>
              <a:rPr lang="en-US" sz="2400" dirty="0" err="1" smtClean="0">
                <a:latin typeface="+mn-lt"/>
                <a:cs typeface="Symbol" charset="2"/>
              </a:rPr>
              <a:t>p+Au</a:t>
            </a:r>
            <a:r>
              <a:rPr lang="en-US" sz="2400" dirty="0" smtClean="0">
                <a:latin typeface="+mn-lt"/>
                <a:cs typeface="Symbol" charset="2"/>
              </a:rPr>
              <a:t> run in 2015</a:t>
            </a:r>
          </a:p>
          <a:p>
            <a:pPr lvl="3">
              <a:buNone/>
            </a:pPr>
            <a:r>
              <a:rPr lang="en-US" sz="2400" dirty="0" smtClean="0">
                <a:latin typeface="+mn-lt"/>
                <a:cs typeface="Symbol" charset="2"/>
              </a:rPr>
              <a:t>	Issue is being investigated…</a:t>
            </a:r>
            <a:endParaRPr lang="en-US" sz="2400" dirty="0" smtClean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 </a:t>
            </a:r>
            <a:r>
              <a:rPr lang="en-US" dirty="0" err="1" smtClean="0"/>
              <a:t>p+p</a:t>
            </a:r>
            <a:r>
              <a:rPr lang="en-US" dirty="0" smtClean="0"/>
              <a:t>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238" y="285750"/>
            <a:ext cx="8183562" cy="7395870"/>
          </a:xfrm>
        </p:spPr>
        <p:txBody>
          <a:bodyPr/>
          <a:lstStyle/>
          <a:p>
            <a:pPr lvl="1"/>
            <a:endParaRPr lang="en-US" dirty="0" smtClean="0">
              <a:solidFill>
                <a:srgbClr val="000000"/>
              </a:solidFill>
              <a:cs typeface="Symbol" charset="2"/>
            </a:endParaRPr>
          </a:p>
          <a:p>
            <a:r>
              <a:rPr lang="en-US" dirty="0" smtClean="0">
                <a:solidFill>
                  <a:srgbClr val="0000FF"/>
                </a:solidFill>
                <a:cs typeface="Symbol" charset="2"/>
              </a:rPr>
              <a:t>39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</a:rPr>
              <a:t>GeV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requirements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R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AA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for J/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y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: 0.72 pb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-1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in 30 cm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R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AA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for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  <a:cs typeface="Symbol" charset="2"/>
              </a:rPr>
              <a:t>T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=6.5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</a:rPr>
              <a:t>GeV/c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: 0.28 pb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-1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in 30 cm</a:t>
            </a:r>
          </a:p>
          <a:p>
            <a:pPr lvl="1"/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r>
              <a:rPr lang="en-US" dirty="0" smtClean="0">
                <a:solidFill>
                  <a:srgbClr val="0000FF"/>
                </a:solidFill>
                <a:cs typeface="Symbol" charset="2"/>
              </a:rPr>
              <a:t>RHIC can deliver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0.6 pb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-1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per week, or 86 nb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-1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/ day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Recorded in 30 cm: 28 nb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-1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/ day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10 days would yield 280 nb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-1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7 days would yield 196 nb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-1</a:t>
            </a:r>
          </a:p>
          <a:p>
            <a:endParaRPr lang="en-US" baseline="30000" dirty="0" smtClean="0">
              <a:solidFill>
                <a:srgbClr val="0000FF"/>
              </a:solidFill>
              <a:cs typeface="Symbol" charset="2"/>
            </a:endParaRPr>
          </a:p>
          <a:p>
            <a:r>
              <a:rPr lang="en-US" dirty="0" smtClean="0">
                <a:solidFill>
                  <a:srgbClr val="000000"/>
                </a:solidFill>
                <a:cs typeface="Symbol" charset="2"/>
              </a:rPr>
              <a:t>Request 1 week of comparison running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cs typeface="Symbol" charset="2"/>
              </a:rPr>
              <a:t>But if feasible to deliver 2.2 pb</a:t>
            </a:r>
            <a:r>
              <a:rPr lang="en-US" baseline="30000" dirty="0" smtClean="0">
                <a:solidFill>
                  <a:srgbClr val="000000"/>
                </a:solidFill>
                <a:cs typeface="Symbol" charset="2"/>
              </a:rPr>
              <a:t>-1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, PHENIX would deliver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    R</a:t>
            </a:r>
            <a:r>
              <a:rPr lang="en-US" baseline="-25000" dirty="0" smtClean="0">
                <a:solidFill>
                  <a:srgbClr val="000000"/>
                </a:solidFill>
                <a:cs typeface="Symbol" charset="2"/>
              </a:rPr>
              <a:t>AA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instead of R</a:t>
            </a:r>
            <a:r>
              <a:rPr lang="en-US" baseline="-25000" dirty="0" smtClean="0">
                <a:solidFill>
                  <a:srgbClr val="000000"/>
                </a:solidFill>
                <a:cs typeface="Symbol" charset="2"/>
              </a:rPr>
              <a:t>CP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for J/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y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</a:t>
            </a:r>
          </a:p>
          <a:p>
            <a:pPr lvl="1"/>
            <a:endParaRPr lang="en-US" baseline="30000" dirty="0" smtClean="0">
              <a:solidFill>
                <a:srgbClr val="0000FF"/>
              </a:solidFill>
              <a:cs typeface="Symbol" charset="2"/>
            </a:endParaRPr>
          </a:p>
          <a:p>
            <a:pPr lvl="1"/>
            <a:endParaRPr lang="en-US" dirty="0" smtClean="0">
              <a:cs typeface="Symbol" charset="2"/>
            </a:endParaRPr>
          </a:p>
          <a:p>
            <a:pPr>
              <a:buNone/>
            </a:pPr>
            <a:endParaRPr lang="en-US" dirty="0" smtClean="0">
              <a:cs typeface="Symbol" charset="2"/>
            </a:endParaRPr>
          </a:p>
          <a:p>
            <a:pPr lvl="1"/>
            <a:endParaRPr lang="en-US" dirty="0"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6932"/>
          <a:stretch>
            <a:fillRect/>
          </a:stretch>
        </p:blipFill>
        <p:spPr>
          <a:xfrm>
            <a:off x="5168900" y="590550"/>
            <a:ext cx="3784600" cy="4006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F4B61E6-91F1-0D4F-A01C-0975312D6B06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PHENIX beam use proposal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85800" y="1130299"/>
          <a:ext cx="7630909" cy="36859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329"/>
                <a:gridCol w="898072"/>
                <a:gridCol w="1015999"/>
                <a:gridCol w="1333500"/>
                <a:gridCol w="1117600"/>
                <a:gridCol w="1268209"/>
                <a:gridCol w="965200"/>
              </a:tblGrid>
              <a:tr h="440871"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Species</a:t>
                      </a:r>
                      <a:endParaRPr lang="en-US" u="sng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√</a:t>
                      </a:r>
                      <a:r>
                        <a:rPr lang="en-US" u="sng" dirty="0" err="1" smtClean="0"/>
                        <a:t>s</a:t>
                      </a:r>
                      <a:r>
                        <a:rPr lang="en-US" u="sng" baseline="-25000" dirty="0" err="1" smtClean="0"/>
                        <a:t>NN</a:t>
                      </a:r>
                      <a:r>
                        <a:rPr lang="en-US" u="sng" baseline="-25000" dirty="0" smtClean="0"/>
                        <a:t> </a:t>
                      </a:r>
                      <a:r>
                        <a:rPr lang="en-US" u="sng" baseline="0" dirty="0" smtClean="0"/>
                        <a:t>(</a:t>
                      </a:r>
                      <a:r>
                        <a:rPr lang="en-US" u="sng" baseline="0" dirty="0" err="1" smtClean="0"/>
                        <a:t>GeV</a:t>
                      </a:r>
                      <a:r>
                        <a:rPr lang="en-US" u="sng" baseline="0" dirty="0" smtClean="0"/>
                        <a:t>)</a:t>
                      </a:r>
                      <a:endParaRPr lang="en-US" u="sng" baseline="-25000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weeks</a:t>
                      </a:r>
                      <a:endParaRPr lang="en-US" u="sng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|</a:t>
                      </a:r>
                      <a:r>
                        <a:rPr lang="en-US" u="sng" dirty="0" err="1" smtClean="0"/>
                        <a:t>z</a:t>
                      </a:r>
                      <a:r>
                        <a:rPr lang="en-US" u="sng" dirty="0" smtClean="0"/>
                        <a:t>|&lt;30cm</a:t>
                      </a:r>
                      <a:endParaRPr lang="en-US" u="sng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/>
                        <a:t>|</a:t>
                      </a:r>
                      <a:r>
                        <a:rPr lang="en-US" u="sng" dirty="0" err="1" smtClean="0"/>
                        <a:t>z</a:t>
                      </a:r>
                      <a:r>
                        <a:rPr lang="en-US" u="sng" dirty="0" smtClean="0"/>
                        <a:t>|&lt;10cm</a:t>
                      </a:r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delivered</a:t>
                      </a:r>
                      <a:endParaRPr lang="en-US" u="sng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sng" dirty="0" err="1" smtClean="0"/>
                        <a:t>Polariz</a:t>
                      </a:r>
                      <a:r>
                        <a:rPr lang="en-US" u="sng" dirty="0" smtClean="0"/>
                        <a:t>.</a:t>
                      </a:r>
                      <a:endParaRPr lang="en-US" u="sng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  <a:tr h="44087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Run13:</a:t>
                      </a:r>
                    </a:p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10-15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250 pb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97 pb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~750 pb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55%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  <a:tr h="4430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 pb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5.5 pb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 pb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  <a:tr h="440871">
                <a:tc>
                  <a:txBody>
                    <a:bodyPr/>
                    <a:lstStyle/>
                    <a:p>
                      <a:r>
                        <a:rPr lang="en-US" i="1" dirty="0" smtClean="0"/>
                        <a:t>or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dirty="0" err="1" smtClean="0"/>
                        <a:t>p+p</a:t>
                      </a:r>
                      <a:endParaRPr lang="en-US" i="1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39</a:t>
                      </a:r>
                      <a:endParaRPr lang="en-US" i="1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1</a:t>
                      </a:r>
                      <a:endParaRPr lang="en-US" i="1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0.2-0.3 </a:t>
                      </a:r>
                      <a:r>
                        <a:rPr lang="en-US" dirty="0" smtClean="0"/>
                        <a:t>pb</a:t>
                      </a:r>
                      <a:r>
                        <a:rPr lang="en-US" baseline="30000" dirty="0" smtClean="0"/>
                        <a:t>-1</a:t>
                      </a:r>
                      <a:endParaRPr lang="en-US" dirty="0" smtClean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i="1" baseline="0" dirty="0" smtClean="0"/>
                        <a:t>0.9 </a:t>
                      </a:r>
                      <a:r>
                        <a:rPr lang="en-US" i="1" dirty="0" smtClean="0"/>
                        <a:t>pb</a:t>
                      </a:r>
                      <a:r>
                        <a:rPr lang="en-US" i="1" baseline="30000" dirty="0" smtClean="0"/>
                        <a:t>-1</a:t>
                      </a:r>
                      <a:endParaRPr lang="en-US" i="1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  <a:tr h="44087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Run-14:</a:t>
                      </a:r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  <a:tr h="44087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6-8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1.7 nb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nb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 nb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  <a:tr h="44087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d+Au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Rest</a:t>
                      </a:r>
                      <a:r>
                        <a:rPr lang="en-US" baseline="0" dirty="0" smtClean="0"/>
                        <a:t> of run</a:t>
                      </a:r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BDE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E77D0D-4C85-CE4B-889D-F2646361551E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50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46288" y="990600"/>
            <a:ext cx="4702175" cy="2332038"/>
          </a:xfrm>
        </p:spPr>
        <p:txBody>
          <a:bodyPr/>
          <a:lstStyle/>
          <a:p>
            <a:endParaRPr lang="en-US" sz="3200"/>
          </a:p>
          <a:p>
            <a:endParaRPr lang="en-US" sz="3200"/>
          </a:p>
          <a:p>
            <a:endParaRPr lang="en-US" sz="3200"/>
          </a:p>
          <a:p>
            <a:r>
              <a:rPr lang="en-US" sz="3200"/>
              <a:t>backup slides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7"/>
          <p:cNvSpPr>
            <a:spLocks noGrp="1"/>
          </p:cNvSpPr>
          <p:nvPr>
            <p:ph type="title"/>
          </p:nvPr>
        </p:nvSpPr>
        <p:spPr>
          <a:xfrm>
            <a:off x="2133600" y="0"/>
            <a:ext cx="7010400" cy="639763"/>
          </a:xfrm>
        </p:spPr>
        <p:txBody>
          <a:bodyPr/>
          <a:lstStyle/>
          <a:p>
            <a:r>
              <a:rPr lang="en-US" sz="3200" b="1">
                <a:solidFill>
                  <a:srgbClr val="000099"/>
                </a:solidFill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MPC Damage in Run-12</a:t>
            </a:r>
          </a:p>
        </p:txBody>
      </p:sp>
      <p:sp>
        <p:nvSpPr>
          <p:cNvPr id="2051" name="Content Placeholder 8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524000"/>
          </a:xfrm>
        </p:spPr>
        <p:txBody>
          <a:bodyPr/>
          <a:lstStyle/>
          <a:p>
            <a:r>
              <a:rPr lang="en-US" sz="1600" b="1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APD/Preamp had seen beam-loss damage in the past but not on such a large scale</a:t>
            </a:r>
          </a:p>
          <a:p>
            <a:r>
              <a:rPr lang="en-US" sz="1600" b="1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The last significant loss occurred during Run-10 where we lost in each of two unexpected beam dumps.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2"/>
          <a:srcRect l="7484" t="25050" r="3233" b="21027"/>
          <a:stretch>
            <a:fillRect/>
          </a:stretch>
        </p:blipFill>
        <p:spPr bwMode="auto">
          <a:xfrm>
            <a:off x="762000" y="762000"/>
            <a:ext cx="769620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0" cy="7921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MPC North Damage Before and After Beam Dump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838200" y="5410200"/>
            <a:ext cx="8001000" cy="1325563"/>
          </a:xfrm>
        </p:spPr>
        <p:txBody>
          <a:bodyPr/>
          <a:lstStyle/>
          <a:p>
            <a:pPr algn="ctr">
              <a:buFont typeface="Arial" pitchFamily="-110" charset="0"/>
              <a:buNone/>
            </a:pPr>
            <a:r>
              <a:rPr lang="en-US" sz="2000" b="1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Damage by Au beam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/>
          <a:srcRect l="5669" t="37022" r="6377" b="13882"/>
          <a:stretch>
            <a:fillRect/>
          </a:stretch>
        </p:blipFill>
        <p:spPr bwMode="auto">
          <a:xfrm>
            <a:off x="1371600" y="990600"/>
            <a:ext cx="67818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921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MPC South Damage Before and After Beam Dump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343400"/>
            <a:ext cx="8153400" cy="23923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900" b="1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We lost 300/416 readout channels total</a:t>
            </a:r>
          </a:p>
          <a:p>
            <a:pPr>
              <a:lnSpc>
                <a:spcPct val="80000"/>
              </a:lnSpc>
            </a:pPr>
            <a:r>
              <a:rPr lang="en-US" sz="1900" b="1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Repair must wait until the summer shutdown</a:t>
            </a:r>
          </a:p>
          <a:p>
            <a:pPr>
              <a:lnSpc>
                <a:spcPct val="80000"/>
              </a:lnSpc>
            </a:pPr>
            <a:r>
              <a:rPr lang="en-US" sz="1900" b="1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Work will take ~ 2 additional weeks beyond the pre-accident scheduled MPC maintenance time</a:t>
            </a:r>
          </a:p>
          <a:p>
            <a:pPr>
              <a:lnSpc>
                <a:spcPct val="80000"/>
              </a:lnSpc>
            </a:pPr>
            <a:r>
              <a:rPr lang="en-US" sz="1900" b="1">
                <a:solidFill>
                  <a:srgbClr val="000099"/>
                </a:solidFill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We will add diode  protection to the preamp hybrid. Requires making 400+ new hybrids</a:t>
            </a:r>
          </a:p>
          <a:p>
            <a:pPr>
              <a:lnSpc>
                <a:spcPct val="80000"/>
              </a:lnSpc>
            </a:pPr>
            <a:r>
              <a:rPr lang="en-US" sz="1900" b="1">
                <a:solidFill>
                  <a:srgbClr val="000099"/>
                </a:solidFill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C-AD agrees to add collimators between beam dump near 10 o’clock and the PHENIX IR 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/>
          <a:srcRect l="8504" t="35809" r="7086" b="21872"/>
          <a:stretch>
            <a:fillRect/>
          </a:stretch>
        </p:blipFill>
        <p:spPr bwMode="auto">
          <a:xfrm>
            <a:off x="1143000" y="914400"/>
            <a:ext cx="7781925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single spin asymmetries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22300"/>
            <a:ext cx="8966200" cy="5558445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~ 0 at mid-</a:t>
            </a:r>
            <a:r>
              <a:rPr lang="en-US" dirty="0" err="1" smtClean="0"/>
              <a:t>y</a:t>
            </a:r>
            <a:r>
              <a:rPr lang="en-US" dirty="0" smtClean="0"/>
              <a:t>, large at forward rapidity. Why??</a:t>
            </a:r>
          </a:p>
          <a:p>
            <a:pPr lvl="1"/>
            <a:r>
              <a:rPr lang="en-US" dirty="0" smtClean="0"/>
              <a:t>Initial state correlations between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p</a:t>
            </a:r>
            <a:r>
              <a:rPr lang="en-US" dirty="0" smtClean="0"/>
              <a:t> spin? (</a:t>
            </a:r>
            <a:r>
              <a:rPr lang="en-US" dirty="0" err="1" smtClean="0"/>
              <a:t>Sivers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Spin dependent fragmentation functions? (</a:t>
            </a:r>
            <a:r>
              <a:rPr lang="en-US" dirty="0" err="1" smtClean="0"/>
              <a:t>Transversity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Collins)</a:t>
            </a:r>
          </a:p>
          <a:p>
            <a:pPr lvl="1"/>
            <a:r>
              <a:rPr lang="en-US" dirty="0" smtClean="0">
                <a:cs typeface="Symbol" charset="2"/>
              </a:rPr>
              <a:t>Effects at sub-leading twist</a:t>
            </a:r>
            <a:r>
              <a:rPr lang="en-US" dirty="0" smtClean="0"/>
              <a:t>? (</a:t>
            </a:r>
            <a:r>
              <a:rPr lang="en-US" dirty="0" err="1" smtClean="0"/>
              <a:t>Qiu</a:t>
            </a:r>
            <a:r>
              <a:rPr lang="en-US" dirty="0" smtClean="0"/>
              <a:t>, </a:t>
            </a:r>
            <a:r>
              <a:rPr lang="en-US" dirty="0" err="1" smtClean="0"/>
              <a:t>Sterman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Past measurements statistics limited </a:t>
            </a:r>
            <a:r>
              <a:rPr lang="en-US" sz="18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/>
              <a:t>more</a:t>
            </a:r>
            <a:r>
              <a:rPr lang="en-US" dirty="0" smtClean="0"/>
              <a:t> 200 </a:t>
            </a:r>
            <a:r>
              <a:rPr lang="en-US" dirty="0" err="1" smtClean="0"/>
              <a:t>GeV</a:t>
            </a:r>
            <a:r>
              <a:rPr lang="en-US" dirty="0" smtClean="0"/>
              <a:t> data!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25600" y="6115050"/>
            <a:ext cx="6769100" cy="707886"/>
          </a:xfrm>
          <a:prstGeom prst="rect">
            <a:avLst/>
          </a:prstGeom>
          <a:solidFill>
            <a:srgbClr val="DBDEDE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NSAC milestone HP13 (sign change in </a:t>
            </a:r>
            <a:r>
              <a:rPr lang="en-US" sz="2000" dirty="0" err="1" smtClean="0">
                <a:solidFill>
                  <a:srgbClr val="000090"/>
                </a:solidFill>
              </a:rPr>
              <a:t>Sivers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</a:rPr>
              <a:t>asymm</a:t>
            </a:r>
            <a:r>
              <a:rPr lang="en-US" sz="2000" dirty="0" smtClean="0">
                <a:solidFill>
                  <a:srgbClr val="000090"/>
                </a:solidFill>
              </a:rPr>
              <a:t>. in DY)  requires 125 pb</a:t>
            </a:r>
            <a:r>
              <a:rPr lang="en-US" sz="2000" baseline="30000" dirty="0" smtClean="0">
                <a:solidFill>
                  <a:srgbClr val="000090"/>
                </a:solidFill>
              </a:rPr>
              <a:t>-1</a:t>
            </a:r>
            <a:r>
              <a:rPr lang="en-US" sz="2000" dirty="0" smtClean="0">
                <a:solidFill>
                  <a:srgbClr val="000090"/>
                </a:solidFill>
              </a:rPr>
              <a:t> in PHENIX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897" r="8051"/>
          <a:stretch>
            <a:fillRect/>
          </a:stretch>
        </p:blipFill>
        <p:spPr>
          <a:xfrm>
            <a:off x="0" y="2383594"/>
            <a:ext cx="6108700" cy="3214373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740851" y="2383594"/>
            <a:ext cx="1387475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midrapidity</a:t>
            </a:r>
            <a:r>
              <a:rPr lang="en-US" altLang="ja-JP" sz="1400" dirty="0" smtClean="0">
                <a:solidFill>
                  <a:schemeClr val="tx1"/>
                </a:solidFill>
                <a:latin typeface="+mn-lt"/>
              </a:rPr>
              <a:t>  </a:t>
            </a:r>
            <a:endParaRPr lang="en-US" altLang="ja-JP" sz="14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07981" y="2358194"/>
            <a:ext cx="6436019" cy="3214373"/>
            <a:chOff x="2707981" y="2383594"/>
            <a:chExt cx="6436019" cy="32143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l="1385" t="4329" r="7846"/>
            <a:stretch>
              <a:fillRect/>
            </a:stretch>
          </p:blipFill>
          <p:spPr>
            <a:xfrm>
              <a:off x="2707981" y="2383594"/>
              <a:ext cx="6436019" cy="3214373"/>
            </a:xfrm>
            <a:prstGeom prst="rect">
              <a:avLst/>
            </a:prstGeom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6134100" y="2535994"/>
              <a:ext cx="1882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altLang="ja-JP" sz="1600" dirty="0" smtClean="0">
                  <a:solidFill>
                    <a:srgbClr val="0000FF"/>
                  </a:solidFill>
                  <a:latin typeface="+mn-lt"/>
                </a:rPr>
                <a:t>Pol. beam direction</a:t>
              </a:r>
              <a:r>
                <a:rPr lang="en-US" altLang="ja-JP" sz="1400" dirty="0" smtClean="0">
                  <a:solidFill>
                    <a:srgbClr val="0000FF"/>
                  </a:solidFill>
                  <a:latin typeface="+mn-lt"/>
                </a:rPr>
                <a:t>  </a:t>
              </a:r>
              <a:endParaRPr lang="en-US" altLang="ja-JP" sz="1400" dirty="0">
                <a:solidFill>
                  <a:srgbClr val="0000FF"/>
                </a:solidFill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2401888" y="136525"/>
          <a:ext cx="7008812" cy="6721475"/>
        </p:xfrm>
        <a:graphic>
          <a:graphicData uri="http://schemas.openxmlformats.org/presentationml/2006/ole">
            <p:oleObj spid="_x0000_s158722" name="Document" r:id="rId4" imgW="6065520" imgH="6720840" progId="Word.Document.8">
              <p:embed/>
            </p:oleObj>
          </a:graphicData>
        </a:graphic>
      </p:graphicFrame>
      <p:sp>
        <p:nvSpPr>
          <p:cNvPr id="1587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538" y="228600"/>
            <a:ext cx="2560637" cy="762000"/>
          </a:xfrm>
        </p:spPr>
        <p:txBody>
          <a:bodyPr/>
          <a:lstStyle/>
          <a:p>
            <a:r>
              <a:rPr lang="en-US"/>
              <a:t>Future HI Milestones</a:t>
            </a:r>
          </a:p>
        </p:txBody>
      </p:sp>
      <p:pic>
        <p:nvPicPr>
          <p:cNvPr id="158724" name="Picture 7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1900" y="1111250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5" name="Picture 9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1900" y="4495800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6" name="Picture 10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1900" y="6067425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7" name="Picture 11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1900" y="5295900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8" name="Picture 12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1900" y="3244850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9" name="Picture 13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1900" y="2587625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0" name="Picture 14" descr="1phen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7300" y="1581150"/>
            <a:ext cx="1144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31" name="Oval 16"/>
          <p:cNvSpPr>
            <a:spLocks noChangeArrowheads="1"/>
          </p:cNvSpPr>
          <p:nvPr/>
        </p:nvSpPr>
        <p:spPr bwMode="auto">
          <a:xfrm>
            <a:off x="2401888" y="2451100"/>
            <a:ext cx="6742112" cy="631825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8732" name="Oval 19"/>
          <p:cNvSpPr>
            <a:spLocks noChangeArrowheads="1"/>
          </p:cNvSpPr>
          <p:nvPr/>
        </p:nvSpPr>
        <p:spPr bwMode="auto">
          <a:xfrm>
            <a:off x="2401888" y="4406900"/>
            <a:ext cx="6742112" cy="631825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8733" name="Oval 20"/>
          <p:cNvSpPr>
            <a:spLocks noChangeArrowheads="1"/>
          </p:cNvSpPr>
          <p:nvPr/>
        </p:nvSpPr>
        <p:spPr bwMode="auto">
          <a:xfrm>
            <a:off x="2401888" y="5067300"/>
            <a:ext cx="6742112" cy="847725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8734" name="Text Box 21"/>
          <p:cNvSpPr txBox="1">
            <a:spLocks noChangeArrowheads="1"/>
          </p:cNvSpPr>
          <p:nvPr/>
        </p:nvSpPr>
        <p:spPr bwMode="auto">
          <a:xfrm>
            <a:off x="182563" y="2127250"/>
            <a:ext cx="2386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Monotype Sorts" charset="2"/>
              <a:buNone/>
            </a:pPr>
            <a:r>
              <a:rPr lang="en-US" sz="2000"/>
              <a:t>Requires upgrade</a:t>
            </a:r>
          </a:p>
        </p:txBody>
      </p:sp>
      <p:sp>
        <p:nvSpPr>
          <p:cNvPr id="158735" name="Line 22"/>
          <p:cNvSpPr>
            <a:spLocks noChangeShapeType="1"/>
          </p:cNvSpPr>
          <p:nvPr/>
        </p:nvSpPr>
        <p:spPr bwMode="auto">
          <a:xfrm>
            <a:off x="2209800" y="2451100"/>
            <a:ext cx="622300" cy="1238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8736" name="Oval 23"/>
          <p:cNvSpPr>
            <a:spLocks noChangeArrowheads="1"/>
          </p:cNvSpPr>
          <p:nvPr/>
        </p:nvSpPr>
        <p:spPr bwMode="auto">
          <a:xfrm>
            <a:off x="2401888" y="5994400"/>
            <a:ext cx="6742112" cy="631825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765175"/>
            <a:ext cx="44323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35488" y="4125913"/>
            <a:ext cx="4144962" cy="25749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altLang="ja-JP" sz="2000" b="1" i="1" dirty="0" smtClean="0">
                <a:solidFill>
                  <a:srgbClr val="0000FF"/>
                </a:solidFill>
              </a:rPr>
              <a:t>Matched central arm-VTX tracks</a:t>
            </a:r>
            <a:endParaRPr lang="en-US" altLang="ja-JP" sz="2000" dirty="0" smtClean="0"/>
          </a:p>
          <a:p>
            <a:pPr>
              <a:lnSpc>
                <a:spcPct val="80000"/>
              </a:lnSpc>
            </a:pPr>
            <a:r>
              <a:rPr lang="en-US" altLang="ja-JP" sz="2000" dirty="0" smtClean="0"/>
              <a:t>DCA </a:t>
            </a:r>
            <a:r>
              <a:rPr lang="en-US" altLang="ja-JP" sz="2000" dirty="0"/>
              <a:t>distributions of electrons are broader than </a:t>
            </a:r>
            <a:r>
              <a:rPr lang="en-US" altLang="ja-JP" sz="2000" dirty="0" smtClean="0"/>
              <a:t>those </a:t>
            </a:r>
            <a:r>
              <a:rPr lang="en-US" altLang="ja-JP" sz="2000" dirty="0"/>
              <a:t>of all charged</a:t>
            </a:r>
            <a:endParaRPr lang="en-US" altLang="ja-JP" sz="2000" dirty="0" smtClean="0"/>
          </a:p>
          <a:p>
            <a:pPr>
              <a:lnSpc>
                <a:spcPct val="80000"/>
              </a:lnSpc>
            </a:pPr>
            <a:r>
              <a:rPr lang="en-US" altLang="ja-JP" sz="2000" dirty="0" smtClean="0"/>
              <a:t>Broadened by heavy </a:t>
            </a:r>
            <a:r>
              <a:rPr lang="en-US" altLang="ja-JP" sz="2000" dirty="0"/>
              <a:t>flavor</a:t>
            </a:r>
            <a:r>
              <a:rPr lang="en-US" altLang="ja-JP" sz="2000" dirty="0" smtClean="0"/>
              <a:t> decays</a:t>
            </a:r>
          </a:p>
          <a:p>
            <a:pPr>
              <a:lnSpc>
                <a:spcPct val="80000"/>
              </a:lnSpc>
            </a:pPr>
            <a:r>
              <a:rPr lang="en-US" altLang="ja-JP" sz="2000" dirty="0"/>
              <a:t>Large DCA </a:t>
            </a:r>
            <a:r>
              <a:rPr lang="en-US" altLang="ja-JP" sz="2000" dirty="0" smtClean="0"/>
              <a:t>tail - </a:t>
            </a:r>
            <a:r>
              <a:rPr lang="en-US" altLang="ja-JP" sz="1800" dirty="0" smtClean="0"/>
              <a:t> </a:t>
            </a:r>
            <a:r>
              <a:rPr lang="en-US" altLang="ja-JP" sz="1800" dirty="0" err="1"/>
              <a:t>b</a:t>
            </a:r>
            <a:r>
              <a:rPr lang="en-US" altLang="ja-JP" sz="1800" dirty="0"/>
              <a:t>-signal?</a:t>
            </a:r>
            <a:endParaRPr lang="en-US" altLang="ja-JP" sz="1800" dirty="0" smtClean="0"/>
          </a:p>
          <a:p>
            <a:pPr>
              <a:lnSpc>
                <a:spcPct val="80000"/>
              </a:lnSpc>
            </a:pPr>
            <a:r>
              <a:rPr lang="en-US" altLang="ja-JP" sz="2000" dirty="0" smtClean="0"/>
              <a:t>MC study of other decays in DCA shape underway</a:t>
            </a:r>
            <a:endParaRPr lang="ja-JP" altLang="en-US" sz="2000" dirty="0"/>
          </a:p>
        </p:txBody>
      </p:sp>
      <p:sp>
        <p:nvSpPr>
          <p:cNvPr id="2053" name="テキスト ボックス 3"/>
          <p:cNvSpPr txBox="1">
            <a:spLocks noChangeArrowheads="1"/>
          </p:cNvSpPr>
          <p:nvPr/>
        </p:nvSpPr>
        <p:spPr bwMode="auto">
          <a:xfrm>
            <a:off x="1042988" y="1239838"/>
            <a:ext cx="11849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altLang="ja-JP" sz="2000" dirty="0"/>
              <a:t>P&gt;1 </a:t>
            </a:r>
            <a:r>
              <a:rPr lang="en-US" altLang="ja-JP" sz="2000" dirty="0" err="1"/>
              <a:t>GeV</a:t>
            </a:r>
            <a:endParaRPr lang="ja-JP" altLang="en-US" sz="2000" dirty="0"/>
          </a:p>
        </p:txBody>
      </p:sp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5488" y="765175"/>
            <a:ext cx="43719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5" name="テキスト ボックス 8"/>
          <p:cNvSpPr txBox="1">
            <a:spLocks noChangeArrowheads="1"/>
          </p:cNvSpPr>
          <p:nvPr/>
        </p:nvSpPr>
        <p:spPr bwMode="auto">
          <a:xfrm>
            <a:off x="6192838" y="1173163"/>
            <a:ext cx="11849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altLang="ja-JP" sz="2000"/>
              <a:t>P&gt;2 GeV</a:t>
            </a:r>
            <a:endParaRPr lang="ja-JP" altLang="en-US" sz="2000"/>
          </a:p>
        </p:txBody>
      </p:sp>
      <p:sp>
        <p:nvSpPr>
          <p:cNvPr id="2056" name="テキスト ボックス 5"/>
          <p:cNvSpPr txBox="1">
            <a:spLocks noChangeArrowheads="1"/>
          </p:cNvSpPr>
          <p:nvPr/>
        </p:nvSpPr>
        <p:spPr bwMode="auto">
          <a:xfrm>
            <a:off x="1835150" y="2044700"/>
            <a:ext cx="2197612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altLang="ja-JP" sz="1800" dirty="0">
                <a:solidFill>
                  <a:srgbClr val="002060"/>
                </a:solidFill>
              </a:rPr>
              <a:t>Blue: </a:t>
            </a:r>
            <a:r>
              <a:rPr lang="en-US" altLang="ja-JP" sz="1800" dirty="0" err="1">
                <a:solidFill>
                  <a:srgbClr val="002060"/>
                </a:solidFill>
              </a:rPr>
              <a:t>e</a:t>
            </a:r>
            <a:endParaRPr lang="en-US" altLang="ja-JP" sz="18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altLang="ja-JP" sz="1800" dirty="0">
                <a:solidFill>
                  <a:srgbClr val="FF0000"/>
                </a:solidFill>
              </a:rPr>
              <a:t>Red: charged ( 10</a:t>
            </a:r>
            <a:r>
              <a:rPr lang="en-US" altLang="ja-JP" sz="1800" baseline="30000" dirty="0">
                <a:solidFill>
                  <a:srgbClr val="FF0000"/>
                </a:solidFill>
              </a:rPr>
              <a:t>-3</a:t>
            </a:r>
            <a:r>
              <a:rPr lang="en-US" altLang="ja-JP" sz="1800" dirty="0">
                <a:solidFill>
                  <a:srgbClr val="FF0000"/>
                </a:solidFill>
              </a:rPr>
              <a:t> )</a:t>
            </a:r>
            <a:endParaRPr lang="ja-JP" alt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2057" name="テキスト ボックス 10"/>
          <p:cNvSpPr txBox="1">
            <a:spLocks noChangeArrowheads="1"/>
          </p:cNvSpPr>
          <p:nvPr/>
        </p:nvSpPr>
        <p:spPr bwMode="auto">
          <a:xfrm>
            <a:off x="5851525" y="1576388"/>
            <a:ext cx="254386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altLang="ja-JP" sz="1800" dirty="0">
                <a:solidFill>
                  <a:srgbClr val="002060"/>
                </a:solidFill>
              </a:rPr>
              <a:t>Blue: </a:t>
            </a:r>
            <a:r>
              <a:rPr lang="en-US" altLang="ja-JP" sz="1800" dirty="0" err="1">
                <a:solidFill>
                  <a:srgbClr val="002060"/>
                </a:solidFill>
              </a:rPr>
              <a:t>e</a:t>
            </a:r>
            <a:endParaRPr lang="en-US" altLang="ja-JP" sz="18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altLang="ja-JP" sz="1800" dirty="0">
                <a:solidFill>
                  <a:srgbClr val="FF0000"/>
                </a:solidFill>
              </a:rPr>
              <a:t>Red: charged (0.6x 10</a:t>
            </a:r>
            <a:r>
              <a:rPr lang="en-US" altLang="ja-JP" sz="1800" baseline="30000" dirty="0">
                <a:solidFill>
                  <a:srgbClr val="FF0000"/>
                </a:solidFill>
              </a:rPr>
              <a:t>-3</a:t>
            </a:r>
            <a:r>
              <a:rPr lang="en-US" altLang="ja-JP" sz="1800" dirty="0">
                <a:solidFill>
                  <a:srgbClr val="FF0000"/>
                </a:solidFill>
              </a:rPr>
              <a:t>)</a:t>
            </a:r>
            <a:endParaRPr lang="ja-JP" altLang="en-US" sz="1800" baseline="30000" dirty="0">
              <a:solidFill>
                <a:srgbClr val="FF0000"/>
              </a:solidFill>
            </a:endParaRPr>
          </a:p>
        </p:txBody>
      </p:sp>
      <p:pic>
        <p:nvPicPr>
          <p:cNvPr id="205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951288"/>
            <a:ext cx="403225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9" name="テキスト ボックス 12"/>
          <p:cNvSpPr txBox="1">
            <a:spLocks noChangeArrowheads="1"/>
          </p:cNvSpPr>
          <p:nvPr/>
        </p:nvSpPr>
        <p:spPr bwMode="auto">
          <a:xfrm>
            <a:off x="1042988" y="4219575"/>
            <a:ext cx="11849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altLang="ja-JP" sz="2000"/>
              <a:t>P&gt;3 GeV</a:t>
            </a:r>
            <a:endParaRPr lang="ja-JP" altLang="en-US" sz="2000"/>
          </a:p>
        </p:txBody>
      </p:sp>
      <p:sp>
        <p:nvSpPr>
          <p:cNvPr id="2060" name="テキスト ボックス 13"/>
          <p:cNvSpPr txBox="1">
            <a:spLocks noChangeArrowheads="1"/>
          </p:cNvSpPr>
          <p:nvPr/>
        </p:nvSpPr>
        <p:spPr bwMode="auto">
          <a:xfrm>
            <a:off x="1258888" y="4727575"/>
            <a:ext cx="254386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altLang="ja-JP" sz="1800">
                <a:solidFill>
                  <a:srgbClr val="002060"/>
                </a:solidFill>
              </a:rPr>
              <a:t>Blue: e</a:t>
            </a:r>
          </a:p>
          <a:p>
            <a:pPr>
              <a:buNone/>
            </a:pPr>
            <a:r>
              <a:rPr lang="en-US" altLang="ja-JP" sz="1800">
                <a:solidFill>
                  <a:srgbClr val="FF0000"/>
                </a:solidFill>
              </a:rPr>
              <a:t>Red: charged (0.6x 10</a:t>
            </a:r>
            <a:r>
              <a:rPr lang="en-US" altLang="ja-JP" sz="1800" baseline="30000">
                <a:solidFill>
                  <a:srgbClr val="FF0000"/>
                </a:solidFill>
              </a:rPr>
              <a:t>-3</a:t>
            </a:r>
            <a:r>
              <a:rPr lang="en-US" altLang="ja-JP" sz="1800">
                <a:solidFill>
                  <a:srgbClr val="FF0000"/>
                </a:solidFill>
              </a:rPr>
              <a:t>)</a:t>
            </a:r>
            <a:endParaRPr lang="ja-JP" altLang="en-US" sz="1800" baseline="30000">
              <a:solidFill>
                <a:srgbClr val="FF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85799" y="133350"/>
            <a:ext cx="8221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VTX working in Run-11 </a:t>
            </a:r>
            <a:r>
              <a:rPr kumimoji="0" lang="en-US" sz="32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Au+Au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and in Run-12</a:t>
            </a:r>
            <a:endParaRPr kumimoji="0" lang="en-US" sz="32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9D8E64B-02AA-4C4D-A558-F361BB446529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60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Spin Physics Milestones</a:t>
            </a:r>
          </a:p>
        </p:txBody>
      </p:sp>
      <p:graphicFrame>
        <p:nvGraphicFramePr>
          <p:cNvPr id="989249" name="Group 65"/>
          <p:cNvGraphicFramePr>
            <a:graphicFrameLocks noGrp="1"/>
          </p:cNvGraphicFramePr>
          <p:nvPr/>
        </p:nvGraphicFramePr>
        <p:xfrm>
          <a:off x="1054100" y="1244600"/>
          <a:ext cx="7734300" cy="3868737"/>
        </p:xfrm>
        <a:graphic>
          <a:graphicData uri="http://schemas.openxmlformats.org/drawingml/2006/table">
            <a:tbl>
              <a:tblPr/>
              <a:tblGrid>
                <a:gridCol w="1239838"/>
                <a:gridCol w="1450975"/>
                <a:gridCol w="5043487"/>
              </a:tblGrid>
              <a:tr h="820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Year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Milestone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HP8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Measure flavor-identified q and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S Mincho" charset="-128"/>
                          <a:sym typeface="Symbol" charset="2"/>
                        </a:rPr>
                        <a:t>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q contributions to the spin of the proton via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the longitudinal-spin asymmetry of W production.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HP12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Determine if gluons have appreciable polarization over any range of momentum fraction between 1 and 30% of the momentum of a polarized proton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HP13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Monotype Sort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Test unique QCD predictions for relations between single-transverse spin phenomena in p-p scattering and those observed in deep-inelastic lepton scattering.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0794" name="Oval 64"/>
          <p:cNvSpPr>
            <a:spLocks noChangeArrowheads="1"/>
          </p:cNvSpPr>
          <p:nvPr/>
        </p:nvSpPr>
        <p:spPr bwMode="auto">
          <a:xfrm>
            <a:off x="850900" y="1900238"/>
            <a:ext cx="8102600" cy="995362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0795" name="Picture 66" descr="1phen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63800"/>
            <a:ext cx="1054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96" name="Picture 67" descr="1phen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9600"/>
            <a:ext cx="1054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97" name="Picture 68" descr="1phen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89400"/>
            <a:ext cx="1054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98" name="Oval 69"/>
          <p:cNvSpPr>
            <a:spLocks noChangeArrowheads="1"/>
          </p:cNvSpPr>
          <p:nvPr/>
        </p:nvSpPr>
        <p:spPr bwMode="auto">
          <a:xfrm>
            <a:off x="850900" y="2928938"/>
            <a:ext cx="8102600" cy="995362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7E8C80-ED38-8148-9D87-B159AEA54B3E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9728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Muon arm background reduction</a:t>
            </a:r>
          </a:p>
        </p:txBody>
      </p:sp>
      <p:pic>
        <p:nvPicPr>
          <p:cNvPr id="97284" name="Picture 1027" descr="W-absorber"/>
          <p:cNvPicPr>
            <a:picLocks noChangeAspect="1" noChangeArrowheads="1"/>
          </p:cNvPicPr>
          <p:nvPr/>
        </p:nvPicPr>
        <p:blipFill>
          <a:blip r:embed="rId3"/>
          <a:srcRect t="25893" r="10939" b="30907"/>
          <a:stretch>
            <a:fillRect/>
          </a:stretch>
        </p:blipFill>
        <p:spPr bwMode="auto">
          <a:xfrm>
            <a:off x="638175" y="2163763"/>
            <a:ext cx="782002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Text Box 1029"/>
          <p:cNvSpPr txBox="1">
            <a:spLocks noChangeArrowheads="1"/>
          </p:cNvSpPr>
          <p:nvPr/>
        </p:nvSpPr>
        <p:spPr bwMode="auto">
          <a:xfrm>
            <a:off x="288748" y="846138"/>
            <a:ext cx="8233820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dirty="0"/>
              <a:t>Stainless steel SS-130 </a:t>
            </a:r>
            <a:r>
              <a:rPr lang="en-US" dirty="0" smtClean="0"/>
              <a:t>absorbers, 12 tons each side (!)</a:t>
            </a:r>
          </a:p>
          <a:p>
            <a:pPr>
              <a:buFont typeface="Monotype Sorts" charset="2"/>
              <a:buNone/>
            </a:pPr>
            <a:r>
              <a:rPr lang="en-US" dirty="0"/>
              <a:t> 2 interaction lengths, based upon simulations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6231" y="2184400"/>
            <a:ext cx="8136337" cy="3864448"/>
            <a:chOff x="386231" y="2184400"/>
            <a:chExt cx="8136337" cy="3864448"/>
          </a:xfrm>
        </p:grpSpPr>
        <p:sp>
          <p:nvSpPr>
            <p:cNvPr id="97285" name="Text Box 1028"/>
            <p:cNvSpPr txBox="1">
              <a:spLocks noChangeArrowheads="1"/>
            </p:cNvSpPr>
            <p:nvPr/>
          </p:nvSpPr>
          <p:spPr bwMode="auto">
            <a:xfrm>
              <a:off x="386231" y="5008563"/>
              <a:ext cx="8136337" cy="1040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charset="2"/>
                <a:buNone/>
              </a:pPr>
              <a:r>
                <a:rPr lang="en-US" dirty="0" smtClean="0"/>
                <a:t>Installed </a:t>
              </a:r>
              <a:r>
                <a:rPr lang="en-US" dirty="0"/>
                <a:t>on</a:t>
              </a:r>
              <a:r>
                <a:rPr lang="en-US" dirty="0" smtClean="0"/>
                <a:t> both </a:t>
              </a:r>
              <a:r>
                <a:rPr lang="en-US" dirty="0" err="1" smtClean="0"/>
                <a:t>muon</a:t>
              </a:r>
              <a:r>
                <a:rPr lang="en-US" dirty="0" smtClean="0"/>
                <a:t> </a:t>
              </a:r>
              <a:r>
                <a:rPr lang="en-US" dirty="0"/>
                <a:t>arms</a:t>
              </a:r>
              <a:r>
                <a:rPr lang="en-US" dirty="0" smtClean="0"/>
                <a:t> during 2010 shutdown</a:t>
              </a:r>
              <a:endParaRPr lang="en-US" dirty="0"/>
            </a:p>
            <a:p>
              <a:pPr>
                <a:buFont typeface="Monotype Sorts" charset="2"/>
                <a:buNone/>
              </a:pPr>
              <a:r>
                <a:rPr lang="en-US" dirty="0"/>
                <a:t>  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6300" y="2184400"/>
              <a:ext cx="3835400" cy="26416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8458200" cy="457200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trigger status, first look at Run-11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4" name="Picture 18" descr="RPC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717550"/>
            <a:ext cx="4872038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672367"/>
            <a:ext cx="6553200" cy="618563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4371975"/>
            <a:ext cx="2882900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Rejection power ~1100 @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2.7MHz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S/B~1/2 first look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r>
              <a:rPr lang="en-US" sz="2400" i="1" kern="0" noProof="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Anticipate 3/1 after tuning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 decay </a:t>
            </a:r>
            <a:r>
              <a:rPr lang="en-US" dirty="0" err="1" smtClean="0"/>
              <a:t>muon</a:t>
            </a:r>
            <a:r>
              <a:rPr lang="en-US" dirty="0" smtClean="0"/>
              <a:t> spectra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4" name="Picture 3" descr="Wmuon_spect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201" y="648730"/>
            <a:ext cx="4994000" cy="60949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78" y="133350"/>
            <a:ext cx="8813066" cy="457200"/>
          </a:xfrm>
        </p:spPr>
        <p:txBody>
          <a:bodyPr/>
          <a:lstStyle/>
          <a:p>
            <a:r>
              <a:rPr lang="en-US" dirty="0"/>
              <a:t>Status: Thermal Radiation </a:t>
            </a:r>
            <a:r>
              <a:rPr lang="en-US" dirty="0" smtClean="0"/>
              <a:t>at RHIC Energies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64" y="752253"/>
            <a:ext cx="8386436" cy="4145751"/>
          </a:xfrm>
        </p:spPr>
        <p:txBody>
          <a:bodyPr/>
          <a:lstStyle/>
          <a:p>
            <a:r>
              <a:rPr lang="en-US" sz="2200" dirty="0">
                <a:solidFill>
                  <a:srgbClr val="000000"/>
                </a:solidFill>
              </a:rPr>
              <a:t>PHENIX </a:t>
            </a:r>
            <a:r>
              <a:rPr lang="en-US" sz="2200" dirty="0" smtClean="0">
                <a:solidFill>
                  <a:srgbClr val="000000"/>
                </a:solidFill>
              </a:rPr>
              <a:t>measured thermal </a:t>
            </a:r>
            <a:r>
              <a:rPr lang="en-US" sz="2200" dirty="0" err="1" smtClean="0">
                <a:solidFill>
                  <a:srgbClr val="000000"/>
                </a:solidFill>
              </a:rPr>
              <a:t>e</a:t>
            </a:r>
            <a:r>
              <a:rPr lang="en-US" sz="2200" baseline="30000" dirty="0" err="1" smtClean="0">
                <a:solidFill>
                  <a:srgbClr val="000000"/>
                </a:solidFill>
              </a:rPr>
              <a:t>+</a:t>
            </a:r>
            <a:r>
              <a:rPr lang="en-US" sz="2200" dirty="0" err="1" smtClean="0">
                <a:solidFill>
                  <a:srgbClr val="000000"/>
                </a:solidFill>
              </a:rPr>
              <a:t>e</a:t>
            </a:r>
            <a:r>
              <a:rPr lang="en-US" sz="2200" baseline="30000" dirty="0" smtClean="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>
                <a:solidFill>
                  <a:srgbClr val="000000"/>
                </a:solidFill>
              </a:rPr>
              <a:t>and </a:t>
            </a:r>
            <a:r>
              <a:rPr lang="en-US" sz="2200" dirty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sz="2200" dirty="0">
                <a:solidFill>
                  <a:srgbClr val="000000"/>
                </a:solidFill>
              </a:rPr>
              <a:t>  from √</a:t>
            </a:r>
            <a:r>
              <a:rPr lang="en-US" sz="2200" dirty="0" err="1">
                <a:solidFill>
                  <a:srgbClr val="000000"/>
                </a:solidFill>
              </a:rPr>
              <a:t>s</a:t>
            </a:r>
            <a:r>
              <a:rPr lang="en-US" sz="2200" baseline="-25000" dirty="0" err="1">
                <a:solidFill>
                  <a:srgbClr val="000000"/>
                </a:solidFill>
              </a:rPr>
              <a:t>NN</a:t>
            </a:r>
            <a:r>
              <a:rPr lang="en-US" sz="2200" dirty="0">
                <a:solidFill>
                  <a:srgbClr val="000000"/>
                </a:solidFill>
              </a:rPr>
              <a:t> = 200 </a:t>
            </a:r>
            <a:r>
              <a:rPr lang="en-US" sz="2200" dirty="0" err="1" smtClean="0">
                <a:solidFill>
                  <a:srgbClr val="000000"/>
                </a:solidFill>
              </a:rPr>
              <a:t>GeV</a:t>
            </a:r>
            <a:endParaRPr lang="en-US" sz="2200" dirty="0" smtClean="0">
              <a:solidFill>
                <a:srgbClr val="000000"/>
              </a:solidFill>
            </a:endParaRPr>
          </a:p>
          <a:p>
            <a:endParaRPr lang="en-US" sz="2000" dirty="0"/>
          </a:p>
          <a:p>
            <a:r>
              <a:rPr lang="en-US" sz="2200" dirty="0" smtClean="0">
                <a:solidFill>
                  <a:srgbClr val="000000"/>
                </a:solidFill>
              </a:rPr>
              <a:t>Soft low mass dilepton puzzle</a:t>
            </a:r>
            <a:endParaRPr lang="en-US" sz="2200" dirty="0">
              <a:solidFill>
                <a:srgbClr val="000000"/>
              </a:solidFill>
            </a:endParaRPr>
          </a:p>
          <a:p>
            <a:pPr lvl="1"/>
            <a:r>
              <a:rPr lang="en-US" sz="2000" dirty="0" smtClean="0"/>
              <a:t>larger excess beyond contribution from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phase with medium modified </a:t>
            </a:r>
            <a:r>
              <a:rPr lang="en-US" sz="2000" dirty="0" smtClean="0">
                <a:latin typeface="Symbol" pitchFamily="18" charset="2"/>
              </a:rPr>
              <a:t>r</a:t>
            </a:r>
            <a:r>
              <a:rPr lang="en-US" sz="2000" dirty="0" smtClean="0"/>
              <a:t>-meson properties… </a:t>
            </a:r>
            <a:r>
              <a:rPr lang="en-US" sz="2000" dirty="0" smtClean="0">
                <a:solidFill>
                  <a:srgbClr val="FF6600"/>
                </a:solidFill>
              </a:rPr>
              <a:t>not from </a:t>
            </a:r>
            <a:r>
              <a:rPr lang="en-US" sz="2000" dirty="0" err="1" smtClean="0">
                <a:solidFill>
                  <a:srgbClr val="FF6600"/>
                </a:solidFill>
              </a:rPr>
              <a:t>hadronic</a:t>
            </a:r>
            <a:r>
              <a:rPr lang="en-US" sz="2000" dirty="0" smtClean="0">
                <a:solidFill>
                  <a:srgbClr val="FF6600"/>
                </a:solidFill>
              </a:rPr>
              <a:t> phase</a:t>
            </a:r>
          </a:p>
          <a:p>
            <a:pPr lvl="1"/>
            <a:r>
              <a:rPr lang="en-US" sz="2000" dirty="0" smtClean="0"/>
              <a:t>soft momentum distribution 	… </a:t>
            </a:r>
            <a:r>
              <a:rPr lang="en-US" sz="2000" dirty="0" smtClean="0">
                <a:solidFill>
                  <a:srgbClr val="FF6600"/>
                </a:solidFill>
              </a:rPr>
              <a:t>not from hot </a:t>
            </a:r>
            <a:r>
              <a:rPr lang="en-US" sz="2000" dirty="0" err="1" smtClean="0">
                <a:solidFill>
                  <a:srgbClr val="FF6600"/>
                </a:solidFill>
              </a:rPr>
              <a:t>partonic</a:t>
            </a:r>
            <a:r>
              <a:rPr lang="en-US" sz="2000" dirty="0" smtClean="0">
                <a:solidFill>
                  <a:srgbClr val="FF6600"/>
                </a:solidFill>
              </a:rPr>
              <a:t> phase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Thermal photon puzzle</a:t>
            </a:r>
          </a:p>
          <a:p>
            <a:pPr lvl="1"/>
            <a:r>
              <a:rPr lang="en-US" sz="2000" dirty="0" smtClean="0"/>
              <a:t>Large thermal yield with T  </a:t>
            </a:r>
            <a:r>
              <a:rPr lang="en-US" sz="2000" dirty="0"/>
              <a:t>&gt; </a:t>
            </a:r>
            <a:r>
              <a:rPr lang="en-US" sz="2000" dirty="0" smtClean="0"/>
              <a:t>220 MeV (10-20% of  decay photons) </a:t>
            </a:r>
          </a:p>
          <a:p>
            <a:pPr marL="457200" lvl="1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                       	… </a:t>
            </a:r>
            <a:r>
              <a:rPr lang="en-US" sz="2000" dirty="0" smtClean="0">
                <a:solidFill>
                  <a:srgbClr val="FF6600"/>
                </a:solidFill>
              </a:rPr>
              <a:t>suggests early emission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Large </a:t>
            </a:r>
            <a:r>
              <a:rPr lang="en-US" sz="2000" dirty="0"/>
              <a:t>elliptic flow (v2) </a:t>
            </a:r>
            <a:r>
              <a:rPr lang="en-US" sz="2000" dirty="0" smtClean="0"/>
              <a:t> 	… </a:t>
            </a:r>
            <a:r>
              <a:rPr lang="en-US" sz="2000" dirty="0" smtClean="0">
                <a:solidFill>
                  <a:srgbClr val="FF6600"/>
                </a:solidFill>
              </a:rPr>
              <a:t>suggests late emission</a:t>
            </a:r>
          </a:p>
          <a:p>
            <a:pPr marL="457200" lvl="1" indent="0"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00485" y="4453615"/>
            <a:ext cx="6986579" cy="11844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2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3"/>
              </a:buBlip>
              <a:defRPr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algn="ctr">
              <a:buFont typeface="Monotype Sorts" pitchFamily="2" charset="2"/>
              <a:buNone/>
            </a:pPr>
            <a:r>
              <a:rPr lang="en-US" sz="2200" dirty="0" smtClean="0">
                <a:solidFill>
                  <a:srgbClr val="FFFF00"/>
                </a:solidFill>
              </a:rPr>
              <a:t>PHENIX data on E&amp;M probes seems INCONSISTENT with standard hydro space-time evolution! </a:t>
            </a:r>
          </a:p>
          <a:p>
            <a:pPr marL="57150" indent="0" algn="ctr">
              <a:buFont typeface="Monotype Sorts" pitchFamily="2" charset="2"/>
              <a:buNone/>
            </a:pPr>
            <a:r>
              <a:rPr lang="en-US" sz="2200" dirty="0" smtClean="0">
                <a:solidFill>
                  <a:srgbClr val="FFFF00"/>
                </a:solidFill>
              </a:rPr>
              <a:t>And exhibits UNKOWN additional sources!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4047" y="5776272"/>
            <a:ext cx="6404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6600"/>
                </a:solidFill>
              </a:rPr>
              <a:t>Speculation: look between impact (t=0) and </a:t>
            </a:r>
            <a:r>
              <a:rPr lang="en-US" sz="2400" dirty="0" smtClean="0">
                <a:solidFill>
                  <a:srgbClr val="FF6600"/>
                </a:solidFill>
                <a:latin typeface="Symbol" pitchFamily="18" charset="2"/>
              </a:rPr>
              <a:t>t</a:t>
            </a:r>
            <a:r>
              <a:rPr lang="en-US" sz="2400" baseline="-25000" dirty="0" smtClean="0">
                <a:solidFill>
                  <a:srgbClr val="FF6600"/>
                </a:solidFill>
              </a:rPr>
              <a:t>0</a:t>
            </a:r>
            <a:endParaRPr lang="en-US" sz="2400" baseline="-25000" dirty="0">
              <a:solidFill>
                <a:srgbClr val="FF66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82078" y="75225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90766" y="6343590"/>
            <a:ext cx="2368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000000"/>
                </a:solidFill>
              </a:rPr>
              <a:t>Axel </a:t>
            </a:r>
            <a:r>
              <a:rPr lang="en-US" sz="2000" i="1" dirty="0" err="1" smtClean="0">
                <a:solidFill>
                  <a:srgbClr val="000000"/>
                </a:solidFill>
              </a:rPr>
              <a:t>Drees</a:t>
            </a:r>
            <a:r>
              <a:rPr lang="en-US" sz="2000" i="1" dirty="0" smtClean="0">
                <a:solidFill>
                  <a:srgbClr val="000000"/>
                </a:solidFill>
              </a:rPr>
              <a:t>, HP2012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289832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9C2EF5C-4C19-1E4A-920F-7E4F0BDCEC0E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52579" name="Rectangle 22"/>
          <p:cNvSpPr>
            <a:spLocks noChangeArrowheads="1"/>
          </p:cNvSpPr>
          <p:nvPr/>
        </p:nvSpPr>
        <p:spPr bwMode="auto">
          <a:xfrm>
            <a:off x="4570413" y="5626100"/>
            <a:ext cx="4572000" cy="444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2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848600" cy="1143000"/>
          </a:xfrm>
        </p:spPr>
        <p:txBody>
          <a:bodyPr/>
          <a:lstStyle/>
          <a:p>
            <a:r>
              <a:rPr lang="en-US" altLang="zh-CN"/>
              <a:t>Beauty &amp; charm separation at different </a:t>
            </a:r>
            <a:r>
              <a:rPr lang="el-GR" altLang="zh-CN">
                <a:ea typeface="Arial" charset="0"/>
                <a:cs typeface="Arial" charset="0"/>
              </a:rPr>
              <a:t>muon </a:t>
            </a:r>
            <a:r>
              <a:rPr lang="en-US" altLang="zh-CN"/>
              <a:t>p</a:t>
            </a:r>
            <a:r>
              <a:rPr lang="en-US" altLang="zh-CN" baseline="-25000"/>
              <a:t>T</a:t>
            </a:r>
            <a:endParaRPr lang="en-US" altLang="zh-CN"/>
          </a:p>
        </p:txBody>
      </p:sp>
      <p:pic>
        <p:nvPicPr>
          <p:cNvPr id="152581" name="Picture 3"/>
          <p:cNvPicPr>
            <a:picLocks noChangeAspect="1" noChangeArrowheads="1"/>
          </p:cNvPicPr>
          <p:nvPr/>
        </p:nvPicPr>
        <p:blipFill>
          <a:blip r:embed="rId3"/>
          <a:srcRect l="1088" t="9740" r="1088" b="1392"/>
          <a:stretch>
            <a:fillRect/>
          </a:stretch>
        </p:blipFill>
        <p:spPr bwMode="auto">
          <a:xfrm>
            <a:off x="4572000" y="2286000"/>
            <a:ext cx="45704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2582" name="Group 4"/>
          <p:cNvGrpSpPr>
            <a:grpSpLocks/>
          </p:cNvGrpSpPr>
          <p:nvPr/>
        </p:nvGrpSpPr>
        <p:grpSpPr bwMode="auto">
          <a:xfrm>
            <a:off x="0" y="2286000"/>
            <a:ext cx="4570413" cy="3365500"/>
            <a:chOff x="0" y="1440"/>
            <a:chExt cx="2879" cy="2120"/>
          </a:xfrm>
        </p:grpSpPr>
        <p:pic>
          <p:nvPicPr>
            <p:cNvPr id="152596" name="Picture 5"/>
            <p:cNvPicPr>
              <a:picLocks noChangeAspect="1" noChangeArrowheads="1"/>
            </p:cNvPicPr>
            <p:nvPr/>
          </p:nvPicPr>
          <p:blipFill>
            <a:blip r:embed="rId4"/>
            <a:srcRect l="751" t="5794" r="751" b="966"/>
            <a:stretch>
              <a:fillRect/>
            </a:stretch>
          </p:blipFill>
          <p:spPr bwMode="auto">
            <a:xfrm>
              <a:off x="0" y="1440"/>
              <a:ext cx="2879" cy="2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597" name="Rectangle 6"/>
            <p:cNvSpPr>
              <a:spLocks noChangeArrowheads="1"/>
            </p:cNvSpPr>
            <p:nvPr/>
          </p:nvSpPr>
          <p:spPr bwMode="auto">
            <a:xfrm>
              <a:off x="892" y="1762"/>
              <a:ext cx="29" cy="2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98" name="AutoShape 7"/>
            <p:cNvSpPr>
              <a:spLocks noChangeAspect="1" noChangeArrowheads="1"/>
            </p:cNvSpPr>
            <p:nvPr/>
          </p:nvSpPr>
          <p:spPr bwMode="auto">
            <a:xfrm>
              <a:off x="887" y="1920"/>
              <a:ext cx="29" cy="29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99" name="AutoShape 8"/>
            <p:cNvSpPr>
              <a:spLocks noChangeAspect="1" noChangeArrowheads="1"/>
            </p:cNvSpPr>
            <p:nvPr/>
          </p:nvSpPr>
          <p:spPr bwMode="auto">
            <a:xfrm>
              <a:off x="885" y="2084"/>
              <a:ext cx="29" cy="29"/>
            </a:xfrm>
            <a:prstGeom prst="triangle">
              <a:avLst>
                <a:gd name="adj" fmla="val 50000"/>
              </a:avLst>
            </a:prstGeom>
            <a:solidFill>
              <a:srgbClr val="00CC00"/>
            </a:solidFill>
            <a:ln w="9525">
              <a:solidFill>
                <a:srgbClr val="00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2583" name="AutoShape 9"/>
          <p:cNvSpPr>
            <a:spLocks noChangeAspect="1" noChangeArrowheads="1"/>
          </p:cNvSpPr>
          <p:nvPr/>
        </p:nvSpPr>
        <p:spPr bwMode="auto">
          <a:xfrm>
            <a:off x="1408113" y="3048000"/>
            <a:ext cx="46037" cy="46038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4" name="Rectangle 10"/>
          <p:cNvSpPr>
            <a:spLocks noChangeArrowheads="1"/>
          </p:cNvSpPr>
          <p:nvPr/>
        </p:nvSpPr>
        <p:spPr bwMode="auto">
          <a:xfrm>
            <a:off x="5257800" y="3048000"/>
            <a:ext cx="2301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0">
                <a:solidFill>
                  <a:srgbClr val="FF00FF"/>
                </a:solidFill>
                <a:latin typeface="Arial" charset="0"/>
                <a:sym typeface="Symbol" charset="2"/>
              </a:rPr>
              <a:t>Extracted b/(c+b)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0">
                <a:solidFill>
                  <a:srgbClr val="0000FF"/>
                </a:solidFill>
                <a:latin typeface="Arial" charset="0"/>
                <a:sym typeface="Symbol" charset="2"/>
              </a:rPr>
              <a:t>True b/(c+b) in PYTHIA</a:t>
            </a:r>
          </a:p>
        </p:txBody>
      </p:sp>
      <p:grpSp>
        <p:nvGrpSpPr>
          <p:cNvPr id="152585" name="Group 11"/>
          <p:cNvGrpSpPr>
            <a:grpSpLocks/>
          </p:cNvGrpSpPr>
          <p:nvPr/>
        </p:nvGrpSpPr>
        <p:grpSpPr bwMode="auto">
          <a:xfrm>
            <a:off x="5006975" y="5629275"/>
            <a:ext cx="3713163" cy="466725"/>
            <a:chOff x="3154" y="3504"/>
            <a:chExt cx="2339" cy="294"/>
          </a:xfrm>
        </p:grpSpPr>
        <p:sp>
          <p:nvSpPr>
            <p:cNvPr id="152586" name="Rectangle 12"/>
            <p:cNvSpPr>
              <a:spLocks noChangeArrowheads="1"/>
            </p:cNvSpPr>
            <p:nvPr/>
          </p:nvSpPr>
          <p:spPr bwMode="auto">
            <a:xfrm>
              <a:off x="3175" y="3504"/>
              <a:ext cx="9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600" b="0">
                  <a:solidFill>
                    <a:srgbClr val="FF00FF"/>
                  </a:solidFill>
                  <a:latin typeface="Arial" charset="0"/>
                  <a:sym typeface="Symbol" charset="2"/>
                </a:rPr>
                <a:t>with 1 pb</a:t>
              </a:r>
              <a:r>
                <a:rPr lang="en-US" altLang="zh-CN" sz="1600" b="0" baseline="30000">
                  <a:solidFill>
                    <a:srgbClr val="FF00FF"/>
                  </a:solidFill>
                  <a:latin typeface="Arial" charset="0"/>
                  <a:sym typeface="Symbol" charset="2"/>
                </a:rPr>
                <a:t>-1</a:t>
              </a:r>
              <a:r>
                <a:rPr lang="en-US" altLang="zh-CN" sz="1600" b="0">
                  <a:solidFill>
                    <a:srgbClr val="FF00FF"/>
                  </a:solidFill>
                  <a:latin typeface="Arial" charset="0"/>
                  <a:sym typeface="Symbol" charset="2"/>
                </a:rPr>
                <a:t> stat</a:t>
              </a:r>
            </a:p>
          </p:txBody>
        </p:sp>
        <p:cxnSp>
          <p:nvCxnSpPr>
            <p:cNvPr id="152587" name="AutoShape 13"/>
            <p:cNvCxnSpPr>
              <a:cxnSpLocks noChangeShapeType="1"/>
            </p:cNvCxnSpPr>
            <p:nvPr/>
          </p:nvCxnSpPr>
          <p:spPr bwMode="auto">
            <a:xfrm>
              <a:off x="3161" y="3716"/>
              <a:ext cx="1036" cy="0"/>
            </a:xfrm>
            <a:prstGeom prst="straightConnector1">
              <a:avLst/>
            </a:prstGeom>
            <a:noFill/>
            <a:ln w="9525">
              <a:solidFill>
                <a:srgbClr val="CC00CC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52588" name="Rectangle 14"/>
            <p:cNvSpPr>
              <a:spLocks noChangeArrowheads="1"/>
            </p:cNvSpPr>
            <p:nvPr/>
          </p:nvSpPr>
          <p:spPr bwMode="auto">
            <a:xfrm>
              <a:off x="4224" y="3504"/>
              <a:ext cx="5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600" b="0">
                  <a:solidFill>
                    <a:srgbClr val="FF00FF"/>
                  </a:solidFill>
                  <a:latin typeface="Arial" charset="0"/>
                  <a:sym typeface="Symbol" charset="2"/>
                </a:rPr>
                <a:t>10 pb</a:t>
              </a:r>
              <a:r>
                <a:rPr lang="en-US" altLang="zh-CN" sz="1600" b="0" baseline="30000">
                  <a:solidFill>
                    <a:srgbClr val="FF00FF"/>
                  </a:solidFill>
                  <a:latin typeface="Arial" charset="0"/>
                  <a:sym typeface="Symbol" charset="2"/>
                </a:rPr>
                <a:t>-1</a:t>
              </a:r>
              <a:endParaRPr lang="en-US" altLang="zh-CN" sz="1600" b="0">
                <a:solidFill>
                  <a:srgbClr val="FF00FF"/>
                </a:solidFill>
                <a:latin typeface="Arial" charset="0"/>
                <a:sym typeface="Symbol" charset="2"/>
              </a:endParaRPr>
            </a:p>
          </p:txBody>
        </p:sp>
        <p:cxnSp>
          <p:nvCxnSpPr>
            <p:cNvPr id="152589" name="AutoShape 15"/>
            <p:cNvCxnSpPr>
              <a:cxnSpLocks noChangeShapeType="1"/>
            </p:cNvCxnSpPr>
            <p:nvPr/>
          </p:nvCxnSpPr>
          <p:spPr bwMode="auto">
            <a:xfrm>
              <a:off x="4188" y="3716"/>
              <a:ext cx="530" cy="0"/>
            </a:xfrm>
            <a:prstGeom prst="straightConnector1">
              <a:avLst/>
            </a:prstGeom>
            <a:noFill/>
            <a:ln w="9525">
              <a:solidFill>
                <a:srgbClr val="CC00CC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52590" name="Line 16"/>
            <p:cNvSpPr>
              <a:spLocks noChangeShapeType="1"/>
            </p:cNvSpPr>
            <p:nvPr/>
          </p:nvSpPr>
          <p:spPr bwMode="auto">
            <a:xfrm>
              <a:off x="3154" y="3510"/>
              <a:ext cx="0" cy="28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91" name="Line 17"/>
            <p:cNvSpPr>
              <a:spLocks noChangeShapeType="1"/>
            </p:cNvSpPr>
            <p:nvPr/>
          </p:nvSpPr>
          <p:spPr bwMode="auto">
            <a:xfrm>
              <a:off x="4197" y="3504"/>
              <a:ext cx="0" cy="28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92" name="Line 18"/>
            <p:cNvSpPr>
              <a:spLocks noChangeShapeType="1"/>
            </p:cNvSpPr>
            <p:nvPr/>
          </p:nvSpPr>
          <p:spPr bwMode="auto">
            <a:xfrm>
              <a:off x="4711" y="3504"/>
              <a:ext cx="0" cy="28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93" name="Rectangle 19"/>
            <p:cNvSpPr>
              <a:spLocks noChangeArrowheads="1"/>
            </p:cNvSpPr>
            <p:nvPr/>
          </p:nvSpPr>
          <p:spPr bwMode="auto">
            <a:xfrm>
              <a:off x="4839" y="3504"/>
              <a:ext cx="5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600" b="0">
                  <a:solidFill>
                    <a:srgbClr val="FF00FF"/>
                  </a:solidFill>
                  <a:latin typeface="Arial" charset="0"/>
                  <a:sym typeface="Symbol" charset="2"/>
                </a:rPr>
                <a:t>100 pb</a:t>
              </a:r>
              <a:r>
                <a:rPr lang="en-US" altLang="zh-CN" sz="1600" b="0" baseline="30000">
                  <a:solidFill>
                    <a:srgbClr val="FF00FF"/>
                  </a:solidFill>
                  <a:latin typeface="Arial" charset="0"/>
                  <a:sym typeface="Symbol" charset="2"/>
                </a:rPr>
                <a:t>-1</a:t>
              </a:r>
              <a:endParaRPr lang="en-US" altLang="zh-CN" sz="1600" b="0">
                <a:solidFill>
                  <a:srgbClr val="FF00FF"/>
                </a:solidFill>
                <a:latin typeface="Arial" charset="0"/>
                <a:sym typeface="Symbol" charset="2"/>
              </a:endParaRPr>
            </a:p>
          </p:txBody>
        </p:sp>
        <p:cxnSp>
          <p:nvCxnSpPr>
            <p:cNvPr id="152594" name="AutoShape 20"/>
            <p:cNvCxnSpPr>
              <a:cxnSpLocks noChangeShapeType="1"/>
            </p:cNvCxnSpPr>
            <p:nvPr/>
          </p:nvCxnSpPr>
          <p:spPr bwMode="auto">
            <a:xfrm>
              <a:off x="4704" y="3716"/>
              <a:ext cx="789" cy="0"/>
            </a:xfrm>
            <a:prstGeom prst="straightConnector1">
              <a:avLst/>
            </a:prstGeom>
            <a:noFill/>
            <a:ln w="9525">
              <a:solidFill>
                <a:srgbClr val="CC00CC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52595" name="Line 21"/>
            <p:cNvSpPr>
              <a:spLocks noChangeShapeType="1"/>
            </p:cNvSpPr>
            <p:nvPr/>
          </p:nvSpPr>
          <p:spPr bwMode="auto">
            <a:xfrm>
              <a:off x="5486" y="3504"/>
              <a:ext cx="0" cy="28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6/21/2011</a:t>
            </a:r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r="8019"/>
          <a:stretch>
            <a:fillRect/>
          </a:stretch>
        </p:blipFill>
        <p:spPr bwMode="auto">
          <a:xfrm>
            <a:off x="3505200" y="3505200"/>
            <a:ext cx="517463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33400" y="6096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other probes of shadowing &amp; gluon saturation – forward hadrons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304800" y="1371600"/>
            <a:ext cx="4392613" cy="1457325"/>
            <a:chOff x="3836988" y="990473"/>
            <a:chExt cx="5278437" cy="2185164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6216650" y="1106488"/>
              <a:ext cx="912813" cy="1676400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rgbClr val="00804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5300663" y="1868488"/>
              <a:ext cx="11430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6443663" y="1716088"/>
              <a:ext cx="2286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6672263" y="1716088"/>
              <a:ext cx="3048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6977063" y="1214438"/>
              <a:ext cx="669925" cy="6540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6659563" y="1106488"/>
              <a:ext cx="39370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6062663" y="1868488"/>
              <a:ext cx="3810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 flipV="1">
              <a:off x="6977063" y="1868488"/>
              <a:ext cx="3048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5208588" y="1290638"/>
              <a:ext cx="228600" cy="762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5286375" y="1443038"/>
              <a:ext cx="74613" cy="8413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5284788" y="1671638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5357813" y="1163638"/>
              <a:ext cx="307975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5284788" y="1824038"/>
              <a:ext cx="74612" cy="8413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7307263" y="1459559"/>
              <a:ext cx="1808162" cy="78451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sz="1400" b="1" dirty="0">
                  <a:latin typeface="Comic Sans MS" pitchFamily="66" charset="0"/>
                </a:rPr>
                <a:t>P</a:t>
              </a:r>
              <a:r>
                <a:rPr lang="en-US" sz="1400" b="1" baseline="-25000" dirty="0">
                  <a:latin typeface="Comic Sans MS" pitchFamily="66" charset="0"/>
                </a:rPr>
                <a:t>T</a:t>
              </a:r>
              <a:r>
                <a:rPr lang="en-US" sz="1400" b="1" dirty="0">
                  <a:latin typeface="Comic Sans MS" pitchFamily="66" charset="0"/>
                </a:rPr>
                <a:t> is balanced by many gluons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3836988" y="990473"/>
              <a:ext cx="1447800" cy="143059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Dilute </a:t>
              </a:r>
              <a:r>
                <a:rPr lang="en-US" sz="1400" dirty="0" err="1">
                  <a:latin typeface="Comic Sans MS" pitchFamily="66" charset="0"/>
                </a:rPr>
                <a:t>parton</a:t>
              </a:r>
              <a:r>
                <a:rPr lang="en-US" sz="1400" dirty="0">
                  <a:latin typeface="Comic Sans MS" pitchFamily="66" charset="0"/>
                </a:rPr>
                <a:t> system (deuteron)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6961188" y="2412365"/>
              <a:ext cx="1447800" cy="7632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Dense gluon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field (Au)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5437188" y="1671638"/>
              <a:ext cx="381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>
              <a:off x="5818188" y="1671638"/>
              <a:ext cx="381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304800" y="2895600"/>
            <a:ext cx="3733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Mono-jets in the gluon saturation (CGC) picture give suppression of pairs per trigger and some broadening of correlation</a:t>
            </a:r>
          </a:p>
          <a:p>
            <a:pPr>
              <a:buNone/>
            </a:pPr>
            <a:r>
              <a:rPr lang="en-US" sz="1400" i="1" dirty="0" err="1">
                <a:solidFill>
                  <a:srgbClr val="000000"/>
                </a:solidFill>
                <a:latin typeface="Comic Sans MS" pitchFamily="66" charset="0"/>
              </a:rPr>
              <a:t>Kharzeev</a:t>
            </a:r>
            <a:r>
              <a:rPr lang="en-US" sz="1400" i="1" dirty="0">
                <a:solidFill>
                  <a:srgbClr val="000000"/>
                </a:solidFill>
                <a:latin typeface="Comic Sans MS" pitchFamily="66" charset="0"/>
              </a:rPr>
              <a:t>, NPA 748, 727 (2005)</a:t>
            </a:r>
          </a:p>
        </p:txBody>
      </p:sp>
      <p:pic>
        <p:nvPicPr>
          <p:cNvPr id="28" name="Picture 4" descr="C:\Users\abhisek\Desktop\My PHENIX presentations\QM_2011_PHENIX\NLO_eps09_bakr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295400"/>
            <a:ext cx="3276600" cy="2057400"/>
          </a:xfrm>
          <a:prstGeom prst="rect">
            <a:avLst/>
          </a:prstGeom>
          <a:noFill/>
        </p:spPr>
      </p:pic>
      <p:pic>
        <p:nvPicPr>
          <p:cNvPr id="30" name="Picture 10" descr="IMG_0179"/>
          <p:cNvPicPr>
            <a:picLocks noChangeAspect="1" noChangeArrowheads="1"/>
          </p:cNvPicPr>
          <p:nvPr/>
        </p:nvPicPr>
        <p:blipFill>
          <a:blip r:embed="rId5" cstate="print"/>
          <a:srcRect r="9462"/>
          <a:stretch>
            <a:fillRect/>
          </a:stretch>
        </p:blipFill>
        <p:spPr bwMode="auto">
          <a:xfrm>
            <a:off x="533400" y="4267200"/>
            <a:ext cx="2362200" cy="195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346" name="Object 5"/>
          <p:cNvGraphicFramePr>
            <a:graphicFrameLocks noChangeAspect="1"/>
          </p:cNvGraphicFramePr>
          <p:nvPr/>
        </p:nvGraphicFramePr>
        <p:xfrm>
          <a:off x="5008796" y="6244368"/>
          <a:ext cx="2524125" cy="499332"/>
        </p:xfrm>
        <a:graphic>
          <a:graphicData uri="http://schemas.openxmlformats.org/presentationml/2006/ole">
            <p:oleObj spid="_x0000_s304130" name="Equation" r:id="rId6" imgW="2247840" imgH="444240" progId="Equation.3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33400" y="228600"/>
            <a:ext cx="8687144" cy="461665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</a:rPr>
              <a:t>Cold Nuclear Matter (CNM) and Low-x </a:t>
            </a:r>
            <a:r>
              <a:rPr lang="en-US" sz="2400" dirty="0" err="1" smtClean="0">
                <a:solidFill>
                  <a:srgbClr val="000000"/>
                </a:solidFill>
                <a:latin typeface="Comic Sans MS" pitchFamily="66" charset="0"/>
              </a:rPr>
              <a:t>Partons</a:t>
            </a: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</a:rPr>
              <a:t> in Nuclei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564D464-B39E-724A-B7FC-6B459AD848D0}" type="slidenum">
              <a:rPr lang="en-US" smtClean="0"/>
              <a:pPr/>
              <a:t>57</a:t>
            </a:fld>
            <a:endParaRPr lang="en-US" smtClean="0"/>
          </a:p>
        </p:txBody>
      </p:sp>
      <p:pic>
        <p:nvPicPr>
          <p:cNvPr id="16486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419600"/>
            <a:ext cx="2895600" cy="8556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64869" name="Text Box 14"/>
          <p:cNvSpPr txBox="1">
            <a:spLocks noChangeArrowheads="1"/>
          </p:cNvSpPr>
          <p:nvPr/>
        </p:nvSpPr>
        <p:spPr bwMode="auto">
          <a:xfrm>
            <a:off x="533400" y="5867400"/>
            <a:ext cx="7724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rPr>
              <a:t>Start: 2009(tests)/2010(trigger) with 500 GeV p+p</a:t>
            </a:r>
          </a:p>
        </p:txBody>
      </p:sp>
      <p:sp>
        <p:nvSpPr>
          <p:cNvPr id="164870" name="Rectangle 15"/>
          <p:cNvSpPr>
            <a:spLocks noChangeArrowheads="1"/>
          </p:cNvSpPr>
          <p:nvPr/>
        </p:nvSpPr>
        <p:spPr bwMode="auto">
          <a:xfrm>
            <a:off x="190500" y="762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200" u="sng">
                <a:solidFill>
                  <a:schemeClr val="accent2"/>
                </a:solidFill>
                <a:latin typeface="Symbol" charset="2"/>
                <a:sym typeface="Symbol" charset="2"/>
              </a:rPr>
              <a:t></a:t>
            </a:r>
            <a:r>
              <a:rPr lang="en-US" altLang="ja-JP" sz="3200" u="sng">
                <a:solidFill>
                  <a:schemeClr val="accent2"/>
                </a:solidFill>
              </a:rPr>
              <a:t>G not large: sea quarks polarized? d vs. u?</a:t>
            </a:r>
            <a:endParaRPr lang="en-US" altLang="ja-JP" sz="3200" u="sng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64871" name="Line 16"/>
          <p:cNvSpPr>
            <a:spLocks noChangeShapeType="1"/>
          </p:cNvSpPr>
          <p:nvPr/>
        </p:nvSpPr>
        <p:spPr bwMode="auto">
          <a:xfrm>
            <a:off x="2006600" y="1144588"/>
            <a:ext cx="228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4872" name="Group 22"/>
          <p:cNvGrpSpPr>
            <a:grpSpLocks/>
          </p:cNvGrpSpPr>
          <p:nvPr/>
        </p:nvGrpSpPr>
        <p:grpSpPr bwMode="auto">
          <a:xfrm>
            <a:off x="1355725" y="1600200"/>
            <a:ext cx="6350000" cy="2592388"/>
            <a:chOff x="432" y="720"/>
            <a:chExt cx="4192" cy="1776"/>
          </a:xfrm>
        </p:grpSpPr>
        <p:grpSp>
          <p:nvGrpSpPr>
            <p:cNvPr id="164877" name="Group 2"/>
            <p:cNvGrpSpPr>
              <a:grpSpLocks/>
            </p:cNvGrpSpPr>
            <p:nvPr/>
          </p:nvGrpSpPr>
          <p:grpSpPr bwMode="auto">
            <a:xfrm>
              <a:off x="2105" y="720"/>
              <a:ext cx="2519" cy="1776"/>
              <a:chOff x="96" y="768"/>
              <a:chExt cx="2048" cy="1488"/>
            </a:xfrm>
          </p:grpSpPr>
          <p:pic>
            <p:nvPicPr>
              <p:cNvPr id="164881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36" y="927"/>
                <a:ext cx="1508" cy="1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882" name="Text Box 4"/>
              <p:cNvSpPr txBox="1">
                <a:spLocks noChangeArrowheads="1"/>
              </p:cNvSpPr>
              <p:nvPr/>
            </p:nvSpPr>
            <p:spPr bwMode="auto">
              <a:xfrm>
                <a:off x="96" y="1925"/>
                <a:ext cx="511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400" b="0">
                    <a:solidFill>
                      <a:srgbClr val="1F8C1E"/>
                    </a:solidFill>
                    <a:latin typeface="Times" charset="0"/>
                    <a:ea typeface="ＭＳ Ｐゴシック" charset="-128"/>
                    <a:cs typeface="ＭＳ Ｐゴシック" charset="-128"/>
                  </a:rPr>
                  <a:t>unpol.</a:t>
                </a:r>
                <a:endParaRPr lang="en-US" altLang="ja-JP" sz="2400" b="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64883" name="Picture 5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429" y="768"/>
                <a:ext cx="192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884" name="Line 6"/>
              <p:cNvSpPr>
                <a:spLocks noChangeShapeType="1"/>
              </p:cNvSpPr>
              <p:nvPr/>
            </p:nvSpPr>
            <p:spPr bwMode="auto">
              <a:xfrm>
                <a:off x="768" y="888"/>
                <a:ext cx="198" cy="0"/>
              </a:xfrm>
              <a:prstGeom prst="line">
                <a:avLst/>
              </a:prstGeom>
              <a:noFill/>
              <a:ln w="38100" cmpd="dbl">
                <a:solidFill>
                  <a:srgbClr val="1F8C1E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64885" name="Picture 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264" y="1127"/>
                <a:ext cx="330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886" name="Picture 8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330" y="1286"/>
                <a:ext cx="159" cy="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887" name="Line 9"/>
              <p:cNvSpPr>
                <a:spLocks noChangeShapeType="1"/>
              </p:cNvSpPr>
              <p:nvPr/>
            </p:nvSpPr>
            <p:spPr bwMode="auto">
              <a:xfrm flipH="1" flipV="1">
                <a:off x="1264" y="1206"/>
                <a:ext cx="99" cy="200"/>
              </a:xfrm>
              <a:prstGeom prst="line">
                <a:avLst/>
              </a:prstGeom>
              <a:noFill/>
              <a:ln w="38100" cmpd="dbl">
                <a:solidFill>
                  <a:srgbClr val="1F8C1E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888" name="Text Box 10"/>
              <p:cNvSpPr txBox="1">
                <a:spLocks noChangeArrowheads="1"/>
              </p:cNvSpPr>
              <p:nvPr/>
            </p:nvSpPr>
            <p:spPr bwMode="auto">
              <a:xfrm>
                <a:off x="1098" y="1285"/>
                <a:ext cx="180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400" b="0">
                    <a:solidFill>
                      <a:schemeClr val="tx1"/>
                    </a:solidFill>
                    <a:latin typeface="Times" charset="0"/>
                    <a:ea typeface="ＭＳ Ｐゴシック" charset="-128"/>
                    <a:cs typeface="ＭＳ Ｐゴシック" charset="-128"/>
                  </a:rPr>
                  <a:t>u</a:t>
                </a:r>
              </a:p>
            </p:txBody>
          </p:sp>
          <p:pic>
            <p:nvPicPr>
              <p:cNvPr id="164889" name="Picture 11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 rot="-3781185">
                <a:off x="1179" y="1730"/>
                <a:ext cx="368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aphicFrame>
          <p:nvGraphicFramePr>
            <p:cNvPr id="164866" name="Object 2"/>
            <p:cNvGraphicFramePr>
              <a:graphicFrameLocks noChangeAspect="1"/>
            </p:cNvGraphicFramePr>
            <p:nvPr/>
          </p:nvGraphicFramePr>
          <p:xfrm>
            <a:off x="432" y="1008"/>
            <a:ext cx="1184" cy="1200"/>
          </p:xfrm>
          <a:graphic>
            <a:graphicData uri="http://schemas.openxmlformats.org/presentationml/2006/ole">
              <p:oleObj spid="_x0000_s164866" name="Equation" r:id="rId10" imgW="901700" imgH="914400" progId="Equation.3">
                <p:embed/>
              </p:oleObj>
            </a:graphicData>
          </a:graphic>
        </p:graphicFrame>
        <p:sp>
          <p:nvSpPr>
            <p:cNvPr id="164878" name="Text Box 17"/>
            <p:cNvSpPr txBox="1">
              <a:spLocks noChangeArrowheads="1"/>
            </p:cNvSpPr>
            <p:nvPr/>
          </p:nvSpPr>
          <p:spPr bwMode="auto">
            <a:xfrm>
              <a:off x="2198" y="889"/>
              <a:ext cx="24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sz="2400">
                  <a:solidFill>
                    <a:srgbClr val="3333F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</a:t>
              </a:r>
            </a:p>
          </p:txBody>
        </p:sp>
        <p:sp>
          <p:nvSpPr>
            <p:cNvPr id="164879" name="Line 18"/>
            <p:cNvSpPr>
              <a:spLocks noChangeShapeType="1"/>
            </p:cNvSpPr>
            <p:nvPr/>
          </p:nvSpPr>
          <p:spPr bwMode="auto">
            <a:xfrm>
              <a:off x="2208" y="912"/>
              <a:ext cx="192" cy="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880" name="Text Box 19"/>
            <p:cNvSpPr txBox="1">
              <a:spLocks noChangeArrowheads="1"/>
            </p:cNvSpPr>
            <p:nvPr/>
          </p:nvSpPr>
          <p:spPr bwMode="auto">
            <a:xfrm>
              <a:off x="1872" y="2112"/>
              <a:ext cx="24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sz="2400">
                  <a:solidFill>
                    <a:srgbClr val="3333FF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</a:t>
              </a:r>
            </a:p>
          </p:txBody>
        </p:sp>
      </p:grpSp>
      <p:sp>
        <p:nvSpPr>
          <p:cNvPr id="164873" name="Text Box 20"/>
          <p:cNvSpPr txBox="1">
            <a:spLocks noChangeArrowheads="1"/>
          </p:cNvSpPr>
          <p:nvPr/>
        </p:nvSpPr>
        <p:spPr bwMode="auto">
          <a:xfrm>
            <a:off x="990600" y="4572000"/>
            <a:ext cx="335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sz="240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100% Parity-violating:</a:t>
            </a:r>
          </a:p>
        </p:txBody>
      </p:sp>
      <p:sp>
        <p:nvSpPr>
          <p:cNvPr id="164874" name="Line 21"/>
          <p:cNvSpPr>
            <a:spLocks noChangeShapeType="1"/>
          </p:cNvSpPr>
          <p:nvPr/>
        </p:nvSpPr>
        <p:spPr bwMode="auto">
          <a:xfrm>
            <a:off x="4419600" y="48006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5" name="Text Box 23"/>
          <p:cNvSpPr txBox="1">
            <a:spLocks noChangeArrowheads="1"/>
          </p:cNvSpPr>
          <p:nvPr/>
        </p:nvSpPr>
        <p:spPr bwMode="auto">
          <a:xfrm>
            <a:off x="1284288" y="1303338"/>
            <a:ext cx="35575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4876" name="Text Box 24"/>
          <p:cNvSpPr txBox="1">
            <a:spLocks noChangeArrowheads="1"/>
          </p:cNvSpPr>
          <p:nvPr/>
        </p:nvSpPr>
        <p:spPr bwMode="auto">
          <a:xfrm>
            <a:off x="685800" y="1081088"/>
            <a:ext cx="5153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altLang="ja-JP">
                <a:solidFill>
                  <a:schemeClr val="accent2"/>
                </a:solidFill>
              </a:rPr>
              <a:t>Probe </a:t>
            </a:r>
            <a:r>
              <a:rPr lang="en-US" altLang="ja-JP">
                <a:solidFill>
                  <a:schemeClr val="accent2"/>
                </a:solidFill>
                <a:latin typeface="Symbol" charset="2"/>
              </a:rPr>
              <a:t>D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q-</a:t>
            </a:r>
            <a:r>
              <a:rPr lang="en-US" altLang="ja-JP">
                <a:solidFill>
                  <a:schemeClr val="accent2"/>
                </a:solidFill>
                <a:latin typeface="Symbol" charset="2"/>
              </a:rPr>
              <a:t>D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q via W production</a:t>
            </a:r>
            <a:endParaRPr lang="en-US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6F97A29-A742-D947-B6DC-82D77236AE1D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68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8674100" cy="22018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</a:rPr>
              <a:t>Specifications:</a:t>
            </a:r>
          </a:p>
          <a:p>
            <a:pPr lvl="1"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Large acceptance (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cs typeface="ＭＳ Ｐゴシック" charset="-128"/>
              </a:rPr>
              <a:t>Df ~ 2 p</a:t>
            </a: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  and 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cs typeface="ＭＳ Ｐゴシック" charset="-128"/>
              </a:rPr>
              <a:t>|h|</a:t>
            </a: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 &lt; 1.2)</a:t>
            </a:r>
          </a:p>
          <a:p>
            <a:pPr lvl="1"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Displaced vertex measurement 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cs typeface="ＭＳ Ｐゴシック" charset="-128"/>
              </a:rPr>
              <a:t>s</a:t>
            </a: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 &lt; 40 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cs typeface="ＭＳ Ｐゴシック" charset="-128"/>
              </a:rPr>
              <a:t>m</a:t>
            </a: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m</a:t>
            </a:r>
          </a:p>
          <a:p>
            <a:pPr lvl="1"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Charged particle tracking 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cs typeface="ＭＳ Ｐゴシック" charset="-128"/>
              </a:rPr>
              <a:t>s</a:t>
            </a:r>
            <a:r>
              <a:rPr lang="en-US" altLang="ja-JP" sz="1600" baseline="-25000">
                <a:solidFill>
                  <a:schemeClr val="tx1"/>
                </a:solidFill>
                <a:cs typeface="ＭＳ Ｐゴシック" charset="-128"/>
              </a:rPr>
              <a:t>p</a:t>
            </a: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/p ~ 5% p at high pT</a:t>
            </a:r>
          </a:p>
          <a:p>
            <a:pPr lvl="1"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Detector must work for both HI and pp collisions.</a:t>
            </a:r>
          </a:p>
          <a:p>
            <a:pPr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</a:rPr>
              <a:t>Technology Choice</a:t>
            </a:r>
          </a:p>
          <a:p>
            <a:pPr lvl="1"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Hybrid pixel detectors developed at CERN for ALICE </a:t>
            </a:r>
          </a:p>
          <a:p>
            <a:pPr lvl="1">
              <a:lnSpc>
                <a:spcPct val="90000"/>
              </a:lnSpc>
            </a:pPr>
            <a:r>
              <a:rPr lang="en-US" altLang="ja-JP" sz="1600">
                <a:solidFill>
                  <a:schemeClr val="tx1"/>
                </a:solidFill>
                <a:cs typeface="ＭＳ Ｐゴシック" charset="-128"/>
              </a:rPr>
              <a:t>Strip detectors, sensors developed at BNL with FNAL’s SVX4  readout chip</a:t>
            </a:r>
          </a:p>
        </p:txBody>
      </p:sp>
      <p:pic>
        <p:nvPicPr>
          <p:cNvPr id="168964" name="Picture 3" descr="vtx_cuts_beam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962400"/>
            <a:ext cx="27051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5" name="Rectangle 4"/>
          <p:cNvSpPr>
            <a:spLocks noGrp="1" noChangeArrowheads="1"/>
          </p:cNvSpPr>
          <p:nvPr>
            <p:ph type="title"/>
          </p:nvPr>
        </p:nvSpPr>
        <p:spPr>
          <a:xfrm>
            <a:off x="3276600" y="0"/>
            <a:ext cx="5867400" cy="685800"/>
          </a:xfrm>
          <a:noFill/>
        </p:spPr>
        <p:txBody>
          <a:bodyPr/>
          <a:lstStyle/>
          <a:p>
            <a:r>
              <a:rPr lang="en-US" altLang="ja-JP"/>
              <a:t>Barrel VTX Detector</a:t>
            </a:r>
          </a:p>
        </p:txBody>
      </p:sp>
      <p:sp>
        <p:nvSpPr>
          <p:cNvPr id="168966" name="Text Box 5"/>
          <p:cNvSpPr txBox="1">
            <a:spLocks noChangeArrowheads="1"/>
          </p:cNvSpPr>
          <p:nvPr/>
        </p:nvSpPr>
        <p:spPr bwMode="auto">
          <a:xfrm>
            <a:off x="1676400" y="3505200"/>
            <a:ext cx="5589588" cy="581025"/>
          </a:xfrm>
          <a:prstGeom prst="rect">
            <a:avLst/>
          </a:prstGeom>
          <a:noFill/>
          <a:ln w="1587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Hybrid Pixel Detectors  (50 </a:t>
            </a:r>
            <a:r>
              <a:rPr lang="en-US" altLang="ja-JP" sz="160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m</a:t>
            </a:r>
            <a:r>
              <a:rPr lang="en-US" altLang="ja-JP" sz="160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 x 425 </a:t>
            </a:r>
            <a:r>
              <a:rPr lang="en-US" altLang="ja-JP" sz="160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m</a:t>
            </a:r>
            <a:r>
              <a:rPr lang="en-US" altLang="ja-JP" sz="160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m) at R ~ 2.5 &amp; 5 cm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0099FF"/>
                </a:solidFill>
                <a:ea typeface="ＭＳ Ｐゴシック" charset="-128"/>
                <a:cs typeface="ＭＳ Ｐゴシック" charset="-128"/>
              </a:rPr>
              <a:t>Strip Detectors (80 </a:t>
            </a:r>
            <a:r>
              <a:rPr lang="en-US" altLang="ja-JP" sz="1600">
                <a:solidFill>
                  <a:srgbClr val="0099FF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m</a:t>
            </a:r>
            <a:r>
              <a:rPr lang="en-US" altLang="ja-JP" sz="1600">
                <a:solidFill>
                  <a:srgbClr val="0099FF"/>
                </a:solidFill>
                <a:ea typeface="ＭＳ Ｐゴシック" charset="-128"/>
                <a:cs typeface="ＭＳ Ｐゴシック" charset="-128"/>
              </a:rPr>
              <a:t>m x 3 cm) at R ~ 10 &amp; 14 cm</a:t>
            </a:r>
            <a:endParaRPr lang="en-US" altLang="ja-JP" sz="1600">
              <a:solidFill>
                <a:srgbClr val="D60093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8967" name="Text Box 6"/>
          <p:cNvSpPr txBox="1">
            <a:spLocks noChangeArrowheads="1"/>
          </p:cNvSpPr>
          <p:nvPr/>
        </p:nvSpPr>
        <p:spPr bwMode="auto">
          <a:xfrm>
            <a:off x="7391400" y="4419600"/>
            <a:ext cx="1282700" cy="825500"/>
          </a:xfrm>
          <a:prstGeom prst="rect">
            <a:avLst/>
          </a:prstGeom>
          <a:noFill/>
          <a:ln w="1587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|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h</a:t>
            </a:r>
            <a:r>
              <a:rPr lang="en-US" altLang="ja-JP" sz="1600">
                <a:solidFill>
                  <a:schemeClr val="tx1"/>
                </a:solidFill>
                <a:latin typeface="GreekC" pitchFamily="2" charset="0"/>
                <a:ea typeface="ＭＳ Ｐゴシック" charset="-128"/>
                <a:cs typeface="ＭＳ Ｐゴシック" charset="-128"/>
              </a:rPr>
              <a:t>|&lt;</a:t>
            </a:r>
            <a:r>
              <a:rPr lang="en-US" altLang="ja-JP" sz="1600">
                <a:solidFill>
                  <a:schemeClr val="tx1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1.2</a:t>
            </a:r>
          </a:p>
          <a:p>
            <a:pPr>
              <a:spcBef>
                <a:spcPct val="0"/>
              </a:spcBef>
              <a:buClrTx/>
              <a:buSzTx/>
              <a:buFont typeface="Symbol" charset="2"/>
              <a:buChar char="f"/>
            </a:pPr>
            <a:r>
              <a:rPr lang="en-US" altLang="ja-JP" sz="1600">
                <a:solidFill>
                  <a:schemeClr val="tx1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~ 2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p</a:t>
            </a:r>
          </a:p>
          <a:p>
            <a:pPr>
              <a:spcBef>
                <a:spcPct val="0"/>
              </a:spcBef>
              <a:buClrTx/>
              <a:buSzTx/>
              <a:buFont typeface="Symbol" charset="2"/>
              <a:buNone/>
            </a:pPr>
            <a:r>
              <a:rPr lang="en-US" altLang="ja-JP" sz="16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z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ea typeface="ＭＳ Ｐゴシック" charset="-128"/>
                <a:cs typeface="ＭＳ Ｐゴシック" charset="-128"/>
                <a:sym typeface="Symbol" charset="2"/>
              </a:rPr>
              <a:t>~ </a:t>
            </a:r>
            <a:r>
              <a:rPr lang="en-US" altLang="ja-JP" sz="1600">
                <a:solidFill>
                  <a:schemeClr val="tx1"/>
                </a:solidFill>
                <a:ea typeface="ＭＳ Ｐゴシック" charset="-128"/>
                <a:cs typeface="ＭＳ Ｐゴシック" charset="-128"/>
                <a:sym typeface="Symbol" charset="2"/>
              </a:rPr>
              <a:t>±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10 </a:t>
            </a:r>
            <a:r>
              <a:rPr lang="en-US" altLang="ja-JP" sz="1600">
                <a:solidFill>
                  <a:schemeClr val="tx1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cm</a:t>
            </a:r>
            <a:r>
              <a:rPr lang="en-US" altLang="ja-JP" sz="1600">
                <a:solidFill>
                  <a:schemeClr val="tx1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68968" name="Line 7"/>
          <p:cNvSpPr>
            <a:spLocks noChangeShapeType="1"/>
          </p:cNvSpPr>
          <p:nvPr/>
        </p:nvSpPr>
        <p:spPr bwMode="auto">
          <a:xfrm flipH="1">
            <a:off x="1981200" y="4038600"/>
            <a:ext cx="381000" cy="596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8969" name="Line 8"/>
          <p:cNvSpPr>
            <a:spLocks noChangeShapeType="1"/>
          </p:cNvSpPr>
          <p:nvPr/>
        </p:nvSpPr>
        <p:spPr bwMode="auto">
          <a:xfrm flipH="1">
            <a:off x="1447800" y="3810000"/>
            <a:ext cx="457200" cy="12954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8970" name="Group 9"/>
          <p:cNvGrpSpPr>
            <a:grpSpLocks/>
          </p:cNvGrpSpPr>
          <p:nvPr/>
        </p:nvGrpSpPr>
        <p:grpSpPr bwMode="auto">
          <a:xfrm>
            <a:off x="4038600" y="4038600"/>
            <a:ext cx="3149600" cy="2582863"/>
            <a:chOff x="2672" y="2357"/>
            <a:chExt cx="1984" cy="1627"/>
          </a:xfrm>
        </p:grpSpPr>
        <p:pic>
          <p:nvPicPr>
            <p:cNvPr id="168972" name="Picture 10" descr="vtx_cuts_sideview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72" y="2357"/>
              <a:ext cx="1984" cy="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8973" name="Text Box 11"/>
            <p:cNvSpPr txBox="1">
              <a:spLocks noChangeArrowheads="1"/>
            </p:cNvSpPr>
            <p:nvPr/>
          </p:nvSpPr>
          <p:spPr bwMode="auto">
            <a:xfrm>
              <a:off x="2678" y="3101"/>
              <a:ext cx="44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000">
                  <a:solidFill>
                    <a:schemeClr val="tx1"/>
                  </a:solidFill>
                  <a:latin typeface="Arial Narrow" charset="0"/>
                  <a:ea typeface="ＭＳ Ｐゴシック" charset="-128"/>
                  <a:cs typeface="ＭＳ Ｐゴシック" charset="-128"/>
                </a:rPr>
                <a:t>beam pipe</a:t>
              </a:r>
            </a:p>
          </p:txBody>
        </p:sp>
        <p:sp>
          <p:nvSpPr>
            <p:cNvPr id="168974" name="Text Box 12"/>
            <p:cNvSpPr txBox="1">
              <a:spLocks noChangeArrowheads="1"/>
            </p:cNvSpPr>
            <p:nvPr/>
          </p:nvSpPr>
          <p:spPr bwMode="auto">
            <a:xfrm>
              <a:off x="3414" y="2928"/>
              <a:ext cx="5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200">
                  <a:solidFill>
                    <a:srgbClr val="00CC00"/>
                  </a:solidFill>
                  <a:latin typeface="Arial Narrow" charset="0"/>
                  <a:ea typeface="ＭＳ Ｐゴシック" charset="-128"/>
                  <a:cs typeface="ＭＳ Ｐゴシック" charset="-128"/>
                </a:rPr>
                <a:t>pixel layers </a:t>
              </a:r>
            </a:p>
          </p:txBody>
        </p:sp>
        <p:sp>
          <p:nvSpPr>
            <p:cNvPr id="168975" name="Text Box 13"/>
            <p:cNvSpPr txBox="1">
              <a:spLocks noChangeArrowheads="1"/>
            </p:cNvSpPr>
            <p:nvPr/>
          </p:nvSpPr>
          <p:spPr bwMode="auto">
            <a:xfrm>
              <a:off x="3430" y="2563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200">
                  <a:solidFill>
                    <a:srgbClr val="0099FF"/>
                  </a:solidFill>
                  <a:latin typeface="Arial Narrow" charset="0"/>
                  <a:ea typeface="ＭＳ Ｐゴシック" charset="-128"/>
                  <a:cs typeface="ＭＳ Ｐゴシック" charset="-128"/>
                </a:rPr>
                <a:t>strip layers</a:t>
              </a:r>
            </a:p>
          </p:txBody>
        </p:sp>
      </p:grpSp>
      <p:pic>
        <p:nvPicPr>
          <p:cNvPr id="168971" name="Picture 14" descr="svtx top assembly 2"/>
          <p:cNvPicPr>
            <a:picLocks noChangeAspect="1" noChangeArrowheads="1"/>
          </p:cNvPicPr>
          <p:nvPr/>
        </p:nvPicPr>
        <p:blipFill>
          <a:blip r:embed="rId5"/>
          <a:srcRect l="10527" t="23505" r="15480" b="22169"/>
          <a:stretch>
            <a:fillRect/>
          </a:stretch>
        </p:blipFill>
        <p:spPr bwMode="auto">
          <a:xfrm>
            <a:off x="5715000" y="762000"/>
            <a:ext cx="3429000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AF30F6-2788-6E47-914A-B1B98411E4EE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171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160463" y="0"/>
            <a:ext cx="7983537" cy="762000"/>
          </a:xfrm>
          <a:solidFill>
            <a:srgbClr val="0000FF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Forward Silicon Vertex Detector - FVTX</a:t>
            </a:r>
          </a:p>
        </p:txBody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3581400" cy="4106863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sz="1800">
                <a:solidFill>
                  <a:schemeClr val="tx1"/>
                </a:solidFill>
              </a:rPr>
              <a:t>FVTX Specifications:</a:t>
            </a:r>
          </a:p>
          <a:p>
            <a:r>
              <a:rPr lang="en-US" sz="1800">
                <a:solidFill>
                  <a:schemeClr val="tx1"/>
                </a:solidFill>
              </a:rPr>
              <a:t>2 endcaps</a:t>
            </a:r>
          </a:p>
          <a:p>
            <a:r>
              <a:rPr lang="en-US" sz="1800">
                <a:solidFill>
                  <a:schemeClr val="tx1"/>
                </a:solidFill>
              </a:rPr>
              <a:t>4 pixelpad layers/endcap</a:t>
            </a:r>
          </a:p>
          <a:p>
            <a:r>
              <a:rPr lang="en-US" sz="1800">
                <a:solidFill>
                  <a:schemeClr val="tx1"/>
                </a:solidFill>
              </a:rPr>
              <a:t>~550k channels/endcap</a:t>
            </a:r>
          </a:p>
          <a:p>
            <a:r>
              <a:rPr lang="en-US" sz="1800">
                <a:solidFill>
                  <a:schemeClr val="tx1"/>
                </a:solidFill>
              </a:rPr>
              <a:t>Electronics a mod of BTeV readout chip</a:t>
            </a:r>
          </a:p>
          <a:p>
            <a:r>
              <a:rPr lang="en-US" sz="1800">
                <a:solidFill>
                  <a:schemeClr val="tx1"/>
                </a:solidFill>
              </a:rPr>
              <a:t>Fully integrated mech design w/ VTX</a:t>
            </a:r>
          </a:p>
          <a:p>
            <a:r>
              <a:rPr lang="en-US" sz="1800">
                <a:solidFill>
                  <a:schemeClr val="tx1"/>
                </a:solidFill>
              </a:rPr>
              <a:t>2</a:t>
            </a:r>
            <a:r>
              <a:rPr lang="en-US" sz="1800">
                <a:solidFill>
                  <a:schemeClr val="tx1"/>
                </a:solidFill>
                <a:latin typeface="Symbol" charset="2"/>
              </a:rPr>
              <a:t>p</a:t>
            </a:r>
            <a:r>
              <a:rPr lang="en-US" sz="1800">
                <a:solidFill>
                  <a:schemeClr val="tx1"/>
                </a:solidFill>
              </a:rPr>
              <a:t> coverage  in azimuth and 1.2 &lt; | </a:t>
            </a:r>
            <a:r>
              <a:rPr lang="en-US" sz="1800">
                <a:solidFill>
                  <a:schemeClr val="tx1"/>
                </a:solidFill>
                <a:latin typeface="Symbol" charset="2"/>
              </a:rPr>
              <a:t>h</a:t>
            </a:r>
            <a:r>
              <a:rPr lang="en-US" sz="1800">
                <a:solidFill>
                  <a:schemeClr val="tx1"/>
                </a:solidFill>
              </a:rPr>
              <a:t> | &lt; 2.4</a:t>
            </a:r>
          </a:p>
          <a:p>
            <a:r>
              <a:rPr lang="en-US" sz="1800">
                <a:solidFill>
                  <a:schemeClr val="tx1"/>
                </a:solidFill>
              </a:rPr>
              <a:t>Better than 100 </a:t>
            </a:r>
            <a:r>
              <a:rPr lang="en-US" sz="1800">
                <a:solidFill>
                  <a:schemeClr val="tx1"/>
                </a:solidFill>
                <a:latin typeface="Symbol" charset="2"/>
              </a:rPr>
              <a:t>m</a:t>
            </a:r>
            <a:r>
              <a:rPr lang="en-US" sz="1800">
                <a:solidFill>
                  <a:schemeClr val="tx1"/>
                </a:solidFill>
              </a:rPr>
              <a:t>m displaced vertex resolution</a:t>
            </a:r>
          </a:p>
          <a:p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171013" name="Picture 4"/>
          <p:cNvPicPr>
            <a:picLocks noChangeAspect="1" noChangeArrowheads="1"/>
          </p:cNvPicPr>
          <p:nvPr/>
        </p:nvPicPr>
        <p:blipFill>
          <a:blip r:embed="rId3"/>
          <a:srcRect l="18665" t="30724" r="13550" b="15462"/>
          <a:stretch>
            <a:fillRect/>
          </a:stretch>
        </p:blipFill>
        <p:spPr bwMode="auto">
          <a:xfrm>
            <a:off x="3733800" y="1600200"/>
            <a:ext cx="54102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100" y="133350"/>
            <a:ext cx="5245100" cy="457200"/>
          </a:xfrm>
        </p:spPr>
        <p:txBody>
          <a:bodyPr/>
          <a:lstStyle/>
          <a:p>
            <a:r>
              <a:rPr lang="en-US" dirty="0" smtClean="0"/>
              <a:t>W Trigger is complete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1200" y="641350"/>
            <a:ext cx="4445000" cy="9048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RPC1 installed for 2012  </a:t>
            </a:r>
          </a:p>
          <a:p>
            <a:pPr>
              <a:buNone/>
            </a:pPr>
            <a:r>
              <a:rPr lang="en-US" dirty="0" smtClean="0"/>
              <a:t>both RPC stations in trigger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68800" cy="3276600"/>
          </a:xfrm>
          <a:prstGeom prst="rect">
            <a:avLst/>
          </a:prstGeom>
        </p:spPr>
      </p:pic>
      <p:pic>
        <p:nvPicPr>
          <p:cNvPr id="6" name="Picture 5" descr="mutrig_efficienc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r="49627"/>
              <a:stretch>
                <a:fillRect/>
              </a:stretch>
            </p:blipFill>
          </mc:Choice>
          <mc:Fallback>
            <p:blipFill>
              <a:blip r:embed="rId4"/>
              <a:srcRect r="49627"/>
              <a:stretch>
                <a:fillRect/>
              </a:stretch>
            </p:blipFill>
          </mc:Fallback>
        </mc:AlternateContent>
        <p:spPr>
          <a:xfrm>
            <a:off x="4952999" y="1508113"/>
            <a:ext cx="3683001" cy="4718050"/>
          </a:xfrm>
          <a:prstGeom prst="rect">
            <a:avLst/>
          </a:prstGeom>
        </p:spPr>
      </p:pic>
      <p:pic>
        <p:nvPicPr>
          <p:cNvPr id="7" name="Picture 6" descr="mutrig_rejec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6600"/>
            <a:ext cx="4846480" cy="35626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HBD for </a:t>
            </a:r>
            <a:r>
              <a:rPr lang="en-US" dirty="0" err="1" smtClean="0"/>
              <a:t>Dalitz</a:t>
            </a:r>
            <a:r>
              <a:rPr lang="en-US" dirty="0" smtClean="0"/>
              <a:t> rejection in 2009/10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105" y="1212097"/>
            <a:ext cx="4008266" cy="331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814" y="691116"/>
            <a:ext cx="3082895" cy="82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Window less CF4 Cherenkov detector</a:t>
            </a:r>
          </a:p>
          <a:p>
            <a:pPr>
              <a:buNone/>
            </a:pPr>
            <a:r>
              <a:rPr lang="en-US" sz="1400" dirty="0" smtClean="0"/>
              <a:t>GEM/CSI photo cathode readout</a:t>
            </a:r>
          </a:p>
          <a:p>
            <a:pPr>
              <a:buNone/>
            </a:pPr>
            <a:r>
              <a:rPr lang="en-US" sz="1400" dirty="0" smtClean="0"/>
              <a:t>Operated in B-field free region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532561" y="4183834"/>
            <a:ext cx="3884618" cy="2253565"/>
            <a:chOff x="5511795" y="1035883"/>
            <a:chExt cx="3884618" cy="2253565"/>
          </a:xfrm>
        </p:grpSpPr>
        <p:pic>
          <p:nvPicPr>
            <p:cNvPr id="9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795" y="1035883"/>
              <a:ext cx="3480910" cy="225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 bwMode="auto">
            <a:xfrm>
              <a:off x="6638925" y="1657350"/>
              <a:ext cx="9525" cy="160019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6283325" y="1148447"/>
              <a:ext cx="3113088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None/>
                <a:defRPr/>
              </a:pPr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10% central, 62 </a:t>
              </a:r>
              <a:r>
                <a:rPr lang="en-US" sz="1200" dirty="0" err="1">
                  <a:solidFill>
                    <a:schemeClr val="tx1"/>
                  </a:solidFill>
                  <a:latin typeface="+mj-lt"/>
                </a:rPr>
                <a:t>GeV</a:t>
              </a:r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: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81875" y="1743075"/>
              <a:ext cx="1154733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chemeClr val="tx1"/>
                  </a:solidFill>
                </a:rPr>
                <a:t>efficiency 60%</a:t>
              </a:r>
            </a:p>
            <a:p>
              <a:pPr>
                <a:buNone/>
              </a:pPr>
              <a:r>
                <a:rPr lang="en-US" sz="1200" dirty="0" smtClean="0">
                  <a:solidFill>
                    <a:schemeClr val="tx1"/>
                  </a:solidFill>
                </a:rPr>
                <a:t>Rejection 90%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6708775" y="1652587"/>
              <a:ext cx="443950" cy="18097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262012" y="691116"/>
            <a:ext cx="4474222" cy="285308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HBD was operational: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Single electron ~ 20 P.E.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Conversion rejection ~ 90%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Dalitz rejection ~ 80%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S/B  </a:t>
            </a:r>
            <a:r>
              <a:rPr lang="en-US" dirty="0" err="1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 5 vs. published results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Picture 20" descr="hbdcharge_run10_data_60_10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t="4542" r="4850"/>
              <a:stretch>
                <a:fillRect/>
              </a:stretch>
            </p:blipFill>
          </mc:Choice>
          <mc:Fallback>
            <p:blipFill>
              <a:blip r:embed="rId5"/>
              <a:srcRect t="4542" r="4850"/>
              <a:stretch>
                <a:fillRect/>
              </a:stretch>
            </p:blipFill>
          </mc:Fallback>
        </mc:AlternateContent>
        <p:spPr>
          <a:xfrm>
            <a:off x="4262012" y="3333750"/>
            <a:ext cx="4261729" cy="2895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is in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795" y="1115786"/>
            <a:ext cx="4304633" cy="306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5197" y="2016204"/>
            <a:ext cx="1464664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 smtClean="0">
                <a:solidFill>
                  <a:srgbClr val="000000"/>
                </a:solidFill>
              </a:rPr>
              <a:t>p+p</a:t>
            </a:r>
            <a:r>
              <a:rPr lang="en-US" sz="1600" dirty="0" smtClean="0">
                <a:solidFill>
                  <a:srgbClr val="000000"/>
                </a:solidFill>
              </a:rPr>
              <a:t> with HBD</a:t>
            </a:r>
          </a:p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uncorrected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8" name="Picture 7" descr="HBD_AuAu40-10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5571" t="50856"/>
              <a:stretch>
                <a:fillRect/>
              </a:stretch>
            </p:blipFill>
          </mc:Choice>
          <mc:Fallback>
            <p:blipFill>
              <a:blip r:embed="rId4"/>
              <a:srcRect l="5571" t="50856"/>
              <a:stretch>
                <a:fillRect/>
              </a:stretch>
            </p:blipFill>
          </mc:Fallback>
        </mc:AlternateContent>
        <p:spPr>
          <a:xfrm>
            <a:off x="4704070" y="1686584"/>
            <a:ext cx="4232238" cy="3169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2288" y="2852934"/>
            <a:ext cx="1650512" cy="6340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40-100% central</a:t>
            </a:r>
          </a:p>
          <a:p>
            <a:pPr>
              <a:buNone/>
            </a:pPr>
            <a:r>
              <a:rPr lang="en-US" sz="1600" dirty="0" err="1" smtClean="0">
                <a:solidFill>
                  <a:srgbClr val="000000"/>
                </a:solidFill>
              </a:rPr>
              <a:t>Au+Au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MPC-Extension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7" y="698500"/>
            <a:ext cx="5178338" cy="38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657" y="4251778"/>
            <a:ext cx="3124200" cy="2057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6759" y="749300"/>
            <a:ext cx="3678641" cy="212365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Charged particle tracker and EM </a:t>
            </a:r>
            <a:r>
              <a:rPr lang="en-US" sz="2000" dirty="0" err="1" smtClean="0">
                <a:solidFill>
                  <a:prstClr val="black"/>
                </a:solidFill>
              </a:rPr>
              <a:t>preshower</a:t>
            </a:r>
            <a:r>
              <a:rPr lang="en-US" sz="2000" dirty="0" smtClean="0">
                <a:solidFill>
                  <a:prstClr val="black"/>
                </a:solidFill>
              </a:rPr>
              <a:t> detector </a:t>
            </a:r>
          </a:p>
          <a:p>
            <a:pPr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Dual gain readout: sensitive to MIPS + EM showers.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Charged track identification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sz="2000" baseline="30000" dirty="0" smtClean="0">
                <a:solidFill>
                  <a:prstClr val="black"/>
                </a:solidFill>
              </a:rPr>
              <a:t>0</a:t>
            </a:r>
            <a:r>
              <a:rPr lang="en-US" sz="2000" dirty="0" smtClean="0">
                <a:solidFill>
                  <a:prstClr val="black"/>
                </a:solidFill>
              </a:rPr>
              <a:t> reconstruction to &gt;80GeV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55028" y="3224718"/>
            <a:ext cx="4060372" cy="29601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6577" y="4654009"/>
            <a:ext cx="1490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3.1&lt;</a:t>
            </a:r>
            <a:r>
              <a:rPr lang="en-US" sz="2400" dirty="0" smtClean="0">
                <a:latin typeface="Symbol" pitchFamily="18" charset="2"/>
              </a:rPr>
              <a:t>h</a:t>
            </a:r>
            <a:r>
              <a:rPr lang="en-US" sz="2400" dirty="0" smtClean="0"/>
              <a:t>&lt;3.8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217522" y="6282035"/>
            <a:ext cx="32400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To be ready for Run-14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Blank Presentation">
  <a:themeElements>
    <a:clrScheme name="7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47591</TotalTime>
  <Words>3607</Words>
  <Application>Microsoft Macintosh PowerPoint</Application>
  <PresentationFormat>Letter Paper (8.5x11 in)</PresentationFormat>
  <Paragraphs>660</Paragraphs>
  <Slides>59</Slides>
  <Notes>15</Notes>
  <HiddenSlides>0</HiddenSlides>
  <MMClips>0</MMClips>
  <ScaleCrop>false</ScaleCrop>
  <HeadingPairs>
    <vt:vector size="6" baseType="variant">
      <vt:variant>
        <vt:lpstr>Design Template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Default Design</vt:lpstr>
      <vt:lpstr>7_Blank Presentation</vt:lpstr>
      <vt:lpstr>Office ​​テーマ</vt:lpstr>
      <vt:lpstr>Office Theme</vt:lpstr>
      <vt:lpstr>1_Office Theme</vt:lpstr>
      <vt:lpstr>Clip</vt:lpstr>
      <vt:lpstr>Equation</vt:lpstr>
      <vt:lpstr>Document</vt:lpstr>
      <vt:lpstr>PHENIX Beam Use Proposal for Runs 13 &amp; 14</vt:lpstr>
      <vt:lpstr>PHENIX and our upgrades</vt:lpstr>
      <vt:lpstr>FVTX and VTX both in place!</vt:lpstr>
      <vt:lpstr>FVTX</vt:lpstr>
      <vt:lpstr>Slide 5</vt:lpstr>
      <vt:lpstr>W Trigger is complete</vt:lpstr>
      <vt:lpstr>HBD for Dalitz rejection in 2009/10</vt:lpstr>
      <vt:lpstr>Analysis is in progress</vt:lpstr>
      <vt:lpstr>MPC-Extension Detector</vt:lpstr>
      <vt:lpstr>Minipad Sensors</vt:lpstr>
      <vt:lpstr>Recent Accomplishments</vt:lpstr>
      <vt:lpstr>PHENIX Productivity is High</vt:lpstr>
      <vt:lpstr>Impact is truly impressive</vt:lpstr>
      <vt:lpstr>Physics Questions addressed recently*</vt:lpstr>
      <vt:lpstr>Direct photons in Au+Au collisions</vt:lpstr>
      <vt:lpstr>p+p and d+Au: reference &amp; additional physics</vt:lpstr>
      <vt:lpstr>Kari Eskola at Hard Probes 2012 conference:</vt:lpstr>
      <vt:lpstr>New measurement of thermal photons</vt:lpstr>
      <vt:lpstr>J/y suppression: the plot thickens</vt:lpstr>
      <vt:lpstr>√s dependence: compare to LHC</vt:lpstr>
      <vt:lpstr>Lower energies at RHIC</vt:lpstr>
      <vt:lpstr>suppression ingredients: √s dependence is key!</vt:lpstr>
      <vt:lpstr>d+Au -&gt; J/y</vt:lpstr>
      <vt:lpstr>Energy scan for soft particle production</vt:lpstr>
      <vt:lpstr>Cu+Au!</vt:lpstr>
      <vt:lpstr>First W -&gt; m result</vt:lpstr>
      <vt:lpstr>Compelling physics questions in Run-13 &amp; 14</vt:lpstr>
      <vt:lpstr>PHENIX beam use proposal</vt:lpstr>
      <vt:lpstr>PHENIX Efficiency &amp; vertex cut effects</vt:lpstr>
      <vt:lpstr>gluon &amp; sea quark polarization</vt:lpstr>
      <vt:lpstr>Run-13 top priority: finish W measurement!</vt:lpstr>
      <vt:lpstr>A concern</vt:lpstr>
      <vt:lpstr>g : 0 ALL</vt:lpstr>
      <vt:lpstr>Drell Yan proof of principle</vt:lpstr>
      <vt:lpstr>2nd priority for Run-13: 200 GeV p+p</vt:lpstr>
      <vt:lpstr>Heavy quark energy loss: a wakeup call</vt:lpstr>
      <vt:lpstr>Run-14 highest priority: 200 GeV Au+Au</vt:lpstr>
      <vt:lpstr>FVTX physics</vt:lpstr>
      <vt:lpstr>D vs. B meson decays via DCA in FVTX</vt:lpstr>
      <vt:lpstr>VTX expected performance</vt:lpstr>
      <vt:lpstr>3rd priority: Direct photons in MPC-EX in CNM</vt:lpstr>
      <vt:lpstr>low E p+p comparison</vt:lpstr>
      <vt:lpstr>PHENIX beam use proposal</vt:lpstr>
      <vt:lpstr>Slide 44</vt:lpstr>
      <vt:lpstr>MPC Damage in Run-12</vt:lpstr>
      <vt:lpstr>MPC North Damage Before and After Beam Dump</vt:lpstr>
      <vt:lpstr>MPC South Damage Before and After Beam Dump</vt:lpstr>
      <vt:lpstr>Transverse single spin asymmetries</vt:lpstr>
      <vt:lpstr>Future HI Milestones</vt:lpstr>
      <vt:lpstr>Spin Physics Milestones</vt:lpstr>
      <vt:lpstr>Muon arm background reduction</vt:lpstr>
      <vt:lpstr>Muon trigger status, first look at Run-11 data</vt:lpstr>
      <vt:lpstr>W decay muon spectra</vt:lpstr>
      <vt:lpstr>Status: Thermal Radiation at RHIC Energies</vt:lpstr>
      <vt:lpstr>Beauty &amp; charm separation at different muon pT</vt:lpstr>
      <vt:lpstr>Slide 56</vt:lpstr>
      <vt:lpstr>Slide 57</vt:lpstr>
      <vt:lpstr>Barrel VTX Detector</vt:lpstr>
      <vt:lpstr>Forward Silicon Vertex Detector - FVTX</vt:lpstr>
    </vt:vector>
  </TitlesOfParts>
  <Company>SUNY @ Stony Brook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Barbara Jacak</cp:lastModifiedBy>
  <cp:revision>1661</cp:revision>
  <cp:lastPrinted>2012-06-07T14:14:59Z</cp:lastPrinted>
  <dcterms:created xsi:type="dcterms:W3CDTF">2012-06-07T15:41:27Z</dcterms:created>
  <dcterms:modified xsi:type="dcterms:W3CDTF">2012-06-07T15:42:10Z</dcterms:modified>
</cp:coreProperties>
</file>