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embeddings/Microsoft_Equation3.bin" ContentType="application/vnd.openxmlformats-officedocument.oleObject"/>
  <Override PartName="/ppt/slideLayouts/slideLayout19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69"/>
  </p:notesMasterIdLst>
  <p:handoutMasterIdLst>
    <p:handoutMasterId r:id="rId70"/>
  </p:handoutMasterIdLst>
  <p:sldIdLst>
    <p:sldId id="742" r:id="rId3"/>
    <p:sldId id="934" r:id="rId4"/>
    <p:sldId id="935" r:id="rId5"/>
    <p:sldId id="946" r:id="rId6"/>
    <p:sldId id="936" r:id="rId7"/>
    <p:sldId id="937" r:id="rId8"/>
    <p:sldId id="938" r:id="rId9"/>
    <p:sldId id="939" r:id="rId10"/>
    <p:sldId id="940" r:id="rId11"/>
    <p:sldId id="941" r:id="rId12"/>
    <p:sldId id="942" r:id="rId13"/>
    <p:sldId id="811" r:id="rId14"/>
    <p:sldId id="947" r:id="rId15"/>
    <p:sldId id="945" r:id="rId16"/>
    <p:sldId id="950" r:id="rId17"/>
    <p:sldId id="951" r:id="rId18"/>
    <p:sldId id="952" r:id="rId19"/>
    <p:sldId id="953" r:id="rId20"/>
    <p:sldId id="927" r:id="rId21"/>
    <p:sldId id="909" r:id="rId22"/>
    <p:sldId id="954" r:id="rId23"/>
    <p:sldId id="955" r:id="rId24"/>
    <p:sldId id="957" r:id="rId25"/>
    <p:sldId id="958" r:id="rId26"/>
    <p:sldId id="959" r:id="rId27"/>
    <p:sldId id="960" r:id="rId28"/>
    <p:sldId id="910" r:id="rId29"/>
    <p:sldId id="956" r:id="rId30"/>
    <p:sldId id="975" r:id="rId31"/>
    <p:sldId id="961" r:id="rId32"/>
    <p:sldId id="962" r:id="rId33"/>
    <p:sldId id="964" r:id="rId34"/>
    <p:sldId id="965" r:id="rId35"/>
    <p:sldId id="963" r:id="rId36"/>
    <p:sldId id="914" r:id="rId37"/>
    <p:sldId id="967" r:id="rId38"/>
    <p:sldId id="966" r:id="rId39"/>
    <p:sldId id="968" r:id="rId40"/>
    <p:sldId id="917" r:id="rId41"/>
    <p:sldId id="923" r:id="rId42"/>
    <p:sldId id="969" r:id="rId43"/>
    <p:sldId id="922" r:id="rId44"/>
    <p:sldId id="971" r:id="rId45"/>
    <p:sldId id="929" r:id="rId46"/>
    <p:sldId id="972" r:id="rId47"/>
    <p:sldId id="924" r:id="rId48"/>
    <p:sldId id="973" r:id="rId49"/>
    <p:sldId id="970" r:id="rId50"/>
    <p:sldId id="707" r:id="rId51"/>
    <p:sldId id="944" r:id="rId52"/>
    <p:sldId id="943" r:id="rId53"/>
    <p:sldId id="931" r:id="rId54"/>
    <p:sldId id="948" r:id="rId55"/>
    <p:sldId id="949" r:id="rId56"/>
    <p:sldId id="933" r:id="rId57"/>
    <p:sldId id="925" r:id="rId58"/>
    <p:sldId id="915" r:id="rId59"/>
    <p:sldId id="920" r:id="rId60"/>
    <p:sldId id="974" r:id="rId61"/>
    <p:sldId id="807" r:id="rId62"/>
    <p:sldId id="769" r:id="rId63"/>
    <p:sldId id="778" r:id="rId64"/>
    <p:sldId id="800" r:id="rId65"/>
    <p:sldId id="729" r:id="rId66"/>
    <p:sldId id="733" r:id="rId67"/>
    <p:sldId id="734" r:id="rId68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BDEDE"/>
    <a:srgbClr val="C6F5F5"/>
    <a:srgbClr val="D9E2E2"/>
    <a:srgbClr val="880085"/>
    <a:srgbClr val="C9F4F4"/>
    <a:srgbClr val="339933"/>
    <a:srgbClr val="05EDF3"/>
    <a:srgbClr val="C802C3"/>
    <a:srgbClr val="DDDDDD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9132" autoAdjust="0"/>
  </p:normalViewPr>
  <p:slideViewPr>
    <p:cSldViewPr snapToGrid="0" snapToObjects="1">
      <p:cViewPr>
        <p:scale>
          <a:sx n="100" d="100"/>
          <a:sy n="100" d="100"/>
        </p:scale>
        <p:origin x="-584" y="-120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2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74" Type="http://schemas.openxmlformats.org/officeDocument/2006/relationships/theme" Target="theme/theme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63" Type="http://schemas.openxmlformats.org/officeDocument/2006/relationships/slide" Target="slides/slide61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73" Type="http://schemas.openxmlformats.org/officeDocument/2006/relationships/viewProps" Target="viewProps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69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slide" Target="slides/slide60.xml"/><Relationship Id="rId66" Type="http://schemas.openxmlformats.org/officeDocument/2006/relationships/slide" Target="slides/slide64.xml"/><Relationship Id="rId36" Type="http://schemas.openxmlformats.org/officeDocument/2006/relationships/slide" Target="slides/slide34.xml"/><Relationship Id="rId7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75" Type="http://schemas.openxmlformats.org/officeDocument/2006/relationships/tableStyles" Target="tableStyles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slide" Target="slides/slide63.xml"/><Relationship Id="rId67" Type="http://schemas.openxmlformats.org/officeDocument/2006/relationships/slide" Target="slides/slide65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slide" Target="slides/slide59.xml"/><Relationship Id="rId53" Type="http://schemas.openxmlformats.org/officeDocument/2006/relationships/slide" Target="slides/slide5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68" Type="http://schemas.openxmlformats.org/officeDocument/2006/relationships/slide" Target="slides/slide66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3" Type="http://schemas.openxmlformats.org/officeDocument/2006/relationships/image" Target="../media/image92.wmf"/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8DE97-2D41-754B-A148-D350DAEA8263}" type="slidenum">
              <a:rPr lang="en-US"/>
              <a:pPr/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B65B3-0CCF-9A48-BF50-38BF3E16B9F4}" type="slidenum">
              <a:rPr lang="en-US"/>
              <a:pPr/>
              <a:t>39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5D7CE-C7DD-0341-A4BB-A9F389FE34D5}" type="slidenum">
              <a:rPr lang="en-US"/>
              <a:pPr/>
              <a:t>40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4B431-3CFF-FB4D-B38D-4CD71D02A933}" type="slidenum">
              <a:rPr lang="en-US"/>
              <a:pPr/>
              <a:t>42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78A88-82D4-CA48-B0E1-D505C8EBD854}" type="slidenum">
              <a:rPr lang="en-US"/>
              <a:pPr/>
              <a:t>44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169E9-D828-7040-95B5-BF4EF8FEB210}" type="slidenum">
              <a:rPr lang="en-US"/>
              <a:pPr/>
              <a:t>46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F585-ED5E-6144-AA27-D46FCD9B9EE6}" type="slidenum">
              <a:rPr lang="en-US"/>
              <a:pPr/>
              <a:t>48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49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59CD6-EBB0-EA4C-926A-6019B6C3BC1A}" type="slidenum">
              <a:rPr lang="en-US"/>
              <a:pPr/>
              <a:t>52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de-CH"/>
              <a:t> </a:t>
            </a:r>
            <a:r>
              <a:rPr lang="en-US"/>
              <a:t>N0 is a figure of merit depending on the detector properties (radiator and system</a:t>
            </a:r>
          </a:p>
          <a:p>
            <a:r>
              <a:rPr lang="en-US"/>
              <a:t>transparency, geometrical acceptance of photons (area and</a:t>
            </a:r>
          </a:p>
          <a:p>
            <a:r>
              <a:rPr lang="en-US"/>
              <a:t>angle), quantum efficiency, photoelectron collection efficiency…)</a:t>
            </a:r>
          </a:p>
          <a:p>
            <a:pPr>
              <a:buFontTx/>
              <a:buChar char="•"/>
            </a:pPr>
            <a:r>
              <a:rPr lang="de-CH"/>
              <a:t> for ideal detector it is obtained by integrating the detector response over Cherenkov energy spectrum</a:t>
            </a:r>
            <a:endParaRPr lang="en-US"/>
          </a:p>
          <a:p>
            <a:pPr>
              <a:buFontTx/>
              <a:buChar char="•"/>
            </a:pPr>
            <a:r>
              <a:rPr lang="en-US"/>
              <a:t> gamma_th is the average Cherenkov threshold over the sensitive bandwidth of the detector</a:t>
            </a:r>
          </a:p>
          <a:p>
            <a:pPr>
              <a:buFontTx/>
              <a:buChar char="•"/>
            </a:pPr>
            <a:r>
              <a:rPr lang="de-CH"/>
              <a:t> L is the radiator length</a:t>
            </a:r>
          </a:p>
          <a:p>
            <a:pPr>
              <a:buFontTx/>
              <a:buChar char="•"/>
            </a:pPr>
            <a:r>
              <a:rPr lang="de-CH"/>
              <a:t> Generally for Cherenkov counters N0 is the figure of merit, defined by:</a:t>
            </a:r>
          </a:p>
          <a:p>
            <a:r>
              <a:rPr lang="de-CH"/>
              <a:t> N = N0 L sin(th_c)^2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803F7-D18F-254D-8089-7B61AF0607F6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8E53A-FE97-614C-9A98-652D681AE1F2}" type="slidenum">
              <a:rPr lang="en-US"/>
              <a:pPr/>
              <a:t>55</a:t>
            </a:fld>
            <a:endParaRPr 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18037" cy="3463925"/>
          </a:xfrm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9438"/>
            <a:ext cx="5097463" cy="415766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528" tIns="46264" rIns="92528" bIns="4626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C4D75-95EB-8242-9453-941B66C9C20F}" type="slidenum">
              <a:rPr lang="en-US"/>
              <a:pPr/>
              <a:t>12</a:t>
            </a:fld>
            <a:endParaRPr lang="en-US"/>
          </a:p>
        </p:txBody>
      </p:sp>
      <p:sp>
        <p:nvSpPr>
          <p:cNvPr id="471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EF53D-4346-E64E-9C02-62E3D9DEA2CE}" type="slidenum">
              <a:rPr lang="en-US"/>
              <a:pPr/>
              <a:t>56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15593-EB5A-774E-8166-69379427076B}" type="slidenum">
              <a:rPr lang="en-US"/>
              <a:pPr/>
              <a:t>57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6B185-EC50-5547-AA19-FB2C18711152}" type="slidenum">
              <a:rPr lang="en-US"/>
              <a:pPr/>
              <a:t>58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6F7E9-AD2C-4B48-A6E3-6C7F6F3FBC50}" type="slidenum">
              <a:rPr lang="en-US"/>
              <a:pPr/>
              <a:t>60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4E9C6-5FCF-3543-A681-8DC5B5DC6E82}" type="slidenum">
              <a:rPr lang="en-US"/>
              <a:pPr/>
              <a:t>61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0E9BA-F758-F346-B9CB-E40D9FF62B11}" type="slidenum">
              <a:rPr lang="en-US"/>
              <a:pPr/>
              <a:t>62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D5CC8-2D68-4444-A1E6-266B94194323}" type="slidenum">
              <a:rPr lang="en-US"/>
              <a:pPr/>
              <a:t>63</a:t>
            </a:fld>
            <a:endParaRPr 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94589-5494-5B44-9072-74B060459630}" type="slidenum">
              <a:rPr lang="en-US"/>
              <a:pPr/>
              <a:t>64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10C71-4FC0-D74A-8C78-245B65076912}" type="slidenum">
              <a:rPr lang="en-US"/>
              <a:pPr/>
              <a:t>65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846C8-30D9-814D-8D20-D2FE02EC6AD2}" type="slidenum">
              <a:rPr lang="en-US"/>
              <a:pPr/>
              <a:t>66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95BC-2179-C747-A7F5-1B173D4F842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B9D2A7-0474-5142-B06D-03CF3AD5AF3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80063-61B0-8140-B15D-217899C241CA}" type="slidenum">
              <a:rPr lang="en-US"/>
              <a:pPr/>
              <a:t>19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3F44A-C2BF-8946-A847-F818EE867C9A}" type="slidenum">
              <a:rPr lang="en-US"/>
              <a:pPr/>
              <a:t>20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F585-ED5E-6144-AA27-D46FCD9B9EE6}" type="slidenum">
              <a:rPr lang="en-US"/>
              <a:pPr/>
              <a:t>27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F585-ED5E-6144-AA27-D46FCD9B9EE6}" type="slidenum">
              <a:rPr lang="en-US"/>
              <a:pPr/>
              <a:t>28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06AFE-5F58-B640-92F9-5D0151DB2FC0}" type="slidenum">
              <a:rPr lang="en-US"/>
              <a:pPr/>
              <a:t>35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My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79738" y="6400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1672"/>
            <a:ext cx="9144000" cy="5409127"/>
          </a:xfrm>
          <a:ln w="28575">
            <a:noFill/>
          </a:ln>
        </p:spPr>
        <p:txBody>
          <a:bodyPr/>
          <a:lstStyle>
            <a:lvl1pPr indent="-274320">
              <a:buClr>
                <a:srgbClr val="002060"/>
              </a:buClr>
              <a:buSzPct val="50000"/>
              <a:buFont typeface="Wingdings" pitchFamily="2" charset="2"/>
              <a:buChar char="v"/>
              <a:defRPr sz="3200"/>
            </a:lvl1pPr>
            <a:lvl2pPr>
              <a:buClr>
                <a:srgbClr val="002060"/>
              </a:buClr>
              <a:buSzPct val="75000"/>
              <a:buFont typeface="Arial" pitchFamily="34" charset="0"/>
              <a:buChar char="•"/>
              <a:defRPr/>
            </a:lvl2pPr>
            <a:lvl3pPr>
              <a:buClr>
                <a:srgbClr val="002060"/>
              </a:buClr>
              <a:buSzPct val="50000"/>
              <a:buFont typeface="Wingdings" pitchFamily="2" charset="2"/>
              <a:buChar char="Ø"/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oundRect">
            <a:avLst/>
          </a:prstGeom>
          <a:blipFill dpi="0" rotWithShape="1">
            <a:blip r:embed="rId3" cstate="print">
              <a:alphaModFix amt="40000"/>
            </a:blip>
            <a:srcRect/>
            <a:stretch>
              <a:fillRect/>
            </a:stretch>
          </a:blipFill>
          <a:ln w="76200">
            <a:solidFill>
              <a:schemeClr val="accent5">
                <a:lumMod val="20000"/>
                <a:lumOff val="80000"/>
              </a:schemeClr>
            </a:solidFill>
            <a:round/>
          </a:ln>
        </p:spPr>
        <p:txBody>
          <a:bodyPr/>
          <a:lstStyle>
            <a:lvl1pPr algn="l">
              <a:defRPr b="1" spc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4391025" cy="381000"/>
          </a:xfrm>
          <a:prstGeom prst="rect">
            <a:avLst/>
          </a:prstGeom>
          <a:gradFill flip="none" rotWithShape="1">
            <a:gsLst>
              <a:gs pos="0">
                <a:srgbClr val="FF99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chemeClr val="tx2"/>
                </a:solidFill>
                <a:latin typeface="Calibri" charset="0"/>
              </a:defRPr>
            </a:lvl1pPr>
          </a:lstStyle>
          <a:p>
            <a:fld id="{B9DDB0F2-B50D-E440-AD4C-3B5D27C019D4}" type="datetime1">
              <a:rPr lang="en-US"/>
              <a:pPr/>
              <a:t>6/6/11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77000"/>
            <a:ext cx="2590800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chemeClr val="tx2"/>
                </a:solidFill>
                <a:latin typeface="Calibri" charset="0"/>
              </a:defRPr>
            </a:lvl1pPr>
          </a:lstStyle>
          <a:p>
            <a:fld id="{4F74566F-E28F-3B4F-87F6-CE8092CF0B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391025" y="6477000"/>
            <a:ext cx="2163763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anchor="ctr" anchorCtr="0"/>
          <a:lstStyle>
            <a:lvl1pPr algn="ctr">
              <a:defRPr lang="hr-HR" sz="1600" b="1">
                <a:solidFill>
                  <a:schemeClr val="tx2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Makek</a:t>
            </a:r>
            <a:r>
              <a:rPr lang="en-US"/>
              <a:t>, QM2011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9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026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Clip" r:id="rId15" imgW="0" imgH="0" progId="">
              <p:embed/>
            </p:oleObj>
          </a:graphicData>
        </a:graphic>
      </p:graphicFrame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7" descr="phenix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55575" y="6367463"/>
            <a:ext cx="13684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9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phenix.bnl.gov/WWW/publish/jacak/sp/presentations/BeamUse1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3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3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5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df"/><Relationship Id="rId5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78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Relationship Id="rId5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3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6.bin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8.png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2.xml"/><Relationship Id="rId6" Type="http://schemas.openxmlformats.org/officeDocument/2006/relationships/oleObject" Target="../embeddings/Microsoft_Equation4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9.png"/><Relationship Id="rId5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2.png"/><Relationship Id="rId5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7.bin"/><Relationship Id="rId4" Type="http://schemas.openxmlformats.org/officeDocument/2006/relationships/image" Target="../media/image105.g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5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8.doc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Relationship Id="rId5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4" Type="http://schemas.openxmlformats.org/officeDocument/2006/relationships/image" Target="../media/image111.png"/><Relationship Id="rId10" Type="http://schemas.openxmlformats.org/officeDocument/2006/relationships/oleObject" Target="../embeddings/Microsoft_Equation9.bin"/><Relationship Id="rId5" Type="http://schemas.openxmlformats.org/officeDocument/2006/relationships/image" Target="../media/image112.png"/><Relationship Id="rId7" Type="http://schemas.openxmlformats.org/officeDocument/2006/relationships/image" Target="../media/image11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116.png"/><Relationship Id="rId3" Type="http://schemas.openxmlformats.org/officeDocument/2006/relationships/notesSlide" Target="../notesSlides/notesSlide26.xml"/><Relationship Id="rId6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7.jpeg"/><Relationship Id="rId5" Type="http://schemas.openxmlformats.org/officeDocument/2006/relationships/image" Target="../media/image11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4_Document10.doc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7" Type="http://schemas.openxmlformats.org/officeDocument/2006/relationships/image" Target="../media/image12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26.png"/><Relationship Id="rId3" Type="http://schemas.openxmlformats.org/officeDocument/2006/relationships/notesSlide" Target="../notesSlides/notesSlide29.xml"/><Relationship Id="rId6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gif"/><Relationship Id="rId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4" Type="http://schemas.openxmlformats.org/officeDocument/2006/relationships/image" Target="../media/image14.png"/><Relationship Id="rId5" Type="http://schemas.openxmlformats.org/officeDocument/2006/relationships/oleObject" Target="../embeddings/Microsoft_Equation3.bin"/><Relationship Id="rId7" Type="http://schemas.openxmlformats.org/officeDocument/2006/relationships/image" Target="../media/image19.gi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21.jpeg"/><Relationship Id="rId3" Type="http://schemas.openxmlformats.org/officeDocument/2006/relationships/image" Target="../media/image17.gif"/><Relationship Id="rId6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5C584D6-805B-5741-AEA3-348AFF4B4FF0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5" y="133350"/>
            <a:ext cx="8613775" cy="457200"/>
          </a:xfrm>
        </p:spPr>
        <p:txBody>
          <a:bodyPr/>
          <a:lstStyle/>
          <a:p>
            <a:r>
              <a:rPr lang="en-US" sz="2800" dirty="0"/>
              <a:t>PHENIX Beam Use Proposal for Runs</a:t>
            </a:r>
            <a:r>
              <a:rPr lang="en-US" sz="2800" dirty="0" smtClean="0"/>
              <a:t> 12 &amp; 13</a:t>
            </a:r>
            <a:endParaRPr lang="en-US" sz="2800" dirty="0"/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39700" y="5473700"/>
            <a:ext cx="8845550" cy="52322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Monotype Sorts" charset="2"/>
              <a:buNone/>
            </a:pPr>
            <a:r>
              <a:rPr lang="en-US" i="1" dirty="0">
                <a:solidFill>
                  <a:schemeClr val="tx1"/>
                </a:solidFill>
              </a:rPr>
              <a:t>Barbara Jacak for the PHENIX </a:t>
            </a:r>
            <a:r>
              <a:rPr lang="en-US" i="1" dirty="0" smtClean="0">
                <a:solidFill>
                  <a:schemeClr val="tx1"/>
                </a:solidFill>
              </a:rPr>
              <a:t>Collaboration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50800" y="6013450"/>
            <a:ext cx="9055100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Monotype Sorts" charset="2"/>
              <a:buNone/>
            </a:pPr>
            <a:r>
              <a:rPr lang="en-US" sz="1800" dirty="0">
                <a:solidFill>
                  <a:schemeClr val="tx1"/>
                </a:solidFill>
                <a:hlinkClick r:id="rId3"/>
              </a:rPr>
              <a:t>http://www.phenix.bnl.gov/WWW/publish/jacak/sp/presentations/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BeamUse11/BUP11.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pdf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 descr="bup_table.jpg"/>
          <p:cNvPicPr>
            <a:picLocks noChangeAspect="1"/>
          </p:cNvPicPr>
          <p:nvPr/>
        </p:nvPicPr>
        <p:blipFill>
          <a:blip r:embed="rId4"/>
          <a:srcRect t="4276" r="5222" b="5529"/>
          <a:stretch>
            <a:fillRect/>
          </a:stretch>
        </p:blipFill>
        <p:spPr>
          <a:xfrm>
            <a:off x="447674" y="579405"/>
            <a:ext cx="8150226" cy="4894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suppression at 62 </a:t>
            </a:r>
            <a:r>
              <a:rPr lang="en-US" dirty="0" err="1" smtClean="0"/>
              <a:t>GeV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15198"/>
            <a:ext cx="4114800" cy="53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22800" y="42926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No obvious pattern of the suppression with energy density.</a:t>
            </a:r>
            <a:endParaRPr lang="en-US" sz="20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Picture 2" descr="C:\Users\abhisek\Desktop\My PHENIX presentations\Preliminary_QM11\preliminary\Rcp_200GeV_62GeV.gif"/>
          <p:cNvPicPr>
            <a:picLocks noChangeAspect="1" noChangeArrowheads="1"/>
          </p:cNvPicPr>
          <p:nvPr/>
        </p:nvPicPr>
        <p:blipFill>
          <a:blip r:embed="rId3" cstate="print"/>
          <a:srcRect t="6167" r="4032"/>
          <a:stretch>
            <a:fillRect/>
          </a:stretch>
        </p:blipFill>
        <p:spPr bwMode="auto">
          <a:xfrm>
            <a:off x="4381500" y="713598"/>
            <a:ext cx="4533900" cy="34182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22800" y="5152886"/>
            <a:ext cx="4292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To understand color screening:</a:t>
            </a:r>
          </a:p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 see as function of √</a:t>
            </a:r>
            <a:r>
              <a:rPr lang="en-US" sz="2000" b="0" dirty="0" err="1" smtClean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="0" baseline="-25000" dirty="0" err="1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sz="2000" b="0" baseline="-25000" dirty="0" err="1" smtClean="0">
                <a:solidFill>
                  <a:srgbClr val="000000"/>
                </a:solidFill>
                <a:latin typeface="+mn-lt"/>
              </a:rPr>
              <a:t>onium</a:t>
            </a:r>
            <a:r>
              <a:rPr lang="en-US" sz="2000" b="0" baseline="-25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+</a:t>
            </a:r>
            <a:endParaRPr lang="en-US" sz="2000" b="0" baseline="-25000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</a:rPr>
              <a:t>d+Au</a:t>
            </a:r>
            <a:r>
              <a:rPr lang="en-US" sz="2000" b="0" dirty="0" smtClean="0">
                <a:solidFill>
                  <a:srgbClr val="000000"/>
                </a:solidFill>
              </a:rPr>
              <a:t> to disentangle cold matter effects</a:t>
            </a:r>
            <a:endParaRPr lang="en-US" sz="2000" b="0" baseline="-25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514350"/>
            <a:ext cx="17939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arXiv:1103.6269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1800" y="1984514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SPS J/</a:t>
            </a:r>
            <a:r>
              <a:rPr lang="en-US" sz="1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y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suppression</a:t>
            </a:r>
            <a:endParaRPr lang="en-US" sz="1800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publication of W’s at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38" y="5343513"/>
            <a:ext cx="7772400" cy="904863"/>
          </a:xfrm>
        </p:spPr>
        <p:txBody>
          <a:bodyPr/>
          <a:lstStyle/>
          <a:p>
            <a:r>
              <a:rPr lang="en-US" dirty="0" smtClean="0"/>
              <a:t>Measure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, first look at A</a:t>
            </a:r>
            <a:r>
              <a:rPr lang="en-US" baseline="-25000" dirty="0" smtClean="0"/>
              <a:t>L</a:t>
            </a:r>
            <a:r>
              <a:rPr lang="en-US" dirty="0" smtClean="0"/>
              <a:t> with electrons in Run-9</a:t>
            </a:r>
          </a:p>
          <a:p>
            <a:r>
              <a:rPr lang="en-US" dirty="0" smtClean="0"/>
              <a:t>Starting with Run-11: precision W-</a:t>
            </a:r>
            <a:r>
              <a:rPr lang="en-US" dirty="0" smtClean="0">
                <a:latin typeface="Symbol" charset="2"/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ppg120_crosssection.gif"/>
          <p:cNvPicPr>
            <a:picLocks noChangeAspect="1"/>
          </p:cNvPicPr>
          <p:nvPr/>
        </p:nvPicPr>
        <p:blipFill>
          <a:blip r:embed="rId2"/>
          <a:srcRect l="3148" t="8981" r="9630" b="25324"/>
          <a:stretch>
            <a:fillRect/>
          </a:stretch>
        </p:blipFill>
        <p:spPr>
          <a:xfrm>
            <a:off x="1447800" y="749300"/>
            <a:ext cx="5981700" cy="4505337"/>
          </a:xfrm>
          <a:prstGeom prst="rect">
            <a:avLst/>
          </a:prstGeom>
        </p:spPr>
      </p:pic>
      <p:pic>
        <p:nvPicPr>
          <p:cNvPr id="6" name="Picture 5" descr="ppg120_crosssection.gif"/>
          <p:cNvPicPr>
            <a:picLocks noChangeAspect="1"/>
          </p:cNvPicPr>
          <p:nvPr/>
        </p:nvPicPr>
        <p:blipFill>
          <a:blip r:embed="rId2"/>
          <a:srcRect l="3148" t="8981" r="9630" b="25324"/>
          <a:stretch>
            <a:fillRect/>
          </a:stretch>
        </p:blipFill>
        <p:spPr>
          <a:xfrm>
            <a:off x="101600" y="749300"/>
            <a:ext cx="3637650" cy="2739830"/>
          </a:xfrm>
          <a:prstGeom prst="rect">
            <a:avLst/>
          </a:prstGeom>
        </p:spPr>
      </p:pic>
      <p:pic>
        <p:nvPicPr>
          <p:cNvPr id="7" name="Picture 6" descr="ppg120_al.gif"/>
          <p:cNvPicPr>
            <a:picLocks noChangeAspect="1"/>
          </p:cNvPicPr>
          <p:nvPr/>
        </p:nvPicPr>
        <p:blipFill>
          <a:blip r:embed="rId3"/>
          <a:srcRect t="10926" r="5740" b="26111"/>
          <a:stretch>
            <a:fillRect/>
          </a:stretch>
        </p:blipFill>
        <p:spPr>
          <a:xfrm>
            <a:off x="3035300" y="1291617"/>
            <a:ext cx="6108700" cy="4080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069971"/>
            <a:ext cx="25185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PRL106,  062001(2011)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5AF91D5-1D24-004B-98AC-0FFAE43DD57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papers in the past year</a:t>
            </a:r>
            <a:endParaRPr lang="en-US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00" y="609600"/>
            <a:ext cx="8966200" cy="622324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sym typeface="Symbol" charset="2"/>
              </a:rPr>
              <a:t></a:t>
            </a:r>
            <a:r>
              <a:rPr lang="en-US" dirty="0" smtClean="0">
                <a:sym typeface="Symbol" charset="2"/>
              </a:rPr>
              <a:t>, </a:t>
            </a:r>
            <a:r>
              <a:rPr lang="en-US" dirty="0" err="1" smtClean="0">
                <a:latin typeface="Symbol" charset="2"/>
                <a:cs typeface="Symbol" charset="2"/>
                <a:sym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’, c</a:t>
            </a:r>
            <a:r>
              <a:rPr lang="en-US" baseline="-25000" dirty="0" smtClean="0">
                <a:cs typeface="Symbol" charset="2"/>
                <a:sym typeface="Symbol" charset="2"/>
              </a:rPr>
              <a:t>c</a:t>
            </a:r>
            <a:r>
              <a:rPr lang="en-US" dirty="0" smtClean="0">
                <a:cs typeface="Symbol" charset="2"/>
                <a:sym typeface="Symbol" charset="2"/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1105.1966</a:t>
            </a:r>
          </a:p>
          <a:p>
            <a:r>
              <a:rPr lang="en-US" dirty="0" err="1" smtClean="0">
                <a:latin typeface="Symbol" charset="2"/>
                <a:cs typeface="Symbol" charset="2"/>
                <a:sym typeface="Symbol" charset="2"/>
              </a:rPr>
              <a:t>w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dirty="0" smtClean="0">
                <a:cs typeface="Symbol" charset="2"/>
                <a:sym typeface="Symbol" charset="2"/>
              </a:rPr>
              <a:t>production in </a:t>
            </a:r>
            <a:r>
              <a:rPr lang="en-US" dirty="0" err="1" smtClean="0">
                <a:cs typeface="Symbol" charset="2"/>
                <a:sym typeface="Symbol" charset="2"/>
              </a:rPr>
              <a:t>pp,dAu</a:t>
            </a:r>
            <a:r>
              <a:rPr lang="en-US" dirty="0" smtClean="0">
                <a:cs typeface="Symbol" charset="2"/>
                <a:sym typeface="Symbol" charset="2"/>
              </a:rPr>
              <a:t>, </a:t>
            </a:r>
            <a:r>
              <a:rPr lang="en-US" dirty="0" err="1" smtClean="0">
                <a:cs typeface="Symbol" charset="2"/>
                <a:sym typeface="Symbol" charset="2"/>
              </a:rPr>
              <a:t>CuCu</a:t>
            </a:r>
            <a:r>
              <a:rPr lang="en-US" dirty="0" smtClean="0">
                <a:cs typeface="Symbol" charset="2"/>
                <a:sym typeface="Symbol" charset="2"/>
              </a:rPr>
              <a:t>, </a:t>
            </a:r>
            <a:r>
              <a:rPr lang="en-US" dirty="0" err="1" smtClean="0">
                <a:cs typeface="Symbol" charset="2"/>
                <a:sym typeface="Symbol" charset="2"/>
              </a:rPr>
              <a:t>AuAu</a:t>
            </a:r>
            <a:r>
              <a:rPr lang="en-US" dirty="0" smtClean="0">
                <a:cs typeface="Symbol" charset="2"/>
                <a:sym typeface="Symbol" charset="2"/>
              </a:rPr>
              <a:t>  </a:t>
            </a:r>
            <a:r>
              <a:rPr lang="en-US" sz="2000" b="0" i="1" dirty="0" smtClean="0">
                <a:solidFill>
                  <a:schemeClr val="tx1"/>
                </a:solidFill>
              </a:rPr>
              <a:t>1105.3467</a:t>
            </a:r>
            <a:endParaRPr lang="en-US" dirty="0" smtClean="0"/>
          </a:p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sym typeface="Symbol" charset="2"/>
              </a:rPr>
              <a:t></a:t>
            </a:r>
            <a:r>
              <a:rPr lang="en-US" dirty="0" smtClean="0"/>
              <a:t> suppression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1103.6269</a:t>
            </a:r>
          </a:p>
          <a:p>
            <a:r>
              <a:rPr lang="en-US" dirty="0" smtClean="0"/>
              <a:t>Identified </a:t>
            </a:r>
            <a:r>
              <a:rPr lang="en-US" dirty="0" err="1" smtClean="0"/>
              <a:t>hadron</a:t>
            </a:r>
            <a:r>
              <a:rPr lang="en-US" dirty="0" smtClean="0"/>
              <a:t> spectra in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1102.0753</a:t>
            </a:r>
            <a:endParaRPr lang="en-US" dirty="0" smtClean="0"/>
          </a:p>
          <a:p>
            <a:r>
              <a:rPr lang="en-US" dirty="0" smtClean="0"/>
              <a:t>Away jet suppression vs. reaction plane  </a:t>
            </a:r>
            <a:r>
              <a:rPr lang="en-US" sz="2000" b="0" i="1" dirty="0" smtClean="0">
                <a:solidFill>
                  <a:schemeClr val="tx1"/>
                </a:solidFill>
              </a:rPr>
              <a:t>1010.1521</a:t>
            </a:r>
            <a:endParaRPr lang="en-US" b="0" i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sym typeface="Symbol" charset="2"/>
              </a:rPr>
              <a:t></a:t>
            </a:r>
            <a:r>
              <a:rPr lang="en-US" dirty="0" smtClean="0"/>
              <a:t> </a:t>
            </a:r>
            <a:r>
              <a:rPr lang="en-US" dirty="0" err="1" smtClean="0"/>
              <a:t>supression</a:t>
            </a:r>
            <a:r>
              <a:rPr lang="en-US" dirty="0" smtClean="0"/>
              <a:t> in cold nuclear matter </a:t>
            </a:r>
            <a:r>
              <a:rPr lang="en-US" sz="2000" b="0" i="1" dirty="0" smtClean="0">
                <a:solidFill>
                  <a:schemeClr val="tx1"/>
                </a:solidFill>
              </a:rPr>
              <a:t>1010.1246</a:t>
            </a:r>
          </a:p>
          <a:p>
            <a:r>
              <a:rPr lang="en-US" dirty="0" err="1" smtClean="0"/>
              <a:t>hadron</a:t>
            </a:r>
            <a:r>
              <a:rPr lang="en-US" dirty="0" smtClean="0"/>
              <a:t> cluster A</a:t>
            </a:r>
            <a:r>
              <a:rPr lang="en-US" sz="2000" dirty="0" smtClean="0"/>
              <a:t>LL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1009.4921</a:t>
            </a:r>
          </a:p>
          <a:p>
            <a:r>
              <a:rPr lang="en-US" dirty="0" smtClean="0"/>
              <a:t>electron-</a:t>
            </a:r>
            <a:r>
              <a:rPr lang="en-US" dirty="0" err="1" smtClean="0"/>
              <a:t>hadron</a:t>
            </a:r>
            <a:r>
              <a:rPr lang="en-US" dirty="0" smtClean="0"/>
              <a:t> correlations </a:t>
            </a:r>
            <a:r>
              <a:rPr lang="en-US" sz="2000" b="0" i="1" dirty="0" smtClean="0">
                <a:solidFill>
                  <a:schemeClr val="tx1"/>
                </a:solidFill>
              </a:rPr>
              <a:t>PRC83, 044912 (2011)</a:t>
            </a:r>
          </a:p>
          <a:p>
            <a:r>
              <a:rPr lang="en-US" dirty="0" smtClean="0"/>
              <a:t>meson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scaling in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PRD83, 052004 (2011)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PRC83, 024909 (2011)</a:t>
            </a:r>
          </a:p>
          <a:p>
            <a:r>
              <a:rPr lang="en-US" dirty="0" err="1" smtClean="0">
                <a:latin typeface="Symbol" charset="2"/>
                <a:sym typeface="Symbol" charset="2"/>
              </a:rPr>
              <a:t>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dirty="0" smtClean="0">
                <a:sym typeface="Symbol" charset="2"/>
              </a:rPr>
              <a:t> and A</a:t>
            </a:r>
            <a:r>
              <a:rPr lang="en-US" sz="2000" dirty="0" smtClean="0">
                <a:sym typeface="Symbol" charset="2"/>
              </a:rPr>
              <a:t>LL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PRD83, 032001 (2011)</a:t>
            </a:r>
          </a:p>
          <a:p>
            <a:r>
              <a:rPr lang="en-US" dirty="0" smtClean="0"/>
              <a:t>J/</a:t>
            </a:r>
            <a:r>
              <a:rPr lang="en-US" dirty="0" smtClean="0">
                <a:latin typeface="Symbol" charset="2"/>
                <a:sym typeface="Symbol" charset="2"/>
              </a:rPr>
              <a:t></a:t>
            </a:r>
            <a:r>
              <a:rPr lang="en-US" dirty="0" smtClean="0"/>
              <a:t> 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PRD82, 112008 (2010)</a:t>
            </a:r>
          </a:p>
          <a:p>
            <a:r>
              <a:rPr lang="en-US" dirty="0" err="1" smtClean="0">
                <a:latin typeface="Symbol" charset="2"/>
                <a:sym typeface="Symbol" charset="2"/>
              </a:rPr>
              <a:t></a:t>
            </a:r>
            <a:r>
              <a:rPr lang="en-US" dirty="0" err="1" smtClean="0"/>
              <a:t>-h</a:t>
            </a:r>
            <a:r>
              <a:rPr lang="en-US" dirty="0" smtClean="0"/>
              <a:t> correlations in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PRD82, 012001 (2010)</a:t>
            </a:r>
          </a:p>
          <a:p>
            <a:r>
              <a:rPr lang="en-US" dirty="0" smtClean="0">
                <a:latin typeface="Symbol" charset="2"/>
                <a:sym typeface="Symbol" charset="2"/>
              </a:rPr>
              <a:t></a:t>
            </a:r>
            <a:r>
              <a:rPr lang="en-US" baseline="30000" dirty="0"/>
              <a:t>0 </a:t>
            </a:r>
            <a:r>
              <a:rPr lang="en-US" dirty="0" smtClean="0"/>
              <a:t>vs. reaction plane</a:t>
            </a:r>
            <a:r>
              <a:rPr lang="en-US" baseline="-25000" dirty="0" smtClean="0"/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PRL105, 142301 (2010)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457200"/>
          </a:xfrm>
        </p:spPr>
        <p:txBody>
          <a:bodyPr/>
          <a:lstStyle/>
          <a:p>
            <a:r>
              <a:rPr lang="en-US" dirty="0" smtClean="0"/>
              <a:t>Where we are now?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HBD analysis is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70193" y="540433"/>
            <a:ext cx="4162755" cy="3203575"/>
            <a:chOff x="2832" y="1540"/>
            <a:chExt cx="3120" cy="2588"/>
          </a:xfrm>
        </p:grpSpPr>
        <p:pic>
          <p:nvPicPr>
            <p:cNvPr id="6" name="Picture 4" descr="HB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6" y="1540"/>
              <a:ext cx="2586" cy="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5"/>
            <p:cNvSpPr>
              <a:spLocks/>
            </p:cNvSpPr>
            <p:nvPr/>
          </p:nvSpPr>
          <p:spPr bwMode="auto">
            <a:xfrm flipH="1">
              <a:off x="3672" y="2110"/>
              <a:ext cx="130" cy="243"/>
            </a:xfrm>
            <a:custGeom>
              <a:avLst/>
              <a:gdLst>
                <a:gd name="T0" fmla="*/ 0 w 402"/>
                <a:gd name="T1" fmla="*/ 525433 h 47"/>
                <a:gd name="T2" fmla="*/ 0 w 402"/>
                <a:gd name="T3" fmla="*/ 413178 h 47"/>
                <a:gd name="T4" fmla="*/ 0 w 402"/>
                <a:gd name="T5" fmla="*/ 0 h 47"/>
                <a:gd name="T6" fmla="*/ 0 60000 65536"/>
                <a:gd name="T7" fmla="*/ 0 60000 65536"/>
                <a:gd name="T8" fmla="*/ 0 60000 65536"/>
                <a:gd name="T9" fmla="*/ 0 w 402"/>
                <a:gd name="T10" fmla="*/ 0 h 47"/>
                <a:gd name="T11" fmla="*/ 402 w 402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2" h="47">
                  <a:moveTo>
                    <a:pt x="3" y="47"/>
                  </a:moveTo>
                  <a:cubicBezTo>
                    <a:pt x="14" y="44"/>
                    <a:pt x="0" y="45"/>
                    <a:pt x="67" y="37"/>
                  </a:cubicBezTo>
                  <a:cubicBezTo>
                    <a:pt x="134" y="29"/>
                    <a:pt x="332" y="8"/>
                    <a:pt x="402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 b="0">
                <a:solidFill>
                  <a:schemeClr val="tx1"/>
                </a:solidFill>
                <a:latin typeface="Tw Cen MT" charset="-1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356" y="1983"/>
              <a:ext cx="708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0">
                  <a:solidFill>
                    <a:schemeClr val="tx1"/>
                  </a:solidFill>
                  <a:latin typeface="Arial Narrow" charset="0"/>
                  <a:ea typeface="Arial" charset="0"/>
                  <a:cs typeface="Arial" charset="0"/>
                </a:rPr>
                <a:t>signal electron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531" y="2537"/>
              <a:ext cx="451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0">
                  <a:solidFill>
                    <a:srgbClr val="ECF10D"/>
                  </a:solidFill>
                  <a:latin typeface="Arial Narrow" charset="0"/>
                  <a:ea typeface="Arial" charset="0"/>
                  <a:cs typeface="Arial" charset="0"/>
                </a:rPr>
                <a:t>Cherenkov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0">
                  <a:solidFill>
                    <a:srgbClr val="ECF10D"/>
                  </a:solidFill>
                  <a:latin typeface="Arial Narrow" charset="0"/>
                  <a:ea typeface="Arial" charset="0"/>
                  <a:cs typeface="Arial" charset="0"/>
                </a:rPr>
                <a:t>      blobs 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832" y="2503"/>
              <a:ext cx="844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0">
                  <a:solidFill>
                    <a:schemeClr val="tx1"/>
                  </a:solidFill>
                  <a:latin typeface="Arial Narrow" charset="0"/>
                  <a:ea typeface="Arial" charset="0"/>
                  <a:cs typeface="Arial" charset="0"/>
                </a:rPr>
                <a:t>partner positron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0">
                  <a:solidFill>
                    <a:schemeClr val="tx1"/>
                  </a:solidFill>
                  <a:latin typeface="Arial Narrow" charset="0"/>
                  <a:ea typeface="Arial" charset="0"/>
                  <a:cs typeface="Arial" charset="0"/>
                </a:rPr>
                <a:t>needed for rejection</a:t>
              </a: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438" y="2424"/>
              <a:ext cx="283" cy="243"/>
            </a:xfrm>
            <a:custGeom>
              <a:avLst/>
              <a:gdLst>
                <a:gd name="T0" fmla="*/ 190 w 302"/>
                <a:gd name="T1" fmla="*/ 22 h 142"/>
                <a:gd name="T2" fmla="*/ 131 w 302"/>
                <a:gd name="T3" fmla="*/ 5 h 142"/>
                <a:gd name="T4" fmla="*/ 62 w 302"/>
                <a:gd name="T5" fmla="*/ 38 h 142"/>
                <a:gd name="T6" fmla="*/ 0 w 302"/>
                <a:gd name="T7" fmla="*/ 135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"/>
                <a:gd name="T13" fmla="*/ 0 h 142"/>
                <a:gd name="T14" fmla="*/ 302 w 302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" h="142">
                  <a:moveTo>
                    <a:pt x="302" y="23"/>
                  </a:moveTo>
                  <a:cubicBezTo>
                    <a:pt x="285" y="20"/>
                    <a:pt x="240" y="0"/>
                    <a:pt x="206" y="3"/>
                  </a:cubicBezTo>
                  <a:cubicBezTo>
                    <a:pt x="172" y="6"/>
                    <a:pt x="131" y="16"/>
                    <a:pt x="97" y="39"/>
                  </a:cubicBezTo>
                  <a:cubicBezTo>
                    <a:pt x="63" y="62"/>
                    <a:pt x="16" y="125"/>
                    <a:pt x="0" y="14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 b="0">
                <a:solidFill>
                  <a:schemeClr val="tx1"/>
                </a:solidFill>
                <a:latin typeface="Tw Cen MT" charset="-18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847" y="2627"/>
              <a:ext cx="298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FF0000"/>
                  </a:solidFill>
                  <a:latin typeface="Tw Cen MT" charset="-18"/>
                  <a:ea typeface="Arial" charset="0"/>
                  <a:cs typeface="Arial" charset="0"/>
                </a:rPr>
                <a:t>e</a:t>
              </a:r>
              <a:r>
                <a:rPr lang="en-US" sz="2400" b="0" baseline="30000">
                  <a:solidFill>
                    <a:srgbClr val="FF0000"/>
                  </a:solidFill>
                  <a:latin typeface="Tw Cen MT" charset="-18"/>
                  <a:ea typeface="Arial" charset="0"/>
                  <a:cs typeface="Arial" charset="0"/>
                </a:rPr>
                <a:t>+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971" y="2347"/>
              <a:ext cx="265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FF0000"/>
                  </a:solidFill>
                  <a:latin typeface="Tw Cen MT" charset="-18"/>
                  <a:ea typeface="Arial" charset="0"/>
                  <a:cs typeface="Arial" charset="0"/>
                </a:rPr>
                <a:t>e</a:t>
              </a:r>
              <a:r>
                <a:rPr lang="en-US" sz="2400" b="0" baseline="30000">
                  <a:solidFill>
                    <a:srgbClr val="FF0000"/>
                  </a:solidFill>
                  <a:latin typeface="Tw Cen MT" charset="-18"/>
                  <a:ea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4046" y="2782"/>
              <a:ext cx="49" cy="7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4141" y="2667"/>
              <a:ext cx="84" cy="6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519" y="2862"/>
              <a:ext cx="877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ECF10D"/>
                  </a:solidFill>
                  <a:latin typeface="Symbol" charset="2"/>
                  <a:ea typeface="Arial" charset="0"/>
                  <a:cs typeface="Arial" charset="0"/>
                </a:rPr>
                <a:t>q</a:t>
              </a:r>
              <a:r>
                <a:rPr lang="en-US" sz="1400" b="0" baseline="-25000">
                  <a:solidFill>
                    <a:srgbClr val="ECF10D"/>
                  </a:solidFill>
                  <a:latin typeface="Tw Cen MT" charset="-18"/>
                  <a:ea typeface="Arial" charset="0"/>
                  <a:cs typeface="Arial" charset="0"/>
                </a:rPr>
                <a:t>pair</a:t>
              </a:r>
              <a:r>
                <a:rPr lang="en-US" sz="1400" b="0">
                  <a:solidFill>
                    <a:srgbClr val="ECF10D"/>
                  </a:solidFill>
                  <a:latin typeface="Tw Cen MT" charset="-18"/>
                  <a:ea typeface="Arial" charset="0"/>
                  <a:cs typeface="Arial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0">
                  <a:solidFill>
                    <a:srgbClr val="ECF10D"/>
                  </a:solidFill>
                  <a:latin typeface="Tw Cen MT" charset="-18"/>
                  <a:ea typeface="Arial" charset="0"/>
                  <a:cs typeface="Arial" charset="0"/>
                </a:rPr>
                <a:t>opening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b="0">
                  <a:solidFill>
                    <a:srgbClr val="ECF10D"/>
                  </a:solidFill>
                  <a:latin typeface="Tw Cen MT" charset="-18"/>
                  <a:ea typeface="Arial" charset="0"/>
                  <a:cs typeface="Arial" charset="0"/>
                </a:rPr>
                <a:t>angle</a:t>
              </a: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 rot="1920000">
              <a:off x="3867" y="2289"/>
              <a:ext cx="116" cy="303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 b="0">
                <a:solidFill>
                  <a:schemeClr val="tx1"/>
                </a:solidFill>
                <a:latin typeface="Tw Cen MT" charset="-18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 rot="1920000">
              <a:off x="3792" y="2372"/>
              <a:ext cx="116" cy="303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 b="0">
                <a:solidFill>
                  <a:schemeClr val="tx1"/>
                </a:solidFill>
                <a:latin typeface="Tw Cen MT" charset="-18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3853" y="2521"/>
              <a:ext cx="399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 flipV="1">
              <a:off x="3924" y="2442"/>
              <a:ext cx="339" cy="4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613" y="3455"/>
              <a:ext cx="1224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 rot="638291">
              <a:off x="3601" y="3416"/>
              <a:ext cx="282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0">
                  <a:solidFill>
                    <a:schemeClr val="tx1"/>
                  </a:solidFill>
                  <a:latin typeface="Arial Narrow" charset="0"/>
                  <a:ea typeface="Arial" charset="0"/>
                  <a:cs typeface="Arial" charset="0"/>
                </a:rPr>
                <a:t>~ 1 m</a:t>
              </a:r>
            </a:p>
          </p:txBody>
        </p:sp>
      </p:grpSp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3"/>
          <a:srcRect t="20667" b="10001"/>
          <a:stretch>
            <a:fillRect/>
          </a:stretch>
        </p:blipFill>
        <p:spPr bwMode="auto">
          <a:xfrm>
            <a:off x="247120" y="3484563"/>
            <a:ext cx="378777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4394200" y="666750"/>
          <a:ext cx="4495800" cy="3569970"/>
        </p:xfrm>
        <a:graphic>
          <a:graphicData uri="http://schemas.openxmlformats.org/drawingml/2006/table">
            <a:tbl>
              <a:tblPr/>
              <a:tblGrid>
                <a:gridCol w="3038475"/>
                <a:gridCol w="14573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ideal 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714 cm</a:t>
                      </a:r>
                      <a:r>
                        <a:rPr kumimoji="0" lang="de-CH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Optical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transparency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mesh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88.5 %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Optical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transparency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</a:t>
                      </a:r>
                      <a:r>
                        <a:rPr kumimoji="0" lang="de-CH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photocath</a:t>
                      </a:r>
                      <a:r>
                        <a:rPr kumimoji="0" lang="de-CH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81.0 %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Radiator gas transparency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89.0 %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Transport efficiency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80.0 %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Reverse bias and pad threshold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90.0 %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 </a:t>
                      </a: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calculated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328 +/- 46 cm</a:t>
                      </a:r>
                      <a:r>
                        <a:rPr kumimoji="0" lang="de-CH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de-CH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 </a:t>
                      </a: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expected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20.4 +/- 2.9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 </a:t>
                      </a: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measured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 </a:t>
                      </a:r>
                      <a:r>
                        <a:rPr kumimoji="0" lang="de-CH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measured value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330 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cm</a:t>
                      </a:r>
                      <a:r>
                        <a:rPr kumimoji="0" lang="de-CH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318000" y="4278312"/>
            <a:ext cx="4592638" cy="904863"/>
          </a:xfrm>
          <a:prstGeom prst="rect">
            <a:avLst/>
          </a:prstGeom>
          <a:solidFill>
            <a:srgbClr val="FFFF66"/>
          </a:solidFill>
          <a:ln w="38100">
            <a:solidFill>
              <a:srgbClr val="FF9900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The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highest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ever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measured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N</a:t>
            </a:r>
            <a:r>
              <a:rPr lang="de-CH" sz="2400" b="1" baseline="-25000" dirty="0">
                <a:solidFill>
                  <a:srgbClr val="0B02BE"/>
                </a:solidFill>
                <a:latin typeface="Calibri" charset="0"/>
              </a:rPr>
              <a:t>0</a:t>
            </a:r>
            <a:r>
              <a:rPr lang="de-CH" sz="2400" b="1" dirty="0" smtClean="0">
                <a:solidFill>
                  <a:srgbClr val="0B02BE"/>
                </a:solidFill>
                <a:latin typeface="Calibri" charset="0"/>
              </a:rPr>
              <a:t>!</a:t>
            </a:r>
          </a:p>
          <a:p>
            <a:pPr algn="ctr">
              <a:buNone/>
            </a:pPr>
            <a:r>
              <a:rPr lang="de-CH" sz="2400" dirty="0" err="1" smtClean="0">
                <a:solidFill>
                  <a:srgbClr val="0B02BE"/>
                </a:solidFill>
                <a:latin typeface="Calibri" charset="0"/>
              </a:rPr>
              <a:t>Maintained</a:t>
            </a:r>
            <a:r>
              <a:rPr lang="de-CH" sz="2400" dirty="0" smtClean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dirty="0" err="1" smtClean="0">
                <a:solidFill>
                  <a:srgbClr val="0B02BE"/>
                </a:solidFill>
                <a:latin typeface="Calibri" charset="0"/>
              </a:rPr>
              <a:t>for</a:t>
            </a:r>
            <a:r>
              <a:rPr lang="de-CH" sz="2400" dirty="0" smtClean="0">
                <a:solidFill>
                  <a:srgbClr val="0B02BE"/>
                </a:solidFill>
                <a:latin typeface="Calibri" charset="0"/>
              </a:rPr>
              <a:t> 2 </a:t>
            </a:r>
            <a:r>
              <a:rPr lang="de-CH" sz="2400" dirty="0" err="1" smtClean="0">
                <a:solidFill>
                  <a:srgbClr val="0B02BE"/>
                </a:solidFill>
                <a:latin typeface="Calibri" charset="0"/>
              </a:rPr>
              <a:t>years</a:t>
            </a:r>
            <a:endParaRPr lang="de-CH" sz="2400" b="1" dirty="0">
              <a:solidFill>
                <a:srgbClr val="0B02BE"/>
              </a:solidFill>
              <a:latin typeface="Calibri" charset="0"/>
            </a:endParaRPr>
          </a:p>
        </p:txBody>
      </p:sp>
      <p:sp>
        <p:nvSpPr>
          <p:cNvPr id="26" name="Footer Placeholder 4"/>
          <p:cNvSpPr txBox="1">
            <a:spLocks/>
          </p:cNvSpPr>
          <p:nvPr/>
        </p:nvSpPr>
        <p:spPr bwMode="auto">
          <a:xfrm>
            <a:off x="4034895" y="6286500"/>
            <a:ext cx="216365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M.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Makek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QM2011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18000" y="5090577"/>
            <a:ext cx="457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Single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electron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charge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peaks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at 20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pe</a:t>
            </a:r>
            <a:endParaRPr lang="de-CH" sz="2000" dirty="0">
              <a:solidFill>
                <a:srgbClr val="3709B7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Double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electron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charge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peaks</a:t>
            </a: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 at ~40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pe</a:t>
            </a:r>
            <a:endParaRPr lang="de-CH" sz="2000" dirty="0">
              <a:solidFill>
                <a:srgbClr val="3709B7"/>
              </a:solidFill>
              <a:latin typeface="Calibri" charset="0"/>
            </a:endParaRPr>
          </a:p>
          <a:p>
            <a:pPr>
              <a:buFont typeface="Wingdings" charset="2"/>
              <a:buChar char="à"/>
            </a:pPr>
            <a:r>
              <a:rPr lang="de-CH" sz="2000" dirty="0">
                <a:solidFill>
                  <a:srgbClr val="FF0000"/>
                </a:solidFill>
                <a:latin typeface="Calibri" charset="0"/>
                <a:sym typeface="Wingdings" charset="2"/>
              </a:rPr>
              <a:t>Good </a:t>
            </a:r>
            <a:r>
              <a:rPr lang="de-CH" sz="2000" dirty="0" err="1">
                <a:solidFill>
                  <a:srgbClr val="FF0000"/>
                </a:solidFill>
                <a:latin typeface="Calibri" charset="0"/>
                <a:sym typeface="Wingdings" charset="2"/>
              </a:rPr>
              <a:t>single</a:t>
            </a:r>
            <a:r>
              <a:rPr lang="de-CH" sz="2000" dirty="0">
                <a:solidFill>
                  <a:srgbClr val="FF0000"/>
                </a:solidFill>
                <a:latin typeface="Calibri" charset="0"/>
                <a:sym typeface="Wingdings" charset="2"/>
              </a:rPr>
              <a:t> to double </a:t>
            </a:r>
            <a:r>
              <a:rPr lang="de-CH" sz="2000" dirty="0" err="1">
                <a:solidFill>
                  <a:srgbClr val="FF0000"/>
                </a:solidFill>
                <a:latin typeface="Calibri" charset="0"/>
                <a:sym typeface="Wingdings" charset="2"/>
              </a:rPr>
              <a:t>sepa</a:t>
            </a:r>
            <a:r>
              <a:rPr lang="de-CH" sz="1800" dirty="0" err="1">
                <a:solidFill>
                  <a:srgbClr val="FF0000"/>
                </a:solidFill>
                <a:latin typeface="Calibri" charset="0"/>
                <a:sym typeface="Wingdings" charset="2"/>
              </a:rPr>
              <a:t>ration</a:t>
            </a:r>
            <a:endParaRPr lang="de-CH" sz="1800" dirty="0">
              <a:solidFill>
                <a:srgbClr val="FF0000"/>
              </a:solidFill>
              <a:latin typeface="Calibri" charset="0"/>
              <a:sym typeface="Wingdings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101600" y="1185863"/>
            <a:ext cx="5329238" cy="4222694"/>
          </a:xfrm>
          <a:ln w="9525"/>
        </p:spPr>
        <p:txBody>
          <a:bodyPr/>
          <a:lstStyle/>
          <a:p>
            <a:pPr indent="-273050">
              <a:buSzTx/>
              <a:buFont typeface="Wingdings" charset="2"/>
              <a:buChar char="v"/>
            </a:pPr>
            <a:r>
              <a:rPr lang="de-CH" sz="2200" dirty="0" err="1" smtClean="0"/>
              <a:t>Subtract</a:t>
            </a:r>
            <a:r>
              <a:rPr lang="de-CH" sz="2200" dirty="0" smtClean="0"/>
              <a:t> &lt;</a:t>
            </a:r>
            <a:r>
              <a:rPr lang="de-CH" sz="2200" dirty="0" err="1" smtClean="0"/>
              <a:t>pe</a:t>
            </a:r>
            <a:r>
              <a:rPr lang="de-CH" sz="2200" dirty="0" smtClean="0"/>
              <a:t>&gt; to </a:t>
            </a:r>
            <a:r>
              <a:rPr lang="de-CH" sz="2200" dirty="0" err="1" smtClean="0"/>
              <a:t>reject</a:t>
            </a:r>
            <a:r>
              <a:rPr lang="de-CH" sz="2200" dirty="0" smtClean="0"/>
              <a:t> </a:t>
            </a:r>
            <a:r>
              <a:rPr lang="de-CH" sz="2200" dirty="0" err="1" smtClean="0"/>
              <a:t>scintillation</a:t>
            </a:r>
            <a:r>
              <a:rPr lang="de-CH" sz="2200" dirty="0" smtClean="0"/>
              <a:t> </a:t>
            </a:r>
            <a:r>
              <a:rPr lang="de-CH" sz="2200" dirty="0" smtClean="0">
                <a:latin typeface="Symbol" charset="2"/>
                <a:cs typeface="Symbol" charset="2"/>
              </a:rPr>
              <a:t>g</a:t>
            </a:r>
            <a:r>
              <a:rPr lang="de-CH" sz="2200" dirty="0" smtClean="0"/>
              <a:t> </a:t>
            </a:r>
          </a:p>
          <a:p>
            <a:pPr indent="-273050">
              <a:buSzTx/>
              <a:buFont typeface="Wingdings" charset="2"/>
              <a:buChar char="v"/>
            </a:pPr>
            <a:r>
              <a:rPr lang="de-CH" sz="2200" dirty="0" err="1" smtClean="0"/>
              <a:t>Then</a:t>
            </a:r>
            <a:r>
              <a:rPr lang="de-CH" sz="2200" dirty="0" smtClean="0"/>
              <a:t>, </a:t>
            </a:r>
            <a:r>
              <a:rPr lang="de-CH" sz="2200" dirty="0" err="1" smtClean="0"/>
              <a:t>can</a:t>
            </a:r>
            <a:r>
              <a:rPr lang="de-CH" sz="2200" dirty="0" smtClean="0"/>
              <a:t> </a:t>
            </a:r>
            <a:r>
              <a:rPr lang="de-CH" sz="2200" dirty="0" err="1" smtClean="0"/>
              <a:t>reject</a:t>
            </a:r>
            <a:r>
              <a:rPr lang="de-CH" sz="2200" dirty="0" smtClean="0"/>
              <a:t> </a:t>
            </a:r>
            <a:r>
              <a:rPr lang="de-CH" sz="2200" dirty="0" err="1"/>
              <a:t>upstream</a:t>
            </a:r>
            <a:r>
              <a:rPr lang="de-CH" sz="2200" dirty="0"/>
              <a:t> </a:t>
            </a:r>
            <a:r>
              <a:rPr lang="de-CH" sz="2200" dirty="0" err="1"/>
              <a:t>conversions</a:t>
            </a:r>
            <a:r>
              <a:rPr lang="de-CH" sz="2200" dirty="0"/>
              <a:t> and </a:t>
            </a:r>
            <a:r>
              <a:rPr lang="en-US" sz="2200" dirty="0">
                <a:latin typeface="Symbol" charset="2"/>
              </a:rPr>
              <a:t>p</a:t>
            </a:r>
            <a:r>
              <a:rPr lang="en-US" sz="2200" baseline="30000" dirty="0">
                <a:latin typeface="Symbol" charset="2"/>
              </a:rPr>
              <a:t>0</a:t>
            </a:r>
            <a:r>
              <a:rPr lang="de-CH" sz="2200" dirty="0"/>
              <a:t> </a:t>
            </a:r>
            <a:r>
              <a:rPr lang="de-CH" sz="2200" dirty="0" err="1"/>
              <a:t>Dalitz</a:t>
            </a:r>
            <a:r>
              <a:rPr lang="de-CH" sz="2200" dirty="0"/>
              <a:t> </a:t>
            </a:r>
            <a:r>
              <a:rPr lang="de-CH" sz="2200" dirty="0" err="1"/>
              <a:t>pairs</a:t>
            </a:r>
            <a:r>
              <a:rPr lang="de-CH" sz="2200" dirty="0" smtClean="0"/>
              <a:t> </a:t>
            </a:r>
            <a:r>
              <a:rPr lang="de-CH" sz="2200" dirty="0" err="1" smtClean="0"/>
              <a:t>with</a:t>
            </a:r>
            <a:r>
              <a:rPr lang="de-CH" sz="2200" dirty="0" smtClean="0"/>
              <a:t> </a:t>
            </a:r>
            <a:r>
              <a:rPr lang="de-CH" sz="2200" dirty="0" err="1"/>
              <a:t>single/double</a:t>
            </a:r>
            <a:r>
              <a:rPr lang="de-CH" sz="2200" dirty="0"/>
              <a:t> </a:t>
            </a:r>
            <a:r>
              <a:rPr lang="de-CH" sz="2200" dirty="0" err="1"/>
              <a:t>charge</a:t>
            </a:r>
            <a:r>
              <a:rPr lang="de-CH" sz="2200" dirty="0"/>
              <a:t> </a:t>
            </a:r>
            <a:r>
              <a:rPr lang="de-CH" sz="2200" dirty="0" err="1"/>
              <a:t>cut</a:t>
            </a:r>
            <a:endParaRPr lang="de-CH" sz="2200" dirty="0"/>
          </a:p>
          <a:p>
            <a:pPr indent="-273050">
              <a:buSzTx/>
              <a:buFont typeface="Wingdings" charset="2"/>
              <a:buChar char="v"/>
            </a:pPr>
            <a:r>
              <a:rPr lang="de-CH" sz="2200" dirty="0" err="1"/>
              <a:t>This</a:t>
            </a:r>
            <a:r>
              <a:rPr lang="de-CH" sz="2200" dirty="0"/>
              <a:t> </a:t>
            </a:r>
            <a:r>
              <a:rPr lang="de-CH" sz="2200" dirty="0" err="1"/>
              <a:t>requires</a:t>
            </a:r>
            <a:r>
              <a:rPr lang="de-CH" sz="2200" dirty="0"/>
              <a:t> good </a:t>
            </a:r>
            <a:r>
              <a:rPr lang="de-CH" sz="2200" dirty="0" err="1"/>
              <a:t>gain</a:t>
            </a:r>
            <a:r>
              <a:rPr lang="de-CH" sz="2200" dirty="0"/>
              <a:t> </a:t>
            </a:r>
            <a:r>
              <a:rPr lang="de-CH" sz="2200" dirty="0" err="1"/>
              <a:t>calibration</a:t>
            </a:r>
            <a:r>
              <a:rPr lang="de-CH" sz="2200" dirty="0"/>
              <a:t> </a:t>
            </a:r>
            <a:r>
              <a:rPr lang="de-CH" sz="2200" dirty="0" err="1"/>
              <a:t>throughout</a:t>
            </a:r>
            <a:r>
              <a:rPr lang="de-CH" sz="2200" dirty="0"/>
              <a:t> </a:t>
            </a:r>
            <a:r>
              <a:rPr lang="de-CH" sz="2200" dirty="0" err="1"/>
              <a:t>the</a:t>
            </a:r>
            <a:r>
              <a:rPr lang="de-CH" sz="2200" dirty="0"/>
              <a:t> </a:t>
            </a:r>
            <a:r>
              <a:rPr lang="de-CH" sz="2200" dirty="0" err="1"/>
              <a:t>entire</a:t>
            </a:r>
            <a:r>
              <a:rPr lang="de-CH" sz="2200" dirty="0"/>
              <a:t> </a:t>
            </a:r>
            <a:r>
              <a:rPr lang="de-CH" sz="2200" dirty="0" err="1" smtClean="0"/>
              <a:t>run</a:t>
            </a:r>
            <a:endParaRPr lang="en-US" sz="2200" dirty="0" smtClean="0"/>
          </a:p>
          <a:p>
            <a:pPr indent="-273050">
              <a:buSzTx/>
              <a:buFont typeface="Wingdings" charset="2"/>
              <a:buChar char="v"/>
            </a:pPr>
            <a:r>
              <a:rPr lang="en-US" sz="2200" dirty="0"/>
              <a:t>Single </a:t>
            </a:r>
            <a:r>
              <a:rPr lang="en-US" sz="2200" dirty="0" smtClean="0"/>
              <a:t>electron </a:t>
            </a:r>
            <a:r>
              <a:rPr lang="en-US" sz="2200" dirty="0"/>
              <a:t>hits studied</a:t>
            </a:r>
            <a:r>
              <a:rPr lang="en-US" sz="2200" dirty="0" smtClean="0"/>
              <a:t> </a:t>
            </a:r>
            <a:r>
              <a:rPr lang="en-US" sz="2200" dirty="0" err="1" smtClean="0"/>
              <a:t>w</a:t>
            </a:r>
            <a:r>
              <a:rPr lang="en-US" sz="2200" dirty="0" smtClean="0"/>
              <a:t>/ </a:t>
            </a:r>
            <a:r>
              <a:rPr lang="en-US" sz="2200" dirty="0"/>
              <a:t>MC</a:t>
            </a:r>
            <a:r>
              <a:rPr lang="en-US" sz="2200" dirty="0" smtClean="0"/>
              <a:t>  </a:t>
            </a:r>
          </a:p>
          <a:p>
            <a:pPr indent="-273050">
              <a:buSzTx/>
              <a:buNone/>
            </a:pPr>
            <a:r>
              <a:rPr lang="en-US" sz="2200" dirty="0" smtClean="0">
                <a:latin typeface="Symbol" charset="2"/>
              </a:rPr>
              <a:t>    </a:t>
            </a:r>
            <a:r>
              <a:rPr lang="en-US" sz="2200" dirty="0" err="1" smtClean="0">
                <a:latin typeface="Symbol" charset="2"/>
              </a:rPr>
              <a:t>f</a:t>
            </a:r>
            <a:r>
              <a:rPr lang="en-US" sz="2200" dirty="0">
                <a:sym typeface="Wingdings" charset="2"/>
              </a:rPr>
              <a:t>-&gt;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-</a:t>
            </a:r>
            <a:r>
              <a:rPr lang="en-US" sz="2200" dirty="0"/>
              <a:t> </a:t>
            </a:r>
            <a:r>
              <a:rPr lang="en-US" sz="2200" dirty="0" err="1"/>
              <a:t>emebedded</a:t>
            </a:r>
            <a:r>
              <a:rPr lang="en-US" sz="2200" dirty="0"/>
              <a:t>  in </a:t>
            </a:r>
            <a:r>
              <a:rPr lang="en-US" sz="2200" dirty="0" err="1"/>
              <a:t>Au+Au</a:t>
            </a:r>
            <a:r>
              <a:rPr lang="en-US" sz="2200" dirty="0"/>
              <a:t> data</a:t>
            </a:r>
          </a:p>
          <a:p>
            <a:pPr indent="-273050">
              <a:buSzTx/>
              <a:buFont typeface="Wingdings" charset="2"/>
              <a:buChar char="v"/>
            </a:pPr>
            <a:r>
              <a:rPr lang="en-US" sz="2200" dirty="0"/>
              <a:t>Double electron hits studied using  MC </a:t>
            </a:r>
            <a:r>
              <a:rPr lang="en-US" sz="2200" dirty="0">
                <a:latin typeface="Symbol" charset="2"/>
              </a:rPr>
              <a:t>p</a:t>
            </a:r>
            <a:r>
              <a:rPr lang="en-US" sz="2200" baseline="30000" dirty="0">
                <a:latin typeface="Symbol" charset="2"/>
              </a:rPr>
              <a:t>0</a:t>
            </a:r>
            <a:r>
              <a:rPr lang="en-US" sz="2200" dirty="0">
                <a:latin typeface="Symbol" charset="2"/>
              </a:rPr>
              <a:t>-&gt;</a:t>
            </a:r>
            <a:r>
              <a:rPr lang="en-US" sz="2200" dirty="0" err="1">
                <a:latin typeface="Symbol" charset="2"/>
              </a:rPr>
              <a:t>gg</a:t>
            </a:r>
            <a:r>
              <a:rPr lang="en-US" sz="2200" dirty="0"/>
              <a:t> </a:t>
            </a:r>
            <a:r>
              <a:rPr lang="en-US" sz="2200" dirty="0" err="1"/>
              <a:t>emebedded</a:t>
            </a:r>
            <a:r>
              <a:rPr lang="en-US" sz="2200" dirty="0"/>
              <a:t> in </a:t>
            </a:r>
            <a:r>
              <a:rPr lang="en-US" sz="2200" dirty="0" err="1"/>
              <a:t>Au+Au</a:t>
            </a:r>
            <a:r>
              <a:rPr lang="en-US" sz="2200" dirty="0"/>
              <a:t> </a:t>
            </a:r>
            <a:r>
              <a:rPr lang="en-US" sz="2200" dirty="0" smtClean="0"/>
              <a:t>data</a:t>
            </a:r>
          </a:p>
          <a:p>
            <a:pPr indent="-273050">
              <a:buSzTx/>
              <a:buFont typeface="Wingdings" charset="2"/>
              <a:buChar char="v"/>
            </a:pPr>
            <a:r>
              <a:rPr lang="de-CH" sz="2200" dirty="0" smtClean="0"/>
              <a:t>Background </a:t>
            </a:r>
            <a:r>
              <a:rPr lang="de-CH" sz="2200" dirty="0" err="1" smtClean="0"/>
              <a:t>normalization</a:t>
            </a:r>
            <a:r>
              <a:rPr lang="de-CH" sz="2200" dirty="0" smtClean="0"/>
              <a:t> </a:t>
            </a:r>
            <a:r>
              <a:rPr lang="de-CH" sz="2200" dirty="0" err="1" smtClean="0"/>
              <a:t>is</a:t>
            </a:r>
            <a:r>
              <a:rPr lang="de-CH" sz="2200" dirty="0" smtClean="0"/>
              <a:t> </a:t>
            </a:r>
            <a:r>
              <a:rPr lang="de-CH" sz="2200" dirty="0" err="1" smtClean="0"/>
              <a:t>underway</a:t>
            </a:r>
            <a:endParaRPr lang="de-CH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4">
              <a:alphaModFix amt="40000"/>
            </a:blip>
          </a:blipFill>
          <a:ln/>
        </p:spPr>
        <p:txBody>
          <a:bodyPr/>
          <a:lstStyle/>
          <a:p>
            <a:r>
              <a:rPr lang="de-CH" sz="3000" dirty="0" smtClean="0">
                <a:solidFill>
                  <a:srgbClr val="254061"/>
                </a:solidFill>
              </a:rPr>
              <a:t>In </a:t>
            </a:r>
            <a:r>
              <a:rPr lang="de-CH" sz="3000" dirty="0" err="1" smtClean="0">
                <a:solidFill>
                  <a:srgbClr val="254061"/>
                </a:solidFill>
              </a:rPr>
              <a:t>central</a:t>
            </a:r>
            <a:r>
              <a:rPr lang="de-CH" sz="3000" dirty="0" smtClean="0">
                <a:solidFill>
                  <a:srgbClr val="254061"/>
                </a:solidFill>
              </a:rPr>
              <a:t> </a:t>
            </a:r>
            <a:r>
              <a:rPr lang="de-CH" sz="3000" dirty="0" err="1" smtClean="0">
                <a:solidFill>
                  <a:srgbClr val="254061"/>
                </a:solidFill>
              </a:rPr>
              <a:t>Au</a:t>
            </a:r>
            <a:r>
              <a:rPr lang="de-CH" sz="3000" dirty="0" err="1">
                <a:solidFill>
                  <a:srgbClr val="254061"/>
                </a:solidFill>
              </a:rPr>
              <a:t>+</a:t>
            </a:r>
            <a:r>
              <a:rPr lang="de-CH" sz="3000" dirty="0" err="1" smtClean="0">
                <a:solidFill>
                  <a:srgbClr val="254061"/>
                </a:solidFill>
              </a:rPr>
              <a:t>Au</a:t>
            </a:r>
            <a:r>
              <a:rPr lang="de-CH" sz="3000" dirty="0" smtClean="0">
                <a:solidFill>
                  <a:srgbClr val="254061"/>
                </a:solidFill>
              </a:rPr>
              <a:t>, </a:t>
            </a:r>
            <a:r>
              <a:rPr lang="de-CH" sz="3000" dirty="0" err="1" smtClean="0">
                <a:solidFill>
                  <a:srgbClr val="254061"/>
                </a:solidFill>
              </a:rPr>
              <a:t>must</a:t>
            </a:r>
            <a:r>
              <a:rPr lang="de-CH" sz="3000" dirty="0" smtClean="0">
                <a:solidFill>
                  <a:srgbClr val="254061"/>
                </a:solidFill>
              </a:rPr>
              <a:t> deal </a:t>
            </a:r>
            <a:r>
              <a:rPr lang="de-CH" sz="3000" dirty="0" err="1" smtClean="0">
                <a:solidFill>
                  <a:srgbClr val="254061"/>
                </a:solidFill>
              </a:rPr>
              <a:t>with</a:t>
            </a:r>
            <a:r>
              <a:rPr lang="de-CH" sz="3000" dirty="0" smtClean="0">
                <a:solidFill>
                  <a:srgbClr val="254061"/>
                </a:solidFill>
              </a:rPr>
              <a:t> </a:t>
            </a:r>
            <a:r>
              <a:rPr lang="de-CH" sz="3000" dirty="0" err="1" smtClean="0">
                <a:solidFill>
                  <a:srgbClr val="254061"/>
                </a:solidFill>
              </a:rPr>
              <a:t>scintillation</a:t>
            </a:r>
            <a:r>
              <a:rPr lang="de-CH" sz="3000" dirty="0" smtClean="0">
                <a:solidFill>
                  <a:srgbClr val="254061"/>
                </a:solidFill>
              </a:rPr>
              <a:t> light.</a:t>
            </a:r>
            <a:r>
              <a:rPr lang="de-CH" sz="3000" dirty="0" smtClean="0">
                <a:solidFill>
                  <a:srgbClr val="254061"/>
                </a:solidFill>
                <a:ea typeface="Arial" charset="0"/>
                <a:cs typeface="Arial" charset="0"/>
              </a:rPr>
              <a:t> </a:t>
            </a:r>
            <a:r>
              <a:rPr lang="de-CH" sz="3000" dirty="0">
                <a:solidFill>
                  <a:srgbClr val="385D8A"/>
                </a:solidFill>
                <a:ea typeface="Arial" charset="0"/>
                <a:cs typeface="Arial" charset="0"/>
              </a:rPr>
              <a:t/>
            </a:r>
            <a:br>
              <a:rPr lang="de-CH" sz="3000" dirty="0">
                <a:solidFill>
                  <a:srgbClr val="385D8A"/>
                </a:solidFill>
                <a:ea typeface="Arial" charset="0"/>
                <a:cs typeface="Arial" charset="0"/>
              </a:rPr>
            </a:br>
            <a:r>
              <a:rPr lang="de-CH" sz="2800" dirty="0" err="1">
                <a:solidFill>
                  <a:srgbClr val="0B02BE"/>
                </a:solidFill>
                <a:ea typeface="Arial" charset="0"/>
                <a:cs typeface="Arial" charset="0"/>
              </a:rPr>
              <a:t>rejection</a:t>
            </a:r>
            <a:r>
              <a:rPr lang="de-CH" sz="2800" dirty="0">
                <a:solidFill>
                  <a:srgbClr val="0B02BE"/>
                </a:solidFill>
                <a:ea typeface="Arial" charset="0"/>
                <a:cs typeface="Arial" charset="0"/>
              </a:rPr>
              <a:t> of </a:t>
            </a:r>
            <a:r>
              <a:rPr lang="en-US" sz="2800" dirty="0">
                <a:solidFill>
                  <a:srgbClr val="0B02BE"/>
                </a:solidFill>
                <a:latin typeface="Symbol" charset="2"/>
              </a:rPr>
              <a:t>p</a:t>
            </a:r>
            <a:r>
              <a:rPr lang="en-US" sz="2800" baseline="30000" dirty="0">
                <a:solidFill>
                  <a:srgbClr val="0B02BE"/>
                </a:solidFill>
                <a:latin typeface="Symbol" charset="2"/>
              </a:rPr>
              <a:t>0</a:t>
            </a:r>
            <a:r>
              <a:rPr lang="en-US" sz="2800" baseline="30000" dirty="0">
                <a:latin typeface="Symbol" charset="2"/>
              </a:rPr>
              <a:t> </a:t>
            </a:r>
            <a:r>
              <a:rPr lang="de-CH" sz="2800" dirty="0" err="1">
                <a:solidFill>
                  <a:srgbClr val="0B02BE"/>
                </a:solidFill>
                <a:ea typeface="Arial" charset="0"/>
                <a:cs typeface="Arial" charset="0"/>
              </a:rPr>
              <a:t>Dalitz</a:t>
            </a:r>
            <a:r>
              <a:rPr lang="de-CH" sz="2800" dirty="0">
                <a:solidFill>
                  <a:srgbClr val="0B02BE"/>
                </a:solidFill>
                <a:ea typeface="Arial" charset="0"/>
                <a:cs typeface="Arial" charset="0"/>
              </a:rPr>
              <a:t> </a:t>
            </a:r>
            <a:r>
              <a:rPr lang="de-CH" sz="2800" dirty="0" err="1">
                <a:solidFill>
                  <a:srgbClr val="0B02BE"/>
                </a:solidFill>
                <a:ea typeface="Arial" charset="0"/>
                <a:cs typeface="Arial" charset="0"/>
              </a:rPr>
              <a:t>electrons</a:t>
            </a:r>
            <a:r>
              <a:rPr lang="de-CH" sz="2800" dirty="0">
                <a:solidFill>
                  <a:srgbClr val="0B02BE"/>
                </a:solidFill>
                <a:ea typeface="Arial" charset="0"/>
                <a:cs typeface="Arial" charset="0"/>
              </a:rPr>
              <a:t> and </a:t>
            </a:r>
            <a:r>
              <a:rPr lang="de-CH" sz="2800" dirty="0" err="1">
                <a:solidFill>
                  <a:srgbClr val="0B02BE"/>
                </a:solidFill>
                <a:ea typeface="Arial" charset="0"/>
                <a:cs typeface="Arial" charset="0"/>
              </a:rPr>
              <a:t>upstream</a:t>
            </a:r>
            <a:r>
              <a:rPr lang="de-CH" sz="2800" dirty="0">
                <a:solidFill>
                  <a:srgbClr val="0B02BE"/>
                </a:solidFill>
                <a:ea typeface="Arial" charset="0"/>
                <a:cs typeface="Arial" charset="0"/>
              </a:rPr>
              <a:t> </a:t>
            </a:r>
            <a:r>
              <a:rPr lang="de-CH" sz="2800" dirty="0" err="1">
                <a:solidFill>
                  <a:srgbClr val="0B02BE"/>
                </a:solidFill>
                <a:ea typeface="Arial" charset="0"/>
                <a:cs typeface="Arial" charset="0"/>
              </a:rPr>
              <a:t>conversions</a:t>
            </a:r>
            <a:endParaRPr lang="en-US" dirty="0"/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BAEF24-E73D-964F-9AE0-5FA8749CF76C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900" y="5764768"/>
            <a:ext cx="4775200" cy="400110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de-CH" sz="2000" dirty="0">
                <a:solidFill>
                  <a:srgbClr val="3709B7"/>
                </a:solidFill>
                <a:latin typeface="Calibri" charset="0"/>
              </a:rPr>
              <a:t>Run </a:t>
            </a:r>
            <a:r>
              <a:rPr lang="de-CH" sz="2000" dirty="0" smtClean="0">
                <a:solidFill>
                  <a:srgbClr val="3709B7"/>
                </a:solidFill>
                <a:latin typeface="Calibri" charset="0"/>
              </a:rPr>
              <a:t>10  </a:t>
            </a:r>
            <a:r>
              <a:rPr lang="de-CH" sz="2000" dirty="0" err="1">
                <a:solidFill>
                  <a:srgbClr val="3709B7"/>
                </a:solidFill>
                <a:latin typeface="Calibri" charset="0"/>
              </a:rPr>
              <a:t>Au+</a:t>
            </a:r>
            <a:r>
              <a:rPr lang="de-CH" sz="2000" dirty="0" err="1" smtClean="0">
                <a:solidFill>
                  <a:srgbClr val="3709B7"/>
                </a:solidFill>
                <a:latin typeface="Calibri" charset="0"/>
              </a:rPr>
              <a:t>Au</a:t>
            </a:r>
            <a:r>
              <a:rPr lang="de-CH" sz="2000" dirty="0" smtClean="0">
                <a:solidFill>
                  <a:srgbClr val="3709B7"/>
                </a:solidFill>
                <a:latin typeface="Calibri" charset="0"/>
              </a:rPr>
              <a:t>    </a:t>
            </a:r>
            <a:r>
              <a:rPr lang="de-CH" sz="2000" i="1" dirty="0" err="1" smtClean="0">
                <a:solidFill>
                  <a:srgbClr val="3709B7"/>
                </a:solidFill>
                <a:latin typeface="Calibri" charset="0"/>
              </a:rPr>
              <a:t>e+e-</a:t>
            </a:r>
            <a:r>
              <a:rPr lang="de-CH" sz="2000" dirty="0" smtClean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i="1" dirty="0" smtClean="0">
                <a:solidFill>
                  <a:srgbClr val="3709B7"/>
                </a:solidFill>
                <a:latin typeface="Calibri" charset="0"/>
              </a:rPr>
              <a:t>pair </a:t>
            </a:r>
            <a:r>
              <a:rPr lang="de-CH" sz="2000" i="1" dirty="0" err="1" smtClean="0">
                <a:solidFill>
                  <a:srgbClr val="3709B7"/>
                </a:solidFill>
                <a:latin typeface="Calibri" charset="0"/>
              </a:rPr>
              <a:t>spectrum</a:t>
            </a:r>
            <a:r>
              <a:rPr lang="de-CH" sz="2000" i="1" dirty="0" smtClean="0">
                <a:solidFill>
                  <a:srgbClr val="3709B7"/>
                </a:solidFill>
                <a:latin typeface="Calibri" charset="0"/>
              </a:rPr>
              <a:t> </a:t>
            </a:r>
            <a:r>
              <a:rPr lang="de-CH" sz="2000" i="1" dirty="0" err="1" smtClean="0">
                <a:solidFill>
                  <a:srgbClr val="3709B7"/>
                </a:solidFill>
                <a:latin typeface="Calibri" charset="0"/>
              </a:rPr>
              <a:t>soon</a:t>
            </a:r>
            <a:endParaRPr lang="en-US" sz="2000" i="1" dirty="0">
              <a:solidFill>
                <a:srgbClr val="3709B7"/>
              </a:solidFill>
              <a:latin typeface="Calibri" charset="0"/>
            </a:endParaRPr>
          </a:p>
        </p:txBody>
      </p:sp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5925" y="1171575"/>
            <a:ext cx="31908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7663" y="3741738"/>
            <a:ext cx="3467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834063" y="1114425"/>
            <a:ext cx="2808287" cy="307975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de-CH" sz="1400" b="1" dirty="0">
                <a:solidFill>
                  <a:srgbClr val="000000"/>
                </a:solidFill>
                <a:latin typeface="Calibri" charset="0"/>
              </a:rPr>
              <a:t>Single vs. double </a:t>
            </a:r>
            <a:r>
              <a:rPr lang="de-CH" sz="1400" b="1" dirty="0" err="1">
                <a:solidFill>
                  <a:srgbClr val="000000"/>
                </a:solidFill>
                <a:latin typeface="Calibri" charset="0"/>
              </a:rPr>
              <a:t>charge</a:t>
            </a:r>
            <a:endParaRPr lang="en-US" sz="14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9288" y="3705225"/>
            <a:ext cx="2884487" cy="307975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de-CH" sz="1400" b="1" dirty="0">
                <a:solidFill>
                  <a:srgbClr val="000000"/>
                </a:solidFill>
                <a:latin typeface="Calibri" charset="0"/>
              </a:rPr>
              <a:t>Single </a:t>
            </a:r>
            <a:r>
              <a:rPr lang="de-CH" sz="1400" b="1" dirty="0" err="1">
                <a:solidFill>
                  <a:srgbClr val="000000"/>
                </a:solidFill>
                <a:latin typeface="Calibri" charset="0"/>
              </a:rPr>
              <a:t>efficiency</a:t>
            </a:r>
            <a:r>
              <a:rPr lang="de-CH" sz="1400" b="1" dirty="0">
                <a:solidFill>
                  <a:srgbClr val="000000"/>
                </a:solidFill>
                <a:latin typeface="Calibri" charset="0"/>
              </a:rPr>
              <a:t> vs. double </a:t>
            </a:r>
            <a:r>
              <a:rPr lang="de-CH" sz="1400" b="1" dirty="0" err="1">
                <a:solidFill>
                  <a:srgbClr val="000000"/>
                </a:solidFill>
                <a:latin typeface="Calibri" charset="0"/>
              </a:rPr>
              <a:t>rejection</a:t>
            </a:r>
            <a:endParaRPr lang="en-US" sz="14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90257" y="4836319"/>
            <a:ext cx="1874837" cy="1873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CH" sz="1100" b="1">
                <a:latin typeface="Calibri" charset="0"/>
              </a:rPr>
              <a:t>Singles efficiency</a:t>
            </a:r>
            <a:endParaRPr lang="en-US" sz="1100" b="1">
              <a:latin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62094" y="4845844"/>
            <a:ext cx="1874837" cy="1873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CH" sz="1100" b="1">
                <a:solidFill>
                  <a:srgbClr val="C00000"/>
                </a:solidFill>
                <a:latin typeface="Calibri" charset="0"/>
              </a:rPr>
              <a:t>Doubles rejection</a:t>
            </a:r>
            <a:endParaRPr lang="en-US" sz="11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2"/>
          </p:nvPr>
        </p:nvSpPr>
        <p:spPr bwMode="auto">
          <a:xfrm>
            <a:off x="4391696" y="6477000"/>
            <a:ext cx="2163650" cy="381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en-US">
                <a:latin typeface="Arial" pitchFamily="34" charset="0"/>
                <a:cs typeface="Arial" pitchFamily="34" charset="0"/>
              </a:rPr>
              <a:t>M. </a:t>
            </a:r>
            <a:r>
              <a:rPr lang="en-US" err="1">
                <a:latin typeface="Arial" pitchFamily="34" charset="0"/>
                <a:cs typeface="Arial" pitchFamily="34" charset="0"/>
              </a:rPr>
              <a:t>Makek</a:t>
            </a:r>
            <a:r>
              <a:rPr lang="en-US">
                <a:latin typeface="Arial" pitchFamily="34" charset="0"/>
                <a:cs typeface="Arial" pitchFamily="34" charset="0"/>
              </a:rPr>
              <a:t>, QM2011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6832600" cy="457200"/>
          </a:xfrm>
        </p:spPr>
        <p:txBody>
          <a:bodyPr/>
          <a:lstStyle/>
          <a:p>
            <a:r>
              <a:rPr lang="en-US" dirty="0" smtClean="0"/>
              <a:t>VTX is installed and commissioned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52500"/>
            <a:ext cx="7772400" cy="5336845"/>
          </a:xfrm>
        </p:spPr>
        <p:txBody>
          <a:bodyPr/>
          <a:lstStyle/>
          <a:p>
            <a:r>
              <a:rPr lang="en-US" dirty="0" smtClean="0"/>
              <a:t>Successfully commissioned in 2011 </a:t>
            </a:r>
            <a:r>
              <a:rPr lang="en-US" dirty="0" err="1" smtClean="0"/>
              <a:t>p+p</a:t>
            </a:r>
            <a:r>
              <a:rPr lang="en-US" dirty="0" smtClean="0"/>
              <a:t> run</a:t>
            </a:r>
          </a:p>
          <a:p>
            <a:r>
              <a:rPr lang="en-US" dirty="0" smtClean="0"/>
              <a:t>Taking data in </a:t>
            </a:r>
            <a:r>
              <a:rPr lang="en-US" dirty="0" err="1" smtClean="0"/>
              <a:t>Au+Au</a:t>
            </a:r>
            <a:r>
              <a:rPr lang="en-US" dirty="0" smtClean="0"/>
              <a:t> now</a:t>
            </a:r>
          </a:p>
          <a:p>
            <a:pPr lvl="1"/>
            <a:r>
              <a:rPr lang="en-US" dirty="0" smtClean="0"/>
              <a:t>Opens era of </a:t>
            </a:r>
            <a:r>
              <a:rPr lang="en-US" dirty="0" err="1" smtClean="0"/>
              <a:t>c/b</a:t>
            </a:r>
            <a:r>
              <a:rPr lang="en-US" dirty="0" smtClean="0"/>
              <a:t> separated R</a:t>
            </a:r>
            <a:r>
              <a:rPr lang="en-US" baseline="-25000" dirty="0" smtClean="0"/>
              <a:t>AA</a:t>
            </a:r>
            <a:r>
              <a:rPr lang="en-US" dirty="0" smtClean="0"/>
              <a:t>, v</a:t>
            </a:r>
            <a:r>
              <a:rPr lang="en-US" baseline="-25000" dirty="0" smtClean="0"/>
              <a:t>2</a:t>
            </a:r>
            <a:r>
              <a:rPr lang="en-US" dirty="0" smtClean="0"/>
              <a:t> at RHIC 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DAQ upgrades (incl. DCMII, new EVB switch): </a:t>
            </a:r>
          </a:p>
          <a:p>
            <a:pPr>
              <a:buNone/>
            </a:pPr>
            <a:r>
              <a:rPr lang="en-US" dirty="0" smtClean="0"/>
              <a:t>maintain same data rate!      ~7 kHz </a:t>
            </a:r>
            <a:r>
              <a:rPr lang="en-US" dirty="0" err="1" smtClean="0"/>
              <a:t>p+p</a:t>
            </a:r>
            <a:r>
              <a:rPr lang="en-US" dirty="0" smtClean="0"/>
              <a:t> and 5 kHz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717800"/>
            <a:ext cx="32766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2717800"/>
            <a:ext cx="2962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11900" y="2349500"/>
            <a:ext cx="238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p+p@500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, 2011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6" descr="C:\Users\akiba\Documents\JFY2011\VTX11\Commissioning\110501 DCA and MIP; last 18GeV\DCA_plo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0" y="2725738"/>
            <a:ext cx="2838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876800" y="3505200"/>
            <a:ext cx="1049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rgbClr val="000000"/>
                </a:solidFill>
                <a:latin typeface="Symbol" charset="2"/>
              </a:rPr>
              <a:t>s</a:t>
            </a:r>
            <a:r>
              <a:rPr lang="en-US" sz="1400" dirty="0">
                <a:solidFill>
                  <a:srgbClr val="000000"/>
                </a:solidFill>
              </a:rPr>
              <a:t> ~ 100</a:t>
            </a:r>
            <a:r>
              <a:rPr lang="en-US" sz="1400" dirty="0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38521" y="2348468"/>
            <a:ext cx="3205479" cy="2825194"/>
            <a:chOff x="5938521" y="2348468"/>
            <a:chExt cx="3205479" cy="2825194"/>
          </a:xfrm>
        </p:grpSpPr>
        <p:pic>
          <p:nvPicPr>
            <p:cNvPr id="13" name="Picture 12" descr="disp_325_2_g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8521" y="2717800"/>
              <a:ext cx="3205479" cy="24558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72200" y="2348468"/>
              <a:ext cx="2734530" cy="369332"/>
            </a:xfrm>
            <a:prstGeom prst="rect">
              <a:avLst/>
            </a:prstGeom>
            <a:solidFill>
              <a:srgbClr val="C9F4F4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Au+Au@200 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GeV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, 2011</a:t>
              </a:r>
              <a:endParaRPr lang="en-US" sz="1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8056" y="12700"/>
            <a:ext cx="2405944" cy="164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575800" y="2336800"/>
            <a:ext cx="42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peek inside the VTX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7298" b="6506"/>
          <a:stretch>
            <a:fillRect/>
          </a:stretch>
        </p:blipFill>
        <p:spPr bwMode="auto">
          <a:xfrm>
            <a:off x="4794250" y="3868738"/>
            <a:ext cx="3922713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01613" y="711200"/>
            <a:ext cx="8729300" cy="6070154"/>
            <a:chOff x="252413" y="512763"/>
            <a:chExt cx="8729300" cy="635860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 t="16536"/>
            <a:stretch>
              <a:fillRect/>
            </a:stretch>
          </p:blipFill>
          <p:spPr bwMode="auto">
            <a:xfrm>
              <a:off x="252413" y="3968750"/>
              <a:ext cx="4543425" cy="284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/>
            <a:srcRect t="21414"/>
            <a:stretch>
              <a:fillRect/>
            </a:stretch>
          </p:blipFill>
          <p:spPr bwMode="auto">
            <a:xfrm>
              <a:off x="720725" y="512763"/>
              <a:ext cx="3203575" cy="331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366421" y="512763"/>
              <a:ext cx="1442034" cy="670596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altLang="ja-JP" sz="1400" dirty="0">
                  <a:solidFill>
                    <a:srgbClr val="FF0000"/>
                  </a:solidFill>
                  <a:latin typeface="Arial"/>
                  <a:cs typeface="Arial"/>
                </a:rPr>
                <a:t>Barrel 0 (Pixel)</a:t>
              </a:r>
            </a:p>
            <a:p>
              <a:pPr algn="ctr">
                <a:buNone/>
              </a:pPr>
              <a:r>
                <a:rPr lang="en-US" altLang="ja-JP" sz="1800" dirty="0">
                  <a:solidFill>
                    <a:srgbClr val="006600"/>
                  </a:solidFill>
                  <a:latin typeface="Arial"/>
                  <a:cs typeface="Arial"/>
                </a:rPr>
                <a:t>5 ladders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/>
            <a:srcRect t="27843" b="3391"/>
            <a:stretch>
              <a:fillRect/>
            </a:stretch>
          </p:blipFill>
          <p:spPr bwMode="auto">
            <a:xfrm>
              <a:off x="4211638" y="512763"/>
              <a:ext cx="4722812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7530808" y="512763"/>
              <a:ext cx="1442034" cy="670596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altLang="ja-JP" sz="1400" dirty="0">
                  <a:solidFill>
                    <a:srgbClr val="FF0000"/>
                  </a:solidFill>
                  <a:latin typeface="Arial"/>
                  <a:cs typeface="Arial"/>
                </a:rPr>
                <a:t>Barrel 1 (Pixel)</a:t>
              </a:r>
            </a:p>
            <a:p>
              <a:pPr algn="ctr">
                <a:buNone/>
              </a:pPr>
              <a:r>
                <a:rPr lang="en-US" altLang="ja-JP" sz="1800" dirty="0">
                  <a:solidFill>
                    <a:srgbClr val="006600"/>
                  </a:solidFill>
                  <a:latin typeface="Arial"/>
                  <a:cs typeface="Arial"/>
                </a:rPr>
                <a:t>10 ladders</a:t>
              </a: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373424" y="6200774"/>
              <a:ext cx="1731238" cy="670596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altLang="ja-JP" sz="1400">
                  <a:solidFill>
                    <a:srgbClr val="0000FF"/>
                  </a:solidFill>
                  <a:latin typeface="Arial"/>
                  <a:cs typeface="Arial"/>
                </a:rPr>
                <a:t>Barrel 2 (Stripixel)</a:t>
              </a:r>
            </a:p>
            <a:p>
              <a:pPr algn="ctr">
                <a:buNone/>
              </a:pPr>
              <a:r>
                <a:rPr lang="en-US" altLang="ja-JP" sz="1800">
                  <a:solidFill>
                    <a:srgbClr val="006600"/>
                  </a:solidFill>
                  <a:latin typeface="Arial"/>
                  <a:cs typeface="Arial"/>
                </a:rPr>
                <a:t>8 ladders</a:t>
              </a:r>
            </a:p>
          </p:txBody>
        </p:sp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7250475" y="6200775"/>
              <a:ext cx="1731238" cy="670596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None/>
              </a:pPr>
              <a:r>
                <a:rPr lang="en-US" altLang="ja-JP" sz="1400">
                  <a:solidFill>
                    <a:srgbClr val="0000FF"/>
                  </a:solidFill>
                  <a:latin typeface="Arial"/>
                  <a:cs typeface="Arial"/>
                </a:rPr>
                <a:t>Barrel 3 (Stripixel)</a:t>
              </a:r>
            </a:p>
            <a:p>
              <a:pPr algn="ctr">
                <a:buNone/>
              </a:pPr>
              <a:r>
                <a:rPr lang="en-US" altLang="ja-JP" sz="1800">
                  <a:solidFill>
                    <a:srgbClr val="006600"/>
                  </a:solidFill>
                  <a:latin typeface="Arial"/>
                  <a:cs typeface="Arial"/>
                </a:rPr>
                <a:t>12 ladders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6121400" cy="457200"/>
          </a:xfrm>
        </p:spPr>
        <p:txBody>
          <a:bodyPr/>
          <a:lstStyle/>
          <a:p>
            <a:r>
              <a:rPr lang="en-US" dirty="0" smtClean="0"/>
              <a:t>FVTX construction underway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0600" y="5740400"/>
            <a:ext cx="4406900" cy="904863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On track </a:t>
            </a:r>
          </a:p>
          <a:p>
            <a:pPr>
              <a:buNone/>
            </a:pPr>
            <a:r>
              <a:rPr lang="en-US" i="1" dirty="0" smtClean="0"/>
              <a:t>to install for Run-12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0"/>
            <a:ext cx="2336800" cy="2209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54050"/>
            <a:ext cx="3420921" cy="2197160"/>
            <a:chOff x="0" y="603250"/>
            <a:chExt cx="3420921" cy="2197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03250"/>
              <a:ext cx="3353468" cy="21971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1645" y="2400300"/>
              <a:ext cx="29792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Fully Populated 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Small Disk</a:t>
              </a:r>
              <a:endParaRPr lang="en-US" sz="20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8382" y="2841170"/>
            <a:ext cx="3371850" cy="1972130"/>
            <a:chOff x="-18382" y="2777670"/>
            <a:chExt cx="3371850" cy="19721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rcRect b="22079"/>
            <a:stretch>
              <a:fillRect/>
            </a:stretch>
          </p:blipFill>
          <p:spPr>
            <a:xfrm>
              <a:off x="-18382" y="2777670"/>
              <a:ext cx="3371850" cy="197213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13762" y="4349690"/>
              <a:ext cx="29680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/>
                  <a:cs typeface="Calibri"/>
                </a:rPr>
                <a:t>Fully Populated</a:t>
              </a:r>
              <a:r>
                <a:rPr lang="en-US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 Large Disk</a:t>
              </a:r>
              <a:endParaRPr lang="en-US" sz="2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4813300"/>
            <a:ext cx="3420921" cy="1902056"/>
            <a:chOff x="0" y="4813300"/>
            <a:chExt cx="3420921" cy="19020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rcRect b="21570"/>
            <a:stretch>
              <a:fillRect/>
            </a:stretch>
          </p:blipFill>
          <p:spPr>
            <a:xfrm>
              <a:off x="0" y="4813300"/>
              <a:ext cx="3420921" cy="190205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891643" y="5060890"/>
              <a:ext cx="13901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FFFF"/>
                  </a:solidFill>
                  <a:latin typeface="Calibri"/>
                  <a:cs typeface="Calibri"/>
                </a:rPr>
                <a:t>Wedge test</a:t>
              </a:r>
              <a:endParaRPr lang="en-US" sz="20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55634" y="615950"/>
            <a:ext cx="3413466" cy="2565400"/>
            <a:chOff x="3355634" y="615950"/>
            <a:chExt cx="3413466" cy="25654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5634" y="615950"/>
              <a:ext cx="3413466" cy="2565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788011" y="2777670"/>
              <a:ext cx="19048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C fiber structure</a:t>
              </a:r>
              <a:endParaRPr lang="en-US" sz="20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769" y="3170204"/>
            <a:ext cx="3867261" cy="30416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30551" y="5461000"/>
            <a:ext cx="1176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Read Out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Card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89129" y="3167390"/>
            <a:ext cx="1941640" cy="21605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Forward </a:t>
            </a:r>
            <a:r>
              <a:rPr lang="en-US" sz="2400" dirty="0" err="1" smtClean="0">
                <a:latin typeface="+mn-lt"/>
              </a:rPr>
              <a:t>y</a:t>
            </a:r>
            <a:endParaRPr lang="en-US" sz="2400" dirty="0" smtClean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open heavy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flavor physics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y’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AuAu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dAu</a:t>
            </a:r>
            <a:endParaRPr lang="en-US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33317A-8F74-954D-AC9D-484254DB187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20638"/>
            <a:ext cx="8229600" cy="1143000"/>
          </a:xfrm>
          <a:noFill/>
        </p:spPr>
        <p:txBody>
          <a:bodyPr/>
          <a:lstStyle/>
          <a:p>
            <a:r>
              <a:rPr lang="en-US"/>
              <a:t>Muon Trigger Upgrade</a:t>
            </a: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615950" y="1393825"/>
            <a:ext cx="7739063" cy="4572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4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1141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3975" y="1123950"/>
            <a:ext cx="6145213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949" name="Rectangle 32"/>
          <p:cNvSpPr>
            <a:spLocks noChangeArrowheads="1"/>
          </p:cNvSpPr>
          <p:nvPr/>
        </p:nvSpPr>
        <p:spPr bwMode="auto">
          <a:xfrm>
            <a:off x="2686050" y="1176338"/>
            <a:ext cx="95250" cy="1316037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0" name="Rectangle 33"/>
          <p:cNvSpPr>
            <a:spLocks noChangeArrowheads="1"/>
          </p:cNvSpPr>
          <p:nvPr/>
        </p:nvSpPr>
        <p:spPr bwMode="auto">
          <a:xfrm>
            <a:off x="8566150" y="3067050"/>
            <a:ext cx="115888" cy="1052513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1" name="Rectangle 34"/>
          <p:cNvSpPr>
            <a:spLocks noChangeArrowheads="1"/>
          </p:cNvSpPr>
          <p:nvPr/>
        </p:nvSpPr>
        <p:spPr bwMode="auto">
          <a:xfrm>
            <a:off x="8591550" y="1508125"/>
            <a:ext cx="128588" cy="963613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2" name="Rectangle 35"/>
          <p:cNvSpPr>
            <a:spLocks noChangeArrowheads="1"/>
          </p:cNvSpPr>
          <p:nvPr/>
        </p:nvSpPr>
        <p:spPr bwMode="auto">
          <a:xfrm>
            <a:off x="2686050" y="3090863"/>
            <a:ext cx="95250" cy="1327150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3" name="Rectangle 40"/>
          <p:cNvSpPr>
            <a:spLocks noChangeArrowheads="1"/>
          </p:cNvSpPr>
          <p:nvPr/>
        </p:nvSpPr>
        <p:spPr bwMode="auto">
          <a:xfrm>
            <a:off x="4994275" y="2392363"/>
            <a:ext cx="74613" cy="766762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4" name="Rectangle 41"/>
          <p:cNvSpPr>
            <a:spLocks noChangeArrowheads="1"/>
          </p:cNvSpPr>
          <p:nvPr/>
        </p:nvSpPr>
        <p:spPr bwMode="auto">
          <a:xfrm>
            <a:off x="6070600" y="2428875"/>
            <a:ext cx="74613" cy="766763"/>
          </a:xfrm>
          <a:prstGeom prst="rect">
            <a:avLst/>
          </a:prstGeom>
          <a:solidFill>
            <a:srgbClr val="FF0000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955" name="Text Box 42"/>
          <p:cNvSpPr txBox="1">
            <a:spLocks noChangeArrowheads="1"/>
          </p:cNvSpPr>
          <p:nvPr/>
        </p:nvSpPr>
        <p:spPr bwMode="auto">
          <a:xfrm>
            <a:off x="4867275" y="3598863"/>
            <a:ext cx="1393825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buClr>
                <a:schemeClr val="accent2"/>
              </a:buClr>
              <a:buSzPct val="150000"/>
              <a:buFont typeface="Wingdings" charset="2"/>
              <a:buNone/>
            </a:pPr>
            <a:r>
              <a:rPr kumimoji="1" lang="en-US" altLang="ko-KR" sz="2000" b="0">
                <a:solidFill>
                  <a:srgbClr val="FFFF00"/>
                </a:solidFill>
                <a:latin typeface="Arial" charset="0"/>
                <a:ea typeface="굴림" charset="-127"/>
                <a:cs typeface="굴림" charset="-127"/>
              </a:rPr>
              <a:t>RPC1(a,b)</a:t>
            </a:r>
          </a:p>
        </p:txBody>
      </p:sp>
      <p:sp>
        <p:nvSpPr>
          <p:cNvPr id="1362956" name="Text Box 45"/>
          <p:cNvSpPr txBox="1">
            <a:spLocks noChangeArrowheads="1"/>
          </p:cNvSpPr>
          <p:nvPr/>
        </p:nvSpPr>
        <p:spPr bwMode="auto">
          <a:xfrm>
            <a:off x="2184400" y="3867150"/>
            <a:ext cx="871538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buClr>
                <a:schemeClr val="accent2"/>
              </a:buClr>
              <a:buSzPct val="150000"/>
              <a:buFont typeface="Wingdings" charset="2"/>
              <a:buNone/>
            </a:pPr>
            <a:r>
              <a:rPr kumimoji="1" lang="en-US" altLang="ko-KR" sz="2000" b="0">
                <a:solidFill>
                  <a:srgbClr val="FFFF00"/>
                </a:solidFill>
                <a:latin typeface="Arial" charset="0"/>
                <a:ea typeface="굴림" charset="-127"/>
                <a:cs typeface="굴림" charset="-127"/>
              </a:rPr>
              <a:t>RPC3</a:t>
            </a:r>
          </a:p>
        </p:txBody>
      </p:sp>
      <p:sp>
        <p:nvSpPr>
          <p:cNvPr id="1362957" name="Text Box 46"/>
          <p:cNvSpPr txBox="1">
            <a:spLocks noChangeArrowheads="1"/>
          </p:cNvSpPr>
          <p:nvPr/>
        </p:nvSpPr>
        <p:spPr bwMode="auto">
          <a:xfrm>
            <a:off x="8272463" y="3556000"/>
            <a:ext cx="871537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buClr>
                <a:schemeClr val="accent2"/>
              </a:buClr>
              <a:buSzPct val="150000"/>
              <a:buFont typeface="Wingdings" charset="2"/>
              <a:buNone/>
            </a:pPr>
            <a:r>
              <a:rPr kumimoji="1" lang="en-US" altLang="ko-KR" sz="2000" b="0">
                <a:solidFill>
                  <a:srgbClr val="FFFF00"/>
                </a:solidFill>
                <a:latin typeface="Arial" charset="0"/>
                <a:ea typeface="굴림" charset="-127"/>
                <a:cs typeface="굴림" charset="-127"/>
              </a:rPr>
              <a:t>RPC3</a:t>
            </a:r>
          </a:p>
        </p:txBody>
      </p:sp>
      <p:sp>
        <p:nvSpPr>
          <p:cNvPr id="1362958" name="Line 47"/>
          <p:cNvSpPr>
            <a:spLocks noChangeShapeType="1"/>
          </p:cNvSpPr>
          <p:nvPr/>
        </p:nvSpPr>
        <p:spPr bwMode="auto">
          <a:xfrm flipH="1" flipV="1">
            <a:off x="5148263" y="3138488"/>
            <a:ext cx="392112" cy="4095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59" name="Line 48"/>
          <p:cNvSpPr>
            <a:spLocks noChangeShapeType="1"/>
          </p:cNvSpPr>
          <p:nvPr/>
        </p:nvSpPr>
        <p:spPr bwMode="auto">
          <a:xfrm flipV="1">
            <a:off x="5597525" y="3138488"/>
            <a:ext cx="447675" cy="4095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60" name="Line 16"/>
          <p:cNvSpPr>
            <a:spLocks noChangeShapeType="1"/>
          </p:cNvSpPr>
          <p:nvPr/>
        </p:nvSpPr>
        <p:spPr bwMode="auto">
          <a:xfrm flipH="1">
            <a:off x="4071938" y="1700213"/>
            <a:ext cx="0" cy="80645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1" name="Line 17"/>
          <p:cNvSpPr>
            <a:spLocks noChangeShapeType="1"/>
          </p:cNvSpPr>
          <p:nvPr/>
        </p:nvSpPr>
        <p:spPr bwMode="auto">
          <a:xfrm flipH="1">
            <a:off x="4071938" y="3082925"/>
            <a:ext cx="0" cy="80645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2" name="Line 18"/>
          <p:cNvSpPr>
            <a:spLocks noChangeShapeType="1"/>
          </p:cNvSpPr>
          <p:nvPr/>
        </p:nvSpPr>
        <p:spPr bwMode="auto">
          <a:xfrm>
            <a:off x="7605713" y="1355725"/>
            <a:ext cx="0" cy="1112838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3" name="Line 19"/>
          <p:cNvSpPr>
            <a:spLocks noChangeShapeType="1"/>
          </p:cNvSpPr>
          <p:nvPr/>
        </p:nvSpPr>
        <p:spPr bwMode="auto">
          <a:xfrm>
            <a:off x="7605713" y="3122613"/>
            <a:ext cx="0" cy="1112837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4" name="Line 20"/>
          <p:cNvSpPr>
            <a:spLocks noChangeShapeType="1"/>
          </p:cNvSpPr>
          <p:nvPr/>
        </p:nvSpPr>
        <p:spPr bwMode="auto">
          <a:xfrm flipH="1">
            <a:off x="4610100" y="3006725"/>
            <a:ext cx="0" cy="576263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5" name="Line 21"/>
          <p:cNvSpPr>
            <a:spLocks noChangeShapeType="1"/>
          </p:cNvSpPr>
          <p:nvPr/>
        </p:nvSpPr>
        <p:spPr bwMode="auto">
          <a:xfrm flipH="1">
            <a:off x="4918075" y="2238375"/>
            <a:ext cx="0" cy="461963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6" name="Line 22"/>
          <p:cNvSpPr>
            <a:spLocks noChangeShapeType="1"/>
          </p:cNvSpPr>
          <p:nvPr/>
        </p:nvSpPr>
        <p:spPr bwMode="auto">
          <a:xfrm flipH="1">
            <a:off x="4918075" y="2813050"/>
            <a:ext cx="0" cy="461963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7" name="Line 23"/>
          <p:cNvSpPr>
            <a:spLocks noChangeShapeType="1"/>
          </p:cNvSpPr>
          <p:nvPr/>
        </p:nvSpPr>
        <p:spPr bwMode="auto">
          <a:xfrm flipH="1">
            <a:off x="4610100" y="2084388"/>
            <a:ext cx="0" cy="576262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8" name="Line 24"/>
          <p:cNvSpPr>
            <a:spLocks noChangeShapeType="1"/>
          </p:cNvSpPr>
          <p:nvPr/>
        </p:nvSpPr>
        <p:spPr bwMode="auto">
          <a:xfrm flipH="1">
            <a:off x="6761163" y="1930400"/>
            <a:ext cx="0" cy="69215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69" name="Line 25"/>
          <p:cNvSpPr>
            <a:spLocks noChangeShapeType="1"/>
          </p:cNvSpPr>
          <p:nvPr/>
        </p:nvSpPr>
        <p:spPr bwMode="auto">
          <a:xfrm flipH="1">
            <a:off x="6761163" y="3006725"/>
            <a:ext cx="0" cy="69215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70" name="Line 26"/>
          <p:cNvSpPr>
            <a:spLocks noChangeShapeType="1"/>
          </p:cNvSpPr>
          <p:nvPr/>
        </p:nvSpPr>
        <p:spPr bwMode="auto">
          <a:xfrm flipH="1">
            <a:off x="6261100" y="2314575"/>
            <a:ext cx="0" cy="461963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71" name="Line 27"/>
          <p:cNvSpPr>
            <a:spLocks noChangeShapeType="1"/>
          </p:cNvSpPr>
          <p:nvPr/>
        </p:nvSpPr>
        <p:spPr bwMode="auto">
          <a:xfrm flipH="1">
            <a:off x="6261100" y="2890838"/>
            <a:ext cx="0" cy="461962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65" name="Rectangle 28"/>
          <p:cNvSpPr>
            <a:spLocks noChangeArrowheads="1"/>
          </p:cNvSpPr>
          <p:nvPr/>
        </p:nvSpPr>
        <p:spPr bwMode="auto">
          <a:xfrm>
            <a:off x="2574925" y="2622550"/>
            <a:ext cx="882650" cy="4222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66" name="Rectangle 29"/>
          <p:cNvSpPr>
            <a:spLocks noChangeArrowheads="1"/>
          </p:cNvSpPr>
          <p:nvPr/>
        </p:nvSpPr>
        <p:spPr bwMode="auto">
          <a:xfrm>
            <a:off x="7951788" y="2584450"/>
            <a:ext cx="882650" cy="4603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67" name="Rectangle 30"/>
          <p:cNvSpPr>
            <a:spLocks noChangeArrowheads="1"/>
          </p:cNvSpPr>
          <p:nvPr/>
        </p:nvSpPr>
        <p:spPr bwMode="auto">
          <a:xfrm>
            <a:off x="3765550" y="4235450"/>
            <a:ext cx="3494088" cy="4222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68" name="Rectangle 31"/>
          <p:cNvSpPr>
            <a:spLocks noChangeArrowheads="1"/>
          </p:cNvSpPr>
          <p:nvPr/>
        </p:nvSpPr>
        <p:spPr bwMode="auto">
          <a:xfrm>
            <a:off x="4111625" y="3160713"/>
            <a:ext cx="306388" cy="4222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69" name="Rectangle 32"/>
          <p:cNvSpPr>
            <a:spLocks noChangeArrowheads="1"/>
          </p:cNvSpPr>
          <p:nvPr/>
        </p:nvSpPr>
        <p:spPr bwMode="auto">
          <a:xfrm>
            <a:off x="5416550" y="2890838"/>
            <a:ext cx="307975" cy="4222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70" name="Rectangle 33"/>
          <p:cNvSpPr>
            <a:spLocks noChangeArrowheads="1"/>
          </p:cNvSpPr>
          <p:nvPr/>
        </p:nvSpPr>
        <p:spPr bwMode="auto">
          <a:xfrm>
            <a:off x="5454650" y="2122488"/>
            <a:ext cx="307975" cy="4222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71" name="Rectangle 34"/>
          <p:cNvSpPr>
            <a:spLocks noChangeArrowheads="1"/>
          </p:cNvSpPr>
          <p:nvPr/>
        </p:nvSpPr>
        <p:spPr bwMode="auto">
          <a:xfrm>
            <a:off x="4687888" y="1065213"/>
            <a:ext cx="1766887" cy="3667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 b="0">
              <a:solidFill>
                <a:schemeClr val="tx1"/>
              </a:solidFill>
              <a:latin typeface="Baskerville Old Face" charset="0"/>
            </a:endParaRPr>
          </a:p>
        </p:txBody>
      </p:sp>
      <p:sp>
        <p:nvSpPr>
          <p:cNvPr id="91172" name="Rectangle 35"/>
          <p:cNvSpPr>
            <a:spLocks noChangeArrowheads="1"/>
          </p:cNvSpPr>
          <p:nvPr/>
        </p:nvSpPr>
        <p:spPr bwMode="auto">
          <a:xfrm rot="-2268392">
            <a:off x="6415088" y="1431925"/>
            <a:ext cx="1114425" cy="2301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73" name="Rectangle 36"/>
          <p:cNvSpPr>
            <a:spLocks noChangeArrowheads="1"/>
          </p:cNvSpPr>
          <p:nvPr/>
        </p:nvSpPr>
        <p:spPr bwMode="auto">
          <a:xfrm rot="2220458">
            <a:off x="3573463" y="1393825"/>
            <a:ext cx="1114425" cy="2301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74" name="Text Box 37"/>
          <p:cNvSpPr txBox="1">
            <a:spLocks noChangeArrowheads="1"/>
          </p:cNvSpPr>
          <p:nvPr/>
        </p:nvSpPr>
        <p:spPr bwMode="auto">
          <a:xfrm>
            <a:off x="7951788" y="2447925"/>
            <a:ext cx="74295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muID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north</a:t>
            </a:r>
          </a:p>
        </p:txBody>
      </p:sp>
      <p:sp>
        <p:nvSpPr>
          <p:cNvPr id="91175" name="Text Box 38"/>
          <p:cNvSpPr txBox="1">
            <a:spLocks noChangeArrowheads="1"/>
          </p:cNvSpPr>
          <p:nvPr/>
        </p:nvSpPr>
        <p:spPr bwMode="auto">
          <a:xfrm>
            <a:off x="2728913" y="2449513"/>
            <a:ext cx="74295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muID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south</a:t>
            </a:r>
          </a:p>
        </p:txBody>
      </p:sp>
      <p:sp>
        <p:nvSpPr>
          <p:cNvPr id="91176" name="Text Box 39"/>
          <p:cNvSpPr txBox="1">
            <a:spLocks noChangeArrowheads="1"/>
          </p:cNvSpPr>
          <p:nvPr/>
        </p:nvSpPr>
        <p:spPr bwMode="auto">
          <a:xfrm rot="-2141442">
            <a:off x="6353175" y="1295400"/>
            <a:ext cx="1273175" cy="3667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muTr south</a:t>
            </a:r>
          </a:p>
        </p:txBody>
      </p:sp>
      <p:sp>
        <p:nvSpPr>
          <p:cNvPr id="91177" name="Text Box 40"/>
          <p:cNvSpPr txBox="1">
            <a:spLocks noChangeArrowheads="1"/>
          </p:cNvSpPr>
          <p:nvPr/>
        </p:nvSpPr>
        <p:spPr bwMode="auto">
          <a:xfrm rot="2293659">
            <a:off x="3689350" y="1411288"/>
            <a:ext cx="1273175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Baskerville Old Face" charset="0"/>
              </a:rPr>
              <a:t>muTr north</a:t>
            </a:r>
          </a:p>
        </p:txBody>
      </p:sp>
      <p:sp>
        <p:nvSpPr>
          <p:cNvPr id="1362985" name="Text Box 45"/>
          <p:cNvSpPr txBox="1">
            <a:spLocks noChangeArrowheads="1"/>
          </p:cNvSpPr>
          <p:nvPr/>
        </p:nvSpPr>
        <p:spPr bwMode="auto">
          <a:xfrm>
            <a:off x="4802188" y="4389438"/>
            <a:ext cx="1590675" cy="406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latinLnBrk="1" hangingPunct="1">
              <a:buClr>
                <a:schemeClr val="accent2"/>
              </a:buClr>
              <a:buSzPct val="150000"/>
              <a:buFont typeface="Wingdings" charset="2"/>
              <a:buNone/>
            </a:pPr>
            <a:r>
              <a:rPr kumimoji="1" lang="en-US" altLang="ko-KR" sz="2000" b="0">
                <a:solidFill>
                  <a:srgbClr val="FFFF00"/>
                </a:solidFill>
                <a:latin typeface="Arial" charset="0"/>
                <a:ea typeface="굴림" charset="-127"/>
                <a:cs typeface="굴림" charset="-127"/>
              </a:rPr>
              <a:t>muTr-trigger</a:t>
            </a:r>
          </a:p>
        </p:txBody>
      </p:sp>
      <p:sp>
        <p:nvSpPr>
          <p:cNvPr id="1362986" name="Line 47"/>
          <p:cNvSpPr>
            <a:spLocks noChangeShapeType="1"/>
          </p:cNvSpPr>
          <p:nvPr/>
        </p:nvSpPr>
        <p:spPr bwMode="auto">
          <a:xfrm flipH="1" flipV="1">
            <a:off x="4111625" y="3889375"/>
            <a:ext cx="652463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87" name="Line 47"/>
          <p:cNvSpPr>
            <a:spLocks noChangeShapeType="1"/>
          </p:cNvSpPr>
          <p:nvPr/>
        </p:nvSpPr>
        <p:spPr bwMode="auto">
          <a:xfrm flipV="1">
            <a:off x="4764088" y="3236913"/>
            <a:ext cx="76200" cy="1306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88" name="Line 47"/>
          <p:cNvSpPr>
            <a:spLocks noChangeShapeType="1"/>
          </p:cNvSpPr>
          <p:nvPr/>
        </p:nvSpPr>
        <p:spPr bwMode="auto">
          <a:xfrm flipH="1" flipV="1">
            <a:off x="4610100" y="3621088"/>
            <a:ext cx="115888" cy="922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89" name="Line 47"/>
          <p:cNvSpPr>
            <a:spLocks noChangeShapeType="1"/>
          </p:cNvSpPr>
          <p:nvPr/>
        </p:nvSpPr>
        <p:spPr bwMode="auto">
          <a:xfrm flipH="1" flipV="1">
            <a:off x="6300788" y="3313113"/>
            <a:ext cx="114300" cy="12684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90" name="Line 47"/>
          <p:cNvSpPr>
            <a:spLocks noChangeShapeType="1"/>
          </p:cNvSpPr>
          <p:nvPr/>
        </p:nvSpPr>
        <p:spPr bwMode="auto">
          <a:xfrm flipV="1">
            <a:off x="6415088" y="4159250"/>
            <a:ext cx="1114425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991" name="Line 47"/>
          <p:cNvSpPr>
            <a:spLocks noChangeShapeType="1"/>
          </p:cNvSpPr>
          <p:nvPr/>
        </p:nvSpPr>
        <p:spPr bwMode="auto">
          <a:xfrm flipV="1">
            <a:off x="6376988" y="3697288"/>
            <a:ext cx="346075" cy="846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85" name="Text Box 48"/>
          <p:cNvSpPr txBox="1">
            <a:spLocks noChangeArrowheads="1"/>
          </p:cNvSpPr>
          <p:nvPr/>
        </p:nvSpPr>
        <p:spPr bwMode="auto">
          <a:xfrm>
            <a:off x="-36513" y="1393825"/>
            <a:ext cx="2513013" cy="1982788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u="sng">
                <a:solidFill>
                  <a:schemeClr val="tx1"/>
                </a:solidFill>
                <a:latin typeface="Arial Unicode MS" charset="0"/>
              </a:rPr>
              <a:t>Existing Muon Arms: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80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tx1"/>
                </a:solidFill>
                <a:latin typeface="Arial Unicode MS" charset="0"/>
              </a:rPr>
              <a:t>o muID </a:t>
            </a:r>
            <a:r>
              <a:rPr lang="en-US" sz="2000" b="0">
                <a:solidFill>
                  <a:schemeClr val="tx1"/>
                </a:solidFill>
                <a:latin typeface="Arial Unicode MS" charset="0"/>
                <a:sym typeface="Wingdings" charset="2"/>
              </a:rPr>
              <a:t>(triggering)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800" b="0">
              <a:solidFill>
                <a:schemeClr val="tx1"/>
              </a:solidFill>
              <a:latin typeface="Arial Unicode MS" charset="0"/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tx1"/>
                </a:solidFill>
                <a:latin typeface="Arial Unicode MS" charset="0"/>
                <a:sym typeface="Wingdings" charset="2"/>
              </a:rPr>
              <a:t>o muTr (tracking)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800" b="0">
              <a:solidFill>
                <a:schemeClr val="tx1"/>
              </a:solidFill>
              <a:latin typeface="Arial Unicode MS" charset="0"/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tx1"/>
                </a:solidFill>
                <a:latin typeface="Arial Unicode MS" charset="0"/>
                <a:sym typeface="Wingdings" charset="2"/>
              </a:rPr>
              <a:t>o trigger rejection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tx1"/>
                </a:solidFill>
                <a:latin typeface="Arial Unicode MS" charset="0"/>
                <a:sym typeface="Wingdings" charset="2"/>
              </a:rPr>
              <a:t>   ~ 200 - 500</a:t>
            </a:r>
            <a:endParaRPr lang="en-US" sz="2000" b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1362993" name="Text Box 49"/>
          <p:cNvSpPr txBox="1">
            <a:spLocks noChangeArrowheads="1"/>
          </p:cNvSpPr>
          <p:nvPr/>
        </p:nvSpPr>
        <p:spPr bwMode="auto">
          <a:xfrm>
            <a:off x="117475" y="4764088"/>
            <a:ext cx="8928100" cy="8239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u="sng">
                <a:solidFill>
                  <a:schemeClr val="tx1"/>
                </a:solidFill>
                <a:latin typeface="Arial Unicode MS" charset="0"/>
              </a:rPr>
              <a:t>Upgrade: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800">
              <a:solidFill>
                <a:schemeClr val="tx1"/>
              </a:solidFill>
              <a:latin typeface="Arial Unicode MS" charset="0"/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rgbClr val="3333CC"/>
                </a:solidFill>
                <a:latin typeface="Arial Unicode MS" charset="0"/>
                <a:sym typeface="Wingdings" charset="2"/>
              </a:rPr>
              <a:t>o muTr trigger electronics: muTr 1-3   send tracking info to level-1 trigger</a:t>
            </a:r>
            <a:r>
              <a:rPr lang="en-US" sz="2000" b="0">
                <a:solidFill>
                  <a:schemeClr val="tx1"/>
                </a:solidFill>
                <a:latin typeface="Arial Unicode MS" charset="0"/>
                <a:sym typeface="Wingdings" charset="2"/>
              </a:rPr>
              <a:t> </a:t>
            </a:r>
            <a:endParaRPr lang="en-US" sz="2000" b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1362994" name="Text Box 50"/>
          <p:cNvSpPr txBox="1">
            <a:spLocks noChangeArrowheads="1"/>
          </p:cNvSpPr>
          <p:nvPr/>
        </p:nvSpPr>
        <p:spPr bwMode="auto">
          <a:xfrm>
            <a:off x="77788" y="5578475"/>
            <a:ext cx="9058890" cy="66172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800" b="0" dirty="0" smtClean="0">
              <a:solidFill>
                <a:schemeClr val="tx1"/>
              </a:solidFill>
              <a:latin typeface="Arial Unicode MS" charset="0"/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 err="1" smtClean="0">
                <a:solidFill>
                  <a:srgbClr val="FF0000"/>
                </a:solidFill>
                <a:latin typeface="Arial Unicode MS" charset="0"/>
                <a:sym typeface="Wingdings" charset="2"/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  <a:latin typeface="Arial Unicode MS" charset="0"/>
                <a:sym typeface="Wingdings" charset="2"/>
              </a:rPr>
              <a:t> RPC </a:t>
            </a:r>
            <a:r>
              <a:rPr lang="en-US" sz="2000" b="0" dirty="0">
                <a:solidFill>
                  <a:srgbClr val="FF0000"/>
                </a:solidFill>
                <a:latin typeface="Arial Unicode MS" charset="0"/>
                <a:sym typeface="Wingdings" charset="2"/>
              </a:rPr>
              <a:t>stations: RPC 1+3                   </a:t>
            </a:r>
            <a:r>
              <a:rPr lang="en-US" sz="2000" b="0" dirty="0" err="1">
                <a:solidFill>
                  <a:srgbClr val="FF0000"/>
                </a:solidFill>
                <a:latin typeface="Arial Unicode MS" charset="0"/>
                <a:sym typeface="Wingdings" charset="2"/>
              </a:rPr>
              <a:t></a:t>
            </a:r>
            <a:r>
              <a:rPr lang="en-US" sz="2000" b="0" dirty="0">
                <a:solidFill>
                  <a:srgbClr val="FF0000"/>
                </a:solidFill>
                <a:latin typeface="Arial Unicode MS" charset="0"/>
                <a:sym typeface="Wingdings" charset="2"/>
              </a:rPr>
              <a:t> tracking + timing info to level-1 </a:t>
            </a:r>
            <a:r>
              <a:rPr lang="en-US" sz="2000" b="0" dirty="0" smtClean="0">
                <a:solidFill>
                  <a:srgbClr val="FF0000"/>
                </a:solidFill>
                <a:latin typeface="Arial Unicode MS" charset="0"/>
                <a:sym typeface="Wingdings" charset="2"/>
              </a:rPr>
              <a:t>trigger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900" b="0" dirty="0" smtClean="0">
                <a:solidFill>
                  <a:srgbClr val="FF0000"/>
                </a:solidFill>
                <a:latin typeface="Arial Unicode MS" charset="0"/>
                <a:sym typeface="Wingdings" charset="2"/>
              </a:rPr>
              <a:t>  </a:t>
            </a:r>
            <a:endParaRPr lang="en-US" sz="900" b="0" dirty="0">
              <a:solidFill>
                <a:srgbClr val="FF0000"/>
              </a:solidFill>
              <a:latin typeface="Arial Unicode MS" charset="0"/>
              <a:sym typeface="Wingdings" charset="2"/>
            </a:endParaRPr>
          </a:p>
        </p:txBody>
      </p:sp>
      <p:sp>
        <p:nvSpPr>
          <p:cNvPr id="1362995" name="Text Box 51"/>
          <p:cNvSpPr txBox="1">
            <a:spLocks noChangeArrowheads="1"/>
          </p:cNvSpPr>
          <p:nvPr/>
        </p:nvSpPr>
        <p:spPr bwMode="auto">
          <a:xfrm>
            <a:off x="1588" y="1376363"/>
            <a:ext cx="2613025" cy="2141537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u="sng" dirty="0">
                <a:solidFill>
                  <a:schemeClr val="tx1"/>
                </a:solidFill>
                <a:latin typeface="Arial Unicode MS" charset="0"/>
              </a:rPr>
              <a:t> Trigger idea:</a:t>
            </a: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200" b="0" dirty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Reject low </a:t>
            </a:r>
            <a:r>
              <a:rPr lang="en-US" sz="2000" b="0" dirty="0" err="1">
                <a:solidFill>
                  <a:schemeClr val="tx1"/>
                </a:solidFill>
                <a:latin typeface="Arial Unicode MS" charset="0"/>
              </a:rPr>
              <a:t>momen</a:t>
            </a: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 Unicode MS" charset="0"/>
              </a:rPr>
              <a:t>tum</a:t>
            </a: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 Unicode MS" charset="0"/>
              </a:rPr>
              <a:t>muons</a:t>
            </a: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Cut out-of-time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tx1"/>
                </a:solidFill>
                <a:latin typeface="Arial Unicode MS" charset="0"/>
              </a:rPr>
              <a:t> beam background </a:t>
            </a:r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1998662" y="5825748"/>
            <a:ext cx="6651626" cy="1046440"/>
          </a:xfrm>
          <a:prstGeom prst="rect">
            <a:avLst/>
          </a:prstGeom>
          <a:solidFill>
            <a:srgbClr val="FFFF00"/>
          </a:solidFill>
          <a:ln w="38100">
            <a:solidFill>
              <a:srgbClr val="FF6600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u="sng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u="sng" dirty="0" err="1" smtClean="0">
                <a:solidFill>
                  <a:schemeClr val="tx1"/>
                </a:solidFill>
                <a:latin typeface="Arial Unicode MS" charset="0"/>
              </a:rPr>
              <a:t>muTr</a:t>
            </a:r>
            <a:r>
              <a:rPr lang="en-US" sz="2400" i="1" u="sng" dirty="0" smtClean="0">
                <a:solidFill>
                  <a:schemeClr val="tx1"/>
                </a:solidFill>
                <a:latin typeface="Arial Unicode MS" charset="0"/>
              </a:rPr>
              <a:t> FEE + RPC3 took data in Run-11</a:t>
            </a:r>
            <a:endParaRPr lang="en-US" sz="2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RPC1’s to be installed for Run-12 </a:t>
            </a:r>
            <a:endParaRPr lang="en-US" sz="2400" i="1" dirty="0">
              <a:solidFill>
                <a:schemeClr val="tx1"/>
              </a:solidFill>
              <a:latin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949" grpId="0" animBg="1"/>
      <p:bldP spid="1362950" grpId="0" animBg="1"/>
      <p:bldP spid="1362951" grpId="0" animBg="1"/>
      <p:bldP spid="1362952" grpId="0" animBg="1"/>
      <p:bldP spid="1362953" grpId="0" animBg="1"/>
      <p:bldP spid="1362954" grpId="0" animBg="1"/>
      <p:bldP spid="1362955" grpId="0" animBg="1"/>
      <p:bldP spid="1362956" grpId="0" animBg="1"/>
      <p:bldP spid="1362957" grpId="0" animBg="1"/>
      <p:bldP spid="1362958" grpId="0" animBg="1"/>
      <p:bldP spid="1362959" grpId="0" animBg="1"/>
      <p:bldP spid="1362963" grpId="0" animBg="1"/>
      <p:bldP spid="1362985" grpId="0" animBg="1"/>
      <p:bldP spid="1362993" grpId="0" animBg="1"/>
      <p:bldP spid="1362994" grpId="0" animBg="1"/>
      <p:bldP spid="1362995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PHENIX Experiment</a:t>
            </a:r>
            <a:endParaRPr lang="en-US" dirty="0"/>
          </a:p>
        </p:txBody>
      </p:sp>
      <p:pic>
        <p:nvPicPr>
          <p:cNvPr id="6" name="Content Placeholder 5" descr="Phenix_2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71" r="1827"/>
          <a:stretch>
            <a:fillRect/>
          </a:stretch>
        </p:blipFill>
        <p:spPr>
          <a:xfrm>
            <a:off x="4394200" y="679277"/>
            <a:ext cx="4419600" cy="60644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9400" y="977900"/>
            <a:ext cx="4403770" cy="5780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An excellent track record for</a:t>
            </a:r>
          </a:p>
          <a:p>
            <a:pPr>
              <a:buNone/>
            </a:pPr>
            <a:r>
              <a:rPr lang="en-US" sz="2400" dirty="0" smtClean="0"/>
              <a:t>Major </a:t>
            </a:r>
            <a:r>
              <a:rPr lang="en-US" sz="2400" dirty="0" err="1" smtClean="0"/>
              <a:t>upgrade(s</a:t>
            </a:r>
            <a:r>
              <a:rPr lang="en-US" sz="2400" dirty="0" smtClean="0"/>
              <a:t>) most years</a:t>
            </a:r>
          </a:p>
          <a:p>
            <a:pPr>
              <a:buNone/>
            </a:pPr>
            <a:r>
              <a:rPr lang="en-US" sz="2400" dirty="0" smtClean="0"/>
              <a:t>Sustained scientific productivity</a:t>
            </a:r>
          </a:p>
          <a:p>
            <a:pPr>
              <a:buNone/>
            </a:pPr>
            <a:r>
              <a:rPr lang="en-US" sz="2400" dirty="0" smtClean="0"/>
              <a:t>Handling &gt;1pbyte data sets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 Fully utilize RHIC luminosity</a:t>
            </a:r>
          </a:p>
          <a:p>
            <a:pPr>
              <a:buNone/>
            </a:pPr>
            <a:r>
              <a:rPr lang="en-US" sz="2400" dirty="0" smtClean="0"/>
              <a:t>Data rate maintained </a:t>
            </a:r>
            <a:r>
              <a:rPr lang="en-US" sz="2400" dirty="0" err="1" smtClean="0"/>
              <a:t>w</a:t>
            </a:r>
            <a:r>
              <a:rPr lang="en-US" sz="2400" dirty="0" smtClean="0"/>
              <a:t>/VTX </a:t>
            </a:r>
          </a:p>
          <a:p>
            <a:pPr>
              <a:buNone/>
            </a:pPr>
            <a:r>
              <a:rPr lang="en-US" sz="2400" dirty="0" smtClean="0"/>
              <a:t>~5kHz (</a:t>
            </a:r>
            <a:r>
              <a:rPr lang="en-US" sz="2400" dirty="0" err="1" smtClean="0"/>
              <a:t>AuAu</a:t>
            </a:r>
            <a:r>
              <a:rPr lang="en-US" sz="2400" dirty="0" smtClean="0"/>
              <a:t>), ~7kHz(p+p)</a:t>
            </a:r>
          </a:p>
          <a:p>
            <a:endParaRPr lang="en-US" sz="2400" dirty="0" smtClean="0"/>
          </a:p>
          <a:p>
            <a:r>
              <a:rPr lang="en-US" sz="2400" dirty="0" smtClean="0"/>
              <a:t>Timely reconstruction</a:t>
            </a:r>
          </a:p>
          <a:p>
            <a:pPr>
              <a:buNone/>
            </a:pPr>
            <a:r>
              <a:rPr lang="en-US" sz="2400" dirty="0"/>
              <a:t>c</a:t>
            </a:r>
            <a:r>
              <a:rPr lang="en-US" sz="2400" dirty="0" smtClean="0"/>
              <a:t>alibrate within ~1-2 days</a:t>
            </a:r>
          </a:p>
          <a:p>
            <a:pPr>
              <a:buNone/>
            </a:pPr>
            <a:r>
              <a:rPr lang="en-US" sz="2400" dirty="0" smtClean="0"/>
              <a:t>data sets produced by next run</a:t>
            </a:r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7E8C80-ED38-8148-9D87-B159AEA54B3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9728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arm background reduction</a:t>
            </a:r>
          </a:p>
        </p:txBody>
      </p:sp>
      <p:pic>
        <p:nvPicPr>
          <p:cNvPr id="97284" name="Picture 1027" descr="W-absorber"/>
          <p:cNvPicPr>
            <a:picLocks noChangeAspect="1" noChangeArrowheads="1"/>
          </p:cNvPicPr>
          <p:nvPr/>
        </p:nvPicPr>
        <p:blipFill>
          <a:blip r:embed="rId3"/>
          <a:srcRect t="25893" r="10939" b="30907"/>
          <a:stretch>
            <a:fillRect/>
          </a:stretch>
        </p:blipFill>
        <p:spPr bwMode="auto">
          <a:xfrm>
            <a:off x="638175" y="2163763"/>
            <a:ext cx="78200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 Box 1029"/>
          <p:cNvSpPr txBox="1">
            <a:spLocks noChangeArrowheads="1"/>
          </p:cNvSpPr>
          <p:nvPr/>
        </p:nvSpPr>
        <p:spPr bwMode="auto">
          <a:xfrm>
            <a:off x="288748" y="846138"/>
            <a:ext cx="823382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dirty="0"/>
              <a:t>Stainless steel SS-130 </a:t>
            </a:r>
            <a:r>
              <a:rPr lang="en-US" dirty="0" smtClean="0"/>
              <a:t>absorbers, 12 tons each side (!)</a:t>
            </a:r>
          </a:p>
          <a:p>
            <a:pPr>
              <a:buFont typeface="Monotype Sorts" charset="2"/>
              <a:buNone/>
            </a:pPr>
            <a:r>
              <a:rPr lang="en-US" dirty="0"/>
              <a:t> 2 interaction lengths, based upon simulations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6231" y="2184400"/>
            <a:ext cx="8136337" cy="3864448"/>
            <a:chOff x="386231" y="2184400"/>
            <a:chExt cx="8136337" cy="3864448"/>
          </a:xfrm>
        </p:grpSpPr>
        <p:sp>
          <p:nvSpPr>
            <p:cNvPr id="97285" name="Text Box 1028"/>
            <p:cNvSpPr txBox="1">
              <a:spLocks noChangeArrowheads="1"/>
            </p:cNvSpPr>
            <p:nvPr/>
          </p:nvSpPr>
          <p:spPr bwMode="auto">
            <a:xfrm>
              <a:off x="386231" y="5008563"/>
              <a:ext cx="8136337" cy="104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dirty="0" smtClean="0"/>
                <a:t>Installed </a:t>
              </a:r>
              <a:r>
                <a:rPr lang="en-US" dirty="0"/>
                <a:t>on</a:t>
              </a:r>
              <a:r>
                <a:rPr lang="en-US" dirty="0" smtClean="0"/>
                <a:t> both </a:t>
              </a:r>
              <a:r>
                <a:rPr lang="en-US" dirty="0" err="1" smtClean="0"/>
                <a:t>muon</a:t>
              </a:r>
              <a:r>
                <a:rPr lang="en-US" dirty="0" smtClean="0"/>
                <a:t> </a:t>
              </a:r>
              <a:r>
                <a:rPr lang="en-US" dirty="0"/>
                <a:t>arms</a:t>
              </a:r>
              <a:r>
                <a:rPr lang="en-US" dirty="0" smtClean="0"/>
                <a:t> during 2010 shutdown</a:t>
              </a:r>
              <a:endParaRPr lang="en-US" dirty="0"/>
            </a:p>
            <a:p>
              <a:pPr>
                <a:buFont typeface="Monotype Sorts" charset="2"/>
                <a:buNone/>
              </a:pPr>
              <a:r>
                <a:rPr lang="en-US" dirty="0"/>
                <a:t>  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300" y="2184400"/>
              <a:ext cx="3835400" cy="26416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458200" cy="4572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trigger status, first look at Run-11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18" descr="RP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717550"/>
            <a:ext cx="4872038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672367"/>
            <a:ext cx="6553200" cy="618563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371975"/>
            <a:ext cx="28829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Rejection power ~1100 @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2.7MHz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S/B~1/2 first look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lang="en-US" sz="2400" i="1" kern="0" noProof="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Anticipate 3/1 after tuning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457200"/>
          </a:xfrm>
        </p:spPr>
        <p:txBody>
          <a:bodyPr/>
          <a:lstStyle/>
          <a:p>
            <a:r>
              <a:rPr lang="en-US" dirty="0" smtClean="0"/>
              <a:t>Compelling physics questions*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0971" y="3632200"/>
            <a:ext cx="6742651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* utilizing new PHENIX capabilities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	+ RHIC luminosity (stochastic cooling)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	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* informed by new insights from RHIC &amp; LHC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Mysteries in heavy ion 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0200" y="876300"/>
            <a:ext cx="8483600" cy="5623077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880085"/>
                </a:solidFill>
              </a:rPr>
              <a:t>Energy loss mechanism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@ LHC 40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 jets opposing 100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 jets look “normal”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no broadening or </a:t>
            </a:r>
            <a:r>
              <a:rPr lang="en-US" dirty="0" err="1" smtClean="0">
                <a:solidFill>
                  <a:srgbClr val="880085"/>
                </a:solidFill>
              </a:rPr>
              <a:t>decorrelation</a:t>
            </a:r>
            <a:endParaRPr lang="en-US" dirty="0" smtClean="0">
              <a:solidFill>
                <a:srgbClr val="880085"/>
              </a:solidFill>
            </a:endParaRP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no evidence for collinear radiation from the </a:t>
            </a:r>
            <a:r>
              <a:rPr lang="en-US" dirty="0" err="1" smtClean="0">
                <a:solidFill>
                  <a:srgbClr val="880085"/>
                </a:solidFill>
              </a:rPr>
              <a:t>parton</a:t>
            </a:r>
            <a:endParaRPr lang="en-US" dirty="0" smtClean="0">
              <a:solidFill>
                <a:srgbClr val="880085"/>
              </a:solidFill>
            </a:endParaRP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@ RHIC low energy jets appear to show medium effects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	but, “jet” is defined </a:t>
            </a:r>
            <a:r>
              <a:rPr lang="en-US" dirty="0" smtClean="0">
                <a:solidFill>
                  <a:srgbClr val="880085"/>
                </a:solidFill>
              </a:rPr>
              <a:t>differently</a:t>
            </a:r>
          </a:p>
          <a:p>
            <a:pPr lvl="1">
              <a:buFont typeface="Wingdings" charset="2"/>
              <a:buChar char="è"/>
            </a:pPr>
            <a:r>
              <a:rPr lang="en-US" dirty="0" err="1" smtClean="0">
                <a:cs typeface="Wingdings"/>
              </a:rPr>
              <a:t>c</a:t>
            </a:r>
            <a:r>
              <a:rPr lang="en-US" dirty="0" smtClean="0">
                <a:cs typeface="Wingdings"/>
              </a:rPr>
              <a:t> &amp; </a:t>
            </a:r>
            <a:r>
              <a:rPr lang="en-US" dirty="0" err="1" smtClean="0">
                <a:cs typeface="Wingdings"/>
              </a:rPr>
              <a:t>b</a:t>
            </a:r>
            <a:r>
              <a:rPr lang="en-US" dirty="0" smtClean="0">
                <a:cs typeface="Wingdings"/>
              </a:rPr>
              <a:t> to probe role of </a:t>
            </a:r>
            <a:r>
              <a:rPr lang="en-US" dirty="0" err="1" smtClean="0">
                <a:cs typeface="Wingdings"/>
              </a:rPr>
              <a:t>collisional</a:t>
            </a:r>
            <a:r>
              <a:rPr lang="en-US" dirty="0" smtClean="0">
                <a:cs typeface="Wingdings"/>
              </a:rPr>
              <a:t> energy loss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VTX, FVTX</a:t>
            </a:r>
          </a:p>
          <a:p>
            <a:pPr lvl="1">
              <a:buFont typeface="Wingdings" charset="2"/>
              <a:buChar char="è"/>
            </a:pPr>
            <a:r>
              <a:rPr lang="en-US" dirty="0" smtClean="0">
                <a:cs typeface="Wingdings"/>
              </a:rPr>
              <a:t>quantify path length dependence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U+U,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Cu+Au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 </a:t>
            </a:r>
          </a:p>
          <a:p>
            <a:pPr>
              <a:buSzPct val="100000"/>
              <a:buFont typeface="Wingdings" charset="2"/>
              <a:buChar char="u"/>
            </a:pPr>
            <a:r>
              <a:rPr lang="en-US" dirty="0" smtClean="0">
                <a:solidFill>
                  <a:srgbClr val="880085"/>
                </a:solidFill>
              </a:rPr>
              <a:t>J/</a:t>
            </a:r>
            <a:r>
              <a:rPr lang="en-US" dirty="0" err="1" smtClean="0">
                <a:solidFill>
                  <a:srgbClr val="880085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880085"/>
                </a:solidFill>
              </a:rPr>
              <a:t> suppression and color screening	</a:t>
            </a:r>
          </a:p>
          <a:p>
            <a:pPr lvl="1">
              <a:buSzPct val="100000"/>
            </a:pPr>
            <a:r>
              <a:rPr lang="en-US" dirty="0" smtClean="0">
                <a:solidFill>
                  <a:srgbClr val="880085"/>
                </a:solidFill>
              </a:rPr>
              <a:t>amazingly similar from √</a:t>
            </a:r>
            <a:r>
              <a:rPr lang="en-US" dirty="0" err="1" smtClean="0">
                <a:solidFill>
                  <a:srgbClr val="880085"/>
                </a:solidFill>
              </a:rPr>
              <a:t>s</a:t>
            </a:r>
            <a:r>
              <a:rPr lang="en-US" dirty="0" smtClean="0">
                <a:solidFill>
                  <a:srgbClr val="880085"/>
                </a:solidFill>
              </a:rPr>
              <a:t>=17-200 </a:t>
            </a:r>
            <a:r>
              <a:rPr lang="en-US" dirty="0" err="1" smtClean="0">
                <a:solidFill>
                  <a:srgbClr val="880085"/>
                </a:solidFill>
              </a:rPr>
              <a:t>GeV</a:t>
            </a:r>
            <a:r>
              <a:rPr lang="en-US" dirty="0" smtClean="0">
                <a:solidFill>
                  <a:srgbClr val="880085"/>
                </a:solidFill>
              </a:rPr>
              <a:t>; but initial states differ</a:t>
            </a:r>
          </a:p>
          <a:p>
            <a:pPr>
              <a:buNone/>
            </a:pPr>
            <a:r>
              <a:rPr lang="en-US" dirty="0" smtClean="0">
                <a:solidFill>
                  <a:srgbClr val="880085"/>
                </a:solidFill>
              </a:rPr>
              <a:t>	  not SO different at LHC</a:t>
            </a:r>
            <a:endParaRPr lang="en-US" i="1" dirty="0" smtClean="0">
              <a:solidFill>
                <a:srgbClr val="880085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Wingdings"/>
            </a:endParaRPr>
          </a:p>
          <a:p>
            <a:pPr lvl="1">
              <a:buFont typeface="Wingdings" charset="2"/>
              <a:buChar char="è"/>
            </a:pPr>
            <a:r>
              <a:rPr lang="en-US" dirty="0" smtClean="0">
                <a:cs typeface="Wingdings"/>
              </a:rPr>
              <a:t>Other states </a:t>
            </a:r>
            <a:r>
              <a:rPr lang="en-US" dirty="0" err="1" smtClean="0">
                <a:cs typeface="Wingdings"/>
              </a:rPr>
              <a:t>y</a:t>
            </a:r>
            <a:r>
              <a:rPr lang="en-US" dirty="0" smtClean="0">
                <a:cs typeface="Wingdings"/>
              </a:rPr>
              <a:t> &amp; √</a:t>
            </a:r>
            <a:r>
              <a:rPr lang="en-US" dirty="0" err="1" smtClean="0">
                <a:cs typeface="Wingdings"/>
              </a:rPr>
              <a:t>s</a:t>
            </a:r>
            <a:r>
              <a:rPr lang="en-US" dirty="0" smtClean="0">
                <a:cs typeface="Wingdings"/>
              </a:rPr>
              <a:t> dependence (e.g. 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Wingdings"/>
              </a:rPr>
              <a:t>’)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Wingdings"/>
              </a:rPr>
              <a:t>FVTX, statistics</a:t>
            </a:r>
          </a:p>
          <a:p>
            <a:pPr lvl="1">
              <a:buFont typeface="Wingdings" charset="2"/>
              <a:buChar char="è"/>
            </a:pPr>
            <a:r>
              <a:rPr lang="en-US" dirty="0" err="1" smtClean="0">
                <a:solidFill>
                  <a:srgbClr val="FF0000"/>
                </a:solidFill>
                <a:cs typeface="Wingdings"/>
              </a:rPr>
              <a:t>d+Au</a:t>
            </a:r>
            <a:r>
              <a:rPr lang="en-US" dirty="0" smtClean="0">
                <a:solidFill>
                  <a:srgbClr val="FF0000"/>
                </a:solidFill>
                <a:cs typeface="Wingdings"/>
              </a:rPr>
              <a:t> for initial state; 130 </a:t>
            </a:r>
            <a:r>
              <a:rPr lang="en-US" dirty="0" err="1" smtClean="0">
                <a:solidFill>
                  <a:srgbClr val="FF0000"/>
                </a:solidFill>
                <a:cs typeface="Wingdings"/>
              </a:rPr>
              <a:t>GeV</a:t>
            </a:r>
            <a:r>
              <a:rPr lang="en-US" dirty="0" smtClean="0">
                <a:solidFill>
                  <a:srgbClr val="FF0000"/>
                </a:solidFill>
                <a:cs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Wingdings"/>
              </a:rPr>
              <a:t>Au+Au</a:t>
            </a:r>
            <a:r>
              <a:rPr lang="en-US" dirty="0" smtClean="0">
                <a:solidFill>
                  <a:srgbClr val="FF0000"/>
                </a:solidFill>
                <a:cs typeface="Wingdings"/>
              </a:rPr>
              <a:t> eventually? </a:t>
            </a:r>
          </a:p>
          <a:p>
            <a:pPr>
              <a:buSzPct val="100000"/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78621" y="876300"/>
            <a:ext cx="3865379" cy="3689410"/>
            <a:chOff x="5278621" y="876300"/>
            <a:chExt cx="3865379" cy="3689410"/>
          </a:xfrm>
        </p:grpSpPr>
        <p:sp>
          <p:nvSpPr>
            <p:cNvPr id="5" name="Rectangle 4"/>
            <p:cNvSpPr/>
            <p:nvPr/>
          </p:nvSpPr>
          <p:spPr>
            <a:xfrm>
              <a:off x="5278621" y="876300"/>
              <a:ext cx="35351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DM11, 12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608821" y="4165600"/>
              <a:ext cx="35351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DM5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r>
              <a:rPr lang="en-US" dirty="0" smtClean="0"/>
              <a:t> vs. √</a:t>
            </a:r>
            <a:r>
              <a:rPr lang="en-US" dirty="0" err="1" smtClean="0"/>
              <a:t>s</a:t>
            </a:r>
            <a:r>
              <a:rPr lang="en-US" dirty="0" smtClean="0"/>
              <a:t>, using v</a:t>
            </a:r>
            <a:r>
              <a:rPr lang="en-US" baseline="-25000" dirty="0" smtClean="0"/>
              <a:t>2</a:t>
            </a:r>
            <a:r>
              <a:rPr lang="en-US" dirty="0" smtClean="0"/>
              <a:t> + v</a:t>
            </a:r>
            <a:r>
              <a:rPr lang="en-US" baseline="-25000" dirty="0" smtClean="0"/>
              <a:t>3</a:t>
            </a:r>
            <a:r>
              <a:rPr lang="en-US" dirty="0" smtClean="0"/>
              <a:t> + hydro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7800" y="800024"/>
            <a:ext cx="6426200" cy="3973589"/>
            <a:chOff x="762000" y="888924"/>
            <a:chExt cx="6426200" cy="3973589"/>
          </a:xfrm>
        </p:grpSpPr>
        <p:pic>
          <p:nvPicPr>
            <p:cNvPr id="5" name="Picture 2" descr="lc-cor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888924"/>
              <a:ext cx="6426200" cy="3973589"/>
            </a:xfrm>
            <a:prstGeom prst="rect">
              <a:avLst/>
            </a:prstGeom>
            <a:noFill/>
          </p:spPr>
        </p:pic>
        <p:sp>
          <p:nvSpPr>
            <p:cNvPr id="6" name="Oval 5"/>
            <p:cNvSpPr/>
            <p:nvPr/>
          </p:nvSpPr>
          <p:spPr bwMode="auto">
            <a:xfrm>
              <a:off x="1638300" y="1257300"/>
              <a:ext cx="812800" cy="558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4300" y="838200"/>
            <a:ext cx="6489700" cy="5499100"/>
            <a:chOff x="0" y="436563"/>
            <a:chExt cx="6324600" cy="5499100"/>
          </a:xfrm>
        </p:grpSpPr>
        <p:pic>
          <p:nvPicPr>
            <p:cNvPr id="14" name="Picture 2" descr="vnfig4_20110515_no_amp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36563"/>
              <a:ext cx="6324600" cy="5499100"/>
            </a:xfrm>
            <a:prstGeom prst="rect">
              <a:avLst/>
            </a:prstGeom>
            <a:noFill/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884488" y="1819275"/>
              <a:ext cx="544512" cy="5889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3200">
                  <a:solidFill>
                    <a:schemeClr val="tx1"/>
                  </a:solidFill>
                  <a:latin typeface="+mn-lt"/>
                </a:rPr>
                <a:t>v</a:t>
              </a:r>
              <a:r>
                <a:rPr lang="en-US" altLang="ja-JP" sz="3200" baseline="-25000">
                  <a:solidFill>
                    <a:schemeClr val="tx1"/>
                  </a:solidFill>
                  <a:latin typeface="+mn-lt"/>
                </a:rPr>
                <a:t>2</a:t>
              </a:r>
              <a:endParaRPr lang="en-US" altLang="ja-JP" sz="32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2884488" y="4105275"/>
              <a:ext cx="544512" cy="5889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3200">
                  <a:solidFill>
                    <a:schemeClr val="tx1"/>
                  </a:solidFill>
                  <a:latin typeface="+mn-lt"/>
                </a:rPr>
                <a:t>v</a:t>
              </a:r>
              <a:r>
                <a:rPr lang="en-US" altLang="ja-JP" sz="3200" baseline="-25000">
                  <a:solidFill>
                    <a:schemeClr val="tx1"/>
                  </a:solidFill>
                  <a:latin typeface="+mn-lt"/>
                </a:rPr>
                <a:t>3</a:t>
              </a:r>
              <a:endParaRPr lang="en-US" altLang="ja-JP" sz="32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4497388" y="685800"/>
              <a:ext cx="13904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kumimoji="0" lang="en-US" altLang="ja-JP" sz="1400" dirty="0">
                  <a:solidFill>
                    <a:schemeClr val="tx1"/>
                  </a:solidFill>
                  <a:latin typeface="+mn-lt"/>
                </a:rPr>
                <a:t>arXiv:1105.3928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27575" y="3021012"/>
            <a:ext cx="3086100" cy="1676400"/>
            <a:chOff x="5997575" y="76200"/>
            <a:chExt cx="3086100" cy="1676400"/>
          </a:xfrm>
        </p:grpSpPr>
        <p:pic>
          <p:nvPicPr>
            <p:cNvPr id="18" name="Picture 9" descr="cg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43800" y="76200"/>
              <a:ext cx="1524000" cy="1025525"/>
            </a:xfrm>
            <a:prstGeom prst="rect">
              <a:avLst/>
            </a:prstGeom>
            <a:noFill/>
          </p:spPr>
        </p:pic>
        <p:pic>
          <p:nvPicPr>
            <p:cNvPr id="19" name="Picture 10" descr="glaub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97575" y="76200"/>
              <a:ext cx="1546225" cy="1039813"/>
            </a:xfrm>
            <a:prstGeom prst="rect">
              <a:avLst/>
            </a:prstGeom>
            <a:noFill/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6400800" y="685800"/>
              <a:ext cx="7786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400">
                  <a:solidFill>
                    <a:schemeClr val="tx1"/>
                  </a:solidFill>
                  <a:latin typeface="+mn-lt"/>
                </a:rPr>
                <a:t>Glauber</a:t>
              </a: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8031163" y="685800"/>
              <a:ext cx="4924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400">
                  <a:solidFill>
                    <a:schemeClr val="tx1"/>
                  </a:solidFill>
                  <a:latin typeface="+mn-lt"/>
                </a:rPr>
                <a:t>CGC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6499225" y="1171575"/>
              <a:ext cx="13874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600" dirty="0">
                  <a:solidFill>
                    <a:schemeClr val="tx1"/>
                  </a:solidFill>
                  <a:latin typeface="+mn-lt"/>
                </a:rPr>
                <a:t>Smaller eccentricity</a:t>
              </a:r>
              <a:r>
                <a:rPr lang="en-US" altLang="ja-JP" sz="1400" dirty="0">
                  <a:solidFill>
                    <a:schemeClr val="tx1"/>
                  </a:solidFill>
                  <a:latin typeface="+mn-lt"/>
                </a:rPr>
                <a:t>  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7696200" y="1171575"/>
              <a:ext cx="13874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600" dirty="0">
                  <a:solidFill>
                    <a:schemeClr val="tx1"/>
                  </a:solidFill>
                  <a:latin typeface="+mn-lt"/>
                </a:rPr>
                <a:t>Larger eccentricity</a:t>
              </a:r>
              <a:r>
                <a:rPr lang="en-US" altLang="ja-JP" sz="1400" dirty="0">
                  <a:solidFill>
                    <a:schemeClr val="tx1"/>
                  </a:solidFill>
                  <a:latin typeface="+mn-lt"/>
                </a:rPr>
                <a:t>  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68925" y="887382"/>
            <a:ext cx="2246475" cy="169277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nergy scan driver for PHENIX</a:t>
            </a:r>
          </a:p>
          <a:p>
            <a:pPr>
              <a:buNone/>
            </a:pPr>
            <a:r>
              <a:rPr lang="en-US" sz="2000" dirty="0" smtClean="0">
                <a:latin typeface="Arial"/>
                <a:cs typeface="Arial"/>
              </a:rPr>
              <a:t>Will also need help from theory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86721" y="5270500"/>
            <a:ext cx="2722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NSAC milestone DM9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&amp; sea quark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" y="5270500"/>
            <a:ext cx="8570740" cy="1292661"/>
          </a:xfrm>
          <a:solidFill>
            <a:srgbClr val="D9E2E2"/>
          </a:solidFill>
        </p:spPr>
        <p:txBody>
          <a:bodyPr/>
          <a:lstStyle/>
          <a:p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: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</a:t>
            </a:r>
            <a:r>
              <a:rPr lang="en-US" baseline="-25000" dirty="0" smtClean="0"/>
              <a:t>LL</a:t>
            </a:r>
            <a:r>
              <a:rPr lang="en-US" dirty="0" smtClean="0"/>
              <a:t> to constrain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 (</a:t>
            </a:r>
            <a:r>
              <a:rPr lang="en-US" dirty="0" smtClean="0"/>
              <a:t>0.01</a:t>
            </a:r>
            <a:r>
              <a:rPr lang="en-US" dirty="0" smtClean="0"/>
              <a:t>&lt;</a:t>
            </a:r>
            <a:r>
              <a:rPr lang="en-US" dirty="0" err="1" smtClean="0"/>
              <a:t>x</a:t>
            </a:r>
            <a:r>
              <a:rPr lang="en-US" dirty="0" smtClean="0"/>
              <a:t>&lt;0.3)</a:t>
            </a:r>
          </a:p>
          <a:p>
            <a:pPr lvl="1"/>
            <a:r>
              <a:rPr lang="en-US" dirty="0" smtClean="0"/>
              <a:t>central/forward correlations tag kinematics</a:t>
            </a:r>
          </a:p>
          <a:p>
            <a:r>
              <a:rPr lang="en-US" dirty="0" smtClean="0"/>
              <a:t>W A</a:t>
            </a:r>
            <a:r>
              <a:rPr lang="en-US" sz="1800" baseline="-25000" dirty="0" smtClean="0"/>
              <a:t>L</a:t>
            </a:r>
            <a:r>
              <a:rPr lang="en-US" dirty="0" smtClean="0"/>
              <a:t> at forward, backward, mid rapidity for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u,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u,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d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94" y="628650"/>
            <a:ext cx="5116200" cy="46418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rot="5400000" flipH="1" flipV="1">
            <a:off x="5898737" y="4190603"/>
            <a:ext cx="1448594" cy="15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6064234" y="3530600"/>
            <a:ext cx="558006" cy="127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 flipH="1" flipV="1">
            <a:off x="5632037" y="2044303"/>
            <a:ext cx="1448594" cy="15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V="1">
            <a:off x="5797534" y="1384300"/>
            <a:ext cx="558006" cy="127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281161" y="1199734"/>
            <a:ext cx="19159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Current best knowledge from</a:t>
            </a:r>
            <a:r>
              <a:rPr lang="en-US" sz="2400" i="1" dirty="0" smtClean="0">
                <a:solidFill>
                  <a:schemeClr val="tx1"/>
                </a:solidFill>
              </a:rPr>
              <a:t> global </a:t>
            </a:r>
            <a:r>
              <a:rPr lang="en-US" sz="2400" i="1" dirty="0" smtClean="0">
                <a:solidFill>
                  <a:schemeClr val="tx1"/>
                </a:solidFill>
              </a:rPr>
              <a:t>fits</a:t>
            </a:r>
          </a:p>
          <a:p>
            <a:pPr>
              <a:buNone/>
            </a:pPr>
            <a:endParaRPr lang="en-US" sz="24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Still surprisingly small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97821" y="5327650"/>
            <a:ext cx="2722379" cy="812920"/>
            <a:chOff x="6421621" y="5270500"/>
            <a:chExt cx="2722379" cy="812920"/>
          </a:xfrm>
        </p:grpSpPr>
        <p:sp>
          <p:nvSpPr>
            <p:cNvPr id="15" name="Rectangle 14"/>
            <p:cNvSpPr/>
            <p:nvPr/>
          </p:nvSpPr>
          <p:spPr>
            <a:xfrm>
              <a:off x="6421621" y="5270500"/>
              <a:ext cx="2722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HP12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21621" y="5683310"/>
              <a:ext cx="2722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HP8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 rot="10800000" flipV="1">
            <a:off x="7404101" y="6220262"/>
            <a:ext cx="176213" cy="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 flipV="1">
            <a:off x="6376990" y="6245658"/>
            <a:ext cx="176212" cy="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single spin asymmetries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22300"/>
            <a:ext cx="8966200" cy="5558445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~ 0 at </a:t>
            </a:r>
            <a:r>
              <a:rPr lang="en-US" dirty="0" smtClean="0"/>
              <a:t>mid-</a:t>
            </a:r>
            <a:r>
              <a:rPr lang="en-US" dirty="0" err="1" smtClean="0"/>
              <a:t>y</a:t>
            </a:r>
            <a:r>
              <a:rPr lang="en-US" dirty="0" smtClean="0"/>
              <a:t>, large at forward rapidity. Why??</a:t>
            </a:r>
            <a:endParaRPr lang="en-US" dirty="0" smtClean="0"/>
          </a:p>
          <a:p>
            <a:pPr lvl="1"/>
            <a:r>
              <a:rPr lang="en-US" dirty="0" smtClean="0"/>
              <a:t>Initial state correlations between</a:t>
            </a:r>
            <a:r>
              <a:rPr lang="en-US" dirty="0" smtClean="0"/>
              <a:t>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p</a:t>
            </a:r>
            <a:r>
              <a:rPr lang="en-US" dirty="0" smtClean="0"/>
              <a:t> spin? (</a:t>
            </a:r>
            <a:r>
              <a:rPr lang="en-US" dirty="0" err="1" smtClean="0"/>
              <a:t>Sivers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Spin dependent fragmentation functions? </a:t>
            </a:r>
            <a:r>
              <a:rPr lang="en-US" dirty="0" smtClean="0"/>
              <a:t>(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Collins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>
                <a:cs typeface="Symbol" charset="2"/>
              </a:rPr>
              <a:t>Effects at sub-leading twist</a:t>
            </a:r>
            <a:r>
              <a:rPr lang="en-US" dirty="0" smtClean="0"/>
              <a:t>? (</a:t>
            </a:r>
            <a:r>
              <a:rPr lang="en-US" dirty="0" err="1" smtClean="0"/>
              <a:t>Qiu</a:t>
            </a:r>
            <a:r>
              <a:rPr lang="en-US" dirty="0" smtClean="0"/>
              <a:t>, </a:t>
            </a:r>
            <a:r>
              <a:rPr lang="en-US" dirty="0" err="1" smtClean="0"/>
              <a:t>Sterman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Past measurements statistics limited </a:t>
            </a:r>
            <a:r>
              <a:rPr lang="en-US" sz="1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more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r>
              <a:rPr lang="en-US" dirty="0" smtClean="0"/>
              <a:t> data!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25600" y="6115050"/>
            <a:ext cx="6769100" cy="707886"/>
          </a:xfrm>
          <a:prstGeom prst="rect">
            <a:avLst/>
          </a:prstGeom>
          <a:solidFill>
            <a:srgbClr val="DBDEDE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NSAC milestone </a:t>
            </a:r>
            <a:r>
              <a:rPr lang="en-US" sz="2000" dirty="0" smtClean="0">
                <a:solidFill>
                  <a:srgbClr val="000090"/>
                </a:solidFill>
              </a:rPr>
              <a:t>HP13 (sign change in </a:t>
            </a:r>
            <a:r>
              <a:rPr lang="en-US" sz="2000" dirty="0" err="1" smtClean="0">
                <a:solidFill>
                  <a:srgbClr val="000090"/>
                </a:solidFill>
              </a:rPr>
              <a:t>Sivers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asymm</a:t>
            </a:r>
            <a:r>
              <a:rPr lang="en-US" sz="2000" dirty="0" smtClean="0">
                <a:solidFill>
                  <a:srgbClr val="000090"/>
                </a:solidFill>
              </a:rPr>
              <a:t>. </a:t>
            </a:r>
            <a:r>
              <a:rPr lang="en-US" sz="2000" dirty="0" smtClean="0">
                <a:solidFill>
                  <a:srgbClr val="000090"/>
                </a:solidFill>
              </a:rPr>
              <a:t>i</a:t>
            </a:r>
            <a:r>
              <a:rPr lang="en-US" sz="2000" dirty="0" smtClean="0">
                <a:solidFill>
                  <a:srgbClr val="000090"/>
                </a:solidFill>
              </a:rPr>
              <a:t>n DY)  requires 125 pb</a:t>
            </a:r>
            <a:r>
              <a:rPr lang="en-US" sz="2000" baseline="30000" dirty="0" smtClean="0">
                <a:solidFill>
                  <a:srgbClr val="000090"/>
                </a:solidFill>
              </a:rPr>
              <a:t>-1</a:t>
            </a:r>
            <a:r>
              <a:rPr lang="en-US" sz="2000" dirty="0" smtClean="0">
                <a:solidFill>
                  <a:srgbClr val="000090"/>
                </a:solidFill>
              </a:rPr>
              <a:t> in PHENIX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897" r="8051"/>
          <a:stretch>
            <a:fillRect/>
          </a:stretch>
        </p:blipFill>
        <p:spPr>
          <a:xfrm>
            <a:off x="0" y="2383594"/>
            <a:ext cx="6108700" cy="3214373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740851" y="2383594"/>
            <a:ext cx="1387475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midrapidity</a:t>
            </a:r>
            <a:r>
              <a:rPr lang="en-US" altLang="ja-JP" sz="1400" dirty="0" smtClean="0">
                <a:solidFill>
                  <a:schemeClr val="tx1"/>
                </a:solidFill>
                <a:latin typeface="+mn-lt"/>
              </a:rPr>
              <a:t>  </a:t>
            </a:r>
            <a:endParaRPr lang="en-US" altLang="ja-JP" sz="1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07981" y="2358194"/>
            <a:ext cx="6436019" cy="3214373"/>
            <a:chOff x="2707981" y="2383594"/>
            <a:chExt cx="6436019" cy="32143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1385" t="4329" r="7846"/>
            <a:stretch>
              <a:fillRect/>
            </a:stretch>
          </p:blipFill>
          <p:spPr>
            <a:xfrm>
              <a:off x="2707981" y="2383594"/>
              <a:ext cx="6436019" cy="3214373"/>
            </a:xfrm>
            <a:prstGeom prst="rect">
              <a:avLst/>
            </a:prstGeom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6134100" y="2535994"/>
              <a:ext cx="1882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600" dirty="0" smtClean="0">
                  <a:solidFill>
                    <a:srgbClr val="0000FF"/>
                  </a:solidFill>
                  <a:latin typeface="+mn-lt"/>
                </a:rPr>
                <a:t>Pol. beam direction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+mn-lt"/>
                </a:rPr>
                <a:t>  </a:t>
              </a:r>
              <a:endParaRPr lang="en-US" altLang="ja-JP" sz="1400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4B61E6-91F1-0D4F-A01C-0975312D6B0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PHENIX beam use proposal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304925" y="4429125"/>
            <a:ext cx="41640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/>
              <a:t>If less than 30 cryo weeks:</a:t>
            </a:r>
          </a:p>
        </p:txBody>
      </p:sp>
      <p:pic>
        <p:nvPicPr>
          <p:cNvPr id="8" name="Picture 7" descr="bup_table.jpg"/>
          <p:cNvPicPr>
            <a:picLocks noChangeAspect="1"/>
          </p:cNvPicPr>
          <p:nvPr/>
        </p:nvPicPr>
        <p:blipFill>
          <a:blip r:embed="rId3"/>
          <a:srcRect t="4276" r="5222" b="5529"/>
          <a:stretch>
            <a:fillRect/>
          </a:stretch>
        </p:blipFill>
        <p:spPr>
          <a:xfrm>
            <a:off x="447674" y="579405"/>
            <a:ext cx="8150226" cy="4894295"/>
          </a:xfrm>
          <a:prstGeom prst="rect">
            <a:avLst/>
          </a:prstGeom>
        </p:spPr>
      </p:pic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50800" y="5422900"/>
            <a:ext cx="9004300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6600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u="sng" dirty="0" smtClean="0">
                <a:solidFill>
                  <a:schemeClr val="tx1"/>
                </a:solidFill>
                <a:latin typeface="Arial Unicode MS" charset="0"/>
              </a:rPr>
              <a:t> NB for Run-13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(Adds up to 30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cryo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weeks)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Relative priority of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CuAu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, UU, more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AuAu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TBD by Run-12 results</a:t>
            </a:r>
            <a:endParaRPr lang="en-US" sz="2400" i="1" baseline="-25000" dirty="0" smtClean="0">
              <a:solidFill>
                <a:schemeClr val="tx1"/>
              </a:solidFill>
              <a:latin typeface="Arial Unicode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4B61E6-91F1-0D4F-A01C-0975312D6B0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PHENIX beam use proposal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304925" y="4429125"/>
            <a:ext cx="41640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/>
              <a:t>If less than 30 cryo weeks:</a:t>
            </a:r>
          </a:p>
        </p:txBody>
      </p:sp>
      <p:pic>
        <p:nvPicPr>
          <p:cNvPr id="8" name="Picture 7" descr="bup_table.jpg"/>
          <p:cNvPicPr>
            <a:picLocks noChangeAspect="1"/>
          </p:cNvPicPr>
          <p:nvPr/>
        </p:nvPicPr>
        <p:blipFill>
          <a:blip r:embed="rId3"/>
          <a:srcRect t="4276" r="5222" b="5529"/>
          <a:stretch>
            <a:fillRect/>
          </a:stretch>
        </p:blipFill>
        <p:spPr>
          <a:xfrm>
            <a:off x="447674" y="579405"/>
            <a:ext cx="8150226" cy="4894295"/>
          </a:xfrm>
          <a:prstGeom prst="rect">
            <a:avLst/>
          </a:prstGeom>
        </p:spPr>
      </p:pic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447674" y="3721100"/>
            <a:ext cx="8150226" cy="1785104"/>
          </a:xfrm>
          <a:prstGeom prst="rect">
            <a:avLst/>
          </a:prstGeom>
          <a:solidFill>
            <a:srgbClr val="FFFF00"/>
          </a:solidFill>
          <a:ln w="38100">
            <a:solidFill>
              <a:srgbClr val="FF6600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u="sng" dirty="0" smtClean="0">
                <a:solidFill>
                  <a:schemeClr val="tx1"/>
                </a:solidFill>
                <a:latin typeface="Arial Unicode MS" charset="0"/>
              </a:rPr>
              <a:t> Additions if we get a longer Run-12 (in priority order)</a:t>
            </a:r>
            <a:endParaRPr lang="en-US" sz="2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1.5 week of 62.4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p+p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for J/</a:t>
            </a:r>
            <a:r>
              <a:rPr lang="en-US" sz="2400" i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&amp; open heavy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q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R</a:t>
            </a:r>
            <a:r>
              <a:rPr lang="en-US" sz="2400" i="1" baseline="-25000" dirty="0" smtClean="0">
                <a:solidFill>
                  <a:schemeClr val="tx1"/>
                </a:solidFill>
                <a:latin typeface="Arial Unicode MS" charset="0"/>
              </a:rPr>
              <a:t>AA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1.5 week of 39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p+p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for </a:t>
            </a:r>
            <a:r>
              <a:rPr lang="en-US" sz="2400" i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Unicode MS" charset="0"/>
              </a:rPr>
              <a:t>0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R</a:t>
            </a:r>
            <a:r>
              <a:rPr lang="en-US" sz="2400" i="1" baseline="-25000" dirty="0" smtClean="0">
                <a:solidFill>
                  <a:schemeClr val="tx1"/>
                </a:solidFill>
                <a:latin typeface="Arial Unicode MS" charset="0"/>
              </a:rPr>
              <a:t>AA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Add 1 week to 27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Au+Au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to improve reach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800100"/>
            <a:ext cx="7772400" cy="5235279"/>
          </a:xfrm>
        </p:spPr>
        <p:txBody>
          <a:bodyPr/>
          <a:lstStyle/>
          <a:p>
            <a:r>
              <a:rPr lang="en-US" dirty="0" smtClean="0"/>
              <a:t>We request to run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first</a:t>
            </a:r>
          </a:p>
          <a:p>
            <a:pPr lvl="1"/>
            <a:r>
              <a:rPr lang="en-US" dirty="0" smtClean="0"/>
              <a:t>FVTX commissioning</a:t>
            </a:r>
          </a:p>
          <a:p>
            <a:pPr lvl="1"/>
            <a:r>
              <a:rPr lang="en-US" dirty="0" smtClean="0"/>
              <a:t>	avoid letting any downtime affect W program</a:t>
            </a:r>
          </a:p>
          <a:p>
            <a:pPr lvl="1"/>
            <a:r>
              <a:rPr lang="en-US" dirty="0" smtClean="0"/>
              <a:t>RPC1 commissioning</a:t>
            </a:r>
          </a:p>
          <a:p>
            <a:pPr lvl="1"/>
            <a:r>
              <a:rPr lang="en-US" dirty="0" smtClean="0"/>
              <a:t>	be ready for the W measurement</a:t>
            </a:r>
          </a:p>
          <a:p>
            <a:pPr lvl="1"/>
            <a:r>
              <a:rPr lang="en-US" dirty="0" smtClean="0"/>
              <a:t>Polarization development time (?)</a:t>
            </a:r>
          </a:p>
          <a:p>
            <a:pPr lvl="1"/>
            <a:r>
              <a:rPr lang="en-US" dirty="0" smtClean="0"/>
              <a:t>	may help optimize machine performance for 500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Then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Followed by low energy comparison running, if $ permit</a:t>
            </a:r>
          </a:p>
          <a:p>
            <a:r>
              <a:rPr lang="en-US" dirty="0" smtClean="0"/>
              <a:t>Switch to ions</a:t>
            </a:r>
          </a:p>
          <a:p>
            <a:pPr lvl="1"/>
            <a:r>
              <a:rPr lang="en-US" dirty="0" smtClean="0"/>
              <a:t>Do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first</a:t>
            </a:r>
          </a:p>
          <a:p>
            <a:pPr lvl="1"/>
            <a:r>
              <a:rPr lang="en-US" dirty="0" smtClean="0"/>
              <a:t>Probably should follow with 27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en-US" dirty="0" smtClean="0"/>
              <a:t>	lower priority </a:t>
            </a:r>
            <a:r>
              <a:rPr lang="en-US" dirty="0" smtClean="0"/>
              <a:t>for </a:t>
            </a:r>
            <a:r>
              <a:rPr lang="en-US" dirty="0" smtClean="0"/>
              <a:t>PHENIX than U+U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Unprecedented Reach and Precision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8300" y="5829300"/>
            <a:ext cx="8479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Superb particle ID, high rate capability and excellent trigger: broad physics </a:t>
            </a:r>
          </a:p>
          <a:p>
            <a:pPr>
              <a:buNone/>
            </a:pPr>
            <a:r>
              <a:rPr lang="en-US" sz="2000" dirty="0" smtClean="0"/>
              <a:t>		capabilities over a large kinematic range  </a:t>
            </a:r>
            <a:endParaRPr lang="en-US" sz="2000" dirty="0"/>
          </a:p>
        </p:txBody>
      </p:sp>
      <p:pic>
        <p:nvPicPr>
          <p:cNvPr id="9" name="Picture 8" descr="jpsi_RAA.gif"/>
          <p:cNvPicPr>
            <a:picLocks noChangeAspect="1"/>
          </p:cNvPicPr>
          <p:nvPr/>
        </p:nvPicPr>
        <p:blipFill>
          <a:blip r:embed="rId2"/>
          <a:srcRect t="3234"/>
          <a:stretch>
            <a:fillRect/>
          </a:stretch>
        </p:blipFill>
        <p:spPr>
          <a:xfrm>
            <a:off x="800100" y="698500"/>
            <a:ext cx="7429500" cy="51300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457200"/>
          </a:xfrm>
        </p:spPr>
        <p:txBody>
          <a:bodyPr/>
          <a:lstStyle/>
          <a:p>
            <a:r>
              <a:rPr lang="en-US" dirty="0" smtClean="0"/>
              <a:t>How well will we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Run-12 top priority: progress on W program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83636" y="6229350"/>
            <a:ext cx="1828800" cy="514350"/>
          </a:xfrm>
        </p:spPr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86" y="2743200"/>
            <a:ext cx="4242514" cy="306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98" y="2283767"/>
            <a:ext cx="1765678" cy="461665"/>
          </a:xfrm>
          <a:prstGeom prst="rect">
            <a:avLst/>
          </a:prstGeom>
          <a:solidFill>
            <a:srgbClr val="C6F5F5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2400" baseline="30000" dirty="0" smtClean="0">
                <a:solidFill>
                  <a:schemeClr val="tx1"/>
                </a:solidFill>
                <a:latin typeface="+mn-lt"/>
              </a:rPr>
              <a:t>+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-&gt;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400" baseline="30000" dirty="0" smtClean="0">
                <a:solidFill>
                  <a:schemeClr val="tx1"/>
                </a:solidFill>
                <a:latin typeface="+mn-lt"/>
              </a:rPr>
              <a:t>+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solidFill>
                  <a:schemeClr val="tx1"/>
                </a:solidFill>
                <a:latin typeface="+mn-lt"/>
              </a:rPr>
              <a:t>e</a:t>
            </a:r>
            <a:endParaRPr lang="en-US" sz="2400" baseline="-25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212236" y="2258367"/>
            <a:ext cx="1712753" cy="461665"/>
            <a:chOff x="7099683" y="1925935"/>
            <a:chExt cx="1712753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7099683" y="1925935"/>
              <a:ext cx="1712753" cy="461665"/>
            </a:xfrm>
            <a:prstGeom prst="rect">
              <a:avLst/>
            </a:prstGeom>
            <a:solidFill>
              <a:srgbClr val="C6F5F5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W</a:t>
              </a:r>
              <a:r>
                <a:rPr lang="en-US" sz="2400" baseline="30000" dirty="0">
                  <a:solidFill>
                    <a:schemeClr val="tx1"/>
                  </a:solidFill>
                  <a:latin typeface="+mn-lt"/>
                </a:rPr>
                <a:t>-</a:t>
              </a: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 -&gt; </a:t>
              </a:r>
              <a:r>
                <a:rPr lang="en-US" sz="2400" dirty="0" err="1" smtClean="0">
                  <a:solidFill>
                    <a:schemeClr val="tx1"/>
                  </a:solidFill>
                  <a:latin typeface="+mn-lt"/>
                </a:rPr>
                <a:t>e</a:t>
              </a:r>
              <a:r>
                <a:rPr lang="en-US" sz="2400" baseline="30000" dirty="0">
                  <a:solidFill>
                    <a:schemeClr val="tx1"/>
                  </a:solidFill>
                  <a:latin typeface="+mn-lt"/>
                </a:rPr>
                <a:t>-</a:t>
              </a: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 + </a:t>
              </a:r>
              <a:r>
                <a:rPr lang="en-US" sz="24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+mn-lt"/>
                </a:rPr>
                <a:t>e</a:t>
              </a:r>
              <a:endParaRPr lang="en-US" sz="2400" baseline="-2500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rot="10800000" flipV="1">
              <a:off x="8408193" y="2070096"/>
              <a:ext cx="176213" cy="3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Rectangle 9"/>
          <p:cNvSpPr/>
          <p:nvPr/>
        </p:nvSpPr>
        <p:spPr>
          <a:xfrm>
            <a:off x="5028487" y="692150"/>
            <a:ext cx="406538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+mn-lt"/>
              </a:rPr>
              <a:t>inclusive high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leptons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∫</a:t>
            </a:r>
            <a:r>
              <a:rPr lang="en-US" sz="2400" i="1" dirty="0" err="1">
                <a:latin typeface="+mn-lt"/>
              </a:rPr>
              <a:t>Ldt</a:t>
            </a:r>
            <a:r>
              <a:rPr lang="en-US" sz="2400" i="1" dirty="0">
                <a:latin typeface="+mn-lt"/>
              </a:rPr>
              <a:t>=300pb</a:t>
            </a:r>
            <a:r>
              <a:rPr lang="en-US" sz="2400" i="1" baseline="30000" dirty="0">
                <a:latin typeface="+mn-lt"/>
              </a:rPr>
              <a:t>-</a:t>
            </a:r>
            <a:r>
              <a:rPr lang="en-US" sz="2400" i="1" baseline="30000" dirty="0" smtClean="0">
                <a:latin typeface="+mn-lt"/>
              </a:rPr>
              <a:t>1 </a:t>
            </a:r>
            <a:r>
              <a:rPr lang="en-US" sz="2400" i="1" dirty="0" smtClean="0">
                <a:latin typeface="+mn-lt"/>
              </a:rPr>
              <a:t>in 30cm, </a:t>
            </a:r>
            <a:r>
              <a:rPr lang="en-US" sz="2400" i="1" dirty="0">
                <a:latin typeface="+mn-lt"/>
              </a:rPr>
              <a:t>P=</a:t>
            </a:r>
            <a:r>
              <a:rPr lang="en-US" sz="2400" i="1" dirty="0" smtClean="0">
                <a:latin typeface="+mn-lt"/>
              </a:rPr>
              <a:t>0.55</a:t>
            </a:r>
          </a:p>
          <a:p>
            <a:pPr>
              <a:buNone/>
            </a:pPr>
            <a:r>
              <a:rPr lang="en-US" i="1" u="sng" dirty="0" smtClean="0">
                <a:latin typeface="+mn-lt"/>
              </a:rPr>
              <a:t>Run-12 (100pb</a:t>
            </a:r>
            <a:r>
              <a:rPr lang="en-US" i="1" u="sng" baseline="30000" dirty="0">
                <a:latin typeface="+mn-lt"/>
              </a:rPr>
              <a:t>-</a:t>
            </a:r>
            <a:r>
              <a:rPr lang="en-US" i="1" u="sng" baseline="30000" dirty="0" smtClean="0">
                <a:latin typeface="+mn-lt"/>
              </a:rPr>
              <a:t>1</a:t>
            </a:r>
            <a:r>
              <a:rPr lang="en-US" i="1" u="sng" dirty="0" smtClean="0">
                <a:latin typeface="+mn-lt"/>
              </a:rPr>
              <a:t>)</a:t>
            </a:r>
            <a:r>
              <a:rPr lang="en-US" i="1" u="sng" baseline="30000" dirty="0" smtClean="0">
                <a:latin typeface="+mn-lt"/>
              </a:rPr>
              <a:t> </a:t>
            </a:r>
            <a:r>
              <a:rPr lang="en-US" i="1" u="sng" dirty="0" smtClean="0">
                <a:latin typeface="+mn-lt"/>
              </a:rPr>
              <a:t>+ Run-13</a:t>
            </a:r>
            <a:endParaRPr lang="en-US" u="sng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r="3859"/>
          <a:stretch>
            <a:fillRect/>
          </a:stretch>
        </p:blipFill>
        <p:spPr>
          <a:xfrm>
            <a:off x="0" y="692150"/>
            <a:ext cx="4901487" cy="5759450"/>
          </a:xfrm>
          <a:prstGeom prst="rect">
            <a:avLst/>
          </a:prstGeom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838200" y="1384300"/>
            <a:ext cx="793750" cy="457200"/>
            <a:chOff x="1672" y="840"/>
            <a:chExt cx="500" cy="288"/>
          </a:xfrm>
        </p:grpSpPr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672" y="84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400" dirty="0" err="1">
                  <a:solidFill>
                    <a:schemeClr val="accent2"/>
                  </a:solidFill>
                  <a:latin typeface="Symbol" charset="2"/>
                  <a:sym typeface="Symbol" charset="2"/>
                </a:rPr>
                <a:t></a:t>
              </a:r>
              <a:r>
                <a:rPr lang="en-US" sz="2400" dirty="0" err="1">
                  <a:solidFill>
                    <a:schemeClr val="accent2"/>
                  </a:solidFill>
                </a:rPr>
                <a:t>d/d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872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2024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873500" y="2514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err="1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err="1">
                <a:solidFill>
                  <a:schemeClr val="accent2"/>
                </a:solidFill>
              </a:rPr>
              <a:t>u/u</a:t>
            </a:r>
            <a:endParaRPr lang="en-US" sz="2400" dirty="0">
              <a:solidFill>
                <a:schemeClr val="accent2"/>
              </a:solidFill>
            </a:endParaRPr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838200" y="4195763"/>
            <a:ext cx="793750" cy="457200"/>
            <a:chOff x="1672" y="840"/>
            <a:chExt cx="500" cy="288"/>
          </a:xfrm>
        </p:grpSpPr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1672" y="84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400" dirty="0" err="1">
                  <a:solidFill>
                    <a:schemeClr val="accent2"/>
                  </a:solidFill>
                  <a:latin typeface="Symbol" charset="2"/>
                  <a:sym typeface="Symbol" charset="2"/>
                </a:rPr>
                <a:t></a:t>
              </a:r>
              <a:r>
                <a:rPr lang="en-US" sz="2400" dirty="0" err="1">
                  <a:solidFill>
                    <a:schemeClr val="accent2"/>
                  </a:solidFill>
                </a:rPr>
                <a:t>u/u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872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2024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3873500" y="5110163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err="1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err="1">
                <a:solidFill>
                  <a:schemeClr val="accent2"/>
                </a:solidFill>
              </a:rPr>
              <a:t>d/d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68998" y="5810250"/>
            <a:ext cx="3168272" cy="9048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Requires ∫</a:t>
            </a:r>
            <a:r>
              <a:rPr lang="en-US" sz="2400" i="1" dirty="0" err="1">
                <a:latin typeface="+mn-lt"/>
              </a:rPr>
              <a:t>Ldt</a:t>
            </a:r>
            <a:r>
              <a:rPr lang="en-US" sz="2400" i="1" dirty="0" smtClean="0">
                <a:latin typeface="+mn-lt"/>
              </a:rPr>
              <a:t>=900pb</a:t>
            </a:r>
            <a:r>
              <a:rPr lang="en-US" sz="2400" i="1" baseline="30000" dirty="0">
                <a:latin typeface="+mn-lt"/>
              </a:rPr>
              <a:t>-</a:t>
            </a:r>
            <a:r>
              <a:rPr lang="en-US" sz="2400" i="1" baseline="30000" dirty="0" smtClean="0">
                <a:latin typeface="+mn-lt"/>
              </a:rPr>
              <a:t>1</a:t>
            </a:r>
          </a:p>
          <a:p>
            <a:pPr>
              <a:buNone/>
            </a:pPr>
            <a:r>
              <a:rPr lang="en-US" sz="2400" i="1" dirty="0">
                <a:latin typeface="+mn-lt"/>
              </a:rPr>
              <a:t>d</a:t>
            </a:r>
            <a:r>
              <a:rPr lang="en-US" sz="2400" i="1" dirty="0" smtClean="0">
                <a:latin typeface="+mn-lt"/>
              </a:rPr>
              <a:t>elivered in Run-12+13</a:t>
            </a:r>
            <a:r>
              <a:rPr lang="en-US" sz="2400" i="1" baseline="30000" dirty="0" smtClean="0"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50% polarization performance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5010597" cy="477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402" y="3086100"/>
            <a:ext cx="4187598" cy="27114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 </a:t>
            </a:r>
            <a:r>
              <a:rPr lang="en-US" dirty="0" err="1" smtClean="0"/>
              <a:t>dbar/ubar</a:t>
            </a:r>
            <a:r>
              <a:rPr lang="en-US" dirty="0" smtClean="0"/>
              <a:t> with W+/W- ratio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R-dbar-u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339850"/>
            <a:ext cx="7200900" cy="4178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5149" y="1809402"/>
            <a:ext cx="18765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symmetric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sea</a:t>
            </a:r>
            <a:endParaRPr lang="en-US" sz="2000" b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4157" y="2361912"/>
            <a:ext cx="13979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asymmetric</a:t>
            </a:r>
            <a:endParaRPr lang="en-US" sz="2000" b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7234157" y="2578100"/>
            <a:ext cx="155448" cy="1040285"/>
          </a:xfrm>
          <a:prstGeom prst="rightBrac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6993008" y="2209512"/>
            <a:ext cx="241149" cy="914400"/>
          </a:xfrm>
          <a:prstGeom prst="rightBrac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concern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300" y="990600"/>
            <a:ext cx="8085138" cy="3998018"/>
          </a:xfrm>
        </p:spPr>
        <p:txBody>
          <a:bodyPr/>
          <a:lstStyle/>
          <a:p>
            <a:r>
              <a:rPr lang="en-US" dirty="0" smtClean="0"/>
              <a:t>RHIC performance for 500 </a:t>
            </a:r>
            <a:r>
              <a:rPr lang="en-US" dirty="0" err="1" smtClean="0"/>
              <a:t>GeV</a:t>
            </a:r>
            <a:r>
              <a:rPr lang="en-US" dirty="0" smtClean="0"/>
              <a:t> polarized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Not up to the usual RHIC standards</a:t>
            </a:r>
          </a:p>
          <a:p>
            <a:pPr lvl="1"/>
            <a:r>
              <a:rPr lang="en-US" dirty="0" smtClean="0"/>
              <a:t>We only got ∫</a:t>
            </a:r>
            <a:r>
              <a:rPr lang="en-US" dirty="0" err="1" smtClean="0"/>
              <a:t>Ldt</a:t>
            </a:r>
            <a:r>
              <a:rPr lang="en-US" dirty="0" smtClean="0"/>
              <a:t>=18pb</a:t>
            </a:r>
            <a:r>
              <a:rPr lang="en-US" baseline="30000" dirty="0" smtClean="0"/>
              <a:t>-1 </a:t>
            </a:r>
            <a:r>
              <a:rPr lang="en-US" dirty="0" smtClean="0"/>
              <a:t>within our vertex cut of 30cm</a:t>
            </a:r>
          </a:p>
          <a:p>
            <a:pPr lvl="1"/>
            <a:r>
              <a:rPr lang="en-US" dirty="0" smtClean="0"/>
              <a:t>Polarization was ~ 50%</a:t>
            </a:r>
          </a:p>
          <a:p>
            <a:r>
              <a:rPr lang="en-US" dirty="0" smtClean="0"/>
              <a:t>300 pb</a:t>
            </a:r>
            <a:r>
              <a:rPr lang="en-US" baseline="30000" dirty="0" smtClean="0"/>
              <a:t>-1</a:t>
            </a:r>
            <a:r>
              <a:rPr lang="en-US" dirty="0" smtClean="0"/>
              <a:t> in 30 cm is necessary for impactful measurement!</a:t>
            </a:r>
          </a:p>
          <a:p>
            <a:pPr lvl="1"/>
            <a:r>
              <a:rPr lang="en-US" dirty="0" smtClean="0"/>
              <a:t>Plots are for 55% polarization; current performance is close to what’s needed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Can this program be completed in 2 years?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NSAC milestone HP8 is set for 2013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If we do not reach in 2 years, will request one more run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89E9005-2447-6F4B-A20A-36A43A09F32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17763" name="Text Box 13"/>
          <p:cNvSpPr txBox="1">
            <a:spLocks noChangeArrowheads="1"/>
          </p:cNvSpPr>
          <p:nvPr/>
        </p:nvSpPr>
        <p:spPr bwMode="auto">
          <a:xfrm>
            <a:off x="265113" y="4117975"/>
            <a:ext cx="39370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dirty="0">
                <a:solidFill>
                  <a:schemeClr val="accent2"/>
                </a:solidFill>
              </a:rPr>
              <a:t>Small </a:t>
            </a:r>
            <a:r>
              <a:rPr lang="en-US" dirty="0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dirty="0">
                <a:solidFill>
                  <a:schemeClr val="accent2"/>
                </a:solidFill>
              </a:rPr>
              <a:t>G: a challenge!</a:t>
            </a:r>
          </a:p>
          <a:p>
            <a:pPr>
              <a:buFont typeface="Monotype Sorts" charset="2"/>
              <a:buNone/>
            </a:pPr>
            <a:r>
              <a:rPr lang="en-US" dirty="0">
                <a:solidFill>
                  <a:schemeClr val="accent2"/>
                </a:solidFill>
              </a:rPr>
              <a:t>500 </a:t>
            </a:r>
            <a:r>
              <a:rPr lang="en-US" dirty="0" err="1">
                <a:solidFill>
                  <a:schemeClr val="accent2"/>
                </a:solidFill>
              </a:rPr>
              <a:t>GeV</a:t>
            </a:r>
            <a:r>
              <a:rPr lang="en-US" dirty="0">
                <a:solidFill>
                  <a:schemeClr val="accent2"/>
                </a:solidFill>
              </a:rPr>
              <a:t> reaches lower </a:t>
            </a:r>
            <a:r>
              <a:rPr lang="en-US" dirty="0" err="1">
                <a:solidFill>
                  <a:schemeClr val="accent2"/>
                </a:solidFill>
              </a:rPr>
              <a:t>x</a:t>
            </a:r>
            <a:endParaRPr lang="en-US" dirty="0">
              <a:solidFill>
                <a:schemeClr val="accent2"/>
              </a:solidFill>
            </a:endParaRPr>
          </a:p>
          <a:p>
            <a:pPr>
              <a:buFont typeface="Monotype Sorts" charset="2"/>
              <a:buNone/>
            </a:pPr>
            <a:r>
              <a:rPr lang="en-US" dirty="0">
                <a:solidFill>
                  <a:schemeClr val="accent2"/>
                </a:solidFill>
              </a:rPr>
              <a:t> with higher luminosity</a:t>
            </a:r>
          </a:p>
        </p:txBody>
      </p:sp>
      <p:sp>
        <p:nvSpPr>
          <p:cNvPr id="1177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</a:t>
            </a:r>
            <a:r>
              <a:rPr lang="en-US" dirty="0" err="1" smtClean="0">
                <a:latin typeface="Symbol" charset="2"/>
                <a:sym typeface="Symbol" charset="2"/>
              </a:rPr>
              <a:t></a:t>
            </a:r>
            <a:r>
              <a:rPr lang="en-US" dirty="0" err="1" smtClean="0"/>
              <a:t>g</a:t>
            </a:r>
            <a:r>
              <a:rPr lang="en-US" dirty="0" smtClean="0"/>
              <a:t> : </a:t>
            </a:r>
            <a:r>
              <a:rPr lang="en-US" dirty="0" smtClean="0">
                <a:latin typeface="Symbol" charset="2"/>
                <a:sym typeface="Symbol" charset="2"/>
              </a:rPr>
              <a:t></a:t>
            </a:r>
            <a:r>
              <a:rPr lang="en-US" u="none" baseline="30000" dirty="0"/>
              <a:t>0</a:t>
            </a:r>
            <a:r>
              <a:rPr lang="en-US" dirty="0"/>
              <a:t> A</a:t>
            </a:r>
            <a:r>
              <a:rPr lang="en-US" baseline="-25000" dirty="0"/>
              <a:t>LL</a:t>
            </a:r>
            <a:r>
              <a:rPr lang="en-US" dirty="0"/>
              <a:t> at 500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11776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590550"/>
            <a:ext cx="4043363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8" name="Rectangle 9"/>
          <p:cNvSpPr>
            <a:spLocks noChangeArrowheads="1"/>
          </p:cNvSpPr>
          <p:nvPr/>
        </p:nvSpPr>
        <p:spPr bwMode="auto">
          <a:xfrm>
            <a:off x="728663" y="1179513"/>
            <a:ext cx="1255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000" b="0">
                <a:solidFill>
                  <a:schemeClr val="tx1"/>
                </a:solidFill>
              </a:rPr>
              <a:t>2-2.5 GeV</a:t>
            </a:r>
          </a:p>
        </p:txBody>
      </p:sp>
      <p:sp>
        <p:nvSpPr>
          <p:cNvPr id="117769" name="Line 10"/>
          <p:cNvSpPr>
            <a:spLocks noChangeShapeType="1"/>
          </p:cNvSpPr>
          <p:nvPr/>
        </p:nvSpPr>
        <p:spPr bwMode="auto">
          <a:xfrm>
            <a:off x="1498600" y="1576388"/>
            <a:ext cx="266700" cy="1116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7770" name="Line 11"/>
          <p:cNvSpPr>
            <a:spLocks noChangeShapeType="1"/>
          </p:cNvSpPr>
          <p:nvPr/>
        </p:nvSpPr>
        <p:spPr bwMode="auto">
          <a:xfrm flipV="1">
            <a:off x="1517650" y="1422400"/>
            <a:ext cx="641350" cy="153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650875"/>
            <a:ext cx="4521200" cy="34671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635500" y="4270375"/>
            <a:ext cx="4007703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Uncertainties for Run-12</a:t>
            </a:r>
          </a:p>
          <a:p>
            <a:pPr>
              <a:buFont typeface="Monotype Sorts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only; vertex cut of 10cm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g: MPC </a:t>
            </a:r>
            <a:r>
              <a:rPr lang="en-US" dirty="0" smtClean="0">
                <a:latin typeface="Symbol" charset="2"/>
                <a:sym typeface="Symbol" charset="2"/>
              </a:rPr>
              <a:t></a:t>
            </a:r>
            <a:r>
              <a:rPr lang="en-US" u="none" baseline="30000" dirty="0" smtClean="0"/>
              <a:t>0</a:t>
            </a:r>
            <a:r>
              <a:rPr lang="en-US" dirty="0" smtClean="0"/>
              <a:t> and </a:t>
            </a:r>
            <a:r>
              <a:rPr lang="en-US" dirty="0" err="1" smtClean="0"/>
              <a:t>dihadron</a:t>
            </a:r>
            <a:r>
              <a:rPr lang="en-US" dirty="0" smtClean="0"/>
              <a:t> A</a:t>
            </a:r>
            <a:r>
              <a:rPr lang="en-US" baseline="-25000" dirty="0" smtClean="0"/>
              <a:t>LL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762000"/>
            <a:ext cx="7772400" cy="1348061"/>
          </a:xfrm>
        </p:spPr>
        <p:txBody>
          <a:bodyPr/>
          <a:lstStyle/>
          <a:p>
            <a:r>
              <a:rPr lang="en-US" dirty="0" smtClean="0"/>
              <a:t>For Run-12 + Run-13 500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run</a:t>
            </a:r>
          </a:p>
          <a:p>
            <a:r>
              <a:rPr lang="en-US" dirty="0" smtClean="0"/>
              <a:t>Plot: A</a:t>
            </a:r>
            <a:r>
              <a:rPr lang="en-US" baseline="-25000" dirty="0" smtClean="0"/>
              <a:t>LL</a:t>
            </a:r>
            <a:r>
              <a:rPr lang="en-US" dirty="0" smtClean="0"/>
              <a:t> for single cluster in 3.1 </a:t>
            </a:r>
            <a:r>
              <a:rPr lang="en-US" dirty="0" smtClean="0">
                <a:latin typeface="Symbol" charset="2"/>
                <a:cs typeface="Symbol" charset="2"/>
              </a:rPr>
              <a:t>&lt;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3.8</a:t>
            </a:r>
          </a:p>
          <a:p>
            <a:pPr lvl="1"/>
            <a:r>
              <a:rPr lang="en-US" dirty="0" smtClean="0"/>
              <a:t>will use </a:t>
            </a:r>
            <a:r>
              <a:rPr lang="en-US" dirty="0" err="1" smtClean="0"/>
              <a:t>dihadrons</a:t>
            </a:r>
            <a:r>
              <a:rPr lang="en-US" dirty="0" smtClean="0"/>
              <a:t> as in </a:t>
            </a:r>
            <a:r>
              <a:rPr lang="en-US" dirty="0" err="1" smtClean="0"/>
              <a:t>d+Au</a:t>
            </a:r>
            <a:r>
              <a:rPr lang="en-US" dirty="0" smtClean="0"/>
              <a:t> analysis, also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2201402"/>
            <a:ext cx="4025900" cy="3831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938" y="2201402"/>
            <a:ext cx="4164848" cy="38564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77427" y="2201402"/>
            <a:ext cx="981659" cy="113877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X gluon</a:t>
            </a:r>
          </a:p>
          <a:p>
            <a:pPr>
              <a:buNone/>
            </a:pP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endParaRPr lang="en-US" sz="2000" dirty="0" smtClean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in Run-12+13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46998"/>
            <a:ext cx="8509000" cy="1689693"/>
          </a:xfrm>
        </p:spPr>
        <p:txBody>
          <a:bodyPr/>
          <a:lstStyle/>
          <a:p>
            <a:r>
              <a:rPr lang="en-US" dirty="0" smtClean="0"/>
              <a:t>Double duty: </a:t>
            </a:r>
          </a:p>
          <a:p>
            <a:pPr lvl="1"/>
            <a:r>
              <a:rPr lang="en-US" dirty="0" smtClean="0"/>
              <a:t>reference for </a:t>
            </a:r>
            <a:r>
              <a:rPr lang="en-US" dirty="0" err="1" smtClean="0"/>
              <a:t>c,b</a:t>
            </a:r>
            <a:r>
              <a:rPr lang="en-US" dirty="0" smtClean="0"/>
              <a:t> in </a:t>
            </a:r>
            <a:r>
              <a:rPr lang="en-US" dirty="0" err="1" smtClean="0"/>
              <a:t>AuAu</a:t>
            </a:r>
            <a:r>
              <a:rPr lang="en-US" dirty="0" smtClean="0"/>
              <a:t> + transverse spin physics</a:t>
            </a:r>
          </a:p>
          <a:p>
            <a:r>
              <a:rPr lang="en-US" dirty="0" smtClean="0"/>
              <a:t>Assume ∫</a:t>
            </a:r>
            <a:r>
              <a:rPr lang="en-US" dirty="0" err="1" smtClean="0"/>
              <a:t>Ldt</a:t>
            </a:r>
            <a:r>
              <a:rPr lang="en-US" dirty="0" smtClean="0"/>
              <a:t>=33pb</a:t>
            </a:r>
            <a:r>
              <a:rPr lang="en-US" baseline="30000" dirty="0" smtClean="0"/>
              <a:t>-1 </a:t>
            </a:r>
            <a:r>
              <a:rPr lang="en-US" dirty="0" smtClean="0"/>
              <a:t>in 30cm with P=0.6 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smtClean="0"/>
              <a:t>4 </a:t>
            </a:r>
            <a:r>
              <a:rPr lang="en-US" dirty="0" err="1" smtClean="0"/>
              <a:t>x</a:t>
            </a:r>
            <a:r>
              <a:rPr lang="en-US" dirty="0" smtClean="0"/>
              <a:t> existing </a:t>
            </a:r>
            <a:r>
              <a:rPr lang="en-US" dirty="0" err="1" smtClean="0"/>
              <a:t>lumi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better polarization)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336691"/>
            <a:ext cx="4787900" cy="3490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2336691"/>
            <a:ext cx="4445000" cy="440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857" y="5627241"/>
            <a:ext cx="334045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Single particles at 3.1 &lt; </a:t>
            </a:r>
            <a:r>
              <a:rPr lang="en-US" sz="200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&lt; 3.8</a:t>
            </a:r>
            <a:endParaRPr lang="en-US" sz="2000" b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2674" y="1924415"/>
            <a:ext cx="2820965" cy="16989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Hadron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pairs:</a:t>
            </a:r>
            <a:r>
              <a:rPr lang="en-US" sz="1800" b="0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IFF in 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central arms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 isolate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transversity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 !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Expand to Collins using mid-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-MPC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hadron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 correlations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169" y="2719839"/>
            <a:ext cx="1919931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characterize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dependence</a:t>
            </a:r>
            <a:endParaRPr lang="en-US" sz="2000" b="0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Run-12 next priority: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8005762" cy="517987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Utilize our new silicon detectors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Key data set with VTX – </a:t>
            </a:r>
            <a:r>
              <a:rPr lang="en-US" dirty="0" err="1" smtClean="0">
                <a:solidFill>
                  <a:srgbClr val="000000"/>
                </a:solidFill>
              </a:rPr>
              <a:t>Au+Au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err="1" smtClean="0">
                <a:solidFill>
                  <a:srgbClr val="000000"/>
                </a:solidFill>
              </a:rPr>
              <a:t>p+p</a:t>
            </a:r>
            <a:r>
              <a:rPr lang="en-US" dirty="0" smtClean="0">
                <a:solidFill>
                  <a:srgbClr val="000000"/>
                </a:solidFill>
              </a:rPr>
              <a:t> comparison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First run with FVTX to look at forward rapidity</a:t>
            </a:r>
            <a:endParaRPr lang="en-US" dirty="0" smtClean="0"/>
          </a:p>
          <a:p>
            <a:r>
              <a:rPr lang="en-US" dirty="0" smtClean="0"/>
              <a:t>The era of separated charm and bottom measurements</a:t>
            </a:r>
          </a:p>
          <a:p>
            <a:pPr lvl="1"/>
            <a:r>
              <a:rPr lang="en-US" dirty="0" smtClean="0"/>
              <a:t>Help constrain energy loss mechanism</a:t>
            </a:r>
          </a:p>
          <a:p>
            <a:pPr lvl="1"/>
            <a:r>
              <a:rPr lang="en-US" dirty="0" smtClean="0"/>
              <a:t>	</a:t>
            </a:r>
            <a:r>
              <a:rPr lang="en-US" dirty="0" err="1" smtClean="0"/>
              <a:t>radiative</a:t>
            </a:r>
            <a:r>
              <a:rPr lang="en-US" dirty="0" smtClean="0"/>
              <a:t> energy loss differs; role of collisions?</a:t>
            </a:r>
          </a:p>
          <a:p>
            <a:pPr lvl="1"/>
            <a:r>
              <a:rPr lang="en-US" dirty="0" smtClean="0"/>
              <a:t>	compare with </a:t>
            </a:r>
            <a:r>
              <a:rPr lang="en-US" dirty="0" err="1" smtClean="0"/>
              <a:t>AdS</a:t>
            </a:r>
            <a:r>
              <a:rPr lang="en-US" dirty="0" smtClean="0"/>
              <a:t>/CFT picture </a:t>
            </a:r>
          </a:p>
          <a:p>
            <a:pPr lvl="1"/>
            <a:r>
              <a:rPr lang="en-US" dirty="0" smtClean="0"/>
              <a:t>Heavy quark diffusion: different, sensitive probe of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endParaRPr lang="en-US" dirty="0" smtClean="0"/>
          </a:p>
          <a:p>
            <a:pPr lvl="1"/>
            <a:r>
              <a:rPr lang="en-US" dirty="0" smtClean="0"/>
              <a:t>Also important to measure 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’ at forward rapidity</a:t>
            </a:r>
          </a:p>
          <a:p>
            <a:pPr lvl="1"/>
            <a:r>
              <a:rPr lang="en-US" dirty="0" smtClean="0"/>
              <a:t>	help sort out initial state effects vs. dissociation</a:t>
            </a:r>
          </a:p>
          <a:p>
            <a:pPr lvl="1"/>
            <a:r>
              <a:rPr lang="en-US" dirty="0" smtClean="0"/>
              <a:t>	(I don’t believe in accidental cancellations…)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</a:rPr>
              <a:t>rd</a:t>
            </a:r>
            <a:r>
              <a:rPr lang="en-US" dirty="0" smtClean="0">
                <a:solidFill>
                  <a:srgbClr val="0000FF"/>
                </a:solidFill>
              </a:rPr>
              <a:t> priority: 200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p+p</a:t>
            </a:r>
            <a:r>
              <a:rPr lang="en-US" dirty="0" smtClean="0">
                <a:solidFill>
                  <a:srgbClr val="0000FF"/>
                </a:solidFill>
              </a:rPr>
              <a:t> comparison for 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 R</a:t>
            </a:r>
            <a:r>
              <a:rPr lang="en-US" baseline="-25000" dirty="0" smtClean="0">
                <a:solidFill>
                  <a:srgbClr val="0000FF"/>
                </a:solidFill>
              </a:rPr>
              <a:t>AA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0B84581-EC65-1F43-9F58-E301FDB5AA1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239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Run-12 next priority: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dirty="0" err="1" smtClean="0"/>
              <a:t>w</a:t>
            </a:r>
            <a:r>
              <a:rPr lang="en-US" dirty="0" smtClean="0"/>
              <a:t>/VTX</a:t>
            </a:r>
            <a:endParaRPr lang="en-US" dirty="0"/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5194301" y="790575"/>
            <a:ext cx="3949700" cy="260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smtClean="0">
                <a:latin typeface="+mn-lt"/>
              </a:rPr>
              <a:t>For 29M </a:t>
            </a:r>
            <a:r>
              <a:rPr lang="en-US" sz="2400" dirty="0" err="1" smtClean="0">
                <a:latin typeface="+mn-lt"/>
              </a:rPr>
              <a:t>mb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Au+Au</a:t>
            </a:r>
            <a:r>
              <a:rPr lang="en-US" sz="2400" dirty="0" smtClean="0">
                <a:latin typeface="+mn-lt"/>
              </a:rPr>
              <a:t> events</a:t>
            </a:r>
          </a:p>
          <a:p>
            <a:pPr>
              <a:buFont typeface="Monotype Sorts" charset="2"/>
              <a:buNone/>
            </a:pPr>
            <a:r>
              <a:rPr lang="en-US" sz="2400" dirty="0" smtClean="0">
                <a:latin typeface="+mn-lt"/>
              </a:rPr>
              <a:t> 7 weeks in Run-12: 0.8 nb</a:t>
            </a:r>
            <a:r>
              <a:rPr lang="en-US" sz="2400" baseline="30000" dirty="0" smtClean="0">
                <a:latin typeface="+mn-lt"/>
              </a:rPr>
              <a:t>-1</a:t>
            </a:r>
            <a:r>
              <a:rPr lang="en-US" sz="2400" dirty="0" smtClean="0">
                <a:latin typeface="+mn-lt"/>
              </a:rPr>
              <a:t> (~4B events) in 10cm</a:t>
            </a:r>
          </a:p>
          <a:p>
            <a:pPr>
              <a:buFont typeface="Monotype Sorts" charset="2"/>
              <a:buNone/>
            </a:pPr>
            <a:r>
              <a:rPr lang="en-US" sz="2400" dirty="0" smtClean="0">
                <a:latin typeface="+mn-lt"/>
              </a:rPr>
              <a:t>Error bars Run-12 alone </a:t>
            </a:r>
            <a:r>
              <a:rPr lang="en-US" sz="2400" dirty="0" err="1" smtClean="0">
                <a:latin typeface="+mn-lt"/>
              </a:rPr>
              <a:t>x</a:t>
            </a:r>
            <a:r>
              <a:rPr lang="en-US" sz="2400" dirty="0" smtClean="0">
                <a:latin typeface="+mn-lt"/>
              </a:rPr>
              <a:t> √6</a:t>
            </a:r>
          </a:p>
          <a:p>
            <a:pPr>
              <a:buFont typeface="Monotype Sorts" charset="2"/>
              <a:buNone/>
            </a:pPr>
            <a:r>
              <a:rPr lang="en-US" sz="2400" dirty="0" smtClean="0">
                <a:latin typeface="+mn-lt"/>
              </a:rPr>
              <a:t>   </a:t>
            </a:r>
            <a:r>
              <a:rPr lang="en-US" sz="2400" dirty="0" err="1" smtClean="0">
                <a:latin typeface="+mn-lt"/>
              </a:rPr>
              <a:t>c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b</a:t>
            </a:r>
            <a:r>
              <a:rPr lang="en-US" sz="2400" dirty="0" smtClean="0">
                <a:latin typeface="+mn-lt"/>
              </a:rPr>
              <a:t> R</a:t>
            </a:r>
            <a:r>
              <a:rPr lang="en-US" sz="2400" baseline="-25000" dirty="0" smtClean="0">
                <a:latin typeface="+mn-lt"/>
              </a:rPr>
              <a:t>AA</a:t>
            </a:r>
            <a:r>
              <a:rPr lang="en-US" sz="2400" dirty="0" smtClean="0">
                <a:latin typeface="+mn-lt"/>
              </a:rPr>
              <a:t> to ~ 5GeV/c</a:t>
            </a:r>
          </a:p>
          <a:p>
            <a:pPr>
              <a:buFont typeface="Monotype Sorts" charset="2"/>
              <a:buNone/>
            </a:pPr>
            <a:r>
              <a:rPr lang="en-US" sz="2400" dirty="0" smtClean="0">
                <a:latin typeface="+mn-lt"/>
              </a:rPr>
              <a:t>   </a:t>
            </a:r>
            <a:r>
              <a:rPr lang="en-US" sz="2400" dirty="0" err="1" smtClean="0">
                <a:latin typeface="+mn-lt"/>
              </a:rPr>
              <a:t>b</a:t>
            </a:r>
            <a:r>
              <a:rPr lang="en-US" sz="2400" dirty="0" smtClean="0">
                <a:latin typeface="+mn-lt"/>
              </a:rPr>
              <a:t> v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 to ~ a few </a:t>
            </a:r>
            <a:r>
              <a:rPr lang="en-US" sz="2400" dirty="0" err="1" smtClean="0">
                <a:latin typeface="+mn-lt"/>
              </a:rPr>
              <a:t>GeV/c</a:t>
            </a:r>
            <a:r>
              <a:rPr lang="en-US" sz="2400" dirty="0" smtClean="0">
                <a:latin typeface="+mn-lt"/>
              </a:rPr>
              <a:t>  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 descr="figure_decadal_heavyv2proje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37100" y="3738697"/>
            <a:ext cx="4448175" cy="3119303"/>
          </a:xfrm>
          <a:prstGeom prst="rect">
            <a:avLst/>
          </a:prstGeom>
        </p:spPr>
      </p:pic>
      <p:pic>
        <p:nvPicPr>
          <p:cNvPr id="8" name="Picture 7" descr="future_raa_withtheory.gif"/>
          <p:cNvPicPr>
            <a:picLocks noChangeAspect="1"/>
          </p:cNvPicPr>
          <p:nvPr/>
        </p:nvPicPr>
        <p:blipFill>
          <a:blip r:embed="rId5"/>
          <a:srcRect t="7318" r="6178"/>
          <a:stretch>
            <a:fillRect/>
          </a:stretch>
        </p:blipFill>
        <p:spPr>
          <a:xfrm>
            <a:off x="152400" y="609600"/>
            <a:ext cx="5041900" cy="3349042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2400" y="4411073"/>
            <a:ext cx="39497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NB:  Statistical power of VTX data from Run-11 is not yet known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457200"/>
          </a:xfrm>
        </p:spPr>
        <p:txBody>
          <a:bodyPr/>
          <a:lstStyle/>
          <a:p>
            <a:r>
              <a:rPr lang="en-US" dirty="0" smtClean="0"/>
              <a:t>Recent Physics Accomplishments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F5DA08-CA2B-514F-B2F3-35663CB2F430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Run-12 FVTX physics</a:t>
            </a: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/>
          <a:srcRect r="6047" b="3664"/>
          <a:stretch>
            <a:fillRect/>
          </a:stretch>
        </p:blipFill>
        <p:spPr bwMode="auto">
          <a:xfrm>
            <a:off x="355600" y="806450"/>
            <a:ext cx="4733925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410201" y="1222375"/>
            <a:ext cx="3467100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>
                <a:latin typeface="+mn-lt"/>
              </a:rPr>
              <a:t>Run-12 Goals: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 Commission</a:t>
            </a:r>
          </a:p>
          <a:p>
            <a:r>
              <a:rPr lang="en-US" sz="2400" dirty="0" smtClean="0">
                <a:latin typeface="+mn-lt"/>
              </a:rPr>
              <a:t> Collect </a:t>
            </a:r>
            <a:r>
              <a:rPr lang="en-US" sz="2400" dirty="0">
                <a:latin typeface="+mn-lt"/>
              </a:rPr>
              <a:t>first part of </a:t>
            </a:r>
            <a:r>
              <a:rPr lang="en-US" sz="2400" dirty="0" smtClean="0">
                <a:latin typeface="+mn-lt"/>
              </a:rPr>
              <a:t>the </a:t>
            </a:r>
            <a:r>
              <a:rPr lang="en-US" sz="2400" dirty="0">
                <a:latin typeface="+mn-lt"/>
              </a:rPr>
              <a:t>data </a:t>
            </a:r>
            <a:r>
              <a:rPr lang="en-US" sz="2400" dirty="0" smtClean="0">
                <a:latin typeface="+mn-lt"/>
              </a:rPr>
              <a:t>set at left 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~1/6 of 4.6 nb</a:t>
            </a:r>
            <a:r>
              <a:rPr lang="en-US" sz="2400" baseline="30000" dirty="0" smtClean="0">
                <a:latin typeface="+mn-lt"/>
              </a:rPr>
              <a:t>-1 </a:t>
            </a:r>
            <a:r>
              <a:rPr lang="en-US" sz="2400" dirty="0" err="1" smtClean="0">
                <a:latin typeface="+mn-lt"/>
              </a:rPr>
              <a:t>minbias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 One run already has discriminating power for energy loss models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FVTX performance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89500" y="590550"/>
            <a:ext cx="4241800" cy="3981450"/>
            <a:chOff x="300032" y="3810000"/>
            <a:chExt cx="3121182" cy="245038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825" t="2849" r="15299" b="14243"/>
            <a:stretch>
              <a:fillRect/>
            </a:stretch>
          </p:blipFill>
          <p:spPr bwMode="auto">
            <a:xfrm>
              <a:off x="300032" y="4112403"/>
              <a:ext cx="3121182" cy="2147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71600" y="3810000"/>
              <a:ext cx="2049614" cy="284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b="0" dirty="0" err="1" smtClean="0">
                  <a:solidFill>
                    <a:schemeClr val="tx1"/>
                  </a:solidFill>
                  <a:latin typeface="+mn-lt"/>
                </a:rPr>
                <a:t>c,b</a:t>
              </a:r>
              <a:r>
                <a:rPr lang="en-US" sz="2400" b="0" dirty="0" smtClean="0">
                  <a:solidFill>
                    <a:schemeClr val="tx1"/>
                  </a:solidFill>
                  <a:latin typeface="+mn-lt"/>
                </a:rPr>
                <a:t> coverage</a:t>
              </a:r>
              <a:endParaRPr lang="en-US" sz="24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313699" y="657372"/>
            <a:ext cx="4245601" cy="2822428"/>
            <a:chOff x="3154" y="2323"/>
            <a:chExt cx="2553" cy="1451"/>
          </a:xfrm>
        </p:grpSpPr>
        <p:grpSp>
          <p:nvGrpSpPr>
            <p:cNvPr id="9" name="Group 48"/>
            <p:cNvGrpSpPr>
              <a:grpSpLocks/>
            </p:cNvGrpSpPr>
            <p:nvPr/>
          </p:nvGrpSpPr>
          <p:grpSpPr bwMode="auto">
            <a:xfrm>
              <a:off x="3154" y="2323"/>
              <a:ext cx="2553" cy="1451"/>
              <a:chOff x="3354" y="979"/>
              <a:chExt cx="2553" cy="1451"/>
            </a:xfrm>
          </p:grpSpPr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3354" y="979"/>
                <a:ext cx="2553" cy="1451"/>
                <a:chOff x="3354" y="979"/>
                <a:chExt cx="2553" cy="1451"/>
              </a:xfrm>
            </p:grpSpPr>
            <p:pic>
              <p:nvPicPr>
                <p:cNvPr id="15" name="Picture 5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54" y="1107"/>
                  <a:ext cx="2096" cy="1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375" y="1294"/>
                  <a:ext cx="532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:r>
                    <a:rPr lang="en-US" sz="1600" dirty="0" err="1">
                      <a:solidFill>
                        <a:srgbClr val="000000"/>
                      </a:solidFill>
                      <a:latin typeface="Symbol" pitchFamily="28" charset="2"/>
                      <a:ea typeface="Arial Unicode MS" pitchFamily="34" charset="-128"/>
                      <a:cs typeface="Arial Unicode MS" pitchFamily="34" charset="-128"/>
                    </a:rPr>
                    <a:t>p</a:t>
                  </a:r>
                  <a:r>
                    <a:rPr lang="en-US" sz="1600" dirty="0" err="1">
                      <a:solidFill>
                        <a:srgbClr val="000000"/>
                      </a:solidFill>
                      <a:latin typeface="Times" pitchFamily="28" charset="0"/>
                      <a:ea typeface="Arial Unicode MS" pitchFamily="34" charset="-128"/>
                      <a:cs typeface="Arial Unicode MS" pitchFamily="34" charset="-128"/>
                      <a:sym typeface="Wingdings" pitchFamily="28" charset="2"/>
                    </a:rPr>
                    <a:t></a:t>
                  </a:r>
                  <a:r>
                    <a:rPr lang="en-US" sz="1600" dirty="0" err="1">
                      <a:solidFill>
                        <a:srgbClr val="000000"/>
                      </a:solidFill>
                      <a:latin typeface="Symbol" pitchFamily="28" charset="2"/>
                      <a:ea typeface="Arial Unicode MS" pitchFamily="34" charset="-128"/>
                      <a:cs typeface="Arial Unicode MS" pitchFamily="34" charset="-128"/>
                      <a:sym typeface="Wingdings" pitchFamily="28" charset="2"/>
                    </a:rPr>
                    <a:t>m</a:t>
                  </a:r>
                  <a:endParaRPr lang="en-US" sz="1600" dirty="0">
                    <a:solidFill>
                      <a:srgbClr val="000000"/>
                    </a:solidFill>
                    <a:latin typeface="Symbol" pitchFamily="28" charset="2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1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156" y="979"/>
                  <a:ext cx="75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:r>
                    <a:rPr lang="en-US" sz="1600" dirty="0">
                      <a:solidFill>
                        <a:srgbClr val="800000"/>
                      </a:solidFill>
                      <a:ea typeface="Arial Unicode MS" pitchFamily="34" charset="-128"/>
                      <a:cs typeface="Arial Unicode MS" pitchFamily="34" charset="-128"/>
                    </a:rPr>
                    <a:t>prompt</a:t>
                  </a:r>
                </a:p>
              </p:txBody>
            </p:sp>
          </p:grpSp>
          <p:sp>
            <p:nvSpPr>
              <p:cNvPr id="12" name="Line 53"/>
              <p:cNvSpPr>
                <a:spLocks noChangeShapeType="1"/>
              </p:cNvSpPr>
              <p:nvPr/>
            </p:nvSpPr>
            <p:spPr bwMode="auto">
              <a:xfrm flipV="1">
                <a:off x="3729" y="2082"/>
                <a:ext cx="690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54"/>
              <p:cNvSpPr>
                <a:spLocks noChangeShapeType="1"/>
              </p:cNvSpPr>
              <p:nvPr/>
            </p:nvSpPr>
            <p:spPr bwMode="auto">
              <a:xfrm flipV="1">
                <a:off x="4389" y="1446"/>
                <a:ext cx="984" cy="6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55"/>
              <p:cNvSpPr>
                <a:spLocks noChangeShapeType="1"/>
              </p:cNvSpPr>
              <p:nvPr/>
            </p:nvSpPr>
            <p:spPr bwMode="auto">
              <a:xfrm flipH="1">
                <a:off x="3867" y="2082"/>
                <a:ext cx="522" cy="3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Line 59"/>
            <p:cNvSpPr>
              <a:spLocks noChangeShapeType="1"/>
            </p:cNvSpPr>
            <p:nvPr/>
          </p:nvSpPr>
          <p:spPr bwMode="auto">
            <a:xfrm flipV="1">
              <a:off x="3600" y="2544"/>
              <a:ext cx="1296" cy="960"/>
            </a:xfrm>
            <a:prstGeom prst="line">
              <a:avLst/>
            </a:prstGeom>
            <a:noFill/>
            <a:ln w="9525">
              <a:solidFill>
                <a:srgbClr val="AB1D17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723" y="3626295"/>
            <a:ext cx="4069777" cy="316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731680" y="4004846"/>
            <a:ext cx="131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Comic Sans MS" pitchFamily="66" charset="0"/>
              </a:rPr>
              <a:t>Simulation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9853" y="4724400"/>
            <a:ext cx="391094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Fit DCA distribution in each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40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bin with sum of individual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c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contributions.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Iterate to constrain D and B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80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distributions.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2E4705-3AC5-3A4F-9BF5-9E0A67B946DC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133350"/>
            <a:ext cx="8527760" cy="457200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priority: U</a:t>
            </a:r>
            <a:r>
              <a:rPr lang="en-US" dirty="0"/>
              <a:t>+</a:t>
            </a:r>
            <a:r>
              <a:rPr lang="en-US" dirty="0" smtClean="0"/>
              <a:t>U “engineering” run: 0.5 + 1.5 wk</a:t>
            </a:r>
            <a:endParaRPr lang="en-US" dirty="0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763588"/>
            <a:ext cx="452755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5140325" y="1101725"/>
            <a:ext cx="35842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smtClean="0"/>
              <a:t>Goal: vary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eccentricity</a:t>
            </a:r>
            <a:endParaRPr lang="en-US" sz="2400" dirty="0"/>
          </a:p>
        </p:txBody>
      </p:sp>
      <p:sp>
        <p:nvSpPr>
          <p:cNvPr id="140294" name="Line 11"/>
          <p:cNvSpPr>
            <a:spLocks noChangeShapeType="1"/>
          </p:cNvSpPr>
          <p:nvPr/>
        </p:nvSpPr>
        <p:spPr bwMode="auto">
          <a:xfrm>
            <a:off x="4217988" y="1371600"/>
            <a:ext cx="874712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96850" y="1633538"/>
            <a:ext cx="8629650" cy="5111750"/>
            <a:chOff x="124" y="1029"/>
            <a:chExt cx="5436" cy="3220"/>
          </a:xfrm>
        </p:grpSpPr>
        <p:pic>
          <p:nvPicPr>
            <p:cNvPr id="14029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4" y="2544"/>
              <a:ext cx="1988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300" name="Rectangle 7"/>
            <p:cNvSpPr>
              <a:spLocks noChangeArrowheads="1"/>
            </p:cNvSpPr>
            <p:nvPr/>
          </p:nvSpPr>
          <p:spPr bwMode="auto">
            <a:xfrm>
              <a:off x="1528" y="2548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>
                  <a:solidFill>
                    <a:schemeClr val="tx1"/>
                  </a:solidFill>
                </a:rPr>
                <a:t>mb</a:t>
              </a:r>
            </a:p>
          </p:txBody>
        </p:sp>
        <p:sp>
          <p:nvSpPr>
            <p:cNvPr id="140301" name="Rectangle 8"/>
            <p:cNvSpPr>
              <a:spLocks noChangeArrowheads="1"/>
            </p:cNvSpPr>
            <p:nvPr/>
          </p:nvSpPr>
          <p:spPr bwMode="auto">
            <a:xfrm>
              <a:off x="304" y="3124"/>
              <a:ext cx="9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/>
                <a:t>0.2% of N</a:t>
              </a:r>
              <a:r>
                <a:rPr lang="en-US" sz="2000" baseline="-25000"/>
                <a:t>ch</a:t>
              </a:r>
              <a:endParaRPr lang="en-US" sz="2000"/>
            </a:p>
          </p:txBody>
        </p:sp>
        <p:sp>
          <p:nvSpPr>
            <p:cNvPr id="140302" name="Rectangle 9"/>
            <p:cNvSpPr>
              <a:spLocks noChangeArrowheads="1"/>
            </p:cNvSpPr>
            <p:nvPr/>
          </p:nvSpPr>
          <p:spPr bwMode="auto">
            <a:xfrm>
              <a:off x="1310" y="3124"/>
              <a:ext cx="5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>
                  <a:solidFill>
                    <a:schemeClr val="accent2"/>
                  </a:solidFill>
                </a:rPr>
                <a:t>0.04%</a:t>
              </a:r>
            </a:p>
          </p:txBody>
        </p:sp>
        <p:pic>
          <p:nvPicPr>
            <p:cNvPr id="140303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9" y="2264"/>
              <a:ext cx="2871" cy="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304" name="Line 12"/>
            <p:cNvSpPr>
              <a:spLocks noChangeShapeType="1"/>
            </p:cNvSpPr>
            <p:nvPr/>
          </p:nvSpPr>
          <p:spPr bwMode="auto">
            <a:xfrm flipV="1">
              <a:off x="2112" y="1300"/>
              <a:ext cx="1222" cy="13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0305" name="Rectangle 13"/>
            <p:cNvSpPr>
              <a:spLocks noChangeArrowheads="1"/>
            </p:cNvSpPr>
            <p:nvPr/>
          </p:nvSpPr>
          <p:spPr bwMode="auto">
            <a:xfrm>
              <a:off x="3334" y="1029"/>
              <a:ext cx="118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400" dirty="0"/>
                <a:t>The problem</a:t>
              </a:r>
            </a:p>
          </p:txBody>
        </p:sp>
        <p:sp>
          <p:nvSpPr>
            <p:cNvPr id="140306" name="Line 14"/>
            <p:cNvSpPr>
              <a:spLocks noChangeShapeType="1"/>
            </p:cNvSpPr>
            <p:nvPr/>
          </p:nvSpPr>
          <p:spPr bwMode="auto">
            <a:xfrm flipV="1">
              <a:off x="3624" y="3584"/>
              <a:ext cx="232" cy="2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0307" name="Rectangle 15"/>
            <p:cNvSpPr>
              <a:spLocks noChangeArrowheads="1"/>
            </p:cNvSpPr>
            <p:nvPr/>
          </p:nvSpPr>
          <p:spPr bwMode="auto">
            <a:xfrm>
              <a:off x="3502" y="2970"/>
              <a:ext cx="4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/>
                <a:t>0.6%</a:t>
              </a:r>
            </a:p>
          </p:txBody>
        </p:sp>
        <p:sp>
          <p:nvSpPr>
            <p:cNvPr id="140308" name="Line 16"/>
            <p:cNvSpPr>
              <a:spLocks noChangeShapeType="1"/>
            </p:cNvSpPr>
            <p:nvPr/>
          </p:nvSpPr>
          <p:spPr bwMode="auto">
            <a:xfrm flipH="1" flipV="1">
              <a:off x="3776" y="3220"/>
              <a:ext cx="80" cy="47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med" len="med"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0309" name="Rectangle 17"/>
            <p:cNvSpPr>
              <a:spLocks noChangeArrowheads="1"/>
            </p:cNvSpPr>
            <p:nvPr/>
          </p:nvSpPr>
          <p:spPr bwMode="auto">
            <a:xfrm rot="-5400000">
              <a:off x="4182" y="2927"/>
              <a:ext cx="5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>
                  <a:solidFill>
                    <a:schemeClr val="tx1"/>
                  </a:solidFill>
                </a:rPr>
                <a:t>tip-tip</a:t>
              </a:r>
              <a:endParaRPr lang="en-US" sz="2000" baseline="-25000">
                <a:solidFill>
                  <a:schemeClr val="tx1"/>
                </a:solidFill>
              </a:endParaRPr>
            </a:p>
          </p:txBody>
        </p:sp>
        <p:sp>
          <p:nvSpPr>
            <p:cNvPr id="140310" name="Rectangle 18"/>
            <p:cNvSpPr>
              <a:spLocks noChangeArrowheads="1"/>
            </p:cNvSpPr>
            <p:nvPr/>
          </p:nvSpPr>
          <p:spPr bwMode="auto">
            <a:xfrm rot="-5400000">
              <a:off x="4833" y="2690"/>
              <a:ext cx="8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000"/>
                <a:t>body-body</a:t>
              </a:r>
              <a:endParaRPr lang="en-US" sz="2000" baseline="-25000"/>
            </a:p>
          </p:txBody>
        </p:sp>
        <p:pic>
          <p:nvPicPr>
            <p:cNvPr id="140311" name="Picture 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79" y="4057"/>
              <a:ext cx="3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56820" name="Rectangle 20"/>
          <p:cNvSpPr>
            <a:spLocks noChangeArrowheads="1"/>
          </p:cNvSpPr>
          <p:nvPr/>
        </p:nvSpPr>
        <p:spPr bwMode="auto">
          <a:xfrm>
            <a:off x="5292725" y="2311400"/>
            <a:ext cx="3690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/>
              <a:t>The solution: 200M evt</a:t>
            </a:r>
          </a:p>
          <a:p>
            <a:pPr>
              <a:buFont typeface="Monotype Sorts" charset="2"/>
              <a:buNone/>
            </a:pPr>
            <a:r>
              <a:rPr lang="en-US"/>
              <a:t>~ </a:t>
            </a:r>
            <a:r>
              <a:rPr lang="en-US" i="1"/>
              <a:t>400k tip-tip events</a:t>
            </a:r>
            <a:endParaRPr lang="en-US"/>
          </a:p>
        </p:txBody>
      </p:sp>
      <p:sp>
        <p:nvSpPr>
          <p:cNvPr id="140297" name="Rectangle 22"/>
          <p:cNvSpPr>
            <a:spLocks noChangeArrowheads="1"/>
          </p:cNvSpPr>
          <p:nvPr/>
        </p:nvSpPr>
        <p:spPr bwMode="auto">
          <a:xfrm>
            <a:off x="4532313" y="6364288"/>
            <a:ext cx="6080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solidFill>
                  <a:schemeClr val="tx2"/>
                </a:solidFill>
              </a:rPr>
              <a:t>N</a:t>
            </a:r>
            <a:r>
              <a:rPr lang="en-US" sz="2400" baseline="-25000">
                <a:solidFill>
                  <a:schemeClr val="tx2"/>
                </a:solidFill>
              </a:rPr>
              <a:t>ch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40298" name="Rectangle 23"/>
          <p:cNvSpPr>
            <a:spLocks noChangeArrowheads="1"/>
          </p:cNvSpPr>
          <p:nvPr/>
        </p:nvSpPr>
        <p:spPr bwMode="auto">
          <a:xfrm>
            <a:off x="3814763" y="4511675"/>
            <a:ext cx="7159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solidFill>
                  <a:schemeClr val="tx2"/>
                </a:solidFill>
              </a:rPr>
              <a:t>0º E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762500" y="657136"/>
            <a:ext cx="436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+mn-lt"/>
              </a:rPr>
              <a:t>Glauber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MC simulations show: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5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68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9700" y="768350"/>
            <a:ext cx="5918200" cy="5100638"/>
            <a:chOff x="139700" y="768350"/>
            <a:chExt cx="5918200" cy="5100638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949700" y="768350"/>
              <a:ext cx="2108200" cy="51006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39700" y="850900"/>
              <a:ext cx="5410200" cy="5018088"/>
              <a:chOff x="228600" y="990600"/>
              <a:chExt cx="5410200" cy="501808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28600" y="990600"/>
                <a:ext cx="3810000" cy="5018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4" name="TextBox 12"/>
              <p:cNvSpPr txBox="1">
                <a:spLocks noChangeArrowheads="1"/>
              </p:cNvSpPr>
              <p:nvPr/>
            </p:nvSpPr>
            <p:spPr bwMode="auto">
              <a:xfrm>
                <a:off x="685800" y="1131888"/>
                <a:ext cx="3733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400" i="1"/>
                  <a:t>Preliminary, STAR, PHENIX and E895 data</a:t>
                </a:r>
              </a:p>
            </p:txBody>
          </p:sp>
          <p:sp>
            <p:nvSpPr>
              <p:cNvPr id="15" name="Rectangle 1031"/>
              <p:cNvSpPr>
                <a:spLocks noChangeArrowheads="1"/>
              </p:cNvSpPr>
              <p:nvPr/>
            </p:nvSpPr>
            <p:spPr bwMode="auto">
              <a:xfrm>
                <a:off x="1970088" y="1490663"/>
                <a:ext cx="1143000" cy="35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1032"/>
              <p:cNvSpPr>
                <a:spLocks noChangeArrowheads="1"/>
              </p:cNvSpPr>
              <p:nvPr/>
            </p:nvSpPr>
            <p:spPr bwMode="auto">
              <a:xfrm>
                <a:off x="3113088" y="1490663"/>
                <a:ext cx="1143000" cy="35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AutoShape 1034"/>
              <p:cNvSpPr>
                <a:spLocks noChangeArrowheads="1"/>
              </p:cNvSpPr>
              <p:nvPr/>
            </p:nvSpPr>
            <p:spPr bwMode="auto">
              <a:xfrm>
                <a:off x="4648200" y="3516313"/>
                <a:ext cx="152400" cy="152400"/>
              </a:xfrm>
              <a:prstGeom prst="diamond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AutoShape 1035"/>
              <p:cNvSpPr>
                <a:spLocks noChangeArrowheads="1"/>
              </p:cNvSpPr>
              <p:nvPr/>
            </p:nvSpPr>
            <p:spPr bwMode="auto">
              <a:xfrm>
                <a:off x="4648200" y="2220913"/>
                <a:ext cx="152400" cy="152400"/>
              </a:xfrm>
              <a:prstGeom prst="diamond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036"/>
              <p:cNvSpPr>
                <a:spLocks noChangeArrowheads="1"/>
              </p:cNvSpPr>
              <p:nvPr/>
            </p:nvSpPr>
            <p:spPr bwMode="auto">
              <a:xfrm>
                <a:off x="4256088" y="1490663"/>
                <a:ext cx="1143000" cy="3505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Text Box 1037"/>
              <p:cNvSpPr txBox="1">
                <a:spLocks noChangeArrowheads="1"/>
              </p:cNvSpPr>
              <p:nvPr/>
            </p:nvSpPr>
            <p:spPr bwMode="auto">
              <a:xfrm>
                <a:off x="4038600" y="5138738"/>
                <a:ext cx="487363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/>
                  <a:t>10</a:t>
                </a:r>
                <a:r>
                  <a:rPr lang="en-US" altLang="ja-JP" sz="1600" baseline="30000"/>
                  <a:t>3</a:t>
                </a:r>
                <a:endParaRPr lang="en-US" altLang="ja-JP" sz="1600"/>
              </a:p>
            </p:txBody>
          </p:sp>
          <p:sp>
            <p:nvSpPr>
              <p:cNvPr id="21" name="Text Box 1038"/>
              <p:cNvSpPr txBox="1">
                <a:spLocks noChangeArrowheads="1"/>
              </p:cNvSpPr>
              <p:nvPr/>
            </p:nvSpPr>
            <p:spPr bwMode="auto">
              <a:xfrm>
                <a:off x="5151438" y="5138738"/>
                <a:ext cx="487362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/>
                  <a:t>10</a:t>
                </a:r>
                <a:r>
                  <a:rPr lang="en-US" altLang="ja-JP" sz="1600" baseline="30000"/>
                  <a:t>4</a:t>
                </a:r>
                <a:endParaRPr lang="en-US" altLang="ja-JP" sz="1600"/>
              </a:p>
            </p:txBody>
          </p:sp>
          <p:sp>
            <p:nvSpPr>
              <p:cNvPr id="22" name="Text Box 1039"/>
              <p:cNvSpPr txBox="1">
                <a:spLocks noChangeArrowheads="1"/>
              </p:cNvSpPr>
              <p:nvPr/>
            </p:nvSpPr>
            <p:spPr bwMode="auto">
              <a:xfrm>
                <a:off x="4419600" y="1771650"/>
                <a:ext cx="623888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ALICE</a:t>
                </a:r>
              </a:p>
            </p:txBody>
          </p:sp>
          <p:sp>
            <p:nvSpPr>
              <p:cNvPr id="23" name="Text Box 1041"/>
              <p:cNvSpPr txBox="1">
                <a:spLocks noChangeArrowheads="1"/>
              </p:cNvSpPr>
              <p:nvPr/>
            </p:nvSpPr>
            <p:spPr bwMode="auto">
              <a:xfrm>
                <a:off x="2971800" y="2565400"/>
                <a:ext cx="1535113" cy="406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2000">
                    <a:solidFill>
                      <a:srgbClr val="0000FF"/>
                    </a:solidFill>
                  </a:rPr>
                  <a:t>at 1.7GeV/c</a:t>
                </a:r>
              </a:p>
            </p:txBody>
          </p:sp>
          <p:sp>
            <p:nvSpPr>
              <p:cNvPr id="24" name="Text Box 1042"/>
              <p:cNvSpPr txBox="1">
                <a:spLocks noChangeArrowheads="1"/>
              </p:cNvSpPr>
              <p:nvPr/>
            </p:nvSpPr>
            <p:spPr bwMode="auto">
              <a:xfrm>
                <a:off x="2971800" y="3886200"/>
                <a:ext cx="1535113" cy="406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2000">
                    <a:solidFill>
                      <a:srgbClr val="FF0000"/>
                    </a:solidFill>
                  </a:rPr>
                  <a:t>at 0.7GeV/c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priority: 27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endParaRPr lang="en-US" dirty="0"/>
          </a:p>
        </p:txBody>
      </p:sp>
      <p:pic>
        <p:nvPicPr>
          <p:cNvPr id="6" name="Picture 5" descr="v2_vs_sqrts.gif"/>
          <p:cNvPicPr>
            <a:picLocks noChangeAspect="1"/>
          </p:cNvPicPr>
          <p:nvPr/>
        </p:nvPicPr>
        <p:blipFill>
          <a:blip r:embed="rId3"/>
          <a:srcRect t="6534" r="7778"/>
          <a:stretch>
            <a:fillRect/>
          </a:stretch>
        </p:blipFill>
        <p:spPr>
          <a:xfrm>
            <a:off x="0" y="768350"/>
            <a:ext cx="7047144" cy="510063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441700" y="2616200"/>
            <a:ext cx="139700" cy="1143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3581400" y="2616200"/>
            <a:ext cx="1346200" cy="10287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870700" y="911841"/>
            <a:ext cx="2273300" cy="49571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i="1" dirty="0" smtClean="0">
                <a:solidFill>
                  <a:srgbClr val="0000FF"/>
                </a:solidFill>
                <a:latin typeface="+mn-lt"/>
              </a:rPr>
              <a:t>PHENIX beam energy scan goals:</a:t>
            </a:r>
          </a:p>
          <a:p>
            <a:pPr>
              <a:buFont typeface="Arial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v</a:t>
            </a:r>
            <a:r>
              <a:rPr lang="en-US" sz="2400" i="1" baseline="-2500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saturates where?</a:t>
            </a:r>
          </a:p>
          <a:p>
            <a:pPr>
              <a:buFont typeface="Arial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Constituent quark scaling?</a:t>
            </a:r>
          </a:p>
          <a:p>
            <a:pPr>
              <a:buFont typeface="Arial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v</a:t>
            </a:r>
            <a:r>
              <a:rPr lang="en-US" sz="2400" i="1" baseline="-25000" dirty="0" smtClean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+mn-lt"/>
              </a:rPr>
              <a:t>vs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b="0" i="1" dirty="0" smtClean="0">
                <a:solidFill>
                  <a:srgbClr val="000000"/>
                </a:solidFill>
                <a:latin typeface="+mn-lt"/>
              </a:rPr>
              <a:t>√</a:t>
            </a:r>
            <a:r>
              <a:rPr lang="en-US" sz="2400" i="1" dirty="0" err="1" smtClean="0">
                <a:solidFill>
                  <a:srgbClr val="000000"/>
                </a:solidFill>
              </a:rPr>
              <a:t>s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2400" b="0" i="1" dirty="0" smtClean="0">
                <a:solidFill>
                  <a:srgbClr val="000000"/>
                </a:solidFill>
                <a:latin typeface="+mn-lt"/>
              </a:rPr>
              <a:t> √</a:t>
            </a:r>
            <a:r>
              <a:rPr lang="en-US" sz="2400" i="1" dirty="0" err="1" smtClean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dependence of </a:t>
            </a:r>
            <a:r>
              <a:rPr lang="en-US" sz="24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i="1" dirty="0" err="1" smtClean="0">
                <a:solidFill>
                  <a:srgbClr val="000000"/>
                </a:solidFill>
                <a:latin typeface="+mn-lt"/>
              </a:rPr>
              <a:t>/s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R</a:t>
            </a:r>
            <a:r>
              <a:rPr lang="en-US" sz="2400" i="1" baseline="-25000" dirty="0" smtClean="0">
                <a:solidFill>
                  <a:srgbClr val="000000"/>
                </a:solidFill>
                <a:latin typeface="+mn-lt"/>
              </a:rPr>
              <a:t>AA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 reaches 1.0 where?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651B7CF-125B-2741-98F3-B6468A2B5E2B}" type="slidenum">
              <a:rPr lang="en-US" smtClean="0"/>
              <a:pPr/>
              <a:t>44</a:t>
            </a:fld>
            <a:endParaRPr lang="en-US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/>
          <a:srcRect b="51559"/>
          <a:stretch>
            <a:fillRect/>
          </a:stretch>
        </p:blipFill>
        <p:spPr bwMode="auto">
          <a:xfrm>
            <a:off x="285750" y="615950"/>
            <a:ext cx="8572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2257425" y="825500"/>
            <a:ext cx="15954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200"/>
              <a:t>√s=27 GeV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862763" y="825500"/>
            <a:ext cx="15954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200"/>
              <a:t>√s=27 GeV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1966913" y="2565400"/>
            <a:ext cx="2160587" cy="427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200" dirty="0"/>
              <a:t>vertex in ± 30cm</a:t>
            </a: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6311106" y="2565400"/>
            <a:ext cx="2160587" cy="427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200"/>
              <a:t>vertex in ± 10cm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performance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03387" y="3400426"/>
            <a:ext cx="4848225" cy="3406774"/>
            <a:chOff x="574675" y="793750"/>
            <a:chExt cx="6296025" cy="399415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4675" y="793750"/>
              <a:ext cx="6296025" cy="399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V="1">
              <a:off x="3563938" y="2286000"/>
              <a:ext cx="0" cy="1908175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3676" y="3987800"/>
            <a:ext cx="153209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>
                <a:solidFill>
                  <a:srgbClr val="339933"/>
                </a:solidFill>
              </a:rPr>
              <a:t>Vertex cut</a:t>
            </a:r>
          </a:p>
          <a:p>
            <a:pPr>
              <a:buFont typeface="Monotype Sorts" charset="2"/>
              <a:buNone/>
            </a:pPr>
            <a:r>
              <a:rPr lang="en-US" sz="2400" dirty="0">
                <a:solidFill>
                  <a:srgbClr val="339933"/>
                </a:solidFill>
              </a:rPr>
              <a:t>± 10 cm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51612" y="3505200"/>
            <a:ext cx="2592388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1 week of running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 (~11M events)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uncertainty at </a:t>
            </a:r>
            <a:r>
              <a:rPr lang="en-US" sz="2400" dirty="0" err="1" smtClean="0">
                <a:solidFill>
                  <a:srgbClr val="00009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 = 3.5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 ~14% at 27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 Marginal for </a:t>
            </a:r>
            <a:r>
              <a:rPr lang="en-US" sz="2400" dirty="0" err="1" smtClean="0">
                <a:solidFill>
                  <a:srgbClr val="000090"/>
                </a:solidFill>
              </a:rPr>
              <a:t>n</a:t>
            </a:r>
            <a:r>
              <a:rPr lang="en-US" sz="2400" baseline="-25000" dirty="0" err="1" smtClean="0">
                <a:solidFill>
                  <a:srgbClr val="000090"/>
                </a:solidFill>
              </a:rPr>
              <a:t>q</a:t>
            </a:r>
            <a:r>
              <a:rPr lang="en-US" sz="2400" dirty="0" smtClean="0">
                <a:solidFill>
                  <a:srgbClr val="000090"/>
                </a:solidFill>
              </a:rPr>
              <a:t> scaling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priority: low E </a:t>
            </a:r>
            <a:r>
              <a:rPr lang="en-US" dirty="0" err="1" smtClean="0"/>
              <a:t>p+p</a:t>
            </a:r>
            <a:r>
              <a:rPr lang="en-US" dirty="0" smtClean="0"/>
              <a:t>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889000"/>
            <a:ext cx="8208962" cy="5318379"/>
          </a:xfrm>
        </p:spPr>
        <p:txBody>
          <a:bodyPr/>
          <a:lstStyle/>
          <a:p>
            <a:r>
              <a:rPr lang="en-US" dirty="0" smtClean="0"/>
              <a:t>Currently we rely upon extrapolation for 62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Considerable uncertainty for 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smtClean="0"/>
              <a:t>Unavailable for heavy flavor electrons or 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000000"/>
                </a:solidFill>
                <a:cs typeface="Symbol" charset="2"/>
              </a:rPr>
              <a:t>62 </a:t>
            </a:r>
            <a:r>
              <a:rPr lang="en-US" dirty="0" err="1" smtClean="0">
                <a:solidFill>
                  <a:srgbClr val="000000"/>
                </a:solidFill>
                <a:cs typeface="Symbol" charset="2"/>
              </a:rPr>
              <a:t>GeV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requirements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4.5 pb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Symbol" charset="2"/>
              </a:rPr>
              <a:t>p+p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equiv. </a:t>
            </a:r>
            <a:r>
              <a:rPr lang="en-US" dirty="0" err="1" smtClean="0">
                <a:solidFill>
                  <a:srgbClr val="000000"/>
                </a:solidFill>
                <a:cs typeface="Symbol" charset="2"/>
              </a:rPr>
              <a:t>Au+Au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* R</a:t>
            </a:r>
            <a:r>
              <a:rPr lang="en-US" baseline="-25000" dirty="0" smtClean="0">
                <a:solidFill>
                  <a:srgbClr val="000000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=0.25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</a:rPr>
              <a:t>1.1 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pb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4.8 x10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30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/cm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/sec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</a:rPr>
              <a:t>0.124 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pb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per day 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9 days</a:t>
            </a:r>
          </a:p>
          <a:p>
            <a:pPr lvl="1"/>
            <a:endParaRPr lang="en-US" dirty="0" smtClean="0">
              <a:solidFill>
                <a:srgbClr val="000000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39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GeV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requirements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Rate is half as large;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0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R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=0.4 @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=3.5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GeV/c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1.6 pb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p+p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equiv.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Au+Au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* R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=0.4 </a:t>
            </a:r>
            <a:r>
              <a:rPr lang="en-US" sz="18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ea typeface="Wingdings"/>
                <a:cs typeface="Wingdings"/>
              </a:rPr>
              <a:t>0.64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pb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 </a:t>
            </a:r>
            <a:r>
              <a:rPr lang="en-US" sz="18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10 days</a:t>
            </a:r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NB: It may be preferable to live with interpolating 39 (and 27) </a:t>
            </a:r>
            <a:r>
              <a:rPr lang="en-US" dirty="0" err="1" smtClean="0">
                <a:cs typeface="Symbol" charset="2"/>
              </a:rPr>
              <a:t>GeV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p+p</a:t>
            </a:r>
            <a:r>
              <a:rPr lang="en-US" dirty="0" smtClean="0">
                <a:cs typeface="Symbol" charset="2"/>
              </a:rPr>
              <a:t> if we pin down at 20 </a:t>
            </a:r>
            <a:r>
              <a:rPr lang="en-US" dirty="0" err="1" smtClean="0">
                <a:cs typeface="Symbol" charset="2"/>
              </a:rPr>
              <a:t>GeV</a:t>
            </a:r>
            <a:endParaRPr lang="en-US" dirty="0" smtClean="0">
              <a:cs typeface="Symbol" charset="2"/>
            </a:endParaRPr>
          </a:p>
          <a:p>
            <a:pPr lvl="1"/>
            <a:endParaRPr lang="en-US" dirty="0"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AA4E913-ED8F-C048-84E5-72EF3B0182F0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</a:t>
            </a:r>
            <a:r>
              <a:rPr lang="en-US" dirty="0" smtClean="0"/>
              <a:t>13 </a:t>
            </a:r>
            <a:r>
              <a:rPr lang="en-US" dirty="0"/>
              <a:t>Physics goals</a:t>
            </a:r>
          </a:p>
        </p:txBody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990600"/>
            <a:ext cx="7772400" cy="5438411"/>
          </a:xfrm>
        </p:spPr>
        <p:txBody>
          <a:bodyPr/>
          <a:lstStyle/>
          <a:p>
            <a:r>
              <a:rPr lang="en-US" dirty="0"/>
              <a:t>Reach</a:t>
            </a:r>
            <a:r>
              <a:rPr lang="en-US" dirty="0" smtClean="0"/>
              <a:t> 300 </a:t>
            </a:r>
            <a:r>
              <a:rPr lang="en-US" dirty="0"/>
              <a:t>pb-1 sampled for W in 500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p+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for VTX, FVTX comparison and transverse spin physics</a:t>
            </a:r>
          </a:p>
          <a:p>
            <a:endParaRPr lang="en-US" dirty="0" smtClean="0"/>
          </a:p>
          <a:p>
            <a:r>
              <a:rPr lang="en-US" dirty="0" smtClean="0"/>
              <a:t>Control geometry to quantify path length dependence</a:t>
            </a:r>
          </a:p>
          <a:p>
            <a:pPr lvl="1"/>
            <a:r>
              <a:rPr lang="en-US" dirty="0" smtClean="0"/>
              <a:t>U+U if successfully demonstrate selection cuts</a:t>
            </a:r>
          </a:p>
          <a:p>
            <a:pPr lvl="1"/>
            <a:r>
              <a:rPr lang="en-US" dirty="0" smtClean="0"/>
              <a:t>  5 weeks for ∫</a:t>
            </a:r>
            <a:r>
              <a:rPr lang="en-US" dirty="0" err="1" smtClean="0"/>
              <a:t>Ldt</a:t>
            </a:r>
            <a:r>
              <a:rPr lang="en-US" dirty="0" smtClean="0"/>
              <a:t>=0.57nb</a:t>
            </a:r>
            <a:r>
              <a:rPr lang="en-US" baseline="30000" dirty="0" smtClean="0"/>
              <a:t>-1 </a:t>
            </a:r>
            <a:r>
              <a:rPr lang="en-US" dirty="0" smtClean="0"/>
              <a:t>in 10cm (4B </a:t>
            </a:r>
            <a:r>
              <a:rPr lang="en-US" dirty="0" err="1" smtClean="0"/>
              <a:t>mb</a:t>
            </a:r>
            <a:r>
              <a:rPr lang="en-US" dirty="0" smtClean="0"/>
              <a:t> U+U events) </a:t>
            </a:r>
          </a:p>
          <a:p>
            <a:pPr lvl="1"/>
            <a:r>
              <a:rPr lang="en-US" dirty="0" smtClean="0"/>
              <a:t>First </a:t>
            </a:r>
            <a:r>
              <a:rPr lang="en-US" dirty="0" err="1" smtClean="0"/>
              <a:t>Cu+Au</a:t>
            </a:r>
            <a:r>
              <a:rPr lang="en-US" dirty="0" smtClean="0"/>
              <a:t> collisions</a:t>
            </a:r>
          </a:p>
          <a:p>
            <a:endParaRPr lang="en-US" dirty="0" smtClean="0"/>
          </a:p>
          <a:p>
            <a:r>
              <a:rPr lang="en-US" dirty="0" smtClean="0"/>
              <a:t>May replace one of these with full </a:t>
            </a:r>
            <a:r>
              <a:rPr lang="en-US" dirty="0"/>
              <a:t>energy </a:t>
            </a:r>
            <a:r>
              <a:rPr lang="en-US" dirty="0" err="1"/>
              <a:t>Au+Au</a:t>
            </a:r>
            <a:endParaRPr lang="en-US" dirty="0" smtClean="0"/>
          </a:p>
          <a:p>
            <a:pPr lvl="1"/>
            <a:r>
              <a:rPr lang="en-US" dirty="0" smtClean="0"/>
              <a:t>Depends on FVTX commissioning in Run-12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Cu+Au</a:t>
            </a:r>
            <a:r>
              <a:rPr lang="en-US" dirty="0" smtClean="0"/>
              <a:t>: 2.4 nb</a:t>
            </a:r>
            <a:r>
              <a:rPr lang="en-US" baseline="30000" dirty="0" smtClean="0"/>
              <a:t>-1</a:t>
            </a:r>
            <a:r>
              <a:rPr lang="en-US" dirty="0" smtClean="0"/>
              <a:t> into 10 cm vertex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749300"/>
            <a:ext cx="7772400" cy="2446824"/>
          </a:xfrm>
        </p:spPr>
        <p:txBody>
          <a:bodyPr/>
          <a:lstStyle/>
          <a:p>
            <a:r>
              <a:rPr lang="en-US" dirty="0" smtClean="0"/>
              <a:t>Cu buried inside Au for most central collisions</a:t>
            </a:r>
          </a:p>
          <a:p>
            <a:pPr lvl="1"/>
            <a:r>
              <a:rPr lang="en-US" dirty="0" smtClean="0"/>
              <a:t>Minimize effects of the surface on hard probes</a:t>
            </a:r>
          </a:p>
          <a:p>
            <a:pPr lvl="1"/>
            <a:r>
              <a:rPr lang="en-US" dirty="0" smtClean="0"/>
              <a:t>select top 3% centrality for this (300M events)</a:t>
            </a:r>
          </a:p>
          <a:p>
            <a:r>
              <a:rPr lang="en-US" dirty="0" smtClean="0"/>
              <a:t>Eccentricity without left/right symmetry for non-central collisions</a:t>
            </a:r>
          </a:p>
          <a:p>
            <a:pPr lvl="1"/>
            <a:r>
              <a:rPr lang="en-US" dirty="0" smtClean="0"/>
              <a:t>Non-fluctuation source of odd harmonics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475" y="3196124"/>
            <a:ext cx="4495800" cy="3312231"/>
            <a:chOff x="228600" y="4495800"/>
            <a:chExt cx="2939565" cy="196603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4495800"/>
              <a:ext cx="2939565" cy="1966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4787900"/>
              <a:ext cx="838200" cy="7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5484"/>
          <a:stretch>
            <a:fillRect/>
          </a:stretch>
        </p:blipFill>
        <p:spPr>
          <a:xfrm>
            <a:off x="4870075" y="3196124"/>
            <a:ext cx="4027157" cy="241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4B61E6-91F1-0D4F-A01C-0975312D6B06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PHENIX beam use proposal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304925" y="4429125"/>
            <a:ext cx="41640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/>
              <a:t>If less than 30 cryo weeks:</a:t>
            </a:r>
          </a:p>
        </p:txBody>
      </p:sp>
      <p:pic>
        <p:nvPicPr>
          <p:cNvPr id="8" name="Picture 7" descr="bup_table.jpg"/>
          <p:cNvPicPr>
            <a:picLocks noChangeAspect="1"/>
          </p:cNvPicPr>
          <p:nvPr/>
        </p:nvPicPr>
        <p:blipFill>
          <a:blip r:embed="rId3"/>
          <a:srcRect t="4276" r="5222" b="5529"/>
          <a:stretch>
            <a:fillRect/>
          </a:stretch>
        </p:blipFill>
        <p:spPr>
          <a:xfrm>
            <a:off x="447674" y="579405"/>
            <a:ext cx="8150226" cy="4894295"/>
          </a:xfrm>
          <a:prstGeom prst="rect">
            <a:avLst/>
          </a:prstGeom>
        </p:spPr>
      </p:pic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447674" y="3721100"/>
            <a:ext cx="8150226" cy="1785104"/>
          </a:xfrm>
          <a:prstGeom prst="rect">
            <a:avLst/>
          </a:prstGeom>
          <a:solidFill>
            <a:srgbClr val="FFFF00"/>
          </a:solidFill>
          <a:ln w="38100">
            <a:solidFill>
              <a:srgbClr val="FF6600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u="sng" dirty="0" smtClean="0">
                <a:solidFill>
                  <a:schemeClr val="tx1"/>
                </a:solidFill>
                <a:latin typeface="Arial Unicode MS" charset="0"/>
              </a:rPr>
              <a:t> Additions if we get a longer Run-12 (in priority order)</a:t>
            </a:r>
            <a:endParaRPr lang="en-US" sz="2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400" i="1" dirty="0" smtClean="0">
              <a:solidFill>
                <a:schemeClr val="tx1"/>
              </a:solidFill>
              <a:latin typeface="Arial Unicode M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1.5 week of 62.4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p+p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for J/</a:t>
            </a:r>
            <a:r>
              <a:rPr lang="en-US" sz="2400" i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&amp; open heavy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q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R</a:t>
            </a:r>
            <a:r>
              <a:rPr lang="en-US" sz="2400" i="1" baseline="-25000" dirty="0" smtClean="0">
                <a:solidFill>
                  <a:schemeClr val="tx1"/>
                </a:solidFill>
                <a:latin typeface="Arial Unicode MS" charset="0"/>
              </a:rPr>
              <a:t>AA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1.5 week of 39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p+p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for </a:t>
            </a:r>
            <a:r>
              <a:rPr lang="en-US" sz="2400" i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400" i="1" baseline="30000" dirty="0" smtClean="0">
                <a:solidFill>
                  <a:schemeClr val="tx1"/>
                </a:solidFill>
                <a:latin typeface="Arial Unicode MS" charset="0"/>
              </a:rPr>
              <a:t>0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R</a:t>
            </a:r>
            <a:r>
              <a:rPr lang="en-US" sz="2400" i="1" baseline="-25000" dirty="0" smtClean="0">
                <a:solidFill>
                  <a:schemeClr val="tx1"/>
                </a:solidFill>
                <a:latin typeface="Arial Unicode MS" charset="0"/>
              </a:rPr>
              <a:t>AA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Add 1 week to 27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GeV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 Unicode MS" charset="0"/>
              </a:rPr>
              <a:t>Au+Au</a:t>
            </a:r>
            <a:r>
              <a:rPr lang="en-US" sz="2400" i="1" dirty="0" smtClean="0">
                <a:solidFill>
                  <a:schemeClr val="tx1"/>
                </a:solidFill>
                <a:latin typeface="Arial Unicode MS" charset="0"/>
              </a:rPr>
              <a:t> to improve reach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papers and preliminary results*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4524315"/>
          </a:xfrm>
        </p:spPr>
        <p:txBody>
          <a:bodyPr/>
          <a:lstStyle/>
          <a:p>
            <a:r>
              <a:rPr lang="en-US" dirty="0" smtClean="0"/>
              <a:t>Pin down initial state using </a:t>
            </a:r>
            <a:r>
              <a:rPr lang="en-US" dirty="0" err="1" smtClean="0"/>
              <a:t>d+Au</a:t>
            </a:r>
            <a:r>
              <a:rPr lang="en-US" dirty="0" smtClean="0"/>
              <a:t> collisions</a:t>
            </a:r>
          </a:p>
          <a:p>
            <a:r>
              <a:rPr lang="en-US" dirty="0" smtClean="0"/>
              <a:t>First new constraints on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endParaRPr lang="en-US" dirty="0" smtClean="0"/>
          </a:p>
          <a:p>
            <a:r>
              <a:rPr lang="en-US" dirty="0" smtClean="0"/>
              <a:t>Discovery of direct photon flow</a:t>
            </a:r>
            <a:endParaRPr lang="en-US" dirty="0" smtClean="0"/>
          </a:p>
          <a:p>
            <a:r>
              <a:rPr lang="en-US" dirty="0" smtClean="0"/>
              <a:t>Measure </a:t>
            </a:r>
            <a:r>
              <a:rPr lang="en-US" dirty="0" smtClean="0"/>
              <a:t>W cross section, first look at A</a:t>
            </a:r>
            <a:r>
              <a:rPr lang="en-US" baseline="-25000" dirty="0" smtClean="0"/>
              <a:t>L</a:t>
            </a:r>
          </a:p>
          <a:p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suppression at 62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PHENIX submitted 16 papers for publication in the past 12 months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published 12 + 1 in proofs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~35-40 preliminary analysis results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10474" y="5998517"/>
            <a:ext cx="3275256" cy="461665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0328E3"/>
                </a:solidFill>
              </a:rPr>
              <a:t>* More details to follow</a:t>
            </a:r>
            <a:endParaRPr lang="en-US" sz="2400" i="1" dirty="0">
              <a:solidFill>
                <a:srgbClr val="0328E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photon flow ingredients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2" descr="fig1e"/>
          <p:cNvPicPr>
            <a:picLocks noChangeAspect="1" noChangeArrowheads="1"/>
          </p:cNvPicPr>
          <p:nvPr/>
        </p:nvPicPr>
        <p:blipFill>
          <a:blip r:embed="rId2"/>
          <a:srcRect l="1770" r="50442" b="5751"/>
          <a:stretch>
            <a:fillRect/>
          </a:stretch>
        </p:blipFill>
        <p:spPr bwMode="auto">
          <a:xfrm>
            <a:off x="4381500" y="3646895"/>
            <a:ext cx="4762500" cy="3211105"/>
          </a:xfrm>
          <a:prstGeom prst="rect">
            <a:avLst/>
          </a:prstGeom>
          <a:noFill/>
        </p:spPr>
      </p:pic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3500" y="662395"/>
            <a:ext cx="3822700" cy="3641724"/>
            <a:chOff x="4392" y="1111"/>
            <a:chExt cx="2408" cy="2294"/>
          </a:xfrm>
        </p:grpSpPr>
        <p:pic>
          <p:nvPicPr>
            <p:cNvPr id="7" name="Picture 8" descr="tc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92" y="1111"/>
              <a:ext cx="2408" cy="2294"/>
            </a:xfrm>
            <a:prstGeom prst="rect">
              <a:avLst/>
            </a:prstGeom>
            <a:noFill/>
            <a:ln w="6350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118" y="2424"/>
              <a:ext cx="1344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800" dirty="0" err="1">
                  <a:solidFill>
                    <a:srgbClr val="0000FF"/>
                  </a:solidFill>
                  <a:latin typeface="Symbol" charset="2"/>
                  <a:sym typeface="Symbol" charset="2"/>
                </a:rPr>
                <a:t></a:t>
              </a:r>
              <a:r>
                <a:rPr lang="en-US" altLang="ja-JP" sz="1800" baseline="30000" dirty="0" err="1">
                  <a:solidFill>
                    <a:srgbClr val="0000FF"/>
                  </a:solidFill>
                </a:rPr>
                <a:t>inc</a:t>
              </a:r>
              <a:r>
                <a:rPr lang="en-US" altLang="ja-JP" sz="1800" baseline="30000" dirty="0">
                  <a:solidFill>
                    <a:srgbClr val="0000FF"/>
                  </a:solidFill>
                </a:rPr>
                <a:t>.</a:t>
              </a:r>
              <a:r>
                <a:rPr lang="en-US" altLang="ja-JP" sz="1800" dirty="0">
                  <a:solidFill>
                    <a:srgbClr val="0000FF"/>
                  </a:solidFill>
                </a:rPr>
                <a:t> v</a:t>
              </a:r>
              <a:r>
                <a:rPr lang="en-US" altLang="ja-JP" sz="1800" baseline="-25000" dirty="0">
                  <a:solidFill>
                    <a:srgbClr val="0000FF"/>
                  </a:solidFill>
                </a:rPr>
                <a:t>2</a:t>
              </a:r>
              <a:r>
                <a:rPr lang="en-US" altLang="ja-JP" sz="1800" dirty="0">
                  <a:solidFill>
                    <a:srgbClr val="0000FF"/>
                  </a:solidFill>
                </a:rPr>
                <a:t> with external conversion method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04" y="1191"/>
              <a:ext cx="1336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400" dirty="0">
                  <a:solidFill>
                    <a:srgbClr val="000000"/>
                  </a:solidFill>
                </a:rPr>
                <a:t>200GeV </a:t>
              </a:r>
              <a:r>
                <a:rPr lang="en-US" altLang="ja-JP" sz="1400" dirty="0" err="1">
                  <a:solidFill>
                    <a:srgbClr val="000000"/>
                  </a:solidFill>
                </a:rPr>
                <a:t>Au+Au</a:t>
              </a:r>
              <a:r>
                <a:rPr lang="en-US" altLang="ja-JP" sz="1400" dirty="0">
                  <a:solidFill>
                    <a:srgbClr val="000000"/>
                  </a:solidFill>
                </a:rPr>
                <a:t> 20-40%</a:t>
              </a:r>
            </a:p>
            <a:p>
              <a:pPr>
                <a:buNone/>
              </a:pPr>
              <a:r>
                <a:rPr lang="en-US" altLang="ja-JP" sz="1400" dirty="0"/>
                <a:t>      </a:t>
              </a:r>
              <a:r>
                <a:rPr lang="en-US" altLang="ja-JP" sz="1400" dirty="0">
                  <a:solidFill>
                    <a:srgbClr val="0000FF"/>
                  </a:solidFill>
                </a:rPr>
                <a:t>PHENIX Preliminary</a:t>
              </a:r>
              <a:endParaRPr lang="en-US" altLang="ja-JP" sz="1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6144" y="1600"/>
              <a:ext cx="48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400" dirty="0" err="1">
                  <a:solidFill>
                    <a:srgbClr val="000000"/>
                  </a:solidFill>
                  <a:latin typeface="Symbol" charset="2"/>
                  <a:sym typeface="Symbol" charset="2"/>
                </a:rPr>
                <a:t></a:t>
              </a:r>
              <a:r>
                <a:rPr lang="en-US" altLang="ja-JP" sz="1400" baseline="30000" dirty="0" err="1">
                  <a:solidFill>
                    <a:srgbClr val="000000"/>
                  </a:solidFill>
                </a:rPr>
                <a:t>inc</a:t>
              </a:r>
              <a:r>
                <a:rPr lang="en-US" altLang="ja-JP" sz="1400" baseline="30000" dirty="0">
                  <a:solidFill>
                    <a:srgbClr val="000000"/>
                  </a:solidFill>
                </a:rPr>
                <a:t>.</a:t>
              </a:r>
              <a:r>
                <a:rPr lang="en-US" altLang="ja-JP" sz="1400" dirty="0">
                  <a:solidFill>
                    <a:srgbClr val="000000"/>
                  </a:solidFill>
                </a:rPr>
                <a:t> v</a:t>
              </a:r>
              <a:r>
                <a:rPr lang="en-US" altLang="ja-JP" sz="1400" baseline="-25000" dirty="0">
                  <a:solidFill>
                    <a:srgbClr val="000000"/>
                  </a:solidFill>
                </a:rPr>
                <a:t>2</a:t>
              </a:r>
              <a:endParaRPr lang="en-US" altLang="ja-JP" sz="1400" dirty="0">
                <a:solidFill>
                  <a:srgbClr val="000000"/>
                </a:solidFill>
              </a:endParaRPr>
            </a:p>
            <a:p>
              <a:pPr>
                <a:buNone/>
              </a:pPr>
              <a:r>
                <a:rPr lang="en-US" altLang="ja-JP" sz="1400" dirty="0">
                  <a:solidFill>
                    <a:srgbClr val="000000"/>
                  </a:solidFill>
                </a:rPr>
                <a:t>(</a:t>
              </a:r>
              <a:r>
                <a:rPr lang="en-US" altLang="ja-JP" sz="1400" dirty="0">
                  <a:solidFill>
                    <a:srgbClr val="000000"/>
                  </a:solidFill>
                  <a:latin typeface="Symbol" charset="2"/>
                  <a:sym typeface="Symbol" charset="2"/>
                </a:rPr>
                <a:t></a:t>
              </a:r>
              <a:r>
                <a:rPr lang="en-US" altLang="ja-JP" sz="1400" baseline="-25000" dirty="0">
                  <a:solidFill>
                    <a:srgbClr val="000000"/>
                  </a:solidFill>
                </a:rPr>
                <a:t>2</a:t>
              </a:r>
              <a:r>
                <a:rPr lang="en-US" altLang="ja-JP" sz="1400" baseline="30000" dirty="0">
                  <a:solidFill>
                    <a:srgbClr val="000000"/>
                  </a:solidFill>
                </a:rPr>
                <a:t>BBC</a:t>
              </a:r>
              <a:r>
                <a:rPr lang="en-US" altLang="ja-JP" sz="1400" dirty="0">
                  <a:solidFill>
                    <a:srgbClr val="000000"/>
                  </a:solidFill>
                </a:rPr>
                <a:t>)</a:t>
              </a:r>
              <a:endParaRPr lang="en-US" altLang="ja-JP" sz="1400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03700" y="92488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dirty="0" smtClean="0">
                <a:latin typeface="+mn-lt"/>
              </a:rPr>
              <a:t> Key cross checks:</a:t>
            </a:r>
          </a:p>
          <a:p>
            <a:pPr lvl="1">
              <a:buNone/>
            </a:pPr>
            <a:r>
              <a:rPr lang="en-US" altLang="ja-JP" sz="24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000" dirty="0" err="1" smtClean="0">
                <a:latin typeface="+mn-lt"/>
              </a:rPr>
              <a:t>inc</a:t>
            </a:r>
            <a:r>
              <a:rPr lang="en-US" altLang="ja-JP" sz="2400" dirty="0" smtClean="0">
                <a:latin typeface="+mn-lt"/>
              </a:rPr>
              <a:t> are really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g</a:t>
            </a:r>
            <a:r>
              <a:rPr lang="en-US" altLang="ja-JP" sz="2400" dirty="0" smtClean="0">
                <a:latin typeface="+mn-lt"/>
              </a:rPr>
              <a:t>’s: </a:t>
            </a:r>
          </a:p>
          <a:p>
            <a:pPr lvl="1">
              <a:buNone/>
            </a:pPr>
            <a:r>
              <a:rPr lang="en-US" altLang="ja-JP" sz="2400" dirty="0" smtClean="0">
                <a:latin typeface="+mn-lt"/>
              </a:rPr>
              <a:t>   check using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400" dirty="0" smtClean="0">
                <a:latin typeface="+mn-lt"/>
              </a:rPr>
              <a:t>-&gt; </a:t>
            </a:r>
            <a:r>
              <a:rPr lang="en-US" altLang="ja-JP" sz="2400" dirty="0" err="1" smtClean="0">
                <a:latin typeface="+mn-lt"/>
              </a:rPr>
              <a:t>e</a:t>
            </a:r>
            <a:r>
              <a:rPr lang="en-US" altLang="ja-JP" dirty="0" err="1" smtClean="0">
                <a:latin typeface="+mn-lt"/>
              </a:rPr>
              <a:t>+</a:t>
            </a:r>
            <a:r>
              <a:rPr lang="en-US" altLang="ja-JP" sz="2400" dirty="0" err="1" smtClean="0">
                <a:latin typeface="+mn-lt"/>
              </a:rPr>
              <a:t>e</a:t>
            </a:r>
            <a:r>
              <a:rPr lang="en-US" altLang="ja-JP" dirty="0" smtClean="0">
                <a:latin typeface="+mn-lt"/>
              </a:rPr>
              <a:t>-</a:t>
            </a:r>
          </a:p>
          <a:p>
            <a:pPr lvl="1">
              <a:buNone/>
            </a:pPr>
            <a:r>
              <a:rPr lang="en-US" altLang="ja-JP" sz="2400" dirty="0" err="1" smtClean="0">
                <a:latin typeface="+mn-lt"/>
              </a:rPr>
              <a:t>R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400" dirty="0" smtClean="0">
                <a:latin typeface="+mn-lt"/>
              </a:rPr>
              <a:t> for virtual vs. real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g</a:t>
            </a:r>
            <a:endParaRPr lang="en-US" altLang="ja-JP" sz="2400" dirty="0" smtClean="0">
              <a:latin typeface="+mn-lt"/>
            </a:endParaRPr>
          </a:p>
          <a:p>
            <a:pPr lvl="1">
              <a:buNone/>
            </a:pP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Ph.D. theses</a:t>
            </a:r>
            <a:endParaRPr lang="en-US" dirty="0"/>
          </a:p>
        </p:txBody>
      </p:sp>
      <p:pic>
        <p:nvPicPr>
          <p:cNvPr id="5" name="Content Placeholder 4" descr="Theses2011jun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58" r="4"/>
          <a:stretch>
            <a:fillRect/>
          </a:stretch>
        </p:blipFill>
        <p:spPr>
          <a:xfrm>
            <a:off x="1071734" y="1016000"/>
            <a:ext cx="7170566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54F7CF-7CE3-0F43-AD21-6694D2E5A1E3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Basis for time estimates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5092700"/>
            <a:ext cx="7772400" cy="457200"/>
          </a:xfrm>
        </p:spPr>
        <p:txBody>
          <a:bodyPr/>
          <a:lstStyle/>
          <a:p>
            <a:r>
              <a:rPr lang="en-US"/>
              <a:t>Projections from W. Fischer</a:t>
            </a:r>
          </a:p>
        </p:txBody>
      </p:sp>
      <p:pic>
        <p:nvPicPr>
          <p:cNvPr id="13824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939800"/>
            <a:ext cx="83058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ontent Placeholder 1"/>
          <p:cNvSpPr>
            <a:spLocks noGrp="1"/>
          </p:cNvSpPr>
          <p:nvPr>
            <p:ph idx="1"/>
          </p:nvPr>
        </p:nvSpPr>
        <p:spPr>
          <a:xfrm>
            <a:off x="0" y="1219200"/>
            <a:ext cx="4419600" cy="3277821"/>
          </a:xfrm>
          <a:ln w="9525"/>
        </p:spPr>
        <p:txBody>
          <a:bodyPr/>
          <a:lstStyle/>
          <a:p>
            <a:pPr indent="-273050">
              <a:buSzTx/>
              <a:buFont typeface="Wingdings" charset="2"/>
              <a:buChar char="v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The average number of photo-electrons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1800" baseline="-25000" dirty="0" err="1">
                <a:solidFill>
                  <a:srgbClr val="000000"/>
                </a:solidFill>
                <a:latin typeface="Calibri"/>
                <a:cs typeface="Calibri"/>
              </a:rPr>
              <a:t>pe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in a Cherenkov counter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 indent="-273050">
              <a:buSzTx/>
              <a:buFont typeface="Wingdings" charset="2"/>
              <a:buChar char="v"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73050">
              <a:buSzTx/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  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with:</a:t>
            </a:r>
          </a:p>
          <a:p>
            <a:pPr lvl="1" indent="-273050">
              <a:buSzTx/>
              <a:buFont typeface="Arial" charset="0"/>
              <a:buChar char="•"/>
            </a:pPr>
            <a:r>
              <a:rPr lang="de-CH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lvl="1" indent="-273050">
              <a:buSzTx/>
              <a:buFont typeface="Arial" charset="0"/>
              <a:buChar char="•"/>
            </a:pPr>
            <a:r>
              <a:rPr lang="de-CH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                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1" indent="-273050">
              <a:buSzTx/>
              <a:buFont typeface="Arial" charset="0"/>
              <a:buChar char="•"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1" indent="-273050">
              <a:buSzTx/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bandwidth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: 6.2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eV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CsI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photo-cathode threshold)  - 11.5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eV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(CF</a:t>
            </a:r>
            <a:r>
              <a:rPr lang="en-US" sz="1800" baseline="-2500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cut-off)</a:t>
            </a:r>
            <a:endParaRPr lang="de-CH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73050">
              <a:buSzTx/>
              <a:buFont typeface="Arial" charset="0"/>
              <a:buNone/>
            </a:pPr>
            <a:endParaRPr lang="de-CH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blipFill>
            <a:blip r:embed="rId5">
              <a:alphaModFix amt="40000"/>
            </a:blip>
          </a:blipFill>
          <a:ln/>
        </p:spPr>
        <p:txBody>
          <a:bodyPr/>
          <a:lstStyle/>
          <a:p>
            <a:r>
              <a:rPr lang="de-CH" sz="3200">
                <a:solidFill>
                  <a:srgbClr val="254061"/>
                </a:solidFill>
              </a:rPr>
              <a:t>HBD performance:</a:t>
            </a:r>
            <a:r>
              <a:rPr lang="de-CH" sz="3200">
                <a:solidFill>
                  <a:srgbClr val="254061"/>
                </a:solidFill>
                <a:ea typeface="Arial" charset="0"/>
                <a:cs typeface="Arial" charset="0"/>
              </a:rPr>
              <a:t> </a:t>
            </a:r>
            <a:r>
              <a:rPr lang="de-CH" sz="2800">
                <a:solidFill>
                  <a:srgbClr val="3709B7"/>
                </a:solidFill>
                <a:ea typeface="Arial" charset="0"/>
                <a:cs typeface="Arial" charset="0"/>
              </a:rPr>
              <a:t>figure of merit N</a:t>
            </a:r>
            <a:r>
              <a:rPr lang="de-CH" sz="2800" baseline="-25000">
                <a:solidFill>
                  <a:srgbClr val="3709B7"/>
                </a:solidFill>
                <a:ea typeface="Arial" charset="0"/>
                <a:cs typeface="Arial" charset="0"/>
              </a:rPr>
              <a:t>0 </a:t>
            </a:r>
            <a:r>
              <a:rPr lang="de-CH" sz="2800">
                <a:solidFill>
                  <a:srgbClr val="3709B7"/>
                </a:solidFill>
                <a:ea typeface="Arial" charset="0"/>
                <a:cs typeface="Arial" charset="0"/>
              </a:rPr>
              <a:t>and single electron detection efficiency</a:t>
            </a:r>
            <a:endParaRPr lang="en-US" sz="2800" baseline="-25000"/>
          </a:p>
        </p:txBody>
      </p:sp>
      <p:sp>
        <p:nvSpPr>
          <p:cNvPr id="1031" name="Slide Number Placeholder 5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2F228B4-9B18-D443-A783-C5B8EB00518F}" type="slidenum">
              <a:rPr lang="en-US">
                <a:latin typeface="Arial" charset="0"/>
              </a:rPr>
              <a:pPr/>
              <a:t>53</a:t>
            </a:fld>
            <a:endParaRPr lang="en-US">
              <a:latin typeface="Arial" charset="0"/>
            </a:endParaRPr>
          </a:p>
        </p:txBody>
      </p:sp>
      <p:sp>
        <p:nvSpPr>
          <p:cNvPr id="1033" name="Footer Placeholder 4"/>
          <p:cNvSpPr>
            <a:spLocks noGrp="1"/>
          </p:cNvSpPr>
          <p:nvPr>
            <p:ph type="ftr" sz="quarter" idx="12"/>
          </p:nvPr>
        </p:nvSpPr>
        <p:spPr bwMode="auto">
          <a:xfrm>
            <a:off x="4391696" y="6477000"/>
            <a:ext cx="2163650" cy="381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Makek</a:t>
            </a:r>
            <a:r>
              <a:rPr lang="en-US" dirty="0">
                <a:latin typeface="Arial" pitchFamily="34" charset="0"/>
                <a:cs typeface="Arial" pitchFamily="34" charset="0"/>
              </a:rPr>
              <a:t>, QM2011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419600" y="1114425"/>
          <a:ext cx="4495800" cy="3569970"/>
        </p:xfrm>
        <a:graphic>
          <a:graphicData uri="http://schemas.openxmlformats.org/drawingml/2006/table">
            <a:tbl>
              <a:tblPr/>
              <a:tblGrid>
                <a:gridCol w="3038475"/>
                <a:gridCol w="14573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ideal 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714 cm</a:t>
                      </a:r>
                      <a:r>
                        <a:rPr kumimoji="0" lang="de-CH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Optical transparency of mesh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88.5 %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Optical transparency of </a:t>
                      </a:r>
                      <a:r>
                        <a:rPr kumimoji="0" lang="de-CH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photocath. 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81.0 %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Radiator gas transparency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89.0 %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Transport efficiency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80.0 %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Reverse bias and pad threshold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90.0 %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 </a:t>
                      </a: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calculated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328 +/- 46 cm</a:t>
                      </a:r>
                      <a:r>
                        <a:rPr kumimoji="0" lang="de-CH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de-CH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 </a:t>
                      </a: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expected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20.4 +/- 2.9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de-CH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pe </a:t>
                      </a: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measured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 </a:t>
                      </a:r>
                      <a:r>
                        <a:rPr kumimoji="0" lang="de-CH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measured value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330 </a:t>
                      </a: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de-C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cm</a:t>
                      </a:r>
                      <a:r>
                        <a:rPr kumimoji="0" lang="de-CH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457325" y="1897063"/>
          <a:ext cx="1762125" cy="481012"/>
        </p:xfrm>
        <a:graphic>
          <a:graphicData uri="http://schemas.openxmlformats.org/presentationml/2006/ole">
            <p:oleObj spid="_x0000_s226306" name="Equation" r:id="rId6" imgW="927000" imgH="253800" progId="Equation.3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838200" y="3032125"/>
          <a:ext cx="1066800" cy="396875"/>
        </p:xfrm>
        <a:graphic>
          <a:graphicData uri="http://schemas.openxmlformats.org/presentationml/2006/ole">
            <p:oleObj spid="_x0000_s226307" name="Equation" r:id="rId7" imgW="520560" imgH="228600" progId="Equation.3">
              <p:embed/>
            </p:oleObj>
          </a:graphicData>
        </a:graphic>
      </p:graphicFrame>
      <p:sp>
        <p:nvSpPr>
          <p:cNvPr id="1068" name="TextBox 10"/>
          <p:cNvSpPr txBox="1">
            <a:spLocks noChangeArrowheads="1"/>
          </p:cNvSpPr>
          <p:nvPr/>
        </p:nvSpPr>
        <p:spPr bwMode="auto">
          <a:xfrm>
            <a:off x="152400" y="5233988"/>
            <a:ext cx="8763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de-CH" sz="2000" dirty="0" err="1">
                <a:solidFill>
                  <a:srgbClr val="3709B7"/>
                </a:solidFill>
              </a:rPr>
              <a:t>The</a:t>
            </a:r>
            <a:r>
              <a:rPr lang="de-CH" sz="2000" dirty="0">
                <a:solidFill>
                  <a:srgbClr val="3709B7"/>
                </a:solidFill>
              </a:rPr>
              <a:t> high </a:t>
            </a:r>
            <a:r>
              <a:rPr lang="de-CH" sz="2000" dirty="0" err="1">
                <a:solidFill>
                  <a:srgbClr val="3709B7"/>
                </a:solidFill>
              </a:rPr>
              <a:t>photoelectron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</a:rPr>
              <a:t>yield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  <a:sym typeface="Wingdings" charset="2"/>
              </a:rPr>
              <a:t></a:t>
            </a:r>
            <a:r>
              <a:rPr lang="de-CH" sz="2000" dirty="0" err="1">
                <a:solidFill>
                  <a:srgbClr val="3709B7"/>
                </a:solidFill>
              </a:rPr>
              <a:t>excellent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</a:rPr>
              <a:t>single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</a:rPr>
              <a:t>electron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</a:rPr>
              <a:t>detection</a:t>
            </a:r>
            <a:r>
              <a:rPr lang="de-CH" sz="2000" dirty="0">
                <a:solidFill>
                  <a:srgbClr val="3709B7"/>
                </a:solidFill>
              </a:rPr>
              <a:t> </a:t>
            </a:r>
            <a:r>
              <a:rPr lang="de-CH" sz="2000" dirty="0" err="1">
                <a:solidFill>
                  <a:srgbClr val="3709B7"/>
                </a:solidFill>
              </a:rPr>
              <a:t>efficiency</a:t>
            </a:r>
            <a:r>
              <a:rPr lang="de-CH" sz="2000" dirty="0">
                <a:solidFill>
                  <a:srgbClr val="3709B7"/>
                </a:solidFill>
              </a:rPr>
              <a:t>:</a:t>
            </a:r>
          </a:p>
          <a:p>
            <a:pPr>
              <a:buNone/>
            </a:pPr>
            <a:r>
              <a:rPr lang="en-CA" sz="2000" dirty="0" err="1">
                <a:solidFill>
                  <a:srgbClr val="FF0000"/>
                </a:solidFill>
                <a:sym typeface="Wingdings" charset="2"/>
              </a:rPr>
              <a:t></a:t>
            </a:r>
            <a:r>
              <a:rPr lang="en-CA" sz="2000" dirty="0">
                <a:solidFill>
                  <a:srgbClr val="FF0000"/>
                </a:solidFill>
                <a:sym typeface="Wingdings" charset="2"/>
              </a:rPr>
              <a:t> </a:t>
            </a:r>
            <a:r>
              <a:rPr lang="en-CA" sz="2000" dirty="0">
                <a:solidFill>
                  <a:srgbClr val="FF0000"/>
                </a:solidFill>
              </a:rPr>
              <a:t>Single electron efficiency using a sample of open </a:t>
            </a:r>
            <a:r>
              <a:rPr lang="en-CA" sz="2000" dirty="0" err="1">
                <a:solidFill>
                  <a:srgbClr val="FF0000"/>
                </a:solidFill>
              </a:rPr>
              <a:t>Dalitz</a:t>
            </a:r>
            <a:r>
              <a:rPr lang="en-CA" sz="2000" dirty="0">
                <a:solidFill>
                  <a:srgbClr val="FF0000"/>
                </a:solidFill>
              </a:rPr>
              <a:t> decays: </a:t>
            </a:r>
            <a:r>
              <a:rPr lang="en-CA" sz="2000" b="1" dirty="0" err="1">
                <a:solidFill>
                  <a:srgbClr val="FF0000"/>
                </a:solidFill>
                <a:sym typeface="Symbol" charset="2"/>
              </a:rPr>
              <a:t></a:t>
            </a:r>
            <a:r>
              <a:rPr lang="en-CA" sz="2000" b="1" dirty="0">
                <a:solidFill>
                  <a:srgbClr val="FF0000"/>
                </a:solidFill>
                <a:sym typeface="Symbol" charset="2"/>
              </a:rPr>
              <a:t> ~ 90 %</a:t>
            </a:r>
          </a:p>
          <a:p>
            <a:pPr>
              <a:buNone/>
            </a:pPr>
            <a:r>
              <a:rPr lang="en-CA" sz="2000" dirty="0" err="1">
                <a:solidFill>
                  <a:srgbClr val="FF0000"/>
                </a:solidFill>
                <a:sym typeface="Wingdings" charset="2"/>
              </a:rPr>
              <a:t></a:t>
            </a:r>
            <a:r>
              <a:rPr lang="en-CA" sz="2000" dirty="0">
                <a:sym typeface="Wingdings" charset="2"/>
              </a:rPr>
              <a:t> </a:t>
            </a:r>
            <a:r>
              <a:rPr lang="en-CA" sz="2000" dirty="0">
                <a:solidFill>
                  <a:srgbClr val="FF0000"/>
                </a:solidFill>
              </a:rPr>
              <a:t>Single electron efficiency derived from the J/</a:t>
            </a:r>
            <a:r>
              <a:rPr lang="en-CA" sz="2000" dirty="0">
                <a:solidFill>
                  <a:srgbClr val="FF0000"/>
                </a:solidFill>
                <a:latin typeface="Symbol" charset="2"/>
              </a:rPr>
              <a:t>Y </a:t>
            </a:r>
            <a:r>
              <a:rPr lang="en-CA" sz="2000" dirty="0">
                <a:solidFill>
                  <a:srgbClr val="FF0000"/>
                </a:solidFill>
              </a:rPr>
              <a:t>region: </a:t>
            </a:r>
            <a:r>
              <a:rPr lang="en-CA" sz="2000" b="1" dirty="0" err="1">
                <a:solidFill>
                  <a:srgbClr val="FF0000"/>
                </a:solidFill>
                <a:sym typeface="Symbol" charset="2"/>
              </a:rPr>
              <a:t></a:t>
            </a:r>
            <a:r>
              <a:rPr lang="en-CA" sz="2000" b="1" dirty="0">
                <a:solidFill>
                  <a:srgbClr val="FF0000"/>
                </a:solidFill>
                <a:sym typeface="Symbol" charset="2"/>
              </a:rPr>
              <a:t> = 90.6 </a:t>
            </a:r>
            <a:r>
              <a:rPr lang="en-CA" sz="2000" b="1" dirty="0" err="1">
                <a:solidFill>
                  <a:srgbClr val="FF0000"/>
                </a:solidFill>
                <a:sym typeface="Symbol" charset="2"/>
              </a:rPr>
              <a:t></a:t>
            </a:r>
            <a:r>
              <a:rPr lang="en-CA" sz="2000" b="1" dirty="0">
                <a:solidFill>
                  <a:srgbClr val="FF0000"/>
                </a:solidFill>
                <a:sym typeface="Symbol" charset="2"/>
              </a:rPr>
              <a:t> 9.9 %</a:t>
            </a:r>
            <a:r>
              <a:rPr lang="en-CA" sz="2000" b="1" dirty="0">
                <a:solidFill>
                  <a:srgbClr val="FF0000"/>
                </a:solidFill>
              </a:rPr>
              <a:t> </a:t>
            </a:r>
            <a:r>
              <a:rPr lang="en-CA" sz="20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1028" name="Object 45"/>
          <p:cNvGraphicFramePr>
            <a:graphicFrameLocks noChangeAspect="1"/>
          </p:cNvGraphicFramePr>
          <p:nvPr/>
        </p:nvGraphicFramePr>
        <p:xfrm>
          <a:off x="857250" y="2514600"/>
          <a:ext cx="2836863" cy="557213"/>
        </p:xfrm>
        <a:graphic>
          <a:graphicData uri="http://schemas.openxmlformats.org/presentationml/2006/ole">
            <p:oleObj spid="_x0000_s226308" name="Equation" r:id="rId8" imgW="1815840" imgH="39348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54513" y="2155825"/>
            <a:ext cx="4548187" cy="1200328"/>
          </a:xfrm>
          <a:prstGeom prst="rect">
            <a:avLst/>
          </a:prstGeom>
          <a:solidFill>
            <a:srgbClr val="FF9900"/>
          </a:solidFill>
          <a:ln w="38100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de-CH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Quantum efficiency kept constant during the two years of operation!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6100" y="3409950"/>
            <a:ext cx="4592638" cy="460375"/>
          </a:xfrm>
          <a:prstGeom prst="rect">
            <a:avLst/>
          </a:prstGeom>
          <a:solidFill>
            <a:srgbClr val="FFFF66"/>
          </a:solidFill>
          <a:ln w="38100">
            <a:solidFill>
              <a:srgbClr val="FF9900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The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highest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ever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</a:t>
            </a:r>
            <a:r>
              <a:rPr lang="de-CH" sz="2400" b="1" dirty="0" err="1">
                <a:solidFill>
                  <a:srgbClr val="0B02BE"/>
                </a:solidFill>
                <a:latin typeface="Calibri" charset="0"/>
              </a:rPr>
              <a:t>measured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 N</a:t>
            </a:r>
            <a:r>
              <a:rPr lang="de-CH" sz="2400" b="1" baseline="-25000" dirty="0">
                <a:solidFill>
                  <a:srgbClr val="0B02BE"/>
                </a:solidFill>
                <a:latin typeface="Calibri" charset="0"/>
              </a:rPr>
              <a:t>0</a:t>
            </a:r>
            <a:r>
              <a:rPr lang="de-CH" sz="2400" b="1" dirty="0">
                <a:solidFill>
                  <a:srgbClr val="0B02BE"/>
                </a:solidFill>
                <a:latin typeface="Calibri" charset="0"/>
              </a:rPr>
              <a:t>!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: good N</a:t>
            </a:r>
            <a:r>
              <a:rPr lang="en-US" baseline="-25000" dirty="0" smtClean="0"/>
              <a:t>0</a:t>
            </a:r>
            <a:r>
              <a:rPr lang="en-US" dirty="0" smtClean="0"/>
              <a:t> but it also scintillates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4895" y="779671"/>
            <a:ext cx="5058305" cy="2123658"/>
          </a:xfrm>
          <a:prstGeom prst="rect">
            <a:avLst/>
          </a:prstGeom>
          <a:solidFill>
            <a:srgbClr val="33CC33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2000" dirty="0">
                <a:solidFill>
                  <a:srgbClr val="0B02BE"/>
                </a:solidFill>
                <a:latin typeface="+mn-lt"/>
                <a:ea typeface="+mn-ea"/>
              </a:rPr>
              <a:t>Analysis </a:t>
            </a:r>
            <a:r>
              <a:rPr lang="en-US" sz="2000" dirty="0" smtClean="0">
                <a:solidFill>
                  <a:srgbClr val="0B02BE"/>
                </a:solidFill>
                <a:latin typeface="+mn-lt"/>
                <a:ea typeface="+mn-ea"/>
              </a:rPr>
              <a:t>steps (</a:t>
            </a:r>
            <a:r>
              <a:rPr lang="en-US" sz="2000" dirty="0" smtClean="0">
                <a:solidFill>
                  <a:srgbClr val="0B02BE"/>
                </a:solidFill>
                <a:latin typeface="+mn-lt"/>
              </a:rPr>
              <a:t>being optimized now)</a:t>
            </a:r>
            <a:r>
              <a:rPr lang="en-US" sz="2000" dirty="0" smtClean="0">
                <a:solidFill>
                  <a:srgbClr val="0B02BE"/>
                </a:solidFill>
                <a:latin typeface="+mn-lt"/>
                <a:ea typeface="+mn-ea"/>
              </a:rPr>
              <a:t>:</a:t>
            </a:r>
            <a:endParaRPr lang="en-US" sz="2000" dirty="0">
              <a:solidFill>
                <a:srgbClr val="0B02BE"/>
              </a:solidFill>
              <a:latin typeface="+mn-lt"/>
              <a:ea typeface="+mn-ea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2000" b="0" dirty="0">
                <a:solidFill>
                  <a:srgbClr val="0B02BE"/>
                </a:solidFill>
                <a:latin typeface="+mn-lt"/>
                <a:ea typeface="+mn-ea"/>
              </a:rPr>
              <a:t>Subtract</a:t>
            </a:r>
            <a:r>
              <a:rPr lang="en-US" sz="2000" b="0" dirty="0" smtClean="0">
                <a:solidFill>
                  <a:srgbClr val="0B02BE"/>
                </a:solidFill>
                <a:latin typeface="+mn-lt"/>
                <a:ea typeface="+mn-ea"/>
              </a:rPr>
              <a:t> underlying </a:t>
            </a:r>
            <a:r>
              <a:rPr lang="en-US" sz="2000" b="0" dirty="0">
                <a:solidFill>
                  <a:srgbClr val="0B02BE"/>
                </a:solidFill>
                <a:latin typeface="+mn-lt"/>
                <a:ea typeface="+mn-ea"/>
              </a:rPr>
              <a:t>event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b="0" dirty="0">
                <a:solidFill>
                  <a:srgbClr val="0B02BE"/>
                </a:solidFill>
                <a:latin typeface="+mn-lt"/>
                <a:ea typeface="+mn-ea"/>
              </a:rPr>
              <a:t>Reject</a:t>
            </a:r>
            <a:r>
              <a:rPr lang="en-US" sz="2000" b="0" dirty="0" smtClean="0">
                <a:solidFill>
                  <a:srgbClr val="0B02BE"/>
                </a:solidFill>
                <a:latin typeface="+mn-lt"/>
                <a:ea typeface="+mn-ea"/>
              </a:rPr>
              <a:t> electrons </a:t>
            </a:r>
            <a:r>
              <a:rPr lang="en-US" sz="2000" b="0" dirty="0">
                <a:solidFill>
                  <a:srgbClr val="0B02BE"/>
                </a:solidFill>
                <a:latin typeface="+mn-lt"/>
                <a:ea typeface="+mn-ea"/>
              </a:rPr>
              <a:t>created downstream of the HBD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b="0" dirty="0" smtClean="0">
                <a:solidFill>
                  <a:srgbClr val="0B02BE"/>
                </a:solidFill>
                <a:latin typeface="+mn-lt"/>
                <a:ea typeface="+mn-ea"/>
              </a:rPr>
              <a:t>Reject</a:t>
            </a:r>
            <a:r>
              <a:rPr lang="en-US" sz="2000" b="0" dirty="0">
                <a:solidFill>
                  <a:srgbClr val="0B02BE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rgbClr val="0B02BE"/>
                </a:solidFill>
                <a:latin typeface="Symbol" pitchFamily="18" charset="2"/>
                <a:ea typeface="+mn-ea"/>
              </a:rPr>
              <a:t>p</a:t>
            </a:r>
            <a:r>
              <a:rPr lang="en-US" sz="2000" b="0" baseline="30000" dirty="0" smtClean="0">
                <a:solidFill>
                  <a:srgbClr val="0B02BE"/>
                </a:solidFill>
                <a:latin typeface="Symbol" pitchFamily="18" charset="2"/>
                <a:ea typeface="+mn-ea"/>
              </a:rPr>
              <a:t>0 </a:t>
            </a:r>
            <a:r>
              <a:rPr lang="en-US" sz="2000" b="0" dirty="0" err="1" smtClean="0">
                <a:solidFill>
                  <a:srgbClr val="0B02BE"/>
                </a:solidFill>
                <a:latin typeface="+mn-lt"/>
                <a:ea typeface="+mn-ea"/>
              </a:rPr>
              <a:t>Dalitz</a:t>
            </a:r>
            <a:r>
              <a:rPr lang="en-US" sz="2000" b="0" dirty="0" smtClean="0">
                <a:solidFill>
                  <a:srgbClr val="0B02BE"/>
                </a:solidFill>
                <a:latin typeface="+mn-lt"/>
                <a:ea typeface="+mn-ea"/>
              </a:rPr>
              <a:t>, conversions </a:t>
            </a:r>
            <a:r>
              <a:rPr lang="en-US" sz="2000" b="0" dirty="0">
                <a:solidFill>
                  <a:srgbClr val="0B02BE"/>
                </a:solidFill>
                <a:latin typeface="+mn-lt"/>
                <a:ea typeface="+mn-ea"/>
              </a:rPr>
              <a:t>created upstream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4034895" y="6286500"/>
            <a:ext cx="216365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M.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Makek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QM2011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7" y="1322596"/>
            <a:ext cx="3248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408885" y="1005784"/>
            <a:ext cx="1709533" cy="115570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48707" y="3571875"/>
            <a:ext cx="3786188" cy="2657475"/>
            <a:chOff x="4886325" y="3671888"/>
            <a:chExt cx="3786188" cy="2657475"/>
          </a:xfrm>
        </p:grpSpPr>
        <p:pic>
          <p:nvPicPr>
            <p:cNvPr id="13" name="Picture 3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6325" y="3671888"/>
              <a:ext cx="3786188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7113588" y="3797300"/>
              <a:ext cx="1209675" cy="481013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</a:rPr>
                <a:t>Plots by Y. Watanabe</a:t>
              </a: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rot="16200000" flipH="1">
              <a:off x="4885532" y="4815681"/>
              <a:ext cx="2260601" cy="17463"/>
            </a:xfrm>
            <a:prstGeom prst="line">
              <a:avLst/>
            </a:prstGeom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572682" y="3670157"/>
          <a:ext cx="7444337" cy="236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470"/>
                <a:gridCol w="1483003"/>
                <a:gridCol w="1847465"/>
                <a:gridCol w="1093398"/>
                <a:gridCol w="1018001"/>
              </a:tblGrid>
              <a:tr h="843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Origin of electrons</a:t>
                      </a:r>
                      <a:endParaRPr lang="en-US" sz="1400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Electrons/event</a:t>
                      </a:r>
                    </a:p>
                    <a:p>
                      <a:pPr algn="ctr"/>
                      <a:r>
                        <a:rPr lang="en-US" sz="1400" dirty="0" smtClean="0"/>
                        <a:t>Central Arms</a:t>
                      </a:r>
                      <a:endParaRPr lang="en-US" sz="1400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Electrons/event</a:t>
                      </a:r>
                    </a:p>
                    <a:p>
                      <a:pPr algn="ctr"/>
                      <a:r>
                        <a:rPr lang="en-US" sz="1400" dirty="0" smtClean="0"/>
                        <a:t>Central Arms + HBD</a:t>
                      </a: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Efficiency</a:t>
                      </a:r>
                      <a:endParaRPr lang="en-US" sz="1400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Rejection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</a:tr>
              <a:tr h="2595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Signal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0.83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</a:tr>
              <a:tr h="45415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Downstream </a:t>
                      </a:r>
                      <a:r>
                        <a:rPr lang="en-US" sz="1400" b="1" dirty="0" err="1" smtClean="0"/>
                        <a:t>c</a:t>
                      </a:r>
                      <a:r>
                        <a:rPr lang="en-US" sz="1400" b="1" baseline="0" dirty="0" err="1" smtClean="0"/>
                        <a:t>onvers</a:t>
                      </a:r>
                      <a:r>
                        <a:rPr lang="en-US" sz="1400" b="1" baseline="0" dirty="0" smtClean="0"/>
                        <a:t>.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9.7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45415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Misidentified hadrons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4.7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2595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Other electrons</a:t>
                      </a:r>
                      <a:endParaRPr lang="en-US" sz="14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0.22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989512" y="2927846"/>
            <a:ext cx="424527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  <a:sym typeface="Wingdings" pitchFamily="2" charset="2"/>
              </a:rPr>
              <a:t>MC study: M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+mn-ea"/>
                <a:sym typeface="Wingdings" pitchFamily="2" charset="2"/>
              </a:rPr>
              <a:t>atching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+mn-ea"/>
                <a:sym typeface="Wingdings" pitchFamily="2" charset="2"/>
              </a:rPr>
              <a:t>to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+mn-ea"/>
                <a:sym typeface="Wingdings" pitchFamily="2" charset="2"/>
              </a:rPr>
              <a:t> HBD only:</a:t>
            </a:r>
            <a:endParaRPr lang="en-US" sz="2000" dirty="0">
              <a:solidFill>
                <a:srgbClr val="000000"/>
              </a:solidFill>
              <a:latin typeface="+mn-lt"/>
              <a:ea typeface="+mn-ea"/>
              <a:sym typeface="Wingdings" pitchFamily="2" charset="2"/>
            </a:endParaRPr>
          </a:p>
          <a:p>
            <a:pPr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+mn-ea"/>
                <a:sym typeface="Wingdings" pitchFamily="2" charset="2"/>
              </a:rPr>
              <a:t>S/B 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+mn-ea"/>
              </a:rPr>
              <a:t>8.4 S/B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C2EF5C-4C19-1E4A-920F-7E4F0BDCEC0E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52579" name="Rectangle 22"/>
          <p:cNvSpPr>
            <a:spLocks noChangeArrowheads="1"/>
          </p:cNvSpPr>
          <p:nvPr/>
        </p:nvSpPr>
        <p:spPr bwMode="auto">
          <a:xfrm>
            <a:off x="4570413" y="5626100"/>
            <a:ext cx="4572000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848600" cy="1143000"/>
          </a:xfrm>
        </p:spPr>
        <p:txBody>
          <a:bodyPr/>
          <a:lstStyle/>
          <a:p>
            <a:r>
              <a:rPr lang="en-US" altLang="zh-CN"/>
              <a:t>Beauty &amp; charm separation at different </a:t>
            </a:r>
            <a:r>
              <a:rPr lang="el-GR" altLang="zh-CN">
                <a:ea typeface="Arial" charset="0"/>
                <a:cs typeface="Arial" charset="0"/>
              </a:rPr>
              <a:t>muon </a:t>
            </a:r>
            <a:r>
              <a:rPr lang="en-US" altLang="zh-CN"/>
              <a:t>p</a:t>
            </a:r>
            <a:r>
              <a:rPr lang="en-US" altLang="zh-CN" baseline="-25000"/>
              <a:t>T</a:t>
            </a:r>
            <a:endParaRPr lang="en-US" altLang="zh-CN"/>
          </a:p>
        </p:txBody>
      </p:sp>
      <p:pic>
        <p:nvPicPr>
          <p:cNvPr id="152581" name="Picture 3"/>
          <p:cNvPicPr>
            <a:picLocks noChangeAspect="1" noChangeArrowheads="1"/>
          </p:cNvPicPr>
          <p:nvPr/>
        </p:nvPicPr>
        <p:blipFill>
          <a:blip r:embed="rId3"/>
          <a:srcRect l="1088" t="9740" r="1088" b="1392"/>
          <a:stretch>
            <a:fillRect/>
          </a:stretch>
        </p:blipFill>
        <p:spPr bwMode="auto">
          <a:xfrm>
            <a:off x="4572000" y="2286000"/>
            <a:ext cx="45704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2582" name="Group 4"/>
          <p:cNvGrpSpPr>
            <a:grpSpLocks/>
          </p:cNvGrpSpPr>
          <p:nvPr/>
        </p:nvGrpSpPr>
        <p:grpSpPr bwMode="auto">
          <a:xfrm>
            <a:off x="0" y="2286000"/>
            <a:ext cx="4570413" cy="3365500"/>
            <a:chOff x="0" y="1440"/>
            <a:chExt cx="2879" cy="2120"/>
          </a:xfrm>
        </p:grpSpPr>
        <p:pic>
          <p:nvPicPr>
            <p:cNvPr id="152596" name="Picture 5"/>
            <p:cNvPicPr>
              <a:picLocks noChangeAspect="1" noChangeArrowheads="1"/>
            </p:cNvPicPr>
            <p:nvPr/>
          </p:nvPicPr>
          <p:blipFill>
            <a:blip r:embed="rId4"/>
            <a:srcRect l="751" t="5794" r="751" b="966"/>
            <a:stretch>
              <a:fillRect/>
            </a:stretch>
          </p:blipFill>
          <p:spPr bwMode="auto">
            <a:xfrm>
              <a:off x="0" y="1440"/>
              <a:ext cx="2879" cy="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97" name="Rectangle 6"/>
            <p:cNvSpPr>
              <a:spLocks noChangeArrowheads="1"/>
            </p:cNvSpPr>
            <p:nvPr/>
          </p:nvSpPr>
          <p:spPr bwMode="auto">
            <a:xfrm>
              <a:off x="892" y="1762"/>
              <a:ext cx="29" cy="2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8" name="AutoShape 7"/>
            <p:cNvSpPr>
              <a:spLocks noChangeAspect="1" noChangeArrowheads="1"/>
            </p:cNvSpPr>
            <p:nvPr/>
          </p:nvSpPr>
          <p:spPr bwMode="auto">
            <a:xfrm>
              <a:off x="887" y="1920"/>
              <a:ext cx="29" cy="29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9" name="AutoShape 8"/>
            <p:cNvSpPr>
              <a:spLocks noChangeAspect="1" noChangeArrowheads="1"/>
            </p:cNvSpPr>
            <p:nvPr/>
          </p:nvSpPr>
          <p:spPr bwMode="auto">
            <a:xfrm>
              <a:off x="885" y="2084"/>
              <a:ext cx="29" cy="29"/>
            </a:xfrm>
            <a:prstGeom prst="triangle">
              <a:avLst>
                <a:gd name="adj" fmla="val 50000"/>
              </a:avLst>
            </a:prstGeom>
            <a:solidFill>
              <a:srgbClr val="00CC00"/>
            </a:solidFill>
            <a:ln w="952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2583" name="AutoShape 9"/>
          <p:cNvSpPr>
            <a:spLocks noChangeAspect="1" noChangeArrowheads="1"/>
          </p:cNvSpPr>
          <p:nvPr/>
        </p:nvSpPr>
        <p:spPr bwMode="auto">
          <a:xfrm>
            <a:off x="1408113" y="3048000"/>
            <a:ext cx="46037" cy="46038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4" name="Rectangle 10"/>
          <p:cNvSpPr>
            <a:spLocks noChangeArrowheads="1"/>
          </p:cNvSpPr>
          <p:nvPr/>
        </p:nvSpPr>
        <p:spPr bwMode="auto">
          <a:xfrm>
            <a:off x="5257800" y="3048000"/>
            <a:ext cx="2301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rPr>
              <a:t>Extracted b/(c+b)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0">
                <a:solidFill>
                  <a:srgbClr val="0000FF"/>
                </a:solidFill>
                <a:latin typeface="Arial" charset="0"/>
                <a:sym typeface="Symbol" charset="2"/>
              </a:rPr>
              <a:t>True b/(c+b) in PYTHIA</a:t>
            </a:r>
          </a:p>
        </p:txBody>
      </p:sp>
      <p:grpSp>
        <p:nvGrpSpPr>
          <p:cNvPr id="152585" name="Group 11"/>
          <p:cNvGrpSpPr>
            <a:grpSpLocks/>
          </p:cNvGrpSpPr>
          <p:nvPr/>
        </p:nvGrpSpPr>
        <p:grpSpPr bwMode="auto">
          <a:xfrm>
            <a:off x="5006975" y="5629275"/>
            <a:ext cx="3713163" cy="466725"/>
            <a:chOff x="3154" y="3504"/>
            <a:chExt cx="2339" cy="294"/>
          </a:xfrm>
        </p:grpSpPr>
        <p:sp>
          <p:nvSpPr>
            <p:cNvPr id="152586" name="Rectangle 12"/>
            <p:cNvSpPr>
              <a:spLocks noChangeArrowheads="1"/>
            </p:cNvSpPr>
            <p:nvPr/>
          </p:nvSpPr>
          <p:spPr bwMode="auto">
            <a:xfrm>
              <a:off x="3175" y="3504"/>
              <a:ext cx="9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with 1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 stat</a:t>
              </a:r>
            </a:p>
          </p:txBody>
        </p:sp>
        <p:cxnSp>
          <p:nvCxnSpPr>
            <p:cNvPr id="152587" name="AutoShape 13"/>
            <p:cNvCxnSpPr>
              <a:cxnSpLocks noChangeShapeType="1"/>
            </p:cNvCxnSpPr>
            <p:nvPr/>
          </p:nvCxnSpPr>
          <p:spPr bwMode="auto">
            <a:xfrm>
              <a:off x="3161" y="3716"/>
              <a:ext cx="1036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88" name="Rectangle 14"/>
            <p:cNvSpPr>
              <a:spLocks noChangeArrowheads="1"/>
            </p:cNvSpPr>
            <p:nvPr/>
          </p:nvSpPr>
          <p:spPr bwMode="auto">
            <a:xfrm>
              <a:off x="4224" y="3504"/>
              <a:ext cx="5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10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endPara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endParaRPr>
            </a:p>
          </p:txBody>
        </p:sp>
        <p:cxnSp>
          <p:nvCxnSpPr>
            <p:cNvPr id="152589" name="AutoShape 15"/>
            <p:cNvCxnSpPr>
              <a:cxnSpLocks noChangeShapeType="1"/>
            </p:cNvCxnSpPr>
            <p:nvPr/>
          </p:nvCxnSpPr>
          <p:spPr bwMode="auto">
            <a:xfrm>
              <a:off x="4188" y="3716"/>
              <a:ext cx="530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90" name="Line 16"/>
            <p:cNvSpPr>
              <a:spLocks noChangeShapeType="1"/>
            </p:cNvSpPr>
            <p:nvPr/>
          </p:nvSpPr>
          <p:spPr bwMode="auto">
            <a:xfrm>
              <a:off x="3154" y="3510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1" name="Line 17"/>
            <p:cNvSpPr>
              <a:spLocks noChangeShapeType="1"/>
            </p:cNvSpPr>
            <p:nvPr/>
          </p:nvSpPr>
          <p:spPr bwMode="auto">
            <a:xfrm>
              <a:off x="4197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2" name="Line 18"/>
            <p:cNvSpPr>
              <a:spLocks noChangeShapeType="1"/>
            </p:cNvSpPr>
            <p:nvPr/>
          </p:nvSpPr>
          <p:spPr bwMode="auto">
            <a:xfrm>
              <a:off x="4711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3" name="Rectangle 19"/>
            <p:cNvSpPr>
              <a:spLocks noChangeArrowheads="1"/>
            </p:cNvSpPr>
            <p:nvPr/>
          </p:nvSpPr>
          <p:spPr bwMode="auto">
            <a:xfrm>
              <a:off x="4839" y="3504"/>
              <a:ext cx="5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100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endPara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endParaRPr>
            </a:p>
          </p:txBody>
        </p:sp>
        <p:cxnSp>
          <p:nvCxnSpPr>
            <p:cNvPr id="152594" name="AutoShape 20"/>
            <p:cNvCxnSpPr>
              <a:cxnSpLocks noChangeShapeType="1"/>
            </p:cNvCxnSpPr>
            <p:nvPr/>
          </p:nvCxnSpPr>
          <p:spPr bwMode="auto">
            <a:xfrm>
              <a:off x="4704" y="3716"/>
              <a:ext cx="789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95" name="Line 21"/>
            <p:cNvSpPr>
              <a:spLocks noChangeShapeType="1"/>
            </p:cNvSpPr>
            <p:nvPr/>
          </p:nvSpPr>
          <p:spPr bwMode="auto">
            <a:xfrm>
              <a:off x="5486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4D3AD4-AAF5-9142-B459-E9C438875DAD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energy p+p comparison running</a:t>
            </a:r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" y="3892550"/>
            <a:ext cx="3671888" cy="2320925"/>
          </a:xfrm>
        </p:spPr>
        <p:txBody>
          <a:bodyPr/>
          <a:lstStyle/>
          <a:p>
            <a:r>
              <a:rPr lang="en-US"/>
              <a:t>Key: p+p data at √s = 22.4 GeV</a:t>
            </a:r>
          </a:p>
          <a:p>
            <a:r>
              <a:rPr lang="en-US"/>
              <a:t>For Cu+Cu statistics, require 0.01 pb</a:t>
            </a:r>
            <a:r>
              <a:rPr lang="en-US" baseline="30000"/>
              <a:t>-1</a:t>
            </a:r>
          </a:p>
          <a:p>
            <a:pPr lvl="1"/>
            <a:r>
              <a:rPr lang="en-US"/>
              <a:t>   I.e. 6 days + changeover</a:t>
            </a:r>
          </a:p>
        </p:txBody>
      </p:sp>
      <p:pic>
        <p:nvPicPr>
          <p:cNvPr id="1464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590550"/>
            <a:ext cx="49403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Text Box 5"/>
          <p:cNvSpPr txBox="1">
            <a:spLocks noChangeArrowheads="1"/>
          </p:cNvSpPr>
          <p:nvPr/>
        </p:nvSpPr>
        <p:spPr bwMode="auto">
          <a:xfrm>
            <a:off x="5381625" y="590550"/>
            <a:ext cx="349567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/>
              <a:t>Measurement way better than fit!</a:t>
            </a:r>
          </a:p>
          <a:p>
            <a:pPr>
              <a:buFont typeface="Monotype Sorts" charset="2"/>
              <a:buNone/>
            </a:pPr>
            <a:r>
              <a:rPr lang="en-US"/>
              <a:t>But, p+p data run out at 7 GeV/c p</a:t>
            </a:r>
            <a:r>
              <a:rPr lang="en-US" baseline="-25000"/>
              <a:t>T</a:t>
            </a:r>
            <a:r>
              <a:rPr lang="en-US"/>
              <a:t> so we request new run</a:t>
            </a:r>
          </a:p>
        </p:txBody>
      </p:sp>
      <p:pic>
        <p:nvPicPr>
          <p:cNvPr id="146439" name="Picture 6" descr="denterria_plot"/>
          <p:cNvPicPr>
            <a:picLocks noChangeAspect="1" noChangeArrowheads="1"/>
          </p:cNvPicPr>
          <p:nvPr/>
        </p:nvPicPr>
        <p:blipFill>
          <a:blip r:embed="rId4"/>
          <a:srcRect l="5786" t="6810"/>
          <a:stretch>
            <a:fillRect/>
          </a:stretch>
        </p:blipFill>
        <p:spPr bwMode="auto">
          <a:xfrm>
            <a:off x="3894138" y="3852863"/>
            <a:ext cx="5249862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7"/>
          <p:cNvSpPr txBox="1">
            <a:spLocks noChangeArrowheads="1"/>
          </p:cNvSpPr>
          <p:nvPr/>
        </p:nvSpPr>
        <p:spPr bwMode="auto">
          <a:xfrm>
            <a:off x="5670550" y="3251200"/>
            <a:ext cx="3206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1800" b="0" i="1">
                <a:solidFill>
                  <a:schemeClr val="tx1"/>
                </a:solidFill>
              </a:rPr>
              <a:t>Arleo &amp; d’Enterria, Phys.Rev.D78:094004,2008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3565568-6303-8741-A754-0F42D069DE30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</a:t>
            </a:r>
            <a:r>
              <a:rPr lang="en-US" dirty="0"/>
              <a:t>quark suppression &amp; flow?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762000"/>
            <a:ext cx="52514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Rectangle 9"/>
          <p:cNvSpPr>
            <a:spLocks noChangeArrowheads="1"/>
          </p:cNvSpPr>
          <p:nvPr/>
        </p:nvSpPr>
        <p:spPr bwMode="auto">
          <a:xfrm>
            <a:off x="5880100" y="628650"/>
            <a:ext cx="2655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000" b="0" i="1">
                <a:solidFill>
                  <a:schemeClr val="tx1"/>
                </a:solidFill>
                <a:latin typeface="Arial" charset="0"/>
              </a:rPr>
              <a:t>PRL.98: 172301,2007</a:t>
            </a:r>
          </a:p>
          <a:p>
            <a:pPr>
              <a:buFont typeface="Monotype Sorts" charset="2"/>
              <a:buNone/>
            </a:pPr>
            <a:r>
              <a:rPr lang="en-US" sz="2000" b="0" i="1">
                <a:solidFill>
                  <a:schemeClr val="tx1"/>
                </a:solidFill>
                <a:latin typeface="Arial" charset="0"/>
              </a:rPr>
              <a:t>arXiV: 1005.1627</a:t>
            </a:r>
          </a:p>
        </p:txBody>
      </p:sp>
      <p:sp>
        <p:nvSpPr>
          <p:cNvPr id="119814" name="Rectangle 8"/>
          <p:cNvSpPr>
            <a:spLocks noChangeArrowheads="1"/>
          </p:cNvSpPr>
          <p:nvPr/>
        </p:nvSpPr>
        <p:spPr bwMode="auto">
          <a:xfrm>
            <a:off x="3098800" y="1054100"/>
            <a:ext cx="2120900" cy="2413000"/>
          </a:xfrm>
          <a:prstGeom prst="rect">
            <a:avLst/>
          </a:prstGeom>
          <a:solidFill>
            <a:srgbClr val="FFCC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65150"/>
            <a:ext cx="9144000" cy="6267450"/>
            <a:chOff x="0" y="372"/>
            <a:chExt cx="5760" cy="3948"/>
          </a:xfrm>
        </p:grpSpPr>
        <p:grpSp>
          <p:nvGrpSpPr>
            <p:cNvPr id="119816" name="Group 7"/>
            <p:cNvGrpSpPr>
              <a:grpSpLocks/>
            </p:cNvGrpSpPr>
            <p:nvPr/>
          </p:nvGrpSpPr>
          <p:grpSpPr bwMode="auto">
            <a:xfrm>
              <a:off x="0" y="372"/>
              <a:ext cx="5760" cy="3948"/>
              <a:chOff x="0" y="372"/>
              <a:chExt cx="5760" cy="3948"/>
            </a:xfrm>
          </p:grpSpPr>
          <p:pic>
            <p:nvPicPr>
              <p:cNvPr id="119818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372"/>
                <a:ext cx="3303" cy="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819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64" y="1901"/>
                <a:ext cx="2696" cy="2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9817" name="Text Box 10"/>
            <p:cNvSpPr txBox="1">
              <a:spLocks noChangeArrowheads="1"/>
            </p:cNvSpPr>
            <p:nvPr/>
          </p:nvSpPr>
          <p:spPr bwMode="auto">
            <a:xfrm>
              <a:off x="3480" y="971"/>
              <a:ext cx="2112" cy="97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 typeface="Monotype Sorts" charset="2"/>
                <a:buNone/>
              </a:pPr>
              <a:r>
                <a:rPr lang="en-US" sz="2400"/>
                <a:t>Collisional energy loss? </a:t>
              </a:r>
            </a:p>
            <a:p>
              <a:pPr>
                <a:spcBef>
                  <a:spcPct val="50000"/>
                </a:spcBef>
                <a:buFont typeface="Monotype Sorts" charset="2"/>
                <a:buNone/>
              </a:pPr>
              <a:r>
                <a:rPr lang="en-US" sz="2400"/>
                <a:t>v</a:t>
              </a:r>
              <a:r>
                <a:rPr lang="en-US" sz="2400" baseline="-25000"/>
                <a:t>2</a:t>
              </a:r>
              <a:r>
                <a:rPr lang="en-US" sz="2400"/>
                <a:t> decrease with p</a:t>
              </a:r>
              <a:r>
                <a:rPr lang="en-US" sz="2400" baseline="-25000"/>
                <a:t>T</a:t>
              </a:r>
              <a:r>
                <a:rPr lang="en-US" sz="2400"/>
                <a:t>? </a:t>
              </a:r>
            </a:p>
            <a:p>
              <a:pPr>
                <a:spcBef>
                  <a:spcPct val="50000"/>
                </a:spcBef>
                <a:buFont typeface="Monotype Sorts" charset="2"/>
                <a:buNone/>
              </a:pPr>
              <a:r>
                <a:rPr lang="en-US" sz="2400"/>
                <a:t>role of b quarks?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C8BBC1-5453-0042-96C5-CF3618AFD479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 suppression </a:t>
            </a:r>
            <a:r>
              <a:rPr lang="en-US">
                <a:sym typeface="Symbol" charset="2"/>
              </a:rPr>
              <a:t>in Run-10</a:t>
            </a:r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7718425" y="511175"/>
            <a:ext cx="1322388" cy="1270000"/>
          </a:xfrm>
          <a:prstGeom prst="rect">
            <a:avLst/>
          </a:prstGeom>
          <a:solidFill>
            <a:srgbClr val="FFCC00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solidFill>
                  <a:srgbClr val="339933"/>
                </a:solidFill>
              </a:rPr>
              <a:t>Run-10</a:t>
            </a:r>
          </a:p>
          <a:p>
            <a:pPr>
              <a:buFont typeface="Monotype Sorts" charset="2"/>
              <a:buNone/>
            </a:pPr>
            <a:r>
              <a:rPr lang="en-US" sz="2400">
                <a:solidFill>
                  <a:srgbClr val="339933"/>
                </a:solidFill>
              </a:rPr>
              <a:t>Raw </a:t>
            </a:r>
            <a:r>
              <a:rPr lang="en-US" sz="2400">
                <a:solidFill>
                  <a:srgbClr val="339933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339933"/>
                </a:solidFill>
              </a:rPr>
              <a:t>0</a:t>
            </a:r>
            <a:r>
              <a:rPr lang="en-US" sz="2400">
                <a:solidFill>
                  <a:srgbClr val="339933"/>
                </a:solidFill>
              </a:rPr>
              <a:t> yields</a:t>
            </a:r>
          </a:p>
        </p:txBody>
      </p:sp>
      <p:pic>
        <p:nvPicPr>
          <p:cNvPr id="134149" name="Picture 8" descr="PbGl6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8" y="744538"/>
            <a:ext cx="305593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0" name="TextBox 10"/>
          <p:cNvSpPr txBox="1">
            <a:spLocks noChangeArrowheads="1"/>
          </p:cNvSpPr>
          <p:nvPr/>
        </p:nvSpPr>
        <p:spPr bwMode="auto">
          <a:xfrm>
            <a:off x="0" y="4094163"/>
            <a:ext cx="2044700" cy="641350"/>
          </a:xfrm>
          <a:prstGeom prst="rect">
            <a:avLst/>
          </a:prstGeom>
          <a:solidFill>
            <a:srgbClr val="FFC000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Tw Cen MT" charset="-18"/>
              </a:rPr>
              <a:t>Enhanced </a:t>
            </a:r>
            <a:r>
              <a:rPr lang="en-US" sz="1800" b="0" i="1">
                <a:solidFill>
                  <a:schemeClr val="tx1"/>
                </a:solidFill>
                <a:latin typeface="Tw Cen MT" charset="-18"/>
              </a:rPr>
              <a:t>p</a:t>
            </a:r>
            <a:r>
              <a:rPr lang="en-US" sz="1800" b="0" i="1" baseline="-25000">
                <a:solidFill>
                  <a:schemeClr val="tx1"/>
                </a:solidFill>
                <a:latin typeface="Tw Cen MT" charset="-18"/>
              </a:rPr>
              <a:t>T</a:t>
            </a:r>
            <a:r>
              <a:rPr lang="en-US" sz="1800" b="0" i="1">
                <a:solidFill>
                  <a:schemeClr val="tx1"/>
                </a:solidFill>
                <a:latin typeface="Tw Cen MT" charset="-18"/>
              </a:rPr>
              <a:t> </a:t>
            </a:r>
            <a:r>
              <a:rPr lang="en-US" sz="1800" b="0">
                <a:solidFill>
                  <a:schemeClr val="tx1"/>
                </a:solidFill>
                <a:latin typeface="Tw Cen MT" charset="-18"/>
              </a:rPr>
              <a:t>reach (Run-10)</a:t>
            </a:r>
          </a:p>
        </p:txBody>
      </p:sp>
      <p:grpSp>
        <p:nvGrpSpPr>
          <p:cNvPr id="134151" name="Group 11"/>
          <p:cNvGrpSpPr>
            <a:grpSpLocks/>
          </p:cNvGrpSpPr>
          <p:nvPr/>
        </p:nvGrpSpPr>
        <p:grpSpPr bwMode="auto">
          <a:xfrm>
            <a:off x="1333500" y="744538"/>
            <a:ext cx="3406775" cy="3011487"/>
            <a:chOff x="110" y="1314"/>
            <a:chExt cx="2439" cy="2431"/>
          </a:xfrm>
        </p:grpSpPr>
        <p:pic>
          <p:nvPicPr>
            <p:cNvPr id="134160" name="Content Placeholder 6" descr="PbSc62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0" y="1314"/>
              <a:ext cx="2439" cy="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3"/>
            <p:cNvSpPr/>
            <p:nvPr/>
          </p:nvSpPr>
          <p:spPr>
            <a:xfrm>
              <a:off x="506" y="1395"/>
              <a:ext cx="1357" cy="1985"/>
            </a:xfrm>
            <a:prstGeom prst="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59" y="1391"/>
              <a:ext cx="591" cy="1985"/>
            </a:xfrm>
            <a:prstGeom prst="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/>
            </a:p>
          </p:txBody>
        </p:sp>
      </p:grpSp>
      <p:sp>
        <p:nvSpPr>
          <p:cNvPr id="134152" name="TextBox 9"/>
          <p:cNvSpPr txBox="1">
            <a:spLocks noChangeArrowheads="1"/>
          </p:cNvSpPr>
          <p:nvPr/>
        </p:nvSpPr>
        <p:spPr bwMode="auto">
          <a:xfrm>
            <a:off x="9525" y="3452813"/>
            <a:ext cx="1984375" cy="641350"/>
          </a:xfrm>
          <a:prstGeom prst="rect">
            <a:avLst/>
          </a:prstGeom>
          <a:solidFill>
            <a:schemeClr val="accent2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Tw Cen MT" charset="-18"/>
              </a:rPr>
              <a:t>Previous </a:t>
            </a:r>
            <a:r>
              <a:rPr lang="en-US" sz="1800" b="0" i="1">
                <a:solidFill>
                  <a:schemeClr val="tx1"/>
                </a:solidFill>
                <a:latin typeface="Tw Cen MT" charset="-18"/>
              </a:rPr>
              <a:t>p</a:t>
            </a:r>
            <a:r>
              <a:rPr lang="en-US" sz="1800" b="0" i="1" baseline="-25000">
                <a:solidFill>
                  <a:schemeClr val="tx1"/>
                </a:solidFill>
                <a:latin typeface="Tw Cen MT" charset="-18"/>
              </a:rPr>
              <a:t>T</a:t>
            </a:r>
            <a:r>
              <a:rPr lang="en-US" sz="1800" b="0" i="1">
                <a:solidFill>
                  <a:schemeClr val="tx1"/>
                </a:solidFill>
                <a:latin typeface="Tw Cen MT" charset="-18"/>
              </a:rPr>
              <a:t> </a:t>
            </a:r>
            <a:r>
              <a:rPr lang="en-US" sz="1800" b="0">
                <a:solidFill>
                  <a:schemeClr val="tx1"/>
                </a:solidFill>
                <a:latin typeface="Tw Cen MT" charset="-18"/>
              </a:rPr>
              <a:t>reach (Run-4)</a:t>
            </a:r>
          </a:p>
        </p:txBody>
      </p:sp>
      <p:sp>
        <p:nvSpPr>
          <p:cNvPr id="134153" name="Text Box 12"/>
          <p:cNvSpPr txBox="1">
            <a:spLocks noChangeArrowheads="1"/>
          </p:cNvSpPr>
          <p:nvPr/>
        </p:nvSpPr>
        <p:spPr bwMode="auto">
          <a:xfrm>
            <a:off x="7445375" y="2365375"/>
            <a:ext cx="1166813" cy="466725"/>
          </a:xfrm>
          <a:prstGeom prst="rect">
            <a:avLst/>
          </a:prstGeom>
          <a:solidFill>
            <a:srgbClr val="FFCC00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solidFill>
                  <a:srgbClr val="339933"/>
                </a:solidFill>
              </a:rPr>
              <a:t>62 GeV</a:t>
            </a:r>
          </a:p>
        </p:txBody>
      </p:sp>
      <p:pic>
        <p:nvPicPr>
          <p:cNvPr id="134154" name="Picture 8" descr="PbGl6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8413" y="3776663"/>
            <a:ext cx="295116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155" name="Group 17"/>
          <p:cNvGrpSpPr>
            <a:grpSpLocks/>
          </p:cNvGrpSpPr>
          <p:nvPr/>
        </p:nvGrpSpPr>
        <p:grpSpPr bwMode="auto">
          <a:xfrm>
            <a:off x="1885950" y="3756025"/>
            <a:ext cx="3192463" cy="3101975"/>
            <a:chOff x="368" y="1414"/>
            <a:chExt cx="2224" cy="2257"/>
          </a:xfrm>
        </p:grpSpPr>
        <p:pic>
          <p:nvPicPr>
            <p:cNvPr id="134157" name="Picture 9" descr="PbSc39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8" y="1414"/>
              <a:ext cx="2224" cy="2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30" y="1519"/>
              <a:ext cx="895" cy="1793"/>
            </a:xfrm>
            <a:prstGeom prst="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23" y="1508"/>
              <a:ext cx="513" cy="1802"/>
            </a:xfrm>
            <a:prstGeom prst="rect">
              <a:avLst/>
            </a:pr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/>
            </a:p>
          </p:txBody>
        </p:sp>
      </p:grpSp>
      <p:sp>
        <p:nvSpPr>
          <p:cNvPr id="134156" name="Text Box 18"/>
          <p:cNvSpPr txBox="1">
            <a:spLocks noChangeArrowheads="1"/>
          </p:cNvSpPr>
          <p:nvPr/>
        </p:nvSpPr>
        <p:spPr bwMode="auto">
          <a:xfrm>
            <a:off x="7874000" y="4268788"/>
            <a:ext cx="1166813" cy="466725"/>
          </a:xfrm>
          <a:prstGeom prst="rect">
            <a:avLst/>
          </a:prstGeom>
          <a:solidFill>
            <a:srgbClr val="FFCC00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solidFill>
                  <a:srgbClr val="339933"/>
                </a:solidFill>
              </a:rPr>
              <a:t>39 GeV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6/21/2011</a:t>
            </a:r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r="8019"/>
          <a:stretch>
            <a:fillRect/>
          </a:stretch>
        </p:blipFill>
        <p:spPr bwMode="auto">
          <a:xfrm>
            <a:off x="3505200" y="3505200"/>
            <a:ext cx="51746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3400" y="6096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other probes of shadowing &amp; gluon saturation – forward hadrons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304800" y="1371600"/>
            <a:ext cx="4392613" cy="1457325"/>
            <a:chOff x="3836988" y="990473"/>
            <a:chExt cx="5278437" cy="2185164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7307263" y="1459559"/>
              <a:ext cx="1808162" cy="78451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836988" y="990473"/>
              <a:ext cx="1447800" cy="143059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6961188" y="2412365"/>
              <a:ext cx="1447800" cy="7632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304800" y="2895600"/>
            <a:ext cx="3733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Mono-jets in the gluon saturation (CGC) picture give suppression of pairs per trigger and some broadening of correlation</a:t>
            </a:r>
          </a:p>
          <a:p>
            <a:pPr>
              <a:buNone/>
            </a:pPr>
            <a:r>
              <a:rPr lang="en-US" sz="1400" i="1" dirty="0" err="1">
                <a:solidFill>
                  <a:srgbClr val="000000"/>
                </a:solidFill>
                <a:latin typeface="Comic Sans MS" pitchFamily="66" charset="0"/>
              </a:rPr>
              <a:t>Kharzeev</a:t>
            </a:r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, NPA 748, 727 (2005)</a:t>
            </a:r>
          </a:p>
        </p:txBody>
      </p:sp>
      <p:pic>
        <p:nvPicPr>
          <p:cNvPr id="28" name="Picture 4" descr="C:\Users\abhisek\Desktop\My PHENIX presentations\QM_2011_PHENIX\NLO_eps09_bakr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95400"/>
            <a:ext cx="3276600" cy="2057400"/>
          </a:xfrm>
          <a:prstGeom prst="rect">
            <a:avLst/>
          </a:prstGeom>
          <a:noFill/>
        </p:spPr>
      </p:pic>
      <p:pic>
        <p:nvPicPr>
          <p:cNvPr id="30" name="Picture 10" descr="IMG_0179"/>
          <p:cNvPicPr>
            <a:picLocks noChangeAspect="1" noChangeArrowheads="1"/>
          </p:cNvPicPr>
          <p:nvPr/>
        </p:nvPicPr>
        <p:blipFill>
          <a:blip r:embed="rId5" cstate="print"/>
          <a:srcRect r="9462"/>
          <a:stretch>
            <a:fillRect/>
          </a:stretch>
        </p:blipFill>
        <p:spPr bwMode="auto">
          <a:xfrm>
            <a:off x="533400" y="4267200"/>
            <a:ext cx="2362200" cy="195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46" name="Object 5"/>
          <p:cNvGraphicFramePr>
            <a:graphicFrameLocks noChangeAspect="1"/>
          </p:cNvGraphicFramePr>
          <p:nvPr/>
        </p:nvGraphicFramePr>
        <p:xfrm>
          <a:off x="5008796" y="6244368"/>
          <a:ext cx="2524125" cy="499332"/>
        </p:xfrm>
        <a:graphic>
          <a:graphicData uri="http://schemas.openxmlformats.org/presentationml/2006/ole">
            <p:oleObj spid="_x0000_s304130" name="Equation" r:id="rId6" imgW="2247840" imgH="44424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33400" y="228600"/>
            <a:ext cx="8687144" cy="461665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Cold Nuclear Matter (CNM) and Low-x </a:t>
            </a:r>
            <a:r>
              <a:rPr lang="en-US" sz="2400" dirty="0" err="1" smtClean="0">
                <a:solidFill>
                  <a:srgbClr val="000000"/>
                </a:solidFill>
                <a:latin typeface="Comic Sans MS" pitchFamily="66" charset="0"/>
              </a:rPr>
              <a:t>Partons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 in 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10K citations of PHENIX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099" y="4955155"/>
            <a:ext cx="7772400" cy="127419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Citation </a:t>
            </a:r>
            <a:r>
              <a:rPr lang="en-US" i="1" dirty="0" smtClean="0"/>
              <a:t>rate</a:t>
            </a:r>
            <a:r>
              <a:rPr lang="en-US" dirty="0" smtClean="0"/>
              <a:t> remains high, as in past years</a:t>
            </a:r>
          </a:p>
          <a:p>
            <a:pPr>
              <a:buNone/>
            </a:pPr>
            <a:r>
              <a:rPr lang="en-US" dirty="0" smtClean="0"/>
              <a:t>NB: White paper has 1079 citations; jet quenching discovery paper has 584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cites,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79040" y="-669290"/>
            <a:ext cx="4338320" cy="695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D5AEFCD-1658-6A41-ADDB-3EA422559967}" type="slidenum">
              <a:rPr lang="en-US" smtClean="0"/>
              <a:pPr/>
              <a:t>60</a:t>
            </a:fld>
            <a:endParaRPr lang="en-US" smtClean="0"/>
          </a:p>
        </p:txBody>
      </p:sp>
      <p:pic>
        <p:nvPicPr>
          <p:cNvPr id="154627" name="Picture 4" descr="PHENIX-inst-flag-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401888" y="136525"/>
          <a:ext cx="7008812" cy="6721475"/>
        </p:xfrm>
        <a:graphic>
          <a:graphicData uri="http://schemas.openxmlformats.org/presentationml/2006/ole">
            <p:oleObj spid="_x0000_s158722" name="Document" r:id="rId4" imgW="6065520" imgH="6720840" progId="Word.Document.8">
              <p:embed/>
            </p:oleObj>
          </a:graphicData>
        </a:graphic>
      </p:graphicFrame>
      <p:sp>
        <p:nvSpPr>
          <p:cNvPr id="1587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538" y="228600"/>
            <a:ext cx="2560637" cy="762000"/>
          </a:xfrm>
        </p:spPr>
        <p:txBody>
          <a:bodyPr/>
          <a:lstStyle/>
          <a:p>
            <a:r>
              <a:rPr lang="en-US"/>
              <a:t>Future HI Milestones</a:t>
            </a:r>
          </a:p>
        </p:txBody>
      </p:sp>
      <p:pic>
        <p:nvPicPr>
          <p:cNvPr id="158724" name="Picture 7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11112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9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449580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10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6067425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11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529590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12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32448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9" name="Picture 13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2587625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4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300" y="15811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1" name="Oval 16"/>
          <p:cNvSpPr>
            <a:spLocks noChangeArrowheads="1"/>
          </p:cNvSpPr>
          <p:nvPr/>
        </p:nvSpPr>
        <p:spPr bwMode="auto">
          <a:xfrm>
            <a:off x="2401888" y="24511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2" name="Oval 19"/>
          <p:cNvSpPr>
            <a:spLocks noChangeArrowheads="1"/>
          </p:cNvSpPr>
          <p:nvPr/>
        </p:nvSpPr>
        <p:spPr bwMode="auto">
          <a:xfrm>
            <a:off x="2401888" y="44069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3" name="Oval 20"/>
          <p:cNvSpPr>
            <a:spLocks noChangeArrowheads="1"/>
          </p:cNvSpPr>
          <p:nvPr/>
        </p:nvSpPr>
        <p:spPr bwMode="auto">
          <a:xfrm>
            <a:off x="2401888" y="5067300"/>
            <a:ext cx="6742112" cy="8477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4" name="Text Box 21"/>
          <p:cNvSpPr txBox="1">
            <a:spLocks noChangeArrowheads="1"/>
          </p:cNvSpPr>
          <p:nvPr/>
        </p:nvSpPr>
        <p:spPr bwMode="auto">
          <a:xfrm>
            <a:off x="182563" y="2127250"/>
            <a:ext cx="2386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Monotype Sorts" charset="2"/>
              <a:buNone/>
            </a:pPr>
            <a:r>
              <a:rPr lang="en-US" sz="2000"/>
              <a:t>Requires upgrade</a:t>
            </a:r>
          </a:p>
        </p:txBody>
      </p:sp>
      <p:sp>
        <p:nvSpPr>
          <p:cNvPr id="158735" name="Line 22"/>
          <p:cNvSpPr>
            <a:spLocks noChangeShapeType="1"/>
          </p:cNvSpPr>
          <p:nvPr/>
        </p:nvSpPr>
        <p:spPr bwMode="auto">
          <a:xfrm>
            <a:off x="2209800" y="2451100"/>
            <a:ext cx="622300" cy="1238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6" name="Oval 23"/>
          <p:cNvSpPr>
            <a:spLocks noChangeArrowheads="1"/>
          </p:cNvSpPr>
          <p:nvPr/>
        </p:nvSpPr>
        <p:spPr bwMode="auto">
          <a:xfrm>
            <a:off x="2401888" y="59944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D8E64B-02AA-4C4D-A558-F361BB446529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 Physics Milestones</a:t>
            </a:r>
          </a:p>
        </p:txBody>
      </p:sp>
      <p:graphicFrame>
        <p:nvGraphicFramePr>
          <p:cNvPr id="989249" name="Group 65"/>
          <p:cNvGraphicFramePr>
            <a:graphicFrameLocks noGrp="1"/>
          </p:cNvGraphicFramePr>
          <p:nvPr/>
        </p:nvGraphicFramePr>
        <p:xfrm>
          <a:off x="1054100" y="1244600"/>
          <a:ext cx="7734300" cy="3868737"/>
        </p:xfrm>
        <a:graphic>
          <a:graphicData uri="http://schemas.openxmlformats.org/drawingml/2006/table">
            <a:tbl>
              <a:tblPr/>
              <a:tblGrid>
                <a:gridCol w="1239838"/>
                <a:gridCol w="1450975"/>
                <a:gridCol w="5043487"/>
              </a:tblGrid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Milestone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Measure flavor-identified q and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Mincho" charset="-128"/>
                          <a:sym typeface="Symbol" charset="2"/>
                        </a:rPr>
                        <a:t>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q contributions to the spin of the proton via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the longitudinal-spin asymmetry of W production.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Determine if gluons have appreciable polarization over any range of momentum fraction between 1 and 30% of the momentum of a polarized proton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Test unique QCD predictions for relations between single-transverse spin phenomena in p-p scattering and those observed in deep-inelastic lepton scattering.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0794" name="Oval 64"/>
          <p:cNvSpPr>
            <a:spLocks noChangeArrowheads="1"/>
          </p:cNvSpPr>
          <p:nvPr/>
        </p:nvSpPr>
        <p:spPr bwMode="auto">
          <a:xfrm>
            <a:off x="850900" y="19002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0795" name="Picture 66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638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6" name="Picture 67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96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7" name="Picture 68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894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98" name="Oval 69"/>
          <p:cNvSpPr>
            <a:spLocks noChangeArrowheads="1"/>
          </p:cNvSpPr>
          <p:nvPr/>
        </p:nvSpPr>
        <p:spPr bwMode="auto">
          <a:xfrm>
            <a:off x="850900" y="29289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64D464-B39E-724A-B7FC-6B459AD848D0}" type="slidenum">
              <a:rPr lang="en-US" smtClean="0"/>
              <a:pPr/>
              <a:t>63</a:t>
            </a:fld>
            <a:endParaRPr lang="en-US" smtClean="0"/>
          </a:p>
        </p:txBody>
      </p:sp>
      <p:pic>
        <p:nvPicPr>
          <p:cNvPr id="16486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419600"/>
            <a:ext cx="2895600" cy="85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64869" name="Text Box 14"/>
          <p:cNvSpPr txBox="1">
            <a:spLocks noChangeArrowheads="1"/>
          </p:cNvSpPr>
          <p:nvPr/>
        </p:nvSpPr>
        <p:spPr bwMode="auto">
          <a:xfrm>
            <a:off x="533400" y="5867400"/>
            <a:ext cx="772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Start: 2009(tests)/2010(trigger) with 500 GeV p+p</a:t>
            </a:r>
          </a:p>
        </p:txBody>
      </p:sp>
      <p:sp>
        <p:nvSpPr>
          <p:cNvPr id="164870" name="Rectangle 15"/>
          <p:cNvSpPr>
            <a:spLocks noChangeArrowheads="1"/>
          </p:cNvSpPr>
          <p:nvPr/>
        </p:nvSpPr>
        <p:spPr bwMode="auto">
          <a:xfrm>
            <a:off x="190500" y="76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200" u="sng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altLang="ja-JP" sz="3200" u="sng">
                <a:solidFill>
                  <a:schemeClr val="accent2"/>
                </a:solidFill>
              </a:rPr>
              <a:t>G not large: sea quarks polarized? d vs. u?</a:t>
            </a:r>
            <a:endParaRPr lang="en-US" altLang="ja-JP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64871" name="Line 16"/>
          <p:cNvSpPr>
            <a:spLocks noChangeShapeType="1"/>
          </p:cNvSpPr>
          <p:nvPr/>
        </p:nvSpPr>
        <p:spPr bwMode="auto">
          <a:xfrm>
            <a:off x="2006600" y="1144588"/>
            <a:ext cx="228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872" name="Group 22"/>
          <p:cNvGrpSpPr>
            <a:grpSpLocks/>
          </p:cNvGrpSpPr>
          <p:nvPr/>
        </p:nvGrpSpPr>
        <p:grpSpPr bwMode="auto">
          <a:xfrm>
            <a:off x="1355725" y="1600200"/>
            <a:ext cx="6350000" cy="2592388"/>
            <a:chOff x="432" y="720"/>
            <a:chExt cx="4192" cy="1776"/>
          </a:xfrm>
        </p:grpSpPr>
        <p:grpSp>
          <p:nvGrpSpPr>
            <p:cNvPr id="164877" name="Group 2"/>
            <p:cNvGrpSpPr>
              <a:grpSpLocks/>
            </p:cNvGrpSpPr>
            <p:nvPr/>
          </p:nvGrpSpPr>
          <p:grpSpPr bwMode="auto">
            <a:xfrm>
              <a:off x="2105" y="720"/>
              <a:ext cx="2519" cy="1776"/>
              <a:chOff x="96" y="768"/>
              <a:chExt cx="2048" cy="1488"/>
            </a:xfrm>
          </p:grpSpPr>
          <p:pic>
            <p:nvPicPr>
              <p:cNvPr id="164881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6" y="927"/>
                <a:ext cx="1508" cy="1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2" name="Text Box 4"/>
              <p:cNvSpPr txBox="1">
                <a:spLocks noChangeArrowheads="1"/>
              </p:cNvSpPr>
              <p:nvPr/>
            </p:nvSpPr>
            <p:spPr bwMode="auto">
              <a:xfrm>
                <a:off x="96" y="1925"/>
                <a:ext cx="511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400" b="0">
                    <a:solidFill>
                      <a:srgbClr val="1F8C1E"/>
                    </a:solidFill>
                    <a:latin typeface="Times" charset="0"/>
                    <a:ea typeface="ＭＳ Ｐゴシック" charset="-128"/>
                    <a:cs typeface="ＭＳ Ｐゴシック" charset="-128"/>
                  </a:rPr>
                  <a:t>unpol.</a:t>
                </a:r>
                <a:endParaRPr lang="en-US" altLang="ja-JP" sz="2400" b="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64883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429" y="768"/>
                <a:ext cx="192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4" name="Line 6"/>
              <p:cNvSpPr>
                <a:spLocks noChangeShapeType="1"/>
              </p:cNvSpPr>
              <p:nvPr/>
            </p:nvSpPr>
            <p:spPr bwMode="auto">
              <a:xfrm>
                <a:off x="768" y="888"/>
                <a:ext cx="198" cy="0"/>
              </a:xfrm>
              <a:prstGeom prst="line">
                <a:avLst/>
              </a:prstGeom>
              <a:noFill/>
              <a:ln w="38100" cmpd="dbl">
                <a:solidFill>
                  <a:srgbClr val="1F8C1E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64885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64" y="1127"/>
                <a:ext cx="330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886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330" y="1286"/>
                <a:ext cx="159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7" name="Line 9"/>
              <p:cNvSpPr>
                <a:spLocks noChangeShapeType="1"/>
              </p:cNvSpPr>
              <p:nvPr/>
            </p:nvSpPr>
            <p:spPr bwMode="auto">
              <a:xfrm flipH="1" flipV="1">
                <a:off x="1264" y="1206"/>
                <a:ext cx="99" cy="200"/>
              </a:xfrm>
              <a:prstGeom prst="line">
                <a:avLst/>
              </a:prstGeom>
              <a:noFill/>
              <a:ln w="38100" cmpd="dbl">
                <a:solidFill>
                  <a:srgbClr val="1F8C1E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888" name="Text Box 10"/>
              <p:cNvSpPr txBox="1">
                <a:spLocks noChangeArrowheads="1"/>
              </p:cNvSpPr>
              <p:nvPr/>
            </p:nvSpPr>
            <p:spPr bwMode="auto">
              <a:xfrm>
                <a:off x="1098" y="1285"/>
                <a:ext cx="180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400" b="0">
                    <a:solidFill>
                      <a:schemeClr val="tx1"/>
                    </a:solidFill>
                    <a:latin typeface="Times" charset="0"/>
                    <a:ea typeface="ＭＳ Ｐゴシック" charset="-128"/>
                    <a:cs typeface="ＭＳ Ｐゴシック" charset="-128"/>
                  </a:rPr>
                  <a:t>u</a:t>
                </a:r>
              </a:p>
            </p:txBody>
          </p:sp>
          <p:pic>
            <p:nvPicPr>
              <p:cNvPr id="164889" name="Picture 1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-3781185">
                <a:off x="1179" y="1730"/>
                <a:ext cx="368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64866" name="Object 2"/>
            <p:cNvGraphicFramePr>
              <a:graphicFrameLocks noChangeAspect="1"/>
            </p:cNvGraphicFramePr>
            <p:nvPr/>
          </p:nvGraphicFramePr>
          <p:xfrm>
            <a:off x="432" y="1008"/>
            <a:ext cx="1184" cy="1200"/>
          </p:xfrm>
          <a:graphic>
            <a:graphicData uri="http://schemas.openxmlformats.org/presentationml/2006/ole">
              <p:oleObj spid="_x0000_s164866" name="Equation" r:id="rId10" imgW="901700" imgH="914400" progId="Equation.3">
                <p:embed/>
              </p:oleObj>
            </a:graphicData>
          </a:graphic>
        </p:graphicFrame>
        <p:sp>
          <p:nvSpPr>
            <p:cNvPr id="164878" name="Text Box 17"/>
            <p:cNvSpPr txBox="1">
              <a:spLocks noChangeArrowheads="1"/>
            </p:cNvSpPr>
            <p:nvPr/>
          </p:nvSpPr>
          <p:spPr bwMode="auto">
            <a:xfrm>
              <a:off x="2198" y="889"/>
              <a:ext cx="24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sz="2400">
                  <a:solidFill>
                    <a:srgbClr val="3333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</a:t>
              </a:r>
            </a:p>
          </p:txBody>
        </p:sp>
        <p:sp>
          <p:nvSpPr>
            <p:cNvPr id="164879" name="Line 18"/>
            <p:cNvSpPr>
              <a:spLocks noChangeShapeType="1"/>
            </p:cNvSpPr>
            <p:nvPr/>
          </p:nvSpPr>
          <p:spPr bwMode="auto">
            <a:xfrm>
              <a:off x="2208" y="912"/>
              <a:ext cx="192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80" name="Text Box 19"/>
            <p:cNvSpPr txBox="1">
              <a:spLocks noChangeArrowheads="1"/>
            </p:cNvSpPr>
            <p:nvPr/>
          </p:nvSpPr>
          <p:spPr bwMode="auto">
            <a:xfrm>
              <a:off x="1872" y="2112"/>
              <a:ext cx="24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sz="2400">
                  <a:solidFill>
                    <a:srgbClr val="3333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</a:t>
              </a:r>
            </a:p>
          </p:txBody>
        </p:sp>
      </p:grpSp>
      <p:sp>
        <p:nvSpPr>
          <p:cNvPr id="164873" name="Text Box 20"/>
          <p:cNvSpPr txBox="1">
            <a:spLocks noChangeArrowheads="1"/>
          </p:cNvSpPr>
          <p:nvPr/>
        </p:nvSpPr>
        <p:spPr bwMode="auto">
          <a:xfrm>
            <a:off x="990600" y="4572000"/>
            <a:ext cx="335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sz="24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100% Parity-violating:</a:t>
            </a:r>
          </a:p>
        </p:txBody>
      </p:sp>
      <p:sp>
        <p:nvSpPr>
          <p:cNvPr id="164874" name="Line 21"/>
          <p:cNvSpPr>
            <a:spLocks noChangeShapeType="1"/>
          </p:cNvSpPr>
          <p:nvPr/>
        </p:nvSpPr>
        <p:spPr bwMode="auto">
          <a:xfrm>
            <a:off x="4419600" y="4800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5" name="Text Box 23"/>
          <p:cNvSpPr txBox="1">
            <a:spLocks noChangeArrowheads="1"/>
          </p:cNvSpPr>
          <p:nvPr/>
        </p:nvSpPr>
        <p:spPr bwMode="auto">
          <a:xfrm>
            <a:off x="1284288" y="1303338"/>
            <a:ext cx="3557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76" name="Text Box 24"/>
          <p:cNvSpPr txBox="1">
            <a:spLocks noChangeArrowheads="1"/>
          </p:cNvSpPr>
          <p:nvPr/>
        </p:nvSpPr>
        <p:spPr bwMode="auto">
          <a:xfrm>
            <a:off x="685800" y="1081088"/>
            <a:ext cx="5153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altLang="ja-JP">
                <a:solidFill>
                  <a:schemeClr val="accent2"/>
                </a:solidFill>
              </a:rPr>
              <a:t>Probe </a:t>
            </a:r>
            <a:r>
              <a:rPr lang="en-US" altLang="ja-JP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q-</a:t>
            </a:r>
            <a:r>
              <a:rPr lang="en-US" altLang="ja-JP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q via W production</a:t>
            </a:r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F97A29-A742-D947-B6DC-82D77236AE1D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68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674100" cy="22018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</a:rPr>
              <a:t>Specifications: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Large acceptance (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Df ~ 2 p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 and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|h|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&lt; 1.2)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Displaced vertex measurement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s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&lt; 40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m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Charged particle tracking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s</a:t>
            </a:r>
            <a:r>
              <a:rPr lang="en-US" altLang="ja-JP" sz="1600" baseline="-25000">
                <a:solidFill>
                  <a:schemeClr val="tx1"/>
                </a:solidFill>
                <a:cs typeface="ＭＳ Ｐゴシック" charset="-128"/>
              </a:rPr>
              <a:t>p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/p ~ 5% p at high pT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Detector must work for both HI and pp collisions.</a:t>
            </a:r>
          </a:p>
          <a:p>
            <a:pPr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</a:rPr>
              <a:t>Technology Choice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Hybrid pixel detectors developed at CERN for ALICE 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Strip detectors, sensors developed at BNL with FNAL’s SVX4  readout chip</a:t>
            </a:r>
          </a:p>
        </p:txBody>
      </p:sp>
      <p:pic>
        <p:nvPicPr>
          <p:cNvPr id="168964" name="Picture 3" descr="vtx_cuts_beam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27051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5867400" cy="685800"/>
          </a:xfrm>
          <a:noFill/>
        </p:spPr>
        <p:txBody>
          <a:bodyPr/>
          <a:lstStyle/>
          <a:p>
            <a:r>
              <a:rPr lang="en-US" altLang="ja-JP"/>
              <a:t>Barrel VTX Detector</a:t>
            </a:r>
          </a:p>
        </p:txBody>
      </p:sp>
      <p:sp>
        <p:nvSpPr>
          <p:cNvPr id="168966" name="Text Box 5"/>
          <p:cNvSpPr txBox="1">
            <a:spLocks noChangeArrowheads="1"/>
          </p:cNvSpPr>
          <p:nvPr/>
        </p:nvSpPr>
        <p:spPr bwMode="auto">
          <a:xfrm>
            <a:off x="1676400" y="3505200"/>
            <a:ext cx="5589588" cy="581025"/>
          </a:xfrm>
          <a:prstGeom prst="rect">
            <a:avLst/>
          </a:prstGeom>
          <a:noFill/>
          <a:ln w="1587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Hybrid Pixel Detectors  (50 </a:t>
            </a:r>
            <a:r>
              <a:rPr lang="en-US" altLang="ja-JP" sz="160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 x 425 </a:t>
            </a:r>
            <a:r>
              <a:rPr lang="en-US" altLang="ja-JP" sz="160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m) at R ~ 2.5 &amp; 5 cm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0099FF"/>
                </a:solidFill>
                <a:ea typeface="ＭＳ Ｐゴシック" charset="-128"/>
                <a:cs typeface="ＭＳ Ｐゴシック" charset="-128"/>
              </a:rPr>
              <a:t>Strip Detectors (80 </a:t>
            </a:r>
            <a:r>
              <a:rPr lang="en-US" altLang="ja-JP" sz="1600">
                <a:solidFill>
                  <a:srgbClr val="0099FF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0099FF"/>
                </a:solidFill>
                <a:ea typeface="ＭＳ Ｐゴシック" charset="-128"/>
                <a:cs typeface="ＭＳ Ｐゴシック" charset="-128"/>
              </a:rPr>
              <a:t>m x 3 cm) at R ~ 10 &amp; 14 cm</a:t>
            </a:r>
            <a:endParaRPr lang="en-US" altLang="ja-JP" sz="1600">
              <a:solidFill>
                <a:srgbClr val="D60093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8967" name="Text Box 6"/>
          <p:cNvSpPr txBox="1">
            <a:spLocks noChangeArrowheads="1"/>
          </p:cNvSpPr>
          <p:nvPr/>
        </p:nvSpPr>
        <p:spPr bwMode="auto">
          <a:xfrm>
            <a:off x="7391400" y="4419600"/>
            <a:ext cx="1282700" cy="825500"/>
          </a:xfrm>
          <a:prstGeom prst="rect">
            <a:avLst/>
          </a:prstGeom>
          <a:noFill/>
          <a:ln w="1587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|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h</a:t>
            </a:r>
            <a:r>
              <a:rPr lang="en-US" altLang="ja-JP" sz="1600">
                <a:solidFill>
                  <a:schemeClr val="tx1"/>
                </a:solidFill>
                <a:latin typeface="GreekC" pitchFamily="2" charset="0"/>
                <a:ea typeface="ＭＳ Ｐゴシック" charset="-128"/>
                <a:cs typeface="ＭＳ Ｐゴシック" charset="-128"/>
              </a:rPr>
              <a:t>|&lt;</a:t>
            </a: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1.2</a:t>
            </a:r>
          </a:p>
          <a:p>
            <a:pPr>
              <a:spcBef>
                <a:spcPct val="0"/>
              </a:spcBef>
              <a:buClrTx/>
              <a:buSzTx/>
              <a:buFont typeface="Symbol" charset="2"/>
              <a:buChar char="f"/>
            </a:pP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~ 2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p</a:t>
            </a:r>
          </a:p>
          <a:p>
            <a:pPr>
              <a:spcBef>
                <a:spcPct val="0"/>
              </a:spcBef>
              <a:buClrTx/>
              <a:buSzTx/>
              <a:buFont typeface="Symbol" charset="2"/>
              <a:buNone/>
            </a:pPr>
            <a:r>
              <a:rPr lang="en-US" altLang="ja-JP" sz="16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z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~ </a:t>
            </a:r>
            <a:r>
              <a:rPr lang="en-US" altLang="ja-JP" sz="1600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Symbol" charset="2"/>
              </a:rPr>
              <a:t>±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10 </a:t>
            </a: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68968" name="Line 7"/>
          <p:cNvSpPr>
            <a:spLocks noChangeShapeType="1"/>
          </p:cNvSpPr>
          <p:nvPr/>
        </p:nvSpPr>
        <p:spPr bwMode="auto">
          <a:xfrm flipH="1">
            <a:off x="1981200" y="4038600"/>
            <a:ext cx="381000" cy="596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8969" name="Line 8"/>
          <p:cNvSpPr>
            <a:spLocks noChangeShapeType="1"/>
          </p:cNvSpPr>
          <p:nvPr/>
        </p:nvSpPr>
        <p:spPr bwMode="auto">
          <a:xfrm flipH="1">
            <a:off x="1447800" y="3810000"/>
            <a:ext cx="457200" cy="12954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8970" name="Group 9"/>
          <p:cNvGrpSpPr>
            <a:grpSpLocks/>
          </p:cNvGrpSpPr>
          <p:nvPr/>
        </p:nvGrpSpPr>
        <p:grpSpPr bwMode="auto">
          <a:xfrm>
            <a:off x="4038600" y="4038600"/>
            <a:ext cx="3149600" cy="2582863"/>
            <a:chOff x="2672" y="2357"/>
            <a:chExt cx="1984" cy="1627"/>
          </a:xfrm>
        </p:grpSpPr>
        <p:pic>
          <p:nvPicPr>
            <p:cNvPr id="168972" name="Picture 10" descr="vtx_cuts_sideview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72" y="2357"/>
              <a:ext cx="1984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73" name="Text Box 11"/>
            <p:cNvSpPr txBox="1">
              <a:spLocks noChangeArrowheads="1"/>
            </p:cNvSpPr>
            <p:nvPr/>
          </p:nvSpPr>
          <p:spPr bwMode="auto">
            <a:xfrm>
              <a:off x="2678" y="3101"/>
              <a:ext cx="44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solidFill>
                    <a:schemeClr val="tx1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beam pipe</a:t>
              </a:r>
            </a:p>
          </p:txBody>
        </p:sp>
        <p:sp>
          <p:nvSpPr>
            <p:cNvPr id="168974" name="Text Box 12"/>
            <p:cNvSpPr txBox="1">
              <a:spLocks noChangeArrowheads="1"/>
            </p:cNvSpPr>
            <p:nvPr/>
          </p:nvSpPr>
          <p:spPr bwMode="auto">
            <a:xfrm>
              <a:off x="3414" y="2928"/>
              <a:ext cx="5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>
                  <a:solidFill>
                    <a:srgbClr val="00CC00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pixel layers </a:t>
              </a:r>
            </a:p>
          </p:txBody>
        </p:sp>
        <p:sp>
          <p:nvSpPr>
            <p:cNvPr id="168975" name="Text Box 13"/>
            <p:cNvSpPr txBox="1">
              <a:spLocks noChangeArrowheads="1"/>
            </p:cNvSpPr>
            <p:nvPr/>
          </p:nvSpPr>
          <p:spPr bwMode="auto">
            <a:xfrm>
              <a:off x="3430" y="2563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>
                  <a:solidFill>
                    <a:srgbClr val="0099FF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strip layers</a:t>
              </a:r>
            </a:p>
          </p:txBody>
        </p:sp>
      </p:grpSp>
      <p:pic>
        <p:nvPicPr>
          <p:cNvPr id="168971" name="Picture 14" descr="svtx top assembly 2"/>
          <p:cNvPicPr>
            <a:picLocks noChangeAspect="1" noChangeArrowheads="1"/>
          </p:cNvPicPr>
          <p:nvPr/>
        </p:nvPicPr>
        <p:blipFill>
          <a:blip r:embed="rId5"/>
          <a:srcRect l="10527" t="23505" r="15480" b="22169"/>
          <a:stretch>
            <a:fillRect/>
          </a:stretch>
        </p:blipFill>
        <p:spPr bwMode="auto">
          <a:xfrm>
            <a:off x="5715000" y="762000"/>
            <a:ext cx="3429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AF30F6-2788-6E47-914A-B1B98411E4EE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0"/>
            <a:ext cx="7983537" cy="762000"/>
          </a:xfrm>
          <a:solidFill>
            <a:srgbClr val="0000FF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Forward Silicon Vertex Detector - FVTX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3581400" cy="4106863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1800">
                <a:solidFill>
                  <a:schemeClr val="tx1"/>
                </a:solidFill>
              </a:rPr>
              <a:t>FVTX Specifications:</a:t>
            </a:r>
          </a:p>
          <a:p>
            <a:r>
              <a:rPr lang="en-US" sz="1800">
                <a:solidFill>
                  <a:schemeClr val="tx1"/>
                </a:solidFill>
              </a:rPr>
              <a:t>2 endcaps</a:t>
            </a:r>
          </a:p>
          <a:p>
            <a:r>
              <a:rPr lang="en-US" sz="1800">
                <a:solidFill>
                  <a:schemeClr val="tx1"/>
                </a:solidFill>
              </a:rPr>
              <a:t>4 pixelpad layers/endcap</a:t>
            </a:r>
          </a:p>
          <a:p>
            <a:r>
              <a:rPr lang="en-US" sz="1800">
                <a:solidFill>
                  <a:schemeClr val="tx1"/>
                </a:solidFill>
              </a:rPr>
              <a:t>~550k channels/endcap</a:t>
            </a:r>
          </a:p>
          <a:p>
            <a:r>
              <a:rPr lang="en-US" sz="1800">
                <a:solidFill>
                  <a:schemeClr val="tx1"/>
                </a:solidFill>
              </a:rPr>
              <a:t>Electronics a mod of BTeV readout chip</a:t>
            </a:r>
          </a:p>
          <a:p>
            <a:r>
              <a:rPr lang="en-US" sz="1800">
                <a:solidFill>
                  <a:schemeClr val="tx1"/>
                </a:solidFill>
              </a:rPr>
              <a:t>Fully integrated mech design w/ VTX</a:t>
            </a:r>
          </a:p>
          <a:p>
            <a:r>
              <a:rPr lang="en-US" sz="1800">
                <a:solidFill>
                  <a:schemeClr val="tx1"/>
                </a:solidFill>
              </a:rPr>
              <a:t>2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p</a:t>
            </a:r>
            <a:r>
              <a:rPr lang="en-US" sz="1800">
                <a:solidFill>
                  <a:schemeClr val="tx1"/>
                </a:solidFill>
              </a:rPr>
              <a:t> coverage  in azimuth and 1.2 &lt; | 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h</a:t>
            </a:r>
            <a:r>
              <a:rPr lang="en-US" sz="1800">
                <a:solidFill>
                  <a:schemeClr val="tx1"/>
                </a:solidFill>
              </a:rPr>
              <a:t> | &lt; 2.4</a:t>
            </a:r>
          </a:p>
          <a:p>
            <a:r>
              <a:rPr lang="en-US" sz="1800">
                <a:solidFill>
                  <a:schemeClr val="tx1"/>
                </a:solidFill>
              </a:rPr>
              <a:t>Better than 100 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m</a:t>
            </a:r>
            <a:r>
              <a:rPr lang="en-US" sz="1800">
                <a:solidFill>
                  <a:schemeClr val="tx1"/>
                </a:solidFill>
              </a:rPr>
              <a:t>m displaced vertex resolution</a:t>
            </a:r>
          </a:p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71013" name="Picture 4"/>
          <p:cNvPicPr>
            <a:picLocks noChangeAspect="1" noChangeArrowheads="1"/>
          </p:cNvPicPr>
          <p:nvPr/>
        </p:nvPicPr>
        <p:blipFill>
          <a:blip r:embed="rId3"/>
          <a:srcRect l="18665" t="30724" r="13550" b="15462"/>
          <a:stretch>
            <a:fillRect/>
          </a:stretch>
        </p:blipFill>
        <p:spPr bwMode="auto">
          <a:xfrm>
            <a:off x="3733800" y="1600200"/>
            <a:ext cx="54102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C028D3-446F-D14E-954A-350B194B492E}" type="slidenum">
              <a:rPr lang="en-US" smtClean="0"/>
              <a:pPr/>
              <a:t>66</a:t>
            </a:fld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88113" y="762000"/>
            <a:ext cx="2655887" cy="2209800"/>
            <a:chOff x="4277" y="480"/>
            <a:chExt cx="1483" cy="1028"/>
          </a:xfrm>
        </p:grpSpPr>
        <p:pic>
          <p:nvPicPr>
            <p:cNvPr id="17307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5" y="672"/>
              <a:ext cx="1115" cy="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080" name="Text Box 6"/>
            <p:cNvSpPr txBox="1">
              <a:spLocks noChangeArrowheads="1"/>
            </p:cNvSpPr>
            <p:nvPr/>
          </p:nvSpPr>
          <p:spPr bwMode="auto">
            <a:xfrm>
              <a:off x="4277" y="480"/>
              <a:ext cx="1159" cy="15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Enhanced x coverage </a:t>
              </a:r>
            </a:p>
          </p:txBody>
        </p:sp>
      </p:grpSp>
      <p:sp>
        <p:nvSpPr>
          <p:cNvPr id="173061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25" y="0"/>
            <a:ext cx="8270875" cy="685800"/>
          </a:xfrm>
          <a:solidFill>
            <a:srgbClr val="0000FF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Forward Silicon Vertex Detector - FVTX</a:t>
            </a:r>
          </a:p>
        </p:txBody>
      </p:sp>
      <p:sp>
        <p:nvSpPr>
          <p:cNvPr id="173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0"/>
            <a:ext cx="5715000" cy="2617788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1800">
                <a:solidFill>
                  <a:schemeClr val="tx1"/>
                </a:solidFill>
              </a:rPr>
              <a:t>Physics Program of FVTX includes</a:t>
            </a:r>
          </a:p>
          <a:p>
            <a:r>
              <a:rPr lang="en-US" sz="1600">
                <a:solidFill>
                  <a:schemeClr val="tx1"/>
                </a:solidFill>
              </a:rPr>
              <a:t>Resolving J/</a:t>
            </a:r>
            <a:r>
              <a:rPr lang="en-US" sz="1600">
                <a:solidFill>
                  <a:schemeClr val="tx1"/>
                </a:solidFill>
                <a:latin typeface="Symbol" charset="2"/>
              </a:rPr>
              <a:t>y</a:t>
            </a:r>
            <a:r>
              <a:rPr lang="en-US" sz="1600">
                <a:solidFill>
                  <a:schemeClr val="tx1"/>
                </a:solidFill>
              </a:rPr>
              <a:t> and</a:t>
            </a:r>
            <a:r>
              <a:rPr lang="en-US" sz="1600">
                <a:solidFill>
                  <a:schemeClr val="tx1"/>
                </a:solidFill>
                <a:latin typeface="Symbol" charset="2"/>
              </a:rPr>
              <a:t> y</a:t>
            </a:r>
            <a:r>
              <a:rPr lang="en-US" sz="1600">
                <a:solidFill>
                  <a:schemeClr val="tx1"/>
                </a:solidFill>
              </a:rPr>
              <a:t>’ in Muon arms</a:t>
            </a:r>
          </a:p>
          <a:p>
            <a:r>
              <a:rPr lang="en-US" sz="1600">
                <a:solidFill>
                  <a:schemeClr val="tx1"/>
                </a:solidFill>
              </a:rPr>
              <a:t>Resolving </a:t>
            </a:r>
            <a:r>
              <a:rPr lang="en-US" sz="1600">
                <a:solidFill>
                  <a:schemeClr val="tx1"/>
                </a:solidFill>
                <a:sym typeface="Symbol" charset="2"/>
              </a:rPr>
              <a:t> at y=0 using Muon arms</a:t>
            </a:r>
          </a:p>
          <a:p>
            <a:r>
              <a:rPr lang="en-US" sz="1600">
                <a:solidFill>
                  <a:schemeClr val="tx1"/>
                </a:solidFill>
                <a:sym typeface="Symbol" charset="2"/>
              </a:rPr>
              <a:t>Direct measure of B meson through displaced J/</a:t>
            </a:r>
            <a:r>
              <a:rPr lang="en-US" sz="1600">
                <a:solidFill>
                  <a:schemeClr val="tx1"/>
                </a:solidFill>
                <a:latin typeface="Symbol" charset="2"/>
                <a:sym typeface="Symbol" charset="2"/>
              </a:rPr>
              <a:t>y</a:t>
            </a:r>
            <a:endParaRPr lang="en-US" sz="1600">
              <a:solidFill>
                <a:schemeClr val="tx1"/>
              </a:solidFill>
              <a:sym typeface="Symbol" charset="2"/>
            </a:endParaRPr>
          </a:p>
          <a:p>
            <a:r>
              <a:rPr lang="en-US" sz="1600">
                <a:solidFill>
                  <a:schemeClr val="tx1"/>
                </a:solidFill>
                <a:sym typeface="Symbol" charset="2"/>
              </a:rPr>
              <a:t>Drell-Yan Measurements in dAu at both forward and midrapidities</a:t>
            </a:r>
          </a:p>
          <a:p>
            <a:r>
              <a:rPr lang="en-US" sz="1600">
                <a:solidFill>
                  <a:schemeClr val="tx1"/>
                </a:solidFill>
                <a:sym typeface="Symbol" charset="2"/>
              </a:rPr>
              <a:t>c, b ID for both HI physics &amp; </a:t>
            </a:r>
            <a:r>
              <a:rPr lang="en-US" sz="1600">
                <a:solidFill>
                  <a:schemeClr val="tx1"/>
                </a:solidFill>
                <a:latin typeface="Symbol" charset="2"/>
                <a:sym typeface="Symbol" charset="2"/>
              </a:rPr>
              <a:t>D</a:t>
            </a:r>
            <a:r>
              <a:rPr lang="en-US" sz="1600">
                <a:solidFill>
                  <a:schemeClr val="tx1"/>
                </a:solidFill>
                <a:sym typeface="Symbol" charset="2"/>
              </a:rPr>
              <a:t>G spin measurements</a:t>
            </a:r>
          </a:p>
          <a:p>
            <a:r>
              <a:rPr lang="en-US" sz="1600">
                <a:solidFill>
                  <a:schemeClr val="tx1"/>
                </a:solidFill>
                <a:sym typeface="Symbol" charset="2"/>
              </a:rPr>
              <a:t>Nuclear modification factor (CGC effects) in dAu using hadrons, c, b, and J/</a:t>
            </a:r>
            <a:r>
              <a:rPr lang="en-US" sz="1600">
                <a:solidFill>
                  <a:schemeClr val="tx1"/>
                </a:solidFill>
                <a:latin typeface="Symbol" charset="2"/>
                <a:sym typeface="Symbol" charset="2"/>
              </a:rPr>
              <a:t>y</a:t>
            </a:r>
            <a:endParaRPr lang="en-US" sz="200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1600200"/>
            <a:ext cx="2057400" cy="2417763"/>
            <a:chOff x="0" y="1008"/>
            <a:chExt cx="1296" cy="1523"/>
          </a:xfrm>
        </p:grpSpPr>
        <p:grpSp>
          <p:nvGrpSpPr>
            <p:cNvPr id="173074" name="Group 8"/>
            <p:cNvGrpSpPr>
              <a:grpSpLocks/>
            </p:cNvGrpSpPr>
            <p:nvPr/>
          </p:nvGrpSpPr>
          <p:grpSpPr bwMode="auto">
            <a:xfrm>
              <a:off x="0" y="1008"/>
              <a:ext cx="1296" cy="1523"/>
              <a:chOff x="0" y="1008"/>
              <a:chExt cx="1296" cy="1523"/>
            </a:xfrm>
          </p:grpSpPr>
          <p:pic>
            <p:nvPicPr>
              <p:cNvPr id="173077" name="Picture 9"/>
              <p:cNvPicPr>
                <a:picLocks noChangeAspect="1" noChangeArrowheads="1"/>
              </p:cNvPicPr>
              <p:nvPr/>
            </p:nvPicPr>
            <p:blipFill>
              <a:blip r:embed="rId5"/>
              <a:srcRect l="14828" t="33936" r="41585" b="15462"/>
              <a:stretch>
                <a:fillRect/>
              </a:stretch>
            </p:blipFill>
            <p:spPr bwMode="auto">
              <a:xfrm>
                <a:off x="0" y="1200"/>
                <a:ext cx="1296" cy="133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3078" name="Text Box 10"/>
              <p:cNvSpPr txBox="1">
                <a:spLocks noChangeArrowheads="1"/>
              </p:cNvSpPr>
              <p:nvPr/>
            </p:nvSpPr>
            <p:spPr bwMode="auto">
              <a:xfrm>
                <a:off x="1" y="1008"/>
                <a:ext cx="1207" cy="21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600">
                    <a:solidFill>
                      <a:schemeClr val="bg1"/>
                    </a:solidFill>
                  </a:rPr>
                  <a:t>Direct measure of B</a:t>
                </a:r>
              </a:p>
            </p:txBody>
          </p:sp>
        </p:grpSp>
        <p:sp>
          <p:nvSpPr>
            <p:cNvPr id="173075" name="Rectangle 11"/>
            <p:cNvSpPr>
              <a:spLocks noChangeArrowheads="1"/>
            </p:cNvSpPr>
            <p:nvPr/>
          </p:nvSpPr>
          <p:spPr bwMode="auto">
            <a:xfrm>
              <a:off x="576" y="1728"/>
              <a:ext cx="72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990099"/>
                  </a:solidFill>
                  <a:sym typeface="Symbol" charset="2"/>
                </a:rPr>
                <a:t>B</a:t>
              </a:r>
              <a:r>
                <a:rPr lang="en-US" sz="1000">
                  <a:solidFill>
                    <a:srgbClr val="990099"/>
                  </a:solidFill>
                </a:rPr>
                <a:t> J /</a:t>
              </a:r>
              <a:r>
                <a:rPr lang="en-US" sz="1000">
                  <a:solidFill>
                    <a:srgbClr val="990099"/>
                  </a:solidFill>
                  <a:sym typeface="Symbol" charset="2"/>
                </a:rPr>
                <a:t> </a:t>
              </a:r>
              <a:r>
                <a:rPr lang="en-US" sz="1000">
                  <a:solidFill>
                    <a:srgbClr val="990099"/>
                  </a:solidFill>
                </a:rPr>
                <a:t> </a:t>
              </a:r>
              <a:r>
                <a:rPr lang="en-US" sz="1000">
                  <a:solidFill>
                    <a:srgbClr val="990099"/>
                  </a:solidFill>
                  <a:latin typeface="Symbol" charset="2"/>
                </a:rPr>
                <a:t>m m</a:t>
              </a:r>
            </a:p>
          </p:txBody>
        </p:sp>
        <p:sp>
          <p:nvSpPr>
            <p:cNvPr id="173076" name="Rectangle 12"/>
            <p:cNvSpPr>
              <a:spLocks noChangeArrowheads="1"/>
            </p:cNvSpPr>
            <p:nvPr/>
          </p:nvSpPr>
          <p:spPr bwMode="auto">
            <a:xfrm>
              <a:off x="192" y="1872"/>
              <a:ext cx="3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990099"/>
                  </a:solidFill>
                </a:rPr>
                <a:t>Prompt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>
                  <a:solidFill>
                    <a:srgbClr val="990099"/>
                  </a:solidFill>
                </a:rPr>
                <a:t>J /</a:t>
              </a:r>
              <a:r>
                <a:rPr lang="en-US" sz="1000">
                  <a:solidFill>
                    <a:srgbClr val="990099"/>
                  </a:solidFill>
                  <a:sym typeface="Symbol" charset="2"/>
                </a:rPr>
                <a:t></a:t>
              </a:r>
              <a:r>
                <a:rPr lang="en-US" sz="1800">
                  <a:solidFill>
                    <a:srgbClr val="990099"/>
                  </a:solidFill>
                  <a:sym typeface="Symbol" charset="2"/>
                </a:rPr>
                <a:t> </a:t>
              </a:r>
              <a:endParaRPr lang="en-US" sz="1800">
                <a:solidFill>
                  <a:srgbClr val="990099"/>
                </a:solidFill>
                <a:latin typeface="Symbol" charset="2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4191000"/>
            <a:ext cx="4818063" cy="2667000"/>
            <a:chOff x="240" y="2640"/>
            <a:chExt cx="2496" cy="1488"/>
          </a:xfrm>
        </p:grpSpPr>
        <p:sp>
          <p:nvSpPr>
            <p:cNvPr id="173070" name="Text Box 14"/>
            <p:cNvSpPr txBox="1">
              <a:spLocks noChangeArrowheads="1"/>
            </p:cNvSpPr>
            <p:nvPr/>
          </p:nvSpPr>
          <p:spPr bwMode="auto">
            <a:xfrm>
              <a:off x="702" y="2640"/>
              <a:ext cx="1411" cy="18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c, b suppression at forward </a:t>
              </a:r>
              <a:r>
                <a:rPr lang="en-US" sz="1600">
                  <a:solidFill>
                    <a:schemeClr val="bg1"/>
                  </a:solidFill>
                  <a:latin typeface="Symbol" charset="2"/>
                </a:rPr>
                <a:t>h</a:t>
              </a:r>
            </a:p>
          </p:txBody>
        </p:sp>
        <p:grpSp>
          <p:nvGrpSpPr>
            <p:cNvPr id="173071" name="Group 15"/>
            <p:cNvGrpSpPr>
              <a:grpSpLocks/>
            </p:cNvGrpSpPr>
            <p:nvPr/>
          </p:nvGrpSpPr>
          <p:grpSpPr bwMode="auto">
            <a:xfrm>
              <a:off x="240" y="2928"/>
              <a:ext cx="2496" cy="1200"/>
              <a:chOff x="0" y="723"/>
              <a:chExt cx="5760" cy="2793"/>
            </a:xfrm>
          </p:grpSpPr>
          <p:pic>
            <p:nvPicPr>
              <p:cNvPr id="173072" name="Picture 16" descr="raa_cb_charm_14_tot_on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723"/>
                <a:ext cx="2878" cy="2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3073" name="Picture 17" descr="raa_cb_beauty_14_tot_on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91" y="733"/>
                <a:ext cx="2869" cy="2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283200" y="3810000"/>
            <a:ext cx="3594100" cy="3048000"/>
            <a:chOff x="3600" y="2400"/>
            <a:chExt cx="1992" cy="1920"/>
          </a:xfrm>
        </p:grpSpPr>
        <p:grpSp>
          <p:nvGrpSpPr>
            <p:cNvPr id="173066" name="Group 19"/>
            <p:cNvGrpSpPr>
              <a:grpSpLocks/>
            </p:cNvGrpSpPr>
            <p:nvPr/>
          </p:nvGrpSpPr>
          <p:grpSpPr bwMode="auto">
            <a:xfrm>
              <a:off x="3600" y="2626"/>
              <a:ext cx="1992" cy="1694"/>
              <a:chOff x="80" y="1474"/>
              <a:chExt cx="1992" cy="1694"/>
            </a:xfrm>
          </p:grpSpPr>
          <p:graphicFrame>
            <p:nvGraphicFramePr>
              <p:cNvPr id="173058" name="Object 2"/>
              <p:cNvGraphicFramePr>
                <a:graphicFrameLocks noChangeAspect="1"/>
              </p:cNvGraphicFramePr>
              <p:nvPr/>
            </p:nvGraphicFramePr>
            <p:xfrm>
              <a:off x="80" y="1474"/>
              <a:ext cx="1992" cy="863"/>
            </p:xfrm>
            <a:graphic>
              <a:graphicData uri="http://schemas.openxmlformats.org/presentationml/2006/ole">
                <p:oleObj spid="_x0000_s173058" name="Document" r:id="rId8" imgW="5608320" imgH="2657856" progId="Word.Document.8">
                  <p:embed/>
                </p:oleObj>
              </a:graphicData>
            </a:graphic>
          </p:graphicFrame>
          <p:sp>
            <p:nvSpPr>
              <p:cNvPr id="173068" name="Text Box 21"/>
              <p:cNvSpPr txBox="1">
                <a:spLocks noChangeArrowheads="1"/>
              </p:cNvSpPr>
              <p:nvPr/>
            </p:nvSpPr>
            <p:spPr bwMode="auto">
              <a:xfrm>
                <a:off x="1604" y="1562"/>
                <a:ext cx="37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solidFill>
                      <a:srgbClr val="D1092E"/>
                    </a:solidFill>
                    <a:latin typeface="Arial" charset="0"/>
                    <a:ea typeface="Arial Unicode MS" charset="0"/>
                    <a:cs typeface="Arial Unicode MS" charset="0"/>
                  </a:rPr>
                  <a:t>Au+Au</a:t>
                </a:r>
              </a:p>
            </p:txBody>
          </p:sp>
          <p:pic>
            <p:nvPicPr>
              <p:cNvPr id="173069" name="Picture 22" descr="before_after_mass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04" y="2322"/>
                <a:ext cx="1913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3067" name="Text Box 23"/>
            <p:cNvSpPr txBox="1">
              <a:spLocks noChangeArrowheads="1"/>
            </p:cNvSpPr>
            <p:nvPr/>
          </p:nvSpPr>
          <p:spPr bwMode="auto">
            <a:xfrm>
              <a:off x="4195" y="2400"/>
              <a:ext cx="973" cy="21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J/</a:t>
              </a:r>
              <a:r>
                <a:rPr lang="en-US" sz="1600">
                  <a:solidFill>
                    <a:schemeClr val="bg1"/>
                  </a:solidFill>
                  <a:latin typeface="Symbol" charset="2"/>
                </a:rPr>
                <a:t>y</a:t>
              </a:r>
              <a:r>
                <a:rPr lang="en-US" sz="1600">
                  <a:solidFill>
                    <a:schemeClr val="bg1"/>
                  </a:solidFill>
                </a:rPr>
                <a:t>, </a:t>
              </a:r>
              <a:r>
                <a:rPr lang="en-US" sz="1600">
                  <a:solidFill>
                    <a:schemeClr val="bg1"/>
                  </a:solidFill>
                  <a:latin typeface="Symbol" charset="2"/>
                </a:rPr>
                <a:t>y</a:t>
              </a:r>
              <a:r>
                <a:rPr lang="en-US" sz="1600">
                  <a:solidFill>
                    <a:schemeClr val="bg1"/>
                  </a:solidFill>
                </a:rPr>
                <a:t>’ separation</a:t>
              </a:r>
            </a:p>
          </p:txBody>
        </p:sp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09550"/>
            <a:ext cx="8712200" cy="457200"/>
          </a:xfrm>
        </p:spPr>
        <p:txBody>
          <a:bodyPr/>
          <a:lstStyle/>
          <a:p>
            <a:r>
              <a:rPr lang="en-US" dirty="0" smtClean="0"/>
              <a:t>Dense </a:t>
            </a:r>
            <a:r>
              <a:rPr lang="en-US" dirty="0" err="1" smtClean="0"/>
              <a:t>gluonic</a:t>
            </a:r>
            <a:r>
              <a:rPr lang="en-US" dirty="0" smtClean="0"/>
              <a:t> matter (</a:t>
            </a:r>
            <a:r>
              <a:rPr lang="en-US" dirty="0" err="1" smtClean="0"/>
              <a:t>d+Au</a:t>
            </a:r>
            <a:r>
              <a:rPr lang="en-US" dirty="0" smtClean="0"/>
              <a:t>, forward </a:t>
            </a:r>
            <a:r>
              <a:rPr lang="en-US" dirty="0" err="1" smtClean="0"/>
              <a:t>y</a:t>
            </a:r>
            <a:r>
              <a:rPr lang="en-US" dirty="0" smtClean="0"/>
              <a:t>): </a:t>
            </a:r>
            <a:br>
              <a:rPr lang="en-US" dirty="0" smtClean="0"/>
            </a:br>
            <a:r>
              <a:rPr lang="en-US" dirty="0" smtClean="0"/>
              <a:t>large effects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2" descr="C:\Users\abhisek\Desktop\My PHENIX presentations\QM_2011_PHENIX\RdAu_mix.gif"/>
          <p:cNvPicPr>
            <a:picLocks noChangeAspect="1" noChangeArrowheads="1"/>
          </p:cNvPicPr>
          <p:nvPr/>
        </p:nvPicPr>
        <p:blipFill>
          <a:blip r:embed="rId3" cstate="print"/>
          <a:srcRect t="2778" r="9849"/>
          <a:stretch>
            <a:fillRect/>
          </a:stretch>
        </p:blipFill>
        <p:spPr bwMode="auto">
          <a:xfrm>
            <a:off x="63500" y="990600"/>
            <a:ext cx="3695700" cy="46114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700" y="5525833"/>
            <a:ext cx="45516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Shadowing/absorption stronger than linear </a:t>
            </a:r>
            <a:r>
              <a:rPr lang="en-US" sz="2400" dirty="0" err="1" smtClean="0"/>
              <a:t>w</a:t>
            </a:r>
            <a:r>
              <a:rPr lang="en-US" sz="2400" dirty="0" smtClean="0"/>
              <a:t>/nuclear thickness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15114" y="4769092"/>
            <a:ext cx="4278034" cy="1650758"/>
            <a:chOff x="4615114" y="4769092"/>
            <a:chExt cx="4278034" cy="1650758"/>
          </a:xfrm>
        </p:grpSpPr>
        <p:sp>
          <p:nvSpPr>
            <p:cNvPr id="11" name="TextBox 10"/>
            <p:cNvSpPr txBox="1"/>
            <p:nvPr/>
          </p:nvSpPr>
          <p:spPr>
            <a:xfrm>
              <a:off x="4615114" y="4769092"/>
              <a:ext cx="4278034" cy="9048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Di-</a:t>
              </a:r>
              <a:r>
                <a:rPr lang="en-US" sz="2400" dirty="0" err="1" smtClean="0"/>
                <a:t>hadron</a:t>
              </a:r>
              <a:r>
                <a:rPr lang="en-US" sz="2400" dirty="0" smtClean="0"/>
                <a:t> suppression at low </a:t>
              </a:r>
              <a:r>
                <a:rPr lang="en-US" sz="2400" dirty="0" err="1" smtClean="0"/>
                <a:t>x</a:t>
              </a:r>
              <a:endParaRPr lang="en-US" sz="2400" dirty="0" smtClean="0"/>
            </a:p>
            <a:p>
              <a:pPr>
                <a:buNone/>
              </a:pPr>
              <a:r>
                <a:rPr lang="en-US" sz="2400" dirty="0" smtClean="0"/>
                <a:t>      </a:t>
              </a:r>
              <a:r>
                <a:rPr lang="en-US" sz="2400" dirty="0" smtClean="0">
                  <a:solidFill>
                    <a:srgbClr val="000000"/>
                  </a:solidFill>
                </a:rPr>
                <a:t>pocket formula (for 2</a:t>
              </a:r>
              <a:r>
                <a:rPr lang="en-US" sz="180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2400" dirty="0" smtClean="0">
                  <a:solidFill>
                    <a:srgbClr val="000000"/>
                  </a:solidFill>
                </a:rPr>
                <a:t>2):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14018" name="Object 5"/>
            <p:cNvGraphicFramePr>
              <a:graphicFrameLocks noChangeAspect="1"/>
            </p:cNvGraphicFramePr>
            <p:nvPr/>
          </p:nvGraphicFramePr>
          <p:xfrm>
            <a:off x="4711700" y="5621338"/>
            <a:ext cx="4038600" cy="798512"/>
          </p:xfrm>
          <a:graphic>
            <a:graphicData uri="http://schemas.openxmlformats.org/presentationml/2006/ole">
              <p:oleObj spid="_x0000_s214018" name="Equation" r:id="rId4" imgW="2247840" imgH="444240" progId="Equation.3">
                <p:embed/>
              </p:oleObj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3576386" y="1187450"/>
            <a:ext cx="5567614" cy="3613150"/>
            <a:chOff x="3576386" y="1187450"/>
            <a:chExt cx="5567614" cy="3613150"/>
          </a:xfrm>
        </p:grpSpPr>
        <p:grpSp>
          <p:nvGrpSpPr>
            <p:cNvPr id="7" name="Group 15"/>
            <p:cNvGrpSpPr/>
            <p:nvPr/>
          </p:nvGrpSpPr>
          <p:grpSpPr>
            <a:xfrm>
              <a:off x="3576386" y="1187450"/>
              <a:ext cx="5567614" cy="3613150"/>
              <a:chOff x="762000" y="990600"/>
              <a:chExt cx="6934200" cy="3613150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 r="9019"/>
              <a:stretch>
                <a:fillRect/>
              </a:stretch>
            </p:blipFill>
            <p:spPr bwMode="auto">
              <a:xfrm>
                <a:off x="762000" y="990600"/>
                <a:ext cx="6934200" cy="3613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ectangle 20"/>
              <p:cNvSpPr>
                <a:spLocks noChangeArrowheads="1"/>
              </p:cNvSpPr>
              <p:nvPr/>
            </p:nvSpPr>
            <p:spPr bwMode="auto">
              <a:xfrm>
                <a:off x="3200400" y="2895600"/>
                <a:ext cx="1752600" cy="1219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5638800" y="2971800"/>
                <a:ext cx="1752600" cy="1143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14019" name="Object 18"/>
            <p:cNvGraphicFramePr>
              <a:graphicFrameLocks noChangeAspect="1"/>
            </p:cNvGraphicFramePr>
            <p:nvPr/>
          </p:nvGraphicFramePr>
          <p:xfrm>
            <a:off x="6019800" y="3473450"/>
            <a:ext cx="2971800" cy="838200"/>
          </p:xfrm>
          <a:graphic>
            <a:graphicData uri="http://schemas.openxmlformats.org/presentationml/2006/ole">
              <p:oleObj spid="_x0000_s214019" name="Equation" r:id="rId6" imgW="1447560" imgH="469800" progId="Equation.3">
                <p:embed/>
              </p:oleObj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5164321" y="6369050"/>
            <a:ext cx="3535179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trend as, e.g. in CGC …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232663" y="831850"/>
            <a:ext cx="17812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arXiv:1105.5112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00" y="666750"/>
            <a:ext cx="18066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arXiv:1010.1246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2393" y="6369050"/>
            <a:ext cx="3535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Toward NSAC milestone DM8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5" descr="stefan_v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2421" t="3390" r="3148" b="1695"/>
          <a:stretch>
            <a:fillRect/>
          </a:stretch>
        </p:blipFill>
        <p:spPr>
          <a:xfrm rot="5400000">
            <a:off x="747031" y="1196068"/>
            <a:ext cx="3077936" cy="4419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7772400" cy="457200"/>
          </a:xfrm>
        </p:spPr>
        <p:txBody>
          <a:bodyPr/>
          <a:lstStyle/>
          <a:p>
            <a:r>
              <a:rPr lang="en-US" dirty="0" smtClean="0"/>
              <a:t>Fluctuations, flow and the quest for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5334000"/>
            <a:ext cx="2362200" cy="838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70000" lnSpcReduction="20000"/>
          </a:bodyPr>
          <a:lstStyle/>
          <a:p>
            <a:pPr marL="182880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Glauber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</a:pP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Glauber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initial state</a:t>
            </a:r>
          </a:p>
          <a:p>
            <a:pPr lvl="1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</a:pPr>
            <a:r>
              <a:rPr kumimoji="0" lang="en-US" sz="2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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1/4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400800" y="5334000"/>
            <a:ext cx="2057400" cy="838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70000" lnSpcReduction="20000"/>
          </a:bodyPr>
          <a:lstStyle/>
          <a:p>
            <a:pPr marL="182880" indent="-274320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MC-KLN</a:t>
            </a:r>
          </a:p>
          <a:p>
            <a:pPr lvl="1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CGC initial state</a:t>
            </a:r>
          </a:p>
          <a:p>
            <a:pPr lvl="1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</a:pPr>
            <a:r>
              <a:rPr kumimoji="0" lang="en-US" sz="2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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2/4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650" y="1110902"/>
            <a:ext cx="3997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i="1" dirty="0" smtClean="0"/>
              <a:t>v</a:t>
            </a:r>
            <a:r>
              <a:rPr lang="en-US" sz="2400" b="1" i="1" baseline="-25000" dirty="0" smtClean="0"/>
              <a:t>2</a:t>
            </a:r>
            <a:r>
              <a:rPr lang="en-US" sz="2000" b="1" dirty="0" smtClean="0"/>
              <a:t> described by </a:t>
            </a:r>
            <a:r>
              <a:rPr lang="en-US" sz="2000" b="1" dirty="0" err="1" smtClean="0"/>
              <a:t>Glauber</a:t>
            </a:r>
            <a:r>
              <a:rPr lang="en-US" sz="2000" b="1" dirty="0" smtClean="0"/>
              <a:t> and CGC</a:t>
            </a:r>
          </a:p>
          <a:p>
            <a:pPr>
              <a:buNone/>
            </a:pPr>
            <a:r>
              <a:rPr lang="en-US" sz="2000" i="1" dirty="0" smtClean="0"/>
              <a:t>      different values of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h</a:t>
            </a:r>
            <a:r>
              <a:rPr lang="en-US" sz="2000" i="1" dirty="0" err="1" smtClean="0"/>
              <a:t>/s</a:t>
            </a:r>
            <a:endParaRPr lang="en-US" sz="2000" b="1" i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975512" y="5543490"/>
            <a:ext cx="1483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Two models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3352800" y="5715000"/>
            <a:ext cx="59648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486400" y="5715000"/>
            <a:ext cx="609600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8200" y="4004016"/>
            <a:ext cx="162035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200 </a:t>
            </a:r>
            <a:r>
              <a:rPr lang="en-US" sz="1600" b="1" dirty="0" err="1" smtClean="0">
                <a:solidFill>
                  <a:srgbClr val="000000"/>
                </a:solidFill>
              </a:rPr>
              <a:t>GeV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Au+Au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1700" y="25146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108200" y="1892300"/>
            <a:ext cx="1310406" cy="641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 smtClean="0">
                <a:solidFill>
                  <a:srgbClr val="000000"/>
                </a:solidFill>
              </a:rPr>
              <a:t>Theory calculation:</a:t>
            </a:r>
          </a:p>
          <a:p>
            <a:pPr>
              <a:buNone/>
            </a:pPr>
            <a:r>
              <a:rPr lang="en-US" sz="1050" dirty="0" err="1" smtClean="0">
                <a:solidFill>
                  <a:srgbClr val="000000"/>
                </a:solidFill>
              </a:rPr>
              <a:t>Alver</a:t>
            </a:r>
            <a:r>
              <a:rPr lang="en-US" sz="1050" dirty="0" smtClean="0">
                <a:solidFill>
                  <a:srgbClr val="000000"/>
                </a:solidFill>
              </a:rPr>
              <a:t> et al.</a:t>
            </a:r>
          </a:p>
          <a:p>
            <a:pPr>
              <a:buNone/>
            </a:pPr>
            <a:r>
              <a:rPr lang="en-US" sz="1050" dirty="0" smtClean="0">
                <a:solidFill>
                  <a:srgbClr val="000000"/>
                </a:solidFill>
              </a:rPr>
              <a:t>PRC82,034913  </a:t>
            </a:r>
            <a:endParaRPr lang="en-US" sz="1050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27550" y="1845982"/>
            <a:ext cx="4311650" cy="3043518"/>
            <a:chOff x="4527550" y="1922182"/>
            <a:chExt cx="4311650" cy="3043518"/>
          </a:xfrm>
        </p:grpSpPr>
        <p:pic>
          <p:nvPicPr>
            <p:cNvPr id="6" name="Picture 5" descr="stefan_v3.jpg"/>
            <p:cNvPicPr>
              <a:picLocks noChangeAspect="1"/>
            </p:cNvPicPr>
            <p:nvPr/>
          </p:nvPicPr>
          <p:blipFill>
            <a:blip r:embed="rId4"/>
            <a:srcRect l="1587" t="3333" r="3175" b="2222"/>
            <a:stretch>
              <a:fillRect/>
            </a:stretch>
          </p:blipFill>
          <p:spPr>
            <a:xfrm rot="5400000">
              <a:off x="5161616" y="1288116"/>
              <a:ext cx="3043518" cy="43116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57800" y="2057400"/>
              <a:ext cx="16151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rgbClr val="000000"/>
                  </a:solidFill>
                </a:rPr>
                <a:t>arXiv:1105.3928</a:t>
              </a: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0" y="3810000"/>
              <a:ext cx="836908" cy="270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6273800" y="2971800"/>
              <a:ext cx="1310406" cy="641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 smtClean="0">
                  <a:solidFill>
                    <a:srgbClr val="000000"/>
                  </a:solidFill>
                </a:rPr>
                <a:t>Theory calculation:</a:t>
              </a:r>
            </a:p>
            <a:p>
              <a:pPr>
                <a:buNone/>
              </a:pPr>
              <a:r>
                <a:rPr lang="en-US" sz="1050" dirty="0" err="1" smtClean="0">
                  <a:solidFill>
                    <a:srgbClr val="000000"/>
                  </a:solidFill>
                </a:rPr>
                <a:t>Alver</a:t>
              </a:r>
              <a:r>
                <a:rPr lang="en-US" sz="1050" dirty="0" smtClean="0">
                  <a:solidFill>
                    <a:srgbClr val="000000"/>
                  </a:solidFill>
                </a:rPr>
                <a:t> et al.</a:t>
              </a:r>
            </a:p>
            <a:p>
              <a:pPr>
                <a:buNone/>
              </a:pPr>
              <a:r>
                <a:rPr lang="en-US" sz="1050" dirty="0" smtClean="0">
                  <a:solidFill>
                    <a:srgbClr val="000000"/>
                  </a:solidFill>
                </a:rPr>
                <a:t>PRC82,034913  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79643" y="4893102"/>
            <a:ext cx="2377574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 err="1" smtClean="0">
                <a:solidFill>
                  <a:srgbClr val="000000"/>
                </a:solidFill>
              </a:rPr>
              <a:t>Lappi</a:t>
            </a:r>
            <a:r>
              <a:rPr lang="en-US" sz="1050" dirty="0" smtClean="0">
                <a:solidFill>
                  <a:srgbClr val="000000"/>
                </a:solidFill>
              </a:rPr>
              <a:t>, </a:t>
            </a:r>
            <a:r>
              <a:rPr lang="en-US" sz="1050" dirty="0" err="1" smtClean="0">
                <a:solidFill>
                  <a:srgbClr val="000000"/>
                </a:solidFill>
              </a:rPr>
              <a:t>Venugopalan</a:t>
            </a:r>
            <a:r>
              <a:rPr lang="en-US" sz="1050" dirty="0" smtClean="0">
                <a:solidFill>
                  <a:srgbClr val="000000"/>
                </a:solidFill>
              </a:rPr>
              <a:t>, PRC74, 054905</a:t>
            </a:r>
          </a:p>
          <a:p>
            <a:pPr>
              <a:buNone/>
            </a:pPr>
            <a:r>
              <a:rPr lang="en-US" sz="1050" dirty="0" err="1" smtClean="0">
                <a:solidFill>
                  <a:srgbClr val="000000"/>
                </a:solidFill>
              </a:rPr>
              <a:t>Drescher</a:t>
            </a:r>
            <a:r>
              <a:rPr lang="en-US" sz="1050" dirty="0" smtClean="0">
                <a:solidFill>
                  <a:srgbClr val="000000"/>
                </a:solidFill>
              </a:rPr>
              <a:t>, Nara, PRC76, 041903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Footer Placeholder 2"/>
          <p:cNvSpPr txBox="1">
            <a:spLocks/>
          </p:cNvSpPr>
          <p:nvPr/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Stefan Bathe for PHENIX, QM2011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3261" y="838716"/>
            <a:ext cx="17939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arXiv:1105.3928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9486" y="1197857"/>
            <a:ext cx="3373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None/>
            </a:pPr>
            <a:r>
              <a:rPr lang="en-US" sz="2000" b="1" i="1" dirty="0" smtClean="0"/>
              <a:t>v</a:t>
            </a:r>
            <a:r>
              <a:rPr lang="en-US" sz="2000" b="1" i="1" baseline="-25000" dirty="0" smtClean="0"/>
              <a:t>3</a:t>
            </a:r>
            <a:r>
              <a:rPr lang="en-US" sz="2000" b="1" dirty="0" smtClean="0"/>
              <a:t> described only by </a:t>
            </a:r>
            <a:r>
              <a:rPr lang="en-US" sz="2000" b="1" dirty="0" err="1" smtClean="0"/>
              <a:t>Glauber</a:t>
            </a:r>
            <a:endParaRPr lang="en-US" sz="2000" b="1" dirty="0" smtClean="0"/>
          </a:p>
          <a:p>
            <a:pPr lvl="0">
              <a:buNone/>
            </a:pPr>
            <a:r>
              <a:rPr lang="en-US" sz="2000" dirty="0" smtClean="0"/>
              <a:t>   </a:t>
            </a:r>
            <a:r>
              <a:rPr lang="en-US" sz="2000" i="1" dirty="0" smtClean="0"/>
              <a:t>breaks degeneracy</a:t>
            </a:r>
            <a:endParaRPr lang="en-US" sz="2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2"/>
          <p:cNvSpPr txBox="1">
            <a:spLocks/>
          </p:cNvSpPr>
          <p:nvPr/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Stefan Bathe for PHENIX, QM2011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photons flow!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0" y="1028700"/>
            <a:ext cx="4848225" cy="4619625"/>
            <a:chOff x="0" y="1028700"/>
            <a:chExt cx="4848225" cy="4619625"/>
          </a:xfrm>
        </p:grpSpPr>
        <p:pic>
          <p:nvPicPr>
            <p:cNvPr id="5" name="Picture 4" descr="tc_0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28700"/>
              <a:ext cx="4848225" cy="4619625"/>
            </a:xfrm>
            <a:prstGeom prst="rect">
              <a:avLst/>
            </a:prstGeom>
          </p:spPr>
        </p:pic>
        <p:sp>
          <p:nvSpPr>
            <p:cNvPr id="6" name="Content Placeholder 8"/>
            <p:cNvSpPr txBox="1">
              <a:spLocks/>
            </p:cNvSpPr>
            <p:nvPr/>
          </p:nvSpPr>
          <p:spPr>
            <a:xfrm>
              <a:off x="1295400" y="3835400"/>
              <a:ext cx="2438400" cy="457200"/>
            </a:xfrm>
            <a:prstGeom prst="rect">
              <a:avLst/>
            </a:prstGeom>
          </p:spPr>
          <p:txBody>
            <a:bodyPr vert="horz">
              <a:normAutofit/>
            </a:bodyPr>
            <a:lstStyle/>
            <a:p>
              <a:pPr marL="320040" marR="0" lvl="0" indent="-320040" algn="l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60000"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inclusive photon </a:t>
              </a:r>
              <a:r>
                <a:rPr kumimoji="0" lang="en-US" sz="22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</a:t>
              </a:r>
              <a:r>
                <a:rPr kumimoji="0" lang="en-US" sz="22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</a:p>
            <a:p>
              <a:pPr marL="320040" marR="0" lvl="0" indent="-320040" algn="l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60000"/>
                <a:tabLst/>
                <a:defRPr/>
              </a:pP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8900" y="1485900"/>
              <a:ext cx="2044149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dirty="0" smtClean="0">
                  <a:solidFill>
                    <a:srgbClr val="000000"/>
                  </a:solidFill>
                  <a:latin typeface="+mn-lt"/>
                </a:rPr>
                <a:t>Au+Au@200 </a:t>
              </a:r>
              <a:r>
                <a:rPr lang="en-US" sz="1800" b="0" dirty="0" err="1" smtClean="0">
                  <a:solidFill>
                    <a:srgbClr val="000000"/>
                  </a:solidFill>
                  <a:latin typeface="+mn-lt"/>
                </a:rPr>
                <a:t>GeV</a:t>
              </a:r>
              <a:endParaRPr lang="en-US" sz="1800" b="0" dirty="0" smtClean="0">
                <a:solidFill>
                  <a:srgbClr val="000000"/>
                </a:solidFill>
                <a:latin typeface="+mn-lt"/>
              </a:endParaRPr>
            </a:p>
            <a:p>
              <a:pPr>
                <a:buNone/>
              </a:pPr>
              <a:r>
                <a:rPr lang="en-US" sz="1800" b="0" dirty="0" smtClean="0">
                  <a:solidFill>
                    <a:srgbClr val="000000"/>
                  </a:solidFill>
                  <a:latin typeface="+mn-lt"/>
                </a:rPr>
                <a:t>minimum bias</a:t>
              </a:r>
              <a:endParaRPr lang="en-US" sz="1800" b="0" dirty="0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1473200"/>
              <a:ext cx="836908" cy="270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5438797" y="1944231"/>
            <a:ext cx="2884462" cy="201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Statistical subtraction</a:t>
            </a:r>
            <a:endParaRPr lang="en-US" sz="2400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inclusive photon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v</a:t>
            </a:r>
            <a:r>
              <a:rPr lang="en-US" sz="1800" i="1" baseline="-25000" dirty="0" smtClean="0">
                <a:solidFill>
                  <a:srgbClr val="000000"/>
                </a:solidFill>
                <a:latin typeface="+mn-lt"/>
              </a:rPr>
              <a:t>2</a:t>
            </a:r>
            <a:endParaRPr lang="en-US" sz="1800" i="1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-    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decay photon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v</a:t>
            </a:r>
            <a:r>
              <a:rPr lang="en-US" sz="1800" i="1" baseline="-25000" dirty="0" smtClean="0">
                <a:solidFill>
                  <a:srgbClr val="000000"/>
                </a:solidFill>
                <a:latin typeface="+mn-lt"/>
              </a:rPr>
              <a:t>2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=     direct photon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v</a:t>
            </a:r>
            <a:r>
              <a:rPr lang="en-US" sz="1800" i="1" baseline="-25000" dirty="0" smtClean="0">
                <a:solidFill>
                  <a:srgbClr val="000000"/>
                </a:solidFill>
                <a:latin typeface="+mn-lt"/>
              </a:rPr>
              <a:t>2</a:t>
            </a:r>
            <a:endParaRPr lang="en-US" sz="1800" i="1" dirty="0" smtClean="0">
              <a:solidFill>
                <a:srgbClr val="000000"/>
              </a:solidFill>
              <a:latin typeface="+mn-lt"/>
            </a:endParaRPr>
          </a:p>
          <a:p>
            <a:pPr>
              <a:buNone/>
            </a:pP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5770563" y="3835400"/>
          <a:ext cx="1925637" cy="914400"/>
        </p:xfrm>
        <a:graphic>
          <a:graphicData uri="http://schemas.openxmlformats.org/presentationml/2006/ole">
            <p:oleObj spid="_x0000_s216066" name="Equation" r:id="rId5" imgW="1091880" imgH="482400" progId="Equation.3">
              <p:embed/>
            </p:oleObj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-3175" y="1028700"/>
            <a:ext cx="8966200" cy="4619625"/>
            <a:chOff x="-3175" y="1028700"/>
            <a:chExt cx="8966200" cy="4619625"/>
          </a:xfrm>
        </p:grpSpPr>
        <p:grpSp>
          <p:nvGrpSpPr>
            <p:cNvPr id="19" name="Group 18"/>
            <p:cNvGrpSpPr/>
            <p:nvPr/>
          </p:nvGrpSpPr>
          <p:grpSpPr>
            <a:xfrm>
              <a:off x="-3175" y="1028700"/>
              <a:ext cx="4848225" cy="4619625"/>
              <a:chOff x="0" y="1524000"/>
              <a:chExt cx="4848225" cy="4619625"/>
            </a:xfrm>
          </p:grpSpPr>
          <p:pic>
            <p:nvPicPr>
              <p:cNvPr id="13" name="Picture 12" descr="tc_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524000"/>
                <a:ext cx="4848225" cy="4619625"/>
              </a:xfrm>
              <a:prstGeom prst="rect">
                <a:avLst/>
              </a:prstGeom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95400" y="2057400"/>
                <a:ext cx="836908" cy="2702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Content Placeholder 8"/>
              <p:cNvSpPr txBox="1">
                <a:spLocks/>
              </p:cNvSpPr>
              <p:nvPr/>
            </p:nvSpPr>
            <p:spPr>
              <a:xfrm>
                <a:off x="1295400" y="4114800"/>
                <a:ext cx="2438400" cy="45720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/>
              <a:p>
                <a:pPr marL="320040" marR="0" lvl="0" indent="-320040" algn="l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60000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inclusive photon </a:t>
                </a:r>
                <a:r>
                  <a:rPr kumimoji="0" lang="en-US" sz="2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v</a:t>
                </a:r>
                <a:r>
                  <a:rPr kumimoji="0" lang="en-US" sz="22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2</a:t>
                </a:r>
              </a:p>
              <a:p>
                <a:pPr marL="320040" marR="0" lvl="0" indent="-320040" algn="l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60000"/>
                  <a:tabLst/>
                  <a:defRPr/>
                </a:pPr>
                <a:endParaRPr kumimoji="0" lang="en-US" sz="2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65400" y="1866900"/>
                <a:ext cx="2044149" cy="70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b="0" dirty="0" smtClean="0">
                    <a:solidFill>
                      <a:srgbClr val="000000"/>
                    </a:solidFill>
                    <a:latin typeface="+mn-lt"/>
                  </a:rPr>
                  <a:t>Au+Au@200 </a:t>
                </a:r>
                <a:r>
                  <a:rPr lang="en-US" sz="1800" b="0" dirty="0" err="1" smtClean="0">
                    <a:solidFill>
                      <a:srgbClr val="000000"/>
                    </a:solidFill>
                    <a:latin typeface="+mn-lt"/>
                  </a:rPr>
                  <a:t>GeV</a:t>
                </a:r>
                <a:endParaRPr lang="en-US" sz="1800" b="0" dirty="0" smtClean="0">
                  <a:solidFill>
                    <a:srgbClr val="000000"/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1800" b="0" dirty="0" smtClean="0">
                    <a:solidFill>
                      <a:srgbClr val="000000"/>
                    </a:solidFill>
                    <a:latin typeface="+mn-lt"/>
                  </a:rPr>
                  <a:t>minimum bias</a:t>
                </a:r>
                <a:endParaRPr lang="en-US" sz="1800" b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" name="Content Placeholder 8"/>
              <p:cNvSpPr txBox="1">
                <a:spLocks/>
              </p:cNvSpPr>
              <p:nvPr/>
            </p:nvSpPr>
            <p:spPr>
              <a:xfrm>
                <a:off x="3276600" y="2667000"/>
                <a:ext cx="838200" cy="53340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/>
              <a:p>
                <a:pPr marL="320040" marR="0" lvl="0" indent="-320040" algn="l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60000"/>
                  <a:buNone/>
                  <a:tabLst/>
                  <a:defRPr/>
                </a:pPr>
                <a:r>
                  <a:rPr kumimoji="0" lang="en-US" sz="22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itchFamily="18" charset="2"/>
                  </a:rPr>
                  <a:t>p</a:t>
                </a:r>
                <a:r>
                  <a:rPr kumimoji="0" lang="en-US" sz="220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0</a:t>
                </a:r>
                <a:r>
                  <a:rPr kumimoji="0" lang="en-US" sz="22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0" lang="en-US" sz="220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v</a:t>
                </a:r>
                <a:r>
                  <a:rPr kumimoji="0" lang="en-US" sz="220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2</a:t>
                </a:r>
              </a:p>
              <a:p>
                <a:pPr marL="320040" marR="0" lvl="0" indent="-320040" algn="l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60000"/>
                  <a:tabLst/>
                  <a:defRPr/>
                </a:pPr>
                <a:endParaRPr kumimoji="0" lang="en-US" sz="2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127625" y="4694218"/>
              <a:ext cx="3835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0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v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+mn-lt"/>
                </a:rPr>
                <a:t>2</a:t>
              </a:r>
              <a:r>
                <a:rPr lang="en-US" sz="2400" dirty="0" smtClean="0">
                  <a:solidFill>
                    <a:srgbClr val="000000"/>
                  </a:solidFill>
                  <a:latin typeface="+mn-lt"/>
                </a:rPr>
                <a:t> similar to inclusive photon </a:t>
              </a:r>
              <a:r>
                <a:rPr lang="en-US" sz="2400" i="1" dirty="0" smtClean="0">
                  <a:solidFill>
                    <a:srgbClr val="000000"/>
                  </a:solidFill>
                  <a:latin typeface="+mn-lt"/>
                </a:rPr>
                <a:t>v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+mn-lt"/>
                </a:rPr>
                <a:t>2</a:t>
              </a:r>
              <a:endParaRPr lang="en-US" sz="2400" dirty="0" smtClean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0" y="1143000"/>
            <a:ext cx="4848225" cy="4619625"/>
            <a:chOff x="0" y="1524000"/>
            <a:chExt cx="4848225" cy="4619625"/>
          </a:xfrm>
        </p:grpSpPr>
        <p:pic>
          <p:nvPicPr>
            <p:cNvPr id="24" name="Picture 23" descr="tc_5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524000"/>
              <a:ext cx="4848225" cy="461962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74900" y="1816100"/>
              <a:ext cx="2044149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dirty="0" smtClean="0">
                  <a:solidFill>
                    <a:srgbClr val="000000"/>
                  </a:solidFill>
                  <a:latin typeface="+mn-lt"/>
                </a:rPr>
                <a:t>Au+Au@200 </a:t>
              </a:r>
              <a:r>
                <a:rPr lang="en-US" sz="1800" b="0" dirty="0" err="1" smtClean="0">
                  <a:solidFill>
                    <a:srgbClr val="000000"/>
                  </a:solidFill>
                  <a:latin typeface="+mn-lt"/>
                </a:rPr>
                <a:t>GeV</a:t>
              </a:r>
              <a:endParaRPr lang="en-US" sz="1800" b="0" dirty="0" smtClean="0">
                <a:solidFill>
                  <a:srgbClr val="000000"/>
                </a:solidFill>
                <a:latin typeface="+mn-lt"/>
              </a:endParaRPr>
            </a:p>
            <a:p>
              <a:pPr>
                <a:buNone/>
              </a:pPr>
              <a:r>
                <a:rPr lang="en-US" sz="1800" b="0" dirty="0" smtClean="0">
                  <a:solidFill>
                    <a:srgbClr val="000000"/>
                  </a:solidFill>
                  <a:latin typeface="+mn-lt"/>
                </a:rPr>
                <a:t>minimum bias</a:t>
              </a:r>
              <a:endParaRPr lang="en-US" sz="18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85034" y="2971800"/>
              <a:ext cx="20047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0" dirty="0" smtClean="0">
                  <a:solidFill>
                    <a:srgbClr val="000000"/>
                  </a:solidFill>
                  <a:latin typeface="+mn-lt"/>
                </a:rPr>
                <a:t>Direct photon </a:t>
              </a:r>
              <a:r>
                <a:rPr lang="en-US" sz="2000" b="0" i="1" dirty="0" smtClean="0">
                  <a:solidFill>
                    <a:srgbClr val="000000"/>
                  </a:solidFill>
                  <a:latin typeface="+mn-lt"/>
                </a:rPr>
                <a:t>v</a:t>
              </a:r>
              <a:r>
                <a:rPr lang="en-US" sz="2000" b="0" baseline="-25000" dirty="0" smtClean="0">
                  <a:solidFill>
                    <a:srgbClr val="000000"/>
                  </a:solidFill>
                  <a:latin typeface="+mn-lt"/>
                </a:rPr>
                <a:t>2</a:t>
              </a:r>
              <a:endParaRPr lang="en-US" sz="2000" b="0" dirty="0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3352800"/>
              <a:ext cx="836908" cy="270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" name="Content Placeholder 5" descr="tc_jamie_new2.gif"/>
          <p:cNvPicPr>
            <a:picLocks noGrp="1" noChangeAspect="1"/>
          </p:cNvPicPr>
          <p:nvPr>
            <p:ph sz="quarter" idx="1"/>
          </p:nvPr>
        </p:nvPicPr>
        <p:blipFill>
          <a:blip r:embed="rId8"/>
          <a:srcRect l="1039" t="6780" r="38578"/>
          <a:stretch>
            <a:fillRect/>
          </a:stretch>
        </p:blipFill>
        <p:spPr>
          <a:xfrm>
            <a:off x="4851400" y="1028700"/>
            <a:ext cx="4267200" cy="4693920"/>
          </a:xfrm>
        </p:spPr>
      </p:pic>
      <p:pic>
        <p:nvPicPr>
          <p:cNvPr id="31" name="Picture 30" descr="nagle.jpg"/>
          <p:cNvPicPr>
            <a:picLocks noChangeAspect="1"/>
          </p:cNvPicPr>
          <p:nvPr/>
        </p:nvPicPr>
        <p:blipFill>
          <a:blip r:embed="rId9"/>
          <a:srcRect l="14072" t="19781" r="51753" b="72433"/>
          <a:stretch>
            <a:fillRect/>
          </a:stretch>
        </p:blipFill>
        <p:spPr>
          <a:xfrm>
            <a:off x="5994400" y="1150620"/>
            <a:ext cx="2590800" cy="381000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0" y="176022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2374900" y="6127750"/>
            <a:ext cx="46672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Flow magnitude is a real surprise!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042163" y="590550"/>
            <a:ext cx="17939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arXiv:1105.4126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3.3|32.7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8.3|10.2"/>
</p:tagLst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45745</TotalTime>
  <Words>4304</Words>
  <Application>Microsoft Macintosh PowerPoint</Application>
  <PresentationFormat>Letter Paper (8.5x11 in)</PresentationFormat>
  <Paragraphs>777</Paragraphs>
  <Slides>66</Slides>
  <Notes>29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Default Design</vt:lpstr>
      <vt:lpstr>7_Blank Presentation</vt:lpstr>
      <vt:lpstr>Clip</vt:lpstr>
      <vt:lpstr>Equation</vt:lpstr>
      <vt:lpstr>Document</vt:lpstr>
      <vt:lpstr>PHENIX Beam Use Proposal for Runs 12 &amp; 13</vt:lpstr>
      <vt:lpstr>The PHENIX Experiment</vt:lpstr>
      <vt:lpstr>Unprecedented Reach and Precision</vt:lpstr>
      <vt:lpstr>Recent Physics Accomplishments</vt:lpstr>
      <vt:lpstr>New papers and preliminary results*</vt:lpstr>
      <vt:lpstr>Over 10K citations of PHENIX papers</vt:lpstr>
      <vt:lpstr>Dense gluonic matter (d+Au, forward y):  large effects observed</vt:lpstr>
      <vt:lpstr>Fluctuations, flow and the quest for h/s </vt:lpstr>
      <vt:lpstr>Direct photons flow!</vt:lpstr>
      <vt:lpstr>J/y suppression at 62 GeV!</vt:lpstr>
      <vt:lpstr>First publication of W’s at RHIC</vt:lpstr>
      <vt:lpstr>Other papers in the past year</vt:lpstr>
      <vt:lpstr>Where we are now?</vt:lpstr>
      <vt:lpstr>HBD analysis is underway</vt:lpstr>
      <vt:lpstr>In central Au+Au, must deal with scintillation light.  rejection of p0 Dalitz electrons and upstream conversions</vt:lpstr>
      <vt:lpstr>VTX is installed and commissioned</vt:lpstr>
      <vt:lpstr>A peek inside the VTX</vt:lpstr>
      <vt:lpstr>FVTX construction underway</vt:lpstr>
      <vt:lpstr>Muon Trigger Upgrade</vt:lpstr>
      <vt:lpstr>Muon arm background reduction</vt:lpstr>
      <vt:lpstr>Muon trigger status, first look at Run-11 data</vt:lpstr>
      <vt:lpstr>Compelling physics questions*</vt:lpstr>
      <vt:lpstr>Mysteries in heavy ion physics</vt:lpstr>
      <vt:lpstr>h/s vs. √s, using v2 + v3 + hydro</vt:lpstr>
      <vt:lpstr>gluon &amp; sea quark polarization</vt:lpstr>
      <vt:lpstr>Transverse single spin asymmetries</vt:lpstr>
      <vt:lpstr>PHENIX beam use proposal</vt:lpstr>
      <vt:lpstr>PHENIX beam use proposal</vt:lpstr>
      <vt:lpstr>Ordering request</vt:lpstr>
      <vt:lpstr>How well will we do?</vt:lpstr>
      <vt:lpstr>Run-12 top priority: progress on W program</vt:lpstr>
      <vt:lpstr>50% polarization performance</vt:lpstr>
      <vt:lpstr>Constrain dbar/ubar with W+/W- ratio</vt:lpstr>
      <vt:lpstr>A concern</vt:lpstr>
      <vt:lpstr>forg : 0 ALL at 500 GeV</vt:lpstr>
      <vt:lpstr>For Dg: MPC 0 and dihadron ALL  </vt:lpstr>
      <vt:lpstr>200 GeV p+p in Run-12+13</vt:lpstr>
      <vt:lpstr>Run-12 next priority: 200 GeV Au+Au</vt:lpstr>
      <vt:lpstr>Run-12 next priority: 200 GeV Au+Au w/VTX</vt:lpstr>
      <vt:lpstr>Run-12 FVTX physics</vt:lpstr>
      <vt:lpstr>FVTX performance simulations</vt:lpstr>
      <vt:lpstr>4th priority: U+U “engineering” run: 0.5 + 1.5 wk</vt:lpstr>
      <vt:lpstr>5th priority: 27 GeV Au+Au</vt:lpstr>
      <vt:lpstr>v2 performance</vt:lpstr>
      <vt:lpstr>5th priority: low E p+p comparison</vt:lpstr>
      <vt:lpstr>Run-13 Physics goals</vt:lpstr>
      <vt:lpstr>Cu+Au: 2.4 nb-1 into 10 cm vertex cut</vt:lpstr>
      <vt:lpstr>PHENIX beam use proposal</vt:lpstr>
      <vt:lpstr>Slide 49</vt:lpstr>
      <vt:lpstr>Direct photon flow ingredients</vt:lpstr>
      <vt:lpstr>Ph.D. theses</vt:lpstr>
      <vt:lpstr>Basis for time estimates</vt:lpstr>
      <vt:lpstr>HBD performance: figure of merit N0 and single electron detection efficiency</vt:lpstr>
      <vt:lpstr>CF4: good N0 but it also scintillates</vt:lpstr>
      <vt:lpstr>Beauty &amp; charm separation at different muon pT</vt:lpstr>
      <vt:lpstr>Low energy p+p comparison running</vt:lpstr>
      <vt:lpstr>heavy quark suppression &amp; flow?</vt:lpstr>
      <vt:lpstr>Jet suppression in Run-10</vt:lpstr>
      <vt:lpstr>Slide 59</vt:lpstr>
      <vt:lpstr>Slide 60</vt:lpstr>
      <vt:lpstr>Future HI Milestones</vt:lpstr>
      <vt:lpstr>Spin Physics Milestones</vt:lpstr>
      <vt:lpstr>Slide 63</vt:lpstr>
      <vt:lpstr>Barrel VTX Detector</vt:lpstr>
      <vt:lpstr>Forward Silicon Vertex Detector - FVTX</vt:lpstr>
      <vt:lpstr>Forward Silicon Vertex Detector - FVTX</vt:lpstr>
    </vt:vector>
  </TitlesOfParts>
  <Company>SUNY @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1526</cp:revision>
  <cp:lastPrinted>2010-06-21T03:32:51Z</cp:lastPrinted>
  <dcterms:created xsi:type="dcterms:W3CDTF">2011-06-06T12:28:43Z</dcterms:created>
  <dcterms:modified xsi:type="dcterms:W3CDTF">2011-06-06T13:34:48Z</dcterms:modified>
</cp:coreProperties>
</file>