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3"/>
  </p:notesMasterIdLst>
  <p:sldIdLst>
    <p:sldId id="256" r:id="rId2"/>
    <p:sldId id="375" r:id="rId3"/>
    <p:sldId id="502" r:id="rId4"/>
    <p:sldId id="503" r:id="rId5"/>
    <p:sldId id="442" r:id="rId6"/>
    <p:sldId id="491" r:id="rId7"/>
    <p:sldId id="444" r:id="rId8"/>
    <p:sldId id="475" r:id="rId9"/>
    <p:sldId id="449" r:id="rId10"/>
    <p:sldId id="504" r:id="rId11"/>
    <p:sldId id="505" r:id="rId12"/>
    <p:sldId id="509" r:id="rId13"/>
    <p:sldId id="510" r:id="rId14"/>
    <p:sldId id="578" r:id="rId15"/>
    <p:sldId id="577" r:id="rId16"/>
    <p:sldId id="508" r:id="rId17"/>
    <p:sldId id="579" r:id="rId18"/>
    <p:sldId id="511" r:id="rId19"/>
    <p:sldId id="512" r:id="rId20"/>
    <p:sldId id="547" r:id="rId21"/>
    <p:sldId id="567" r:id="rId22"/>
    <p:sldId id="513" r:id="rId23"/>
    <p:sldId id="522" r:id="rId24"/>
    <p:sldId id="549" r:id="rId25"/>
    <p:sldId id="568" r:id="rId26"/>
    <p:sldId id="554" r:id="rId27"/>
    <p:sldId id="555" r:id="rId28"/>
    <p:sldId id="550" r:id="rId29"/>
    <p:sldId id="551" r:id="rId30"/>
    <p:sldId id="524" r:id="rId31"/>
    <p:sldId id="516" r:id="rId32"/>
    <p:sldId id="560" r:id="rId33"/>
    <p:sldId id="561" r:id="rId34"/>
    <p:sldId id="564" r:id="rId35"/>
    <p:sldId id="563" r:id="rId36"/>
    <p:sldId id="559" r:id="rId37"/>
    <p:sldId id="552" r:id="rId38"/>
    <p:sldId id="539" r:id="rId39"/>
    <p:sldId id="541" r:id="rId40"/>
    <p:sldId id="535" r:id="rId41"/>
    <p:sldId id="536" r:id="rId42"/>
    <p:sldId id="570" r:id="rId43"/>
    <p:sldId id="514" r:id="rId44"/>
    <p:sldId id="519" r:id="rId45"/>
    <p:sldId id="469" r:id="rId46"/>
    <p:sldId id="480" r:id="rId47"/>
    <p:sldId id="479" r:id="rId48"/>
    <p:sldId id="461" r:id="rId49"/>
    <p:sldId id="447" r:id="rId50"/>
    <p:sldId id="457" r:id="rId51"/>
    <p:sldId id="515" r:id="rId52"/>
    <p:sldId id="484" r:id="rId53"/>
    <p:sldId id="565" r:id="rId54"/>
    <p:sldId id="566" r:id="rId55"/>
    <p:sldId id="492" r:id="rId56"/>
    <p:sldId id="518" r:id="rId57"/>
    <p:sldId id="537" r:id="rId58"/>
    <p:sldId id="546" r:id="rId59"/>
    <p:sldId id="573" r:id="rId60"/>
    <p:sldId id="574" r:id="rId61"/>
    <p:sldId id="576" r:id="rId62"/>
    <p:sldId id="327" r:id="rId63"/>
    <p:sldId id="464" r:id="rId64"/>
    <p:sldId id="490" r:id="rId65"/>
    <p:sldId id="463" r:id="rId66"/>
    <p:sldId id="471" r:id="rId67"/>
    <p:sldId id="470" r:id="rId68"/>
    <p:sldId id="393" r:id="rId69"/>
    <p:sldId id="526" r:id="rId70"/>
    <p:sldId id="527" r:id="rId71"/>
    <p:sldId id="528" r:id="rId72"/>
    <p:sldId id="529" r:id="rId73"/>
    <p:sldId id="530" r:id="rId74"/>
    <p:sldId id="542" r:id="rId75"/>
    <p:sldId id="543" r:id="rId76"/>
    <p:sldId id="544" r:id="rId77"/>
    <p:sldId id="548" r:id="rId78"/>
    <p:sldId id="556" r:id="rId79"/>
    <p:sldId id="557" r:id="rId80"/>
    <p:sldId id="558" r:id="rId81"/>
    <p:sldId id="572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FF"/>
    <a:srgbClr val="00CCFF"/>
    <a:srgbClr val="8A0000"/>
    <a:srgbClr val="99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9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AC0AA-771D-4444-B208-00ABE4F225F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80141F-7488-4CC1-B7D5-2542D409FDED}">
      <dgm:prSet/>
      <dgm:spPr/>
      <dgm:t>
        <a:bodyPr/>
        <a:lstStyle/>
        <a:p>
          <a:pPr rtl="0"/>
          <a:r>
            <a:rPr lang="en-US" smtClean="0"/>
            <a:t>Proliferation of observations and ideas</a:t>
          </a:r>
          <a:endParaRPr lang="en-US"/>
        </a:p>
      </dgm:t>
    </dgm:pt>
    <dgm:pt modelId="{2C0C7D1F-E6CF-48DE-9D81-F007A1A84F08}" type="parTrans" cxnId="{F87C1D8B-4EBC-48AC-AFB9-10E2B1798EE6}">
      <dgm:prSet/>
      <dgm:spPr/>
      <dgm:t>
        <a:bodyPr/>
        <a:lstStyle/>
        <a:p>
          <a:endParaRPr lang="en-US"/>
        </a:p>
      </dgm:t>
    </dgm:pt>
    <dgm:pt modelId="{13AAFF9A-4D3C-4DF0-8969-13DDE1DA2D1E}" type="sibTrans" cxnId="{F87C1D8B-4EBC-48AC-AFB9-10E2B1798EE6}">
      <dgm:prSet/>
      <dgm:spPr/>
      <dgm:t>
        <a:bodyPr/>
        <a:lstStyle/>
        <a:p>
          <a:endParaRPr lang="en-US"/>
        </a:p>
      </dgm:t>
    </dgm:pt>
    <dgm:pt modelId="{46857B63-E6B3-4BB0-914F-7A11BEC4C56D}">
      <dgm:prSet/>
      <dgm:spPr/>
      <dgm:t>
        <a:bodyPr/>
        <a:lstStyle/>
        <a:p>
          <a:pPr rtl="0"/>
          <a:r>
            <a:rPr lang="en-US" smtClean="0"/>
            <a:t>Synthesis</a:t>
          </a:r>
          <a:endParaRPr lang="en-US"/>
        </a:p>
      </dgm:t>
    </dgm:pt>
    <dgm:pt modelId="{B269AFB4-81FD-4D09-8A58-DBB2DC949D73}" type="parTrans" cxnId="{D5E88B3C-B095-4BB9-ACAE-3C31B2B44339}">
      <dgm:prSet/>
      <dgm:spPr/>
      <dgm:t>
        <a:bodyPr/>
        <a:lstStyle/>
        <a:p>
          <a:endParaRPr lang="en-US"/>
        </a:p>
      </dgm:t>
    </dgm:pt>
    <dgm:pt modelId="{106D6D7F-7036-49D6-8336-079E6A082115}" type="sibTrans" cxnId="{D5E88B3C-B095-4BB9-ACAE-3C31B2B44339}">
      <dgm:prSet/>
      <dgm:spPr/>
      <dgm:t>
        <a:bodyPr/>
        <a:lstStyle/>
        <a:p>
          <a:endParaRPr lang="en-US"/>
        </a:p>
      </dgm:t>
    </dgm:pt>
    <dgm:pt modelId="{946C4D24-66D6-4177-9139-5E869D112BBC}" type="pres">
      <dgm:prSet presAssocID="{34CAC0AA-771D-4444-B208-00ABE4F225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C25C5D-A733-4768-B7D4-5E4187BCB7E9}" type="pres">
      <dgm:prSet presAssocID="{BD80141F-7488-4CC1-B7D5-2542D409FDE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8EA87-B38D-42FF-B965-A05280A66E2E}" type="pres">
      <dgm:prSet presAssocID="{13AAFF9A-4D3C-4DF0-8969-13DDE1DA2D1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14E3A83-3028-42D2-9012-88717C27C18A}" type="pres">
      <dgm:prSet presAssocID="{13AAFF9A-4D3C-4DF0-8969-13DDE1DA2D1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1FC8608-DB5A-4BCA-86F5-2C7F5B986F00}" type="pres">
      <dgm:prSet presAssocID="{46857B63-E6B3-4BB0-914F-7A11BEC4C56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9F3FB-B798-4659-9AC2-BEA5085B8035}" type="pres">
      <dgm:prSet presAssocID="{106D6D7F-7036-49D6-8336-079E6A08211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1876DF0-12C5-411E-AAB8-BB4E13E67891}" type="pres">
      <dgm:prSet presAssocID="{106D6D7F-7036-49D6-8336-079E6A082115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96608E76-7745-49E0-AA4A-615E346DAA66}" type="presOf" srcId="{13AAFF9A-4D3C-4DF0-8969-13DDE1DA2D1E}" destId="{714E3A83-3028-42D2-9012-88717C27C18A}" srcOrd="1" destOrd="0" presId="urn:microsoft.com/office/officeart/2005/8/layout/cycle2"/>
    <dgm:cxn modelId="{F87C1D8B-4EBC-48AC-AFB9-10E2B1798EE6}" srcId="{34CAC0AA-771D-4444-B208-00ABE4F225F7}" destId="{BD80141F-7488-4CC1-B7D5-2542D409FDED}" srcOrd="0" destOrd="0" parTransId="{2C0C7D1F-E6CF-48DE-9D81-F007A1A84F08}" sibTransId="{13AAFF9A-4D3C-4DF0-8969-13DDE1DA2D1E}"/>
    <dgm:cxn modelId="{A05F1ECB-2070-4EC1-AAF5-50D183B45A84}" type="presOf" srcId="{BD80141F-7488-4CC1-B7D5-2542D409FDED}" destId="{A3C25C5D-A733-4768-B7D4-5E4187BCB7E9}" srcOrd="0" destOrd="0" presId="urn:microsoft.com/office/officeart/2005/8/layout/cycle2"/>
    <dgm:cxn modelId="{98319668-4C9A-493D-A7F2-17A7BF20C73F}" type="presOf" srcId="{46857B63-E6B3-4BB0-914F-7A11BEC4C56D}" destId="{A1FC8608-DB5A-4BCA-86F5-2C7F5B986F00}" srcOrd="0" destOrd="0" presId="urn:microsoft.com/office/officeart/2005/8/layout/cycle2"/>
    <dgm:cxn modelId="{D6101504-48CF-442D-81C2-C3AAFEEC0465}" type="presOf" srcId="{34CAC0AA-771D-4444-B208-00ABE4F225F7}" destId="{946C4D24-66D6-4177-9139-5E869D112BBC}" srcOrd="0" destOrd="0" presId="urn:microsoft.com/office/officeart/2005/8/layout/cycle2"/>
    <dgm:cxn modelId="{FA4B3D8B-D53B-4E3C-AA82-8E6A9B8400AB}" type="presOf" srcId="{106D6D7F-7036-49D6-8336-079E6A082115}" destId="{2CC9F3FB-B798-4659-9AC2-BEA5085B8035}" srcOrd="0" destOrd="0" presId="urn:microsoft.com/office/officeart/2005/8/layout/cycle2"/>
    <dgm:cxn modelId="{D5E88B3C-B095-4BB9-ACAE-3C31B2B44339}" srcId="{34CAC0AA-771D-4444-B208-00ABE4F225F7}" destId="{46857B63-E6B3-4BB0-914F-7A11BEC4C56D}" srcOrd="1" destOrd="0" parTransId="{B269AFB4-81FD-4D09-8A58-DBB2DC949D73}" sibTransId="{106D6D7F-7036-49D6-8336-079E6A082115}"/>
    <dgm:cxn modelId="{FD910AAA-C8D1-465B-93AA-1B0DFB4B9848}" type="presOf" srcId="{106D6D7F-7036-49D6-8336-079E6A082115}" destId="{01876DF0-12C5-411E-AAB8-BB4E13E67891}" srcOrd="1" destOrd="0" presId="urn:microsoft.com/office/officeart/2005/8/layout/cycle2"/>
    <dgm:cxn modelId="{C20A1BBC-EB0F-43E3-8065-76601F171DA9}" type="presOf" srcId="{13AAFF9A-4D3C-4DF0-8969-13DDE1DA2D1E}" destId="{DFB8EA87-B38D-42FF-B965-A05280A66E2E}" srcOrd="0" destOrd="0" presId="urn:microsoft.com/office/officeart/2005/8/layout/cycle2"/>
    <dgm:cxn modelId="{32751499-71D1-4E73-B5D8-5259A95FBBE9}" type="presParOf" srcId="{946C4D24-66D6-4177-9139-5E869D112BBC}" destId="{A3C25C5D-A733-4768-B7D4-5E4187BCB7E9}" srcOrd="0" destOrd="0" presId="urn:microsoft.com/office/officeart/2005/8/layout/cycle2"/>
    <dgm:cxn modelId="{CCBB4778-70EE-4998-9F0A-F4836E53F4D1}" type="presParOf" srcId="{946C4D24-66D6-4177-9139-5E869D112BBC}" destId="{DFB8EA87-B38D-42FF-B965-A05280A66E2E}" srcOrd="1" destOrd="0" presId="urn:microsoft.com/office/officeart/2005/8/layout/cycle2"/>
    <dgm:cxn modelId="{062127F3-0A51-4D75-91AF-8CE85280D3F2}" type="presParOf" srcId="{DFB8EA87-B38D-42FF-B965-A05280A66E2E}" destId="{714E3A83-3028-42D2-9012-88717C27C18A}" srcOrd="0" destOrd="0" presId="urn:microsoft.com/office/officeart/2005/8/layout/cycle2"/>
    <dgm:cxn modelId="{4306627D-5ADE-4A2E-B659-CC009C7D988C}" type="presParOf" srcId="{946C4D24-66D6-4177-9139-5E869D112BBC}" destId="{A1FC8608-DB5A-4BCA-86F5-2C7F5B986F00}" srcOrd="2" destOrd="0" presId="urn:microsoft.com/office/officeart/2005/8/layout/cycle2"/>
    <dgm:cxn modelId="{50DEA232-DA1A-4473-87F2-79AFBE664A2B}" type="presParOf" srcId="{946C4D24-66D6-4177-9139-5E869D112BBC}" destId="{2CC9F3FB-B798-4659-9AC2-BEA5085B8035}" srcOrd="3" destOrd="0" presId="urn:microsoft.com/office/officeart/2005/8/layout/cycle2"/>
    <dgm:cxn modelId="{6CEA95DD-707B-48D3-9677-E61590755238}" type="presParOf" srcId="{2CC9F3FB-B798-4659-9AC2-BEA5085B8035}" destId="{01876DF0-12C5-411E-AAB8-BB4E13E6789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25C5D-A733-4768-B7D4-5E4187BCB7E9}">
      <dsp:nvSpPr>
        <dsp:cNvPr id="0" name=""/>
        <dsp:cNvSpPr/>
      </dsp:nvSpPr>
      <dsp:spPr>
        <a:xfrm>
          <a:off x="2038" y="619472"/>
          <a:ext cx="3287017" cy="3287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Proliferation of observations and ideas</a:t>
          </a:r>
          <a:endParaRPr lang="en-US" sz="3300" kern="1200"/>
        </a:p>
      </dsp:txBody>
      <dsp:txXfrm>
        <a:off x="483410" y="1100844"/>
        <a:ext cx="2324273" cy="2324273"/>
      </dsp:txXfrm>
    </dsp:sp>
    <dsp:sp modelId="{DFB8EA87-B38D-42FF-B965-A05280A66E2E}">
      <dsp:nvSpPr>
        <dsp:cNvPr id="0" name=""/>
        <dsp:cNvSpPr/>
      </dsp:nvSpPr>
      <dsp:spPr>
        <a:xfrm>
          <a:off x="3032688" y="154962"/>
          <a:ext cx="2048282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032688" y="376836"/>
        <a:ext cx="1715472" cy="665620"/>
      </dsp:txXfrm>
    </dsp:sp>
    <dsp:sp modelId="{A1FC8608-DB5A-4BCA-86F5-2C7F5B986F00}">
      <dsp:nvSpPr>
        <dsp:cNvPr id="0" name=""/>
        <dsp:cNvSpPr/>
      </dsp:nvSpPr>
      <dsp:spPr>
        <a:xfrm>
          <a:off x="4940543" y="619472"/>
          <a:ext cx="3287017" cy="3287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Synthesis</a:t>
          </a:r>
          <a:endParaRPr lang="en-US" sz="3300" kern="1200"/>
        </a:p>
      </dsp:txBody>
      <dsp:txXfrm>
        <a:off x="5421915" y="1100844"/>
        <a:ext cx="2324273" cy="2324273"/>
      </dsp:txXfrm>
    </dsp:sp>
    <dsp:sp modelId="{2CC9F3FB-B798-4659-9AC2-BEA5085B8035}">
      <dsp:nvSpPr>
        <dsp:cNvPr id="0" name=""/>
        <dsp:cNvSpPr/>
      </dsp:nvSpPr>
      <dsp:spPr>
        <a:xfrm rot="10800000">
          <a:off x="3148629" y="3261631"/>
          <a:ext cx="2048282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481439" y="3483505"/>
        <a:ext cx="1715472" cy="665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EB88-5A88-4C45-82D2-6FA4DB7BEA54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1036-C79E-46F7-8FEB-3830A27B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90DAE-E04D-4B02-9870-BF875421A501}" type="slidenum">
              <a:rPr lang="en-US"/>
              <a:pPr/>
              <a:t>2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6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heard statements</a:t>
            </a:r>
            <a:r>
              <a:rPr lang="en-US" baseline="0" dirty="0" smtClean="0"/>
              <a:t> that the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/2 to 2pT range of scale choices is unrealistically large for single-particle cross section calculations, but the measured ratio compared to the calculation indicates that there are significant uncertainties other than the scale uncertainty.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9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55E07-9024-4B79-84A8-F4C91D5666F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605338" cy="34544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17" y="4354361"/>
            <a:ext cx="5078037" cy="4128891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8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90DAE-E04D-4B02-9870-BF875421A501}" type="slidenum">
              <a:rPr lang="en-US"/>
              <a:pPr/>
              <a:t>73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6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40C0-8DB7-4D92-81AD-B933ACA9E119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446-E185-4E25-B46C-BEB3200CA484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0669-7712-495D-B703-D550FFE7080E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DE032C-794E-46CB-9946-E29DFDC2B69A}" type="datetime1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787017-3038-4AF4-9EAC-D148795E3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99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EA9E-DAE6-4B7F-9FD5-7A378337CB66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13CE-0395-4793-B9C7-490069C605A0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50DE-96E9-4FE0-8281-21200B885C24}" type="datetime1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6312-A4AA-4193-9923-444CDDDF0572}" type="datetime1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674-D56A-4AE4-8556-1799DB492CAB}" type="datetime1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59B1-3B05-4C01-96C1-2E25EF79A92E}" type="datetime1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B464-5A85-4378-9E9C-57DB4DF78D23}" type="datetime1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3358-8B78-40C3-9AE7-1A4CCFC2DE6F}" type="datetime1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3FA9-68FE-4C0D-A2D9-D42A14EE6D35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ttps://encrypted-tbn0.gstatic.com/images?q=tbn:ANd9GcS02UiivGjgv--e64cWJFfAQ7SASvDnuoq35pg2aISxkwVeEIsX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6" y="6248400"/>
            <a:ext cx="770825" cy="5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153400" cy="2152650"/>
          </a:xfrm>
        </p:spPr>
        <p:txBody>
          <a:bodyPr>
            <a:noAutofit/>
          </a:bodyPr>
          <a:lstStyle/>
          <a:p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Exploring Hadronization: An Experimentalist’s Perspective</a:t>
            </a:r>
            <a:endParaRPr lang="en-US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09800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 smtClean="0"/>
              <a:t>Christine A. Aidala</a:t>
            </a:r>
          </a:p>
          <a:p>
            <a:r>
              <a:rPr lang="en-US" sz="4400" dirty="0" smtClean="0"/>
              <a:t>University of Michigan</a:t>
            </a:r>
          </a:p>
          <a:p>
            <a:endParaRPr lang="en-US" sz="3800" dirty="0" smtClean="0"/>
          </a:p>
          <a:p>
            <a:r>
              <a:rPr lang="en-US" dirty="0" smtClean="0"/>
              <a:t>Trento Workshop: </a:t>
            </a:r>
          </a:p>
          <a:p>
            <a:r>
              <a:rPr lang="en-US" dirty="0" smtClean="0"/>
              <a:t>From 1D Fragmentation to 3D Correlated Fragmentation</a:t>
            </a:r>
          </a:p>
          <a:p>
            <a:r>
              <a:rPr lang="en-US" dirty="0" smtClean="0"/>
              <a:t>October 26,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4724400" y="1600200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Perform FF parameterizations for even more particles simultaneously?</a:t>
            </a:r>
          </a:p>
          <a:p>
            <a:pPr lvl="1"/>
            <a:r>
              <a:rPr lang="en-US" smtClean="0"/>
              <a:t>Will constrain relative normalizations well!</a:t>
            </a:r>
          </a:p>
          <a:p>
            <a:pPr lvl="1"/>
            <a:r>
              <a:rPr lang="en-US" smtClean="0"/>
              <a:t>Eventually simultaneous pdf and FF extractions?</a:t>
            </a:r>
          </a:p>
          <a:p>
            <a:endParaRPr lang="en-US" smtClean="0"/>
          </a:p>
          <a:p>
            <a:r>
              <a:rPr lang="en-US" smtClean="0"/>
              <a:t>Can we learn by comparing similar mass states? E.g. about gluon FFs? </a:t>
            </a:r>
          </a:p>
          <a:p>
            <a:pPr lvl="1"/>
            <a:r>
              <a:rPr lang="en-US" smtClean="0"/>
              <a:t>Is a gluon any more or less likely to fragment into a kaon vs. an eta?  Eta’ vs. phi vs. proton?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Eventually even more global </a:t>
            </a:r>
            <a:br>
              <a:rPr lang="en-US" dirty="0" smtClean="0"/>
            </a:br>
            <a:r>
              <a:rPr lang="en-US" dirty="0" err="1" smtClean="0"/>
              <a:t>global</a:t>
            </a:r>
            <a:r>
              <a:rPr lang="en-US" dirty="0" smtClean="0"/>
              <a:t> fits?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2817"/>
            <a:ext cx="4105275" cy="463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6248400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PRD83, 052004 (2011)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8" name="Picture 12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533" y="3526064"/>
            <a:ext cx="861526" cy="28143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800600" y="3526064"/>
            <a:ext cx="3962400" cy="24675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Eventually even more global </a:t>
            </a:r>
            <a:br>
              <a:rPr lang="en-US" dirty="0" smtClean="0"/>
            </a:br>
            <a:r>
              <a:rPr lang="en-US" dirty="0" err="1" smtClean="0"/>
              <a:t>global</a:t>
            </a:r>
            <a:r>
              <a:rPr lang="en-US" dirty="0" smtClean="0"/>
              <a:t> fits?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erform FF parameterizations for even more particles simultaneously?</a:t>
            </a:r>
          </a:p>
          <a:p>
            <a:pPr lvl="1"/>
            <a:r>
              <a:rPr lang="en-US" dirty="0" smtClean="0"/>
              <a:t>Will constrain relative normalizations well!</a:t>
            </a:r>
          </a:p>
          <a:p>
            <a:pPr lvl="1"/>
            <a:r>
              <a:rPr lang="en-US" dirty="0" smtClean="0"/>
              <a:t>Eventually simultaneous pdf and FF </a:t>
            </a:r>
            <a:r>
              <a:rPr lang="en-US" dirty="0" smtClean="0"/>
              <a:t>extractions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we learn by comparing similar mass states? E.g. about gluon FFs? </a:t>
            </a:r>
          </a:p>
          <a:p>
            <a:pPr lvl="1"/>
            <a:r>
              <a:rPr lang="en-US" dirty="0" smtClean="0"/>
              <a:t>Is a gluon any more or less likely to fragment into a </a:t>
            </a:r>
            <a:r>
              <a:rPr lang="en-US" dirty="0" err="1" smtClean="0"/>
              <a:t>kaon</a:t>
            </a:r>
            <a:r>
              <a:rPr lang="en-US" dirty="0" smtClean="0"/>
              <a:t> vs. an eta?  Eta’ vs. phi vs. proton?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2817"/>
            <a:ext cx="4105275" cy="463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6248400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PRD83, 052004 (2011)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8" name="Picture 12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533" y="3526064"/>
            <a:ext cx="861526" cy="281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9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Reflecting on assumptions:  </a:t>
            </a:r>
            <a:br>
              <a:rPr lang="en-US" sz="3800" dirty="0" smtClean="0"/>
            </a:br>
            <a:r>
              <a:rPr lang="en-US" sz="3800" dirty="0" smtClean="0"/>
              <a:t>What do we really know about lambdas?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uds</a:t>
            </a:r>
            <a:r>
              <a:rPr lang="en-US" dirty="0" smtClean="0"/>
              <a:t>: Could assume SU(3) symmetry, i.e. lambda has equal probability of fragmenting from u, d, or s</a:t>
            </a:r>
          </a:p>
          <a:p>
            <a:r>
              <a:rPr lang="en-US" dirty="0" smtClean="0"/>
              <a:t>But a scattering u or d has lots of other “options.”  Could assume decreased likelihood of lambda coming from u or d</a:t>
            </a:r>
          </a:p>
          <a:p>
            <a:endParaRPr lang="en-US" dirty="0" smtClean="0"/>
          </a:p>
          <a:p>
            <a:r>
              <a:rPr lang="en-US" dirty="0" smtClean="0"/>
              <a:t>(Lambda polarization coming later . . .)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Actually, what’s going on with baryons in general?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we satisfied with our “vacuum fragmentation” picture for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baryon production?</a:t>
            </a:r>
          </a:p>
          <a:p>
            <a:r>
              <a:rPr lang="en-US" dirty="0" smtClean="0"/>
              <a:t>For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mesons usually think of single scattered quark, with partner coming from q-</a:t>
            </a:r>
            <a:r>
              <a:rPr lang="en-US" dirty="0" err="1" smtClean="0"/>
              <a:t>qbar</a:t>
            </a:r>
            <a:r>
              <a:rPr lang="en-US" dirty="0" smtClean="0"/>
              <a:t> pair</a:t>
            </a:r>
          </a:p>
          <a:p>
            <a:r>
              <a:rPr lang="en-US" dirty="0" smtClean="0"/>
              <a:t>Can thinking about gluon fragmentation to mesons help us think about baryon production?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FFs </a:t>
            </a:r>
            <a:r>
              <a:rPr lang="en-US" dirty="0" smtClean="0"/>
              <a:t>and </a:t>
            </a:r>
            <a:r>
              <a:rPr lang="en-US" dirty="0" smtClean="0"/>
              <a:t>probabilities</a:t>
            </a:r>
            <a:r>
              <a:rPr lang="en-US" dirty="0" smtClean="0"/>
              <a:t>: given a particular flavor parton, the FF </a:t>
            </a:r>
            <a:r>
              <a:rPr lang="en-US" dirty="0" smtClean="0"/>
              <a:t>related to</a:t>
            </a:r>
            <a:r>
              <a:rPr lang="en-US" dirty="0" smtClean="0"/>
              <a:t> </a:t>
            </a:r>
            <a:r>
              <a:rPr lang="en-US" dirty="0" smtClean="0"/>
              <a:t>the probability it’ll fragment into a particular final-state hadron (as a function of </a:t>
            </a:r>
            <a:r>
              <a:rPr lang="en-US" i="1" dirty="0" smtClean="0"/>
              <a:t>z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But in a sense they’re parameterized the other way around: in all the data that are fit, you’re given a particular final-state hadron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some point, </a:t>
            </a:r>
            <a:r>
              <a:rPr lang="en-US" dirty="0" smtClean="0"/>
              <a:t>if (nearly) all particles measured within reconstructed jet, could you potentially </a:t>
            </a:r>
            <a:r>
              <a:rPr lang="en-US" dirty="0"/>
              <a:t>constrain sum of probabilities for each flavor parton to be (nearly) 1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more global </a:t>
            </a:r>
            <a:r>
              <a:rPr lang="en-US" dirty="0" err="1" smtClean="0"/>
              <a:t>global</a:t>
            </a:r>
            <a:r>
              <a:rPr lang="en-US" dirty="0" smtClean="0"/>
              <a:t> fits: </a:t>
            </a:r>
            <a:r>
              <a:rPr lang="en-US" dirty="0"/>
              <a:t>Probabilities/Sum rules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200400"/>
            <a:ext cx="8382000" cy="3200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FFs and probabilities: given a particular flavor parton, the FF related to the probability it’ll fragment into a particular final-state hadron (as a function of </a:t>
            </a:r>
            <a:r>
              <a:rPr lang="en-US" i="1" dirty="0"/>
              <a:t>z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But in a sense they’re parameterized the other way around: in all the data that are fit, you’re given a particular final-state hadron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some point, </a:t>
            </a:r>
            <a:r>
              <a:rPr lang="en-US" dirty="0" smtClean="0"/>
              <a:t>if (nearly) all particles measured within reconstructed jet, could you potentially </a:t>
            </a:r>
            <a:r>
              <a:rPr lang="en-US" dirty="0"/>
              <a:t>constrain sum of probabilities for each flavor parton to be (nearly) 1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more global </a:t>
            </a:r>
            <a:r>
              <a:rPr lang="en-US" dirty="0" err="1" smtClean="0"/>
              <a:t>global</a:t>
            </a:r>
            <a:r>
              <a:rPr lang="en-US" dirty="0" smtClean="0"/>
              <a:t> fits: </a:t>
            </a:r>
            <a:r>
              <a:rPr lang="en-US" dirty="0"/>
              <a:t>Probabilities/Sum rules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4572000"/>
            <a:ext cx="8382000" cy="1828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more global </a:t>
            </a:r>
            <a:r>
              <a:rPr lang="en-US" dirty="0" err="1" smtClean="0"/>
              <a:t>global</a:t>
            </a:r>
            <a:r>
              <a:rPr lang="en-US" dirty="0" smtClean="0"/>
              <a:t> fits: </a:t>
            </a:r>
            <a:r>
              <a:rPr lang="en-US" dirty="0"/>
              <a:t>Probabilities/Sum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FFs and probabilities: given a particular flavor parton, the FF related to the probability it’ll fragment into a particular final-state hadron (as a function of </a:t>
            </a:r>
            <a:r>
              <a:rPr lang="en-US" i="1" dirty="0"/>
              <a:t>z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But in a sense they’re parameterized the other way around: in all the data that are fit, you’re given a particular final-state hadron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some point, </a:t>
            </a:r>
            <a:r>
              <a:rPr lang="en-US" dirty="0" smtClean="0"/>
              <a:t>if (nearly) all particles measured within reconstructed jet, could you potentially </a:t>
            </a:r>
            <a:r>
              <a:rPr lang="en-US" dirty="0"/>
              <a:t>constrain sum of probabilities for each flavor parton to be (nearly) 1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more global </a:t>
            </a:r>
            <a:r>
              <a:rPr lang="en-US" dirty="0" err="1" smtClean="0"/>
              <a:t>global</a:t>
            </a:r>
            <a:r>
              <a:rPr lang="en-US" dirty="0" smtClean="0"/>
              <a:t> fits: </a:t>
            </a:r>
            <a:r>
              <a:rPr lang="en-US" dirty="0"/>
              <a:t>Probabilities/Sum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FFs and probabilities: given a particular flavor parton, the FF related to the probability it’ll fragment into a particular final-state hadron (as a function of </a:t>
            </a:r>
            <a:r>
              <a:rPr lang="en-US" i="1" dirty="0"/>
              <a:t>z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But in a sense they’re parameterized the other way around: in all the data that are fit, you’re given a particular final-state hadron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some point, </a:t>
            </a:r>
            <a:r>
              <a:rPr lang="en-US" dirty="0" smtClean="0"/>
              <a:t>if (nearly) all particles measured within reconstructed jet, could you potentially </a:t>
            </a:r>
            <a:r>
              <a:rPr lang="en-US" dirty="0"/>
              <a:t>constrain sum of probabilities for each flavor parton to be (nearly) 1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4953000"/>
            <a:ext cx="6781800" cy="1477328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on’t currently have data with all particles identified within a fully reconstructed jet, but plenty to do in the meantime . . 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Going beyond “traditional” 1D, collinear fragmentation to single hadrons</a:t>
            </a:r>
            <a:br>
              <a:rPr lang="en-US" sz="3400" dirty="0" smtClean="0"/>
            </a:br>
            <a:r>
              <a:rPr lang="en-US" sz="3400" dirty="0" smtClean="0"/>
              <a:t>(but still in “vacuum”)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3000" dirty="0"/>
              <a:t>Recent advances via</a:t>
            </a:r>
          </a:p>
          <a:p>
            <a:pPr lvl="1"/>
            <a:r>
              <a:rPr lang="en-US" sz="3000" dirty="0" err="1"/>
              <a:t>Dihadron</a:t>
            </a:r>
            <a:r>
              <a:rPr lang="en-US" sz="3000" dirty="0"/>
              <a:t> (interference) FF</a:t>
            </a:r>
          </a:p>
          <a:p>
            <a:pPr lvl="1"/>
            <a:r>
              <a:rPr lang="en-US" sz="3000" dirty="0"/>
              <a:t>Collinear twist-3 functions to describe hadronization</a:t>
            </a:r>
          </a:p>
          <a:p>
            <a:pPr lvl="1"/>
            <a:r>
              <a:rPr lang="en-US" sz="3000" dirty="0" smtClean="0"/>
              <a:t>Transverse-momentum-dependent </a:t>
            </a:r>
            <a:r>
              <a:rPr lang="en-US" sz="3000" dirty="0"/>
              <a:t>FFs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Dihadron</a:t>
            </a:r>
            <a:r>
              <a:rPr lang="en-US" dirty="0" smtClean="0"/>
              <a:t> interference 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167429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Pion pair </a:t>
            </a:r>
            <a:r>
              <a:rPr lang="en-US" dirty="0" err="1" smtClean="0"/>
              <a:t>hadronizes</a:t>
            </a:r>
            <a:r>
              <a:rPr lang="en-US" dirty="0" smtClean="0"/>
              <a:t> from same quark; correlation with quark transverse spin; chiral-odd</a:t>
            </a:r>
          </a:p>
          <a:p>
            <a:r>
              <a:rPr lang="en-US" dirty="0" smtClean="0"/>
              <a:t>Clear nonzero effects in </a:t>
            </a:r>
            <a:r>
              <a:rPr lang="en-US" dirty="0" err="1" smtClean="0"/>
              <a:t>e+e</a:t>
            </a:r>
            <a:r>
              <a:rPr lang="en-US" dirty="0" smtClean="0"/>
              <a:t>- and semi-inclusive DIS </a:t>
            </a:r>
          </a:p>
          <a:p>
            <a:pPr lvl="1"/>
            <a:r>
              <a:rPr lang="en-US" dirty="0" smtClean="0"/>
              <a:t>Transversity x IFF in SIDIS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18960"/>
            <a:ext cx="6457950" cy="257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2450" y="1981200"/>
            <a:ext cx="302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COMPASS, PLB736, 124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136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762000"/>
            <a:ext cx="7924800" cy="3048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" pitchFamily="18" charset="0"/>
              </a:rPr>
              <a:t>Hard scattering and “</a:t>
            </a:r>
            <a:r>
              <a:rPr lang="en-US" sz="4000" b="1" dirty="0" smtClean="0">
                <a:latin typeface="Times" pitchFamily="18" charset="0"/>
              </a:rPr>
              <a:t>traditional,” “vacuum” </a:t>
            </a:r>
            <a:r>
              <a:rPr lang="en-US" sz="4000" b="1" dirty="0">
                <a:latin typeface="Times" pitchFamily="18" charset="0"/>
              </a:rPr>
              <a:t>fragmentation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33528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" pitchFamily="18" charset="0"/>
              </a:rPr>
              <a:t/>
            </a:r>
            <a:br>
              <a:rPr lang="en-US" sz="3600" b="1" i="1" dirty="0">
                <a:solidFill>
                  <a:srgbClr val="FFFF00"/>
                </a:solidFill>
                <a:latin typeface="Times" pitchFamily="18" charset="0"/>
              </a:rPr>
            </a:br>
            <a:endParaRPr lang="en-US" sz="3600" i="1" dirty="0">
              <a:solidFill>
                <a:srgbClr val="FFFF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Transverse single-spin asymmetry in </a:t>
            </a:r>
            <a:r>
              <a:rPr lang="en-US" dirty="0" err="1" smtClean="0"/>
              <a:t>dihadron</a:t>
            </a:r>
            <a:r>
              <a:rPr lang="en-US" dirty="0" smtClean="0"/>
              <a:t>  production, 200 GeV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08637"/>
            <a:ext cx="8229600" cy="868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Clear nonzero asymmetry observed; pseudorapidity dependence</a:t>
            </a:r>
          </a:p>
          <a:p>
            <a:r>
              <a:rPr lang="en-US" dirty="0" smtClean="0"/>
              <a:t>Sensitive to transversity x IFF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9147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6787" y="2371725"/>
            <a:ext cx="239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STAR, arXiv:1504.00415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61" y="1638300"/>
            <a:ext cx="38862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Collinear, twist-3 </a:t>
            </a:r>
            <a:r>
              <a:rPr lang="en-US" dirty="0" err="1" smtClean="0"/>
              <a:t>multiparton</a:t>
            </a:r>
            <a:r>
              <a:rPr lang="en-US" dirty="0" smtClean="0"/>
              <a:t> correlations in hadronization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Interference between a (</a:t>
            </a:r>
            <a:r>
              <a:rPr lang="en-US" dirty="0" err="1" smtClean="0"/>
              <a:t>quark+gluon</a:t>
            </a:r>
            <a:r>
              <a:rPr lang="en-US" dirty="0" smtClean="0"/>
              <a:t>) </a:t>
            </a:r>
            <a:r>
              <a:rPr lang="en-US" dirty="0" err="1" smtClean="0"/>
              <a:t>hadronizing</a:t>
            </a:r>
            <a:r>
              <a:rPr lang="en-US" dirty="0" smtClean="0"/>
              <a:t> and only a quark</a:t>
            </a:r>
          </a:p>
          <a:p>
            <a:r>
              <a:rPr lang="en-US" dirty="0" smtClean="0"/>
              <a:t>Similarly, interference between (</a:t>
            </a:r>
            <a:r>
              <a:rPr lang="en-US" dirty="0" err="1" smtClean="0"/>
              <a:t>gluon+gluon</a:t>
            </a:r>
            <a:r>
              <a:rPr lang="en-US" dirty="0" smtClean="0"/>
              <a:t>) and only a single gluon</a:t>
            </a:r>
          </a:p>
          <a:p>
            <a:r>
              <a:rPr lang="en-US" dirty="0" smtClean="0"/>
              <a:t>Can generate transverse single-spin asymmetries</a:t>
            </a:r>
          </a:p>
          <a:p>
            <a:r>
              <a:rPr lang="en-US" dirty="0" smtClean="0"/>
              <a:t>Increasing phenomenology efforts in recent years . . 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260475"/>
            <a:ext cx="89154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Twist-2 fragmentation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9467" t="20401" r="-49467" b="-20401"/>
          <a:stretch/>
        </p:blipFill>
        <p:spPr bwMode="auto">
          <a:xfrm>
            <a:off x="2857500" y="1371600"/>
            <a:ext cx="12268200" cy="580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3124198" y="1508125"/>
            <a:ext cx="2514602" cy="465812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124198" y="2133600"/>
            <a:ext cx="2514602" cy="128016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33400" y="1600200"/>
            <a:ext cx="20574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600" dirty="0" smtClean="0">
                <a:solidFill>
                  <a:srgbClr val="0070C0"/>
                </a:solidFill>
                <a:latin typeface="Arial" charset="0"/>
                <a:ea typeface="宋体" pitchFamily="116" charset="-122"/>
              </a:rPr>
              <a:t>Unpolarized</a:t>
            </a:r>
            <a:endParaRPr lang="en-US" altLang="zh-CN" sz="2600" dirty="0">
              <a:solidFill>
                <a:srgbClr val="0070C0"/>
              </a:solidFill>
              <a:latin typeface="Arial" charset="0"/>
              <a:ea typeface="宋体" pitchFamily="116" charset="-122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33400" y="2362200"/>
            <a:ext cx="2514600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600" dirty="0" smtClean="0">
                <a:solidFill>
                  <a:srgbClr val="FF3300"/>
                </a:solidFill>
                <a:latin typeface="Arial" charset="0"/>
                <a:ea typeface="宋体" pitchFamily="116" charset="-122"/>
              </a:rPr>
              <a:t>Spin-spin correlations</a:t>
            </a:r>
            <a:endParaRPr lang="en-US" altLang="zh-CN" sz="2600" dirty="0">
              <a:solidFill>
                <a:srgbClr val="FF3300"/>
              </a:solidFill>
              <a:latin typeface="Arial" charset="0"/>
              <a:ea typeface="宋体" pitchFamily="116" charset="-122"/>
            </a:endParaRPr>
          </a:p>
        </p:txBody>
      </p:sp>
      <p:sp>
        <p:nvSpPr>
          <p:cNvPr id="11" name="L-Shape 10"/>
          <p:cNvSpPr/>
          <p:nvPr/>
        </p:nvSpPr>
        <p:spPr bwMode="auto">
          <a:xfrm rot="16200000">
            <a:off x="3659982" y="881848"/>
            <a:ext cx="4491037" cy="5562602"/>
          </a:xfrm>
          <a:prstGeom prst="corner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00744" y="4191000"/>
            <a:ext cx="2852056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600" dirty="0" smtClean="0">
                <a:solidFill>
                  <a:srgbClr val="00B050"/>
                </a:solidFill>
                <a:latin typeface="Arial" charset="0"/>
                <a:ea typeface="宋体" pitchFamily="116" charset="-122"/>
              </a:rPr>
              <a:t>Spin-momentum correlations</a:t>
            </a:r>
            <a:endParaRPr lang="en-US" altLang="zh-CN" sz="2600" dirty="0">
              <a:solidFill>
                <a:srgbClr val="00B050"/>
              </a:solidFill>
              <a:latin typeface="Arial" charset="0"/>
              <a:ea typeface="宋体" pitchFamily="116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4621768"/>
            <a:ext cx="93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Collins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886200"/>
            <a:ext cx="16153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Polarizing FF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Semi-inclusive DIS TMD multiplicities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5" y="1219201"/>
            <a:ext cx="324784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56" y="2271588"/>
            <a:ext cx="5605144" cy="40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2427" y="1905000"/>
            <a:ext cx="320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COMPASS, EPJ C73, 2531 (2013) 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355" y="3505200"/>
            <a:ext cx="24096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Nonidentified</a:t>
            </a:r>
            <a:r>
              <a:rPr lang="en-US" sz="2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h+, h-</a:t>
            </a:r>
            <a:r>
              <a:rPr lang="en-US" sz="26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multidifferential</a:t>
            </a:r>
            <a:r>
              <a:rPr lang="en-US" sz="2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</a:t>
            </a:r>
            <a:r>
              <a:rPr lang="en-US" sz="2600" baseline="-25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aseline="30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x, z, Q</a:t>
            </a:r>
            <a:r>
              <a:rPr lang="en-US" sz="2600" baseline="30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Semi-inclusive DIS TMD multiplicities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743075"/>
            <a:ext cx="77438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7554" y="1447800"/>
            <a:ext cx="318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HERMES, PRD87, 074029 (2013)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584448"/>
            <a:ext cx="64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en-US" sz="2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FF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2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+-, K+-, </a:t>
            </a:r>
            <a:r>
              <a:rPr lang="en-US" sz="26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multidifferential</a:t>
            </a:r>
            <a:r>
              <a:rPr lang="en-US" sz="2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6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z; x, z; Q</a:t>
            </a:r>
            <a:r>
              <a:rPr lang="en-US" sz="2600" baseline="30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 </a:t>
            </a:r>
            <a:endParaRPr lang="en-US" sz="2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TMD spin-momentum correlation in hadronization: Collins FF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454153" cy="4224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16522" y="3352800"/>
            <a:ext cx="52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BaBar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published ref. PRD90, 052003 (2014)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Collins x Collins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3962400"/>
            <a:ext cx="6731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e</a:t>
            </a:r>
            <a:r>
              <a:rPr lang="en-US" sz="2200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2200" dirty="0" err="1" smtClean="0">
                <a:solidFill>
                  <a:schemeClr val="tx1"/>
                </a:solidFill>
              </a:rPr>
              <a:t>e</a:t>
            </a:r>
            <a:r>
              <a:rPr lang="en-US" sz="2200" baseline="30000" dirty="0" smtClean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5791200"/>
            <a:ext cx="8072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easured for pions in </a:t>
            </a:r>
            <a:r>
              <a:rPr lang="en-US" sz="24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by BELLE and </a:t>
            </a:r>
            <a:r>
              <a:rPr lang="en-US" sz="24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BaBar</a:t>
            </a:r>
            <a:r>
              <a:rPr lang="en-US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5-20% effect</a:t>
            </a:r>
            <a:endParaRPr lang="en-US" sz="24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Collins asymmetries in semi-inclusive DIS</a:t>
            </a:r>
            <a:endParaRPr lang="en-US" sz="37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1931" y="1334869"/>
            <a:ext cx="20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COMPASS,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PLB744, 250 (2015)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830" y="2321004"/>
            <a:ext cx="3094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</a:rPr>
              <a:t>Non-zero for </a:t>
            </a:r>
            <a:r>
              <a:rPr lang="en-US" sz="2200" dirty="0" smtClean="0">
                <a:solidFill>
                  <a:srgbClr val="FFFFCC"/>
                </a:solidFill>
                <a:latin typeface="Symbol" panose="05050102010706020507" pitchFamily="18" charset="2"/>
              </a:rPr>
              <a:t>p</a:t>
            </a:r>
            <a:r>
              <a:rPr lang="en-US" sz="2200" baseline="30000" dirty="0" smtClean="0">
                <a:solidFill>
                  <a:srgbClr val="FFFFCC"/>
                </a:solidFill>
              </a:rPr>
              <a:t>+</a:t>
            </a:r>
            <a:r>
              <a:rPr lang="en-US" sz="2200" dirty="0" smtClean="0">
                <a:solidFill>
                  <a:srgbClr val="FFFFCC"/>
                </a:solidFill>
              </a:rPr>
              <a:t>, </a:t>
            </a:r>
            <a:r>
              <a:rPr lang="en-US" sz="2200" dirty="0">
                <a:solidFill>
                  <a:srgbClr val="FFFFCC"/>
                </a:solidFill>
                <a:latin typeface="Symbol" panose="05050102010706020507" pitchFamily="18" charset="2"/>
              </a:rPr>
              <a:t>p</a:t>
            </a:r>
            <a:r>
              <a:rPr lang="en-US" sz="2200" baseline="30000" dirty="0">
                <a:solidFill>
                  <a:srgbClr val="FFFFCC"/>
                </a:solidFill>
              </a:rPr>
              <a:t>- </a:t>
            </a:r>
            <a:r>
              <a:rPr lang="en-US" sz="2200" dirty="0" smtClean="0">
                <a:solidFill>
                  <a:srgbClr val="FFFFCC"/>
                </a:solidFill>
              </a:rPr>
              <a:t>.  </a:t>
            </a:r>
          </a:p>
          <a:p>
            <a:r>
              <a:rPr lang="en-US" sz="2200" dirty="0">
                <a:solidFill>
                  <a:srgbClr val="FFFFCC"/>
                </a:solidFill>
              </a:rPr>
              <a:t>M</a:t>
            </a:r>
            <a:r>
              <a:rPr lang="en-US" sz="2200" dirty="0" smtClean="0">
                <a:solidFill>
                  <a:srgbClr val="FFFFCC"/>
                </a:solidFill>
              </a:rPr>
              <a:t>ore data needed for kaons.</a:t>
            </a:r>
            <a:endParaRPr lang="en-US" sz="2200" baseline="30000" dirty="0">
              <a:solidFill>
                <a:srgbClr val="FFFF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217313"/>
            <a:ext cx="2931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</a:rPr>
              <a:t>Transversity x Collins</a:t>
            </a:r>
            <a:endParaRPr lang="en-US" sz="2200" i="1" dirty="0">
              <a:solidFill>
                <a:srgbClr val="FFFF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36881"/>
            <a:ext cx="533706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6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Similarity of Collins and </a:t>
            </a:r>
            <a:r>
              <a:rPr lang="en-US" dirty="0" err="1" smtClean="0"/>
              <a:t>dihadron</a:t>
            </a:r>
            <a:r>
              <a:rPr lang="en-US" dirty="0" smtClean="0"/>
              <a:t> FF asymmetry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609724"/>
            <a:ext cx="4838700" cy="45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8500" y="4964668"/>
            <a:ext cx="302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COMPASS, PLB736, 124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Inclusive</a:t>
            </a:r>
            <a:r>
              <a:rPr lang="en-US" dirty="0" smtClean="0"/>
              <a:t> hadron transverse single-spin asymmetries in </a:t>
            </a:r>
            <a:r>
              <a:rPr lang="en-US" dirty="0" err="1" smtClean="0"/>
              <a:t>e+p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No</a:t>
            </a:r>
            <a:r>
              <a:rPr lang="en-US" dirty="0" smtClean="0"/>
              <a:t> scattered electron measured</a:t>
            </a:r>
          </a:p>
          <a:p>
            <a:r>
              <a:rPr lang="en-US" dirty="0" smtClean="0"/>
              <a:t>Shown here as function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and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endParaRPr lang="en-US" baseline="-25000" dirty="0" smtClean="0"/>
          </a:p>
          <a:p>
            <a:r>
              <a:rPr lang="en-US" dirty="0" smtClean="0"/>
              <a:t>Also measured doubly differentially</a:t>
            </a:r>
          </a:p>
          <a:p>
            <a:r>
              <a:rPr lang="en-US" dirty="0" smtClean="0"/>
              <a:t>Clear nonzero asymmetries with interesting dependencies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6606"/>
            <a:ext cx="4038599" cy="479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95850" y="2526268"/>
            <a:ext cx="290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HERMES, PLB728, 183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Inclusive</a:t>
            </a:r>
            <a:r>
              <a:rPr lang="en-US" dirty="0"/>
              <a:t> hadron transverse single-spin asymmetries in </a:t>
            </a:r>
            <a:r>
              <a:rPr lang="en-US" dirty="0" err="1"/>
              <a:t>e+p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Striking enhancement if measure scattered electron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3999"/>
            <a:ext cx="382515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60214" y="6048374"/>
            <a:ext cx="290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HERMES, PLB728, 183 (2014)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Inclusive pion production in </a:t>
            </a:r>
            <a:br>
              <a:rPr lang="en-US" dirty="0" smtClean="0"/>
            </a:br>
            <a:r>
              <a:rPr lang="en-US" dirty="0" smtClean="0"/>
              <a:t>200 GeV </a:t>
            </a:r>
            <a:r>
              <a:rPr lang="en-US" dirty="0" err="1" smtClean="0"/>
              <a:t>p+p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2" y="1514475"/>
            <a:ext cx="868755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3276600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PRD91, 032001 (2015)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800600"/>
            <a:ext cx="8945206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Easiest hadron to produce—lots of data.  Where are we?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points themselves </a:t>
            </a:r>
            <a:r>
              <a:rPr lang="en-US" sz="2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10-14</a:t>
            </a:r>
            <a:r>
              <a:rPr lang="en-US" sz="20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normalization uncertainty.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NLO </a:t>
            </a:r>
            <a:r>
              <a:rPr lang="en-US" sz="20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pQCD</a:t>
            </a:r>
            <a:r>
              <a:rPr lang="en-US" sz="2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calculations within ~+-20% for scale choice of </a:t>
            </a:r>
            <a:r>
              <a:rPr lang="en-US" sz="20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~5-15 GeV/c.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uncertainties ~+-50% for scale choice from </a:t>
            </a:r>
            <a:r>
              <a:rPr lang="en-US" sz="20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 to 2p</a:t>
            </a:r>
            <a:r>
              <a:rPr lang="en-US" sz="2000" baseline="-25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“Good” agreement.</a:t>
            </a:r>
            <a:endParaRPr lang="en-US" sz="20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Collins-type measurement in 200 GeV polarized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95764" cy="4525963"/>
          </a:xfrm>
        </p:spPr>
        <p:txBody>
          <a:bodyPr/>
          <a:lstStyle/>
          <a:p>
            <a:r>
              <a:rPr lang="en-US" dirty="0" smtClean="0"/>
              <a:t>Angular distribution of neutral pions within jet</a:t>
            </a:r>
          </a:p>
          <a:p>
            <a:r>
              <a:rPr lang="en-US" dirty="0" smtClean="0"/>
              <a:t>Nonzero for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&gt;0 (but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not large here)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15" y="1524000"/>
            <a:ext cx="380518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34051" y="3810000"/>
            <a:ext cx="229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STAR preliminary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23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 relative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of hadrons in a jet versus hard scale, 7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5360" y="1600200"/>
            <a:ext cx="3881439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can be learned about TMD FFs from these kinds of single-jet measurements?</a:t>
            </a:r>
          </a:p>
          <a:p>
            <a:pPr lvl="1"/>
            <a:r>
              <a:rPr lang="en-US" dirty="0" smtClean="0"/>
              <a:t>E.g. Collins FF rigorously defined in terms of relative particle distributions within </a:t>
            </a:r>
            <a:r>
              <a:rPr lang="en-US" i="1" dirty="0" smtClean="0"/>
              <a:t>2</a:t>
            </a:r>
            <a:r>
              <a:rPr lang="en-US" dirty="0" smtClean="0"/>
              <a:t> jets (as I understand it) </a:t>
            </a:r>
          </a:p>
          <a:p>
            <a:endParaRPr lang="en-US" dirty="0" smtClean="0"/>
          </a:p>
          <a:p>
            <a:r>
              <a:rPr lang="en-US" dirty="0" smtClean="0"/>
              <a:t>And—can we learn any physics from comparison to Monte Carlo generators??</a:t>
            </a:r>
          </a:p>
          <a:p>
            <a:pPr lvl="1"/>
            <a:r>
              <a:rPr lang="en-US" dirty="0" smtClean="0"/>
              <a:t>Is the fact that they can be successfully tuned (or not) to experimental data useful information?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9462"/>
            <a:ext cx="4124325" cy="450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895600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arXiv:1109.5816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Hyperon polarization from </a:t>
            </a:r>
            <a:br>
              <a:rPr lang="en-US" dirty="0"/>
            </a:br>
            <a:r>
              <a:rPr lang="en-US" dirty="0"/>
              <a:t>unpolarized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554163"/>
          </a:xfrm>
        </p:spPr>
        <p:txBody>
          <a:bodyPr>
            <a:noAutofit/>
          </a:bodyPr>
          <a:lstStyle/>
          <a:p>
            <a:r>
              <a:rPr lang="en-US" sz="2100" dirty="0" smtClean="0"/>
              <a:t>1976 lambda polarization discovery: </a:t>
            </a:r>
            <a:r>
              <a:rPr lang="en-US" sz="2100" dirty="0" err="1" smtClean="0"/>
              <a:t>p+Be</a:t>
            </a:r>
            <a:r>
              <a:rPr lang="en-US" sz="2100" dirty="0"/>
              <a:t>, 300 GeV beam </a:t>
            </a:r>
            <a:endParaRPr lang="en-US" sz="2100" dirty="0" smtClean="0"/>
          </a:p>
          <a:p>
            <a:r>
              <a:rPr lang="en-US" sz="2100" dirty="0" smtClean="0"/>
              <a:t>Polarization transverse to production plane up to ~20% for forward-angle lambda production;  Polarizing TMD FF?</a:t>
            </a:r>
          </a:p>
          <a:p>
            <a:r>
              <a:rPr lang="en-US" sz="2100" dirty="0" smtClean="0"/>
              <a:t>Confirmed 1977 at CERN, </a:t>
            </a:r>
            <a:r>
              <a:rPr lang="en-US" sz="2100" dirty="0" err="1" smtClean="0"/>
              <a:t>p+Pt</a:t>
            </a:r>
            <a:r>
              <a:rPr lang="en-US" sz="2100" dirty="0" smtClean="0"/>
              <a:t>, 24 GeV beam (and by various proton-nucleus and proton-proton experiments afterwards . . .)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8600" y="1455339"/>
            <a:ext cx="8763000" cy="2964261"/>
            <a:chOff x="0" y="2674539"/>
            <a:chExt cx="8763000" cy="2964261"/>
          </a:xfrm>
        </p:grpSpPr>
        <p:sp>
          <p:nvSpPr>
            <p:cNvPr id="7" name="Rectangle 6"/>
            <p:cNvSpPr/>
            <p:nvPr/>
          </p:nvSpPr>
          <p:spPr>
            <a:xfrm>
              <a:off x="0" y="2674539"/>
              <a:ext cx="8763000" cy="2964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910" y="2860629"/>
              <a:ext cx="4857490" cy="2701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37" y="3367878"/>
              <a:ext cx="2659063" cy="159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143000" y="3741339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PRL36, 1113 (1976)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34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observed antilambda polarization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999038"/>
            <a:ext cx="8229600" cy="10207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1978: No antilambda polarization</a:t>
            </a:r>
          </a:p>
          <a:p>
            <a:r>
              <a:rPr lang="en-US" dirty="0" smtClean="0"/>
              <a:t>And lambda polarization now measured up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= 2.2 GeV, polarization ~25% (Different sign convention)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4" y="1295400"/>
            <a:ext cx="7977746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69591" y="1708666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PRL41, 607 (1978)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1752600"/>
            <a:ext cx="280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</a:t>
            </a:r>
            <a:r>
              <a:rPr lang="en-US" sz="2400" dirty="0" err="1" smtClean="0"/>
              <a:t>+Be</a:t>
            </a:r>
            <a:r>
              <a:rPr lang="en-US" sz="2400" dirty="0" smtClean="0"/>
              <a:t>, 400 GeV beam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7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30000" dirty="0" smtClean="0"/>
              <a:t>+</a:t>
            </a:r>
            <a:r>
              <a:rPr lang="en-US" dirty="0" smtClean="0"/>
              <a:t> polarized with opposite 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r>
              <a:rPr lang="en-US" dirty="0" smtClean="0"/>
              <a:t>1981: </a:t>
            </a:r>
            <a:r>
              <a:rPr lang="en-US" dirty="0" err="1" smtClean="0"/>
              <a:t>p+Be</a:t>
            </a:r>
            <a:r>
              <a:rPr lang="en-US" dirty="0" smtClean="0"/>
              <a:t>, 400 GeV 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938713" cy="397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5356" y="2743200"/>
            <a:ext cx="20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PRL46, 803 (1981)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X</a:t>
            </a:r>
            <a:r>
              <a:rPr lang="en-US" dirty="0" smtClean="0"/>
              <a:t> </a:t>
            </a:r>
            <a:r>
              <a:rPr lang="en-US" baseline="30000" dirty="0" smtClean="0"/>
              <a:t>0</a:t>
            </a:r>
            <a:r>
              <a:rPr lang="en-US" dirty="0" smtClean="0"/>
              <a:t>polarization similar to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30000" dirty="0" smtClean="0">
                <a:latin typeface="Symbol" panose="05050102010706020507" pitchFamily="18" charset="2"/>
              </a:rPr>
              <a:t>0</a:t>
            </a:r>
            <a:endParaRPr lang="en-US" baseline="30000" dirty="0">
              <a:latin typeface="Symbol" panose="05050102010706020507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62550"/>
            <a:ext cx="8229600" cy="9636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1983: </a:t>
            </a:r>
            <a:r>
              <a:rPr lang="en-US" dirty="0" err="1" smtClean="0"/>
              <a:t>p+Be</a:t>
            </a:r>
            <a:r>
              <a:rPr lang="en-US" dirty="0" smtClean="0"/>
              <a:t>, 400 GeV beam</a:t>
            </a:r>
          </a:p>
          <a:p>
            <a:r>
              <a:rPr lang="en-US" dirty="0"/>
              <a:t>S</a:t>
            </a:r>
            <a:r>
              <a:rPr lang="en-US" dirty="0" smtClean="0"/>
              <a:t>imilar results for </a:t>
            </a:r>
            <a:r>
              <a:rPr lang="en-US" dirty="0" err="1" smtClean="0"/>
              <a:t>p+Cu</a:t>
            </a:r>
            <a:r>
              <a:rPr lang="en-US" dirty="0" smtClean="0"/>
              <a:t> and </a:t>
            </a:r>
            <a:r>
              <a:rPr lang="en-US" dirty="0" err="1" smtClean="0"/>
              <a:t>p+Pb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95400"/>
            <a:ext cx="6477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400" y="3486150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PRL51, 2025 (1983)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dependence of lambda polarization in hadronic collisions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57494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2691" y="3330714"/>
            <a:ext cx="2509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roton beams</a:t>
            </a:r>
          </a:p>
          <a:p>
            <a:r>
              <a:rPr lang="en-US" sz="2000" dirty="0" smtClean="0"/>
              <a:t>PRD91, 032004 (2015)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1382554"/>
            <a:ext cx="320040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FFCC"/>
                </a:solidFill>
              </a:rPr>
              <a:t>Same sign and general </a:t>
            </a:r>
            <a:r>
              <a:rPr lang="en-US" sz="2200" dirty="0" err="1" smtClean="0">
                <a:solidFill>
                  <a:srgbClr val="FFFFCC"/>
                </a:solidFill>
              </a:rPr>
              <a:t>x</a:t>
            </a:r>
            <a:r>
              <a:rPr lang="en-US" sz="2200" baseline="-25000" dirty="0" err="1" smtClean="0">
                <a:solidFill>
                  <a:srgbClr val="FFFFCC"/>
                </a:solidFill>
              </a:rPr>
              <a:t>F</a:t>
            </a:r>
            <a:r>
              <a:rPr lang="en-US" sz="2200" dirty="0" smtClean="0">
                <a:solidFill>
                  <a:srgbClr val="FFFFCC"/>
                </a:solidFill>
              </a:rPr>
              <a:t> dependence for neutron beams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FFFF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FFCC"/>
                </a:solidFill>
              </a:rPr>
              <a:t>But for K- and </a:t>
            </a:r>
            <a:r>
              <a:rPr lang="en-US" sz="2200" dirty="0" smtClean="0">
                <a:solidFill>
                  <a:srgbClr val="FFFFCC"/>
                </a:solidFill>
                <a:latin typeface="Symbol" panose="05050102010706020507" pitchFamily="18" charset="2"/>
              </a:rPr>
              <a:t>S</a:t>
            </a:r>
            <a:r>
              <a:rPr lang="en-US" sz="2200" dirty="0" smtClean="0">
                <a:solidFill>
                  <a:srgbClr val="FFFFCC"/>
                </a:solidFill>
              </a:rPr>
              <a:t>- beams, positive polarization at positive </a:t>
            </a:r>
            <a:r>
              <a:rPr lang="en-US" sz="2200" dirty="0" err="1" smtClean="0">
                <a:solidFill>
                  <a:srgbClr val="FFFFCC"/>
                </a:solidFill>
              </a:rPr>
              <a:t>x</a:t>
            </a:r>
            <a:r>
              <a:rPr lang="en-US" sz="2200" baseline="-25000" dirty="0" err="1" smtClean="0">
                <a:solidFill>
                  <a:srgbClr val="FFFFCC"/>
                </a:solidFill>
              </a:rPr>
              <a:t>F</a:t>
            </a:r>
            <a:endParaRPr lang="en-US" sz="2200" baseline="-25000" dirty="0" smtClean="0">
              <a:solidFill>
                <a:srgbClr val="FFFF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FFFF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FFCC"/>
                </a:solidFill>
              </a:rPr>
              <a:t>And for </a:t>
            </a:r>
            <a:r>
              <a:rPr lang="en-US" sz="2200" dirty="0" smtClean="0">
                <a:solidFill>
                  <a:srgbClr val="FFFFCC"/>
                </a:solidFill>
                <a:latin typeface="Symbol" panose="05050102010706020507" pitchFamily="18" charset="2"/>
              </a:rPr>
              <a:t>p</a:t>
            </a:r>
            <a:r>
              <a:rPr lang="en-US" sz="2200" dirty="0" smtClean="0">
                <a:solidFill>
                  <a:srgbClr val="FFFFCC"/>
                </a:solidFill>
              </a:rPr>
              <a:t>- beam, positive polarization but at negative </a:t>
            </a:r>
            <a:r>
              <a:rPr lang="en-US" sz="2200" dirty="0" err="1" smtClean="0">
                <a:solidFill>
                  <a:srgbClr val="FFFFCC"/>
                </a:solidFill>
              </a:rPr>
              <a:t>x</a:t>
            </a:r>
            <a:r>
              <a:rPr lang="en-US" sz="2200" baseline="-25000" dirty="0" err="1" smtClean="0">
                <a:solidFill>
                  <a:srgbClr val="FFFFCC"/>
                </a:solidFill>
              </a:rPr>
              <a:t>F</a:t>
            </a:r>
            <a:r>
              <a:rPr lang="en-US" sz="2200" dirty="0" smtClean="0">
                <a:solidFill>
                  <a:srgbClr val="FFFFCC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FFFF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FFCC"/>
                </a:solidFill>
              </a:rPr>
              <a:t>Consistent with zero for </a:t>
            </a:r>
            <a:r>
              <a:rPr lang="en-US" sz="2200" dirty="0" smtClean="0">
                <a:solidFill>
                  <a:srgbClr val="FFFFCC"/>
                </a:solidFill>
                <a:latin typeface="Symbol" panose="05050102010706020507" pitchFamily="18" charset="2"/>
              </a:rPr>
              <a:t>p</a:t>
            </a:r>
            <a:r>
              <a:rPr lang="en-US" sz="2200" dirty="0" smtClean="0">
                <a:solidFill>
                  <a:srgbClr val="FFFFCC"/>
                </a:solidFill>
              </a:rPr>
              <a:t>+ and K+ beams</a:t>
            </a:r>
            <a:endParaRPr lang="en-US" sz="22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Lambda polarization observed in </a:t>
            </a:r>
            <a:br>
              <a:rPr lang="en-US" dirty="0" smtClean="0"/>
            </a:br>
            <a:r>
              <a:rPr lang="en-US" dirty="0" smtClean="0"/>
              <a:t>semi-inclusive 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600200"/>
            <a:ext cx="2819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Nonzero in both forward and backward directions</a:t>
            </a:r>
          </a:p>
          <a:p>
            <a:endParaRPr lang="en-US" dirty="0"/>
          </a:p>
          <a:p>
            <a:r>
              <a:rPr lang="en-US" dirty="0" smtClean="0"/>
              <a:t>But consistent with zero in </a:t>
            </a:r>
            <a:r>
              <a:rPr lang="en-US" dirty="0" err="1" smtClean="0"/>
              <a:t>e+e</a:t>
            </a:r>
            <a:r>
              <a:rPr lang="en-US" dirty="0" smtClean="0"/>
              <a:t>- . .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5333999" cy="408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23805" y="4572000"/>
            <a:ext cx="318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HERMES, PRD90, 072007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TMD-factorization breaking</a:t>
            </a:r>
            <a:r>
              <a:rPr lang="en-US" dirty="0" smtClean="0"/>
              <a:t>/ color </a:t>
            </a:r>
            <a:r>
              <a:rPr lang="en-US" dirty="0"/>
              <a:t>entanglement: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  <a:r>
              <a:rPr lang="en-US" dirty="0">
                <a:sym typeface="Wingdings" panose="05000000000000000000" pitchFamily="2" charset="2"/>
              </a:rPr>
              <a:t> hadrons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2010 prediction by Rogers and Mulders that </a:t>
            </a:r>
            <a:r>
              <a:rPr lang="en-US" dirty="0" err="1" smtClean="0"/>
              <a:t>nonperturbative</a:t>
            </a:r>
            <a:r>
              <a:rPr lang="en-US" dirty="0" smtClean="0"/>
              <a:t> objects no longer factorize from one another when have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hadrons and observable sensitive to </a:t>
            </a:r>
            <a:r>
              <a:rPr lang="en-US" dirty="0" err="1" smtClean="0">
                <a:sym typeface="Wingdings" panose="05000000000000000000" pitchFamily="2" charset="2"/>
              </a:rPr>
              <a:t>nonperturbative</a:t>
            </a:r>
            <a:r>
              <a:rPr lang="en-US" dirty="0" smtClean="0">
                <a:sym typeface="Wingdings" panose="05000000000000000000" pitchFamily="2" charset="2"/>
              </a:rPr>
              <a:t> transverse momentum</a:t>
            </a:r>
          </a:p>
          <a:p>
            <a:pPr lvl="1"/>
            <a:r>
              <a:rPr lang="en-US" dirty="0"/>
              <a:t>PRD 81, 094006 (2010)</a:t>
            </a:r>
          </a:p>
          <a:p>
            <a:r>
              <a:rPr lang="en-US" dirty="0" smtClean="0"/>
              <a:t>Try to test by measuring out-of-plane momentum component in nearly back-to-back particle production in </a:t>
            </a:r>
            <a:r>
              <a:rPr lang="en-US" dirty="0" err="1" smtClean="0"/>
              <a:t>p+p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photon – hadron and </a:t>
            </a:r>
            <a:br>
              <a:rPr lang="en-US" dirty="0" smtClean="0"/>
            </a:b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– hadron correlations in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752600"/>
            <a:ext cx="65817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886200"/>
            <a:ext cx="65436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752600" y="4143375"/>
            <a:ext cx="1600200" cy="9906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1529" y="5867400"/>
            <a:ext cx="875387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FFFFCC"/>
                </a:solidFill>
              </a:rPr>
              <a:t>Additional </a:t>
            </a:r>
            <a:r>
              <a:rPr lang="en-US" sz="1900" dirty="0" err="1" smtClean="0">
                <a:solidFill>
                  <a:srgbClr val="FFFFCC"/>
                </a:solidFill>
              </a:rPr>
              <a:t>nonperturbative</a:t>
            </a:r>
            <a:r>
              <a:rPr lang="en-US" sz="1900" dirty="0" smtClean="0">
                <a:solidFill>
                  <a:srgbClr val="FFFFCC"/>
                </a:solidFill>
              </a:rPr>
              <a:t> transverse momentum in </a:t>
            </a:r>
            <a:r>
              <a:rPr lang="en-US" sz="1900" dirty="0" smtClean="0">
                <a:solidFill>
                  <a:srgbClr val="FFFFCC"/>
                </a:solidFill>
                <a:latin typeface="Symbol" panose="05050102010706020507" pitchFamily="18" charset="2"/>
              </a:rPr>
              <a:t>p</a:t>
            </a:r>
            <a:r>
              <a:rPr lang="en-US" sz="1900" baseline="30000" dirty="0" smtClean="0">
                <a:solidFill>
                  <a:srgbClr val="FFFFCC"/>
                </a:solidFill>
              </a:rPr>
              <a:t>0</a:t>
            </a:r>
            <a:r>
              <a:rPr lang="en-US" sz="1900" dirty="0" smtClean="0">
                <a:solidFill>
                  <a:srgbClr val="FFFFCC"/>
                </a:solidFill>
              </a:rPr>
              <a:t> – charged hadron correlations</a:t>
            </a:r>
            <a:endParaRPr lang="en-US" sz="19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 pion ratio, 200 GeV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7789"/>
            <a:ext cx="4965805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429000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PRD91, 032001 (2015)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21023" y="1600200"/>
            <a:ext cx="3618177" cy="4800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Measured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-/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+ </a:t>
            </a:r>
            <a:r>
              <a:rPr lang="en-US" i="1" dirty="0" smtClean="0"/>
              <a:t>ratio</a:t>
            </a:r>
            <a:r>
              <a:rPr lang="en-US" dirty="0" smtClean="0"/>
              <a:t> significantly below NLO calculations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~3-10 GeV/c</a:t>
            </a:r>
          </a:p>
          <a:p>
            <a:pPr lvl="1"/>
            <a:r>
              <a:rPr lang="en-US" dirty="0" smtClean="0"/>
              <a:t>Data: Normalization uncertainties on cross sections cancel </a:t>
            </a:r>
            <a:r>
              <a:rPr lang="en-US" i="1" dirty="0" smtClean="0"/>
              <a:t>completely</a:t>
            </a:r>
          </a:p>
          <a:p>
            <a:pPr lvl="1"/>
            <a:r>
              <a:rPr lang="en-US" dirty="0" smtClean="0"/>
              <a:t>Calculation: Scale uncertainty greatly reduced</a:t>
            </a:r>
          </a:p>
          <a:p>
            <a:r>
              <a:rPr lang="en-US" dirty="0" smtClean="0"/>
              <a:t>More powerful constraint to fit ratio directly in the future?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1" y="1428750"/>
            <a:ext cx="4688982" cy="319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4152"/>
            <a:ext cx="384409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88633" y="1124635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PRD 67, 073016 (2003)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87775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/>
              <a:t>Testing TMD-factorization breaking</a:t>
            </a:r>
            <a:r>
              <a:rPr lang="en-US" sz="3600" dirty="0" smtClean="0"/>
              <a:t>/ </a:t>
            </a:r>
            <a:br>
              <a:rPr lang="en-US" sz="3600" dirty="0" smtClean="0"/>
            </a:br>
            <a:r>
              <a:rPr lang="en-US" sz="3600" dirty="0" smtClean="0"/>
              <a:t>color </a:t>
            </a:r>
            <a:r>
              <a:rPr lang="en-US" sz="3600" dirty="0"/>
              <a:t>entanglement: </a:t>
            </a:r>
            <a:r>
              <a:rPr lang="en-US" sz="3600" dirty="0" err="1"/>
              <a:t>p+p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 hadrons</a:t>
            </a:r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192960" y="4724400"/>
            <a:ext cx="4163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 smtClean="0">
                <a:solidFill>
                  <a:srgbClr val="FFFFCC"/>
                </a:solidFill>
              </a:rPr>
              <a:t>Drell</a:t>
            </a:r>
            <a:r>
              <a:rPr lang="en-US" sz="1900" dirty="0" smtClean="0">
                <a:solidFill>
                  <a:srgbClr val="FFFFCC"/>
                </a:solidFill>
              </a:rPr>
              <a:t>-Yan </a:t>
            </a:r>
            <a:r>
              <a:rPr lang="en-US" sz="1900" dirty="0" err="1" smtClean="0">
                <a:solidFill>
                  <a:srgbClr val="FFFFCC"/>
                </a:solidFill>
              </a:rPr>
              <a:t>p</a:t>
            </a:r>
            <a:r>
              <a:rPr lang="en-US" sz="1900" baseline="-25000" dirty="0" err="1" smtClean="0">
                <a:solidFill>
                  <a:srgbClr val="FFFFCC"/>
                </a:solidFill>
              </a:rPr>
              <a:t>T</a:t>
            </a:r>
            <a:r>
              <a:rPr lang="en-US" sz="1900" dirty="0" smtClean="0">
                <a:solidFill>
                  <a:srgbClr val="FFFFCC"/>
                </a:solidFill>
              </a:rPr>
              <a:t> for different hard scales:</a:t>
            </a:r>
          </a:p>
          <a:p>
            <a:r>
              <a:rPr lang="en-US" sz="1900" dirty="0" smtClean="0">
                <a:solidFill>
                  <a:srgbClr val="FFFFCC"/>
                </a:solidFill>
              </a:rPr>
              <a:t>no entanglement expected</a:t>
            </a:r>
            <a:endParaRPr lang="en-US" sz="1900" dirty="0">
              <a:solidFill>
                <a:srgbClr val="FFFF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712" y="191817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Quark-antiquark annihilation to lepton pairs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6409" y="1123950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PRD82, 072001 (2010)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74206" y="4286250"/>
            <a:ext cx="31886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tx1"/>
                </a:solidFill>
              </a:rPr>
              <a:t>Out-of-plane momentum component</a:t>
            </a:r>
          </a:p>
        </p:txBody>
      </p:sp>
      <p:pic>
        <p:nvPicPr>
          <p:cNvPr id="15" name="Picture 76" descr="PHENIX bi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699701"/>
            <a:ext cx="1127226" cy="36757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302099" y="4705350"/>
            <a:ext cx="48419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FFFFCC"/>
                </a:solidFill>
                <a:latin typeface="Symbol" panose="05050102010706020507" pitchFamily="18" charset="2"/>
              </a:rPr>
              <a:t>p</a:t>
            </a:r>
            <a:r>
              <a:rPr lang="en-US" sz="1900" baseline="30000" dirty="0" smtClean="0">
                <a:solidFill>
                  <a:srgbClr val="FFFFCC"/>
                </a:solidFill>
              </a:rPr>
              <a:t>0</a:t>
            </a:r>
            <a:r>
              <a:rPr lang="en-US" sz="1900" dirty="0" smtClean="0">
                <a:solidFill>
                  <a:srgbClr val="FFFFCC"/>
                </a:solidFill>
              </a:rPr>
              <a:t>-charged hadron and </a:t>
            </a:r>
            <a:r>
              <a:rPr lang="en-US" sz="1900" dirty="0" smtClean="0">
                <a:solidFill>
                  <a:srgbClr val="FFFFCC"/>
                </a:solidFill>
                <a:latin typeface="Symbol" panose="05050102010706020507" pitchFamily="18" charset="2"/>
              </a:rPr>
              <a:t>g</a:t>
            </a:r>
            <a:r>
              <a:rPr lang="en-US" sz="1900" dirty="0" smtClean="0">
                <a:solidFill>
                  <a:srgbClr val="FFFFCC"/>
                </a:solidFill>
              </a:rPr>
              <a:t>-charged hadron correlations for different hard scales: entanglement expected.  Gaussian shape at low p</a:t>
            </a:r>
            <a:r>
              <a:rPr lang="en-US" sz="1900" baseline="-25000" dirty="0" smtClean="0">
                <a:solidFill>
                  <a:srgbClr val="FFFFCC"/>
                </a:solidFill>
              </a:rPr>
              <a:t>out</a:t>
            </a:r>
            <a:endParaRPr lang="en-US" sz="1900" baseline="-25000" dirty="0">
              <a:solidFill>
                <a:srgbClr val="FFFFCC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58674" y="5943600"/>
            <a:ext cx="8328126" cy="50783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different evolution with hard scale. . . In progress!</a:t>
            </a:r>
            <a:endParaRPr lang="en-US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Much better data coming soon from 510 GeV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1600200"/>
            <a:ext cx="6843713" cy="456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Huge</a:t>
            </a:r>
            <a:r>
              <a:rPr lang="en-US" sz="4000" dirty="0" smtClean="0"/>
              <a:t> spin asymmetries in </a:t>
            </a:r>
            <a:r>
              <a:rPr lang="en-US" sz="4000" dirty="0" err="1" smtClean="0"/>
              <a:t>p+p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anose="05000000000000000000" pitchFamily="2" charset="2"/>
              </a:rPr>
              <a:t> hadrons: Does color entanglement play a role</a:t>
            </a:r>
            <a:r>
              <a:rPr lang="en-US" sz="4000" dirty="0" smtClean="0"/>
              <a:t>??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49263" y="1531938"/>
            <a:ext cx="1760537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ANL </a:t>
            </a:r>
          </a:p>
          <a:p>
            <a:pPr algn="ctr" eaLnBrk="0" hangingPunct="0"/>
            <a:r>
              <a:rPr lang="en-US" altLang="ja-JP" dirty="0">
                <a:ea typeface="ＭＳ Ｐゴシック"/>
                <a:cs typeface="ＭＳ Ｐゴシック"/>
                <a:sym typeface="Symbol" pitchFamily="18" charset="2"/>
              </a:rPr>
              <a:t></a:t>
            </a:r>
            <a:r>
              <a:rPr lang="en-US" altLang="ja-JP" dirty="0">
                <a:ea typeface="ＭＳ Ｐゴシック"/>
                <a:cs typeface="ＭＳ Ｐゴシック"/>
              </a:rPr>
              <a:t>s=4.9 GeV</a:t>
            </a:r>
            <a:r>
              <a:rPr lang="en-US" dirty="0"/>
              <a:t> </a:t>
            </a:r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7202583"/>
              </p:ext>
            </p:extLst>
          </p:nvPr>
        </p:nvGraphicFramePr>
        <p:xfrm>
          <a:off x="1066800" y="5337175"/>
          <a:ext cx="20574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Equation" r:id="rId4" imgW="990360" imgH="266400" progId="Equation.3">
                  <p:embed/>
                </p:oleObj>
              </mc:Choice>
              <mc:Fallback>
                <p:oleObj name="Equation" r:id="rId4" imgW="9903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7175"/>
                        <a:ext cx="2057400" cy="554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95446B-FFB0-49C8-A3C8-E87413C39614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08238"/>
            <a:ext cx="91440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2714625" y="1524000"/>
            <a:ext cx="1760538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BNL </a:t>
            </a:r>
          </a:p>
          <a:p>
            <a:pPr algn="ctr" eaLnBrk="0" hangingPunct="0"/>
            <a:r>
              <a:rPr lang="en-US" altLang="ja-JP" dirty="0">
                <a:ea typeface="ＭＳ Ｐゴシック"/>
                <a:cs typeface="ＭＳ Ｐゴシック"/>
                <a:sym typeface="Symbol" pitchFamily="18" charset="2"/>
              </a:rPr>
              <a:t></a:t>
            </a:r>
            <a:r>
              <a:rPr lang="en-US" altLang="ja-JP" dirty="0">
                <a:ea typeface="ＭＳ Ｐゴシック"/>
                <a:cs typeface="ＭＳ Ｐゴシック"/>
              </a:rPr>
              <a:t>s=6.6 GeV</a:t>
            </a:r>
            <a:r>
              <a:rPr lang="en-US" dirty="0"/>
              <a:t> </a:t>
            </a:r>
          </a:p>
        </p:txBody>
      </p:sp>
      <p:sp>
        <p:nvSpPr>
          <p:cNvPr id="17417" name="Rectangle 18"/>
          <p:cNvSpPr>
            <a:spLocks noChangeArrowheads="1"/>
          </p:cNvSpPr>
          <p:nvPr/>
        </p:nvSpPr>
        <p:spPr bwMode="auto">
          <a:xfrm>
            <a:off x="4867275" y="1531937"/>
            <a:ext cx="1914525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FNAL </a:t>
            </a:r>
          </a:p>
          <a:p>
            <a:pPr algn="ctr" eaLnBrk="0" hangingPunct="0"/>
            <a:r>
              <a:rPr lang="en-US" altLang="ja-JP" dirty="0">
                <a:ea typeface="ＭＳ Ｐゴシック"/>
                <a:cs typeface="ＭＳ Ｐゴシック"/>
                <a:sym typeface="Symbol" pitchFamily="18" charset="2"/>
              </a:rPr>
              <a:t></a:t>
            </a:r>
            <a:r>
              <a:rPr lang="en-US" altLang="ja-JP" dirty="0">
                <a:ea typeface="ＭＳ Ｐゴシック"/>
                <a:cs typeface="ＭＳ Ｐゴシック"/>
              </a:rPr>
              <a:t>s=19.4 GeV</a:t>
            </a:r>
            <a:r>
              <a:rPr lang="en-US" dirty="0"/>
              <a:t> </a:t>
            </a:r>
          </a:p>
        </p:txBody>
      </p:sp>
      <p:sp>
        <p:nvSpPr>
          <p:cNvPr id="17418" name="Rectangle 19"/>
          <p:cNvSpPr>
            <a:spLocks noChangeArrowheads="1"/>
          </p:cNvSpPr>
          <p:nvPr/>
        </p:nvSpPr>
        <p:spPr bwMode="auto">
          <a:xfrm>
            <a:off x="7145338" y="1531938"/>
            <a:ext cx="1916112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RHIC </a:t>
            </a:r>
          </a:p>
          <a:p>
            <a:pPr algn="ctr" eaLnBrk="0" hangingPunct="0"/>
            <a:r>
              <a:rPr lang="en-US" altLang="ja-JP" dirty="0">
                <a:ea typeface="ＭＳ Ｐゴシック"/>
                <a:cs typeface="ＭＳ Ｐゴシック"/>
                <a:sym typeface="Symbol" pitchFamily="18" charset="2"/>
              </a:rPr>
              <a:t></a:t>
            </a:r>
            <a:r>
              <a:rPr lang="en-US" altLang="ja-JP" dirty="0">
                <a:ea typeface="ＭＳ Ｐゴシック"/>
                <a:cs typeface="ＭＳ Ｐゴシック"/>
              </a:rPr>
              <a:t>s=62.4 GeV</a:t>
            </a:r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76800" y="5062537"/>
            <a:ext cx="3048000" cy="1566863"/>
            <a:chOff x="1680" y="3141"/>
            <a:chExt cx="1872" cy="864"/>
          </a:xfrm>
        </p:grpSpPr>
        <p:sp>
          <p:nvSpPr>
            <p:cNvPr id="17430" name="Rectangle 8"/>
            <p:cNvSpPr>
              <a:spLocks noChangeArrowheads="1"/>
            </p:cNvSpPr>
            <p:nvPr/>
          </p:nvSpPr>
          <p:spPr bwMode="auto">
            <a:xfrm>
              <a:off x="1680" y="3189"/>
              <a:ext cx="187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776" y="3141"/>
              <a:ext cx="1579" cy="845"/>
              <a:chOff x="1776" y="2666"/>
              <a:chExt cx="2088" cy="1271"/>
            </a:xfrm>
          </p:grpSpPr>
          <p:sp>
            <p:nvSpPr>
              <p:cNvPr id="17432" name="Line 10"/>
              <p:cNvSpPr>
                <a:spLocks noChangeShapeType="1"/>
              </p:cNvSpPr>
              <p:nvPr/>
            </p:nvSpPr>
            <p:spPr bwMode="auto">
              <a:xfrm flipV="1">
                <a:off x="1776" y="3024"/>
                <a:ext cx="1968" cy="52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352" y="3072"/>
                <a:ext cx="288" cy="480"/>
                <a:chOff x="4320" y="1488"/>
                <a:chExt cx="288" cy="480"/>
              </a:xfrm>
            </p:grpSpPr>
            <p:sp>
              <p:nvSpPr>
                <p:cNvPr id="17440" name="AutoShape 12"/>
                <p:cNvSpPr>
                  <a:spLocks noChangeArrowheads="1"/>
                </p:cNvSpPr>
                <p:nvPr/>
              </p:nvSpPr>
              <p:spPr bwMode="auto">
                <a:xfrm>
                  <a:off x="4416" y="1488"/>
                  <a:ext cx="86" cy="480"/>
                </a:xfrm>
                <a:prstGeom prst="upArrow">
                  <a:avLst>
                    <a:gd name="adj1" fmla="val 50000"/>
                    <a:gd name="adj2" fmla="val 139535"/>
                  </a:avLst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B2B2B2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17441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163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3300"/>
                    </a:gs>
                  </a:gsLst>
                  <a:lin ang="2700000" scaled="1"/>
                </a:gradFill>
                <a:ln w="952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</p:grpSp>
          <p:sp>
            <p:nvSpPr>
              <p:cNvPr id="17434" name="Oval 14"/>
              <p:cNvSpPr>
                <a:spLocks noChangeAspect="1" noChangeArrowheads="1"/>
              </p:cNvSpPr>
              <p:nvPr/>
            </p:nvSpPr>
            <p:spPr bwMode="auto">
              <a:xfrm>
                <a:off x="3120" y="302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3300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435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2736" y="3120"/>
                <a:ext cx="288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436" name="Line 16"/>
              <p:cNvSpPr>
                <a:spLocks noChangeShapeType="1"/>
              </p:cNvSpPr>
              <p:nvPr/>
            </p:nvSpPr>
            <p:spPr bwMode="auto">
              <a:xfrm flipV="1">
                <a:off x="2880" y="2928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Line 17"/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Text Box 18"/>
              <p:cNvSpPr txBox="1">
                <a:spLocks noChangeArrowheads="1"/>
              </p:cNvSpPr>
              <p:nvPr/>
            </p:nvSpPr>
            <p:spPr bwMode="auto">
              <a:xfrm>
                <a:off x="2823" y="2666"/>
                <a:ext cx="589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3200" dirty="0">
                    <a:solidFill>
                      <a:srgbClr val="FF3399"/>
                    </a:solidFill>
                    <a:ea typeface="ＭＳ Ｐゴシック"/>
                    <a:cs typeface="ＭＳ Ｐゴシック"/>
                  </a:rPr>
                  <a:t>left</a:t>
                </a:r>
              </a:p>
            </p:txBody>
          </p:sp>
          <p:sp>
            <p:nvSpPr>
              <p:cNvPr id="17439" name="Text Box 19"/>
              <p:cNvSpPr txBox="1">
                <a:spLocks noChangeArrowheads="1"/>
              </p:cNvSpPr>
              <p:nvPr/>
            </p:nvSpPr>
            <p:spPr bwMode="auto">
              <a:xfrm>
                <a:off x="3073" y="3457"/>
                <a:ext cx="79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ja-JP" sz="3200" dirty="0">
                    <a:solidFill>
                      <a:srgbClr val="FF3399"/>
                    </a:solidFill>
                    <a:ea typeface="ＭＳ Ｐゴシック"/>
                    <a:cs typeface="ＭＳ Ｐゴシック"/>
                  </a:rPr>
                  <a:t>right</a:t>
                </a: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4114800" y="2962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Higher-density partonic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longer </a:t>
            </a:r>
            <a:r>
              <a:rPr lang="en-US" dirty="0" smtClean="0"/>
              <a:t>(only) “vacuum</a:t>
            </a:r>
            <a:r>
              <a:rPr lang="en-US" dirty="0"/>
              <a:t>” </a:t>
            </a:r>
            <a:r>
              <a:rPr lang="en-US" dirty="0" smtClean="0"/>
              <a:t>fragmentation </a:t>
            </a:r>
            <a:r>
              <a:rPr lang="en-US" dirty="0" smtClean="0">
                <a:sym typeface="Wingdings" panose="05000000000000000000" pitchFamily="2" charset="2"/>
              </a:rPr>
              <a:t> Additional hadronization mechanism(s)!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semi-inclusive DIS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3429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Nuclear modification of particle production</a:t>
            </a:r>
          </a:p>
          <a:p>
            <a:r>
              <a:rPr lang="en-US" dirty="0" smtClean="0"/>
              <a:t>Enhancement of protons compared to pions in </a:t>
            </a:r>
            <a:r>
              <a:rPr lang="en-US" dirty="0" err="1" smtClean="0"/>
              <a:t>e+A</a:t>
            </a:r>
            <a:r>
              <a:rPr lang="en-US" dirty="0" smtClean="0"/>
              <a:t> with respect to scaled </a:t>
            </a:r>
            <a:r>
              <a:rPr lang="en-US" dirty="0" err="1" smtClean="0"/>
              <a:t>e+p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0"/>
            <a:ext cx="4999133" cy="39938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5029200"/>
            <a:ext cx="272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HERMES, NPB780, 1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3799"/>
            <a:ext cx="3895106" cy="445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Centrality-dependent baryon enhancement in </a:t>
            </a:r>
            <a:r>
              <a:rPr lang="en-US" sz="3600" dirty="0" err="1" smtClean="0"/>
              <a:t>d+Au</a:t>
            </a:r>
            <a:r>
              <a:rPr lang="en-US" sz="3600" dirty="0" smtClean="0"/>
              <a:t> compared to </a:t>
            </a:r>
            <a:r>
              <a:rPr lang="en-US" sz="3600" dirty="0" err="1" smtClean="0"/>
              <a:t>p+p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1600" y="1600200"/>
            <a:ext cx="3657600" cy="469213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recision </a:t>
            </a:r>
            <a:r>
              <a:rPr lang="en-US" sz="2800" dirty="0" err="1" smtClean="0"/>
              <a:t>d+Au</a:t>
            </a:r>
            <a:r>
              <a:rPr lang="en-US" sz="2800" dirty="0" smtClean="0"/>
              <a:t> data for identified charged hadrons in bins of centrality</a:t>
            </a:r>
          </a:p>
          <a:p>
            <a:r>
              <a:rPr lang="en-US" sz="2800" dirty="0" smtClean="0"/>
              <a:t>New hadron production mechanism enabled by presence of additional partons/ nucleons</a:t>
            </a:r>
          </a:p>
          <a:p>
            <a:pPr lvl="1"/>
            <a:r>
              <a:rPr lang="en-US" sz="2400" dirty="0" smtClean="0"/>
              <a:t>Parton recombination?</a:t>
            </a:r>
          </a:p>
          <a:p>
            <a:r>
              <a:rPr lang="en-US" dirty="0" smtClean="0"/>
              <a:t>Strong centrality dependence despite small range of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and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coll</a:t>
            </a:r>
            <a:r>
              <a:rPr lang="en-US" dirty="0" smtClean="0"/>
              <a:t> values in </a:t>
            </a:r>
            <a:r>
              <a:rPr lang="en-US" dirty="0" err="1" smtClean="0"/>
              <a:t>d+Au</a:t>
            </a:r>
            <a:endParaRPr lang="en-US" dirty="0" smtClean="0"/>
          </a:p>
          <a:p>
            <a:r>
              <a:rPr lang="en-US" sz="2800" dirty="0" smtClean="0"/>
              <a:t>Well-known centrality-dependent baryon enhancement in </a:t>
            </a:r>
            <a:r>
              <a:rPr lang="en-US" sz="2800" dirty="0" err="1" smtClean="0"/>
              <a:t>Au+Au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6107668"/>
            <a:ext cx="225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PRC88, 024906 (2013)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10" name="Picture 12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038600"/>
            <a:ext cx="861526" cy="28143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876800" y="3938650"/>
            <a:ext cx="3886200" cy="2438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3799"/>
            <a:ext cx="3895106" cy="445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Centrality-dependent baryon enhancement in </a:t>
            </a:r>
            <a:r>
              <a:rPr lang="en-US" sz="3600" dirty="0" err="1" smtClean="0"/>
              <a:t>d+Au</a:t>
            </a:r>
            <a:r>
              <a:rPr lang="en-US" sz="3600" dirty="0" smtClean="0"/>
              <a:t> compared to </a:t>
            </a:r>
            <a:r>
              <a:rPr lang="en-US" sz="3600" dirty="0" err="1" smtClean="0"/>
              <a:t>p+p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1600" y="1600200"/>
            <a:ext cx="3657600" cy="469213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recision </a:t>
            </a:r>
            <a:r>
              <a:rPr lang="en-US" sz="2800" dirty="0" err="1" smtClean="0"/>
              <a:t>d+Au</a:t>
            </a:r>
            <a:r>
              <a:rPr lang="en-US" sz="2800" dirty="0" smtClean="0"/>
              <a:t> data for identified charged hadrons in bins of centrality</a:t>
            </a:r>
          </a:p>
          <a:p>
            <a:r>
              <a:rPr lang="en-US" sz="2800" dirty="0" smtClean="0"/>
              <a:t>New hadron production mechanism enabled by presence of additional partons/ nucleons</a:t>
            </a:r>
          </a:p>
          <a:p>
            <a:pPr lvl="1"/>
            <a:r>
              <a:rPr lang="en-US" sz="2400" dirty="0" smtClean="0"/>
              <a:t>Parton recombination?</a:t>
            </a:r>
          </a:p>
          <a:p>
            <a:r>
              <a:rPr lang="en-US" sz="2800" dirty="0" smtClean="0"/>
              <a:t>Strong centrality dependence despite small range of </a:t>
            </a:r>
            <a:r>
              <a:rPr lang="en-US" sz="2800" dirty="0" err="1" smtClean="0"/>
              <a:t>N</a:t>
            </a:r>
            <a:r>
              <a:rPr lang="en-US" sz="2800" baseline="-25000" dirty="0" err="1" smtClean="0"/>
              <a:t>part</a:t>
            </a:r>
            <a:r>
              <a:rPr lang="en-US" sz="2800" dirty="0" smtClean="0"/>
              <a:t> and </a:t>
            </a:r>
            <a:r>
              <a:rPr lang="en-US" sz="2800" dirty="0" err="1" smtClean="0"/>
              <a:t>N</a:t>
            </a:r>
            <a:r>
              <a:rPr lang="en-US" sz="2800" baseline="-25000" dirty="0" err="1" smtClean="0"/>
              <a:t>coll</a:t>
            </a:r>
            <a:r>
              <a:rPr lang="en-US" sz="2800" dirty="0" smtClean="0"/>
              <a:t> values in </a:t>
            </a:r>
            <a:r>
              <a:rPr lang="en-US" sz="2800" dirty="0" err="1" smtClean="0"/>
              <a:t>d+Au</a:t>
            </a:r>
            <a:endParaRPr lang="en-US" sz="2800" dirty="0" smtClean="0"/>
          </a:p>
          <a:p>
            <a:r>
              <a:rPr lang="en-US" sz="2800" dirty="0" smtClean="0"/>
              <a:t>Well-known centrality-dependent baryon enhancement in </a:t>
            </a:r>
            <a:r>
              <a:rPr lang="en-US" sz="2800" dirty="0" err="1" smtClean="0"/>
              <a:t>Au+Au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6107668"/>
            <a:ext cx="225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PRC88, 024906 (2013)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10" name="Picture 12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038600"/>
            <a:ext cx="861526" cy="28143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876800" y="5029200"/>
            <a:ext cx="3886200" cy="1143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Centrality-dependent baryon enhancement in </a:t>
            </a:r>
            <a:r>
              <a:rPr lang="en-US" sz="3600" dirty="0" err="1" smtClean="0"/>
              <a:t>d+Au</a:t>
            </a:r>
            <a:r>
              <a:rPr lang="en-US" sz="3600" dirty="0" smtClean="0"/>
              <a:t> compared to </a:t>
            </a:r>
            <a:r>
              <a:rPr lang="en-US" sz="3600" dirty="0" err="1" smtClean="0"/>
              <a:t>p+p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1600" y="1600200"/>
            <a:ext cx="3657600" cy="469213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recision </a:t>
            </a:r>
            <a:r>
              <a:rPr lang="en-US" sz="2800" dirty="0" err="1" smtClean="0"/>
              <a:t>d+Au</a:t>
            </a:r>
            <a:r>
              <a:rPr lang="en-US" sz="2800" dirty="0" smtClean="0"/>
              <a:t> data for identified charged hadrons in bins of centrality</a:t>
            </a:r>
          </a:p>
          <a:p>
            <a:r>
              <a:rPr lang="en-US" sz="2800" dirty="0" smtClean="0"/>
              <a:t>New hadron production mechanism enabled by presence of additional partons/ nucleons</a:t>
            </a:r>
          </a:p>
          <a:p>
            <a:pPr lvl="1"/>
            <a:r>
              <a:rPr lang="en-US" sz="2400" dirty="0" smtClean="0"/>
              <a:t>Parton recombination?</a:t>
            </a:r>
          </a:p>
          <a:p>
            <a:r>
              <a:rPr lang="en-US" sz="2800" dirty="0" smtClean="0"/>
              <a:t>Strong centrality dependence despite small range of </a:t>
            </a:r>
            <a:r>
              <a:rPr lang="en-US" sz="2800" dirty="0" err="1" smtClean="0"/>
              <a:t>N</a:t>
            </a:r>
            <a:r>
              <a:rPr lang="en-US" sz="2800" baseline="-25000" dirty="0" err="1" smtClean="0"/>
              <a:t>part</a:t>
            </a:r>
            <a:r>
              <a:rPr lang="en-US" sz="2800" dirty="0" smtClean="0"/>
              <a:t> and </a:t>
            </a:r>
            <a:r>
              <a:rPr lang="en-US" sz="2800" dirty="0" err="1" smtClean="0"/>
              <a:t>N</a:t>
            </a:r>
            <a:r>
              <a:rPr lang="en-US" sz="2800" baseline="-25000" dirty="0" err="1" smtClean="0"/>
              <a:t>coll</a:t>
            </a:r>
            <a:r>
              <a:rPr lang="en-US" sz="2800" dirty="0" smtClean="0"/>
              <a:t> values in </a:t>
            </a:r>
            <a:r>
              <a:rPr lang="en-US" sz="2800" dirty="0" err="1" smtClean="0"/>
              <a:t>d+Au</a:t>
            </a:r>
            <a:endParaRPr lang="en-US" sz="2800" dirty="0" smtClean="0"/>
          </a:p>
          <a:p>
            <a:r>
              <a:rPr lang="en-US" sz="2800" dirty="0" smtClean="0"/>
              <a:t>Well-known centrality-dependent baryon enhancement in </a:t>
            </a:r>
            <a:r>
              <a:rPr lang="en-US" sz="2800" dirty="0" err="1" smtClean="0"/>
              <a:t>Au+Au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6107668"/>
            <a:ext cx="225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PRC88, 024906 (2013)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82430"/>
            <a:ext cx="3859480" cy="443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038600"/>
            <a:ext cx="861526" cy="281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0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2057400"/>
            <a:ext cx="5533030" cy="383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central </a:t>
            </a:r>
            <a:r>
              <a:rPr lang="en-US" dirty="0" err="1" smtClean="0"/>
              <a:t>d+Au</a:t>
            </a:r>
            <a:r>
              <a:rPr lang="en-US" dirty="0" smtClean="0"/>
              <a:t> with peripheral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1703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82749" y="3276600"/>
            <a:ext cx="29586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CC"/>
                </a:solidFill>
                <a:latin typeface="Times" pitchFamily="18" charset="0"/>
              </a:rPr>
              <a:t>Both shape and magnitude identical!</a:t>
            </a:r>
          </a:p>
          <a:p>
            <a:endParaRPr lang="en-US" sz="2400" dirty="0">
              <a:solidFill>
                <a:srgbClr val="FFFFCC"/>
              </a:solidFill>
              <a:latin typeface="Times" pitchFamily="18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Times" pitchFamily="18" charset="0"/>
              </a:rPr>
              <a:t>Suggests common mechanism(s) for baryon production in the two systems</a:t>
            </a:r>
            <a:endParaRPr lang="en-US" sz="2400" dirty="0">
              <a:solidFill>
                <a:srgbClr val="FFFFCC"/>
              </a:solidFill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097" y="5879068"/>
            <a:ext cx="225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PRC88, 024906 (2013)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10" name="Picture 12" descr="PHENIX bi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514600"/>
            <a:ext cx="861526" cy="281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59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central </a:t>
            </a:r>
            <a:r>
              <a:rPr lang="en-US" dirty="0" err="1"/>
              <a:t>d+Au</a:t>
            </a:r>
            <a:r>
              <a:rPr lang="en-US" dirty="0"/>
              <a:t> with peripheral </a:t>
            </a:r>
            <a:r>
              <a:rPr lang="en-US" dirty="0" err="1"/>
              <a:t>Au+Au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140" y="1600200"/>
            <a:ext cx="358066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Direct ratio of spectra is flat above 2.5 GeV and species independent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aryon enhancement is </a:t>
            </a:r>
            <a:r>
              <a:rPr lang="en-US" i="1" dirty="0" smtClean="0"/>
              <a:t>quantitatively</a:t>
            </a:r>
            <a:r>
              <a:rPr lang="en-US" dirty="0" smtClean="0"/>
              <a:t> the same</a:t>
            </a:r>
          </a:p>
          <a:p>
            <a:pPr lvl="1"/>
            <a:r>
              <a:rPr lang="en-US" dirty="0" smtClean="0"/>
              <a:t>Ratio significantly less than unity—suggests energy loss for all species in peripheral </a:t>
            </a:r>
            <a:r>
              <a:rPr lang="en-US" dirty="0" err="1" smtClean="0"/>
              <a:t>Au+Au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80134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30173" y="5029200"/>
            <a:ext cx="22990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>
                <a:solidFill>
                  <a:srgbClr val="FFFFCC"/>
                </a:solidFill>
                <a:latin typeface="Times" pitchFamily="18" charset="0"/>
              </a:rPr>
              <a:t>No scaling applied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064825"/>
            <a:ext cx="225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PRC88, 024906 (2013)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9" name="Picture 12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057400"/>
            <a:ext cx="861526" cy="281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68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Scale uncertainty remains large for single-particle </a:t>
            </a:r>
            <a:r>
              <a:rPr lang="en-US" sz="3600" dirty="0" err="1" smtClean="0"/>
              <a:t>p+p</a:t>
            </a:r>
            <a:r>
              <a:rPr lang="en-US" sz="3600" dirty="0" smtClean="0"/>
              <a:t> cross sections even for </a:t>
            </a:r>
            <a:br>
              <a:rPr lang="en-US" sz="3600" dirty="0" smtClean="0"/>
            </a:br>
            <a:r>
              <a:rPr lang="en-US" sz="3600" dirty="0"/>
              <a:t>√</a:t>
            </a:r>
            <a:r>
              <a:rPr lang="en-US" sz="3600" dirty="0" smtClean="0"/>
              <a:t>s =510 GeV and </a:t>
            </a:r>
            <a:r>
              <a:rPr lang="en-US" sz="3600" dirty="0" err="1" smtClean="0"/>
              <a:t>p</a:t>
            </a:r>
            <a:r>
              <a:rPr lang="en-US" sz="3600" baseline="-25000" dirty="0" err="1" smtClean="0"/>
              <a:t>T</a:t>
            </a:r>
            <a:r>
              <a:rPr lang="en-US" sz="3600" dirty="0" smtClean="0"/>
              <a:t> up to 30 GeV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981200"/>
            <a:ext cx="3733800" cy="4373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Good agreement with NLO, but variation up to ~10-20% for scale choice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r>
              <a:rPr lang="en-US" dirty="0" smtClean="0"/>
              <a:t>Scale uncertainty ~+50%, -20%</a:t>
            </a:r>
          </a:p>
          <a:p>
            <a:r>
              <a:rPr lang="en-US" dirty="0" smtClean="0"/>
              <a:t>Measured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-/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+ ratio at 200 GeV within ~15% of NLO calculation, but less “good” because of greatly reduced scale uncertainties</a:t>
            </a:r>
          </a:p>
          <a:p>
            <a:pPr lvl="1"/>
            <a:r>
              <a:rPr lang="en-US" dirty="0" smtClean="0"/>
              <a:t>Evidently other uncertainties relevant</a:t>
            </a:r>
          </a:p>
          <a:p>
            <a:r>
              <a:rPr lang="en-US" dirty="0" smtClean="0"/>
              <a:t>What are most appropriate uncertainties to use in each case?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4908"/>
            <a:ext cx="3962399" cy="473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56388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arXiv:1510.02317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52600" y="1828800"/>
            <a:ext cx="5948670" cy="4275768"/>
            <a:chOff x="1752600" y="1828800"/>
            <a:chExt cx="5948670" cy="4275768"/>
          </a:xfrm>
        </p:grpSpPr>
        <p:pic>
          <p:nvPicPr>
            <p:cNvPr id="98306" name="Picture 2" descr="https://www.phenix.bnl.gov/phenix/WWW/plots/archive/p0879/01/rcpCom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828800"/>
              <a:ext cx="5948670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581400" y="5750625"/>
              <a:ext cx="250844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(Deuteron </a:t>
              </a:r>
              <a:r>
                <a:rPr lang="en-US" sz="1700" dirty="0" err="1" smtClean="0"/>
                <a:t>p</a:t>
              </a:r>
              <a:r>
                <a:rPr lang="en-US" sz="1700" baseline="-25000" dirty="0" err="1" smtClean="0"/>
                <a:t>T</a:t>
              </a:r>
              <a:r>
                <a:rPr lang="en-US" sz="1700" dirty="0" smtClean="0"/>
                <a:t> divided by 2)</a:t>
              </a:r>
              <a:endParaRPr lang="en-US" sz="17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Bound states of hadronic bound states:</a:t>
            </a:r>
            <a:br>
              <a:rPr lang="en-US" sz="3600" dirty="0" smtClean="0"/>
            </a:br>
            <a:r>
              <a:rPr lang="en-US" sz="3600" dirty="0" smtClean="0"/>
              <a:t>Creating nuclei!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6935" y="3581400"/>
            <a:ext cx="2086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Au+Au</a:t>
            </a:r>
            <a:r>
              <a:rPr lang="en-US" sz="2000" dirty="0" smtClean="0"/>
              <a:t> at 200 GeV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81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Bound states of hadronic bound states:</a:t>
            </a:r>
            <a:br>
              <a:rPr lang="en-US" sz="3600" dirty="0" smtClean="0"/>
            </a:br>
            <a:r>
              <a:rPr lang="en-US" sz="3600" dirty="0" smtClean="0"/>
              <a:t>Creating nuclei!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8308" name="Picture 4" descr="https://drupal.star.bnl.gov/STAR/files/starpublications/171/fi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3" y="1914524"/>
            <a:ext cx="7626637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2400" y="4876800"/>
            <a:ext cx="1524000" cy="990600"/>
            <a:chOff x="152400" y="4876800"/>
            <a:chExt cx="1524000" cy="990600"/>
          </a:xfrm>
        </p:grpSpPr>
        <p:sp>
          <p:nvSpPr>
            <p:cNvPr id="10" name="AutoShape 39"/>
            <p:cNvSpPr>
              <a:spLocks noChangeArrowheads="1"/>
            </p:cNvSpPr>
            <p:nvPr/>
          </p:nvSpPr>
          <p:spPr bwMode="auto">
            <a:xfrm>
              <a:off x="152400" y="4876800"/>
              <a:ext cx="1060097" cy="9906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 b="1" i="1">
                <a:cs typeface="Arial" pitchFamily="34" charset="0"/>
              </a:endParaRP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526344" y="5148840"/>
              <a:ext cx="1150056" cy="45590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 i="1" dirty="0">
                  <a:solidFill>
                    <a:srgbClr val="1C0E8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/>
                  <a:cs typeface="Arial" pitchFamily="34" charset="0"/>
                </a:rPr>
                <a:t>STAR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76400" y="5638800"/>
            <a:ext cx="2599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CC"/>
                </a:solidFill>
              </a:rPr>
              <a:t>Nature 473, 353 (2011)</a:t>
            </a:r>
            <a:endParaRPr lang="en-US" sz="20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Bound states of hadronic bound states:</a:t>
            </a:r>
            <a:br>
              <a:rPr lang="en-US" sz="3400" dirty="0" smtClean="0"/>
            </a:br>
            <a:r>
              <a:rPr lang="en-US" sz="3400" dirty="0" smtClean="0"/>
              <a:t>Creating nuclei, and building up the world…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Heavy ion collisions let us create nuclei—and </a:t>
            </a:r>
            <a:r>
              <a:rPr lang="en-US" dirty="0" err="1" smtClean="0"/>
              <a:t>antinuclei</a:t>
            </a:r>
            <a:r>
              <a:rPr lang="en-US" dirty="0" smtClean="0"/>
              <a:t>!—up to </a:t>
            </a:r>
            <a:r>
              <a:rPr lang="en-US" baseline="30000" dirty="0" smtClean="0"/>
              <a:t>4</a:t>
            </a:r>
            <a:r>
              <a:rPr lang="en-US" dirty="0" smtClean="0"/>
              <a:t>He</a:t>
            </a:r>
          </a:p>
          <a:p>
            <a:pPr lvl="1"/>
            <a:r>
              <a:rPr lang="en-US" dirty="0" smtClean="0"/>
              <a:t>Big Bang </a:t>
            </a:r>
            <a:r>
              <a:rPr lang="en-US" dirty="0" err="1" smtClean="0"/>
              <a:t>Nucleosynthesis</a:t>
            </a:r>
            <a:r>
              <a:rPr lang="en-US" dirty="0" smtClean="0"/>
              <a:t> in the lab . . .</a:t>
            </a:r>
          </a:p>
          <a:p>
            <a:pPr lvl="1"/>
            <a:r>
              <a:rPr lang="en-US" dirty="0" smtClean="0"/>
              <a:t>Building up the </a:t>
            </a:r>
            <a:r>
              <a:rPr lang="en-US" dirty="0" err="1" smtClean="0"/>
              <a:t>antiworld</a:t>
            </a:r>
            <a:r>
              <a:rPr lang="en-US" dirty="0" smtClean="0"/>
              <a:t> as well . . .</a:t>
            </a:r>
          </a:p>
          <a:p>
            <a:pPr lvl="1"/>
            <a:r>
              <a:rPr lang="en-US" dirty="0" smtClean="0"/>
              <a:t>Cosmological implications?</a:t>
            </a:r>
          </a:p>
          <a:p>
            <a:endParaRPr lang="en-US" dirty="0" smtClean="0"/>
          </a:p>
          <a:p>
            <a:r>
              <a:rPr lang="en-US" dirty="0" smtClean="0"/>
              <a:t>Do we understand enough by now about QCD bound states—and nucleons specifically—to start to think more about going from first principles to the “van der Waals” forces that bind color-neutral nucleons into nuclei??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High-multiplicity </a:t>
            </a:r>
            <a:r>
              <a:rPr lang="en-US" dirty="0" err="1" smtClean="0"/>
              <a:t>p+p</a:t>
            </a:r>
            <a:r>
              <a:rPr lang="en-US" dirty="0" smtClean="0"/>
              <a:t> shows features similar to </a:t>
            </a:r>
            <a:r>
              <a:rPr lang="en-US" dirty="0" err="1" smtClean="0"/>
              <a:t>p+A</a:t>
            </a:r>
            <a:r>
              <a:rPr lang="en-US" dirty="0" smtClean="0"/>
              <a:t> and A+A collisions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24025"/>
            <a:ext cx="83439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50292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arXiv:1509.04776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562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</a:rPr>
              <a:t>Long-range </a:t>
            </a:r>
            <a:r>
              <a:rPr lang="en-US" sz="2200" dirty="0" smtClean="0">
                <a:solidFill>
                  <a:srgbClr val="FFFFCC"/>
                </a:solidFill>
                <a:latin typeface="Symbol" panose="05050102010706020507" pitchFamily="18" charset="2"/>
              </a:rPr>
              <a:t>Dh</a:t>
            </a:r>
            <a:r>
              <a:rPr lang="en-US" sz="2200" dirty="0" smtClean="0">
                <a:solidFill>
                  <a:srgbClr val="FFFFCC"/>
                </a:solidFill>
              </a:rPr>
              <a:t> correlation in  0.5&lt;</a:t>
            </a:r>
            <a:r>
              <a:rPr lang="en-US" sz="2200" dirty="0" err="1" smtClean="0">
                <a:solidFill>
                  <a:srgbClr val="FFFFCC"/>
                </a:solidFill>
              </a:rPr>
              <a:t>p</a:t>
            </a:r>
            <a:r>
              <a:rPr lang="en-US" sz="2200" baseline="-25000" dirty="0" err="1" smtClean="0">
                <a:solidFill>
                  <a:srgbClr val="FFFFCC"/>
                </a:solidFill>
              </a:rPr>
              <a:t>T</a:t>
            </a:r>
            <a:r>
              <a:rPr lang="en-US" sz="2200" dirty="0" smtClean="0">
                <a:solidFill>
                  <a:srgbClr val="FFFFCC"/>
                </a:solidFill>
              </a:rPr>
              <a:t>&lt;5 GeV charged hadron production in away-side “jet”, enhanced  at even higher multiplicities</a:t>
            </a:r>
            <a:endParaRPr lang="en-US" sz="22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High-multiplicity </a:t>
            </a:r>
            <a:r>
              <a:rPr lang="en-US" dirty="0" err="1" smtClean="0"/>
              <a:t>p+p</a:t>
            </a:r>
            <a:r>
              <a:rPr lang="en-US" dirty="0" smtClean="0"/>
              <a:t>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-dependent cos 2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1769"/>
            <a:ext cx="8229600" cy="120663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= amplitude of cos 2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modulation</a:t>
            </a:r>
          </a:p>
          <a:p>
            <a:r>
              <a:rPr lang="en-US" dirty="0" smtClean="0"/>
              <a:t>Heavy ion community thinks of hydrodynamic flow . .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04964"/>
            <a:ext cx="8472488" cy="331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1600" y="37338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arXiv:1509.04776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3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Moderate-</a:t>
            </a:r>
            <a:r>
              <a:rPr lang="en-US" sz="3000" dirty="0" err="1" smtClean="0"/>
              <a:t>p</a:t>
            </a:r>
            <a:r>
              <a:rPr lang="en-US" sz="3000" baseline="-25000" dirty="0" err="1" smtClean="0"/>
              <a:t>T</a:t>
            </a:r>
            <a:r>
              <a:rPr lang="en-US" sz="3000" dirty="0" smtClean="0"/>
              <a:t> forward charged hadron production in 62.4 GeV </a:t>
            </a:r>
            <a:r>
              <a:rPr lang="en-US" sz="3000" dirty="0" err="1" smtClean="0"/>
              <a:t>p+p</a:t>
            </a:r>
            <a:r>
              <a:rPr lang="en-US" sz="3000" dirty="0" smtClean="0"/>
              <a:t>:</a:t>
            </a:r>
            <a:br>
              <a:rPr lang="en-US" sz="3000" dirty="0" smtClean="0"/>
            </a:br>
            <a:r>
              <a:rPr lang="en-US" sz="3000" dirty="0" smtClean="0"/>
              <a:t>Also moving away from vacuum fragmentation?</a:t>
            </a:r>
            <a:r>
              <a:rPr lang="en-US" sz="3000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89" y="1660273"/>
            <a:ext cx="4208203" cy="42833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82049"/>
            <a:ext cx="4208203" cy="42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“Target fragmentation”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Electron-Ion Collider will map out well</a:t>
            </a:r>
          </a:p>
          <a:p>
            <a:pPr lvl="1"/>
            <a:r>
              <a:rPr lang="en-US" dirty="0" smtClean="0"/>
              <a:t>Collider geometry</a:t>
            </a:r>
          </a:p>
          <a:p>
            <a:endParaRPr lang="en-US" dirty="0"/>
          </a:p>
          <a:p>
            <a:r>
              <a:rPr lang="en-US" dirty="0" smtClean="0"/>
              <a:t>Connections to </a:t>
            </a:r>
          </a:p>
          <a:p>
            <a:pPr lvl="1"/>
            <a:r>
              <a:rPr lang="en-US" dirty="0" smtClean="0"/>
              <a:t>“Underlying event” in hadronic collisions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orward hadron production in </a:t>
            </a:r>
            <a:r>
              <a:rPr lang="en-US" dirty="0" err="1" smtClean="0"/>
              <a:t>p+p</a:t>
            </a:r>
            <a:endParaRPr lang="en-US" dirty="0" smtClean="0"/>
          </a:p>
          <a:p>
            <a:pPr lvl="1"/>
            <a:r>
              <a:rPr lang="en-US" dirty="0" smtClean="0"/>
              <a:t>Cosmic ray physics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racture functions</a:t>
            </a:r>
          </a:p>
          <a:p>
            <a:pPr lvl="1"/>
            <a:r>
              <a:rPr lang="en-US" dirty="0" smtClean="0"/>
              <a:t>Low-z region in </a:t>
            </a:r>
            <a:r>
              <a:rPr lang="en-US" dirty="0" err="1" smtClean="0"/>
              <a:t>e+e</a:t>
            </a:r>
            <a:r>
              <a:rPr lang="en-US" dirty="0" smtClean="0"/>
              <a:t>-??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thoughts: Heavy flavor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heavy flavor—vacuum fragmentation picture</a:t>
            </a:r>
          </a:p>
          <a:p>
            <a:r>
              <a:rPr lang="en-US" dirty="0" smtClean="0"/>
              <a:t>Heavy </a:t>
            </a:r>
            <a:r>
              <a:rPr lang="en-US" dirty="0" err="1" smtClean="0"/>
              <a:t>quarkonium</a:t>
            </a:r>
            <a:r>
              <a:rPr lang="en-US" dirty="0" smtClean="0"/>
              <a:t> states—different thinking</a:t>
            </a:r>
          </a:p>
          <a:p>
            <a:pPr lvl="1"/>
            <a:r>
              <a:rPr lang="en-US" dirty="0" smtClean="0"/>
              <a:t>Handles on production via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dependence, polarization, in-medium modification</a:t>
            </a:r>
          </a:p>
          <a:p>
            <a:pPr lvl="1"/>
            <a:r>
              <a:rPr lang="en-US" dirty="0" smtClean="0"/>
              <a:t>For very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production in hadronic collisions, return to vacuum fragmentation picture?  How to handle multiple hard scales in calculations?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thoughts: Hadron spectroscopy; Diffractive hadron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ifferent ways of thinking about hadron production</a:t>
            </a:r>
          </a:p>
          <a:p>
            <a:endParaRPr lang="en-US" dirty="0" smtClean="0"/>
          </a:p>
          <a:p>
            <a:r>
              <a:rPr lang="en-US" dirty="0" smtClean="0"/>
              <a:t>Can we learn from these ways of thinking, and move toward unifying spectroscopy and hard scattering/fragmentation pictures??</a:t>
            </a:r>
          </a:p>
          <a:p>
            <a:endParaRPr lang="en-US" dirty="0" smtClean="0"/>
          </a:p>
          <a:p>
            <a:r>
              <a:rPr lang="en-US" dirty="0" smtClean="0"/>
              <a:t>Physics and community links through diffraction??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2355"/>
          </a:xfrm>
        </p:spPr>
        <p:txBody>
          <a:bodyPr/>
          <a:lstStyle/>
          <a:p>
            <a:r>
              <a:rPr lang="en-US" dirty="0" smtClean="0"/>
              <a:t>A cyclical process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71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Midrapidity charge-separated hadrons </a:t>
            </a:r>
            <a:br>
              <a:rPr lang="en-US" sz="3600" dirty="0" smtClean="0"/>
            </a:br>
            <a:r>
              <a:rPr lang="en-US" sz="3600" dirty="0" smtClean="0"/>
              <a:t>in 62.4 GeV </a:t>
            </a:r>
            <a:r>
              <a:rPr lang="en-US" sz="3600" dirty="0" err="1" smtClean="0"/>
              <a:t>p+p</a:t>
            </a:r>
            <a:r>
              <a:rPr lang="en-US" sz="3600" dirty="0" smtClean="0"/>
              <a:t>: Reining in scale uncertainties with NLL resummation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0524"/>
            <a:ext cx="7029450" cy="45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10450" y="2590799"/>
            <a:ext cx="1660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when appropriate…</a:t>
            </a:r>
            <a:endParaRPr lang="en-US" sz="22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895600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PRD86, 092006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Efforts on hadronization ramping up!  (And thus this workshop . . .)</a:t>
            </a:r>
          </a:p>
          <a:p>
            <a:r>
              <a:rPr lang="en-US" dirty="0" smtClean="0"/>
              <a:t>Wealth of data available / potentially available from wide variety of facilities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+e</a:t>
            </a:r>
            <a:r>
              <a:rPr lang="en-US" dirty="0" smtClean="0"/>
              <a:t>- from BELLE, </a:t>
            </a:r>
            <a:r>
              <a:rPr lang="en-US" dirty="0" err="1" smtClean="0"/>
              <a:t>BaBar</a:t>
            </a:r>
            <a:r>
              <a:rPr lang="en-US" dirty="0" smtClean="0"/>
              <a:t>.  Higgs factory would provide complementary scale to B factories!  3-jet events to study hadronization from gluons?</a:t>
            </a:r>
          </a:p>
          <a:p>
            <a:pPr lvl="1"/>
            <a:r>
              <a:rPr lang="en-US" dirty="0" smtClean="0"/>
              <a:t>SIDIS on proton and nuclei at </a:t>
            </a:r>
            <a:r>
              <a:rPr lang="en-US" dirty="0" err="1" smtClean="0"/>
              <a:t>JLab</a:t>
            </a:r>
            <a:r>
              <a:rPr lang="en-US" dirty="0" smtClean="0"/>
              <a:t>, COMPASS, HERMES.  EIC will provide first-ever </a:t>
            </a:r>
            <a:r>
              <a:rPr lang="en-US" dirty="0" err="1" smtClean="0"/>
              <a:t>e+A</a:t>
            </a:r>
            <a:r>
              <a:rPr lang="en-US" dirty="0" smtClean="0"/>
              <a:t> and polarized </a:t>
            </a:r>
            <a:r>
              <a:rPr lang="en-US" dirty="0" err="1" smtClean="0"/>
              <a:t>e+p</a:t>
            </a:r>
            <a:r>
              <a:rPr lang="en-US" dirty="0" smtClean="0"/>
              <a:t> collider data </a:t>
            </a:r>
            <a:r>
              <a:rPr lang="en-US" dirty="0" smtClean="0">
                <a:sym typeface="Wingdings" panose="05000000000000000000" pitchFamily="2" charset="2"/>
              </a:rPr>
              <a:t> many opportunities!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p+p</a:t>
            </a:r>
            <a:r>
              <a:rPr lang="en-US" dirty="0" smtClean="0"/>
              <a:t>, </a:t>
            </a:r>
            <a:r>
              <a:rPr lang="en-US" dirty="0" err="1" smtClean="0"/>
              <a:t>p+A</a:t>
            </a:r>
            <a:r>
              <a:rPr lang="en-US" dirty="0" smtClean="0"/>
              <a:t>, A+A at RHIC and LHC.  Very forward hadronic collisions at </a:t>
            </a:r>
            <a:r>
              <a:rPr lang="en-US" dirty="0" err="1" smtClean="0"/>
              <a:t>LHCb</a:t>
            </a:r>
            <a:r>
              <a:rPr lang="en-US" dirty="0" smtClean="0"/>
              <a:t> and NA61.  Cosmic ray data?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Efforts on hadronization ramping up!  (And thus this workshop . . .)</a:t>
            </a:r>
          </a:p>
          <a:p>
            <a:r>
              <a:rPr lang="en-US" dirty="0" smtClean="0"/>
              <a:t>Wealth of data available / potentially available from wide variety of facilities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+e</a:t>
            </a:r>
            <a:r>
              <a:rPr lang="en-US" dirty="0" smtClean="0"/>
              <a:t>- from BELLE, </a:t>
            </a:r>
            <a:r>
              <a:rPr lang="en-US" dirty="0" err="1" smtClean="0"/>
              <a:t>BaBar</a:t>
            </a:r>
            <a:r>
              <a:rPr lang="en-US" dirty="0" smtClean="0"/>
              <a:t>.  Higgs factory would provide complementary scale to B factories!  3-jet events to study hadronization from gluons?</a:t>
            </a:r>
          </a:p>
          <a:p>
            <a:pPr lvl="1"/>
            <a:r>
              <a:rPr lang="en-US" dirty="0" smtClean="0"/>
              <a:t>SIDIS on proton and nuclei at </a:t>
            </a:r>
            <a:r>
              <a:rPr lang="en-US" dirty="0" err="1" smtClean="0"/>
              <a:t>JLab</a:t>
            </a:r>
            <a:r>
              <a:rPr lang="en-US" dirty="0" smtClean="0"/>
              <a:t>, COMPASS, HERMES.  EIC will provide first-ever </a:t>
            </a:r>
            <a:r>
              <a:rPr lang="en-US" dirty="0" err="1" smtClean="0"/>
              <a:t>e+A</a:t>
            </a:r>
            <a:r>
              <a:rPr lang="en-US" dirty="0" smtClean="0"/>
              <a:t> and polarized </a:t>
            </a:r>
            <a:r>
              <a:rPr lang="en-US" dirty="0" err="1" smtClean="0"/>
              <a:t>e+p</a:t>
            </a:r>
            <a:r>
              <a:rPr lang="en-US" dirty="0" smtClean="0"/>
              <a:t> collider data </a:t>
            </a:r>
            <a:r>
              <a:rPr lang="en-US" dirty="0" smtClean="0">
                <a:sym typeface="Wingdings" panose="05000000000000000000" pitchFamily="2" charset="2"/>
              </a:rPr>
              <a:t> many opportunities!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p+p</a:t>
            </a:r>
            <a:r>
              <a:rPr lang="en-US" dirty="0" smtClean="0"/>
              <a:t>, </a:t>
            </a:r>
            <a:r>
              <a:rPr lang="en-US" dirty="0" err="1" smtClean="0"/>
              <a:t>p+A</a:t>
            </a:r>
            <a:r>
              <a:rPr lang="en-US" dirty="0" smtClean="0"/>
              <a:t>, A+A at RHIC and LHC.  Very forward hadronic collisions at </a:t>
            </a:r>
            <a:r>
              <a:rPr lang="en-US" dirty="0" err="1" smtClean="0"/>
              <a:t>LHCb</a:t>
            </a:r>
            <a:r>
              <a:rPr lang="en-US" dirty="0" smtClean="0"/>
              <a:t> and NA61.  Cosmic ray data?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8674" y="5638800"/>
            <a:ext cx="8328126" cy="95410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forward to lots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discussion this week, and lots of progress over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5-10 years!</a:t>
            </a:r>
          </a:p>
        </p:txBody>
      </p:sp>
    </p:spTree>
    <p:extLst>
      <p:ext uri="{BB962C8B-B14F-4D97-AF65-F5344CB8AC3E}">
        <p14:creationId xmlns:p14="http://schemas.microsoft.com/office/powerpoint/2010/main" val="20782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Charge-separated hadrons </a:t>
            </a:r>
            <a:br>
              <a:rPr lang="en-US" sz="3600" dirty="0" smtClean="0"/>
            </a:br>
            <a:r>
              <a:rPr lang="en-US" sz="3600" dirty="0" smtClean="0"/>
              <a:t>in 62.4 GeV </a:t>
            </a:r>
            <a:r>
              <a:rPr lang="en-US" sz="3600" dirty="0" err="1" smtClean="0"/>
              <a:t>p+p</a:t>
            </a:r>
            <a:r>
              <a:rPr lang="en-US" sz="3600" dirty="0" smtClean="0"/>
              <a:t>: Reining in scale uncertainties with NLL resummation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0524"/>
            <a:ext cx="7029450" cy="45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0874" y="2995168"/>
            <a:ext cx="861526" cy="281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10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4525963"/>
          </a:xfrm>
        </p:spPr>
        <p:txBody>
          <a:bodyPr/>
          <a:lstStyle/>
          <a:p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, K, p charge ratios in 200 and 62.4 GeV </a:t>
            </a:r>
            <a:r>
              <a:rPr lang="en-US" dirty="0" err="1" smtClean="0"/>
              <a:t>p+p</a:t>
            </a:r>
            <a:endParaRPr lang="en-US" dirty="0" smtClean="0"/>
          </a:p>
          <a:p>
            <a:r>
              <a:rPr lang="en-US" dirty="0" smtClean="0"/>
              <a:t>For antiproton-to-proton ratio, comparison shown to NLO calculations using DSS FFs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08622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5498068"/>
            <a:ext cx="225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PRC83, 064903 (2011)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8" name="Picture 12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52368"/>
            <a:ext cx="861526" cy="281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9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pions, 200 GeV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" name="Picture 8" descr="https://www.phenix.bnl.gov/phenix/WWW/plots/archive/p1238/04/prel_pipm_all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7509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www.phenix.bnl.gov/phenix/WWW/plots/archive/p1238/03/prel_pipm_pi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7509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Charged pions at PHENIX and STAR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7" name="Picture 10" descr="https://www.phenix.bnl.gov/phenix/WWW/plots/archive/p1238/05/prel_pipm_run9_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02" y="1676400"/>
            <a:ext cx="37509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central </a:t>
            </a:r>
            <a:r>
              <a:rPr lang="en-US" dirty="0" err="1" smtClean="0"/>
              <a:t>d+Au</a:t>
            </a:r>
            <a:r>
              <a:rPr lang="en-US" dirty="0" smtClean="0"/>
              <a:t> with peripheral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1" y="1828800"/>
            <a:ext cx="8151669" cy="30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953000"/>
            <a:ext cx="47148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50292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CC"/>
                </a:solidFill>
                <a:latin typeface="Times" pitchFamily="18" charset="0"/>
              </a:rPr>
              <a:t>Both shape and magnitude identical!</a:t>
            </a:r>
            <a:endParaRPr lang="en-US" sz="2400" dirty="0">
              <a:solidFill>
                <a:srgbClr val="FFFFCC"/>
              </a:solidFill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447800"/>
            <a:ext cx="225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CC"/>
                </a:solidFill>
              </a:rPr>
              <a:t>PRC88, 024906 (2013)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10" name="Picture 12" descr="PHENIX bi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514600"/>
            <a:ext cx="861526" cy="281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0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Electron-Ion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facility to bring this new era of quantitative QCD to maturity!</a:t>
            </a:r>
          </a:p>
          <a:p>
            <a:r>
              <a:rPr lang="en-US" i="1" dirty="0" smtClean="0"/>
              <a:t>How can QCD matter be described in terms of the quark and gluon </a:t>
            </a:r>
            <a:r>
              <a:rPr lang="en-US" i="1" dirty="0" err="1" smtClean="0"/>
              <a:t>d.o.f</a:t>
            </a:r>
            <a:r>
              <a:rPr lang="en-US" i="1" dirty="0" smtClean="0"/>
              <a:t>. in the field theory?</a:t>
            </a:r>
          </a:p>
          <a:p>
            <a:r>
              <a:rPr lang="en-US" i="1" dirty="0" smtClean="0"/>
              <a:t>How does a colored quark or gluon become a colorless object?</a:t>
            </a:r>
          </a:p>
          <a:p>
            <a:r>
              <a:rPr lang="en-US" dirty="0" smtClean="0"/>
              <a:t>Study in detail</a:t>
            </a:r>
          </a:p>
          <a:p>
            <a:pPr lvl="1"/>
            <a:r>
              <a:rPr lang="en-US" dirty="0" smtClean="0"/>
              <a:t>“Simple” QCD bound states: Nucleons</a:t>
            </a:r>
          </a:p>
          <a:p>
            <a:pPr lvl="1"/>
            <a:r>
              <a:rPr lang="en-US" dirty="0" smtClean="0"/>
              <a:t>Collections of QCD bound states: Nuclei </a:t>
            </a:r>
          </a:p>
          <a:p>
            <a:pPr lvl="1"/>
            <a:r>
              <a:rPr lang="en-US" dirty="0" smtClean="0"/>
              <a:t>Hadronization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2710" y="3505200"/>
            <a:ext cx="1258090" cy="98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331" y="3509584"/>
            <a:ext cx="1024638" cy="98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0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505200"/>
            <a:ext cx="1295400" cy="97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1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Enhancement of strange meson production in central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K/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ratio higher in more central </a:t>
            </a:r>
            <a:r>
              <a:rPr lang="en-US" dirty="0" err="1" smtClean="0"/>
              <a:t>Au+Au</a:t>
            </a:r>
            <a:r>
              <a:rPr lang="en-US" dirty="0" smtClean="0"/>
              <a:t> than </a:t>
            </a:r>
            <a:r>
              <a:rPr lang="en-US" dirty="0" err="1" smtClean="0"/>
              <a:t>p+p</a:t>
            </a:r>
            <a:r>
              <a:rPr lang="en-US" dirty="0" smtClean="0"/>
              <a:t>, increases with centrality</a:t>
            </a:r>
          </a:p>
          <a:p>
            <a:r>
              <a:rPr lang="en-US" dirty="0" smtClean="0"/>
              <a:t>K/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ratio in </a:t>
            </a:r>
            <a:r>
              <a:rPr lang="en-US" dirty="0" err="1" smtClean="0"/>
              <a:t>d+Au</a:t>
            </a:r>
            <a:r>
              <a:rPr lang="en-US" dirty="0" smtClean="0"/>
              <a:t> same as </a:t>
            </a:r>
            <a:r>
              <a:rPr lang="en-US" dirty="0" err="1" smtClean="0"/>
              <a:t>p+p</a:t>
            </a:r>
            <a:r>
              <a:rPr lang="en-US" dirty="0"/>
              <a:t> </a:t>
            </a:r>
            <a:r>
              <a:rPr lang="en-US" dirty="0" smtClean="0"/>
              <a:t>for all centralities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4" y="1552575"/>
            <a:ext cx="41624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14600"/>
            <a:ext cx="861526" cy="28143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876800" y="4191000"/>
            <a:ext cx="3886200" cy="21860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953000" y="1493837"/>
            <a:ext cx="3886200" cy="478682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Cross section data used in FF fit</a:t>
            </a:r>
          </a:p>
          <a:p>
            <a:r>
              <a:rPr lang="en-US" dirty="0" smtClean="0"/>
              <a:t>NLO calculation for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/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ratio ~15% too low (no uncertainties shown)</a:t>
            </a:r>
          </a:p>
          <a:p>
            <a:r>
              <a:rPr lang="en-US" dirty="0" smtClean="0"/>
              <a:t>PHENIX eta data and (earlier but consistent)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data were used in respective FF fits, but in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baseline="30000" dirty="0"/>
              <a:t>0</a:t>
            </a:r>
            <a:r>
              <a:rPr lang="en-US" dirty="0" smtClean="0"/>
              <a:t> fit, PHENIX data normalization scaled within uncertainty in one direction, and in eta fit, scaled in other direction</a:t>
            </a:r>
          </a:p>
          <a:p>
            <a:r>
              <a:rPr lang="en-US" dirty="0" smtClean="0"/>
              <a:t>Again, fitting ratio directly would provide stronger constraint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Eta mesons in 200 GeV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1219200"/>
            <a:ext cx="3716059" cy="4867276"/>
            <a:chOff x="457200" y="1219200"/>
            <a:chExt cx="3716059" cy="4867276"/>
          </a:xfrm>
        </p:grpSpPr>
        <p:pic>
          <p:nvPicPr>
            <p:cNvPr id="911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19200"/>
              <a:ext cx="3716059" cy="486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PHENIX big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3807496"/>
              <a:ext cx="861526" cy="281432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1143000" y="6096000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PRD83, 032001 (2011)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2133600"/>
            <a:ext cx="3962400" cy="403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Enhancement of strange meson production in central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K/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ratio higher in more central </a:t>
            </a:r>
            <a:r>
              <a:rPr lang="en-US" dirty="0" err="1" smtClean="0"/>
              <a:t>Au+Au</a:t>
            </a:r>
            <a:r>
              <a:rPr lang="en-US" dirty="0" smtClean="0"/>
              <a:t> than </a:t>
            </a:r>
            <a:r>
              <a:rPr lang="en-US" dirty="0" err="1" smtClean="0"/>
              <a:t>p+p</a:t>
            </a:r>
            <a:r>
              <a:rPr lang="en-US" dirty="0" smtClean="0"/>
              <a:t>, increases with centrality</a:t>
            </a:r>
          </a:p>
          <a:p>
            <a:r>
              <a:rPr lang="en-US" dirty="0" smtClean="0"/>
              <a:t>K/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ratio in </a:t>
            </a:r>
            <a:r>
              <a:rPr lang="en-US" dirty="0" err="1" smtClean="0"/>
              <a:t>d+Au</a:t>
            </a:r>
            <a:r>
              <a:rPr lang="en-US" dirty="0" smtClean="0"/>
              <a:t> same as </a:t>
            </a:r>
            <a:r>
              <a:rPr lang="en-US" dirty="0" err="1" smtClean="0"/>
              <a:t>p+p</a:t>
            </a:r>
            <a:r>
              <a:rPr lang="en-US" dirty="0"/>
              <a:t> </a:t>
            </a:r>
            <a:r>
              <a:rPr lang="en-US" dirty="0" smtClean="0"/>
              <a:t>for all centralities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81150"/>
            <a:ext cx="41148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14600"/>
            <a:ext cx="861526" cy="281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0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35925"/>
            <a:ext cx="55149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Strange meson production in </a:t>
            </a:r>
            <a:r>
              <a:rPr lang="en-US" dirty="0" err="1"/>
              <a:t>Au+Au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95400"/>
            <a:ext cx="27432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Au+Au</a:t>
            </a:r>
            <a:r>
              <a:rPr lang="en-US" dirty="0" smtClean="0"/>
              <a:t>, </a:t>
            </a:r>
            <a:r>
              <a:rPr lang="en-US" dirty="0" err="1" smtClean="0"/>
              <a:t>kaon</a:t>
            </a:r>
            <a:r>
              <a:rPr lang="en-US" dirty="0" smtClean="0"/>
              <a:t> and pion most separated in central events</a:t>
            </a:r>
          </a:p>
          <a:p>
            <a:r>
              <a:rPr lang="en-US" dirty="0" smtClean="0"/>
              <a:t>Phi seems to stay between </a:t>
            </a:r>
            <a:r>
              <a:rPr lang="en-US" dirty="0" err="1" smtClean="0"/>
              <a:t>kaon</a:t>
            </a:r>
            <a:r>
              <a:rPr lang="en-US" dirty="0" smtClean="0"/>
              <a:t> and proton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d+Au</a:t>
            </a:r>
            <a:r>
              <a:rPr lang="en-US" dirty="0" smtClean="0"/>
              <a:t>, charged pions and kaons consistent with each other, and phi exhibits minimal modification</a:t>
            </a:r>
          </a:p>
          <a:p>
            <a:r>
              <a:rPr lang="en-US" dirty="0"/>
              <a:t>Suggests additional strange meson production mechanism in </a:t>
            </a:r>
            <a:r>
              <a:rPr lang="en-US" dirty="0" smtClean="0"/>
              <a:t>central </a:t>
            </a:r>
            <a:r>
              <a:rPr lang="en-US" dirty="0" err="1" smtClean="0"/>
              <a:t>Au+Au</a:t>
            </a:r>
            <a:r>
              <a:rPr lang="en-US" dirty="0" smtClean="0"/>
              <a:t> </a:t>
            </a:r>
            <a:r>
              <a:rPr lang="en-US" dirty="0"/>
              <a:t>compared to </a:t>
            </a:r>
            <a:r>
              <a:rPr lang="en-US" dirty="0" err="1"/>
              <a:t>d+Au</a:t>
            </a:r>
            <a:r>
              <a:rPr lang="en-US" dirty="0"/>
              <a:t> or </a:t>
            </a:r>
            <a:r>
              <a:rPr lang="en-US" dirty="0" err="1"/>
              <a:t>p+p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895600"/>
            <a:ext cx="2667000" cy="34814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Strange meson production in </a:t>
            </a:r>
            <a:r>
              <a:rPr lang="en-US" dirty="0" err="1"/>
              <a:t>Au+Au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95400"/>
            <a:ext cx="27432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Au+Au</a:t>
            </a:r>
            <a:r>
              <a:rPr lang="en-US" dirty="0" smtClean="0"/>
              <a:t>, </a:t>
            </a:r>
            <a:r>
              <a:rPr lang="en-US" dirty="0" err="1" smtClean="0"/>
              <a:t>kaon</a:t>
            </a:r>
            <a:r>
              <a:rPr lang="en-US" dirty="0" smtClean="0"/>
              <a:t> and pion most separated in central events</a:t>
            </a:r>
          </a:p>
          <a:p>
            <a:r>
              <a:rPr lang="en-US" dirty="0" smtClean="0"/>
              <a:t>Phi seems to stay between </a:t>
            </a:r>
            <a:r>
              <a:rPr lang="en-US" dirty="0" err="1" smtClean="0"/>
              <a:t>kaon</a:t>
            </a:r>
            <a:r>
              <a:rPr lang="en-US" dirty="0" smtClean="0"/>
              <a:t> and proton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d+Au</a:t>
            </a:r>
            <a:r>
              <a:rPr lang="en-US" dirty="0" smtClean="0"/>
              <a:t>, charged pions and kaons consistent with each other, and phi exhibits minimal modification</a:t>
            </a:r>
          </a:p>
          <a:p>
            <a:r>
              <a:rPr lang="en-US" dirty="0"/>
              <a:t>Suggests additional strange meson production mechanism in </a:t>
            </a:r>
            <a:r>
              <a:rPr lang="en-US" dirty="0" smtClean="0"/>
              <a:t>central </a:t>
            </a:r>
            <a:r>
              <a:rPr lang="en-US" dirty="0" err="1" smtClean="0"/>
              <a:t>Au+Au</a:t>
            </a:r>
            <a:r>
              <a:rPr lang="en-US" dirty="0" smtClean="0"/>
              <a:t> </a:t>
            </a:r>
            <a:r>
              <a:rPr lang="en-US" dirty="0"/>
              <a:t>compared to </a:t>
            </a:r>
            <a:r>
              <a:rPr lang="en-US" dirty="0" err="1"/>
              <a:t>d+Au</a:t>
            </a:r>
            <a:r>
              <a:rPr lang="en-US" dirty="0"/>
              <a:t> or </a:t>
            </a:r>
            <a:r>
              <a:rPr lang="en-US" dirty="0" err="1"/>
              <a:t>p+p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56578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4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136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0"/>
            <a:ext cx="7924800" cy="3048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How </a:t>
            </a:r>
            <a:r>
              <a:rPr lang="en-US" sz="4000" b="1" dirty="0" smtClean="0"/>
              <a:t>can we use hadronic collision data to help us understand more about partons turning into hadrons from . . .</a:t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09800"/>
            <a:ext cx="838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AutoNum type="romanUcPeriod"/>
            </a:pPr>
            <a:r>
              <a:rPr lang="en-US" sz="3400" b="1" i="1" dirty="0" smtClean="0">
                <a:solidFill>
                  <a:srgbClr val="FFFF00"/>
                </a:solidFill>
                <a:latin typeface="Times" pitchFamily="18" charset="0"/>
              </a:rPr>
              <a:t>Hard scattering and “traditional</a:t>
            </a:r>
            <a:r>
              <a:rPr lang="en-US" sz="3400" b="1" i="1" dirty="0">
                <a:solidFill>
                  <a:srgbClr val="FFFF00"/>
                </a:solidFill>
                <a:latin typeface="Times" pitchFamily="18" charset="0"/>
              </a:rPr>
              <a:t>” </a:t>
            </a:r>
            <a:r>
              <a:rPr lang="en-US" sz="3400" b="1" i="1" dirty="0" smtClean="0">
                <a:solidFill>
                  <a:srgbClr val="FFFF00"/>
                </a:solidFill>
                <a:latin typeface="Times" pitchFamily="18" charset="0"/>
              </a:rPr>
              <a:t>fragmentation</a:t>
            </a:r>
          </a:p>
          <a:p>
            <a:pPr marL="857250" indent="-857250" algn="ctr">
              <a:buAutoNum type="romanUcPeriod"/>
            </a:pPr>
            <a:r>
              <a:rPr lang="en-US" sz="3400" b="1" i="1" dirty="0" smtClean="0">
                <a:solidFill>
                  <a:srgbClr val="FFFF00"/>
                </a:solidFill>
                <a:latin typeface="Times" pitchFamily="18" charset="0"/>
              </a:rPr>
              <a:t>A denser partonic </a:t>
            </a:r>
            <a:r>
              <a:rPr lang="en-US" sz="3400" b="1" i="1" dirty="0">
                <a:solidFill>
                  <a:srgbClr val="FFFF00"/>
                </a:solidFill>
                <a:latin typeface="Times" pitchFamily="18" charset="0"/>
              </a:rPr>
              <a:t>environment and partonic recombination(?)</a:t>
            </a:r>
            <a:endParaRPr lang="en-US" sz="3400" b="1" i="1" dirty="0" smtClean="0">
              <a:solidFill>
                <a:srgbClr val="FFFF00"/>
              </a:solidFill>
              <a:latin typeface="Times" pitchFamily="18" charset="0"/>
            </a:endParaRPr>
          </a:p>
          <a:p>
            <a:pPr marL="857250" indent="-857250" algn="ctr">
              <a:buAutoNum type="romanUcPeriod"/>
            </a:pPr>
            <a:r>
              <a:rPr lang="en-US" sz="3400" b="1" i="1" dirty="0" smtClean="0">
                <a:solidFill>
                  <a:srgbClr val="FFFF00"/>
                </a:solidFill>
                <a:latin typeface="Times" pitchFamily="18" charset="0"/>
              </a:rPr>
              <a:t>A thermalized, </a:t>
            </a:r>
            <a:r>
              <a:rPr lang="en-US" sz="3400" b="1" i="1" dirty="0" err="1" smtClean="0">
                <a:solidFill>
                  <a:srgbClr val="FFFF00"/>
                </a:solidFill>
                <a:latin typeface="Times" pitchFamily="18" charset="0"/>
              </a:rPr>
              <a:t>deconfined</a:t>
            </a:r>
            <a:r>
              <a:rPr lang="en-US" sz="3400" b="1" i="1" dirty="0" smtClean="0">
                <a:solidFill>
                  <a:srgbClr val="FFFF00"/>
                </a:solidFill>
                <a:latin typeface="Times" pitchFamily="18" charset="0"/>
              </a:rPr>
              <a:t> environment</a:t>
            </a:r>
          </a:p>
          <a:p>
            <a:pPr marL="857250" indent="-857250" algn="ctr">
              <a:buAutoNum type="romanUcPeriod"/>
            </a:pPr>
            <a:r>
              <a:rPr lang="en-US" sz="3400" b="1" i="1" dirty="0" smtClean="0">
                <a:solidFill>
                  <a:srgbClr val="FFFF00"/>
                </a:solidFill>
                <a:latin typeface="Times" pitchFamily="18" charset="0"/>
              </a:rPr>
              <a:t>Bound states of hadronic bound states: nucleon coalescence(?)</a:t>
            </a:r>
            <a:r>
              <a:rPr lang="en-US" sz="3400" b="1" i="1" dirty="0">
                <a:solidFill>
                  <a:srgbClr val="FFFF00"/>
                </a:solidFill>
                <a:latin typeface="Times" pitchFamily="18" charset="0"/>
              </a:rPr>
              <a:t/>
            </a:r>
            <a:br>
              <a:rPr lang="en-US" sz="3400" b="1" i="1" dirty="0">
                <a:solidFill>
                  <a:srgbClr val="FFFF00"/>
                </a:solidFill>
                <a:latin typeface="Times" pitchFamily="18" charset="0"/>
              </a:rPr>
            </a:br>
            <a:endParaRPr lang="en-US" sz="3400" i="1" dirty="0">
              <a:solidFill>
                <a:srgbClr val="FFFF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4083"/>
            <a:ext cx="4117780" cy="270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75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Testing TMD-factorization breaking/color entanglement: </a:t>
            </a:r>
            <a:r>
              <a:rPr lang="en-US" sz="3600" dirty="0" err="1" smtClean="0"/>
              <a:t>p+p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 hadrons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1910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Look for contradiction with predictions for the case of </a:t>
            </a:r>
            <a:r>
              <a:rPr lang="en-US" sz="2200" i="1" dirty="0" smtClean="0"/>
              <a:t>no</a:t>
            </a:r>
            <a:r>
              <a:rPr lang="en-US" sz="2200" dirty="0" smtClean="0"/>
              <a:t> color entanglement</a:t>
            </a:r>
          </a:p>
          <a:p>
            <a:r>
              <a:rPr lang="en-US" sz="2200" dirty="0" smtClean="0"/>
              <a:t>But first need to parameterize (unpolarized) transverse-momentum-dependent pdfs from world data</a:t>
            </a:r>
          </a:p>
          <a:p>
            <a:pPr lvl="1"/>
            <a:r>
              <a:rPr lang="en-US" sz="1800" dirty="0"/>
              <a:t>B</a:t>
            </a:r>
            <a:r>
              <a:rPr lang="en-US" sz="1800" dirty="0" smtClean="0"/>
              <a:t>etter </a:t>
            </a:r>
            <a:r>
              <a:rPr lang="en-US" sz="1800" dirty="0"/>
              <a:t>constraints on unpolarized predictions because </a:t>
            </a:r>
            <a:r>
              <a:rPr lang="en-US" sz="1800" dirty="0" smtClean="0"/>
              <a:t>more </a:t>
            </a:r>
            <a:r>
              <a:rPr lang="en-US" sz="1800" dirty="0"/>
              <a:t>available </a:t>
            </a:r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592611">
            <a:off x="6880015" y="1105366"/>
            <a:ext cx="543489" cy="144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29932" y="2737247"/>
            <a:ext cx="21627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CDF Z production</a:t>
            </a:r>
          </a:p>
          <a:p>
            <a:r>
              <a:rPr lang="en-US" sz="1700" dirty="0" smtClean="0"/>
              <a:t>PRD86, 052010 (2012)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920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4083"/>
            <a:ext cx="4117780" cy="270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58633" y="3810000"/>
            <a:ext cx="3940610" cy="2929627"/>
            <a:chOff x="258633" y="3810000"/>
            <a:chExt cx="3940610" cy="2929627"/>
          </a:xfrm>
        </p:grpSpPr>
        <p:pic>
          <p:nvPicPr>
            <p:cNvPr id="6215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3810000"/>
              <a:ext cx="3894443" cy="292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 rot="16200000">
              <a:off x="-31671" y="4439344"/>
              <a:ext cx="1042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d</a:t>
              </a:r>
              <a:r>
                <a:rPr lang="en-US" dirty="0" smtClean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</a:rPr>
                <a:t>/</a:t>
              </a:r>
              <a:r>
                <a:rPr lang="en-US" dirty="0" err="1" smtClean="0">
                  <a:solidFill>
                    <a:schemeClr val="tx1"/>
                  </a:solidFill>
                </a:rPr>
                <a:t>dp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T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47999" y="6376415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tx1"/>
                  </a:solidFill>
                </a:rPr>
                <a:t>p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600" dirty="0" smtClean="0">
                  <a:solidFill>
                    <a:schemeClr val="tx1"/>
                  </a:solidFill>
                </a:rPr>
                <a:t> 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GeV</a:t>
              </a:r>
              <a:r>
                <a:rPr lang="en-US" sz="1600" dirty="0" smtClean="0">
                  <a:solidFill>
                    <a:schemeClr val="tx1"/>
                  </a:solidFill>
                </a:rPr>
                <a:t>/c)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75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/>
              <a:t>Testing TMD-factorization breaking/color entanglement: </a:t>
            </a:r>
            <a:r>
              <a:rPr lang="en-US" sz="3600" dirty="0" err="1"/>
              <a:t>p+p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 hadrons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1910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Look for contradiction with predictions for the case of </a:t>
            </a:r>
            <a:r>
              <a:rPr lang="en-US" sz="2200" i="1" dirty="0" smtClean="0"/>
              <a:t>no</a:t>
            </a:r>
            <a:r>
              <a:rPr lang="en-US" sz="2200" dirty="0" smtClean="0"/>
              <a:t> color entanglement</a:t>
            </a:r>
          </a:p>
          <a:p>
            <a:r>
              <a:rPr lang="en-US" sz="2200" dirty="0" smtClean="0"/>
              <a:t>But first need to parameterize (unpolarized) transverse-momentum-dependent pdfs from world data</a:t>
            </a:r>
          </a:p>
          <a:p>
            <a:pPr lvl="1"/>
            <a:r>
              <a:rPr lang="en-US" sz="1800" dirty="0"/>
              <a:t>B</a:t>
            </a:r>
            <a:r>
              <a:rPr lang="en-US" sz="1800" dirty="0" smtClean="0"/>
              <a:t>etter </a:t>
            </a:r>
            <a:r>
              <a:rPr lang="en-US" sz="1800" dirty="0"/>
              <a:t>constraints on unpolarized predictions because </a:t>
            </a:r>
            <a:r>
              <a:rPr lang="en-US" sz="1800" dirty="0" smtClean="0"/>
              <a:t>more </a:t>
            </a:r>
            <a:r>
              <a:rPr lang="en-US" sz="1800" dirty="0"/>
              <a:t>available </a:t>
            </a:r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6" name="Oval 15"/>
          <p:cNvSpPr/>
          <p:nvPr/>
        </p:nvSpPr>
        <p:spPr>
          <a:xfrm rot="592611">
            <a:off x="6880015" y="1105366"/>
            <a:ext cx="543489" cy="144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52415" y="4495800"/>
            <a:ext cx="13385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u="sng" dirty="0" smtClean="0">
                <a:solidFill>
                  <a:schemeClr val="tx1"/>
                </a:solidFill>
              </a:rPr>
              <a:t>CAA</a:t>
            </a:r>
            <a:r>
              <a:rPr lang="en-US" sz="17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1700" dirty="0" smtClean="0">
                <a:solidFill>
                  <a:schemeClr val="tx1"/>
                </a:solidFill>
              </a:rPr>
              <a:t>T.C. Rogers, in progress</a:t>
            </a:r>
            <a:endParaRPr lang="en-US" sz="17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7810" y="3810000"/>
            <a:ext cx="3868809" cy="2929627"/>
            <a:chOff x="4987810" y="3810000"/>
            <a:chExt cx="3868809" cy="2929627"/>
          </a:xfrm>
        </p:grpSpPr>
        <p:pic>
          <p:nvPicPr>
            <p:cNvPr id="62157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7502" y="3810000"/>
              <a:ext cx="3829117" cy="292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 rot="16200000">
              <a:off x="4671866" y="4558759"/>
              <a:ext cx="10319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d</a:t>
              </a:r>
              <a:r>
                <a:rPr lang="en-US" sz="2000" dirty="0" smtClean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en-US" sz="2000" dirty="0" smtClean="0">
                  <a:solidFill>
                    <a:schemeClr val="tx1"/>
                  </a:solidFill>
                </a:rPr>
                <a:t>/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dp</a:t>
              </a:r>
              <a:r>
                <a:rPr lang="en-US" sz="2000" baseline="-25000" dirty="0" err="1" smtClean="0">
                  <a:solidFill>
                    <a:schemeClr val="tx1"/>
                  </a:solidFill>
                </a:rPr>
                <a:t>T</a:t>
              </a:r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96200" y="6376415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tx1"/>
                  </a:solidFill>
                </a:rPr>
                <a:t>p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600" dirty="0" smtClean="0">
                  <a:solidFill>
                    <a:schemeClr val="tx1"/>
                  </a:solidFill>
                </a:rPr>
                <a:t> 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GeV</a:t>
              </a:r>
              <a:r>
                <a:rPr lang="en-US" sz="1600" dirty="0" smtClean="0">
                  <a:solidFill>
                    <a:schemeClr val="tx1"/>
                  </a:solidFill>
                </a:rPr>
                <a:t>/c)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6553200" y="2590800"/>
            <a:ext cx="388860" cy="24384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38739" y="5710535"/>
            <a:ext cx="208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√s = 0.039 </a:t>
            </a:r>
            <a:r>
              <a:rPr lang="en-US" dirty="0" err="1" smtClean="0">
                <a:solidFill>
                  <a:schemeClr val="tx1"/>
                </a:solidFill>
              </a:rPr>
              <a:t>TeV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2070" y="5562600"/>
            <a:ext cx="1935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√s = 1.96 </a:t>
            </a:r>
            <a:r>
              <a:rPr lang="en-US" dirty="0" err="1" smtClean="0">
                <a:solidFill>
                  <a:schemeClr val="tx1"/>
                </a:solidFill>
              </a:rPr>
              <a:t>TeV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302" y="5405735"/>
            <a:ext cx="223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p+p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-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+X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932" y="2737247"/>
            <a:ext cx="21627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CDF Z production</a:t>
            </a:r>
          </a:p>
          <a:p>
            <a:r>
              <a:rPr lang="en-US" sz="1700" dirty="0" smtClean="0"/>
              <a:t>PRD86, 052010 (2012)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816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572000" y="3632537"/>
            <a:ext cx="198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FFCC"/>
                </a:solidFill>
              </a:rPr>
              <a:t>p+A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FFFFCC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baseline="30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+</a:t>
            </a:r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+</a:t>
            </a:r>
            <a:r>
              <a:rPr lang="en-US" sz="2000" dirty="0" smtClean="0">
                <a:solidFill>
                  <a:srgbClr val="FFFFCC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baseline="30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-</a:t>
            </a:r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+X</a:t>
            </a:r>
          </a:p>
          <a:p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for different invariant masses:</a:t>
            </a:r>
          </a:p>
          <a:p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No color entanglement expected</a:t>
            </a:r>
            <a:endParaRPr lang="en-US" sz="2000" dirty="0">
              <a:solidFill>
                <a:srgbClr val="FFFF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4152"/>
            <a:ext cx="384409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400" y="4538663"/>
            <a:ext cx="43685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FFCC"/>
                </a:solidFill>
              </a:rPr>
              <a:t>Landry, Brock, Nadolsky, Yuan, PRD 67, 073016 (2003)</a:t>
            </a:r>
            <a:endParaRPr lang="en-US" sz="1500" dirty="0">
              <a:solidFill>
                <a:srgbClr val="FFFFCC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87775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/>
              <a:t>Testing TMD-factorization breaking/color entanglement: </a:t>
            </a:r>
            <a:r>
              <a:rPr lang="en-US" sz="3600" dirty="0" err="1"/>
              <a:t>p+p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 hadrons</a:t>
            </a:r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192960" y="4961692"/>
            <a:ext cx="4163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FFFFCC"/>
                </a:solidFill>
              </a:rPr>
              <a:t>Get predictions from fits to data where no entanglement expected</a:t>
            </a:r>
            <a:endParaRPr lang="en-US" sz="1900" dirty="0">
              <a:solidFill>
                <a:srgbClr val="FFFF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712" y="191817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Quark-antiquark annihilation to lepton pairs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multiplicity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552575"/>
            <a:ext cx="66484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791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Bose-Einstein correlations for nuclear semi-inclusive DIS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 smtClean="0"/>
              <a:t>Sensitive to spatial separation of production of the two particles</a:t>
            </a:r>
          </a:p>
          <a:p>
            <a:r>
              <a:rPr lang="en-US" dirty="0" smtClean="0"/>
              <a:t>No nuclear dependence found within uncertainties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419600" cy="446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3810000"/>
            <a:ext cx="273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HERMES, arXiv:1505.03102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958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Charged hadron production within jet, 7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ATLAS, jet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25-500 GeV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49074"/>
            <a:ext cx="3276600" cy="485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0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Eta mesons in 200 GeV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493837"/>
            <a:ext cx="3886200" cy="478682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Cross section data used in FF fit</a:t>
            </a:r>
          </a:p>
          <a:p>
            <a:r>
              <a:rPr lang="en-US" dirty="0" smtClean="0"/>
              <a:t>NLO calculation for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/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ratio ~15% too low (no uncertainties shown)</a:t>
            </a:r>
          </a:p>
          <a:p>
            <a:r>
              <a:rPr lang="en-US" dirty="0" smtClean="0"/>
              <a:t>PHENIX eta data and (earlier but consistent)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data were used in respective FF fits, but in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baseline="30000" dirty="0"/>
              <a:t>0</a:t>
            </a:r>
            <a:r>
              <a:rPr lang="en-US" dirty="0" smtClean="0"/>
              <a:t> fit, PHENIX data normalization scaled within uncertainty in one direction, and in eta fit, scaled in other direction</a:t>
            </a:r>
          </a:p>
          <a:p>
            <a:r>
              <a:rPr lang="en-US" dirty="0" smtClean="0"/>
              <a:t>Again, fitting ratio directly would provide stronger constraint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4800" y="1245919"/>
            <a:ext cx="4393360" cy="3132303"/>
            <a:chOff x="381000" y="1245919"/>
            <a:chExt cx="4393360" cy="3132303"/>
          </a:xfrm>
        </p:grpSpPr>
        <p:pic>
          <p:nvPicPr>
            <p:cNvPr id="9113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245919"/>
              <a:ext cx="4393360" cy="313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PHENIX big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1733" y="3526064"/>
              <a:ext cx="861526" cy="281432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1143000" y="6096000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PRD83, 032001 (2011)</a:t>
            </a:r>
            <a:endParaRPr lang="en-US" dirty="0">
              <a:solidFill>
                <a:srgbClr val="FFFFCC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33600" y="2209800"/>
            <a:ext cx="2971800" cy="6022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2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of charged hadrons in a jet, 7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95450"/>
            <a:ext cx="74295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5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9625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err="1" smtClean="0"/>
              <a:t>p+p</a:t>
            </a:r>
            <a:r>
              <a:rPr lang="en-US" sz="3500" dirty="0" smtClean="0"/>
              <a:t> </a:t>
            </a:r>
            <a:r>
              <a:rPr lang="en-US" sz="3500" dirty="0" smtClean="0">
                <a:sym typeface="Wingdings" panose="05000000000000000000" pitchFamily="2" charset="2"/>
              </a:rPr>
              <a:t> hadron a</a:t>
            </a:r>
            <a:r>
              <a:rPr lang="en-US" sz="3500" dirty="0" smtClean="0"/>
              <a:t>symmetries persist up to </a:t>
            </a:r>
            <a:br>
              <a:rPr lang="en-US" sz="3500" dirty="0" smtClean="0"/>
            </a:br>
            <a:r>
              <a:rPr lang="en-US" sz="3500" dirty="0" smtClean="0">
                <a:latin typeface="Times New Roman"/>
                <a:cs typeface="Times New Roman"/>
              </a:rPr>
              <a:t>√</a:t>
            </a:r>
            <a:r>
              <a:rPr lang="en-US" sz="3500" dirty="0" smtClean="0"/>
              <a:t>s=0.5 </a:t>
            </a:r>
            <a:r>
              <a:rPr lang="en-US" sz="3500" dirty="0" err="1" smtClean="0"/>
              <a:t>TeV</a:t>
            </a:r>
            <a:r>
              <a:rPr lang="en-US" sz="3500" dirty="0" smtClean="0"/>
              <a:t> and </a:t>
            </a:r>
            <a:r>
              <a:rPr lang="en-US" sz="3500" dirty="0" err="1" smtClean="0"/>
              <a:t>p</a:t>
            </a:r>
            <a:r>
              <a:rPr lang="en-US" sz="3500" baseline="-25000" dirty="0" err="1" smtClean="0"/>
              <a:t>T</a:t>
            </a:r>
            <a:r>
              <a:rPr lang="en-US" sz="3500" dirty="0" smtClean="0"/>
              <a:t> = 7 GeV!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600200"/>
            <a:ext cx="3200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Effects persist to kinematic regimes where perturbative QCD techniques clearly apply </a:t>
            </a:r>
            <a:endParaRPr lang="en-US" sz="2800" dirty="0" smtClean="0"/>
          </a:p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8 </a:t>
            </a:r>
            <a:r>
              <a:rPr lang="en-US" sz="2800" dirty="0"/>
              <a:t>GeV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     </a:t>
            </a:r>
            <a:r>
              <a:rPr lang="en-US" sz="2800" dirty="0">
                <a:sym typeface="Wingdings" panose="05000000000000000000" pitchFamily="2" charset="2"/>
              </a:rPr>
              <a:t>Q</a:t>
            </a:r>
            <a:r>
              <a:rPr lang="en-US" sz="2800" baseline="30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 ~ </a:t>
            </a:r>
            <a:r>
              <a:rPr lang="en-US" sz="2800" dirty="0" smtClean="0">
                <a:sym typeface="Wingdings" panose="05000000000000000000" pitchFamily="2" charset="2"/>
              </a:rPr>
              <a:t>64 </a:t>
            </a:r>
            <a:r>
              <a:rPr lang="en-US" sz="2800" dirty="0">
                <a:sym typeface="Wingdings" panose="05000000000000000000" pitchFamily="2" charset="2"/>
              </a:rPr>
              <a:t>GeV</a:t>
            </a:r>
            <a:r>
              <a:rPr lang="en-US" sz="2800" baseline="30000" dirty="0"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ym typeface="Wingdings" panose="05000000000000000000" pitchFamily="2" charset="2"/>
              </a:rPr>
              <a:t>!</a:t>
            </a:r>
          </a:p>
          <a:p>
            <a:endParaRPr lang="en-US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Note </a:t>
            </a:r>
            <a:r>
              <a:rPr lang="en-US" sz="2800" dirty="0" err="1" smtClean="0">
                <a:sym typeface="Wingdings" panose="05000000000000000000" pitchFamily="2" charset="2"/>
              </a:rPr>
              <a:t>x</a:t>
            </a:r>
            <a:r>
              <a:rPr lang="en-US" sz="2800" baseline="-25000" dirty="0" err="1" smtClean="0">
                <a:sym typeface="Wingdings" panose="05000000000000000000" pitchFamily="2" charset="2"/>
              </a:rPr>
              <a:t>F</a:t>
            </a:r>
            <a:r>
              <a:rPr lang="en-US" sz="2800" dirty="0" smtClean="0">
                <a:sym typeface="Wingdings" panose="05000000000000000000" pitchFamily="2" charset="2"/>
              </a:rPr>
              <a:t> = 0.24-0.32 here, where asymmetries approached zero on lower-energy plots—need more-forward measurements at high energies!</a:t>
            </a:r>
            <a:endParaRPr lang="en-US" sz="2800" dirty="0"/>
          </a:p>
          <a:p>
            <a:endParaRPr lang="en-US" sz="2800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2590800"/>
            <a:ext cx="638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sz="4000" baseline="30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" name="Oval 5"/>
          <p:cNvSpPr/>
          <p:nvPr/>
        </p:nvSpPr>
        <p:spPr>
          <a:xfrm>
            <a:off x="4343400" y="48768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4952" y="2209800"/>
            <a:ext cx="949656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22098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</a:t>
            </a:r>
            <a:r>
              <a:rPr lang="en-US" dirty="0" smtClean="0">
                <a:latin typeface="Symbol" panose="05050102010706020507" pitchFamily="18" charset="2"/>
              </a:rPr>
              <a:t>h/p</a:t>
            </a:r>
            <a:r>
              <a:rPr lang="en-US" baseline="30000" dirty="0" smtClean="0"/>
              <a:t>0</a:t>
            </a:r>
            <a:r>
              <a:rPr lang="en-US" dirty="0" smtClean="0"/>
              <a:t> ratio, </a:t>
            </a:r>
            <a:r>
              <a:rPr lang="en-US" dirty="0" err="1" smtClean="0"/>
              <a:t>p+p</a:t>
            </a:r>
            <a:r>
              <a:rPr lang="en-US" dirty="0" smtClean="0"/>
              <a:t> at 7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Same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range as PHENIX data</a:t>
            </a:r>
          </a:p>
          <a:p>
            <a:r>
              <a:rPr lang="en-US" dirty="0" smtClean="0"/>
              <a:t>Calculated ratio again below data</a:t>
            </a:r>
          </a:p>
          <a:p>
            <a:r>
              <a:rPr lang="en-US" dirty="0" smtClean="0"/>
              <a:t>Scale uncertainty on NLO calculation shown (nearly cancels!)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Trento Hadronization Workshop, 10/26/15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9" y="1981200"/>
            <a:ext cx="46433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2950" y="5410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PLB717, 152 (2012)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1028" name="Picture 4" descr="https://encrypted-tbn2.gstatic.com/images?q=tbn:ANd9GcQkJXbUCGVmz7eoIMVTbqhcPoNF8wFyg2bPWIyKTEa0ZZaBF8mP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2860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26624</TotalTime>
  <Words>4311</Words>
  <Application>Microsoft Office PowerPoint</Application>
  <PresentationFormat>On-screen Show (4:3)</PresentationFormat>
  <Paragraphs>570</Paragraphs>
  <Slides>81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Office Theme</vt:lpstr>
      <vt:lpstr>Equation</vt:lpstr>
      <vt:lpstr>Exploring Hadronization: An Experimentalist’s Perspective</vt:lpstr>
      <vt:lpstr>Hard scattering and “traditional,” “vacuum” fragmentation</vt:lpstr>
      <vt:lpstr>Inclusive pion production in  200 GeV p+p</vt:lpstr>
      <vt:lpstr>Charged pion ratio, 200 GeV p+p</vt:lpstr>
      <vt:lpstr>Scale uncertainty remains large for single-particle p+p cross sections even for  √s =510 GeV and pT up to 30 GeV</vt:lpstr>
      <vt:lpstr>Midrapidity charge-separated hadrons  in 62.4 GeV p+p: Reining in scale uncertainties with NLL resummation</vt:lpstr>
      <vt:lpstr>Eta mesons in 200 GeV p+p</vt:lpstr>
      <vt:lpstr>Eta mesons in 200 GeV p+p</vt:lpstr>
      <vt:lpstr>ALICE h/p0 ratio, p+p at 7 TeV</vt:lpstr>
      <vt:lpstr>Eventually even more global  global fits?</vt:lpstr>
      <vt:lpstr>Eventually even more global  global fits?</vt:lpstr>
      <vt:lpstr>Reflecting on assumptions:   What do we really know about lambdas?</vt:lpstr>
      <vt:lpstr>Actually, what’s going on with baryons in general?</vt:lpstr>
      <vt:lpstr>Even more global global fits: Probabilities/Sum rules</vt:lpstr>
      <vt:lpstr>Even more global global fits: Probabilities/Sum rules</vt:lpstr>
      <vt:lpstr>Even more global global fits: Probabilities/Sum rules</vt:lpstr>
      <vt:lpstr>Even more global global fits: Probabilities/Sum rules</vt:lpstr>
      <vt:lpstr>Going beyond “traditional” 1D, collinear fragmentation to single hadrons (but still in “vacuum”)</vt:lpstr>
      <vt:lpstr>Dihadron interference FF</vt:lpstr>
      <vt:lpstr>Transverse single-spin asymmetry in dihadron  production, 200 GeV p+p</vt:lpstr>
      <vt:lpstr>Collinear, twist-3 multiparton correlations in hadronization</vt:lpstr>
      <vt:lpstr>Twist-2 fragmentation functions</vt:lpstr>
      <vt:lpstr>Semi-inclusive DIS TMD multiplicities</vt:lpstr>
      <vt:lpstr>Semi-inclusive DIS TMD multiplicities</vt:lpstr>
      <vt:lpstr>TMD spin-momentum correlation in hadronization: Collins FF</vt:lpstr>
      <vt:lpstr>Collins asymmetries in semi-inclusive DIS</vt:lpstr>
      <vt:lpstr>Similarity of Collins and dihadron FF asymmetry</vt:lpstr>
      <vt:lpstr>Inclusive hadron transverse single-spin asymmetries in e+p</vt:lpstr>
      <vt:lpstr>Inclusive hadron transverse single-spin asymmetries in e+p</vt:lpstr>
      <vt:lpstr>Collins-type measurement in 200 GeV polarized p+p</vt:lpstr>
      <vt:lpstr>Mean relative pT of hadrons in a jet versus hard scale, 7 TeV p+p</vt:lpstr>
      <vt:lpstr>Hyperon polarization from  unpolarized collisions</vt:lpstr>
      <vt:lpstr>No observed antilambda polarization</vt:lpstr>
      <vt:lpstr>S+ polarized with opposite sign</vt:lpstr>
      <vt:lpstr>X 0polarization similar to L0</vt:lpstr>
      <vt:lpstr>xF dependence of lambda polarization in hadronic collisions</vt:lpstr>
      <vt:lpstr>Lambda polarization observed in  semi-inclusive DIS</vt:lpstr>
      <vt:lpstr>Testing TMD-factorization breaking/ color entanglement: p+p  hadrons</vt:lpstr>
      <vt:lpstr>Direct photon – hadron and  p0 – hadron correlations in p+p</vt:lpstr>
      <vt:lpstr>Testing TMD-factorization breaking/  color entanglement: p+p  hadrons</vt:lpstr>
      <vt:lpstr>Much better data coming soon from 510 GeV p+p</vt:lpstr>
      <vt:lpstr>Huge spin asymmetries in p+p  hadrons: Does color entanglement play a role??</vt:lpstr>
      <vt:lpstr>Higher-density partonic environments</vt:lpstr>
      <vt:lpstr>Nuclear semi-inclusive DIS</vt:lpstr>
      <vt:lpstr>Centrality-dependent baryon enhancement in d+Au compared to p+p</vt:lpstr>
      <vt:lpstr>Centrality-dependent baryon enhancement in d+Au compared to p+p</vt:lpstr>
      <vt:lpstr>Centrality-dependent baryon enhancement in d+Au compared to p+p</vt:lpstr>
      <vt:lpstr>Comparing central d+Au with peripheral Au+Au</vt:lpstr>
      <vt:lpstr>Comparing central d+Au with peripheral Au+Au</vt:lpstr>
      <vt:lpstr>Bound states of hadronic bound states: Creating nuclei!</vt:lpstr>
      <vt:lpstr>Bound states of hadronic bound states: Creating nuclei!</vt:lpstr>
      <vt:lpstr>Bound states of hadronic bound states: Creating nuclei, and building up the world…</vt:lpstr>
      <vt:lpstr>High-multiplicity p+p shows features similar to p+A and A+A collisions</vt:lpstr>
      <vt:lpstr>High-multiplicity p+p: pT-dependent cos 2f modulation</vt:lpstr>
      <vt:lpstr>Moderate-pT forward charged hadron production in 62.4 GeV p+p: Also moving away from vacuum fragmentation? </vt:lpstr>
      <vt:lpstr>“Target fragmentation” region</vt:lpstr>
      <vt:lpstr>Other thoughts: Heavy flavor</vt:lpstr>
      <vt:lpstr>Other thoughts: Hadron spectroscopy; Diffractive hadron production</vt:lpstr>
      <vt:lpstr>A cyclical process</vt:lpstr>
      <vt:lpstr>Final remarks</vt:lpstr>
      <vt:lpstr>Final remarks</vt:lpstr>
      <vt:lpstr>Extra</vt:lpstr>
      <vt:lpstr>Charge-separated hadrons  in 62.4 GeV p+p: Reining in scale uncertainties with NLL resummation</vt:lpstr>
      <vt:lpstr>PowerPoint Presentation</vt:lpstr>
      <vt:lpstr>PHENIX pions, 200 GeV p+p</vt:lpstr>
      <vt:lpstr>Charged pions at PHENIX and STAR</vt:lpstr>
      <vt:lpstr>Comparing central d+Au with peripheral Au+Au</vt:lpstr>
      <vt:lpstr>Electron-Ion Collider</vt:lpstr>
      <vt:lpstr>Enhancement of strange meson production in central Au+Au</vt:lpstr>
      <vt:lpstr>Enhancement of strange meson production in central Au+Au</vt:lpstr>
      <vt:lpstr>Strange meson production in Au+Au</vt:lpstr>
      <vt:lpstr>Strange meson production in Au+Au</vt:lpstr>
      <vt:lpstr>How can we use hadronic collision data to help us understand more about partons turning into hadrons from . . . </vt:lpstr>
      <vt:lpstr>Testing TMD-factorization breaking/color entanglement: p+p  hadrons</vt:lpstr>
      <vt:lpstr>Testing TMD-factorization breaking/color entanglement: p+p  hadrons</vt:lpstr>
      <vt:lpstr>Testing TMD-factorization breaking/color entanglement: p+p  hadrons</vt:lpstr>
      <vt:lpstr>COMPASS multiplicity data</vt:lpstr>
      <vt:lpstr>Bose-Einstein correlations for nuclear semi-inclusive DIS</vt:lpstr>
      <vt:lpstr>Charged hadron production within jet, 7 TeV p+p</vt:lpstr>
      <vt:lpstr>Relative pT of charged hadrons in a jet, 7 TeV p+p</vt:lpstr>
      <vt:lpstr>p+p  hadron asymmetries persist up to  √s=0.5 TeV and pT = 7 GeV!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Collinear pdf’s: Moving into a new era in understanding nucleon structure</dc:title>
  <dc:creator>Christine Aidala</dc:creator>
  <cp:lastModifiedBy>Aidala, Christine</cp:lastModifiedBy>
  <cp:revision>1512</cp:revision>
  <dcterms:created xsi:type="dcterms:W3CDTF">2006-08-16T00:00:00Z</dcterms:created>
  <dcterms:modified xsi:type="dcterms:W3CDTF">2016-01-19T15:33:01Z</dcterms:modified>
</cp:coreProperties>
</file>