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sldIdLst>
    <p:sldId id="256" r:id="rId2"/>
    <p:sldId id="475" r:id="rId3"/>
    <p:sldId id="476" r:id="rId4"/>
    <p:sldId id="555" r:id="rId5"/>
    <p:sldId id="477" r:id="rId6"/>
    <p:sldId id="478" r:id="rId7"/>
    <p:sldId id="479" r:id="rId8"/>
    <p:sldId id="547" r:id="rId9"/>
    <p:sldId id="510" r:id="rId10"/>
    <p:sldId id="511" r:id="rId11"/>
    <p:sldId id="508" r:id="rId12"/>
    <p:sldId id="509" r:id="rId13"/>
    <p:sldId id="548" r:id="rId14"/>
    <p:sldId id="550" r:id="rId15"/>
    <p:sldId id="558" r:id="rId16"/>
    <p:sldId id="551" r:id="rId17"/>
    <p:sldId id="539" r:id="rId18"/>
    <p:sldId id="540" r:id="rId19"/>
    <p:sldId id="541" r:id="rId20"/>
    <p:sldId id="542" r:id="rId21"/>
    <p:sldId id="506" r:id="rId22"/>
    <p:sldId id="484" r:id="rId23"/>
    <p:sldId id="512" r:id="rId24"/>
    <p:sldId id="517" r:id="rId25"/>
    <p:sldId id="518" r:id="rId26"/>
    <p:sldId id="514" r:id="rId27"/>
    <p:sldId id="515" r:id="rId28"/>
    <p:sldId id="563" r:id="rId29"/>
    <p:sldId id="497" r:id="rId30"/>
    <p:sldId id="536" r:id="rId31"/>
    <p:sldId id="565" r:id="rId32"/>
    <p:sldId id="573" r:id="rId33"/>
    <p:sldId id="546" r:id="rId34"/>
    <p:sldId id="571" r:id="rId35"/>
    <p:sldId id="526" r:id="rId36"/>
    <p:sldId id="530" r:id="rId37"/>
    <p:sldId id="531" r:id="rId38"/>
    <p:sldId id="532" r:id="rId39"/>
    <p:sldId id="533" r:id="rId40"/>
    <p:sldId id="504" r:id="rId41"/>
    <p:sldId id="482" r:id="rId42"/>
    <p:sldId id="576" r:id="rId43"/>
    <p:sldId id="577" r:id="rId44"/>
    <p:sldId id="492" r:id="rId45"/>
    <p:sldId id="553" r:id="rId46"/>
    <p:sldId id="554" r:id="rId47"/>
    <p:sldId id="327" r:id="rId48"/>
    <p:sldId id="474" r:id="rId49"/>
    <p:sldId id="393" r:id="rId50"/>
    <p:sldId id="464" r:id="rId51"/>
    <p:sldId id="519" r:id="rId52"/>
    <p:sldId id="562" r:id="rId53"/>
    <p:sldId id="520" r:id="rId54"/>
    <p:sldId id="559" r:id="rId55"/>
    <p:sldId id="560" r:id="rId56"/>
    <p:sldId id="419" r:id="rId57"/>
    <p:sldId id="521" r:id="rId58"/>
    <p:sldId id="522" r:id="rId59"/>
    <p:sldId id="523" r:id="rId60"/>
    <p:sldId id="564" r:id="rId61"/>
    <p:sldId id="566" r:id="rId62"/>
    <p:sldId id="567" r:id="rId63"/>
    <p:sldId id="568" r:id="rId64"/>
    <p:sldId id="569" r:id="rId65"/>
    <p:sldId id="570" r:id="rId66"/>
    <p:sldId id="574" r:id="rId67"/>
    <p:sldId id="57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AC0AA-771D-4444-B208-00ABE4F225F7}"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BD80141F-7488-4CC1-B7D5-2542D409FDED}">
      <dgm:prSet/>
      <dgm:spPr/>
      <dgm:t>
        <a:bodyPr/>
        <a:lstStyle/>
        <a:p>
          <a:pPr rtl="0"/>
          <a:r>
            <a:rPr lang="en-US" smtClean="0"/>
            <a:t>Proliferation of observations and ideas</a:t>
          </a:r>
          <a:endParaRPr lang="en-US"/>
        </a:p>
      </dgm:t>
    </dgm:pt>
    <dgm:pt modelId="{2C0C7D1F-E6CF-48DE-9D81-F007A1A84F08}" type="parTrans" cxnId="{F87C1D8B-4EBC-48AC-AFB9-10E2B1798EE6}">
      <dgm:prSet/>
      <dgm:spPr/>
      <dgm:t>
        <a:bodyPr/>
        <a:lstStyle/>
        <a:p>
          <a:endParaRPr lang="en-US"/>
        </a:p>
      </dgm:t>
    </dgm:pt>
    <dgm:pt modelId="{13AAFF9A-4D3C-4DF0-8969-13DDE1DA2D1E}" type="sibTrans" cxnId="{F87C1D8B-4EBC-48AC-AFB9-10E2B1798EE6}">
      <dgm:prSet/>
      <dgm:spPr/>
      <dgm:t>
        <a:bodyPr/>
        <a:lstStyle/>
        <a:p>
          <a:endParaRPr lang="en-US"/>
        </a:p>
      </dgm:t>
    </dgm:pt>
    <dgm:pt modelId="{46857B63-E6B3-4BB0-914F-7A11BEC4C56D}">
      <dgm:prSet/>
      <dgm:spPr/>
      <dgm:t>
        <a:bodyPr/>
        <a:lstStyle/>
        <a:p>
          <a:pPr rtl="0"/>
          <a:r>
            <a:rPr lang="en-US" smtClean="0"/>
            <a:t>Synthesis</a:t>
          </a:r>
          <a:endParaRPr lang="en-US"/>
        </a:p>
      </dgm:t>
    </dgm:pt>
    <dgm:pt modelId="{B269AFB4-81FD-4D09-8A58-DBB2DC949D73}" type="parTrans" cxnId="{D5E88B3C-B095-4BB9-ACAE-3C31B2B44339}">
      <dgm:prSet/>
      <dgm:spPr/>
      <dgm:t>
        <a:bodyPr/>
        <a:lstStyle/>
        <a:p>
          <a:endParaRPr lang="en-US"/>
        </a:p>
      </dgm:t>
    </dgm:pt>
    <dgm:pt modelId="{106D6D7F-7036-49D6-8336-079E6A082115}" type="sibTrans" cxnId="{D5E88B3C-B095-4BB9-ACAE-3C31B2B44339}">
      <dgm:prSet/>
      <dgm:spPr/>
      <dgm:t>
        <a:bodyPr/>
        <a:lstStyle/>
        <a:p>
          <a:endParaRPr lang="en-US"/>
        </a:p>
      </dgm:t>
    </dgm:pt>
    <dgm:pt modelId="{946C4D24-66D6-4177-9139-5E869D112BBC}" type="pres">
      <dgm:prSet presAssocID="{34CAC0AA-771D-4444-B208-00ABE4F225F7}" presName="cycle" presStyleCnt="0">
        <dgm:presLayoutVars>
          <dgm:dir/>
          <dgm:resizeHandles val="exact"/>
        </dgm:presLayoutVars>
      </dgm:prSet>
      <dgm:spPr/>
      <dgm:t>
        <a:bodyPr/>
        <a:lstStyle/>
        <a:p>
          <a:endParaRPr lang="en-US"/>
        </a:p>
      </dgm:t>
    </dgm:pt>
    <dgm:pt modelId="{A3C25C5D-A733-4768-B7D4-5E4187BCB7E9}" type="pres">
      <dgm:prSet presAssocID="{BD80141F-7488-4CC1-B7D5-2542D409FDED}" presName="node" presStyleLbl="node1" presStyleIdx="0" presStyleCnt="2">
        <dgm:presLayoutVars>
          <dgm:bulletEnabled val="1"/>
        </dgm:presLayoutVars>
      </dgm:prSet>
      <dgm:spPr/>
      <dgm:t>
        <a:bodyPr/>
        <a:lstStyle/>
        <a:p>
          <a:endParaRPr lang="en-US"/>
        </a:p>
      </dgm:t>
    </dgm:pt>
    <dgm:pt modelId="{DFB8EA87-B38D-42FF-B965-A05280A66E2E}" type="pres">
      <dgm:prSet presAssocID="{13AAFF9A-4D3C-4DF0-8969-13DDE1DA2D1E}" presName="sibTrans" presStyleLbl="sibTrans2D1" presStyleIdx="0" presStyleCnt="2"/>
      <dgm:spPr/>
      <dgm:t>
        <a:bodyPr/>
        <a:lstStyle/>
        <a:p>
          <a:endParaRPr lang="en-US"/>
        </a:p>
      </dgm:t>
    </dgm:pt>
    <dgm:pt modelId="{714E3A83-3028-42D2-9012-88717C27C18A}" type="pres">
      <dgm:prSet presAssocID="{13AAFF9A-4D3C-4DF0-8969-13DDE1DA2D1E}" presName="connectorText" presStyleLbl="sibTrans2D1" presStyleIdx="0" presStyleCnt="2"/>
      <dgm:spPr/>
      <dgm:t>
        <a:bodyPr/>
        <a:lstStyle/>
        <a:p>
          <a:endParaRPr lang="en-US"/>
        </a:p>
      </dgm:t>
    </dgm:pt>
    <dgm:pt modelId="{A1FC8608-DB5A-4BCA-86F5-2C7F5B986F00}" type="pres">
      <dgm:prSet presAssocID="{46857B63-E6B3-4BB0-914F-7A11BEC4C56D}" presName="node" presStyleLbl="node1" presStyleIdx="1" presStyleCnt="2">
        <dgm:presLayoutVars>
          <dgm:bulletEnabled val="1"/>
        </dgm:presLayoutVars>
      </dgm:prSet>
      <dgm:spPr/>
      <dgm:t>
        <a:bodyPr/>
        <a:lstStyle/>
        <a:p>
          <a:endParaRPr lang="en-US"/>
        </a:p>
      </dgm:t>
    </dgm:pt>
    <dgm:pt modelId="{2CC9F3FB-B798-4659-9AC2-BEA5085B8035}" type="pres">
      <dgm:prSet presAssocID="{106D6D7F-7036-49D6-8336-079E6A082115}" presName="sibTrans" presStyleLbl="sibTrans2D1" presStyleIdx="1" presStyleCnt="2"/>
      <dgm:spPr/>
      <dgm:t>
        <a:bodyPr/>
        <a:lstStyle/>
        <a:p>
          <a:endParaRPr lang="en-US"/>
        </a:p>
      </dgm:t>
    </dgm:pt>
    <dgm:pt modelId="{01876DF0-12C5-411E-AAB8-BB4E13E67891}" type="pres">
      <dgm:prSet presAssocID="{106D6D7F-7036-49D6-8336-079E6A082115}" presName="connectorText" presStyleLbl="sibTrans2D1" presStyleIdx="1" presStyleCnt="2"/>
      <dgm:spPr/>
      <dgm:t>
        <a:bodyPr/>
        <a:lstStyle/>
        <a:p>
          <a:endParaRPr lang="en-US"/>
        </a:p>
      </dgm:t>
    </dgm:pt>
  </dgm:ptLst>
  <dgm:cxnLst>
    <dgm:cxn modelId="{D5E88B3C-B095-4BB9-ACAE-3C31B2B44339}" srcId="{34CAC0AA-771D-4444-B208-00ABE4F225F7}" destId="{46857B63-E6B3-4BB0-914F-7A11BEC4C56D}" srcOrd="1" destOrd="0" parTransId="{B269AFB4-81FD-4D09-8A58-DBB2DC949D73}" sibTransId="{106D6D7F-7036-49D6-8336-079E6A082115}"/>
    <dgm:cxn modelId="{1799E538-4FA5-429F-8EFE-8E1B5D1963F9}" type="presOf" srcId="{106D6D7F-7036-49D6-8336-079E6A082115}" destId="{2CC9F3FB-B798-4659-9AC2-BEA5085B8035}" srcOrd="0" destOrd="0" presId="urn:microsoft.com/office/officeart/2005/8/layout/cycle2"/>
    <dgm:cxn modelId="{BBC60838-C0CA-450B-96F4-A9279FE695D3}" type="presOf" srcId="{34CAC0AA-771D-4444-B208-00ABE4F225F7}" destId="{946C4D24-66D6-4177-9139-5E869D112BBC}" srcOrd="0" destOrd="0" presId="urn:microsoft.com/office/officeart/2005/8/layout/cycle2"/>
    <dgm:cxn modelId="{2CF440A2-3F99-4356-B649-D8BDD9D4F59A}" type="presOf" srcId="{13AAFF9A-4D3C-4DF0-8969-13DDE1DA2D1E}" destId="{DFB8EA87-B38D-42FF-B965-A05280A66E2E}" srcOrd="0" destOrd="0" presId="urn:microsoft.com/office/officeart/2005/8/layout/cycle2"/>
    <dgm:cxn modelId="{F63665FD-10F8-4162-8861-F5CF9A0777DF}" type="presOf" srcId="{13AAFF9A-4D3C-4DF0-8969-13DDE1DA2D1E}" destId="{714E3A83-3028-42D2-9012-88717C27C18A}" srcOrd="1" destOrd="0" presId="urn:microsoft.com/office/officeart/2005/8/layout/cycle2"/>
    <dgm:cxn modelId="{496E831F-9D14-44E6-B259-4CA6C250E531}" type="presOf" srcId="{46857B63-E6B3-4BB0-914F-7A11BEC4C56D}" destId="{A1FC8608-DB5A-4BCA-86F5-2C7F5B986F00}" srcOrd="0" destOrd="0" presId="urn:microsoft.com/office/officeart/2005/8/layout/cycle2"/>
    <dgm:cxn modelId="{F87C1D8B-4EBC-48AC-AFB9-10E2B1798EE6}" srcId="{34CAC0AA-771D-4444-B208-00ABE4F225F7}" destId="{BD80141F-7488-4CC1-B7D5-2542D409FDED}" srcOrd="0" destOrd="0" parTransId="{2C0C7D1F-E6CF-48DE-9D81-F007A1A84F08}" sibTransId="{13AAFF9A-4D3C-4DF0-8969-13DDE1DA2D1E}"/>
    <dgm:cxn modelId="{37E6524D-C894-4238-9483-5E60F7E4418C}" type="presOf" srcId="{BD80141F-7488-4CC1-B7D5-2542D409FDED}" destId="{A3C25C5D-A733-4768-B7D4-5E4187BCB7E9}" srcOrd="0" destOrd="0" presId="urn:microsoft.com/office/officeart/2005/8/layout/cycle2"/>
    <dgm:cxn modelId="{46CE9F7F-F725-4953-A661-3DFF2BE8363B}" type="presOf" srcId="{106D6D7F-7036-49D6-8336-079E6A082115}" destId="{01876DF0-12C5-411E-AAB8-BB4E13E67891}" srcOrd="1" destOrd="0" presId="urn:microsoft.com/office/officeart/2005/8/layout/cycle2"/>
    <dgm:cxn modelId="{F61D9878-2C33-485D-AC49-CE5FAEC84D7E}" type="presParOf" srcId="{946C4D24-66D6-4177-9139-5E869D112BBC}" destId="{A3C25C5D-A733-4768-B7D4-5E4187BCB7E9}" srcOrd="0" destOrd="0" presId="urn:microsoft.com/office/officeart/2005/8/layout/cycle2"/>
    <dgm:cxn modelId="{EF4C9A36-9635-4FFD-968A-5A888AD886D2}" type="presParOf" srcId="{946C4D24-66D6-4177-9139-5E869D112BBC}" destId="{DFB8EA87-B38D-42FF-B965-A05280A66E2E}" srcOrd="1" destOrd="0" presId="urn:microsoft.com/office/officeart/2005/8/layout/cycle2"/>
    <dgm:cxn modelId="{E7C1B8D5-91B7-4A35-8F9E-A33F8B6BBB0B}" type="presParOf" srcId="{DFB8EA87-B38D-42FF-B965-A05280A66E2E}" destId="{714E3A83-3028-42D2-9012-88717C27C18A}" srcOrd="0" destOrd="0" presId="urn:microsoft.com/office/officeart/2005/8/layout/cycle2"/>
    <dgm:cxn modelId="{B13A3556-6B5D-471C-8AA6-BF703F02E5A4}" type="presParOf" srcId="{946C4D24-66D6-4177-9139-5E869D112BBC}" destId="{A1FC8608-DB5A-4BCA-86F5-2C7F5B986F00}" srcOrd="2" destOrd="0" presId="urn:microsoft.com/office/officeart/2005/8/layout/cycle2"/>
    <dgm:cxn modelId="{9D380BE9-F62C-4AD1-8181-16512AA2E560}" type="presParOf" srcId="{946C4D24-66D6-4177-9139-5E869D112BBC}" destId="{2CC9F3FB-B798-4659-9AC2-BEA5085B8035}" srcOrd="3" destOrd="0" presId="urn:microsoft.com/office/officeart/2005/8/layout/cycle2"/>
    <dgm:cxn modelId="{F289CA7F-0B09-4D81-800C-2C88606E4438}" type="presParOf" srcId="{2CC9F3FB-B798-4659-9AC2-BEA5085B8035}" destId="{01876DF0-12C5-411E-AAB8-BB4E13E6789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6/18/2014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30021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4C7D1-5775-42F4-9C7D-0E0B0A7812E4}" type="slidenum">
              <a:rPr lang="en-US"/>
              <a:pPr/>
              <a:t>26</a:t>
            </a:fld>
            <a:endParaRPr lang="en-US"/>
          </a:p>
        </p:txBody>
      </p:sp>
      <p:sp>
        <p:nvSpPr>
          <p:cNvPr id="1458178" name="Rectangle 2"/>
          <p:cNvSpPr>
            <a:spLocks noGrp="1" noRot="1" noChangeAspect="1" noChangeArrowheads="1" noTextEdit="1"/>
          </p:cNvSpPr>
          <p:nvPr>
            <p:ph type="sldImg"/>
          </p:nvPr>
        </p:nvSpPr>
        <p:spPr>
          <a:ln/>
        </p:spPr>
      </p:sp>
      <p:sp>
        <p:nvSpPr>
          <p:cNvPr id="145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39</a:t>
            </a:fld>
            <a:endParaRPr lang="en-US"/>
          </a:p>
        </p:txBody>
      </p:sp>
    </p:spTree>
    <p:extLst>
      <p:ext uri="{BB962C8B-B14F-4D97-AF65-F5344CB8AC3E}">
        <p14:creationId xmlns:p14="http://schemas.microsoft.com/office/powerpoint/2010/main" val="1777388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heard statements</a:t>
            </a:r>
            <a:r>
              <a:rPr lang="en-US" baseline="0" dirty="0" smtClean="0"/>
              <a:t> that the </a:t>
            </a:r>
            <a:r>
              <a:rPr lang="en-US" baseline="0" dirty="0" err="1" smtClean="0"/>
              <a:t>pT</a:t>
            </a:r>
            <a:r>
              <a:rPr lang="en-US" baseline="0" dirty="0" smtClean="0"/>
              <a:t>/2 to 2pT range of scale choices is unrealistically large for single-particle cross section calculations, but the measured ratio compared to the calculation indicates that there are significant uncertainties other than the scale uncertainty.  </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52</a:t>
            </a:fld>
            <a:endParaRPr lang="en-US"/>
          </a:p>
        </p:txBody>
      </p:sp>
    </p:spTree>
    <p:extLst>
      <p:ext uri="{BB962C8B-B14F-4D97-AF65-F5344CB8AC3E}">
        <p14:creationId xmlns:p14="http://schemas.microsoft.com/office/powerpoint/2010/main" val="114199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Baryon anomaly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56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dt" sz="quarter" idx="1"/>
          </p:nvPr>
        </p:nvSpPr>
        <p:spPr>
          <a:noFill/>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5C871CE-BABE-45AE-9CB9-C624CA062ADF}" type="datetime1">
              <a:rPr lang="en-US" altLang="en-US" smtClean="0">
                <a:latin typeface="Times" pitchFamily="18" charset="0"/>
              </a:rPr>
              <a:pPr eaLnBrk="1" hangingPunct="1">
                <a:spcBef>
                  <a:spcPct val="0"/>
                </a:spcBef>
              </a:pPr>
              <a:t>6/18/2014</a:t>
            </a:fld>
            <a:endParaRPr lang="en-US" altLang="en-US" smtClean="0">
              <a:latin typeface="Times" pitchFamily="18" charset="0"/>
            </a:endParaRPr>
          </a:p>
        </p:txBody>
      </p:sp>
      <p:sp>
        <p:nvSpPr>
          <p:cNvPr id="84995" name="Rectangle 6"/>
          <p:cNvSpPr>
            <a:spLocks noGrp="1" noChangeArrowheads="1"/>
          </p:cNvSpPr>
          <p:nvPr>
            <p:ph type="ftr" sz="quarter" idx="4"/>
          </p:nvPr>
        </p:nvSpPr>
        <p:spPr>
          <a:noFill/>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US" altLang="en-US" smtClean="0">
                <a:latin typeface="Times" pitchFamily="18" charset="0"/>
              </a:rPr>
              <a:t>Test</a:t>
            </a:r>
          </a:p>
        </p:txBody>
      </p:sp>
      <p:sp>
        <p:nvSpPr>
          <p:cNvPr id="84996"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B079DB3-EEBE-4E92-BC1F-65E7811E2AEF}" type="slidenum">
              <a:rPr lang="en-US" altLang="en-US" smtClean="0">
                <a:latin typeface="Times" pitchFamily="18" charset="0"/>
              </a:rPr>
              <a:pPr eaLnBrk="1" hangingPunct="1">
                <a:spcBef>
                  <a:spcPct val="0"/>
                </a:spcBef>
              </a:pPr>
              <a:t>60</a:t>
            </a:fld>
            <a:endParaRPr lang="en-US" altLang="en-US" smtClean="0">
              <a:latin typeface="Times" pitchFamily="18" charset="0"/>
            </a:endParaRPr>
          </a:p>
        </p:txBody>
      </p:sp>
      <p:sp>
        <p:nvSpPr>
          <p:cNvPr id="84997" name="Rectangle 2"/>
          <p:cNvSpPr>
            <a:spLocks noGrp="1" noRot="1" noChangeAspect="1" noChangeArrowheads="1" noTextEdit="1"/>
          </p:cNvSpPr>
          <p:nvPr>
            <p:ph type="sldImg"/>
          </p:nvPr>
        </p:nvSpPr>
        <p:spPr>
          <a:ln/>
        </p:spPr>
      </p:sp>
      <p:sp>
        <p:nvSpPr>
          <p:cNvPr id="84998" name="Rectangle 3"/>
          <p:cNvSpPr>
            <a:spLocks noGrp="1" noChangeArrowheads="1"/>
          </p:cNvSpPr>
          <p:nvPr>
            <p:ph type="body" idx="1"/>
          </p:nvPr>
        </p:nvSpPr>
        <p:spPr>
          <a:noFill/>
        </p:spPr>
        <p:txBody>
          <a:bodyPr/>
          <a:lstStyle/>
          <a:p>
            <a:pPr eaLnBrk="1" hangingPunct="1"/>
            <a:r>
              <a:rPr lang="en-US" altLang="en-US" smtClean="0">
                <a:latin typeface="Arial" pitchFamily="34" charset="0"/>
              </a:rPr>
              <a:t>Rich substructure when you combine momentum and spatial, spin and spatial distributions.</a:t>
            </a:r>
          </a:p>
          <a:p>
            <a:pPr eaLnBrk="1" hangingPunct="1"/>
            <a:endParaRPr lang="en-US"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2950" indent="-285750" defTabSz="912813" eaLnBrk="0" hangingPunct="0">
              <a:spcBef>
                <a:spcPct val="30000"/>
              </a:spcBef>
              <a:defRPr sz="1200">
                <a:solidFill>
                  <a:schemeClr val="tx1"/>
                </a:solidFill>
                <a:latin typeface="Arial" pitchFamily="34" charset="0"/>
              </a:defRPr>
            </a:lvl2pPr>
            <a:lvl3pPr marL="1143000" indent="-228600" defTabSz="912813" eaLnBrk="0" hangingPunct="0">
              <a:spcBef>
                <a:spcPct val="30000"/>
              </a:spcBef>
              <a:defRPr sz="1200">
                <a:solidFill>
                  <a:schemeClr val="tx1"/>
                </a:solidFill>
                <a:latin typeface="Arial" pitchFamily="34" charset="0"/>
              </a:defRPr>
            </a:lvl3pPr>
            <a:lvl4pPr marL="1600200" indent="-228600" defTabSz="912813" eaLnBrk="0" hangingPunct="0">
              <a:spcBef>
                <a:spcPct val="30000"/>
              </a:spcBef>
              <a:defRPr sz="1200">
                <a:solidFill>
                  <a:schemeClr val="tx1"/>
                </a:solidFill>
                <a:latin typeface="Arial" pitchFamily="34" charset="0"/>
              </a:defRPr>
            </a:lvl4pPr>
            <a:lvl5pPr marL="2057400" indent="-228600" defTabSz="912813" eaLnBrk="0" hangingPunct="0">
              <a:spcBef>
                <a:spcPct val="30000"/>
              </a:spcBef>
              <a:defRPr sz="1200">
                <a:solidFill>
                  <a:schemeClr val="tx1"/>
                </a:solidFill>
                <a:latin typeface="Arial" pitchFamily="34" charset="0"/>
              </a:defRPr>
            </a:lvl5pPr>
            <a:lvl6pPr marL="2514600" indent="-228600" defTabSz="912813" eaLnBrk="0" fontAlgn="base" hangingPunct="0">
              <a:spcBef>
                <a:spcPct val="30000"/>
              </a:spcBef>
              <a:spcAft>
                <a:spcPct val="0"/>
              </a:spcAft>
              <a:defRPr sz="1200">
                <a:solidFill>
                  <a:schemeClr val="tx1"/>
                </a:solidFill>
                <a:latin typeface="Arial" pitchFamily="34" charset="0"/>
              </a:defRPr>
            </a:lvl6pPr>
            <a:lvl7pPr marL="2971800" indent="-228600" defTabSz="912813" eaLnBrk="0" fontAlgn="base" hangingPunct="0">
              <a:spcBef>
                <a:spcPct val="30000"/>
              </a:spcBef>
              <a:spcAft>
                <a:spcPct val="0"/>
              </a:spcAft>
              <a:defRPr sz="1200">
                <a:solidFill>
                  <a:schemeClr val="tx1"/>
                </a:solidFill>
                <a:latin typeface="Arial" pitchFamily="34" charset="0"/>
              </a:defRPr>
            </a:lvl7pPr>
            <a:lvl8pPr marL="3429000" indent="-228600" defTabSz="912813" eaLnBrk="0" fontAlgn="base" hangingPunct="0">
              <a:spcBef>
                <a:spcPct val="30000"/>
              </a:spcBef>
              <a:spcAft>
                <a:spcPct val="0"/>
              </a:spcAft>
              <a:defRPr sz="1200">
                <a:solidFill>
                  <a:schemeClr val="tx1"/>
                </a:solidFill>
                <a:latin typeface="Arial" pitchFamily="34" charset="0"/>
              </a:defRPr>
            </a:lvl8pPr>
            <a:lvl9pPr marL="38862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72F1DFA-E3E9-47CF-9803-F1C4FA9F4B69}" type="slidenum">
              <a:rPr lang="en-US" altLang="en-US" smtClean="0">
                <a:ea typeface="Arial Unicode MS" pitchFamily="34" charset="-128"/>
                <a:cs typeface="Arial Unicode MS" pitchFamily="34" charset="-128"/>
              </a:rPr>
              <a:pPr eaLnBrk="1" hangingPunct="1">
                <a:spcBef>
                  <a:spcPct val="0"/>
                </a:spcBef>
              </a:pPr>
              <a:t>63</a:t>
            </a:fld>
            <a:endParaRPr lang="en-US" altLang="en-US" smtClean="0">
              <a:ea typeface="Arial Unicode MS" pitchFamily="34" charset="-128"/>
              <a:cs typeface="Arial Unicode MS"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latin typeface="Arial" pitchFamily="34" charset="0"/>
              </a:rPr>
              <a:t>K. Arai, et al, shows need for small components beyond 2xalpha+neutron, esp. for higher spin states.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some a generation or so ahead of me have enjoyed very exciting careers [centered on][based around] the discovery and development of QCD, …]</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19</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Enough on advances of the last 10-15 years.  Where I see</a:t>
            </a:r>
            <a:r>
              <a:rPr lang="en-US" baseline="0" dirty="0" smtClean="0"/>
              <a:t> underexplored territory that looks to me like fertile ground</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21</a:t>
            </a:fld>
            <a:endParaRPr lang="en-US"/>
          </a:p>
        </p:txBody>
      </p:sp>
    </p:spTree>
    <p:extLst>
      <p:ext uri="{BB962C8B-B14F-4D97-AF65-F5344CB8AC3E}">
        <p14:creationId xmlns:p14="http://schemas.microsoft.com/office/powerpoint/2010/main" val="117577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there’s a lot more going on with sea quarks than</a:t>
            </a:r>
            <a:r>
              <a:rPr lang="en-US" baseline="0" dirty="0" smtClean="0"/>
              <a:t> we often talk about.</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22</a:t>
            </a:fld>
            <a:endParaRPr lang="en-US"/>
          </a:p>
        </p:txBody>
      </p:sp>
    </p:spTree>
    <p:extLst>
      <p:ext uri="{BB962C8B-B14F-4D97-AF65-F5344CB8AC3E}">
        <p14:creationId xmlns:p14="http://schemas.microsoft.com/office/powerpoint/2010/main" val="37283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9B923-3C00-4C6F-B0E8-3572FD9C0755}" type="slidenum">
              <a:rPr lang="en-US"/>
              <a:pPr/>
              <a:t>23</a:t>
            </a:fld>
            <a:endParaRPr lang="en-US"/>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AB0BB91-5A6A-42D6-908A-CF52F6D14D09}" type="datetime1">
              <a:rPr lang="en-US" smtClean="0"/>
              <a:t>6/18/2014</a:t>
            </a:fld>
            <a:endParaRPr lang="en-US"/>
          </a:p>
        </p:txBody>
      </p:sp>
      <p:sp>
        <p:nvSpPr>
          <p:cNvPr id="5" name="Footer Placeholder 4"/>
          <p:cNvSpPr>
            <a:spLocks noGrp="1"/>
          </p:cNvSpPr>
          <p:nvPr>
            <p:ph type="ftr" sz="quarter" idx="11"/>
          </p:nvPr>
        </p:nvSpPr>
        <p:spPr/>
        <p:txBody>
          <a:bodyPr/>
          <a:lstStyle/>
          <a:p>
            <a:r>
              <a:rPr lang="en-US" smtClean="0"/>
              <a:t>C. Aidala, Transversity 2014, June 13,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DA802-4FD8-4F98-914F-21B3C0467190}" type="datetime1">
              <a:rPr lang="en-US" smtClean="0"/>
              <a:t>6/18/2014</a:t>
            </a:fld>
            <a:endParaRPr lang="en-US"/>
          </a:p>
        </p:txBody>
      </p:sp>
      <p:sp>
        <p:nvSpPr>
          <p:cNvPr id="5" name="Footer Placeholder 4"/>
          <p:cNvSpPr>
            <a:spLocks noGrp="1"/>
          </p:cNvSpPr>
          <p:nvPr>
            <p:ph type="ftr" sz="quarter" idx="11"/>
          </p:nvPr>
        </p:nvSpPr>
        <p:spPr/>
        <p:txBody>
          <a:bodyPr/>
          <a:lstStyle/>
          <a:p>
            <a:r>
              <a:rPr lang="en-US" smtClean="0"/>
              <a:t>C. Aidala, Transversity 2014, June 13,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FD65D-BDA7-4A7A-96B5-0552F4A6C662}" type="datetime1">
              <a:rPr lang="en-US" smtClean="0"/>
              <a:t>6/18/2014</a:t>
            </a:fld>
            <a:endParaRPr lang="en-US"/>
          </a:p>
        </p:txBody>
      </p:sp>
      <p:sp>
        <p:nvSpPr>
          <p:cNvPr id="5" name="Footer Placeholder 4"/>
          <p:cNvSpPr>
            <a:spLocks noGrp="1"/>
          </p:cNvSpPr>
          <p:nvPr>
            <p:ph type="ftr" sz="quarter" idx="11"/>
          </p:nvPr>
        </p:nvSpPr>
        <p:spPr/>
        <p:txBody>
          <a:bodyPr/>
          <a:lstStyle/>
          <a:p>
            <a:r>
              <a:rPr lang="en-US" smtClean="0"/>
              <a:t>C. Aidala, Transversity 2014, June 13,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F3746ABD-6178-428B-84DB-442778DE8A89}" type="datetime1">
              <a:rPr lang="en-US" smtClean="0"/>
              <a:t>6/18/2014</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en-US" smtClean="0"/>
              <a:t>C. Aidala, Transversity 2014, June 13, 2014</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787017-3038-4AF4-9EAC-D148795E31DD}" type="slidenum">
              <a:rPr lang="en-US"/>
              <a:pPr/>
              <a:t>‹#›</a:t>
            </a:fld>
            <a:endParaRPr lang="en-US"/>
          </a:p>
        </p:txBody>
      </p:sp>
    </p:spTree>
    <p:extLst>
      <p:ext uri="{BB962C8B-B14F-4D97-AF65-F5344CB8AC3E}">
        <p14:creationId xmlns:p14="http://schemas.microsoft.com/office/powerpoint/2010/main" val="1576589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4793EC9-5EF8-4464-9B8F-1E5920B09B86}" type="datetime1">
              <a:rPr lang="en-US" smtClean="0"/>
              <a:t>6/18/2014</a:t>
            </a:fld>
            <a:endParaRPr lang="en-US"/>
          </a:p>
        </p:txBody>
      </p:sp>
      <p:sp>
        <p:nvSpPr>
          <p:cNvPr id="5" name="Footer Placeholder 4"/>
          <p:cNvSpPr>
            <a:spLocks noGrp="1"/>
          </p:cNvSpPr>
          <p:nvPr>
            <p:ph type="ftr" sz="quarter" idx="11"/>
          </p:nvPr>
        </p:nvSpPr>
        <p:spPr/>
        <p:txBody>
          <a:bodyPr/>
          <a:lstStyle/>
          <a:p>
            <a:r>
              <a:rPr lang="en-US" smtClean="0"/>
              <a:t>C. Aidala, Transversity 2014, June 13,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2C6CB-E473-499B-9261-A25E04B149D3}" type="datetime1">
              <a:rPr lang="en-US" smtClean="0"/>
              <a:t>6/18/2014</a:t>
            </a:fld>
            <a:endParaRPr lang="en-US"/>
          </a:p>
        </p:txBody>
      </p:sp>
      <p:sp>
        <p:nvSpPr>
          <p:cNvPr id="5" name="Footer Placeholder 4"/>
          <p:cNvSpPr>
            <a:spLocks noGrp="1"/>
          </p:cNvSpPr>
          <p:nvPr>
            <p:ph type="ftr" sz="quarter" idx="11"/>
          </p:nvPr>
        </p:nvSpPr>
        <p:spPr/>
        <p:txBody>
          <a:bodyPr/>
          <a:lstStyle/>
          <a:p>
            <a:r>
              <a:rPr lang="en-US" smtClean="0"/>
              <a:t>C. Aidala, Transversity 2014, June 13,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B3DC6D-7B3A-419E-B04E-C74F7515DE8B}" type="datetime1">
              <a:rPr lang="en-US" smtClean="0"/>
              <a:t>6/18/2014</a:t>
            </a:fld>
            <a:endParaRPr lang="en-US"/>
          </a:p>
        </p:txBody>
      </p:sp>
      <p:sp>
        <p:nvSpPr>
          <p:cNvPr id="6" name="Footer Placeholder 5"/>
          <p:cNvSpPr>
            <a:spLocks noGrp="1"/>
          </p:cNvSpPr>
          <p:nvPr>
            <p:ph type="ftr" sz="quarter" idx="11"/>
          </p:nvPr>
        </p:nvSpPr>
        <p:spPr/>
        <p:txBody>
          <a:bodyPr/>
          <a:lstStyle/>
          <a:p>
            <a:r>
              <a:rPr lang="en-US" smtClean="0"/>
              <a:t>C. Aidala, Transversity 2014, June 13,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93234E-9C53-4E2F-AC59-9DB9C13749DD}" type="datetime1">
              <a:rPr lang="en-US" smtClean="0"/>
              <a:t>6/18/2014</a:t>
            </a:fld>
            <a:endParaRPr lang="en-US"/>
          </a:p>
        </p:txBody>
      </p:sp>
      <p:sp>
        <p:nvSpPr>
          <p:cNvPr id="8" name="Footer Placeholder 7"/>
          <p:cNvSpPr>
            <a:spLocks noGrp="1"/>
          </p:cNvSpPr>
          <p:nvPr>
            <p:ph type="ftr" sz="quarter" idx="11"/>
          </p:nvPr>
        </p:nvSpPr>
        <p:spPr/>
        <p:txBody>
          <a:bodyPr/>
          <a:lstStyle/>
          <a:p>
            <a:r>
              <a:rPr lang="en-US" smtClean="0"/>
              <a:t>C. Aidala, Transversity 2014, June 13, 2014</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C82458-1749-40EC-B67F-7E0B317988C0}" type="datetime1">
              <a:rPr lang="en-US" smtClean="0"/>
              <a:t>6/18/2014</a:t>
            </a:fld>
            <a:endParaRPr lang="en-US"/>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BDF3E-CC6B-480B-AFF3-6B7F93059585}" type="datetime1">
              <a:rPr lang="en-US" smtClean="0"/>
              <a:t>6/18/2014</a:t>
            </a:fld>
            <a:endParaRPr lang="en-US"/>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82B57A-51F3-49D7-8518-0864EB430DEE}" type="datetime1">
              <a:rPr lang="en-US" smtClean="0"/>
              <a:t>6/18/2014</a:t>
            </a:fld>
            <a:endParaRPr lang="en-US"/>
          </a:p>
        </p:txBody>
      </p:sp>
      <p:sp>
        <p:nvSpPr>
          <p:cNvPr id="6" name="Footer Placeholder 5"/>
          <p:cNvSpPr>
            <a:spLocks noGrp="1"/>
          </p:cNvSpPr>
          <p:nvPr>
            <p:ph type="ftr" sz="quarter" idx="11"/>
          </p:nvPr>
        </p:nvSpPr>
        <p:spPr/>
        <p:txBody>
          <a:bodyPr/>
          <a:lstStyle/>
          <a:p>
            <a:r>
              <a:rPr lang="en-US" smtClean="0"/>
              <a:t>C. Aidala, Transversity 2014, June 13,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352AA-0E0E-4B3F-9332-991480A0A9DB}" type="datetime1">
              <a:rPr lang="en-US" smtClean="0"/>
              <a:t>6/18/2014</a:t>
            </a:fld>
            <a:endParaRPr lang="en-US"/>
          </a:p>
        </p:txBody>
      </p:sp>
      <p:sp>
        <p:nvSpPr>
          <p:cNvPr id="6" name="Footer Placeholder 5"/>
          <p:cNvSpPr>
            <a:spLocks noGrp="1"/>
          </p:cNvSpPr>
          <p:nvPr>
            <p:ph type="ftr" sz="quarter" idx="11"/>
          </p:nvPr>
        </p:nvSpPr>
        <p:spPr/>
        <p:txBody>
          <a:bodyPr/>
          <a:lstStyle/>
          <a:p>
            <a:r>
              <a:rPr lang="en-US" smtClean="0"/>
              <a:t>C. Aidala, Transversity 2014, June 13,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48DEA-8A7A-4085-9124-F2927B65D9AB}" type="datetime1">
              <a:rPr lang="en-US" smtClean="0"/>
              <a:t>6/18/2014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Aidala, Transversity 2014, June 13,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2" descr="https://encrypted-tbn0.gstatic.com/images?q=tbn:ANd9GcS02UiivGjgv--e64cWJFfAQ7SASvDnuoq35pg2aISxkwVeEIsX"/>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3.bin"/><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9.xml"/><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5.bin"/><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wmf"/><Relationship Id="rId4" Type="http://schemas.openxmlformats.org/officeDocument/2006/relationships/image" Target="../media/image40.png"/><Relationship Id="rId9" Type="http://schemas.openxmlformats.org/officeDocument/2006/relationships/image" Target="../media/image45.wmf"/></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7.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6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9" r="1256"/>
          <a:stretch/>
        </p:blipFill>
        <p:spPr bwMode="auto">
          <a:xfrm>
            <a:off x="1676400" y="2514600"/>
            <a:ext cx="5760720" cy="399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57200" y="381000"/>
            <a:ext cx="8153400" cy="2152650"/>
          </a:xfrm>
        </p:spPr>
        <p:txBody>
          <a:bodyPr>
            <a:noAutofit/>
          </a:bodyPr>
          <a:lstStyle/>
          <a:p>
            <a:r>
              <a:rPr lang="en-US" sz="3600" dirty="0" smtClean="0">
                <a:effectLst>
                  <a:outerShdw blurRad="38100" dist="38100" dir="2700000" algn="tl">
                    <a:srgbClr val="000000">
                      <a:alpha val="43137"/>
                    </a:srgbClr>
                  </a:outerShdw>
                </a:effectLst>
              </a:rPr>
              <a:t>Transversity 2014 Closing Remarks: </a:t>
            </a:r>
            <a:r>
              <a:rPr lang="en-US" sz="4300" dirty="0" smtClean="0">
                <a:effectLst>
                  <a:outerShdw blurRad="38100" dist="38100" dir="2700000" algn="tl">
                    <a:srgbClr val="000000">
                      <a:alpha val="43137"/>
                    </a:srgbClr>
                  </a:outerShdw>
                </a:effectLst>
              </a:rPr>
              <a:t/>
            </a:r>
            <a:br>
              <a:rPr lang="en-US" sz="4300" dirty="0" smtClean="0">
                <a:effectLst>
                  <a:outerShdw blurRad="38100" dist="38100" dir="2700000" algn="tl">
                    <a:srgbClr val="000000">
                      <a:alpha val="43137"/>
                    </a:srgbClr>
                  </a:outerShdw>
                </a:effectLst>
              </a:rPr>
            </a:br>
            <a:r>
              <a:rPr lang="en-US" sz="4300" dirty="0" smtClean="0">
                <a:effectLst>
                  <a:outerShdw blurRad="38100" dist="38100" dir="2700000" algn="tl">
                    <a:srgbClr val="000000">
                      <a:alpha val="43137"/>
                    </a:srgbClr>
                  </a:outerShdw>
                </a:effectLst>
              </a:rPr>
              <a:t>Moving Forward in the Era of </a:t>
            </a:r>
            <a:r>
              <a:rPr lang="en-US" sz="4300" u="sng" dirty="0" smtClean="0">
                <a:effectLst>
                  <a:outerShdw blurRad="38100" dist="38100" dir="2700000" algn="tl">
                    <a:srgbClr val="000000">
                      <a:alpha val="43137"/>
                    </a:srgbClr>
                  </a:outerShdw>
                </a:effectLst>
              </a:rPr>
              <a:t>Quantitative</a:t>
            </a:r>
            <a:r>
              <a:rPr lang="en-US" sz="4300" dirty="0" smtClean="0">
                <a:effectLst>
                  <a:outerShdw blurRad="38100" dist="38100" dir="2700000" algn="tl">
                    <a:srgbClr val="000000">
                      <a:alpha val="43137"/>
                    </a:srgbClr>
                  </a:outerShdw>
                </a:effectLst>
              </a:rPr>
              <a:t> QCD</a:t>
            </a:r>
            <a:endParaRPr lang="en-US" sz="43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76400" y="4648200"/>
            <a:ext cx="3962400" cy="1219200"/>
          </a:xfrm>
        </p:spPr>
        <p:txBody>
          <a:bodyPr>
            <a:normAutofit/>
          </a:bodyPr>
          <a:lstStyle/>
          <a:p>
            <a:pPr algn="l"/>
            <a:r>
              <a:rPr lang="en-US" sz="2800" dirty="0" smtClean="0">
                <a:effectLst>
                  <a:outerShdw blurRad="50800" dist="50800" dir="5400000" algn="ctr" rotWithShape="0">
                    <a:schemeClr val="tx1"/>
                  </a:outerShdw>
                </a:effectLst>
              </a:rPr>
              <a:t>Christine A. Aidala</a:t>
            </a:r>
          </a:p>
          <a:p>
            <a:pPr algn="l"/>
            <a:r>
              <a:rPr lang="en-US" sz="2800" dirty="0" smtClean="0">
                <a:effectLst>
                  <a:outerShdw blurRad="50800" dist="50800" dir="5400000" algn="ctr" rotWithShape="0">
                    <a:schemeClr val="tx1"/>
                  </a:outerShdw>
                </a:effectLst>
              </a:rPr>
              <a:t>University of Michigan</a:t>
            </a:r>
          </a:p>
          <a:p>
            <a:pPr algn="l"/>
            <a:endParaRPr lang="en-US" sz="2800" dirty="0" smtClean="0">
              <a:effectLst>
                <a:outerShdw blurRad="50800" dist="50800" dir="5400000" algn="ctr" rotWithShape="0">
                  <a:schemeClr val="tx1"/>
                </a:outerShdw>
              </a:effectLst>
            </a:endParaRPr>
          </a:p>
          <a:p>
            <a:pPr algn="l"/>
            <a:endParaRPr lang="en-US" sz="2800" dirty="0">
              <a:effectLst>
                <a:outerShdw blurRad="50800" dist="50800" dir="5400000" algn="ctr" rotWithShape="0">
                  <a:schemeClr val="tx1"/>
                </a:outerShdw>
              </a:effectLst>
            </a:endParaRPr>
          </a:p>
        </p:txBody>
      </p:sp>
      <p:sp>
        <p:nvSpPr>
          <p:cNvPr id="4" name="Rectangle 3"/>
          <p:cNvSpPr/>
          <p:nvPr/>
        </p:nvSpPr>
        <p:spPr>
          <a:xfrm>
            <a:off x="1752600" y="5754469"/>
            <a:ext cx="1752600" cy="646331"/>
          </a:xfrm>
          <a:prstGeom prst="rect">
            <a:avLst/>
          </a:prstGeom>
        </p:spPr>
        <p:txBody>
          <a:bodyPr wrap="square">
            <a:spAutoFit/>
          </a:bodyPr>
          <a:lstStyle/>
          <a:p>
            <a:r>
              <a:rPr lang="en-US"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Chia, Italy</a:t>
            </a:r>
          </a:p>
          <a:p>
            <a:r>
              <a:rPr lang="en-US"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June 13,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Effective field theories</a:t>
            </a:r>
            <a:endParaRPr lang="en-US" dirty="0"/>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pSp>
        <p:nvGrpSpPr>
          <p:cNvPr id="6" name="Group 31"/>
          <p:cNvGrpSpPr/>
          <p:nvPr/>
        </p:nvGrpSpPr>
        <p:grpSpPr>
          <a:xfrm>
            <a:off x="460888" y="1447800"/>
            <a:ext cx="8225912" cy="3162300"/>
            <a:chOff x="460888" y="1447800"/>
            <a:chExt cx="8225912" cy="3162300"/>
          </a:xfrm>
        </p:grpSpPr>
        <p:pic>
          <p:nvPicPr>
            <p:cNvPr id="7" name="Picture 2"/>
            <p:cNvPicPr>
              <a:picLocks noChangeAspect="1" noChangeArrowheads="1"/>
            </p:cNvPicPr>
            <p:nvPr/>
          </p:nvPicPr>
          <p:blipFill>
            <a:blip r:embed="rId2" cstate="print"/>
            <a:srcRect/>
            <a:stretch>
              <a:fillRect/>
            </a:stretch>
          </p:blipFill>
          <p:spPr bwMode="auto">
            <a:xfrm>
              <a:off x="4886325" y="2133600"/>
              <a:ext cx="3800475" cy="242887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60888" y="1447800"/>
              <a:ext cx="4386416" cy="3162300"/>
            </a:xfrm>
            <a:prstGeom prst="rect">
              <a:avLst/>
            </a:prstGeom>
            <a:noFill/>
            <a:ln w="9525">
              <a:noFill/>
              <a:miter lim="800000"/>
              <a:headEnd/>
              <a:tailEnd/>
            </a:ln>
          </p:spPr>
        </p:pic>
        <p:sp>
          <p:nvSpPr>
            <p:cNvPr id="9" name="TextBox 8"/>
            <p:cNvSpPr txBox="1"/>
            <p:nvPr/>
          </p:nvSpPr>
          <p:spPr>
            <a:xfrm>
              <a:off x="1295400" y="1764268"/>
              <a:ext cx="1282210" cy="369332"/>
            </a:xfrm>
            <a:prstGeom prst="rect">
              <a:avLst/>
            </a:prstGeom>
            <a:noFill/>
          </p:spPr>
          <p:txBody>
            <a:bodyPr wrap="none" rtlCol="0">
              <a:spAutoFit/>
            </a:bodyPr>
            <a:lstStyle/>
            <a:p>
              <a:r>
                <a:rPr lang="en-US" dirty="0" smtClean="0"/>
                <a:t>Higgs vs. </a:t>
              </a:r>
              <a:r>
                <a:rPr lang="en-US" dirty="0" err="1" smtClean="0"/>
                <a:t>p</a:t>
              </a:r>
              <a:r>
                <a:rPr lang="en-US" baseline="-25000" dirty="0" err="1" smtClean="0"/>
                <a:t>T</a:t>
              </a:r>
              <a:endParaRPr lang="en-US" baseline="-25000" dirty="0"/>
            </a:p>
          </p:txBody>
        </p:sp>
        <p:sp>
          <p:nvSpPr>
            <p:cNvPr id="10" name="Oval 9"/>
            <p:cNvSpPr/>
            <p:nvPr/>
          </p:nvSpPr>
          <p:spPr>
            <a:xfrm>
              <a:off x="1070488" y="2286000"/>
              <a:ext cx="533400" cy="1371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14166" y="2514600"/>
              <a:ext cx="1709122" cy="369332"/>
            </a:xfrm>
            <a:prstGeom prst="rect">
              <a:avLst/>
            </a:prstGeom>
            <a:noFill/>
          </p:spPr>
          <p:txBody>
            <a:bodyPr wrap="none" rtlCol="0">
              <a:spAutoFit/>
            </a:bodyPr>
            <a:lstStyle/>
            <a:p>
              <a:r>
                <a:rPr lang="en-US" dirty="0" smtClean="0"/>
                <a:t>arXiv:1108.3609</a:t>
              </a:r>
              <a:endParaRPr lang="en-US" dirty="0"/>
            </a:p>
          </p:txBody>
        </p:sp>
      </p:grpSp>
      <p:sp>
        <p:nvSpPr>
          <p:cNvPr id="14" name="TextBox 13"/>
          <p:cNvSpPr txBox="1"/>
          <p:nvPr/>
        </p:nvSpPr>
        <p:spPr>
          <a:xfrm>
            <a:off x="4953000" y="1150203"/>
            <a:ext cx="4011611" cy="830997"/>
          </a:xfrm>
          <a:prstGeom prst="rect">
            <a:avLst/>
          </a:prstGeom>
          <a:noFill/>
        </p:spPr>
        <p:txBody>
          <a:bodyPr wrap="none" rtlCol="0">
            <a:spAutoFit/>
          </a:bodyPr>
          <a:lstStyle/>
          <a:p>
            <a:r>
              <a:rPr lang="en-US" sz="2400" dirty="0" smtClean="0">
                <a:solidFill>
                  <a:srgbClr val="FFFFCC"/>
                </a:solidFill>
              </a:rPr>
              <a:t>Soft Collinear Effective Theory </a:t>
            </a:r>
          </a:p>
          <a:p>
            <a:r>
              <a:rPr lang="en-US" sz="2400" dirty="0" smtClean="0">
                <a:solidFill>
                  <a:srgbClr val="FFFFCC"/>
                </a:solidFill>
              </a:rPr>
              <a:t>– </a:t>
            </a:r>
            <a:r>
              <a:rPr lang="en-US" sz="2400" dirty="0" err="1" smtClean="0">
                <a:solidFill>
                  <a:srgbClr val="FFFFCC"/>
                </a:solidFill>
              </a:rPr>
              <a:t>p</a:t>
            </a:r>
            <a:r>
              <a:rPr lang="en-US" sz="2400" baseline="-25000" dirty="0" err="1" smtClean="0">
                <a:solidFill>
                  <a:srgbClr val="FFFFCC"/>
                </a:solidFill>
              </a:rPr>
              <a:t>T</a:t>
            </a:r>
            <a:r>
              <a:rPr lang="en-US" sz="2400" dirty="0" smtClean="0">
                <a:solidFill>
                  <a:srgbClr val="FFFFCC"/>
                </a:solidFill>
              </a:rPr>
              <a:t> distribution for </a:t>
            </a:r>
            <a:r>
              <a:rPr lang="en-US" sz="2400" dirty="0" err="1" smtClean="0">
                <a:solidFill>
                  <a:srgbClr val="FFFFCC"/>
                </a:solidFill>
              </a:rPr>
              <a:t>gg</a:t>
            </a:r>
            <a:r>
              <a:rPr lang="en-US" sz="2400" dirty="0" err="1" smtClean="0">
                <a:solidFill>
                  <a:srgbClr val="FFFFCC"/>
                </a:solidFill>
                <a:sym typeface="Wingdings" panose="05000000000000000000" pitchFamily="2" charset="2"/>
              </a:rPr>
              <a:t>Higgs</a:t>
            </a:r>
            <a:endParaRPr lang="en-US" sz="2400" dirty="0">
              <a:solidFill>
                <a:srgbClr val="FFFFCC"/>
              </a:solidFill>
            </a:endParaRPr>
          </a:p>
        </p:txBody>
      </p:sp>
      <p:sp>
        <p:nvSpPr>
          <p:cNvPr id="5" name="TextBox 4"/>
          <p:cNvSpPr txBox="1"/>
          <p:nvPr/>
        </p:nvSpPr>
        <p:spPr>
          <a:xfrm>
            <a:off x="3048000" y="5105400"/>
            <a:ext cx="3033143" cy="646331"/>
          </a:xfrm>
          <a:prstGeom prst="rect">
            <a:avLst/>
          </a:prstGeom>
          <a:noFill/>
        </p:spPr>
        <p:txBody>
          <a:bodyPr wrap="square" rtlCol="0">
            <a:spAutoFit/>
          </a:bodyPr>
          <a:lstStyle/>
          <a:p>
            <a:r>
              <a:rPr lang="en-US" dirty="0" smtClean="0">
                <a:solidFill>
                  <a:schemeClr val="bg1"/>
                </a:solidFill>
              </a:rPr>
              <a:t>Related talks by I. </a:t>
            </a:r>
            <a:r>
              <a:rPr lang="en-US" dirty="0" err="1" smtClean="0">
                <a:solidFill>
                  <a:schemeClr val="bg1"/>
                </a:solidFill>
              </a:rPr>
              <a:t>Scimemi</a:t>
            </a:r>
            <a:r>
              <a:rPr lang="en-US" dirty="0" smtClean="0">
                <a:solidFill>
                  <a:schemeClr val="bg1"/>
                </a:solidFill>
              </a:rPr>
              <a:t>, M. </a:t>
            </a:r>
            <a:r>
              <a:rPr lang="en-US" dirty="0" err="1" smtClean="0">
                <a:solidFill>
                  <a:schemeClr val="bg1"/>
                </a:solidFill>
              </a:rPr>
              <a:t>Echevarria</a:t>
            </a:r>
            <a:r>
              <a:rPr lang="en-US" dirty="0" smtClean="0">
                <a:solidFill>
                  <a:schemeClr val="bg1"/>
                </a:solidFill>
              </a:rPr>
              <a:t>, A. </a:t>
            </a:r>
            <a:r>
              <a:rPr lang="en-US" dirty="0" err="1" smtClean="0">
                <a:solidFill>
                  <a:schemeClr val="bg1"/>
                </a:solidFill>
              </a:rPr>
              <a:t>Idilbi</a:t>
            </a:r>
            <a:endParaRPr lang="en-US" dirty="0">
              <a:solidFill>
                <a:schemeClr val="bg1"/>
              </a:solidFill>
            </a:endParaRPr>
          </a:p>
        </p:txBody>
      </p:sp>
      <p:sp>
        <p:nvSpPr>
          <p:cNvPr id="13" name="Rectangle 12"/>
          <p:cNvSpPr/>
          <p:nvPr/>
        </p:nvSpPr>
        <p:spPr>
          <a:xfrm>
            <a:off x="1143000" y="4766608"/>
            <a:ext cx="6781800" cy="1938992"/>
          </a:xfrm>
          <a:prstGeom prst="rect">
            <a:avLst/>
          </a:prstGeom>
          <a:solidFill>
            <a:srgbClr val="00FFFF"/>
          </a:solidFill>
          <a:ln>
            <a:solidFill>
              <a:schemeClr val="tx1"/>
            </a:solidFill>
          </a:ln>
        </p:spPr>
        <p:txBody>
          <a:bodyPr wrap="square">
            <a:spAutoFit/>
          </a:bodyPr>
          <a:lstStyle/>
          <a:p>
            <a:pPr algn="ctr"/>
            <a:r>
              <a:rPr lang="en-US" sz="2400" i="1" dirty="0" smtClean="0">
                <a:latin typeface="Times New Roman" pitchFamily="18" charset="0"/>
                <a:cs typeface="Times New Roman" pitchFamily="18" charset="0"/>
              </a:rPr>
              <a:t>“Modern-day ‘testing’ of (</a:t>
            </a:r>
            <a:r>
              <a:rPr lang="en-US" sz="2400" i="1" dirty="0" err="1" smtClean="0">
                <a:latin typeface="Times New Roman" pitchFamily="18" charset="0"/>
                <a:cs typeface="Times New Roman" pitchFamily="18" charset="0"/>
              </a:rPr>
              <a:t>perturbative</a:t>
            </a:r>
            <a:r>
              <a:rPr lang="en-US" sz="2400" i="1" dirty="0" smtClean="0">
                <a:latin typeface="Times New Roman" pitchFamily="18" charset="0"/>
                <a:cs typeface="Times New Roman" pitchFamily="18" charset="0"/>
              </a:rPr>
              <a:t>) QCD is as much about pushing the boundaries of its applicability as about the verification that QCD is the correct theory of </a:t>
            </a:r>
            <a:r>
              <a:rPr lang="en-US" sz="2400" i="1" dirty="0" err="1" smtClean="0">
                <a:latin typeface="Times New Roman" pitchFamily="18" charset="0"/>
                <a:cs typeface="Times New Roman" pitchFamily="18" charset="0"/>
              </a:rPr>
              <a:t>hadronic</a:t>
            </a:r>
            <a:r>
              <a:rPr lang="en-US" sz="2400" i="1" dirty="0" smtClean="0">
                <a:latin typeface="Times New Roman" pitchFamily="18" charset="0"/>
                <a:cs typeface="Times New Roman" pitchFamily="18" charset="0"/>
              </a:rPr>
              <a:t> physics.” </a:t>
            </a:r>
          </a:p>
          <a:p>
            <a:pPr algn="ctr"/>
            <a:r>
              <a:rPr lang="en-US" sz="2400" i="1" dirty="0" smtClean="0">
                <a:latin typeface="Times New Roman" pitchFamily="18" charset="0"/>
                <a:cs typeface="Times New Roman" pitchFamily="18" charset="0"/>
              </a:rPr>
              <a:t>– G. Salam, </a:t>
            </a:r>
            <a:r>
              <a:rPr lang="en-US" sz="2400" i="1" dirty="0" err="1" smtClean="0">
                <a:latin typeface="Times New Roman" pitchFamily="18" charset="0"/>
                <a:cs typeface="Times New Roman" pitchFamily="18" charset="0"/>
              </a:rPr>
              <a:t>hep</a:t>
            </a:r>
            <a:r>
              <a:rPr lang="en-US" sz="2400" i="1" dirty="0" smtClean="0">
                <a:latin typeface="Times New Roman" pitchFamily="18" charset="0"/>
                <a:cs typeface="Times New Roman" pitchFamily="18" charset="0"/>
              </a:rPr>
              <a:t>-ph/0207147 (DIS2002 proceedings)</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262764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advances</a:t>
            </a:r>
            <a:endParaRPr lang="en-US" dirty="0"/>
          </a:p>
        </p:txBody>
      </p:sp>
      <p:sp>
        <p:nvSpPr>
          <p:cNvPr id="5" name="Content Placeholder 4"/>
          <p:cNvSpPr>
            <a:spLocks noGrp="1"/>
          </p:cNvSpPr>
          <p:nvPr>
            <p:ph idx="1"/>
          </p:nvPr>
        </p:nvSpPr>
        <p:spPr>
          <a:xfrm>
            <a:off x="457200" y="1417637"/>
            <a:ext cx="8229600" cy="4525963"/>
          </a:xfrm>
        </p:spPr>
        <p:txBody>
          <a:bodyPr>
            <a:normAutofit fontScale="92500"/>
          </a:bodyPr>
          <a:lstStyle/>
          <a:p>
            <a:r>
              <a:rPr lang="en-US" dirty="0" smtClean="0"/>
              <a:t>More sophisticated observables</a:t>
            </a:r>
          </a:p>
          <a:p>
            <a:pPr lvl="1"/>
            <a:r>
              <a:rPr lang="en-US" dirty="0" smtClean="0"/>
              <a:t>E.g. angular distributions, spin dependence, </a:t>
            </a:r>
            <a:r>
              <a:rPr lang="en-US" dirty="0" err="1" smtClean="0"/>
              <a:t>multiparticle</a:t>
            </a:r>
            <a:r>
              <a:rPr lang="en-US" dirty="0" smtClean="0"/>
              <a:t> final states, . . .</a:t>
            </a:r>
          </a:p>
          <a:p>
            <a:pPr lvl="1"/>
            <a:r>
              <a:rPr lang="en-US" dirty="0" smtClean="0"/>
              <a:t>Often sensitive to parton </a:t>
            </a:r>
            <a:r>
              <a:rPr lang="en-US" i="1" dirty="0" smtClean="0"/>
              <a:t>dynamics</a:t>
            </a:r>
            <a:endParaRPr lang="en-US" dirty="0" smtClean="0"/>
          </a:p>
          <a:p>
            <a:r>
              <a:rPr lang="en-US" dirty="0" err="1" smtClean="0"/>
              <a:t>Multidifferential</a:t>
            </a:r>
            <a:r>
              <a:rPr lang="en-US" dirty="0" smtClean="0"/>
              <a:t> measurements</a:t>
            </a:r>
          </a:p>
          <a:p>
            <a:pPr lvl="1"/>
            <a:r>
              <a:rPr lang="en-US" dirty="0" smtClean="0"/>
              <a:t>E.g. simultaneously in x, Q</a:t>
            </a:r>
            <a:r>
              <a:rPr lang="en-US" baseline="30000" dirty="0" smtClean="0"/>
              <a:t>2</a:t>
            </a:r>
            <a:r>
              <a:rPr lang="en-US" dirty="0" smtClean="0"/>
              <a:t>, </a:t>
            </a:r>
            <a:r>
              <a:rPr lang="en-US" dirty="0" err="1" smtClean="0"/>
              <a:t>p</a:t>
            </a:r>
            <a:r>
              <a:rPr lang="en-US" baseline="-25000" dirty="0" err="1" smtClean="0"/>
              <a:t>T</a:t>
            </a:r>
            <a:endParaRPr lang="en-US" baseline="-25000" dirty="0" smtClean="0"/>
          </a:p>
          <a:p>
            <a:endParaRPr lang="en-US" dirty="0" smtClean="0"/>
          </a:p>
          <a:p>
            <a:pPr marL="0" indent="0">
              <a:buNone/>
            </a:pPr>
            <a:r>
              <a:rPr lang="en-US" sz="3800" dirty="0" smtClean="0">
                <a:sym typeface="Wingdings" panose="05000000000000000000" pitchFamily="2" charset="2"/>
              </a:rPr>
              <a:t> </a:t>
            </a:r>
            <a:r>
              <a:rPr lang="en-US" sz="3800" dirty="0" smtClean="0"/>
              <a:t>Demand more of theoretical calculations!</a:t>
            </a:r>
            <a:endParaRPr lang="en-US" sz="3800" dirty="0"/>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266564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Multidifferential</a:t>
            </a:r>
            <a:r>
              <a:rPr lang="en-US" dirty="0" smtClean="0"/>
              <a:t> data: SIDIS </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1" y="1694640"/>
            <a:ext cx="6845829" cy="432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162800" y="3810000"/>
            <a:ext cx="1752600" cy="2585323"/>
          </a:xfrm>
          <a:prstGeom prst="rect">
            <a:avLst/>
          </a:prstGeom>
          <a:noFill/>
        </p:spPr>
        <p:txBody>
          <a:bodyPr wrap="square" rtlCol="0">
            <a:spAutoFit/>
          </a:bodyPr>
          <a:lstStyle/>
          <a:p>
            <a:endParaRPr lang="en-US" dirty="0">
              <a:solidFill>
                <a:srgbClr val="FFFFCC"/>
              </a:solidFill>
            </a:endParaRPr>
          </a:p>
          <a:p>
            <a:r>
              <a:rPr lang="en-US" dirty="0" smtClean="0">
                <a:solidFill>
                  <a:srgbClr val="FFFFCC"/>
                </a:solidFill>
              </a:rPr>
              <a:t>O</a:t>
            </a:r>
            <a:r>
              <a:rPr lang="en-US" dirty="0">
                <a:solidFill>
                  <a:srgbClr val="FFFFCC"/>
                </a:solidFill>
              </a:rPr>
              <a:t>. Gonzalez Hernandez SIDIS phenomenology talk:</a:t>
            </a:r>
          </a:p>
          <a:p>
            <a:r>
              <a:rPr lang="en-US" dirty="0" smtClean="0">
                <a:solidFill>
                  <a:srgbClr val="FFFFCC"/>
                </a:solidFill>
              </a:rPr>
              <a:t>1341 points HERMES, 5385 points COMPASS!</a:t>
            </a:r>
          </a:p>
        </p:txBody>
      </p:sp>
      <p:sp>
        <p:nvSpPr>
          <p:cNvPr id="8" name="TextBox 7"/>
          <p:cNvSpPr txBox="1"/>
          <p:nvPr/>
        </p:nvSpPr>
        <p:spPr>
          <a:xfrm>
            <a:off x="7239000" y="1100078"/>
            <a:ext cx="1676400" cy="2862322"/>
          </a:xfrm>
          <a:prstGeom prst="rect">
            <a:avLst/>
          </a:prstGeom>
          <a:noFill/>
        </p:spPr>
        <p:txBody>
          <a:bodyPr wrap="square" rtlCol="0">
            <a:spAutoFit/>
          </a:bodyPr>
          <a:lstStyle/>
          <a:p>
            <a:r>
              <a:rPr lang="en-US" dirty="0" smtClean="0">
                <a:solidFill>
                  <a:srgbClr val="FFFFCC"/>
                </a:solidFill>
              </a:rPr>
              <a:t>Talks by M. </a:t>
            </a:r>
            <a:r>
              <a:rPr lang="en-US" dirty="0" err="1" smtClean="0">
                <a:solidFill>
                  <a:srgbClr val="FFFFCC"/>
                </a:solidFill>
              </a:rPr>
              <a:t>Contalbrigo</a:t>
            </a:r>
            <a:r>
              <a:rPr lang="en-US" dirty="0" smtClean="0">
                <a:solidFill>
                  <a:srgbClr val="FFFFCC"/>
                </a:solidFill>
              </a:rPr>
              <a:t>, A. Bressan, G. </a:t>
            </a:r>
            <a:r>
              <a:rPr lang="en-US" dirty="0" err="1" smtClean="0">
                <a:solidFill>
                  <a:srgbClr val="FFFFCC"/>
                </a:solidFill>
              </a:rPr>
              <a:t>Karyan</a:t>
            </a:r>
            <a:r>
              <a:rPr lang="en-US" dirty="0" smtClean="0">
                <a:solidFill>
                  <a:srgbClr val="FFFFCC"/>
                </a:solidFill>
              </a:rPr>
              <a:t>, </a:t>
            </a:r>
            <a:r>
              <a:rPr lang="en-US" dirty="0">
                <a:solidFill>
                  <a:srgbClr val="FFFFCC"/>
                </a:solidFill>
              </a:rPr>
              <a:t>N. </a:t>
            </a:r>
            <a:r>
              <a:rPr lang="en-US" dirty="0" err="1" smtClean="0">
                <a:solidFill>
                  <a:srgbClr val="FFFFCC"/>
                </a:solidFill>
              </a:rPr>
              <a:t>Makke</a:t>
            </a:r>
            <a:r>
              <a:rPr lang="en-US" dirty="0" smtClean="0">
                <a:solidFill>
                  <a:srgbClr val="FFFFCC"/>
                </a:solidFill>
              </a:rPr>
              <a:t>, B. </a:t>
            </a:r>
            <a:r>
              <a:rPr lang="en-US" dirty="0" err="1" smtClean="0">
                <a:solidFill>
                  <a:srgbClr val="FFFFCC"/>
                </a:solidFill>
              </a:rPr>
              <a:t>Parsamyan</a:t>
            </a:r>
            <a:r>
              <a:rPr lang="en-US" dirty="0" smtClean="0">
                <a:solidFill>
                  <a:srgbClr val="FFFFCC"/>
                </a:solidFill>
              </a:rPr>
              <a:t>, C. Braun, C. van Hulse, A. Puckett, S. Pisano; O. Eyser</a:t>
            </a:r>
            <a:endParaRPr lang="en-US" dirty="0">
              <a:solidFill>
                <a:srgbClr val="FFFFCC"/>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90400"/>
            <a:ext cx="3448050" cy="2466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476" y="2076734"/>
            <a:ext cx="3743324" cy="3866866"/>
          </a:xfrm>
          <a:prstGeom prst="rect">
            <a:avLst/>
          </a:prstGeom>
          <a:ln>
            <a:solidFill>
              <a:schemeClr val="tx1"/>
            </a:solidFill>
          </a:ln>
        </p:spPr>
      </p:pic>
      <p:sp>
        <p:nvSpPr>
          <p:cNvPr id="9" name="TextBox 8"/>
          <p:cNvSpPr txBox="1"/>
          <p:nvPr/>
        </p:nvSpPr>
        <p:spPr>
          <a:xfrm>
            <a:off x="4267200" y="2450068"/>
            <a:ext cx="1447800" cy="369332"/>
          </a:xfrm>
          <a:prstGeom prst="rect">
            <a:avLst/>
          </a:prstGeom>
          <a:noFill/>
        </p:spPr>
        <p:txBody>
          <a:bodyPr wrap="square" rtlCol="0">
            <a:spAutoFit/>
          </a:bodyPr>
          <a:lstStyle/>
          <a:p>
            <a:r>
              <a:rPr lang="en-US" dirty="0" err="1" smtClean="0"/>
              <a:t>JLab</a:t>
            </a:r>
            <a:r>
              <a:rPr lang="en-US" dirty="0" smtClean="0"/>
              <a:t> Hall B</a:t>
            </a:r>
            <a:endParaRPr lang="en-US" dirty="0"/>
          </a:p>
        </p:txBody>
      </p:sp>
    </p:spTree>
    <p:extLst>
      <p:ext uri="{BB962C8B-B14F-4D97-AF65-F5344CB8AC3E}">
        <p14:creationId xmlns:p14="http://schemas.microsoft.com/office/powerpoint/2010/main" val="2192934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err="1" smtClean="0"/>
              <a:t>Multidifferential</a:t>
            </a:r>
            <a:r>
              <a:rPr lang="en-US" dirty="0" smtClean="0"/>
              <a:t> data: E866 D-Y</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437" y="1524000"/>
            <a:ext cx="6855322" cy="463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599" y="1752600"/>
            <a:ext cx="1825837" cy="2585323"/>
          </a:xfrm>
          <a:prstGeom prst="rect">
            <a:avLst/>
          </a:prstGeom>
          <a:noFill/>
        </p:spPr>
        <p:txBody>
          <a:bodyPr wrap="square" rtlCol="0">
            <a:spAutoFit/>
          </a:bodyPr>
          <a:lstStyle/>
          <a:p>
            <a:r>
              <a:rPr lang="en-US" dirty="0">
                <a:solidFill>
                  <a:srgbClr val="FFFFCC"/>
                </a:solidFill>
              </a:rPr>
              <a:t>F</a:t>
            </a:r>
            <a:r>
              <a:rPr lang="en-US" dirty="0" smtClean="0">
                <a:solidFill>
                  <a:srgbClr val="FFFFCC"/>
                </a:solidFill>
              </a:rPr>
              <a:t>rom J. Webb thesis.</a:t>
            </a:r>
          </a:p>
          <a:p>
            <a:r>
              <a:rPr lang="en-US" dirty="0">
                <a:solidFill>
                  <a:srgbClr val="FFFFCC"/>
                </a:solidFill>
              </a:rPr>
              <a:t>1 of 26 </a:t>
            </a:r>
            <a:r>
              <a:rPr lang="en-US" dirty="0" smtClean="0">
                <a:solidFill>
                  <a:srgbClr val="FFFFCC"/>
                </a:solidFill>
              </a:rPr>
              <a:t>pages(!) </a:t>
            </a:r>
            <a:r>
              <a:rPr lang="en-US" dirty="0">
                <a:solidFill>
                  <a:srgbClr val="FFFFCC"/>
                </a:solidFill>
              </a:rPr>
              <a:t>of similar </a:t>
            </a:r>
            <a:r>
              <a:rPr lang="en-US" dirty="0" smtClean="0">
                <a:solidFill>
                  <a:srgbClr val="FFFFCC"/>
                </a:solidFill>
              </a:rPr>
              <a:t>tables.</a:t>
            </a:r>
          </a:p>
          <a:p>
            <a:endParaRPr lang="en-US" dirty="0">
              <a:solidFill>
                <a:srgbClr val="FFFFCC"/>
              </a:solidFill>
            </a:endParaRPr>
          </a:p>
          <a:p>
            <a:r>
              <a:rPr lang="en-US" dirty="0" smtClean="0">
                <a:solidFill>
                  <a:srgbClr val="FFFFCC"/>
                </a:solidFill>
              </a:rPr>
              <a:t>D-Y cross section for </a:t>
            </a:r>
            <a:r>
              <a:rPr lang="en-US" dirty="0" err="1" smtClean="0">
                <a:solidFill>
                  <a:srgbClr val="FFFFCC"/>
                </a:solidFill>
              </a:rPr>
              <a:t>p+p</a:t>
            </a:r>
            <a:r>
              <a:rPr lang="en-US" dirty="0" smtClean="0">
                <a:solidFill>
                  <a:srgbClr val="FFFFCC"/>
                </a:solidFill>
              </a:rPr>
              <a:t>, </a:t>
            </a:r>
            <a:r>
              <a:rPr lang="en-US" dirty="0" err="1" smtClean="0">
                <a:solidFill>
                  <a:srgbClr val="FFFFCC"/>
                </a:solidFill>
              </a:rPr>
              <a:t>p+d</a:t>
            </a:r>
            <a:r>
              <a:rPr lang="en-US" dirty="0" smtClean="0">
                <a:solidFill>
                  <a:srgbClr val="FFFFCC"/>
                </a:solidFill>
              </a:rPr>
              <a:t> </a:t>
            </a:r>
            <a:r>
              <a:rPr lang="en-US" dirty="0" err="1" smtClean="0">
                <a:solidFill>
                  <a:srgbClr val="FFFFCC"/>
                </a:solidFill>
              </a:rPr>
              <a:t>multidifferential</a:t>
            </a:r>
            <a:r>
              <a:rPr lang="en-US" dirty="0" smtClean="0">
                <a:solidFill>
                  <a:srgbClr val="FFFFCC"/>
                </a:solidFill>
              </a:rPr>
              <a:t> in M, </a:t>
            </a:r>
            <a:r>
              <a:rPr lang="en-US" dirty="0" err="1" smtClean="0">
                <a:solidFill>
                  <a:srgbClr val="FFFFCC"/>
                </a:solidFill>
              </a:rPr>
              <a:t>x</a:t>
            </a:r>
            <a:r>
              <a:rPr lang="en-US" baseline="-25000" dirty="0" err="1" smtClean="0">
                <a:solidFill>
                  <a:srgbClr val="FFFFCC"/>
                </a:solidFill>
              </a:rPr>
              <a:t>F</a:t>
            </a:r>
            <a:r>
              <a:rPr lang="en-US" dirty="0" smtClean="0">
                <a:solidFill>
                  <a:srgbClr val="FFFFCC"/>
                </a:solidFill>
              </a:rPr>
              <a:t>, </a:t>
            </a:r>
            <a:r>
              <a:rPr lang="en-US" dirty="0" err="1" smtClean="0">
                <a:solidFill>
                  <a:srgbClr val="FFFFCC"/>
                </a:solidFill>
              </a:rPr>
              <a:t>p</a:t>
            </a:r>
            <a:r>
              <a:rPr lang="en-US" baseline="-25000" dirty="0" err="1" smtClean="0">
                <a:solidFill>
                  <a:srgbClr val="FFFFCC"/>
                </a:solidFill>
              </a:rPr>
              <a:t>T</a:t>
            </a:r>
            <a:endParaRPr lang="en-US" baseline="-25000" dirty="0">
              <a:solidFill>
                <a:srgbClr val="FFFFCC"/>
              </a:solidFill>
            </a:endParaRPr>
          </a:p>
        </p:txBody>
      </p:sp>
    </p:spTree>
    <p:extLst>
      <p:ext uri="{BB962C8B-B14F-4D97-AF65-F5344CB8AC3E}">
        <p14:creationId xmlns:p14="http://schemas.microsoft.com/office/powerpoint/2010/main" val="3375192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Multidifferential</a:t>
            </a:r>
            <a:r>
              <a:rPr lang="en-US" dirty="0" smtClean="0"/>
              <a:t> data: </a:t>
            </a:r>
            <a:r>
              <a:rPr lang="en-US" dirty="0" err="1" smtClean="0"/>
              <a:t>e+e</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TextBox 4"/>
          <p:cNvSpPr txBox="1"/>
          <p:nvPr/>
        </p:nvSpPr>
        <p:spPr>
          <a:xfrm>
            <a:off x="5486400" y="1143000"/>
            <a:ext cx="2895600" cy="646331"/>
          </a:xfrm>
          <a:prstGeom prst="rect">
            <a:avLst/>
          </a:prstGeom>
          <a:noFill/>
        </p:spPr>
        <p:txBody>
          <a:bodyPr wrap="square" rtlCol="0">
            <a:spAutoFit/>
          </a:bodyPr>
          <a:lstStyle/>
          <a:p>
            <a:r>
              <a:rPr lang="en-US" dirty="0" smtClean="0">
                <a:solidFill>
                  <a:srgbClr val="FFFFCC"/>
                </a:solidFill>
              </a:rPr>
              <a:t>Talks by I. </a:t>
            </a:r>
            <a:r>
              <a:rPr lang="en-US" dirty="0" err="1" smtClean="0">
                <a:solidFill>
                  <a:srgbClr val="FFFFCC"/>
                </a:solidFill>
              </a:rPr>
              <a:t>Garzia</a:t>
            </a:r>
            <a:r>
              <a:rPr lang="en-US" dirty="0" smtClean="0">
                <a:solidFill>
                  <a:srgbClr val="FFFFCC"/>
                </a:solidFill>
              </a:rPr>
              <a:t>, M. Grosse </a:t>
            </a:r>
            <a:r>
              <a:rPr lang="en-US" dirty="0" err="1" smtClean="0">
                <a:solidFill>
                  <a:srgbClr val="FFFFCC"/>
                </a:solidFill>
              </a:rPr>
              <a:t>Perdekamp</a:t>
            </a:r>
            <a:r>
              <a:rPr lang="en-US" dirty="0" smtClean="0">
                <a:solidFill>
                  <a:srgbClr val="FFFFCC"/>
                </a:solidFill>
              </a:rPr>
              <a:t>, F. Giordano</a:t>
            </a:r>
            <a:endParaRPr lang="en-US" dirty="0">
              <a:solidFill>
                <a:srgbClr val="FFFFCC"/>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457200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828800"/>
            <a:ext cx="4589463"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38200" y="1600200"/>
            <a:ext cx="821379" cy="369332"/>
          </a:xfrm>
          <a:prstGeom prst="rect">
            <a:avLst/>
          </a:prstGeom>
          <a:noFill/>
        </p:spPr>
        <p:txBody>
          <a:bodyPr wrap="none" rtlCol="0">
            <a:spAutoFit/>
          </a:bodyPr>
          <a:lstStyle/>
          <a:p>
            <a:r>
              <a:rPr lang="en-US" dirty="0" smtClean="0"/>
              <a:t>BABAR</a:t>
            </a:r>
            <a:endParaRPr lang="en-US" dirty="0"/>
          </a:p>
        </p:txBody>
      </p:sp>
      <p:sp>
        <p:nvSpPr>
          <p:cNvPr id="10" name="TextBox 9"/>
          <p:cNvSpPr txBox="1"/>
          <p:nvPr/>
        </p:nvSpPr>
        <p:spPr>
          <a:xfrm>
            <a:off x="7647057" y="2297668"/>
            <a:ext cx="729687" cy="369332"/>
          </a:xfrm>
          <a:prstGeom prst="rect">
            <a:avLst/>
          </a:prstGeom>
          <a:noFill/>
        </p:spPr>
        <p:txBody>
          <a:bodyPr wrap="none" rtlCol="0">
            <a:spAutoFit/>
          </a:bodyPr>
          <a:lstStyle/>
          <a:p>
            <a:r>
              <a:rPr lang="en-US" dirty="0" smtClean="0"/>
              <a:t>BELLE</a:t>
            </a:r>
            <a:endParaRPr lang="en-US" dirty="0"/>
          </a:p>
        </p:txBody>
      </p:sp>
      <p:sp>
        <p:nvSpPr>
          <p:cNvPr id="9" name="TextBox 8"/>
          <p:cNvSpPr txBox="1"/>
          <p:nvPr/>
        </p:nvSpPr>
        <p:spPr>
          <a:xfrm>
            <a:off x="5334000" y="5334000"/>
            <a:ext cx="3429000" cy="1200329"/>
          </a:xfrm>
          <a:prstGeom prst="rect">
            <a:avLst/>
          </a:prstGeom>
          <a:noFill/>
        </p:spPr>
        <p:txBody>
          <a:bodyPr wrap="square" rtlCol="0">
            <a:spAutoFit/>
          </a:bodyPr>
          <a:lstStyle/>
          <a:p>
            <a:r>
              <a:rPr lang="en-US" dirty="0" smtClean="0">
                <a:solidFill>
                  <a:srgbClr val="FFFFCC"/>
                </a:solidFill>
              </a:rPr>
              <a:t>(Okay, the BELLE hadron multiplicities aren’t </a:t>
            </a:r>
            <a:r>
              <a:rPr lang="en-US" dirty="0" err="1" smtClean="0">
                <a:solidFill>
                  <a:srgbClr val="FFFFCC"/>
                </a:solidFill>
              </a:rPr>
              <a:t>multidifferential</a:t>
            </a:r>
            <a:r>
              <a:rPr lang="en-US" dirty="0" smtClean="0">
                <a:solidFill>
                  <a:srgbClr val="FFFFCC"/>
                </a:solidFill>
              </a:rPr>
              <a:t> (yet), but they’re still quite impressive!)</a:t>
            </a:r>
            <a:endParaRPr lang="en-US" dirty="0">
              <a:solidFill>
                <a:srgbClr val="FFFFCC"/>
              </a:solidFill>
            </a:endParaRPr>
          </a:p>
        </p:txBody>
      </p:sp>
    </p:spTree>
    <p:extLst>
      <p:ext uri="{BB962C8B-B14F-4D97-AF65-F5344CB8AC3E}">
        <p14:creationId xmlns:p14="http://schemas.microsoft.com/office/powerpoint/2010/main" val="1330948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theory doesn’t mean knowing how to do phenomenology</a:t>
            </a:r>
            <a:endParaRPr lang="en-US" dirty="0"/>
          </a:p>
        </p:txBody>
      </p:sp>
      <p:sp>
        <p:nvSpPr>
          <p:cNvPr id="5" name="Content Placeholder 4"/>
          <p:cNvSpPr>
            <a:spLocks noGrp="1"/>
          </p:cNvSpPr>
          <p:nvPr>
            <p:ph idx="1"/>
          </p:nvPr>
        </p:nvSpPr>
        <p:spPr/>
        <p:txBody>
          <a:bodyPr/>
          <a:lstStyle/>
          <a:p>
            <a:r>
              <a:rPr lang="en-US" dirty="0" smtClean="0"/>
              <a:t>Current example: TMD evolution . . .</a:t>
            </a:r>
          </a:p>
          <a:p>
            <a:pPr lvl="1"/>
            <a:r>
              <a:rPr lang="en-US" dirty="0" smtClean="0"/>
              <a:t>Talks by S. </a:t>
            </a:r>
            <a:r>
              <a:rPr lang="en-US" dirty="0" err="1" smtClean="0"/>
              <a:t>Melis</a:t>
            </a:r>
            <a:r>
              <a:rPr lang="en-US" dirty="0" smtClean="0"/>
              <a:t>, J. Collins, W. </a:t>
            </a:r>
            <a:r>
              <a:rPr lang="en-US" dirty="0" err="1" smtClean="0"/>
              <a:t>Vogelsang</a:t>
            </a:r>
            <a:r>
              <a:rPr lang="en-US" dirty="0" smtClean="0"/>
              <a:t>, L. Gamberg, I. </a:t>
            </a:r>
            <a:r>
              <a:rPr lang="en-US" dirty="0" err="1" smtClean="0"/>
              <a:t>Scimemi</a:t>
            </a:r>
            <a:r>
              <a:rPr lang="en-US" dirty="0" smtClean="0"/>
              <a:t>, M. </a:t>
            </a:r>
            <a:r>
              <a:rPr lang="en-US" dirty="0" err="1" smtClean="0"/>
              <a:t>Echevarria</a:t>
            </a:r>
            <a:r>
              <a:rPr lang="en-US" dirty="0" smtClean="0"/>
              <a:t>, A. </a:t>
            </a:r>
            <a:r>
              <a:rPr lang="en-US" dirty="0" err="1" smtClean="0"/>
              <a:t>Prokudin</a:t>
            </a:r>
            <a:r>
              <a:rPr lang="en-US" dirty="0" smtClean="0"/>
              <a:t>, A. Signori, O. Gonzalez Hernandez, O. </a:t>
            </a:r>
            <a:r>
              <a:rPr lang="en-US" dirty="0" err="1" smtClean="0"/>
              <a:t>Teryaev</a:t>
            </a:r>
            <a:r>
              <a:rPr lang="en-US" dirty="0" smtClean="0"/>
              <a:t> (9 presentations—only 1 at Transversity 2011!)</a:t>
            </a:r>
          </a:p>
          <a:p>
            <a:r>
              <a:rPr lang="en-US" dirty="0"/>
              <a:t>Lots of (</a:t>
            </a:r>
            <a:r>
              <a:rPr lang="en-US" dirty="0" smtClean="0"/>
              <a:t>sometimes animated</a:t>
            </a:r>
            <a:r>
              <a:rPr lang="en-US" dirty="0"/>
              <a:t>!) </a:t>
            </a:r>
            <a:r>
              <a:rPr lang="en-US" dirty="0" smtClean="0"/>
              <a:t>debates</a:t>
            </a:r>
            <a:endParaRPr lang="en-US" dirty="0"/>
          </a:p>
          <a:p>
            <a:pPr lvl="1"/>
            <a:r>
              <a:rPr lang="en-US" dirty="0"/>
              <a:t>Means we’ve now advanced to the point of worrying about things we didn’t even consider several years </a:t>
            </a:r>
            <a:r>
              <a:rPr lang="en-US" dirty="0" smtClean="0"/>
              <a:t>ago </a:t>
            </a:r>
            <a:r>
              <a:rPr lang="en-US" dirty="0" smtClean="0">
                <a:sym typeface="Wingdings" panose="05000000000000000000" pitchFamily="2" charset="2"/>
              </a:rPr>
              <a:t> Progress!</a:t>
            </a:r>
            <a:endParaRPr lang="en-US" dirty="0"/>
          </a:p>
          <a:p>
            <a:endParaRPr lang="en-US" dirty="0"/>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858226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130"/>
          </a:xfrm>
        </p:spPr>
        <p:txBody>
          <a:bodyPr>
            <a:normAutofit/>
          </a:bodyPr>
          <a:lstStyle/>
          <a:p>
            <a:r>
              <a:rPr lang="en-US" sz="3800" dirty="0" smtClean="0"/>
              <a:t>Gauge links have physical consequences</a:t>
            </a:r>
            <a:endParaRPr lang="en-US" sz="3800" dirty="0"/>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6172200" cy="443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34200" y="2583359"/>
            <a:ext cx="1524000" cy="769441"/>
          </a:xfrm>
          <a:prstGeom prst="rect">
            <a:avLst/>
          </a:prstGeom>
          <a:noFill/>
        </p:spPr>
        <p:txBody>
          <a:bodyPr wrap="square" rtlCol="0">
            <a:spAutoFit/>
          </a:bodyPr>
          <a:lstStyle/>
          <a:p>
            <a:r>
              <a:rPr lang="en-US" sz="2200" dirty="0">
                <a:solidFill>
                  <a:srgbClr val="FFFFCC"/>
                </a:solidFill>
              </a:rPr>
              <a:t>F</a:t>
            </a:r>
            <a:r>
              <a:rPr lang="en-US" sz="2200" dirty="0" smtClean="0">
                <a:solidFill>
                  <a:srgbClr val="FFFFCC"/>
                </a:solidFill>
              </a:rPr>
              <a:t>rom M. </a:t>
            </a:r>
            <a:r>
              <a:rPr lang="en-US" sz="2200" dirty="0" err="1" smtClean="0">
                <a:solidFill>
                  <a:srgbClr val="FFFFCC"/>
                </a:solidFill>
              </a:rPr>
              <a:t>Anselmino</a:t>
            </a:r>
            <a:endParaRPr lang="en-US" sz="2200" dirty="0">
              <a:solidFill>
                <a:srgbClr val="FFFFCC"/>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97768"/>
            <a:ext cx="68103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86600" y="1371600"/>
            <a:ext cx="1378904" cy="369332"/>
          </a:xfrm>
          <a:prstGeom prst="rect">
            <a:avLst/>
          </a:prstGeom>
          <a:noFill/>
        </p:spPr>
        <p:txBody>
          <a:bodyPr wrap="none" rtlCol="0">
            <a:spAutoFit/>
          </a:bodyPr>
          <a:lstStyle/>
          <a:p>
            <a:r>
              <a:rPr lang="en-US" dirty="0" smtClean="0">
                <a:solidFill>
                  <a:srgbClr val="FFFFCC"/>
                </a:solidFill>
              </a:rPr>
              <a:t>Collins, 1993</a:t>
            </a:r>
            <a:endParaRPr lang="en-US" dirty="0">
              <a:solidFill>
                <a:srgbClr val="FFFFCC"/>
              </a:solidFill>
            </a:endParaRPr>
          </a:p>
        </p:txBody>
      </p:sp>
      <p:sp>
        <p:nvSpPr>
          <p:cNvPr id="8" name="TextBox 7"/>
          <p:cNvSpPr txBox="1"/>
          <p:nvPr/>
        </p:nvSpPr>
        <p:spPr>
          <a:xfrm>
            <a:off x="6858000" y="3810000"/>
            <a:ext cx="2028825" cy="2862322"/>
          </a:xfrm>
          <a:prstGeom prst="rect">
            <a:avLst/>
          </a:prstGeom>
          <a:noFill/>
        </p:spPr>
        <p:txBody>
          <a:bodyPr wrap="square" rtlCol="0">
            <a:spAutoFit/>
          </a:bodyPr>
          <a:lstStyle/>
          <a:p>
            <a:r>
              <a:rPr lang="en-US" dirty="0" smtClean="0">
                <a:solidFill>
                  <a:schemeClr val="bg1"/>
                </a:solidFill>
              </a:rPr>
              <a:t>Talks on polarized D-Y by L. Bland, A. </a:t>
            </a:r>
            <a:r>
              <a:rPr lang="en-US" dirty="0" err="1" smtClean="0">
                <a:solidFill>
                  <a:schemeClr val="bg1"/>
                </a:solidFill>
              </a:rPr>
              <a:t>Vossen</a:t>
            </a:r>
            <a:r>
              <a:rPr lang="en-US" dirty="0" smtClean="0">
                <a:solidFill>
                  <a:schemeClr val="bg1"/>
                </a:solidFill>
              </a:rPr>
              <a:t>, J.-C. Peng, M. </a:t>
            </a:r>
            <a:r>
              <a:rPr lang="en-US" dirty="0" err="1" smtClean="0">
                <a:solidFill>
                  <a:schemeClr val="bg1"/>
                </a:solidFill>
              </a:rPr>
              <a:t>Chiosso</a:t>
            </a:r>
            <a:r>
              <a:rPr lang="en-US" dirty="0" smtClean="0">
                <a:solidFill>
                  <a:schemeClr val="bg1"/>
                </a:solidFill>
              </a:rPr>
              <a:t>, + SIDIS Sivers talks . . .</a:t>
            </a:r>
          </a:p>
          <a:p>
            <a:endParaRPr lang="en-US" dirty="0">
              <a:solidFill>
                <a:schemeClr val="bg1"/>
              </a:solidFill>
            </a:endParaRPr>
          </a:p>
          <a:p>
            <a:r>
              <a:rPr lang="en-US" dirty="0" smtClean="0">
                <a:solidFill>
                  <a:schemeClr val="bg1"/>
                </a:solidFill>
              </a:rPr>
              <a:t>Talks related to Wilson lines by M. Buffing, F. van der </a:t>
            </a:r>
            <a:r>
              <a:rPr lang="en-US" dirty="0" err="1" smtClean="0">
                <a:solidFill>
                  <a:schemeClr val="bg1"/>
                </a:solidFill>
              </a:rPr>
              <a:t>Veken</a:t>
            </a:r>
            <a:endParaRPr lang="en-US" dirty="0">
              <a:solidFill>
                <a:schemeClr val="bg1"/>
              </a:solidFill>
            </a:endParaRPr>
          </a:p>
        </p:txBody>
      </p:sp>
    </p:spTree>
    <p:extLst>
      <p:ext uri="{BB962C8B-B14F-4D97-AF65-F5344CB8AC3E}">
        <p14:creationId xmlns:p14="http://schemas.microsoft.com/office/powerpoint/2010/main" val="2046990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5" name="Rectangle 4"/>
          <p:cNvSpPr/>
          <p:nvPr/>
        </p:nvSpPr>
        <p:spPr>
          <a:xfrm>
            <a:off x="457200" y="1447800"/>
            <a:ext cx="8229600" cy="4832092"/>
          </a:xfrm>
          <a:prstGeom prst="rect">
            <a:avLst/>
          </a:prstGeom>
        </p:spPr>
        <p:txBody>
          <a:bodyPr wrap="square">
            <a:spAutoFit/>
          </a:bodyPr>
          <a:lstStyle/>
          <a:p>
            <a:pPr algn="l"/>
            <a:r>
              <a:rPr lang="en-US" sz="2200" i="1" dirty="0" smtClean="0">
                <a:solidFill>
                  <a:srgbClr val="FFFFCC"/>
                </a:solidFill>
                <a:latin typeface="Calibri" panose="020F0502020204030204" pitchFamily="34" charset="0"/>
              </a:rPr>
              <a:t>Wikipedia</a:t>
            </a:r>
            <a:r>
              <a:rPr lang="en-US" sz="2200" dirty="0" smtClean="0">
                <a:solidFill>
                  <a:srgbClr val="FFFFCC"/>
                </a:solidFill>
                <a:latin typeface="Calibri" panose="020F0502020204030204" pitchFamily="34" charset="0"/>
              </a:rPr>
              <a:t>: </a:t>
            </a:r>
          </a:p>
          <a:p>
            <a:pPr algn="l"/>
            <a:r>
              <a:rPr lang="en-US" sz="2200" dirty="0" smtClean="0">
                <a:solidFill>
                  <a:srgbClr val="FFFFCC"/>
                </a:solidFill>
                <a:latin typeface="Calibri" panose="020F0502020204030204" pitchFamily="34" charset="0"/>
              </a:rPr>
              <a:t>“The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effect is important conceptually because it bears on three issues apparent in the recasting of (Maxwell's) classical electromagnetic theory as a gauge theory, which before the advent of quantum mechanics could be argued to be a mathematical reformulation with no physical consequences. 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thought experiments and their experimental realization imply that the issues were not just philosophical</a:t>
            </a:r>
            <a:r>
              <a:rPr lang="en-US" sz="2200" dirty="0" smtClean="0">
                <a:solidFill>
                  <a:srgbClr val="FFFFCC"/>
                </a:solidFill>
                <a:latin typeface="Calibri" panose="020F0502020204030204" pitchFamily="34" charset="0"/>
              </a:rPr>
              <a:t>.</a:t>
            </a:r>
          </a:p>
          <a:p>
            <a:pPr algn="l"/>
            <a:endParaRPr lang="en-US" sz="2200" dirty="0">
              <a:solidFill>
                <a:srgbClr val="FFFFCC"/>
              </a:solidFill>
              <a:latin typeface="Calibri" panose="020F0502020204030204" pitchFamily="34" charset="0"/>
            </a:endParaRPr>
          </a:p>
          <a:p>
            <a:pPr algn="l"/>
            <a:r>
              <a:rPr lang="en-US" sz="2200" dirty="0">
                <a:solidFill>
                  <a:srgbClr val="FFFFCC"/>
                </a:solidFill>
                <a:latin typeface="Calibri" panose="020F0502020204030204" pitchFamily="34" charset="0"/>
              </a:rPr>
              <a:t>The three issues are:</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potentials are "physical" or just a convenient tool for calculating force fields;</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action principles are fundamental;</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the principle of locality</a:t>
            </a:r>
            <a:r>
              <a:rPr lang="en-US" sz="2200" dirty="0" smtClean="0">
                <a:solidFill>
                  <a:srgbClr val="FFFFCC"/>
                </a:solidFill>
                <a:latin typeface="Calibri" panose="020F0502020204030204" pitchFamily="34" charset="0"/>
              </a:rPr>
              <a:t>.”</a:t>
            </a:r>
            <a:endParaRPr lang="en-US" sz="2200" dirty="0">
              <a:solidFill>
                <a:srgbClr val="FFFFCC"/>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847310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7" name="Rectangle 6"/>
          <p:cNvSpPr/>
          <p:nvPr/>
        </p:nvSpPr>
        <p:spPr>
          <a:xfrm>
            <a:off x="838200" y="1981200"/>
            <a:ext cx="7391400" cy="3170099"/>
          </a:xfrm>
          <a:prstGeom prst="rect">
            <a:avLst/>
          </a:prstGeom>
        </p:spPr>
        <p:txBody>
          <a:bodyPr wrap="square">
            <a:spAutoFit/>
          </a:bodyPr>
          <a:lstStyle/>
          <a:p>
            <a:pPr algn="l"/>
            <a:r>
              <a:rPr lang="en-US" sz="2000" b="1" dirty="0">
                <a:solidFill>
                  <a:srgbClr val="FFFFCC"/>
                </a:solidFill>
              </a:rPr>
              <a:t>Physics Today, September 2009 </a:t>
            </a:r>
            <a:r>
              <a:rPr lang="en-US" sz="2000" b="1" dirty="0" smtClean="0">
                <a:solidFill>
                  <a:srgbClr val="FFFFCC"/>
                </a:solidFill>
              </a:rPr>
              <a:t>: </a:t>
            </a:r>
          </a:p>
          <a:p>
            <a:pPr algn="l"/>
            <a:r>
              <a:rPr lang="en-US" sz="2000" b="1" dirty="0" smtClean="0">
                <a:solidFill>
                  <a:srgbClr val="FFFFCC"/>
                </a:solidFill>
              </a:rPr>
              <a:t>The </a:t>
            </a:r>
            <a:r>
              <a:rPr lang="en-US" sz="2000" b="1" dirty="0" err="1">
                <a:solidFill>
                  <a:srgbClr val="FFFFCC"/>
                </a:solidFill>
              </a:rPr>
              <a:t>Aharonov</a:t>
            </a:r>
            <a:r>
              <a:rPr lang="en-US" sz="2000" b="1" dirty="0">
                <a:solidFill>
                  <a:srgbClr val="FFFFCC"/>
                </a:solidFill>
              </a:rPr>
              <a:t>–</a:t>
            </a:r>
            <a:r>
              <a:rPr lang="en-US" sz="2000" b="1" dirty="0" err="1">
                <a:solidFill>
                  <a:srgbClr val="FFFFCC"/>
                </a:solidFill>
              </a:rPr>
              <a:t>Bohm</a:t>
            </a:r>
            <a:r>
              <a:rPr lang="en-US" sz="2000" b="1" dirty="0">
                <a:solidFill>
                  <a:srgbClr val="FFFFCC"/>
                </a:solidFill>
              </a:rPr>
              <a:t> effects: Variations on a subtle </a:t>
            </a:r>
            <a:r>
              <a:rPr lang="en-US" sz="2000" b="1" dirty="0" smtClean="0">
                <a:solidFill>
                  <a:srgbClr val="FFFFCC"/>
                </a:solidFill>
              </a:rPr>
              <a:t>theme, </a:t>
            </a:r>
          </a:p>
          <a:p>
            <a:pPr algn="l"/>
            <a:r>
              <a:rPr lang="en-US" sz="2000" dirty="0" smtClean="0">
                <a:solidFill>
                  <a:srgbClr val="FFFFCC"/>
                </a:solidFill>
              </a:rPr>
              <a:t>by Herman </a:t>
            </a:r>
            <a:r>
              <a:rPr lang="en-US" sz="2000" dirty="0" err="1">
                <a:solidFill>
                  <a:srgbClr val="FFFFCC"/>
                </a:solidFill>
              </a:rPr>
              <a:t>Batelaan</a:t>
            </a:r>
            <a:r>
              <a:rPr lang="en-US" sz="2000" dirty="0">
                <a:solidFill>
                  <a:srgbClr val="FFFFCC"/>
                </a:solidFill>
              </a:rPr>
              <a:t> and Akira </a:t>
            </a:r>
            <a:r>
              <a:rPr lang="en-US" sz="2000" dirty="0" err="1" smtClean="0">
                <a:solidFill>
                  <a:srgbClr val="FFFFCC"/>
                </a:solidFill>
              </a:rPr>
              <a:t>Tonomura</a:t>
            </a:r>
            <a:r>
              <a:rPr lang="en-US" sz="2000" dirty="0" smtClean="0">
                <a:solidFill>
                  <a:srgbClr val="FFFFCC"/>
                </a:solidFill>
              </a:rPr>
              <a:t>.</a:t>
            </a:r>
          </a:p>
          <a:p>
            <a:pPr algn="l"/>
            <a:r>
              <a:rPr lang="en-US" sz="2000" b="1" dirty="0" smtClean="0">
                <a:solidFill>
                  <a:srgbClr val="FFFFCC"/>
                </a:solidFill>
              </a:rPr>
              <a:t>  </a:t>
            </a:r>
          </a:p>
          <a:p>
            <a:pPr algn="l"/>
            <a:r>
              <a:rPr lang="en-US" sz="2000" b="1" dirty="0" smtClean="0">
                <a:solidFill>
                  <a:srgbClr val="FFFFCC"/>
                </a:solidFill>
              </a:rPr>
              <a:t>“</a:t>
            </a:r>
            <a:r>
              <a:rPr lang="en-US" sz="2000" dirty="0" err="1" smtClean="0">
                <a:solidFill>
                  <a:srgbClr val="FFFFCC"/>
                </a:solidFill>
              </a:rPr>
              <a:t>Aharonov</a:t>
            </a:r>
            <a:r>
              <a:rPr lang="en-US" sz="2000" dirty="0" smtClean="0">
                <a:solidFill>
                  <a:srgbClr val="FFFFCC"/>
                </a:solidFill>
              </a:rPr>
              <a:t> </a:t>
            </a:r>
            <a:r>
              <a:rPr lang="en-US" sz="2000" dirty="0">
                <a:solidFill>
                  <a:srgbClr val="FFFFCC"/>
                </a:solidFill>
              </a:rPr>
              <a:t>stresses that the arguments that led to the prediction of the various electromagnetic AB effects apply equally well to any other gauge-invariant quantum theory. In the standard model of particle physics, the strong and weak nuclear interactions are also described by gauge-invariant theories. So one may expect that particle-physics experimenters will be looking for new AB effects in new domains</a:t>
            </a:r>
            <a:r>
              <a:rPr lang="en-US" sz="2000" dirty="0" smtClean="0">
                <a:solidFill>
                  <a:srgbClr val="FFFFCC"/>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9"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Tree>
    <p:extLst>
      <p:ext uri="{BB962C8B-B14F-4D97-AF65-F5344CB8AC3E}">
        <p14:creationId xmlns:p14="http://schemas.microsoft.com/office/powerpoint/2010/main" val="223219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1524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a:t>Aharonov-Bohm</a:t>
            </a:r>
            <a:r>
              <a:rPr lang="en-US" sz="3200" dirty="0"/>
              <a:t> effect in QCD!!</a:t>
            </a:r>
          </a:p>
        </p:txBody>
      </p:sp>
      <p:sp>
        <p:nvSpPr>
          <p:cNvPr id="21" name="Footer Placeholder 2"/>
          <p:cNvSpPr>
            <a:spLocks noGrp="1"/>
          </p:cNvSpPr>
          <p:nvPr>
            <p:ph type="ftr" sz="quarter" idx="11"/>
          </p:nvPr>
        </p:nvSpPr>
        <p:spPr/>
        <p:txBody>
          <a:bodyPr/>
          <a:lstStyle/>
          <a:p>
            <a:r>
              <a:rPr lang="en-US" smtClean="0"/>
              <a:t>C. Aidala, Transversity 2014, June 13, 2014</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solidFill>
              <a:srgbClr val="0000FF"/>
            </a:solid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solidFill>
              <a:srgbClr val="0000FF"/>
            </a:solid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563665" name="Text Box 17"/>
          <p:cNvSpPr txBox="1">
            <a:spLocks noChangeArrowheads="1"/>
          </p:cNvSpPr>
          <p:nvPr/>
        </p:nvSpPr>
        <p:spPr bwMode="auto">
          <a:xfrm>
            <a:off x="306388" y="5196114"/>
            <a:ext cx="1684307" cy="461665"/>
          </a:xfrm>
          <a:prstGeom prst="rect">
            <a:avLst/>
          </a:prstGeom>
          <a:noFill/>
          <a:ln w="9525">
            <a:noFill/>
            <a:miter lim="800000"/>
            <a:headEnd/>
            <a:tailEnd/>
          </a:ln>
          <a:effectLst/>
        </p:spPr>
        <p:txBody>
          <a:bodyPr wrap="none">
            <a:spAutoFit/>
          </a:bodyPr>
          <a:lstStyle/>
          <a:p>
            <a:pPr algn="l"/>
            <a:r>
              <a:rPr lang="en-US" sz="2400" b="1" dirty="0">
                <a:solidFill>
                  <a:srgbClr val="FFFFCC"/>
                </a:solidFill>
                <a:latin typeface="Times" charset="0"/>
              </a:rPr>
              <a:t>As a </a:t>
            </a:r>
            <a:r>
              <a:rPr lang="en-US" sz="2400" b="1" dirty="0" smtClean="0">
                <a:solidFill>
                  <a:srgbClr val="FFFFCC"/>
                </a:solidFill>
                <a:latin typeface="Times" charset="0"/>
              </a:rPr>
              <a:t>result:</a:t>
            </a:r>
            <a:endParaRPr lang="en-US" sz="2400" b="1" dirty="0">
              <a:solidFill>
                <a:srgbClr val="FFFFCC"/>
              </a:solidFill>
              <a:latin typeface="Times"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19</a:t>
            </a:fld>
            <a:endParaRPr lang="en-US"/>
          </a:p>
        </p:txBody>
      </p:sp>
      <p:pic>
        <p:nvPicPr>
          <p:cNvPr id="22" name="Picture 3"/>
          <p:cNvPicPr>
            <a:picLocks noChangeAspect="1" noChangeArrowheads="1"/>
          </p:cNvPicPr>
          <p:nvPr/>
        </p:nvPicPr>
        <p:blipFill>
          <a:blip r:embed="rId3" cstate="print"/>
          <a:srcRect/>
          <a:stretch>
            <a:fillRect/>
          </a:stretch>
        </p:blipFill>
        <p:spPr bwMode="auto">
          <a:xfrm>
            <a:off x="1219200" y="2686503"/>
            <a:ext cx="2743200" cy="2066925"/>
          </a:xfrm>
          <a:prstGeom prst="rect">
            <a:avLst/>
          </a:prstGeom>
          <a:noFill/>
          <a:ln w="9525">
            <a:noFill/>
            <a:miter lim="800000"/>
            <a:headEnd/>
            <a:tailEnd/>
          </a:ln>
        </p:spPr>
      </p:pic>
      <p:pic>
        <p:nvPicPr>
          <p:cNvPr id="23" name="Picture 4"/>
          <p:cNvPicPr>
            <a:picLocks noChangeAspect="1" noChangeArrowheads="1"/>
          </p:cNvPicPr>
          <p:nvPr/>
        </p:nvPicPr>
        <p:blipFill>
          <a:blip r:embed="rId4" cstate="print"/>
          <a:srcRect/>
          <a:stretch>
            <a:fillRect/>
          </a:stretch>
        </p:blipFill>
        <p:spPr bwMode="auto">
          <a:xfrm>
            <a:off x="5257800" y="2693647"/>
            <a:ext cx="2743200" cy="2050256"/>
          </a:xfrm>
          <a:prstGeom prst="rect">
            <a:avLst/>
          </a:prstGeom>
          <a:noFill/>
          <a:ln w="9525">
            <a:noFill/>
            <a:miter lim="800000"/>
            <a:headEnd/>
            <a:tailEnd/>
          </a:ln>
        </p:spPr>
      </p:pic>
      <p:sp>
        <p:nvSpPr>
          <p:cNvPr id="24" name="Up-Down Arrow 23"/>
          <p:cNvSpPr/>
          <p:nvPr/>
        </p:nvSpPr>
        <p:spPr bwMode="auto">
          <a:xfrm rot="960000">
            <a:off x="3319464" y="3822994"/>
            <a:ext cx="182880" cy="64008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25" name="Up-Down Arrow 24"/>
          <p:cNvSpPr/>
          <p:nvPr/>
        </p:nvSpPr>
        <p:spPr bwMode="auto">
          <a:xfrm rot="-420000">
            <a:off x="6089705" y="3299733"/>
            <a:ext cx="182880" cy="128016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pic>
        <p:nvPicPr>
          <p:cNvPr id="26" name="Picture 16"/>
          <p:cNvPicPr>
            <a:picLocks noChangeAspect="1" noChangeArrowheads="1"/>
          </p:cNvPicPr>
          <p:nvPr/>
        </p:nvPicPr>
        <p:blipFill>
          <a:blip r:embed="rId5" cstate="print"/>
          <a:srcRect/>
          <a:stretch>
            <a:fillRect/>
          </a:stretch>
        </p:blipFill>
        <p:spPr bwMode="auto">
          <a:xfrm>
            <a:off x="2329542" y="5270953"/>
            <a:ext cx="4419600" cy="436418"/>
          </a:xfrm>
          <a:prstGeom prst="rect">
            <a:avLst/>
          </a:prstGeom>
          <a:noFill/>
        </p:spPr>
      </p:pic>
      <p:sp>
        <p:nvSpPr>
          <p:cNvPr id="28" name="Rectangle 27"/>
          <p:cNvSpPr/>
          <p:nvPr/>
        </p:nvSpPr>
        <p:spPr>
          <a:xfrm>
            <a:off x="6990876" y="4827442"/>
            <a:ext cx="1976823" cy="1323439"/>
          </a:xfrm>
          <a:prstGeom prst="rect">
            <a:avLst/>
          </a:prstGeom>
        </p:spPr>
        <p:txBody>
          <a:bodyPr wrap="none">
            <a:spAutoFit/>
          </a:bodyPr>
          <a:lstStyle/>
          <a:p>
            <a:r>
              <a:rPr lang="en-US" sz="2000" dirty="0" smtClean="0">
                <a:solidFill>
                  <a:srgbClr val="FFFFCC"/>
                </a:solidFill>
              </a:rPr>
              <a:t>See e.g. </a:t>
            </a:r>
            <a:r>
              <a:rPr lang="en-US" sz="2000" dirty="0" err="1" smtClean="0">
                <a:solidFill>
                  <a:srgbClr val="FFFFCC"/>
                </a:solidFill>
              </a:rPr>
              <a:t>Pijlman</a:t>
            </a:r>
            <a:r>
              <a:rPr lang="en-US" sz="2000" dirty="0" smtClean="0">
                <a:solidFill>
                  <a:srgbClr val="FFFFCC"/>
                </a:solidFill>
              </a:rPr>
              <a:t>, </a:t>
            </a:r>
          </a:p>
          <a:p>
            <a:r>
              <a:rPr lang="en-US" sz="2000" dirty="0" err="1" smtClean="0">
                <a:solidFill>
                  <a:srgbClr val="FFFFCC"/>
                </a:solidFill>
              </a:rPr>
              <a:t>hep-ph</a:t>
            </a:r>
            <a:r>
              <a:rPr lang="en-US" sz="2000" dirty="0" smtClean="0">
                <a:solidFill>
                  <a:srgbClr val="FFFFCC"/>
                </a:solidFill>
              </a:rPr>
              <a:t>/0604226 </a:t>
            </a:r>
          </a:p>
          <a:p>
            <a:r>
              <a:rPr lang="en-US" sz="2000" dirty="0" smtClean="0">
                <a:solidFill>
                  <a:srgbClr val="FFFFCC"/>
                </a:solidFill>
              </a:rPr>
              <a:t>or</a:t>
            </a:r>
            <a:r>
              <a:rPr lang="en-US" sz="2000" dirty="0" smtClean="0"/>
              <a:t> </a:t>
            </a:r>
            <a:r>
              <a:rPr lang="en-US" sz="2000" dirty="0" smtClean="0">
                <a:solidFill>
                  <a:srgbClr val="FFFFCC"/>
                </a:solidFill>
              </a:rPr>
              <a:t>Sivers, </a:t>
            </a:r>
          </a:p>
          <a:p>
            <a:r>
              <a:rPr lang="en-US" sz="2000" dirty="0" smtClean="0">
                <a:solidFill>
                  <a:srgbClr val="FFFFCC"/>
                </a:solidFill>
              </a:rPr>
              <a:t>arXiv:1109.2521</a:t>
            </a:r>
            <a:endParaRPr lang="en-US" sz="2000" dirty="0">
              <a:solidFill>
                <a:srgbClr val="FFFFCC"/>
              </a:solidFill>
            </a:endParaRPr>
          </a:p>
        </p:txBody>
      </p:sp>
      <p:sp>
        <p:nvSpPr>
          <p:cNvPr id="29" name="Rectangle 28"/>
          <p:cNvSpPr/>
          <p:nvPr/>
        </p:nvSpPr>
        <p:spPr>
          <a:xfrm>
            <a:off x="1197444" y="2682657"/>
            <a:ext cx="6852460" cy="3108543"/>
          </a:xfrm>
          <a:prstGeom prst="rect">
            <a:avLst/>
          </a:prstGeom>
          <a:solidFill>
            <a:srgbClr val="00FFFF"/>
          </a:solidFill>
          <a:ln>
            <a:solidFill>
              <a:schemeClr val="tx1"/>
            </a:solidFill>
          </a:ln>
        </p:spPr>
        <p:txBody>
          <a:bodyPr wrap="square">
            <a:spAutoFit/>
          </a:bodyPr>
          <a:lstStyle/>
          <a:p>
            <a:pPr algn="ctr"/>
            <a:r>
              <a:rPr lang="en-US" sz="2800" i="1" dirty="0">
                <a:solidFill>
                  <a:schemeClr val="tx1"/>
                </a:solidFill>
                <a:latin typeface="Times New Roman" panose="02020603050405020304" pitchFamily="18" charset="0"/>
                <a:cs typeface="Times New Roman" pitchFamily="18" charset="0"/>
              </a:rPr>
              <a:t>Simplicity of these two processes: </a:t>
            </a:r>
          </a:p>
          <a:p>
            <a:pPr algn="ctr"/>
            <a:r>
              <a:rPr lang="en-US" sz="2800" i="1" dirty="0">
                <a:solidFill>
                  <a:schemeClr val="tx1"/>
                </a:solidFill>
                <a:latin typeface="Times New Roman" panose="02020603050405020304" pitchFamily="18" charset="0"/>
                <a:cs typeface="Times New Roman" pitchFamily="18" charset="0"/>
              </a:rPr>
              <a:t>Abelian vs. non-Abelian nature of the gauge group doesn’t play a major qualitative role.</a:t>
            </a:r>
          </a:p>
          <a:p>
            <a:pPr algn="ctr"/>
            <a:endParaRPr lang="en-US" sz="2800" i="1" dirty="0" smtClean="0">
              <a:solidFill>
                <a:schemeClr val="tx1"/>
              </a:solidFill>
              <a:latin typeface="Times New Roman" panose="02020603050405020304" pitchFamily="18" charset="0"/>
              <a:cs typeface="Times New Roman" pitchFamily="18" charset="0"/>
            </a:endParaRPr>
          </a:p>
          <a:p>
            <a:pPr algn="ctr"/>
            <a:r>
              <a:rPr lang="en-US" sz="2800" i="1" dirty="0" smtClean="0">
                <a:solidFill>
                  <a:schemeClr val="tx1"/>
                </a:solidFill>
                <a:latin typeface="Times New Roman" panose="02020603050405020304" pitchFamily="18" charset="0"/>
                <a:cs typeface="Times New Roman" pitchFamily="18" charset="0"/>
              </a:rPr>
              <a:t>BUT: In QCD e</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xpect additional, new effects due to specific </a:t>
            </a:r>
            <a:r>
              <a:rPr lang="en-US" sz="2800" i="1" u="sng" dirty="0" smtClean="0">
                <a:solidFill>
                  <a:schemeClr val="tx1"/>
                </a:solidFill>
                <a:latin typeface="Times New Roman" panose="02020603050405020304" pitchFamily="18" charset="0"/>
                <a:cs typeface="Times New Roman" pitchFamily="18" charset="0"/>
                <a:sym typeface="Wingdings" panose="05000000000000000000" pitchFamily="2" charset="2"/>
              </a:rPr>
              <a:t>non-Abelian</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 nature of the gauge group</a:t>
            </a:r>
          </a:p>
        </p:txBody>
      </p:sp>
    </p:spTree>
    <p:extLst>
      <p:ext uri="{BB962C8B-B14F-4D97-AF65-F5344CB8AC3E}">
        <p14:creationId xmlns:p14="http://schemas.microsoft.com/office/powerpoint/2010/main" val="44328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dirty="0" smtClean="0"/>
              <a:t>QCD: How far have we come?</a:t>
            </a:r>
            <a:endParaRPr lang="en-US" dirty="0"/>
          </a:p>
        </p:txBody>
      </p:sp>
      <p:sp>
        <p:nvSpPr>
          <p:cNvPr id="3" name="Content Placeholder 2"/>
          <p:cNvSpPr>
            <a:spLocks noGrp="1"/>
          </p:cNvSpPr>
          <p:nvPr>
            <p:ph idx="1"/>
          </p:nvPr>
        </p:nvSpPr>
        <p:spPr>
          <a:xfrm>
            <a:off x="457200" y="2147248"/>
            <a:ext cx="8229600" cy="4525963"/>
          </a:xfrm>
        </p:spPr>
        <p:txBody>
          <a:bodyPr>
            <a:normAutofit/>
          </a:bodyPr>
          <a:lstStyle/>
          <a:p>
            <a:r>
              <a:rPr lang="en-US" dirty="0" smtClean="0"/>
              <a:t>Three-decade period after initial birth of QCD dedicated to “discovery and development”</a:t>
            </a:r>
          </a:p>
          <a:p>
            <a:pPr>
              <a:buNone/>
            </a:pPr>
            <a:r>
              <a:rPr lang="en-US" dirty="0" smtClean="0">
                <a:sym typeface="Wingdings" pitchFamily="2" charset="2"/>
              </a:rPr>
              <a:t> Symbolic closure: </a:t>
            </a:r>
            <a:r>
              <a:rPr lang="en-US" dirty="0" smtClean="0"/>
              <a:t>Nobel prize 2004 - </a:t>
            </a:r>
            <a:r>
              <a:rPr lang="en-US" dirty="0" smtClean="0">
                <a:sym typeface="Wingdings" pitchFamily="2" charset="2"/>
              </a:rPr>
              <a:t>Gross, </a:t>
            </a:r>
            <a:r>
              <a:rPr lang="en-US" dirty="0" err="1" smtClean="0">
                <a:sym typeface="Wingdings" pitchFamily="2" charset="2"/>
              </a:rPr>
              <a:t>Politzer</a:t>
            </a:r>
            <a:r>
              <a:rPr lang="en-US" dirty="0" smtClean="0">
                <a:sym typeface="Wingdings" pitchFamily="2" charset="2"/>
              </a:rPr>
              <a:t>, </a:t>
            </a:r>
            <a:r>
              <a:rPr lang="en-US" dirty="0" err="1" smtClean="0">
                <a:sym typeface="Wingdings" pitchFamily="2" charset="2"/>
              </a:rPr>
              <a:t>Wilczek</a:t>
            </a:r>
            <a:r>
              <a:rPr lang="en-US" dirty="0" smtClean="0"/>
              <a:t> for asymptotic freedom</a:t>
            </a:r>
          </a:p>
          <a:p>
            <a:endParaRPr lang="en-US" dirty="0" smtClean="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6" name="Rectangle 5"/>
          <p:cNvSpPr/>
          <p:nvPr/>
        </p:nvSpPr>
        <p:spPr>
          <a:xfrm>
            <a:off x="1600200" y="4277142"/>
            <a:ext cx="6096000" cy="2123658"/>
          </a:xfrm>
          <a:prstGeom prst="rect">
            <a:avLst/>
          </a:prstGeom>
          <a:noFill/>
          <a:ln>
            <a:noFill/>
          </a:ln>
        </p:spPr>
        <p:txBody>
          <a:bodyPr wrap="square">
            <a:spAutoFit/>
          </a:bodyPr>
          <a:lstStyle/>
          <a:p>
            <a:pPr algn="ctr"/>
            <a:r>
              <a:rPr lang="en-US" sz="4400" i="1" dirty="0" smtClean="0">
                <a:solidFill>
                  <a:srgbClr val="FFFFCC"/>
                </a:solidFill>
                <a:latin typeface="Times New Roman" pitchFamily="18" charset="0"/>
                <a:cs typeface="Times New Roman" pitchFamily="18" charset="0"/>
              </a:rPr>
              <a:t>Now early years of second phase: </a:t>
            </a:r>
          </a:p>
          <a:p>
            <a:pPr algn="ctr"/>
            <a:r>
              <a:rPr lang="en-US" sz="4400" b="1" i="1" dirty="0" smtClean="0">
                <a:solidFill>
                  <a:srgbClr val="FFFFCC"/>
                </a:solidFill>
                <a:latin typeface="Times New Roman" pitchFamily="18" charset="0"/>
                <a:cs typeface="Times New Roman" pitchFamily="18" charset="0"/>
              </a:rPr>
              <a:t>quantitative QCD</a:t>
            </a:r>
            <a:r>
              <a:rPr lang="en-US" sz="4400" i="1" dirty="0" smtClean="0">
                <a:solidFill>
                  <a:srgbClr val="FFFFCC"/>
                </a:solidFill>
                <a:latin typeface="Times New Roman" pitchFamily="18" charset="0"/>
                <a:cs typeface="Times New Roman" pitchFamily="18" charset="0"/>
              </a:rPr>
              <a:t>!</a:t>
            </a:r>
            <a:endParaRPr lang="en-US" sz="4400" i="1" dirty="0">
              <a:solidFill>
                <a:srgbClr val="FFFFCC"/>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5943600" y="838200"/>
            <a:ext cx="3048000" cy="141026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8" name="TextBox 7"/>
          <p:cNvSpPr txBox="1"/>
          <p:nvPr/>
        </p:nvSpPr>
        <p:spPr>
          <a:xfrm>
            <a:off x="457200" y="1143000"/>
            <a:ext cx="3581400" cy="923330"/>
          </a:xfrm>
          <a:prstGeom prst="rect">
            <a:avLst/>
          </a:prstGeom>
          <a:noFill/>
        </p:spPr>
        <p:txBody>
          <a:bodyPr wrap="square" rtlCol="0">
            <a:spAutoFit/>
          </a:bodyPr>
          <a:lstStyle/>
          <a:p>
            <a:r>
              <a:rPr lang="en-US" dirty="0" smtClean="0">
                <a:solidFill>
                  <a:srgbClr val="FFFFCC"/>
                </a:solidFill>
              </a:rPr>
              <a:t>“You can’t anticipate all the things </a:t>
            </a:r>
            <a:r>
              <a:rPr lang="en-US" dirty="0">
                <a:solidFill>
                  <a:srgbClr val="FFFFCC"/>
                </a:solidFill>
              </a:rPr>
              <a:t>n</a:t>
            </a:r>
            <a:r>
              <a:rPr lang="en-US" dirty="0" smtClean="0">
                <a:solidFill>
                  <a:srgbClr val="FFFFCC"/>
                </a:solidFill>
              </a:rPr>
              <a:t>ature will do with that </a:t>
            </a:r>
            <a:r>
              <a:rPr lang="en-US" dirty="0" err="1" smtClean="0">
                <a:solidFill>
                  <a:srgbClr val="FFFFCC"/>
                </a:solidFill>
              </a:rPr>
              <a:t>Lagrangian</a:t>
            </a:r>
            <a:r>
              <a:rPr lang="en-US" dirty="0" smtClean="0">
                <a:solidFill>
                  <a:srgbClr val="FFFFCC"/>
                </a:solidFill>
              </a:rPr>
              <a:t>.” – L. Bland</a:t>
            </a:r>
            <a:endParaRPr lang="en-US" dirty="0">
              <a:solidFill>
                <a:srgbClr val="FFFFCC"/>
              </a:solidFill>
            </a:endParaRPr>
          </a:p>
        </p:txBody>
      </p:sp>
    </p:spTree>
    <p:extLst>
      <p:ext uri="{BB962C8B-B14F-4D97-AF65-F5344CB8AC3E}">
        <p14:creationId xmlns:p14="http://schemas.microsoft.com/office/powerpoint/2010/main" val="28519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QCD </a:t>
            </a:r>
            <a:r>
              <a:rPr lang="en-US" dirty="0" err="1" smtClean="0"/>
              <a:t>Aharonov-Bohm</a:t>
            </a:r>
            <a:r>
              <a:rPr lang="en-US" dirty="0" smtClean="0"/>
              <a:t> effect: </a:t>
            </a:r>
            <a:br>
              <a:rPr lang="en-US" dirty="0" smtClean="0"/>
            </a:br>
            <a:r>
              <a:rPr lang="en-US" dirty="0" smtClean="0"/>
              <a:t>Color entanglement</a:t>
            </a:r>
            <a:endParaRPr lang="en-US" dirty="0"/>
          </a:p>
        </p:txBody>
      </p:sp>
      <p:sp>
        <p:nvSpPr>
          <p:cNvPr id="3" name="Content Placeholder 2"/>
          <p:cNvSpPr>
            <a:spLocks noGrp="1"/>
          </p:cNvSpPr>
          <p:nvPr>
            <p:ph idx="1"/>
          </p:nvPr>
        </p:nvSpPr>
        <p:spPr>
          <a:xfrm>
            <a:off x="152400" y="1600200"/>
            <a:ext cx="5562600" cy="4525963"/>
          </a:xfrm>
        </p:spPr>
        <p:txBody>
          <a:bodyPr>
            <a:normAutofit/>
          </a:bodyPr>
          <a:lstStyle/>
          <a:p>
            <a:pPr marL="342900" lvl="1" indent="-342900">
              <a:buFontTx/>
              <a:buChar char="•"/>
            </a:pPr>
            <a:r>
              <a:rPr lang="en-US" dirty="0"/>
              <a:t>2010: Rogers and Mulders </a:t>
            </a:r>
            <a:r>
              <a:rPr lang="en-US" dirty="0" smtClean="0"/>
              <a:t>predict </a:t>
            </a:r>
            <a:r>
              <a:rPr lang="en-US" i="1" dirty="0"/>
              <a:t>color </a:t>
            </a:r>
            <a:r>
              <a:rPr lang="en-US" i="1" dirty="0" smtClean="0"/>
              <a:t>entanglement </a:t>
            </a:r>
            <a:r>
              <a:rPr lang="en-US" dirty="0" smtClean="0"/>
              <a:t>in processes </a:t>
            </a:r>
            <a:r>
              <a:rPr lang="en-US" dirty="0"/>
              <a:t>involving </a:t>
            </a:r>
            <a:r>
              <a:rPr lang="en-US" dirty="0" err="1"/>
              <a:t>p+p</a:t>
            </a:r>
            <a:r>
              <a:rPr lang="en-US" dirty="0"/>
              <a:t> production of hadrons if </a:t>
            </a:r>
            <a:r>
              <a:rPr lang="en-US" dirty="0" smtClean="0"/>
              <a:t>quark </a:t>
            </a:r>
            <a:r>
              <a:rPr lang="en-US" dirty="0"/>
              <a:t>transverse momentum taken into </a:t>
            </a:r>
            <a:r>
              <a:rPr lang="en-US" dirty="0" smtClean="0"/>
              <a:t>account</a:t>
            </a:r>
          </a:p>
          <a:p>
            <a:pPr marL="342900" lvl="1" indent="-342900">
              <a:buFontTx/>
              <a:buChar char="•"/>
            </a:pPr>
            <a:r>
              <a:rPr lang="en-US" dirty="0" smtClean="0"/>
              <a:t>Quarks become correlated </a:t>
            </a:r>
            <a:r>
              <a:rPr lang="en-US" i="1" dirty="0" smtClean="0"/>
              <a:t>across</a:t>
            </a:r>
            <a:r>
              <a:rPr lang="en-US" dirty="0" smtClean="0"/>
              <a:t> the two protons</a:t>
            </a:r>
          </a:p>
          <a:p>
            <a:pPr marL="342900" lvl="1" indent="-342900">
              <a:buFontTx/>
              <a:buChar char="•"/>
            </a:pPr>
            <a:r>
              <a:rPr lang="en-US" dirty="0" smtClean="0"/>
              <a:t>Consequence </a:t>
            </a:r>
            <a:r>
              <a:rPr lang="en-US" dirty="0"/>
              <a:t>of QCD specifically as a </a:t>
            </a:r>
            <a:r>
              <a:rPr lang="en-US" b="1" i="1" dirty="0"/>
              <a:t>non-Abelian</a:t>
            </a:r>
            <a:r>
              <a:rPr lang="en-US" dirty="0"/>
              <a:t> gauge </a:t>
            </a:r>
            <a:r>
              <a:rPr lang="en-US" dirty="0" smtClean="0"/>
              <a:t>theory!</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pic>
        <p:nvPicPr>
          <p:cNvPr id="193537" name="Picture 1"/>
          <p:cNvPicPr>
            <a:picLocks noChangeAspect="1" noChangeArrowheads="1"/>
          </p:cNvPicPr>
          <p:nvPr/>
        </p:nvPicPr>
        <p:blipFill>
          <a:blip r:embed="rId4" cstate="print"/>
          <a:srcRect/>
          <a:stretch>
            <a:fillRect/>
          </a:stretch>
        </p:blipFill>
        <p:spPr bwMode="auto">
          <a:xfrm>
            <a:off x="5943600" y="1314271"/>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extLst>
              <p:ext uri="{D42A27DB-BD31-4B8C-83A1-F6EECF244321}">
                <p14:modId xmlns:p14="http://schemas.microsoft.com/office/powerpoint/2010/main" val="1863494625"/>
              </p:ext>
            </p:extLst>
          </p:nvPr>
        </p:nvGraphicFramePr>
        <p:xfrm>
          <a:off x="6324600" y="3905071"/>
          <a:ext cx="2311400" cy="488950"/>
        </p:xfrm>
        <a:graphic>
          <a:graphicData uri="http://schemas.openxmlformats.org/presentationml/2006/ole">
            <mc:AlternateContent xmlns:mc="http://schemas.openxmlformats.org/markup-compatibility/2006">
              <mc:Choice xmlns:v="urn:schemas-microsoft-com:vml" Requires="v">
                <p:oleObj spid="_x0000_s9505" name="Equation" r:id="rId5" imgW="1244520" imgH="215640" progId="Equation.3">
                  <p:embed/>
                </p:oleObj>
              </mc:Choice>
              <mc:Fallback>
                <p:oleObj name="Equation" r:id="rId5" imgW="12445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05071"/>
                        <a:ext cx="2311400" cy="488950"/>
                      </a:xfrm>
                      <a:prstGeom prst="rect">
                        <a:avLst/>
                      </a:prstGeom>
                      <a:solidFill>
                        <a:schemeClr val="bg1"/>
                      </a:solidFill>
                    </p:spPr>
                  </p:pic>
                </p:oleObj>
              </mc:Fallback>
            </mc:AlternateContent>
          </a:graphicData>
        </a:graphic>
      </p:graphicFrame>
      <p:sp>
        <p:nvSpPr>
          <p:cNvPr id="9" name="TextBox 8"/>
          <p:cNvSpPr txBox="1"/>
          <p:nvPr/>
        </p:nvSpPr>
        <p:spPr>
          <a:xfrm>
            <a:off x="5791200" y="4590871"/>
            <a:ext cx="3310523" cy="1200329"/>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simultaneous presence of both.</a:t>
            </a:r>
            <a:endParaRPr lang="en-US" dirty="0">
              <a:solidFill>
                <a:srgbClr val="FFFFCC"/>
              </a:solidFill>
            </a:endParaRPr>
          </a:p>
        </p:txBody>
      </p:sp>
      <p:sp>
        <p:nvSpPr>
          <p:cNvPr id="10" name="Rectangle 9"/>
          <p:cNvSpPr/>
          <p:nvPr/>
        </p:nvSpPr>
        <p:spPr>
          <a:xfrm>
            <a:off x="6091714" y="3295471"/>
            <a:ext cx="2231701" cy="353943"/>
          </a:xfrm>
          <a:prstGeom prst="rect">
            <a:avLst/>
          </a:prstGeom>
        </p:spPr>
        <p:txBody>
          <a:bodyPr wrap="none">
            <a:spAutoFit/>
          </a:bodyPr>
          <a:lstStyle/>
          <a:p>
            <a:r>
              <a:rPr lang="en-US" sz="1700" dirty="0" smtClean="0">
                <a:solidFill>
                  <a:schemeClr val="tx1"/>
                </a:solidFill>
              </a:rPr>
              <a:t>PRD 81:094006 (2010)</a:t>
            </a:r>
            <a:endParaRPr lang="en-US" sz="17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12" name="Rectangle 11"/>
          <p:cNvSpPr/>
          <p:nvPr/>
        </p:nvSpPr>
        <p:spPr>
          <a:xfrm>
            <a:off x="1143000" y="2819400"/>
            <a:ext cx="6852460" cy="1938992"/>
          </a:xfrm>
          <a:prstGeom prst="rect">
            <a:avLst/>
          </a:prstGeom>
          <a:solidFill>
            <a:srgbClr val="00FFFF"/>
          </a:solidFill>
          <a:ln>
            <a:solidFill>
              <a:schemeClr val="tx1"/>
            </a:solidFill>
          </a:ln>
        </p:spPr>
        <p:txBody>
          <a:bodyPr wrap="square">
            <a:spAutoFit/>
          </a:bodyPr>
          <a:lstStyle/>
          <a:p>
            <a:pPr algn="ctr"/>
            <a:r>
              <a:rPr lang="en-US" sz="3000" i="1" dirty="0">
                <a:latin typeface="Times New Roman" panose="02020603050405020304" pitchFamily="18" charset="0"/>
                <a:cs typeface="Times New Roman" pitchFamily="18" charset="0"/>
                <a:sym typeface="Wingdings" panose="05000000000000000000" pitchFamily="2" charset="2"/>
              </a:rPr>
              <a:t>W</a:t>
            </a:r>
            <a:r>
              <a:rPr lang="en-US" sz="3000" i="1" dirty="0" smtClean="0">
                <a:solidFill>
                  <a:schemeClr val="tx1"/>
                </a:solidFill>
                <a:latin typeface="Times New Roman" panose="02020603050405020304" pitchFamily="18" charset="0"/>
                <a:cs typeface="Times New Roman" pitchFamily="18" charset="0"/>
                <a:sym typeface="Wingdings" panose="05000000000000000000" pitchFamily="2" charset="2"/>
              </a:rPr>
              <a:t>e need to refine how we communicate this fundamental physics to other communities…  Every Ph.D. physicist has studied the </a:t>
            </a:r>
            <a:r>
              <a:rPr lang="en-US" sz="3000" i="1" dirty="0" err="1" smtClean="0">
                <a:solidFill>
                  <a:schemeClr val="tx1"/>
                </a:solidFill>
                <a:latin typeface="Times New Roman" panose="02020603050405020304" pitchFamily="18" charset="0"/>
                <a:cs typeface="Times New Roman" pitchFamily="18" charset="0"/>
                <a:sym typeface="Wingdings" panose="05000000000000000000" pitchFamily="2" charset="2"/>
              </a:rPr>
              <a:t>Aharonov-Bohm</a:t>
            </a:r>
            <a:r>
              <a:rPr lang="en-US" sz="3000" i="1" dirty="0" smtClean="0">
                <a:solidFill>
                  <a:schemeClr val="tx1"/>
                </a:solidFill>
                <a:latin typeface="Times New Roman" panose="02020603050405020304" pitchFamily="18" charset="0"/>
                <a:cs typeface="Times New Roman" pitchFamily="18" charset="0"/>
                <a:sym typeface="Wingdings" panose="05000000000000000000" pitchFamily="2" charset="2"/>
              </a:rPr>
              <a:t> effect!</a:t>
            </a:r>
          </a:p>
        </p:txBody>
      </p:sp>
    </p:spTree>
    <p:extLst>
      <p:ext uri="{BB962C8B-B14F-4D97-AF65-F5344CB8AC3E}">
        <p14:creationId xmlns:p14="http://schemas.microsoft.com/office/powerpoint/2010/main" val="371567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thoughts on future directions . . .</a:t>
            </a:r>
            <a:endParaRPr lang="en-US" dirty="0"/>
          </a:p>
        </p:txBody>
      </p:sp>
      <p:sp>
        <p:nvSpPr>
          <p:cNvPr id="9" name="Content Placeholder 8"/>
          <p:cNvSpPr>
            <a:spLocks noGrp="1"/>
          </p:cNvSpPr>
          <p:nvPr>
            <p:ph idx="1"/>
          </p:nvPr>
        </p:nvSpPr>
        <p:spPr/>
        <p:txBody>
          <a:bodyPr/>
          <a:lstStyle/>
          <a:p>
            <a:pPr marL="0" indent="0">
              <a:buNone/>
            </a:pPr>
            <a:r>
              <a:rPr lang="en-US" dirty="0" smtClean="0"/>
              <a:t>4 areas I expect to come into increasing focus:</a:t>
            </a:r>
          </a:p>
          <a:p>
            <a:endParaRPr lang="en-US" dirty="0" smtClean="0"/>
          </a:p>
          <a:p>
            <a:r>
              <a:rPr lang="en-US" dirty="0" smtClean="0"/>
              <a:t>Sea quarks</a:t>
            </a:r>
          </a:p>
          <a:p>
            <a:r>
              <a:rPr lang="en-US" dirty="0" err="1" smtClean="0"/>
              <a:t>Multiparton</a:t>
            </a:r>
            <a:r>
              <a:rPr lang="en-US" dirty="0" smtClean="0"/>
              <a:t> correlations</a:t>
            </a:r>
          </a:p>
          <a:p>
            <a:r>
              <a:rPr lang="en-US" dirty="0" smtClean="0"/>
              <a:t>Partonic structure of nuclei</a:t>
            </a:r>
          </a:p>
          <a:p>
            <a:r>
              <a:rPr lang="en-US" dirty="0" smtClean="0"/>
              <a:t>Hadronization</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667221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Diving into the sea</a:t>
            </a:r>
            <a:endParaRPr lang="en-US" dirty="0"/>
          </a:p>
        </p:txBody>
      </p:sp>
      <p:sp>
        <p:nvSpPr>
          <p:cNvPr id="3" name="Content Placeholder 2"/>
          <p:cNvSpPr>
            <a:spLocks noGrp="1"/>
          </p:cNvSpPr>
          <p:nvPr>
            <p:ph idx="1"/>
          </p:nvPr>
        </p:nvSpPr>
        <p:spPr/>
        <p:txBody>
          <a:bodyPr/>
          <a:lstStyle/>
          <a:p>
            <a:r>
              <a:rPr lang="en-US" dirty="0" smtClean="0"/>
              <a:t>There’s a lot going on in there . . .</a:t>
            </a:r>
          </a:p>
          <a:p>
            <a:r>
              <a:rPr lang="en-US" dirty="0" smtClean="0"/>
              <a:t>Sometimes we focus our attention on the sea, often we neglect it</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476874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65" y="1295400"/>
            <a:ext cx="3992535" cy="390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5"/>
          <p:cNvSpPr>
            <a:spLocks noGrp="1"/>
          </p:cNvSpPr>
          <p:nvPr>
            <p:ph type="ftr" sz="quarter" idx="11"/>
          </p:nvPr>
        </p:nvSpPr>
        <p:spPr/>
        <p:txBody>
          <a:bodyPr/>
          <a:lstStyle/>
          <a:p>
            <a:r>
              <a:rPr lang="en-US" smtClean="0"/>
              <a:t>C. Aidala, Transversity 2014, June 13, 2014</a:t>
            </a:r>
            <a:endParaRPr lang="en-US" dirty="0"/>
          </a:p>
        </p:txBody>
      </p:sp>
      <p:sp>
        <p:nvSpPr>
          <p:cNvPr id="1173506" name="Rectangle 2"/>
          <p:cNvSpPr>
            <a:spLocks noGrp="1" noChangeArrowheads="1"/>
          </p:cNvSpPr>
          <p:nvPr>
            <p:ph type="title"/>
          </p:nvPr>
        </p:nvSpPr>
        <p:spPr/>
        <p:txBody>
          <a:bodyPr>
            <a:normAutofit fontScale="90000"/>
          </a:bodyPr>
          <a:lstStyle/>
          <a:p>
            <a:r>
              <a:rPr lang="en-US" sz="4000" dirty="0" smtClean="0"/>
              <a:t>Light quark sea: </a:t>
            </a:r>
            <a:br>
              <a:rPr lang="en-US" sz="4000" dirty="0" smtClean="0"/>
            </a:br>
            <a:r>
              <a:rPr lang="en-US" sz="4000" dirty="0" smtClean="0"/>
              <a:t>Not simply gluon splitting</a:t>
            </a:r>
            <a:endParaRPr lang="en-US" sz="4000" dirty="0"/>
          </a:p>
        </p:txBody>
      </p:sp>
      <p:pic>
        <p:nvPicPr>
          <p:cNvPr id="1173510" name="Picture 6"/>
          <p:cNvPicPr>
            <a:picLocks noChangeAspect="1" noChangeArrowheads="1"/>
          </p:cNvPicPr>
          <p:nvPr/>
        </p:nvPicPr>
        <p:blipFill>
          <a:blip r:embed="rId5" cstate="print"/>
          <a:srcRect/>
          <a:stretch>
            <a:fillRect/>
          </a:stretch>
        </p:blipFill>
        <p:spPr bwMode="auto">
          <a:xfrm>
            <a:off x="454025" y="1295400"/>
            <a:ext cx="3965575" cy="4419600"/>
          </a:xfrm>
          <a:prstGeom prst="rect">
            <a:avLst/>
          </a:prstGeom>
          <a:noFill/>
          <a:ln w="9525">
            <a:noFill/>
            <a:miter lim="800000"/>
            <a:headEnd/>
            <a:tailEnd/>
          </a:ln>
          <a:effectLst/>
        </p:spPr>
      </p:pic>
      <p:sp>
        <p:nvSpPr>
          <p:cNvPr id="1173511" name="Text Box 7"/>
          <p:cNvSpPr txBox="1">
            <a:spLocks noChangeArrowheads="1"/>
          </p:cNvSpPr>
          <p:nvPr/>
        </p:nvSpPr>
        <p:spPr bwMode="auto">
          <a:xfrm>
            <a:off x="835025" y="5738813"/>
            <a:ext cx="3443571" cy="430887"/>
          </a:xfrm>
          <a:prstGeom prst="rect">
            <a:avLst/>
          </a:prstGeom>
          <a:noFill/>
          <a:ln w="9525">
            <a:noFill/>
            <a:miter lim="800000"/>
            <a:headEnd/>
            <a:tailEnd/>
          </a:ln>
          <a:effectLst/>
        </p:spPr>
        <p:txBody>
          <a:bodyPr wrap="none">
            <a:spAutoFit/>
          </a:bodyPr>
          <a:lstStyle/>
          <a:p>
            <a:r>
              <a:rPr lang="en-US" sz="2200" dirty="0" smtClean="0">
                <a:solidFill>
                  <a:srgbClr val="FFFFCC"/>
                </a:solidFill>
              </a:rPr>
              <a:t>E866: PRD64</a:t>
            </a:r>
            <a:r>
              <a:rPr lang="en-US" sz="2200" dirty="0">
                <a:solidFill>
                  <a:srgbClr val="FFFFCC"/>
                </a:solidFill>
              </a:rPr>
              <a:t>, 052002 (2001)</a:t>
            </a:r>
          </a:p>
        </p:txBody>
      </p:sp>
      <p:graphicFrame>
        <p:nvGraphicFramePr>
          <p:cNvPr id="11" name="Object 10"/>
          <p:cNvGraphicFramePr>
            <a:graphicFrameLocks noChangeAspect="1"/>
          </p:cNvGraphicFramePr>
          <p:nvPr>
            <p:extLst>
              <p:ext uri="{D42A27DB-BD31-4B8C-83A1-F6EECF244321}">
                <p14:modId xmlns:p14="http://schemas.microsoft.com/office/powerpoint/2010/main" val="3980699800"/>
              </p:ext>
            </p:extLst>
          </p:nvPr>
        </p:nvGraphicFramePr>
        <p:xfrm>
          <a:off x="1444625" y="1676400"/>
          <a:ext cx="520700" cy="662709"/>
        </p:xfrm>
        <a:graphic>
          <a:graphicData uri="http://schemas.openxmlformats.org/presentationml/2006/ole">
            <mc:AlternateContent xmlns:mc="http://schemas.openxmlformats.org/markup-compatibility/2006">
              <mc:Choice xmlns:v="urn:schemas-microsoft-com:vml" Requires="v">
                <p:oleObj spid="_x0000_s7620" name="Equation" r:id="rId6" imgW="279360" imgH="355320" progId="Equation.3">
                  <p:embed/>
                </p:oleObj>
              </mc:Choice>
              <mc:Fallback>
                <p:oleObj name="Equation" r:id="rId6" imgW="279360" imgH="355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625" y="1676400"/>
                        <a:ext cx="520700" cy="662709"/>
                      </a:xfrm>
                      <a:prstGeom prst="rect">
                        <a:avLst/>
                      </a:prstGeom>
                      <a:solidFill>
                        <a:schemeClr val="bg1"/>
                      </a:solidFill>
                    </p:spPr>
                  </p:pic>
                </p:oleObj>
              </mc:Fallback>
            </mc:AlternateContent>
          </a:graphicData>
        </a:graphic>
      </p:graphicFrame>
      <p:cxnSp>
        <p:nvCxnSpPr>
          <p:cNvPr id="3" name="Straight Connector 2"/>
          <p:cNvCxnSpPr/>
          <p:nvPr/>
        </p:nvCxnSpPr>
        <p:spPr>
          <a:xfrm>
            <a:off x="1143000" y="3488504"/>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33787017-3038-4AF4-9EAC-D148795E31DD}" type="slidenum">
              <a:rPr lang="en-US" smtClean="0"/>
              <a:pPr/>
              <a:t>23</a:t>
            </a:fld>
            <a:endParaRPr lang="en-US"/>
          </a:p>
        </p:txBody>
      </p:sp>
      <p:pic>
        <p:nvPicPr>
          <p:cNvPr id="14" name="Picture 2"/>
          <p:cNvPicPr>
            <a:picLocks noChangeAspect="1" noChangeArrowheads="1"/>
          </p:cNvPicPr>
          <p:nvPr/>
        </p:nvPicPr>
        <p:blipFill>
          <a:blip r:embed="rId8" cstate="print"/>
          <a:srcRect/>
          <a:stretch>
            <a:fillRect/>
          </a:stretch>
        </p:blipFill>
        <p:spPr bwMode="auto">
          <a:xfrm>
            <a:off x="4572000" y="1283732"/>
            <a:ext cx="4025296" cy="4419600"/>
          </a:xfrm>
          <a:prstGeom prst="rect">
            <a:avLst/>
          </a:prstGeom>
          <a:noFill/>
          <a:ln w="9525">
            <a:noFill/>
            <a:miter lim="800000"/>
            <a:headEnd/>
            <a:tailEnd/>
          </a:ln>
        </p:spPr>
      </p:pic>
      <p:sp>
        <p:nvSpPr>
          <p:cNvPr id="15" name="Text Box 7"/>
          <p:cNvSpPr txBox="1">
            <a:spLocks noChangeArrowheads="1"/>
          </p:cNvSpPr>
          <p:nvPr/>
        </p:nvSpPr>
        <p:spPr bwMode="auto">
          <a:xfrm>
            <a:off x="4572000" y="5715000"/>
            <a:ext cx="4155946" cy="430887"/>
          </a:xfrm>
          <a:prstGeom prst="rect">
            <a:avLst/>
          </a:prstGeom>
          <a:noFill/>
          <a:ln w="9525">
            <a:noFill/>
            <a:miter lim="800000"/>
            <a:headEnd/>
            <a:tailEnd/>
          </a:ln>
          <a:effectLst/>
        </p:spPr>
        <p:txBody>
          <a:bodyPr wrap="none">
            <a:spAutoFit/>
          </a:bodyPr>
          <a:lstStyle/>
          <a:p>
            <a:r>
              <a:rPr lang="en-US" sz="2200" dirty="0" smtClean="0">
                <a:solidFill>
                  <a:srgbClr val="FFFFCC"/>
                </a:solidFill>
              </a:rPr>
              <a:t>Projections for E906: Results soon!</a:t>
            </a:r>
          </a:p>
        </p:txBody>
      </p:sp>
      <p:sp>
        <p:nvSpPr>
          <p:cNvPr id="7" name="TextBox 6"/>
          <p:cNvSpPr txBox="1"/>
          <p:nvPr/>
        </p:nvSpPr>
        <p:spPr>
          <a:xfrm>
            <a:off x="4876800" y="5334000"/>
            <a:ext cx="3432350" cy="369332"/>
          </a:xfrm>
          <a:prstGeom prst="rect">
            <a:avLst/>
          </a:prstGeom>
          <a:noFill/>
        </p:spPr>
        <p:txBody>
          <a:bodyPr wrap="none" rtlCol="0">
            <a:spAutoFit/>
          </a:bodyPr>
          <a:lstStyle/>
          <a:p>
            <a:r>
              <a:rPr lang="en-US" dirty="0" smtClean="0">
                <a:solidFill>
                  <a:srgbClr val="FFFFCC"/>
                </a:solidFill>
              </a:rPr>
              <a:t>Mean </a:t>
            </a:r>
            <a:r>
              <a:rPr lang="en-US" dirty="0" err="1" smtClean="0">
                <a:solidFill>
                  <a:srgbClr val="FFFFCC"/>
                </a:solidFill>
              </a:rPr>
              <a:t>p</a:t>
            </a:r>
            <a:r>
              <a:rPr lang="en-US" baseline="-25000" dirty="0" err="1" smtClean="0">
                <a:solidFill>
                  <a:srgbClr val="FFFFCC"/>
                </a:solidFill>
              </a:rPr>
              <a:t>T</a:t>
            </a:r>
            <a:r>
              <a:rPr lang="en-US" dirty="0" smtClean="0">
                <a:solidFill>
                  <a:srgbClr val="FFFFCC"/>
                </a:solidFill>
              </a:rPr>
              <a:t> rises with x of sea quark?</a:t>
            </a:r>
            <a:endParaRPr lang="en-US" dirty="0">
              <a:solidFill>
                <a:srgbClr val="FFFFCC"/>
              </a:solidFill>
            </a:endParaRPr>
          </a:p>
        </p:txBody>
      </p:sp>
      <p:sp>
        <p:nvSpPr>
          <p:cNvPr id="8" name="TextBox 7"/>
          <p:cNvSpPr txBox="1"/>
          <p:nvPr/>
        </p:nvSpPr>
        <p:spPr>
          <a:xfrm>
            <a:off x="7086600" y="2971800"/>
            <a:ext cx="750526" cy="430887"/>
          </a:xfrm>
          <a:prstGeom prst="rect">
            <a:avLst/>
          </a:prstGeom>
          <a:noFill/>
        </p:spPr>
        <p:txBody>
          <a:bodyPr wrap="none" rtlCol="0">
            <a:spAutoFit/>
          </a:bodyPr>
          <a:lstStyle/>
          <a:p>
            <a:r>
              <a:rPr lang="en-US" sz="2200" dirty="0" smtClean="0"/>
              <a:t>E866</a:t>
            </a:r>
            <a:endParaRPr lang="en-US" sz="2200" dirty="0"/>
          </a:p>
        </p:txBody>
      </p:sp>
      <p:sp>
        <p:nvSpPr>
          <p:cNvPr id="10" name="Rectangle 9"/>
          <p:cNvSpPr/>
          <p:nvPr/>
        </p:nvSpPr>
        <p:spPr>
          <a:xfrm>
            <a:off x="1295400" y="6169700"/>
            <a:ext cx="1771447" cy="369332"/>
          </a:xfrm>
          <a:prstGeom prst="rect">
            <a:avLst/>
          </a:prstGeom>
        </p:spPr>
        <p:txBody>
          <a:bodyPr wrap="none">
            <a:spAutoFit/>
          </a:bodyPr>
          <a:lstStyle/>
          <a:p>
            <a:r>
              <a:rPr lang="en-US" dirty="0">
                <a:solidFill>
                  <a:srgbClr val="FFFFCC"/>
                </a:solidFill>
              </a:rPr>
              <a:t>Talk by J.-C. Peng</a:t>
            </a:r>
          </a:p>
        </p:txBody>
      </p:sp>
      <p:sp>
        <p:nvSpPr>
          <p:cNvPr id="2" name="Rectangle 1"/>
          <p:cNvSpPr/>
          <p:nvPr/>
        </p:nvSpPr>
        <p:spPr>
          <a:xfrm>
            <a:off x="4618064" y="5005388"/>
            <a:ext cx="1477935"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81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Drell</a:t>
            </a:r>
            <a:r>
              <a:rPr lang="en-US" dirty="0" smtClean="0"/>
              <a:t>-Yan: Transverse momentum of valence vs. sea quarks</a:t>
            </a:r>
            <a:endParaRPr lang="en-US" dirty="0"/>
          </a:p>
        </p:txBody>
      </p:sp>
      <p:sp>
        <p:nvSpPr>
          <p:cNvPr id="2" name="Footer Placeholder 1"/>
          <p:cNvSpPr>
            <a:spLocks noGrp="1"/>
          </p:cNvSpPr>
          <p:nvPr>
            <p:ph type="ftr" sz="quarter" idx="11"/>
          </p:nvPr>
        </p:nvSpPr>
        <p:spPr/>
        <p:txBody>
          <a:bodyPr/>
          <a:lstStyle/>
          <a:p>
            <a:r>
              <a:rPr lang="en-US" smtClean="0"/>
              <a:t>C. Aidala, Transversity 2014, June 13, 2014</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454448"/>
            <a:ext cx="4895850" cy="4698701"/>
          </a:xfrm>
          <a:prstGeom prst="rect">
            <a:avLst/>
          </a:prstGeom>
        </p:spPr>
      </p:pic>
      <p:sp>
        <p:nvSpPr>
          <p:cNvPr id="6" name="TextBox 5"/>
          <p:cNvSpPr txBox="1"/>
          <p:nvPr/>
        </p:nvSpPr>
        <p:spPr>
          <a:xfrm>
            <a:off x="705136" y="1362165"/>
            <a:ext cx="5165260" cy="646331"/>
          </a:xfrm>
          <a:prstGeom prst="rect">
            <a:avLst/>
          </a:prstGeom>
          <a:noFill/>
        </p:spPr>
        <p:txBody>
          <a:bodyPr wrap="none" rtlCol="0">
            <a:spAutoFit/>
          </a:bodyPr>
          <a:lstStyle/>
          <a:p>
            <a:r>
              <a:rPr lang="en-US" sz="1750" dirty="0" smtClean="0"/>
              <a:t>Plot from </a:t>
            </a:r>
          </a:p>
          <a:p>
            <a:r>
              <a:rPr lang="en-US" sz="1750" dirty="0" smtClean="0"/>
              <a:t>CAA, Field, Gamberg, Rogers, PRD </a:t>
            </a:r>
            <a:r>
              <a:rPr lang="en-US" sz="1750" dirty="0"/>
              <a:t>89, 094002 (2014)</a:t>
            </a:r>
            <a:r>
              <a:rPr lang="en-US" sz="1750" dirty="0" smtClean="0"/>
              <a:t> </a:t>
            </a:r>
            <a:endParaRPr lang="en-US" sz="1750" dirty="0"/>
          </a:p>
        </p:txBody>
      </p:sp>
      <p:sp>
        <p:nvSpPr>
          <p:cNvPr id="7" name="TextBox 6"/>
          <p:cNvSpPr txBox="1"/>
          <p:nvPr/>
        </p:nvSpPr>
        <p:spPr>
          <a:xfrm>
            <a:off x="1219200" y="4572000"/>
            <a:ext cx="2548518" cy="830997"/>
          </a:xfrm>
          <a:prstGeom prst="rect">
            <a:avLst/>
          </a:prstGeom>
          <a:noFill/>
        </p:spPr>
        <p:txBody>
          <a:bodyPr wrap="none" rtlCol="0">
            <a:spAutoFit/>
          </a:bodyPr>
          <a:lstStyle/>
          <a:p>
            <a:r>
              <a:rPr lang="en-US" sz="1600" dirty="0" smtClean="0"/>
              <a:t>Data:</a:t>
            </a:r>
          </a:p>
          <a:p>
            <a:r>
              <a:rPr lang="en-US" sz="1600" dirty="0" smtClean="0"/>
              <a:t>AIP Conf. Proc. 45, 93 (1978)</a:t>
            </a:r>
          </a:p>
          <a:p>
            <a:r>
              <a:rPr lang="en-US" sz="1600" dirty="0" smtClean="0"/>
              <a:t>PRD 38, 1377 (1988) </a:t>
            </a:r>
            <a:endParaRPr lang="en-US" sz="1600" dirty="0"/>
          </a:p>
        </p:txBody>
      </p:sp>
      <p:sp>
        <p:nvSpPr>
          <p:cNvPr id="8" name="TextBox 7"/>
          <p:cNvSpPr txBox="1"/>
          <p:nvPr/>
        </p:nvSpPr>
        <p:spPr>
          <a:xfrm>
            <a:off x="3124200" y="3124200"/>
            <a:ext cx="1820050" cy="307777"/>
          </a:xfrm>
          <a:prstGeom prst="rect">
            <a:avLst/>
          </a:prstGeom>
          <a:noFill/>
        </p:spPr>
        <p:txBody>
          <a:bodyPr wrap="none" rtlCol="0">
            <a:spAutoFit/>
          </a:bodyPr>
          <a:lstStyle/>
          <a:p>
            <a:r>
              <a:rPr lang="en-US" sz="1400" dirty="0" smtClean="0"/>
              <a:t>(Normalization scaled)</a:t>
            </a:r>
            <a:endParaRPr lang="en-US" sz="1400" dirty="0"/>
          </a:p>
        </p:txBody>
      </p:sp>
      <p:sp>
        <p:nvSpPr>
          <p:cNvPr id="9" name="TextBox 8"/>
          <p:cNvSpPr txBox="1"/>
          <p:nvPr/>
        </p:nvSpPr>
        <p:spPr>
          <a:xfrm>
            <a:off x="5867400" y="1481166"/>
            <a:ext cx="2612286" cy="4524315"/>
          </a:xfrm>
          <a:prstGeom prst="rect">
            <a:avLst/>
          </a:prstGeom>
          <a:noFill/>
        </p:spPr>
        <p:txBody>
          <a:bodyPr wrap="square" rtlCol="0">
            <a:spAutoFit/>
          </a:bodyPr>
          <a:lstStyle/>
          <a:p>
            <a:r>
              <a:rPr lang="en-US" dirty="0" err="1">
                <a:solidFill>
                  <a:srgbClr val="FFFFCC"/>
                </a:solidFill>
              </a:rPr>
              <a:t>p</a:t>
            </a:r>
            <a:r>
              <a:rPr lang="en-US" dirty="0" err="1" smtClean="0">
                <a:solidFill>
                  <a:srgbClr val="FFFFCC"/>
                </a:solidFill>
              </a:rPr>
              <a:t>+W</a:t>
            </a:r>
            <a:r>
              <a:rPr lang="en-US" dirty="0" smtClean="0">
                <a:solidFill>
                  <a:srgbClr val="FFFFCC"/>
                </a:solidFill>
              </a:rPr>
              <a:t>: (Valence) quark from p, (sea) antiquark from W </a:t>
            </a:r>
          </a:p>
          <a:p>
            <a:endParaRPr lang="en-US" dirty="0">
              <a:solidFill>
                <a:srgbClr val="FFFFCC"/>
              </a:solidFill>
            </a:endParaRPr>
          </a:p>
          <a:p>
            <a:r>
              <a:rPr lang="en-US" dirty="0" err="1" smtClean="0">
                <a:solidFill>
                  <a:srgbClr val="FFFFCC"/>
                </a:solidFill>
              </a:rPr>
              <a:t>pbar+W</a:t>
            </a:r>
            <a:r>
              <a:rPr lang="en-US" dirty="0" smtClean="0">
                <a:solidFill>
                  <a:srgbClr val="FFFFCC"/>
                </a:solidFill>
              </a:rPr>
              <a:t>: (Valence) quark from W, (valence) antiquark from </a:t>
            </a:r>
            <a:r>
              <a:rPr lang="en-US" dirty="0" err="1" smtClean="0">
                <a:solidFill>
                  <a:srgbClr val="FFFFCC"/>
                </a:solidFill>
              </a:rPr>
              <a:t>pbar</a:t>
            </a:r>
            <a:endParaRPr lang="en-US" dirty="0" smtClean="0">
              <a:solidFill>
                <a:srgbClr val="FFFFCC"/>
              </a:solidFill>
            </a:endParaRPr>
          </a:p>
          <a:p>
            <a:endParaRPr lang="en-US" dirty="0">
              <a:solidFill>
                <a:srgbClr val="FFFFCC"/>
              </a:solidFill>
            </a:endParaRPr>
          </a:p>
          <a:p>
            <a:r>
              <a:rPr lang="en-US" dirty="0" smtClean="0">
                <a:solidFill>
                  <a:srgbClr val="FFFFCC"/>
                </a:solidFill>
              </a:rPr>
              <a:t>Different slope, although not (quite) apples-to-apples kinematics.</a:t>
            </a:r>
          </a:p>
          <a:p>
            <a:endParaRPr lang="en-US" dirty="0">
              <a:solidFill>
                <a:srgbClr val="FFFFCC"/>
              </a:solidFill>
            </a:endParaRPr>
          </a:p>
          <a:p>
            <a:r>
              <a:rPr lang="en-US" dirty="0" smtClean="0">
                <a:solidFill>
                  <a:srgbClr val="FFFFCC"/>
                </a:solidFill>
              </a:rPr>
              <a:t>(Valence x sea) spectrum harder  </a:t>
            </a:r>
            <a:r>
              <a:rPr lang="en-US" dirty="0" smtClean="0">
                <a:solidFill>
                  <a:srgbClr val="FFFFCC"/>
                </a:solidFill>
                <a:sym typeface="Wingdings" panose="05000000000000000000" pitchFamily="2" charset="2"/>
              </a:rPr>
              <a:t> Larger mean </a:t>
            </a:r>
            <a:r>
              <a:rPr lang="en-US" dirty="0" err="1" smtClean="0">
                <a:solidFill>
                  <a:srgbClr val="FFFFCC"/>
                </a:solidFill>
                <a:sym typeface="Wingdings" panose="05000000000000000000" pitchFamily="2" charset="2"/>
              </a:rPr>
              <a:t>k</a:t>
            </a:r>
            <a:r>
              <a:rPr lang="en-US" baseline="-25000" dirty="0" err="1" smtClean="0">
                <a:solidFill>
                  <a:srgbClr val="FFFFCC"/>
                </a:solidFill>
                <a:sym typeface="Wingdings" panose="05000000000000000000" pitchFamily="2" charset="2"/>
              </a:rPr>
              <a:t>T</a:t>
            </a:r>
            <a:r>
              <a:rPr lang="en-US" dirty="0" smtClean="0">
                <a:solidFill>
                  <a:srgbClr val="FFFFCC"/>
                </a:solidFill>
                <a:sym typeface="Wingdings" panose="05000000000000000000" pitchFamily="2" charset="2"/>
              </a:rPr>
              <a:t> for sea than valence quarks?</a:t>
            </a:r>
            <a:endParaRPr lang="en-US" dirty="0">
              <a:solidFill>
                <a:srgbClr val="FFFFCC"/>
              </a:solidFill>
            </a:endParaRPr>
          </a:p>
        </p:txBody>
      </p:sp>
    </p:spTree>
    <p:extLst>
      <p:ext uri="{BB962C8B-B14F-4D97-AF65-F5344CB8AC3E}">
        <p14:creationId xmlns:p14="http://schemas.microsoft.com/office/powerpoint/2010/main" val="2592837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8229600" cy="868362"/>
          </a:xfrm>
        </p:spPr>
        <p:txBody>
          <a:bodyPr>
            <a:normAutofit fontScale="90000"/>
          </a:bodyPr>
          <a:lstStyle/>
          <a:p>
            <a:r>
              <a:rPr lang="en-US" dirty="0" smtClean="0"/>
              <a:t>Boer-Mulders for sea quarks small??  Transversity for sea quarks large??</a:t>
            </a:r>
            <a:endParaRPr lang="en-US" dirty="0"/>
          </a:p>
        </p:txBody>
      </p:sp>
      <p:sp>
        <p:nvSpPr>
          <p:cNvPr id="5" name="Footer Placeholder 4"/>
          <p:cNvSpPr>
            <a:spLocks noGrp="1"/>
          </p:cNvSpPr>
          <p:nvPr>
            <p:ph type="ftr" sz="quarter" idx="11"/>
          </p:nvPr>
        </p:nvSpPr>
        <p:spPr/>
        <p:txBody>
          <a:bodyPr/>
          <a:lstStyle/>
          <a:p>
            <a:r>
              <a:rPr lang="en-US" smtClean="0"/>
              <a:t>C. Aidala, Transversity 2014, June 13,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dirty="0"/>
          </a:p>
        </p:txBody>
      </p:sp>
      <p:pic>
        <p:nvPicPr>
          <p:cNvPr id="380930" name="Picture 2"/>
          <p:cNvPicPr>
            <a:picLocks noChangeAspect="1" noChangeArrowheads="1"/>
          </p:cNvPicPr>
          <p:nvPr/>
        </p:nvPicPr>
        <p:blipFill>
          <a:blip r:embed="rId3" cstate="print"/>
          <a:srcRect/>
          <a:stretch>
            <a:fillRect/>
          </a:stretch>
        </p:blipFill>
        <p:spPr bwMode="auto">
          <a:xfrm>
            <a:off x="326292" y="1600200"/>
            <a:ext cx="4321908" cy="3200400"/>
          </a:xfrm>
          <a:prstGeom prst="rect">
            <a:avLst/>
          </a:prstGeom>
          <a:noFill/>
          <a:ln w="9525">
            <a:noFill/>
            <a:miter lim="800000"/>
            <a:headEnd/>
            <a:tailEnd/>
          </a:ln>
        </p:spPr>
      </p:pic>
      <p:sp>
        <p:nvSpPr>
          <p:cNvPr id="10" name="TextBox 9"/>
          <p:cNvSpPr txBox="1"/>
          <p:nvPr/>
        </p:nvSpPr>
        <p:spPr>
          <a:xfrm>
            <a:off x="3352800" y="3657600"/>
            <a:ext cx="647934" cy="369332"/>
          </a:xfrm>
          <a:prstGeom prst="rect">
            <a:avLst/>
          </a:prstGeom>
          <a:noFill/>
        </p:spPr>
        <p:txBody>
          <a:bodyPr wrap="none" rtlCol="0">
            <a:spAutoFit/>
          </a:bodyPr>
          <a:lstStyle/>
          <a:p>
            <a:r>
              <a:rPr lang="en-US" dirty="0" smtClean="0"/>
              <a:t>E866</a:t>
            </a:r>
            <a:endParaRPr lang="en-US" dirty="0"/>
          </a:p>
        </p:txBody>
      </p:sp>
      <p:sp>
        <p:nvSpPr>
          <p:cNvPr id="11" name="Rectangle 10"/>
          <p:cNvSpPr/>
          <p:nvPr/>
        </p:nvSpPr>
        <p:spPr>
          <a:xfrm>
            <a:off x="4469674" y="3810000"/>
            <a:ext cx="16459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0931" name="Picture 3"/>
          <p:cNvPicPr>
            <a:picLocks noChangeAspect="1" noChangeArrowheads="1"/>
          </p:cNvPicPr>
          <p:nvPr/>
        </p:nvPicPr>
        <p:blipFill>
          <a:blip r:embed="rId4" cstate="print"/>
          <a:srcRect/>
          <a:stretch>
            <a:fillRect/>
          </a:stretch>
        </p:blipFill>
        <p:spPr bwMode="auto">
          <a:xfrm>
            <a:off x="152400" y="5497285"/>
            <a:ext cx="5442045" cy="838200"/>
          </a:xfrm>
          <a:prstGeom prst="rect">
            <a:avLst/>
          </a:prstGeom>
          <a:noFill/>
          <a:ln w="9525">
            <a:noFill/>
            <a:miter lim="800000"/>
            <a:headEnd/>
            <a:tailEnd/>
          </a:ln>
        </p:spPr>
      </p:pic>
      <p:graphicFrame>
        <p:nvGraphicFramePr>
          <p:cNvPr id="13" name="Object 12"/>
          <p:cNvGraphicFramePr>
            <a:graphicFrameLocks noChangeAspect="1"/>
          </p:cNvGraphicFramePr>
          <p:nvPr/>
        </p:nvGraphicFramePr>
        <p:xfrm>
          <a:off x="176348" y="5005252"/>
          <a:ext cx="2772833" cy="381000"/>
        </p:xfrm>
        <a:graphic>
          <a:graphicData uri="http://schemas.openxmlformats.org/presentationml/2006/ole">
            <mc:AlternateContent xmlns:mc="http://schemas.openxmlformats.org/markup-compatibility/2006">
              <mc:Choice xmlns:v="urn:schemas-microsoft-com:vml" Requires="v">
                <p:oleObj spid="_x0000_s8509" name="Equation" r:id="rId5" imgW="1663560" imgH="228600" progId="Equation.3">
                  <p:embed/>
                </p:oleObj>
              </mc:Choice>
              <mc:Fallback>
                <p:oleObj name="Equation" r:id="rId5" imgW="166356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48" y="5005252"/>
                        <a:ext cx="2772833" cy="381000"/>
                      </a:xfrm>
                      <a:prstGeom prst="rect">
                        <a:avLst/>
                      </a:prstGeom>
                      <a:solidFill>
                        <a:schemeClr val="bg1"/>
                      </a:solidFill>
                    </p:spPr>
                  </p:pic>
                </p:oleObj>
              </mc:Fallback>
            </mc:AlternateContent>
          </a:graphicData>
        </a:graphic>
      </p:graphicFrame>
      <p:sp>
        <p:nvSpPr>
          <p:cNvPr id="12" name="TextBox 11"/>
          <p:cNvSpPr txBox="1"/>
          <p:nvPr/>
        </p:nvSpPr>
        <p:spPr>
          <a:xfrm>
            <a:off x="533400" y="1066800"/>
            <a:ext cx="4190999" cy="584775"/>
          </a:xfrm>
          <a:prstGeom prst="rect">
            <a:avLst/>
          </a:prstGeom>
          <a:noFill/>
        </p:spPr>
        <p:txBody>
          <a:bodyPr wrap="square" rtlCol="0">
            <a:spAutoFit/>
          </a:bodyPr>
          <a:lstStyle/>
          <a:p>
            <a:r>
              <a:rPr lang="en-US" sz="1600" dirty="0" smtClean="0">
                <a:solidFill>
                  <a:srgbClr val="FFFFCC"/>
                </a:solidFill>
              </a:rPr>
              <a:t>E866, PRL 99, 082301 (2007);</a:t>
            </a:r>
          </a:p>
          <a:p>
            <a:r>
              <a:rPr lang="en-US" sz="1600" dirty="0" smtClean="0">
                <a:solidFill>
                  <a:srgbClr val="FFFFCC"/>
                </a:solidFill>
              </a:rPr>
              <a:t>PRL 102, 182001 (2009)</a:t>
            </a:r>
            <a:endParaRPr lang="en-US" sz="1600" dirty="0">
              <a:solidFill>
                <a:srgbClr val="FFFFCC"/>
              </a:solidFill>
            </a:endParaRPr>
          </a:p>
        </p:txBody>
      </p:sp>
      <p:pic>
        <p:nvPicPr>
          <p:cNvPr id="8342" name="Picture 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600200"/>
            <a:ext cx="42672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05600" y="1219200"/>
            <a:ext cx="1620187" cy="369332"/>
          </a:xfrm>
          <a:prstGeom prst="rect">
            <a:avLst/>
          </a:prstGeom>
          <a:noFill/>
        </p:spPr>
        <p:txBody>
          <a:bodyPr wrap="none" rtlCol="0">
            <a:spAutoFit/>
          </a:bodyPr>
          <a:lstStyle/>
          <a:p>
            <a:r>
              <a:rPr lang="en-US" dirty="0" smtClean="0">
                <a:solidFill>
                  <a:srgbClr val="FFFFCC"/>
                </a:solidFill>
              </a:rPr>
              <a:t>From J.-C. Peng</a:t>
            </a:r>
            <a:endParaRPr lang="en-US" dirty="0">
              <a:solidFill>
                <a:srgbClr val="FFFFCC"/>
              </a:solidFill>
            </a:endParaRPr>
          </a:p>
        </p:txBody>
      </p:sp>
      <p:sp>
        <p:nvSpPr>
          <p:cNvPr id="7" name="TextBox 6"/>
          <p:cNvSpPr txBox="1"/>
          <p:nvPr/>
        </p:nvSpPr>
        <p:spPr>
          <a:xfrm>
            <a:off x="5867400" y="5953780"/>
            <a:ext cx="3064044" cy="523220"/>
          </a:xfrm>
          <a:prstGeom prst="rect">
            <a:avLst/>
          </a:prstGeom>
          <a:noFill/>
        </p:spPr>
        <p:txBody>
          <a:bodyPr wrap="none" rtlCol="0">
            <a:spAutoFit/>
          </a:bodyPr>
          <a:lstStyle/>
          <a:p>
            <a:r>
              <a:rPr lang="en-US" sz="2800" dirty="0" smtClean="0">
                <a:solidFill>
                  <a:srgbClr val="FFFFCC"/>
                </a:solidFill>
              </a:rPr>
              <a:t>Need more data . . .</a:t>
            </a:r>
            <a:endParaRPr lang="en-US" sz="2800" dirty="0">
              <a:solidFill>
                <a:srgbClr val="FFFFCC"/>
              </a:solidFill>
            </a:endParaRPr>
          </a:p>
        </p:txBody>
      </p:sp>
      <p:sp>
        <p:nvSpPr>
          <p:cNvPr id="2" name="TextBox 1"/>
          <p:cNvSpPr txBox="1"/>
          <p:nvPr/>
        </p:nvSpPr>
        <p:spPr>
          <a:xfrm>
            <a:off x="5638800" y="5029200"/>
            <a:ext cx="3429000" cy="646331"/>
          </a:xfrm>
          <a:prstGeom prst="rect">
            <a:avLst/>
          </a:prstGeom>
          <a:noFill/>
        </p:spPr>
        <p:txBody>
          <a:bodyPr wrap="square" rtlCol="0">
            <a:spAutoFit/>
          </a:bodyPr>
          <a:lstStyle/>
          <a:p>
            <a:r>
              <a:rPr lang="en-US" dirty="0" smtClean="0">
                <a:solidFill>
                  <a:schemeClr val="bg1"/>
                </a:solidFill>
              </a:rPr>
              <a:t>Also P. </a:t>
            </a:r>
            <a:r>
              <a:rPr lang="en-US" dirty="0" err="1" smtClean="0">
                <a:solidFill>
                  <a:schemeClr val="bg1"/>
                </a:solidFill>
              </a:rPr>
              <a:t>Zavada</a:t>
            </a:r>
            <a:r>
              <a:rPr lang="en-US" dirty="0" smtClean="0">
                <a:solidFill>
                  <a:schemeClr val="bg1"/>
                </a:solidFill>
              </a:rPr>
              <a:t> - </a:t>
            </a:r>
            <a:r>
              <a:rPr lang="en-US" dirty="0" err="1" smtClean="0">
                <a:solidFill>
                  <a:schemeClr val="bg1"/>
                </a:solidFill>
              </a:rPr>
              <a:t>k</a:t>
            </a:r>
            <a:r>
              <a:rPr lang="en-US" baseline="-25000" dirty="0" err="1" smtClean="0">
                <a:solidFill>
                  <a:schemeClr val="bg1"/>
                </a:solidFill>
              </a:rPr>
              <a:t>T</a:t>
            </a:r>
            <a:r>
              <a:rPr lang="en-US" dirty="0" smtClean="0">
                <a:solidFill>
                  <a:schemeClr val="bg1"/>
                </a:solidFill>
              </a:rPr>
              <a:t> of sea quarks in covariant approach</a:t>
            </a:r>
            <a:endParaRPr lang="en-US" dirty="0">
              <a:solidFill>
                <a:schemeClr val="bg1"/>
              </a:solidFill>
            </a:endParaRPr>
          </a:p>
        </p:txBody>
      </p:sp>
    </p:spTree>
    <p:extLst>
      <p:ext uri="{BB962C8B-B14F-4D97-AF65-F5344CB8AC3E}">
        <p14:creationId xmlns:p14="http://schemas.microsoft.com/office/powerpoint/2010/main" val="3736473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r>
              <a:rPr lang="en-US" smtClean="0"/>
              <a:t>C. Aidala, Transversity 2014, June 13, 2014</a:t>
            </a:r>
            <a:endParaRPr lang="en-US"/>
          </a:p>
        </p:txBody>
      </p:sp>
      <p:sp>
        <p:nvSpPr>
          <p:cNvPr id="1457154" name="Rectangle 2"/>
          <p:cNvSpPr>
            <a:spLocks noChangeArrowheads="1"/>
          </p:cNvSpPr>
          <p:nvPr/>
        </p:nvSpPr>
        <p:spPr bwMode="auto">
          <a:xfrm>
            <a:off x="5703888" y="76200"/>
            <a:ext cx="3287712"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5" name="Picture 3"/>
          <p:cNvPicPr>
            <a:picLocks noChangeAspect="1" noChangeArrowheads="1"/>
          </p:cNvPicPr>
          <p:nvPr/>
        </p:nvPicPr>
        <p:blipFill>
          <a:blip r:embed="rId3" cstate="print"/>
          <a:srcRect/>
          <a:stretch>
            <a:fillRect/>
          </a:stretch>
        </p:blipFill>
        <p:spPr bwMode="auto">
          <a:xfrm>
            <a:off x="6137275" y="152400"/>
            <a:ext cx="2854325" cy="1981200"/>
          </a:xfrm>
          <a:prstGeom prst="rect">
            <a:avLst/>
          </a:prstGeom>
          <a:noFill/>
          <a:ln w="9525">
            <a:noFill/>
            <a:miter lim="800000"/>
            <a:headEnd/>
            <a:tailEnd/>
          </a:ln>
          <a:effectLst/>
        </p:spPr>
      </p:pic>
      <p:sp>
        <p:nvSpPr>
          <p:cNvPr id="1457156" name="Rectangle 4"/>
          <p:cNvSpPr>
            <a:spLocks noChangeArrowheads="1"/>
          </p:cNvSpPr>
          <p:nvPr/>
        </p:nvSpPr>
        <p:spPr bwMode="auto">
          <a:xfrm>
            <a:off x="5703888" y="4572000"/>
            <a:ext cx="3354387"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7" name="Picture 5" descr="pi_feng"/>
          <p:cNvPicPr>
            <a:picLocks noChangeAspect="1" noChangeArrowheads="1"/>
          </p:cNvPicPr>
          <p:nvPr/>
        </p:nvPicPr>
        <p:blipFill>
          <a:blip r:embed="rId4" cstate="print"/>
          <a:srcRect/>
          <a:stretch>
            <a:fillRect/>
          </a:stretch>
        </p:blipFill>
        <p:spPr bwMode="auto">
          <a:xfrm>
            <a:off x="152400" y="130175"/>
            <a:ext cx="3200400" cy="2155825"/>
          </a:xfrm>
          <a:prstGeom prst="rect">
            <a:avLst/>
          </a:prstGeom>
          <a:noFill/>
        </p:spPr>
      </p:pic>
      <p:pic>
        <p:nvPicPr>
          <p:cNvPr id="1457158" name="Picture 6" descr="k_feng"/>
          <p:cNvPicPr>
            <a:picLocks noChangeAspect="1" noChangeArrowheads="1"/>
          </p:cNvPicPr>
          <p:nvPr/>
        </p:nvPicPr>
        <p:blipFill>
          <a:blip r:embed="rId5" cstate="print"/>
          <a:srcRect/>
          <a:stretch>
            <a:fillRect/>
          </a:stretch>
        </p:blipFill>
        <p:spPr bwMode="auto">
          <a:xfrm>
            <a:off x="152400" y="2362200"/>
            <a:ext cx="3200400" cy="2157413"/>
          </a:xfrm>
          <a:prstGeom prst="rect">
            <a:avLst/>
          </a:prstGeom>
          <a:noFill/>
        </p:spPr>
      </p:pic>
      <p:pic>
        <p:nvPicPr>
          <p:cNvPr id="1457159" name="Picture 7" descr="p"/>
          <p:cNvPicPr>
            <a:picLocks noChangeAspect="1" noChangeArrowheads="1"/>
          </p:cNvPicPr>
          <p:nvPr/>
        </p:nvPicPr>
        <p:blipFill>
          <a:blip r:embed="rId6" cstate="print"/>
          <a:srcRect/>
          <a:stretch>
            <a:fillRect/>
          </a:stretch>
        </p:blipFill>
        <p:spPr bwMode="auto">
          <a:xfrm>
            <a:off x="152400" y="4597400"/>
            <a:ext cx="3200400" cy="2157413"/>
          </a:xfrm>
          <a:prstGeom prst="rect">
            <a:avLst/>
          </a:prstGeom>
          <a:noFill/>
        </p:spPr>
      </p:pic>
      <p:pic>
        <p:nvPicPr>
          <p:cNvPr id="1457160" name="Picture 8" descr="BRAHMSlogo"/>
          <p:cNvPicPr>
            <a:picLocks noChangeAspect="1" noChangeArrowheads="1"/>
          </p:cNvPicPr>
          <p:nvPr/>
        </p:nvPicPr>
        <p:blipFill>
          <a:blip r:embed="rId7" cstate="print"/>
          <a:srcRect/>
          <a:stretch>
            <a:fillRect/>
          </a:stretch>
        </p:blipFill>
        <p:spPr bwMode="auto">
          <a:xfrm>
            <a:off x="3810000" y="4038600"/>
            <a:ext cx="1447800" cy="774700"/>
          </a:xfrm>
          <a:prstGeom prst="rect">
            <a:avLst/>
          </a:prstGeom>
          <a:noFill/>
        </p:spPr>
      </p:pic>
      <p:sp>
        <p:nvSpPr>
          <p:cNvPr id="1457161" name="Text Box 9"/>
          <p:cNvSpPr txBox="1">
            <a:spLocks noChangeArrowheads="1"/>
          </p:cNvSpPr>
          <p:nvPr/>
        </p:nvSpPr>
        <p:spPr bwMode="auto">
          <a:xfrm>
            <a:off x="722313" y="230188"/>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2" name="Text Box 10"/>
          <p:cNvSpPr txBox="1">
            <a:spLocks noChangeArrowheads="1"/>
          </p:cNvSpPr>
          <p:nvPr/>
        </p:nvSpPr>
        <p:spPr bwMode="auto">
          <a:xfrm>
            <a:off x="722313" y="2598738"/>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63" name="Text Box 11"/>
          <p:cNvSpPr txBox="1">
            <a:spLocks noChangeArrowheads="1"/>
          </p:cNvSpPr>
          <p:nvPr/>
        </p:nvSpPr>
        <p:spPr bwMode="auto">
          <a:xfrm>
            <a:off x="812800" y="480060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64" name="Text Box 12"/>
          <p:cNvSpPr txBox="1">
            <a:spLocks noChangeArrowheads="1"/>
          </p:cNvSpPr>
          <p:nvPr/>
        </p:nvSpPr>
        <p:spPr bwMode="auto">
          <a:xfrm>
            <a:off x="6423025" y="228600"/>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5" name="Text Box 13"/>
          <p:cNvSpPr txBox="1">
            <a:spLocks noChangeArrowheads="1"/>
          </p:cNvSpPr>
          <p:nvPr/>
        </p:nvSpPr>
        <p:spPr bwMode="auto">
          <a:xfrm>
            <a:off x="728663" y="3657600"/>
            <a:ext cx="1293812"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6" name="Text Box 14"/>
          <p:cNvSpPr txBox="1">
            <a:spLocks noChangeArrowheads="1"/>
          </p:cNvSpPr>
          <p:nvPr/>
        </p:nvSpPr>
        <p:spPr bwMode="auto">
          <a:xfrm>
            <a:off x="739775" y="59436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7" name="Text Box 15"/>
          <p:cNvSpPr txBox="1">
            <a:spLocks noChangeArrowheads="1"/>
          </p:cNvSpPr>
          <p:nvPr/>
        </p:nvSpPr>
        <p:spPr bwMode="auto">
          <a:xfrm>
            <a:off x="685800" y="14478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8" name="Text Box 16"/>
          <p:cNvSpPr txBox="1">
            <a:spLocks noChangeArrowheads="1"/>
          </p:cNvSpPr>
          <p:nvPr/>
        </p:nvSpPr>
        <p:spPr bwMode="auto">
          <a:xfrm>
            <a:off x="6478588" y="1447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69" name="Text Box 17"/>
          <p:cNvSpPr txBox="1">
            <a:spLocks noChangeArrowheads="1"/>
          </p:cNvSpPr>
          <p:nvPr/>
        </p:nvSpPr>
        <p:spPr bwMode="auto">
          <a:xfrm>
            <a:off x="3581400" y="381000"/>
            <a:ext cx="1905000" cy="1382713"/>
          </a:xfrm>
          <a:prstGeom prst="rect">
            <a:avLst/>
          </a:prstGeom>
          <a:solidFill>
            <a:srgbClr val="00FFFF"/>
          </a:solidFill>
          <a:ln w="9525">
            <a:solidFill>
              <a:schemeClr val="tx1"/>
            </a:solidFill>
            <a:miter lim="800000"/>
            <a:headEnd/>
            <a:tailEnd/>
          </a:ln>
          <a:effectLst/>
        </p:spPr>
        <p:txBody>
          <a:bodyPr>
            <a:spAutoFit/>
          </a:bodyPr>
          <a:lstStyle/>
          <a:p>
            <a:r>
              <a:rPr lang="en-US" sz="2800" i="1">
                <a:solidFill>
                  <a:schemeClr val="tx1"/>
                </a:solidFill>
                <a:latin typeface="Symbol" pitchFamily="18" charset="2"/>
              </a:rPr>
              <a:t>p</a:t>
            </a:r>
            <a:r>
              <a:rPr lang="en-US" sz="2800" i="1">
                <a:solidFill>
                  <a:schemeClr val="tx1"/>
                </a:solidFill>
              </a:rPr>
              <a:t>, K, p </a:t>
            </a:r>
          </a:p>
          <a:p>
            <a:r>
              <a:rPr lang="en-US" sz="2800" i="1">
                <a:solidFill>
                  <a:schemeClr val="tx1"/>
                </a:solidFill>
              </a:rPr>
              <a:t>at 200 and 62.4 GeV</a:t>
            </a:r>
          </a:p>
        </p:txBody>
      </p:sp>
      <p:sp>
        <p:nvSpPr>
          <p:cNvPr id="1457170" name="Text Box 18"/>
          <p:cNvSpPr txBox="1">
            <a:spLocks noChangeArrowheads="1"/>
          </p:cNvSpPr>
          <p:nvPr/>
        </p:nvSpPr>
        <p:spPr bwMode="auto">
          <a:xfrm>
            <a:off x="3429000" y="2895600"/>
            <a:ext cx="1679691" cy="646331"/>
          </a:xfrm>
          <a:prstGeom prst="rect">
            <a:avLst/>
          </a:prstGeom>
          <a:noFill/>
          <a:ln w="9525">
            <a:noFill/>
            <a:miter lim="800000"/>
            <a:headEnd/>
            <a:tailEnd/>
          </a:ln>
          <a:effectLst/>
        </p:spPr>
        <p:txBody>
          <a:bodyPr wrap="none">
            <a:spAutoFit/>
          </a:bodyPr>
          <a:lstStyle/>
          <a:p>
            <a:r>
              <a:rPr lang="en-US" dirty="0">
                <a:solidFill>
                  <a:srgbClr val="FFFFCC"/>
                </a:solidFill>
              </a:rPr>
              <a:t>K- asymmetries </a:t>
            </a:r>
          </a:p>
          <a:p>
            <a:r>
              <a:rPr lang="en-US" dirty="0" err="1">
                <a:solidFill>
                  <a:srgbClr val="FFFFCC"/>
                </a:solidFill>
              </a:rPr>
              <a:t>underpredicted</a:t>
            </a:r>
            <a:endParaRPr lang="en-US" dirty="0">
              <a:solidFill>
                <a:srgbClr val="FFFFCC"/>
              </a:solidFill>
            </a:endParaRPr>
          </a:p>
        </p:txBody>
      </p:sp>
      <p:sp>
        <p:nvSpPr>
          <p:cNvPr id="1457171" name="Line 19"/>
          <p:cNvSpPr>
            <a:spLocks noChangeShapeType="1"/>
          </p:cNvSpPr>
          <p:nvPr/>
        </p:nvSpPr>
        <p:spPr bwMode="auto">
          <a:xfrm>
            <a:off x="3505200" y="2514600"/>
            <a:ext cx="2057400" cy="0"/>
          </a:xfrm>
          <a:prstGeom prst="line">
            <a:avLst/>
          </a:prstGeom>
          <a:noFill/>
          <a:ln w="38100">
            <a:solidFill>
              <a:schemeClr val="hlink"/>
            </a:solidFill>
            <a:round/>
            <a:headEnd/>
            <a:tailEnd type="triangle" w="med" len="med"/>
          </a:ln>
          <a:effectLst/>
        </p:spPr>
        <p:txBody>
          <a:bodyPr/>
          <a:lstStyle/>
          <a:p>
            <a:endParaRPr lang="en-US"/>
          </a:p>
        </p:txBody>
      </p:sp>
      <p:sp>
        <p:nvSpPr>
          <p:cNvPr id="1457172" name="Text Box 20"/>
          <p:cNvSpPr txBox="1">
            <a:spLocks noChangeArrowheads="1"/>
          </p:cNvSpPr>
          <p:nvPr/>
        </p:nvSpPr>
        <p:spPr bwMode="auto">
          <a:xfrm>
            <a:off x="3411538" y="2079625"/>
            <a:ext cx="2281237" cy="396875"/>
          </a:xfrm>
          <a:prstGeom prst="rect">
            <a:avLst/>
          </a:prstGeom>
          <a:noFill/>
          <a:ln w="9525">
            <a:noFill/>
            <a:miter lim="800000"/>
            <a:headEnd/>
            <a:tailEnd/>
          </a:ln>
          <a:effectLst/>
        </p:spPr>
        <p:txBody>
          <a:bodyPr wrap="none">
            <a:spAutoFit/>
          </a:bodyPr>
          <a:lstStyle/>
          <a:p>
            <a:r>
              <a:rPr lang="en-US" sz="2000">
                <a:solidFill>
                  <a:schemeClr val="hlink"/>
                </a:solidFill>
              </a:rPr>
              <a:t>Note different scales</a:t>
            </a:r>
          </a:p>
        </p:txBody>
      </p:sp>
      <p:sp>
        <p:nvSpPr>
          <p:cNvPr id="1457173" name="Rectangle 21"/>
          <p:cNvSpPr>
            <a:spLocks noChangeArrowheads="1"/>
          </p:cNvSpPr>
          <p:nvPr/>
        </p:nvSpPr>
        <p:spPr bwMode="auto">
          <a:xfrm>
            <a:off x="5715000" y="2362200"/>
            <a:ext cx="3352800" cy="2133600"/>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22"/>
          <p:cNvGrpSpPr>
            <a:grpSpLocks/>
          </p:cNvGrpSpPr>
          <p:nvPr/>
        </p:nvGrpSpPr>
        <p:grpSpPr bwMode="auto">
          <a:xfrm>
            <a:off x="5703888" y="4637088"/>
            <a:ext cx="3298825" cy="2001837"/>
            <a:chOff x="3552" y="2921"/>
            <a:chExt cx="2078" cy="1261"/>
          </a:xfrm>
        </p:grpSpPr>
        <p:pic>
          <p:nvPicPr>
            <p:cNvPr id="1457175" name="Picture 23"/>
            <p:cNvPicPr>
              <a:picLocks noChangeAspect="1" noChangeArrowheads="1"/>
            </p:cNvPicPr>
            <p:nvPr/>
          </p:nvPicPr>
          <p:blipFill>
            <a:blip r:embed="rId8" cstate="print"/>
            <a:srcRect/>
            <a:stretch>
              <a:fillRect/>
            </a:stretch>
          </p:blipFill>
          <p:spPr bwMode="auto">
            <a:xfrm>
              <a:off x="3854" y="2929"/>
              <a:ext cx="1776" cy="1248"/>
            </a:xfrm>
            <a:prstGeom prst="rect">
              <a:avLst/>
            </a:prstGeom>
            <a:noFill/>
            <a:ln w="9525">
              <a:noFill/>
              <a:miter lim="800000"/>
              <a:headEnd/>
              <a:tailEnd/>
            </a:ln>
            <a:effectLst/>
          </p:spPr>
        </p:pic>
        <p:pic>
          <p:nvPicPr>
            <p:cNvPr id="1457176" name="Picture 24"/>
            <p:cNvPicPr>
              <a:picLocks noChangeAspect="1" noChangeArrowheads="1"/>
            </p:cNvPicPr>
            <p:nvPr/>
          </p:nvPicPr>
          <p:blipFill>
            <a:blip r:embed="rId9" cstate="print"/>
            <a:srcRect/>
            <a:stretch>
              <a:fillRect/>
            </a:stretch>
          </p:blipFill>
          <p:spPr bwMode="auto">
            <a:xfrm>
              <a:off x="3552" y="2921"/>
              <a:ext cx="443" cy="1261"/>
            </a:xfrm>
            <a:prstGeom prst="rect">
              <a:avLst/>
            </a:prstGeom>
            <a:noFill/>
            <a:ln w="9525">
              <a:noFill/>
              <a:miter lim="800000"/>
              <a:headEnd/>
              <a:tailEnd/>
            </a:ln>
            <a:effectLst/>
          </p:spPr>
        </p:pic>
      </p:grpSp>
      <p:grpSp>
        <p:nvGrpSpPr>
          <p:cNvPr id="3" name="Group 25"/>
          <p:cNvGrpSpPr>
            <a:grpSpLocks/>
          </p:cNvGrpSpPr>
          <p:nvPr/>
        </p:nvGrpSpPr>
        <p:grpSpPr bwMode="auto">
          <a:xfrm>
            <a:off x="5791200" y="2427288"/>
            <a:ext cx="3276600" cy="2039937"/>
            <a:chOff x="3543" y="1529"/>
            <a:chExt cx="2169" cy="1285"/>
          </a:xfrm>
        </p:grpSpPr>
        <p:pic>
          <p:nvPicPr>
            <p:cNvPr id="1457178" name="Picture 26"/>
            <p:cNvPicPr>
              <a:picLocks noChangeAspect="1" noChangeArrowheads="1"/>
            </p:cNvPicPr>
            <p:nvPr/>
          </p:nvPicPr>
          <p:blipFill>
            <a:blip r:embed="rId10" cstate="print"/>
            <a:srcRect/>
            <a:stretch>
              <a:fillRect/>
            </a:stretch>
          </p:blipFill>
          <p:spPr bwMode="auto">
            <a:xfrm>
              <a:off x="3909" y="1539"/>
              <a:ext cx="1803" cy="1275"/>
            </a:xfrm>
            <a:prstGeom prst="rect">
              <a:avLst/>
            </a:prstGeom>
            <a:noFill/>
            <a:ln w="9525">
              <a:noFill/>
              <a:miter lim="800000"/>
              <a:headEnd/>
              <a:tailEnd/>
            </a:ln>
            <a:effectLst/>
          </p:spPr>
        </p:pic>
        <p:pic>
          <p:nvPicPr>
            <p:cNvPr id="1457179" name="Picture 27"/>
            <p:cNvPicPr>
              <a:picLocks noChangeAspect="1" noChangeArrowheads="1"/>
            </p:cNvPicPr>
            <p:nvPr/>
          </p:nvPicPr>
          <p:blipFill>
            <a:blip r:embed="rId9" cstate="print"/>
            <a:srcRect/>
            <a:stretch>
              <a:fillRect/>
            </a:stretch>
          </p:blipFill>
          <p:spPr bwMode="auto">
            <a:xfrm>
              <a:off x="3543" y="1529"/>
              <a:ext cx="455" cy="1281"/>
            </a:xfrm>
            <a:prstGeom prst="rect">
              <a:avLst/>
            </a:prstGeom>
            <a:noFill/>
            <a:ln w="9525">
              <a:noFill/>
              <a:miter lim="800000"/>
              <a:headEnd/>
              <a:tailEnd/>
            </a:ln>
            <a:effectLst/>
          </p:spPr>
        </p:pic>
      </p:grpSp>
      <p:pic>
        <p:nvPicPr>
          <p:cNvPr id="1457180" name="Picture 28"/>
          <p:cNvPicPr>
            <a:picLocks noChangeAspect="1" noChangeArrowheads="1"/>
          </p:cNvPicPr>
          <p:nvPr/>
        </p:nvPicPr>
        <p:blipFill>
          <a:blip r:embed="rId9" cstate="print"/>
          <a:srcRect/>
          <a:stretch>
            <a:fillRect/>
          </a:stretch>
        </p:blipFill>
        <p:spPr bwMode="auto">
          <a:xfrm>
            <a:off x="5776913" y="142875"/>
            <a:ext cx="711200" cy="1992313"/>
          </a:xfrm>
          <a:prstGeom prst="rect">
            <a:avLst/>
          </a:prstGeom>
          <a:noFill/>
          <a:ln w="9525">
            <a:noFill/>
            <a:miter lim="800000"/>
            <a:headEnd/>
            <a:tailEnd/>
          </a:ln>
          <a:effectLst/>
        </p:spPr>
      </p:pic>
      <p:sp>
        <p:nvSpPr>
          <p:cNvPr id="1457181" name="Text Box 29"/>
          <p:cNvSpPr txBox="1">
            <a:spLocks noChangeArrowheads="1"/>
          </p:cNvSpPr>
          <p:nvPr/>
        </p:nvSpPr>
        <p:spPr bwMode="auto">
          <a:xfrm>
            <a:off x="6434138" y="3733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2" name="Text Box 30"/>
          <p:cNvSpPr txBox="1">
            <a:spLocks noChangeArrowheads="1"/>
          </p:cNvSpPr>
          <p:nvPr/>
        </p:nvSpPr>
        <p:spPr bwMode="auto">
          <a:xfrm>
            <a:off x="6400800" y="5943600"/>
            <a:ext cx="1370013"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3" name="Text Box 31"/>
          <p:cNvSpPr txBox="1">
            <a:spLocks noChangeArrowheads="1"/>
          </p:cNvSpPr>
          <p:nvPr/>
        </p:nvSpPr>
        <p:spPr bwMode="auto">
          <a:xfrm>
            <a:off x="6597650" y="476885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84" name="Text Box 32"/>
          <p:cNvSpPr txBox="1">
            <a:spLocks noChangeArrowheads="1"/>
          </p:cNvSpPr>
          <p:nvPr/>
        </p:nvSpPr>
        <p:spPr bwMode="auto">
          <a:xfrm>
            <a:off x="6510338" y="2568575"/>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85" name="Text Box 33"/>
          <p:cNvSpPr txBox="1">
            <a:spLocks noChangeArrowheads="1"/>
          </p:cNvSpPr>
          <p:nvPr/>
        </p:nvSpPr>
        <p:spPr bwMode="auto">
          <a:xfrm>
            <a:off x="3340100" y="5105400"/>
            <a:ext cx="2832100" cy="1311275"/>
          </a:xfrm>
          <a:prstGeom prst="rect">
            <a:avLst/>
          </a:prstGeom>
          <a:noFill/>
          <a:ln w="9525">
            <a:noFill/>
            <a:miter lim="800000"/>
            <a:headEnd/>
            <a:tailEnd/>
          </a:ln>
          <a:effectLst/>
        </p:spPr>
        <p:txBody>
          <a:bodyPr>
            <a:spAutoFit/>
          </a:bodyPr>
          <a:lstStyle/>
          <a:p>
            <a:r>
              <a:rPr lang="en-US" sz="1900" dirty="0">
                <a:solidFill>
                  <a:srgbClr val="FFFFCC"/>
                </a:solidFill>
              </a:rPr>
              <a:t>Large antiproton asymmetry??  Unfortunately no </a:t>
            </a:r>
            <a:r>
              <a:rPr lang="en-US" sz="1900" dirty="0" smtClean="0">
                <a:solidFill>
                  <a:srgbClr val="FFFFCC"/>
                </a:solidFill>
              </a:rPr>
              <a:t>62.4 </a:t>
            </a:r>
          </a:p>
          <a:p>
            <a:r>
              <a:rPr lang="en-US" sz="1900" dirty="0" smtClean="0">
                <a:solidFill>
                  <a:srgbClr val="FFFFCC"/>
                </a:solidFill>
              </a:rPr>
              <a:t>GeV </a:t>
            </a:r>
            <a:r>
              <a:rPr lang="en-US" sz="1900" dirty="0">
                <a:solidFill>
                  <a:srgbClr val="FFFFCC"/>
                </a:solidFill>
              </a:rPr>
              <a:t>measurement</a:t>
            </a:r>
          </a:p>
        </p:txBody>
      </p:sp>
      <p:sp>
        <p:nvSpPr>
          <p:cNvPr id="39" name="Slide Number Placeholder 38"/>
          <p:cNvSpPr>
            <a:spLocks noGrp="1"/>
          </p:cNvSpPr>
          <p:nvPr>
            <p:ph type="sldNum" sz="quarter" idx="12"/>
          </p:nvPr>
        </p:nvSpPr>
        <p:spPr/>
        <p:txBody>
          <a:bodyPr/>
          <a:lstStyle/>
          <a:p>
            <a:fld id="{83F159FB-7DEB-45DF-BF94-DE0F7425313E}" type="slidenum">
              <a:rPr lang="en-US" smtClean="0"/>
              <a:pPr/>
              <a:t>26</a:t>
            </a:fld>
            <a:endParaRPr lang="en-US"/>
          </a:p>
        </p:txBody>
      </p:sp>
      <p:sp>
        <p:nvSpPr>
          <p:cNvPr id="38" name="Text Box 34"/>
          <p:cNvSpPr txBox="1">
            <a:spLocks noChangeArrowheads="1"/>
          </p:cNvSpPr>
          <p:nvPr/>
        </p:nvSpPr>
        <p:spPr bwMode="auto">
          <a:xfrm>
            <a:off x="1524000" y="3429000"/>
            <a:ext cx="6076950" cy="95410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Pions suggest </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valence quark effect.</a:t>
            </a:r>
          </a:p>
          <a:p>
            <a:pPr algn="ctr"/>
            <a:r>
              <a:rPr lang="en-US" sz="2800" dirty="0" smtClean="0">
                <a:latin typeface="Times New Roman" panose="02020603050405020304" pitchFamily="18" charset="0"/>
                <a:cs typeface="Times New Roman" panose="02020603050405020304" pitchFamily="18" charset="0"/>
                <a:sym typeface="Wingdings" pitchFamily="2" charset="2"/>
              </a:rPr>
              <a:t>K</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aons and (anti)protons don’t!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010401" y="4724400"/>
            <a:ext cx="2057400" cy="646331"/>
          </a:xfrm>
          <a:prstGeom prst="rect">
            <a:avLst/>
          </a:prstGeom>
        </p:spPr>
        <p:txBody>
          <a:bodyPr wrap="square">
            <a:spAutoFit/>
          </a:bodyPr>
          <a:lstStyle/>
          <a:p>
            <a:r>
              <a:rPr lang="en-US" dirty="0" smtClean="0"/>
              <a:t>PRL 101</a:t>
            </a:r>
            <a:r>
              <a:rPr lang="en-US" dirty="0"/>
              <a:t>, 042001 (2008) </a:t>
            </a:r>
          </a:p>
        </p:txBody>
      </p:sp>
    </p:spTree>
    <p:extLst>
      <p:ext uri="{BB962C8B-B14F-4D97-AF65-F5344CB8AC3E}">
        <p14:creationId xmlns:p14="http://schemas.microsoft.com/office/powerpoint/2010/main" val="237360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t>p</a:t>
            </a:r>
            <a:r>
              <a:rPr lang="en-US" dirty="0" err="1" smtClean="0"/>
              <a:t>+p</a:t>
            </a:r>
            <a:r>
              <a:rPr lang="en-US" dirty="0" smtClean="0"/>
              <a:t> </a:t>
            </a:r>
            <a:r>
              <a:rPr lang="en-US" dirty="0">
                <a:latin typeface="Symbol" panose="05050102010706020507" pitchFamily="18" charset="2"/>
              </a:rPr>
              <a:t>h</a:t>
            </a:r>
            <a:r>
              <a:rPr lang="en-US" dirty="0" smtClean="0"/>
              <a:t> A</a:t>
            </a:r>
            <a:r>
              <a:rPr lang="en-US" baseline="-25000" dirty="0" smtClean="0"/>
              <a:t>N</a:t>
            </a:r>
            <a:r>
              <a:rPr lang="en-US" dirty="0" smtClean="0"/>
              <a:t> larger than  </a:t>
            </a:r>
            <a:r>
              <a:rPr lang="en-US" dirty="0" smtClean="0">
                <a:latin typeface="Symbol" panose="05050102010706020507" pitchFamily="18" charset="2"/>
              </a:rPr>
              <a:t>p</a:t>
            </a:r>
            <a:r>
              <a:rPr lang="en-US" baseline="30000" dirty="0" smtClean="0"/>
              <a:t>0</a:t>
            </a:r>
            <a:r>
              <a:rPr lang="en-US" dirty="0" smtClean="0"/>
              <a:t>??  Same?</a:t>
            </a:r>
            <a:endParaRPr lang="en-US" dirty="0"/>
          </a:p>
        </p:txBody>
      </p:sp>
      <p:sp>
        <p:nvSpPr>
          <p:cNvPr id="2" name="Footer Placeholder 1"/>
          <p:cNvSpPr>
            <a:spLocks noGrp="1"/>
          </p:cNvSpPr>
          <p:nvPr>
            <p:ph type="ftr" sz="quarter" idx="11"/>
          </p:nvPr>
        </p:nvSpPr>
        <p:spPr/>
        <p:txBody>
          <a:bodyPr/>
          <a:lstStyle/>
          <a:p>
            <a:r>
              <a:rPr lang="en-US" smtClean="0"/>
              <a:t>C. Aidala, Transversity 2014, June 13, 2014</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4434538"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44340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5410200"/>
            <a:ext cx="4267200" cy="923330"/>
          </a:xfrm>
          <a:prstGeom prst="rect">
            <a:avLst/>
          </a:prstGeom>
          <a:noFill/>
        </p:spPr>
        <p:txBody>
          <a:bodyPr wrap="square" rtlCol="0">
            <a:spAutoFit/>
          </a:bodyPr>
          <a:lstStyle/>
          <a:p>
            <a:r>
              <a:rPr lang="en-US" dirty="0" smtClean="0">
                <a:solidFill>
                  <a:srgbClr val="FFFFCC"/>
                </a:solidFill>
              </a:rPr>
              <a:t>Related talks by L. Bland, D. </a:t>
            </a:r>
            <a:r>
              <a:rPr lang="en-US" dirty="0" err="1" smtClean="0">
                <a:solidFill>
                  <a:srgbClr val="FFFFCC"/>
                </a:solidFill>
              </a:rPr>
              <a:t>Kleinjan</a:t>
            </a:r>
            <a:r>
              <a:rPr lang="en-US" dirty="0" smtClean="0">
                <a:solidFill>
                  <a:srgbClr val="FFFFCC"/>
                </a:solidFill>
              </a:rPr>
              <a:t>, </a:t>
            </a:r>
          </a:p>
          <a:p>
            <a:r>
              <a:rPr lang="en-US" dirty="0" smtClean="0">
                <a:solidFill>
                  <a:srgbClr val="FFFFCC"/>
                </a:solidFill>
              </a:rPr>
              <a:t>A. </a:t>
            </a:r>
            <a:r>
              <a:rPr lang="en-US" dirty="0" err="1" smtClean="0">
                <a:solidFill>
                  <a:srgbClr val="FFFFCC"/>
                </a:solidFill>
              </a:rPr>
              <a:t>Vossen</a:t>
            </a:r>
            <a:r>
              <a:rPr lang="en-US" dirty="0" smtClean="0">
                <a:solidFill>
                  <a:srgbClr val="FFFFCC"/>
                </a:solidFill>
              </a:rPr>
              <a:t>, A. Ogawa, Y. Koike, D. </a:t>
            </a:r>
            <a:r>
              <a:rPr lang="en-US" dirty="0" err="1" smtClean="0">
                <a:solidFill>
                  <a:srgbClr val="FFFFCC"/>
                </a:solidFill>
              </a:rPr>
              <a:t>Pitonyak</a:t>
            </a:r>
            <a:r>
              <a:rPr lang="en-US" dirty="0" smtClean="0">
                <a:solidFill>
                  <a:srgbClr val="FFFFCC"/>
                </a:solidFill>
              </a:rPr>
              <a:t>, C. Pisano</a:t>
            </a:r>
            <a:endParaRPr lang="en-US" dirty="0">
              <a:solidFill>
                <a:srgbClr val="FFFFCC"/>
              </a:solidFill>
            </a:endParaRPr>
          </a:p>
        </p:txBody>
      </p:sp>
      <p:sp>
        <p:nvSpPr>
          <p:cNvPr id="8" name="Rectangle 7"/>
          <p:cNvSpPr/>
          <p:nvPr/>
        </p:nvSpPr>
        <p:spPr>
          <a:xfrm>
            <a:off x="624538" y="2901731"/>
            <a:ext cx="7924800" cy="1292662"/>
          </a:xfrm>
          <a:prstGeom prst="rect">
            <a:avLst/>
          </a:prstGeom>
          <a:solidFill>
            <a:srgbClr val="00FFFF"/>
          </a:solidFill>
          <a:ln>
            <a:solidFill>
              <a:schemeClr val="tx1"/>
            </a:solidFill>
          </a:ln>
        </p:spPr>
        <p:txBody>
          <a:bodyPr wrap="square">
            <a:spAutoFit/>
          </a:bodyPr>
          <a:lstStyle/>
          <a:p>
            <a:pPr algn="ctr"/>
            <a:r>
              <a:rPr lang="en-US" sz="2600" dirty="0" smtClean="0">
                <a:latin typeface="Times New Roman" panose="02020603050405020304" pitchFamily="18" charset="0"/>
                <a:cs typeface="Times New Roman" pitchFamily="18" charset="0"/>
              </a:rPr>
              <a:t>In addition to sea quarks, need to explore dynamics of gluons in more depth—talks by M. </a:t>
            </a:r>
            <a:r>
              <a:rPr lang="en-US" sz="2600" dirty="0" err="1" smtClean="0">
                <a:latin typeface="Times New Roman" panose="02020603050405020304" pitchFamily="18" charset="0"/>
                <a:cs typeface="Times New Roman" pitchFamily="18" charset="0"/>
              </a:rPr>
              <a:t>Echevarria</a:t>
            </a:r>
            <a:r>
              <a:rPr lang="en-US" sz="2600" dirty="0" smtClean="0">
                <a:latin typeface="Times New Roman" panose="02020603050405020304" pitchFamily="18" charset="0"/>
                <a:cs typeface="Times New Roman" pitchFamily="18" charset="0"/>
              </a:rPr>
              <a:t>, M. Schlegel, </a:t>
            </a:r>
            <a:r>
              <a:rPr lang="en-US" sz="2600" dirty="0" err="1" smtClean="0">
                <a:latin typeface="Times New Roman" panose="02020603050405020304" pitchFamily="18" charset="0"/>
                <a:cs typeface="Times New Roman" pitchFamily="18" charset="0"/>
              </a:rPr>
              <a:t>A.Szabelski</a:t>
            </a:r>
            <a:r>
              <a:rPr lang="en-US" sz="2600" dirty="0" smtClean="0">
                <a:latin typeface="Times New Roman" panose="02020603050405020304" pitchFamily="18" charset="0"/>
                <a:cs typeface="Times New Roman" pitchFamily="18" charset="0"/>
              </a:rPr>
              <a:t>, Y. Koike</a:t>
            </a:r>
            <a:endParaRPr lang="en-US" sz="2600" dirty="0">
              <a:solidFill>
                <a:schemeClr val="tx1"/>
              </a:solidFill>
              <a:latin typeface="Times New Roman" pitchFamily="18" charset="0"/>
              <a:cs typeface="Times New Roman" pitchFamily="18" charset="0"/>
            </a:endParaRPr>
          </a:p>
        </p:txBody>
      </p:sp>
      <p:sp>
        <p:nvSpPr>
          <p:cNvPr id="5" name="TextBox 4"/>
          <p:cNvSpPr txBox="1"/>
          <p:nvPr/>
        </p:nvSpPr>
        <p:spPr>
          <a:xfrm>
            <a:off x="5257800" y="5075414"/>
            <a:ext cx="1709122" cy="369332"/>
          </a:xfrm>
          <a:prstGeom prst="rect">
            <a:avLst/>
          </a:prstGeom>
          <a:noFill/>
        </p:spPr>
        <p:txBody>
          <a:bodyPr wrap="none" rtlCol="0">
            <a:spAutoFit/>
          </a:bodyPr>
          <a:lstStyle/>
          <a:p>
            <a:r>
              <a:rPr lang="en-US" dirty="0" smtClean="0"/>
              <a:t>arXiv:1406.3541</a:t>
            </a:r>
            <a:endParaRPr lang="en-US" dirty="0"/>
          </a:p>
        </p:txBody>
      </p:sp>
    </p:spTree>
    <p:extLst>
      <p:ext uri="{BB962C8B-B14F-4D97-AF65-F5344CB8AC3E}">
        <p14:creationId xmlns:p14="http://schemas.microsoft.com/office/powerpoint/2010/main" val="42786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0"/>
            <a:ext cx="8534400" cy="1143000"/>
          </a:xfrm>
        </p:spPr>
        <p:txBody>
          <a:bodyPr>
            <a:normAutofit/>
          </a:bodyPr>
          <a:lstStyle/>
          <a:p>
            <a:r>
              <a:rPr lang="en-US" sz="3600" dirty="0"/>
              <a:t>Partonic structure of nuclei</a:t>
            </a:r>
            <a:endParaRPr lang="en-US" sz="3800" dirty="0"/>
          </a:p>
        </p:txBody>
      </p:sp>
      <p:sp>
        <p:nvSpPr>
          <p:cNvPr id="2" name="Footer Placeholder 1"/>
          <p:cNvSpPr>
            <a:spLocks noGrp="1"/>
          </p:cNvSpPr>
          <p:nvPr>
            <p:ph type="ftr" sz="quarter" idx="11"/>
          </p:nvPr>
        </p:nvSpPr>
        <p:spPr/>
        <p:txBody>
          <a:bodyPr/>
          <a:lstStyle/>
          <a:p>
            <a:r>
              <a:rPr lang="en-US" smtClean="0"/>
              <a:t>C. Aidala, DNP, October 27, 2011</a:t>
            </a:r>
            <a:endParaRPr lang="en-US"/>
          </a:p>
        </p:txBody>
      </p:sp>
      <p:pic>
        <p:nvPicPr>
          <p:cNvPr id="2345986" name="Picture 2"/>
          <p:cNvPicPr>
            <a:picLocks noChangeAspect="1" noChangeArrowheads="1"/>
          </p:cNvPicPr>
          <p:nvPr/>
        </p:nvPicPr>
        <p:blipFill>
          <a:blip r:embed="rId2" cstate="print"/>
          <a:srcRect/>
          <a:stretch>
            <a:fillRect/>
          </a:stretch>
        </p:blipFill>
        <p:spPr bwMode="auto">
          <a:xfrm>
            <a:off x="228600" y="993640"/>
            <a:ext cx="4914900" cy="5254760"/>
          </a:xfrm>
          <a:prstGeom prst="rect">
            <a:avLst/>
          </a:prstGeom>
          <a:noFill/>
          <a:ln w="9525">
            <a:noFill/>
            <a:miter lim="800000"/>
            <a:headEnd/>
            <a:tailEnd/>
          </a:ln>
        </p:spPr>
      </p:pic>
      <p:sp>
        <p:nvSpPr>
          <p:cNvPr id="6" name="TextBox 5"/>
          <p:cNvSpPr txBox="1"/>
          <p:nvPr/>
        </p:nvSpPr>
        <p:spPr>
          <a:xfrm>
            <a:off x="5181599" y="2046744"/>
            <a:ext cx="3810001" cy="2308324"/>
          </a:xfrm>
          <a:prstGeom prst="rect">
            <a:avLst/>
          </a:prstGeom>
          <a:noFill/>
        </p:spPr>
        <p:txBody>
          <a:bodyPr wrap="square" rtlCol="0">
            <a:spAutoFit/>
          </a:bodyPr>
          <a:lstStyle/>
          <a:p>
            <a:r>
              <a:rPr lang="en-US" dirty="0" smtClean="0">
                <a:solidFill>
                  <a:srgbClr val="FFFFCC"/>
                </a:solidFill>
              </a:rPr>
              <a:t>Nuclei: Not simple </a:t>
            </a:r>
            <a:r>
              <a:rPr lang="en-US" dirty="0" err="1" smtClean="0">
                <a:solidFill>
                  <a:srgbClr val="FFFFCC"/>
                </a:solidFill>
              </a:rPr>
              <a:t>superpositions</a:t>
            </a:r>
            <a:r>
              <a:rPr lang="en-US" dirty="0" smtClean="0">
                <a:solidFill>
                  <a:srgbClr val="FFFFCC"/>
                </a:solidFill>
              </a:rPr>
              <a:t> of nucleons!</a:t>
            </a:r>
          </a:p>
          <a:p>
            <a:endParaRPr lang="en-US" dirty="0">
              <a:solidFill>
                <a:srgbClr val="FFFFCC"/>
              </a:solidFill>
            </a:endParaRPr>
          </a:p>
          <a:p>
            <a:r>
              <a:rPr lang="en-US" dirty="0" smtClean="0">
                <a:solidFill>
                  <a:srgbClr val="FFFFCC"/>
                </a:solidFill>
              </a:rPr>
              <a:t>Rich and intriguing differences compared to free nucleons, which vary with the linear momentum fraction probed (and likely transverse momentum, impact parameter, . . .).</a:t>
            </a:r>
            <a:endParaRPr lang="en-US" dirty="0">
              <a:solidFill>
                <a:srgbClr val="FFFFCC"/>
              </a:solidFill>
            </a:endParaRPr>
          </a:p>
        </p:txBody>
      </p:sp>
      <p:sp>
        <p:nvSpPr>
          <p:cNvPr id="7" name="Rectangle 6"/>
          <p:cNvSpPr/>
          <p:nvPr/>
        </p:nvSpPr>
        <p:spPr>
          <a:xfrm>
            <a:off x="609600" y="5334000"/>
            <a:ext cx="7924800" cy="1292662"/>
          </a:xfrm>
          <a:prstGeom prst="rect">
            <a:avLst/>
          </a:prstGeom>
          <a:solidFill>
            <a:srgbClr val="00FFFF"/>
          </a:solidFill>
          <a:ln>
            <a:solidFill>
              <a:schemeClr val="tx1"/>
            </a:solidFill>
          </a:ln>
        </p:spPr>
        <p:txBody>
          <a:bodyPr wrap="square">
            <a:spAutoFit/>
          </a:bodyPr>
          <a:lstStyle/>
          <a:p>
            <a:r>
              <a:rPr lang="en-US" sz="2600" dirty="0" smtClean="0">
                <a:solidFill>
                  <a:schemeClr val="tx1"/>
                </a:solidFill>
                <a:latin typeface="Times New Roman" panose="02020603050405020304" pitchFamily="18" charset="0"/>
                <a:cs typeface="Times New Roman" pitchFamily="18" charset="0"/>
              </a:rPr>
              <a:t>Understanding the nucleon in terms of the quark and gluon </a:t>
            </a:r>
            <a:r>
              <a:rPr lang="en-US" sz="2600" dirty="0" err="1" smtClean="0">
                <a:solidFill>
                  <a:schemeClr val="tx1"/>
                </a:solidFill>
                <a:latin typeface="Times New Roman" panose="02020603050405020304" pitchFamily="18" charset="0"/>
                <a:cs typeface="Times New Roman" panose="02020603050405020304" pitchFamily="18" charset="0"/>
              </a:rPr>
              <a:t>d.o.f</a:t>
            </a:r>
            <a:r>
              <a:rPr lang="en-US" sz="2600" dirty="0" smtClean="0">
                <a:solidFill>
                  <a:schemeClr val="tx1"/>
                </a:solidFill>
                <a:latin typeface="Times New Roman" pitchFamily="18" charset="0"/>
                <a:cs typeface="Times New Roman" pitchFamily="18" charset="0"/>
              </a:rPr>
              <a:t>. of QCD does NOT allow us to understand nuclei in terms of the colored constituents inside them!  </a:t>
            </a:r>
            <a:endParaRPr lang="en-US" sz="2600" dirty="0">
              <a:solidFill>
                <a:schemeClr val="tx1"/>
              </a:solidFill>
              <a:latin typeface="Times New Roman" pitchFamily="18" charset="0"/>
              <a:cs typeface="Times New Roman" pitchFamily="18" charset="0"/>
            </a:endParaRPr>
          </a:p>
        </p:txBody>
      </p:sp>
      <p:pic>
        <p:nvPicPr>
          <p:cNvPr id="2345987" name="Picture 3"/>
          <p:cNvPicPr>
            <a:picLocks noChangeAspect="1" noChangeArrowheads="1"/>
          </p:cNvPicPr>
          <p:nvPr/>
        </p:nvPicPr>
        <p:blipFill>
          <a:blip r:embed="rId3" cstate="print"/>
          <a:srcRect/>
          <a:stretch>
            <a:fillRect/>
          </a:stretch>
        </p:blipFill>
        <p:spPr bwMode="auto">
          <a:xfrm>
            <a:off x="5252545" y="990600"/>
            <a:ext cx="2138855" cy="838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CC80A51C-0834-4D37-9F6C-E61A03BDE5A5}" type="slidenum">
              <a:rPr lang="en-US" smtClean="0"/>
              <a:pPr/>
              <a:t>28</a:t>
            </a:fld>
            <a:endParaRPr lang="en-US"/>
          </a:p>
        </p:txBody>
      </p:sp>
      <p:sp>
        <p:nvSpPr>
          <p:cNvPr id="3" name="Rectangle 2"/>
          <p:cNvSpPr/>
          <p:nvPr/>
        </p:nvSpPr>
        <p:spPr>
          <a:xfrm>
            <a:off x="5320394" y="4659868"/>
            <a:ext cx="3422925" cy="369332"/>
          </a:xfrm>
          <a:prstGeom prst="rect">
            <a:avLst/>
          </a:prstGeom>
        </p:spPr>
        <p:txBody>
          <a:bodyPr wrap="none">
            <a:spAutoFit/>
          </a:bodyPr>
          <a:lstStyle/>
          <a:p>
            <a:r>
              <a:rPr lang="en-US" dirty="0" smtClean="0">
                <a:solidFill>
                  <a:srgbClr val="FFFFCC"/>
                </a:solidFill>
              </a:rPr>
              <a:t>Related talks </a:t>
            </a:r>
            <a:r>
              <a:rPr lang="en-US" dirty="0">
                <a:solidFill>
                  <a:srgbClr val="FFFFCC"/>
                </a:solidFill>
              </a:rPr>
              <a:t>by E. Pace, A. Puckett</a:t>
            </a:r>
          </a:p>
        </p:txBody>
      </p:sp>
    </p:spTree>
    <p:extLst>
      <p:ext uri="{BB962C8B-B14F-4D97-AF65-F5344CB8AC3E}">
        <p14:creationId xmlns:p14="http://schemas.microsoft.com/office/powerpoint/2010/main" val="824183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Upcoming opportunities at </a:t>
            </a:r>
            <a:r>
              <a:rPr lang="en-US" dirty="0" err="1" smtClean="0"/>
              <a:t>JLab</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Tritium target approved - talk by A. Puckett</a:t>
            </a:r>
          </a:p>
          <a:p>
            <a:pPr lvl="1"/>
            <a:r>
              <a:rPr lang="en-US" dirty="0" smtClean="0"/>
              <a:t>Can perform same measurements on mirror nuclei </a:t>
            </a:r>
            <a:r>
              <a:rPr lang="en-US" baseline="30000" dirty="0" smtClean="0"/>
              <a:t>3</a:t>
            </a:r>
            <a:r>
              <a:rPr lang="en-US" dirty="0" smtClean="0"/>
              <a:t>H and </a:t>
            </a:r>
            <a:r>
              <a:rPr lang="en-US" baseline="30000" dirty="0" smtClean="0"/>
              <a:t>3</a:t>
            </a:r>
            <a:r>
              <a:rPr lang="en-US" dirty="0" smtClean="0"/>
              <a:t>He</a:t>
            </a:r>
          </a:p>
          <a:p>
            <a:r>
              <a:rPr lang="en-US" dirty="0" err="1" smtClean="0"/>
              <a:t>JLab</a:t>
            </a:r>
            <a:r>
              <a:rPr lang="en-US" dirty="0" smtClean="0"/>
              <a:t> Hall A will take DIS data on tritium target in 2015</a:t>
            </a:r>
          </a:p>
          <a:p>
            <a:pPr lvl="1"/>
            <a:r>
              <a:rPr lang="en-US" dirty="0" smtClean="0"/>
              <a:t>Same experiment will measure DIS on </a:t>
            </a:r>
            <a:r>
              <a:rPr lang="en-US" baseline="30000" dirty="0"/>
              <a:t>3</a:t>
            </a:r>
            <a:r>
              <a:rPr lang="en-US" dirty="0"/>
              <a:t>He</a:t>
            </a:r>
            <a:endParaRPr lang="en-US" dirty="0" smtClean="0"/>
          </a:p>
          <a:p>
            <a:pPr lvl="1"/>
            <a:r>
              <a:rPr lang="en-US" dirty="0" smtClean="0"/>
              <a:t>Explore nuclear effects, </a:t>
            </a:r>
            <a:r>
              <a:rPr lang="en-US" dirty="0" err="1" smtClean="0"/>
              <a:t>isospin</a:t>
            </a:r>
            <a:r>
              <a:rPr lang="en-US" dirty="0" smtClean="0"/>
              <a:t> symmetry assumptions, neutron structure, . . .</a:t>
            </a:r>
          </a:p>
          <a:p>
            <a:r>
              <a:rPr lang="en-US" dirty="0" smtClean="0"/>
              <a:t>Other tritium experiments to follow</a:t>
            </a:r>
          </a:p>
          <a:p>
            <a:r>
              <a:rPr lang="en-US" dirty="0" smtClean="0"/>
              <a:t>We need many similar apples-to-apples comparison experiments as we move ahead—keep ~everything the same except for one variable</a:t>
            </a:r>
            <a:endParaRPr lang="en-US" dirty="0"/>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33280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blinds(horizontal)">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has been forging ahead!</a:t>
            </a:r>
            <a:endParaRPr lang="en-US" sz="3400" dirty="0"/>
          </a:p>
        </p:txBody>
      </p:sp>
      <p:sp>
        <p:nvSpPr>
          <p:cNvPr id="3" name="Content Placeholder 2"/>
          <p:cNvSpPr>
            <a:spLocks noGrp="1"/>
          </p:cNvSpPr>
          <p:nvPr>
            <p:ph idx="1"/>
          </p:nvPr>
        </p:nvSpPr>
        <p:spPr/>
        <p:txBody>
          <a:bodyPr>
            <a:normAutofit fontScale="62500" lnSpcReduction="20000"/>
          </a:bodyPr>
          <a:lstStyle/>
          <a:p>
            <a:r>
              <a:rPr lang="en-US" dirty="0" smtClean="0"/>
              <a:t>In perturbative QCD, since 1990s starting to consider detailed internal QCD dynamics that parts with traditional parton model ways of looking at hadrons—and perform </a:t>
            </a:r>
            <a:r>
              <a:rPr lang="en-US" u="sng" dirty="0" smtClean="0"/>
              <a:t>phenomenological calculations</a:t>
            </a:r>
            <a:r>
              <a:rPr lang="en-US" dirty="0" smtClean="0"/>
              <a:t> using these new ideas/tools!</a:t>
            </a:r>
          </a:p>
          <a:p>
            <a:pPr marL="0" indent="0">
              <a:buNone/>
            </a:pPr>
            <a:r>
              <a:rPr lang="en-US" dirty="0" smtClean="0"/>
              <a:t>     E.g.:</a:t>
            </a:r>
          </a:p>
          <a:p>
            <a:pPr lvl="1"/>
            <a:r>
              <a:rPr lang="en-US" dirty="0"/>
              <a:t>Various </a:t>
            </a:r>
            <a:r>
              <a:rPr lang="en-US" i="1" dirty="0"/>
              <a:t>resummation</a:t>
            </a:r>
            <a:r>
              <a:rPr lang="en-US" dirty="0"/>
              <a:t> techniques</a:t>
            </a:r>
          </a:p>
          <a:p>
            <a:pPr lvl="1"/>
            <a:r>
              <a:rPr lang="en-US" i="1" dirty="0" smtClean="0"/>
              <a:t>Non-linear</a:t>
            </a:r>
            <a:r>
              <a:rPr lang="en-US" dirty="0" smtClean="0"/>
              <a:t> evolution at small momentum fractions</a:t>
            </a:r>
          </a:p>
          <a:p>
            <a:pPr lvl="1"/>
            <a:r>
              <a:rPr lang="en-US" i="1" dirty="0" smtClean="0"/>
              <a:t>Non-</a:t>
            </a:r>
            <a:r>
              <a:rPr lang="en-US" i="1" dirty="0" err="1" smtClean="0"/>
              <a:t>collinearity</a:t>
            </a:r>
            <a:r>
              <a:rPr lang="en-US" dirty="0" smtClean="0"/>
              <a:t> </a:t>
            </a:r>
            <a:r>
              <a:rPr lang="en-US" dirty="0"/>
              <a:t>of partons with parent </a:t>
            </a:r>
            <a:r>
              <a:rPr lang="en-US" dirty="0" smtClean="0"/>
              <a:t>hadron</a:t>
            </a:r>
          </a:p>
          <a:p>
            <a:pPr lvl="1"/>
            <a:r>
              <a:rPr lang="en-US" i="1" dirty="0" smtClean="0"/>
              <a:t>Spatial</a:t>
            </a:r>
            <a:r>
              <a:rPr lang="en-US" dirty="0" smtClean="0"/>
              <a:t> distributions of partons in hadrons</a:t>
            </a:r>
          </a:p>
          <a:p>
            <a:r>
              <a:rPr lang="en-US" dirty="0" smtClean="0"/>
              <a:t>Non-</a:t>
            </a:r>
            <a:r>
              <a:rPr lang="en-US" dirty="0" err="1" smtClean="0"/>
              <a:t>perturbative</a:t>
            </a:r>
            <a:r>
              <a:rPr lang="en-US" dirty="0" smtClean="0"/>
              <a:t> methods: </a:t>
            </a:r>
          </a:p>
          <a:p>
            <a:pPr lvl="1"/>
            <a:r>
              <a:rPr lang="en-US" dirty="0" smtClean="0"/>
              <a:t>Lattice QCD less and less limited by computing resources—since 2010 starting to perform calculations at the physical pion mass (after 36 years!).  Plus recent new ideas on how to calculate previously intractable quantities.</a:t>
            </a:r>
          </a:p>
          <a:p>
            <a:pPr lvl="1"/>
            <a:r>
              <a:rPr lang="en-US" dirty="0" err="1" smtClean="0"/>
              <a:t>AdS</a:t>
            </a:r>
            <a:r>
              <a:rPr lang="en-US" dirty="0" smtClean="0"/>
              <a:t>/CFT “gauge-string duality” an exciting recent development as first fundamentally new handle to try to tackle QCD in decades!</a:t>
            </a:r>
          </a:p>
          <a:p>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pic>
        <p:nvPicPr>
          <p:cNvPr id="5" name="Picture 2"/>
          <p:cNvPicPr>
            <a:picLocks noChangeAspect="1" noChangeArrowheads="1"/>
          </p:cNvPicPr>
          <p:nvPr/>
        </p:nvPicPr>
        <p:blipFill>
          <a:blip r:embed="rId2" cstate="print"/>
          <a:srcRect/>
          <a:stretch>
            <a:fillRect/>
          </a:stretch>
        </p:blipFill>
        <p:spPr bwMode="auto">
          <a:xfrm>
            <a:off x="4648200" y="1521459"/>
            <a:ext cx="3505200" cy="274574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790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blinds(horizontal)">
                                      <p:cBhvr>
                                        <p:cTn id="11" dur="500"/>
                                        <p:tgtEl>
                                          <p:spTgt spid="3">
                                            <p:txEl>
                                              <p:pRg st="7" end="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blinds(horizontal)">
                                      <p:cBhvr>
                                        <p:cTn id="16" dur="500"/>
                                        <p:tgtEl>
                                          <p:spTgt spid="3">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Multiparton</a:t>
            </a:r>
            <a:r>
              <a:rPr lang="en-US" dirty="0" smtClean="0"/>
              <a:t> correlations</a:t>
            </a:r>
            <a:endParaRPr lang="en-US" dirty="0"/>
          </a:p>
        </p:txBody>
      </p:sp>
      <p:sp>
        <p:nvSpPr>
          <p:cNvPr id="3" name="Content Placeholder 2"/>
          <p:cNvSpPr>
            <a:spLocks noGrp="1"/>
          </p:cNvSpPr>
          <p:nvPr>
            <p:ph idx="1"/>
          </p:nvPr>
        </p:nvSpPr>
        <p:spPr>
          <a:xfrm>
            <a:off x="457200" y="4343400"/>
            <a:ext cx="8229600" cy="1905000"/>
          </a:xfrm>
        </p:spPr>
        <p:txBody>
          <a:bodyPr>
            <a:normAutofit fontScale="70000" lnSpcReduction="20000"/>
          </a:bodyPr>
          <a:lstStyle/>
          <a:p>
            <a:r>
              <a:rPr lang="en-US" dirty="0"/>
              <a:t>S</a:t>
            </a:r>
            <a:r>
              <a:rPr lang="en-US" dirty="0" smtClean="0"/>
              <a:t>imilar effects across energies </a:t>
            </a:r>
            <a:r>
              <a:rPr lang="en-US" dirty="0" smtClean="0">
                <a:sym typeface="Wingdings" panose="05000000000000000000" pitchFamily="2" charset="2"/>
              </a:rPr>
              <a:t> Continuum between non-perturbative/non-partonic and perturbative/partonic descriptions of this </a:t>
            </a:r>
            <a:r>
              <a:rPr lang="en-US" u="sng" dirty="0" smtClean="0">
                <a:sym typeface="Wingdings" panose="05000000000000000000" pitchFamily="2" charset="2"/>
              </a:rPr>
              <a:t>non-perturbative</a:t>
            </a:r>
            <a:r>
              <a:rPr lang="en-US" dirty="0" smtClean="0">
                <a:sym typeface="Wingdings" panose="05000000000000000000" pitchFamily="2" charset="2"/>
              </a:rPr>
              <a:t> structure??</a:t>
            </a:r>
          </a:p>
          <a:p>
            <a:r>
              <a:rPr lang="en-US" dirty="0" smtClean="0"/>
              <a:t>Extend our ideas about (single-parton) pdfs to correlation functions that can’t be associated with a single parton . . .</a:t>
            </a:r>
          </a:p>
          <a:p>
            <a:r>
              <a:rPr lang="en-US" dirty="0" smtClean="0"/>
              <a:t>Talk by D. Sivers</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pic>
        <p:nvPicPr>
          <p:cNvPr id="9" name="Picture 4"/>
          <p:cNvPicPr>
            <a:picLocks noChangeAspect="1" noChangeArrowheads="1"/>
          </p:cNvPicPr>
          <p:nvPr/>
        </p:nvPicPr>
        <p:blipFill>
          <a:blip r:embed="rId2" cstate="print"/>
          <a:srcRect/>
          <a:stretch>
            <a:fillRect/>
          </a:stretch>
        </p:blipFill>
        <p:spPr bwMode="auto">
          <a:xfrm>
            <a:off x="0" y="1295400"/>
            <a:ext cx="9144000" cy="2697258"/>
          </a:xfrm>
          <a:prstGeom prst="rect">
            <a:avLst/>
          </a:prstGeom>
          <a:noFill/>
          <a:ln w="9525">
            <a:noFill/>
            <a:miter lim="800000"/>
            <a:headEnd/>
            <a:tailEnd/>
          </a:ln>
          <a:effectLst/>
        </p:spPr>
      </p:pic>
    </p:spTree>
    <p:extLst>
      <p:ext uri="{BB962C8B-B14F-4D97-AF65-F5344CB8AC3E}">
        <p14:creationId xmlns:p14="http://schemas.microsoft.com/office/powerpoint/2010/main" val="2824661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Twist-3 </a:t>
            </a:r>
            <a:r>
              <a:rPr lang="en-US" dirty="0" err="1" smtClean="0"/>
              <a:t>multiparton</a:t>
            </a:r>
            <a:r>
              <a:rPr lang="en-US" dirty="0" smtClean="0"/>
              <a:t> correlations to interpret inclusive A</a:t>
            </a:r>
            <a:r>
              <a:rPr lang="en-US" baseline="-25000" dirty="0" smtClean="0"/>
              <a:t>N</a:t>
            </a:r>
            <a:r>
              <a:rPr lang="en-US" dirty="0" smtClean="0"/>
              <a:t> data from RHIC</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585" y="1533510"/>
            <a:ext cx="6895615" cy="25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23890"/>
            <a:ext cx="6487318" cy="261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2400" y="2032337"/>
            <a:ext cx="1411765" cy="1015663"/>
          </a:xfrm>
          <a:prstGeom prst="rect">
            <a:avLst/>
          </a:prstGeom>
        </p:spPr>
        <p:txBody>
          <a:bodyPr wrap="square">
            <a:spAutoFit/>
          </a:bodyPr>
          <a:lstStyle/>
          <a:p>
            <a:r>
              <a:rPr lang="en-US" sz="2000" dirty="0">
                <a:solidFill>
                  <a:schemeClr val="bg1"/>
                </a:solidFill>
              </a:rPr>
              <a:t>Talks by Y. Koike, D. </a:t>
            </a:r>
            <a:r>
              <a:rPr lang="en-US" sz="2000" dirty="0" err="1">
                <a:solidFill>
                  <a:schemeClr val="bg1"/>
                </a:solidFill>
              </a:rPr>
              <a:t>Pitonyak</a:t>
            </a:r>
            <a:endParaRPr lang="en-US" sz="2000" dirty="0">
              <a:solidFill>
                <a:schemeClr val="bg1"/>
              </a:solidFill>
            </a:endParaRPr>
          </a:p>
        </p:txBody>
      </p:sp>
      <p:sp>
        <p:nvSpPr>
          <p:cNvPr id="9" name="TextBox 8"/>
          <p:cNvSpPr txBox="1"/>
          <p:nvPr/>
        </p:nvSpPr>
        <p:spPr>
          <a:xfrm>
            <a:off x="152400" y="3733800"/>
            <a:ext cx="1295401" cy="769441"/>
          </a:xfrm>
          <a:prstGeom prst="rect">
            <a:avLst/>
          </a:prstGeom>
          <a:noFill/>
        </p:spPr>
        <p:txBody>
          <a:bodyPr wrap="square" rtlCol="0">
            <a:spAutoFit/>
          </a:bodyPr>
          <a:lstStyle/>
          <a:p>
            <a:r>
              <a:rPr lang="en-US" sz="2200" dirty="0" smtClean="0">
                <a:solidFill>
                  <a:schemeClr val="bg1"/>
                </a:solidFill>
              </a:rPr>
              <a:t>Making progress!</a:t>
            </a:r>
            <a:endParaRPr lang="en-US" sz="2200" dirty="0">
              <a:solidFill>
                <a:schemeClr val="bg1"/>
              </a:solidFill>
            </a:endParaRPr>
          </a:p>
        </p:txBody>
      </p:sp>
    </p:spTree>
    <p:extLst>
      <p:ext uri="{BB962C8B-B14F-4D97-AF65-F5344CB8AC3E}">
        <p14:creationId xmlns:p14="http://schemas.microsoft.com/office/powerpoint/2010/main" val="623394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hadron A</a:t>
            </a:r>
            <a:r>
              <a:rPr lang="en-US" baseline="-25000" dirty="0" smtClean="0"/>
              <a:t>N</a:t>
            </a:r>
            <a:r>
              <a:rPr lang="en-US" dirty="0" smtClean="0"/>
              <a:t> in </a:t>
            </a:r>
            <a:r>
              <a:rPr lang="en-US" dirty="0" err="1" smtClean="0"/>
              <a:t>e+p</a:t>
            </a:r>
            <a:endParaRPr lang="en-US" dirty="0"/>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1342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848601" y="2667000"/>
            <a:ext cx="1295400" cy="646331"/>
          </a:xfrm>
          <a:prstGeom prst="rect">
            <a:avLst/>
          </a:prstGeom>
          <a:noFill/>
        </p:spPr>
        <p:txBody>
          <a:bodyPr wrap="square" rtlCol="0">
            <a:spAutoFit/>
          </a:bodyPr>
          <a:lstStyle/>
          <a:p>
            <a:r>
              <a:rPr lang="en-US" dirty="0" smtClean="0">
                <a:solidFill>
                  <a:schemeClr val="bg1"/>
                </a:solidFill>
              </a:rPr>
              <a:t>Talk by A. </a:t>
            </a:r>
            <a:r>
              <a:rPr lang="en-US" dirty="0" err="1" smtClean="0">
                <a:solidFill>
                  <a:schemeClr val="bg1"/>
                </a:solidFill>
              </a:rPr>
              <a:t>Prokudin</a:t>
            </a:r>
            <a:endParaRPr lang="en-US" dirty="0">
              <a:solidFill>
                <a:schemeClr val="bg1"/>
              </a:solidFill>
            </a:endParaRPr>
          </a:p>
        </p:txBody>
      </p:sp>
    </p:spTree>
    <p:extLst>
      <p:ext uri="{BB962C8B-B14F-4D97-AF65-F5344CB8AC3E}">
        <p14:creationId xmlns:p14="http://schemas.microsoft.com/office/powerpoint/2010/main" val="1213896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Hadronization</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Not as far along as nucleon structure—less of a focus in earlier years</a:t>
            </a:r>
          </a:p>
          <a:p>
            <a:r>
              <a:rPr lang="en-US" dirty="0" smtClean="0"/>
              <a:t>Recent advances via</a:t>
            </a:r>
          </a:p>
          <a:p>
            <a:pPr lvl="1"/>
            <a:r>
              <a:rPr lang="en-US" dirty="0" smtClean="0"/>
              <a:t>TMD FFs</a:t>
            </a:r>
          </a:p>
          <a:p>
            <a:pPr lvl="1"/>
            <a:r>
              <a:rPr lang="en-US" dirty="0" smtClean="0"/>
              <a:t>Collinear twist-3 functions to describe hadronization</a:t>
            </a:r>
          </a:p>
          <a:p>
            <a:pPr lvl="1"/>
            <a:r>
              <a:rPr lang="en-US" dirty="0" err="1" smtClean="0"/>
              <a:t>Dihadron</a:t>
            </a:r>
            <a:r>
              <a:rPr lang="en-US" dirty="0" smtClean="0"/>
              <a:t> (interference) FF</a:t>
            </a:r>
          </a:p>
          <a:p>
            <a:pPr lvl="1"/>
            <a:r>
              <a:rPr lang="en-US" dirty="0" smtClean="0"/>
              <a:t>Hadronization from nuclei</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8" name="TextBox 7"/>
          <p:cNvSpPr txBox="1"/>
          <p:nvPr/>
        </p:nvSpPr>
        <p:spPr>
          <a:xfrm>
            <a:off x="1219200" y="5385137"/>
            <a:ext cx="6324600" cy="1015663"/>
          </a:xfrm>
          <a:prstGeom prst="rect">
            <a:avLst/>
          </a:prstGeom>
          <a:noFill/>
        </p:spPr>
        <p:txBody>
          <a:bodyPr wrap="square" rtlCol="0">
            <a:spAutoFit/>
          </a:bodyPr>
          <a:lstStyle/>
          <a:p>
            <a:r>
              <a:rPr lang="en-US" sz="2000" dirty="0" smtClean="0">
                <a:solidFill>
                  <a:schemeClr val="bg1"/>
                </a:solidFill>
              </a:rPr>
              <a:t>Related talks by M. </a:t>
            </a:r>
            <a:r>
              <a:rPr lang="en-US" sz="2000" dirty="0" err="1" smtClean="0">
                <a:solidFill>
                  <a:schemeClr val="bg1"/>
                </a:solidFill>
              </a:rPr>
              <a:t>Radici</a:t>
            </a:r>
            <a:r>
              <a:rPr lang="en-US" sz="2000" dirty="0" smtClean="0">
                <a:solidFill>
                  <a:schemeClr val="bg1"/>
                </a:solidFill>
              </a:rPr>
              <a:t>, A. </a:t>
            </a:r>
            <a:r>
              <a:rPr lang="en-US" sz="2000" dirty="0" err="1" smtClean="0">
                <a:solidFill>
                  <a:schemeClr val="bg1"/>
                </a:solidFill>
              </a:rPr>
              <a:t>Kotzinian</a:t>
            </a:r>
            <a:r>
              <a:rPr lang="en-US" sz="2000" dirty="0" smtClean="0">
                <a:solidFill>
                  <a:schemeClr val="bg1"/>
                </a:solidFill>
              </a:rPr>
              <a:t>, I. </a:t>
            </a:r>
            <a:r>
              <a:rPr lang="en-US" sz="2000" dirty="0" err="1" smtClean="0">
                <a:solidFill>
                  <a:schemeClr val="bg1"/>
                </a:solidFill>
              </a:rPr>
              <a:t>Garzia</a:t>
            </a:r>
            <a:r>
              <a:rPr lang="en-US" sz="2000" dirty="0" smtClean="0">
                <a:solidFill>
                  <a:schemeClr val="bg1"/>
                </a:solidFill>
              </a:rPr>
              <a:t>, M. Grosse </a:t>
            </a:r>
            <a:r>
              <a:rPr lang="en-US" sz="2000" dirty="0" err="1" smtClean="0">
                <a:solidFill>
                  <a:schemeClr val="bg1"/>
                </a:solidFill>
              </a:rPr>
              <a:t>Perdekamp</a:t>
            </a:r>
            <a:r>
              <a:rPr lang="en-US" sz="2000" dirty="0" smtClean="0">
                <a:solidFill>
                  <a:schemeClr val="bg1"/>
                </a:solidFill>
              </a:rPr>
              <a:t>, F. Giordano, M. </a:t>
            </a:r>
            <a:r>
              <a:rPr lang="en-US" sz="2000" dirty="0" err="1" smtClean="0">
                <a:solidFill>
                  <a:schemeClr val="bg1"/>
                </a:solidFill>
              </a:rPr>
              <a:t>Contalbrigo</a:t>
            </a:r>
            <a:r>
              <a:rPr lang="en-US" sz="2000" dirty="0" smtClean="0">
                <a:solidFill>
                  <a:schemeClr val="bg1"/>
                </a:solidFill>
              </a:rPr>
              <a:t>, Y. Guan, O. Eyser, A. </a:t>
            </a:r>
            <a:r>
              <a:rPr lang="en-US" sz="2000" dirty="0" err="1" smtClean="0">
                <a:solidFill>
                  <a:schemeClr val="bg1"/>
                </a:solidFill>
              </a:rPr>
              <a:t>Vossen</a:t>
            </a:r>
            <a:r>
              <a:rPr lang="en-US" sz="2000" dirty="0" smtClean="0">
                <a:solidFill>
                  <a:schemeClr val="bg1"/>
                </a:solidFill>
              </a:rPr>
              <a:t>, + other </a:t>
            </a:r>
            <a:r>
              <a:rPr lang="en-US" sz="2000" dirty="0" err="1" smtClean="0">
                <a:solidFill>
                  <a:schemeClr val="bg1"/>
                </a:solidFill>
              </a:rPr>
              <a:t>p+p</a:t>
            </a:r>
            <a:r>
              <a:rPr lang="en-US" sz="2000" dirty="0" smtClean="0">
                <a:solidFill>
                  <a:schemeClr val="bg1"/>
                </a:solidFill>
              </a:rPr>
              <a:t> talks and all SIDIS talks . . .</a:t>
            </a:r>
            <a:endParaRPr lang="en-US" sz="2000" dirty="0">
              <a:solidFill>
                <a:schemeClr val="bg1"/>
              </a:solidFill>
            </a:endParaRPr>
          </a:p>
        </p:txBody>
      </p:sp>
    </p:spTree>
    <p:extLst>
      <p:ext uri="{BB962C8B-B14F-4D97-AF65-F5344CB8AC3E}">
        <p14:creationId xmlns:p14="http://schemas.microsoft.com/office/powerpoint/2010/main" val="3130478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702" y="3815833"/>
            <a:ext cx="3552825" cy="2721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639" y="381000"/>
            <a:ext cx="4036886" cy="323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86592"/>
            <a:ext cx="5196806" cy="222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4350" y="3352800"/>
            <a:ext cx="3343275" cy="646331"/>
          </a:xfrm>
          <a:prstGeom prst="rect">
            <a:avLst/>
          </a:prstGeom>
          <a:noFill/>
        </p:spPr>
        <p:txBody>
          <a:bodyPr wrap="square" rtlCol="0">
            <a:spAutoFit/>
          </a:bodyPr>
          <a:lstStyle/>
          <a:p>
            <a:r>
              <a:rPr lang="en-US" dirty="0" smtClean="0">
                <a:solidFill>
                  <a:schemeClr val="bg1"/>
                </a:solidFill>
              </a:rPr>
              <a:t>From talks by C. van Hulse, A. </a:t>
            </a:r>
            <a:r>
              <a:rPr lang="en-US" dirty="0" err="1" smtClean="0">
                <a:solidFill>
                  <a:schemeClr val="bg1"/>
                </a:solidFill>
              </a:rPr>
              <a:t>Vossen</a:t>
            </a:r>
            <a:r>
              <a:rPr lang="en-US" dirty="0" smtClean="0">
                <a:solidFill>
                  <a:schemeClr val="bg1"/>
                </a:solidFill>
              </a:rPr>
              <a:t>, C. Braun, F. Giordano</a:t>
            </a:r>
            <a:endParaRPr lang="en-US" dirty="0">
              <a:solidFill>
                <a:schemeClr val="bg1"/>
              </a:solidFill>
            </a:endParaRPr>
          </a:p>
        </p:txBody>
      </p:sp>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8296"/>
            <a:ext cx="4283483" cy="270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820936" y="2971800"/>
            <a:ext cx="2021146" cy="646331"/>
          </a:xfrm>
          <a:prstGeom prst="rect">
            <a:avLst/>
          </a:prstGeom>
        </p:spPr>
        <p:txBody>
          <a:bodyPr wrap="square">
            <a:spAutoFit/>
          </a:bodyPr>
          <a:lstStyle/>
          <a:p>
            <a:r>
              <a:rPr lang="en-US" dirty="0" smtClean="0"/>
              <a:t>Now arXiv:1406.3236!</a:t>
            </a:r>
            <a:endParaRPr lang="en-US" dirty="0"/>
          </a:p>
        </p:txBody>
      </p:sp>
    </p:spTree>
    <p:extLst>
      <p:ext uri="{BB962C8B-B14F-4D97-AF65-F5344CB8AC3E}">
        <p14:creationId xmlns:p14="http://schemas.microsoft.com/office/powerpoint/2010/main" val="22630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Identified hadron production: Ratios</a:t>
            </a:r>
            <a:endParaRPr lang="en-US" dirty="0"/>
          </a:p>
        </p:txBody>
      </p:sp>
      <p:sp>
        <p:nvSpPr>
          <p:cNvPr id="3" name="Content Placeholder 2"/>
          <p:cNvSpPr>
            <a:spLocks noGrp="1"/>
          </p:cNvSpPr>
          <p:nvPr>
            <p:ph idx="1"/>
          </p:nvPr>
        </p:nvSpPr>
        <p:spPr>
          <a:xfrm>
            <a:off x="5068622" y="1600200"/>
            <a:ext cx="3618177" cy="4800600"/>
          </a:xfrm>
        </p:spPr>
        <p:txBody>
          <a:bodyPr>
            <a:normAutofit fontScale="62500" lnSpcReduction="20000"/>
          </a:bodyPr>
          <a:lstStyle/>
          <a:p>
            <a:r>
              <a:rPr lang="en-US" dirty="0" smtClean="0"/>
              <a:t>Measured </a:t>
            </a:r>
            <a:r>
              <a:rPr lang="en-US" dirty="0" smtClean="0">
                <a:latin typeface="Symbol" panose="05050102010706020507" pitchFamily="18" charset="2"/>
              </a:rPr>
              <a:t>p</a:t>
            </a:r>
            <a:r>
              <a:rPr lang="en-US" dirty="0" smtClean="0"/>
              <a:t>-/</a:t>
            </a:r>
            <a:r>
              <a:rPr lang="en-US" dirty="0" smtClean="0">
                <a:latin typeface="Symbol" panose="05050102010706020507" pitchFamily="18" charset="2"/>
              </a:rPr>
              <a:t>p</a:t>
            </a:r>
            <a:r>
              <a:rPr lang="en-US" dirty="0" smtClean="0"/>
              <a:t>+ </a:t>
            </a:r>
            <a:r>
              <a:rPr lang="en-US" i="1" dirty="0" smtClean="0"/>
              <a:t>ratio</a:t>
            </a:r>
            <a:r>
              <a:rPr lang="en-US" dirty="0" smtClean="0"/>
              <a:t> significantly below NLO calculation in lower range of </a:t>
            </a:r>
            <a:r>
              <a:rPr lang="en-US" dirty="0" err="1" smtClean="0"/>
              <a:t>p</a:t>
            </a:r>
            <a:r>
              <a:rPr lang="en-US" baseline="-25000" dirty="0" err="1" smtClean="0"/>
              <a:t>T</a:t>
            </a:r>
            <a:endParaRPr lang="en-US" baseline="-25000" dirty="0" smtClean="0"/>
          </a:p>
          <a:p>
            <a:pPr lvl="1"/>
            <a:r>
              <a:rPr lang="en-US" dirty="0" smtClean="0"/>
              <a:t>Data: </a:t>
            </a:r>
            <a:r>
              <a:rPr lang="en-US" dirty="0"/>
              <a:t>N</a:t>
            </a:r>
            <a:r>
              <a:rPr lang="en-US" dirty="0" smtClean="0"/>
              <a:t>ormalization uncertainties cancel </a:t>
            </a:r>
            <a:r>
              <a:rPr lang="en-US" i="1" dirty="0" smtClean="0"/>
              <a:t>completely</a:t>
            </a:r>
          </a:p>
          <a:p>
            <a:pPr lvl="1"/>
            <a:r>
              <a:rPr lang="en-US" dirty="0" smtClean="0"/>
              <a:t>Calculation: Scale uncertainty greatly reduced</a:t>
            </a:r>
          </a:p>
          <a:p>
            <a:r>
              <a:rPr lang="en-US" dirty="0" smtClean="0"/>
              <a:t>PHENIX ratio consistent with STAR points, which  lie many sigma below NLO calculation out to ~10 GeV</a:t>
            </a:r>
          </a:p>
          <a:p>
            <a:endParaRPr lang="en-US" sz="3500" i="1" dirty="0" smtClean="0"/>
          </a:p>
          <a:p>
            <a:r>
              <a:rPr lang="en-US" sz="3800" i="1" dirty="0" smtClean="0"/>
              <a:t>More powerful to fit ratios directly in the future where available</a:t>
            </a:r>
            <a:endParaRPr lang="en-US" sz="3800" i="1"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pic>
        <p:nvPicPr>
          <p:cNvPr id="88078" name="Picture 14" descr="https://www.phenix.bnl.gov/phenix/WWW/plots/archive/p1238/07/prel_pipmratio_run9_st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12125"/>
            <a:ext cx="4535223"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1944469"/>
            <a:ext cx="2895600" cy="646331"/>
          </a:xfrm>
          <a:prstGeom prst="rect">
            <a:avLst/>
          </a:prstGeom>
          <a:noFill/>
        </p:spPr>
        <p:txBody>
          <a:bodyPr wrap="square" rtlCol="0">
            <a:spAutoFit/>
          </a:bodyPr>
          <a:lstStyle/>
          <a:p>
            <a:r>
              <a:rPr lang="en-US" dirty="0" err="1" smtClean="0"/>
              <a:t>pQCD</a:t>
            </a:r>
            <a:r>
              <a:rPr lang="en-US" dirty="0" smtClean="0"/>
              <a:t> uncertainties only from (FF) scale uncertainty</a:t>
            </a:r>
            <a:endParaRPr lang="en-US" dirty="0"/>
          </a:p>
        </p:txBody>
      </p:sp>
      <p:grpSp>
        <p:nvGrpSpPr>
          <p:cNvPr id="10" name="Group 9"/>
          <p:cNvGrpSpPr/>
          <p:nvPr/>
        </p:nvGrpSpPr>
        <p:grpSpPr>
          <a:xfrm>
            <a:off x="407240" y="2049297"/>
            <a:ext cx="4393360" cy="3132303"/>
            <a:chOff x="483440" y="2049297"/>
            <a:chExt cx="4393360" cy="3132303"/>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40" y="2049297"/>
              <a:ext cx="4393360" cy="313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2" descr="PHENIX big logo"/>
            <p:cNvPicPr>
              <a:picLocks noChangeAspect="1" noChangeArrowheads="1"/>
            </p:cNvPicPr>
            <p:nvPr/>
          </p:nvPicPr>
          <p:blipFill>
            <a:blip r:embed="rId4" cstate="print"/>
            <a:srcRect/>
            <a:stretch>
              <a:fillRect/>
            </a:stretch>
          </p:blipFill>
          <p:spPr bwMode="auto">
            <a:xfrm>
              <a:off x="3634274" y="2766568"/>
              <a:ext cx="861526" cy="281432"/>
            </a:xfrm>
            <a:prstGeom prst="rect">
              <a:avLst/>
            </a:prstGeom>
            <a:noFill/>
          </p:spPr>
        </p:pic>
      </p:grpSp>
      <p:sp>
        <p:nvSpPr>
          <p:cNvPr id="7" name="TextBox 6"/>
          <p:cNvSpPr txBox="1"/>
          <p:nvPr/>
        </p:nvSpPr>
        <p:spPr>
          <a:xfrm>
            <a:off x="1427190" y="3962400"/>
            <a:ext cx="3221010" cy="369332"/>
          </a:xfrm>
          <a:prstGeom prst="rect">
            <a:avLst/>
          </a:prstGeom>
          <a:noFill/>
        </p:spPr>
        <p:txBody>
          <a:bodyPr wrap="none" rtlCol="0">
            <a:spAutoFit/>
          </a:bodyPr>
          <a:lstStyle/>
          <a:p>
            <a:r>
              <a:rPr lang="en-US" dirty="0" smtClean="0"/>
              <a:t>Similar issue for eta/pi0 ratio . . .</a:t>
            </a:r>
            <a:endParaRPr lang="en-US" dirty="0"/>
          </a:p>
        </p:txBody>
      </p:sp>
      <p:sp>
        <p:nvSpPr>
          <p:cNvPr id="14" name="TextBox 13"/>
          <p:cNvSpPr txBox="1"/>
          <p:nvPr/>
        </p:nvSpPr>
        <p:spPr>
          <a:xfrm>
            <a:off x="1303841" y="4419600"/>
            <a:ext cx="2048959" cy="338554"/>
          </a:xfrm>
          <a:prstGeom prst="rect">
            <a:avLst/>
          </a:prstGeom>
          <a:noFill/>
        </p:spPr>
        <p:txBody>
          <a:bodyPr wrap="none" rtlCol="0">
            <a:spAutoFit/>
          </a:bodyPr>
          <a:lstStyle/>
          <a:p>
            <a:r>
              <a:rPr lang="en-US" sz="1600" dirty="0" smtClean="0"/>
              <a:t>PRD83, 032001 (2011)</a:t>
            </a:r>
            <a:endParaRPr lang="en-US" sz="1600" dirty="0"/>
          </a:p>
        </p:txBody>
      </p:sp>
    </p:spTree>
    <p:extLst>
      <p:ext uri="{BB962C8B-B14F-4D97-AF65-F5344CB8AC3E}">
        <p14:creationId xmlns:p14="http://schemas.microsoft.com/office/powerpoint/2010/main" val="386344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Eventually even more global </a:t>
            </a:r>
            <a:br>
              <a:rPr lang="en-US" dirty="0" smtClean="0"/>
            </a:br>
            <a:r>
              <a:rPr lang="en-US" dirty="0" err="1" smtClean="0"/>
              <a:t>global</a:t>
            </a:r>
            <a:r>
              <a:rPr lang="en-US" dirty="0" smtClean="0"/>
              <a:t> fits?</a:t>
            </a:r>
            <a:endParaRPr lang="en-US" dirty="0"/>
          </a:p>
        </p:txBody>
      </p:sp>
      <p:sp>
        <p:nvSpPr>
          <p:cNvPr id="3" name="Content Placeholder 2"/>
          <p:cNvSpPr>
            <a:spLocks noGrp="1"/>
          </p:cNvSpPr>
          <p:nvPr>
            <p:ph idx="1"/>
          </p:nvPr>
        </p:nvSpPr>
        <p:spPr>
          <a:xfrm>
            <a:off x="4724400" y="1600200"/>
            <a:ext cx="3962400" cy="4832866"/>
          </a:xfrm>
        </p:spPr>
        <p:txBody>
          <a:bodyPr>
            <a:normAutofit fontScale="92500" lnSpcReduction="20000"/>
          </a:bodyPr>
          <a:lstStyle/>
          <a:p>
            <a:r>
              <a:rPr lang="en-US" dirty="0"/>
              <a:t>P</a:t>
            </a:r>
            <a:r>
              <a:rPr lang="en-US" dirty="0" smtClean="0"/>
              <a:t>erform FF parameterizations for even more particles simultaneously?</a:t>
            </a:r>
          </a:p>
          <a:p>
            <a:pPr lvl="1"/>
            <a:r>
              <a:rPr lang="en-US" dirty="0" smtClean="0"/>
              <a:t>Will constrain relative normalizations well</a:t>
            </a:r>
          </a:p>
          <a:p>
            <a:r>
              <a:rPr lang="en-US" sz="3400" dirty="0" smtClean="0"/>
              <a:t>Ultimate goal: Measure jet and all particles within it!</a:t>
            </a:r>
          </a:p>
          <a:p>
            <a:r>
              <a:rPr lang="en-US" sz="3400" dirty="0" smtClean="0"/>
              <a:t>Fit pdfs and FFs simultaneously . . .</a:t>
            </a:r>
            <a:endParaRPr lang="en-US" sz="3400"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2817"/>
            <a:ext cx="4105275" cy="463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19200" y="6248400"/>
            <a:ext cx="2279791" cy="369332"/>
          </a:xfrm>
          <a:prstGeom prst="rect">
            <a:avLst/>
          </a:prstGeom>
          <a:noFill/>
        </p:spPr>
        <p:txBody>
          <a:bodyPr wrap="none" rtlCol="0">
            <a:spAutoFit/>
          </a:bodyPr>
          <a:lstStyle/>
          <a:p>
            <a:r>
              <a:rPr lang="en-US" dirty="0" smtClean="0">
                <a:solidFill>
                  <a:srgbClr val="FFFFCC"/>
                </a:solidFill>
              </a:rPr>
              <a:t>PRD83, 052004 (2011)</a:t>
            </a:r>
            <a:endParaRPr lang="en-US" dirty="0">
              <a:solidFill>
                <a:srgbClr val="FFFFCC"/>
              </a:solidFill>
            </a:endParaRPr>
          </a:p>
        </p:txBody>
      </p:sp>
      <p:pic>
        <p:nvPicPr>
          <p:cNvPr id="8" name="Picture 12" descr="PHENIX big logo"/>
          <p:cNvPicPr>
            <a:picLocks noChangeAspect="1" noChangeArrowheads="1"/>
          </p:cNvPicPr>
          <p:nvPr/>
        </p:nvPicPr>
        <p:blipFill>
          <a:blip r:embed="rId3" cstate="print"/>
          <a:srcRect/>
          <a:stretch>
            <a:fillRect/>
          </a:stretch>
        </p:blipFill>
        <p:spPr bwMode="auto">
          <a:xfrm>
            <a:off x="3235533" y="3526064"/>
            <a:ext cx="861526" cy="281432"/>
          </a:xfrm>
          <a:prstGeom prst="rect">
            <a:avLst/>
          </a:prstGeom>
          <a:noFill/>
        </p:spPr>
      </p:pic>
    </p:spTree>
    <p:extLst>
      <p:ext uri="{BB962C8B-B14F-4D97-AF65-F5344CB8AC3E}">
        <p14:creationId xmlns:p14="http://schemas.microsoft.com/office/powerpoint/2010/main" val="205510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63799"/>
            <a:ext cx="3895106" cy="445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Autofit/>
          </a:bodyPr>
          <a:lstStyle/>
          <a:p>
            <a:r>
              <a:rPr lang="en-US" sz="3200" dirty="0" smtClean="0"/>
              <a:t>Mechanisms of hadronization other than “fragmentation”: </a:t>
            </a:r>
            <a:br>
              <a:rPr lang="en-US" sz="3200" dirty="0" smtClean="0"/>
            </a:br>
            <a:r>
              <a:rPr lang="en-US" sz="3200" dirty="0" smtClean="0"/>
              <a:t>Baryon enhancement in </a:t>
            </a:r>
            <a:r>
              <a:rPr lang="en-US" sz="3200" dirty="0" err="1" smtClean="0"/>
              <a:t>d+Au</a:t>
            </a:r>
            <a:r>
              <a:rPr lang="en-US" sz="3200" dirty="0" smtClean="0"/>
              <a:t> and </a:t>
            </a:r>
            <a:r>
              <a:rPr lang="en-US" sz="3200" dirty="0" err="1" smtClean="0"/>
              <a:t>Au+Au</a:t>
            </a:r>
            <a:endParaRPr lang="en-US" sz="3200" dirty="0"/>
          </a:p>
        </p:txBody>
      </p:sp>
      <p:sp>
        <p:nvSpPr>
          <p:cNvPr id="5" name="Content Placeholder 4"/>
          <p:cNvSpPr>
            <a:spLocks noGrp="1"/>
          </p:cNvSpPr>
          <p:nvPr>
            <p:ph idx="1"/>
          </p:nvPr>
        </p:nvSpPr>
        <p:spPr>
          <a:xfrm>
            <a:off x="5181600" y="1600200"/>
            <a:ext cx="3657600" cy="4876800"/>
          </a:xfrm>
        </p:spPr>
        <p:txBody>
          <a:bodyPr>
            <a:normAutofit fontScale="70000" lnSpcReduction="20000"/>
          </a:bodyPr>
          <a:lstStyle/>
          <a:p>
            <a:r>
              <a:rPr lang="en-US" sz="2800" dirty="0"/>
              <a:t>P</a:t>
            </a:r>
            <a:r>
              <a:rPr lang="en-US" sz="2800" dirty="0" smtClean="0"/>
              <a:t>recision </a:t>
            </a:r>
            <a:r>
              <a:rPr lang="en-US" sz="2800" dirty="0" err="1" smtClean="0"/>
              <a:t>d+Au</a:t>
            </a:r>
            <a:r>
              <a:rPr lang="en-US" sz="2800" dirty="0" smtClean="0"/>
              <a:t> data for identified charged hadrons in bins of centrality</a:t>
            </a:r>
          </a:p>
          <a:p>
            <a:r>
              <a:rPr lang="en-US" sz="2800" dirty="0" smtClean="0"/>
              <a:t>New hadron production mechanism enabled by presence of additional partons/nucleons</a:t>
            </a:r>
          </a:p>
          <a:p>
            <a:pPr lvl="1"/>
            <a:r>
              <a:rPr lang="en-US" sz="2400" dirty="0" smtClean="0"/>
              <a:t>Parton recombination?</a:t>
            </a:r>
          </a:p>
          <a:p>
            <a:r>
              <a:rPr lang="en-US" dirty="0" smtClean="0"/>
              <a:t>Strong centrality dependence despite small range of # participants</a:t>
            </a:r>
          </a:p>
          <a:p>
            <a:r>
              <a:rPr lang="en-US" sz="2800" dirty="0" smtClean="0"/>
              <a:t>Well-known centrality-dependent baryon enhancement in </a:t>
            </a:r>
            <a:r>
              <a:rPr lang="en-US" sz="2800" dirty="0" err="1" smtClean="0"/>
              <a:t>Au+Au</a:t>
            </a:r>
            <a:endParaRPr lang="en-US" sz="2800" dirty="0" smtClean="0"/>
          </a:p>
          <a:p>
            <a:pPr lvl="1"/>
            <a:r>
              <a:rPr lang="en-US" sz="2400" dirty="0" smtClean="0"/>
              <a:t>Previously explained by recombination of thermalized partons</a:t>
            </a:r>
            <a:endParaRPr lang="en-US" sz="2400" dirty="0"/>
          </a:p>
        </p:txBody>
      </p:sp>
      <p:sp>
        <p:nvSpPr>
          <p:cNvPr id="2" name="Footer Placeholder 1"/>
          <p:cNvSpPr>
            <a:spLocks noGrp="1"/>
          </p:cNvSpPr>
          <p:nvPr>
            <p:ph type="ftr" sz="quarter" idx="11"/>
          </p:nvPr>
        </p:nvSpPr>
        <p:spPr/>
        <p:txBody>
          <a:bodyPr/>
          <a:lstStyle/>
          <a:p>
            <a:r>
              <a:rPr lang="en-US" smtClean="0"/>
              <a:t>C. Aidala, Transversity 2014, June 13, 2014</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
        <p:nvSpPr>
          <p:cNvPr id="9" name="TextBox 8"/>
          <p:cNvSpPr txBox="1"/>
          <p:nvPr/>
        </p:nvSpPr>
        <p:spPr>
          <a:xfrm>
            <a:off x="1219200" y="6107668"/>
            <a:ext cx="2258503" cy="369332"/>
          </a:xfrm>
          <a:prstGeom prst="rect">
            <a:avLst/>
          </a:prstGeom>
          <a:noFill/>
        </p:spPr>
        <p:txBody>
          <a:bodyPr wrap="none" rtlCol="0">
            <a:spAutoFit/>
          </a:bodyPr>
          <a:lstStyle/>
          <a:p>
            <a:r>
              <a:rPr lang="en-US" dirty="0" smtClean="0">
                <a:solidFill>
                  <a:srgbClr val="FFFFCC"/>
                </a:solidFill>
              </a:rPr>
              <a:t>PRC88, 024906 (2013)</a:t>
            </a:r>
            <a:endParaRPr lang="en-US" dirty="0">
              <a:solidFill>
                <a:srgbClr val="FFFFCC"/>
              </a:solidFill>
            </a:endParaRPr>
          </a:p>
        </p:txBody>
      </p:sp>
      <p:pic>
        <p:nvPicPr>
          <p:cNvPr id="10" name="Picture 12" descr="PHENIX big logo"/>
          <p:cNvPicPr>
            <a:picLocks noChangeAspect="1" noChangeArrowheads="1"/>
          </p:cNvPicPr>
          <p:nvPr/>
        </p:nvPicPr>
        <p:blipFill>
          <a:blip r:embed="rId3" cstate="print"/>
          <a:srcRect/>
          <a:stretch>
            <a:fillRect/>
          </a:stretch>
        </p:blipFill>
        <p:spPr bwMode="auto">
          <a:xfrm>
            <a:off x="1371600" y="4038600"/>
            <a:ext cx="861526" cy="281432"/>
          </a:xfrm>
          <a:prstGeom prst="rect">
            <a:avLst/>
          </a:prstGeom>
          <a:noFill/>
        </p:spPr>
      </p:pic>
    </p:spTree>
    <p:extLst>
      <p:ext uri="{BB962C8B-B14F-4D97-AF65-F5344CB8AC3E}">
        <p14:creationId xmlns:p14="http://schemas.microsoft.com/office/powerpoint/2010/main" val="12853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70" y="2057400"/>
            <a:ext cx="5533030" cy="383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Comparing central </a:t>
            </a:r>
            <a:r>
              <a:rPr lang="en-US" dirty="0" err="1" smtClean="0"/>
              <a:t>d+Au</a:t>
            </a:r>
            <a:r>
              <a:rPr lang="en-US" dirty="0" smtClean="0"/>
              <a:t> with peripheral </a:t>
            </a:r>
            <a:r>
              <a:rPr lang="en-US" dirty="0" err="1" smtClean="0"/>
              <a:t>Au+Au</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21703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82749" y="2895600"/>
            <a:ext cx="2958683" cy="3477875"/>
          </a:xfrm>
          <a:prstGeom prst="rect">
            <a:avLst/>
          </a:prstGeom>
          <a:noFill/>
        </p:spPr>
        <p:txBody>
          <a:bodyPr wrap="square" rtlCol="0">
            <a:spAutoFit/>
          </a:bodyPr>
          <a:lstStyle/>
          <a:p>
            <a:r>
              <a:rPr lang="en-US" sz="2200" dirty="0" smtClean="0">
                <a:solidFill>
                  <a:srgbClr val="FFFFCC"/>
                </a:solidFill>
                <a:latin typeface="Times" pitchFamily="18" charset="0"/>
              </a:rPr>
              <a:t>Both shape and magnitude identical!</a:t>
            </a:r>
          </a:p>
          <a:p>
            <a:endParaRPr lang="en-US" sz="2200" dirty="0">
              <a:solidFill>
                <a:srgbClr val="FFFFCC"/>
              </a:solidFill>
              <a:latin typeface="Times" pitchFamily="18" charset="0"/>
            </a:endParaRPr>
          </a:p>
          <a:p>
            <a:r>
              <a:rPr lang="en-US" sz="2200" dirty="0" smtClean="0">
                <a:solidFill>
                  <a:srgbClr val="FFFFCC"/>
                </a:solidFill>
                <a:latin typeface="Times" pitchFamily="18" charset="0"/>
              </a:rPr>
              <a:t>Suggests common mechanism(s) for baryon production in the two systems—partons nearby in phase space bind?  Don’t need thermalized medium</a:t>
            </a:r>
            <a:endParaRPr lang="en-US" sz="2200" dirty="0">
              <a:solidFill>
                <a:srgbClr val="FFFFCC"/>
              </a:solidFill>
              <a:latin typeface="Times" pitchFamily="18" charset="0"/>
            </a:endParaRPr>
          </a:p>
        </p:txBody>
      </p:sp>
      <p:sp>
        <p:nvSpPr>
          <p:cNvPr id="9" name="TextBox 8"/>
          <p:cNvSpPr txBox="1"/>
          <p:nvPr/>
        </p:nvSpPr>
        <p:spPr>
          <a:xfrm>
            <a:off x="637097" y="5879068"/>
            <a:ext cx="2258503" cy="369332"/>
          </a:xfrm>
          <a:prstGeom prst="rect">
            <a:avLst/>
          </a:prstGeom>
          <a:noFill/>
        </p:spPr>
        <p:txBody>
          <a:bodyPr wrap="none" rtlCol="0">
            <a:spAutoFit/>
          </a:bodyPr>
          <a:lstStyle/>
          <a:p>
            <a:r>
              <a:rPr lang="en-US" dirty="0" smtClean="0">
                <a:solidFill>
                  <a:srgbClr val="FFFFCC"/>
                </a:solidFill>
              </a:rPr>
              <a:t>PRC88, 024906 (2013)</a:t>
            </a:r>
            <a:endParaRPr lang="en-US" dirty="0">
              <a:solidFill>
                <a:srgbClr val="FFFFCC"/>
              </a:solidFill>
            </a:endParaRPr>
          </a:p>
        </p:txBody>
      </p:sp>
      <p:pic>
        <p:nvPicPr>
          <p:cNvPr id="10" name="Picture 12" descr="PHENIX big logo"/>
          <p:cNvPicPr>
            <a:picLocks noChangeAspect="1" noChangeArrowheads="1"/>
          </p:cNvPicPr>
          <p:nvPr/>
        </p:nvPicPr>
        <p:blipFill>
          <a:blip r:embed="rId4" cstate="print"/>
          <a:srcRect/>
          <a:stretch>
            <a:fillRect/>
          </a:stretch>
        </p:blipFill>
        <p:spPr bwMode="auto">
          <a:xfrm>
            <a:off x="1219200" y="2514600"/>
            <a:ext cx="861526" cy="281432"/>
          </a:xfrm>
          <a:prstGeom prst="rect">
            <a:avLst/>
          </a:prstGeom>
          <a:noFill/>
        </p:spPr>
      </p:pic>
    </p:spTree>
    <p:extLst>
      <p:ext uri="{BB962C8B-B14F-4D97-AF65-F5344CB8AC3E}">
        <p14:creationId xmlns:p14="http://schemas.microsoft.com/office/powerpoint/2010/main" val="3670855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Bound states of hadronic bound states:</a:t>
            </a:r>
            <a:br>
              <a:rPr lang="en-US" sz="3600" dirty="0" smtClean="0"/>
            </a:br>
            <a:r>
              <a:rPr lang="en-US" sz="3600" dirty="0" smtClean="0"/>
              <a:t>Creating nuclei!</a:t>
            </a:r>
            <a:endParaRPr lang="en-US" sz="3600"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pic>
        <p:nvPicPr>
          <p:cNvPr id="98308" name="Picture 4" descr="https://drupal.star.bnl.gov/STAR/files/starpublications/171/fi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63" y="1914524"/>
            <a:ext cx="7626637" cy="364807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52400" y="4876800"/>
            <a:ext cx="1524000" cy="990600"/>
            <a:chOff x="152400" y="4876800"/>
            <a:chExt cx="1524000" cy="990600"/>
          </a:xfrm>
        </p:grpSpPr>
        <p:sp>
          <p:nvSpPr>
            <p:cNvPr id="10" name="AutoShape 39"/>
            <p:cNvSpPr>
              <a:spLocks noChangeArrowheads="1"/>
            </p:cNvSpPr>
            <p:nvPr/>
          </p:nvSpPr>
          <p:spPr bwMode="auto">
            <a:xfrm>
              <a:off x="152400" y="4876800"/>
              <a:ext cx="1060097" cy="990600"/>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Arial" pitchFamily="34" charset="0"/>
              </a:endParaRPr>
            </a:p>
          </p:txBody>
        </p:sp>
        <p:sp>
          <p:nvSpPr>
            <p:cNvPr id="11" name="Text Box 40"/>
            <p:cNvSpPr txBox="1">
              <a:spLocks noChangeArrowheads="1"/>
            </p:cNvSpPr>
            <p:nvPr/>
          </p:nvSpPr>
          <p:spPr bwMode="auto">
            <a:xfrm>
              <a:off x="526344" y="5148840"/>
              <a:ext cx="1150056" cy="455901"/>
            </a:xfrm>
            <a:prstGeom prst="rect">
              <a:avLst/>
            </a:prstGeom>
            <a:noFill/>
            <a:ln w="12700">
              <a:noFill/>
              <a:miter lim="800000"/>
              <a:headEnd type="none" w="sm" len="sm"/>
              <a:tailEnd type="none" w="sm" len="sm"/>
            </a:ln>
            <a:effectLst/>
          </p:spPr>
          <p:txBody>
            <a:bodyPr>
              <a:spAutoFit/>
            </a:bodyPr>
            <a:lstStyle/>
            <a:p>
              <a:r>
                <a:rPr lang="en-US" sz="2400" b="1" i="1" dirty="0">
                  <a:solidFill>
                    <a:srgbClr val="1C0E81"/>
                  </a:solidFill>
                  <a:effectLst>
                    <a:outerShdw blurRad="38100" dist="38100" dir="2700000" algn="tl">
                      <a:srgbClr val="FFFFFF"/>
                    </a:outerShdw>
                  </a:effectLst>
                  <a:latin typeface="Helvetica"/>
                  <a:cs typeface="Arial" pitchFamily="34" charset="0"/>
                </a:rPr>
                <a:t>STAR</a:t>
              </a:r>
            </a:p>
          </p:txBody>
        </p:sp>
      </p:grpSp>
      <p:sp>
        <p:nvSpPr>
          <p:cNvPr id="13" name="TextBox 12"/>
          <p:cNvSpPr txBox="1"/>
          <p:nvPr/>
        </p:nvSpPr>
        <p:spPr>
          <a:xfrm>
            <a:off x="1676400" y="5638800"/>
            <a:ext cx="2599430" cy="400110"/>
          </a:xfrm>
          <a:prstGeom prst="rect">
            <a:avLst/>
          </a:prstGeom>
          <a:noFill/>
        </p:spPr>
        <p:txBody>
          <a:bodyPr wrap="none" rtlCol="0">
            <a:spAutoFit/>
          </a:bodyPr>
          <a:lstStyle/>
          <a:p>
            <a:r>
              <a:rPr lang="en-US" sz="2000" dirty="0" smtClean="0">
                <a:solidFill>
                  <a:srgbClr val="FFFFCC"/>
                </a:solidFill>
              </a:rPr>
              <a:t>Nature 473, 353 (2011)</a:t>
            </a:r>
            <a:endParaRPr lang="en-US" sz="2000" dirty="0">
              <a:solidFill>
                <a:srgbClr val="FFFFCC"/>
              </a:solidFill>
            </a:endParaRPr>
          </a:p>
        </p:txBody>
      </p:sp>
    </p:spTree>
    <p:extLst>
      <p:ext uri="{BB962C8B-B14F-4D97-AF65-F5344CB8AC3E}">
        <p14:creationId xmlns:p14="http://schemas.microsoft.com/office/powerpoint/2010/main" val="1706144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field theories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QCD exhibits different behavior at different </a:t>
            </a:r>
            <a:r>
              <a:rPr lang="en-US" dirty="0" smtClean="0"/>
              <a:t>scales—effective field theories are useful approximations within these different regimes</a:t>
            </a:r>
          </a:p>
          <a:p>
            <a:pPr lvl="1"/>
            <a:r>
              <a:rPr lang="en-US" dirty="0" smtClean="0"/>
              <a:t>Color Glass Condensate – high energies, high densities</a:t>
            </a:r>
          </a:p>
          <a:p>
            <a:pPr lvl="1"/>
            <a:r>
              <a:rPr lang="en-US" dirty="0" smtClean="0"/>
              <a:t>Soft-Collinear Effective Theory</a:t>
            </a:r>
            <a:r>
              <a:rPr lang="en-US" dirty="0"/>
              <a:t> </a:t>
            </a:r>
            <a:r>
              <a:rPr lang="en-US" dirty="0" smtClean="0"/>
              <a:t>– new insights into performing complicated perturbative calculations very quickly </a:t>
            </a:r>
          </a:p>
          <a:p>
            <a:pPr lvl="1"/>
            <a:r>
              <a:rPr lang="en-US" dirty="0" smtClean="0"/>
              <a:t>Heavy Quark Effective Theory, Non-Relativistic QCD, . . .</a:t>
            </a:r>
          </a:p>
          <a:p>
            <a:pPr lvl="1"/>
            <a:r>
              <a:rPr lang="en-US" dirty="0" smtClean="0"/>
              <a:t>Many effective theories for </a:t>
            </a:r>
            <a:r>
              <a:rPr lang="en-US" dirty="0" err="1" smtClean="0"/>
              <a:t>nonperturbative</a:t>
            </a:r>
            <a:r>
              <a:rPr lang="en-US" dirty="0" smtClean="0"/>
              <a:t> QCD – chiral symmetry breaking, . . .</a:t>
            </a:r>
          </a:p>
        </p:txBody>
      </p:sp>
      <p:sp>
        <p:nvSpPr>
          <p:cNvPr id="4" name="Footer Placeholder 3"/>
          <p:cNvSpPr>
            <a:spLocks noGrp="1"/>
          </p:cNvSpPr>
          <p:nvPr>
            <p:ph type="ftr" sz="quarter" idx="11"/>
          </p:nvPr>
        </p:nvSpPr>
        <p:spPr/>
        <p:txBody>
          <a:bodyPr/>
          <a:lstStyle/>
          <a:p>
            <a:r>
              <a:rPr lang="en-US" smtClean="0"/>
              <a:t>C. Aidala, Transversity 2014, June 13, 2014</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11786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2355"/>
          </a:xfrm>
        </p:spPr>
        <p:txBody>
          <a:bodyPr/>
          <a:lstStyle/>
          <a:p>
            <a:r>
              <a:rPr lang="en-US" dirty="0" smtClean="0"/>
              <a:t>A cyclical process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299854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
        <p:nvSpPr>
          <p:cNvPr id="6" name="Rectangle 5"/>
          <p:cNvSpPr/>
          <p:nvPr/>
        </p:nvSpPr>
        <p:spPr>
          <a:xfrm>
            <a:off x="304800" y="1219200"/>
            <a:ext cx="4343400" cy="646331"/>
          </a:xfrm>
          <a:prstGeom prst="rect">
            <a:avLst/>
          </a:prstGeom>
        </p:spPr>
        <p:txBody>
          <a:bodyPr wrap="square">
            <a:spAutoFit/>
          </a:bodyPr>
          <a:lstStyle/>
          <a:p>
            <a:r>
              <a:rPr lang="en-US" dirty="0">
                <a:solidFill>
                  <a:srgbClr val="FFFFCC"/>
                </a:solidFill>
              </a:rPr>
              <a:t>“Starting out, you take the simplest </a:t>
            </a:r>
            <a:r>
              <a:rPr lang="en-US" dirty="0" err="1">
                <a:solidFill>
                  <a:srgbClr val="FFFFCC"/>
                </a:solidFill>
              </a:rPr>
              <a:t>ansatz</a:t>
            </a:r>
            <a:r>
              <a:rPr lang="en-US" dirty="0">
                <a:solidFill>
                  <a:srgbClr val="FFFFCC"/>
                </a:solidFill>
              </a:rPr>
              <a:t>.” – P. Kroll</a:t>
            </a:r>
          </a:p>
        </p:txBody>
      </p:sp>
      <p:sp>
        <p:nvSpPr>
          <p:cNvPr id="7" name="Rectangle 6"/>
          <p:cNvSpPr/>
          <p:nvPr/>
        </p:nvSpPr>
        <p:spPr>
          <a:xfrm>
            <a:off x="5029200" y="1226993"/>
            <a:ext cx="3581400" cy="646331"/>
          </a:xfrm>
          <a:prstGeom prst="rect">
            <a:avLst/>
          </a:prstGeom>
        </p:spPr>
        <p:txBody>
          <a:bodyPr wrap="square">
            <a:spAutoFit/>
          </a:bodyPr>
          <a:lstStyle/>
          <a:p>
            <a:r>
              <a:rPr lang="en-US" dirty="0">
                <a:solidFill>
                  <a:srgbClr val="FFFFCC"/>
                </a:solidFill>
              </a:rPr>
              <a:t>“We must not give up our intuition.” – M. </a:t>
            </a:r>
            <a:r>
              <a:rPr lang="en-US" dirty="0" err="1">
                <a:solidFill>
                  <a:srgbClr val="FFFFCC"/>
                </a:solidFill>
              </a:rPr>
              <a:t>Anselmino</a:t>
            </a:r>
            <a:endParaRPr lang="en-US" dirty="0">
              <a:solidFill>
                <a:srgbClr val="FFFFCC"/>
              </a:solidFill>
            </a:endParaRPr>
          </a:p>
        </p:txBody>
      </p:sp>
    </p:spTree>
    <p:extLst>
      <p:ext uri="{BB962C8B-B14F-4D97-AF65-F5344CB8AC3E}">
        <p14:creationId xmlns:p14="http://schemas.microsoft.com/office/powerpoint/2010/main" val="7839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Increasing connections among </a:t>
            </a:r>
            <a:br>
              <a:rPr lang="en-US" dirty="0" smtClean="0"/>
            </a:br>
            <a:r>
              <a:rPr lang="en-US" dirty="0" smtClean="0"/>
              <a:t>(historically disparate) areas of QCD</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4700" dirty="0" smtClean="0"/>
              <a:t>As we advance, we’re building more connections among the various areas of QCD</a:t>
            </a:r>
            <a:endParaRPr lang="en-US" sz="4700" dirty="0"/>
          </a:p>
          <a:p>
            <a:pPr lvl="1"/>
            <a:endParaRPr lang="en-US" dirty="0"/>
          </a:p>
          <a:p>
            <a:r>
              <a:rPr lang="en-US" dirty="0" smtClean="0"/>
              <a:t>TMD and HEP theory communities – SCET, Q</a:t>
            </a:r>
            <a:r>
              <a:rPr lang="en-US" baseline="-25000" dirty="0" smtClean="0"/>
              <a:t>T</a:t>
            </a:r>
            <a:r>
              <a:rPr lang="en-US" dirty="0" smtClean="0"/>
              <a:t> resummation</a:t>
            </a:r>
          </a:p>
          <a:p>
            <a:r>
              <a:rPr lang="en-US" dirty="0"/>
              <a:t>Jet substructure in HEP and TMD, higher-twist, or </a:t>
            </a:r>
            <a:r>
              <a:rPr lang="en-US" dirty="0" err="1"/>
              <a:t>dihadron</a:t>
            </a:r>
            <a:r>
              <a:rPr lang="en-US" dirty="0"/>
              <a:t> </a:t>
            </a:r>
            <a:r>
              <a:rPr lang="en-US" dirty="0" smtClean="0"/>
              <a:t>FFs</a:t>
            </a:r>
          </a:p>
          <a:p>
            <a:r>
              <a:rPr lang="en-US" dirty="0" smtClean="0"/>
              <a:t>TMDs at the LHC – M. Schlegel, J.P. </a:t>
            </a:r>
            <a:r>
              <a:rPr lang="en-US" dirty="0" err="1" smtClean="0"/>
              <a:t>Lansberg</a:t>
            </a:r>
            <a:r>
              <a:rPr lang="en-US" dirty="0" smtClean="0"/>
              <a:t> talks</a:t>
            </a:r>
            <a:endParaRPr lang="en-US" dirty="0"/>
          </a:p>
          <a:p>
            <a:r>
              <a:rPr lang="en-US" dirty="0" err="1" smtClean="0"/>
              <a:t>Multiparton</a:t>
            </a:r>
            <a:r>
              <a:rPr lang="en-US" dirty="0" smtClean="0"/>
              <a:t> Interactions (MPI) in HEP community and </a:t>
            </a:r>
            <a:r>
              <a:rPr lang="en-US" dirty="0" err="1" smtClean="0"/>
              <a:t>multiparton</a:t>
            </a:r>
            <a:r>
              <a:rPr lang="en-US" dirty="0" smtClean="0"/>
              <a:t> correlations </a:t>
            </a:r>
          </a:p>
          <a:p>
            <a:r>
              <a:rPr lang="en-US" dirty="0" smtClean="0"/>
              <a:t>Nucleon structure, HEP, and heavy ion low-x communities – gluon saturation</a:t>
            </a:r>
            <a:endParaRPr lang="en-US" dirty="0"/>
          </a:p>
          <a:p>
            <a:r>
              <a:rPr lang="en-US" dirty="0" smtClean="0"/>
              <a:t>Heavy ion and nucleon structure communities - Nuclear pdfs, mainly “vanilla” collinear so far, but starting to consider TMD</a:t>
            </a:r>
            <a:r>
              <a:rPr lang="en-US" dirty="0"/>
              <a:t> </a:t>
            </a:r>
            <a:r>
              <a:rPr lang="en-US" dirty="0" smtClean="0"/>
              <a:t>– E. Pace talk</a:t>
            </a:r>
          </a:p>
          <a:p>
            <a:r>
              <a:rPr lang="en-US" dirty="0" smtClean="0"/>
              <a:t>Heavy ion and neutron star communities – dense, hot vs. dense, cold corners of QCD phase diagram</a:t>
            </a:r>
          </a:p>
          <a:p>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25336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blinds(horizontal)">
                                      <p:cBhvr>
                                        <p:cTn id="11" dur="500"/>
                                        <p:tgtEl>
                                          <p:spTgt spid="3">
                                            <p:txEl>
                                              <p:pRg st="7" end="7"/>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Increasing connections among </a:t>
            </a:r>
            <a:br>
              <a:rPr lang="en-US" dirty="0"/>
            </a:br>
            <a:r>
              <a:rPr lang="en-US" dirty="0"/>
              <a:t>(historically disparate) areas of QCD</a:t>
            </a:r>
          </a:p>
        </p:txBody>
      </p:sp>
      <p:sp>
        <p:nvSpPr>
          <p:cNvPr id="3" name="Content Placeholder 2"/>
          <p:cNvSpPr>
            <a:spLocks noGrp="1"/>
          </p:cNvSpPr>
          <p:nvPr>
            <p:ph idx="1"/>
          </p:nvPr>
        </p:nvSpPr>
        <p:spPr>
          <a:xfrm>
            <a:off x="457200" y="1600200"/>
            <a:ext cx="8229600" cy="4724400"/>
          </a:xfrm>
        </p:spPr>
        <p:txBody>
          <a:bodyPr>
            <a:normAutofit fontScale="62500" lnSpcReduction="20000"/>
          </a:bodyPr>
          <a:lstStyle/>
          <a:p>
            <a:r>
              <a:rPr lang="en-US" dirty="0"/>
              <a:t>Heavy ion and hadronization - “fragmentation” vs. nearby partons in phase space; parton energy loss in hot or cold nuclear matter (M. </a:t>
            </a:r>
            <a:r>
              <a:rPr lang="en-US" dirty="0" err="1"/>
              <a:t>Contalbrigo</a:t>
            </a:r>
            <a:r>
              <a:rPr lang="en-US" dirty="0"/>
              <a:t> talk)</a:t>
            </a:r>
          </a:p>
          <a:p>
            <a:r>
              <a:rPr lang="en-US" dirty="0"/>
              <a:t>Heavy ion (quark-gluon plasma) physics and low-energy nuclear reactions; cosmology</a:t>
            </a:r>
          </a:p>
          <a:p>
            <a:pPr lvl="1"/>
            <a:r>
              <a:rPr lang="en-US" dirty="0"/>
              <a:t>“Little Bang </a:t>
            </a:r>
            <a:r>
              <a:rPr lang="en-US" dirty="0" err="1"/>
              <a:t>Nucleosynthesis</a:t>
            </a:r>
            <a:r>
              <a:rPr lang="en-US" dirty="0"/>
              <a:t>”</a:t>
            </a:r>
          </a:p>
          <a:p>
            <a:r>
              <a:rPr lang="en-US" dirty="0" smtClean="0"/>
              <a:t>Diffractive </a:t>
            </a:r>
            <a:r>
              <a:rPr lang="en-US" dirty="0"/>
              <a:t>physics in heavy ion collisions and GPDs; Impact-parameter-dependent nuclear distributions and collision geometry in heavy ion physics; GPDs and proton radius puzzle via form factors</a:t>
            </a:r>
          </a:p>
          <a:p>
            <a:r>
              <a:rPr lang="en-US" dirty="0"/>
              <a:t>OAM (E. Leader and M. </a:t>
            </a:r>
            <a:r>
              <a:rPr lang="en-US" dirty="0" err="1"/>
              <a:t>Burkardt</a:t>
            </a:r>
            <a:r>
              <a:rPr lang="en-US" dirty="0"/>
              <a:t> talks) and GPDs, TMDs (A. Mukherjee </a:t>
            </a:r>
            <a:r>
              <a:rPr lang="en-US" dirty="0" smtClean="0"/>
              <a:t>talk)</a:t>
            </a:r>
            <a:endParaRPr lang="en-US" dirty="0"/>
          </a:p>
          <a:p>
            <a:r>
              <a:rPr lang="en-US" dirty="0"/>
              <a:t>Hadron spectroscopy and OAM – D. Sivers talk</a:t>
            </a:r>
          </a:p>
          <a:p>
            <a:r>
              <a:rPr lang="en-US" dirty="0"/>
              <a:t>H</a:t>
            </a:r>
            <a:r>
              <a:rPr lang="en-US" dirty="0" smtClean="0"/>
              <a:t>adron </a:t>
            </a:r>
            <a:r>
              <a:rPr lang="en-US" dirty="0"/>
              <a:t>spectroscopy and hadronization/FFs—B factories as common </a:t>
            </a:r>
            <a:r>
              <a:rPr lang="en-US" dirty="0" smtClean="0"/>
              <a:t>facilities</a:t>
            </a:r>
            <a:endParaRPr lang="en-US" dirty="0"/>
          </a:p>
          <a:p>
            <a:r>
              <a:rPr lang="en-US" dirty="0"/>
              <a:t>Hadronic vs. partonic </a:t>
            </a:r>
            <a:r>
              <a:rPr lang="en-US" dirty="0" err="1"/>
              <a:t>dof</a:t>
            </a:r>
            <a:r>
              <a:rPr lang="en-US" dirty="0"/>
              <a:t> in </a:t>
            </a:r>
            <a:r>
              <a:rPr lang="en-US" dirty="0" err="1"/>
              <a:t>JLab</a:t>
            </a:r>
            <a:r>
              <a:rPr lang="en-US" dirty="0"/>
              <a:t> </a:t>
            </a:r>
            <a:r>
              <a:rPr lang="en-US" dirty="0" smtClean="0"/>
              <a:t>program and moving beyond single-parton functions in hadrons</a:t>
            </a:r>
            <a:endParaRPr lang="en-US" dirty="0"/>
          </a:p>
          <a:p>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241126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blinds(horizontal)">
                                      <p:cBhvr>
                                        <p:cTn id="11" dur="500"/>
                                        <p:tgtEl>
                                          <p:spTgt spid="3">
                                            <p:txEl>
                                              <p:pRg st="5" end="5"/>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should make every effort to strengthen these links</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dirty="0" smtClean="0"/>
              <a:t>E.g. stronger </a:t>
            </a:r>
            <a:r>
              <a:rPr lang="en-US" dirty="0"/>
              <a:t>links to mainstream HEP experimental </a:t>
            </a:r>
            <a:r>
              <a:rPr lang="en-US" dirty="0" smtClean="0"/>
              <a:t>community</a:t>
            </a:r>
            <a:endParaRPr lang="en-US" dirty="0"/>
          </a:p>
          <a:p>
            <a:pPr lvl="1"/>
            <a:r>
              <a:rPr lang="en-US" dirty="0"/>
              <a:t>There’s lots of QCD physics to be done in </a:t>
            </a:r>
            <a:r>
              <a:rPr lang="en-US" dirty="0" err="1"/>
              <a:t>p+p</a:t>
            </a:r>
            <a:r>
              <a:rPr lang="en-US" dirty="0"/>
              <a:t> collisions at the LHC</a:t>
            </a:r>
            <a:r>
              <a:rPr lang="en-US" dirty="0" smtClean="0"/>
              <a:t>!  </a:t>
            </a:r>
          </a:p>
          <a:p>
            <a:pPr lvl="1"/>
            <a:r>
              <a:rPr lang="en-US" dirty="0" smtClean="0"/>
              <a:t>Share more Monte Carlo tools? (G. Schnell, H. </a:t>
            </a:r>
            <a:r>
              <a:rPr lang="en-US" dirty="0" err="1" smtClean="0"/>
              <a:t>Avakian</a:t>
            </a:r>
            <a:r>
              <a:rPr lang="en-US" dirty="0" smtClean="0"/>
              <a:t> talks)</a:t>
            </a:r>
          </a:p>
          <a:p>
            <a:pPr lvl="1"/>
            <a:r>
              <a:rPr lang="en-US" dirty="0"/>
              <a:t>125 GeV Higgs: </a:t>
            </a:r>
            <a:r>
              <a:rPr lang="en-US" dirty="0" err="1"/>
              <a:t>e+e</a:t>
            </a:r>
            <a:r>
              <a:rPr lang="en-US" dirty="0"/>
              <a:t>- Higgs factory would be great to study FFs at a complementary scale to current B factories!</a:t>
            </a:r>
          </a:p>
          <a:p>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
        <p:nvSpPr>
          <p:cNvPr id="6" name="Rectangle 5"/>
          <p:cNvSpPr/>
          <p:nvPr/>
        </p:nvSpPr>
        <p:spPr>
          <a:xfrm>
            <a:off x="3886200" y="5334000"/>
            <a:ext cx="4343400" cy="1107996"/>
          </a:xfrm>
          <a:prstGeom prst="rect">
            <a:avLst/>
          </a:prstGeom>
        </p:spPr>
        <p:txBody>
          <a:bodyPr wrap="square">
            <a:spAutoFit/>
          </a:bodyPr>
          <a:lstStyle/>
          <a:p>
            <a:r>
              <a:rPr lang="en-US" sz="2200" dirty="0">
                <a:solidFill>
                  <a:srgbClr val="FFFFCC"/>
                </a:solidFill>
              </a:rPr>
              <a:t>“Unpolarized reactions are the basic tool linking many different fields of investigation.” – M. </a:t>
            </a:r>
            <a:r>
              <a:rPr lang="en-US" sz="2200" dirty="0" err="1">
                <a:solidFill>
                  <a:srgbClr val="FFFFCC"/>
                </a:solidFill>
              </a:rPr>
              <a:t>Contalbrigo</a:t>
            </a:r>
            <a:endParaRPr lang="en-US" sz="2200" dirty="0">
              <a:solidFill>
                <a:srgbClr val="FFFFCC"/>
              </a:solidFill>
            </a:endParaRPr>
          </a:p>
        </p:txBody>
      </p:sp>
    </p:spTree>
    <p:extLst>
      <p:ext uri="{BB962C8B-B14F-4D97-AF65-F5344CB8AC3E}">
        <p14:creationId xmlns:p14="http://schemas.microsoft.com/office/powerpoint/2010/main" val="31298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remarks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Early years of </a:t>
            </a:r>
            <a:r>
              <a:rPr lang="en-US" i="1" dirty="0" smtClean="0"/>
              <a:t>quantitative</a:t>
            </a:r>
            <a:r>
              <a:rPr lang="en-US" dirty="0" smtClean="0"/>
              <a:t> basic research in QCD</a:t>
            </a:r>
          </a:p>
          <a:p>
            <a:r>
              <a:rPr lang="en-US" dirty="0" smtClean="0"/>
              <a:t>Proton has key role to play as lightest stable QCD bound state (and component of everyday matter!)</a:t>
            </a:r>
          </a:p>
          <a:p>
            <a:r>
              <a:rPr lang="en-US" dirty="0" smtClean="0"/>
              <a:t>Electron-Ion Collider: Facility to bring the era of quantitative QCD to maturity . . . BUT—</a:t>
            </a:r>
          </a:p>
          <a:p>
            <a:r>
              <a:rPr lang="en-US" dirty="0"/>
              <a:t>M</a:t>
            </a:r>
            <a:r>
              <a:rPr lang="en-US" dirty="0" smtClean="0"/>
              <a:t>easurements in complementary systems important!</a:t>
            </a:r>
          </a:p>
          <a:p>
            <a:endParaRPr lang="en-US" dirty="0" smtClean="0"/>
          </a:p>
          <a:p>
            <a:r>
              <a:rPr lang="en-US" dirty="0" smtClean="0"/>
              <a:t>More connections starting to be developed among various QCD subfields</a:t>
            </a:r>
          </a:p>
          <a:p>
            <a:r>
              <a:rPr lang="en-US" i="1" dirty="0" smtClean="0"/>
              <a:t>Taking small, initial steps along the path toward “grand unification” of QCD across different scales, from partons to neutron stars . . .</a:t>
            </a:r>
            <a:endParaRPr lang="en-US" i="1"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351672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blinds(horizontal)">
                                      <p:cBhvr>
                                        <p:cTn id="1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15" y="304801"/>
            <a:ext cx="4279392" cy="2218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206" y="304800"/>
            <a:ext cx="4409586" cy="212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174" y="2240515"/>
            <a:ext cx="4432226" cy="2292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12" y="2438400"/>
            <a:ext cx="4307695" cy="2326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86" y="4419600"/>
            <a:ext cx="4398264"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816" y="4459224"/>
            <a:ext cx="4409584" cy="194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25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 Aidala, Transversity 2014, June 13, 2014</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6" y="1411281"/>
            <a:ext cx="4522874" cy="218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897" y="1411281"/>
            <a:ext cx="4551903" cy="2258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609" y="3593614"/>
            <a:ext cx="4511262" cy="2502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29" y="3593614"/>
            <a:ext cx="4517068" cy="243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52400" y="381000"/>
            <a:ext cx="8946680" cy="615553"/>
          </a:xfrm>
          <a:prstGeom prst="rect">
            <a:avLst/>
          </a:prstGeom>
          <a:noFill/>
        </p:spPr>
        <p:txBody>
          <a:bodyPr wrap="none" rtlCol="0">
            <a:spAutoFit/>
          </a:bodyPr>
          <a:lstStyle/>
          <a:p>
            <a:r>
              <a:rPr lang="en-US" sz="3400" i="1" dirty="0" smtClean="0">
                <a:solidFill>
                  <a:srgbClr val="FFFF00"/>
                </a:solidFill>
                <a:latin typeface="Times New Roman" panose="02020603050405020304" pitchFamily="18" charset="0"/>
                <a:cs typeface="Times New Roman" panose="02020603050405020304" pitchFamily="18" charset="0"/>
              </a:rPr>
              <a:t>Thanks for making this such a nice community . . .</a:t>
            </a:r>
            <a:endParaRPr lang="en-US" sz="34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2906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4"/>
          <p:cNvSpPr txBox="1">
            <a:spLocks noChangeArrowheads="1"/>
          </p:cNvSpPr>
          <p:nvPr/>
        </p:nvSpPr>
        <p:spPr bwMode="auto">
          <a:xfrm>
            <a:off x="2819400" y="3124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Vast majority of past four decades focused on </a:t>
            </a:r>
          </a:p>
          <a:p>
            <a:pPr algn="ctr"/>
            <a:r>
              <a:rPr lang="en-US" sz="2200" i="1" dirty="0" smtClean="0">
                <a:solidFill>
                  <a:schemeClr val="tx1"/>
                </a:solidFill>
                <a:latin typeface="Times New Roman" pitchFamily="18" charset="0"/>
                <a:cs typeface="Times New Roman" pitchFamily="18" charset="0"/>
              </a:rPr>
              <a:t>1-dimensional</a:t>
            </a:r>
            <a:r>
              <a:rPr lang="en-US" sz="2200" dirty="0" smtClean="0">
                <a:solidFill>
                  <a:schemeClr val="tx1"/>
                </a:solidFill>
                <a:latin typeface="Times New Roman" pitchFamily="18" charset="0"/>
                <a:cs typeface="Times New Roman" pitchFamily="18" charset="0"/>
              </a:rPr>
              <a:t> momentum structure!  Since 1990s starting to consider transverse components . . .</a:t>
            </a:r>
            <a:endParaRPr lang="en-US" sz="2200" dirty="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dirty="0" smtClean="0"/>
              <a:t>Mapping out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7" name="Text Box 34"/>
          <p:cNvSpPr txBox="1">
            <a:spLocks noChangeArrowheads="1"/>
          </p:cNvSpPr>
          <p:nvPr/>
        </p:nvSpPr>
        <p:spPr bwMode="auto">
          <a:xfrm>
            <a:off x="2819400" y="36926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Polarized protons first studied in </a:t>
            </a:r>
            <a:r>
              <a:rPr lang="en-US" sz="2200" dirty="0" smtClean="0">
                <a:solidFill>
                  <a:schemeClr val="tx1"/>
                </a:solidFill>
                <a:latin typeface="Times New Roman" pitchFamily="18" charset="0"/>
                <a:cs typeface="Times New Roman" pitchFamily="18" charset="0"/>
              </a:rPr>
              <a:t>1980s</a:t>
            </a:r>
            <a:r>
              <a:rPr lang="en-US" sz="2200" dirty="0" smtClean="0">
                <a:latin typeface="Times New Roman" pitchFamily="18" charset="0"/>
                <a:cs typeface="Times New Roman" pitchFamily="18" charset="0"/>
              </a:rPr>
              <a:t>.  How </a:t>
            </a:r>
            <a:r>
              <a:rPr lang="en-US" sz="2200" dirty="0" smtClean="0">
                <a:solidFill>
                  <a:schemeClr val="tx1"/>
                </a:solidFill>
                <a:latin typeface="Times New Roman" pitchFamily="18" charset="0"/>
                <a:cs typeface="Times New Roman" pitchFamily="18" charset="0"/>
              </a:rPr>
              <a:t>angular momentum of quarks and gluons add up still not well understood!</a:t>
            </a:r>
            <a:endParaRPr lang="en-US" sz="2200" dirty="0">
              <a:solidFill>
                <a:schemeClr val="tx1"/>
              </a:solidFill>
              <a:latin typeface="Times New Roman" pitchFamily="18" charset="0"/>
              <a:cs typeface="Times New Roman" pitchFamily="18" charset="0"/>
            </a:endParaRPr>
          </a:p>
        </p:txBody>
      </p:sp>
      <p:sp>
        <p:nvSpPr>
          <p:cNvPr id="8" name="Text Box 34"/>
          <p:cNvSpPr txBox="1">
            <a:spLocks noChangeArrowheads="1"/>
          </p:cNvSpPr>
          <p:nvPr/>
        </p:nvSpPr>
        <p:spPr bwMode="auto">
          <a:xfrm>
            <a:off x="2819400" y="4267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Early measurements of flavor distributions in valence region.  Flavor structure at lower momentum fractions still yielding surprises!</a:t>
            </a:r>
            <a:endParaRPr lang="en-US" sz="2200" dirty="0">
              <a:solidFill>
                <a:schemeClr val="tx1"/>
              </a:solidFill>
              <a:latin typeface="Times New Roman" pitchFamily="18" charset="0"/>
              <a:cs typeface="Times New Roman" pitchFamily="18" charset="0"/>
            </a:endParaRPr>
          </a:p>
        </p:txBody>
      </p:sp>
      <p:sp>
        <p:nvSpPr>
          <p:cNvPr id="9" name="Text Box 34"/>
          <p:cNvSpPr txBox="1">
            <a:spLocks noChangeArrowheads="1"/>
          </p:cNvSpPr>
          <p:nvPr/>
        </p:nvSpPr>
        <p:spPr bwMode="auto">
          <a:xfrm>
            <a:off x="2819400" y="25908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Theoretical and experimental concepts to describe and access position only born in mid-1990s.  </a:t>
            </a:r>
            <a:r>
              <a:rPr lang="en-US" sz="2200" dirty="0" smtClean="0">
                <a:latin typeface="Times New Roman" pitchFamily="18" charset="0"/>
                <a:cs typeface="Times New Roman" pitchFamily="18" charset="0"/>
              </a:rPr>
              <a:t>Pioneering measurements over past decade.</a:t>
            </a:r>
            <a:endParaRPr lang="en-US" sz="2200" dirty="0">
              <a:solidFill>
                <a:schemeClr val="tx1"/>
              </a:solidFill>
              <a:latin typeface="Times New Roman" pitchFamily="18" charset="0"/>
              <a:cs typeface="Times New Roman" pitchFamily="18" charset="0"/>
            </a:endParaRPr>
          </a:p>
        </p:txBody>
      </p:sp>
      <p:sp>
        <p:nvSpPr>
          <p:cNvPr id="10" name="Text Box 34"/>
          <p:cNvSpPr txBox="1">
            <a:spLocks noChangeArrowheads="1"/>
          </p:cNvSpPr>
          <p:nvPr/>
        </p:nvSpPr>
        <p:spPr bwMode="auto">
          <a:xfrm>
            <a:off x="2819400" y="49118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Accounted for by theorists from beginning of QCD, but more detailed, potentially observable effects of color have come to forefront in last couple years . . .</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2914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1000"/>
                                        <p:tgtEl>
                                          <p:spTgt spid="5">
                                            <p:txEl>
                                              <p:pRg st="4" end="4"/>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blinds(horizontal)">
                                      <p:cBhvr>
                                        <p:cTn id="11" dur="1000"/>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IC</a:t>
            </a:r>
            <a:endParaRPr lang="en-US" dirty="0"/>
          </a:p>
        </p:txBody>
      </p:sp>
      <p:sp>
        <p:nvSpPr>
          <p:cNvPr id="3" name="Content Placeholder 2"/>
          <p:cNvSpPr>
            <a:spLocks noGrp="1"/>
          </p:cNvSpPr>
          <p:nvPr>
            <p:ph idx="1"/>
          </p:nvPr>
        </p:nvSpPr>
        <p:spPr>
          <a:xfrm>
            <a:off x="228600" y="1066800"/>
            <a:ext cx="8686800" cy="5029200"/>
          </a:xfrm>
        </p:spPr>
        <p:txBody>
          <a:bodyPr>
            <a:normAutofit lnSpcReduction="10000"/>
          </a:bodyPr>
          <a:lstStyle/>
          <a:p>
            <a:r>
              <a:rPr lang="en-US" dirty="0" smtClean="0"/>
              <a:t>A facility to bring this new era of quantitative QCD to maturity!</a:t>
            </a:r>
          </a:p>
          <a:p>
            <a:r>
              <a:rPr lang="en-US" i="1" dirty="0" smtClean="0"/>
              <a:t>How can QCD matter be described in terms of the quark and gluon </a:t>
            </a:r>
            <a:r>
              <a:rPr lang="en-US" i="1" dirty="0" err="1" smtClean="0"/>
              <a:t>d.o.f</a:t>
            </a:r>
            <a:r>
              <a:rPr lang="en-US" i="1" dirty="0" smtClean="0"/>
              <a:t>. in the field theory?</a:t>
            </a:r>
          </a:p>
          <a:p>
            <a:r>
              <a:rPr lang="en-US" i="1" dirty="0" smtClean="0"/>
              <a:t>How does a colored quark or gluon become a colorless object?</a:t>
            </a:r>
          </a:p>
          <a:p>
            <a:r>
              <a:rPr lang="en-US" dirty="0" smtClean="0"/>
              <a:t>Study in detail</a:t>
            </a:r>
          </a:p>
          <a:p>
            <a:pPr lvl="1"/>
            <a:r>
              <a:rPr lang="en-US" dirty="0" smtClean="0"/>
              <a:t>“Simple” QCD bound states: Nucleons</a:t>
            </a:r>
          </a:p>
          <a:p>
            <a:pPr lvl="1"/>
            <a:r>
              <a:rPr lang="en-US" dirty="0" smtClean="0"/>
              <a:t>Collections of QCD bound states: Nuclei </a:t>
            </a:r>
          </a:p>
          <a:p>
            <a:pPr lvl="1"/>
            <a:r>
              <a:rPr lang="en-US" dirty="0" smtClean="0"/>
              <a:t>Hadronization</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pic>
        <p:nvPicPr>
          <p:cNvPr id="7" name="Picture 1"/>
          <p:cNvPicPr>
            <a:picLocks noChangeAspect="1" noChangeArrowheads="1"/>
          </p:cNvPicPr>
          <p:nvPr/>
        </p:nvPicPr>
        <p:blipFill>
          <a:blip r:embed="rId2" cstate="print"/>
          <a:srcRect/>
          <a:stretch>
            <a:fillRect/>
          </a:stretch>
        </p:blipFill>
        <p:spPr bwMode="auto">
          <a:xfrm>
            <a:off x="5142710" y="3886200"/>
            <a:ext cx="1258090" cy="986216"/>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025331" y="3890584"/>
            <a:ext cx="1024638" cy="986216"/>
          </a:xfrm>
          <a:prstGeom prst="rect">
            <a:avLst/>
          </a:prstGeom>
          <a:noFill/>
          <a:ln w="9525">
            <a:noFill/>
            <a:miter lim="800000"/>
            <a:headEnd/>
            <a:tailEnd/>
          </a:ln>
        </p:spPr>
      </p:pic>
      <p:pic>
        <p:nvPicPr>
          <p:cNvPr id="2310145" name="Picture 1"/>
          <p:cNvPicPr>
            <a:picLocks noChangeAspect="1" noChangeArrowheads="1"/>
          </p:cNvPicPr>
          <p:nvPr/>
        </p:nvPicPr>
        <p:blipFill>
          <a:blip r:embed="rId4" cstate="print"/>
          <a:srcRect/>
          <a:stretch>
            <a:fillRect/>
          </a:stretch>
        </p:blipFill>
        <p:spPr bwMode="auto">
          <a:xfrm>
            <a:off x="6477000" y="3886200"/>
            <a:ext cx="1295400" cy="97291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237044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310145"/>
                                        </p:tgtEl>
                                        <p:attrNameLst>
                                          <p:attrName>style.visibility</p:attrName>
                                        </p:attrNameLst>
                                      </p:cBhvr>
                                      <p:to>
                                        <p:strVal val="visible"/>
                                      </p:to>
                                    </p:set>
                                    <p:animEffect transition="in" filter="blinds(horizontal)">
                                      <p:cBhvr>
                                        <p:cTn id="39" dur="500"/>
                                        <p:tgtEl>
                                          <p:spTgt spid="2310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0" y="2152471"/>
            <a:ext cx="3581400" cy="1200329"/>
          </a:xfrm>
          <a:prstGeom prst="rect">
            <a:avLst/>
          </a:prstGeom>
        </p:spPr>
        <p:txBody>
          <a:bodyPr wrap="square">
            <a:spAutoFit/>
          </a:bodyPr>
          <a:lstStyle/>
          <a:p>
            <a:r>
              <a:rPr lang="en-US" sz="2400" dirty="0" smtClean="0">
                <a:solidFill>
                  <a:srgbClr val="FFFFCC"/>
                </a:solidFill>
                <a:latin typeface="Times New Roman" pitchFamily="18" charset="0"/>
                <a:cs typeface="Times New Roman" pitchFamily="18" charset="0"/>
              </a:rPr>
              <a:t>For observables with two different scales, sum logs of their ratio to all orders </a:t>
            </a:r>
          </a:p>
        </p:txBody>
      </p:sp>
      <p:pic>
        <p:nvPicPr>
          <p:cNvPr id="36866" name="Picture 2"/>
          <p:cNvPicPr>
            <a:picLocks noChangeAspect="1" noChangeArrowheads="1"/>
          </p:cNvPicPr>
          <p:nvPr/>
        </p:nvPicPr>
        <p:blipFill>
          <a:blip r:embed="rId4" cstate="print"/>
          <a:srcRect/>
          <a:stretch>
            <a:fillRect/>
          </a:stretch>
        </p:blipFill>
        <p:spPr bwMode="auto">
          <a:xfrm>
            <a:off x="152399" y="1752600"/>
            <a:ext cx="5055855" cy="3505200"/>
          </a:xfrm>
          <a:prstGeom prst="rect">
            <a:avLst/>
          </a:prstGeom>
          <a:noFill/>
          <a:ln w="9525">
            <a:noFill/>
            <a:miter lim="800000"/>
            <a:headEnd/>
            <a:tailEnd/>
          </a:ln>
        </p:spPr>
      </p:pic>
      <p:sp>
        <p:nvSpPr>
          <p:cNvPr id="10" name="Title 9"/>
          <p:cNvSpPr>
            <a:spLocks noGrp="1"/>
          </p:cNvSpPr>
          <p:nvPr>
            <p:ph type="title"/>
          </p:nvPr>
        </p:nvSpPr>
        <p:spPr/>
        <p:txBody>
          <a:bodyPr>
            <a:normAutofit fontScale="90000"/>
          </a:bodyPr>
          <a:lstStyle/>
          <a:p>
            <a:r>
              <a:rPr lang="en-US" dirty="0" smtClean="0"/>
              <a:t>Example: Threshold </a:t>
            </a:r>
            <a:r>
              <a:rPr lang="en-US" dirty="0" err="1" smtClean="0"/>
              <a:t>resummation</a:t>
            </a:r>
            <a:r>
              <a:rPr lang="en-US" dirty="0" smtClean="0"/>
              <a:t> to extend </a:t>
            </a:r>
            <a:r>
              <a:rPr lang="en-US" dirty="0" err="1" smtClean="0"/>
              <a:t>pQCD</a:t>
            </a:r>
            <a:r>
              <a:rPr lang="en-US" dirty="0" smtClean="0"/>
              <a:t> to lower energies </a:t>
            </a:r>
            <a:endParaRPr lang="en-US" dirty="0"/>
          </a:p>
        </p:txBody>
      </p:sp>
      <p:sp>
        <p:nvSpPr>
          <p:cNvPr id="12" name="Footer Placeholder 11"/>
          <p:cNvSpPr>
            <a:spLocks noGrp="1"/>
          </p:cNvSpPr>
          <p:nvPr>
            <p:ph type="ftr" sz="quarter" idx="11"/>
          </p:nvPr>
        </p:nvSpPr>
        <p:spPr/>
        <p:txBody>
          <a:bodyPr/>
          <a:lstStyle/>
          <a:p>
            <a:r>
              <a:rPr lang="en-US" smtClean="0"/>
              <a:t>C. Aidala, Transversity 2014, June 13, 2014</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465537975"/>
              </p:ext>
            </p:extLst>
          </p:nvPr>
        </p:nvGraphicFramePr>
        <p:xfrm>
          <a:off x="2801937" y="2324100"/>
          <a:ext cx="1770063" cy="419100"/>
        </p:xfrm>
        <a:graphic>
          <a:graphicData uri="http://schemas.openxmlformats.org/presentationml/2006/ole">
            <mc:AlternateContent xmlns:mc="http://schemas.openxmlformats.org/markup-compatibility/2006">
              <mc:Choice xmlns:v="urn:schemas-microsoft-com:vml" Requires="v">
                <p:oleObj spid="_x0000_s1492" name="Equation" r:id="rId5" imgW="965160" imgH="228600" progId="Equation.3">
                  <p:embed/>
                </p:oleObj>
              </mc:Choice>
              <mc:Fallback>
                <p:oleObj name="Equation" r:id="rId5" imgW="965160" imgH="228600" progId="Equation.3">
                  <p:embed/>
                  <p:pic>
                    <p:nvPicPr>
                      <p:cNvPr id="0" name=""/>
                      <p:cNvPicPr>
                        <a:picLocks noChangeAspect="1" noChangeArrowheads="1"/>
                      </p:cNvPicPr>
                      <p:nvPr/>
                    </p:nvPicPr>
                    <p:blipFill>
                      <a:blip r:embed="rId6"/>
                      <a:srcRect/>
                      <a:stretch>
                        <a:fillRect/>
                      </a:stretch>
                    </p:blipFill>
                    <p:spPr bwMode="auto">
                      <a:xfrm>
                        <a:off x="2801937" y="2324100"/>
                        <a:ext cx="177006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438400" y="4019490"/>
            <a:ext cx="1295400" cy="400110"/>
          </a:xfrm>
          <a:prstGeom prst="rect">
            <a:avLst/>
          </a:prstGeom>
          <a:noFill/>
        </p:spPr>
        <p:txBody>
          <a:bodyPr wrap="square" rtlCol="0">
            <a:spAutoFit/>
          </a:bodyPr>
          <a:lstStyle/>
          <a:p>
            <a:r>
              <a:rPr lang="en-US" sz="2000" dirty="0" smtClean="0"/>
              <a:t>pp</a:t>
            </a:r>
            <a:r>
              <a:rPr lang="en-US" sz="2000" dirty="0" smtClean="0">
                <a:sym typeface="Wingdings" pitchFamily="2" charset="2"/>
              </a:rPr>
              <a:t></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sym typeface="Wingdings" pitchFamily="2" charset="2"/>
              </a:rPr>
              <a:t>X</a:t>
            </a:r>
            <a:endParaRPr lang="en-US" sz="2000" dirty="0"/>
          </a:p>
        </p:txBody>
      </p:sp>
      <p:sp>
        <p:nvSpPr>
          <p:cNvPr id="16" name="TextBox 15"/>
          <p:cNvSpPr txBox="1"/>
          <p:nvPr/>
        </p:nvSpPr>
        <p:spPr>
          <a:xfrm>
            <a:off x="3048000" y="4919246"/>
            <a:ext cx="880369" cy="338554"/>
          </a:xfrm>
          <a:prstGeom prst="rect">
            <a:avLst/>
          </a:prstGeom>
          <a:noFill/>
        </p:spPr>
        <p:txBody>
          <a:bodyPr wrap="none" rtlCol="0">
            <a:spAutoFit/>
          </a:bodyPr>
          <a:lstStyle/>
          <a:p>
            <a:r>
              <a:rPr lang="en-US" sz="1600" dirty="0" smtClean="0"/>
              <a:t>M (</a:t>
            </a:r>
            <a:r>
              <a:rPr lang="en-US" sz="1600" dirty="0" err="1" smtClean="0"/>
              <a:t>GeV</a:t>
            </a:r>
            <a:r>
              <a:rPr lang="en-US" sz="1600" dirty="0" smtClean="0"/>
              <a:t>)</a:t>
            </a:r>
            <a:endParaRPr lang="en-US" sz="1600" dirty="0"/>
          </a:p>
        </p:txBody>
      </p:sp>
      <p:sp>
        <p:nvSpPr>
          <p:cNvPr id="2" name="Rectangle 1"/>
          <p:cNvSpPr/>
          <p:nvPr/>
        </p:nvSpPr>
        <p:spPr>
          <a:xfrm>
            <a:off x="304800" y="5297269"/>
            <a:ext cx="4572000" cy="646331"/>
          </a:xfrm>
          <a:prstGeom prst="rect">
            <a:avLst/>
          </a:prstGeom>
        </p:spPr>
        <p:txBody>
          <a:bodyPr>
            <a:spAutoFit/>
          </a:bodyPr>
          <a:lstStyle/>
          <a:p>
            <a:r>
              <a:rPr lang="en-US" dirty="0">
                <a:solidFill>
                  <a:srgbClr val="FFFFCC"/>
                </a:solidFill>
                <a:latin typeface="Times New Roman" pitchFamily="18" charset="0"/>
                <a:cs typeface="Times New Roman" pitchFamily="18" charset="0"/>
              </a:rPr>
              <a:t>Almeida, Sterman, </a:t>
            </a:r>
            <a:r>
              <a:rPr lang="en-US" dirty="0" err="1">
                <a:solidFill>
                  <a:srgbClr val="FFFFCC"/>
                </a:solidFill>
                <a:latin typeface="Times New Roman" pitchFamily="18" charset="0"/>
                <a:cs typeface="Times New Roman" pitchFamily="18" charset="0"/>
              </a:rPr>
              <a:t>Vogelsang</a:t>
            </a:r>
            <a:r>
              <a:rPr lang="en-US" dirty="0">
                <a:solidFill>
                  <a:srgbClr val="FFFFCC"/>
                </a:solidFill>
                <a:latin typeface="Times New Roman" pitchFamily="18" charset="0"/>
                <a:cs typeface="Times New Roman" pitchFamily="18" charset="0"/>
              </a:rPr>
              <a:t>  PRD80, 074016 (2009)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8935768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Midrapidity charge-separated hadrons </a:t>
            </a:r>
            <a:br>
              <a:rPr lang="en-US" sz="3600" dirty="0" smtClean="0"/>
            </a:br>
            <a:r>
              <a:rPr lang="en-US" sz="3600" dirty="0" smtClean="0"/>
              <a:t>in 62.4 GeV </a:t>
            </a:r>
            <a:r>
              <a:rPr lang="en-US" sz="3600" dirty="0" err="1" smtClean="0"/>
              <a:t>p+p</a:t>
            </a:r>
            <a:r>
              <a:rPr lang="en-US" sz="3600" dirty="0" smtClean="0"/>
              <a:t>: Reining in scale uncertainties with NLL resummation</a:t>
            </a:r>
            <a:endParaRPr lang="en-US" sz="3600"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0524"/>
            <a:ext cx="7029450" cy="458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0345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Forward charged </a:t>
            </a:r>
            <a:r>
              <a:rPr lang="en-US" dirty="0" smtClean="0">
                <a:latin typeface="Symbol" panose="05050102010706020507" pitchFamily="18" charset="2"/>
              </a:rPr>
              <a:t>p</a:t>
            </a:r>
            <a:r>
              <a:rPr lang="en-US" dirty="0" smtClean="0"/>
              <a:t> and K production at 62.4 GeV</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8889" y="1660273"/>
            <a:ext cx="4208203" cy="4283327"/>
          </a:xfrm>
        </p:spPr>
      </p:pic>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82049"/>
            <a:ext cx="4208203" cy="4239586"/>
          </a:xfrm>
          <a:prstGeom prst="rect">
            <a:avLst/>
          </a:prstGeom>
        </p:spPr>
      </p:pic>
    </p:spTree>
    <p:extLst>
      <p:ext uri="{BB962C8B-B14F-4D97-AF65-F5344CB8AC3E}">
        <p14:creationId xmlns:p14="http://schemas.microsoft.com/office/powerpoint/2010/main" val="27098926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Scale uncertainty remains large for single-particle cross sections even for </a:t>
            </a:r>
            <a:br>
              <a:rPr lang="en-US" sz="3600" dirty="0" smtClean="0"/>
            </a:br>
            <a:r>
              <a:rPr lang="en-US" sz="3600" dirty="0"/>
              <a:t>√</a:t>
            </a:r>
            <a:r>
              <a:rPr lang="en-US" sz="3600" dirty="0" smtClean="0"/>
              <a:t>s =500 GeV and </a:t>
            </a:r>
            <a:r>
              <a:rPr lang="en-US" sz="3600" dirty="0" err="1" smtClean="0"/>
              <a:t>p</a:t>
            </a:r>
            <a:r>
              <a:rPr lang="en-US" sz="3600" baseline="-25000" dirty="0" err="1" smtClean="0"/>
              <a:t>T</a:t>
            </a:r>
            <a:r>
              <a:rPr lang="en-US" sz="3600" dirty="0" smtClean="0"/>
              <a:t> up to 30 GeV</a:t>
            </a:r>
            <a:endParaRPr lang="en-US" sz="3600" dirty="0"/>
          </a:p>
        </p:txBody>
      </p:sp>
      <p:sp>
        <p:nvSpPr>
          <p:cNvPr id="3" name="Content Placeholder 2"/>
          <p:cNvSpPr>
            <a:spLocks noGrp="1"/>
          </p:cNvSpPr>
          <p:nvPr>
            <p:ph idx="1"/>
          </p:nvPr>
        </p:nvSpPr>
        <p:spPr>
          <a:xfrm>
            <a:off x="4953000" y="1981200"/>
            <a:ext cx="3733800" cy="4373563"/>
          </a:xfrm>
        </p:spPr>
        <p:txBody>
          <a:bodyPr>
            <a:normAutofit fontScale="70000" lnSpcReduction="20000"/>
          </a:bodyPr>
          <a:lstStyle/>
          <a:p>
            <a:r>
              <a:rPr lang="en-US" dirty="0" smtClean="0"/>
              <a:t>“Good” agreement with NLO, but still only within ~20-50%</a:t>
            </a:r>
          </a:p>
          <a:p>
            <a:r>
              <a:rPr lang="en-US" dirty="0" smtClean="0"/>
              <a:t>Measured </a:t>
            </a:r>
            <a:r>
              <a:rPr lang="en-US" dirty="0" smtClean="0">
                <a:latin typeface="Symbol" panose="05050102010706020507" pitchFamily="18" charset="2"/>
              </a:rPr>
              <a:t>p</a:t>
            </a:r>
            <a:r>
              <a:rPr lang="en-US" dirty="0" smtClean="0"/>
              <a:t>-/</a:t>
            </a:r>
            <a:r>
              <a:rPr lang="en-US" dirty="0" smtClean="0">
                <a:latin typeface="Symbol" panose="05050102010706020507" pitchFamily="18" charset="2"/>
              </a:rPr>
              <a:t>p</a:t>
            </a:r>
            <a:r>
              <a:rPr lang="en-US" dirty="0" smtClean="0"/>
              <a:t>+ ratio at 200 GeV within ~15% of NLO calculation, but less “good” because of greatly reduced scale uncertainties</a:t>
            </a:r>
          </a:p>
          <a:p>
            <a:pPr lvl="1"/>
            <a:r>
              <a:rPr lang="en-US" dirty="0" smtClean="0"/>
              <a:t>Evidently other uncertainties relevant</a:t>
            </a:r>
          </a:p>
          <a:p>
            <a:r>
              <a:rPr lang="en-US" dirty="0" smtClean="0"/>
              <a:t>What are the most appropriate uncertainties to use in each case?</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pic>
        <p:nvPicPr>
          <p:cNvPr id="89090" name="Picture 2" descr="https://www.phenix.bnl.gov/phenix/WWW/plots/archive/p1054/01/n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48" y="1828800"/>
            <a:ext cx="3753701" cy="453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030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NNPDF </a:t>
            </a:r>
            <a:r>
              <a:rPr lang="en-US" dirty="0" err="1" smtClean="0"/>
              <a:t>dbar</a:t>
            </a:r>
            <a:r>
              <a:rPr lang="en-US" dirty="0" smtClean="0"/>
              <a:t>/</a:t>
            </a:r>
            <a:r>
              <a:rPr lang="en-US" dirty="0" err="1" smtClean="0"/>
              <a:t>ubar</a:t>
            </a:r>
            <a:endParaRPr lang="en-US" dirty="0"/>
          </a:p>
        </p:txBody>
      </p:sp>
      <p:sp>
        <p:nvSpPr>
          <p:cNvPr id="5" name="Footer Placeholder 4"/>
          <p:cNvSpPr>
            <a:spLocks noGrp="1"/>
          </p:cNvSpPr>
          <p:nvPr>
            <p:ph type="ftr" sz="quarter" idx="11"/>
          </p:nvPr>
        </p:nvSpPr>
        <p:spPr/>
        <p:txBody>
          <a:bodyPr/>
          <a:lstStyle/>
          <a:p>
            <a:r>
              <a:rPr lang="en-US" smtClean="0"/>
              <a:t>C. Aidala, Transversity 2014, June 13, 2014</a:t>
            </a:r>
            <a:endParaRPr lang="en-US"/>
          </a:p>
        </p:txBody>
      </p:sp>
      <p:sp>
        <p:nvSpPr>
          <p:cNvPr id="6" name="Slide Number Placeholder 5"/>
          <p:cNvSpPr>
            <a:spLocks noGrp="1"/>
          </p:cNvSpPr>
          <p:nvPr>
            <p:ph type="sldNum" sz="quarter" idx="12"/>
          </p:nvPr>
        </p:nvSpPr>
        <p:spPr/>
        <p:txBody>
          <a:bodyPr/>
          <a:lstStyle/>
          <a:p>
            <a:fld id="{33787017-3038-4AF4-9EAC-D148795E31DD}" type="slidenum">
              <a:rPr lang="en-US" smtClean="0"/>
              <a:pPr/>
              <a:t>53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5420926" cy="430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flipH="1">
            <a:off x="1728850" y="3493325"/>
            <a:ext cx="457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602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Fermilab E1039</a:t>
            </a: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 Aidala, Transversity 2014, June 13, 2014</a:t>
            </a:r>
            <a:endParaRPr lang="en-US"/>
          </a:p>
        </p:txBody>
      </p:sp>
      <p:sp>
        <p:nvSpPr>
          <p:cNvPr id="6" name="Slide Number Placeholder 5"/>
          <p:cNvSpPr>
            <a:spLocks noGrp="1"/>
          </p:cNvSpPr>
          <p:nvPr>
            <p:ph type="sldNum" sz="quarter" idx="12"/>
          </p:nvPr>
        </p:nvSpPr>
        <p:spPr/>
        <p:txBody>
          <a:bodyPr/>
          <a:lstStyle/>
          <a:p>
            <a:fld id="{33787017-3038-4AF4-9EAC-D148795E31DD}" type="slidenum">
              <a:rPr lang="en-US" smtClean="0"/>
              <a:pPr/>
              <a:t>54</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223963"/>
            <a:ext cx="430530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23633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Eta vs. </a:t>
            </a:r>
            <a:r>
              <a:rPr lang="en-US" dirty="0" err="1" smtClean="0"/>
              <a:t>kaon</a:t>
            </a:r>
            <a:r>
              <a:rPr lang="en-US" dirty="0" smtClean="0"/>
              <a:t> A</a:t>
            </a:r>
            <a:r>
              <a:rPr lang="en-US" baseline="-25000" dirty="0" smtClean="0"/>
              <a:t>N</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C. Aidala, Transversity 2014, June 13, 2014</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55</a:t>
            </a:fld>
            <a:endParaRPr lang="en-US"/>
          </a:p>
        </p:txBody>
      </p:sp>
      <p:sp>
        <p:nvSpPr>
          <p:cNvPr id="6" name="TextBox 5"/>
          <p:cNvSpPr txBox="1"/>
          <p:nvPr/>
        </p:nvSpPr>
        <p:spPr>
          <a:xfrm>
            <a:off x="7010400" y="1904999"/>
            <a:ext cx="1600200" cy="1477328"/>
          </a:xfrm>
          <a:prstGeom prst="rect">
            <a:avLst/>
          </a:prstGeom>
          <a:noFill/>
        </p:spPr>
        <p:txBody>
          <a:bodyPr wrap="square" rtlCol="0">
            <a:spAutoFit/>
          </a:bodyPr>
          <a:lstStyle/>
          <a:p>
            <a:r>
              <a:rPr lang="en-US" dirty="0" smtClean="0">
                <a:solidFill>
                  <a:srgbClr val="FFFFCC"/>
                </a:solidFill>
              </a:rPr>
              <a:t>Kaons higher, including K-, although not apples-to-apples.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61258"/>
            <a:ext cx="6073873" cy="3787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90600" y="2819400"/>
            <a:ext cx="3980513" cy="369332"/>
          </a:xfrm>
          <a:prstGeom prst="rect">
            <a:avLst/>
          </a:prstGeom>
          <a:noFill/>
        </p:spPr>
        <p:txBody>
          <a:bodyPr wrap="none" rtlCol="0">
            <a:spAutoFit/>
          </a:bodyPr>
          <a:lstStyle/>
          <a:p>
            <a:r>
              <a:rPr lang="en-US" dirty="0" smtClean="0"/>
              <a:t>PHENIX Eta vs. kaons—kaons higher . . .?</a:t>
            </a:r>
            <a:endParaRPr lang="en-US" dirty="0"/>
          </a:p>
        </p:txBody>
      </p:sp>
      <p:sp>
        <p:nvSpPr>
          <p:cNvPr id="10" name="TextBox 9"/>
          <p:cNvSpPr txBox="1"/>
          <p:nvPr/>
        </p:nvSpPr>
        <p:spPr>
          <a:xfrm>
            <a:off x="3657600" y="2035792"/>
            <a:ext cx="1374094" cy="307777"/>
          </a:xfrm>
          <a:prstGeom prst="rect">
            <a:avLst/>
          </a:prstGeom>
          <a:noFill/>
        </p:spPr>
        <p:txBody>
          <a:bodyPr wrap="none" rtlCol="0">
            <a:spAutoFit/>
          </a:bodyPr>
          <a:lstStyle/>
          <a:p>
            <a:r>
              <a:rPr lang="en-US" sz="1400" dirty="0" smtClean="0"/>
              <a:t>arXiv:1406.3541</a:t>
            </a:r>
            <a:endParaRPr lang="en-US" sz="1400" dirty="0"/>
          </a:p>
        </p:txBody>
      </p:sp>
      <p:sp>
        <p:nvSpPr>
          <p:cNvPr id="11" name="TextBox 10"/>
          <p:cNvSpPr txBox="1"/>
          <p:nvPr/>
        </p:nvSpPr>
        <p:spPr>
          <a:xfrm>
            <a:off x="3352800" y="2435423"/>
            <a:ext cx="1912703" cy="307777"/>
          </a:xfrm>
          <a:prstGeom prst="rect">
            <a:avLst/>
          </a:prstGeom>
          <a:noFill/>
        </p:spPr>
        <p:txBody>
          <a:bodyPr wrap="none" rtlCol="0">
            <a:spAutoFit/>
          </a:bodyPr>
          <a:lstStyle/>
          <a:p>
            <a:r>
              <a:rPr lang="en-US" sz="1400" dirty="0" smtClean="0"/>
              <a:t>PRL 101, 042001 (2008)</a:t>
            </a:r>
            <a:endParaRPr lang="en-US" sz="1400" dirty="0"/>
          </a:p>
        </p:txBody>
      </p:sp>
    </p:spTree>
    <p:extLst>
      <p:ext uri="{BB962C8B-B14F-4D97-AF65-F5344CB8AC3E}">
        <p14:creationId xmlns:p14="http://schemas.microsoft.com/office/powerpoint/2010/main" val="322122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r>
              <a:rPr lang="en-US" dirty="0" err="1" smtClean="0"/>
              <a:t>Hadronization</a:t>
            </a:r>
            <a:r>
              <a:rPr lang="en-US" dirty="0" smtClean="0"/>
              <a:t>: A lot to learn, from a variety of collision systems</a:t>
            </a:r>
            <a:endParaRPr lang="en-US" dirty="0"/>
          </a:p>
        </p:txBody>
      </p:sp>
      <p:sp>
        <p:nvSpPr>
          <p:cNvPr id="3" name="Content Placeholder 2"/>
          <p:cNvSpPr>
            <a:spLocks noGrp="1"/>
          </p:cNvSpPr>
          <p:nvPr>
            <p:ph idx="1"/>
          </p:nvPr>
        </p:nvSpPr>
        <p:spPr>
          <a:xfrm>
            <a:off x="457200" y="1371600"/>
            <a:ext cx="8229600" cy="5059363"/>
          </a:xfrm>
        </p:spPr>
        <p:txBody>
          <a:bodyPr>
            <a:normAutofit fontScale="62500" lnSpcReduction="20000"/>
          </a:bodyPr>
          <a:lstStyle/>
          <a:p>
            <a:pPr>
              <a:buNone/>
            </a:pPr>
            <a:r>
              <a:rPr lang="en-US" sz="3700" dirty="0" smtClean="0"/>
              <a:t>What are the ways in which </a:t>
            </a:r>
            <a:r>
              <a:rPr lang="en-US" sz="3700" dirty="0" err="1" smtClean="0"/>
              <a:t>partons</a:t>
            </a:r>
            <a:r>
              <a:rPr lang="en-US" sz="3700" dirty="0" smtClean="0"/>
              <a:t> can turn into hadrons?   </a:t>
            </a:r>
          </a:p>
          <a:p>
            <a:r>
              <a:rPr lang="en-US" dirty="0" smtClean="0"/>
              <a:t>Spin-momentum correlations in </a:t>
            </a:r>
            <a:r>
              <a:rPr lang="en-US" dirty="0" err="1" smtClean="0"/>
              <a:t>hadronization</a:t>
            </a:r>
            <a:r>
              <a:rPr lang="en-US" dirty="0" smtClean="0"/>
              <a:t>?</a:t>
            </a:r>
          </a:p>
          <a:p>
            <a:pPr lvl="1"/>
            <a:r>
              <a:rPr lang="en-US" dirty="0" smtClean="0"/>
              <a:t>Correlations now measured definitively in </a:t>
            </a:r>
            <a:r>
              <a:rPr lang="en-US" dirty="0" err="1" smtClean="0"/>
              <a:t>e+e</a:t>
            </a:r>
            <a:r>
              <a:rPr lang="en-US" dirty="0" smtClean="0"/>
              <a:t>-!  (BELLE, BABAR)</a:t>
            </a:r>
          </a:p>
          <a:p>
            <a:r>
              <a:rPr lang="en-US" dirty="0" smtClean="0"/>
              <a:t>Gluons vs. quarks?</a:t>
            </a:r>
          </a:p>
          <a:p>
            <a:pPr lvl="1"/>
            <a:r>
              <a:rPr lang="en-US" dirty="0" smtClean="0"/>
              <a:t>Gluon vs. quark jets a hot topic in the LHC </a:t>
            </a:r>
            <a:r>
              <a:rPr lang="en-US" dirty="0" err="1" smtClean="0"/>
              <a:t>p+p</a:t>
            </a:r>
            <a:r>
              <a:rPr lang="en-US" dirty="0" smtClean="0"/>
              <a:t> program right now</a:t>
            </a:r>
          </a:p>
          <a:p>
            <a:pPr lvl="1"/>
            <a:r>
              <a:rPr lang="en-US" dirty="0" smtClean="0"/>
              <a:t>Go back to clean </a:t>
            </a:r>
            <a:r>
              <a:rPr lang="en-US" dirty="0" err="1" smtClean="0"/>
              <a:t>e+e</a:t>
            </a:r>
            <a:r>
              <a:rPr lang="en-US" dirty="0" smtClean="0"/>
              <a:t>- with new jet analysis techniques in hand?</a:t>
            </a:r>
          </a:p>
          <a:p>
            <a:r>
              <a:rPr lang="en-US" dirty="0" smtClean="0"/>
              <a:t>In “vacuum” vs. cold nuclear matter vs. hot + dense QCD matter?</a:t>
            </a:r>
          </a:p>
          <a:p>
            <a:pPr lvl="1"/>
            <a:r>
              <a:rPr lang="en-US" dirty="0" smtClean="0"/>
              <a:t>Use path lengths through nuclei to benchmark hadronization times </a:t>
            </a:r>
            <a:r>
              <a:rPr lang="en-US" dirty="0" smtClean="0">
                <a:sym typeface="Wingdings" pitchFamily="2" charset="2"/>
              </a:rPr>
              <a:t> </a:t>
            </a:r>
            <a:r>
              <a:rPr lang="en-US" dirty="0" err="1" smtClean="0">
                <a:sym typeface="Wingdings" pitchFamily="2" charset="2"/>
              </a:rPr>
              <a:t>e+A</a:t>
            </a:r>
            <a:endParaRPr lang="en-US" dirty="0" smtClean="0"/>
          </a:p>
          <a:p>
            <a:r>
              <a:rPr lang="en-US" dirty="0" smtClean="0"/>
              <a:t>Hadronization via “fragmentation” (what does that really mean?), “freeze-out,” “recombination,” . . .?</a:t>
            </a:r>
          </a:p>
          <a:p>
            <a:pPr lvl="1"/>
            <a:r>
              <a:rPr lang="en-US" dirty="0" smtClean="0"/>
              <a:t>Soft hadron production from </a:t>
            </a:r>
            <a:r>
              <a:rPr lang="en-US" dirty="0" err="1" smtClean="0"/>
              <a:t>thermalized</a:t>
            </a:r>
            <a:r>
              <a:rPr lang="en-US" dirty="0" smtClean="0"/>
              <a:t> quark-gluon plasma—different mechanism than hadronization from hard-scattered q or g?</a:t>
            </a:r>
          </a:p>
          <a:p>
            <a:r>
              <a:rPr lang="en-US" dirty="0" smtClean="0"/>
              <a:t>Light atomic nuclei and </a:t>
            </a:r>
            <a:r>
              <a:rPr lang="en-US" dirty="0" err="1" smtClean="0"/>
              <a:t>antinuclei</a:t>
            </a:r>
            <a:r>
              <a:rPr lang="en-US" dirty="0" smtClean="0"/>
              <a:t> also produced in heavy ion collisions at RHIC!</a:t>
            </a:r>
          </a:p>
          <a:p>
            <a:pPr lvl="1"/>
            <a:r>
              <a:rPr lang="en-US" dirty="0" smtClean="0"/>
              <a:t>How are such “compound” QCD systems formed from partons?  Cosmological implications??</a:t>
            </a:r>
          </a:p>
          <a:p>
            <a:r>
              <a:rPr lang="en-US" dirty="0" smtClean="0"/>
              <a:t>…</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pic>
        <p:nvPicPr>
          <p:cNvPr id="9" name="Picture 1"/>
          <p:cNvPicPr>
            <a:picLocks noChangeAspect="1" noChangeArrowheads="1"/>
          </p:cNvPicPr>
          <p:nvPr/>
        </p:nvPicPr>
        <p:blipFill>
          <a:blip r:embed="rId3" cstate="print"/>
          <a:srcRect/>
          <a:stretch>
            <a:fillRect/>
          </a:stretch>
        </p:blipFill>
        <p:spPr bwMode="auto">
          <a:xfrm>
            <a:off x="7494997" y="838200"/>
            <a:ext cx="1420403" cy="1066800"/>
          </a:xfrm>
          <a:prstGeom prst="rect">
            <a:avLst/>
          </a:prstGeom>
          <a:noFill/>
          <a:ln w="9525">
            <a:noFill/>
            <a:miter lim="800000"/>
            <a:headEnd/>
            <a:tailEnd/>
          </a:ln>
        </p:spPr>
      </p:pic>
      <p:sp>
        <p:nvSpPr>
          <p:cNvPr id="10" name="Text Box 4"/>
          <p:cNvSpPr txBox="1">
            <a:spLocks noChangeArrowheads="1"/>
          </p:cNvSpPr>
          <p:nvPr/>
        </p:nvSpPr>
        <p:spPr bwMode="auto">
          <a:xfrm>
            <a:off x="762000" y="2574429"/>
            <a:ext cx="7696200" cy="1692771"/>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dirty="0" smtClean="0">
                <a:latin typeface="Times New Roman" pitchFamily="18" charset="0"/>
                <a:cs typeface="Times New Roman" pitchFamily="18" charset="0"/>
              </a:rPr>
              <a:t>In my opinion, hadronization has been a largely neglected area over the past decades of QCD—lots of progress to look forward to in upcoming years, with </a:t>
            </a:r>
            <a:r>
              <a:rPr lang="en-US" sz="2600" dirty="0" err="1" smtClean="0">
                <a:latin typeface="Times New Roman" pitchFamily="18" charset="0"/>
                <a:cs typeface="Times New Roman" pitchFamily="18" charset="0"/>
              </a:rPr>
              <a:t>e+A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p+p</a:t>
            </a:r>
            <a:r>
              <a:rPr lang="en-US" sz="2600" dirty="0" smtClean="0">
                <a:latin typeface="Times New Roman" pitchFamily="18" charset="0"/>
                <a:cs typeface="Times New Roman" pitchFamily="18" charset="0"/>
              </a:rPr>
              <a:t>, and A+A all playing a role along with </a:t>
            </a:r>
            <a:r>
              <a:rPr lang="en-US" sz="2600" dirty="0" err="1" smtClean="0">
                <a:latin typeface="Times New Roman" pitchFamily="18" charset="0"/>
                <a:cs typeface="Times New Roman" pitchFamily="18" charset="0"/>
              </a:rPr>
              <a:t>e</a:t>
            </a:r>
            <a:r>
              <a:rPr lang="en-US" sz="2600" baseline="30000" dirty="0" err="1" smtClean="0">
                <a:latin typeface="Times New Roman" pitchFamily="18" charset="0"/>
                <a:cs typeface="Times New Roman" pitchFamily="18" charset="0"/>
              </a:rPr>
              <a:t>+</a:t>
            </a:r>
            <a:r>
              <a:rPr lang="en-US" sz="2600" dirty="0" err="1" smtClean="0">
                <a:latin typeface="Times New Roman" pitchFamily="18" charset="0"/>
                <a:cs typeface="Times New Roman" pitchFamily="18" charset="0"/>
              </a:rPr>
              <a:t>e</a:t>
            </a:r>
            <a:r>
              <a:rPr lang="en-US" sz="2600" baseline="300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197685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blinds(horizontal)">
                                      <p:cBhvr>
                                        <p:cTn id="45" dur="500"/>
                                        <p:tgtEl>
                                          <p:spTgt spid="3">
                                            <p:txEl>
                                              <p:pRg st="11" end="11"/>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blinds(horizontal)">
                                      <p:cBhvr>
                                        <p:cTn id="48" dur="500"/>
                                        <p:tgtEl>
                                          <p:spTgt spid="3">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bg/>
                                          </p:spTgt>
                                        </p:tgtEl>
                                        <p:attrNameLst>
                                          <p:attrName>style.visibility</p:attrName>
                                        </p:attrNameLst>
                                      </p:cBhvr>
                                      <p:to>
                                        <p:strVal val="visible"/>
                                      </p:to>
                                    </p:set>
                                    <p:anim calcmode="lin" valueType="num">
                                      <p:cBhvr additive="base">
                                        <p:cTn id="53"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bg/>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additive="base">
                                        <p:cTn id="5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Comparing central </a:t>
            </a:r>
            <a:r>
              <a:rPr lang="en-US" dirty="0" err="1"/>
              <a:t>d+Au</a:t>
            </a:r>
            <a:r>
              <a:rPr lang="en-US" dirty="0"/>
              <a:t> with peripheral </a:t>
            </a:r>
            <a:r>
              <a:rPr lang="en-US" dirty="0" err="1"/>
              <a:t>Au+Au</a:t>
            </a:r>
            <a:endParaRPr lang="en-US" dirty="0"/>
          </a:p>
        </p:txBody>
      </p:sp>
      <p:sp>
        <p:nvSpPr>
          <p:cNvPr id="3" name="Content Placeholder 2"/>
          <p:cNvSpPr>
            <a:spLocks noGrp="1"/>
          </p:cNvSpPr>
          <p:nvPr>
            <p:ph idx="1"/>
          </p:nvPr>
        </p:nvSpPr>
        <p:spPr>
          <a:xfrm>
            <a:off x="5106140" y="1600200"/>
            <a:ext cx="3580660" cy="4525963"/>
          </a:xfrm>
        </p:spPr>
        <p:txBody>
          <a:bodyPr>
            <a:normAutofit fontScale="85000" lnSpcReduction="10000"/>
          </a:bodyPr>
          <a:lstStyle/>
          <a:p>
            <a:r>
              <a:rPr lang="en-US" dirty="0" smtClean="0"/>
              <a:t>Direct ratio of spectra is flat above 2.5 GeV and species independent</a:t>
            </a:r>
          </a:p>
          <a:p>
            <a:pPr lvl="1"/>
            <a:r>
              <a:rPr lang="en-US" dirty="0"/>
              <a:t>B</a:t>
            </a:r>
            <a:r>
              <a:rPr lang="en-US" dirty="0" smtClean="0"/>
              <a:t>aryon enhancement is </a:t>
            </a:r>
            <a:r>
              <a:rPr lang="en-US" i="1" dirty="0" smtClean="0"/>
              <a:t>quantitatively</a:t>
            </a:r>
            <a:r>
              <a:rPr lang="en-US" dirty="0" smtClean="0"/>
              <a:t> the same</a:t>
            </a:r>
          </a:p>
          <a:p>
            <a:pPr lvl="1"/>
            <a:r>
              <a:rPr lang="en-US" dirty="0" smtClean="0"/>
              <a:t>Ratio significantly less than unity—suggests energy loss for all species in peripheral </a:t>
            </a:r>
            <a:r>
              <a:rPr lang="en-US" dirty="0" err="1" smtClean="0"/>
              <a:t>Au+Au</a:t>
            </a:r>
            <a:endParaRPr lang="en-US" dirty="0" smtClean="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480134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730173" y="5029200"/>
            <a:ext cx="2299027" cy="430887"/>
          </a:xfrm>
          <a:prstGeom prst="rect">
            <a:avLst/>
          </a:prstGeom>
        </p:spPr>
        <p:txBody>
          <a:bodyPr wrap="none">
            <a:spAutoFit/>
          </a:bodyPr>
          <a:lstStyle/>
          <a:p>
            <a:r>
              <a:rPr lang="en-US" sz="2200" i="1" dirty="0">
                <a:solidFill>
                  <a:srgbClr val="FFFFCC"/>
                </a:solidFill>
                <a:latin typeface="Times" pitchFamily="18" charset="0"/>
              </a:rPr>
              <a:t>No scaling applied</a:t>
            </a:r>
          </a:p>
        </p:txBody>
      </p:sp>
      <p:sp>
        <p:nvSpPr>
          <p:cNvPr id="8" name="TextBox 7"/>
          <p:cNvSpPr txBox="1"/>
          <p:nvPr/>
        </p:nvSpPr>
        <p:spPr>
          <a:xfrm>
            <a:off x="381000" y="5064825"/>
            <a:ext cx="2258503" cy="369332"/>
          </a:xfrm>
          <a:prstGeom prst="rect">
            <a:avLst/>
          </a:prstGeom>
          <a:noFill/>
        </p:spPr>
        <p:txBody>
          <a:bodyPr wrap="none" rtlCol="0">
            <a:spAutoFit/>
          </a:bodyPr>
          <a:lstStyle/>
          <a:p>
            <a:r>
              <a:rPr lang="en-US" dirty="0" smtClean="0">
                <a:solidFill>
                  <a:srgbClr val="FFFFCC"/>
                </a:solidFill>
              </a:rPr>
              <a:t>PRC88, 024906 (2013)</a:t>
            </a:r>
            <a:endParaRPr lang="en-US" dirty="0">
              <a:solidFill>
                <a:srgbClr val="FFFFCC"/>
              </a:solidFill>
            </a:endParaRPr>
          </a:p>
        </p:txBody>
      </p:sp>
      <p:pic>
        <p:nvPicPr>
          <p:cNvPr id="9" name="Picture 12" descr="PHENIX big logo"/>
          <p:cNvPicPr>
            <a:picLocks noChangeAspect="1" noChangeArrowheads="1"/>
          </p:cNvPicPr>
          <p:nvPr/>
        </p:nvPicPr>
        <p:blipFill>
          <a:blip r:embed="rId3" cstate="print"/>
          <a:srcRect/>
          <a:stretch>
            <a:fillRect/>
          </a:stretch>
        </p:blipFill>
        <p:spPr bwMode="auto">
          <a:xfrm>
            <a:off x="1676400" y="2057400"/>
            <a:ext cx="861526" cy="281432"/>
          </a:xfrm>
          <a:prstGeom prst="rect">
            <a:avLst/>
          </a:prstGeom>
          <a:noFill/>
        </p:spPr>
      </p:pic>
    </p:spTree>
    <p:extLst>
      <p:ext uri="{BB962C8B-B14F-4D97-AF65-F5344CB8AC3E}">
        <p14:creationId xmlns:p14="http://schemas.microsoft.com/office/powerpoint/2010/main" val="38722855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Enhancement of strange meson production in central </a:t>
            </a:r>
            <a:r>
              <a:rPr lang="en-US" dirty="0" err="1" smtClean="0"/>
              <a:t>Au+Au</a:t>
            </a:r>
            <a:endParaRPr lang="en-US" dirty="0"/>
          </a:p>
        </p:txBody>
      </p:sp>
      <p:sp>
        <p:nvSpPr>
          <p:cNvPr id="3" name="Content Placeholder 2"/>
          <p:cNvSpPr>
            <a:spLocks noGrp="1"/>
          </p:cNvSpPr>
          <p:nvPr>
            <p:ph idx="1"/>
          </p:nvPr>
        </p:nvSpPr>
        <p:spPr>
          <a:xfrm>
            <a:off x="5181600" y="1600200"/>
            <a:ext cx="3505200" cy="4525963"/>
          </a:xfrm>
        </p:spPr>
        <p:txBody>
          <a:bodyPr>
            <a:normAutofit/>
          </a:bodyPr>
          <a:lstStyle/>
          <a:p>
            <a:r>
              <a:rPr lang="en-US" dirty="0" smtClean="0"/>
              <a:t>K/</a:t>
            </a:r>
            <a:r>
              <a:rPr lang="en-US" dirty="0" smtClean="0">
                <a:latin typeface="Symbol" panose="05050102010706020507" pitchFamily="18" charset="2"/>
              </a:rPr>
              <a:t>p</a:t>
            </a:r>
            <a:r>
              <a:rPr lang="en-US" dirty="0" smtClean="0"/>
              <a:t> ratio higher in more central </a:t>
            </a:r>
            <a:r>
              <a:rPr lang="en-US" dirty="0" err="1" smtClean="0"/>
              <a:t>Au+Au</a:t>
            </a:r>
            <a:r>
              <a:rPr lang="en-US" dirty="0" smtClean="0"/>
              <a:t> than </a:t>
            </a:r>
            <a:r>
              <a:rPr lang="en-US" dirty="0" err="1" smtClean="0"/>
              <a:t>p+p</a:t>
            </a:r>
            <a:r>
              <a:rPr lang="en-US" dirty="0" smtClean="0"/>
              <a:t>, increases with centrality</a:t>
            </a:r>
          </a:p>
          <a:p>
            <a:r>
              <a:rPr lang="en-US" dirty="0" smtClean="0"/>
              <a:t>K/</a:t>
            </a:r>
            <a:r>
              <a:rPr lang="en-US" dirty="0" smtClean="0">
                <a:latin typeface="Symbol" panose="05050102010706020507" pitchFamily="18" charset="2"/>
              </a:rPr>
              <a:t>p</a:t>
            </a:r>
            <a:r>
              <a:rPr lang="en-US" dirty="0" smtClean="0"/>
              <a:t> ratio in </a:t>
            </a:r>
            <a:r>
              <a:rPr lang="en-US" dirty="0" err="1" smtClean="0"/>
              <a:t>d+Au</a:t>
            </a:r>
            <a:r>
              <a:rPr lang="en-US" dirty="0" smtClean="0"/>
              <a:t> same as </a:t>
            </a:r>
            <a:r>
              <a:rPr lang="en-US" dirty="0" err="1" smtClean="0"/>
              <a:t>p+p</a:t>
            </a:r>
            <a:r>
              <a:rPr lang="en-US" dirty="0"/>
              <a:t> </a:t>
            </a:r>
            <a:r>
              <a:rPr lang="en-US" dirty="0" smtClean="0"/>
              <a:t>for all centralities</a:t>
            </a:r>
          </a:p>
          <a:p>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pic>
        <p:nvPicPr>
          <p:cNvPr id="97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74" y="1552575"/>
            <a:ext cx="416242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25" y="1581150"/>
            <a:ext cx="41148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descr="PHENIX big logo"/>
          <p:cNvPicPr>
            <a:picLocks noChangeAspect="1" noChangeArrowheads="1"/>
          </p:cNvPicPr>
          <p:nvPr/>
        </p:nvPicPr>
        <p:blipFill>
          <a:blip r:embed="rId4" cstate="print"/>
          <a:srcRect/>
          <a:stretch>
            <a:fillRect/>
          </a:stretch>
        </p:blipFill>
        <p:spPr bwMode="auto">
          <a:xfrm>
            <a:off x="1219200" y="2514600"/>
            <a:ext cx="861526" cy="281432"/>
          </a:xfrm>
          <a:prstGeom prst="rect">
            <a:avLst/>
          </a:prstGeom>
          <a:noFill/>
        </p:spPr>
      </p:pic>
    </p:spTree>
    <p:extLst>
      <p:ext uri="{BB962C8B-B14F-4D97-AF65-F5344CB8AC3E}">
        <p14:creationId xmlns:p14="http://schemas.microsoft.com/office/powerpoint/2010/main" val="369451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935925"/>
            <a:ext cx="551497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Strange meson production in </a:t>
            </a:r>
            <a:r>
              <a:rPr lang="en-US" dirty="0" err="1"/>
              <a:t>Au+Au</a:t>
            </a:r>
            <a:endParaRPr lang="en-US" dirty="0"/>
          </a:p>
        </p:txBody>
      </p:sp>
      <p:sp>
        <p:nvSpPr>
          <p:cNvPr id="3" name="Content Placeholder 2"/>
          <p:cNvSpPr>
            <a:spLocks noGrp="1"/>
          </p:cNvSpPr>
          <p:nvPr>
            <p:ph idx="1"/>
          </p:nvPr>
        </p:nvSpPr>
        <p:spPr>
          <a:xfrm>
            <a:off x="6019800" y="1295400"/>
            <a:ext cx="2743200" cy="4953000"/>
          </a:xfrm>
        </p:spPr>
        <p:txBody>
          <a:bodyPr>
            <a:normAutofit fontScale="62500" lnSpcReduction="20000"/>
          </a:bodyPr>
          <a:lstStyle/>
          <a:p>
            <a:r>
              <a:rPr lang="en-US" dirty="0" smtClean="0"/>
              <a:t>In </a:t>
            </a:r>
            <a:r>
              <a:rPr lang="en-US" dirty="0" err="1" smtClean="0"/>
              <a:t>Au+Au</a:t>
            </a:r>
            <a:r>
              <a:rPr lang="en-US" dirty="0" smtClean="0"/>
              <a:t>, </a:t>
            </a:r>
            <a:r>
              <a:rPr lang="en-US" dirty="0" err="1" smtClean="0"/>
              <a:t>kaon</a:t>
            </a:r>
            <a:r>
              <a:rPr lang="en-US" dirty="0" smtClean="0"/>
              <a:t> and pion most separated in central events</a:t>
            </a:r>
          </a:p>
          <a:p>
            <a:r>
              <a:rPr lang="en-US" dirty="0" smtClean="0"/>
              <a:t>Phi seems to stay between </a:t>
            </a:r>
            <a:r>
              <a:rPr lang="en-US" dirty="0" err="1" smtClean="0"/>
              <a:t>kaon</a:t>
            </a:r>
            <a:r>
              <a:rPr lang="en-US" dirty="0" smtClean="0"/>
              <a:t> and proton</a:t>
            </a:r>
          </a:p>
          <a:p>
            <a:r>
              <a:rPr lang="en-US" dirty="0" smtClean="0"/>
              <a:t>In </a:t>
            </a:r>
            <a:r>
              <a:rPr lang="en-US" dirty="0" err="1" smtClean="0"/>
              <a:t>d+Au</a:t>
            </a:r>
            <a:r>
              <a:rPr lang="en-US" dirty="0" smtClean="0"/>
              <a:t>, charged pions and kaons consistent with each other, and phi exhibits minimal modification</a:t>
            </a:r>
          </a:p>
          <a:p>
            <a:r>
              <a:rPr lang="en-US" dirty="0"/>
              <a:t>Suggests additional strange meson production mechanism in </a:t>
            </a:r>
            <a:r>
              <a:rPr lang="en-US" dirty="0" smtClean="0"/>
              <a:t>central </a:t>
            </a:r>
            <a:r>
              <a:rPr lang="en-US" dirty="0" err="1" smtClean="0"/>
              <a:t>Au+Au</a:t>
            </a:r>
            <a:r>
              <a:rPr lang="en-US" dirty="0" smtClean="0"/>
              <a:t> </a:t>
            </a:r>
            <a:r>
              <a:rPr lang="en-US" dirty="0"/>
              <a:t>compared to </a:t>
            </a:r>
            <a:r>
              <a:rPr lang="en-US" dirty="0" err="1"/>
              <a:t>d+Au</a:t>
            </a:r>
            <a:r>
              <a:rPr lang="en-US" dirty="0"/>
              <a:t> or </a:t>
            </a:r>
            <a:r>
              <a:rPr lang="en-US" dirty="0" err="1"/>
              <a:t>p+p</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59</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565785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83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fade">
                                      <p:cBhvr>
                                        <p:cTn id="9" dur="500"/>
                                        <p:tgtEl>
                                          <p:spTgt spid="3">
                                            <p:txEl>
                                              <p:pRg st="2" end="2"/>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p:cNvPicPr>
            <a:picLocks noChangeAspect="1" noChangeArrowheads="1"/>
          </p:cNvPicPr>
          <p:nvPr/>
        </p:nvPicPr>
        <p:blipFill>
          <a:blip r:embed="rId3" cstate="print"/>
          <a:srcRect/>
          <a:stretch>
            <a:fillRect/>
          </a:stretch>
        </p:blipFill>
        <p:spPr bwMode="auto">
          <a:xfrm>
            <a:off x="4264216" y="1981200"/>
            <a:ext cx="4857750" cy="1819541"/>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400" dirty="0" smtClean="0"/>
              <a:t>Example: Phenomenological applications of a non-linear gluon saturation regime at low x</a:t>
            </a:r>
            <a:endParaRPr lang="en-US" sz="3400" dirty="0"/>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graphicFrame>
        <p:nvGraphicFramePr>
          <p:cNvPr id="7" name="Object 6"/>
          <p:cNvGraphicFramePr>
            <a:graphicFrameLocks noChangeAspect="1"/>
          </p:cNvGraphicFramePr>
          <p:nvPr/>
        </p:nvGraphicFramePr>
        <p:xfrm>
          <a:off x="1676400" y="3880919"/>
          <a:ext cx="1938867" cy="691081"/>
        </p:xfrm>
        <a:graphic>
          <a:graphicData uri="http://schemas.openxmlformats.org/presentationml/2006/ole">
            <mc:AlternateContent xmlns:mc="http://schemas.openxmlformats.org/markup-compatibility/2006">
              <mc:Choice xmlns:v="urn:schemas-microsoft-com:vml" Requires="v">
                <p:oleObj spid="_x0000_s2515" name="Equation" r:id="rId4" imgW="1282680" imgH="457200" progId="Equation.3">
                  <p:embed/>
                </p:oleObj>
              </mc:Choice>
              <mc:Fallback>
                <p:oleObj name="Equation" r:id="rId4" imgW="128268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880919"/>
                        <a:ext cx="1938867" cy="691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943600" y="2895600"/>
            <a:ext cx="3200400" cy="369332"/>
          </a:xfrm>
          <a:prstGeom prst="rect">
            <a:avLst/>
          </a:prstGeom>
        </p:spPr>
        <p:txBody>
          <a:bodyPr wrap="square">
            <a:spAutoFit/>
          </a:bodyPr>
          <a:lstStyle/>
          <a:p>
            <a:r>
              <a:rPr lang="en-US" dirty="0" smtClean="0"/>
              <a:t>Phys. Rev. D80, 034031 (2009)</a:t>
            </a:r>
            <a:endParaRPr lang="en-US" dirty="0"/>
          </a:p>
        </p:txBody>
      </p:sp>
      <p:pic>
        <p:nvPicPr>
          <p:cNvPr id="208901" name="Picture 5"/>
          <p:cNvPicPr>
            <a:picLocks noChangeAspect="1" noChangeArrowheads="1"/>
          </p:cNvPicPr>
          <p:nvPr/>
        </p:nvPicPr>
        <p:blipFill>
          <a:blip r:embed="rId6" cstate="print"/>
          <a:srcRect/>
          <a:stretch>
            <a:fillRect/>
          </a:stretch>
        </p:blipFill>
        <p:spPr bwMode="auto">
          <a:xfrm>
            <a:off x="609600" y="1524000"/>
            <a:ext cx="3557588" cy="4052614"/>
          </a:xfrm>
          <a:prstGeom prst="rect">
            <a:avLst/>
          </a:prstGeom>
          <a:noFill/>
          <a:ln w="9525">
            <a:noFill/>
            <a:miter lim="800000"/>
            <a:headEnd/>
            <a:tailEnd/>
          </a:ln>
        </p:spPr>
      </p:pic>
      <p:sp>
        <p:nvSpPr>
          <p:cNvPr id="9" name="Rectangle 8"/>
          <p:cNvSpPr/>
          <p:nvPr/>
        </p:nvSpPr>
        <p:spPr>
          <a:xfrm>
            <a:off x="4267200" y="3962400"/>
            <a:ext cx="4648200" cy="1754326"/>
          </a:xfrm>
          <a:prstGeom prst="rect">
            <a:avLst/>
          </a:prstGeom>
        </p:spPr>
        <p:txBody>
          <a:bodyPr wrap="square">
            <a:spAutoFit/>
          </a:bodyPr>
          <a:lstStyle/>
          <a:p>
            <a:r>
              <a:rPr lang="en-US" dirty="0" smtClean="0">
                <a:solidFill>
                  <a:srgbClr val="FFFFCC"/>
                </a:solidFill>
                <a:latin typeface="Times New Roman" pitchFamily="18" charset="0"/>
                <a:cs typeface="Times New Roman" pitchFamily="18" charset="0"/>
              </a:rPr>
              <a:t>Basic framework for non-linear QCD, in which gluon densities are so high that there’s a non-negligible probability for two gluons to combine, developed ~1997-2001.  But had to wait until “running coupling BK evolution” figured out in 2007 to compare directly to data!</a:t>
            </a:r>
            <a:endParaRPr lang="en-US" dirty="0">
              <a:solidFill>
                <a:srgbClr val="FFFFCC"/>
              </a:solidFill>
              <a:latin typeface="Times New Roman" pitchFamily="18" charset="0"/>
              <a:cs typeface="Times New Roman" pitchFamily="18" charset="0"/>
            </a:endParaRPr>
          </a:p>
        </p:txBody>
      </p:sp>
      <p:sp>
        <p:nvSpPr>
          <p:cNvPr id="11" name="Rectangle 10"/>
          <p:cNvSpPr/>
          <p:nvPr/>
        </p:nvSpPr>
        <p:spPr>
          <a:xfrm>
            <a:off x="546463" y="5525869"/>
            <a:ext cx="3733800" cy="615553"/>
          </a:xfrm>
          <a:prstGeom prst="rect">
            <a:avLst/>
          </a:prstGeom>
        </p:spPr>
        <p:txBody>
          <a:bodyPr wrap="square">
            <a:spAutoFit/>
          </a:bodyPr>
          <a:lstStyle/>
          <a:p>
            <a:r>
              <a:rPr lang="en-US" sz="1700" dirty="0" smtClean="0">
                <a:solidFill>
                  <a:srgbClr val="FFFFCC"/>
                </a:solidFill>
                <a:latin typeface="Times New Roman" pitchFamily="18" charset="0"/>
                <a:cs typeface="Times New Roman" pitchFamily="18" charset="0"/>
              </a:rPr>
              <a:t>Fits to proton structure function data at low parton momentum fraction </a:t>
            </a:r>
            <a:r>
              <a:rPr lang="en-US" sz="1700" i="1" dirty="0" smtClean="0">
                <a:solidFill>
                  <a:srgbClr val="FFFFCC"/>
                </a:solidFill>
                <a:latin typeface="Times New Roman" pitchFamily="18" charset="0"/>
                <a:cs typeface="Times New Roman" pitchFamily="18" charset="0"/>
              </a:rPr>
              <a:t>x</a:t>
            </a:r>
            <a:r>
              <a:rPr lang="en-US" sz="1700" dirty="0" smtClean="0">
                <a:solidFill>
                  <a:srgbClr val="FFFFCC"/>
                </a:solidFill>
                <a:latin typeface="Times New Roman" pitchFamily="18" charset="0"/>
                <a:cs typeface="Times New Roman" pitchFamily="18" charset="0"/>
              </a:rPr>
              <a:t>.</a:t>
            </a:r>
            <a:endParaRPr lang="en-US" sz="1700" dirty="0">
              <a:solidFill>
                <a:srgbClr val="FFFF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0037136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u001cont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688" y="2584450"/>
            <a:ext cx="170973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7" descr="u040cont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2586038"/>
            <a:ext cx="1719262"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8" descr="u070conto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2488" y="2606675"/>
            <a:ext cx="1719262"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2"/>
          <p:cNvSpPr>
            <a:spLocks noGrp="1" noChangeArrowheads="1"/>
          </p:cNvSpPr>
          <p:nvPr>
            <p:ph type="title"/>
          </p:nvPr>
        </p:nvSpPr>
        <p:spPr>
          <a:xfrm>
            <a:off x="365125" y="182563"/>
            <a:ext cx="8229600" cy="1143000"/>
          </a:xfrm>
          <a:noFill/>
        </p:spPr>
        <p:txBody>
          <a:bodyPr/>
          <a:lstStyle/>
          <a:p>
            <a:pPr eaLnBrk="1" hangingPunct="1"/>
            <a:r>
              <a:rPr lang="en-US" altLang="en-US" smtClean="0"/>
              <a:t>Insight from New Measurements</a:t>
            </a:r>
          </a:p>
        </p:txBody>
      </p:sp>
      <p:sp>
        <p:nvSpPr>
          <p:cNvPr id="25606" name="Rectangle 3"/>
          <p:cNvSpPr>
            <a:spLocks noGrp="1" noChangeArrowheads="1"/>
          </p:cNvSpPr>
          <p:nvPr>
            <p:ph type="body" idx="1"/>
          </p:nvPr>
        </p:nvSpPr>
        <p:spPr>
          <a:xfrm>
            <a:off x="384175" y="957263"/>
            <a:ext cx="8302625" cy="1023937"/>
          </a:xfrm>
          <a:noFill/>
        </p:spPr>
        <p:txBody>
          <a:bodyPr>
            <a:normAutofit fontScale="92500" lnSpcReduction="20000"/>
          </a:bodyPr>
          <a:lstStyle/>
          <a:p>
            <a:pPr eaLnBrk="1" hangingPunct="1"/>
            <a:r>
              <a:rPr lang="en-US" altLang="en-US" sz="2400" b="1" dirty="0" smtClean="0"/>
              <a:t>New information on proton structure</a:t>
            </a:r>
          </a:p>
          <a:p>
            <a:pPr lvl="1" eaLnBrk="1" hangingPunct="1"/>
            <a:r>
              <a:rPr lang="en-US" altLang="en-US" sz="2000" b="1" dirty="0" smtClean="0"/>
              <a:t>G</a:t>
            </a:r>
            <a:r>
              <a:rPr lang="en-US" altLang="en-US" sz="2000" b="1" baseline="-25000" dirty="0" smtClean="0"/>
              <a:t>E</a:t>
            </a:r>
            <a:r>
              <a:rPr lang="en-US" altLang="en-US" sz="2000" b="1" dirty="0" smtClean="0"/>
              <a:t>(Q</a:t>
            </a:r>
            <a:r>
              <a:rPr lang="en-US" altLang="en-US" sz="2000" b="1" baseline="30000" dirty="0" smtClean="0"/>
              <a:t>2</a:t>
            </a:r>
            <a:r>
              <a:rPr lang="en-US" altLang="en-US" sz="2000" b="1" dirty="0" smtClean="0"/>
              <a:t>) </a:t>
            </a:r>
            <a:r>
              <a:rPr lang="en-US" altLang="en-US" sz="2000" b="1" dirty="0" smtClean="0">
                <a:cs typeface="Arial" pitchFamily="34" charset="0"/>
              </a:rPr>
              <a:t>≠</a:t>
            </a:r>
            <a:r>
              <a:rPr lang="en-US" altLang="en-US" sz="2000" b="1" dirty="0" smtClean="0"/>
              <a:t> G</a:t>
            </a:r>
            <a:r>
              <a:rPr lang="en-US" altLang="en-US" sz="2000" b="1" baseline="-25000" dirty="0" smtClean="0"/>
              <a:t>M</a:t>
            </a:r>
            <a:r>
              <a:rPr lang="en-US" altLang="en-US" sz="2000" b="1" dirty="0" smtClean="0"/>
              <a:t>(Q</a:t>
            </a:r>
            <a:r>
              <a:rPr lang="en-US" altLang="en-US" sz="2000" b="1" baseline="30000" dirty="0" smtClean="0"/>
              <a:t>2</a:t>
            </a:r>
            <a:r>
              <a:rPr lang="en-US" altLang="en-US" sz="2000" b="1" dirty="0" smtClean="0"/>
              <a:t>)  </a:t>
            </a:r>
            <a:r>
              <a:rPr lang="en-US" altLang="en-US" sz="2000" b="1" dirty="0" smtClean="0">
                <a:sym typeface="Wingdings" pitchFamily="2" charset="2"/>
              </a:rPr>
              <a:t></a:t>
            </a:r>
            <a:r>
              <a:rPr lang="en-US" altLang="en-US" sz="2000" b="1" dirty="0" smtClean="0"/>
              <a:t> </a:t>
            </a:r>
            <a:r>
              <a:rPr lang="en-US" altLang="en-US" sz="2000" b="1" dirty="0" smtClean="0">
                <a:solidFill>
                  <a:srgbClr val="009900"/>
                </a:solidFill>
              </a:rPr>
              <a:t>different charge, magnetization distributions</a:t>
            </a:r>
          </a:p>
          <a:p>
            <a:pPr lvl="1" eaLnBrk="1" hangingPunct="1"/>
            <a:r>
              <a:rPr lang="en-US" altLang="en-US" sz="2000" b="1" dirty="0" smtClean="0"/>
              <a:t>Connection to GPDs: </a:t>
            </a:r>
            <a:r>
              <a:rPr lang="en-US" altLang="en-US" sz="2000" b="1" dirty="0" smtClean="0">
                <a:solidFill>
                  <a:srgbClr val="CC0000"/>
                </a:solidFill>
              </a:rPr>
              <a:t>spin-space-momentum correlations</a:t>
            </a:r>
          </a:p>
        </p:txBody>
      </p:sp>
      <p:pic>
        <p:nvPicPr>
          <p:cNvPr id="25607" name="Picture 4" descr="proton_density_lge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 y="2646363"/>
            <a:ext cx="3494088"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25" name="Text Box 9"/>
          <p:cNvSpPr txBox="1">
            <a:spLocks noChangeArrowheads="1"/>
          </p:cNvSpPr>
          <p:nvPr/>
        </p:nvSpPr>
        <p:spPr bwMode="auto">
          <a:xfrm>
            <a:off x="4987925" y="1936750"/>
            <a:ext cx="3759200" cy="415498"/>
          </a:xfrm>
          <a:prstGeom prst="rect">
            <a:avLst/>
          </a:prstGeom>
          <a:noFill/>
          <a:ln>
            <a:noFill/>
          </a:ln>
          <a:effectLst/>
          <a:extLst>
            <a:ext uri="{909E8E84-426E-40DD-AFC4-6F175D3DCCD1}">
              <a14:hiddenFill xmlns:a14="http://schemas.microsoft.com/office/drawing/2010/main">
                <a:solidFill>
                  <a:srgbClr val="FFBF56"/>
                </a:solidFill>
              </a14:hiddenFill>
            </a:ext>
            <a:ext uri="{91240B29-F687-4F45-9708-019B960494DF}">
              <a14:hiddenLine xmlns:a14="http://schemas.microsoft.com/office/drawing/2010/main" w="12700">
                <a:solidFill>
                  <a:srgbClr val="99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a:defRPr/>
            </a:pPr>
            <a:r>
              <a:rPr lang="en-US" sz="1050" b="1" dirty="0" err="1" smtClean="0">
                <a:solidFill>
                  <a:srgbClr val="FFFFCC"/>
                </a:solidFill>
              </a:rPr>
              <a:t>A.Belitsky</a:t>
            </a:r>
            <a:r>
              <a:rPr lang="en-US" sz="1050" b="1" dirty="0" smtClean="0">
                <a:solidFill>
                  <a:srgbClr val="FFFFCC"/>
                </a:solidFill>
              </a:rPr>
              <a:t>, </a:t>
            </a:r>
            <a:r>
              <a:rPr lang="en-US" sz="1050" b="1" dirty="0" err="1" smtClean="0">
                <a:solidFill>
                  <a:srgbClr val="FFFFCC"/>
                </a:solidFill>
              </a:rPr>
              <a:t>X.Ji</a:t>
            </a:r>
            <a:r>
              <a:rPr lang="en-US" sz="1050" b="1" dirty="0" smtClean="0">
                <a:solidFill>
                  <a:srgbClr val="FFFFCC"/>
                </a:solidFill>
              </a:rPr>
              <a:t>, </a:t>
            </a:r>
            <a:r>
              <a:rPr lang="en-US" sz="1050" b="1" dirty="0" err="1" smtClean="0">
                <a:solidFill>
                  <a:srgbClr val="FFFFCC"/>
                </a:solidFill>
              </a:rPr>
              <a:t>F.Yuan</a:t>
            </a:r>
            <a:r>
              <a:rPr lang="en-US" sz="1050" b="1" dirty="0" smtClean="0">
                <a:solidFill>
                  <a:srgbClr val="FFFFCC"/>
                </a:solidFill>
              </a:rPr>
              <a:t>, PRD69:074014 (2004)</a:t>
            </a:r>
          </a:p>
          <a:p>
            <a:pPr>
              <a:defRPr/>
            </a:pPr>
            <a:r>
              <a:rPr lang="en-US" sz="1050" b="1" dirty="0" err="1" smtClean="0">
                <a:solidFill>
                  <a:srgbClr val="FFFFCC"/>
                </a:solidFill>
              </a:rPr>
              <a:t>G.Miller</a:t>
            </a:r>
            <a:r>
              <a:rPr lang="en-US" sz="1050" b="1" dirty="0" smtClean="0">
                <a:solidFill>
                  <a:srgbClr val="FFFFCC"/>
                </a:solidFill>
              </a:rPr>
              <a:t>, PRC 68:022201 (2003) </a:t>
            </a:r>
          </a:p>
        </p:txBody>
      </p:sp>
      <p:pic>
        <p:nvPicPr>
          <p:cNvPr id="25609" name="Picture 11" descr="miller_disco"/>
          <p:cNvPicPr>
            <a:picLocks noChangeAspect="1" noChangeArrowheads="1"/>
          </p:cNvPicPr>
          <p:nvPr/>
        </p:nvPicPr>
        <p:blipFill>
          <a:blip r:embed="rId7">
            <a:extLst>
              <a:ext uri="{28A0092B-C50C-407E-A947-70E740481C1C}">
                <a14:useLocalDpi xmlns:a14="http://schemas.microsoft.com/office/drawing/2010/main" val="0"/>
              </a:ext>
            </a:extLst>
          </a:blip>
          <a:srcRect t="69621" b="5801"/>
          <a:stretch>
            <a:fillRect/>
          </a:stretch>
        </p:blipFill>
        <p:spPr bwMode="auto">
          <a:xfrm>
            <a:off x="4537075" y="4606925"/>
            <a:ext cx="357663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 Box 46"/>
          <p:cNvSpPr txBox="1">
            <a:spLocks noChangeArrowheads="1"/>
          </p:cNvSpPr>
          <p:nvPr/>
        </p:nvSpPr>
        <p:spPr bwMode="auto">
          <a:xfrm>
            <a:off x="7870825" y="2428875"/>
            <a:ext cx="57785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200">
                <a:latin typeface="Comic Sans MS" pitchFamily="66" charset="0"/>
              </a:rPr>
              <a:t>x=0.7</a:t>
            </a:r>
          </a:p>
        </p:txBody>
      </p:sp>
      <p:sp>
        <p:nvSpPr>
          <p:cNvPr id="25611" name="Rectangle 47"/>
          <p:cNvSpPr>
            <a:spLocks noChangeArrowheads="1"/>
          </p:cNvSpPr>
          <p:nvPr/>
        </p:nvSpPr>
        <p:spPr bwMode="auto">
          <a:xfrm>
            <a:off x="3736975" y="2708275"/>
            <a:ext cx="90488" cy="1492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a:p>
        </p:txBody>
      </p:sp>
      <p:sp>
        <p:nvSpPr>
          <p:cNvPr id="25612" name="Text Box 58"/>
          <p:cNvSpPr txBox="1">
            <a:spLocks noChangeArrowheads="1"/>
          </p:cNvSpPr>
          <p:nvPr/>
        </p:nvSpPr>
        <p:spPr bwMode="auto">
          <a:xfrm>
            <a:off x="6137275" y="2420938"/>
            <a:ext cx="5778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200">
                <a:latin typeface="Comic Sans MS" pitchFamily="66" charset="0"/>
              </a:rPr>
              <a:t>x=0.4</a:t>
            </a:r>
          </a:p>
        </p:txBody>
      </p:sp>
      <p:sp>
        <p:nvSpPr>
          <p:cNvPr id="25613" name="Text Box 59"/>
          <p:cNvSpPr txBox="1">
            <a:spLocks noChangeArrowheads="1"/>
          </p:cNvSpPr>
          <p:nvPr/>
        </p:nvSpPr>
        <p:spPr bwMode="auto">
          <a:xfrm>
            <a:off x="4395788" y="2413000"/>
            <a:ext cx="55245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200">
                <a:latin typeface="Comic Sans MS" pitchFamily="66" charset="0"/>
              </a:rPr>
              <a:t>x=0.1</a:t>
            </a:r>
          </a:p>
        </p:txBody>
      </p:sp>
      <p:grpSp>
        <p:nvGrpSpPr>
          <p:cNvPr id="25614" name="Group 62"/>
          <p:cNvGrpSpPr>
            <a:grpSpLocks/>
          </p:cNvGrpSpPr>
          <p:nvPr/>
        </p:nvGrpSpPr>
        <p:grpSpPr bwMode="auto">
          <a:xfrm>
            <a:off x="6597650" y="2792413"/>
            <a:ext cx="504825" cy="244475"/>
            <a:chOff x="2476" y="3888"/>
            <a:chExt cx="318" cy="154"/>
          </a:xfrm>
        </p:grpSpPr>
        <p:sp>
          <p:nvSpPr>
            <p:cNvPr id="25616" name="Line 60"/>
            <p:cNvSpPr>
              <a:spLocks noChangeShapeType="1"/>
            </p:cNvSpPr>
            <p:nvPr/>
          </p:nvSpPr>
          <p:spPr bwMode="auto">
            <a:xfrm>
              <a:off x="2476" y="3898"/>
              <a:ext cx="318" cy="0"/>
            </a:xfrm>
            <a:prstGeom prst="line">
              <a:avLst/>
            </a:prstGeom>
            <a:noFill/>
            <a:ln w="2857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617" name="Text Box 61"/>
            <p:cNvSpPr txBox="1">
              <a:spLocks noChangeArrowheads="1"/>
            </p:cNvSpPr>
            <p:nvPr/>
          </p:nvSpPr>
          <p:spPr bwMode="auto">
            <a:xfrm>
              <a:off x="2493" y="3888"/>
              <a:ext cx="280" cy="1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000" b="1">
                  <a:latin typeface="Arial" pitchFamily="34" charset="0"/>
                </a:rPr>
                <a:t>1 fm</a:t>
              </a:r>
            </a:p>
          </p:txBody>
        </p:sp>
      </p:grpSp>
      <p:sp>
        <p:nvSpPr>
          <p:cNvPr id="25615" name="Text Box 5"/>
          <p:cNvSpPr txBox="1">
            <a:spLocks noChangeArrowheads="1"/>
          </p:cNvSpPr>
          <p:nvPr/>
        </p:nvSpPr>
        <p:spPr bwMode="auto">
          <a:xfrm>
            <a:off x="339725" y="1889125"/>
            <a:ext cx="3457575" cy="692497"/>
          </a:xfrm>
          <a:prstGeom prst="rect">
            <a:avLst/>
          </a:prstGeom>
          <a:noFill/>
          <a:ln>
            <a:noFill/>
          </a:ln>
          <a:effectLst/>
          <a:extLst>
            <a:ext uri="{909E8E84-426E-40DD-AFC4-6F175D3DCCD1}">
              <a14:hiddenFill xmlns:a14="http://schemas.microsoft.com/office/drawing/2010/main">
                <a:solidFill>
                  <a:srgbClr val="FFBF56"/>
                </a:solidFill>
              </a14:hiddenFill>
            </a:ext>
            <a:ext uri="{91240B29-F687-4F45-9708-019B960494DF}">
              <a14:hiddenLine xmlns:a14="http://schemas.microsoft.com/office/drawing/2010/main" w="12700">
                <a:solidFill>
                  <a:srgbClr val="99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400" b="1" dirty="0">
                <a:solidFill>
                  <a:srgbClr val="FFFFCC"/>
                </a:solidFill>
                <a:latin typeface="Arial" pitchFamily="34" charset="0"/>
              </a:rPr>
              <a:t>Model-dependent extraction of charge, magnetization distribution of proton:</a:t>
            </a:r>
          </a:p>
          <a:p>
            <a:pPr eaLnBrk="1" hangingPunct="1">
              <a:spcBef>
                <a:spcPct val="0"/>
              </a:spcBef>
              <a:buClrTx/>
              <a:buFontTx/>
              <a:buNone/>
            </a:pPr>
            <a:r>
              <a:rPr lang="en-US" altLang="en-US" sz="1100" b="1" dirty="0">
                <a:solidFill>
                  <a:srgbClr val="FFFFCC"/>
                </a:solidFill>
                <a:latin typeface="Arial" pitchFamily="34" charset="0"/>
              </a:rPr>
              <a:t>J. Kelly, Phys. Rev. C 66, 065203 (2002)</a:t>
            </a:r>
          </a:p>
        </p:txBody>
      </p:sp>
      <p:sp>
        <p:nvSpPr>
          <p:cNvPr id="2" name="TextBox 1"/>
          <p:cNvSpPr txBox="1"/>
          <p:nvPr/>
        </p:nvSpPr>
        <p:spPr>
          <a:xfrm>
            <a:off x="3694113" y="6096000"/>
            <a:ext cx="2612895" cy="369332"/>
          </a:xfrm>
          <a:prstGeom prst="rect">
            <a:avLst/>
          </a:prstGeom>
          <a:noFill/>
        </p:spPr>
        <p:txBody>
          <a:bodyPr wrap="none" rtlCol="0">
            <a:spAutoFit/>
          </a:bodyPr>
          <a:lstStyle/>
          <a:p>
            <a:r>
              <a:rPr lang="en-US" dirty="0" smtClean="0">
                <a:solidFill>
                  <a:srgbClr val="FFFFCC"/>
                </a:solidFill>
              </a:rPr>
              <a:t>Slide courtesy J. Arrington</a:t>
            </a:r>
            <a:endParaRPr lang="en-US" dirty="0">
              <a:solidFill>
                <a:srgbClr val="FFFFCC"/>
              </a:solidFill>
            </a:endParaRPr>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3713802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Eta mesons in 200 GeV </a:t>
            </a:r>
            <a:r>
              <a:rPr lang="en-US" dirty="0" err="1" smtClean="0"/>
              <a:t>p+p</a:t>
            </a:r>
            <a:endParaRPr lang="en-US" dirty="0"/>
          </a:p>
        </p:txBody>
      </p:sp>
      <p:sp>
        <p:nvSpPr>
          <p:cNvPr id="3" name="Content Placeholder 2"/>
          <p:cNvSpPr>
            <a:spLocks noGrp="1"/>
          </p:cNvSpPr>
          <p:nvPr>
            <p:ph idx="1"/>
          </p:nvPr>
        </p:nvSpPr>
        <p:spPr>
          <a:xfrm>
            <a:off x="4953000" y="1493837"/>
            <a:ext cx="3886200" cy="4786829"/>
          </a:xfrm>
        </p:spPr>
        <p:txBody>
          <a:bodyPr>
            <a:normAutofit fontScale="62500" lnSpcReduction="20000"/>
          </a:bodyPr>
          <a:lstStyle/>
          <a:p>
            <a:r>
              <a:rPr lang="en-US" dirty="0" smtClean="0"/>
              <a:t>Cross section data used in FF fit</a:t>
            </a:r>
          </a:p>
          <a:p>
            <a:r>
              <a:rPr lang="en-US" dirty="0" smtClean="0"/>
              <a:t>NLO calculation for </a:t>
            </a:r>
            <a:r>
              <a:rPr lang="en-US" dirty="0" smtClean="0">
                <a:latin typeface="Symbol" panose="05050102010706020507" pitchFamily="18" charset="2"/>
              </a:rPr>
              <a:t>h</a:t>
            </a:r>
            <a:r>
              <a:rPr lang="en-US" dirty="0" smtClean="0"/>
              <a:t>/</a:t>
            </a:r>
            <a:r>
              <a:rPr lang="en-US" dirty="0" smtClean="0">
                <a:latin typeface="Symbol" panose="05050102010706020507" pitchFamily="18" charset="2"/>
              </a:rPr>
              <a:t>p</a:t>
            </a:r>
            <a:r>
              <a:rPr lang="en-US" baseline="30000" dirty="0" smtClean="0"/>
              <a:t>0</a:t>
            </a:r>
            <a:r>
              <a:rPr lang="en-US" dirty="0" smtClean="0"/>
              <a:t> ratio ~15% too low (no uncertainties shown)</a:t>
            </a:r>
          </a:p>
          <a:p>
            <a:r>
              <a:rPr lang="en-US" dirty="0" smtClean="0"/>
              <a:t>In this particular case, PHENIX eta data and (earlier but consistent) </a:t>
            </a:r>
            <a:r>
              <a:rPr lang="en-US" dirty="0" smtClean="0">
                <a:latin typeface="Symbol" panose="05050102010706020507" pitchFamily="18" charset="2"/>
              </a:rPr>
              <a:t>p</a:t>
            </a:r>
            <a:r>
              <a:rPr lang="en-US" baseline="30000" dirty="0" smtClean="0"/>
              <a:t>0</a:t>
            </a:r>
            <a:r>
              <a:rPr lang="en-US" dirty="0" smtClean="0"/>
              <a:t> data were used in the respective FF fits, but in </a:t>
            </a:r>
            <a:r>
              <a:rPr lang="en-US" dirty="0">
                <a:latin typeface="Symbol" panose="05050102010706020507" pitchFamily="18" charset="2"/>
              </a:rPr>
              <a:t>p</a:t>
            </a:r>
            <a:r>
              <a:rPr lang="en-US" baseline="30000" dirty="0"/>
              <a:t>0</a:t>
            </a:r>
            <a:r>
              <a:rPr lang="en-US" dirty="0" smtClean="0"/>
              <a:t> fit, PHENIX data normalization scaled within uncertainty in one direction, and in eta fit, scaled in other direction</a:t>
            </a:r>
          </a:p>
          <a:p>
            <a:r>
              <a:rPr lang="en-US" dirty="0" smtClean="0"/>
              <a:t>Fitting ratio directly would automatically take into account the 100% correlated normalization uncertainties</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grpSp>
        <p:nvGrpSpPr>
          <p:cNvPr id="7" name="Group 6"/>
          <p:cNvGrpSpPr/>
          <p:nvPr/>
        </p:nvGrpSpPr>
        <p:grpSpPr>
          <a:xfrm>
            <a:off x="457200" y="1219200"/>
            <a:ext cx="3716059" cy="4867276"/>
            <a:chOff x="457200" y="1219200"/>
            <a:chExt cx="3716059" cy="4867276"/>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3716059" cy="486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2" descr="PHENIX big logo"/>
            <p:cNvPicPr>
              <a:picLocks noChangeAspect="1" noChangeArrowheads="1"/>
            </p:cNvPicPr>
            <p:nvPr/>
          </p:nvPicPr>
          <p:blipFill>
            <a:blip r:embed="rId3" cstate="print"/>
            <a:srcRect/>
            <a:stretch>
              <a:fillRect/>
            </a:stretch>
          </p:blipFill>
          <p:spPr bwMode="auto">
            <a:xfrm>
              <a:off x="1295400" y="3807496"/>
              <a:ext cx="861526" cy="281432"/>
            </a:xfrm>
            <a:prstGeom prst="rect">
              <a:avLst/>
            </a:prstGeom>
            <a:noFill/>
          </p:spPr>
        </p:pic>
      </p:grpSp>
      <p:grpSp>
        <p:nvGrpSpPr>
          <p:cNvPr id="6" name="Group 5"/>
          <p:cNvGrpSpPr/>
          <p:nvPr/>
        </p:nvGrpSpPr>
        <p:grpSpPr>
          <a:xfrm>
            <a:off x="304800" y="1245919"/>
            <a:ext cx="4393360" cy="3132303"/>
            <a:chOff x="381000" y="1245919"/>
            <a:chExt cx="4393360" cy="3132303"/>
          </a:xfrm>
        </p:grpSpPr>
        <p:pic>
          <p:nvPicPr>
            <p:cNvPr id="911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45919"/>
              <a:ext cx="4393360" cy="313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descr="PHENIX big logo"/>
            <p:cNvPicPr>
              <a:picLocks noChangeAspect="1" noChangeArrowheads="1"/>
            </p:cNvPicPr>
            <p:nvPr/>
          </p:nvPicPr>
          <p:blipFill>
            <a:blip r:embed="rId3" cstate="print"/>
            <a:srcRect/>
            <a:stretch>
              <a:fillRect/>
            </a:stretch>
          </p:blipFill>
          <p:spPr bwMode="auto">
            <a:xfrm>
              <a:off x="3311733" y="3526064"/>
              <a:ext cx="861526" cy="281432"/>
            </a:xfrm>
            <a:prstGeom prst="rect">
              <a:avLst/>
            </a:prstGeom>
            <a:noFill/>
          </p:spPr>
        </p:pic>
      </p:grpSp>
      <p:sp>
        <p:nvSpPr>
          <p:cNvPr id="10" name="TextBox 9"/>
          <p:cNvSpPr txBox="1"/>
          <p:nvPr/>
        </p:nvSpPr>
        <p:spPr>
          <a:xfrm>
            <a:off x="1143000" y="6096000"/>
            <a:ext cx="2279791" cy="369332"/>
          </a:xfrm>
          <a:prstGeom prst="rect">
            <a:avLst/>
          </a:prstGeom>
          <a:noFill/>
        </p:spPr>
        <p:txBody>
          <a:bodyPr wrap="none" rtlCol="0">
            <a:spAutoFit/>
          </a:bodyPr>
          <a:lstStyle/>
          <a:p>
            <a:r>
              <a:rPr lang="en-US" dirty="0" smtClean="0">
                <a:solidFill>
                  <a:srgbClr val="FFFFCC"/>
                </a:solidFill>
              </a:rPr>
              <a:t>PRD83, 032001 (2011)</a:t>
            </a:r>
            <a:endParaRPr lang="en-US" dirty="0">
              <a:solidFill>
                <a:srgbClr val="FFFFCC"/>
              </a:solidFill>
            </a:endParaRPr>
          </a:p>
        </p:txBody>
      </p:sp>
    </p:spTree>
    <p:extLst>
      <p:ext uri="{BB962C8B-B14F-4D97-AF65-F5344CB8AC3E}">
        <p14:creationId xmlns:p14="http://schemas.microsoft.com/office/powerpoint/2010/main" val="228771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ALICE </a:t>
            </a:r>
            <a:r>
              <a:rPr lang="en-US" dirty="0" smtClean="0">
                <a:latin typeface="Symbol" panose="05050102010706020507" pitchFamily="18" charset="2"/>
              </a:rPr>
              <a:t>h/p</a:t>
            </a:r>
            <a:r>
              <a:rPr lang="en-US" baseline="30000" dirty="0" smtClean="0"/>
              <a:t>0</a:t>
            </a:r>
            <a:r>
              <a:rPr lang="en-US" dirty="0" smtClean="0"/>
              <a:t> ratio, </a:t>
            </a:r>
            <a:r>
              <a:rPr lang="en-US" dirty="0" err="1" smtClean="0"/>
              <a:t>p+p</a:t>
            </a:r>
            <a:r>
              <a:rPr lang="en-US" dirty="0" smtClean="0"/>
              <a:t> at 7 </a:t>
            </a:r>
            <a:r>
              <a:rPr lang="en-US" dirty="0" err="1" smtClean="0"/>
              <a:t>TeV</a:t>
            </a:r>
            <a:endParaRPr lang="en-US" dirty="0"/>
          </a:p>
        </p:txBody>
      </p:sp>
      <p:sp>
        <p:nvSpPr>
          <p:cNvPr id="3" name="Content Placeholder 2"/>
          <p:cNvSpPr>
            <a:spLocks noGrp="1"/>
          </p:cNvSpPr>
          <p:nvPr>
            <p:ph idx="1"/>
          </p:nvPr>
        </p:nvSpPr>
        <p:spPr>
          <a:xfrm>
            <a:off x="5105400" y="1600200"/>
            <a:ext cx="3581400" cy="4525963"/>
          </a:xfrm>
        </p:spPr>
        <p:txBody>
          <a:bodyPr/>
          <a:lstStyle/>
          <a:p>
            <a:r>
              <a:rPr lang="en-US" dirty="0" smtClean="0"/>
              <a:t>Same </a:t>
            </a:r>
            <a:r>
              <a:rPr lang="en-US" dirty="0" err="1" smtClean="0"/>
              <a:t>p</a:t>
            </a:r>
            <a:r>
              <a:rPr lang="en-US" baseline="-25000" dirty="0" err="1" smtClean="0"/>
              <a:t>T</a:t>
            </a:r>
            <a:r>
              <a:rPr lang="en-US" dirty="0" smtClean="0"/>
              <a:t> range as PHENIX data</a:t>
            </a:r>
          </a:p>
          <a:p>
            <a:r>
              <a:rPr lang="en-US" dirty="0" smtClean="0"/>
              <a:t>Calculated ratio again below data</a:t>
            </a:r>
          </a:p>
          <a:p>
            <a:r>
              <a:rPr lang="en-US" dirty="0" smtClean="0"/>
              <a:t>Scale uncertainty on NLO calculation shown</a:t>
            </a:r>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62</a:t>
            </a:fld>
            <a:endParaRPr lang="en-US"/>
          </a:p>
        </p:txBody>
      </p:sp>
      <p:pic>
        <p:nvPicPr>
          <p:cNvPr id="94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99" y="1981200"/>
            <a:ext cx="464330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42950" y="5410200"/>
            <a:ext cx="2590800" cy="369332"/>
          </a:xfrm>
          <a:prstGeom prst="rect">
            <a:avLst/>
          </a:prstGeom>
          <a:noFill/>
        </p:spPr>
        <p:txBody>
          <a:bodyPr wrap="square" rtlCol="0">
            <a:spAutoFit/>
          </a:bodyPr>
          <a:lstStyle/>
          <a:p>
            <a:r>
              <a:rPr lang="en-US" dirty="0" smtClean="0">
                <a:solidFill>
                  <a:srgbClr val="FFFFCC"/>
                </a:solidFill>
              </a:rPr>
              <a:t>PLB717, 152 (2012)</a:t>
            </a:r>
            <a:endParaRPr lang="en-US" dirty="0">
              <a:solidFill>
                <a:srgbClr val="FFFFCC"/>
              </a:solidFill>
            </a:endParaRPr>
          </a:p>
        </p:txBody>
      </p:sp>
      <p:pic>
        <p:nvPicPr>
          <p:cNvPr id="1028" name="Picture 4" descr="https://encrypted-tbn2.gstatic.com/images?q=tbn:ANd9GcQkJXbUCGVmz7eoIMVTbqhcPoNF8wFyg2bPWIyKTEa0ZZaBF8mP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2286000"/>
            <a:ext cx="990600"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7137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5125" y="182563"/>
            <a:ext cx="8229600" cy="992187"/>
          </a:xfrm>
        </p:spPr>
        <p:txBody>
          <a:bodyPr/>
          <a:lstStyle/>
          <a:p>
            <a:pPr eaLnBrk="1" hangingPunct="1"/>
            <a:r>
              <a:rPr lang="en-US" altLang="en-US" dirty="0" smtClean="0"/>
              <a:t>Density dependence of EMC effect?</a:t>
            </a:r>
          </a:p>
        </p:txBody>
      </p:sp>
      <p:pic>
        <p:nvPicPr>
          <p:cNvPr id="38915" name="Picture 5" descr="H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1174750"/>
            <a:ext cx="22860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descr="Be9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88" y="3587750"/>
            <a:ext cx="22860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737" y="1276887"/>
            <a:ext cx="3756025" cy="238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0288" y="4068092"/>
            <a:ext cx="3536686" cy="23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13"/>
          <p:cNvSpPr>
            <a:spLocks noChangeArrowheads="1"/>
          </p:cNvSpPr>
          <p:nvPr/>
        </p:nvSpPr>
        <p:spPr bwMode="auto">
          <a:xfrm>
            <a:off x="885825" y="5943600"/>
            <a:ext cx="211137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9pPr>
          </a:lstStyle>
          <a:p>
            <a:pPr algn="r" eaLnBrk="1" hangingPunct="1">
              <a:lnSpc>
                <a:spcPct val="90000"/>
              </a:lnSpc>
              <a:spcBef>
                <a:spcPct val="0"/>
              </a:spcBef>
              <a:buClrTx/>
              <a:buFontTx/>
              <a:buNone/>
            </a:pPr>
            <a:r>
              <a:rPr lang="en-US" altLang="en-US" sz="1400" b="1" dirty="0">
                <a:solidFill>
                  <a:srgbClr val="FFFFCC"/>
                </a:solidFill>
              </a:rPr>
              <a:t> Credit: P. Mueller</a:t>
            </a:r>
            <a:endParaRPr lang="en-US" altLang="en-US" b="1" dirty="0">
              <a:solidFill>
                <a:srgbClr val="FFFFCC"/>
              </a:solidFill>
            </a:endParaRPr>
          </a:p>
        </p:txBody>
      </p:sp>
      <p:sp>
        <p:nvSpPr>
          <p:cNvPr id="8" name="Rectangle 13"/>
          <p:cNvSpPr>
            <a:spLocks noChangeArrowheads="1"/>
          </p:cNvSpPr>
          <p:nvPr/>
        </p:nvSpPr>
        <p:spPr bwMode="auto">
          <a:xfrm>
            <a:off x="4840288" y="1055687"/>
            <a:ext cx="321627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nSpc>
                <a:spcPct val="90000"/>
              </a:lnSpc>
              <a:defRPr/>
            </a:pPr>
            <a:r>
              <a:rPr lang="en-US" sz="1400" b="1" i="0" dirty="0" err="1">
                <a:solidFill>
                  <a:srgbClr val="FFFFCC"/>
                </a:solidFill>
                <a:latin typeface="+mn-lt"/>
              </a:rPr>
              <a:t>J.Seely</a:t>
            </a:r>
            <a:r>
              <a:rPr lang="en-US" sz="1400" b="1" i="0" dirty="0">
                <a:solidFill>
                  <a:srgbClr val="FFFFCC"/>
                </a:solidFill>
                <a:latin typeface="+mn-lt"/>
              </a:rPr>
              <a:t>, et al., PRL103, 202301 (2009)</a:t>
            </a:r>
            <a:r>
              <a:rPr lang="en-US" sz="1400" b="1" dirty="0">
                <a:solidFill>
                  <a:srgbClr val="FFFFCC"/>
                </a:solidFill>
                <a:latin typeface="+mn-lt"/>
              </a:rPr>
              <a:t> </a:t>
            </a:r>
          </a:p>
        </p:txBody>
      </p:sp>
      <p:sp>
        <p:nvSpPr>
          <p:cNvPr id="10" name="Rectangle 13"/>
          <p:cNvSpPr>
            <a:spLocks noChangeArrowheads="1"/>
          </p:cNvSpPr>
          <p:nvPr/>
        </p:nvSpPr>
        <p:spPr bwMode="auto">
          <a:xfrm>
            <a:off x="4964113" y="3798887"/>
            <a:ext cx="3189287"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nSpc>
                <a:spcPct val="90000"/>
              </a:lnSpc>
              <a:defRPr/>
            </a:pPr>
            <a:r>
              <a:rPr lang="en-US" sz="1400" b="1" i="0" dirty="0">
                <a:solidFill>
                  <a:srgbClr val="FFFFCC"/>
                </a:solidFill>
                <a:latin typeface="+mn-lt"/>
              </a:rPr>
              <a:t>N. Fomin, et al., PRL108 (2012) 092052</a:t>
            </a:r>
            <a:r>
              <a:rPr lang="en-US" sz="1400" b="1" dirty="0">
                <a:solidFill>
                  <a:srgbClr val="FFFFCC"/>
                </a:solidFill>
                <a:latin typeface="+mn-lt"/>
              </a:rPr>
              <a:t> </a:t>
            </a:r>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256970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fade">
                                      <p:cBhvr>
                                        <p:cTn id="7" dur="500"/>
                                        <p:tgtEl>
                                          <p:spTgt spid="430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65125" y="152400"/>
            <a:ext cx="8397875" cy="1143000"/>
          </a:xfrm>
        </p:spPr>
        <p:txBody>
          <a:bodyPr>
            <a:normAutofit fontScale="90000"/>
          </a:bodyPr>
          <a:lstStyle/>
          <a:p>
            <a:pPr eaLnBrk="1" hangingPunct="1"/>
            <a:r>
              <a:rPr lang="en-US" altLang="en-US" sz="3400" dirty="0" smtClean="0"/>
              <a:t>Connection between short-range correlations and EMC effect: Importance of two-body effects??</a:t>
            </a: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l="4166" r="8295"/>
          <a:stretch>
            <a:fillRect/>
          </a:stretch>
        </p:blipFill>
        <p:spPr bwMode="auto">
          <a:xfrm>
            <a:off x="4073525" y="3063875"/>
            <a:ext cx="5056188"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33900" y="5967413"/>
            <a:ext cx="3648075" cy="738187"/>
          </a:xfrm>
          <a:prstGeom prst="rect">
            <a:avLst/>
          </a:prstGeom>
        </p:spPr>
        <p:txBody>
          <a:bodyPr>
            <a:spAutoFit/>
          </a:bodyPr>
          <a:lstStyle/>
          <a:p>
            <a:pPr algn="r">
              <a:defRPr/>
            </a:pPr>
            <a:r>
              <a:rPr lang="en-US" sz="1400" i="0" dirty="0">
                <a:latin typeface="+mn-lt"/>
              </a:rPr>
              <a:t>O. Hen, </a:t>
            </a:r>
            <a:r>
              <a:rPr lang="en-US" sz="1400" dirty="0">
                <a:latin typeface="+mn-lt"/>
              </a:rPr>
              <a:t>et al., </a:t>
            </a:r>
            <a:r>
              <a:rPr lang="en-US" sz="1400" i="0" dirty="0">
                <a:latin typeface="+mn-lt"/>
              </a:rPr>
              <a:t>PRC 85, 047301 (2012)</a:t>
            </a:r>
          </a:p>
          <a:p>
            <a:pPr algn="r">
              <a:defRPr/>
            </a:pPr>
            <a:r>
              <a:rPr lang="en-US" sz="1400" i="0" dirty="0">
                <a:latin typeface="+mn-lt"/>
              </a:rPr>
              <a:t>L. Weinstein, </a:t>
            </a:r>
            <a:r>
              <a:rPr lang="en-US" sz="1400" dirty="0">
                <a:latin typeface="+mn-lt"/>
              </a:rPr>
              <a:t>et al., </a:t>
            </a:r>
            <a:r>
              <a:rPr lang="en-US" sz="1400" i="0" dirty="0">
                <a:latin typeface="+mn-lt"/>
              </a:rPr>
              <a:t>PRL 106, 052301 (2011)</a:t>
            </a:r>
          </a:p>
          <a:p>
            <a:pPr algn="r">
              <a:defRPr/>
            </a:pPr>
            <a:endParaRPr lang="en-US" sz="1400" dirty="0">
              <a:latin typeface="+mn-lt"/>
            </a:endParaRPr>
          </a:p>
        </p:txBody>
      </p:sp>
      <p:pic>
        <p:nvPicPr>
          <p:cNvPr id="3994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 y="1200150"/>
            <a:ext cx="39941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Oval 10"/>
          <p:cNvSpPr>
            <a:spLocks noChangeArrowheads="1"/>
          </p:cNvSpPr>
          <p:nvPr/>
        </p:nvSpPr>
        <p:spPr bwMode="auto">
          <a:xfrm>
            <a:off x="1768475" y="1603375"/>
            <a:ext cx="690563" cy="5762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i="0"/>
          </a:p>
        </p:txBody>
      </p:sp>
      <p:sp>
        <p:nvSpPr>
          <p:cNvPr id="39943" name="Oval 11"/>
          <p:cNvSpPr>
            <a:spLocks noChangeArrowheads="1"/>
          </p:cNvSpPr>
          <p:nvPr/>
        </p:nvSpPr>
        <p:spPr bwMode="auto">
          <a:xfrm>
            <a:off x="2076450" y="1577975"/>
            <a:ext cx="382588" cy="614363"/>
          </a:xfrm>
          <a:prstGeom prst="ellipse">
            <a:avLst/>
          </a:prstGeom>
          <a:noFill/>
          <a:ln w="28575"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1F497D"/>
              </a:buClr>
              <a:buFont typeface="Wingdings" pitchFamily="2" charset="2"/>
              <a:buChar char="§"/>
              <a:defRPr>
                <a:solidFill>
                  <a:schemeClr val="tx1"/>
                </a:solidFill>
                <a:latin typeface="Calibri" pitchFamily="34" charset="0"/>
              </a:defRPr>
            </a:lvl1pPr>
            <a:lvl2pPr marL="742950" indent="-285750" eaLnBrk="0" hangingPunct="0">
              <a:spcBef>
                <a:spcPct val="20000"/>
              </a:spcBef>
              <a:buClr>
                <a:srgbClr val="1F497D"/>
              </a:buClr>
              <a:buChar char="–"/>
              <a:defRPr sz="1600">
                <a:solidFill>
                  <a:schemeClr val="tx1"/>
                </a:solidFill>
                <a:latin typeface="Calibri" pitchFamily="34" charset="0"/>
              </a:defRPr>
            </a:lvl2pPr>
            <a:lvl3pPr marL="1143000" indent="-228600" eaLnBrk="0" hangingPunct="0">
              <a:spcBef>
                <a:spcPct val="20000"/>
              </a:spcBef>
              <a:buClr>
                <a:srgbClr val="1F497D"/>
              </a:buClr>
              <a:buChar char="•"/>
              <a:defRPr sz="1400">
                <a:solidFill>
                  <a:schemeClr val="tx1"/>
                </a:solidFill>
                <a:latin typeface="Calibri" pitchFamily="34" charset="0"/>
              </a:defRPr>
            </a:lvl3pPr>
            <a:lvl4pPr marL="1600200" indent="-228600" eaLnBrk="0" hangingPunct="0">
              <a:spcBef>
                <a:spcPct val="20000"/>
              </a:spcBef>
              <a:buClr>
                <a:srgbClr val="1F497D"/>
              </a:buClr>
              <a:buChar char="–"/>
              <a:defRPr sz="1400">
                <a:solidFill>
                  <a:schemeClr val="tx1"/>
                </a:solidFill>
                <a:latin typeface="Calibri" pitchFamily="34" charset="0"/>
              </a:defRPr>
            </a:lvl4pPr>
            <a:lvl5pPr marL="2057400" indent="-228600" eaLnBrk="0" hangingPunct="0">
              <a:spcBef>
                <a:spcPct val="20000"/>
              </a:spcBef>
              <a:buClr>
                <a:srgbClr val="1F497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1F497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i="0"/>
          </a:p>
        </p:txBody>
      </p:sp>
      <p:cxnSp>
        <p:nvCxnSpPr>
          <p:cNvPr id="39944" name="Straight Arrow Connector 13"/>
          <p:cNvCxnSpPr>
            <a:cxnSpLocks noChangeShapeType="1"/>
          </p:cNvCxnSpPr>
          <p:nvPr/>
        </p:nvCxnSpPr>
        <p:spPr bwMode="auto">
          <a:xfrm>
            <a:off x="2459038" y="2025650"/>
            <a:ext cx="3457575" cy="1420813"/>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39945" name="Straight Arrow Connector 15"/>
          <p:cNvCxnSpPr>
            <a:cxnSpLocks noChangeShapeType="1"/>
          </p:cNvCxnSpPr>
          <p:nvPr/>
        </p:nvCxnSpPr>
        <p:spPr bwMode="auto">
          <a:xfrm>
            <a:off x="2420938" y="1892300"/>
            <a:ext cx="4606925" cy="2152650"/>
          </a:xfrm>
          <a:prstGeom prst="straightConnector1">
            <a:avLst/>
          </a:prstGeom>
          <a:noFill/>
          <a:ln w="28575" algn="ctr">
            <a:solidFill>
              <a:srgbClr val="CC00CC"/>
            </a:solidFill>
            <a:round/>
            <a:headEnd/>
            <a:tailEnd type="arrow" w="med" len="med"/>
          </a:ln>
          <a:extLst>
            <a:ext uri="{909E8E84-426E-40DD-AFC4-6F175D3DCCD1}">
              <a14:hiddenFill xmlns:a14="http://schemas.microsoft.com/office/drawing/2010/main">
                <a:noFill/>
              </a14:hiddenFill>
            </a:ext>
          </a:extLst>
        </p:spPr>
      </p:cxnSp>
      <p:sp>
        <p:nvSpPr>
          <p:cNvPr id="10" name="Rectangle 13"/>
          <p:cNvSpPr>
            <a:spLocks noChangeArrowheads="1"/>
          </p:cNvSpPr>
          <p:nvPr/>
        </p:nvSpPr>
        <p:spPr bwMode="auto">
          <a:xfrm>
            <a:off x="762000" y="4552950"/>
            <a:ext cx="315912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gn="r">
              <a:lnSpc>
                <a:spcPct val="90000"/>
              </a:lnSpc>
              <a:defRPr/>
            </a:pPr>
            <a:r>
              <a:rPr lang="en-US" sz="1400" i="0" dirty="0">
                <a:solidFill>
                  <a:srgbClr val="FFFFCC"/>
                </a:solidFill>
                <a:latin typeface="+mn-lt"/>
              </a:rPr>
              <a:t>J. Seely</a:t>
            </a:r>
            <a:r>
              <a:rPr lang="en-US" sz="1400" dirty="0">
                <a:solidFill>
                  <a:srgbClr val="FFFFCC"/>
                </a:solidFill>
                <a:latin typeface="+mn-lt"/>
              </a:rPr>
              <a:t>, et al</a:t>
            </a:r>
            <a:r>
              <a:rPr lang="en-US" sz="1400" i="0" dirty="0">
                <a:solidFill>
                  <a:srgbClr val="FFFFCC"/>
                </a:solidFill>
                <a:latin typeface="+mn-lt"/>
              </a:rPr>
              <a:t>., PRL103, 202301 (2009)</a:t>
            </a:r>
            <a:r>
              <a:rPr lang="en-US" sz="1400" dirty="0">
                <a:solidFill>
                  <a:srgbClr val="FFFFCC"/>
                </a:solidFill>
                <a:latin typeface="+mn-lt"/>
              </a:rPr>
              <a:t> </a:t>
            </a:r>
          </a:p>
        </p:txBody>
      </p:sp>
      <p:sp>
        <p:nvSpPr>
          <p:cNvPr id="11" name="Rectangle 26"/>
          <p:cNvSpPr>
            <a:spLocks/>
          </p:cNvSpPr>
          <p:nvPr/>
        </p:nvSpPr>
        <p:spPr bwMode="auto">
          <a:xfrm>
            <a:off x="577850" y="4806950"/>
            <a:ext cx="33051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defRPr/>
            </a:pPr>
            <a:r>
              <a:rPr lang="en-US" sz="1400" i="0" dirty="0">
                <a:solidFill>
                  <a:srgbClr val="FFFFCC"/>
                </a:solidFill>
                <a:latin typeface="+mn-lt"/>
                <a:ea typeface="ＭＳ Ｐゴシック" pitchFamily="34" charset="-128"/>
              </a:rPr>
              <a:t>N. Fomin</a:t>
            </a:r>
            <a:r>
              <a:rPr lang="en-US" sz="1400" dirty="0">
                <a:solidFill>
                  <a:srgbClr val="FFFFCC"/>
                </a:solidFill>
                <a:latin typeface="+mn-lt"/>
                <a:ea typeface="ＭＳ Ｐゴシック" pitchFamily="34" charset="-128"/>
              </a:rPr>
              <a:t>, et al</a:t>
            </a:r>
            <a:r>
              <a:rPr lang="en-US" sz="1400" i="0" dirty="0">
                <a:solidFill>
                  <a:srgbClr val="FFFFCC"/>
                </a:solidFill>
                <a:latin typeface="+mn-lt"/>
                <a:ea typeface="ＭＳ Ｐゴシック" pitchFamily="34" charset="-128"/>
              </a:rPr>
              <a:t>., PRL 108, 092052 (2012)</a:t>
            </a:r>
          </a:p>
        </p:txBody>
      </p:sp>
      <p:sp>
        <p:nvSpPr>
          <p:cNvPr id="12" name="Rectangle 26"/>
          <p:cNvSpPr>
            <a:spLocks/>
          </p:cNvSpPr>
          <p:nvPr/>
        </p:nvSpPr>
        <p:spPr bwMode="auto">
          <a:xfrm>
            <a:off x="762000" y="5075237"/>
            <a:ext cx="31210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defRPr/>
            </a:pPr>
            <a:r>
              <a:rPr lang="en-US" sz="1400" i="0" dirty="0">
                <a:solidFill>
                  <a:srgbClr val="FFFFCC"/>
                </a:solidFill>
                <a:latin typeface="+mn-lt"/>
                <a:ea typeface="ＭＳ Ｐゴシック" pitchFamily="34" charset="-128"/>
              </a:rPr>
              <a:t>JA, A. Daniel, D. Day, N. Fomin, D. Gaskell, P. Solvignon, PRC 86 (2012) 065204</a:t>
            </a:r>
          </a:p>
        </p:txBody>
      </p:sp>
      <p:sp>
        <p:nvSpPr>
          <p:cNvPr id="13" name="Rectangle 13"/>
          <p:cNvSpPr>
            <a:spLocks noChangeArrowheads="1"/>
          </p:cNvSpPr>
          <p:nvPr/>
        </p:nvSpPr>
        <p:spPr bwMode="auto">
          <a:xfrm>
            <a:off x="4648200" y="1512887"/>
            <a:ext cx="3886200"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nSpc>
                <a:spcPct val="90000"/>
              </a:lnSpc>
              <a:defRPr/>
            </a:pPr>
            <a:r>
              <a:rPr lang="en-US" sz="2000" i="0" dirty="0">
                <a:solidFill>
                  <a:srgbClr val="FFFFCC"/>
                </a:solidFill>
                <a:latin typeface="+mn-lt"/>
              </a:rPr>
              <a:t>5-10% suppression in all nucleons?</a:t>
            </a:r>
          </a:p>
          <a:p>
            <a:pPr>
              <a:lnSpc>
                <a:spcPct val="90000"/>
              </a:lnSpc>
              <a:defRPr/>
            </a:pPr>
            <a:endParaRPr lang="en-US" sz="2000" i="0" dirty="0">
              <a:solidFill>
                <a:srgbClr val="FFFFCC"/>
              </a:solidFill>
              <a:latin typeface="+mn-lt"/>
            </a:endParaRPr>
          </a:p>
          <a:p>
            <a:pPr>
              <a:lnSpc>
                <a:spcPct val="90000"/>
              </a:lnSpc>
              <a:defRPr/>
            </a:pPr>
            <a:r>
              <a:rPr lang="en-US" sz="2000" i="0" dirty="0">
                <a:solidFill>
                  <a:srgbClr val="FFFFCC"/>
                </a:solidFill>
                <a:latin typeface="+mn-lt"/>
              </a:rPr>
              <a:t>25-50% change in 20% of nucleons (high-momentum)?</a:t>
            </a:r>
            <a:endParaRPr lang="en-US" sz="2000" dirty="0">
              <a:solidFill>
                <a:srgbClr val="FFFFCC"/>
              </a:solidFill>
              <a:latin typeface="+mn-lt"/>
            </a:endParaRPr>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29072717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err="1" smtClean="0"/>
              <a:t>p+p</a:t>
            </a:r>
            <a:r>
              <a:rPr lang="en-US" sz="3800" dirty="0" smtClean="0"/>
              <a:t> cross sections: Charged pions, 200 GeV</a:t>
            </a:r>
            <a:endParaRPr lang="en-US" sz="3800" dirty="0"/>
          </a:p>
        </p:txBody>
      </p:sp>
      <p:sp>
        <p:nvSpPr>
          <p:cNvPr id="3" name="Content Placeholder 2"/>
          <p:cNvSpPr>
            <a:spLocks noGrp="1"/>
          </p:cNvSpPr>
          <p:nvPr>
            <p:ph idx="1"/>
          </p:nvPr>
        </p:nvSpPr>
        <p:spPr>
          <a:xfrm>
            <a:off x="4495800" y="1600200"/>
            <a:ext cx="4191000" cy="4525963"/>
          </a:xfrm>
        </p:spPr>
        <p:txBody>
          <a:bodyPr>
            <a:normAutofit fontScale="77500" lnSpcReduction="20000"/>
          </a:bodyPr>
          <a:lstStyle/>
          <a:p>
            <a:r>
              <a:rPr lang="en-US" dirty="0"/>
              <a:t>C</a:t>
            </a:r>
            <a:r>
              <a:rPr lang="en-US" dirty="0" smtClean="0"/>
              <a:t>harge-separated pion cross sections 5 &lt; </a:t>
            </a:r>
            <a:r>
              <a:rPr lang="en-US" dirty="0" err="1" smtClean="0"/>
              <a:t>p</a:t>
            </a:r>
            <a:r>
              <a:rPr lang="en-US" baseline="-25000" dirty="0" err="1" smtClean="0"/>
              <a:t>T</a:t>
            </a:r>
            <a:r>
              <a:rPr lang="en-US" dirty="0" smtClean="0"/>
              <a:t> &lt; 14 GeV</a:t>
            </a:r>
          </a:p>
          <a:p>
            <a:r>
              <a:rPr lang="en-US" dirty="0" smtClean="0"/>
              <a:t>Consistent with NLO </a:t>
            </a:r>
            <a:r>
              <a:rPr lang="en-US" dirty="0" err="1" smtClean="0"/>
              <a:t>pQCD</a:t>
            </a:r>
            <a:r>
              <a:rPr lang="en-US" dirty="0" smtClean="0"/>
              <a:t> calculations using DSS FFs, within (large) scale uncertainty</a:t>
            </a:r>
          </a:p>
          <a:p>
            <a:r>
              <a:rPr lang="en-US" dirty="0" smtClean="0"/>
              <a:t>Data themselves have 10% normalization uncertainty</a:t>
            </a:r>
          </a:p>
          <a:p>
            <a:r>
              <a:rPr lang="en-US" dirty="0" smtClean="0"/>
              <a:t>Use as input in future fits—how best to incorporate?</a:t>
            </a:r>
            <a:endParaRPr lang="en-US" dirty="0"/>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65</a:t>
            </a:fld>
            <a:endParaRPr lang="en-US"/>
          </a:p>
        </p:txBody>
      </p:sp>
      <p:pic>
        <p:nvPicPr>
          <p:cNvPr id="88066" name="Picture 2" descr="https://www.phenix.bnl.gov/phenix/WWW/plots/archive/p1238/01/prel_piminus_run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94261"/>
            <a:ext cx="375099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88068" name="Picture 4" descr="https://www.phenix.bnl.gov/phenix/WWW/plots/archive/p1238/02/prel_piplus_run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88323"/>
            <a:ext cx="3750998"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611868"/>
            <a:ext cx="3665427" cy="338554"/>
          </a:xfrm>
          <a:prstGeom prst="rect">
            <a:avLst/>
          </a:prstGeom>
          <a:noFill/>
        </p:spPr>
        <p:txBody>
          <a:bodyPr wrap="none" rtlCol="0">
            <a:spAutoFit/>
          </a:bodyPr>
          <a:lstStyle/>
          <a:p>
            <a:r>
              <a:rPr lang="en-US" sz="1600" dirty="0" smtClean="0"/>
              <a:t>10% normalization uncertainty not shown</a:t>
            </a:r>
            <a:endParaRPr lang="en-US" sz="1600" dirty="0"/>
          </a:p>
        </p:txBody>
      </p:sp>
    </p:spTree>
    <p:extLst>
      <p:ext uri="{BB962C8B-B14F-4D97-AF65-F5344CB8AC3E}">
        <p14:creationId xmlns:p14="http://schemas.microsoft.com/office/powerpoint/2010/main" val="256120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fade">
                                      <p:cBhvr>
                                        <p:cTn id="7"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 Aidala, Transversity 2014, June 13,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66</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700088"/>
            <a:ext cx="7248525"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5865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63799"/>
            <a:ext cx="3895106" cy="445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Autofit/>
          </a:bodyPr>
          <a:lstStyle/>
          <a:p>
            <a:r>
              <a:rPr lang="en-US" sz="3200" dirty="0" smtClean="0"/>
              <a:t>Mechanisms of hadronization other than “fragmentation”: </a:t>
            </a:r>
            <a:br>
              <a:rPr lang="en-US" sz="3200" dirty="0" smtClean="0"/>
            </a:br>
            <a:r>
              <a:rPr lang="en-US" sz="3200" dirty="0" smtClean="0"/>
              <a:t>Baryon enhancement in </a:t>
            </a:r>
            <a:r>
              <a:rPr lang="en-US" sz="3200" dirty="0" err="1" smtClean="0"/>
              <a:t>d+Au</a:t>
            </a:r>
            <a:r>
              <a:rPr lang="en-US" sz="3200" dirty="0" smtClean="0"/>
              <a:t> and </a:t>
            </a:r>
            <a:r>
              <a:rPr lang="en-US" sz="3200" dirty="0" err="1" smtClean="0"/>
              <a:t>Au+Au</a:t>
            </a:r>
            <a:endParaRPr lang="en-US" sz="3200" dirty="0"/>
          </a:p>
        </p:txBody>
      </p:sp>
      <p:sp>
        <p:nvSpPr>
          <p:cNvPr id="5" name="Content Placeholder 4"/>
          <p:cNvSpPr>
            <a:spLocks noGrp="1"/>
          </p:cNvSpPr>
          <p:nvPr>
            <p:ph idx="1"/>
          </p:nvPr>
        </p:nvSpPr>
        <p:spPr>
          <a:xfrm>
            <a:off x="5181600" y="1600200"/>
            <a:ext cx="3657600" cy="4692134"/>
          </a:xfrm>
        </p:spPr>
        <p:txBody>
          <a:bodyPr>
            <a:normAutofit fontScale="77500" lnSpcReduction="20000"/>
          </a:bodyPr>
          <a:lstStyle/>
          <a:p>
            <a:r>
              <a:rPr lang="en-US" sz="2800" dirty="0"/>
              <a:t>P</a:t>
            </a:r>
            <a:r>
              <a:rPr lang="en-US" sz="2800" dirty="0" smtClean="0"/>
              <a:t>recision </a:t>
            </a:r>
            <a:r>
              <a:rPr lang="en-US" sz="2800" dirty="0" err="1" smtClean="0"/>
              <a:t>d+Au</a:t>
            </a:r>
            <a:r>
              <a:rPr lang="en-US" sz="2800" dirty="0" smtClean="0"/>
              <a:t> data for identified charged hadrons in bins of centrality</a:t>
            </a:r>
          </a:p>
          <a:p>
            <a:r>
              <a:rPr lang="en-US" sz="2800" dirty="0" smtClean="0"/>
              <a:t>New hadron production mechanism enabled by presence of additional partons/ nucleons</a:t>
            </a:r>
          </a:p>
          <a:p>
            <a:pPr lvl="1"/>
            <a:r>
              <a:rPr lang="en-US" sz="2400" dirty="0" smtClean="0"/>
              <a:t>Parton recombination?</a:t>
            </a:r>
          </a:p>
          <a:p>
            <a:r>
              <a:rPr lang="en-US" dirty="0" smtClean="0"/>
              <a:t>Strong centrality dependence despite small range of </a:t>
            </a:r>
            <a:r>
              <a:rPr lang="en-US" dirty="0" err="1" smtClean="0"/>
              <a:t>N</a:t>
            </a:r>
            <a:r>
              <a:rPr lang="en-US" baseline="-25000" dirty="0" err="1" smtClean="0"/>
              <a:t>part</a:t>
            </a:r>
            <a:r>
              <a:rPr lang="en-US" dirty="0" smtClean="0"/>
              <a:t> and </a:t>
            </a:r>
            <a:r>
              <a:rPr lang="en-US" dirty="0" err="1" smtClean="0"/>
              <a:t>N</a:t>
            </a:r>
            <a:r>
              <a:rPr lang="en-US" baseline="-25000" dirty="0" err="1" smtClean="0"/>
              <a:t>coll</a:t>
            </a:r>
            <a:r>
              <a:rPr lang="en-US" dirty="0" smtClean="0"/>
              <a:t> values in </a:t>
            </a:r>
            <a:r>
              <a:rPr lang="en-US" dirty="0" err="1" smtClean="0"/>
              <a:t>d+Au</a:t>
            </a:r>
            <a:endParaRPr lang="en-US" dirty="0" smtClean="0"/>
          </a:p>
          <a:p>
            <a:r>
              <a:rPr lang="en-US" sz="2800" dirty="0" smtClean="0"/>
              <a:t>Well-known centrality-dependent baryon enhancement in </a:t>
            </a:r>
            <a:r>
              <a:rPr lang="en-US" sz="2800" dirty="0" err="1" smtClean="0"/>
              <a:t>Au+Au</a:t>
            </a:r>
            <a:endParaRPr lang="en-US" sz="2800" dirty="0"/>
          </a:p>
        </p:txBody>
      </p:sp>
      <p:sp>
        <p:nvSpPr>
          <p:cNvPr id="2" name="Footer Placeholder 1"/>
          <p:cNvSpPr>
            <a:spLocks noGrp="1"/>
          </p:cNvSpPr>
          <p:nvPr>
            <p:ph type="ftr" sz="quarter" idx="11"/>
          </p:nvPr>
        </p:nvSpPr>
        <p:spPr/>
        <p:txBody>
          <a:bodyPr/>
          <a:lstStyle/>
          <a:p>
            <a:r>
              <a:rPr lang="en-US" smtClean="0"/>
              <a:t>C. Aidala, Transversity 2014, June 13, 2014</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67</a:t>
            </a:fld>
            <a:endParaRPr lang="en-US"/>
          </a:p>
        </p:txBody>
      </p:sp>
      <p:sp>
        <p:nvSpPr>
          <p:cNvPr id="9" name="TextBox 8"/>
          <p:cNvSpPr txBox="1"/>
          <p:nvPr/>
        </p:nvSpPr>
        <p:spPr>
          <a:xfrm>
            <a:off x="1219200" y="6107668"/>
            <a:ext cx="2258503" cy="369332"/>
          </a:xfrm>
          <a:prstGeom prst="rect">
            <a:avLst/>
          </a:prstGeom>
          <a:noFill/>
        </p:spPr>
        <p:txBody>
          <a:bodyPr wrap="none" rtlCol="0">
            <a:spAutoFit/>
          </a:bodyPr>
          <a:lstStyle/>
          <a:p>
            <a:r>
              <a:rPr lang="en-US" dirty="0" smtClean="0">
                <a:solidFill>
                  <a:srgbClr val="FFFFCC"/>
                </a:solidFill>
              </a:rPr>
              <a:t>PRC88, 024906 (2013)</a:t>
            </a:r>
            <a:endParaRPr lang="en-US" dirty="0">
              <a:solidFill>
                <a:srgbClr val="FFFFCC"/>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47" y="1582430"/>
            <a:ext cx="3859480" cy="443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descr="PHENIX big logo"/>
          <p:cNvPicPr>
            <a:picLocks noChangeAspect="1" noChangeArrowheads="1"/>
          </p:cNvPicPr>
          <p:nvPr/>
        </p:nvPicPr>
        <p:blipFill>
          <a:blip r:embed="rId4" cstate="print"/>
          <a:srcRect/>
          <a:stretch>
            <a:fillRect/>
          </a:stretch>
        </p:blipFill>
        <p:spPr bwMode="auto">
          <a:xfrm>
            <a:off x="1371600" y="4038600"/>
            <a:ext cx="861526" cy="281432"/>
          </a:xfrm>
          <a:prstGeom prst="rect">
            <a:avLst/>
          </a:prstGeom>
          <a:noFill/>
        </p:spPr>
      </p:pic>
    </p:spTree>
    <p:extLst>
      <p:ext uri="{BB962C8B-B14F-4D97-AF65-F5344CB8AC3E}">
        <p14:creationId xmlns:p14="http://schemas.microsoft.com/office/powerpoint/2010/main" val="26488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Example: Dropping the simplifying assumption of </a:t>
            </a:r>
            <a:r>
              <a:rPr lang="en-US" sz="3400" dirty="0" err="1" smtClean="0"/>
              <a:t>collinearity</a:t>
            </a:r>
            <a:endParaRPr lang="en-US" sz="3400" dirty="0"/>
          </a:p>
        </p:txBody>
      </p:sp>
      <p:sp>
        <p:nvSpPr>
          <p:cNvPr id="21" name="Footer Placeholder 20"/>
          <p:cNvSpPr>
            <a:spLocks noGrp="1"/>
          </p:cNvSpPr>
          <p:nvPr>
            <p:ph type="ftr" sz="quarter" idx="11"/>
          </p:nvPr>
        </p:nvSpPr>
        <p:spPr/>
        <p:txBody>
          <a:bodyPr/>
          <a:lstStyle/>
          <a:p>
            <a:r>
              <a:rPr lang="en-US" smtClean="0"/>
              <a:t>C. Aidala, Transversity 2014, June 13, 2014</a:t>
            </a:r>
            <a:endParaRPr lang="en-US" dirty="0"/>
          </a:p>
        </p:txBody>
      </p:sp>
      <p:grpSp>
        <p:nvGrpSpPr>
          <p:cNvPr id="28" name="Group 27"/>
          <p:cNvGrpSpPr/>
          <p:nvPr/>
        </p:nvGrpSpPr>
        <p:grpSpPr>
          <a:xfrm>
            <a:off x="76200" y="1600200"/>
            <a:ext cx="8901708" cy="4343400"/>
            <a:chOff x="76200" y="1600200"/>
            <a:chExt cx="8901708" cy="4343400"/>
          </a:xfrm>
        </p:grpSpPr>
        <p:pic>
          <p:nvPicPr>
            <p:cNvPr id="34818" name="Picture 2"/>
            <p:cNvPicPr>
              <a:picLocks noChangeAspect="1" noChangeArrowheads="1"/>
            </p:cNvPicPr>
            <p:nvPr/>
          </p:nvPicPr>
          <p:blipFill>
            <a:blip r:embed="rId3" cstate="print"/>
            <a:srcRect/>
            <a:stretch>
              <a:fillRect/>
            </a:stretch>
          </p:blipFill>
          <p:spPr bwMode="auto">
            <a:xfrm>
              <a:off x="76200" y="1600200"/>
              <a:ext cx="8901708" cy="4343400"/>
            </a:xfrm>
            <a:prstGeom prst="rect">
              <a:avLst/>
            </a:prstGeom>
            <a:noFill/>
            <a:ln w="9525">
              <a:noFill/>
              <a:miter lim="800000"/>
              <a:headEnd/>
              <a:tailEnd/>
            </a:ln>
          </p:spPr>
        </p:pic>
        <p:sp>
          <p:nvSpPr>
            <p:cNvPr id="15" name="TextBox 14"/>
            <p:cNvSpPr txBox="1"/>
            <p:nvPr/>
          </p:nvSpPr>
          <p:spPr>
            <a:xfrm>
              <a:off x="1944021" y="3533775"/>
              <a:ext cx="1294072" cy="369332"/>
            </a:xfrm>
            <a:prstGeom prst="rect">
              <a:avLst/>
            </a:prstGeom>
            <a:noFill/>
          </p:spPr>
          <p:txBody>
            <a:bodyPr wrap="none" rtlCol="0">
              <a:spAutoFit/>
            </a:bodyPr>
            <a:lstStyle/>
            <a:p>
              <a:r>
                <a:rPr lang="en-US" dirty="0" err="1" smtClean="0">
                  <a:solidFill>
                    <a:srgbClr val="C00000"/>
                  </a:solidFill>
                </a:rPr>
                <a:t>Transversity</a:t>
              </a:r>
              <a:endParaRPr lang="en-US" dirty="0">
                <a:solidFill>
                  <a:srgbClr val="C00000"/>
                </a:solidFill>
              </a:endParaRPr>
            </a:p>
          </p:txBody>
        </p:sp>
        <p:sp>
          <p:nvSpPr>
            <p:cNvPr id="16" name="TextBox 15"/>
            <p:cNvSpPr txBox="1"/>
            <p:nvPr/>
          </p:nvSpPr>
          <p:spPr>
            <a:xfrm>
              <a:off x="1944021" y="4267200"/>
              <a:ext cx="726674" cy="369332"/>
            </a:xfrm>
            <a:prstGeom prst="rect">
              <a:avLst/>
            </a:prstGeom>
            <a:noFill/>
          </p:spPr>
          <p:txBody>
            <a:bodyPr wrap="none" rtlCol="0">
              <a:spAutoFit/>
            </a:bodyPr>
            <a:lstStyle/>
            <a:p>
              <a:r>
                <a:rPr lang="en-US" dirty="0" err="1" smtClean="0">
                  <a:solidFill>
                    <a:srgbClr val="C00000"/>
                  </a:solidFill>
                </a:rPr>
                <a:t>Sivers</a:t>
              </a:r>
              <a:endParaRPr lang="en-US" dirty="0">
                <a:solidFill>
                  <a:srgbClr val="C00000"/>
                </a:solidFill>
              </a:endParaRPr>
            </a:p>
          </p:txBody>
        </p:sp>
        <p:sp>
          <p:nvSpPr>
            <p:cNvPr id="17" name="TextBox 16"/>
            <p:cNvSpPr txBox="1"/>
            <p:nvPr/>
          </p:nvSpPr>
          <p:spPr>
            <a:xfrm>
              <a:off x="1934496" y="4774168"/>
              <a:ext cx="1472711" cy="369332"/>
            </a:xfrm>
            <a:prstGeom prst="rect">
              <a:avLst/>
            </a:prstGeom>
            <a:noFill/>
          </p:spPr>
          <p:txBody>
            <a:bodyPr wrap="none" rtlCol="0">
              <a:spAutoFit/>
            </a:bodyPr>
            <a:lstStyle/>
            <a:p>
              <a:r>
                <a:rPr lang="en-US" dirty="0" smtClean="0">
                  <a:solidFill>
                    <a:srgbClr val="C00000"/>
                  </a:solidFill>
                </a:rPr>
                <a:t>Boer-</a:t>
              </a:r>
              <a:r>
                <a:rPr lang="en-US" dirty="0" err="1" smtClean="0">
                  <a:solidFill>
                    <a:srgbClr val="C00000"/>
                  </a:solidFill>
                </a:rPr>
                <a:t>Mulders</a:t>
              </a:r>
              <a:endParaRPr lang="en-US" dirty="0">
                <a:solidFill>
                  <a:srgbClr val="C00000"/>
                </a:solidFill>
              </a:endParaRPr>
            </a:p>
          </p:txBody>
        </p:sp>
        <p:sp>
          <p:nvSpPr>
            <p:cNvPr id="18" name="TextBox 17"/>
            <p:cNvSpPr txBox="1"/>
            <p:nvPr/>
          </p:nvSpPr>
          <p:spPr>
            <a:xfrm>
              <a:off x="3005030" y="5050393"/>
              <a:ext cx="1271695" cy="369332"/>
            </a:xfrm>
            <a:prstGeom prst="rect">
              <a:avLst/>
            </a:prstGeom>
            <a:noFill/>
          </p:spPr>
          <p:txBody>
            <a:bodyPr wrap="none" rtlCol="0">
              <a:spAutoFit/>
            </a:bodyPr>
            <a:lstStyle/>
            <a:p>
              <a:r>
                <a:rPr lang="en-US" dirty="0" err="1" smtClean="0">
                  <a:solidFill>
                    <a:srgbClr val="C00000"/>
                  </a:solidFill>
                </a:rPr>
                <a:t>Pretzelosity</a:t>
              </a:r>
              <a:endParaRPr lang="en-US" dirty="0">
                <a:solidFill>
                  <a:srgbClr val="C00000"/>
                </a:solidFill>
              </a:endParaRPr>
            </a:p>
          </p:txBody>
        </p:sp>
        <p:sp>
          <p:nvSpPr>
            <p:cNvPr id="19" name="TextBox 18"/>
            <p:cNvSpPr txBox="1"/>
            <p:nvPr/>
          </p:nvSpPr>
          <p:spPr>
            <a:xfrm>
              <a:off x="6334006" y="4926568"/>
              <a:ext cx="800219" cy="369332"/>
            </a:xfrm>
            <a:prstGeom prst="rect">
              <a:avLst/>
            </a:prstGeom>
            <a:noFill/>
          </p:spPr>
          <p:txBody>
            <a:bodyPr wrap="none" rtlCol="0">
              <a:spAutoFit/>
            </a:bodyPr>
            <a:lstStyle/>
            <a:p>
              <a:r>
                <a:rPr lang="en-US" dirty="0" smtClean="0">
                  <a:solidFill>
                    <a:srgbClr val="C00000"/>
                  </a:solidFill>
                </a:rPr>
                <a:t>Collins</a:t>
              </a:r>
              <a:endParaRPr lang="en-US" dirty="0">
                <a:solidFill>
                  <a:srgbClr val="C00000"/>
                </a:solidFill>
              </a:endParaRPr>
            </a:p>
          </p:txBody>
        </p:sp>
        <p:sp>
          <p:nvSpPr>
            <p:cNvPr id="20" name="TextBox 19"/>
            <p:cNvSpPr txBox="1"/>
            <p:nvPr/>
          </p:nvSpPr>
          <p:spPr>
            <a:xfrm>
              <a:off x="6324600" y="4343400"/>
              <a:ext cx="1356653" cy="369332"/>
            </a:xfrm>
            <a:prstGeom prst="rect">
              <a:avLst/>
            </a:prstGeom>
            <a:noFill/>
          </p:spPr>
          <p:txBody>
            <a:bodyPr wrap="none" rtlCol="0">
              <a:spAutoFit/>
            </a:bodyPr>
            <a:lstStyle/>
            <a:p>
              <a:r>
                <a:rPr lang="en-US" dirty="0" smtClean="0">
                  <a:solidFill>
                    <a:srgbClr val="C00000"/>
                  </a:solidFill>
                </a:rPr>
                <a:t>Polarizing FF</a:t>
              </a:r>
              <a:endParaRPr lang="en-US" dirty="0">
                <a:solidFill>
                  <a:srgbClr val="C00000"/>
                </a:solidFill>
              </a:endParaRPr>
            </a:p>
          </p:txBody>
        </p:sp>
        <p:sp>
          <p:nvSpPr>
            <p:cNvPr id="22" name="Rectangle 21"/>
            <p:cNvSpPr/>
            <p:nvPr/>
          </p:nvSpPr>
          <p:spPr>
            <a:xfrm>
              <a:off x="184356" y="2514600"/>
              <a:ext cx="1828800" cy="1524000"/>
            </a:xfrm>
            <a:prstGeom prst="rect">
              <a:avLst/>
            </a:prstGeom>
            <a:solidFill>
              <a:schemeClr val="bg1">
                <a:lumMod val="6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23" name="Rectangle 22"/>
            <p:cNvSpPr/>
            <p:nvPr/>
          </p:nvSpPr>
          <p:spPr>
            <a:xfrm>
              <a:off x="4648200" y="2514600"/>
              <a:ext cx="1828800" cy="1524000"/>
            </a:xfrm>
            <a:prstGeom prst="rect">
              <a:avLst/>
            </a:prstGeom>
            <a:solidFill>
              <a:schemeClr val="bg1">
                <a:lumMod val="6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24" name="TextBox 23"/>
            <p:cNvSpPr txBox="1"/>
            <p:nvPr/>
          </p:nvSpPr>
          <p:spPr>
            <a:xfrm>
              <a:off x="1435512" y="5252260"/>
              <a:ext cx="1232645" cy="369332"/>
            </a:xfrm>
            <a:prstGeom prst="rect">
              <a:avLst/>
            </a:prstGeom>
            <a:noFill/>
          </p:spPr>
          <p:txBody>
            <a:bodyPr wrap="none" rtlCol="0">
              <a:spAutoFit/>
            </a:bodyPr>
            <a:lstStyle/>
            <a:p>
              <a:r>
                <a:rPr lang="en-US" dirty="0" smtClean="0">
                  <a:solidFill>
                    <a:srgbClr val="C00000"/>
                  </a:solidFill>
                </a:rPr>
                <a:t>Worm gear</a:t>
              </a:r>
              <a:endParaRPr lang="en-US" dirty="0">
                <a:solidFill>
                  <a:srgbClr val="C00000"/>
                </a:solidFill>
              </a:endParaRPr>
            </a:p>
          </p:txBody>
        </p:sp>
        <p:sp>
          <p:nvSpPr>
            <p:cNvPr id="25" name="TextBox 24"/>
            <p:cNvSpPr txBox="1"/>
            <p:nvPr/>
          </p:nvSpPr>
          <p:spPr>
            <a:xfrm>
              <a:off x="2986548" y="2570512"/>
              <a:ext cx="1232645" cy="369332"/>
            </a:xfrm>
            <a:prstGeom prst="rect">
              <a:avLst/>
            </a:prstGeom>
            <a:noFill/>
          </p:spPr>
          <p:txBody>
            <a:bodyPr wrap="none" rtlCol="0">
              <a:spAutoFit/>
            </a:bodyPr>
            <a:lstStyle/>
            <a:p>
              <a:r>
                <a:rPr lang="en-US" dirty="0" smtClean="0">
                  <a:solidFill>
                    <a:srgbClr val="C00000"/>
                  </a:solidFill>
                </a:rPr>
                <a:t>Worm gear</a:t>
              </a:r>
              <a:endParaRPr lang="en-US" dirty="0">
                <a:solidFill>
                  <a:srgbClr val="C00000"/>
                </a:solidFill>
              </a:endParaRPr>
            </a:p>
          </p:txBody>
        </p:sp>
        <p:sp>
          <p:nvSpPr>
            <p:cNvPr id="26" name="Rectangle 25"/>
            <p:cNvSpPr/>
            <p:nvPr/>
          </p:nvSpPr>
          <p:spPr>
            <a:xfrm>
              <a:off x="964575" y="2590800"/>
              <a:ext cx="1016625" cy="369332"/>
            </a:xfrm>
            <a:prstGeom prst="rect">
              <a:avLst/>
            </a:prstGeom>
          </p:spPr>
          <p:txBody>
            <a:bodyPr wrap="none">
              <a:spAutoFit/>
            </a:bodyPr>
            <a:lstStyle/>
            <a:p>
              <a:pPr algn="ctr"/>
              <a:r>
                <a:rPr lang="en-US" dirty="0" smtClean="0">
                  <a:solidFill>
                    <a:schemeClr val="tx1">
                      <a:lumMod val="85000"/>
                      <a:lumOff val="15000"/>
                    </a:schemeClr>
                  </a:solidFill>
                </a:rPr>
                <a:t>Collinear</a:t>
              </a:r>
              <a:endParaRPr lang="en-US" dirty="0">
                <a:solidFill>
                  <a:schemeClr val="tx1">
                    <a:lumMod val="85000"/>
                    <a:lumOff val="15000"/>
                  </a:schemeClr>
                </a:solidFill>
              </a:endParaRPr>
            </a:p>
          </p:txBody>
        </p:sp>
        <p:sp>
          <p:nvSpPr>
            <p:cNvPr id="27" name="Rectangle 26"/>
            <p:cNvSpPr/>
            <p:nvPr/>
          </p:nvSpPr>
          <p:spPr>
            <a:xfrm>
              <a:off x="5413671" y="2590800"/>
              <a:ext cx="1016625" cy="369332"/>
            </a:xfrm>
            <a:prstGeom prst="rect">
              <a:avLst/>
            </a:prstGeom>
          </p:spPr>
          <p:txBody>
            <a:bodyPr wrap="none">
              <a:spAutoFit/>
            </a:bodyPr>
            <a:lstStyle/>
            <a:p>
              <a:pPr algn="ctr"/>
              <a:r>
                <a:rPr lang="en-US" dirty="0" smtClean="0">
                  <a:solidFill>
                    <a:schemeClr val="tx1">
                      <a:lumMod val="85000"/>
                      <a:lumOff val="15000"/>
                    </a:schemeClr>
                  </a:solidFill>
                </a:rPr>
                <a:t>Collinear</a:t>
              </a:r>
              <a:endParaRPr lang="en-US" dirty="0">
                <a:solidFill>
                  <a:schemeClr val="tx1">
                    <a:lumMod val="85000"/>
                    <a:lumOff val="15000"/>
                  </a:schemeClr>
                </a:solidFill>
              </a:endParaRPr>
            </a:p>
          </p:txBody>
        </p:sp>
      </p:grpSp>
      <p:sp>
        <p:nvSpPr>
          <p:cNvPr id="30" name="Rectangle 29"/>
          <p:cNvSpPr/>
          <p:nvPr/>
        </p:nvSpPr>
        <p:spPr>
          <a:xfrm>
            <a:off x="1219200" y="5970896"/>
            <a:ext cx="6984413" cy="461665"/>
          </a:xfrm>
          <a:prstGeom prst="rect">
            <a:avLst/>
          </a:prstGeom>
        </p:spPr>
        <p:txBody>
          <a:bodyPr wrap="none">
            <a:spAutoFit/>
          </a:bodyPr>
          <a:lstStyle/>
          <a:p>
            <a:r>
              <a:rPr lang="en-US" sz="2400" i="1" dirty="0" smtClean="0">
                <a:solidFill>
                  <a:srgbClr val="FFFFCC"/>
                </a:solidFill>
                <a:latin typeface="Times New Roman" pitchFamily="18" charset="0"/>
                <a:cs typeface="Times New Roman" pitchFamily="18" charset="0"/>
                <a:sym typeface="Wingdings" pitchFamily="2" charset="2"/>
              </a:rPr>
              <a:t>Many describe spin-momentum correlations: S</a:t>
            </a:r>
            <a:r>
              <a:rPr lang="en-US" sz="2400" i="1" dirty="0">
                <a:solidFill>
                  <a:srgbClr val="FFFFCC"/>
                </a:solidFill>
                <a:latin typeface="Times New Roman" pitchFamily="18" charset="0"/>
                <a:cs typeface="Times New Roman" pitchFamily="18" charset="0"/>
                <a:sym typeface="Wingdings" pitchFamily="2" charset="2"/>
              </a:rPr>
              <a:t>•(p</a:t>
            </a:r>
            <a:r>
              <a:rPr lang="en-US" sz="2400" i="1" baseline="-18000" dirty="0">
                <a:solidFill>
                  <a:srgbClr val="FFFFCC"/>
                </a:solidFill>
                <a:latin typeface="Times New Roman" pitchFamily="18" charset="0"/>
                <a:cs typeface="Times New Roman" pitchFamily="18" charset="0"/>
                <a:sym typeface="Wingdings" pitchFamily="2" charset="2"/>
              </a:rPr>
              <a:t>1</a:t>
            </a:r>
            <a:r>
              <a:rPr lang="en-US" sz="2400" i="1" dirty="0">
                <a:solidFill>
                  <a:srgbClr val="FFFFCC"/>
                </a:solidFill>
                <a:latin typeface="Times New Roman" pitchFamily="18" charset="0"/>
                <a:cs typeface="Times New Roman" pitchFamily="18" charset="0"/>
                <a:sym typeface="Wingdings" pitchFamily="2" charset="2"/>
              </a:rPr>
              <a:t>×p</a:t>
            </a:r>
            <a:r>
              <a:rPr lang="en-US" sz="2400" i="1" baseline="-18000" dirty="0">
                <a:solidFill>
                  <a:srgbClr val="FFFFCC"/>
                </a:solidFill>
                <a:latin typeface="Times New Roman" pitchFamily="18" charset="0"/>
                <a:cs typeface="Times New Roman" pitchFamily="18" charset="0"/>
                <a:sym typeface="Wingdings" pitchFamily="2" charset="2"/>
              </a:rPr>
              <a:t>2</a:t>
            </a:r>
            <a:r>
              <a:rPr lang="en-US" sz="2400" i="1" dirty="0">
                <a:solidFill>
                  <a:srgbClr val="FFFFCC"/>
                </a:solidFill>
                <a:latin typeface="Times New Roman" pitchFamily="18" charset="0"/>
                <a:cs typeface="Times New Roman" pitchFamily="18" charset="0"/>
                <a:sym typeface="Wingdings" pitchFamily="2" charset="2"/>
              </a:rPr>
              <a:t>)</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651055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16760"/>
            <a:ext cx="5086350" cy="329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715254" y="2297668"/>
            <a:ext cx="3237746" cy="369332"/>
          </a:xfrm>
          <a:prstGeom prst="rect">
            <a:avLst/>
          </a:prstGeom>
          <a:noFill/>
        </p:spPr>
        <p:txBody>
          <a:bodyPr wrap="none" rtlCol="0">
            <a:spAutoFit/>
          </a:bodyPr>
          <a:lstStyle/>
          <a:p>
            <a:r>
              <a:rPr lang="fr-FR" dirty="0" smtClean="0"/>
              <a:t>CLAS                                  HERMES</a:t>
            </a:r>
            <a:endParaRPr lang="fr-FR" dirty="0"/>
          </a:p>
        </p:txBody>
      </p:sp>
      <p:sp>
        <p:nvSpPr>
          <p:cNvPr id="4" name="ZoneTexte 3"/>
          <p:cNvSpPr txBox="1"/>
          <p:nvPr/>
        </p:nvSpPr>
        <p:spPr>
          <a:xfrm>
            <a:off x="5715000" y="1383268"/>
            <a:ext cx="3455626" cy="923330"/>
          </a:xfrm>
          <a:prstGeom prst="rect">
            <a:avLst/>
          </a:prstGeom>
          <a:noFill/>
        </p:spPr>
        <p:txBody>
          <a:bodyPr wrap="none" rtlCol="0">
            <a:spAutoFit/>
          </a:bodyPr>
          <a:lstStyle/>
          <a:p>
            <a:r>
              <a:rPr lang="fr-FR" dirty="0" err="1" smtClean="0">
                <a:solidFill>
                  <a:srgbClr val="FFFFCC"/>
                </a:solidFill>
              </a:rPr>
              <a:t>Guidal</a:t>
            </a:r>
            <a:r>
              <a:rPr lang="fr-FR" dirty="0" smtClean="0">
                <a:solidFill>
                  <a:srgbClr val="FFFFCC"/>
                </a:solidFill>
              </a:rPr>
              <a:t>, Moutarde, </a:t>
            </a:r>
          </a:p>
          <a:p>
            <a:r>
              <a:rPr lang="fr-FR" dirty="0" err="1" smtClean="0">
                <a:solidFill>
                  <a:srgbClr val="FFFFCC"/>
                </a:solidFill>
              </a:rPr>
              <a:t>Vanderhaeghen</a:t>
            </a:r>
            <a:r>
              <a:rPr lang="fr-FR" dirty="0" smtClean="0">
                <a:solidFill>
                  <a:srgbClr val="FFFFCC"/>
                </a:solidFill>
              </a:rPr>
              <a:t>, </a:t>
            </a:r>
          </a:p>
          <a:p>
            <a:r>
              <a:rPr lang="fr-FR" dirty="0" err="1" smtClean="0">
                <a:solidFill>
                  <a:srgbClr val="FFFFCC"/>
                </a:solidFill>
              </a:rPr>
              <a:t>Rept</a:t>
            </a:r>
            <a:r>
              <a:rPr lang="fr-FR" dirty="0" smtClean="0">
                <a:solidFill>
                  <a:srgbClr val="FFFFCC"/>
                </a:solidFill>
              </a:rPr>
              <a:t>. </a:t>
            </a:r>
            <a:r>
              <a:rPr lang="fr-FR" dirty="0" err="1" smtClean="0">
                <a:solidFill>
                  <a:srgbClr val="FFFFCC"/>
                </a:solidFill>
              </a:rPr>
              <a:t>Prog</a:t>
            </a:r>
            <a:r>
              <a:rPr lang="fr-FR" dirty="0" smtClean="0">
                <a:solidFill>
                  <a:srgbClr val="FFFFCC"/>
                </a:solidFill>
              </a:rPr>
              <a:t>. Phys. 76 (2013) 066202</a:t>
            </a:r>
            <a:endParaRPr lang="fr-FR" dirty="0">
              <a:solidFill>
                <a:srgbClr val="FFFFCC"/>
              </a:solidFill>
            </a:endParaRPr>
          </a:p>
        </p:txBody>
      </p:sp>
      <p:sp>
        <p:nvSpPr>
          <p:cNvPr id="5" name="ZoneTexte 4"/>
          <p:cNvSpPr txBox="1"/>
          <p:nvPr/>
        </p:nvSpPr>
        <p:spPr>
          <a:xfrm>
            <a:off x="895794" y="4126468"/>
            <a:ext cx="4042710" cy="369332"/>
          </a:xfrm>
          <a:prstGeom prst="rect">
            <a:avLst/>
          </a:prstGeom>
          <a:noFill/>
        </p:spPr>
        <p:txBody>
          <a:bodyPr wrap="none" rtlCol="0">
            <a:spAutoFit/>
          </a:bodyPr>
          <a:lstStyle/>
          <a:p>
            <a:r>
              <a:rPr lang="fr-FR" dirty="0" err="1" smtClean="0"/>
              <a:t>Sea</a:t>
            </a:r>
            <a:r>
              <a:rPr lang="fr-FR" dirty="0" smtClean="0"/>
              <a:t> quark                     </a:t>
            </a:r>
            <a:r>
              <a:rPr lang="fr-FR" dirty="0" err="1" smtClean="0"/>
              <a:t>polarized</a:t>
            </a:r>
            <a:r>
              <a:rPr lang="fr-FR" dirty="0" smtClean="0"/>
              <a:t> </a:t>
            </a:r>
            <a:r>
              <a:rPr lang="fr-FR" dirty="0" err="1" smtClean="0"/>
              <a:t>sea</a:t>
            </a:r>
            <a:r>
              <a:rPr lang="fr-FR" dirty="0" smtClean="0"/>
              <a:t> quark</a:t>
            </a:r>
            <a:endParaRPr lang="fr-FR" dirty="0"/>
          </a:p>
        </p:txBody>
      </p:sp>
      <p:sp>
        <p:nvSpPr>
          <p:cNvPr id="6" name="ZoneTexte 5"/>
          <p:cNvSpPr txBox="1"/>
          <p:nvPr/>
        </p:nvSpPr>
        <p:spPr>
          <a:xfrm>
            <a:off x="5943600" y="4419600"/>
            <a:ext cx="1479316" cy="369332"/>
          </a:xfrm>
          <a:prstGeom prst="rect">
            <a:avLst/>
          </a:prstGeom>
          <a:noFill/>
        </p:spPr>
        <p:txBody>
          <a:bodyPr wrap="none" rtlCol="0">
            <a:spAutoFit/>
          </a:bodyPr>
          <a:lstStyle/>
          <a:p>
            <a:r>
              <a:rPr lang="fr-FR" dirty="0" smtClean="0">
                <a:solidFill>
                  <a:srgbClr val="FFFFCC"/>
                </a:solidFill>
              </a:rPr>
              <a:t>Mueller, 2011</a:t>
            </a:r>
            <a:endParaRPr lang="fr-FR" dirty="0">
              <a:solidFill>
                <a:srgbClr val="FFFFCC"/>
              </a:solidFill>
            </a:endParaRPr>
          </a:p>
        </p:txBody>
      </p:sp>
      <p:sp>
        <p:nvSpPr>
          <p:cNvPr id="8" name="TextBox 7"/>
          <p:cNvSpPr txBox="1"/>
          <p:nvPr/>
        </p:nvSpPr>
        <p:spPr>
          <a:xfrm>
            <a:off x="5957346" y="5867400"/>
            <a:ext cx="3060646" cy="369332"/>
          </a:xfrm>
          <a:prstGeom prst="rect">
            <a:avLst/>
          </a:prstGeom>
          <a:noFill/>
        </p:spPr>
        <p:txBody>
          <a:bodyPr wrap="none" rtlCol="0">
            <a:spAutoFit/>
          </a:bodyPr>
          <a:lstStyle/>
          <a:p>
            <a:r>
              <a:rPr lang="en-US" dirty="0" smtClean="0">
                <a:solidFill>
                  <a:srgbClr val="FFFFCC"/>
                </a:solidFill>
              </a:rPr>
              <a:t>Slide from N. </a:t>
            </a:r>
            <a:r>
              <a:rPr lang="en-US" dirty="0" err="1" smtClean="0">
                <a:solidFill>
                  <a:srgbClr val="FFFFCC"/>
                </a:solidFill>
              </a:rPr>
              <a:t>d’Hose</a:t>
            </a:r>
            <a:r>
              <a:rPr lang="en-US" dirty="0" smtClean="0">
                <a:solidFill>
                  <a:srgbClr val="FFFFCC"/>
                </a:solidFill>
              </a:rPr>
              <a:t> (backups)</a:t>
            </a:r>
            <a:endParaRPr lang="en-US" dirty="0">
              <a:solidFill>
                <a:srgbClr val="FFFFCC"/>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26468"/>
            <a:ext cx="5433638" cy="250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2209800" y="4278868"/>
            <a:ext cx="1124026" cy="369332"/>
          </a:xfrm>
          <a:prstGeom prst="rect">
            <a:avLst/>
          </a:prstGeom>
          <a:noFill/>
        </p:spPr>
        <p:txBody>
          <a:bodyPr wrap="none" rtlCol="0">
            <a:spAutoFit/>
          </a:bodyPr>
          <a:lstStyle/>
          <a:p>
            <a:r>
              <a:rPr lang="fr-FR" b="1" dirty="0" smtClean="0">
                <a:solidFill>
                  <a:srgbClr val="FF0000"/>
                </a:solidFill>
              </a:rPr>
              <a:t>X</a:t>
            </a:r>
            <a:r>
              <a:rPr lang="fr-FR" b="1" baseline="-25000" dirty="0" smtClean="0">
                <a:solidFill>
                  <a:srgbClr val="FF0000"/>
                </a:solidFill>
              </a:rPr>
              <a:t>B</a:t>
            </a:r>
            <a:r>
              <a:rPr lang="fr-FR" b="1" dirty="0" smtClean="0">
                <a:solidFill>
                  <a:srgbClr val="FF0000"/>
                </a:solidFill>
              </a:rPr>
              <a:t> =0.001</a:t>
            </a:r>
            <a:endParaRPr lang="fr-FR" b="1" dirty="0">
              <a:solidFill>
                <a:srgbClr val="FF0000"/>
              </a:solidFill>
            </a:endParaRPr>
          </a:p>
        </p:txBody>
      </p:sp>
      <p:sp>
        <p:nvSpPr>
          <p:cNvPr id="9" name="Title 8"/>
          <p:cNvSpPr>
            <a:spLocks noGrp="1"/>
          </p:cNvSpPr>
          <p:nvPr>
            <p:ph type="title"/>
          </p:nvPr>
        </p:nvSpPr>
        <p:spPr>
          <a:xfrm>
            <a:off x="457200" y="-76200"/>
            <a:ext cx="8229600" cy="1143000"/>
          </a:xfrm>
        </p:spPr>
        <p:txBody>
          <a:bodyPr>
            <a:normAutofit/>
          </a:bodyPr>
          <a:lstStyle/>
          <a:p>
            <a:r>
              <a:rPr lang="en-US" sz="3600" dirty="0" smtClean="0"/>
              <a:t>Example: Exploring spatial distributions</a:t>
            </a:r>
            <a:endParaRPr lang="en-US" sz="3600" dirty="0"/>
          </a:p>
        </p:txBody>
      </p:sp>
      <p:sp>
        <p:nvSpPr>
          <p:cNvPr id="13" name="Footer Placeholder 12"/>
          <p:cNvSpPr>
            <a:spLocks noGrp="1"/>
          </p:cNvSpPr>
          <p:nvPr>
            <p:ph type="ftr" sz="quarter" idx="11"/>
          </p:nvPr>
        </p:nvSpPr>
        <p:spPr/>
        <p:txBody>
          <a:bodyPr/>
          <a:lstStyle/>
          <a:p>
            <a:r>
              <a:rPr lang="en-US" smtClean="0"/>
              <a:t>C. Aidala, Transversity 2014, June 13, 2014</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8</a:t>
            </a:fld>
            <a:endParaRPr lang="en-US"/>
          </a:p>
        </p:txBody>
      </p:sp>
      <p:sp>
        <p:nvSpPr>
          <p:cNvPr id="15" name="TextBox 14"/>
          <p:cNvSpPr txBox="1"/>
          <p:nvPr/>
        </p:nvSpPr>
        <p:spPr>
          <a:xfrm>
            <a:off x="5791200" y="2791361"/>
            <a:ext cx="3186654" cy="1323439"/>
          </a:xfrm>
          <a:prstGeom prst="rect">
            <a:avLst/>
          </a:prstGeom>
          <a:noFill/>
        </p:spPr>
        <p:txBody>
          <a:bodyPr wrap="square" rtlCol="0">
            <a:spAutoFit/>
          </a:bodyPr>
          <a:lstStyle/>
          <a:p>
            <a:r>
              <a:rPr lang="en-US" sz="2000" dirty="0" smtClean="0">
                <a:solidFill>
                  <a:schemeClr val="bg1"/>
                </a:solidFill>
              </a:rPr>
              <a:t>Related talks by N. </a:t>
            </a:r>
            <a:r>
              <a:rPr lang="en-US" sz="2000" dirty="0" err="1" smtClean="0">
                <a:solidFill>
                  <a:schemeClr val="bg1"/>
                </a:solidFill>
              </a:rPr>
              <a:t>d’Hose</a:t>
            </a:r>
            <a:r>
              <a:rPr lang="en-US" sz="2000" dirty="0" smtClean="0">
                <a:solidFill>
                  <a:schemeClr val="bg1"/>
                </a:solidFill>
              </a:rPr>
              <a:t>, P. Kroll, G. Goldstein, A. Mukherjee, S. Pisano, A. Kim, A. </a:t>
            </a:r>
            <a:r>
              <a:rPr lang="en-US" sz="2000" dirty="0" err="1" smtClean="0">
                <a:solidFill>
                  <a:schemeClr val="bg1"/>
                </a:solidFill>
              </a:rPr>
              <a:t>Movsisyan</a:t>
            </a:r>
            <a:r>
              <a:rPr lang="en-US" sz="2000" dirty="0" smtClean="0">
                <a:solidFill>
                  <a:schemeClr val="bg1"/>
                </a:solidFill>
              </a:rPr>
              <a:t>, O. Eyser</a:t>
            </a:r>
            <a:endParaRPr lang="en-US" sz="2000" dirty="0">
              <a:solidFill>
                <a:schemeClr val="bg1"/>
              </a:solidFill>
            </a:endParaRPr>
          </a:p>
        </p:txBody>
      </p:sp>
    </p:spTree>
    <p:extLst>
      <p:ext uri="{BB962C8B-B14F-4D97-AF65-F5344CB8AC3E}">
        <p14:creationId xmlns:p14="http://schemas.microsoft.com/office/powerpoint/2010/main" val="2676762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Progress in lattice</a:t>
            </a:r>
            <a:endParaRPr lang="en-US" dirty="0"/>
          </a:p>
        </p:txBody>
      </p:sp>
      <p:sp>
        <p:nvSpPr>
          <p:cNvPr id="3" name="Footer Placeholder 2"/>
          <p:cNvSpPr>
            <a:spLocks noGrp="1"/>
          </p:cNvSpPr>
          <p:nvPr>
            <p:ph type="ftr" sz="quarter" idx="11"/>
          </p:nvPr>
        </p:nvSpPr>
        <p:spPr/>
        <p:txBody>
          <a:bodyPr/>
          <a:lstStyle/>
          <a:p>
            <a:r>
              <a:rPr lang="en-US" smtClean="0"/>
              <a:t>C. Aidala, Transversity 2014, June 13,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65532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2667000" y="3375648"/>
            <a:ext cx="4755955" cy="3329952"/>
          </a:xfrm>
          <a:prstGeom prst="rect">
            <a:avLst/>
          </a:prstGeom>
          <a:noFill/>
          <a:ln w="9525">
            <a:noFill/>
            <a:miter lim="800000"/>
            <a:headEnd/>
            <a:tailEnd/>
          </a:ln>
        </p:spPr>
      </p:pic>
      <p:sp>
        <p:nvSpPr>
          <p:cNvPr id="7" name="TextBox 6"/>
          <p:cNvSpPr txBox="1"/>
          <p:nvPr/>
        </p:nvSpPr>
        <p:spPr>
          <a:xfrm>
            <a:off x="3733800" y="5325070"/>
            <a:ext cx="3293385" cy="923330"/>
          </a:xfrm>
          <a:prstGeom prst="rect">
            <a:avLst/>
          </a:prstGeom>
          <a:noFill/>
        </p:spPr>
        <p:txBody>
          <a:bodyPr wrap="square" rtlCol="0">
            <a:spAutoFit/>
          </a:bodyPr>
          <a:lstStyle/>
          <a:p>
            <a:r>
              <a:rPr lang="en-US" sz="1800" dirty="0" smtClean="0">
                <a:solidFill>
                  <a:schemeClr val="tx1"/>
                </a:solidFill>
              </a:rPr>
              <a:t>PACS-CS: PRD81, 074503 (2010)</a:t>
            </a:r>
          </a:p>
          <a:p>
            <a:r>
              <a:rPr lang="en-US" sz="1800" dirty="0" smtClean="0">
                <a:solidFill>
                  <a:schemeClr val="tx1"/>
                </a:solidFill>
              </a:rPr>
              <a:t>BMW: PLB701, 265 (2011)</a:t>
            </a:r>
            <a:endParaRPr lang="en-US" sz="1800" dirty="0">
              <a:solidFill>
                <a:schemeClr val="tx1"/>
              </a:solidFill>
            </a:endParaRPr>
          </a:p>
        </p:txBody>
      </p:sp>
      <p:sp>
        <p:nvSpPr>
          <p:cNvPr id="8" name="TextBox 7"/>
          <p:cNvSpPr txBox="1"/>
          <p:nvPr/>
        </p:nvSpPr>
        <p:spPr>
          <a:xfrm>
            <a:off x="7424448" y="4259759"/>
            <a:ext cx="1871952" cy="769441"/>
          </a:xfrm>
          <a:prstGeom prst="rect">
            <a:avLst/>
          </a:prstGeom>
          <a:noFill/>
        </p:spPr>
        <p:txBody>
          <a:bodyPr wrap="square" rtlCol="0">
            <a:spAutoFit/>
          </a:bodyPr>
          <a:lstStyle/>
          <a:p>
            <a:r>
              <a:rPr lang="en-US" sz="2200" dirty="0" smtClean="0">
                <a:solidFill>
                  <a:srgbClr val="FFFFCC"/>
                </a:solidFill>
              </a:rPr>
              <a:t>T. </a:t>
            </a:r>
            <a:r>
              <a:rPr lang="en-US" sz="2200" dirty="0" err="1" smtClean="0">
                <a:solidFill>
                  <a:srgbClr val="FFFFCC"/>
                </a:solidFill>
              </a:rPr>
              <a:t>Hatsuda</a:t>
            </a:r>
            <a:r>
              <a:rPr lang="en-US" sz="2200" dirty="0" smtClean="0">
                <a:solidFill>
                  <a:srgbClr val="FFFFCC"/>
                </a:solidFill>
              </a:rPr>
              <a:t>, </a:t>
            </a:r>
          </a:p>
          <a:p>
            <a:r>
              <a:rPr lang="en-US" sz="2200" dirty="0" smtClean="0">
                <a:solidFill>
                  <a:srgbClr val="FFFFCC"/>
                </a:solidFill>
              </a:rPr>
              <a:t>PANIC 2011</a:t>
            </a:r>
            <a:endParaRPr lang="en-US" sz="2200" dirty="0">
              <a:solidFill>
                <a:srgbClr val="FFFFCC"/>
              </a:solidFill>
            </a:endParaRPr>
          </a:p>
        </p:txBody>
      </p:sp>
      <p:sp>
        <p:nvSpPr>
          <p:cNvPr id="9" name="TextBox 8"/>
          <p:cNvSpPr txBox="1"/>
          <p:nvPr/>
        </p:nvSpPr>
        <p:spPr>
          <a:xfrm>
            <a:off x="6934200" y="1524000"/>
            <a:ext cx="1871952" cy="769441"/>
          </a:xfrm>
          <a:prstGeom prst="rect">
            <a:avLst/>
          </a:prstGeom>
          <a:noFill/>
        </p:spPr>
        <p:txBody>
          <a:bodyPr wrap="square" rtlCol="0">
            <a:spAutoFit/>
          </a:bodyPr>
          <a:lstStyle/>
          <a:p>
            <a:r>
              <a:rPr lang="en-US" sz="2200" dirty="0" smtClean="0">
                <a:solidFill>
                  <a:srgbClr val="FFFFCC"/>
                </a:solidFill>
              </a:rPr>
              <a:t>Slide from J.-C. Peng</a:t>
            </a:r>
            <a:endParaRPr lang="en-US" sz="2200" dirty="0">
              <a:solidFill>
                <a:srgbClr val="FFFFCC"/>
              </a:solidFill>
            </a:endParaRPr>
          </a:p>
        </p:txBody>
      </p:sp>
    </p:spTree>
    <p:extLst>
      <p:ext uri="{BB962C8B-B14F-4D97-AF65-F5344CB8AC3E}">
        <p14:creationId xmlns:p14="http://schemas.microsoft.com/office/powerpoint/2010/main" val="238031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37092</TotalTime>
  <Words>4865</Words>
  <Application>Microsoft Office PowerPoint</Application>
  <PresentationFormat>On-screen Show (4:3)</PresentationFormat>
  <Paragraphs>582</Paragraphs>
  <Slides>67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Equation</vt:lpstr>
      <vt:lpstr>Transversity 2014 Closing Remarks:  Moving Forward in the Era of Quantitative QCD</vt:lpstr>
      <vt:lpstr>QCD: How far have we come?</vt:lpstr>
      <vt:lpstr>Advancing into the era of quantitative QCD: Theory has been forging ahead!</vt:lpstr>
      <vt:lpstr>Effective field theories</vt:lpstr>
      <vt:lpstr>Example: Threshold resummation to extend pQCD to lower energies </vt:lpstr>
      <vt:lpstr>Example: Phenomenological applications of a non-linear gluon saturation regime at low x</vt:lpstr>
      <vt:lpstr>Example: Dropping the simplifying assumption of collinearity</vt:lpstr>
      <vt:lpstr>Example: Exploring spatial distributions</vt:lpstr>
      <vt:lpstr>Example: Progress in lattice</vt:lpstr>
      <vt:lpstr>Example: Effective field theories</vt:lpstr>
      <vt:lpstr>Experimental advances</vt:lpstr>
      <vt:lpstr>Multidifferential data: SIDIS </vt:lpstr>
      <vt:lpstr>Multidifferential data: E866 D-Y</vt:lpstr>
      <vt:lpstr>Multidifferential data: e+e-</vt:lpstr>
      <vt:lpstr>Understanding the theory doesn’t mean knowing how to do phenomenology</vt:lpstr>
      <vt:lpstr>Gauge links have physical consequences</vt:lpstr>
      <vt:lpstr>Physical consequences of a  gauge-invariant quantum theory:  Aharonov-Bohm (1959)</vt:lpstr>
      <vt:lpstr>Physical consequences of a  gauge-invariant quantum theory:  Aharonov-Bohm (1959)</vt:lpstr>
      <vt:lpstr>Physical consequences of a  gauge-invariant quantum theory:  Aharonov-Bohm effect in QCD!!</vt:lpstr>
      <vt:lpstr>QCD Aharonov-Bohm effect:  Color entanglement</vt:lpstr>
      <vt:lpstr>Some thoughts on future directions . . .</vt:lpstr>
      <vt:lpstr>Diving into the sea</vt:lpstr>
      <vt:lpstr>Light quark sea:  Not simply gluon splitting</vt:lpstr>
      <vt:lpstr>Drell-Yan: Transverse momentum of valence vs. sea quarks</vt:lpstr>
      <vt:lpstr>Boer-Mulders for sea quarks small??  Transversity for sea quarks large??</vt:lpstr>
      <vt:lpstr>PowerPoint Presentation</vt:lpstr>
      <vt:lpstr>p+p h AN larger than  p0??  Same?</vt:lpstr>
      <vt:lpstr>Partonic structure of nuclei</vt:lpstr>
      <vt:lpstr>Upcoming opportunities at JLab</vt:lpstr>
      <vt:lpstr>Multiparton correlations</vt:lpstr>
      <vt:lpstr>Twist-3 multiparton correlations to interpret inclusive AN data from RHIC</vt:lpstr>
      <vt:lpstr>Inclusive hadron AN in e+p</vt:lpstr>
      <vt:lpstr>Hadronization</vt:lpstr>
      <vt:lpstr>PowerPoint Presentation</vt:lpstr>
      <vt:lpstr>Identified hadron production: Ratios</vt:lpstr>
      <vt:lpstr>Eventually even more global  global fits?</vt:lpstr>
      <vt:lpstr>Mechanisms of hadronization other than “fragmentation”:  Baryon enhancement in d+Au and Au+Au</vt:lpstr>
      <vt:lpstr>Comparing central d+Au with peripheral Au+Au</vt:lpstr>
      <vt:lpstr>Bound states of hadronic bound states: Creating nuclei!</vt:lpstr>
      <vt:lpstr>A cyclical process</vt:lpstr>
      <vt:lpstr>Increasing connections among  (historically disparate) areas of QCD</vt:lpstr>
      <vt:lpstr>Increasing connections among  (historically disparate) areas of QCD</vt:lpstr>
      <vt:lpstr>We should make every effort to strengthen these links</vt:lpstr>
      <vt:lpstr>Final remarks</vt:lpstr>
      <vt:lpstr>PowerPoint Presentation</vt:lpstr>
      <vt:lpstr>PowerPoint Presentation</vt:lpstr>
      <vt:lpstr>Extra</vt:lpstr>
      <vt:lpstr>Mapping out the proton</vt:lpstr>
      <vt:lpstr>EIC</vt:lpstr>
      <vt:lpstr>Midrapidity charge-separated hadrons  in 62.4 GeV p+p: Reining in scale uncertainties with NLL resummation</vt:lpstr>
      <vt:lpstr>Forward charged p and K production at 62.4 GeV</vt:lpstr>
      <vt:lpstr>Scale uncertainty remains large for single-particle cross sections even for  √s =500 GeV and pT up to 30 GeV</vt:lpstr>
      <vt:lpstr>NNPDF dbar/ubar</vt:lpstr>
      <vt:lpstr>Fermilab E1039</vt:lpstr>
      <vt:lpstr>Eta vs. kaon AN?</vt:lpstr>
      <vt:lpstr>Hadronization: A lot to learn, from a variety of collision systems</vt:lpstr>
      <vt:lpstr>Comparing central d+Au with peripheral Au+Au</vt:lpstr>
      <vt:lpstr>Enhancement of strange meson production in central Au+Au</vt:lpstr>
      <vt:lpstr>Strange meson production in Au+Au</vt:lpstr>
      <vt:lpstr>Insight from New Measurements</vt:lpstr>
      <vt:lpstr>Eta mesons in 200 GeV p+p</vt:lpstr>
      <vt:lpstr>ALICE h/p0 ratio, p+p at 7 TeV</vt:lpstr>
      <vt:lpstr>Density dependence of EMC effect?</vt:lpstr>
      <vt:lpstr>Connection between short-range correlations and EMC effect: Importance of two-body effects??</vt:lpstr>
      <vt:lpstr>p+p cross sections: Charged pions, 200 GeV</vt:lpstr>
      <vt:lpstr>PowerPoint Presentation</vt:lpstr>
      <vt:lpstr>Mechanisms of hadronization other than “fragmentation”:  Baryon enhancement in d+Au and Au+Au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Collinear pdf’s: Moving into a new era in understanding nucleon structure</dc:title>
  <dc:creator>Christine Aidala</dc:creator>
  <cp:lastModifiedBy>Aidala, Christine</cp:lastModifiedBy>
  <cp:revision>1637</cp:revision>
  <dcterms:created xsi:type="dcterms:W3CDTF">2006-08-16T00:00:00Z</dcterms:created>
  <dcterms:modified xsi:type="dcterms:W3CDTF">2014-06-18T18:00:15Z</dcterms:modified>
</cp:coreProperties>
</file>