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81"/>
  </p:notesMasterIdLst>
  <p:handoutMasterIdLst>
    <p:handoutMasterId r:id="rId82"/>
  </p:handoutMasterIdLst>
  <p:sldIdLst>
    <p:sldId id="957" r:id="rId2"/>
    <p:sldId id="848" r:id="rId3"/>
    <p:sldId id="1045" r:id="rId4"/>
    <p:sldId id="763" r:id="rId5"/>
    <p:sldId id="1047" r:id="rId6"/>
    <p:sldId id="764" r:id="rId7"/>
    <p:sldId id="1111" r:id="rId8"/>
    <p:sldId id="1048" r:id="rId9"/>
    <p:sldId id="1069" r:id="rId10"/>
    <p:sldId id="1070" r:id="rId11"/>
    <p:sldId id="1044" r:id="rId12"/>
    <p:sldId id="1051" r:id="rId13"/>
    <p:sldId id="857" r:id="rId14"/>
    <p:sldId id="816" r:id="rId15"/>
    <p:sldId id="646" r:id="rId16"/>
    <p:sldId id="963" r:id="rId17"/>
    <p:sldId id="960" r:id="rId18"/>
    <p:sldId id="1056" r:id="rId19"/>
    <p:sldId id="969" r:id="rId20"/>
    <p:sldId id="861" r:id="rId21"/>
    <p:sldId id="1071" r:id="rId22"/>
    <p:sldId id="1035" r:id="rId23"/>
    <p:sldId id="982" r:id="rId24"/>
    <p:sldId id="968" r:id="rId25"/>
    <p:sldId id="964" r:id="rId26"/>
    <p:sldId id="965" r:id="rId27"/>
    <p:sldId id="1036" r:id="rId28"/>
    <p:sldId id="990" r:id="rId29"/>
    <p:sldId id="842" r:id="rId30"/>
    <p:sldId id="843" r:id="rId31"/>
    <p:sldId id="850" r:id="rId32"/>
    <p:sldId id="1092" r:id="rId33"/>
    <p:sldId id="991" r:id="rId34"/>
    <p:sldId id="1077" r:id="rId35"/>
    <p:sldId id="1093" r:id="rId36"/>
    <p:sldId id="1094" r:id="rId37"/>
    <p:sldId id="1100" r:id="rId38"/>
    <p:sldId id="1101" r:id="rId39"/>
    <p:sldId id="1112" r:id="rId40"/>
    <p:sldId id="1103" r:id="rId41"/>
    <p:sldId id="1104" r:id="rId42"/>
    <p:sldId id="1105" r:id="rId43"/>
    <p:sldId id="1106" r:id="rId44"/>
    <p:sldId id="1110" r:id="rId45"/>
    <p:sldId id="353" r:id="rId46"/>
    <p:sldId id="1083" r:id="rId47"/>
    <p:sldId id="1084" r:id="rId48"/>
    <p:sldId id="1082" r:id="rId49"/>
    <p:sldId id="1085" r:id="rId50"/>
    <p:sldId id="1086" r:id="rId51"/>
    <p:sldId id="945" r:id="rId52"/>
    <p:sldId id="946" r:id="rId53"/>
    <p:sldId id="1017" r:id="rId54"/>
    <p:sldId id="943" r:id="rId55"/>
    <p:sldId id="950" r:id="rId56"/>
    <p:sldId id="951" r:id="rId57"/>
    <p:sldId id="900" r:id="rId58"/>
    <p:sldId id="903" r:id="rId59"/>
    <p:sldId id="919" r:id="rId60"/>
    <p:sldId id="859" r:id="rId61"/>
    <p:sldId id="1049" r:id="rId62"/>
    <p:sldId id="1064" r:id="rId63"/>
    <p:sldId id="1113" r:id="rId64"/>
    <p:sldId id="1114" r:id="rId65"/>
    <p:sldId id="1075" r:id="rId66"/>
    <p:sldId id="1078" r:id="rId67"/>
    <p:sldId id="1081" r:id="rId68"/>
    <p:sldId id="1107" r:id="rId69"/>
    <p:sldId id="1088" r:id="rId70"/>
    <p:sldId id="1089" r:id="rId71"/>
    <p:sldId id="1087" r:id="rId72"/>
    <p:sldId id="1090" r:id="rId73"/>
    <p:sldId id="1095" r:id="rId74"/>
    <p:sldId id="1096" r:id="rId75"/>
    <p:sldId id="1097" r:id="rId76"/>
    <p:sldId id="1098" r:id="rId77"/>
    <p:sldId id="1099" r:id="rId78"/>
    <p:sldId id="1046" r:id="rId79"/>
    <p:sldId id="1115" r:id="rId80"/>
  </p:sldIdLst>
  <p:sldSz cx="9144000" cy="6858000" type="screen4x3"/>
  <p:notesSz cx="6985000" cy="9271000"/>
  <p:defaultTextStyle>
    <a:defPPr>
      <a:defRPr lang="en-US"/>
    </a:defPPr>
    <a:lvl1pPr algn="ctr" rtl="0" eaLnBrk="0" fontAlgn="base" hangingPunct="0">
      <a:spcBef>
        <a:spcPct val="0"/>
      </a:spcBef>
      <a:spcAft>
        <a:spcPct val="0"/>
      </a:spcAft>
      <a:defRPr sz="2400" kern="1200">
        <a:solidFill>
          <a:srgbClr val="FFFF99"/>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rgbClr val="FFFF99"/>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rgbClr val="FFFF99"/>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rgbClr val="FFFF99"/>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rgbClr val="FFFF99"/>
        </a:solidFill>
        <a:latin typeface="Times New Roman" pitchFamily="18" charset="0"/>
        <a:ea typeface="+mn-ea"/>
        <a:cs typeface="+mn-cs"/>
      </a:defRPr>
    </a:lvl5pPr>
    <a:lvl6pPr marL="2286000" algn="l" defTabSz="914400" rtl="0" eaLnBrk="1" latinLnBrk="0" hangingPunct="1">
      <a:defRPr sz="2400" kern="1200">
        <a:solidFill>
          <a:srgbClr val="FFFF99"/>
        </a:solidFill>
        <a:latin typeface="Times New Roman" pitchFamily="18" charset="0"/>
        <a:ea typeface="+mn-ea"/>
        <a:cs typeface="+mn-cs"/>
      </a:defRPr>
    </a:lvl6pPr>
    <a:lvl7pPr marL="2743200" algn="l" defTabSz="914400" rtl="0" eaLnBrk="1" latinLnBrk="0" hangingPunct="1">
      <a:defRPr sz="2400" kern="1200">
        <a:solidFill>
          <a:srgbClr val="FFFF99"/>
        </a:solidFill>
        <a:latin typeface="Times New Roman" pitchFamily="18" charset="0"/>
        <a:ea typeface="+mn-ea"/>
        <a:cs typeface="+mn-cs"/>
      </a:defRPr>
    </a:lvl7pPr>
    <a:lvl8pPr marL="3200400" algn="l" defTabSz="914400" rtl="0" eaLnBrk="1" latinLnBrk="0" hangingPunct="1">
      <a:defRPr sz="2400" kern="1200">
        <a:solidFill>
          <a:srgbClr val="FFFF99"/>
        </a:solidFill>
        <a:latin typeface="Times New Roman" pitchFamily="18" charset="0"/>
        <a:ea typeface="+mn-ea"/>
        <a:cs typeface="+mn-cs"/>
      </a:defRPr>
    </a:lvl8pPr>
    <a:lvl9pPr marL="3657600" algn="l" defTabSz="914400" rtl="0" eaLnBrk="1" latinLnBrk="0" hangingPunct="1">
      <a:defRPr sz="2400" kern="1200">
        <a:solidFill>
          <a:srgbClr val="FFFF99"/>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FF99"/>
    <a:srgbClr val="00FFFF"/>
    <a:srgbClr val="00FFCC"/>
    <a:srgbClr val="66FFCC"/>
    <a:srgbClr val="FF66CC"/>
    <a:srgbClr val="F8F8F8"/>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66" d="100"/>
          <a:sy n="66" d="100"/>
        </p:scale>
        <p:origin x="-948" y="-1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52" d="100"/>
          <a:sy n="52" d="100"/>
        </p:scale>
        <p:origin x="-1902" y="-78"/>
      </p:cViewPr>
      <p:guideLst>
        <p:guide orient="horz" pos="2920"/>
        <p:guide pos="220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handoutMaster" Target="handoutMasters/handout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11.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83.emf"/><Relationship Id="rId2" Type="http://schemas.openxmlformats.org/officeDocument/2006/relationships/image" Target="../media/image80.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82.emf"/><Relationship Id="rId10" Type="http://schemas.openxmlformats.org/officeDocument/2006/relationships/image" Target="../media/image55.png"/><Relationship Id="rId4" Type="http://schemas.openxmlformats.org/officeDocument/2006/relationships/image" Target="../media/image81.emf"/><Relationship Id="rId9" Type="http://schemas.openxmlformats.org/officeDocument/2006/relationships/image" Target="../media/image54.png"/></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5.wmf"/><Relationship Id="rId1" Type="http://schemas.openxmlformats.org/officeDocument/2006/relationships/image" Target="../media/image84.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96.emf"/><Relationship Id="rId2" Type="http://schemas.openxmlformats.org/officeDocument/2006/relationships/image" Target="../media/image93.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95.emf"/><Relationship Id="rId10" Type="http://schemas.openxmlformats.org/officeDocument/2006/relationships/image" Target="../media/image55.png"/><Relationship Id="rId4" Type="http://schemas.openxmlformats.org/officeDocument/2006/relationships/image" Target="../media/image94.emf"/><Relationship Id="rId9" Type="http://schemas.openxmlformats.org/officeDocument/2006/relationships/image" Target="../media/image54.png"/></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8.wmf"/><Relationship Id="rId1" Type="http://schemas.openxmlformats.org/officeDocument/2006/relationships/image" Target="../media/image9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00.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41.wmf"/><Relationship Id="rId2" Type="http://schemas.openxmlformats.org/officeDocument/2006/relationships/image" Target="../media/image140.wmf"/><Relationship Id="rId1" Type="http://schemas.openxmlformats.org/officeDocument/2006/relationships/image" Target="../media/image139.wmf"/><Relationship Id="rId5" Type="http://schemas.openxmlformats.org/officeDocument/2006/relationships/image" Target="../media/image143.wmf"/><Relationship Id="rId4" Type="http://schemas.openxmlformats.org/officeDocument/2006/relationships/image" Target="../media/image142.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168.wmf"/><Relationship Id="rId1" Type="http://schemas.openxmlformats.org/officeDocument/2006/relationships/image" Target="../media/image16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89.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image" Target="../media/image27.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6.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52.emf"/><Relationship Id="rId2" Type="http://schemas.openxmlformats.org/officeDocument/2006/relationships/image" Target="../media/image47.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50.emf"/><Relationship Id="rId10" Type="http://schemas.openxmlformats.org/officeDocument/2006/relationships/image" Target="../media/image55.png"/><Relationship Id="rId4" Type="http://schemas.openxmlformats.org/officeDocument/2006/relationships/image" Target="../media/image49.emf"/><Relationship Id="rId9" Type="http://schemas.openxmlformats.org/officeDocument/2006/relationships/image" Target="../media/image54.png"/></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image" Target="../media/image58.emf"/><Relationship Id="rId1" Type="http://schemas.openxmlformats.org/officeDocument/2006/relationships/image" Target="../media/image57.emf"/><Relationship Id="rId6" Type="http://schemas.openxmlformats.org/officeDocument/2006/relationships/image" Target="../media/image62.emf"/><Relationship Id="rId5" Type="http://schemas.openxmlformats.org/officeDocument/2006/relationships/image" Target="../media/image61.wmf"/><Relationship Id="rId4" Type="http://schemas.openxmlformats.org/officeDocument/2006/relationships/image" Target="../media/image60.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53.wmf"/><Relationship Id="rId3" Type="http://schemas.openxmlformats.org/officeDocument/2006/relationships/image" Target="../media/image48.wmf"/><Relationship Id="rId7" Type="http://schemas.openxmlformats.org/officeDocument/2006/relationships/image" Target="../media/image68.emf"/><Relationship Id="rId2" Type="http://schemas.openxmlformats.org/officeDocument/2006/relationships/image" Target="../media/image65.emf"/><Relationship Id="rId1" Type="http://schemas.openxmlformats.org/officeDocument/2006/relationships/image" Target="../media/image46.wmf"/><Relationship Id="rId6" Type="http://schemas.openxmlformats.org/officeDocument/2006/relationships/image" Target="../media/image51.wmf"/><Relationship Id="rId11" Type="http://schemas.openxmlformats.org/officeDocument/2006/relationships/image" Target="../media/image56.png"/><Relationship Id="rId5" Type="http://schemas.openxmlformats.org/officeDocument/2006/relationships/image" Target="../media/image67.emf"/><Relationship Id="rId10" Type="http://schemas.openxmlformats.org/officeDocument/2006/relationships/image" Target="../media/image55.png"/><Relationship Id="rId4" Type="http://schemas.openxmlformats.org/officeDocument/2006/relationships/image" Target="../media/image66.emf"/><Relationship Id="rId9" Type="http://schemas.openxmlformats.org/officeDocument/2006/relationships/image" Target="../media/image54.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image" Target="../media/image6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66915" name="Rectangle 3"/>
          <p:cNvSpPr>
            <a:spLocks noGrp="1" noChangeArrowheads="1"/>
          </p:cNvSpPr>
          <p:nvPr>
            <p:ph type="dt" sz="quarter" idx="1"/>
          </p:nvPr>
        </p:nvSpPr>
        <p:spPr bwMode="auto">
          <a:xfrm>
            <a:off x="395605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66916" name="Rectangle 4"/>
          <p:cNvSpPr>
            <a:spLocks noGrp="1" noChangeArrowheads="1"/>
          </p:cNvSpPr>
          <p:nvPr>
            <p:ph type="ftr" sz="quarter" idx="2"/>
          </p:nvPr>
        </p:nvSpPr>
        <p:spPr bwMode="auto">
          <a:xfrm>
            <a:off x="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66917" name="Rectangle 5"/>
          <p:cNvSpPr>
            <a:spLocks noGrp="1" noChangeArrowheads="1"/>
          </p:cNvSpPr>
          <p:nvPr>
            <p:ph type="sldNum" sz="quarter" idx="3"/>
          </p:nvPr>
        </p:nvSpPr>
        <p:spPr bwMode="auto">
          <a:xfrm>
            <a:off x="3956050" y="8805863"/>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DA240BDF-8803-4EDE-8C8F-CB5E1E0753F7}" type="slidenum">
              <a:rPr lang="en-US"/>
              <a:pPr/>
              <a:t>‹#›</a:t>
            </a:fld>
            <a:endParaRPr lang="en-US"/>
          </a:p>
        </p:txBody>
      </p:sp>
    </p:spTree>
    <p:extLst>
      <p:ext uri="{BB962C8B-B14F-4D97-AF65-F5344CB8AC3E}">
        <p14:creationId xmlns:p14="http://schemas.microsoft.com/office/powerpoint/2010/main" val="38379240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3027363"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l" defTabSz="941388">
              <a:defRPr sz="1200">
                <a:solidFill>
                  <a:schemeClr val="tx1"/>
                </a:solidFill>
              </a:defRPr>
            </a:lvl1pPr>
          </a:lstStyle>
          <a:p>
            <a:endParaRPr lang="en-US"/>
          </a:p>
        </p:txBody>
      </p:sp>
      <p:sp>
        <p:nvSpPr>
          <p:cNvPr id="18435" name="Rectangle 3"/>
          <p:cNvSpPr>
            <a:spLocks noGrp="1" noChangeArrowheads="1"/>
          </p:cNvSpPr>
          <p:nvPr>
            <p:ph type="dt" idx="1"/>
          </p:nvPr>
        </p:nvSpPr>
        <p:spPr bwMode="auto">
          <a:xfrm>
            <a:off x="3957638" y="0"/>
            <a:ext cx="3027362" cy="4635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lvl1pPr algn="r" defTabSz="941388">
              <a:defRPr sz="1200">
                <a:solidFill>
                  <a:schemeClr val="tx1"/>
                </a:solidFill>
              </a:defRPr>
            </a:lvl1pPr>
          </a:lstStyle>
          <a:p>
            <a:endParaRPr lang="en-US"/>
          </a:p>
        </p:txBody>
      </p:sp>
      <p:sp>
        <p:nvSpPr>
          <p:cNvPr id="18436" name="Rectangle 4"/>
          <p:cNvSpPr>
            <a:spLocks noGrp="1" noRot="1" noChangeAspect="1" noChangeArrowheads="1" noTextEdit="1"/>
          </p:cNvSpPr>
          <p:nvPr>
            <p:ph type="sldImg" idx="2"/>
          </p:nvPr>
        </p:nvSpPr>
        <p:spPr bwMode="auto">
          <a:xfrm>
            <a:off x="1176338" y="695325"/>
            <a:ext cx="4635500" cy="3476625"/>
          </a:xfrm>
          <a:prstGeom prst="rect">
            <a:avLst/>
          </a:prstGeom>
          <a:noFill/>
          <a:ln w="9525">
            <a:solidFill>
              <a:srgbClr val="000000"/>
            </a:solidFill>
            <a:miter lim="800000"/>
            <a:headEnd/>
            <a:tailEnd/>
          </a:ln>
          <a:effectLst/>
        </p:spPr>
      </p:sp>
      <p:sp>
        <p:nvSpPr>
          <p:cNvPr id="18437" name="Rectangle 5"/>
          <p:cNvSpPr>
            <a:spLocks noGrp="1" noChangeArrowheads="1"/>
          </p:cNvSpPr>
          <p:nvPr>
            <p:ph type="body" sz="quarter" idx="3"/>
          </p:nvPr>
        </p:nvSpPr>
        <p:spPr bwMode="auto">
          <a:xfrm>
            <a:off x="931863" y="4403725"/>
            <a:ext cx="5121275" cy="4171950"/>
          </a:xfrm>
          <a:prstGeom prst="rect">
            <a:avLst/>
          </a:prstGeom>
          <a:noFill/>
          <a:ln w="9525">
            <a:noFill/>
            <a:miter lim="800000"/>
            <a:headEnd/>
            <a:tailEnd/>
          </a:ln>
          <a:effectLst/>
        </p:spPr>
        <p:txBody>
          <a:bodyPr vert="horz" wrap="square" lIns="94174" tIns="47087" rIns="94174" bIns="4708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438" name="Rectangle 6"/>
          <p:cNvSpPr>
            <a:spLocks noGrp="1" noChangeArrowheads="1"/>
          </p:cNvSpPr>
          <p:nvPr>
            <p:ph type="ftr" sz="quarter" idx="4"/>
          </p:nvPr>
        </p:nvSpPr>
        <p:spPr bwMode="auto">
          <a:xfrm>
            <a:off x="0" y="8807450"/>
            <a:ext cx="3027363"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l" defTabSz="941388">
              <a:defRPr sz="1200">
                <a:solidFill>
                  <a:schemeClr val="tx1"/>
                </a:solidFill>
              </a:defRPr>
            </a:lvl1pPr>
          </a:lstStyle>
          <a:p>
            <a:endParaRPr lang="en-US"/>
          </a:p>
        </p:txBody>
      </p:sp>
      <p:sp>
        <p:nvSpPr>
          <p:cNvPr id="18439" name="Rectangle 7"/>
          <p:cNvSpPr>
            <a:spLocks noGrp="1" noChangeArrowheads="1"/>
          </p:cNvSpPr>
          <p:nvPr>
            <p:ph type="sldNum" sz="quarter" idx="5"/>
          </p:nvPr>
        </p:nvSpPr>
        <p:spPr bwMode="auto">
          <a:xfrm>
            <a:off x="3957638" y="8807450"/>
            <a:ext cx="3027362" cy="463550"/>
          </a:xfrm>
          <a:prstGeom prst="rect">
            <a:avLst/>
          </a:prstGeom>
          <a:noFill/>
          <a:ln w="9525">
            <a:noFill/>
            <a:miter lim="800000"/>
            <a:headEnd/>
            <a:tailEnd/>
          </a:ln>
          <a:effectLst/>
        </p:spPr>
        <p:txBody>
          <a:bodyPr vert="horz" wrap="square" lIns="94174" tIns="47087" rIns="94174" bIns="47087" numCol="1" anchor="b" anchorCtr="0" compatLnSpc="1">
            <a:prstTxWarp prst="textNoShape">
              <a:avLst/>
            </a:prstTxWarp>
          </a:bodyPr>
          <a:lstStyle>
            <a:lvl1pPr algn="r" defTabSz="941388">
              <a:defRPr sz="1200">
                <a:solidFill>
                  <a:schemeClr val="tx1"/>
                </a:solidFill>
              </a:defRPr>
            </a:lvl1pPr>
          </a:lstStyle>
          <a:p>
            <a:fld id="{240BCBA4-9E5C-46A1-A02A-C15FF80F0D3D}" type="slidenum">
              <a:rPr lang="en-US"/>
              <a:pPr/>
              <a:t>‹#›</a:t>
            </a:fld>
            <a:endParaRPr lang="en-US"/>
          </a:p>
        </p:txBody>
      </p:sp>
    </p:spTree>
    <p:extLst>
      <p:ext uri="{BB962C8B-B14F-4D97-AF65-F5344CB8AC3E}">
        <p14:creationId xmlns:p14="http://schemas.microsoft.com/office/powerpoint/2010/main" val="28365311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A2F8E-0601-430F-B247-44BE0D759DB4}" type="slidenum">
              <a:rPr lang="en-US"/>
              <a:pPr/>
              <a:t>1</a:t>
            </a:fld>
            <a:endParaRPr lang="en-US"/>
          </a:p>
        </p:txBody>
      </p:sp>
      <p:sp>
        <p:nvSpPr>
          <p:cNvPr id="1161218" name="Rectangle 2"/>
          <p:cNvSpPr>
            <a:spLocks noGrp="1" noRot="1" noChangeAspect="1" noChangeArrowheads="1" noTextEdit="1"/>
          </p:cNvSpPr>
          <p:nvPr>
            <p:ph type="sldImg"/>
          </p:nvPr>
        </p:nvSpPr>
        <p:spPr>
          <a:ln/>
        </p:spPr>
      </p:sp>
      <p:sp>
        <p:nvSpPr>
          <p:cNvPr id="1161219" name="Rectangle 3"/>
          <p:cNvSpPr>
            <a:spLocks noGrp="1" noChangeArrowheads="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I feel that the overarching question that those of us</a:t>
            </a:r>
            <a:r>
              <a:rPr lang="en-US" baseline="0" dirty="0" smtClean="0"/>
              <a:t> working on the proton structure program at RHIC would like to contribute to answering is . . .</a:t>
            </a:r>
            <a:endParaRPr lang="en-US" dirty="0" smtClean="0"/>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EBDC6C-4ED3-4EC3-89F8-2980694FEDE6}" type="slidenum">
              <a:rPr lang="en-US"/>
              <a:pPr/>
              <a:t>14</a:t>
            </a:fld>
            <a:endParaRPr lang="en-US"/>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43637-3E0C-4317-AE85-49B374A9C102}" type="slidenum">
              <a:rPr lang="en-US"/>
              <a:pPr/>
              <a:t>15</a:t>
            </a:fld>
            <a:endParaRPr lang="en-US"/>
          </a:p>
        </p:txBody>
      </p:sp>
      <p:sp>
        <p:nvSpPr>
          <p:cNvPr id="877570" name="Rectangle 2"/>
          <p:cNvSpPr>
            <a:spLocks noGrp="1" noRot="1" noChangeAspect="1" noChangeArrowheads="1" noTextEdit="1"/>
          </p:cNvSpPr>
          <p:nvPr>
            <p:ph type="sldImg"/>
          </p:nvPr>
        </p:nvSpPr>
        <p:spPr>
          <a:ln/>
        </p:spPr>
      </p:sp>
      <p:sp>
        <p:nvSpPr>
          <p:cNvPr id="87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16</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8262A7-3278-438C-9822-E80B7E546A64}" type="slidenum">
              <a:rPr lang="en-US"/>
              <a:pPr/>
              <a:t>18</a:t>
            </a:fld>
            <a:endParaRPr lang="en-US"/>
          </a:p>
        </p:txBody>
      </p:sp>
      <p:sp>
        <p:nvSpPr>
          <p:cNvPr id="1415170" name="Rectangle 2"/>
          <p:cNvSpPr>
            <a:spLocks noGrp="1" noRot="1" noChangeAspect="1" noChangeArrowheads="1" noTextEdit="1"/>
          </p:cNvSpPr>
          <p:nvPr>
            <p:ph type="sldImg"/>
          </p:nvPr>
        </p:nvSpPr>
        <p:spPr>
          <a:ln/>
        </p:spPr>
      </p:sp>
      <p:sp>
        <p:nvSpPr>
          <p:cNvPr id="1415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19</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582B5B-F0B5-4426-ADAB-B2CC5767D4D0}" type="slidenum">
              <a:rPr lang="en-US"/>
              <a:pPr/>
              <a:t>20</a:t>
            </a:fld>
            <a:endParaRPr lang="en-US"/>
          </a:p>
        </p:txBody>
      </p:sp>
      <p:sp>
        <p:nvSpPr>
          <p:cNvPr id="1433602" name="Rectangle 2"/>
          <p:cNvSpPr>
            <a:spLocks noGrp="1" noRot="1" noChangeAspect="1" noChangeArrowheads="1" noTextEdit="1"/>
          </p:cNvSpPr>
          <p:nvPr>
            <p:ph type="sldImg"/>
          </p:nvPr>
        </p:nvSpPr>
        <p:spPr>
          <a:ln/>
        </p:spPr>
      </p:sp>
      <p:sp>
        <p:nvSpPr>
          <p:cNvPr id="1433603" name="Rectangle 3"/>
          <p:cNvSpPr>
            <a:spLocks noGrp="1" noChangeArrowheads="1"/>
          </p:cNvSpPr>
          <p:nvPr>
            <p:ph type="body" idx="1"/>
          </p:nvPr>
        </p:nvSpPr>
        <p:spPr/>
        <p:txBody>
          <a:bodyPr/>
          <a:lstStyle/>
          <a:p>
            <a:r>
              <a:rPr lang="en-US"/>
              <a:t>Let me now show you some highlights from the helicity program at RHIC.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25F12C-5E48-4E90-95D9-AB1D4518D2F6}" type="slidenum">
              <a:rPr lang="en-US"/>
              <a:pPr/>
              <a:t>21</a:t>
            </a:fld>
            <a:endParaRPr lang="en-US"/>
          </a:p>
        </p:txBody>
      </p:sp>
      <p:sp>
        <p:nvSpPr>
          <p:cNvPr id="1282050" name="Rectangle 2"/>
          <p:cNvSpPr>
            <a:spLocks noGrp="1" noRot="1" noChangeAspect="1" noChangeArrowheads="1" noTextEdit="1"/>
          </p:cNvSpPr>
          <p:nvPr>
            <p:ph type="sldImg"/>
          </p:nvPr>
        </p:nvSpPr>
        <p:spPr>
          <a:xfrm>
            <a:off x="1174750" y="695325"/>
            <a:ext cx="4635500" cy="3476625"/>
          </a:xfrm>
          <a:ln/>
        </p:spPr>
      </p:sp>
      <p:sp>
        <p:nvSpPr>
          <p:cNvPr id="1282051" name="Rectangle 3"/>
          <p:cNvSpPr>
            <a:spLocks noGrp="1" noChangeArrowheads="1"/>
          </p:cNvSpPr>
          <p:nvPr>
            <p:ph type="body" idx="1"/>
          </p:nvPr>
        </p:nvSpPr>
        <p:spPr>
          <a:xfrm>
            <a:off x="698500" y="4403725"/>
            <a:ext cx="5588000" cy="4171950"/>
          </a:xfrm>
        </p:spPr>
        <p:txBody>
          <a:bodyPr/>
          <a:lstStyle/>
          <a:p>
            <a:r>
              <a:rPr lang="en-US" dirty="0" smtClean="0"/>
              <a:t>SLAC – up by </a:t>
            </a:r>
            <a:r>
              <a:rPr lang="en-US" dirty="0" smtClean="0"/>
              <a:t>16 </a:t>
            </a:r>
            <a:r>
              <a:rPr lang="en-US" dirty="0" smtClean="0"/>
              <a:t>in </a:t>
            </a:r>
            <a:r>
              <a:rPr lang="en-US" dirty="0" smtClean="0"/>
              <a:t>1 year, </a:t>
            </a:r>
            <a:r>
              <a:rPr lang="en-US" dirty="0" smtClean="0"/>
              <a:t>EMC – </a:t>
            </a:r>
            <a:r>
              <a:rPr lang="en-US" dirty="0" smtClean="0"/>
              <a:t>84 </a:t>
            </a:r>
            <a:r>
              <a:rPr lang="en-US" dirty="0" smtClean="0"/>
              <a:t>in </a:t>
            </a:r>
            <a:r>
              <a:rPr lang="en-US" dirty="0" smtClean="0"/>
              <a:t>1 year</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C68979-E53C-4365-BE71-ECC7A1BC30AC}" type="slidenum">
              <a:rPr lang="en-US"/>
              <a:pPr/>
              <a:t>23</a:t>
            </a:fld>
            <a:endParaRPr lang="en-US"/>
          </a:p>
        </p:txBody>
      </p:sp>
      <p:sp>
        <p:nvSpPr>
          <p:cNvPr id="1445890" name="Rectangle 2"/>
          <p:cNvSpPr>
            <a:spLocks noGrp="1" noRot="1" noChangeAspect="1" noChangeArrowheads="1" noTextEdit="1"/>
          </p:cNvSpPr>
          <p:nvPr>
            <p:ph type="sldImg"/>
          </p:nvPr>
        </p:nvSpPr>
        <p:spPr>
          <a:xfrm>
            <a:off x="1174750" y="695325"/>
            <a:ext cx="4635500" cy="3476625"/>
          </a:xfrm>
          <a:ln/>
        </p:spPr>
      </p:sp>
      <p:sp>
        <p:nvSpPr>
          <p:cNvPr id="1445891" name="Rectangle 3"/>
          <p:cNvSpPr>
            <a:spLocks noGrp="1" noChangeArrowheads="1"/>
          </p:cNvSpPr>
          <p:nvPr>
            <p:ph type="body" idx="1"/>
          </p:nvPr>
        </p:nvSpPr>
        <p:spPr>
          <a:xfrm>
            <a:off x="698500" y="4403725"/>
            <a:ext cx="5588000" cy="4171950"/>
          </a:xfrm>
        </p:spPr>
        <p:txBody>
          <a:bodyPr/>
          <a:lstStyle/>
          <a:p>
            <a:r>
              <a:rPr lang="en-US"/>
              <a:t>If you consider the thousands of points going into standard global fits of unpolarized pdf’s, we’ve still got a long way to go!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24</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490DAE-E04D-4B02-9870-BF875421A501}" type="slidenum">
              <a:rPr lang="en-US"/>
              <a:pPr/>
              <a:t>2</a:t>
            </a:fld>
            <a:endParaRPr lang="en-US"/>
          </a:p>
        </p:txBody>
      </p:sp>
      <p:sp>
        <p:nvSpPr>
          <p:cNvPr id="1361922" name="Rectangle 2"/>
          <p:cNvSpPr>
            <a:spLocks noGrp="1" noRot="1" noChangeAspect="1" noChangeArrowheads="1" noTextEdit="1"/>
          </p:cNvSpPr>
          <p:nvPr>
            <p:ph type="sldImg"/>
          </p:nvPr>
        </p:nvSpPr>
        <p:spPr>
          <a:xfrm>
            <a:off x="1174750" y="693738"/>
            <a:ext cx="4635500" cy="3476625"/>
          </a:xfrm>
          <a:ln/>
        </p:spPr>
      </p:sp>
      <p:sp>
        <p:nvSpPr>
          <p:cNvPr id="1361923" name="Rectangle 3"/>
          <p:cNvSpPr>
            <a:spLocks noGrp="1" noChangeArrowheads="1"/>
          </p:cNvSpPr>
          <p:nvPr>
            <p:ph type="body" idx="1"/>
          </p:nvPr>
        </p:nvSpPr>
        <p:spPr>
          <a:xfrm>
            <a:off x="698500" y="4403725"/>
            <a:ext cx="5588000" cy="4173538"/>
          </a:xfrm>
        </p:spPr>
        <p:txBody>
          <a:bodyPr/>
          <a:lstStyle/>
          <a:p>
            <a:r>
              <a:rPr lang="en-US" dirty="0" smtClean="0"/>
              <a:t>An essential tool</a:t>
            </a:r>
            <a:r>
              <a:rPr lang="en-US" baseline="0" dirty="0" smtClean="0"/>
              <a:t> of the trade if this is a question you’re interested in tackling is . . .</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4859A5-586F-41B6-B227-59C51CA110DB}" type="slidenum">
              <a:rPr lang="en-US"/>
              <a:pPr/>
              <a:t>25</a:t>
            </a:fld>
            <a:endParaRPr lang="en-US"/>
          </a:p>
        </p:txBody>
      </p:sp>
      <p:sp>
        <p:nvSpPr>
          <p:cNvPr id="1257474" name="Rectangle 2"/>
          <p:cNvSpPr>
            <a:spLocks noGrp="1" noRot="1" noChangeAspect="1" noChangeArrowheads="1" noTextEdit="1"/>
          </p:cNvSpPr>
          <p:nvPr>
            <p:ph type="sldImg"/>
          </p:nvPr>
        </p:nvSpPr>
        <p:spPr>
          <a:xfrm>
            <a:off x="1174750" y="695325"/>
            <a:ext cx="4635500" cy="3476625"/>
          </a:xfrm>
          <a:ln/>
        </p:spPr>
      </p:sp>
      <p:sp>
        <p:nvSpPr>
          <p:cNvPr id="1257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8B14DA-B571-4EB9-A466-1E3D45FE2CFA}" type="slidenum">
              <a:rPr lang="en-US"/>
              <a:pPr/>
              <a:t>26</a:t>
            </a:fld>
            <a:endParaRPr lang="en-US"/>
          </a:p>
        </p:txBody>
      </p:sp>
      <p:sp>
        <p:nvSpPr>
          <p:cNvPr id="1462274" name="Rectangle 2"/>
          <p:cNvSpPr>
            <a:spLocks noGrp="1" noRot="1" noChangeAspect="1" noChangeArrowheads="1" noTextEdit="1"/>
          </p:cNvSpPr>
          <p:nvPr>
            <p:ph type="sldImg"/>
          </p:nvPr>
        </p:nvSpPr>
        <p:spPr>
          <a:xfrm>
            <a:off x="1174750" y="695325"/>
            <a:ext cx="4635500" cy="3476625"/>
          </a:xfrm>
          <a:ln/>
        </p:spPr>
      </p:sp>
      <p:sp>
        <p:nvSpPr>
          <p:cNvPr id="14622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120C1A-501C-4AD4-AC4C-E2088C2D4C7A}" type="slidenum">
              <a:rPr lang="en-US"/>
              <a:pPr/>
              <a:t>28</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2820AE-41F4-4469-9579-19A0FB643898}" type="slidenum">
              <a:rPr lang="en-US"/>
              <a:pPr/>
              <a:t>29</a:t>
            </a:fld>
            <a:endParaRPr lang="en-US"/>
          </a:p>
        </p:txBody>
      </p:sp>
      <p:sp>
        <p:nvSpPr>
          <p:cNvPr id="1349634" name="Rectangle 2"/>
          <p:cNvSpPr>
            <a:spLocks noGrp="1" noRot="1" noChangeAspect="1" noChangeArrowheads="1" noTextEdit="1"/>
          </p:cNvSpPr>
          <p:nvPr>
            <p:ph type="sldImg"/>
          </p:nvPr>
        </p:nvSpPr>
        <p:spPr>
          <a:ln/>
        </p:spPr>
      </p:sp>
      <p:sp>
        <p:nvSpPr>
          <p:cNvPr id="134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141136-A50F-4F60-AB62-044721978AB8}" type="slidenum">
              <a:rPr lang="en-US"/>
              <a:pPr/>
              <a:t>30</a:t>
            </a:fld>
            <a:endParaRPr lang="en-US"/>
          </a:p>
        </p:txBody>
      </p:sp>
      <p:sp>
        <p:nvSpPr>
          <p:cNvPr id="1351682" name="Rectangle 2"/>
          <p:cNvSpPr>
            <a:spLocks noGrp="1" noRot="1" noChangeAspect="1" noChangeArrowheads="1" noTextEdit="1"/>
          </p:cNvSpPr>
          <p:nvPr>
            <p:ph type="sldImg"/>
          </p:nvPr>
        </p:nvSpPr>
        <p:spPr>
          <a:ln/>
        </p:spPr>
      </p:sp>
      <p:sp>
        <p:nvSpPr>
          <p:cNvPr id="1351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3DE551-DDE7-4D7E-B10C-1B39733C0617}" type="slidenum">
              <a:rPr lang="en-US"/>
              <a:pPr/>
              <a:t>31</a:t>
            </a:fld>
            <a:endParaRPr lang="en-US"/>
          </a:p>
        </p:txBody>
      </p:sp>
      <p:sp>
        <p:nvSpPr>
          <p:cNvPr id="1366018" name="Rectangle 2"/>
          <p:cNvSpPr>
            <a:spLocks noGrp="1" noRot="1" noChangeAspect="1" noChangeArrowheads="1" noTextEdit="1"/>
          </p:cNvSpPr>
          <p:nvPr>
            <p:ph type="sldImg"/>
          </p:nvPr>
        </p:nvSpPr>
        <p:spPr>
          <a:ln/>
        </p:spPr>
      </p:sp>
      <p:sp>
        <p:nvSpPr>
          <p:cNvPr id="1366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CFB1036-C79E-46F7-8FEB-3830A27B2610}"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1B0BDF-5860-4826-956E-2A16756C6938}" type="slidenum">
              <a:rPr lang="en-US"/>
              <a:pPr/>
              <a:t>33</a:t>
            </a:fld>
            <a:endParaRPr lang="en-US"/>
          </a:p>
        </p:txBody>
      </p:sp>
      <p:sp>
        <p:nvSpPr>
          <p:cNvPr id="1353730" name="Rectangle 2"/>
          <p:cNvSpPr>
            <a:spLocks noGrp="1" noRot="1" noChangeAspect="1" noChangeArrowheads="1" noTextEdit="1"/>
          </p:cNvSpPr>
          <p:nvPr>
            <p:ph type="sldImg"/>
          </p:nvPr>
        </p:nvSpPr>
        <p:spPr>
          <a:xfrm>
            <a:off x="1165225" y="684213"/>
            <a:ext cx="4668838" cy="3502025"/>
          </a:xfrm>
          <a:ln/>
        </p:spPr>
      </p:sp>
      <p:sp>
        <p:nvSpPr>
          <p:cNvPr id="1353731" name="Rectangle 3"/>
          <p:cNvSpPr>
            <a:spLocks noGrp="1" noChangeArrowheads="1"/>
          </p:cNvSpPr>
          <p:nvPr>
            <p:ph type="body" idx="1"/>
          </p:nvPr>
        </p:nvSpPr>
        <p:spPr>
          <a:xfrm>
            <a:off x="912813" y="4414838"/>
            <a:ext cx="5172075" cy="4186237"/>
          </a:xfrm>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35</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933E07-5728-4723-B436-45B7B6870E26}" type="slidenum">
              <a:rPr lang="en-US"/>
              <a:pPr/>
              <a:t>36</a:t>
            </a:fld>
            <a:endParaRPr 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0D30F7-68A4-427C-BBAE-4BDD6F62B935}" type="slidenum">
              <a:rPr lang="en-US"/>
              <a:pPr/>
              <a:t>3</a:t>
            </a:fld>
            <a:endParaRPr lang="en-US"/>
          </a:p>
        </p:txBody>
      </p:sp>
      <p:sp>
        <p:nvSpPr>
          <p:cNvPr id="1460226" name="Rectangle 2"/>
          <p:cNvSpPr>
            <a:spLocks noGrp="1" noRot="1" noChangeAspect="1" noChangeArrowheads="1" noTextEdit="1"/>
          </p:cNvSpPr>
          <p:nvPr>
            <p:ph type="sldImg"/>
          </p:nvPr>
        </p:nvSpPr>
        <p:spPr>
          <a:ln/>
        </p:spPr>
      </p:sp>
      <p:sp>
        <p:nvSpPr>
          <p:cNvPr id="1460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94DE7B-3E3E-4100-8572-B73DC5612D09}" type="slidenum">
              <a:rPr lang="en-US"/>
              <a:pPr/>
              <a:t>39</a:t>
            </a:fld>
            <a:endParaRPr lang="en-US"/>
          </a:p>
        </p:txBody>
      </p:sp>
      <p:sp>
        <p:nvSpPr>
          <p:cNvPr id="1564674" name="Rectangle 2"/>
          <p:cNvSpPr>
            <a:spLocks noGrp="1" noRot="1" noChangeAspect="1" noChangeArrowheads="1" noTextEdit="1"/>
          </p:cNvSpPr>
          <p:nvPr>
            <p:ph type="sldImg"/>
          </p:nvPr>
        </p:nvSpPr>
        <p:spPr>
          <a:xfrm>
            <a:off x="1174750" y="695325"/>
            <a:ext cx="4635500" cy="3476625"/>
          </a:xfrm>
          <a:ln/>
        </p:spPr>
      </p:sp>
      <p:sp>
        <p:nvSpPr>
          <p:cNvPr id="15646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40</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41</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60FC61-7A92-4C65-8F02-8429D7C6CB4A}" type="slidenum">
              <a:rPr lang="en-US"/>
              <a:pPr/>
              <a:t>45</a:t>
            </a:fld>
            <a:endParaRPr lang="en-US"/>
          </a:p>
        </p:txBody>
      </p:sp>
      <p:sp>
        <p:nvSpPr>
          <p:cNvPr id="373762" name="Rectangle 2"/>
          <p:cNvSpPr>
            <a:spLocks noGrp="1" noRot="1" noChangeAspect="1" noChangeArrowheads="1" noTextEdit="1"/>
          </p:cNvSpPr>
          <p:nvPr>
            <p:ph type="sldImg"/>
          </p:nvPr>
        </p:nvSpPr>
        <p:spPr>
          <a:ln/>
        </p:spPr>
      </p:sp>
      <p:sp>
        <p:nvSpPr>
          <p:cNvPr id="373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4C7D1-5775-42F4-9C7D-0E0B0A7812E4}" type="slidenum">
              <a:rPr lang="en-US"/>
              <a:pPr/>
              <a:t>46</a:t>
            </a:fld>
            <a:endParaRPr lang="en-US"/>
          </a:p>
        </p:txBody>
      </p:sp>
      <p:sp>
        <p:nvSpPr>
          <p:cNvPr id="1458178" name="Rectangle 2"/>
          <p:cNvSpPr>
            <a:spLocks noGrp="1" noRot="1" noChangeAspect="1" noChangeArrowheads="1" noTextEdit="1"/>
          </p:cNvSpPr>
          <p:nvPr>
            <p:ph type="sldImg"/>
          </p:nvPr>
        </p:nvSpPr>
        <p:spPr>
          <a:ln/>
        </p:spPr>
      </p:sp>
      <p:sp>
        <p:nvSpPr>
          <p:cNvPr id="1458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14CCE-8C87-4A6C-82F4-ADCFDAEFFF52}" type="slidenum">
              <a:rPr lang="en-US"/>
              <a:pPr/>
              <a:t>47</a:t>
            </a:fld>
            <a:endParaRPr lang="en-US"/>
          </a:p>
        </p:txBody>
      </p:sp>
      <p:sp>
        <p:nvSpPr>
          <p:cNvPr id="138242" name="Rectangle 1026"/>
          <p:cNvSpPr>
            <a:spLocks noGrp="1" noRot="1" noChangeAspect="1" noChangeArrowheads="1"/>
          </p:cNvSpPr>
          <p:nvPr>
            <p:ph type="sldImg"/>
          </p:nvPr>
        </p:nvSpPr>
        <p:spPr bwMode="auto">
          <a:xfrm>
            <a:off x="1174750" y="695325"/>
            <a:ext cx="4635500" cy="3476625"/>
          </a:xfrm>
          <a:prstGeom prst="rect">
            <a:avLst/>
          </a:prstGeom>
          <a:solidFill>
            <a:srgbClr val="FFFFFF"/>
          </a:solidFill>
          <a:ln>
            <a:solidFill>
              <a:srgbClr val="000000"/>
            </a:solidFill>
            <a:miter lim="800000"/>
            <a:headEnd/>
            <a:tailEnd/>
          </a:ln>
        </p:spPr>
      </p:sp>
      <p:sp>
        <p:nvSpPr>
          <p:cNvPr id="138243" name="Rectangle 1027"/>
          <p:cNvSpPr>
            <a:spLocks noGrp="1" noChangeArrowheads="1"/>
          </p:cNvSpPr>
          <p:nvPr>
            <p:ph type="body" idx="1"/>
          </p:nvPr>
        </p:nvSpPr>
        <p:spPr bwMode="auto">
          <a:xfrm>
            <a:off x="931334" y="4403725"/>
            <a:ext cx="5122333" cy="417195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9640A9-6BB8-4694-BE1C-881616373113}" type="slidenum">
              <a:rPr lang="en-US"/>
              <a:pPr/>
              <a:t>51</a:t>
            </a:fld>
            <a:endParaRPr lang="en-US"/>
          </a:p>
        </p:txBody>
      </p:sp>
      <p:sp>
        <p:nvSpPr>
          <p:cNvPr id="1614850" name="Rectangle 2"/>
          <p:cNvSpPr>
            <a:spLocks noGrp="1" noRot="1" noChangeAspect="1" noChangeArrowheads="1" noTextEdit="1"/>
          </p:cNvSpPr>
          <p:nvPr>
            <p:ph type="sldImg"/>
          </p:nvPr>
        </p:nvSpPr>
        <p:spPr>
          <a:xfrm>
            <a:off x="1174750" y="695325"/>
            <a:ext cx="4635500" cy="3476625"/>
          </a:xfrm>
          <a:ln/>
        </p:spPr>
      </p:sp>
      <p:sp>
        <p:nvSpPr>
          <p:cNvPr id="1614851" name="Rectangle 3"/>
          <p:cNvSpPr>
            <a:spLocks noGrp="1" noChangeArrowheads="1"/>
          </p:cNvSpPr>
          <p:nvPr>
            <p:ph type="body" idx="1"/>
          </p:nvPr>
        </p:nvSpPr>
        <p:spPr>
          <a:xfrm>
            <a:off x="930275" y="4403725"/>
            <a:ext cx="5124450" cy="4171950"/>
          </a:xfrm>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938D80-8AFD-44C4-B8C8-3E12E3A70DE1}" type="slidenum">
              <a:rPr lang="en-US"/>
              <a:pPr/>
              <a:t>52</a:t>
            </a:fld>
            <a:endParaRPr lang="en-US"/>
          </a:p>
        </p:txBody>
      </p:sp>
      <p:sp>
        <p:nvSpPr>
          <p:cNvPr id="1616898" name="Rectangle 2"/>
          <p:cNvSpPr>
            <a:spLocks noGrp="1" noRot="1" noChangeAspect="1" noChangeArrowheads="1" noTextEdit="1"/>
          </p:cNvSpPr>
          <p:nvPr>
            <p:ph type="sldImg"/>
          </p:nvPr>
        </p:nvSpPr>
        <p:spPr>
          <a:xfrm>
            <a:off x="1174750" y="695325"/>
            <a:ext cx="4635500" cy="3476625"/>
          </a:xfrm>
          <a:ln/>
        </p:spPr>
      </p:sp>
      <p:sp>
        <p:nvSpPr>
          <p:cNvPr id="1616899" name="Rectangle 3"/>
          <p:cNvSpPr>
            <a:spLocks noGrp="1" noChangeArrowheads="1"/>
          </p:cNvSpPr>
          <p:nvPr>
            <p:ph type="body" idx="1"/>
          </p:nvPr>
        </p:nvSpPr>
        <p:spPr>
          <a:xfrm>
            <a:off x="930275" y="4403725"/>
            <a:ext cx="5124450" cy="4171950"/>
          </a:xfrm>
        </p:spPr>
        <p:txBody>
          <a:bodyPr/>
          <a:lstStyle/>
          <a:p>
            <a:r>
              <a:rPr lang="en-US"/>
              <a:t>Authero of DSS knows about this.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15C78E-8750-470A-A942-1D39CB54A182}" type="slidenum">
              <a:rPr lang="en-US"/>
              <a:pPr/>
              <a:t>53</a:t>
            </a:fld>
            <a:endParaRPr lang="en-US"/>
          </a:p>
        </p:txBody>
      </p:sp>
      <p:sp>
        <p:nvSpPr>
          <p:cNvPr id="1542146" name="Rectangle 2"/>
          <p:cNvSpPr>
            <a:spLocks noGrp="1" noRot="1" noChangeAspect="1" noChangeArrowheads="1" noTextEdit="1"/>
          </p:cNvSpPr>
          <p:nvPr>
            <p:ph type="sldImg"/>
          </p:nvPr>
        </p:nvSpPr>
        <p:spPr>
          <a:ln/>
        </p:spPr>
      </p:sp>
      <p:sp>
        <p:nvSpPr>
          <p:cNvPr id="1542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23962D-6F43-4890-BCE3-2301EB828295}" type="slidenum">
              <a:rPr lang="en-US"/>
              <a:pPr/>
              <a:t>54</a:t>
            </a:fld>
            <a:endParaRPr lang="en-US"/>
          </a:p>
        </p:txBody>
      </p:sp>
      <p:sp>
        <p:nvSpPr>
          <p:cNvPr id="1610754" name="Rectangle 2"/>
          <p:cNvSpPr>
            <a:spLocks noGrp="1" noRot="1" noChangeAspect="1" noChangeArrowheads="1" noTextEdit="1"/>
          </p:cNvSpPr>
          <p:nvPr>
            <p:ph type="sldImg"/>
          </p:nvPr>
        </p:nvSpPr>
        <p:spPr>
          <a:ln/>
        </p:spPr>
      </p:sp>
      <p:sp>
        <p:nvSpPr>
          <p:cNvPr id="1610755" name="Rectangle 3"/>
          <p:cNvSpPr>
            <a:spLocks noGrp="1" noChangeArrowheads="1"/>
          </p:cNvSpPr>
          <p:nvPr>
            <p:ph type="body" idx="1"/>
          </p:nvPr>
        </p:nvSpPr>
        <p:spPr/>
        <p:txBody>
          <a:bodyPr/>
          <a:lstStyle/>
          <a:p>
            <a:r>
              <a:rPr lang="en-US"/>
              <a:t>Get rid of!</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BA817-5A74-43B8-8AE9-D06756D32881}" type="slidenum">
              <a:rPr lang="en-US"/>
              <a:pPr/>
              <a:t>4</a:t>
            </a:fld>
            <a:endParaRPr lang="en-US"/>
          </a:p>
        </p:txBody>
      </p:sp>
      <p:sp>
        <p:nvSpPr>
          <p:cNvPr id="1168386" name="Rectangle 2"/>
          <p:cNvSpPr>
            <a:spLocks noGrp="1" noRot="1" noChangeAspect="1" noChangeArrowheads="1" noTextEdit="1"/>
          </p:cNvSpPr>
          <p:nvPr>
            <p:ph type="sldImg"/>
          </p:nvPr>
        </p:nvSpPr>
        <p:spPr>
          <a:ln/>
        </p:spPr>
      </p:sp>
      <p:sp>
        <p:nvSpPr>
          <p:cNvPr id="1168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AAEB20-F9F5-4BA4-B070-2A1347C50925}" type="slidenum">
              <a:rPr lang="en-US"/>
              <a:pPr/>
              <a:t>55</a:t>
            </a:fld>
            <a:endParaRPr lang="en-US"/>
          </a:p>
        </p:txBody>
      </p:sp>
      <p:sp>
        <p:nvSpPr>
          <p:cNvPr id="1625090" name="Rectangle 2"/>
          <p:cNvSpPr>
            <a:spLocks noGrp="1" noRot="1" noChangeAspect="1" noChangeArrowheads="1" noTextEdit="1"/>
          </p:cNvSpPr>
          <p:nvPr>
            <p:ph type="sldImg"/>
          </p:nvPr>
        </p:nvSpPr>
        <p:spPr>
          <a:xfrm>
            <a:off x="1174750" y="695325"/>
            <a:ext cx="4635500" cy="3476625"/>
          </a:xfrm>
          <a:ln/>
        </p:spPr>
      </p:sp>
      <p:sp>
        <p:nvSpPr>
          <p:cNvPr id="162509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D39CA3-B038-47DC-B3F5-0983A1326335}" type="slidenum">
              <a:rPr lang="en-US"/>
              <a:pPr/>
              <a:t>56</a:t>
            </a:fld>
            <a:endParaRPr lang="en-US"/>
          </a:p>
        </p:txBody>
      </p:sp>
      <p:sp>
        <p:nvSpPr>
          <p:cNvPr id="1627138" name="Rectangle 2"/>
          <p:cNvSpPr>
            <a:spLocks noGrp="1" noRot="1" noChangeAspect="1" noChangeArrowheads="1" noTextEdit="1"/>
          </p:cNvSpPr>
          <p:nvPr>
            <p:ph type="sldImg"/>
          </p:nvPr>
        </p:nvSpPr>
        <p:spPr>
          <a:xfrm>
            <a:off x="1174750" y="695325"/>
            <a:ext cx="4635500" cy="3476625"/>
          </a:xfrm>
          <a:ln/>
        </p:spPr>
      </p:sp>
      <p:sp>
        <p:nvSpPr>
          <p:cNvPr id="1627139"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BB1BDF-8F90-4299-809E-256343DE5327}" type="slidenum">
              <a:rPr lang="en-US"/>
              <a:pPr/>
              <a:t>57</a:t>
            </a:fld>
            <a:endParaRPr lang="en-US"/>
          </a:p>
        </p:txBody>
      </p:sp>
      <p:sp>
        <p:nvSpPr>
          <p:cNvPr id="1513474" name="Rectangle 2"/>
          <p:cNvSpPr>
            <a:spLocks noGrp="1" noRot="1" noChangeAspect="1" noChangeArrowheads="1" noTextEdit="1"/>
          </p:cNvSpPr>
          <p:nvPr>
            <p:ph type="sldImg"/>
          </p:nvPr>
        </p:nvSpPr>
        <p:spPr>
          <a:xfrm>
            <a:off x="1174750" y="695325"/>
            <a:ext cx="4635500" cy="3476625"/>
          </a:xfrm>
          <a:ln/>
        </p:spPr>
      </p:sp>
      <p:sp>
        <p:nvSpPr>
          <p:cNvPr id="1513475"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F002E1-6738-4CEC-9856-44CCB91B40AA}" type="slidenum">
              <a:rPr lang="en-US"/>
              <a:pPr/>
              <a:t>58</a:t>
            </a:fld>
            <a:endParaRPr lang="en-US"/>
          </a:p>
        </p:txBody>
      </p:sp>
      <p:sp>
        <p:nvSpPr>
          <p:cNvPr id="1519618" name="Rectangle 2"/>
          <p:cNvSpPr>
            <a:spLocks noGrp="1" noRot="1" noChangeAspect="1" noChangeArrowheads="1" noTextEdit="1"/>
          </p:cNvSpPr>
          <p:nvPr>
            <p:ph type="sldImg"/>
          </p:nvPr>
        </p:nvSpPr>
        <p:spPr>
          <a:ln/>
        </p:spPr>
      </p:sp>
      <p:sp>
        <p:nvSpPr>
          <p:cNvPr id="151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5B7DC2-FD56-4E58-9702-F42AC542BCDB}" type="slidenum">
              <a:rPr lang="en-US"/>
              <a:pPr/>
              <a:t>59</a:t>
            </a:fld>
            <a:endParaRPr lang="en-US"/>
          </a:p>
        </p:txBody>
      </p:sp>
      <p:sp>
        <p:nvSpPr>
          <p:cNvPr id="1552386" name="Rectangle 2"/>
          <p:cNvSpPr>
            <a:spLocks noGrp="1" noRot="1" noChangeAspect="1" noChangeArrowheads="1" noTextEdit="1"/>
          </p:cNvSpPr>
          <p:nvPr>
            <p:ph type="sldImg"/>
          </p:nvPr>
        </p:nvSpPr>
        <p:spPr>
          <a:xfrm>
            <a:off x="1174750" y="695325"/>
            <a:ext cx="4635500" cy="3476625"/>
          </a:xfrm>
          <a:ln/>
        </p:spPr>
      </p:sp>
      <p:sp>
        <p:nvSpPr>
          <p:cNvPr id="1552387"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DEFF39-FBAE-4EB5-B983-A32BE8586B97}" type="slidenum">
              <a:rPr lang="en-US"/>
              <a:pPr/>
              <a:t>60</a:t>
            </a:fld>
            <a:endParaRPr lang="en-US"/>
          </a:p>
        </p:txBody>
      </p:sp>
      <p:sp>
        <p:nvSpPr>
          <p:cNvPr id="1427458" name="Rectangle 2"/>
          <p:cNvSpPr>
            <a:spLocks noGrp="1" noRot="1" noChangeAspect="1" noChangeArrowheads="1" noTextEdit="1"/>
          </p:cNvSpPr>
          <p:nvPr>
            <p:ph type="sldImg"/>
          </p:nvPr>
        </p:nvSpPr>
        <p:spPr>
          <a:ln/>
        </p:spPr>
      </p:sp>
      <p:sp>
        <p:nvSpPr>
          <p:cNvPr id="1427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783A45-4512-4529-B99E-956C46A402CD}" type="slidenum">
              <a:rPr lang="en-US"/>
              <a:pPr/>
              <a:t>62</a:t>
            </a:fld>
            <a:endParaRPr lang="en-US"/>
          </a:p>
        </p:txBody>
      </p:sp>
      <p:sp>
        <p:nvSpPr>
          <p:cNvPr id="1269762" name="Rectangle 2"/>
          <p:cNvSpPr>
            <a:spLocks noGrp="1" noRot="1" noChangeAspect="1" noChangeArrowheads="1" noTextEdit="1"/>
          </p:cNvSpPr>
          <p:nvPr>
            <p:ph type="sldImg"/>
          </p:nvPr>
        </p:nvSpPr>
        <p:spPr>
          <a:xfrm>
            <a:off x="1174750" y="695325"/>
            <a:ext cx="4635500" cy="3476625"/>
          </a:xfrm>
          <a:ln/>
        </p:spPr>
      </p:sp>
      <p:sp>
        <p:nvSpPr>
          <p:cNvPr id="12697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40BCBA4-9E5C-46A1-A02A-C15FF80F0D3D}" type="slidenum">
              <a:rPr lang="en-US" smtClean="0"/>
              <a:pPr/>
              <a:t>65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DDA83-7040-478C-AC70-A1446DEEB198}" type="slidenum">
              <a:rPr lang="en-US"/>
              <a:pPr/>
              <a:t>66</a:t>
            </a:fld>
            <a:endParaRPr lang="en-US"/>
          </a:p>
        </p:txBody>
      </p:sp>
      <p:sp>
        <p:nvSpPr>
          <p:cNvPr id="1449986" name="Rectangle 2"/>
          <p:cNvSpPr>
            <a:spLocks noGrp="1" noRot="1" noChangeAspect="1" noChangeArrowheads="1" noTextEdit="1"/>
          </p:cNvSpPr>
          <p:nvPr>
            <p:ph type="sldImg"/>
          </p:nvPr>
        </p:nvSpPr>
        <p:spPr>
          <a:ln/>
        </p:spPr>
      </p:sp>
      <p:sp>
        <p:nvSpPr>
          <p:cNvPr id="1449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1F181-B438-445C-9F8D-63AD0ACB8EC0}" type="slidenum">
              <a:rPr lang="en-US"/>
              <a:pPr/>
              <a:t>69</a:t>
            </a:fld>
            <a:endParaRPr lang="en-US"/>
          </a:p>
        </p:txBody>
      </p:sp>
      <p:sp>
        <p:nvSpPr>
          <p:cNvPr id="1618946" name="Rectangle 2"/>
          <p:cNvSpPr>
            <a:spLocks noGrp="1" noRot="1" noChangeAspect="1" noChangeArrowheads="1" noTextEdit="1"/>
          </p:cNvSpPr>
          <p:nvPr>
            <p:ph type="sldImg"/>
          </p:nvPr>
        </p:nvSpPr>
        <p:spPr>
          <a:ln/>
        </p:spPr>
      </p:sp>
      <p:sp>
        <p:nvSpPr>
          <p:cNvPr id="161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3718D4-30FC-44E5-B014-F0A480E82298}" type="slidenum">
              <a:rPr lang="en-US"/>
              <a:pPr/>
              <a:t>5</a:t>
            </a:fld>
            <a:endParaRPr lang="en-US"/>
          </a:p>
        </p:txBody>
      </p:sp>
      <p:sp>
        <p:nvSpPr>
          <p:cNvPr id="1240066" name="Rectangle 2"/>
          <p:cNvSpPr>
            <a:spLocks noGrp="1" noRot="1" noChangeAspect="1" noChangeArrowheads="1" noTextEdit="1"/>
          </p:cNvSpPr>
          <p:nvPr>
            <p:ph type="sldImg"/>
          </p:nvPr>
        </p:nvSpPr>
        <p:spPr>
          <a:ln/>
        </p:spPr>
      </p:sp>
      <p:sp>
        <p:nvSpPr>
          <p:cNvPr id="1240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DDF05A-98F5-4430-B550-E43B47953A9F}" type="slidenum">
              <a:rPr lang="en-US"/>
              <a:pPr/>
              <a:t>70</a:t>
            </a:fld>
            <a:endParaRPr lang="en-US"/>
          </a:p>
        </p:txBody>
      </p:sp>
      <p:sp>
        <p:nvSpPr>
          <p:cNvPr id="972802" name="Rectangle 2"/>
          <p:cNvSpPr>
            <a:spLocks noGrp="1" noRot="1" noChangeAspect="1" noChangeArrowheads="1" noTextEdit="1"/>
          </p:cNvSpPr>
          <p:nvPr>
            <p:ph type="sldImg"/>
          </p:nvPr>
        </p:nvSpPr>
        <p:spPr>
          <a:ln/>
        </p:spPr>
      </p:sp>
      <p:sp>
        <p:nvSpPr>
          <p:cNvPr id="97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5F4D81-B551-4DDF-93B0-1887DED389C1}" type="slidenum">
              <a:rPr lang="en-US"/>
              <a:pPr/>
              <a:t>71</a:t>
            </a:fld>
            <a:endParaRPr lang="en-US"/>
          </a:p>
        </p:txBody>
      </p:sp>
      <p:sp>
        <p:nvSpPr>
          <p:cNvPr id="1527810" name="Rectangle 2"/>
          <p:cNvSpPr>
            <a:spLocks noGrp="1" noRot="1" noChangeAspect="1" noChangeArrowheads="1" noTextEdit="1"/>
          </p:cNvSpPr>
          <p:nvPr>
            <p:ph type="sldImg"/>
          </p:nvPr>
        </p:nvSpPr>
        <p:spPr>
          <a:xfrm>
            <a:off x="1174750" y="695325"/>
            <a:ext cx="4635500" cy="3476625"/>
          </a:xfrm>
          <a:ln/>
        </p:spPr>
      </p:sp>
      <p:sp>
        <p:nvSpPr>
          <p:cNvPr id="1527811"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77</a:t>
            </a:fld>
            <a:endParaRPr lang="en-US"/>
          </a:p>
        </p:txBody>
      </p:sp>
    </p:spTree>
    <p:extLst>
      <p:ext uri="{BB962C8B-B14F-4D97-AF65-F5344CB8AC3E}">
        <p14:creationId xmlns:p14="http://schemas.microsoft.com/office/powerpoint/2010/main" val="17773886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6DD15A-E854-4B57-8883-BE956ECDD2DB}" type="slidenum">
              <a:rPr lang="en-US"/>
              <a:pPr/>
              <a:t>78</a:t>
            </a:fld>
            <a:endParaRPr lang="en-US"/>
          </a:p>
        </p:txBody>
      </p:sp>
      <p:sp>
        <p:nvSpPr>
          <p:cNvPr id="1345538" name="Rectangle 2"/>
          <p:cNvSpPr>
            <a:spLocks noGrp="1" noRot="1" noChangeAspect="1" noChangeArrowheads="1" noTextEdit="1"/>
          </p:cNvSpPr>
          <p:nvPr>
            <p:ph type="sldImg"/>
          </p:nvPr>
        </p:nvSpPr>
        <p:spPr>
          <a:ln/>
        </p:spPr>
      </p:sp>
      <p:sp>
        <p:nvSpPr>
          <p:cNvPr id="134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EADD6D-3EE6-45D2-9DBE-1BCA9E6A7E9D}" type="slidenum">
              <a:rPr lang="en-US"/>
              <a:pPr/>
              <a:t>79</a:t>
            </a:fld>
            <a:endParaRPr lang="en-US"/>
          </a:p>
        </p:txBody>
      </p:sp>
      <p:sp>
        <p:nvSpPr>
          <p:cNvPr id="1454082" name="Rectangle 2"/>
          <p:cNvSpPr>
            <a:spLocks noGrp="1" noRot="1" noChangeAspect="1" noChangeArrowheads="1" noTextEdit="1"/>
          </p:cNvSpPr>
          <p:nvPr>
            <p:ph type="sldImg"/>
          </p:nvPr>
        </p:nvSpPr>
        <p:spPr>
          <a:xfrm>
            <a:off x="1174750" y="695325"/>
            <a:ext cx="4635500" cy="3476625"/>
          </a:xfrm>
          <a:ln/>
        </p:spPr>
      </p:sp>
      <p:sp>
        <p:nvSpPr>
          <p:cNvPr id="1454083" name="Rectangle 3"/>
          <p:cNvSpPr>
            <a:spLocks noGrp="1" noChangeArrowheads="1"/>
          </p:cNvSpPr>
          <p:nvPr>
            <p:ph type="body" idx="1"/>
          </p:nvPr>
        </p:nvSpPr>
        <p:spPr>
          <a:xfrm>
            <a:off x="698500" y="4403725"/>
            <a:ext cx="5588000" cy="4171950"/>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A012FE-C59E-476C-A48C-31E901EDAACE}" type="slidenum">
              <a:rPr lang="en-US"/>
              <a:pPr/>
              <a:t>6</a:t>
            </a:fld>
            <a:endParaRPr lang="en-US"/>
          </a:p>
        </p:txBody>
      </p:sp>
      <p:sp>
        <p:nvSpPr>
          <p:cNvPr id="1170434" name="Rectangle 2"/>
          <p:cNvSpPr>
            <a:spLocks noGrp="1" noRot="1" noChangeAspect="1" noChangeArrowheads="1" noTextEdit="1"/>
          </p:cNvSpPr>
          <p:nvPr>
            <p:ph type="sldImg"/>
          </p:nvPr>
        </p:nvSpPr>
        <p:spPr>
          <a:ln/>
        </p:spPr>
      </p:sp>
      <p:sp>
        <p:nvSpPr>
          <p:cNvPr id="1170435" name="Rectangle 3"/>
          <p:cNvSpPr>
            <a:spLocks noGrp="1" noChangeArrowheads="1"/>
          </p:cNvSpPr>
          <p:nvPr>
            <p:ph type="body" idx="1"/>
          </p:nvPr>
        </p:nvSpPr>
        <p:spPr/>
        <p:txBody>
          <a:bodyPr/>
          <a:lstStyle/>
          <a:p>
            <a:r>
              <a:rPr lang="en-US" dirty="0" smtClean="0"/>
              <a:t>There are a number</a:t>
            </a:r>
            <a:r>
              <a:rPr lang="en-US" baseline="0" dirty="0" smtClean="0"/>
              <a:t> of useful ways to look at and describe nucleon structure.  For example in addition to the structure functions such as F2 shown here, which, if you will, lets you “see” the asymptotic freedom of QCD, you can also describe the proton in terms of </a:t>
            </a:r>
            <a:r>
              <a:rPr lang="en-US" baseline="0" dirty="0" err="1" smtClean="0"/>
              <a:t>parton</a:t>
            </a:r>
            <a:r>
              <a:rPr lang="en-US" baseline="0" dirty="0" smtClean="0"/>
              <a:t> distribution functions, . . .  In any case, we’ve learned quite a lot from decades of DIS data on the linear momentum structure of the proton, but even in the age of HERA, . . .</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69B923-3C00-4C6F-B0E8-3572FD9C0755}" type="slidenum">
              <a:rPr lang="en-US"/>
              <a:pPr/>
              <a:t>7</a:t>
            </a:fld>
            <a:endParaRPr lang="en-US"/>
          </a:p>
        </p:txBody>
      </p:sp>
      <p:sp>
        <p:nvSpPr>
          <p:cNvPr id="1174530" name="Rectangle 2"/>
          <p:cNvSpPr>
            <a:spLocks noGrp="1" noRot="1" noChangeAspect="1" noChangeArrowheads="1" noTextEdit="1"/>
          </p:cNvSpPr>
          <p:nvPr>
            <p:ph type="sldImg"/>
          </p:nvPr>
        </p:nvSpPr>
        <p:spPr>
          <a:ln/>
        </p:spPr>
      </p:sp>
      <p:sp>
        <p:nvSpPr>
          <p:cNvPr id="1174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Hadron spectrum, quark masses, </a:t>
            </a:r>
            <a:r>
              <a:rPr lang="en-US" dirty="0" err="1" smtClean="0"/>
              <a:t>pseudoscalar</a:t>
            </a:r>
            <a:r>
              <a:rPr lang="en-US" dirty="0" smtClean="0"/>
              <a:t> meson decay constants</a:t>
            </a:r>
            <a:endParaRPr lang="en-US" dirty="0"/>
          </a:p>
        </p:txBody>
      </p:sp>
      <p:sp>
        <p:nvSpPr>
          <p:cNvPr id="4" name="Slide Number Placeholder 3"/>
          <p:cNvSpPr>
            <a:spLocks noGrp="1"/>
          </p:cNvSpPr>
          <p:nvPr>
            <p:ph type="sldNum" sz="quarter" idx="10"/>
          </p:nvPr>
        </p:nvSpPr>
        <p:spPr/>
        <p:txBody>
          <a:bodyPr/>
          <a:lstStyle/>
          <a:p>
            <a:fld id="{4CFB1036-C79E-46F7-8FEB-3830A27B2610}"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DA338E-72FA-4FB5-B5ED-33074B1DC29E}" type="slidenum">
              <a:rPr lang="en-US"/>
              <a:pPr/>
              <a:t>13</a:t>
            </a:fld>
            <a:endParaRPr lang="en-US"/>
          </a:p>
        </p:txBody>
      </p:sp>
      <p:sp>
        <p:nvSpPr>
          <p:cNvPr id="1423362" name="Rectangle 2"/>
          <p:cNvSpPr>
            <a:spLocks noGrp="1" noRot="1" noChangeAspect="1" noChangeArrowheads="1" noTextEdit="1"/>
          </p:cNvSpPr>
          <p:nvPr>
            <p:ph type="sldImg"/>
          </p:nvPr>
        </p:nvSpPr>
        <p:spPr>
          <a:xfrm>
            <a:off x="1143000" y="690563"/>
            <a:ext cx="4687888" cy="3516312"/>
          </a:xfrm>
          <a:ln w="12700" cap="flat"/>
        </p:spPr>
      </p:sp>
      <p:sp>
        <p:nvSpPr>
          <p:cNvPr id="1423363" name="Rectangle 3"/>
          <p:cNvSpPr>
            <a:spLocks noGrp="1" noChangeArrowheads="1"/>
          </p:cNvSpPr>
          <p:nvPr>
            <p:ph type="body" idx="1"/>
          </p:nvPr>
        </p:nvSpPr>
        <p:spPr>
          <a:xfrm>
            <a:off x="920750" y="4437063"/>
            <a:ext cx="5130800" cy="4130675"/>
          </a:xfrm>
          <a:noFill/>
          <a:ln/>
        </p:spPr>
        <p:txBody>
          <a:bodyPr lIns="92483" tIns="46243" rIns="92483" bIns="46243"/>
          <a:lstStyle/>
          <a:p>
            <a:r>
              <a:rPr lang="en-US" dirty="0"/>
              <a:t>RHIC, as a high-energy polarized proton collider, really represents an outstanding achievement in accelerator physics.  . . . [equipment].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lvl1pPr>
              <a:defRPr/>
            </a:lvl1pPr>
          </a:lstStyle>
          <a:p>
            <a:fld id="{211344D0-F1FE-4BEB-AD16-87879286EC97}"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lvl1pPr>
              <a:defRPr/>
            </a:lvl1pPr>
          </a:lstStyle>
          <a:p>
            <a:fld id="{1068759B-A585-4681-85BB-33C3B4C9D04A}"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28600"/>
            <a:ext cx="21717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228600"/>
            <a:ext cx="63627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lvl1pPr>
              <a:defRPr/>
            </a:lvl1pPr>
          </a:lstStyle>
          <a:p>
            <a:fld id="{E962746A-A1C3-4A9B-9216-456081A81634}"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2667000" y="6400800"/>
            <a:ext cx="3810000" cy="319088"/>
          </a:xfrm>
        </p:spPr>
        <p:txBody>
          <a:bodyPr/>
          <a:lstStyle>
            <a:lvl1pPr>
              <a:defRPr/>
            </a:lvl1pPr>
          </a:lstStyle>
          <a:p>
            <a:r>
              <a:rPr lang="en-US" smtClean="0"/>
              <a:t>C. Aidala, Ohio U., February 11, 2014</a:t>
            </a: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A2F42501-B949-4497-900A-85D7539E1911}" type="slidenum">
              <a:rPr lang="en-US"/>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2286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2667000" y="6400800"/>
            <a:ext cx="3810000" cy="319088"/>
          </a:xfrm>
        </p:spPr>
        <p:txBody>
          <a:bodyPr/>
          <a:lstStyle>
            <a:lvl1pPr>
              <a:defRPr/>
            </a:lvl1pPr>
          </a:lstStyle>
          <a:p>
            <a:r>
              <a:rPr lang="en-US" smtClean="0"/>
              <a:t>C. Aidala, Ohio U., February 11, 2014</a:t>
            </a:r>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BECE729D-4A9E-497C-A7DB-296958F94F75}" type="slidenum">
              <a:rPr lang="en-US"/>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2672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p>
        </p:txBody>
      </p:sp>
      <p:sp>
        <p:nvSpPr>
          <p:cNvPr id="7" name="Footer Placeholder 6"/>
          <p:cNvSpPr>
            <a:spLocks noGrp="1"/>
          </p:cNvSpPr>
          <p:nvPr>
            <p:ph type="ftr" sz="quarter" idx="11"/>
          </p:nvPr>
        </p:nvSpPr>
        <p:spPr>
          <a:xfrm>
            <a:off x="2667000" y="6400800"/>
            <a:ext cx="3810000" cy="319088"/>
          </a:xfrm>
        </p:spPr>
        <p:txBody>
          <a:bodyPr/>
          <a:lstStyle>
            <a:lvl1pPr>
              <a:defRPr/>
            </a:lvl1pPr>
          </a:lstStyle>
          <a:p>
            <a:r>
              <a:rPr lang="en-US" smtClean="0"/>
              <a:t>C. Aidala, Ohio U., February 11, 2014</a:t>
            </a:r>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58301BA0-7841-47FF-B1CB-F410F547681B}" type="slidenum">
              <a:rPr lang="en-US"/>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2667000" y="6400800"/>
            <a:ext cx="3810000" cy="319088"/>
          </a:xfrm>
        </p:spPr>
        <p:txBody>
          <a:bodyPr/>
          <a:lstStyle>
            <a:lvl1pPr>
              <a:defRPr/>
            </a:lvl1pPr>
          </a:lstStyle>
          <a:p>
            <a:r>
              <a:rPr lang="en-US" smtClean="0"/>
              <a:t>C. Aidala, Ohio U., February 11, 2014</a:t>
            </a:r>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0105E4C2-DDCC-49BD-ADB3-461273BD2B94}"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lvl1pPr>
              <a:defRPr/>
            </a:lvl1pPr>
          </a:lstStyle>
          <a:p>
            <a:fld id="{9CCA4942-7CEE-491C-9F3A-ADE7BC2C4973}" type="slidenum">
              <a:rPr lang="en-US"/>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lvl1pPr>
              <a:defRPr/>
            </a:lvl1pPr>
          </a:lstStyle>
          <a:p>
            <a:fld id="{8E82CB32-AB80-4E8D-B434-E5C8B99D374C}" type="slidenum">
              <a:rPr lang="en-US"/>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267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Ohio U., February 11, 2014</a:t>
            </a:r>
            <a:endParaRPr lang="en-US"/>
          </a:p>
        </p:txBody>
      </p:sp>
      <p:sp>
        <p:nvSpPr>
          <p:cNvPr id="7" name="Slide Number Placeholder 6"/>
          <p:cNvSpPr>
            <a:spLocks noGrp="1"/>
          </p:cNvSpPr>
          <p:nvPr>
            <p:ph type="sldNum" sz="quarter" idx="12"/>
          </p:nvPr>
        </p:nvSpPr>
        <p:spPr/>
        <p:txBody>
          <a:bodyPr/>
          <a:lstStyle>
            <a:lvl1pPr>
              <a:defRPr/>
            </a:lvl1pPr>
          </a:lstStyle>
          <a:p>
            <a:fld id="{DBCAA7B0-FB55-442B-B730-0F02697EC4DB}"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r>
              <a:rPr lang="en-US" smtClean="0"/>
              <a:t>C. Aidala, Ohio U., February 11, 2014</a:t>
            </a:r>
            <a:endParaRPr lang="en-US"/>
          </a:p>
        </p:txBody>
      </p:sp>
      <p:sp>
        <p:nvSpPr>
          <p:cNvPr id="9" name="Slide Number Placeholder 8"/>
          <p:cNvSpPr>
            <a:spLocks noGrp="1"/>
          </p:cNvSpPr>
          <p:nvPr>
            <p:ph type="sldNum" sz="quarter" idx="12"/>
          </p:nvPr>
        </p:nvSpPr>
        <p:spPr/>
        <p:txBody>
          <a:bodyPr/>
          <a:lstStyle>
            <a:lvl1pPr>
              <a:defRPr/>
            </a:lvl1pPr>
          </a:lstStyle>
          <a:p>
            <a:fld id="{1701BFD7-43E8-4CB4-B0C3-EA2D5ED73A86}"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lvl1pPr>
              <a:defRPr/>
            </a:lvl1pPr>
          </a:lstStyle>
          <a:p>
            <a:fld id="{CC80A51C-0834-4D37-9F6C-E61A03BDE5A5}"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r>
              <a:rPr lang="en-US" smtClean="0"/>
              <a:t>C. Aidala, Ohio U., February 11, 2014</a:t>
            </a:r>
            <a:endParaRPr lang="en-US"/>
          </a:p>
        </p:txBody>
      </p:sp>
      <p:sp>
        <p:nvSpPr>
          <p:cNvPr id="4" name="Slide Number Placeholder 3"/>
          <p:cNvSpPr>
            <a:spLocks noGrp="1"/>
          </p:cNvSpPr>
          <p:nvPr>
            <p:ph type="sldNum" sz="quarter" idx="12"/>
          </p:nvPr>
        </p:nvSpPr>
        <p:spPr/>
        <p:txBody>
          <a:bodyPr/>
          <a:lstStyle>
            <a:lvl1pPr>
              <a:defRPr/>
            </a:lvl1pPr>
          </a:lstStyle>
          <a:p>
            <a:fld id="{83F159FB-7DEB-45DF-BF94-DE0F7425313E}"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Ohio U., February 11, 2014</a:t>
            </a:r>
            <a:endParaRPr lang="en-US"/>
          </a:p>
        </p:txBody>
      </p:sp>
      <p:sp>
        <p:nvSpPr>
          <p:cNvPr id="7" name="Slide Number Placeholder 6"/>
          <p:cNvSpPr>
            <a:spLocks noGrp="1"/>
          </p:cNvSpPr>
          <p:nvPr>
            <p:ph type="sldNum" sz="quarter" idx="12"/>
          </p:nvPr>
        </p:nvSpPr>
        <p:spPr/>
        <p:txBody>
          <a:bodyPr/>
          <a:lstStyle>
            <a:lvl1pPr>
              <a:defRPr/>
            </a:lvl1pPr>
          </a:lstStyle>
          <a:p>
            <a:fld id="{390F8421-50D9-4AEA-9973-92E17469AE0A}"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r>
              <a:rPr lang="en-US" smtClean="0"/>
              <a:t>C. Aidala, Ohio U., February 11, 2014</a:t>
            </a:r>
            <a:endParaRPr lang="en-US"/>
          </a:p>
        </p:txBody>
      </p:sp>
      <p:sp>
        <p:nvSpPr>
          <p:cNvPr id="7" name="Slide Number Placeholder 6"/>
          <p:cNvSpPr>
            <a:spLocks noGrp="1"/>
          </p:cNvSpPr>
          <p:nvPr>
            <p:ph type="sldNum" sz="quarter" idx="12"/>
          </p:nvPr>
        </p:nvSpPr>
        <p:spPr/>
        <p:txBody>
          <a:bodyPr/>
          <a:lstStyle>
            <a:lvl1pPr>
              <a:defRPr/>
            </a:lvl1pPr>
          </a:lstStyle>
          <a:p>
            <a:fld id="{08A4D87B-1888-4748-AE98-A3A05193F3B7}"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amma/>
                <a:shade val="46275"/>
                <a:invGamma/>
              </a:srgbClr>
            </a:gs>
            <a:gs pos="100000">
              <a:srgbClr val="0000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228600"/>
            <a:ext cx="86868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228600" y="1600200"/>
            <a:ext cx="8686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defRPr>
            </a:lvl1pPr>
          </a:lstStyle>
          <a:p>
            <a:endParaRPr lang="en-US"/>
          </a:p>
        </p:txBody>
      </p:sp>
      <p:sp>
        <p:nvSpPr>
          <p:cNvPr id="1029" name="Rectangle 5"/>
          <p:cNvSpPr>
            <a:spLocks noGrp="1" noChangeArrowheads="1"/>
          </p:cNvSpPr>
          <p:nvPr>
            <p:ph type="ftr" sz="quarter" idx="3"/>
          </p:nvPr>
        </p:nvSpPr>
        <p:spPr bwMode="auto">
          <a:xfrm>
            <a:off x="2667000" y="6400800"/>
            <a:ext cx="3810000" cy="3190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2"/>
                </a:solidFill>
              </a:defRPr>
            </a:lvl1pPr>
          </a:lstStyle>
          <a:p>
            <a:r>
              <a:rPr lang="en-US" smtClean="0"/>
              <a:t>C. Aidala, Ohio U., February 11, 2014</a:t>
            </a: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2"/>
                </a:solidFill>
              </a:defRPr>
            </a:lvl1pPr>
          </a:lstStyle>
          <a:p>
            <a:fld id="{87DC4EF3-C510-4D91-A9B0-DB231320F72A}" type="slidenum">
              <a:rPr lang="en-US"/>
              <a:pPr/>
              <a:t>‹#›</a:t>
            </a:fld>
            <a:endParaRPr lang="en-US"/>
          </a:p>
        </p:txBody>
      </p:sp>
      <p:pic>
        <p:nvPicPr>
          <p:cNvPr id="8" name="Picture 2" descr="https://encrypted-tbn0.gstatic.com/images?q=tbn:ANd9GcS02UiivGjgv--e64cWJFfAQ7SASvDnuoq35pg2aISxkwVeEIsX"/>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250106" y="6248400"/>
            <a:ext cx="770825" cy="517634"/>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iming>
    <p:tnLst>
      <p:par>
        <p:cTn id="1" dur="indefinite" restart="never" nodeType="tmRoot"/>
      </p:par>
    </p:tnLst>
  </p:timing>
  <p:hf hdr="0" dt="0"/>
  <p:txStyles>
    <p:titleStyle>
      <a:lvl1pPr algn="ctr" rtl="0" eaLnBrk="0" fontAlgn="base" hangingPunct="0">
        <a:spcBef>
          <a:spcPct val="0"/>
        </a:spcBef>
        <a:spcAft>
          <a:spcPct val="0"/>
        </a:spcAft>
        <a:defRPr sz="4400" i="1">
          <a:solidFill>
            <a:srgbClr val="FFFF00"/>
          </a:solidFill>
          <a:latin typeface="+mj-lt"/>
          <a:ea typeface="+mj-ea"/>
          <a:cs typeface="+mj-cs"/>
        </a:defRPr>
      </a:lvl1pPr>
      <a:lvl2pPr algn="ctr" rtl="0" eaLnBrk="0" fontAlgn="base" hangingPunct="0">
        <a:spcBef>
          <a:spcPct val="0"/>
        </a:spcBef>
        <a:spcAft>
          <a:spcPct val="0"/>
        </a:spcAft>
        <a:defRPr sz="4400" i="1">
          <a:solidFill>
            <a:srgbClr val="FFFF00"/>
          </a:solidFill>
          <a:latin typeface="Times New Roman" pitchFamily="18" charset="0"/>
        </a:defRPr>
      </a:lvl2pPr>
      <a:lvl3pPr algn="ctr" rtl="0" eaLnBrk="0" fontAlgn="base" hangingPunct="0">
        <a:spcBef>
          <a:spcPct val="0"/>
        </a:spcBef>
        <a:spcAft>
          <a:spcPct val="0"/>
        </a:spcAft>
        <a:defRPr sz="4400" i="1">
          <a:solidFill>
            <a:srgbClr val="FFFF00"/>
          </a:solidFill>
          <a:latin typeface="Times New Roman" pitchFamily="18" charset="0"/>
        </a:defRPr>
      </a:lvl3pPr>
      <a:lvl4pPr algn="ctr" rtl="0" eaLnBrk="0" fontAlgn="base" hangingPunct="0">
        <a:spcBef>
          <a:spcPct val="0"/>
        </a:spcBef>
        <a:spcAft>
          <a:spcPct val="0"/>
        </a:spcAft>
        <a:defRPr sz="4400" i="1">
          <a:solidFill>
            <a:srgbClr val="FFFF00"/>
          </a:solidFill>
          <a:latin typeface="Times New Roman" pitchFamily="18" charset="0"/>
        </a:defRPr>
      </a:lvl4pPr>
      <a:lvl5pPr algn="ctr" rtl="0" eaLnBrk="0" fontAlgn="base" hangingPunct="0">
        <a:spcBef>
          <a:spcPct val="0"/>
        </a:spcBef>
        <a:spcAft>
          <a:spcPct val="0"/>
        </a:spcAft>
        <a:defRPr sz="4400" i="1">
          <a:solidFill>
            <a:srgbClr val="FFFF00"/>
          </a:solidFill>
          <a:latin typeface="Times New Roman" pitchFamily="18" charset="0"/>
        </a:defRPr>
      </a:lvl5pPr>
      <a:lvl6pPr marL="457200" algn="ctr" rtl="0" eaLnBrk="0" fontAlgn="base" hangingPunct="0">
        <a:spcBef>
          <a:spcPct val="0"/>
        </a:spcBef>
        <a:spcAft>
          <a:spcPct val="0"/>
        </a:spcAft>
        <a:defRPr sz="4400" i="1">
          <a:solidFill>
            <a:srgbClr val="FFFF00"/>
          </a:solidFill>
          <a:latin typeface="Times New Roman" pitchFamily="18" charset="0"/>
        </a:defRPr>
      </a:lvl6pPr>
      <a:lvl7pPr marL="914400" algn="ctr" rtl="0" eaLnBrk="0" fontAlgn="base" hangingPunct="0">
        <a:spcBef>
          <a:spcPct val="0"/>
        </a:spcBef>
        <a:spcAft>
          <a:spcPct val="0"/>
        </a:spcAft>
        <a:defRPr sz="4400" i="1">
          <a:solidFill>
            <a:srgbClr val="FFFF00"/>
          </a:solidFill>
          <a:latin typeface="Times New Roman" pitchFamily="18" charset="0"/>
        </a:defRPr>
      </a:lvl7pPr>
      <a:lvl8pPr marL="1371600" algn="ctr" rtl="0" eaLnBrk="0" fontAlgn="base" hangingPunct="0">
        <a:spcBef>
          <a:spcPct val="0"/>
        </a:spcBef>
        <a:spcAft>
          <a:spcPct val="0"/>
        </a:spcAft>
        <a:defRPr sz="4400" i="1">
          <a:solidFill>
            <a:srgbClr val="FFFF00"/>
          </a:solidFill>
          <a:latin typeface="Times New Roman" pitchFamily="18" charset="0"/>
        </a:defRPr>
      </a:lvl8pPr>
      <a:lvl9pPr marL="1828800" algn="ctr" rtl="0" eaLnBrk="0" fontAlgn="base" hangingPunct="0">
        <a:spcBef>
          <a:spcPct val="0"/>
        </a:spcBef>
        <a:spcAft>
          <a:spcPct val="0"/>
        </a:spcAft>
        <a:defRPr sz="4400" i="1">
          <a:solidFill>
            <a:srgbClr val="FFFF00"/>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rgbClr val="FFFF99"/>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99"/>
          </a:solidFill>
          <a:latin typeface="+mn-lt"/>
        </a:defRPr>
      </a:lvl2pPr>
      <a:lvl3pPr marL="1143000" indent="-228600" algn="l" rtl="0" eaLnBrk="0" fontAlgn="base" hangingPunct="0">
        <a:spcBef>
          <a:spcPct val="20000"/>
        </a:spcBef>
        <a:spcAft>
          <a:spcPct val="0"/>
        </a:spcAft>
        <a:buChar char="•"/>
        <a:defRPr sz="2400">
          <a:solidFill>
            <a:srgbClr val="FFFF99"/>
          </a:solidFill>
          <a:latin typeface="+mn-lt"/>
        </a:defRPr>
      </a:lvl3pPr>
      <a:lvl4pPr marL="1600200" indent="-228600" algn="l" rtl="0" eaLnBrk="0" fontAlgn="base" hangingPunct="0">
        <a:spcBef>
          <a:spcPct val="20000"/>
        </a:spcBef>
        <a:spcAft>
          <a:spcPct val="0"/>
        </a:spcAft>
        <a:buChar char="–"/>
        <a:defRPr sz="2000">
          <a:solidFill>
            <a:srgbClr val="FFFF99"/>
          </a:solidFill>
          <a:latin typeface="+mn-lt"/>
        </a:defRPr>
      </a:lvl4pPr>
      <a:lvl5pPr marL="2057400" indent="-228600" algn="l" rtl="0" eaLnBrk="0" fontAlgn="base" hangingPunct="0">
        <a:spcBef>
          <a:spcPct val="20000"/>
        </a:spcBef>
        <a:spcAft>
          <a:spcPct val="0"/>
        </a:spcAft>
        <a:buChar char="»"/>
        <a:defRPr sz="2000">
          <a:solidFill>
            <a:srgbClr val="FFFF99"/>
          </a:solidFill>
          <a:latin typeface="+mn-lt"/>
        </a:defRPr>
      </a:lvl5pPr>
      <a:lvl6pPr marL="2514600" indent="-228600" algn="l" rtl="0" eaLnBrk="0" fontAlgn="base" hangingPunct="0">
        <a:spcBef>
          <a:spcPct val="20000"/>
        </a:spcBef>
        <a:spcAft>
          <a:spcPct val="0"/>
        </a:spcAft>
        <a:buChar char="»"/>
        <a:defRPr sz="2000">
          <a:solidFill>
            <a:srgbClr val="FFFF99"/>
          </a:solidFill>
          <a:latin typeface="+mn-lt"/>
        </a:defRPr>
      </a:lvl6pPr>
      <a:lvl7pPr marL="2971800" indent="-228600" algn="l" rtl="0" eaLnBrk="0" fontAlgn="base" hangingPunct="0">
        <a:spcBef>
          <a:spcPct val="20000"/>
        </a:spcBef>
        <a:spcAft>
          <a:spcPct val="0"/>
        </a:spcAft>
        <a:buChar char="»"/>
        <a:defRPr sz="2000">
          <a:solidFill>
            <a:srgbClr val="FFFF99"/>
          </a:solidFill>
          <a:latin typeface="+mn-lt"/>
        </a:defRPr>
      </a:lvl7pPr>
      <a:lvl8pPr marL="3429000" indent="-228600" algn="l" rtl="0" eaLnBrk="0" fontAlgn="base" hangingPunct="0">
        <a:spcBef>
          <a:spcPct val="20000"/>
        </a:spcBef>
        <a:spcAft>
          <a:spcPct val="0"/>
        </a:spcAft>
        <a:buChar char="»"/>
        <a:defRPr sz="2000">
          <a:solidFill>
            <a:srgbClr val="FFFF99"/>
          </a:solidFill>
          <a:latin typeface="+mn-lt"/>
        </a:defRPr>
      </a:lvl8pPr>
      <a:lvl9pPr marL="3886200" indent="-228600" algn="l" rtl="0" eaLnBrk="0" fontAlgn="base" hangingPunct="0">
        <a:spcBef>
          <a:spcPct val="20000"/>
        </a:spcBef>
        <a:spcAft>
          <a:spcPct val="0"/>
        </a:spcAft>
        <a:buChar char="»"/>
        <a:defRPr sz="2000">
          <a:solidFill>
            <a:srgbClr val="FFFF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oleObject" Target="../embeddings/oleObject6.bin"/><Relationship Id="rId3" Type="http://schemas.openxmlformats.org/officeDocument/2006/relationships/notesSlide" Target="../notesSlides/notesSlide9.xml"/><Relationship Id="rId7" Type="http://schemas.openxmlformats.org/officeDocument/2006/relationships/image" Target="../media/image30.jpeg"/><Relationship Id="rId12"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7.png"/><Relationship Id="rId11" Type="http://schemas.openxmlformats.org/officeDocument/2006/relationships/image" Target="../media/image34.jpeg"/><Relationship Id="rId5" Type="http://schemas.openxmlformats.org/officeDocument/2006/relationships/oleObject" Target="../embeddings/oleObject5.bin"/><Relationship Id="rId10" Type="http://schemas.openxmlformats.org/officeDocument/2006/relationships/image" Target="../media/image33.jpeg"/><Relationship Id="rId4" Type="http://schemas.openxmlformats.org/officeDocument/2006/relationships/image" Target="../media/image29.jpeg"/><Relationship Id="rId9" Type="http://schemas.openxmlformats.org/officeDocument/2006/relationships/image" Target="../media/image32.jpe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0.emf"/><Relationship Id="rId18" Type="http://schemas.openxmlformats.org/officeDocument/2006/relationships/oleObject" Target="../embeddings/oleObject15.bin"/><Relationship Id="rId26" Type="http://schemas.openxmlformats.org/officeDocument/2006/relationships/oleObject" Target="../embeddings/oleObject19.bin"/><Relationship Id="rId3" Type="http://schemas.openxmlformats.org/officeDocument/2006/relationships/notesSlide" Target="../notesSlides/notesSlide12.xml"/><Relationship Id="rId21" Type="http://schemas.openxmlformats.org/officeDocument/2006/relationships/image" Target="../media/image54.png"/><Relationship Id="rId7" Type="http://schemas.openxmlformats.org/officeDocument/2006/relationships/image" Target="../media/image47.emf"/><Relationship Id="rId12" Type="http://schemas.openxmlformats.org/officeDocument/2006/relationships/oleObject" Target="../embeddings/oleObject12.bin"/><Relationship Id="rId17" Type="http://schemas.openxmlformats.org/officeDocument/2006/relationships/image" Target="../media/image52.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14.bin"/><Relationship Id="rId20" Type="http://schemas.openxmlformats.org/officeDocument/2006/relationships/oleObject" Target="../embeddings/oleObject16.bin"/><Relationship Id="rId1" Type="http://schemas.openxmlformats.org/officeDocument/2006/relationships/vmlDrawing" Target="../drawings/vmlDrawing6.vml"/><Relationship Id="rId6" Type="http://schemas.openxmlformats.org/officeDocument/2006/relationships/oleObject" Target="../embeddings/oleObject9.bin"/><Relationship Id="rId11" Type="http://schemas.openxmlformats.org/officeDocument/2006/relationships/image" Target="../media/image49.emf"/><Relationship Id="rId24" Type="http://schemas.openxmlformats.org/officeDocument/2006/relationships/oleObject" Target="../embeddings/oleObject18.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11.bin"/><Relationship Id="rId19" Type="http://schemas.openxmlformats.org/officeDocument/2006/relationships/image" Target="../media/image53.wmf"/><Relationship Id="rId4" Type="http://schemas.openxmlformats.org/officeDocument/2006/relationships/oleObject" Target="../embeddings/oleObject8.bin"/><Relationship Id="rId9" Type="http://schemas.openxmlformats.org/officeDocument/2006/relationships/image" Target="../media/image48.wmf"/><Relationship Id="rId14" Type="http://schemas.openxmlformats.org/officeDocument/2006/relationships/oleObject" Target="../embeddings/oleObject13.bin"/><Relationship Id="rId22"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61.wmf"/><Relationship Id="rId18" Type="http://schemas.openxmlformats.org/officeDocument/2006/relationships/oleObject" Target="../embeddings/oleObject27.bin"/><Relationship Id="rId3" Type="http://schemas.openxmlformats.org/officeDocument/2006/relationships/notesSlide" Target="../notesSlides/notesSlide14.xml"/><Relationship Id="rId7" Type="http://schemas.openxmlformats.org/officeDocument/2006/relationships/image" Target="../media/image58.emf"/><Relationship Id="rId12" Type="http://schemas.openxmlformats.org/officeDocument/2006/relationships/oleObject" Target="../embeddings/oleObject24.bin"/><Relationship Id="rId17" Type="http://schemas.openxmlformats.org/officeDocument/2006/relationships/image" Target="../media/image63.emf"/><Relationship Id="rId2" Type="http://schemas.openxmlformats.org/officeDocument/2006/relationships/slideLayout" Target="../slideLayouts/slideLayout4.xml"/><Relationship Id="rId16" Type="http://schemas.openxmlformats.org/officeDocument/2006/relationships/oleObject" Target="../embeddings/oleObject26.bin"/><Relationship Id="rId1" Type="http://schemas.openxmlformats.org/officeDocument/2006/relationships/vmlDrawing" Target="../drawings/vmlDrawing7.vml"/><Relationship Id="rId6" Type="http://schemas.openxmlformats.org/officeDocument/2006/relationships/oleObject" Target="../embeddings/oleObject21.bin"/><Relationship Id="rId11" Type="http://schemas.openxmlformats.org/officeDocument/2006/relationships/image" Target="../media/image60.emf"/><Relationship Id="rId5" Type="http://schemas.openxmlformats.org/officeDocument/2006/relationships/image" Target="../media/image57.emf"/><Relationship Id="rId15" Type="http://schemas.openxmlformats.org/officeDocument/2006/relationships/image" Target="../media/image62.emf"/><Relationship Id="rId10" Type="http://schemas.openxmlformats.org/officeDocument/2006/relationships/oleObject" Target="../embeddings/oleObject23.bin"/><Relationship Id="rId19" Type="http://schemas.openxmlformats.org/officeDocument/2006/relationships/image" Target="../media/image64.emf"/><Relationship Id="rId4" Type="http://schemas.openxmlformats.org/officeDocument/2006/relationships/oleObject" Target="../embeddings/oleObject20.bin"/><Relationship Id="rId9" Type="http://schemas.openxmlformats.org/officeDocument/2006/relationships/image" Target="../media/image59.emf"/><Relationship Id="rId14" Type="http://schemas.openxmlformats.org/officeDocument/2006/relationships/oleObject" Target="../embeddings/oleObject25.bin"/></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67.emf"/><Relationship Id="rId18" Type="http://schemas.openxmlformats.org/officeDocument/2006/relationships/oleObject" Target="../embeddings/oleObject35.bin"/><Relationship Id="rId26" Type="http://schemas.openxmlformats.org/officeDocument/2006/relationships/oleObject" Target="../embeddings/oleObject39.bin"/><Relationship Id="rId3" Type="http://schemas.openxmlformats.org/officeDocument/2006/relationships/notesSlide" Target="../notesSlides/notesSlide15.xml"/><Relationship Id="rId21" Type="http://schemas.openxmlformats.org/officeDocument/2006/relationships/image" Target="../media/image54.png"/><Relationship Id="rId7" Type="http://schemas.openxmlformats.org/officeDocument/2006/relationships/image" Target="../media/image65.emf"/><Relationship Id="rId12" Type="http://schemas.openxmlformats.org/officeDocument/2006/relationships/oleObject" Target="../embeddings/oleObject32.bin"/><Relationship Id="rId17" Type="http://schemas.openxmlformats.org/officeDocument/2006/relationships/image" Target="../media/image68.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34.bin"/><Relationship Id="rId20" Type="http://schemas.openxmlformats.org/officeDocument/2006/relationships/oleObject" Target="../embeddings/oleObject36.bin"/><Relationship Id="rId1" Type="http://schemas.openxmlformats.org/officeDocument/2006/relationships/vmlDrawing" Target="../drawings/vmlDrawing8.vml"/><Relationship Id="rId6" Type="http://schemas.openxmlformats.org/officeDocument/2006/relationships/oleObject" Target="../embeddings/oleObject29.bin"/><Relationship Id="rId11" Type="http://schemas.openxmlformats.org/officeDocument/2006/relationships/image" Target="../media/image66.emf"/><Relationship Id="rId24" Type="http://schemas.openxmlformats.org/officeDocument/2006/relationships/oleObject" Target="../embeddings/oleObject38.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31.bin"/><Relationship Id="rId19" Type="http://schemas.openxmlformats.org/officeDocument/2006/relationships/image" Target="../media/image53.wmf"/><Relationship Id="rId4" Type="http://schemas.openxmlformats.org/officeDocument/2006/relationships/oleObject" Target="../embeddings/oleObject28.bin"/><Relationship Id="rId9" Type="http://schemas.openxmlformats.org/officeDocument/2006/relationships/image" Target="../media/image48.wmf"/><Relationship Id="rId14" Type="http://schemas.openxmlformats.org/officeDocument/2006/relationships/oleObject" Target="../embeddings/oleObject33.bin"/><Relationship Id="rId22" Type="http://schemas.openxmlformats.org/officeDocument/2006/relationships/oleObject" Target="../embeddings/oleObject37.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notesSlide" Target="../notesSlides/notesSlide16.xml"/><Relationship Id="rId7" Type="http://schemas.openxmlformats.org/officeDocument/2006/relationships/oleObject" Target="../embeddings/oleObject41.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image" Target="../media/image69.emf"/><Relationship Id="rId5" Type="http://schemas.openxmlformats.org/officeDocument/2006/relationships/oleObject" Target="../embeddings/oleObject40.bin"/><Relationship Id="rId4" Type="http://schemas.openxmlformats.org/officeDocument/2006/relationships/image" Target="../media/image71.jpeg"/></Relationships>
</file>

<file path=ppt/slides/_rels/slide21.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notesSlide" Target="../notesSlides/notesSlide17.xml"/><Relationship Id="rId7" Type="http://schemas.openxmlformats.org/officeDocument/2006/relationships/oleObject" Target="../embeddings/oleObject43.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2.wmf"/><Relationship Id="rId5" Type="http://schemas.openxmlformats.org/officeDocument/2006/relationships/oleObject" Target="../embeddings/oleObject42.bin"/><Relationship Id="rId4" Type="http://schemas.openxmlformats.org/officeDocument/2006/relationships/image" Target="../media/image74.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46.bin"/><Relationship Id="rId13" Type="http://schemas.openxmlformats.org/officeDocument/2006/relationships/image" Target="../media/image82.emf"/><Relationship Id="rId18" Type="http://schemas.openxmlformats.org/officeDocument/2006/relationships/oleObject" Target="../embeddings/oleObject51.bin"/><Relationship Id="rId26" Type="http://schemas.openxmlformats.org/officeDocument/2006/relationships/oleObject" Target="../embeddings/oleObject55.bin"/><Relationship Id="rId3" Type="http://schemas.openxmlformats.org/officeDocument/2006/relationships/notesSlide" Target="../notesSlides/notesSlide19.xml"/><Relationship Id="rId21" Type="http://schemas.openxmlformats.org/officeDocument/2006/relationships/image" Target="../media/image54.png"/><Relationship Id="rId7" Type="http://schemas.openxmlformats.org/officeDocument/2006/relationships/image" Target="../media/image80.emf"/><Relationship Id="rId12" Type="http://schemas.openxmlformats.org/officeDocument/2006/relationships/oleObject" Target="../embeddings/oleObject48.bin"/><Relationship Id="rId17" Type="http://schemas.openxmlformats.org/officeDocument/2006/relationships/image" Target="../media/image83.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50.bin"/><Relationship Id="rId20" Type="http://schemas.openxmlformats.org/officeDocument/2006/relationships/oleObject" Target="../embeddings/oleObject52.bin"/><Relationship Id="rId1" Type="http://schemas.openxmlformats.org/officeDocument/2006/relationships/vmlDrawing" Target="../drawings/vmlDrawing11.vml"/><Relationship Id="rId6" Type="http://schemas.openxmlformats.org/officeDocument/2006/relationships/oleObject" Target="../embeddings/oleObject45.bin"/><Relationship Id="rId11" Type="http://schemas.openxmlformats.org/officeDocument/2006/relationships/image" Target="../media/image81.emf"/><Relationship Id="rId24" Type="http://schemas.openxmlformats.org/officeDocument/2006/relationships/oleObject" Target="../embeddings/oleObject54.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47.bin"/><Relationship Id="rId19" Type="http://schemas.openxmlformats.org/officeDocument/2006/relationships/image" Target="../media/image53.wmf"/><Relationship Id="rId4" Type="http://schemas.openxmlformats.org/officeDocument/2006/relationships/oleObject" Target="../embeddings/oleObject44.bin"/><Relationship Id="rId9" Type="http://schemas.openxmlformats.org/officeDocument/2006/relationships/image" Target="../media/image48.wmf"/><Relationship Id="rId14" Type="http://schemas.openxmlformats.org/officeDocument/2006/relationships/oleObject" Target="../embeddings/oleObject49.bin"/><Relationship Id="rId22" Type="http://schemas.openxmlformats.org/officeDocument/2006/relationships/oleObject" Target="../embeddings/oleObject53.bin"/></Relationships>
</file>

<file path=ppt/slides/_rels/slide25.xml.rels><?xml version="1.0" encoding="UTF-8" standalone="yes"?>
<Relationships xmlns="http://schemas.openxmlformats.org/package/2006/relationships"><Relationship Id="rId8" Type="http://schemas.openxmlformats.org/officeDocument/2006/relationships/image" Target="../media/image85.wmf"/><Relationship Id="rId3" Type="http://schemas.openxmlformats.org/officeDocument/2006/relationships/notesSlide" Target="../notesSlides/notesSlide20.xml"/><Relationship Id="rId7" Type="http://schemas.openxmlformats.org/officeDocument/2006/relationships/oleObject" Target="../embeddings/oleObject57.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7.png"/><Relationship Id="rId5" Type="http://schemas.openxmlformats.org/officeDocument/2006/relationships/image" Target="../media/image84.emf"/><Relationship Id="rId10" Type="http://schemas.openxmlformats.org/officeDocument/2006/relationships/image" Target="../media/image86.wmf"/><Relationship Id="rId4" Type="http://schemas.openxmlformats.org/officeDocument/2006/relationships/oleObject" Target="../embeddings/oleObject56.bin"/><Relationship Id="rId9" Type="http://schemas.openxmlformats.org/officeDocument/2006/relationships/oleObject" Target="../embeddings/oleObject58.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90.w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89.png"/><Relationship Id="rId5" Type="http://schemas.openxmlformats.org/officeDocument/2006/relationships/image" Target="../media/image88.wmf"/><Relationship Id="rId4" Type="http://schemas.openxmlformats.org/officeDocument/2006/relationships/oleObject" Target="../embeddings/oleObject59.bin"/></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95.emf"/><Relationship Id="rId18" Type="http://schemas.openxmlformats.org/officeDocument/2006/relationships/oleObject" Target="../embeddings/oleObject67.bin"/><Relationship Id="rId26" Type="http://schemas.openxmlformats.org/officeDocument/2006/relationships/oleObject" Target="../embeddings/oleObject71.bin"/><Relationship Id="rId3" Type="http://schemas.openxmlformats.org/officeDocument/2006/relationships/notesSlide" Target="../notesSlides/notesSlide22.xml"/><Relationship Id="rId21" Type="http://schemas.openxmlformats.org/officeDocument/2006/relationships/image" Target="../media/image54.png"/><Relationship Id="rId7" Type="http://schemas.openxmlformats.org/officeDocument/2006/relationships/image" Target="../media/image93.emf"/><Relationship Id="rId12" Type="http://schemas.openxmlformats.org/officeDocument/2006/relationships/oleObject" Target="../embeddings/oleObject64.bin"/><Relationship Id="rId17" Type="http://schemas.openxmlformats.org/officeDocument/2006/relationships/image" Target="../media/image96.emf"/><Relationship Id="rId25" Type="http://schemas.openxmlformats.org/officeDocument/2006/relationships/image" Target="../media/image56.png"/><Relationship Id="rId2" Type="http://schemas.openxmlformats.org/officeDocument/2006/relationships/slideLayout" Target="../slideLayouts/slideLayout2.xml"/><Relationship Id="rId16" Type="http://schemas.openxmlformats.org/officeDocument/2006/relationships/oleObject" Target="../embeddings/oleObject66.bin"/><Relationship Id="rId20" Type="http://schemas.openxmlformats.org/officeDocument/2006/relationships/oleObject" Target="../embeddings/oleObject68.bin"/><Relationship Id="rId1" Type="http://schemas.openxmlformats.org/officeDocument/2006/relationships/vmlDrawing" Target="../drawings/vmlDrawing14.vml"/><Relationship Id="rId6" Type="http://schemas.openxmlformats.org/officeDocument/2006/relationships/oleObject" Target="../embeddings/oleObject61.bin"/><Relationship Id="rId11" Type="http://schemas.openxmlformats.org/officeDocument/2006/relationships/image" Target="../media/image94.emf"/><Relationship Id="rId24" Type="http://schemas.openxmlformats.org/officeDocument/2006/relationships/oleObject" Target="../embeddings/oleObject70.bin"/><Relationship Id="rId5" Type="http://schemas.openxmlformats.org/officeDocument/2006/relationships/image" Target="../media/image46.wmf"/><Relationship Id="rId15" Type="http://schemas.openxmlformats.org/officeDocument/2006/relationships/image" Target="../media/image51.wmf"/><Relationship Id="rId23" Type="http://schemas.openxmlformats.org/officeDocument/2006/relationships/image" Target="../media/image55.png"/><Relationship Id="rId10" Type="http://schemas.openxmlformats.org/officeDocument/2006/relationships/oleObject" Target="../embeddings/oleObject63.bin"/><Relationship Id="rId19" Type="http://schemas.openxmlformats.org/officeDocument/2006/relationships/image" Target="../media/image53.wmf"/><Relationship Id="rId4" Type="http://schemas.openxmlformats.org/officeDocument/2006/relationships/oleObject" Target="../embeddings/oleObject60.bin"/><Relationship Id="rId9" Type="http://schemas.openxmlformats.org/officeDocument/2006/relationships/image" Target="../media/image48.wmf"/><Relationship Id="rId14" Type="http://schemas.openxmlformats.org/officeDocument/2006/relationships/oleObject" Target="../embeddings/oleObject65.bin"/><Relationship Id="rId22" Type="http://schemas.openxmlformats.org/officeDocument/2006/relationships/oleObject" Target="../embeddings/oleObject69.bin"/></Relationships>
</file>

<file path=ppt/slides/_rels/slide29.xml.rels><?xml version="1.0" encoding="UTF-8" standalone="yes"?>
<Relationships xmlns="http://schemas.openxmlformats.org/package/2006/relationships"><Relationship Id="rId8" Type="http://schemas.openxmlformats.org/officeDocument/2006/relationships/image" Target="../media/image98.wmf"/><Relationship Id="rId3" Type="http://schemas.openxmlformats.org/officeDocument/2006/relationships/notesSlide" Target="../notesSlides/notesSlide23.xml"/><Relationship Id="rId7" Type="http://schemas.openxmlformats.org/officeDocument/2006/relationships/oleObject" Target="../embeddings/oleObject73.bin"/><Relationship Id="rId2" Type="http://schemas.openxmlformats.org/officeDocument/2006/relationships/slideLayout" Target="../slideLayouts/slideLayout4.xml"/><Relationship Id="rId1" Type="http://schemas.openxmlformats.org/officeDocument/2006/relationships/vmlDrawing" Target="../drawings/vmlDrawing15.vml"/><Relationship Id="rId6" Type="http://schemas.openxmlformats.org/officeDocument/2006/relationships/image" Target="../media/image99.png"/><Relationship Id="rId5" Type="http://schemas.openxmlformats.org/officeDocument/2006/relationships/image" Target="../media/image97.emf"/><Relationship Id="rId4" Type="http://schemas.openxmlformats.org/officeDocument/2006/relationships/oleObject" Target="../embeddings/oleObject72.bin"/></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100.wmf"/><Relationship Id="rId5" Type="http://schemas.openxmlformats.org/officeDocument/2006/relationships/oleObject" Target="../embeddings/oleObject74.bin"/><Relationship Id="rId4" Type="http://schemas.openxmlformats.org/officeDocument/2006/relationships/image" Target="../media/image101.wmf"/></Relationships>
</file>

<file path=ppt/slides/_rels/slide31.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notesSlide" Target="../notesSlides/notesSlide25.xml"/><Relationship Id="rId7" Type="http://schemas.openxmlformats.org/officeDocument/2006/relationships/oleObject" Target="../embeddings/oleObject75.bin"/><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image" Target="../media/image102.emf"/><Relationship Id="rId5" Type="http://schemas.openxmlformats.org/officeDocument/2006/relationships/oleObject" Target="../embeddings/Microsoft_Word_97_-_2003_Document1.doc"/><Relationship Id="rId10" Type="http://schemas.openxmlformats.org/officeDocument/2006/relationships/oleObject" Target="../embeddings/oleObject77.bin"/><Relationship Id="rId4" Type="http://schemas.openxmlformats.org/officeDocument/2006/relationships/image" Target="../media/image104.wmf"/><Relationship Id="rId9" Type="http://schemas.openxmlformats.org/officeDocument/2006/relationships/oleObject" Target="../embeddings/oleObject76.bin"/></Relationships>
</file>

<file path=ppt/slides/_rels/slide3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notesSlide" Target="../notesSlides/notesSlide27.xml"/><Relationship Id="rId7" Type="http://schemas.openxmlformats.org/officeDocument/2006/relationships/image" Target="../media/image111.png"/><Relationship Id="rId2" Type="http://schemas.openxmlformats.org/officeDocument/2006/relationships/slideLayout" Target="../slideLayouts/slideLayout12.xml"/><Relationship Id="rId1" Type="http://schemas.openxmlformats.org/officeDocument/2006/relationships/vmlDrawing" Target="../drawings/vmlDrawing18.vml"/><Relationship Id="rId6" Type="http://schemas.openxmlformats.org/officeDocument/2006/relationships/image" Target="../media/image110.png"/><Relationship Id="rId5" Type="http://schemas.openxmlformats.org/officeDocument/2006/relationships/image" Target="../media/image98.wmf"/><Relationship Id="rId4" Type="http://schemas.openxmlformats.org/officeDocument/2006/relationships/oleObject" Target="../embeddings/oleObject78.bin"/></Relationships>
</file>

<file path=ppt/slides/_rels/slide3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116.png"/><Relationship Id="rId4" Type="http://schemas.openxmlformats.org/officeDocument/2006/relationships/image" Target="../media/image115.png"/></Relationships>
</file>

<file path=ppt/slides/_rels/slide3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114.png"/><Relationship Id="rId4" Type="http://schemas.openxmlformats.org/officeDocument/2006/relationships/image" Target="../media/image11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123.wmf"/><Relationship Id="rId5" Type="http://schemas.openxmlformats.org/officeDocument/2006/relationships/oleObject" Target="../embeddings/oleObject79.bin"/><Relationship Id="rId4" Type="http://schemas.openxmlformats.org/officeDocument/2006/relationships/image" Target="../media/image124.png"/></Relationships>
</file>

<file path=ppt/slides/_rels/slide4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130.wmf"/><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131.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136.wmf"/><Relationship Id="rId3" Type="http://schemas.openxmlformats.org/officeDocument/2006/relationships/image" Target="../media/image132.wmf"/><Relationship Id="rId7"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8.wmf"/><Relationship Id="rId4" Type="http://schemas.openxmlformats.org/officeDocument/2006/relationships/image" Target="../media/image133.png"/><Relationship Id="rId9" Type="http://schemas.openxmlformats.org/officeDocument/2006/relationships/image" Target="../media/image137.wmf"/></Relationships>
</file>

<file path=ppt/slides/_rels/slide47.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oleObject" Target="../embeddings/oleObject84.bin"/><Relationship Id="rId3" Type="http://schemas.openxmlformats.org/officeDocument/2006/relationships/notesSlide" Target="../notesSlides/notesSlide35.xml"/><Relationship Id="rId7" Type="http://schemas.openxmlformats.org/officeDocument/2006/relationships/oleObject" Target="../embeddings/oleObject81.bin"/><Relationship Id="rId12" Type="http://schemas.openxmlformats.org/officeDocument/2006/relationships/image" Target="../media/image142.wmf"/><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139.wmf"/><Relationship Id="rId11" Type="http://schemas.openxmlformats.org/officeDocument/2006/relationships/oleObject" Target="../embeddings/oleObject83.bin"/><Relationship Id="rId5" Type="http://schemas.openxmlformats.org/officeDocument/2006/relationships/oleObject" Target="../embeddings/oleObject80.bin"/><Relationship Id="rId10" Type="http://schemas.openxmlformats.org/officeDocument/2006/relationships/image" Target="../media/image141.wmf"/><Relationship Id="rId4" Type="http://schemas.openxmlformats.org/officeDocument/2006/relationships/image" Target="../media/image144.png"/><Relationship Id="rId9" Type="http://schemas.openxmlformats.org/officeDocument/2006/relationships/oleObject" Target="../embeddings/oleObject82.bin"/><Relationship Id="rId14" Type="http://schemas.openxmlformats.org/officeDocument/2006/relationships/image" Target="../media/image143.wmf"/></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wmf"/></Relationships>
</file>

<file path=ppt/slides/_rels/slide55.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57.w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160.png"/><Relationship Id="rId5" Type="http://schemas.openxmlformats.org/officeDocument/2006/relationships/image" Target="../media/image159.wmf"/><Relationship Id="rId4" Type="http://schemas.openxmlformats.org/officeDocument/2006/relationships/image" Target="../media/image158.wmf"/></Relationships>
</file>

<file path=ppt/slides/_rels/slide58.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68.wmf"/><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embeddings/oleObject86.bin"/><Relationship Id="rId5" Type="http://schemas.openxmlformats.org/officeDocument/2006/relationships/image" Target="../media/image167.wmf"/><Relationship Id="rId4" Type="http://schemas.openxmlformats.org/officeDocument/2006/relationships/oleObject" Target="../embeddings/oleObject8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e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169.w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70.wmf"/></Relationships>
</file>

<file path=ppt/slides/_rels/slide61.xml.rels><?xml version="1.0" encoding="UTF-8" standalone="yes"?>
<Relationships xmlns="http://schemas.openxmlformats.org/package/2006/relationships"><Relationship Id="rId2" Type="http://schemas.openxmlformats.org/officeDocument/2006/relationships/image" Target="../media/image17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72.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5.gi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177.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78.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87.bin"/><Relationship Id="rId5" Type="http://schemas.openxmlformats.org/officeDocument/2006/relationships/image" Target="../media/image180.png"/><Relationship Id="rId4" Type="http://schemas.openxmlformats.org/officeDocument/2006/relationships/image" Target="../media/image179.jpeg"/></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notesSlide" Target="../notesSlides/notesSlide7.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oleObject" Target="../embeddings/oleObject2.bin"/><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111.png"/><Relationship Id="rId4" Type="http://schemas.openxmlformats.org/officeDocument/2006/relationships/image" Target="../media/image182.jpeg"/></Relationships>
</file>

<file path=ppt/slides/_rels/slide7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85.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2.xml"/><Relationship Id="rId1" Type="http://schemas.openxmlformats.org/officeDocument/2006/relationships/vmlDrawing" Target="../drawings/vmlDrawing23.vml"/><Relationship Id="rId5" Type="http://schemas.openxmlformats.org/officeDocument/2006/relationships/image" Target="../media/image189.png"/><Relationship Id="rId4" Type="http://schemas.openxmlformats.org/officeDocument/2006/relationships/oleObject" Target="../embeddings/oleObject88.bin"/></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jpeg"/><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4.wmf"/><Relationship Id="rId11" Type="http://schemas.openxmlformats.org/officeDocument/2006/relationships/image" Target="../media/image21.png"/><Relationship Id="rId5" Type="http://schemas.openxmlformats.org/officeDocument/2006/relationships/oleObject" Target="../embeddings/oleObject4.bin"/><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202" name="Picture 10" descr="aerial-BNL2"/>
          <p:cNvPicPr>
            <a:picLocks noChangeAspect="1" noChangeArrowheads="1"/>
          </p:cNvPicPr>
          <p:nvPr/>
        </p:nvPicPr>
        <p:blipFill>
          <a:blip r:embed="rId3" cstate="print">
            <a:lum bright="-20000"/>
          </a:blip>
          <a:srcRect l="6194"/>
          <a:stretch>
            <a:fillRect/>
          </a:stretch>
        </p:blipFill>
        <p:spPr bwMode="auto">
          <a:xfrm>
            <a:off x="304800" y="533400"/>
            <a:ext cx="8610600" cy="5859463"/>
          </a:xfrm>
          <a:prstGeom prst="rect">
            <a:avLst/>
          </a:prstGeom>
          <a:noFill/>
          <a:ln w="9525">
            <a:noFill/>
            <a:miter lim="800000"/>
            <a:headEnd/>
            <a:tailEnd/>
          </a:ln>
        </p:spPr>
      </p:pic>
      <p:sp>
        <p:nvSpPr>
          <p:cNvPr id="1160203" name="Rectangle 11"/>
          <p:cNvSpPr>
            <a:spLocks noChangeArrowheads="1"/>
          </p:cNvSpPr>
          <p:nvPr/>
        </p:nvSpPr>
        <p:spPr bwMode="auto">
          <a:xfrm>
            <a:off x="304800" y="522288"/>
            <a:ext cx="8610600" cy="5867400"/>
          </a:xfrm>
          <a:prstGeom prst="rect">
            <a:avLst/>
          </a:prstGeom>
          <a:solidFill>
            <a:srgbClr val="333333">
              <a:alpha val="60001"/>
            </a:srgbClr>
          </a:solidFill>
          <a:ln w="9525">
            <a:noFill/>
            <a:miter lim="800000"/>
            <a:headEnd/>
            <a:tailEnd/>
          </a:ln>
          <a:effectLst/>
        </p:spPr>
        <p:txBody>
          <a:bodyPr wrap="none" anchor="ctr"/>
          <a:lstStyle/>
          <a:p>
            <a:endParaRPr lang="it-IT">
              <a:solidFill>
                <a:schemeClr val="tx1"/>
              </a:solidFill>
              <a:latin typeface="GulimChe" pitchFamily="49" charset="-127"/>
            </a:endParaRPr>
          </a:p>
        </p:txBody>
      </p:sp>
      <p:sp>
        <p:nvSpPr>
          <p:cNvPr id="1160196" name="Rectangle 4"/>
          <p:cNvSpPr>
            <a:spLocks noGrp="1" noChangeArrowheads="1"/>
          </p:cNvSpPr>
          <p:nvPr>
            <p:ph type="ctrTitle"/>
          </p:nvPr>
        </p:nvSpPr>
        <p:spPr>
          <a:xfrm>
            <a:off x="685800" y="1730375"/>
            <a:ext cx="7772400" cy="1470025"/>
          </a:xfrm>
        </p:spPr>
        <p:txBody>
          <a:bodyPr/>
          <a:lstStyle/>
          <a:p>
            <a:r>
              <a:rPr lang="en-US" b="1" dirty="0" smtClean="0">
                <a:effectLst>
                  <a:outerShdw blurRad="38100" dist="38100" dir="2700000" algn="tl">
                    <a:srgbClr val="000000"/>
                  </a:outerShdw>
                </a:effectLst>
              </a:rPr>
              <a:t>Investigating Proton Structure at the </a:t>
            </a:r>
            <a:br>
              <a:rPr lang="en-US" b="1" dirty="0" smtClean="0">
                <a:effectLst>
                  <a:outerShdw blurRad="38100" dist="38100" dir="2700000" algn="tl">
                    <a:srgbClr val="000000"/>
                  </a:outerShdw>
                </a:effectLst>
              </a:rPr>
            </a:br>
            <a:r>
              <a:rPr lang="en-US" b="1" dirty="0" smtClean="0">
                <a:effectLst>
                  <a:outerShdw blurRad="38100" dist="38100" dir="2700000" algn="tl">
                    <a:srgbClr val="000000"/>
                  </a:outerShdw>
                </a:effectLst>
              </a:rPr>
              <a:t>Relativistic Heavy Ion Collider</a:t>
            </a:r>
            <a:endParaRPr lang="en-US" b="1" dirty="0">
              <a:effectLst>
                <a:outerShdw blurRad="38100" dist="38100" dir="2700000" algn="tl">
                  <a:srgbClr val="000000"/>
                </a:outerShdw>
              </a:effectLst>
            </a:endParaRPr>
          </a:p>
        </p:txBody>
      </p:sp>
      <p:sp>
        <p:nvSpPr>
          <p:cNvPr id="1160198" name="Rectangle 6"/>
          <p:cNvSpPr>
            <a:spLocks noChangeArrowheads="1"/>
          </p:cNvSpPr>
          <p:nvPr/>
        </p:nvSpPr>
        <p:spPr bwMode="auto">
          <a:xfrm>
            <a:off x="1342572" y="4210050"/>
            <a:ext cx="6400800" cy="533400"/>
          </a:xfrm>
          <a:prstGeom prst="rect">
            <a:avLst/>
          </a:prstGeom>
          <a:noFill/>
          <a:ln w="9525">
            <a:noFill/>
            <a:miter lim="800000"/>
            <a:headEnd/>
            <a:tailEnd/>
          </a:ln>
          <a:effectLst/>
        </p:spPr>
        <p:txBody>
          <a:bodyPr/>
          <a:lstStyle/>
          <a:p>
            <a:pPr>
              <a:spcBef>
                <a:spcPct val="20000"/>
              </a:spcBef>
            </a:pPr>
            <a:r>
              <a:rPr lang="en-US" sz="2800" b="1" dirty="0" smtClean="0">
                <a:solidFill>
                  <a:srgbClr val="FFFF00"/>
                </a:solidFill>
                <a:effectLst>
                  <a:outerShdw blurRad="38100" dist="38100" dir="2700000" algn="tl">
                    <a:srgbClr val="000000"/>
                  </a:outerShdw>
                </a:effectLst>
              </a:rPr>
              <a:t>University of Michigan</a:t>
            </a:r>
            <a:endParaRPr lang="en-US" sz="2800" b="1" dirty="0">
              <a:solidFill>
                <a:srgbClr val="FFFF00"/>
              </a:solidFill>
              <a:effectLst>
                <a:outerShdw blurRad="38100" dist="38100" dir="2700000" algn="tl">
                  <a:srgbClr val="000000"/>
                </a:outerShdw>
              </a:effectLst>
            </a:endParaRPr>
          </a:p>
        </p:txBody>
      </p:sp>
      <p:sp>
        <p:nvSpPr>
          <p:cNvPr id="1160199" name="Text Box 7"/>
          <p:cNvSpPr txBox="1">
            <a:spLocks noChangeArrowheads="1"/>
          </p:cNvSpPr>
          <p:nvPr/>
        </p:nvSpPr>
        <p:spPr bwMode="auto">
          <a:xfrm>
            <a:off x="838200" y="3810000"/>
            <a:ext cx="7405688" cy="519112"/>
          </a:xfrm>
          <a:prstGeom prst="rect">
            <a:avLst/>
          </a:prstGeom>
          <a:noFill/>
          <a:ln w="9525">
            <a:noFill/>
            <a:miter lim="800000"/>
            <a:headEnd/>
            <a:tailEnd/>
          </a:ln>
          <a:effectLst/>
        </p:spPr>
        <p:txBody>
          <a:bodyPr>
            <a:spAutoFit/>
          </a:bodyPr>
          <a:lstStyle/>
          <a:p>
            <a:r>
              <a:rPr lang="en-US" sz="2800" b="1" dirty="0">
                <a:solidFill>
                  <a:srgbClr val="FFFF00"/>
                </a:solidFill>
                <a:effectLst>
                  <a:outerShdw blurRad="38100" dist="38100" dir="2700000" algn="tl">
                    <a:srgbClr val="000000"/>
                  </a:outerShdw>
                </a:effectLst>
              </a:rPr>
              <a:t>Christine Aidala</a:t>
            </a:r>
          </a:p>
        </p:txBody>
      </p:sp>
      <p:sp>
        <p:nvSpPr>
          <p:cNvPr id="1160200" name="Text Box 8"/>
          <p:cNvSpPr txBox="1">
            <a:spLocks noChangeArrowheads="1"/>
          </p:cNvSpPr>
          <p:nvPr/>
        </p:nvSpPr>
        <p:spPr bwMode="auto">
          <a:xfrm>
            <a:off x="3341490" y="5918200"/>
            <a:ext cx="2568973"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February 11, 2014</a:t>
            </a:r>
            <a:endParaRPr lang="en-US" b="1" dirty="0">
              <a:solidFill>
                <a:srgbClr val="FFFF00"/>
              </a:solidFill>
              <a:effectLst>
                <a:outerShdw blurRad="38100" dist="38100" dir="2700000" algn="tl">
                  <a:srgbClr val="000000"/>
                </a:outerShdw>
              </a:effectLst>
            </a:endParaRPr>
          </a:p>
        </p:txBody>
      </p:sp>
      <p:sp>
        <p:nvSpPr>
          <p:cNvPr id="1160201" name="Text Box 9"/>
          <p:cNvSpPr txBox="1">
            <a:spLocks noChangeArrowheads="1"/>
          </p:cNvSpPr>
          <p:nvPr/>
        </p:nvSpPr>
        <p:spPr bwMode="auto">
          <a:xfrm>
            <a:off x="3454956" y="5562600"/>
            <a:ext cx="2278188" cy="461665"/>
          </a:xfrm>
          <a:prstGeom prst="rect">
            <a:avLst/>
          </a:prstGeom>
          <a:noFill/>
          <a:ln w="9525">
            <a:noFill/>
            <a:miter lim="800000"/>
            <a:headEnd/>
            <a:tailEnd/>
          </a:ln>
          <a:effectLst/>
        </p:spPr>
        <p:txBody>
          <a:bodyPr wrap="none">
            <a:spAutoFit/>
          </a:bodyPr>
          <a:lstStyle/>
          <a:p>
            <a:pPr algn="l"/>
            <a:r>
              <a:rPr lang="en-US" b="1" dirty="0" smtClean="0">
                <a:solidFill>
                  <a:srgbClr val="FFFF00"/>
                </a:solidFill>
                <a:effectLst>
                  <a:outerShdw blurRad="38100" dist="38100" dir="2700000" algn="tl">
                    <a:srgbClr val="000000"/>
                  </a:outerShdw>
                </a:effectLst>
              </a:rPr>
              <a:t>Ohio University</a:t>
            </a:r>
            <a:endParaRPr lang="en-US" b="1" dirty="0">
              <a:solidFill>
                <a:srgbClr val="FFFF00"/>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Additional recent theoretical progress in QCD</a:t>
            </a:r>
            <a:endParaRPr lang="en-US" sz="4200" dirty="0"/>
          </a:p>
        </p:txBody>
      </p:sp>
      <p:sp>
        <p:nvSpPr>
          <p:cNvPr id="3" name="Content Placeholder 2"/>
          <p:cNvSpPr>
            <a:spLocks noGrp="1"/>
          </p:cNvSpPr>
          <p:nvPr>
            <p:ph idx="1"/>
          </p:nvPr>
        </p:nvSpPr>
        <p:spPr>
          <a:xfrm>
            <a:off x="152400" y="1600200"/>
            <a:ext cx="5105400" cy="4525963"/>
          </a:xfrm>
        </p:spPr>
        <p:txBody>
          <a:bodyPr>
            <a:normAutofit fontScale="92500"/>
          </a:bodyPr>
          <a:lstStyle/>
          <a:p>
            <a:r>
              <a:rPr lang="en-US" dirty="0" smtClean="0"/>
              <a:t>Progress in non-perturbative methods: </a:t>
            </a:r>
          </a:p>
          <a:p>
            <a:pPr lvl="1"/>
            <a:r>
              <a:rPr lang="en-US" dirty="0" smtClean="0"/>
              <a:t>Lattice QCD just starting to                         perform calculations at         physical </a:t>
            </a:r>
            <a:r>
              <a:rPr lang="en-US" dirty="0" err="1" smtClean="0"/>
              <a:t>pion</a:t>
            </a:r>
            <a:r>
              <a:rPr lang="en-US" dirty="0" smtClean="0"/>
              <a:t> mass!</a:t>
            </a:r>
          </a:p>
          <a:p>
            <a:pPr lvl="1"/>
            <a:r>
              <a:rPr lang="en-US" dirty="0" err="1" smtClean="0"/>
              <a:t>AdS</a:t>
            </a:r>
            <a:r>
              <a:rPr lang="en-US" dirty="0" smtClean="0"/>
              <a:t>/CFT “gauge-string duality” an exciting recent development as first fundamentally new handle to try to tackle QCD in decades!</a:t>
            </a:r>
          </a:p>
          <a:p>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pic>
        <p:nvPicPr>
          <p:cNvPr id="6" name="Picture 2"/>
          <p:cNvPicPr>
            <a:picLocks noChangeAspect="1" noChangeArrowheads="1"/>
          </p:cNvPicPr>
          <p:nvPr/>
        </p:nvPicPr>
        <p:blipFill>
          <a:blip r:embed="rId3" cstate="print"/>
          <a:srcRect/>
          <a:stretch>
            <a:fillRect/>
          </a:stretch>
        </p:blipFill>
        <p:spPr bwMode="auto">
          <a:xfrm>
            <a:off x="5486400" y="1522730"/>
            <a:ext cx="3505200" cy="274574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B6F15528-21DE-4FAA-801E-634DDDAF4B2B}" type="slidenum">
              <a:rPr lang="en-US" smtClean="0"/>
              <a:pPr/>
              <a:t>10</a:t>
            </a:fld>
            <a:endParaRPr lang="en-US" dirty="0"/>
          </a:p>
        </p:txBody>
      </p:sp>
      <p:grpSp>
        <p:nvGrpSpPr>
          <p:cNvPr id="5" name="Group 12"/>
          <p:cNvGrpSpPr/>
          <p:nvPr/>
        </p:nvGrpSpPr>
        <p:grpSpPr>
          <a:xfrm>
            <a:off x="5085522" y="1569821"/>
            <a:ext cx="4070155" cy="3619220"/>
            <a:chOff x="5085522" y="1569821"/>
            <a:chExt cx="4070155" cy="3619220"/>
          </a:xfrm>
        </p:grpSpPr>
        <p:pic>
          <p:nvPicPr>
            <p:cNvPr id="10" name="Picture 3"/>
            <p:cNvPicPr>
              <a:picLocks noChangeAspect="1" noChangeArrowheads="1"/>
            </p:cNvPicPr>
            <p:nvPr/>
          </p:nvPicPr>
          <p:blipFill>
            <a:blip r:embed="rId4" cstate="print"/>
            <a:srcRect/>
            <a:stretch>
              <a:fillRect/>
            </a:stretch>
          </p:blipFill>
          <p:spPr bwMode="auto">
            <a:xfrm>
              <a:off x="5085522" y="1569821"/>
              <a:ext cx="4070155" cy="2849779"/>
            </a:xfrm>
            <a:prstGeom prst="rect">
              <a:avLst/>
            </a:prstGeom>
            <a:noFill/>
            <a:ln w="9525">
              <a:noFill/>
              <a:miter lim="800000"/>
              <a:headEnd/>
              <a:tailEnd/>
            </a:ln>
          </p:spPr>
        </p:pic>
        <p:sp>
          <p:nvSpPr>
            <p:cNvPr id="11" name="TextBox 10"/>
            <p:cNvSpPr txBox="1"/>
            <p:nvPr/>
          </p:nvSpPr>
          <p:spPr>
            <a:xfrm>
              <a:off x="5790981" y="3167742"/>
              <a:ext cx="3293385" cy="923330"/>
            </a:xfrm>
            <a:prstGeom prst="rect">
              <a:avLst/>
            </a:prstGeom>
            <a:noFill/>
          </p:spPr>
          <p:txBody>
            <a:bodyPr wrap="square" rtlCol="0">
              <a:spAutoFit/>
            </a:bodyPr>
            <a:lstStyle/>
            <a:p>
              <a:r>
                <a:rPr lang="en-US" sz="1800" dirty="0" smtClean="0">
                  <a:solidFill>
                    <a:schemeClr val="tx1"/>
                  </a:solidFill>
                </a:rPr>
                <a:t>PACS-CS: PRD81, 074503 (2010)</a:t>
              </a:r>
            </a:p>
            <a:p>
              <a:r>
                <a:rPr lang="en-US" sz="1800" dirty="0" smtClean="0">
                  <a:solidFill>
                    <a:schemeClr val="tx1"/>
                  </a:solidFill>
                </a:rPr>
                <a:t>BMW: PLB701, 265 (2011)</a:t>
              </a:r>
              <a:endParaRPr lang="en-US" sz="1800" dirty="0">
                <a:solidFill>
                  <a:schemeClr val="tx1"/>
                </a:solidFill>
              </a:endParaRPr>
            </a:p>
          </p:txBody>
        </p:sp>
        <p:sp>
          <p:nvSpPr>
            <p:cNvPr id="12" name="TextBox 11"/>
            <p:cNvSpPr txBox="1"/>
            <p:nvPr/>
          </p:nvSpPr>
          <p:spPr>
            <a:xfrm>
              <a:off x="7119648" y="4419600"/>
              <a:ext cx="1871952" cy="769441"/>
            </a:xfrm>
            <a:prstGeom prst="rect">
              <a:avLst/>
            </a:prstGeom>
            <a:noFill/>
          </p:spPr>
          <p:txBody>
            <a:bodyPr wrap="square" rtlCol="0">
              <a:spAutoFit/>
            </a:bodyPr>
            <a:lstStyle/>
            <a:p>
              <a:r>
                <a:rPr lang="en-US" sz="2200" dirty="0" smtClean="0">
                  <a:solidFill>
                    <a:srgbClr val="FFFFCC"/>
                  </a:solidFill>
                </a:rPr>
                <a:t>T. </a:t>
              </a:r>
              <a:r>
                <a:rPr lang="en-US" sz="2200" dirty="0" err="1" smtClean="0">
                  <a:solidFill>
                    <a:srgbClr val="FFFFCC"/>
                  </a:solidFill>
                </a:rPr>
                <a:t>Hatsuda</a:t>
              </a:r>
              <a:r>
                <a:rPr lang="en-US" sz="2200" dirty="0" smtClean="0">
                  <a:solidFill>
                    <a:srgbClr val="FFFFCC"/>
                  </a:solidFill>
                </a:rPr>
                <a:t>, </a:t>
              </a:r>
            </a:p>
            <a:p>
              <a:r>
                <a:rPr lang="en-US" sz="2200" dirty="0" smtClean="0">
                  <a:solidFill>
                    <a:srgbClr val="FFFFCC"/>
                  </a:solidFill>
                </a:rPr>
                <a:t>PANIC 2011</a:t>
              </a:r>
              <a:endParaRPr lang="en-US" sz="2200" dirty="0">
                <a:solidFill>
                  <a:srgbClr val="FFFFCC"/>
                </a:solidFill>
              </a:endParaRPr>
            </a:p>
          </p:txBody>
        </p:sp>
      </p:grpSp>
      <p:sp>
        <p:nvSpPr>
          <p:cNvPr id="15" name="Rectangle 14"/>
          <p:cNvSpPr/>
          <p:nvPr/>
        </p:nvSpPr>
        <p:spPr>
          <a:xfrm>
            <a:off x="990600" y="4080808"/>
            <a:ext cx="6781800" cy="1938992"/>
          </a:xfrm>
          <a:prstGeom prst="rect">
            <a:avLst/>
          </a:prstGeom>
          <a:solidFill>
            <a:srgbClr val="00FFFF"/>
          </a:solidFill>
          <a:ln>
            <a:solidFill>
              <a:schemeClr val="tx1"/>
            </a:solidFill>
          </a:ln>
        </p:spPr>
        <p:txBody>
          <a:bodyPr wrap="square">
            <a:spAutoFit/>
          </a:bodyPr>
          <a:lstStyle/>
          <a:p>
            <a:pPr algn="ctr"/>
            <a:r>
              <a:rPr lang="en-US" sz="2400" i="1" dirty="0" smtClean="0">
                <a:solidFill>
                  <a:schemeClr val="tx1"/>
                </a:solidFill>
                <a:latin typeface="Times New Roman" pitchFamily="18" charset="0"/>
                <a:cs typeface="Times New Roman" pitchFamily="18" charset="0"/>
              </a:rPr>
              <a:t>“Modern-day ‘testing’ of (</a:t>
            </a:r>
            <a:r>
              <a:rPr lang="en-US" sz="2400" i="1" dirty="0" err="1" smtClean="0">
                <a:solidFill>
                  <a:schemeClr val="tx1"/>
                </a:solidFill>
                <a:latin typeface="Times New Roman" pitchFamily="18" charset="0"/>
                <a:cs typeface="Times New Roman" pitchFamily="18" charset="0"/>
              </a:rPr>
              <a:t>perturbative</a:t>
            </a:r>
            <a:r>
              <a:rPr lang="en-US" sz="2400" i="1" dirty="0" smtClean="0">
                <a:solidFill>
                  <a:schemeClr val="tx1"/>
                </a:solidFill>
                <a:latin typeface="Times New Roman" pitchFamily="18" charset="0"/>
                <a:cs typeface="Times New Roman" pitchFamily="18" charset="0"/>
              </a:rPr>
              <a:t>) QCD is as much about pushing the boundaries of its applicability as about the verification that QCD is the correct theory of </a:t>
            </a:r>
            <a:r>
              <a:rPr lang="en-US" sz="2400" i="1" dirty="0" err="1" smtClean="0">
                <a:solidFill>
                  <a:schemeClr val="tx1"/>
                </a:solidFill>
                <a:latin typeface="Times New Roman" pitchFamily="18" charset="0"/>
                <a:cs typeface="Times New Roman" pitchFamily="18" charset="0"/>
              </a:rPr>
              <a:t>hadronic</a:t>
            </a:r>
            <a:r>
              <a:rPr lang="en-US" sz="2400" i="1" dirty="0" smtClean="0">
                <a:solidFill>
                  <a:schemeClr val="tx1"/>
                </a:solidFill>
                <a:latin typeface="Times New Roman" pitchFamily="18" charset="0"/>
                <a:cs typeface="Times New Roman" pitchFamily="18" charset="0"/>
              </a:rPr>
              <a:t> physics.” </a:t>
            </a:r>
          </a:p>
          <a:p>
            <a:pPr algn="ctr"/>
            <a:r>
              <a:rPr lang="en-US" sz="2400" i="1" dirty="0" smtClean="0">
                <a:solidFill>
                  <a:schemeClr val="tx1"/>
                </a:solidFill>
                <a:latin typeface="Times New Roman" pitchFamily="18" charset="0"/>
                <a:cs typeface="Times New Roman" pitchFamily="18" charset="0"/>
              </a:rPr>
              <a:t>– G. Salam, </a:t>
            </a:r>
            <a:r>
              <a:rPr lang="en-US" sz="2400" i="1" dirty="0" err="1" smtClean="0">
                <a:solidFill>
                  <a:schemeClr val="tx1"/>
                </a:solidFill>
                <a:latin typeface="Times New Roman" pitchFamily="18" charset="0"/>
                <a:cs typeface="Times New Roman" pitchFamily="18" charset="0"/>
              </a:rPr>
              <a:t>hep</a:t>
            </a:r>
            <a:r>
              <a:rPr lang="en-US" sz="2400" i="1" dirty="0" smtClean="0">
                <a:solidFill>
                  <a:schemeClr val="tx1"/>
                </a:solidFill>
                <a:latin typeface="Times New Roman" pitchFamily="18" charset="0"/>
                <a:cs typeface="Times New Roman" pitchFamily="18" charset="0"/>
              </a:rPr>
              <a:t>-ph/0207147 (DIS2002 proceedings)</a:t>
            </a:r>
            <a:endParaRPr lang="en-US" sz="2400"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754410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linds(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Relativistic Heavy Ion Collider</a:t>
            </a:r>
            <a:br>
              <a:rPr lang="en-US" dirty="0" smtClean="0"/>
            </a:br>
            <a:r>
              <a:rPr lang="en-US" dirty="0" smtClean="0"/>
              <a:t>at Brookhaven National Laboratory</a:t>
            </a:r>
            <a:endParaRPr lang="en-US" dirty="0"/>
          </a:p>
        </p:txBody>
      </p:sp>
      <p:sp>
        <p:nvSpPr>
          <p:cNvPr id="3" name="Content Placeholder 2"/>
          <p:cNvSpPr>
            <a:spLocks noGrp="1"/>
          </p:cNvSpPr>
          <p:nvPr>
            <p:ph idx="1"/>
          </p:nvPr>
        </p:nvSpPr>
        <p:spPr>
          <a:xfrm>
            <a:off x="228600" y="1600200"/>
            <a:ext cx="8610600" cy="4800600"/>
          </a:xfrm>
        </p:spPr>
        <p:txBody>
          <a:bodyPr>
            <a:normAutofit fontScale="85000" lnSpcReduction="20000"/>
          </a:bodyPr>
          <a:lstStyle/>
          <a:p>
            <a:r>
              <a:rPr lang="en-US" sz="4200" dirty="0" smtClean="0"/>
              <a:t>A great place to be to study QCD!</a:t>
            </a:r>
          </a:p>
          <a:p>
            <a:r>
              <a:rPr lang="en-US" dirty="0" smtClean="0"/>
              <a:t>An accelerator-based program, but not designed to be at the energy (or intensity) frontier.  More closely analogous to many areas of condensed matter research—create a system and study its properties</a:t>
            </a:r>
          </a:p>
          <a:p>
            <a:r>
              <a:rPr lang="en-US" dirty="0" smtClean="0"/>
              <a:t>What systems are we studying?  </a:t>
            </a:r>
          </a:p>
          <a:p>
            <a:pPr lvl="1"/>
            <a:r>
              <a:rPr lang="en-US" dirty="0" smtClean="0"/>
              <a:t>“Simple” QCD bound states—the proton is the simplest stable bound state in QCD (and conveniently, nature has already created it for us!)</a:t>
            </a:r>
          </a:p>
          <a:p>
            <a:pPr lvl="1"/>
            <a:r>
              <a:rPr lang="en-US" dirty="0" smtClean="0"/>
              <a:t>Collections of QCD bound states (nuclei, also available out of the box!)</a:t>
            </a:r>
          </a:p>
          <a:p>
            <a:pPr lvl="1"/>
            <a:r>
              <a:rPr lang="en-US" dirty="0" smtClean="0"/>
              <a:t>QCD </a:t>
            </a:r>
            <a:r>
              <a:rPr lang="en-US" dirty="0" err="1" smtClean="0"/>
              <a:t>deconfined</a:t>
            </a:r>
            <a:r>
              <a:rPr lang="en-US" dirty="0" smtClean="0"/>
              <a:t>! (quark-gluon plasma, some assembly required!)</a:t>
            </a:r>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pic>
        <p:nvPicPr>
          <p:cNvPr id="47105" name="Picture 1"/>
          <p:cNvPicPr>
            <a:picLocks noChangeAspect="1" noChangeArrowheads="1"/>
          </p:cNvPicPr>
          <p:nvPr/>
        </p:nvPicPr>
        <p:blipFill>
          <a:blip r:embed="rId2" cstate="print"/>
          <a:srcRect/>
          <a:stretch>
            <a:fillRect/>
          </a:stretch>
        </p:blipFill>
        <p:spPr bwMode="auto">
          <a:xfrm>
            <a:off x="6287022" y="3133678"/>
            <a:ext cx="1049829" cy="822960"/>
          </a:xfrm>
          <a:prstGeom prst="rect">
            <a:avLst/>
          </a:prstGeom>
          <a:noFill/>
          <a:ln w="9525">
            <a:noFill/>
            <a:miter lim="800000"/>
            <a:headEnd/>
            <a:tailEnd/>
          </a:ln>
        </p:spPr>
      </p:pic>
      <p:pic>
        <p:nvPicPr>
          <p:cNvPr id="47106" name="Picture 2"/>
          <p:cNvPicPr>
            <a:picLocks noChangeAspect="1" noChangeArrowheads="1"/>
          </p:cNvPicPr>
          <p:nvPr/>
        </p:nvPicPr>
        <p:blipFill>
          <a:blip r:embed="rId3" cstate="print"/>
          <a:srcRect/>
          <a:stretch>
            <a:fillRect/>
          </a:stretch>
        </p:blipFill>
        <p:spPr bwMode="auto">
          <a:xfrm>
            <a:off x="5322043" y="3138062"/>
            <a:ext cx="855022" cy="82296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7443117" y="3139440"/>
            <a:ext cx="1319883" cy="82296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B6F15528-21DE-4FAA-801E-634DDDAF4B2B}" type="slidenum">
              <a:rPr lang="en-US" smtClean="0"/>
              <a:pPr/>
              <a:t>11</a:t>
            </a:fld>
            <a:endParaRPr lang="en-US"/>
          </a:p>
        </p:txBody>
      </p:sp>
      <p:sp>
        <p:nvSpPr>
          <p:cNvPr id="10" name="Text Box 4"/>
          <p:cNvSpPr txBox="1">
            <a:spLocks noChangeArrowheads="1"/>
          </p:cNvSpPr>
          <p:nvPr/>
        </p:nvSpPr>
        <p:spPr bwMode="auto">
          <a:xfrm>
            <a:off x="838200" y="3048000"/>
            <a:ext cx="7315200" cy="2092881"/>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b="1" i="1" dirty="0" smtClean="0">
                <a:solidFill>
                  <a:schemeClr val="tx1"/>
                </a:solidFill>
                <a:latin typeface="Times New Roman" pitchFamily="18" charset="0"/>
                <a:cs typeface="Times New Roman" pitchFamily="18" charset="0"/>
              </a:rPr>
              <a:t>Understand more complex QCD systems within </a:t>
            </a:r>
          </a:p>
          <a:p>
            <a:pPr algn="ctr"/>
            <a:r>
              <a:rPr lang="en-US" sz="2600" b="1" i="1" dirty="0" smtClean="0">
                <a:solidFill>
                  <a:schemeClr val="tx1"/>
                </a:solidFill>
                <a:latin typeface="Times New Roman" pitchFamily="18" charset="0"/>
                <a:cs typeface="Times New Roman" pitchFamily="18" charset="0"/>
              </a:rPr>
              <a:t>the context of simpler ones </a:t>
            </a:r>
          </a:p>
          <a:p>
            <a:pPr algn="ctr">
              <a:buFont typeface="Wingdings" pitchFamily="2" charset="2"/>
              <a:buChar char="à"/>
            </a:pPr>
            <a:r>
              <a:rPr lang="en-US" sz="2600" dirty="0" smtClean="0">
                <a:solidFill>
                  <a:schemeClr val="tx1"/>
                </a:solidFill>
                <a:latin typeface="Times New Roman" pitchFamily="18" charset="0"/>
                <a:cs typeface="Times New Roman" pitchFamily="18" charset="0"/>
                <a:sym typeface="Wingdings" pitchFamily="2" charset="2"/>
              </a:rPr>
              <a:t>RHIC was designed from the start as a single facility capable of nucleus-nucleus, proton-nucleus, and proton-proton collisions </a:t>
            </a:r>
          </a:p>
        </p:txBody>
      </p:sp>
    </p:spTree>
    <p:extLst>
      <p:ext uri="{BB962C8B-B14F-4D97-AF65-F5344CB8AC3E}">
        <p14:creationId xmlns:p14="http://schemas.microsoft.com/office/powerpoint/2010/main" val="175447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linds(horizont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47106"/>
                                        </p:tgtEl>
                                        <p:attrNameLst>
                                          <p:attrName>style.visibility</p:attrName>
                                        </p:attrNameLst>
                                      </p:cBhvr>
                                      <p:to>
                                        <p:strVal val="visible"/>
                                      </p:to>
                                    </p:set>
                                    <p:animEffect transition="in" filter="blinds(horizontal)">
                                      <p:cBhvr>
                                        <p:cTn id="19" dur="500"/>
                                        <p:tgtEl>
                                          <p:spTgt spid="47106"/>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linds(horizontal)">
                                      <p:cBhvr>
                                        <p:cTn id="24" dur="500"/>
                                        <p:tgtEl>
                                          <p:spTgt spid="3">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47105"/>
                                        </p:tgtEl>
                                        <p:attrNameLst>
                                          <p:attrName>style.visibility</p:attrName>
                                        </p:attrNameLst>
                                      </p:cBhvr>
                                      <p:to>
                                        <p:strVal val="visible"/>
                                      </p:to>
                                    </p:set>
                                    <p:animEffect transition="in" filter="blinds(horizontal)">
                                      <p:cBhvr>
                                        <p:cTn id="27" dur="500"/>
                                        <p:tgtEl>
                                          <p:spTgt spid="4710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par>
                                <p:cTn id="33" presetID="3" presetClass="entr" presetSubtype="10" fill="hold" nodeType="withEffect">
                                  <p:stCondLst>
                                    <p:cond delay="0"/>
                                  </p:stCondLst>
                                  <p:childTnLst>
                                    <p:set>
                                      <p:cBhvr>
                                        <p:cTn id="34" dur="1" fill="hold">
                                          <p:stCondLst>
                                            <p:cond delay="0"/>
                                          </p:stCondLst>
                                        </p:cTn>
                                        <p:tgtEl>
                                          <p:spTgt spid="47107"/>
                                        </p:tgtEl>
                                        <p:attrNameLst>
                                          <p:attrName>style.visibility</p:attrName>
                                        </p:attrNameLst>
                                      </p:cBhvr>
                                      <p:to>
                                        <p:strVal val="visible"/>
                                      </p:to>
                                    </p:set>
                                    <p:animEffect transition="in" filter="blinds(horizontal)">
                                      <p:cBhvr>
                                        <p:cTn id="35" dur="500"/>
                                        <p:tgtEl>
                                          <p:spTgt spid="4710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10">
                                            <p:bg/>
                                          </p:spTgt>
                                        </p:tgtEl>
                                        <p:attrNameLst>
                                          <p:attrName>style.visibility</p:attrName>
                                        </p:attrNameLst>
                                      </p:cBhvr>
                                      <p:to>
                                        <p:strVal val="visible"/>
                                      </p:to>
                                    </p:set>
                                    <p:anim calcmode="lin" valueType="num">
                                      <p:cBhvr additive="base">
                                        <p:cTn id="40" dur="500" fill="hold"/>
                                        <p:tgtEl>
                                          <p:spTgt spid="10">
                                            <p:bg/>
                                          </p:spTgt>
                                        </p:tgtEl>
                                        <p:attrNameLst>
                                          <p:attrName>ppt_x</p:attrName>
                                        </p:attrNameLst>
                                      </p:cBhvr>
                                      <p:tavLst>
                                        <p:tav tm="0">
                                          <p:val>
                                            <p:strVal val="#ppt_x"/>
                                          </p:val>
                                        </p:tav>
                                        <p:tav tm="100000">
                                          <p:val>
                                            <p:strVal val="#ppt_x"/>
                                          </p:val>
                                        </p:tav>
                                      </p:tavLst>
                                    </p:anim>
                                    <p:anim calcmode="lin" valueType="num">
                                      <p:cBhvr additive="base">
                                        <p:cTn id="41" dur="500" fill="hold"/>
                                        <p:tgtEl>
                                          <p:spTgt spid="10">
                                            <p:bg/>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 calcmode="lin" valueType="num">
                                      <p:cBhvr additive="base">
                                        <p:cTn id="44"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0">
                                            <p:txEl>
                                              <p:pRg st="1" end="1"/>
                                            </p:txEl>
                                          </p:spTgt>
                                        </p:tgtEl>
                                        <p:attrNameLst>
                                          <p:attrName>style.visibility</p:attrName>
                                        </p:attrNameLst>
                                      </p:cBhvr>
                                      <p:to>
                                        <p:strVal val="visible"/>
                                      </p:to>
                                    </p:set>
                                    <p:anim calcmode="lin" valueType="num">
                                      <p:cBhvr additive="base">
                                        <p:cTn id="48"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10">
                                            <p:txEl>
                                              <p:pRg st="2" end="2"/>
                                            </p:txEl>
                                          </p:spTgt>
                                        </p:tgtEl>
                                        <p:attrNameLst>
                                          <p:attrName>style.visibility</p:attrName>
                                        </p:attrNameLst>
                                      </p:cBhvr>
                                      <p:to>
                                        <p:strVal val="visible"/>
                                      </p:to>
                                    </p:set>
                                    <p:anim calcmode="lin" valueType="num">
                                      <p:cBhvr additive="base">
                                        <p:cTn id="52"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Mapping out the proton</a:t>
            </a:r>
            <a:endParaRPr lang="en-US" dirty="0"/>
          </a:p>
        </p:txBody>
      </p:sp>
      <p:sp>
        <p:nvSpPr>
          <p:cNvPr id="5" name="Content Placeholder 4"/>
          <p:cNvSpPr>
            <a:spLocks noGrp="1"/>
          </p:cNvSpPr>
          <p:nvPr>
            <p:ph idx="1"/>
          </p:nvPr>
        </p:nvSpPr>
        <p:spPr/>
        <p:txBody>
          <a:bodyPr/>
          <a:lstStyle/>
          <a:p>
            <a:pPr>
              <a:buNone/>
            </a:pPr>
            <a:r>
              <a:rPr lang="en-US" dirty="0" smtClean="0"/>
              <a:t>What does the proton look like in terms of the quarks and gluons inside it?</a:t>
            </a:r>
          </a:p>
          <a:p>
            <a:r>
              <a:rPr lang="en-US" i="1" dirty="0" smtClean="0"/>
              <a:t>Position </a:t>
            </a:r>
          </a:p>
          <a:p>
            <a:r>
              <a:rPr lang="en-US" i="1" dirty="0" smtClean="0"/>
              <a:t>Momentum</a:t>
            </a:r>
          </a:p>
          <a:p>
            <a:r>
              <a:rPr lang="en-US" i="1" dirty="0" smtClean="0"/>
              <a:t>Spin</a:t>
            </a:r>
          </a:p>
          <a:p>
            <a:r>
              <a:rPr lang="en-US" i="1" dirty="0" smtClean="0"/>
              <a:t>Flavor</a:t>
            </a:r>
          </a:p>
          <a:p>
            <a:r>
              <a:rPr lang="en-US" i="1" dirty="0" smtClean="0"/>
              <a:t>Color</a:t>
            </a:r>
            <a:endParaRPr lang="en-US" i="1" dirty="0"/>
          </a:p>
        </p:txBody>
      </p:sp>
      <p:sp>
        <p:nvSpPr>
          <p:cNvPr id="3" name="Footer Placeholder 2"/>
          <p:cNvSpPr>
            <a:spLocks noGrp="1"/>
          </p:cNvSpPr>
          <p:nvPr>
            <p:ph type="ftr" sz="quarter" idx="11"/>
          </p:nvPr>
        </p:nvSpPr>
        <p:spPr/>
        <p:txBody>
          <a:bodyPr/>
          <a:lstStyle/>
          <a:p>
            <a:r>
              <a:rPr lang="en-US" smtClean="0"/>
              <a:t>C. Aidala, Ohio U., February 11, 2014</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dirty="0"/>
          </a:p>
        </p:txBody>
      </p:sp>
      <p:sp>
        <p:nvSpPr>
          <p:cNvPr id="6" name="Text Box 34"/>
          <p:cNvSpPr txBox="1">
            <a:spLocks noChangeArrowheads="1"/>
          </p:cNvSpPr>
          <p:nvPr/>
        </p:nvSpPr>
        <p:spPr bwMode="auto">
          <a:xfrm>
            <a:off x="2819400" y="3124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Vast majority of past four decades focused on </a:t>
            </a:r>
          </a:p>
          <a:p>
            <a:pPr algn="ctr"/>
            <a:r>
              <a:rPr lang="en-US" sz="2200" i="1" dirty="0" smtClean="0">
                <a:solidFill>
                  <a:schemeClr val="tx1"/>
                </a:solidFill>
                <a:latin typeface="Times New Roman" pitchFamily="18" charset="0"/>
                <a:cs typeface="Times New Roman" pitchFamily="18" charset="0"/>
              </a:rPr>
              <a:t>1-dimensional</a:t>
            </a:r>
            <a:r>
              <a:rPr lang="en-US" sz="2200" dirty="0" smtClean="0">
                <a:solidFill>
                  <a:schemeClr val="tx1"/>
                </a:solidFill>
                <a:latin typeface="Times New Roman" pitchFamily="18" charset="0"/>
                <a:cs typeface="Times New Roman" pitchFamily="18" charset="0"/>
              </a:rPr>
              <a:t> momentum structure!  Since 1990s starting to consider other directions . . .</a:t>
            </a:r>
            <a:endParaRPr lang="en-US" sz="2200" dirty="0">
              <a:solidFill>
                <a:schemeClr val="tx1"/>
              </a:solidFill>
              <a:latin typeface="Times New Roman" pitchFamily="18" charset="0"/>
              <a:cs typeface="Times New Roman" pitchFamily="18" charset="0"/>
            </a:endParaRPr>
          </a:p>
        </p:txBody>
      </p:sp>
      <p:sp>
        <p:nvSpPr>
          <p:cNvPr id="7" name="Text Box 34"/>
          <p:cNvSpPr txBox="1">
            <a:spLocks noChangeArrowheads="1"/>
          </p:cNvSpPr>
          <p:nvPr/>
        </p:nvSpPr>
        <p:spPr bwMode="auto">
          <a:xfrm>
            <a:off x="2819400" y="3720459"/>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Polarized protons first studied in 1980s.  How angular momentum of quarks and gluons add up still not well understood!</a:t>
            </a:r>
            <a:endParaRPr lang="en-US" sz="2200" dirty="0">
              <a:solidFill>
                <a:schemeClr val="tx1"/>
              </a:solidFill>
              <a:latin typeface="Times New Roman" pitchFamily="18" charset="0"/>
              <a:cs typeface="Times New Roman" pitchFamily="18" charset="0"/>
            </a:endParaRPr>
          </a:p>
        </p:txBody>
      </p:sp>
      <p:sp>
        <p:nvSpPr>
          <p:cNvPr id="8" name="Text Box 34"/>
          <p:cNvSpPr txBox="1">
            <a:spLocks noChangeArrowheads="1"/>
          </p:cNvSpPr>
          <p:nvPr/>
        </p:nvSpPr>
        <p:spPr bwMode="auto">
          <a:xfrm>
            <a:off x="2819400" y="42672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Good measurements of flavor distributions in valence region.  Flavor structure at lower momentum fractions still yielding surprises!</a:t>
            </a:r>
            <a:endParaRPr lang="en-US" sz="2200" dirty="0">
              <a:solidFill>
                <a:schemeClr val="tx1"/>
              </a:solidFill>
              <a:latin typeface="Times New Roman" pitchFamily="18" charset="0"/>
              <a:cs typeface="Times New Roman" pitchFamily="18" charset="0"/>
            </a:endParaRPr>
          </a:p>
        </p:txBody>
      </p:sp>
      <p:sp>
        <p:nvSpPr>
          <p:cNvPr id="9" name="Text Box 34"/>
          <p:cNvSpPr txBox="1">
            <a:spLocks noChangeArrowheads="1"/>
          </p:cNvSpPr>
          <p:nvPr/>
        </p:nvSpPr>
        <p:spPr bwMode="auto">
          <a:xfrm>
            <a:off x="2819400" y="2590800"/>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Theoretical and experimental concepts to describe and access position only born in mid-1990s.  Pioneering measurements over past decade.</a:t>
            </a:r>
            <a:endParaRPr lang="en-US" sz="2200" dirty="0">
              <a:solidFill>
                <a:schemeClr val="tx1"/>
              </a:solidFill>
              <a:latin typeface="Times New Roman" pitchFamily="18" charset="0"/>
              <a:cs typeface="Times New Roman" pitchFamily="18" charset="0"/>
            </a:endParaRPr>
          </a:p>
        </p:txBody>
      </p:sp>
      <p:sp>
        <p:nvSpPr>
          <p:cNvPr id="10" name="Text Box 34"/>
          <p:cNvSpPr txBox="1">
            <a:spLocks noChangeArrowheads="1"/>
          </p:cNvSpPr>
          <p:nvPr/>
        </p:nvSpPr>
        <p:spPr bwMode="auto">
          <a:xfrm>
            <a:off x="2819400" y="4911804"/>
            <a:ext cx="6324600" cy="1107996"/>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200" dirty="0" smtClean="0">
                <a:solidFill>
                  <a:schemeClr val="tx1"/>
                </a:solidFill>
                <a:latin typeface="Times New Roman" pitchFamily="18" charset="0"/>
                <a:cs typeface="Times New Roman" pitchFamily="18" charset="0"/>
              </a:rPr>
              <a:t>Accounted for by theorists from beginning of QCD, but more detailed, potentially observable effects of color have come to forefront in last couple years . . .</a:t>
            </a:r>
            <a:endParaRPr lang="en-US" sz="2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09436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blinds(horizontal)">
                                      <p:cBhvr>
                                        <p:cTn id="7" dur="1000"/>
                                        <p:tgtEl>
                                          <p:spTgt spid="5">
                                            <p:txEl>
                                              <p:pRg st="4" end="4"/>
                                            </p:txEl>
                                          </p:spTgt>
                                        </p:tgtEl>
                                      </p:cBhvr>
                                    </p:animEffect>
                                  </p:childTnLst>
                                </p:cTn>
                              </p:par>
                            </p:childTnLst>
                          </p:cTn>
                        </p:par>
                        <p:par>
                          <p:cTn id="8" fill="hold">
                            <p:stCondLst>
                              <p:cond delay="1000"/>
                            </p:stCondLst>
                            <p:childTnLst>
                              <p:par>
                                <p:cTn id="9" presetID="3" presetClass="entr" presetSubtype="10" fill="hold" nodeType="after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animEffect transition="in" filter="blinds(horizontal)">
                                      <p:cBhvr>
                                        <p:cTn id="11" dur="1000"/>
                                        <p:tgtEl>
                                          <p:spTgt spid="5">
                                            <p:txEl>
                                              <p:pRg st="5" end="5"/>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8"/>
                                        </p:tgtEl>
                                      </p:cBhvr>
                                    </p:animEffect>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2" presetClass="entr" presetSubtype="4"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 presetClass="exit" presetSubtype="10" fill="hold" grpId="1" nodeType="clickEffect">
                                  <p:stCondLst>
                                    <p:cond delay="0"/>
                                  </p:stCondLst>
                                  <p:childTnLst>
                                    <p:animEffect transition="out" filter="blinds(horizontal)">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par>
                          <p:cTn id="53" fill="hold">
                            <p:stCondLst>
                              <p:cond delay="500"/>
                            </p:stCondLst>
                            <p:childTnLst>
                              <p:par>
                                <p:cTn id="54" presetID="2" presetClass="entr" presetSubtype="4"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additive="base">
                                        <p:cTn id="56" dur="500" fill="hold"/>
                                        <p:tgtEl>
                                          <p:spTgt spid="10"/>
                                        </p:tgtEl>
                                        <p:attrNameLst>
                                          <p:attrName>ppt_x</p:attrName>
                                        </p:attrNameLst>
                                      </p:cBhvr>
                                      <p:tavLst>
                                        <p:tav tm="0">
                                          <p:val>
                                            <p:strVal val="#ppt_x"/>
                                          </p:val>
                                        </p:tav>
                                        <p:tav tm="100000">
                                          <p:val>
                                            <p:strVal val="#ppt_x"/>
                                          </p:val>
                                        </p:tav>
                                      </p:tavLst>
                                    </p:anim>
                                    <p:anim calcmode="lin" valueType="num">
                                      <p:cBhvr additive="base">
                                        <p:cTn id="5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Footer Placeholder 3"/>
          <p:cNvSpPr>
            <a:spLocks noGrp="1"/>
          </p:cNvSpPr>
          <p:nvPr>
            <p:ph type="ftr" sz="quarter" idx="11"/>
          </p:nvPr>
        </p:nvSpPr>
        <p:spPr/>
        <p:txBody>
          <a:bodyPr/>
          <a:lstStyle/>
          <a:p>
            <a:r>
              <a:rPr lang="en-US" smtClean="0"/>
              <a:t>C. Aidala, Ohio U., February 11, 2014</a:t>
            </a:r>
            <a:endParaRPr lang="en-US"/>
          </a:p>
        </p:txBody>
      </p:sp>
      <p:sp>
        <p:nvSpPr>
          <p:cNvPr id="1422338" name="Line 2"/>
          <p:cNvSpPr>
            <a:spLocks noChangeShapeType="1"/>
          </p:cNvSpPr>
          <p:nvPr/>
        </p:nvSpPr>
        <p:spPr bwMode="auto">
          <a:xfrm flipH="1" flipV="1">
            <a:off x="1676400" y="3581400"/>
            <a:ext cx="3048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339" name="Rectangle 3"/>
          <p:cNvSpPr>
            <a:spLocks noChangeArrowheads="1"/>
          </p:cNvSpPr>
          <p:nvPr/>
        </p:nvSpPr>
        <p:spPr bwMode="auto">
          <a:xfrm>
            <a:off x="685800" y="304800"/>
            <a:ext cx="7793038" cy="762000"/>
          </a:xfrm>
          <a:prstGeom prst="rect">
            <a:avLst/>
          </a:prstGeom>
          <a:noFill/>
          <a:ln w="9525">
            <a:noFill/>
            <a:miter lim="800000"/>
            <a:headEnd/>
            <a:tailEnd/>
          </a:ln>
          <a:effectLst/>
        </p:spPr>
        <p:txBody>
          <a:bodyPr lIns="92075" tIns="46038" rIns="92075" bIns="46038" anchor="b"/>
          <a:lstStyle/>
          <a:p>
            <a:pPr eaLnBrk="1" hangingPunct="1"/>
            <a:endParaRPr lang="en-US">
              <a:solidFill>
                <a:schemeClr val="tx1"/>
              </a:solidFill>
            </a:endParaRPr>
          </a:p>
        </p:txBody>
      </p:sp>
      <p:sp>
        <p:nvSpPr>
          <p:cNvPr id="1422340" name="Line 4"/>
          <p:cNvSpPr>
            <a:spLocks noChangeShapeType="1"/>
          </p:cNvSpPr>
          <p:nvPr/>
        </p:nvSpPr>
        <p:spPr bwMode="auto">
          <a:xfrm>
            <a:off x="2711450" y="5041900"/>
            <a:ext cx="109538" cy="42863"/>
          </a:xfrm>
          <a:prstGeom prst="line">
            <a:avLst/>
          </a:prstGeom>
          <a:noFill/>
          <a:ln w="12700">
            <a:solidFill>
              <a:srgbClr val="FF0000"/>
            </a:solidFill>
            <a:round/>
            <a:headEnd type="none" w="sm" len="sm"/>
            <a:tailEnd type="none" w="sm" len="sm"/>
          </a:ln>
          <a:effectLst/>
        </p:spPr>
        <p:txBody>
          <a:bodyPr/>
          <a:lstStyle/>
          <a:p>
            <a:endParaRPr lang="en-US"/>
          </a:p>
        </p:txBody>
      </p:sp>
      <p:sp>
        <p:nvSpPr>
          <p:cNvPr id="1422341" name="Freeform 5"/>
          <p:cNvSpPr>
            <a:spLocks/>
          </p:cNvSpPr>
          <p:nvPr/>
        </p:nvSpPr>
        <p:spPr bwMode="auto">
          <a:xfrm>
            <a:off x="6221413" y="3325813"/>
            <a:ext cx="465137" cy="392112"/>
          </a:xfrm>
          <a:custGeom>
            <a:avLst/>
            <a:gdLst/>
            <a:ahLst/>
            <a:cxnLst>
              <a:cxn ang="0">
                <a:pos x="0" y="246"/>
              </a:cxn>
              <a:cxn ang="0">
                <a:pos x="64" y="214"/>
              </a:cxn>
              <a:cxn ang="0">
                <a:pos x="66" y="172"/>
              </a:cxn>
              <a:cxn ang="0">
                <a:pos x="232" y="106"/>
              </a:cxn>
              <a:cxn ang="0">
                <a:pos x="232" y="61"/>
              </a:cxn>
              <a:cxn ang="0">
                <a:pos x="292" y="0"/>
              </a:cxn>
            </a:cxnLst>
            <a:rect l="0" t="0" r="r" b="b"/>
            <a:pathLst>
              <a:path w="293" h="247">
                <a:moveTo>
                  <a:pt x="0" y="246"/>
                </a:moveTo>
                <a:lnTo>
                  <a:pt x="64" y="214"/>
                </a:lnTo>
                <a:lnTo>
                  <a:pt x="66" y="172"/>
                </a:lnTo>
                <a:lnTo>
                  <a:pt x="232" y="106"/>
                </a:lnTo>
                <a:lnTo>
                  <a:pt x="232" y="61"/>
                </a:lnTo>
                <a:lnTo>
                  <a:pt x="292"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42" name="Oval 6"/>
          <p:cNvSpPr>
            <a:spLocks noChangeArrowheads="1"/>
          </p:cNvSpPr>
          <p:nvPr/>
        </p:nvSpPr>
        <p:spPr bwMode="auto">
          <a:xfrm>
            <a:off x="1446213" y="2300288"/>
            <a:ext cx="5508625" cy="1587500"/>
          </a:xfrm>
          <a:prstGeom prst="ellipse">
            <a:avLst/>
          </a:prstGeom>
          <a:noFill/>
          <a:ln w="9525">
            <a:noFill/>
            <a:round/>
            <a:headEnd/>
            <a:tailEnd/>
          </a:ln>
          <a:effectLst/>
        </p:spPr>
        <p:txBody>
          <a:bodyPr wrap="none" anchor="ctr"/>
          <a:lstStyle/>
          <a:p>
            <a:endParaRPr lang="en-US"/>
          </a:p>
        </p:txBody>
      </p:sp>
      <p:sp>
        <p:nvSpPr>
          <p:cNvPr id="1422343" name="Rectangle 7"/>
          <p:cNvSpPr>
            <a:spLocks noChangeArrowheads="1"/>
          </p:cNvSpPr>
          <p:nvPr/>
        </p:nvSpPr>
        <p:spPr bwMode="auto">
          <a:xfrm>
            <a:off x="3814763" y="1860550"/>
            <a:ext cx="1106487" cy="276225"/>
          </a:xfrm>
          <a:prstGeom prst="rect">
            <a:avLst/>
          </a:prstGeom>
          <a:noFill/>
          <a:ln w="9525">
            <a:noFill/>
            <a:miter lim="800000"/>
            <a:headEnd/>
            <a:tailEnd/>
          </a:ln>
          <a:effectLst/>
        </p:spPr>
        <p:txBody>
          <a:bodyPr wrap="none" anchor="ctr"/>
          <a:lstStyle/>
          <a:p>
            <a:endParaRPr lang="en-US"/>
          </a:p>
        </p:txBody>
      </p:sp>
      <p:sp>
        <p:nvSpPr>
          <p:cNvPr id="1422344" name="Rectangle 8"/>
          <p:cNvSpPr>
            <a:spLocks noChangeArrowheads="1"/>
          </p:cNvSpPr>
          <p:nvPr/>
        </p:nvSpPr>
        <p:spPr bwMode="auto">
          <a:xfrm>
            <a:off x="5930900" y="1968500"/>
            <a:ext cx="1830388" cy="481013"/>
          </a:xfrm>
          <a:prstGeom prst="rect">
            <a:avLst/>
          </a:prstGeom>
          <a:noFill/>
          <a:ln w="9525">
            <a:noFill/>
            <a:miter lim="800000"/>
            <a:headEnd/>
            <a:tailEnd/>
          </a:ln>
          <a:effectLst/>
        </p:spPr>
        <p:txBody>
          <a:bodyPr wrap="none" anchor="ctr"/>
          <a:lstStyle/>
          <a:p>
            <a:endParaRPr lang="en-US"/>
          </a:p>
        </p:txBody>
      </p:sp>
      <p:sp>
        <p:nvSpPr>
          <p:cNvPr id="1422345" name="Rectangle 9"/>
          <p:cNvSpPr>
            <a:spLocks noChangeArrowheads="1"/>
          </p:cNvSpPr>
          <p:nvPr/>
        </p:nvSpPr>
        <p:spPr bwMode="auto">
          <a:xfrm>
            <a:off x="6488113" y="3543300"/>
            <a:ext cx="1022350" cy="276225"/>
          </a:xfrm>
          <a:prstGeom prst="rect">
            <a:avLst/>
          </a:prstGeom>
          <a:noFill/>
          <a:ln w="9525">
            <a:noFill/>
            <a:miter lim="800000"/>
            <a:headEnd/>
            <a:tailEnd/>
          </a:ln>
          <a:effectLst/>
        </p:spPr>
        <p:txBody>
          <a:bodyPr wrap="none" anchor="ctr"/>
          <a:lstStyle/>
          <a:p>
            <a:endParaRPr lang="en-US"/>
          </a:p>
        </p:txBody>
      </p:sp>
      <p:sp>
        <p:nvSpPr>
          <p:cNvPr id="1422346" name="Rectangle 10"/>
          <p:cNvSpPr>
            <a:spLocks noChangeArrowheads="1"/>
          </p:cNvSpPr>
          <p:nvPr/>
        </p:nvSpPr>
        <p:spPr bwMode="auto">
          <a:xfrm>
            <a:off x="4246563" y="3957638"/>
            <a:ext cx="1019175" cy="482600"/>
          </a:xfrm>
          <a:prstGeom prst="rect">
            <a:avLst/>
          </a:prstGeom>
          <a:noFill/>
          <a:ln w="9525">
            <a:noFill/>
            <a:miter lim="800000"/>
            <a:headEnd/>
            <a:tailEnd/>
          </a:ln>
          <a:effectLst/>
        </p:spPr>
        <p:txBody>
          <a:bodyPr wrap="none" anchor="ctr"/>
          <a:lstStyle/>
          <a:p>
            <a:endParaRPr lang="en-US"/>
          </a:p>
        </p:txBody>
      </p:sp>
      <p:sp>
        <p:nvSpPr>
          <p:cNvPr id="1422347" name="Rectangle 11"/>
          <p:cNvSpPr>
            <a:spLocks noChangeArrowheads="1"/>
          </p:cNvSpPr>
          <p:nvPr/>
        </p:nvSpPr>
        <p:spPr bwMode="auto">
          <a:xfrm>
            <a:off x="3687763" y="2800350"/>
            <a:ext cx="901700" cy="434975"/>
          </a:xfrm>
          <a:prstGeom prst="rect">
            <a:avLst/>
          </a:prstGeom>
          <a:noFill/>
          <a:ln w="9525">
            <a:noFill/>
            <a:miter lim="800000"/>
            <a:headEnd/>
            <a:tailEnd/>
          </a:ln>
          <a:effectLst/>
        </p:spPr>
        <p:txBody>
          <a:bodyPr wrap="none" anchor="ctr"/>
          <a:lstStyle/>
          <a:p>
            <a:endParaRPr lang="en-US"/>
          </a:p>
        </p:txBody>
      </p:sp>
      <p:sp>
        <p:nvSpPr>
          <p:cNvPr id="1422348" name="Rectangle 12"/>
          <p:cNvSpPr>
            <a:spLocks noChangeArrowheads="1"/>
          </p:cNvSpPr>
          <p:nvPr/>
        </p:nvSpPr>
        <p:spPr bwMode="auto">
          <a:xfrm>
            <a:off x="3486150" y="4943475"/>
            <a:ext cx="531813" cy="298450"/>
          </a:xfrm>
          <a:prstGeom prst="rect">
            <a:avLst/>
          </a:prstGeom>
          <a:noFill/>
          <a:ln w="9525">
            <a:noFill/>
            <a:miter lim="800000"/>
            <a:headEnd/>
            <a:tailEnd/>
          </a:ln>
          <a:effectLst/>
        </p:spPr>
        <p:txBody>
          <a:bodyPr wrap="none" anchor="ctr"/>
          <a:lstStyle/>
          <a:p>
            <a:endParaRPr lang="en-US"/>
          </a:p>
        </p:txBody>
      </p:sp>
      <p:sp>
        <p:nvSpPr>
          <p:cNvPr id="1422349" name="Rectangle 13"/>
          <p:cNvSpPr>
            <a:spLocks noChangeArrowheads="1"/>
          </p:cNvSpPr>
          <p:nvPr/>
        </p:nvSpPr>
        <p:spPr bwMode="auto">
          <a:xfrm>
            <a:off x="3651250" y="5043488"/>
            <a:ext cx="679450" cy="274637"/>
          </a:xfrm>
          <a:prstGeom prst="rect">
            <a:avLst/>
          </a:prstGeom>
          <a:noFill/>
          <a:ln w="9525">
            <a:noFill/>
            <a:miter lim="800000"/>
            <a:headEnd/>
            <a:tailEnd/>
          </a:ln>
          <a:effectLst/>
        </p:spPr>
        <p:txBody>
          <a:bodyPr lIns="0" tIns="0" rIns="0" bIns="0">
            <a:spAutoFit/>
          </a:bodyPr>
          <a:lstStyle/>
          <a:p>
            <a:pPr algn="l"/>
            <a:r>
              <a:rPr lang="en-US" sz="1800" b="1">
                <a:latin typeface="Arial" charset="0"/>
              </a:rPr>
              <a:t>AGS</a:t>
            </a:r>
          </a:p>
        </p:txBody>
      </p:sp>
      <p:sp>
        <p:nvSpPr>
          <p:cNvPr id="1422350" name="Rectangle 14"/>
          <p:cNvSpPr>
            <a:spLocks noChangeArrowheads="1"/>
          </p:cNvSpPr>
          <p:nvPr/>
        </p:nvSpPr>
        <p:spPr bwMode="auto">
          <a:xfrm>
            <a:off x="1535113" y="4838700"/>
            <a:ext cx="628650" cy="254000"/>
          </a:xfrm>
          <a:prstGeom prst="rect">
            <a:avLst/>
          </a:prstGeom>
          <a:noFill/>
          <a:ln w="9525">
            <a:noFill/>
            <a:miter lim="800000"/>
            <a:headEnd/>
            <a:tailEnd/>
          </a:ln>
          <a:effectLst/>
        </p:spPr>
        <p:txBody>
          <a:bodyPr wrap="none" anchor="ctr"/>
          <a:lstStyle/>
          <a:p>
            <a:endParaRPr lang="en-US"/>
          </a:p>
        </p:txBody>
      </p:sp>
      <p:sp>
        <p:nvSpPr>
          <p:cNvPr id="1422351" name="Rectangle 15"/>
          <p:cNvSpPr>
            <a:spLocks noChangeArrowheads="1"/>
          </p:cNvSpPr>
          <p:nvPr/>
        </p:nvSpPr>
        <p:spPr bwMode="auto">
          <a:xfrm>
            <a:off x="1828800" y="4999038"/>
            <a:ext cx="609600" cy="182562"/>
          </a:xfrm>
          <a:prstGeom prst="rect">
            <a:avLst/>
          </a:prstGeom>
          <a:noFill/>
          <a:ln w="9525">
            <a:noFill/>
            <a:miter lim="800000"/>
            <a:headEnd/>
            <a:tailEnd/>
          </a:ln>
          <a:effectLst/>
        </p:spPr>
        <p:txBody>
          <a:bodyPr lIns="0" tIns="0" rIns="0" bIns="0">
            <a:spAutoFit/>
          </a:bodyPr>
          <a:lstStyle/>
          <a:p>
            <a:pPr algn="l"/>
            <a:r>
              <a:rPr lang="en-US" sz="1200" b="1">
                <a:latin typeface="Arial" charset="0"/>
              </a:rPr>
              <a:t>LINAC</a:t>
            </a:r>
          </a:p>
        </p:txBody>
      </p:sp>
      <p:sp>
        <p:nvSpPr>
          <p:cNvPr id="1422352" name="Rectangle 16"/>
          <p:cNvSpPr>
            <a:spLocks noChangeArrowheads="1"/>
          </p:cNvSpPr>
          <p:nvPr/>
        </p:nvSpPr>
        <p:spPr bwMode="auto">
          <a:xfrm>
            <a:off x="2362200" y="5181600"/>
            <a:ext cx="627063" cy="152400"/>
          </a:xfrm>
          <a:prstGeom prst="rect">
            <a:avLst/>
          </a:prstGeom>
          <a:noFill/>
          <a:ln w="9525">
            <a:noFill/>
            <a:miter lim="800000"/>
            <a:headEnd/>
            <a:tailEnd/>
          </a:ln>
          <a:effectLst/>
        </p:spPr>
        <p:txBody>
          <a:bodyPr wrap="none" lIns="0" tIns="0" rIns="0" bIns="0">
            <a:spAutoFit/>
          </a:bodyPr>
          <a:lstStyle/>
          <a:p>
            <a:pPr algn="l"/>
            <a:r>
              <a:rPr lang="en-US" sz="1000" b="1">
                <a:latin typeface="Arial" charset="0"/>
              </a:rPr>
              <a:t>BOOSTER</a:t>
            </a:r>
          </a:p>
        </p:txBody>
      </p:sp>
      <p:sp>
        <p:nvSpPr>
          <p:cNvPr id="1422353" name="Rectangle 17"/>
          <p:cNvSpPr>
            <a:spLocks noChangeArrowheads="1"/>
          </p:cNvSpPr>
          <p:nvPr/>
        </p:nvSpPr>
        <p:spPr bwMode="auto">
          <a:xfrm>
            <a:off x="2163763" y="4284663"/>
            <a:ext cx="993775" cy="254000"/>
          </a:xfrm>
          <a:prstGeom prst="rect">
            <a:avLst/>
          </a:prstGeom>
          <a:noFill/>
          <a:ln w="9525">
            <a:noFill/>
            <a:miter lim="800000"/>
            <a:headEnd/>
            <a:tailEnd/>
          </a:ln>
          <a:effectLst/>
        </p:spPr>
        <p:txBody>
          <a:bodyPr wrap="none" anchor="ctr"/>
          <a:lstStyle/>
          <a:p>
            <a:endParaRPr lang="en-US"/>
          </a:p>
        </p:txBody>
      </p:sp>
      <p:sp>
        <p:nvSpPr>
          <p:cNvPr id="1422354" name="Oval 18"/>
          <p:cNvSpPr>
            <a:spLocks noChangeArrowheads="1"/>
          </p:cNvSpPr>
          <p:nvPr/>
        </p:nvSpPr>
        <p:spPr bwMode="auto">
          <a:xfrm>
            <a:off x="3009900" y="4803775"/>
            <a:ext cx="1663700" cy="747713"/>
          </a:xfrm>
          <a:prstGeom prst="ellipse">
            <a:avLst/>
          </a:prstGeom>
          <a:noFill/>
          <a:ln w="25400">
            <a:solidFill>
              <a:srgbClr val="FF0000"/>
            </a:solidFill>
            <a:round/>
            <a:headEnd/>
            <a:tailEnd/>
          </a:ln>
          <a:effectLst/>
        </p:spPr>
        <p:txBody>
          <a:bodyPr wrap="none" anchor="ctr"/>
          <a:lstStyle/>
          <a:p>
            <a:endParaRPr lang="en-US"/>
          </a:p>
        </p:txBody>
      </p:sp>
      <p:sp>
        <p:nvSpPr>
          <p:cNvPr id="1422355" name="Arc 19"/>
          <p:cNvSpPr>
            <a:spLocks/>
          </p:cNvSpPr>
          <p:nvPr/>
        </p:nvSpPr>
        <p:spPr bwMode="auto">
          <a:xfrm>
            <a:off x="2365375" y="2376488"/>
            <a:ext cx="1893888" cy="711200"/>
          </a:xfrm>
          <a:custGeom>
            <a:avLst/>
            <a:gdLst>
              <a:gd name="G0" fmla="+- 15471 0 0"/>
              <a:gd name="G1" fmla="+- 21113 0 0"/>
              <a:gd name="G2" fmla="+- 21600 0 0"/>
              <a:gd name="T0" fmla="*/ 0 w 15471"/>
              <a:gd name="T1" fmla="*/ 6040 h 21113"/>
              <a:gd name="T2" fmla="*/ 10908 w 15471"/>
              <a:gd name="T3" fmla="*/ 0 h 21113"/>
              <a:gd name="T4" fmla="*/ 15471 w 15471"/>
              <a:gd name="T5" fmla="*/ 21113 h 21113"/>
            </a:gdLst>
            <a:ahLst/>
            <a:cxnLst>
              <a:cxn ang="0">
                <a:pos x="T0" y="T1"/>
              </a:cxn>
              <a:cxn ang="0">
                <a:pos x="T2" y="T3"/>
              </a:cxn>
              <a:cxn ang="0">
                <a:pos x="T4" y="T5"/>
              </a:cxn>
            </a:cxnLst>
            <a:rect l="0" t="0" r="r" b="b"/>
            <a:pathLst>
              <a:path w="15471" h="21113" fill="none" extrusionOk="0">
                <a:moveTo>
                  <a:pt x="-1" y="6039"/>
                </a:moveTo>
                <a:cubicBezTo>
                  <a:pt x="2963" y="2998"/>
                  <a:pt x="6757" y="897"/>
                  <a:pt x="10908" y="0"/>
                </a:cubicBezTo>
              </a:path>
              <a:path w="15471" h="21113" stroke="0" extrusionOk="0">
                <a:moveTo>
                  <a:pt x="-1" y="6039"/>
                </a:moveTo>
                <a:cubicBezTo>
                  <a:pt x="2963" y="2998"/>
                  <a:pt x="6757" y="897"/>
                  <a:pt x="10908" y="0"/>
                </a:cubicBezTo>
                <a:lnTo>
                  <a:pt x="15471" y="21113"/>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6" name="Arc 20"/>
          <p:cNvSpPr>
            <a:spLocks/>
          </p:cNvSpPr>
          <p:nvPr/>
        </p:nvSpPr>
        <p:spPr bwMode="auto">
          <a:xfrm>
            <a:off x="1552575" y="2795588"/>
            <a:ext cx="2646363" cy="544512"/>
          </a:xfrm>
          <a:custGeom>
            <a:avLst/>
            <a:gdLst>
              <a:gd name="G0" fmla="+- 21600 0 0"/>
              <a:gd name="G1" fmla="+- 8557 0 0"/>
              <a:gd name="G2" fmla="+- 21600 0 0"/>
              <a:gd name="T0" fmla="*/ 1373 w 21600"/>
              <a:gd name="T1" fmla="*/ 16134 h 16134"/>
              <a:gd name="T2" fmla="*/ 1767 w 21600"/>
              <a:gd name="T3" fmla="*/ 0 h 16134"/>
              <a:gd name="T4" fmla="*/ 21600 w 21600"/>
              <a:gd name="T5" fmla="*/ 8557 h 16134"/>
            </a:gdLst>
            <a:ahLst/>
            <a:cxnLst>
              <a:cxn ang="0">
                <a:pos x="T0" y="T1"/>
              </a:cxn>
              <a:cxn ang="0">
                <a:pos x="T2" y="T3"/>
              </a:cxn>
              <a:cxn ang="0">
                <a:pos x="T4" y="T5"/>
              </a:cxn>
            </a:cxnLst>
            <a:rect l="0" t="0" r="r" b="b"/>
            <a:pathLst>
              <a:path w="21600" h="16134" fill="none" extrusionOk="0">
                <a:moveTo>
                  <a:pt x="1372" y="16134"/>
                </a:moveTo>
                <a:cubicBezTo>
                  <a:pt x="464" y="13711"/>
                  <a:pt x="0" y="11144"/>
                  <a:pt x="0" y="8557"/>
                </a:cubicBezTo>
                <a:cubicBezTo>
                  <a:pt x="-1" y="5614"/>
                  <a:pt x="601" y="2702"/>
                  <a:pt x="1767" y="0"/>
                </a:cubicBezTo>
              </a:path>
              <a:path w="21600" h="16134" stroke="0" extrusionOk="0">
                <a:moveTo>
                  <a:pt x="1372" y="16134"/>
                </a:moveTo>
                <a:cubicBezTo>
                  <a:pt x="464" y="13711"/>
                  <a:pt x="0" y="11144"/>
                  <a:pt x="0" y="8557"/>
                </a:cubicBezTo>
                <a:cubicBezTo>
                  <a:pt x="-1" y="5614"/>
                  <a:pt x="601" y="2702"/>
                  <a:pt x="1767" y="0"/>
                </a:cubicBezTo>
                <a:lnTo>
                  <a:pt x="21600" y="855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7" name="Arc 21"/>
          <p:cNvSpPr>
            <a:spLocks/>
          </p:cNvSpPr>
          <p:nvPr/>
        </p:nvSpPr>
        <p:spPr bwMode="auto">
          <a:xfrm>
            <a:off x="4192588" y="2790825"/>
            <a:ext cx="2646362" cy="538163"/>
          </a:xfrm>
          <a:custGeom>
            <a:avLst/>
            <a:gdLst>
              <a:gd name="G0" fmla="+- 0 0 0"/>
              <a:gd name="G1" fmla="+- 8582 0 0"/>
              <a:gd name="G2" fmla="+- 21600 0 0"/>
              <a:gd name="T0" fmla="*/ 19822 w 21600"/>
              <a:gd name="T1" fmla="*/ 0 h 15991"/>
              <a:gd name="T2" fmla="*/ 20290 w 21600"/>
              <a:gd name="T3" fmla="*/ 15991 h 15991"/>
              <a:gd name="T4" fmla="*/ 0 w 21600"/>
              <a:gd name="T5" fmla="*/ 8582 h 15991"/>
            </a:gdLst>
            <a:ahLst/>
            <a:cxnLst>
              <a:cxn ang="0">
                <a:pos x="T0" y="T1"/>
              </a:cxn>
              <a:cxn ang="0">
                <a:pos x="T2" y="T3"/>
              </a:cxn>
              <a:cxn ang="0">
                <a:pos x="T4" y="T5"/>
              </a:cxn>
            </a:cxnLst>
            <a:rect l="0" t="0" r="r" b="b"/>
            <a:pathLst>
              <a:path w="21600" h="15991" fill="none" extrusionOk="0">
                <a:moveTo>
                  <a:pt x="19821" y="0"/>
                </a:moveTo>
                <a:cubicBezTo>
                  <a:pt x="20994" y="2709"/>
                  <a:pt x="21600" y="5629"/>
                  <a:pt x="21600" y="8582"/>
                </a:cubicBezTo>
                <a:cubicBezTo>
                  <a:pt x="21600" y="11109"/>
                  <a:pt x="21156" y="13616"/>
                  <a:pt x="20289" y="15990"/>
                </a:cubicBezTo>
              </a:path>
              <a:path w="21600" h="15991" stroke="0" extrusionOk="0">
                <a:moveTo>
                  <a:pt x="19821" y="0"/>
                </a:moveTo>
                <a:cubicBezTo>
                  <a:pt x="20994" y="2709"/>
                  <a:pt x="21600" y="5629"/>
                  <a:pt x="21600" y="8582"/>
                </a:cubicBezTo>
                <a:cubicBezTo>
                  <a:pt x="21600" y="11109"/>
                  <a:pt x="21156" y="13616"/>
                  <a:pt x="20289" y="15990"/>
                </a:cubicBezTo>
                <a:lnTo>
                  <a:pt x="0" y="8582"/>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58" name="Arc 22"/>
          <p:cNvSpPr>
            <a:spLocks/>
          </p:cNvSpPr>
          <p:nvPr/>
        </p:nvSpPr>
        <p:spPr bwMode="auto">
          <a:xfrm>
            <a:off x="4330700" y="2971800"/>
            <a:ext cx="1779588" cy="828675"/>
          </a:xfrm>
          <a:custGeom>
            <a:avLst/>
            <a:gdLst>
              <a:gd name="G0" fmla="+- 0 0 0"/>
              <a:gd name="G1" fmla="+- 0 0 0"/>
              <a:gd name="G2" fmla="+- 21600 0 0"/>
              <a:gd name="T0" fmla="*/ 14608 w 14608"/>
              <a:gd name="T1" fmla="*/ 15911 h 21394"/>
              <a:gd name="T2" fmla="*/ 2978 w 14608"/>
              <a:gd name="T3" fmla="*/ 21394 h 21394"/>
              <a:gd name="T4" fmla="*/ 0 w 14608"/>
              <a:gd name="T5" fmla="*/ 0 h 21394"/>
            </a:gdLst>
            <a:ahLst/>
            <a:cxnLst>
              <a:cxn ang="0">
                <a:pos x="T0" y="T1"/>
              </a:cxn>
              <a:cxn ang="0">
                <a:pos x="T2" y="T3"/>
              </a:cxn>
              <a:cxn ang="0">
                <a:pos x="T4" y="T5"/>
              </a:cxn>
            </a:cxnLst>
            <a:rect l="0" t="0" r="r" b="b"/>
            <a:pathLst>
              <a:path w="14608" h="21394" fill="none" extrusionOk="0">
                <a:moveTo>
                  <a:pt x="14608" y="15911"/>
                </a:moveTo>
                <a:cubicBezTo>
                  <a:pt x="11377" y="18876"/>
                  <a:pt x="7321" y="20789"/>
                  <a:pt x="2977" y="21393"/>
                </a:cubicBezTo>
              </a:path>
              <a:path w="14608" h="21394" stroke="0" extrusionOk="0">
                <a:moveTo>
                  <a:pt x="14608" y="15911"/>
                </a:moveTo>
                <a:cubicBezTo>
                  <a:pt x="11377" y="18876"/>
                  <a:pt x="7321" y="20789"/>
                  <a:pt x="2977" y="21393"/>
                </a:cubicBezTo>
                <a:lnTo>
                  <a:pt x="0"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59" name="Arc 23"/>
          <p:cNvSpPr>
            <a:spLocks/>
          </p:cNvSpPr>
          <p:nvPr/>
        </p:nvSpPr>
        <p:spPr bwMode="auto">
          <a:xfrm>
            <a:off x="2336800" y="3162300"/>
            <a:ext cx="1973263" cy="631825"/>
          </a:xfrm>
          <a:custGeom>
            <a:avLst/>
            <a:gdLst>
              <a:gd name="G0" fmla="+- 16166 0 0"/>
              <a:gd name="G1" fmla="+- 0 0 0"/>
              <a:gd name="G2" fmla="+- 21600 0 0"/>
              <a:gd name="T0" fmla="*/ 11210 w 16166"/>
              <a:gd name="T1" fmla="*/ 21024 h 21024"/>
              <a:gd name="T2" fmla="*/ 0 w 16166"/>
              <a:gd name="T3" fmla="*/ 14325 h 21024"/>
              <a:gd name="T4" fmla="*/ 16166 w 16166"/>
              <a:gd name="T5" fmla="*/ 0 h 21024"/>
            </a:gdLst>
            <a:ahLst/>
            <a:cxnLst>
              <a:cxn ang="0">
                <a:pos x="T0" y="T1"/>
              </a:cxn>
              <a:cxn ang="0">
                <a:pos x="T2" y="T3"/>
              </a:cxn>
              <a:cxn ang="0">
                <a:pos x="T4" y="T5"/>
              </a:cxn>
            </a:cxnLst>
            <a:rect l="0" t="0" r="r" b="b"/>
            <a:pathLst>
              <a:path w="16166" h="21024" fill="none" extrusionOk="0">
                <a:moveTo>
                  <a:pt x="11210" y="21023"/>
                </a:moveTo>
                <a:cubicBezTo>
                  <a:pt x="6871" y="20001"/>
                  <a:pt x="2955" y="17661"/>
                  <a:pt x="-1" y="14325"/>
                </a:cubicBezTo>
              </a:path>
              <a:path w="16166" h="21024" stroke="0" extrusionOk="0">
                <a:moveTo>
                  <a:pt x="11210" y="21023"/>
                </a:moveTo>
                <a:cubicBezTo>
                  <a:pt x="6871" y="20001"/>
                  <a:pt x="2955" y="17661"/>
                  <a:pt x="-1" y="14325"/>
                </a:cubicBezTo>
                <a:lnTo>
                  <a:pt x="16166"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0" name="Arc 24"/>
          <p:cNvSpPr>
            <a:spLocks/>
          </p:cNvSpPr>
          <p:nvPr/>
        </p:nvSpPr>
        <p:spPr bwMode="auto">
          <a:xfrm>
            <a:off x="4186238" y="2382838"/>
            <a:ext cx="1846262" cy="700087"/>
          </a:xfrm>
          <a:custGeom>
            <a:avLst/>
            <a:gdLst>
              <a:gd name="G0" fmla="+- 0 0 0"/>
              <a:gd name="G1" fmla="+- 21197 0 0"/>
              <a:gd name="G2" fmla="+- 21600 0 0"/>
              <a:gd name="T0" fmla="*/ 4153 w 15057"/>
              <a:gd name="T1" fmla="*/ 0 h 21197"/>
              <a:gd name="T2" fmla="*/ 15057 w 15057"/>
              <a:gd name="T3" fmla="*/ 5710 h 21197"/>
              <a:gd name="T4" fmla="*/ 0 w 15057"/>
              <a:gd name="T5" fmla="*/ 21197 h 21197"/>
            </a:gdLst>
            <a:ahLst/>
            <a:cxnLst>
              <a:cxn ang="0">
                <a:pos x="T0" y="T1"/>
              </a:cxn>
              <a:cxn ang="0">
                <a:pos x="T2" y="T3"/>
              </a:cxn>
              <a:cxn ang="0">
                <a:pos x="T4" y="T5"/>
              </a:cxn>
            </a:cxnLst>
            <a:rect l="0" t="0" r="r" b="b"/>
            <a:pathLst>
              <a:path w="15057" h="21197" fill="none" extrusionOk="0">
                <a:moveTo>
                  <a:pt x="4152" y="0"/>
                </a:moveTo>
                <a:cubicBezTo>
                  <a:pt x="8264" y="805"/>
                  <a:pt x="12053" y="2789"/>
                  <a:pt x="15056" y="5710"/>
                </a:cubicBezTo>
              </a:path>
              <a:path w="15057" h="21197" stroke="0" extrusionOk="0">
                <a:moveTo>
                  <a:pt x="4152" y="0"/>
                </a:moveTo>
                <a:cubicBezTo>
                  <a:pt x="8264" y="805"/>
                  <a:pt x="12053" y="2789"/>
                  <a:pt x="15056" y="5710"/>
                </a:cubicBezTo>
                <a:lnTo>
                  <a:pt x="0" y="2119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1" name="Arc 25"/>
          <p:cNvSpPr>
            <a:spLocks/>
          </p:cNvSpPr>
          <p:nvPr/>
        </p:nvSpPr>
        <p:spPr bwMode="auto">
          <a:xfrm>
            <a:off x="4178300" y="3124200"/>
            <a:ext cx="2016125" cy="847725"/>
          </a:xfrm>
          <a:custGeom>
            <a:avLst/>
            <a:gdLst>
              <a:gd name="G0" fmla="+- 0 0 0"/>
              <a:gd name="G1" fmla="+- 0 0 0"/>
              <a:gd name="G2" fmla="+- 21600 0 0"/>
              <a:gd name="T0" fmla="*/ 15336 w 15336"/>
              <a:gd name="T1" fmla="*/ 15210 h 21251"/>
              <a:gd name="T2" fmla="*/ 3865 w 15336"/>
              <a:gd name="T3" fmla="*/ 21251 h 21251"/>
              <a:gd name="T4" fmla="*/ 0 w 15336"/>
              <a:gd name="T5" fmla="*/ 0 h 21251"/>
            </a:gdLst>
            <a:ahLst/>
            <a:cxnLst>
              <a:cxn ang="0">
                <a:pos x="T0" y="T1"/>
              </a:cxn>
              <a:cxn ang="0">
                <a:pos x="T2" y="T3"/>
              </a:cxn>
              <a:cxn ang="0">
                <a:pos x="T4" y="T5"/>
              </a:cxn>
            </a:cxnLst>
            <a:rect l="0" t="0" r="r" b="b"/>
            <a:pathLst>
              <a:path w="15336" h="21251" fill="none" extrusionOk="0">
                <a:moveTo>
                  <a:pt x="15336" y="15210"/>
                </a:moveTo>
                <a:cubicBezTo>
                  <a:pt x="12221" y="18351"/>
                  <a:pt x="8217" y="20459"/>
                  <a:pt x="3865" y="21251"/>
                </a:cubicBezTo>
              </a:path>
              <a:path w="15336" h="21251" stroke="0" extrusionOk="0">
                <a:moveTo>
                  <a:pt x="15336" y="15210"/>
                </a:moveTo>
                <a:cubicBezTo>
                  <a:pt x="12221" y="18351"/>
                  <a:pt x="8217" y="20459"/>
                  <a:pt x="3865" y="21251"/>
                </a:cubicBezTo>
                <a:lnTo>
                  <a:pt x="0" y="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2" name="Arc 26"/>
          <p:cNvSpPr>
            <a:spLocks/>
          </p:cNvSpPr>
          <p:nvPr/>
        </p:nvSpPr>
        <p:spPr bwMode="auto">
          <a:xfrm>
            <a:off x="2230438" y="3106738"/>
            <a:ext cx="1981200" cy="847725"/>
          </a:xfrm>
          <a:custGeom>
            <a:avLst/>
            <a:gdLst>
              <a:gd name="G0" fmla="+- 15059 0 0"/>
              <a:gd name="G1" fmla="+- 0 0 0"/>
              <a:gd name="G2" fmla="+- 21600 0 0"/>
              <a:gd name="T0" fmla="*/ 11084 w 15059"/>
              <a:gd name="T1" fmla="*/ 21231 h 21231"/>
              <a:gd name="T2" fmla="*/ 0 w 15059"/>
              <a:gd name="T3" fmla="*/ 15485 h 21231"/>
              <a:gd name="T4" fmla="*/ 15059 w 15059"/>
              <a:gd name="T5" fmla="*/ 0 h 21231"/>
            </a:gdLst>
            <a:ahLst/>
            <a:cxnLst>
              <a:cxn ang="0">
                <a:pos x="T0" y="T1"/>
              </a:cxn>
              <a:cxn ang="0">
                <a:pos x="T2" y="T3"/>
              </a:cxn>
              <a:cxn ang="0">
                <a:pos x="T4" y="T5"/>
              </a:cxn>
            </a:cxnLst>
            <a:rect l="0" t="0" r="r" b="b"/>
            <a:pathLst>
              <a:path w="15059" h="21231" fill="none" extrusionOk="0">
                <a:moveTo>
                  <a:pt x="11083" y="21231"/>
                </a:moveTo>
                <a:cubicBezTo>
                  <a:pt x="6904" y="20448"/>
                  <a:pt x="3048" y="18449"/>
                  <a:pt x="-1" y="15485"/>
                </a:cubicBezTo>
              </a:path>
              <a:path w="15059" h="21231" stroke="0" extrusionOk="0">
                <a:moveTo>
                  <a:pt x="11083" y="21231"/>
                </a:moveTo>
                <a:cubicBezTo>
                  <a:pt x="6904" y="20448"/>
                  <a:pt x="3048" y="18449"/>
                  <a:pt x="-1" y="15485"/>
                </a:cubicBezTo>
                <a:lnTo>
                  <a:pt x="15059" y="0"/>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3" name="Arc 27"/>
          <p:cNvSpPr>
            <a:spLocks/>
          </p:cNvSpPr>
          <p:nvPr/>
        </p:nvSpPr>
        <p:spPr bwMode="auto">
          <a:xfrm>
            <a:off x="1373188" y="2738438"/>
            <a:ext cx="2838450" cy="704850"/>
          </a:xfrm>
          <a:custGeom>
            <a:avLst/>
            <a:gdLst>
              <a:gd name="G0" fmla="+- 21600 0 0"/>
              <a:gd name="G1" fmla="+- 9324 0 0"/>
              <a:gd name="G2" fmla="+- 21600 0 0"/>
              <a:gd name="T0" fmla="*/ 1659 w 21600"/>
              <a:gd name="T1" fmla="*/ 17626 h 17626"/>
              <a:gd name="T2" fmla="*/ 2116 w 21600"/>
              <a:gd name="T3" fmla="*/ 0 h 17626"/>
              <a:gd name="T4" fmla="*/ 21600 w 21600"/>
              <a:gd name="T5" fmla="*/ 9324 h 17626"/>
            </a:gdLst>
            <a:ahLst/>
            <a:cxnLst>
              <a:cxn ang="0">
                <a:pos x="T0" y="T1"/>
              </a:cxn>
              <a:cxn ang="0">
                <a:pos x="T2" y="T3"/>
              </a:cxn>
              <a:cxn ang="0">
                <a:pos x="T4" y="T5"/>
              </a:cxn>
            </a:cxnLst>
            <a:rect l="0" t="0" r="r" b="b"/>
            <a:pathLst>
              <a:path w="21600" h="17626" fill="none" extrusionOk="0">
                <a:moveTo>
                  <a:pt x="1659" y="17625"/>
                </a:moveTo>
                <a:cubicBezTo>
                  <a:pt x="563" y="14995"/>
                  <a:pt x="0" y="12173"/>
                  <a:pt x="0" y="9324"/>
                </a:cubicBezTo>
                <a:cubicBezTo>
                  <a:pt x="-1" y="6096"/>
                  <a:pt x="723" y="2910"/>
                  <a:pt x="2116" y="0"/>
                </a:cubicBezTo>
              </a:path>
              <a:path w="21600" h="17626" stroke="0" extrusionOk="0">
                <a:moveTo>
                  <a:pt x="1659" y="17625"/>
                </a:moveTo>
                <a:cubicBezTo>
                  <a:pt x="563" y="14995"/>
                  <a:pt x="0" y="12173"/>
                  <a:pt x="0" y="9324"/>
                </a:cubicBezTo>
                <a:cubicBezTo>
                  <a:pt x="-1" y="6096"/>
                  <a:pt x="723" y="2910"/>
                  <a:pt x="2116" y="0"/>
                </a:cubicBezTo>
                <a:lnTo>
                  <a:pt x="21600" y="9324"/>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64" name="Arc 28"/>
          <p:cNvSpPr>
            <a:spLocks/>
          </p:cNvSpPr>
          <p:nvPr/>
        </p:nvSpPr>
        <p:spPr bwMode="auto">
          <a:xfrm>
            <a:off x="2276475" y="2257425"/>
            <a:ext cx="1935163" cy="860425"/>
          </a:xfrm>
          <a:custGeom>
            <a:avLst/>
            <a:gdLst>
              <a:gd name="G0" fmla="+- 14743 0 0"/>
              <a:gd name="G1" fmla="+- 21260 0 0"/>
              <a:gd name="G2" fmla="+- 21600 0 0"/>
              <a:gd name="T0" fmla="*/ 0 w 14743"/>
              <a:gd name="T1" fmla="*/ 5474 h 21260"/>
              <a:gd name="T2" fmla="*/ 10926 w 14743"/>
              <a:gd name="T3" fmla="*/ 0 h 21260"/>
              <a:gd name="T4" fmla="*/ 14743 w 14743"/>
              <a:gd name="T5" fmla="*/ 21260 h 21260"/>
            </a:gdLst>
            <a:ahLst/>
            <a:cxnLst>
              <a:cxn ang="0">
                <a:pos x="T0" y="T1"/>
              </a:cxn>
              <a:cxn ang="0">
                <a:pos x="T2" y="T3"/>
              </a:cxn>
              <a:cxn ang="0">
                <a:pos x="T4" y="T5"/>
              </a:cxn>
            </a:cxnLst>
            <a:rect l="0" t="0" r="r" b="b"/>
            <a:pathLst>
              <a:path w="14743" h="21260" fill="none" extrusionOk="0">
                <a:moveTo>
                  <a:pt x="-1" y="5473"/>
                </a:moveTo>
                <a:cubicBezTo>
                  <a:pt x="3039" y="2635"/>
                  <a:pt x="6832" y="734"/>
                  <a:pt x="10925" y="-1"/>
                </a:cubicBezTo>
              </a:path>
              <a:path w="14743" h="21260" stroke="0" extrusionOk="0">
                <a:moveTo>
                  <a:pt x="-1" y="5473"/>
                </a:moveTo>
                <a:cubicBezTo>
                  <a:pt x="3039" y="2635"/>
                  <a:pt x="6832" y="734"/>
                  <a:pt x="10925" y="-1"/>
                </a:cubicBezTo>
                <a:lnTo>
                  <a:pt x="14743" y="21260"/>
                </a:lnTo>
                <a:close/>
              </a:path>
            </a:pathLst>
          </a:custGeom>
          <a:noFill/>
          <a:ln w="25400" cap="rnd">
            <a:solidFill>
              <a:srgbClr val="0066FF"/>
            </a:solidFill>
            <a:round/>
            <a:headEnd type="none" w="sm" len="sm"/>
            <a:tailEnd type="stealth" w="med" len="med"/>
          </a:ln>
          <a:effectLst/>
        </p:spPr>
        <p:txBody>
          <a:bodyPr/>
          <a:lstStyle/>
          <a:p>
            <a:endParaRPr lang="en-US"/>
          </a:p>
        </p:txBody>
      </p:sp>
      <p:sp>
        <p:nvSpPr>
          <p:cNvPr id="1422365" name="Arc 29"/>
          <p:cNvSpPr>
            <a:spLocks/>
          </p:cNvSpPr>
          <p:nvPr/>
        </p:nvSpPr>
        <p:spPr bwMode="auto">
          <a:xfrm>
            <a:off x="4198938" y="2262188"/>
            <a:ext cx="1925637" cy="854075"/>
          </a:xfrm>
          <a:custGeom>
            <a:avLst/>
            <a:gdLst>
              <a:gd name="G0" fmla="+- 0 0 0"/>
              <a:gd name="G1" fmla="+- 21252 0 0"/>
              <a:gd name="G2" fmla="+- 21600 0 0"/>
              <a:gd name="T0" fmla="*/ 3860 w 14651"/>
              <a:gd name="T1" fmla="*/ 0 h 21252"/>
              <a:gd name="T2" fmla="*/ 14651 w 14651"/>
              <a:gd name="T3" fmla="*/ 5381 h 21252"/>
              <a:gd name="T4" fmla="*/ 0 w 14651"/>
              <a:gd name="T5" fmla="*/ 21252 h 21252"/>
            </a:gdLst>
            <a:ahLst/>
            <a:cxnLst>
              <a:cxn ang="0">
                <a:pos x="T0" y="T1"/>
              </a:cxn>
              <a:cxn ang="0">
                <a:pos x="T2" y="T3"/>
              </a:cxn>
              <a:cxn ang="0">
                <a:pos x="T4" y="T5"/>
              </a:cxn>
            </a:cxnLst>
            <a:rect l="0" t="0" r="r" b="b"/>
            <a:pathLst>
              <a:path w="14651" h="21252" fill="none" extrusionOk="0">
                <a:moveTo>
                  <a:pt x="3860" y="-1"/>
                </a:moveTo>
                <a:cubicBezTo>
                  <a:pt x="7895" y="732"/>
                  <a:pt x="11637" y="2598"/>
                  <a:pt x="14651" y="5380"/>
                </a:cubicBezTo>
              </a:path>
              <a:path w="14651" h="21252" stroke="0" extrusionOk="0">
                <a:moveTo>
                  <a:pt x="3860" y="-1"/>
                </a:moveTo>
                <a:cubicBezTo>
                  <a:pt x="7895" y="732"/>
                  <a:pt x="11637" y="2598"/>
                  <a:pt x="14651" y="5380"/>
                </a:cubicBezTo>
                <a:lnTo>
                  <a:pt x="0" y="21252"/>
                </a:lnTo>
                <a:close/>
              </a:path>
            </a:pathLst>
          </a:custGeom>
          <a:noFill/>
          <a:ln w="25400" cap="rnd">
            <a:solidFill>
              <a:srgbClr val="FFCC00"/>
            </a:solidFill>
            <a:round/>
            <a:headEnd type="stealth" w="med" len="med"/>
            <a:tailEnd type="none" w="sm" len="sm"/>
          </a:ln>
          <a:effectLst/>
        </p:spPr>
        <p:txBody>
          <a:bodyPr/>
          <a:lstStyle/>
          <a:p>
            <a:endParaRPr lang="en-US"/>
          </a:p>
        </p:txBody>
      </p:sp>
      <p:sp>
        <p:nvSpPr>
          <p:cNvPr id="1422366" name="Arc 30"/>
          <p:cNvSpPr>
            <a:spLocks/>
          </p:cNvSpPr>
          <p:nvPr/>
        </p:nvSpPr>
        <p:spPr bwMode="auto">
          <a:xfrm>
            <a:off x="4198938" y="2727325"/>
            <a:ext cx="2838450" cy="715963"/>
          </a:xfrm>
          <a:custGeom>
            <a:avLst/>
            <a:gdLst>
              <a:gd name="G0" fmla="+- 0 0 0"/>
              <a:gd name="G1" fmla="+- 9565 0 0"/>
              <a:gd name="G2" fmla="+- 21600 0 0"/>
              <a:gd name="T0" fmla="*/ 19367 w 21600"/>
              <a:gd name="T1" fmla="*/ 0 h 17978"/>
              <a:gd name="T2" fmla="*/ 19894 w 21600"/>
              <a:gd name="T3" fmla="*/ 17978 h 17978"/>
              <a:gd name="T4" fmla="*/ 0 w 21600"/>
              <a:gd name="T5" fmla="*/ 9565 h 17978"/>
            </a:gdLst>
            <a:ahLst/>
            <a:cxnLst>
              <a:cxn ang="0">
                <a:pos x="T0" y="T1"/>
              </a:cxn>
              <a:cxn ang="0">
                <a:pos x="T2" y="T3"/>
              </a:cxn>
              <a:cxn ang="0">
                <a:pos x="T4" y="T5"/>
              </a:cxn>
            </a:cxnLst>
            <a:rect l="0" t="0" r="r" b="b"/>
            <a:pathLst>
              <a:path w="21600" h="17978" fill="none" extrusionOk="0">
                <a:moveTo>
                  <a:pt x="19366" y="0"/>
                </a:moveTo>
                <a:cubicBezTo>
                  <a:pt x="20835" y="2974"/>
                  <a:pt x="21600" y="6247"/>
                  <a:pt x="21600" y="9565"/>
                </a:cubicBezTo>
                <a:cubicBezTo>
                  <a:pt x="21600" y="12455"/>
                  <a:pt x="21019" y="15316"/>
                  <a:pt x="19894" y="17978"/>
                </a:cubicBezTo>
              </a:path>
              <a:path w="21600" h="17978" stroke="0" extrusionOk="0">
                <a:moveTo>
                  <a:pt x="19366" y="0"/>
                </a:moveTo>
                <a:cubicBezTo>
                  <a:pt x="20835" y="2974"/>
                  <a:pt x="21600" y="6247"/>
                  <a:pt x="21600" y="9565"/>
                </a:cubicBezTo>
                <a:cubicBezTo>
                  <a:pt x="21600" y="12455"/>
                  <a:pt x="21019" y="15316"/>
                  <a:pt x="19894" y="17978"/>
                </a:cubicBezTo>
                <a:lnTo>
                  <a:pt x="0" y="9565"/>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67" name="Freeform 31"/>
          <p:cNvSpPr>
            <a:spLocks/>
          </p:cNvSpPr>
          <p:nvPr/>
        </p:nvSpPr>
        <p:spPr bwMode="auto">
          <a:xfrm>
            <a:off x="3700463" y="3794125"/>
            <a:ext cx="1017587" cy="158750"/>
          </a:xfrm>
          <a:custGeom>
            <a:avLst/>
            <a:gdLst/>
            <a:ahLst/>
            <a:cxnLst>
              <a:cxn ang="0">
                <a:pos x="0" y="0"/>
              </a:cxn>
              <a:cxn ang="0">
                <a:pos x="172" y="18"/>
              </a:cxn>
              <a:cxn ang="0">
                <a:pos x="220" y="57"/>
              </a:cxn>
              <a:cxn ang="0">
                <a:pos x="407" y="57"/>
              </a:cxn>
              <a:cxn ang="0">
                <a:pos x="446" y="95"/>
              </a:cxn>
              <a:cxn ang="0">
                <a:pos x="640" y="99"/>
              </a:cxn>
            </a:cxnLst>
            <a:rect l="0" t="0" r="r" b="b"/>
            <a:pathLst>
              <a:path w="641" h="100">
                <a:moveTo>
                  <a:pt x="0" y="0"/>
                </a:moveTo>
                <a:lnTo>
                  <a:pt x="172" y="18"/>
                </a:lnTo>
                <a:lnTo>
                  <a:pt x="220" y="57"/>
                </a:lnTo>
                <a:lnTo>
                  <a:pt x="407" y="57"/>
                </a:lnTo>
                <a:lnTo>
                  <a:pt x="446" y="95"/>
                </a:lnTo>
                <a:lnTo>
                  <a:pt x="640" y="99"/>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68" name="Freeform 32"/>
          <p:cNvSpPr>
            <a:spLocks/>
          </p:cNvSpPr>
          <p:nvPr/>
        </p:nvSpPr>
        <p:spPr bwMode="auto">
          <a:xfrm>
            <a:off x="3694113" y="3798888"/>
            <a:ext cx="1000125" cy="155575"/>
          </a:xfrm>
          <a:custGeom>
            <a:avLst/>
            <a:gdLst/>
            <a:ahLst/>
            <a:cxnLst>
              <a:cxn ang="0">
                <a:pos x="0" y="97"/>
              </a:cxn>
              <a:cxn ang="0">
                <a:pos x="177" y="96"/>
              </a:cxn>
              <a:cxn ang="0">
                <a:pos x="225" y="51"/>
              </a:cxn>
              <a:cxn ang="0">
                <a:pos x="407" y="51"/>
              </a:cxn>
              <a:cxn ang="0">
                <a:pos x="448" y="15"/>
              </a:cxn>
              <a:cxn ang="0">
                <a:pos x="629" y="0"/>
              </a:cxn>
            </a:cxnLst>
            <a:rect l="0" t="0" r="r" b="b"/>
            <a:pathLst>
              <a:path w="630" h="98">
                <a:moveTo>
                  <a:pt x="0" y="97"/>
                </a:moveTo>
                <a:lnTo>
                  <a:pt x="177" y="96"/>
                </a:lnTo>
                <a:lnTo>
                  <a:pt x="225" y="51"/>
                </a:lnTo>
                <a:lnTo>
                  <a:pt x="407" y="51"/>
                </a:lnTo>
                <a:lnTo>
                  <a:pt x="448" y="15"/>
                </a:lnTo>
                <a:lnTo>
                  <a:pt x="629" y="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69" name="Rectangle 33"/>
          <p:cNvSpPr>
            <a:spLocks noChangeArrowheads="1"/>
          </p:cNvSpPr>
          <p:nvPr/>
        </p:nvSpPr>
        <p:spPr bwMode="auto">
          <a:xfrm>
            <a:off x="4129088" y="3843338"/>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0" name="Arc 34"/>
          <p:cNvSpPr>
            <a:spLocks/>
          </p:cNvSpPr>
          <p:nvPr/>
        </p:nvSpPr>
        <p:spPr bwMode="auto">
          <a:xfrm>
            <a:off x="3182938" y="3932238"/>
            <a:ext cx="1019175" cy="492125"/>
          </a:xfrm>
          <a:custGeom>
            <a:avLst/>
            <a:gdLst>
              <a:gd name="G0" fmla="+- 0 0 0"/>
              <a:gd name="G1" fmla="+- 21187 0 0"/>
              <a:gd name="G2" fmla="+- 21600 0 0"/>
              <a:gd name="T0" fmla="*/ 4205 w 21600"/>
              <a:gd name="T1" fmla="*/ 0 h 21187"/>
              <a:gd name="T2" fmla="*/ 21600 w 21600"/>
              <a:gd name="T3" fmla="*/ 21187 h 21187"/>
              <a:gd name="T4" fmla="*/ 0 w 21600"/>
              <a:gd name="T5" fmla="*/ 21187 h 21187"/>
            </a:gdLst>
            <a:ahLst/>
            <a:cxnLst>
              <a:cxn ang="0">
                <a:pos x="T0" y="T1"/>
              </a:cxn>
              <a:cxn ang="0">
                <a:pos x="T2" y="T3"/>
              </a:cxn>
              <a:cxn ang="0">
                <a:pos x="T4" y="T5"/>
              </a:cxn>
            </a:cxnLst>
            <a:rect l="0" t="0" r="r" b="b"/>
            <a:pathLst>
              <a:path w="21600" h="21187" fill="none" extrusionOk="0">
                <a:moveTo>
                  <a:pt x="4204" y="0"/>
                </a:moveTo>
                <a:cubicBezTo>
                  <a:pt x="14315" y="2006"/>
                  <a:pt x="21600" y="10878"/>
                  <a:pt x="21600" y="21187"/>
                </a:cubicBezTo>
              </a:path>
              <a:path w="21600" h="21187" stroke="0" extrusionOk="0">
                <a:moveTo>
                  <a:pt x="4204" y="0"/>
                </a:moveTo>
                <a:cubicBezTo>
                  <a:pt x="14315" y="2006"/>
                  <a:pt x="21600" y="10878"/>
                  <a:pt x="21600" y="21187"/>
                </a:cubicBezTo>
                <a:lnTo>
                  <a:pt x="0" y="21187"/>
                </a:lnTo>
                <a:close/>
              </a:path>
            </a:pathLst>
          </a:custGeom>
          <a:noFill/>
          <a:ln w="25400" cap="rnd">
            <a:solidFill>
              <a:srgbClr val="0066FF"/>
            </a:solidFill>
            <a:round/>
            <a:headEnd type="none" w="sm" len="sm"/>
            <a:tailEnd type="none" w="sm" len="sm"/>
          </a:ln>
          <a:effectLst/>
        </p:spPr>
        <p:txBody>
          <a:bodyPr/>
          <a:lstStyle/>
          <a:p>
            <a:endParaRPr lang="en-US"/>
          </a:p>
        </p:txBody>
      </p:sp>
      <p:sp>
        <p:nvSpPr>
          <p:cNvPr id="1422371" name="Arc 35"/>
          <p:cNvSpPr>
            <a:spLocks/>
          </p:cNvSpPr>
          <p:nvPr/>
        </p:nvSpPr>
        <p:spPr bwMode="auto">
          <a:xfrm>
            <a:off x="4208463" y="3932238"/>
            <a:ext cx="1019175" cy="492125"/>
          </a:xfrm>
          <a:custGeom>
            <a:avLst/>
            <a:gdLst>
              <a:gd name="G0" fmla="+- 21600 0 0"/>
              <a:gd name="G1" fmla="+- 21180 0 0"/>
              <a:gd name="G2" fmla="+- 21600 0 0"/>
              <a:gd name="T0" fmla="*/ 0 w 21600"/>
              <a:gd name="T1" fmla="*/ 21112 h 21180"/>
              <a:gd name="T2" fmla="*/ 17363 w 21600"/>
              <a:gd name="T3" fmla="*/ 0 h 21180"/>
              <a:gd name="T4" fmla="*/ 21600 w 21600"/>
              <a:gd name="T5" fmla="*/ 21180 h 21180"/>
            </a:gdLst>
            <a:ahLst/>
            <a:cxnLst>
              <a:cxn ang="0">
                <a:pos x="T0" y="T1"/>
              </a:cxn>
              <a:cxn ang="0">
                <a:pos x="T2" y="T3"/>
              </a:cxn>
              <a:cxn ang="0">
                <a:pos x="T4" y="T5"/>
              </a:cxn>
            </a:cxnLst>
            <a:rect l="0" t="0" r="r" b="b"/>
            <a:pathLst>
              <a:path w="21600" h="21180" fill="none" extrusionOk="0">
                <a:moveTo>
                  <a:pt x="0" y="21112"/>
                </a:moveTo>
                <a:cubicBezTo>
                  <a:pt x="32" y="10841"/>
                  <a:pt x="7292" y="2014"/>
                  <a:pt x="17362" y="-1"/>
                </a:cubicBezTo>
              </a:path>
              <a:path w="21600" h="21180" stroke="0" extrusionOk="0">
                <a:moveTo>
                  <a:pt x="0" y="21112"/>
                </a:moveTo>
                <a:cubicBezTo>
                  <a:pt x="32" y="10841"/>
                  <a:pt x="7292" y="2014"/>
                  <a:pt x="17362" y="-1"/>
                </a:cubicBezTo>
                <a:lnTo>
                  <a:pt x="21600" y="21180"/>
                </a:lnTo>
                <a:close/>
              </a:path>
            </a:pathLst>
          </a:custGeom>
          <a:noFill/>
          <a:ln w="25400" cap="rnd">
            <a:solidFill>
              <a:srgbClr val="FFCC00"/>
            </a:solidFill>
            <a:round/>
            <a:headEnd type="none" w="sm" len="sm"/>
            <a:tailEnd type="none" w="sm" len="sm"/>
          </a:ln>
          <a:effectLst/>
        </p:spPr>
        <p:txBody>
          <a:bodyPr/>
          <a:lstStyle/>
          <a:p>
            <a:endParaRPr lang="en-US"/>
          </a:p>
        </p:txBody>
      </p:sp>
      <p:sp>
        <p:nvSpPr>
          <p:cNvPr id="1422372" name="Freeform 36"/>
          <p:cNvSpPr>
            <a:spLocks/>
          </p:cNvSpPr>
          <p:nvPr/>
        </p:nvSpPr>
        <p:spPr bwMode="auto">
          <a:xfrm>
            <a:off x="3695700" y="2254250"/>
            <a:ext cx="1011238" cy="128588"/>
          </a:xfrm>
          <a:custGeom>
            <a:avLst/>
            <a:gdLst/>
            <a:ahLst/>
            <a:cxnLst>
              <a:cxn ang="0">
                <a:pos x="0" y="0"/>
              </a:cxn>
              <a:cxn ang="0">
                <a:pos x="172" y="2"/>
              </a:cxn>
              <a:cxn ang="0">
                <a:pos x="222" y="32"/>
              </a:cxn>
              <a:cxn ang="0">
                <a:pos x="400" y="30"/>
              </a:cxn>
              <a:cxn ang="0">
                <a:pos x="446" y="68"/>
              </a:cxn>
              <a:cxn ang="0">
                <a:pos x="636" y="80"/>
              </a:cxn>
            </a:cxnLst>
            <a:rect l="0" t="0" r="r" b="b"/>
            <a:pathLst>
              <a:path w="637" h="81">
                <a:moveTo>
                  <a:pt x="0" y="0"/>
                </a:moveTo>
                <a:lnTo>
                  <a:pt x="172" y="2"/>
                </a:lnTo>
                <a:lnTo>
                  <a:pt x="222" y="32"/>
                </a:lnTo>
                <a:lnTo>
                  <a:pt x="400" y="30"/>
                </a:lnTo>
                <a:lnTo>
                  <a:pt x="446" y="68"/>
                </a:lnTo>
                <a:lnTo>
                  <a:pt x="636" y="80"/>
                </a:lnTo>
              </a:path>
            </a:pathLst>
          </a:custGeom>
          <a:noFill/>
          <a:ln w="25400" cap="rnd" cmpd="sng">
            <a:solidFill>
              <a:srgbClr val="0066FF"/>
            </a:solidFill>
            <a:prstDash val="solid"/>
            <a:round/>
            <a:headEnd type="none" w="sm" len="sm"/>
            <a:tailEnd type="none" w="sm" len="sm"/>
          </a:ln>
          <a:effectLst/>
        </p:spPr>
        <p:txBody>
          <a:bodyPr/>
          <a:lstStyle/>
          <a:p>
            <a:endParaRPr lang="en-US"/>
          </a:p>
        </p:txBody>
      </p:sp>
      <p:sp>
        <p:nvSpPr>
          <p:cNvPr id="1422373" name="Freeform 37"/>
          <p:cNvSpPr>
            <a:spLocks/>
          </p:cNvSpPr>
          <p:nvPr/>
        </p:nvSpPr>
        <p:spPr bwMode="auto">
          <a:xfrm>
            <a:off x="3694113" y="2251075"/>
            <a:ext cx="1012825" cy="128588"/>
          </a:xfrm>
          <a:custGeom>
            <a:avLst/>
            <a:gdLst/>
            <a:ahLst/>
            <a:cxnLst>
              <a:cxn ang="0">
                <a:pos x="0" y="80"/>
              </a:cxn>
              <a:cxn ang="0">
                <a:pos x="178" y="74"/>
              </a:cxn>
              <a:cxn ang="0">
                <a:pos x="222" y="32"/>
              </a:cxn>
              <a:cxn ang="0">
                <a:pos x="397" y="32"/>
              </a:cxn>
              <a:cxn ang="0">
                <a:pos x="451" y="0"/>
              </a:cxn>
              <a:cxn ang="0">
                <a:pos x="637" y="4"/>
              </a:cxn>
            </a:cxnLst>
            <a:rect l="0" t="0" r="r" b="b"/>
            <a:pathLst>
              <a:path w="638" h="81">
                <a:moveTo>
                  <a:pt x="0" y="80"/>
                </a:moveTo>
                <a:lnTo>
                  <a:pt x="178" y="74"/>
                </a:lnTo>
                <a:lnTo>
                  <a:pt x="222" y="32"/>
                </a:lnTo>
                <a:lnTo>
                  <a:pt x="397" y="32"/>
                </a:lnTo>
                <a:lnTo>
                  <a:pt x="451" y="0"/>
                </a:lnTo>
                <a:lnTo>
                  <a:pt x="637" y="4"/>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4" name="Freeform 38"/>
          <p:cNvSpPr>
            <a:spLocks/>
          </p:cNvSpPr>
          <p:nvPr/>
        </p:nvSpPr>
        <p:spPr bwMode="auto">
          <a:xfrm>
            <a:off x="1593850" y="3444875"/>
            <a:ext cx="749300" cy="153988"/>
          </a:xfrm>
          <a:custGeom>
            <a:avLst/>
            <a:gdLst/>
            <a:ahLst/>
            <a:cxnLst>
              <a:cxn ang="0">
                <a:pos x="0" y="0"/>
              </a:cxn>
              <a:cxn ang="0">
                <a:pos x="106" y="54"/>
              </a:cxn>
              <a:cxn ang="0">
                <a:pos x="152" y="44"/>
              </a:cxn>
              <a:cxn ang="0">
                <a:pos x="271" y="90"/>
              </a:cxn>
              <a:cxn ang="0">
                <a:pos x="345" y="68"/>
              </a:cxn>
              <a:cxn ang="0">
                <a:pos x="471" y="96"/>
              </a:cxn>
            </a:cxnLst>
            <a:rect l="0" t="0" r="r" b="b"/>
            <a:pathLst>
              <a:path w="472" h="97">
                <a:moveTo>
                  <a:pt x="0" y="0"/>
                </a:moveTo>
                <a:lnTo>
                  <a:pt x="106" y="54"/>
                </a:lnTo>
                <a:lnTo>
                  <a:pt x="152" y="44"/>
                </a:lnTo>
                <a:lnTo>
                  <a:pt x="271" y="90"/>
                </a:lnTo>
                <a:lnTo>
                  <a:pt x="345" y="68"/>
                </a:lnTo>
                <a:lnTo>
                  <a:pt x="471" y="96"/>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5" name="Freeform 39"/>
          <p:cNvSpPr>
            <a:spLocks/>
          </p:cNvSpPr>
          <p:nvPr/>
        </p:nvSpPr>
        <p:spPr bwMode="auto">
          <a:xfrm>
            <a:off x="1719263" y="3336925"/>
            <a:ext cx="523875" cy="395288"/>
          </a:xfrm>
          <a:custGeom>
            <a:avLst/>
            <a:gdLst/>
            <a:ahLst/>
            <a:cxnLst>
              <a:cxn ang="0">
                <a:pos x="0" y="0"/>
              </a:cxn>
              <a:cxn ang="0">
                <a:pos x="68" y="46"/>
              </a:cxn>
              <a:cxn ang="0">
                <a:pos x="78" y="110"/>
              </a:cxn>
              <a:cxn ang="0">
                <a:pos x="191" y="156"/>
              </a:cxn>
              <a:cxn ang="0">
                <a:pos x="195" y="202"/>
              </a:cxn>
              <a:cxn ang="0">
                <a:pos x="329" y="248"/>
              </a:cxn>
            </a:cxnLst>
            <a:rect l="0" t="0" r="r" b="b"/>
            <a:pathLst>
              <a:path w="330" h="249">
                <a:moveTo>
                  <a:pt x="0" y="0"/>
                </a:moveTo>
                <a:lnTo>
                  <a:pt x="68" y="46"/>
                </a:lnTo>
                <a:lnTo>
                  <a:pt x="78" y="110"/>
                </a:lnTo>
                <a:lnTo>
                  <a:pt x="191" y="156"/>
                </a:lnTo>
                <a:lnTo>
                  <a:pt x="195" y="202"/>
                </a:lnTo>
                <a:lnTo>
                  <a:pt x="329" y="248"/>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6" name="Rectangle 40"/>
          <p:cNvSpPr>
            <a:spLocks noChangeArrowheads="1"/>
          </p:cNvSpPr>
          <p:nvPr/>
        </p:nvSpPr>
        <p:spPr bwMode="auto">
          <a:xfrm rot="1500000">
            <a:off x="1863725" y="349567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77" name="Freeform 41"/>
          <p:cNvSpPr>
            <a:spLocks/>
          </p:cNvSpPr>
          <p:nvPr/>
        </p:nvSpPr>
        <p:spPr bwMode="auto">
          <a:xfrm>
            <a:off x="1643063" y="2571750"/>
            <a:ext cx="725487" cy="176213"/>
          </a:xfrm>
          <a:custGeom>
            <a:avLst/>
            <a:gdLst/>
            <a:ahLst/>
            <a:cxnLst>
              <a:cxn ang="0">
                <a:pos x="0" y="110"/>
              </a:cxn>
              <a:cxn ang="0">
                <a:pos x="80" y="70"/>
              </a:cxn>
              <a:cxn ang="0">
                <a:pos x="136" y="68"/>
              </a:cxn>
              <a:cxn ang="0">
                <a:pos x="296" y="2"/>
              </a:cxn>
              <a:cxn ang="0">
                <a:pos x="348" y="22"/>
              </a:cxn>
              <a:cxn ang="0">
                <a:pos x="456" y="0"/>
              </a:cxn>
            </a:cxnLst>
            <a:rect l="0" t="0" r="r" b="b"/>
            <a:pathLst>
              <a:path w="457" h="111">
                <a:moveTo>
                  <a:pt x="0" y="110"/>
                </a:moveTo>
                <a:lnTo>
                  <a:pt x="80" y="70"/>
                </a:lnTo>
                <a:lnTo>
                  <a:pt x="136" y="68"/>
                </a:lnTo>
                <a:lnTo>
                  <a:pt x="296" y="2"/>
                </a:lnTo>
                <a:lnTo>
                  <a:pt x="348" y="22"/>
                </a:lnTo>
                <a:lnTo>
                  <a:pt x="456" y="0"/>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78" name="Freeform 42"/>
          <p:cNvSpPr>
            <a:spLocks/>
          </p:cNvSpPr>
          <p:nvPr/>
        </p:nvSpPr>
        <p:spPr bwMode="auto">
          <a:xfrm>
            <a:off x="1763713" y="2473325"/>
            <a:ext cx="511175" cy="325438"/>
          </a:xfrm>
          <a:custGeom>
            <a:avLst/>
            <a:gdLst/>
            <a:ahLst/>
            <a:cxnLst>
              <a:cxn ang="0">
                <a:pos x="0" y="204"/>
              </a:cxn>
              <a:cxn ang="0">
                <a:pos x="58" y="164"/>
              </a:cxn>
              <a:cxn ang="0">
                <a:pos x="58" y="130"/>
              </a:cxn>
              <a:cxn ang="0">
                <a:pos x="217" y="66"/>
              </a:cxn>
              <a:cxn ang="0">
                <a:pos x="221" y="30"/>
              </a:cxn>
              <a:cxn ang="0">
                <a:pos x="321" y="0"/>
              </a:cxn>
            </a:cxnLst>
            <a:rect l="0" t="0" r="r" b="b"/>
            <a:pathLst>
              <a:path w="322" h="205">
                <a:moveTo>
                  <a:pt x="0" y="204"/>
                </a:moveTo>
                <a:lnTo>
                  <a:pt x="58" y="164"/>
                </a:lnTo>
                <a:lnTo>
                  <a:pt x="58" y="130"/>
                </a:lnTo>
                <a:lnTo>
                  <a:pt x="217" y="66"/>
                </a:lnTo>
                <a:lnTo>
                  <a:pt x="221" y="30"/>
                </a:lnTo>
                <a:lnTo>
                  <a:pt x="321"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79" name="Rectangle 43"/>
          <p:cNvSpPr>
            <a:spLocks noChangeArrowheads="1"/>
          </p:cNvSpPr>
          <p:nvPr/>
        </p:nvSpPr>
        <p:spPr bwMode="auto">
          <a:xfrm rot="20280000">
            <a:off x="1925638" y="2578100"/>
            <a:ext cx="142875"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0" name="Rectangle 44"/>
          <p:cNvSpPr>
            <a:spLocks noChangeArrowheads="1"/>
          </p:cNvSpPr>
          <p:nvPr/>
        </p:nvSpPr>
        <p:spPr bwMode="auto">
          <a:xfrm>
            <a:off x="4117975" y="2257425"/>
            <a:ext cx="144463"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1" name="Freeform 45"/>
          <p:cNvSpPr>
            <a:spLocks/>
          </p:cNvSpPr>
          <p:nvPr/>
        </p:nvSpPr>
        <p:spPr bwMode="auto">
          <a:xfrm>
            <a:off x="6126163" y="2474913"/>
            <a:ext cx="503237" cy="314325"/>
          </a:xfrm>
          <a:custGeom>
            <a:avLst/>
            <a:gdLst/>
            <a:ahLst/>
            <a:cxnLst>
              <a:cxn ang="0">
                <a:pos x="0" y="0"/>
              </a:cxn>
              <a:cxn ang="0">
                <a:pos x="75" y="24"/>
              </a:cxn>
              <a:cxn ang="0">
                <a:pos x="87" y="57"/>
              </a:cxn>
              <a:cxn ang="0">
                <a:pos x="264" y="125"/>
              </a:cxn>
              <a:cxn ang="0">
                <a:pos x="262" y="164"/>
              </a:cxn>
              <a:cxn ang="0">
                <a:pos x="316" y="197"/>
              </a:cxn>
            </a:cxnLst>
            <a:rect l="0" t="0" r="r" b="b"/>
            <a:pathLst>
              <a:path w="317" h="198">
                <a:moveTo>
                  <a:pt x="0" y="0"/>
                </a:moveTo>
                <a:lnTo>
                  <a:pt x="75" y="24"/>
                </a:lnTo>
                <a:lnTo>
                  <a:pt x="87" y="57"/>
                </a:lnTo>
                <a:lnTo>
                  <a:pt x="264" y="125"/>
                </a:lnTo>
                <a:lnTo>
                  <a:pt x="262" y="164"/>
                </a:lnTo>
                <a:lnTo>
                  <a:pt x="316" y="197"/>
                </a:lnTo>
              </a:path>
            </a:pathLst>
          </a:custGeom>
          <a:noFill/>
          <a:ln w="25400" cap="rnd" cmpd="sng">
            <a:solidFill>
              <a:srgbClr val="FFCC00"/>
            </a:solidFill>
            <a:prstDash val="solid"/>
            <a:round/>
            <a:headEnd type="none" w="sm" len="sm"/>
            <a:tailEnd type="none" w="sm" len="sm"/>
          </a:ln>
          <a:effectLst/>
        </p:spPr>
        <p:txBody>
          <a:bodyPr/>
          <a:lstStyle/>
          <a:p>
            <a:endParaRPr lang="en-US"/>
          </a:p>
        </p:txBody>
      </p:sp>
      <p:sp>
        <p:nvSpPr>
          <p:cNvPr id="1422382" name="Freeform 46"/>
          <p:cNvSpPr>
            <a:spLocks/>
          </p:cNvSpPr>
          <p:nvPr/>
        </p:nvSpPr>
        <p:spPr bwMode="auto">
          <a:xfrm>
            <a:off x="6107113" y="3440113"/>
            <a:ext cx="712787" cy="160337"/>
          </a:xfrm>
          <a:custGeom>
            <a:avLst/>
            <a:gdLst/>
            <a:ahLst/>
            <a:cxnLst>
              <a:cxn ang="0">
                <a:pos x="0" y="92"/>
              </a:cxn>
              <a:cxn ang="0">
                <a:pos x="93" y="73"/>
              </a:cxn>
              <a:cxn ang="0">
                <a:pos x="141" y="100"/>
              </a:cxn>
              <a:cxn ang="0">
                <a:pos x="304" y="33"/>
              </a:cxn>
              <a:cxn ang="0">
                <a:pos x="354" y="52"/>
              </a:cxn>
              <a:cxn ang="0">
                <a:pos x="448" y="0"/>
              </a:cxn>
            </a:cxnLst>
            <a:rect l="0" t="0" r="r" b="b"/>
            <a:pathLst>
              <a:path w="449" h="101">
                <a:moveTo>
                  <a:pt x="0" y="92"/>
                </a:moveTo>
                <a:lnTo>
                  <a:pt x="93" y="73"/>
                </a:lnTo>
                <a:lnTo>
                  <a:pt x="141" y="100"/>
                </a:lnTo>
                <a:lnTo>
                  <a:pt x="304" y="33"/>
                </a:lnTo>
                <a:lnTo>
                  <a:pt x="354" y="52"/>
                </a:lnTo>
                <a:lnTo>
                  <a:pt x="448" y="0"/>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3" name="Rectangle 47"/>
          <p:cNvSpPr>
            <a:spLocks noChangeArrowheads="1"/>
          </p:cNvSpPr>
          <p:nvPr/>
        </p:nvSpPr>
        <p:spPr bwMode="auto">
          <a:xfrm rot="20280000">
            <a:off x="6386513" y="349726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sp>
        <p:nvSpPr>
          <p:cNvPr id="1422384" name="Freeform 48"/>
          <p:cNvSpPr>
            <a:spLocks/>
          </p:cNvSpPr>
          <p:nvPr/>
        </p:nvSpPr>
        <p:spPr bwMode="auto">
          <a:xfrm>
            <a:off x="6034088" y="2568575"/>
            <a:ext cx="715962" cy="161925"/>
          </a:xfrm>
          <a:custGeom>
            <a:avLst/>
            <a:gdLst/>
            <a:ahLst/>
            <a:cxnLst>
              <a:cxn ang="0">
                <a:pos x="0" y="0"/>
              </a:cxn>
              <a:cxn ang="0">
                <a:pos x="84" y="20"/>
              </a:cxn>
              <a:cxn ang="0">
                <a:pos x="147" y="0"/>
              </a:cxn>
              <a:cxn ang="0">
                <a:pos x="319" y="69"/>
              </a:cxn>
              <a:cxn ang="0">
                <a:pos x="379" y="60"/>
              </a:cxn>
              <a:cxn ang="0">
                <a:pos x="450" y="101"/>
              </a:cxn>
            </a:cxnLst>
            <a:rect l="0" t="0" r="r" b="b"/>
            <a:pathLst>
              <a:path w="451" h="102">
                <a:moveTo>
                  <a:pt x="0" y="0"/>
                </a:moveTo>
                <a:lnTo>
                  <a:pt x="84" y="20"/>
                </a:lnTo>
                <a:lnTo>
                  <a:pt x="147" y="0"/>
                </a:lnTo>
                <a:lnTo>
                  <a:pt x="319" y="69"/>
                </a:lnTo>
                <a:lnTo>
                  <a:pt x="379" y="60"/>
                </a:lnTo>
                <a:lnTo>
                  <a:pt x="450" y="101"/>
                </a:lnTo>
              </a:path>
            </a:pathLst>
          </a:custGeom>
          <a:noFill/>
          <a:ln w="25400" cap="rnd" cmpd="sng">
            <a:solidFill>
              <a:srgbClr val="3333FF"/>
            </a:solidFill>
            <a:prstDash val="solid"/>
            <a:round/>
            <a:headEnd type="none" w="sm" len="sm"/>
            <a:tailEnd type="none" w="sm" len="sm"/>
          </a:ln>
          <a:effectLst/>
        </p:spPr>
        <p:txBody>
          <a:bodyPr/>
          <a:lstStyle/>
          <a:p>
            <a:endParaRPr lang="en-US"/>
          </a:p>
        </p:txBody>
      </p:sp>
      <p:sp>
        <p:nvSpPr>
          <p:cNvPr id="1422385" name="Rectangle 49"/>
          <p:cNvSpPr>
            <a:spLocks noChangeArrowheads="1"/>
          </p:cNvSpPr>
          <p:nvPr/>
        </p:nvSpPr>
        <p:spPr bwMode="auto">
          <a:xfrm rot="1500000">
            <a:off x="6335713" y="2576513"/>
            <a:ext cx="144462" cy="85725"/>
          </a:xfrm>
          <a:prstGeom prst="rect">
            <a:avLst/>
          </a:prstGeom>
          <a:solidFill>
            <a:schemeClr val="accent1"/>
          </a:solidFill>
          <a:ln w="12700">
            <a:solidFill>
              <a:srgbClr val="000000"/>
            </a:solidFill>
            <a:miter lim="800000"/>
            <a:headEnd/>
            <a:tailEnd/>
          </a:ln>
          <a:effectLst/>
        </p:spPr>
        <p:txBody>
          <a:bodyPr wrap="none" anchor="ctr"/>
          <a:lstStyle/>
          <a:p>
            <a:endParaRPr lang="en-US"/>
          </a:p>
        </p:txBody>
      </p:sp>
      <p:grpSp>
        <p:nvGrpSpPr>
          <p:cNvPr id="1422386" name="Group 50"/>
          <p:cNvGrpSpPr>
            <a:grpSpLocks/>
          </p:cNvGrpSpPr>
          <p:nvPr/>
        </p:nvGrpSpPr>
        <p:grpSpPr bwMode="auto">
          <a:xfrm>
            <a:off x="4410075" y="3884613"/>
            <a:ext cx="225425" cy="123825"/>
            <a:chOff x="2778" y="2447"/>
            <a:chExt cx="142" cy="78"/>
          </a:xfrm>
        </p:grpSpPr>
        <p:sp>
          <p:nvSpPr>
            <p:cNvPr id="1422387" name="Oval 51"/>
            <p:cNvSpPr>
              <a:spLocks noChangeArrowheads="1"/>
            </p:cNvSpPr>
            <p:nvPr/>
          </p:nvSpPr>
          <p:spPr bwMode="auto">
            <a:xfrm rot="60000">
              <a:off x="2778" y="2447"/>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88" name="Freeform 52"/>
            <p:cNvSpPr>
              <a:spLocks/>
            </p:cNvSpPr>
            <p:nvPr/>
          </p:nvSpPr>
          <p:spPr bwMode="auto">
            <a:xfrm>
              <a:off x="2811" y="2456"/>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89" name="Group 53"/>
          <p:cNvGrpSpPr>
            <a:grpSpLocks/>
          </p:cNvGrpSpPr>
          <p:nvPr/>
        </p:nvGrpSpPr>
        <p:grpSpPr bwMode="auto">
          <a:xfrm>
            <a:off x="4402138" y="3743325"/>
            <a:ext cx="225425" cy="123825"/>
            <a:chOff x="2773" y="2358"/>
            <a:chExt cx="142" cy="78"/>
          </a:xfrm>
        </p:grpSpPr>
        <p:sp>
          <p:nvSpPr>
            <p:cNvPr id="1422390" name="Oval 54"/>
            <p:cNvSpPr>
              <a:spLocks noChangeArrowheads="1"/>
            </p:cNvSpPr>
            <p:nvPr/>
          </p:nvSpPr>
          <p:spPr bwMode="auto">
            <a:xfrm rot="21360000">
              <a:off x="2773" y="2358"/>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1" name="Freeform 55"/>
            <p:cNvSpPr>
              <a:spLocks/>
            </p:cNvSpPr>
            <p:nvPr/>
          </p:nvSpPr>
          <p:spPr bwMode="auto">
            <a:xfrm>
              <a:off x="2808" y="2364"/>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2" name="Group 56"/>
          <p:cNvGrpSpPr>
            <a:grpSpLocks/>
          </p:cNvGrpSpPr>
          <p:nvPr/>
        </p:nvGrpSpPr>
        <p:grpSpPr bwMode="auto">
          <a:xfrm>
            <a:off x="3752850" y="3881438"/>
            <a:ext cx="225425" cy="123825"/>
            <a:chOff x="2364" y="2445"/>
            <a:chExt cx="142" cy="78"/>
          </a:xfrm>
        </p:grpSpPr>
        <p:sp>
          <p:nvSpPr>
            <p:cNvPr id="1422393" name="Oval 57"/>
            <p:cNvSpPr>
              <a:spLocks noChangeArrowheads="1"/>
            </p:cNvSpPr>
            <p:nvPr/>
          </p:nvSpPr>
          <p:spPr bwMode="auto">
            <a:xfrm rot="21360000">
              <a:off x="2364" y="244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394" name="Freeform 58"/>
            <p:cNvSpPr>
              <a:spLocks/>
            </p:cNvSpPr>
            <p:nvPr/>
          </p:nvSpPr>
          <p:spPr bwMode="auto">
            <a:xfrm>
              <a:off x="2399" y="2451"/>
              <a:ext cx="81" cy="60"/>
            </a:xfrm>
            <a:custGeom>
              <a:avLst/>
              <a:gdLst/>
              <a:ahLst/>
              <a:cxnLst>
                <a:cxn ang="0">
                  <a:pos x="0" y="53"/>
                </a:cxn>
                <a:cxn ang="0">
                  <a:pos x="1" y="42"/>
                </a:cxn>
                <a:cxn ang="0">
                  <a:pos x="3" y="31"/>
                </a:cxn>
                <a:cxn ang="0">
                  <a:pos x="7" y="22"/>
                </a:cxn>
                <a:cxn ang="0">
                  <a:pos x="9" y="16"/>
                </a:cxn>
                <a:cxn ang="0">
                  <a:pos x="12" y="12"/>
                </a:cxn>
                <a:cxn ang="0">
                  <a:pos x="14" y="9"/>
                </a:cxn>
                <a:cxn ang="0">
                  <a:pos x="16" y="6"/>
                </a:cxn>
                <a:cxn ang="0">
                  <a:pos x="19" y="4"/>
                </a:cxn>
                <a:cxn ang="0">
                  <a:pos x="22" y="2"/>
                </a:cxn>
                <a:cxn ang="0">
                  <a:pos x="25" y="1"/>
                </a:cxn>
                <a:cxn ang="0">
                  <a:pos x="27" y="0"/>
                </a:cxn>
                <a:cxn ang="0">
                  <a:pos x="45" y="0"/>
                </a:cxn>
                <a:cxn ang="0">
                  <a:pos x="49" y="1"/>
                </a:cxn>
                <a:cxn ang="0">
                  <a:pos x="54" y="2"/>
                </a:cxn>
                <a:cxn ang="0">
                  <a:pos x="58" y="5"/>
                </a:cxn>
                <a:cxn ang="0">
                  <a:pos x="61" y="9"/>
                </a:cxn>
                <a:cxn ang="0">
                  <a:pos x="64" y="14"/>
                </a:cxn>
                <a:cxn ang="0">
                  <a:pos x="67" y="19"/>
                </a:cxn>
                <a:cxn ang="0">
                  <a:pos x="70" y="26"/>
                </a:cxn>
                <a:cxn ang="0">
                  <a:pos x="72" y="33"/>
                </a:cxn>
                <a:cxn ang="0">
                  <a:pos x="67" y="58"/>
                </a:cxn>
                <a:cxn ang="0">
                  <a:pos x="55" y="33"/>
                </a:cxn>
                <a:cxn ang="0">
                  <a:pos x="54" y="28"/>
                </a:cxn>
                <a:cxn ang="0">
                  <a:pos x="52" y="23"/>
                </a:cxn>
                <a:cxn ang="0">
                  <a:pos x="50" y="18"/>
                </a:cxn>
                <a:cxn ang="0">
                  <a:pos x="48" y="14"/>
                </a:cxn>
                <a:cxn ang="0">
                  <a:pos x="45" y="10"/>
                </a:cxn>
                <a:cxn ang="0">
                  <a:pos x="43" y="7"/>
                </a:cxn>
                <a:cxn ang="0">
                  <a:pos x="40" y="4"/>
                </a:cxn>
                <a:cxn ang="0">
                  <a:pos x="37" y="2"/>
                </a:cxn>
                <a:cxn ang="0">
                  <a:pos x="33" y="6"/>
                </a:cxn>
                <a:cxn ang="0">
                  <a:pos x="29" y="11"/>
                </a:cxn>
                <a:cxn ang="0">
                  <a:pos x="25" y="17"/>
                </a:cxn>
                <a:cxn ang="0">
                  <a:pos x="23" y="24"/>
                </a:cxn>
                <a:cxn ang="0">
                  <a:pos x="20" y="31"/>
                </a:cxn>
                <a:cxn ang="0">
                  <a:pos x="18" y="40"/>
                </a:cxn>
                <a:cxn ang="0">
                  <a:pos x="17" y="49"/>
                </a:cxn>
                <a:cxn ang="0">
                  <a:pos x="17" y="58"/>
                </a:cxn>
              </a:cxnLst>
              <a:rect l="0" t="0" r="r" b="b"/>
              <a:pathLst>
                <a:path w="81" h="60">
                  <a:moveTo>
                    <a:pt x="0" y="59"/>
                  </a:moveTo>
                  <a:lnTo>
                    <a:pt x="0" y="53"/>
                  </a:lnTo>
                  <a:lnTo>
                    <a:pt x="1" y="47"/>
                  </a:lnTo>
                  <a:lnTo>
                    <a:pt x="1" y="42"/>
                  </a:lnTo>
                  <a:lnTo>
                    <a:pt x="2" y="36"/>
                  </a:lnTo>
                  <a:lnTo>
                    <a:pt x="3" y="31"/>
                  </a:lnTo>
                  <a:lnTo>
                    <a:pt x="5" y="26"/>
                  </a:lnTo>
                  <a:lnTo>
                    <a:pt x="7" y="22"/>
                  </a:lnTo>
                  <a:lnTo>
                    <a:pt x="9" y="17"/>
                  </a:lnTo>
                  <a:lnTo>
                    <a:pt x="9" y="16"/>
                  </a:lnTo>
                  <a:lnTo>
                    <a:pt x="10" y="14"/>
                  </a:lnTo>
                  <a:lnTo>
                    <a:pt x="12" y="12"/>
                  </a:lnTo>
                  <a:lnTo>
                    <a:pt x="13" y="10"/>
                  </a:lnTo>
                  <a:lnTo>
                    <a:pt x="14" y="9"/>
                  </a:lnTo>
                  <a:lnTo>
                    <a:pt x="15" y="7"/>
                  </a:lnTo>
                  <a:lnTo>
                    <a:pt x="16" y="6"/>
                  </a:lnTo>
                  <a:lnTo>
                    <a:pt x="18" y="5"/>
                  </a:lnTo>
                  <a:lnTo>
                    <a:pt x="19" y="4"/>
                  </a:lnTo>
                  <a:lnTo>
                    <a:pt x="20" y="3"/>
                  </a:lnTo>
                  <a:lnTo>
                    <a:pt x="22" y="2"/>
                  </a:lnTo>
                  <a:lnTo>
                    <a:pt x="23" y="1"/>
                  </a:lnTo>
                  <a:lnTo>
                    <a:pt x="25" y="1"/>
                  </a:lnTo>
                  <a:lnTo>
                    <a:pt x="26" y="0"/>
                  </a:lnTo>
                  <a:lnTo>
                    <a:pt x="27" y="0"/>
                  </a:lnTo>
                  <a:lnTo>
                    <a:pt x="29" y="0"/>
                  </a:lnTo>
                  <a:lnTo>
                    <a:pt x="45" y="0"/>
                  </a:lnTo>
                  <a:lnTo>
                    <a:pt x="47" y="0"/>
                  </a:lnTo>
                  <a:lnTo>
                    <a:pt x="49" y="1"/>
                  </a:lnTo>
                  <a:lnTo>
                    <a:pt x="52" y="1"/>
                  </a:lnTo>
                  <a:lnTo>
                    <a:pt x="54" y="2"/>
                  </a:lnTo>
                  <a:lnTo>
                    <a:pt x="56" y="4"/>
                  </a:lnTo>
                  <a:lnTo>
                    <a:pt x="58" y="5"/>
                  </a:lnTo>
                  <a:lnTo>
                    <a:pt x="59" y="7"/>
                  </a:lnTo>
                  <a:lnTo>
                    <a:pt x="61" y="9"/>
                  </a:lnTo>
                  <a:lnTo>
                    <a:pt x="63" y="11"/>
                  </a:lnTo>
                  <a:lnTo>
                    <a:pt x="64" y="14"/>
                  </a:lnTo>
                  <a:lnTo>
                    <a:pt x="66" y="17"/>
                  </a:lnTo>
                  <a:lnTo>
                    <a:pt x="67" y="19"/>
                  </a:lnTo>
                  <a:lnTo>
                    <a:pt x="69" y="23"/>
                  </a:lnTo>
                  <a:lnTo>
                    <a:pt x="70" y="26"/>
                  </a:lnTo>
                  <a:lnTo>
                    <a:pt x="71" y="29"/>
                  </a:lnTo>
                  <a:lnTo>
                    <a:pt x="72" y="33"/>
                  </a:lnTo>
                  <a:lnTo>
                    <a:pt x="80" y="33"/>
                  </a:lnTo>
                  <a:lnTo>
                    <a:pt x="67" y="58"/>
                  </a:lnTo>
                  <a:lnTo>
                    <a:pt x="47" y="34"/>
                  </a:lnTo>
                  <a:lnTo>
                    <a:pt x="55" y="33"/>
                  </a:lnTo>
                  <a:lnTo>
                    <a:pt x="54" y="30"/>
                  </a:lnTo>
                  <a:lnTo>
                    <a:pt x="54" y="28"/>
                  </a:lnTo>
                  <a:lnTo>
                    <a:pt x="53" y="25"/>
                  </a:lnTo>
                  <a:lnTo>
                    <a:pt x="52" y="23"/>
                  </a:lnTo>
                  <a:lnTo>
                    <a:pt x="51" y="20"/>
                  </a:lnTo>
                  <a:lnTo>
                    <a:pt x="50" y="18"/>
                  </a:lnTo>
                  <a:lnTo>
                    <a:pt x="49" y="16"/>
                  </a:lnTo>
                  <a:lnTo>
                    <a:pt x="48" y="14"/>
                  </a:lnTo>
                  <a:lnTo>
                    <a:pt x="47" y="12"/>
                  </a:lnTo>
                  <a:lnTo>
                    <a:pt x="45" y="10"/>
                  </a:lnTo>
                  <a:lnTo>
                    <a:pt x="44" y="8"/>
                  </a:lnTo>
                  <a:lnTo>
                    <a:pt x="43" y="7"/>
                  </a:lnTo>
                  <a:lnTo>
                    <a:pt x="41" y="5"/>
                  </a:lnTo>
                  <a:lnTo>
                    <a:pt x="40" y="4"/>
                  </a:lnTo>
                  <a:lnTo>
                    <a:pt x="38" y="3"/>
                  </a:lnTo>
                  <a:lnTo>
                    <a:pt x="37" y="2"/>
                  </a:lnTo>
                  <a:lnTo>
                    <a:pt x="35" y="4"/>
                  </a:lnTo>
                  <a:lnTo>
                    <a:pt x="33" y="6"/>
                  </a:lnTo>
                  <a:lnTo>
                    <a:pt x="31" y="8"/>
                  </a:lnTo>
                  <a:lnTo>
                    <a:pt x="29" y="11"/>
                  </a:lnTo>
                  <a:lnTo>
                    <a:pt x="27" y="14"/>
                  </a:lnTo>
                  <a:lnTo>
                    <a:pt x="25" y="17"/>
                  </a:lnTo>
                  <a:lnTo>
                    <a:pt x="24" y="20"/>
                  </a:lnTo>
                  <a:lnTo>
                    <a:pt x="23" y="24"/>
                  </a:lnTo>
                  <a:lnTo>
                    <a:pt x="21" y="27"/>
                  </a:lnTo>
                  <a:lnTo>
                    <a:pt x="20" y="31"/>
                  </a:lnTo>
                  <a:lnTo>
                    <a:pt x="19" y="36"/>
                  </a:lnTo>
                  <a:lnTo>
                    <a:pt x="18" y="40"/>
                  </a:lnTo>
                  <a:lnTo>
                    <a:pt x="18" y="44"/>
                  </a:lnTo>
                  <a:lnTo>
                    <a:pt x="17" y="49"/>
                  </a:lnTo>
                  <a:lnTo>
                    <a:pt x="17" y="53"/>
                  </a:lnTo>
                  <a:lnTo>
                    <a:pt x="17" y="58"/>
                  </a:lnTo>
                  <a:lnTo>
                    <a:pt x="0" y="59"/>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5" name="Group 59"/>
          <p:cNvGrpSpPr>
            <a:grpSpLocks/>
          </p:cNvGrpSpPr>
          <p:nvPr/>
        </p:nvGrpSpPr>
        <p:grpSpPr bwMode="auto">
          <a:xfrm>
            <a:off x="3746500" y="3740150"/>
            <a:ext cx="225425" cy="123825"/>
            <a:chOff x="2360" y="2356"/>
            <a:chExt cx="142" cy="78"/>
          </a:xfrm>
        </p:grpSpPr>
        <p:sp>
          <p:nvSpPr>
            <p:cNvPr id="1422396" name="Oval 60"/>
            <p:cNvSpPr>
              <a:spLocks noChangeArrowheads="1"/>
            </p:cNvSpPr>
            <p:nvPr/>
          </p:nvSpPr>
          <p:spPr bwMode="auto">
            <a:xfrm rot="60000">
              <a:off x="2360" y="2356"/>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397" name="Freeform 61"/>
            <p:cNvSpPr>
              <a:spLocks/>
            </p:cNvSpPr>
            <p:nvPr/>
          </p:nvSpPr>
          <p:spPr bwMode="auto">
            <a:xfrm>
              <a:off x="2393" y="2365"/>
              <a:ext cx="83" cy="62"/>
            </a:xfrm>
            <a:custGeom>
              <a:avLst/>
              <a:gdLst/>
              <a:ahLst/>
              <a:cxnLst>
                <a:cxn ang="0">
                  <a:pos x="1" y="50"/>
                </a:cxn>
                <a:cxn ang="0">
                  <a:pos x="2" y="39"/>
                </a:cxn>
                <a:cxn ang="0">
                  <a:pos x="5" y="29"/>
                </a:cxn>
                <a:cxn ang="0">
                  <a:pos x="9" y="20"/>
                </a:cxn>
                <a:cxn ang="0">
                  <a:pos x="12" y="14"/>
                </a:cxn>
                <a:cxn ang="0">
                  <a:pos x="15" y="10"/>
                </a:cxn>
                <a:cxn ang="0">
                  <a:pos x="17" y="7"/>
                </a:cxn>
                <a:cxn ang="0">
                  <a:pos x="20" y="5"/>
                </a:cxn>
                <a:cxn ang="0">
                  <a:pos x="23" y="3"/>
                </a:cxn>
                <a:cxn ang="0">
                  <a:pos x="26" y="1"/>
                </a:cxn>
                <a:cxn ang="0">
                  <a:pos x="29" y="0"/>
                </a:cxn>
                <a:cxn ang="0">
                  <a:pos x="31" y="0"/>
                </a:cxn>
                <a:cxn ang="0">
                  <a:pos x="50" y="1"/>
                </a:cxn>
                <a:cxn ang="0">
                  <a:pos x="54" y="2"/>
                </a:cxn>
                <a:cxn ang="0">
                  <a:pos x="58" y="4"/>
                </a:cxn>
                <a:cxn ang="0">
                  <a:pos x="61" y="7"/>
                </a:cxn>
                <a:cxn ang="0">
                  <a:pos x="65" y="11"/>
                </a:cxn>
                <a:cxn ang="0">
                  <a:pos x="68" y="17"/>
                </a:cxn>
                <a:cxn ang="0">
                  <a:pos x="70" y="23"/>
                </a:cxn>
                <a:cxn ang="0">
                  <a:pos x="72" y="29"/>
                </a:cxn>
                <a:cxn ang="0">
                  <a:pos x="74" y="37"/>
                </a:cxn>
                <a:cxn ang="0">
                  <a:pos x="66" y="61"/>
                </a:cxn>
                <a:cxn ang="0">
                  <a:pos x="57" y="36"/>
                </a:cxn>
                <a:cxn ang="0">
                  <a:pos x="56" y="30"/>
                </a:cxn>
                <a:cxn ang="0">
                  <a:pos x="55" y="25"/>
                </a:cxn>
                <a:cxn ang="0">
                  <a:pos x="53" y="20"/>
                </a:cxn>
                <a:cxn ang="0">
                  <a:pos x="51" y="15"/>
                </a:cxn>
                <a:cxn ang="0">
                  <a:pos x="49" y="11"/>
                </a:cxn>
                <a:cxn ang="0">
                  <a:pos x="47" y="8"/>
                </a:cxn>
                <a:cxn ang="0">
                  <a:pos x="44" y="5"/>
                </a:cxn>
                <a:cxn ang="0">
                  <a:pos x="41" y="3"/>
                </a:cxn>
                <a:cxn ang="0">
                  <a:pos x="36" y="6"/>
                </a:cxn>
                <a:cxn ang="0">
                  <a:pos x="32" y="11"/>
                </a:cxn>
                <a:cxn ang="0">
                  <a:pos x="28" y="17"/>
                </a:cxn>
                <a:cxn ang="0">
                  <a:pos x="25" y="23"/>
                </a:cxn>
                <a:cxn ang="0">
                  <a:pos x="22" y="31"/>
                </a:cxn>
                <a:cxn ang="0">
                  <a:pos x="19" y="39"/>
                </a:cxn>
                <a:cxn ang="0">
                  <a:pos x="18" y="48"/>
                </a:cxn>
                <a:cxn ang="0">
                  <a:pos x="17" y="57"/>
                </a:cxn>
              </a:cxnLst>
              <a:rect l="0" t="0" r="r" b="b"/>
              <a:pathLst>
                <a:path w="83" h="62">
                  <a:moveTo>
                    <a:pt x="0" y="56"/>
                  </a:moveTo>
                  <a:lnTo>
                    <a:pt x="1" y="50"/>
                  </a:lnTo>
                  <a:lnTo>
                    <a:pt x="1" y="44"/>
                  </a:lnTo>
                  <a:lnTo>
                    <a:pt x="2" y="39"/>
                  </a:lnTo>
                  <a:lnTo>
                    <a:pt x="4" y="34"/>
                  </a:lnTo>
                  <a:lnTo>
                    <a:pt x="5" y="29"/>
                  </a:lnTo>
                  <a:lnTo>
                    <a:pt x="7" y="24"/>
                  </a:lnTo>
                  <a:lnTo>
                    <a:pt x="9" y="20"/>
                  </a:lnTo>
                  <a:lnTo>
                    <a:pt x="11" y="16"/>
                  </a:lnTo>
                  <a:lnTo>
                    <a:pt x="12" y="14"/>
                  </a:lnTo>
                  <a:lnTo>
                    <a:pt x="14" y="12"/>
                  </a:lnTo>
                  <a:lnTo>
                    <a:pt x="15" y="10"/>
                  </a:lnTo>
                  <a:lnTo>
                    <a:pt x="16" y="9"/>
                  </a:lnTo>
                  <a:lnTo>
                    <a:pt x="17" y="7"/>
                  </a:lnTo>
                  <a:lnTo>
                    <a:pt x="19" y="6"/>
                  </a:lnTo>
                  <a:lnTo>
                    <a:pt x="20" y="5"/>
                  </a:lnTo>
                  <a:lnTo>
                    <a:pt x="21" y="4"/>
                  </a:lnTo>
                  <a:lnTo>
                    <a:pt x="23" y="3"/>
                  </a:lnTo>
                  <a:lnTo>
                    <a:pt x="24" y="2"/>
                  </a:lnTo>
                  <a:lnTo>
                    <a:pt x="26" y="1"/>
                  </a:lnTo>
                  <a:lnTo>
                    <a:pt x="27" y="1"/>
                  </a:lnTo>
                  <a:lnTo>
                    <a:pt x="29" y="0"/>
                  </a:lnTo>
                  <a:lnTo>
                    <a:pt x="30" y="0"/>
                  </a:lnTo>
                  <a:lnTo>
                    <a:pt x="31" y="0"/>
                  </a:lnTo>
                  <a:lnTo>
                    <a:pt x="33" y="0"/>
                  </a:lnTo>
                  <a:lnTo>
                    <a:pt x="50" y="1"/>
                  </a:lnTo>
                  <a:lnTo>
                    <a:pt x="52" y="1"/>
                  </a:lnTo>
                  <a:lnTo>
                    <a:pt x="54" y="2"/>
                  </a:lnTo>
                  <a:lnTo>
                    <a:pt x="56" y="3"/>
                  </a:lnTo>
                  <a:lnTo>
                    <a:pt x="58" y="4"/>
                  </a:lnTo>
                  <a:lnTo>
                    <a:pt x="60" y="6"/>
                  </a:lnTo>
                  <a:lnTo>
                    <a:pt x="61" y="7"/>
                  </a:lnTo>
                  <a:lnTo>
                    <a:pt x="63" y="9"/>
                  </a:lnTo>
                  <a:lnTo>
                    <a:pt x="65" y="11"/>
                  </a:lnTo>
                  <a:lnTo>
                    <a:pt x="66" y="14"/>
                  </a:lnTo>
                  <a:lnTo>
                    <a:pt x="68" y="17"/>
                  </a:lnTo>
                  <a:lnTo>
                    <a:pt x="69" y="20"/>
                  </a:lnTo>
                  <a:lnTo>
                    <a:pt x="70" y="23"/>
                  </a:lnTo>
                  <a:lnTo>
                    <a:pt x="71" y="26"/>
                  </a:lnTo>
                  <a:lnTo>
                    <a:pt x="72" y="29"/>
                  </a:lnTo>
                  <a:lnTo>
                    <a:pt x="73" y="33"/>
                  </a:lnTo>
                  <a:lnTo>
                    <a:pt x="74" y="37"/>
                  </a:lnTo>
                  <a:lnTo>
                    <a:pt x="82" y="37"/>
                  </a:lnTo>
                  <a:lnTo>
                    <a:pt x="66" y="61"/>
                  </a:lnTo>
                  <a:lnTo>
                    <a:pt x="49" y="35"/>
                  </a:lnTo>
                  <a:lnTo>
                    <a:pt x="57" y="36"/>
                  </a:lnTo>
                  <a:lnTo>
                    <a:pt x="57" y="33"/>
                  </a:lnTo>
                  <a:lnTo>
                    <a:pt x="56" y="30"/>
                  </a:lnTo>
                  <a:lnTo>
                    <a:pt x="56" y="27"/>
                  </a:lnTo>
                  <a:lnTo>
                    <a:pt x="55" y="25"/>
                  </a:lnTo>
                  <a:lnTo>
                    <a:pt x="54" y="22"/>
                  </a:lnTo>
                  <a:lnTo>
                    <a:pt x="53" y="20"/>
                  </a:lnTo>
                  <a:lnTo>
                    <a:pt x="52" y="18"/>
                  </a:lnTo>
                  <a:lnTo>
                    <a:pt x="51" y="15"/>
                  </a:lnTo>
                  <a:lnTo>
                    <a:pt x="50" y="13"/>
                  </a:lnTo>
                  <a:lnTo>
                    <a:pt x="49" y="11"/>
                  </a:lnTo>
                  <a:lnTo>
                    <a:pt x="48" y="10"/>
                  </a:lnTo>
                  <a:lnTo>
                    <a:pt x="47" y="8"/>
                  </a:lnTo>
                  <a:lnTo>
                    <a:pt x="45" y="7"/>
                  </a:lnTo>
                  <a:lnTo>
                    <a:pt x="44" y="5"/>
                  </a:lnTo>
                  <a:lnTo>
                    <a:pt x="42" y="4"/>
                  </a:lnTo>
                  <a:lnTo>
                    <a:pt x="41" y="3"/>
                  </a:lnTo>
                  <a:lnTo>
                    <a:pt x="39" y="5"/>
                  </a:lnTo>
                  <a:lnTo>
                    <a:pt x="36" y="6"/>
                  </a:lnTo>
                  <a:lnTo>
                    <a:pt x="34" y="8"/>
                  </a:lnTo>
                  <a:lnTo>
                    <a:pt x="32" y="11"/>
                  </a:lnTo>
                  <a:lnTo>
                    <a:pt x="30" y="14"/>
                  </a:lnTo>
                  <a:lnTo>
                    <a:pt x="28" y="17"/>
                  </a:lnTo>
                  <a:lnTo>
                    <a:pt x="26" y="20"/>
                  </a:lnTo>
                  <a:lnTo>
                    <a:pt x="25" y="23"/>
                  </a:lnTo>
                  <a:lnTo>
                    <a:pt x="23" y="27"/>
                  </a:lnTo>
                  <a:lnTo>
                    <a:pt x="22" y="31"/>
                  </a:lnTo>
                  <a:lnTo>
                    <a:pt x="20" y="35"/>
                  </a:lnTo>
                  <a:lnTo>
                    <a:pt x="19" y="39"/>
                  </a:lnTo>
                  <a:lnTo>
                    <a:pt x="18" y="43"/>
                  </a:lnTo>
                  <a:lnTo>
                    <a:pt x="18" y="48"/>
                  </a:lnTo>
                  <a:lnTo>
                    <a:pt x="17" y="52"/>
                  </a:lnTo>
                  <a:lnTo>
                    <a:pt x="17" y="57"/>
                  </a:lnTo>
                  <a:lnTo>
                    <a:pt x="0" y="5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398" name="Group 62"/>
          <p:cNvGrpSpPr>
            <a:grpSpLocks/>
          </p:cNvGrpSpPr>
          <p:nvPr/>
        </p:nvGrpSpPr>
        <p:grpSpPr bwMode="auto">
          <a:xfrm>
            <a:off x="2171700" y="3525838"/>
            <a:ext cx="225425" cy="123825"/>
            <a:chOff x="1368" y="2221"/>
            <a:chExt cx="142" cy="78"/>
          </a:xfrm>
        </p:grpSpPr>
        <p:sp>
          <p:nvSpPr>
            <p:cNvPr id="1422399" name="Oval 63"/>
            <p:cNvSpPr>
              <a:spLocks noChangeArrowheads="1"/>
            </p:cNvSpPr>
            <p:nvPr/>
          </p:nvSpPr>
          <p:spPr bwMode="auto">
            <a:xfrm rot="780000">
              <a:off x="1368" y="2221"/>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0" name="Freeform 64"/>
            <p:cNvSpPr>
              <a:spLocks/>
            </p:cNvSpPr>
            <p:nvPr/>
          </p:nvSpPr>
          <p:spPr bwMode="auto">
            <a:xfrm>
              <a:off x="1396" y="2229"/>
              <a:ext cx="85" cy="68"/>
            </a:xfrm>
            <a:custGeom>
              <a:avLst/>
              <a:gdLst/>
              <a:ahLst/>
              <a:cxnLst>
                <a:cxn ang="0">
                  <a:pos x="2" y="42"/>
                </a:cxn>
                <a:cxn ang="0">
                  <a:pos x="6" y="32"/>
                </a:cxn>
                <a:cxn ang="0">
                  <a:pos x="11" y="23"/>
                </a:cxn>
                <a:cxn ang="0">
                  <a:pos x="16" y="15"/>
                </a:cxn>
                <a:cxn ang="0">
                  <a:pos x="22" y="8"/>
                </a:cxn>
                <a:cxn ang="0">
                  <a:pos x="25" y="6"/>
                </a:cxn>
                <a:cxn ang="0">
                  <a:pos x="28" y="4"/>
                </a:cxn>
                <a:cxn ang="0">
                  <a:pos x="32" y="2"/>
                </a:cxn>
                <a:cxn ang="0">
                  <a:pos x="35" y="1"/>
                </a:cxn>
                <a:cxn ang="0">
                  <a:pos x="38" y="0"/>
                </a:cxn>
                <a:cxn ang="0">
                  <a:pos x="41" y="0"/>
                </a:cxn>
                <a:cxn ang="0">
                  <a:pos x="44" y="1"/>
                </a:cxn>
                <a:cxn ang="0">
                  <a:pos x="62" y="6"/>
                </a:cxn>
                <a:cxn ang="0">
                  <a:pos x="65" y="8"/>
                </a:cxn>
                <a:cxn ang="0">
                  <a:pos x="68" y="11"/>
                </a:cxn>
                <a:cxn ang="0">
                  <a:pos x="71" y="16"/>
                </a:cxn>
                <a:cxn ang="0">
                  <a:pos x="73" y="21"/>
                </a:cxn>
                <a:cxn ang="0">
                  <a:pos x="75" y="27"/>
                </a:cxn>
                <a:cxn ang="0">
                  <a:pos x="76" y="34"/>
                </a:cxn>
                <a:cxn ang="0">
                  <a:pos x="76" y="41"/>
                </a:cxn>
                <a:cxn ang="0">
                  <a:pos x="84" y="47"/>
                </a:cxn>
                <a:cxn ang="0">
                  <a:pos x="52" y="38"/>
                </a:cxn>
                <a:cxn ang="0">
                  <a:pos x="60" y="34"/>
                </a:cxn>
                <a:cxn ang="0">
                  <a:pos x="59" y="24"/>
                </a:cxn>
                <a:cxn ang="0">
                  <a:pos x="56" y="15"/>
                </a:cxn>
                <a:cxn ang="0">
                  <a:pos x="55" y="11"/>
                </a:cxn>
                <a:cxn ang="0">
                  <a:pos x="53" y="8"/>
                </a:cxn>
                <a:cxn ang="0">
                  <a:pos x="51" y="5"/>
                </a:cxn>
                <a:cxn ang="0">
                  <a:pos x="46" y="7"/>
                </a:cxn>
                <a:cxn ang="0">
                  <a:pos x="41" y="11"/>
                </a:cxn>
                <a:cxn ang="0">
                  <a:pos x="36" y="15"/>
                </a:cxn>
                <a:cxn ang="0">
                  <a:pos x="31" y="21"/>
                </a:cxn>
                <a:cxn ang="0">
                  <a:pos x="27" y="28"/>
                </a:cxn>
                <a:cxn ang="0">
                  <a:pos x="22" y="36"/>
                </a:cxn>
                <a:cxn ang="0">
                  <a:pos x="19" y="44"/>
                </a:cxn>
                <a:cxn ang="0">
                  <a:pos x="16" y="53"/>
                </a:cxn>
              </a:cxnLst>
              <a:rect l="0" t="0" r="r" b="b"/>
              <a:pathLst>
                <a:path w="85" h="68">
                  <a:moveTo>
                    <a:pt x="0" y="48"/>
                  </a:moveTo>
                  <a:lnTo>
                    <a:pt x="2" y="42"/>
                  </a:lnTo>
                  <a:lnTo>
                    <a:pt x="4" y="37"/>
                  </a:lnTo>
                  <a:lnTo>
                    <a:pt x="6" y="32"/>
                  </a:lnTo>
                  <a:lnTo>
                    <a:pt x="8" y="27"/>
                  </a:lnTo>
                  <a:lnTo>
                    <a:pt x="11" y="23"/>
                  </a:lnTo>
                  <a:lnTo>
                    <a:pt x="13" y="19"/>
                  </a:lnTo>
                  <a:lnTo>
                    <a:pt x="16" y="15"/>
                  </a:lnTo>
                  <a:lnTo>
                    <a:pt x="19" y="11"/>
                  </a:lnTo>
                  <a:lnTo>
                    <a:pt x="22" y="8"/>
                  </a:lnTo>
                  <a:lnTo>
                    <a:pt x="24" y="7"/>
                  </a:lnTo>
                  <a:lnTo>
                    <a:pt x="25" y="6"/>
                  </a:lnTo>
                  <a:lnTo>
                    <a:pt x="27" y="5"/>
                  </a:lnTo>
                  <a:lnTo>
                    <a:pt x="28" y="4"/>
                  </a:lnTo>
                  <a:lnTo>
                    <a:pt x="30" y="3"/>
                  </a:lnTo>
                  <a:lnTo>
                    <a:pt x="32" y="2"/>
                  </a:lnTo>
                  <a:lnTo>
                    <a:pt x="33" y="1"/>
                  </a:lnTo>
                  <a:lnTo>
                    <a:pt x="35" y="1"/>
                  </a:lnTo>
                  <a:lnTo>
                    <a:pt x="36" y="0"/>
                  </a:lnTo>
                  <a:lnTo>
                    <a:pt x="38" y="0"/>
                  </a:lnTo>
                  <a:lnTo>
                    <a:pt x="39" y="0"/>
                  </a:lnTo>
                  <a:lnTo>
                    <a:pt x="41" y="0"/>
                  </a:lnTo>
                  <a:lnTo>
                    <a:pt x="43" y="1"/>
                  </a:lnTo>
                  <a:lnTo>
                    <a:pt x="44" y="1"/>
                  </a:lnTo>
                  <a:lnTo>
                    <a:pt x="60" y="5"/>
                  </a:lnTo>
                  <a:lnTo>
                    <a:pt x="62" y="6"/>
                  </a:lnTo>
                  <a:lnTo>
                    <a:pt x="64" y="7"/>
                  </a:lnTo>
                  <a:lnTo>
                    <a:pt x="65" y="8"/>
                  </a:lnTo>
                  <a:lnTo>
                    <a:pt x="67" y="10"/>
                  </a:lnTo>
                  <a:lnTo>
                    <a:pt x="68" y="11"/>
                  </a:lnTo>
                  <a:lnTo>
                    <a:pt x="70" y="13"/>
                  </a:lnTo>
                  <a:lnTo>
                    <a:pt x="71" y="16"/>
                  </a:lnTo>
                  <a:lnTo>
                    <a:pt x="72" y="18"/>
                  </a:lnTo>
                  <a:lnTo>
                    <a:pt x="73" y="21"/>
                  </a:lnTo>
                  <a:lnTo>
                    <a:pt x="74" y="24"/>
                  </a:lnTo>
                  <a:lnTo>
                    <a:pt x="75" y="27"/>
                  </a:lnTo>
                  <a:lnTo>
                    <a:pt x="75" y="30"/>
                  </a:lnTo>
                  <a:lnTo>
                    <a:pt x="76" y="34"/>
                  </a:lnTo>
                  <a:lnTo>
                    <a:pt x="76" y="37"/>
                  </a:lnTo>
                  <a:lnTo>
                    <a:pt x="76" y="41"/>
                  </a:lnTo>
                  <a:lnTo>
                    <a:pt x="76" y="45"/>
                  </a:lnTo>
                  <a:lnTo>
                    <a:pt x="84" y="47"/>
                  </a:lnTo>
                  <a:lnTo>
                    <a:pt x="63" y="67"/>
                  </a:lnTo>
                  <a:lnTo>
                    <a:pt x="52" y="38"/>
                  </a:lnTo>
                  <a:lnTo>
                    <a:pt x="60" y="40"/>
                  </a:lnTo>
                  <a:lnTo>
                    <a:pt x="60" y="34"/>
                  </a:lnTo>
                  <a:lnTo>
                    <a:pt x="59" y="29"/>
                  </a:lnTo>
                  <a:lnTo>
                    <a:pt x="59" y="24"/>
                  </a:lnTo>
                  <a:lnTo>
                    <a:pt x="58" y="20"/>
                  </a:lnTo>
                  <a:lnTo>
                    <a:pt x="56" y="15"/>
                  </a:lnTo>
                  <a:lnTo>
                    <a:pt x="56" y="13"/>
                  </a:lnTo>
                  <a:lnTo>
                    <a:pt x="55" y="11"/>
                  </a:lnTo>
                  <a:lnTo>
                    <a:pt x="54" y="10"/>
                  </a:lnTo>
                  <a:lnTo>
                    <a:pt x="53" y="8"/>
                  </a:lnTo>
                  <a:lnTo>
                    <a:pt x="52" y="6"/>
                  </a:lnTo>
                  <a:lnTo>
                    <a:pt x="51" y="5"/>
                  </a:lnTo>
                  <a:lnTo>
                    <a:pt x="48" y="6"/>
                  </a:lnTo>
                  <a:lnTo>
                    <a:pt x="46" y="7"/>
                  </a:lnTo>
                  <a:lnTo>
                    <a:pt x="43" y="9"/>
                  </a:lnTo>
                  <a:lnTo>
                    <a:pt x="41" y="11"/>
                  </a:lnTo>
                  <a:lnTo>
                    <a:pt x="38" y="13"/>
                  </a:lnTo>
                  <a:lnTo>
                    <a:pt x="36" y="15"/>
                  </a:lnTo>
                  <a:lnTo>
                    <a:pt x="33" y="18"/>
                  </a:lnTo>
                  <a:lnTo>
                    <a:pt x="31" y="21"/>
                  </a:lnTo>
                  <a:lnTo>
                    <a:pt x="29" y="24"/>
                  </a:lnTo>
                  <a:lnTo>
                    <a:pt x="27" y="28"/>
                  </a:lnTo>
                  <a:lnTo>
                    <a:pt x="24" y="32"/>
                  </a:lnTo>
                  <a:lnTo>
                    <a:pt x="22" y="36"/>
                  </a:lnTo>
                  <a:lnTo>
                    <a:pt x="21" y="40"/>
                  </a:lnTo>
                  <a:lnTo>
                    <a:pt x="19" y="44"/>
                  </a:lnTo>
                  <a:lnTo>
                    <a:pt x="17" y="48"/>
                  </a:lnTo>
                  <a:lnTo>
                    <a:pt x="16" y="53"/>
                  </a:lnTo>
                  <a:lnTo>
                    <a:pt x="0" y="4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1" name="Group 65"/>
          <p:cNvGrpSpPr>
            <a:grpSpLocks/>
          </p:cNvGrpSpPr>
          <p:nvPr/>
        </p:nvGrpSpPr>
        <p:grpSpPr bwMode="auto">
          <a:xfrm>
            <a:off x="2057400" y="3643313"/>
            <a:ext cx="225425" cy="123825"/>
            <a:chOff x="1296" y="2295"/>
            <a:chExt cx="142" cy="78"/>
          </a:xfrm>
        </p:grpSpPr>
        <p:sp>
          <p:nvSpPr>
            <p:cNvPr id="1422402" name="Oval 66"/>
            <p:cNvSpPr>
              <a:spLocks noChangeArrowheads="1"/>
            </p:cNvSpPr>
            <p:nvPr/>
          </p:nvSpPr>
          <p:spPr bwMode="auto">
            <a:xfrm rot="1020000">
              <a:off x="1296" y="2295"/>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3" name="Freeform 67"/>
            <p:cNvSpPr>
              <a:spLocks/>
            </p:cNvSpPr>
            <p:nvPr/>
          </p:nvSpPr>
          <p:spPr bwMode="auto">
            <a:xfrm>
              <a:off x="1325" y="2299"/>
              <a:ext cx="84" cy="70"/>
            </a:xfrm>
            <a:custGeom>
              <a:avLst/>
              <a:gdLst/>
              <a:ahLst/>
              <a:cxnLst>
                <a:cxn ang="0">
                  <a:pos x="2" y="41"/>
                </a:cxn>
                <a:cxn ang="0">
                  <a:pos x="7" y="30"/>
                </a:cxn>
                <a:cxn ang="0">
                  <a:pos x="13" y="21"/>
                </a:cxn>
                <a:cxn ang="0">
                  <a:pos x="19" y="14"/>
                </a:cxn>
                <a:cxn ang="0">
                  <a:pos x="25" y="7"/>
                </a:cxn>
                <a:cxn ang="0">
                  <a:pos x="30" y="4"/>
                </a:cxn>
                <a:cxn ang="0">
                  <a:pos x="33" y="2"/>
                </a:cxn>
                <a:cxn ang="0">
                  <a:pos x="36" y="1"/>
                </a:cxn>
                <a:cxn ang="0">
                  <a:pos x="40" y="0"/>
                </a:cxn>
                <a:cxn ang="0">
                  <a:pos x="43" y="0"/>
                </a:cxn>
                <a:cxn ang="0">
                  <a:pos x="46" y="1"/>
                </a:cxn>
                <a:cxn ang="0">
                  <a:pos x="62" y="7"/>
                </a:cxn>
                <a:cxn ang="0">
                  <a:pos x="66" y="9"/>
                </a:cxn>
                <a:cxn ang="0">
                  <a:pos x="69" y="12"/>
                </a:cxn>
                <a:cxn ang="0">
                  <a:pos x="72" y="16"/>
                </a:cxn>
                <a:cxn ang="0">
                  <a:pos x="74" y="21"/>
                </a:cxn>
                <a:cxn ang="0">
                  <a:pos x="75" y="27"/>
                </a:cxn>
                <a:cxn ang="0">
                  <a:pos x="76" y="33"/>
                </a:cxn>
                <a:cxn ang="0">
                  <a:pos x="76" y="40"/>
                </a:cxn>
                <a:cxn ang="0">
                  <a:pos x="76" y="48"/>
                </a:cxn>
                <a:cxn ang="0">
                  <a:pos x="62" y="69"/>
                </a:cxn>
                <a:cxn ang="0">
                  <a:pos x="60" y="42"/>
                </a:cxn>
                <a:cxn ang="0">
                  <a:pos x="61" y="31"/>
                </a:cxn>
                <a:cxn ang="0">
                  <a:pos x="60" y="22"/>
                </a:cxn>
                <a:cxn ang="0">
                  <a:pos x="58" y="13"/>
                </a:cxn>
                <a:cxn ang="0">
                  <a:pos x="56" y="10"/>
                </a:cxn>
                <a:cxn ang="0">
                  <a:pos x="54" y="7"/>
                </a:cxn>
                <a:cxn ang="0">
                  <a:pos x="49" y="9"/>
                </a:cxn>
                <a:cxn ang="0">
                  <a:pos x="43" y="12"/>
                </a:cxn>
                <a:cxn ang="0">
                  <a:pos x="38" y="16"/>
                </a:cxn>
                <a:cxn ang="0">
                  <a:pos x="33" y="21"/>
                </a:cxn>
                <a:cxn ang="0">
                  <a:pos x="28" y="28"/>
                </a:cxn>
                <a:cxn ang="0">
                  <a:pos x="23" y="35"/>
                </a:cxn>
                <a:cxn ang="0">
                  <a:pos x="19" y="43"/>
                </a:cxn>
                <a:cxn ang="0">
                  <a:pos x="15" y="52"/>
                </a:cxn>
              </a:cxnLst>
              <a:rect l="0" t="0" r="r" b="b"/>
              <a:pathLst>
                <a:path w="84" h="70">
                  <a:moveTo>
                    <a:pt x="0" y="46"/>
                  </a:moveTo>
                  <a:lnTo>
                    <a:pt x="2" y="41"/>
                  </a:lnTo>
                  <a:lnTo>
                    <a:pt x="5" y="35"/>
                  </a:lnTo>
                  <a:lnTo>
                    <a:pt x="7" y="30"/>
                  </a:lnTo>
                  <a:lnTo>
                    <a:pt x="10" y="26"/>
                  </a:lnTo>
                  <a:lnTo>
                    <a:pt x="13" y="21"/>
                  </a:lnTo>
                  <a:lnTo>
                    <a:pt x="16" y="17"/>
                  </a:lnTo>
                  <a:lnTo>
                    <a:pt x="19" y="14"/>
                  </a:lnTo>
                  <a:lnTo>
                    <a:pt x="22" y="10"/>
                  </a:lnTo>
                  <a:lnTo>
                    <a:pt x="25" y="7"/>
                  </a:lnTo>
                  <a:lnTo>
                    <a:pt x="28" y="5"/>
                  </a:lnTo>
                  <a:lnTo>
                    <a:pt x="30" y="4"/>
                  </a:lnTo>
                  <a:lnTo>
                    <a:pt x="32" y="3"/>
                  </a:lnTo>
                  <a:lnTo>
                    <a:pt x="33" y="2"/>
                  </a:lnTo>
                  <a:lnTo>
                    <a:pt x="35" y="2"/>
                  </a:lnTo>
                  <a:lnTo>
                    <a:pt x="36" y="1"/>
                  </a:lnTo>
                  <a:lnTo>
                    <a:pt x="38" y="1"/>
                  </a:lnTo>
                  <a:lnTo>
                    <a:pt x="40" y="0"/>
                  </a:lnTo>
                  <a:lnTo>
                    <a:pt x="41" y="0"/>
                  </a:lnTo>
                  <a:lnTo>
                    <a:pt x="43" y="0"/>
                  </a:lnTo>
                  <a:lnTo>
                    <a:pt x="44" y="0"/>
                  </a:lnTo>
                  <a:lnTo>
                    <a:pt x="46" y="1"/>
                  </a:lnTo>
                  <a:lnTo>
                    <a:pt x="47" y="1"/>
                  </a:lnTo>
                  <a:lnTo>
                    <a:pt x="62" y="7"/>
                  </a:lnTo>
                  <a:lnTo>
                    <a:pt x="64" y="8"/>
                  </a:lnTo>
                  <a:lnTo>
                    <a:pt x="66" y="9"/>
                  </a:lnTo>
                  <a:lnTo>
                    <a:pt x="67" y="10"/>
                  </a:lnTo>
                  <a:lnTo>
                    <a:pt x="69" y="12"/>
                  </a:lnTo>
                  <a:lnTo>
                    <a:pt x="71" y="14"/>
                  </a:lnTo>
                  <a:lnTo>
                    <a:pt x="72" y="16"/>
                  </a:lnTo>
                  <a:lnTo>
                    <a:pt x="73" y="19"/>
                  </a:lnTo>
                  <a:lnTo>
                    <a:pt x="74" y="21"/>
                  </a:lnTo>
                  <a:lnTo>
                    <a:pt x="75" y="24"/>
                  </a:lnTo>
                  <a:lnTo>
                    <a:pt x="75" y="27"/>
                  </a:lnTo>
                  <a:lnTo>
                    <a:pt x="76" y="30"/>
                  </a:lnTo>
                  <a:lnTo>
                    <a:pt x="76" y="33"/>
                  </a:lnTo>
                  <a:lnTo>
                    <a:pt x="76" y="37"/>
                  </a:lnTo>
                  <a:lnTo>
                    <a:pt x="76" y="40"/>
                  </a:lnTo>
                  <a:lnTo>
                    <a:pt x="76" y="44"/>
                  </a:lnTo>
                  <a:lnTo>
                    <a:pt x="76" y="48"/>
                  </a:lnTo>
                  <a:lnTo>
                    <a:pt x="83" y="51"/>
                  </a:lnTo>
                  <a:lnTo>
                    <a:pt x="62" y="69"/>
                  </a:lnTo>
                  <a:lnTo>
                    <a:pt x="52" y="39"/>
                  </a:lnTo>
                  <a:lnTo>
                    <a:pt x="60" y="42"/>
                  </a:lnTo>
                  <a:lnTo>
                    <a:pt x="60" y="36"/>
                  </a:lnTo>
                  <a:lnTo>
                    <a:pt x="61" y="31"/>
                  </a:lnTo>
                  <a:lnTo>
                    <a:pt x="60" y="26"/>
                  </a:lnTo>
                  <a:lnTo>
                    <a:pt x="60" y="22"/>
                  </a:lnTo>
                  <a:lnTo>
                    <a:pt x="59" y="17"/>
                  </a:lnTo>
                  <a:lnTo>
                    <a:pt x="58" y="13"/>
                  </a:lnTo>
                  <a:lnTo>
                    <a:pt x="57" y="12"/>
                  </a:lnTo>
                  <a:lnTo>
                    <a:pt x="56" y="10"/>
                  </a:lnTo>
                  <a:lnTo>
                    <a:pt x="55" y="8"/>
                  </a:lnTo>
                  <a:lnTo>
                    <a:pt x="54" y="7"/>
                  </a:lnTo>
                  <a:lnTo>
                    <a:pt x="51" y="8"/>
                  </a:lnTo>
                  <a:lnTo>
                    <a:pt x="49" y="9"/>
                  </a:lnTo>
                  <a:lnTo>
                    <a:pt x="46" y="10"/>
                  </a:lnTo>
                  <a:lnTo>
                    <a:pt x="43" y="12"/>
                  </a:lnTo>
                  <a:lnTo>
                    <a:pt x="41" y="14"/>
                  </a:lnTo>
                  <a:lnTo>
                    <a:pt x="38" y="16"/>
                  </a:lnTo>
                  <a:lnTo>
                    <a:pt x="35" y="18"/>
                  </a:lnTo>
                  <a:lnTo>
                    <a:pt x="33" y="21"/>
                  </a:lnTo>
                  <a:lnTo>
                    <a:pt x="30" y="24"/>
                  </a:lnTo>
                  <a:lnTo>
                    <a:pt x="28" y="28"/>
                  </a:lnTo>
                  <a:lnTo>
                    <a:pt x="25" y="31"/>
                  </a:lnTo>
                  <a:lnTo>
                    <a:pt x="23" y="35"/>
                  </a:lnTo>
                  <a:lnTo>
                    <a:pt x="21" y="39"/>
                  </a:lnTo>
                  <a:lnTo>
                    <a:pt x="19" y="43"/>
                  </a:lnTo>
                  <a:lnTo>
                    <a:pt x="17" y="48"/>
                  </a:lnTo>
                  <a:lnTo>
                    <a:pt x="15" y="52"/>
                  </a:lnTo>
                  <a:lnTo>
                    <a:pt x="0" y="46"/>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4" name="Group 68"/>
          <p:cNvGrpSpPr>
            <a:grpSpLocks/>
          </p:cNvGrpSpPr>
          <p:nvPr/>
        </p:nvGrpSpPr>
        <p:grpSpPr bwMode="auto">
          <a:xfrm>
            <a:off x="1606550" y="3268663"/>
            <a:ext cx="225425" cy="123825"/>
            <a:chOff x="1012" y="2059"/>
            <a:chExt cx="142" cy="78"/>
          </a:xfrm>
        </p:grpSpPr>
        <p:sp>
          <p:nvSpPr>
            <p:cNvPr id="1422405" name="Oval 69"/>
            <p:cNvSpPr>
              <a:spLocks noChangeArrowheads="1"/>
            </p:cNvSpPr>
            <p:nvPr/>
          </p:nvSpPr>
          <p:spPr bwMode="auto">
            <a:xfrm rot="1860000">
              <a:off x="1012" y="2059"/>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06" name="Freeform 70"/>
            <p:cNvSpPr>
              <a:spLocks/>
            </p:cNvSpPr>
            <p:nvPr/>
          </p:nvSpPr>
          <p:spPr bwMode="auto">
            <a:xfrm>
              <a:off x="1039" y="2064"/>
              <a:ext cx="81" cy="73"/>
            </a:xfrm>
            <a:custGeom>
              <a:avLst/>
              <a:gdLst/>
              <a:ahLst/>
              <a:cxnLst>
                <a:cxn ang="0">
                  <a:pos x="3" y="29"/>
                </a:cxn>
                <a:cxn ang="0">
                  <a:pos x="11" y="21"/>
                </a:cxn>
                <a:cxn ang="0">
                  <a:pos x="18" y="13"/>
                </a:cxn>
                <a:cxn ang="0">
                  <a:pos x="26" y="8"/>
                </a:cxn>
                <a:cxn ang="0">
                  <a:pos x="34" y="3"/>
                </a:cxn>
                <a:cxn ang="0">
                  <a:pos x="41" y="1"/>
                </a:cxn>
                <a:cxn ang="0">
                  <a:pos x="48" y="0"/>
                </a:cxn>
                <a:cxn ang="0">
                  <a:pos x="51" y="1"/>
                </a:cxn>
                <a:cxn ang="0">
                  <a:pos x="54" y="2"/>
                </a:cxn>
                <a:cxn ang="0">
                  <a:pos x="57" y="3"/>
                </a:cxn>
                <a:cxn ang="0">
                  <a:pos x="72" y="13"/>
                </a:cxn>
                <a:cxn ang="0">
                  <a:pos x="75" y="17"/>
                </a:cxn>
                <a:cxn ang="0">
                  <a:pos x="77" y="21"/>
                </a:cxn>
                <a:cxn ang="0">
                  <a:pos x="78" y="26"/>
                </a:cxn>
                <a:cxn ang="0">
                  <a:pos x="78" y="31"/>
                </a:cxn>
                <a:cxn ang="0">
                  <a:pos x="78" y="38"/>
                </a:cxn>
                <a:cxn ang="0">
                  <a:pos x="76" y="44"/>
                </a:cxn>
                <a:cxn ang="0">
                  <a:pos x="74" y="51"/>
                </a:cxn>
                <a:cxn ang="0">
                  <a:pos x="80" y="60"/>
                </a:cxn>
                <a:cxn ang="0">
                  <a:pos x="53" y="41"/>
                </a:cxn>
                <a:cxn ang="0">
                  <a:pos x="61" y="41"/>
                </a:cxn>
                <a:cxn ang="0">
                  <a:pos x="64" y="30"/>
                </a:cxn>
                <a:cxn ang="0">
                  <a:pos x="64" y="21"/>
                </a:cxn>
                <a:cxn ang="0">
                  <a:pos x="63" y="13"/>
                </a:cxn>
                <a:cxn ang="0">
                  <a:pos x="59" y="10"/>
                </a:cxn>
                <a:cxn ang="0">
                  <a:pos x="54" y="11"/>
                </a:cxn>
                <a:cxn ang="0">
                  <a:pos x="47" y="13"/>
                </a:cxn>
                <a:cxn ang="0">
                  <a:pos x="41" y="17"/>
                </a:cxn>
                <a:cxn ang="0">
                  <a:pos x="35" y="21"/>
                </a:cxn>
                <a:cxn ang="0">
                  <a:pos x="28" y="27"/>
                </a:cxn>
                <a:cxn ang="0">
                  <a:pos x="22" y="33"/>
                </a:cxn>
                <a:cxn ang="0">
                  <a:pos x="17" y="40"/>
                </a:cxn>
                <a:cxn ang="0">
                  <a:pos x="0" y="34"/>
                </a:cxn>
              </a:cxnLst>
              <a:rect l="0" t="0" r="r" b="b"/>
              <a:pathLst>
                <a:path w="81" h="73">
                  <a:moveTo>
                    <a:pt x="0" y="34"/>
                  </a:moveTo>
                  <a:lnTo>
                    <a:pt x="3" y="29"/>
                  </a:lnTo>
                  <a:lnTo>
                    <a:pt x="7" y="25"/>
                  </a:lnTo>
                  <a:lnTo>
                    <a:pt x="11" y="21"/>
                  </a:lnTo>
                  <a:lnTo>
                    <a:pt x="15" y="17"/>
                  </a:lnTo>
                  <a:lnTo>
                    <a:pt x="18" y="13"/>
                  </a:lnTo>
                  <a:lnTo>
                    <a:pt x="22" y="10"/>
                  </a:lnTo>
                  <a:lnTo>
                    <a:pt x="26" y="8"/>
                  </a:lnTo>
                  <a:lnTo>
                    <a:pt x="30" y="5"/>
                  </a:lnTo>
                  <a:lnTo>
                    <a:pt x="34" y="3"/>
                  </a:lnTo>
                  <a:lnTo>
                    <a:pt x="38" y="2"/>
                  </a:lnTo>
                  <a:lnTo>
                    <a:pt x="41" y="1"/>
                  </a:lnTo>
                  <a:lnTo>
                    <a:pt x="45" y="0"/>
                  </a:lnTo>
                  <a:lnTo>
                    <a:pt x="48" y="0"/>
                  </a:lnTo>
                  <a:lnTo>
                    <a:pt x="50" y="0"/>
                  </a:lnTo>
                  <a:lnTo>
                    <a:pt x="51" y="1"/>
                  </a:lnTo>
                  <a:lnTo>
                    <a:pt x="53" y="1"/>
                  </a:lnTo>
                  <a:lnTo>
                    <a:pt x="54" y="2"/>
                  </a:lnTo>
                  <a:lnTo>
                    <a:pt x="56" y="2"/>
                  </a:lnTo>
                  <a:lnTo>
                    <a:pt x="57" y="3"/>
                  </a:lnTo>
                  <a:lnTo>
                    <a:pt x="70" y="12"/>
                  </a:lnTo>
                  <a:lnTo>
                    <a:pt x="72" y="13"/>
                  </a:lnTo>
                  <a:lnTo>
                    <a:pt x="73" y="15"/>
                  </a:lnTo>
                  <a:lnTo>
                    <a:pt x="75" y="17"/>
                  </a:lnTo>
                  <a:lnTo>
                    <a:pt x="76" y="19"/>
                  </a:lnTo>
                  <a:lnTo>
                    <a:pt x="77" y="21"/>
                  </a:lnTo>
                  <a:lnTo>
                    <a:pt x="77" y="23"/>
                  </a:lnTo>
                  <a:lnTo>
                    <a:pt x="78" y="26"/>
                  </a:lnTo>
                  <a:lnTo>
                    <a:pt x="78" y="29"/>
                  </a:lnTo>
                  <a:lnTo>
                    <a:pt x="78" y="31"/>
                  </a:lnTo>
                  <a:lnTo>
                    <a:pt x="78" y="34"/>
                  </a:lnTo>
                  <a:lnTo>
                    <a:pt x="78" y="38"/>
                  </a:lnTo>
                  <a:lnTo>
                    <a:pt x="77" y="41"/>
                  </a:lnTo>
                  <a:lnTo>
                    <a:pt x="76" y="44"/>
                  </a:lnTo>
                  <a:lnTo>
                    <a:pt x="76" y="48"/>
                  </a:lnTo>
                  <a:lnTo>
                    <a:pt x="74" y="51"/>
                  </a:lnTo>
                  <a:lnTo>
                    <a:pt x="73" y="55"/>
                  </a:lnTo>
                  <a:lnTo>
                    <a:pt x="80" y="60"/>
                  </a:lnTo>
                  <a:lnTo>
                    <a:pt x="55" y="72"/>
                  </a:lnTo>
                  <a:lnTo>
                    <a:pt x="53" y="41"/>
                  </a:lnTo>
                  <a:lnTo>
                    <a:pt x="59" y="46"/>
                  </a:lnTo>
                  <a:lnTo>
                    <a:pt x="61" y="41"/>
                  </a:lnTo>
                  <a:lnTo>
                    <a:pt x="63" y="35"/>
                  </a:lnTo>
                  <a:lnTo>
                    <a:pt x="64" y="30"/>
                  </a:lnTo>
                  <a:lnTo>
                    <a:pt x="64" y="25"/>
                  </a:lnTo>
                  <a:lnTo>
                    <a:pt x="64" y="21"/>
                  </a:lnTo>
                  <a:lnTo>
                    <a:pt x="64" y="17"/>
                  </a:lnTo>
                  <a:lnTo>
                    <a:pt x="63" y="13"/>
                  </a:lnTo>
                  <a:lnTo>
                    <a:pt x="62" y="10"/>
                  </a:lnTo>
                  <a:lnTo>
                    <a:pt x="59" y="10"/>
                  </a:lnTo>
                  <a:lnTo>
                    <a:pt x="57" y="10"/>
                  </a:lnTo>
                  <a:lnTo>
                    <a:pt x="54" y="11"/>
                  </a:lnTo>
                  <a:lnTo>
                    <a:pt x="51" y="12"/>
                  </a:lnTo>
                  <a:lnTo>
                    <a:pt x="47" y="13"/>
                  </a:lnTo>
                  <a:lnTo>
                    <a:pt x="44" y="15"/>
                  </a:lnTo>
                  <a:lnTo>
                    <a:pt x="41" y="17"/>
                  </a:lnTo>
                  <a:lnTo>
                    <a:pt x="38" y="19"/>
                  </a:lnTo>
                  <a:lnTo>
                    <a:pt x="35" y="21"/>
                  </a:lnTo>
                  <a:lnTo>
                    <a:pt x="32" y="24"/>
                  </a:lnTo>
                  <a:lnTo>
                    <a:pt x="28" y="27"/>
                  </a:lnTo>
                  <a:lnTo>
                    <a:pt x="25" y="30"/>
                  </a:lnTo>
                  <a:lnTo>
                    <a:pt x="22" y="33"/>
                  </a:lnTo>
                  <a:lnTo>
                    <a:pt x="20" y="36"/>
                  </a:lnTo>
                  <a:lnTo>
                    <a:pt x="17" y="40"/>
                  </a:lnTo>
                  <a:lnTo>
                    <a:pt x="14" y="44"/>
                  </a:lnTo>
                  <a:lnTo>
                    <a:pt x="0" y="3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07" name="Group 71"/>
          <p:cNvGrpSpPr>
            <a:grpSpLocks/>
          </p:cNvGrpSpPr>
          <p:nvPr/>
        </p:nvGrpSpPr>
        <p:grpSpPr bwMode="auto">
          <a:xfrm>
            <a:off x="1506538" y="3379788"/>
            <a:ext cx="225425" cy="125412"/>
            <a:chOff x="949" y="2129"/>
            <a:chExt cx="142" cy="79"/>
          </a:xfrm>
        </p:grpSpPr>
        <p:sp>
          <p:nvSpPr>
            <p:cNvPr id="1422408" name="Oval 72"/>
            <p:cNvSpPr>
              <a:spLocks noChangeArrowheads="1"/>
            </p:cNvSpPr>
            <p:nvPr/>
          </p:nvSpPr>
          <p:spPr bwMode="auto">
            <a:xfrm rot="1560000">
              <a:off x="949" y="212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09" name="Freeform 73"/>
            <p:cNvSpPr>
              <a:spLocks/>
            </p:cNvSpPr>
            <p:nvPr/>
          </p:nvSpPr>
          <p:spPr bwMode="auto">
            <a:xfrm>
              <a:off x="974" y="2137"/>
              <a:ext cx="83" cy="71"/>
            </a:xfrm>
            <a:custGeom>
              <a:avLst/>
              <a:gdLst/>
              <a:ahLst/>
              <a:cxnLst>
                <a:cxn ang="0">
                  <a:pos x="3" y="33"/>
                </a:cxn>
                <a:cxn ang="0">
                  <a:pos x="10" y="24"/>
                </a:cxn>
                <a:cxn ang="0">
                  <a:pos x="17" y="16"/>
                </a:cxn>
                <a:cxn ang="0">
                  <a:pos x="24" y="9"/>
                </a:cxn>
                <a:cxn ang="0">
                  <a:pos x="31" y="4"/>
                </a:cxn>
                <a:cxn ang="0">
                  <a:pos x="39" y="1"/>
                </a:cxn>
                <a:cxn ang="0">
                  <a:pos x="44" y="0"/>
                </a:cxn>
                <a:cxn ang="0">
                  <a:pos x="47" y="0"/>
                </a:cxn>
                <a:cxn ang="0">
                  <a:pos x="50" y="0"/>
                </a:cxn>
                <a:cxn ang="0">
                  <a:pos x="53" y="1"/>
                </a:cxn>
                <a:cxn ang="0">
                  <a:pos x="68" y="10"/>
                </a:cxn>
                <a:cxn ang="0">
                  <a:pos x="71" y="12"/>
                </a:cxn>
                <a:cxn ang="0">
                  <a:pos x="74" y="16"/>
                </a:cxn>
                <a:cxn ang="0">
                  <a:pos x="76" y="20"/>
                </a:cxn>
                <a:cxn ang="0">
                  <a:pos x="78" y="25"/>
                </a:cxn>
                <a:cxn ang="0">
                  <a:pos x="78" y="31"/>
                </a:cxn>
                <a:cxn ang="0">
                  <a:pos x="78" y="38"/>
                </a:cxn>
                <a:cxn ang="0">
                  <a:pos x="77" y="45"/>
                </a:cxn>
                <a:cxn ang="0">
                  <a:pos x="75" y="52"/>
                </a:cxn>
                <a:cxn ang="0">
                  <a:pos x="58" y="70"/>
                </a:cxn>
                <a:cxn ang="0">
                  <a:pos x="60" y="44"/>
                </a:cxn>
                <a:cxn ang="0">
                  <a:pos x="62" y="38"/>
                </a:cxn>
                <a:cxn ang="0">
                  <a:pos x="63" y="28"/>
                </a:cxn>
                <a:cxn ang="0">
                  <a:pos x="63" y="19"/>
                </a:cxn>
                <a:cxn ang="0">
                  <a:pos x="61" y="11"/>
                </a:cxn>
                <a:cxn ang="0">
                  <a:pos x="57" y="8"/>
                </a:cxn>
                <a:cxn ang="0">
                  <a:pos x="51" y="10"/>
                </a:cxn>
                <a:cxn ang="0">
                  <a:pos x="45" y="12"/>
                </a:cxn>
                <a:cxn ang="0">
                  <a:pos x="39" y="16"/>
                </a:cxn>
                <a:cxn ang="0">
                  <a:pos x="33" y="21"/>
                </a:cxn>
                <a:cxn ang="0">
                  <a:pos x="28" y="28"/>
                </a:cxn>
                <a:cxn ang="0">
                  <a:pos x="22" y="34"/>
                </a:cxn>
                <a:cxn ang="0">
                  <a:pos x="17" y="42"/>
                </a:cxn>
                <a:cxn ang="0">
                  <a:pos x="0" y="38"/>
                </a:cxn>
              </a:cxnLst>
              <a:rect l="0" t="0" r="r" b="b"/>
              <a:pathLst>
                <a:path w="83" h="71">
                  <a:moveTo>
                    <a:pt x="0" y="38"/>
                  </a:moveTo>
                  <a:lnTo>
                    <a:pt x="3" y="33"/>
                  </a:lnTo>
                  <a:lnTo>
                    <a:pt x="6" y="28"/>
                  </a:lnTo>
                  <a:lnTo>
                    <a:pt x="10" y="24"/>
                  </a:lnTo>
                  <a:lnTo>
                    <a:pt x="13" y="20"/>
                  </a:lnTo>
                  <a:lnTo>
                    <a:pt x="17" y="16"/>
                  </a:lnTo>
                  <a:lnTo>
                    <a:pt x="20" y="12"/>
                  </a:lnTo>
                  <a:lnTo>
                    <a:pt x="24" y="9"/>
                  </a:lnTo>
                  <a:lnTo>
                    <a:pt x="28" y="7"/>
                  </a:lnTo>
                  <a:lnTo>
                    <a:pt x="31" y="4"/>
                  </a:lnTo>
                  <a:lnTo>
                    <a:pt x="35" y="3"/>
                  </a:lnTo>
                  <a:lnTo>
                    <a:pt x="39" y="1"/>
                  </a:lnTo>
                  <a:lnTo>
                    <a:pt x="42" y="0"/>
                  </a:lnTo>
                  <a:lnTo>
                    <a:pt x="44" y="0"/>
                  </a:lnTo>
                  <a:lnTo>
                    <a:pt x="45" y="0"/>
                  </a:lnTo>
                  <a:lnTo>
                    <a:pt x="47" y="0"/>
                  </a:lnTo>
                  <a:lnTo>
                    <a:pt x="48" y="0"/>
                  </a:lnTo>
                  <a:lnTo>
                    <a:pt x="50" y="0"/>
                  </a:lnTo>
                  <a:lnTo>
                    <a:pt x="51" y="1"/>
                  </a:lnTo>
                  <a:lnTo>
                    <a:pt x="53" y="1"/>
                  </a:lnTo>
                  <a:lnTo>
                    <a:pt x="54" y="2"/>
                  </a:lnTo>
                  <a:lnTo>
                    <a:pt x="68" y="10"/>
                  </a:lnTo>
                  <a:lnTo>
                    <a:pt x="70" y="11"/>
                  </a:lnTo>
                  <a:lnTo>
                    <a:pt x="71" y="12"/>
                  </a:lnTo>
                  <a:lnTo>
                    <a:pt x="73" y="14"/>
                  </a:lnTo>
                  <a:lnTo>
                    <a:pt x="74" y="16"/>
                  </a:lnTo>
                  <a:lnTo>
                    <a:pt x="75" y="18"/>
                  </a:lnTo>
                  <a:lnTo>
                    <a:pt x="76" y="20"/>
                  </a:lnTo>
                  <a:lnTo>
                    <a:pt x="77" y="23"/>
                  </a:lnTo>
                  <a:lnTo>
                    <a:pt x="78" y="25"/>
                  </a:lnTo>
                  <a:lnTo>
                    <a:pt x="78" y="28"/>
                  </a:lnTo>
                  <a:lnTo>
                    <a:pt x="78" y="31"/>
                  </a:lnTo>
                  <a:lnTo>
                    <a:pt x="78" y="34"/>
                  </a:lnTo>
                  <a:lnTo>
                    <a:pt x="78" y="38"/>
                  </a:lnTo>
                  <a:lnTo>
                    <a:pt x="77" y="41"/>
                  </a:lnTo>
                  <a:lnTo>
                    <a:pt x="77" y="45"/>
                  </a:lnTo>
                  <a:lnTo>
                    <a:pt x="76" y="48"/>
                  </a:lnTo>
                  <a:lnTo>
                    <a:pt x="75" y="52"/>
                  </a:lnTo>
                  <a:lnTo>
                    <a:pt x="82" y="56"/>
                  </a:lnTo>
                  <a:lnTo>
                    <a:pt x="58" y="70"/>
                  </a:lnTo>
                  <a:lnTo>
                    <a:pt x="53" y="40"/>
                  </a:lnTo>
                  <a:lnTo>
                    <a:pt x="60" y="44"/>
                  </a:lnTo>
                  <a:lnTo>
                    <a:pt x="61" y="41"/>
                  </a:lnTo>
                  <a:lnTo>
                    <a:pt x="62" y="38"/>
                  </a:lnTo>
                  <a:lnTo>
                    <a:pt x="63" y="33"/>
                  </a:lnTo>
                  <a:lnTo>
                    <a:pt x="63" y="28"/>
                  </a:lnTo>
                  <a:lnTo>
                    <a:pt x="63" y="23"/>
                  </a:lnTo>
                  <a:lnTo>
                    <a:pt x="63" y="19"/>
                  </a:lnTo>
                  <a:lnTo>
                    <a:pt x="62" y="15"/>
                  </a:lnTo>
                  <a:lnTo>
                    <a:pt x="61" y="11"/>
                  </a:lnTo>
                  <a:lnTo>
                    <a:pt x="60" y="8"/>
                  </a:lnTo>
                  <a:lnTo>
                    <a:pt x="57" y="8"/>
                  </a:lnTo>
                  <a:lnTo>
                    <a:pt x="54" y="9"/>
                  </a:lnTo>
                  <a:lnTo>
                    <a:pt x="51" y="10"/>
                  </a:lnTo>
                  <a:lnTo>
                    <a:pt x="48" y="11"/>
                  </a:lnTo>
                  <a:lnTo>
                    <a:pt x="45" y="12"/>
                  </a:lnTo>
                  <a:lnTo>
                    <a:pt x="42" y="14"/>
                  </a:lnTo>
                  <a:lnTo>
                    <a:pt x="39" y="16"/>
                  </a:lnTo>
                  <a:lnTo>
                    <a:pt x="36" y="19"/>
                  </a:lnTo>
                  <a:lnTo>
                    <a:pt x="33" y="21"/>
                  </a:lnTo>
                  <a:lnTo>
                    <a:pt x="31" y="24"/>
                  </a:lnTo>
                  <a:lnTo>
                    <a:pt x="28" y="28"/>
                  </a:lnTo>
                  <a:lnTo>
                    <a:pt x="25" y="31"/>
                  </a:lnTo>
                  <a:lnTo>
                    <a:pt x="22" y="34"/>
                  </a:lnTo>
                  <a:lnTo>
                    <a:pt x="20" y="38"/>
                  </a:lnTo>
                  <a:lnTo>
                    <a:pt x="17" y="42"/>
                  </a:lnTo>
                  <a:lnTo>
                    <a:pt x="15" y="46"/>
                  </a:lnTo>
                  <a:lnTo>
                    <a:pt x="0" y="3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0" name="Group 74"/>
          <p:cNvGrpSpPr>
            <a:grpSpLocks/>
          </p:cNvGrpSpPr>
          <p:nvPr/>
        </p:nvGrpSpPr>
        <p:grpSpPr bwMode="auto">
          <a:xfrm>
            <a:off x="1392238" y="2781300"/>
            <a:ext cx="225425" cy="133350"/>
            <a:chOff x="877" y="1752"/>
            <a:chExt cx="142" cy="84"/>
          </a:xfrm>
        </p:grpSpPr>
        <p:sp>
          <p:nvSpPr>
            <p:cNvPr id="1422411" name="Oval 75"/>
            <p:cNvSpPr>
              <a:spLocks noChangeArrowheads="1"/>
            </p:cNvSpPr>
            <p:nvPr/>
          </p:nvSpPr>
          <p:spPr bwMode="auto">
            <a:xfrm rot="18960000">
              <a:off x="877" y="1752"/>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12" name="Freeform 76"/>
            <p:cNvSpPr>
              <a:spLocks/>
            </p:cNvSpPr>
            <p:nvPr/>
          </p:nvSpPr>
          <p:spPr bwMode="auto">
            <a:xfrm>
              <a:off x="917" y="1758"/>
              <a:ext cx="73" cy="78"/>
            </a:xfrm>
            <a:custGeom>
              <a:avLst/>
              <a:gdLst/>
              <a:ahLst/>
              <a:cxnLst>
                <a:cxn ang="0">
                  <a:pos x="19" y="72"/>
                </a:cxn>
                <a:cxn ang="0">
                  <a:pos x="12" y="63"/>
                </a:cxn>
                <a:cxn ang="0">
                  <a:pos x="7" y="54"/>
                </a:cxn>
                <a:cxn ang="0">
                  <a:pos x="3" y="45"/>
                </a:cxn>
                <a:cxn ang="0">
                  <a:pos x="1" y="37"/>
                </a:cxn>
                <a:cxn ang="0">
                  <a:pos x="0" y="29"/>
                </a:cxn>
                <a:cxn ang="0">
                  <a:pos x="1" y="22"/>
                </a:cxn>
                <a:cxn ang="0">
                  <a:pos x="4" y="17"/>
                </a:cxn>
                <a:cxn ang="0">
                  <a:pos x="18" y="4"/>
                </a:cxn>
                <a:cxn ang="0">
                  <a:pos x="22" y="2"/>
                </a:cxn>
                <a:cxn ang="0">
                  <a:pos x="26" y="0"/>
                </a:cxn>
                <a:cxn ang="0">
                  <a:pos x="31" y="0"/>
                </a:cxn>
                <a:cxn ang="0">
                  <a:pos x="36" y="0"/>
                </a:cxn>
                <a:cxn ang="0">
                  <a:pos x="42" y="1"/>
                </a:cxn>
                <a:cxn ang="0">
                  <a:pos x="48"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6" y="55"/>
                </a:cxn>
                <a:cxn ang="0">
                  <a:pos x="32" y="63"/>
                </a:cxn>
                <a:cxn ang="0">
                  <a:pos x="23" y="77"/>
                </a:cxn>
              </a:cxnLst>
              <a:rect l="0" t="0" r="r" b="b"/>
              <a:pathLst>
                <a:path w="73" h="78">
                  <a:moveTo>
                    <a:pt x="23" y="77"/>
                  </a:moveTo>
                  <a:lnTo>
                    <a:pt x="19" y="72"/>
                  </a:lnTo>
                  <a:lnTo>
                    <a:pt x="15" y="68"/>
                  </a:lnTo>
                  <a:lnTo>
                    <a:pt x="12" y="63"/>
                  </a:lnTo>
                  <a:lnTo>
                    <a:pt x="9" y="59"/>
                  </a:lnTo>
                  <a:lnTo>
                    <a:pt x="7" y="54"/>
                  </a:lnTo>
                  <a:lnTo>
                    <a:pt x="5" y="49"/>
                  </a:lnTo>
                  <a:lnTo>
                    <a:pt x="3" y="45"/>
                  </a:lnTo>
                  <a:lnTo>
                    <a:pt x="2" y="41"/>
                  </a:lnTo>
                  <a:lnTo>
                    <a:pt x="1" y="37"/>
                  </a:lnTo>
                  <a:lnTo>
                    <a:pt x="0" y="33"/>
                  </a:lnTo>
                  <a:lnTo>
                    <a:pt x="0" y="29"/>
                  </a:lnTo>
                  <a:lnTo>
                    <a:pt x="0" y="26"/>
                  </a:lnTo>
                  <a:lnTo>
                    <a:pt x="1" y="22"/>
                  </a:lnTo>
                  <a:lnTo>
                    <a:pt x="2" y="20"/>
                  </a:lnTo>
                  <a:lnTo>
                    <a:pt x="4" y="17"/>
                  </a:lnTo>
                  <a:lnTo>
                    <a:pt x="6" y="15"/>
                  </a:lnTo>
                  <a:lnTo>
                    <a:pt x="18" y="4"/>
                  </a:lnTo>
                  <a:lnTo>
                    <a:pt x="20" y="3"/>
                  </a:lnTo>
                  <a:lnTo>
                    <a:pt x="22" y="2"/>
                  </a:lnTo>
                  <a:lnTo>
                    <a:pt x="24" y="1"/>
                  </a:lnTo>
                  <a:lnTo>
                    <a:pt x="26" y="0"/>
                  </a:lnTo>
                  <a:lnTo>
                    <a:pt x="28" y="0"/>
                  </a:lnTo>
                  <a:lnTo>
                    <a:pt x="31" y="0"/>
                  </a:lnTo>
                  <a:lnTo>
                    <a:pt x="33" y="0"/>
                  </a:lnTo>
                  <a:lnTo>
                    <a:pt x="36" y="0"/>
                  </a:lnTo>
                  <a:lnTo>
                    <a:pt x="39" y="1"/>
                  </a:lnTo>
                  <a:lnTo>
                    <a:pt x="42" y="1"/>
                  </a:lnTo>
                  <a:lnTo>
                    <a:pt x="45" y="2"/>
                  </a:lnTo>
                  <a:lnTo>
                    <a:pt x="48" y="4"/>
                  </a:lnTo>
                  <a:lnTo>
                    <a:pt x="51" y="5"/>
                  </a:lnTo>
                  <a:lnTo>
                    <a:pt x="54" y="7"/>
                  </a:lnTo>
                  <a:lnTo>
                    <a:pt x="57" y="9"/>
                  </a:lnTo>
                  <a:lnTo>
                    <a:pt x="60" y="11"/>
                  </a:lnTo>
                  <a:lnTo>
                    <a:pt x="67" y="6"/>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6" y="55"/>
                  </a:lnTo>
                  <a:lnTo>
                    <a:pt x="29" y="59"/>
                  </a:lnTo>
                  <a:lnTo>
                    <a:pt x="32" y="63"/>
                  </a:lnTo>
                  <a:lnTo>
                    <a:pt x="35"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3" name="Group 77"/>
          <p:cNvGrpSpPr>
            <a:grpSpLocks/>
          </p:cNvGrpSpPr>
          <p:nvPr/>
        </p:nvGrpSpPr>
        <p:grpSpPr bwMode="auto">
          <a:xfrm>
            <a:off x="1544638" y="2828925"/>
            <a:ext cx="225425" cy="130175"/>
            <a:chOff x="973" y="1782"/>
            <a:chExt cx="142" cy="82"/>
          </a:xfrm>
        </p:grpSpPr>
        <p:sp>
          <p:nvSpPr>
            <p:cNvPr id="1422414" name="Oval 78"/>
            <p:cNvSpPr>
              <a:spLocks noChangeArrowheads="1"/>
            </p:cNvSpPr>
            <p:nvPr/>
          </p:nvSpPr>
          <p:spPr bwMode="auto">
            <a:xfrm rot="18900000">
              <a:off x="973" y="1782"/>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5" name="Freeform 79"/>
            <p:cNvSpPr>
              <a:spLocks/>
            </p:cNvSpPr>
            <p:nvPr/>
          </p:nvSpPr>
          <p:spPr bwMode="auto">
            <a:xfrm>
              <a:off x="1010" y="1786"/>
              <a:ext cx="73" cy="78"/>
            </a:xfrm>
            <a:custGeom>
              <a:avLst/>
              <a:gdLst/>
              <a:ahLst/>
              <a:cxnLst>
                <a:cxn ang="0">
                  <a:pos x="20" y="73"/>
                </a:cxn>
                <a:cxn ang="0">
                  <a:pos x="13" y="64"/>
                </a:cxn>
                <a:cxn ang="0">
                  <a:pos x="8" y="55"/>
                </a:cxn>
                <a:cxn ang="0">
                  <a:pos x="4"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2"/>
                </a:cxn>
                <a:cxn ang="0">
                  <a:pos x="48" y="22"/>
                </a:cxn>
                <a:cxn ang="0">
                  <a:pos x="38" y="16"/>
                </a:cxn>
                <a:cxn ang="0">
                  <a:pos x="29" y="12"/>
                </a:cxn>
                <a:cxn ang="0">
                  <a:pos x="22" y="11"/>
                </a:cxn>
                <a:cxn ang="0">
                  <a:pos x="19" y="10"/>
                </a:cxn>
                <a:cxn ang="0">
                  <a:pos x="15" y="11"/>
                </a:cxn>
                <a:cxn ang="0">
                  <a:pos x="12" y="14"/>
                </a:cxn>
                <a:cxn ang="0">
                  <a:pos x="12" y="20"/>
                </a:cxn>
                <a:cxn ang="0">
                  <a:pos x="13" y="26"/>
                </a:cxn>
                <a:cxn ang="0">
                  <a:pos x="15" y="33"/>
                </a:cxn>
                <a:cxn ang="0">
                  <a:pos x="18" y="40"/>
                </a:cxn>
                <a:cxn ang="0">
                  <a:pos x="22" y="48"/>
                </a:cxn>
                <a:cxn ang="0">
                  <a:pos x="27" y="55"/>
                </a:cxn>
                <a:cxn ang="0">
                  <a:pos x="33" y="63"/>
                </a:cxn>
                <a:cxn ang="0">
                  <a:pos x="24" y="77"/>
                </a:cxn>
              </a:cxnLst>
              <a:rect l="0" t="0" r="r" b="b"/>
              <a:pathLst>
                <a:path w="73" h="78">
                  <a:moveTo>
                    <a:pt x="24" y="77"/>
                  </a:moveTo>
                  <a:lnTo>
                    <a:pt x="20" y="73"/>
                  </a:lnTo>
                  <a:lnTo>
                    <a:pt x="16" y="68"/>
                  </a:lnTo>
                  <a:lnTo>
                    <a:pt x="13" y="64"/>
                  </a:lnTo>
                  <a:lnTo>
                    <a:pt x="10" y="59"/>
                  </a:lnTo>
                  <a:lnTo>
                    <a:pt x="8" y="55"/>
                  </a:lnTo>
                  <a:lnTo>
                    <a:pt x="6" y="50"/>
                  </a:lnTo>
                  <a:lnTo>
                    <a:pt x="4"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2"/>
                  </a:lnTo>
                  <a:lnTo>
                    <a:pt x="42" y="28"/>
                  </a:lnTo>
                  <a:lnTo>
                    <a:pt x="48" y="22"/>
                  </a:lnTo>
                  <a:lnTo>
                    <a:pt x="43" y="19"/>
                  </a:lnTo>
                  <a:lnTo>
                    <a:pt x="38" y="16"/>
                  </a:lnTo>
                  <a:lnTo>
                    <a:pt x="34" y="14"/>
                  </a:lnTo>
                  <a:lnTo>
                    <a:pt x="29" y="12"/>
                  </a:lnTo>
                  <a:lnTo>
                    <a:pt x="25" y="11"/>
                  </a:lnTo>
                  <a:lnTo>
                    <a:pt x="22" y="11"/>
                  </a:lnTo>
                  <a:lnTo>
                    <a:pt x="20" y="11"/>
                  </a:lnTo>
                  <a:lnTo>
                    <a:pt x="19" y="10"/>
                  </a:lnTo>
                  <a:lnTo>
                    <a:pt x="16" y="11"/>
                  </a:lnTo>
                  <a:lnTo>
                    <a:pt x="15" y="11"/>
                  </a:lnTo>
                  <a:lnTo>
                    <a:pt x="13" y="11"/>
                  </a:lnTo>
                  <a:lnTo>
                    <a:pt x="12" y="14"/>
                  </a:lnTo>
                  <a:lnTo>
                    <a:pt x="12" y="17"/>
                  </a:lnTo>
                  <a:lnTo>
                    <a:pt x="12" y="20"/>
                  </a:lnTo>
                  <a:lnTo>
                    <a:pt x="13" y="23"/>
                  </a:lnTo>
                  <a:lnTo>
                    <a:pt x="13" y="26"/>
                  </a:lnTo>
                  <a:lnTo>
                    <a:pt x="14" y="30"/>
                  </a:lnTo>
                  <a:lnTo>
                    <a:pt x="15" y="33"/>
                  </a:lnTo>
                  <a:lnTo>
                    <a:pt x="17" y="37"/>
                  </a:lnTo>
                  <a:lnTo>
                    <a:pt x="18" y="40"/>
                  </a:lnTo>
                  <a:lnTo>
                    <a:pt x="20" y="44"/>
                  </a:lnTo>
                  <a:lnTo>
                    <a:pt x="22" y="48"/>
                  </a:lnTo>
                  <a:lnTo>
                    <a:pt x="25" y="51"/>
                  </a:lnTo>
                  <a:lnTo>
                    <a:pt x="27" y="55"/>
                  </a:lnTo>
                  <a:lnTo>
                    <a:pt x="30" y="59"/>
                  </a:lnTo>
                  <a:lnTo>
                    <a:pt x="33" y="63"/>
                  </a:lnTo>
                  <a:lnTo>
                    <a:pt x="36" y="66"/>
                  </a:lnTo>
                  <a:lnTo>
                    <a:pt x="24"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6" name="Group 80"/>
          <p:cNvGrpSpPr>
            <a:grpSpLocks/>
          </p:cNvGrpSpPr>
          <p:nvPr/>
        </p:nvGrpSpPr>
        <p:grpSpPr bwMode="auto">
          <a:xfrm>
            <a:off x="6867525" y="3213100"/>
            <a:ext cx="125413" cy="225425"/>
            <a:chOff x="4326" y="2024"/>
            <a:chExt cx="79" cy="142"/>
          </a:xfrm>
        </p:grpSpPr>
        <p:sp>
          <p:nvSpPr>
            <p:cNvPr id="1422417" name="Oval 81"/>
            <p:cNvSpPr>
              <a:spLocks noChangeArrowheads="1"/>
            </p:cNvSpPr>
            <p:nvPr/>
          </p:nvSpPr>
          <p:spPr bwMode="auto">
            <a:xfrm rot="18720000">
              <a:off x="4294" y="2056"/>
              <a:ext cx="142" cy="78"/>
            </a:xfrm>
            <a:prstGeom prst="ellipse">
              <a:avLst/>
            </a:prstGeom>
            <a:solidFill>
              <a:srgbClr val="6699FF"/>
            </a:solidFill>
            <a:ln w="12700">
              <a:solidFill>
                <a:schemeClr val="tx1"/>
              </a:solidFill>
              <a:round/>
              <a:headEnd/>
              <a:tailEnd/>
            </a:ln>
            <a:effectLst/>
          </p:spPr>
          <p:txBody>
            <a:bodyPr wrap="none" anchor="ctr"/>
            <a:lstStyle/>
            <a:p>
              <a:endParaRPr lang="en-US"/>
            </a:p>
          </p:txBody>
        </p:sp>
        <p:sp>
          <p:nvSpPr>
            <p:cNvPr id="1422418" name="Freeform 82"/>
            <p:cNvSpPr>
              <a:spLocks/>
            </p:cNvSpPr>
            <p:nvPr/>
          </p:nvSpPr>
          <p:spPr bwMode="auto">
            <a:xfrm>
              <a:off x="4332" y="2058"/>
              <a:ext cx="73" cy="79"/>
            </a:xfrm>
            <a:custGeom>
              <a:avLst/>
              <a:gdLst/>
              <a:ahLst/>
              <a:cxnLst>
                <a:cxn ang="0">
                  <a:pos x="22" y="74"/>
                </a:cxn>
                <a:cxn ang="0">
                  <a:pos x="15" y="65"/>
                </a:cxn>
                <a:cxn ang="0">
                  <a:pos x="8" y="56"/>
                </a:cxn>
                <a:cxn ang="0">
                  <a:pos x="4" y="48"/>
                </a:cxn>
                <a:cxn ang="0">
                  <a:pos x="1" y="39"/>
                </a:cxn>
                <a:cxn ang="0">
                  <a:pos x="0" y="32"/>
                </a:cxn>
                <a:cxn ang="0">
                  <a:pos x="1" y="25"/>
                </a:cxn>
                <a:cxn ang="0">
                  <a:pos x="3" y="19"/>
                </a:cxn>
                <a:cxn ang="0">
                  <a:pos x="5" y="17"/>
                </a:cxn>
                <a:cxn ang="0">
                  <a:pos x="18" y="4"/>
                </a:cxn>
                <a:cxn ang="0">
                  <a:pos x="21" y="2"/>
                </a:cxn>
                <a:cxn ang="0">
                  <a:pos x="26" y="0"/>
                </a:cxn>
                <a:cxn ang="0">
                  <a:pos x="31" y="0"/>
                </a:cxn>
                <a:cxn ang="0">
                  <a:pos x="37" y="1"/>
                </a:cxn>
                <a:cxn ang="0">
                  <a:pos x="43" y="2"/>
                </a:cxn>
                <a:cxn ang="0">
                  <a:pos x="49" y="5"/>
                </a:cxn>
                <a:cxn ang="0">
                  <a:pos x="56" y="8"/>
                </a:cxn>
                <a:cxn ang="0">
                  <a:pos x="65" y="4"/>
                </a:cxn>
                <a:cxn ang="0">
                  <a:pos x="41" y="28"/>
                </a:cxn>
                <a:cxn ang="0">
                  <a:pos x="42" y="19"/>
                </a:cxn>
                <a:cxn ang="0">
                  <a:pos x="33" y="15"/>
                </a:cxn>
                <a:cxn ang="0">
                  <a:pos x="26" y="13"/>
                </a:cxn>
                <a:cxn ang="0">
                  <a:pos x="21" y="12"/>
                </a:cxn>
                <a:cxn ang="0">
                  <a:pos x="17" y="12"/>
                </a:cxn>
                <a:cxn ang="0">
                  <a:pos x="14" y="12"/>
                </a:cxn>
                <a:cxn ang="0">
                  <a:pos x="12" y="16"/>
                </a:cxn>
                <a:cxn ang="0">
                  <a:pos x="12" y="22"/>
                </a:cxn>
                <a:cxn ang="0">
                  <a:pos x="13" y="28"/>
                </a:cxn>
                <a:cxn ang="0">
                  <a:pos x="15" y="35"/>
                </a:cxn>
                <a:cxn ang="0">
                  <a:pos x="18" y="42"/>
                </a:cxn>
                <a:cxn ang="0">
                  <a:pos x="23" y="49"/>
                </a:cxn>
                <a:cxn ang="0">
                  <a:pos x="28" y="57"/>
                </a:cxn>
                <a:cxn ang="0">
                  <a:pos x="34" y="64"/>
                </a:cxn>
                <a:cxn ang="0">
                  <a:pos x="26" y="78"/>
                </a:cxn>
              </a:cxnLst>
              <a:rect l="0" t="0" r="r" b="b"/>
              <a:pathLst>
                <a:path w="73" h="79">
                  <a:moveTo>
                    <a:pt x="26" y="78"/>
                  </a:moveTo>
                  <a:lnTo>
                    <a:pt x="22" y="74"/>
                  </a:lnTo>
                  <a:lnTo>
                    <a:pt x="18" y="70"/>
                  </a:lnTo>
                  <a:lnTo>
                    <a:pt x="15" y="65"/>
                  </a:lnTo>
                  <a:lnTo>
                    <a:pt x="11" y="61"/>
                  </a:lnTo>
                  <a:lnTo>
                    <a:pt x="8" y="56"/>
                  </a:lnTo>
                  <a:lnTo>
                    <a:pt x="6" y="52"/>
                  </a:lnTo>
                  <a:lnTo>
                    <a:pt x="4" y="48"/>
                  </a:lnTo>
                  <a:lnTo>
                    <a:pt x="2" y="43"/>
                  </a:lnTo>
                  <a:lnTo>
                    <a:pt x="1" y="39"/>
                  </a:lnTo>
                  <a:lnTo>
                    <a:pt x="0" y="35"/>
                  </a:lnTo>
                  <a:lnTo>
                    <a:pt x="0" y="32"/>
                  </a:lnTo>
                  <a:lnTo>
                    <a:pt x="0" y="28"/>
                  </a:lnTo>
                  <a:lnTo>
                    <a:pt x="1" y="25"/>
                  </a:lnTo>
                  <a:lnTo>
                    <a:pt x="2" y="22"/>
                  </a:lnTo>
                  <a:lnTo>
                    <a:pt x="3" y="19"/>
                  </a:lnTo>
                  <a:lnTo>
                    <a:pt x="4" y="18"/>
                  </a:lnTo>
                  <a:lnTo>
                    <a:pt x="5" y="17"/>
                  </a:lnTo>
                  <a:lnTo>
                    <a:pt x="16" y="5"/>
                  </a:lnTo>
                  <a:lnTo>
                    <a:pt x="18" y="4"/>
                  </a:lnTo>
                  <a:lnTo>
                    <a:pt x="19" y="3"/>
                  </a:lnTo>
                  <a:lnTo>
                    <a:pt x="21" y="2"/>
                  </a:lnTo>
                  <a:lnTo>
                    <a:pt x="24" y="1"/>
                  </a:lnTo>
                  <a:lnTo>
                    <a:pt x="26" y="0"/>
                  </a:lnTo>
                  <a:lnTo>
                    <a:pt x="28" y="0"/>
                  </a:lnTo>
                  <a:lnTo>
                    <a:pt x="31" y="0"/>
                  </a:lnTo>
                  <a:lnTo>
                    <a:pt x="34" y="0"/>
                  </a:lnTo>
                  <a:lnTo>
                    <a:pt x="37" y="1"/>
                  </a:lnTo>
                  <a:lnTo>
                    <a:pt x="40" y="1"/>
                  </a:lnTo>
                  <a:lnTo>
                    <a:pt x="43" y="2"/>
                  </a:lnTo>
                  <a:lnTo>
                    <a:pt x="46" y="3"/>
                  </a:lnTo>
                  <a:lnTo>
                    <a:pt x="49" y="5"/>
                  </a:lnTo>
                  <a:lnTo>
                    <a:pt x="52" y="6"/>
                  </a:lnTo>
                  <a:lnTo>
                    <a:pt x="56" y="8"/>
                  </a:lnTo>
                  <a:lnTo>
                    <a:pt x="59" y="10"/>
                  </a:lnTo>
                  <a:lnTo>
                    <a:pt x="65" y="4"/>
                  </a:lnTo>
                  <a:lnTo>
                    <a:pt x="72" y="31"/>
                  </a:lnTo>
                  <a:lnTo>
                    <a:pt x="41" y="28"/>
                  </a:lnTo>
                  <a:lnTo>
                    <a:pt x="47" y="22"/>
                  </a:lnTo>
                  <a:lnTo>
                    <a:pt x="42" y="19"/>
                  </a:lnTo>
                  <a:lnTo>
                    <a:pt x="37" y="17"/>
                  </a:lnTo>
                  <a:lnTo>
                    <a:pt x="33" y="15"/>
                  </a:lnTo>
                  <a:lnTo>
                    <a:pt x="28" y="13"/>
                  </a:lnTo>
                  <a:lnTo>
                    <a:pt x="26" y="13"/>
                  </a:lnTo>
                  <a:lnTo>
                    <a:pt x="24" y="12"/>
                  </a:lnTo>
                  <a:lnTo>
                    <a:pt x="21" y="12"/>
                  </a:lnTo>
                  <a:lnTo>
                    <a:pt x="19" y="12"/>
                  </a:lnTo>
                  <a:lnTo>
                    <a:pt x="17" y="12"/>
                  </a:lnTo>
                  <a:lnTo>
                    <a:pt x="16" y="12"/>
                  </a:lnTo>
                  <a:lnTo>
                    <a:pt x="14" y="12"/>
                  </a:lnTo>
                  <a:lnTo>
                    <a:pt x="12" y="13"/>
                  </a:lnTo>
                  <a:lnTo>
                    <a:pt x="12" y="16"/>
                  </a:lnTo>
                  <a:lnTo>
                    <a:pt x="11" y="19"/>
                  </a:lnTo>
                  <a:lnTo>
                    <a:pt x="12" y="22"/>
                  </a:lnTo>
                  <a:lnTo>
                    <a:pt x="12" y="25"/>
                  </a:lnTo>
                  <a:lnTo>
                    <a:pt x="13" y="28"/>
                  </a:lnTo>
                  <a:lnTo>
                    <a:pt x="14" y="32"/>
                  </a:lnTo>
                  <a:lnTo>
                    <a:pt x="15" y="35"/>
                  </a:lnTo>
                  <a:lnTo>
                    <a:pt x="17" y="38"/>
                  </a:lnTo>
                  <a:lnTo>
                    <a:pt x="18" y="42"/>
                  </a:lnTo>
                  <a:lnTo>
                    <a:pt x="20" y="46"/>
                  </a:lnTo>
                  <a:lnTo>
                    <a:pt x="23" y="49"/>
                  </a:lnTo>
                  <a:lnTo>
                    <a:pt x="25" y="53"/>
                  </a:lnTo>
                  <a:lnTo>
                    <a:pt x="28" y="57"/>
                  </a:lnTo>
                  <a:lnTo>
                    <a:pt x="31" y="60"/>
                  </a:lnTo>
                  <a:lnTo>
                    <a:pt x="34" y="64"/>
                  </a:lnTo>
                  <a:lnTo>
                    <a:pt x="37" y="67"/>
                  </a:lnTo>
                  <a:lnTo>
                    <a:pt x="26" y="78"/>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19" name="Group 83"/>
          <p:cNvGrpSpPr>
            <a:grpSpLocks/>
          </p:cNvGrpSpPr>
          <p:nvPr/>
        </p:nvGrpSpPr>
        <p:grpSpPr bwMode="auto">
          <a:xfrm>
            <a:off x="6623050" y="3205163"/>
            <a:ext cx="225425" cy="133350"/>
            <a:chOff x="4172" y="2019"/>
            <a:chExt cx="142" cy="84"/>
          </a:xfrm>
        </p:grpSpPr>
        <p:sp>
          <p:nvSpPr>
            <p:cNvPr id="1422420" name="Oval 84"/>
            <p:cNvSpPr>
              <a:spLocks noChangeArrowheads="1"/>
            </p:cNvSpPr>
            <p:nvPr/>
          </p:nvSpPr>
          <p:spPr bwMode="auto">
            <a:xfrm rot="18900000">
              <a:off x="4172" y="2019"/>
              <a:ext cx="142" cy="78"/>
            </a:xfrm>
            <a:prstGeom prst="ellipse">
              <a:avLst/>
            </a:prstGeom>
            <a:solidFill>
              <a:srgbClr val="FFCC00"/>
            </a:solidFill>
            <a:ln w="12700">
              <a:solidFill>
                <a:schemeClr val="tx1"/>
              </a:solidFill>
              <a:round/>
              <a:headEnd/>
              <a:tailEnd/>
            </a:ln>
            <a:effectLst/>
          </p:spPr>
          <p:txBody>
            <a:bodyPr wrap="none" anchor="ctr"/>
            <a:lstStyle/>
            <a:p>
              <a:endParaRPr lang="en-US"/>
            </a:p>
          </p:txBody>
        </p:sp>
        <p:sp>
          <p:nvSpPr>
            <p:cNvPr id="1422421" name="Freeform 85"/>
            <p:cNvSpPr>
              <a:spLocks/>
            </p:cNvSpPr>
            <p:nvPr/>
          </p:nvSpPr>
          <p:spPr bwMode="auto">
            <a:xfrm>
              <a:off x="4212" y="2025"/>
              <a:ext cx="73" cy="78"/>
            </a:xfrm>
            <a:custGeom>
              <a:avLst/>
              <a:gdLst/>
              <a:ahLst/>
              <a:cxnLst>
                <a:cxn ang="0">
                  <a:pos x="19" y="73"/>
                </a:cxn>
                <a:cxn ang="0">
                  <a:pos x="13" y="64"/>
                </a:cxn>
                <a:cxn ang="0">
                  <a:pos x="7" y="55"/>
                </a:cxn>
                <a:cxn ang="0">
                  <a:pos x="3" y="46"/>
                </a:cxn>
                <a:cxn ang="0">
                  <a:pos x="1" y="37"/>
                </a:cxn>
                <a:cxn ang="0">
                  <a:pos x="0" y="30"/>
                </a:cxn>
                <a:cxn ang="0">
                  <a:pos x="1" y="23"/>
                </a:cxn>
                <a:cxn ang="0">
                  <a:pos x="4" y="17"/>
                </a:cxn>
                <a:cxn ang="0">
                  <a:pos x="18" y="4"/>
                </a:cxn>
                <a:cxn ang="0">
                  <a:pos x="21" y="2"/>
                </a:cxn>
                <a:cxn ang="0">
                  <a:pos x="26" y="0"/>
                </a:cxn>
                <a:cxn ang="0">
                  <a:pos x="30" y="0"/>
                </a:cxn>
                <a:cxn ang="0">
                  <a:pos x="36" y="0"/>
                </a:cxn>
                <a:cxn ang="0">
                  <a:pos x="41" y="1"/>
                </a:cxn>
                <a:cxn ang="0">
                  <a:pos x="47" y="4"/>
                </a:cxn>
                <a:cxn ang="0">
                  <a:pos x="54" y="7"/>
                </a:cxn>
                <a:cxn ang="0">
                  <a:pos x="60" y="11"/>
                </a:cxn>
                <a:cxn ang="0">
                  <a:pos x="72" y="33"/>
                </a:cxn>
                <a:cxn ang="0">
                  <a:pos x="48" y="22"/>
                </a:cxn>
                <a:cxn ang="0">
                  <a:pos x="38" y="16"/>
                </a:cxn>
                <a:cxn ang="0">
                  <a:pos x="30" y="12"/>
                </a:cxn>
                <a:cxn ang="0">
                  <a:pos x="23" y="11"/>
                </a:cxn>
                <a:cxn ang="0">
                  <a:pos x="19" y="10"/>
                </a:cxn>
                <a:cxn ang="0">
                  <a:pos x="16" y="11"/>
                </a:cxn>
                <a:cxn ang="0">
                  <a:pos x="13" y="14"/>
                </a:cxn>
                <a:cxn ang="0">
                  <a:pos x="13" y="20"/>
                </a:cxn>
                <a:cxn ang="0">
                  <a:pos x="13" y="26"/>
                </a:cxn>
                <a:cxn ang="0">
                  <a:pos x="15" y="33"/>
                </a:cxn>
                <a:cxn ang="0">
                  <a:pos x="18" y="40"/>
                </a:cxn>
                <a:cxn ang="0">
                  <a:pos x="22" y="48"/>
                </a:cxn>
                <a:cxn ang="0">
                  <a:pos x="27" y="55"/>
                </a:cxn>
                <a:cxn ang="0">
                  <a:pos x="33" y="63"/>
                </a:cxn>
                <a:cxn ang="0">
                  <a:pos x="23" y="77"/>
                </a:cxn>
              </a:cxnLst>
              <a:rect l="0" t="0" r="r" b="b"/>
              <a:pathLst>
                <a:path w="73" h="78">
                  <a:moveTo>
                    <a:pt x="23" y="77"/>
                  </a:moveTo>
                  <a:lnTo>
                    <a:pt x="19" y="73"/>
                  </a:lnTo>
                  <a:lnTo>
                    <a:pt x="16" y="68"/>
                  </a:lnTo>
                  <a:lnTo>
                    <a:pt x="13" y="64"/>
                  </a:lnTo>
                  <a:lnTo>
                    <a:pt x="10" y="59"/>
                  </a:lnTo>
                  <a:lnTo>
                    <a:pt x="7" y="55"/>
                  </a:lnTo>
                  <a:lnTo>
                    <a:pt x="5" y="50"/>
                  </a:lnTo>
                  <a:lnTo>
                    <a:pt x="3" y="46"/>
                  </a:lnTo>
                  <a:lnTo>
                    <a:pt x="2" y="42"/>
                  </a:lnTo>
                  <a:lnTo>
                    <a:pt x="1" y="37"/>
                  </a:lnTo>
                  <a:lnTo>
                    <a:pt x="1" y="33"/>
                  </a:lnTo>
                  <a:lnTo>
                    <a:pt x="0" y="30"/>
                  </a:lnTo>
                  <a:lnTo>
                    <a:pt x="1" y="26"/>
                  </a:lnTo>
                  <a:lnTo>
                    <a:pt x="1" y="23"/>
                  </a:lnTo>
                  <a:lnTo>
                    <a:pt x="2" y="20"/>
                  </a:lnTo>
                  <a:lnTo>
                    <a:pt x="4" y="17"/>
                  </a:lnTo>
                  <a:lnTo>
                    <a:pt x="6" y="15"/>
                  </a:lnTo>
                  <a:lnTo>
                    <a:pt x="18" y="4"/>
                  </a:lnTo>
                  <a:lnTo>
                    <a:pt x="20" y="3"/>
                  </a:lnTo>
                  <a:lnTo>
                    <a:pt x="21" y="2"/>
                  </a:lnTo>
                  <a:lnTo>
                    <a:pt x="23" y="1"/>
                  </a:lnTo>
                  <a:lnTo>
                    <a:pt x="26" y="0"/>
                  </a:lnTo>
                  <a:lnTo>
                    <a:pt x="28" y="0"/>
                  </a:lnTo>
                  <a:lnTo>
                    <a:pt x="30" y="0"/>
                  </a:lnTo>
                  <a:lnTo>
                    <a:pt x="33" y="0"/>
                  </a:lnTo>
                  <a:lnTo>
                    <a:pt x="36" y="0"/>
                  </a:lnTo>
                  <a:lnTo>
                    <a:pt x="38" y="1"/>
                  </a:lnTo>
                  <a:lnTo>
                    <a:pt x="41" y="1"/>
                  </a:lnTo>
                  <a:lnTo>
                    <a:pt x="44" y="2"/>
                  </a:lnTo>
                  <a:lnTo>
                    <a:pt x="47" y="4"/>
                  </a:lnTo>
                  <a:lnTo>
                    <a:pt x="51" y="5"/>
                  </a:lnTo>
                  <a:lnTo>
                    <a:pt x="54" y="7"/>
                  </a:lnTo>
                  <a:lnTo>
                    <a:pt x="57" y="9"/>
                  </a:lnTo>
                  <a:lnTo>
                    <a:pt x="60" y="11"/>
                  </a:lnTo>
                  <a:lnTo>
                    <a:pt x="66" y="5"/>
                  </a:lnTo>
                  <a:lnTo>
                    <a:pt x="72" y="33"/>
                  </a:lnTo>
                  <a:lnTo>
                    <a:pt x="42" y="28"/>
                  </a:lnTo>
                  <a:lnTo>
                    <a:pt x="48" y="22"/>
                  </a:lnTo>
                  <a:lnTo>
                    <a:pt x="43" y="19"/>
                  </a:lnTo>
                  <a:lnTo>
                    <a:pt x="38" y="16"/>
                  </a:lnTo>
                  <a:lnTo>
                    <a:pt x="34" y="14"/>
                  </a:lnTo>
                  <a:lnTo>
                    <a:pt x="30" y="12"/>
                  </a:lnTo>
                  <a:lnTo>
                    <a:pt x="25" y="11"/>
                  </a:lnTo>
                  <a:lnTo>
                    <a:pt x="23" y="11"/>
                  </a:lnTo>
                  <a:lnTo>
                    <a:pt x="21" y="11"/>
                  </a:lnTo>
                  <a:lnTo>
                    <a:pt x="19" y="10"/>
                  </a:lnTo>
                  <a:lnTo>
                    <a:pt x="18" y="11"/>
                  </a:lnTo>
                  <a:lnTo>
                    <a:pt x="16" y="11"/>
                  </a:lnTo>
                  <a:lnTo>
                    <a:pt x="14" y="11"/>
                  </a:lnTo>
                  <a:lnTo>
                    <a:pt x="13" y="14"/>
                  </a:lnTo>
                  <a:lnTo>
                    <a:pt x="13" y="17"/>
                  </a:lnTo>
                  <a:lnTo>
                    <a:pt x="13" y="20"/>
                  </a:lnTo>
                  <a:lnTo>
                    <a:pt x="13" y="23"/>
                  </a:lnTo>
                  <a:lnTo>
                    <a:pt x="13" y="26"/>
                  </a:lnTo>
                  <a:lnTo>
                    <a:pt x="14" y="30"/>
                  </a:lnTo>
                  <a:lnTo>
                    <a:pt x="15" y="33"/>
                  </a:lnTo>
                  <a:lnTo>
                    <a:pt x="16" y="37"/>
                  </a:lnTo>
                  <a:lnTo>
                    <a:pt x="18" y="40"/>
                  </a:lnTo>
                  <a:lnTo>
                    <a:pt x="20" y="44"/>
                  </a:lnTo>
                  <a:lnTo>
                    <a:pt x="22" y="48"/>
                  </a:lnTo>
                  <a:lnTo>
                    <a:pt x="24" y="51"/>
                  </a:lnTo>
                  <a:lnTo>
                    <a:pt x="27" y="55"/>
                  </a:lnTo>
                  <a:lnTo>
                    <a:pt x="30" y="59"/>
                  </a:lnTo>
                  <a:lnTo>
                    <a:pt x="33" y="63"/>
                  </a:lnTo>
                  <a:lnTo>
                    <a:pt x="36" y="66"/>
                  </a:lnTo>
                  <a:lnTo>
                    <a:pt x="23" y="77"/>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22" name="Freeform 86"/>
          <p:cNvSpPr>
            <a:spLocks/>
          </p:cNvSpPr>
          <p:nvPr/>
        </p:nvSpPr>
        <p:spPr bwMode="auto">
          <a:xfrm>
            <a:off x="2463800" y="4903788"/>
            <a:ext cx="282575" cy="142875"/>
          </a:xfrm>
          <a:custGeom>
            <a:avLst/>
            <a:gdLst/>
            <a:ahLst/>
            <a:cxnLst>
              <a:cxn ang="0">
                <a:pos x="177" y="0"/>
              </a:cxn>
              <a:cxn ang="0">
                <a:pos x="138" y="44"/>
              </a:cxn>
              <a:cxn ang="0">
                <a:pos x="155" y="89"/>
              </a:cxn>
              <a:cxn ang="0">
                <a:pos x="0" y="36"/>
              </a:cxn>
            </a:cxnLst>
            <a:rect l="0" t="0" r="r" b="b"/>
            <a:pathLst>
              <a:path w="178" h="90">
                <a:moveTo>
                  <a:pt x="177" y="0"/>
                </a:moveTo>
                <a:lnTo>
                  <a:pt x="138" y="44"/>
                </a:lnTo>
                <a:lnTo>
                  <a:pt x="155" y="89"/>
                </a:lnTo>
                <a:lnTo>
                  <a:pt x="0" y="36"/>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3" name="Line 87"/>
          <p:cNvSpPr>
            <a:spLocks noChangeShapeType="1"/>
          </p:cNvSpPr>
          <p:nvPr/>
        </p:nvSpPr>
        <p:spPr bwMode="auto">
          <a:xfrm>
            <a:off x="1651000" y="4679950"/>
            <a:ext cx="201613" cy="63500"/>
          </a:xfrm>
          <a:prstGeom prst="line">
            <a:avLst/>
          </a:prstGeom>
          <a:noFill/>
          <a:ln w="25400">
            <a:solidFill>
              <a:srgbClr val="FF0000"/>
            </a:solidFill>
            <a:round/>
            <a:headEnd type="none" w="sm" len="sm"/>
            <a:tailEnd type="none" w="sm" len="sm"/>
          </a:ln>
          <a:effectLst/>
        </p:spPr>
        <p:txBody>
          <a:bodyPr/>
          <a:lstStyle/>
          <a:p>
            <a:endParaRPr lang="en-US"/>
          </a:p>
        </p:txBody>
      </p:sp>
      <p:sp>
        <p:nvSpPr>
          <p:cNvPr id="1422424" name="Freeform 88"/>
          <p:cNvSpPr>
            <a:spLocks/>
          </p:cNvSpPr>
          <p:nvPr/>
        </p:nvSpPr>
        <p:spPr bwMode="auto">
          <a:xfrm>
            <a:off x="1595438" y="4721225"/>
            <a:ext cx="165100" cy="146050"/>
          </a:xfrm>
          <a:custGeom>
            <a:avLst/>
            <a:gdLst/>
            <a:ahLst/>
            <a:cxnLst>
              <a:cxn ang="0">
                <a:pos x="0" y="67"/>
              </a:cxn>
              <a:cxn ang="0">
                <a:pos x="73" y="91"/>
              </a:cxn>
              <a:cxn ang="0">
                <a:pos x="103" y="0"/>
              </a:cxn>
            </a:cxnLst>
            <a:rect l="0" t="0" r="r" b="b"/>
            <a:pathLst>
              <a:path w="104" h="92">
                <a:moveTo>
                  <a:pt x="0" y="67"/>
                </a:moveTo>
                <a:lnTo>
                  <a:pt x="73" y="91"/>
                </a:lnTo>
                <a:lnTo>
                  <a:pt x="103"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5" name="Freeform 89"/>
          <p:cNvSpPr>
            <a:spLocks/>
          </p:cNvSpPr>
          <p:nvPr/>
        </p:nvSpPr>
        <p:spPr bwMode="auto">
          <a:xfrm>
            <a:off x="3016250" y="4860925"/>
            <a:ext cx="82550" cy="268288"/>
          </a:xfrm>
          <a:custGeom>
            <a:avLst/>
            <a:gdLst/>
            <a:ahLst/>
            <a:cxnLst>
              <a:cxn ang="0">
                <a:pos x="8" y="0"/>
              </a:cxn>
              <a:cxn ang="0">
                <a:pos x="51" y="54"/>
              </a:cxn>
              <a:cxn ang="0">
                <a:pos x="0" y="168"/>
              </a:cxn>
            </a:cxnLst>
            <a:rect l="0" t="0" r="r" b="b"/>
            <a:pathLst>
              <a:path w="52" h="169">
                <a:moveTo>
                  <a:pt x="8" y="0"/>
                </a:moveTo>
                <a:lnTo>
                  <a:pt x="51" y="54"/>
                </a:lnTo>
                <a:lnTo>
                  <a:pt x="0" y="168"/>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6" name="Oval 90"/>
          <p:cNvSpPr>
            <a:spLocks noChangeArrowheads="1"/>
          </p:cNvSpPr>
          <p:nvPr/>
        </p:nvSpPr>
        <p:spPr bwMode="auto">
          <a:xfrm>
            <a:off x="2743200" y="4835525"/>
            <a:ext cx="325438" cy="174625"/>
          </a:xfrm>
          <a:prstGeom prst="ellipse">
            <a:avLst/>
          </a:prstGeom>
          <a:noFill/>
          <a:ln w="25400">
            <a:solidFill>
              <a:srgbClr val="FF0000"/>
            </a:solidFill>
            <a:round/>
            <a:headEnd/>
            <a:tailEnd/>
          </a:ln>
          <a:effectLst/>
        </p:spPr>
        <p:txBody>
          <a:bodyPr wrap="none" anchor="ctr"/>
          <a:lstStyle/>
          <a:p>
            <a:endParaRPr lang="en-US"/>
          </a:p>
        </p:txBody>
      </p:sp>
      <p:sp>
        <p:nvSpPr>
          <p:cNvPr id="1422427" name="Freeform 91"/>
          <p:cNvSpPr>
            <a:spLocks/>
          </p:cNvSpPr>
          <p:nvPr/>
        </p:nvSpPr>
        <p:spPr bwMode="auto">
          <a:xfrm>
            <a:off x="4202113" y="4408488"/>
            <a:ext cx="388937" cy="601662"/>
          </a:xfrm>
          <a:custGeom>
            <a:avLst/>
            <a:gdLst/>
            <a:ahLst/>
            <a:cxnLst>
              <a:cxn ang="0">
                <a:pos x="244" y="378"/>
              </a:cxn>
              <a:cxn ang="0">
                <a:pos x="90" y="252"/>
              </a:cxn>
              <a:cxn ang="0">
                <a:pos x="42" y="180"/>
              </a:cxn>
              <a:cxn ang="0">
                <a:pos x="0" y="0"/>
              </a:cxn>
            </a:cxnLst>
            <a:rect l="0" t="0" r="r" b="b"/>
            <a:pathLst>
              <a:path w="245" h="379">
                <a:moveTo>
                  <a:pt x="244" y="378"/>
                </a:moveTo>
                <a:lnTo>
                  <a:pt x="90" y="252"/>
                </a:lnTo>
                <a:lnTo>
                  <a:pt x="42" y="180"/>
                </a:lnTo>
                <a:lnTo>
                  <a:pt x="0" y="0"/>
                </a:lnTo>
              </a:path>
            </a:pathLst>
          </a:custGeom>
          <a:noFill/>
          <a:ln w="25400" cap="rnd" cmpd="sng">
            <a:solidFill>
              <a:srgbClr val="FF0000"/>
            </a:solidFill>
            <a:prstDash val="solid"/>
            <a:round/>
            <a:headEnd type="none" w="sm" len="sm"/>
            <a:tailEnd type="none" w="sm" len="sm"/>
          </a:ln>
          <a:effectLst/>
        </p:spPr>
        <p:txBody>
          <a:bodyPr/>
          <a:lstStyle/>
          <a:p>
            <a:endParaRPr lang="en-US"/>
          </a:p>
        </p:txBody>
      </p:sp>
      <p:sp>
        <p:nvSpPr>
          <p:cNvPr id="1422428" name="Rectangle 92"/>
          <p:cNvSpPr>
            <a:spLocks noChangeArrowheads="1"/>
          </p:cNvSpPr>
          <p:nvPr/>
        </p:nvSpPr>
        <p:spPr bwMode="auto">
          <a:xfrm rot="1140000">
            <a:off x="1422400" y="4746625"/>
            <a:ext cx="176213"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29" name="Rectangle 93"/>
          <p:cNvSpPr>
            <a:spLocks noChangeArrowheads="1"/>
          </p:cNvSpPr>
          <p:nvPr/>
        </p:nvSpPr>
        <p:spPr bwMode="auto">
          <a:xfrm rot="1140000">
            <a:off x="1474788" y="4597400"/>
            <a:ext cx="179387" cy="106363"/>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0" name="Rectangle 94"/>
          <p:cNvSpPr>
            <a:spLocks noChangeArrowheads="1"/>
          </p:cNvSpPr>
          <p:nvPr/>
        </p:nvSpPr>
        <p:spPr bwMode="auto">
          <a:xfrm rot="1140000">
            <a:off x="1831975" y="4805363"/>
            <a:ext cx="676275" cy="106362"/>
          </a:xfrm>
          <a:prstGeom prst="rect">
            <a:avLst/>
          </a:prstGeom>
          <a:solidFill>
            <a:schemeClr val="accent1"/>
          </a:solidFill>
          <a:ln w="12700">
            <a:solidFill>
              <a:schemeClr val="tx1"/>
            </a:solidFill>
            <a:miter lim="800000"/>
            <a:headEnd/>
            <a:tailEnd/>
          </a:ln>
          <a:effectLst/>
        </p:spPr>
        <p:txBody>
          <a:bodyPr wrap="none" anchor="ctr"/>
          <a:lstStyle/>
          <a:p>
            <a:endParaRPr lang="en-US"/>
          </a:p>
        </p:txBody>
      </p:sp>
      <p:sp>
        <p:nvSpPr>
          <p:cNvPr id="1422431" name="Rectangle 95"/>
          <p:cNvSpPr>
            <a:spLocks noChangeArrowheads="1"/>
          </p:cNvSpPr>
          <p:nvPr/>
        </p:nvSpPr>
        <p:spPr bwMode="auto">
          <a:xfrm>
            <a:off x="0" y="4495800"/>
            <a:ext cx="13811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Polarized Source</a:t>
            </a:r>
          </a:p>
        </p:txBody>
      </p:sp>
      <p:sp>
        <p:nvSpPr>
          <p:cNvPr id="1422432" name="Rectangle 96"/>
          <p:cNvSpPr>
            <a:spLocks noChangeArrowheads="1"/>
          </p:cNvSpPr>
          <p:nvPr/>
        </p:nvSpPr>
        <p:spPr bwMode="auto">
          <a:xfrm>
            <a:off x="1630363" y="3979863"/>
            <a:ext cx="1271587" cy="317500"/>
          </a:xfrm>
          <a:prstGeom prst="rect">
            <a:avLst/>
          </a:prstGeom>
          <a:solidFill>
            <a:srgbClr val="FF00FF"/>
          </a:solidFill>
          <a:ln w="12700">
            <a:solidFill>
              <a:schemeClr val="tx1"/>
            </a:solidFill>
            <a:miter lim="800000"/>
            <a:headEnd/>
            <a:tailEnd/>
          </a:ln>
          <a:effectLst/>
        </p:spPr>
        <p:txBody>
          <a:bodyPr wrap="none" lIns="92075" tIns="46038" rIns="92075" bIns="46038">
            <a:spAutoFit/>
          </a:bodyPr>
          <a:lstStyle/>
          <a:p>
            <a:pPr algn="l"/>
            <a:r>
              <a:rPr lang="en-US" sz="1400">
                <a:solidFill>
                  <a:schemeClr val="tx1"/>
                </a:solidFill>
                <a:latin typeface="Arial" charset="0"/>
              </a:rPr>
              <a:t>Spin Rotators</a:t>
            </a:r>
          </a:p>
        </p:txBody>
      </p:sp>
      <p:grpSp>
        <p:nvGrpSpPr>
          <p:cNvPr id="1422433" name="Group 97"/>
          <p:cNvGrpSpPr>
            <a:grpSpLocks/>
          </p:cNvGrpSpPr>
          <p:nvPr/>
        </p:nvGrpSpPr>
        <p:grpSpPr bwMode="auto">
          <a:xfrm>
            <a:off x="3879850" y="4748213"/>
            <a:ext cx="225425" cy="123825"/>
            <a:chOff x="2444" y="2991"/>
            <a:chExt cx="142" cy="78"/>
          </a:xfrm>
        </p:grpSpPr>
        <p:sp>
          <p:nvSpPr>
            <p:cNvPr id="1422434" name="Oval 98"/>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35" name="Freeform 99"/>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436" name="Line 100"/>
          <p:cNvSpPr>
            <a:spLocks noChangeShapeType="1"/>
          </p:cNvSpPr>
          <p:nvPr/>
        </p:nvSpPr>
        <p:spPr bwMode="auto">
          <a:xfrm>
            <a:off x="3733800" y="4419600"/>
            <a:ext cx="144463" cy="3175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7" name="Line 101"/>
          <p:cNvSpPr>
            <a:spLocks noChangeShapeType="1"/>
          </p:cNvSpPr>
          <p:nvPr/>
        </p:nvSpPr>
        <p:spPr bwMode="auto">
          <a:xfrm flipV="1">
            <a:off x="2971800" y="3886200"/>
            <a:ext cx="609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8" name="Line 102"/>
          <p:cNvSpPr>
            <a:spLocks noChangeShapeType="1"/>
          </p:cNvSpPr>
          <p:nvPr/>
        </p:nvSpPr>
        <p:spPr bwMode="auto">
          <a:xfrm flipV="1">
            <a:off x="2971800" y="3962400"/>
            <a:ext cx="1447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39" name="Line 103"/>
          <p:cNvSpPr>
            <a:spLocks noChangeShapeType="1"/>
          </p:cNvSpPr>
          <p:nvPr/>
        </p:nvSpPr>
        <p:spPr bwMode="auto">
          <a:xfrm flipH="1">
            <a:off x="7010400" y="3048000"/>
            <a:ext cx="228600" cy="2286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440" name="Group 104"/>
          <p:cNvGrpSpPr>
            <a:grpSpLocks/>
          </p:cNvGrpSpPr>
          <p:nvPr/>
        </p:nvGrpSpPr>
        <p:grpSpPr bwMode="auto">
          <a:xfrm>
            <a:off x="4419600" y="5332413"/>
            <a:ext cx="155575" cy="153987"/>
            <a:chOff x="2834" y="3316"/>
            <a:chExt cx="98" cy="97"/>
          </a:xfrm>
        </p:grpSpPr>
        <p:sp>
          <p:nvSpPr>
            <p:cNvPr id="1422441" name="Oval 105"/>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2" name="Line 106"/>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3" name="Line 107"/>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444" name="Line 108"/>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445" name="Line 109"/>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46" name="Group 110"/>
          <p:cNvGrpSpPr>
            <a:grpSpLocks/>
          </p:cNvGrpSpPr>
          <p:nvPr/>
        </p:nvGrpSpPr>
        <p:grpSpPr bwMode="auto">
          <a:xfrm>
            <a:off x="2808288" y="5033963"/>
            <a:ext cx="153987" cy="174625"/>
            <a:chOff x="1769" y="3171"/>
            <a:chExt cx="97" cy="110"/>
          </a:xfrm>
        </p:grpSpPr>
        <p:sp>
          <p:nvSpPr>
            <p:cNvPr id="1422447" name="Oval 111"/>
            <p:cNvSpPr>
              <a:spLocks noChangeArrowheads="1"/>
            </p:cNvSpPr>
            <p:nvPr/>
          </p:nvSpPr>
          <p:spPr bwMode="auto">
            <a:xfrm rot="6480000">
              <a:off x="1769" y="3186"/>
              <a:ext cx="46" cy="45"/>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48" name="Line 112"/>
            <p:cNvSpPr>
              <a:spLocks noChangeShapeType="1"/>
            </p:cNvSpPr>
            <p:nvPr/>
          </p:nvSpPr>
          <p:spPr bwMode="auto">
            <a:xfrm flipH="1">
              <a:off x="1799" y="3244"/>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49" name="Line 113"/>
            <p:cNvSpPr>
              <a:spLocks noChangeShapeType="1"/>
            </p:cNvSpPr>
            <p:nvPr/>
          </p:nvSpPr>
          <p:spPr bwMode="auto">
            <a:xfrm flipH="1">
              <a:off x="1811" y="3267"/>
              <a:ext cx="28" cy="14"/>
            </a:xfrm>
            <a:prstGeom prst="line">
              <a:avLst/>
            </a:prstGeom>
            <a:noFill/>
            <a:ln w="12700">
              <a:solidFill>
                <a:srgbClr val="CC00CC"/>
              </a:solidFill>
              <a:round/>
              <a:headEnd type="none" w="sm" len="sm"/>
              <a:tailEnd type="none" w="sm" len="sm"/>
            </a:ln>
            <a:effectLst/>
          </p:spPr>
          <p:txBody>
            <a:bodyPr/>
            <a:lstStyle/>
            <a:p>
              <a:endParaRPr lang="en-US"/>
            </a:p>
          </p:txBody>
        </p:sp>
        <p:sp>
          <p:nvSpPr>
            <p:cNvPr id="1422450" name="Line 114"/>
            <p:cNvSpPr>
              <a:spLocks noChangeShapeType="1"/>
            </p:cNvSpPr>
            <p:nvPr/>
          </p:nvSpPr>
          <p:spPr bwMode="auto">
            <a:xfrm>
              <a:off x="1829" y="3182"/>
              <a:ext cx="14" cy="28"/>
            </a:xfrm>
            <a:prstGeom prst="line">
              <a:avLst/>
            </a:prstGeom>
            <a:noFill/>
            <a:ln w="12700">
              <a:solidFill>
                <a:srgbClr val="CC00CC"/>
              </a:solidFill>
              <a:round/>
              <a:headEnd type="none" w="sm" len="sm"/>
              <a:tailEnd type="none" w="sm" len="sm"/>
            </a:ln>
            <a:effectLst/>
          </p:spPr>
          <p:txBody>
            <a:bodyPr/>
            <a:lstStyle/>
            <a:p>
              <a:endParaRPr lang="en-US"/>
            </a:p>
          </p:txBody>
        </p:sp>
        <p:sp>
          <p:nvSpPr>
            <p:cNvPr id="1422451" name="Line 115"/>
            <p:cNvSpPr>
              <a:spLocks noChangeShapeType="1"/>
            </p:cNvSpPr>
            <p:nvPr/>
          </p:nvSpPr>
          <p:spPr bwMode="auto">
            <a:xfrm>
              <a:off x="1852" y="3171"/>
              <a:ext cx="14" cy="28"/>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2" name="Group 116"/>
          <p:cNvGrpSpPr>
            <a:grpSpLocks/>
          </p:cNvGrpSpPr>
          <p:nvPr/>
        </p:nvGrpSpPr>
        <p:grpSpPr bwMode="auto">
          <a:xfrm>
            <a:off x="4495800" y="2276475"/>
            <a:ext cx="144463" cy="188913"/>
            <a:chOff x="2832" y="1434"/>
            <a:chExt cx="91" cy="119"/>
          </a:xfrm>
        </p:grpSpPr>
        <p:sp>
          <p:nvSpPr>
            <p:cNvPr id="1422453" name="Oval 117"/>
            <p:cNvSpPr>
              <a:spLocks noChangeArrowheads="1"/>
            </p:cNvSpPr>
            <p:nvPr/>
          </p:nvSpPr>
          <p:spPr bwMode="auto">
            <a:xfrm>
              <a:off x="2832" y="1468"/>
              <a:ext cx="46"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54" name="Line 118"/>
            <p:cNvSpPr>
              <a:spLocks noChangeShapeType="1"/>
            </p:cNvSpPr>
            <p:nvPr/>
          </p:nvSpPr>
          <p:spPr bwMode="auto">
            <a:xfrm flipH="1">
              <a:off x="2878" y="151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5" name="Line 119"/>
            <p:cNvSpPr>
              <a:spLocks noChangeShapeType="1"/>
            </p:cNvSpPr>
            <p:nvPr/>
          </p:nvSpPr>
          <p:spPr bwMode="auto">
            <a:xfrm flipH="1">
              <a:off x="2896" y="1530"/>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6" name="Line 120"/>
            <p:cNvSpPr>
              <a:spLocks noChangeShapeType="1"/>
            </p:cNvSpPr>
            <p:nvPr/>
          </p:nvSpPr>
          <p:spPr bwMode="auto">
            <a:xfrm>
              <a:off x="2882" y="1452"/>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57" name="Line 121"/>
            <p:cNvSpPr>
              <a:spLocks noChangeShapeType="1"/>
            </p:cNvSpPr>
            <p:nvPr/>
          </p:nvSpPr>
          <p:spPr bwMode="auto">
            <a:xfrm>
              <a:off x="2900" y="1434"/>
              <a:ext cx="23" cy="2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58" name="Group 122"/>
          <p:cNvGrpSpPr>
            <a:grpSpLocks/>
          </p:cNvGrpSpPr>
          <p:nvPr/>
        </p:nvGrpSpPr>
        <p:grpSpPr bwMode="auto">
          <a:xfrm>
            <a:off x="4397375" y="2151063"/>
            <a:ext cx="152400" cy="188912"/>
            <a:chOff x="2770" y="1355"/>
            <a:chExt cx="96" cy="119"/>
          </a:xfrm>
        </p:grpSpPr>
        <p:sp>
          <p:nvSpPr>
            <p:cNvPr id="1422459" name="Oval 123"/>
            <p:cNvSpPr>
              <a:spLocks noChangeArrowheads="1"/>
            </p:cNvSpPr>
            <p:nvPr/>
          </p:nvSpPr>
          <p:spPr bwMode="auto">
            <a:xfrm>
              <a:off x="2819" y="1396"/>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460" name="Line 124"/>
            <p:cNvSpPr>
              <a:spLocks noChangeShapeType="1"/>
            </p:cNvSpPr>
            <p:nvPr/>
          </p:nvSpPr>
          <p:spPr bwMode="auto">
            <a:xfrm flipV="1">
              <a:off x="2792" y="137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1" name="Line 125"/>
            <p:cNvSpPr>
              <a:spLocks noChangeShapeType="1"/>
            </p:cNvSpPr>
            <p:nvPr/>
          </p:nvSpPr>
          <p:spPr bwMode="auto">
            <a:xfrm flipV="1">
              <a:off x="2774" y="1355"/>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2" name="Line 126"/>
            <p:cNvSpPr>
              <a:spLocks noChangeShapeType="1"/>
            </p:cNvSpPr>
            <p:nvPr/>
          </p:nvSpPr>
          <p:spPr bwMode="auto">
            <a:xfrm flipH="1" flipV="1">
              <a:off x="2788" y="1433"/>
              <a:ext cx="23" cy="23"/>
            </a:xfrm>
            <a:prstGeom prst="line">
              <a:avLst/>
            </a:prstGeom>
            <a:noFill/>
            <a:ln w="12700">
              <a:solidFill>
                <a:srgbClr val="CC00CC"/>
              </a:solidFill>
              <a:round/>
              <a:headEnd type="none" w="sm" len="sm"/>
              <a:tailEnd type="none" w="sm" len="sm"/>
            </a:ln>
            <a:effectLst/>
          </p:spPr>
          <p:txBody>
            <a:bodyPr/>
            <a:lstStyle/>
            <a:p>
              <a:endParaRPr lang="en-US"/>
            </a:p>
          </p:txBody>
        </p:sp>
        <p:sp>
          <p:nvSpPr>
            <p:cNvPr id="1422463" name="Line 127"/>
            <p:cNvSpPr>
              <a:spLocks noChangeShapeType="1"/>
            </p:cNvSpPr>
            <p:nvPr/>
          </p:nvSpPr>
          <p:spPr bwMode="auto">
            <a:xfrm flipH="1" flipV="1">
              <a:off x="2770" y="1451"/>
              <a:ext cx="23" cy="23"/>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464" name="Rectangle 128"/>
          <p:cNvSpPr>
            <a:spLocks noChangeArrowheads="1"/>
          </p:cNvSpPr>
          <p:nvPr/>
        </p:nvSpPr>
        <p:spPr bwMode="auto">
          <a:xfrm>
            <a:off x="228600" y="5257800"/>
            <a:ext cx="1677988" cy="192088"/>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200 MeV Polarimeter</a:t>
            </a:r>
          </a:p>
        </p:txBody>
      </p:sp>
      <p:sp>
        <p:nvSpPr>
          <p:cNvPr id="1422465" name="Rectangle 129"/>
          <p:cNvSpPr>
            <a:spLocks noChangeArrowheads="1"/>
          </p:cNvSpPr>
          <p:nvPr/>
        </p:nvSpPr>
        <p:spPr bwMode="auto">
          <a:xfrm>
            <a:off x="4419600" y="5903913"/>
            <a:ext cx="1905000" cy="192087"/>
          </a:xfrm>
          <a:prstGeom prst="rect">
            <a:avLst/>
          </a:prstGeom>
          <a:solidFill>
            <a:srgbClr val="FF9900"/>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AGS Internal Polarimeter</a:t>
            </a:r>
          </a:p>
        </p:txBody>
      </p:sp>
      <p:sp>
        <p:nvSpPr>
          <p:cNvPr id="1422466" name="Rectangle 130"/>
          <p:cNvSpPr>
            <a:spLocks noChangeArrowheads="1"/>
          </p:cNvSpPr>
          <p:nvPr/>
        </p:nvSpPr>
        <p:spPr bwMode="auto">
          <a:xfrm>
            <a:off x="3756025" y="5500688"/>
            <a:ext cx="144463" cy="85725"/>
          </a:xfrm>
          <a:prstGeom prst="rect">
            <a:avLst/>
          </a:prstGeom>
          <a:solidFill>
            <a:srgbClr val="33CC33"/>
          </a:solidFill>
          <a:ln w="12700">
            <a:solidFill>
              <a:srgbClr val="000000"/>
            </a:solidFill>
            <a:miter lim="800000"/>
            <a:headEnd/>
            <a:tailEnd/>
          </a:ln>
          <a:effectLst/>
        </p:spPr>
        <p:txBody>
          <a:bodyPr wrap="none" anchor="ctr"/>
          <a:lstStyle/>
          <a:p>
            <a:endParaRPr lang="en-US"/>
          </a:p>
        </p:txBody>
      </p:sp>
      <p:sp>
        <p:nvSpPr>
          <p:cNvPr id="1422467" name="Rectangle 131"/>
          <p:cNvSpPr>
            <a:spLocks noChangeArrowheads="1"/>
          </p:cNvSpPr>
          <p:nvPr/>
        </p:nvSpPr>
        <p:spPr bwMode="auto">
          <a:xfrm>
            <a:off x="2590800" y="5684838"/>
            <a:ext cx="923925" cy="192087"/>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Rf Dipole</a:t>
            </a:r>
          </a:p>
        </p:txBody>
      </p:sp>
      <p:sp>
        <p:nvSpPr>
          <p:cNvPr id="1422468" name="Line 132"/>
          <p:cNvSpPr>
            <a:spLocks noChangeShapeType="1"/>
          </p:cNvSpPr>
          <p:nvPr/>
        </p:nvSpPr>
        <p:spPr bwMode="auto">
          <a:xfrm flipV="1">
            <a:off x="3581400" y="5638800"/>
            <a:ext cx="2286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69" name="Line 133"/>
          <p:cNvSpPr>
            <a:spLocks noChangeShapeType="1"/>
          </p:cNvSpPr>
          <p:nvPr/>
        </p:nvSpPr>
        <p:spPr bwMode="auto">
          <a:xfrm flipH="1" flipV="1">
            <a:off x="4572000" y="5486400"/>
            <a:ext cx="381000" cy="381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0" name="Line 134"/>
          <p:cNvSpPr>
            <a:spLocks noChangeShapeType="1"/>
          </p:cNvSpPr>
          <p:nvPr/>
        </p:nvSpPr>
        <p:spPr bwMode="auto">
          <a:xfrm flipV="1">
            <a:off x="1905000" y="5105400"/>
            <a:ext cx="8382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71" name="Rectangle 135"/>
          <p:cNvSpPr>
            <a:spLocks noChangeArrowheads="1"/>
          </p:cNvSpPr>
          <p:nvPr/>
        </p:nvSpPr>
        <p:spPr bwMode="auto">
          <a:xfrm>
            <a:off x="5943600" y="1562100"/>
            <a:ext cx="2286000" cy="287338"/>
          </a:xfrm>
          <a:prstGeom prst="rect">
            <a:avLst/>
          </a:prstGeom>
          <a:solidFill>
            <a:srgbClr val="FF9900"/>
          </a:solidFill>
          <a:ln w="12700">
            <a:solidFill>
              <a:schemeClr val="tx1"/>
            </a:solidFill>
            <a:miter lim="800000"/>
            <a:headEnd/>
            <a:tailEnd/>
          </a:ln>
          <a:effectLst/>
        </p:spPr>
        <p:txBody>
          <a:bodyPr lIns="0" tIns="0" rIns="0" bIns="0" anchor="ctr" anchorCtr="1">
            <a:spAutoFit/>
          </a:bodyPr>
          <a:lstStyle/>
          <a:p>
            <a:pPr algn="l"/>
            <a:r>
              <a:rPr lang="en-US" sz="1800">
                <a:solidFill>
                  <a:srgbClr val="000000"/>
                </a:solidFill>
                <a:latin typeface="Arial" charset="0"/>
              </a:rPr>
              <a:t> </a:t>
            </a:r>
            <a:r>
              <a:rPr lang="en-US" sz="1600">
                <a:solidFill>
                  <a:srgbClr val="000000"/>
                </a:solidFill>
                <a:latin typeface="Arial" charset="0"/>
              </a:rPr>
              <a:t>RHIC pC Polarimeters</a:t>
            </a:r>
          </a:p>
        </p:txBody>
      </p:sp>
      <p:grpSp>
        <p:nvGrpSpPr>
          <p:cNvPr id="1422472" name="Group 136"/>
          <p:cNvGrpSpPr>
            <a:grpSpLocks/>
          </p:cNvGrpSpPr>
          <p:nvPr/>
        </p:nvGrpSpPr>
        <p:grpSpPr bwMode="auto">
          <a:xfrm>
            <a:off x="6216650" y="2465388"/>
            <a:ext cx="139700" cy="223837"/>
            <a:chOff x="3916" y="1553"/>
            <a:chExt cx="88" cy="141"/>
          </a:xfrm>
        </p:grpSpPr>
        <p:sp>
          <p:nvSpPr>
            <p:cNvPr id="1422473" name="Oval 137"/>
            <p:cNvSpPr>
              <a:spLocks noChangeArrowheads="1"/>
            </p:cNvSpPr>
            <p:nvPr/>
          </p:nvSpPr>
          <p:spPr bwMode="auto">
            <a:xfrm rot="9540000">
              <a:off x="3939" y="1600"/>
              <a:ext cx="45" cy="46"/>
            </a:xfrm>
            <a:prstGeom prst="ellipse">
              <a:avLst/>
            </a:prstGeom>
            <a:solidFill>
              <a:srgbClr val="CC00CC"/>
            </a:solidFill>
            <a:ln w="12700">
              <a:solidFill>
                <a:schemeClr val="tx1"/>
              </a:solidFill>
              <a:round/>
              <a:headEnd/>
              <a:tailEnd/>
            </a:ln>
            <a:effectLst/>
          </p:spPr>
          <p:txBody>
            <a:bodyPr wrap="none" anchor="ctr"/>
            <a:lstStyle/>
            <a:p>
              <a:endParaRPr lang="en-US"/>
            </a:p>
          </p:txBody>
        </p:sp>
        <p:grpSp>
          <p:nvGrpSpPr>
            <p:cNvPr id="1422474" name="Group 138"/>
            <p:cNvGrpSpPr>
              <a:grpSpLocks/>
            </p:cNvGrpSpPr>
            <p:nvPr/>
          </p:nvGrpSpPr>
          <p:grpSpPr bwMode="auto">
            <a:xfrm>
              <a:off x="3916" y="1658"/>
              <a:ext cx="40" cy="36"/>
              <a:chOff x="3916" y="1658"/>
              <a:chExt cx="40" cy="36"/>
            </a:xfrm>
          </p:grpSpPr>
          <p:sp>
            <p:nvSpPr>
              <p:cNvPr id="1422475" name="Line 139"/>
              <p:cNvSpPr>
                <a:spLocks noChangeShapeType="1"/>
              </p:cNvSpPr>
              <p:nvPr/>
            </p:nvSpPr>
            <p:spPr bwMode="auto">
              <a:xfrm flipH="1" flipV="1">
                <a:off x="3927" y="1658"/>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6" name="Line 140"/>
              <p:cNvSpPr>
                <a:spLocks noChangeShapeType="1"/>
              </p:cNvSpPr>
              <p:nvPr/>
            </p:nvSpPr>
            <p:spPr bwMode="auto">
              <a:xfrm flipH="1" flipV="1">
                <a:off x="3916" y="1681"/>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nvGrpSpPr>
            <p:cNvPr id="1422477" name="Group 141"/>
            <p:cNvGrpSpPr>
              <a:grpSpLocks/>
            </p:cNvGrpSpPr>
            <p:nvPr/>
          </p:nvGrpSpPr>
          <p:grpSpPr bwMode="auto">
            <a:xfrm>
              <a:off x="3964" y="1553"/>
              <a:ext cx="40" cy="36"/>
              <a:chOff x="3964" y="1553"/>
              <a:chExt cx="40" cy="36"/>
            </a:xfrm>
          </p:grpSpPr>
          <p:sp>
            <p:nvSpPr>
              <p:cNvPr id="1422478" name="Line 142"/>
              <p:cNvSpPr>
                <a:spLocks noChangeShapeType="1"/>
              </p:cNvSpPr>
              <p:nvPr/>
            </p:nvSpPr>
            <p:spPr bwMode="auto">
              <a:xfrm flipH="1" flipV="1">
                <a:off x="3975" y="1553"/>
                <a:ext cx="29" cy="13"/>
              </a:xfrm>
              <a:prstGeom prst="line">
                <a:avLst/>
              </a:prstGeom>
              <a:noFill/>
              <a:ln w="12700">
                <a:solidFill>
                  <a:srgbClr val="CC00CC"/>
                </a:solidFill>
                <a:round/>
                <a:headEnd type="none" w="sm" len="sm"/>
                <a:tailEnd type="none" w="sm" len="sm"/>
              </a:ln>
              <a:effectLst/>
            </p:spPr>
            <p:txBody>
              <a:bodyPr/>
              <a:lstStyle/>
              <a:p>
                <a:endParaRPr lang="en-US"/>
              </a:p>
            </p:txBody>
          </p:sp>
          <p:sp>
            <p:nvSpPr>
              <p:cNvPr id="1422479" name="Line 143"/>
              <p:cNvSpPr>
                <a:spLocks noChangeShapeType="1"/>
              </p:cNvSpPr>
              <p:nvPr/>
            </p:nvSpPr>
            <p:spPr bwMode="auto">
              <a:xfrm flipH="1" flipV="1">
                <a:off x="3964" y="1576"/>
                <a:ext cx="29" cy="13"/>
              </a:xfrm>
              <a:prstGeom prst="line">
                <a:avLst/>
              </a:prstGeom>
              <a:noFill/>
              <a:ln w="12700">
                <a:solidFill>
                  <a:srgbClr val="CC00CC"/>
                </a:solidFill>
                <a:round/>
                <a:headEnd type="none" w="sm" len="sm"/>
                <a:tailEnd type="none" w="sm" len="sm"/>
              </a:ln>
              <a:effectLst/>
            </p:spPr>
            <p:txBody>
              <a:bodyPr/>
              <a:lstStyle/>
              <a:p>
                <a:endParaRPr lang="en-US"/>
              </a:p>
            </p:txBody>
          </p:sp>
        </p:grpSp>
      </p:grpSp>
      <p:grpSp>
        <p:nvGrpSpPr>
          <p:cNvPr id="1422480" name="Group 144"/>
          <p:cNvGrpSpPr>
            <a:grpSpLocks/>
          </p:cNvGrpSpPr>
          <p:nvPr/>
        </p:nvGrpSpPr>
        <p:grpSpPr bwMode="auto">
          <a:xfrm>
            <a:off x="2438400" y="1600200"/>
            <a:ext cx="2971800" cy="609600"/>
            <a:chOff x="1536" y="1008"/>
            <a:chExt cx="1872" cy="384"/>
          </a:xfrm>
        </p:grpSpPr>
        <p:sp>
          <p:nvSpPr>
            <p:cNvPr id="1422481" name="Line 145"/>
            <p:cNvSpPr>
              <a:spLocks noChangeShapeType="1"/>
            </p:cNvSpPr>
            <p:nvPr/>
          </p:nvSpPr>
          <p:spPr bwMode="auto">
            <a:xfrm>
              <a:off x="2543" y="1232"/>
              <a:ext cx="97" cy="16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2" name="Rectangle 146"/>
            <p:cNvSpPr>
              <a:spLocks noChangeArrowheads="1"/>
            </p:cNvSpPr>
            <p:nvPr/>
          </p:nvSpPr>
          <p:spPr bwMode="auto">
            <a:xfrm>
              <a:off x="1536" y="1008"/>
              <a:ext cx="1872" cy="181"/>
            </a:xfrm>
            <a:prstGeom prst="rect">
              <a:avLst/>
            </a:prstGeom>
            <a:solidFill>
              <a:srgbClr val="FF9900"/>
            </a:solidFill>
            <a:ln w="12700">
              <a:solidFill>
                <a:schemeClr val="tx1"/>
              </a:solidFill>
              <a:miter lim="800000"/>
              <a:headEnd/>
              <a:tailEnd/>
            </a:ln>
            <a:effectLst/>
          </p:spPr>
          <p:txBody>
            <a:bodyPr lIns="0" tIns="0" rIns="0" bIns="0">
              <a:spAutoFit/>
            </a:bodyPr>
            <a:lstStyle/>
            <a:p>
              <a:pPr algn="l"/>
              <a:r>
                <a:rPr lang="en-US" sz="1800">
                  <a:solidFill>
                    <a:schemeClr val="tx1"/>
                  </a:solidFill>
                  <a:latin typeface="Arial" charset="0"/>
                </a:rPr>
                <a:t> </a:t>
              </a:r>
              <a:r>
                <a:rPr lang="en-US" sz="1600">
                  <a:solidFill>
                    <a:schemeClr val="tx1"/>
                  </a:solidFill>
                  <a:latin typeface="Arial" charset="0"/>
                </a:rPr>
                <a:t>Absolute Polarimeter (H jet)</a:t>
              </a:r>
            </a:p>
          </p:txBody>
        </p:sp>
      </p:grpSp>
      <p:sp>
        <p:nvSpPr>
          <p:cNvPr id="1422483" name="Line 147"/>
          <p:cNvSpPr>
            <a:spLocks noChangeShapeType="1"/>
          </p:cNvSpPr>
          <p:nvPr/>
        </p:nvSpPr>
        <p:spPr bwMode="auto">
          <a:xfrm flipH="1">
            <a:off x="4648200" y="1905000"/>
            <a:ext cx="1295400" cy="3048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4" name="Rectangle 148"/>
          <p:cNvSpPr>
            <a:spLocks noChangeArrowheads="1"/>
          </p:cNvSpPr>
          <p:nvPr/>
        </p:nvSpPr>
        <p:spPr bwMode="auto">
          <a:xfrm>
            <a:off x="1892300" y="3200400"/>
            <a:ext cx="88106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HENIX</a:t>
            </a:r>
          </a:p>
        </p:txBody>
      </p:sp>
      <p:sp>
        <p:nvSpPr>
          <p:cNvPr id="1422485" name="Rectangle 149"/>
          <p:cNvSpPr>
            <a:spLocks noChangeArrowheads="1"/>
          </p:cNvSpPr>
          <p:nvPr/>
        </p:nvSpPr>
        <p:spPr bwMode="auto">
          <a:xfrm>
            <a:off x="1130300" y="2286000"/>
            <a:ext cx="989013"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P</a:t>
            </a:r>
            <a:r>
              <a:rPr lang="en-US" sz="1400" b="1">
                <a:latin typeface="Arial" charset="0"/>
              </a:rPr>
              <a:t>HOBOS</a:t>
            </a:r>
          </a:p>
        </p:txBody>
      </p:sp>
      <p:sp>
        <p:nvSpPr>
          <p:cNvPr id="1422486" name="Rectangle 150"/>
          <p:cNvSpPr>
            <a:spLocks noChangeArrowheads="1"/>
          </p:cNvSpPr>
          <p:nvPr/>
        </p:nvSpPr>
        <p:spPr bwMode="auto">
          <a:xfrm>
            <a:off x="6324600" y="2209800"/>
            <a:ext cx="1803400"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B</a:t>
            </a:r>
            <a:r>
              <a:rPr lang="en-US" sz="1400" b="1">
                <a:latin typeface="Arial" charset="0"/>
              </a:rPr>
              <a:t>RAHMS &amp; PP2PP</a:t>
            </a:r>
          </a:p>
        </p:txBody>
      </p:sp>
      <p:sp>
        <p:nvSpPr>
          <p:cNvPr id="1422487" name="Rectangle 151"/>
          <p:cNvSpPr>
            <a:spLocks noChangeArrowheads="1"/>
          </p:cNvSpPr>
          <p:nvPr/>
        </p:nvSpPr>
        <p:spPr bwMode="auto">
          <a:xfrm>
            <a:off x="3873500" y="3429000"/>
            <a:ext cx="701675" cy="366713"/>
          </a:xfrm>
          <a:prstGeom prst="rect">
            <a:avLst/>
          </a:prstGeom>
          <a:noFill/>
          <a:ln w="9525">
            <a:noFill/>
            <a:miter lim="800000"/>
            <a:headEnd/>
            <a:tailEnd/>
          </a:ln>
          <a:effectLst/>
        </p:spPr>
        <p:txBody>
          <a:bodyPr wrap="none" lIns="92075" tIns="46038" rIns="92075" bIns="46038">
            <a:spAutoFit/>
          </a:bodyPr>
          <a:lstStyle/>
          <a:p>
            <a:pPr algn="l" eaLnBrk="1" hangingPunct="1"/>
            <a:r>
              <a:rPr lang="en-US" sz="1800" b="1">
                <a:latin typeface="Arial" charset="0"/>
              </a:rPr>
              <a:t>S</a:t>
            </a:r>
            <a:r>
              <a:rPr lang="en-US" sz="1400" b="1">
                <a:latin typeface="Arial" charset="0"/>
              </a:rPr>
              <a:t>TAR</a:t>
            </a:r>
          </a:p>
        </p:txBody>
      </p:sp>
      <p:sp>
        <p:nvSpPr>
          <p:cNvPr id="1422488" name="Line 152"/>
          <p:cNvSpPr>
            <a:spLocks noChangeShapeType="1"/>
          </p:cNvSpPr>
          <p:nvPr/>
        </p:nvSpPr>
        <p:spPr bwMode="auto">
          <a:xfrm>
            <a:off x="685800" y="2057400"/>
            <a:ext cx="685800" cy="7620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489" name="Line 153"/>
          <p:cNvSpPr>
            <a:spLocks noChangeShapeType="1"/>
          </p:cNvSpPr>
          <p:nvPr/>
        </p:nvSpPr>
        <p:spPr bwMode="auto">
          <a:xfrm flipV="1">
            <a:off x="2514600" y="25908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0" name="Line 154"/>
          <p:cNvSpPr>
            <a:spLocks noChangeShapeType="1"/>
          </p:cNvSpPr>
          <p:nvPr/>
        </p:nvSpPr>
        <p:spPr bwMode="auto">
          <a:xfrm>
            <a:off x="2819400" y="25146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1" name="Line 155"/>
          <p:cNvSpPr>
            <a:spLocks noChangeShapeType="1"/>
          </p:cNvSpPr>
          <p:nvPr/>
        </p:nvSpPr>
        <p:spPr bwMode="auto">
          <a:xfrm flipV="1">
            <a:off x="3429000" y="2438400"/>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2" name="Line 156"/>
          <p:cNvSpPr>
            <a:spLocks noChangeShapeType="1"/>
          </p:cNvSpPr>
          <p:nvPr/>
        </p:nvSpPr>
        <p:spPr bwMode="auto">
          <a:xfrm>
            <a:off x="5124450" y="34718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3" name="Line 157"/>
          <p:cNvSpPr>
            <a:spLocks noChangeShapeType="1"/>
          </p:cNvSpPr>
          <p:nvPr/>
        </p:nvSpPr>
        <p:spPr bwMode="auto">
          <a:xfrm flipV="1">
            <a:off x="5410200" y="3424238"/>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4" name="Line 158"/>
          <p:cNvSpPr>
            <a:spLocks noChangeShapeType="1"/>
          </p:cNvSpPr>
          <p:nvPr/>
        </p:nvSpPr>
        <p:spPr bwMode="auto">
          <a:xfrm>
            <a:off x="5681663" y="3395663"/>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495" name="Rectangle 159"/>
          <p:cNvSpPr>
            <a:spLocks noChangeArrowheads="1"/>
          </p:cNvSpPr>
          <p:nvPr/>
        </p:nvSpPr>
        <p:spPr bwMode="auto">
          <a:xfrm>
            <a:off x="3429000" y="6172200"/>
            <a:ext cx="1574800" cy="287338"/>
          </a:xfrm>
          <a:prstGeom prst="rect">
            <a:avLst/>
          </a:prstGeom>
          <a:solidFill>
            <a:srgbClr val="FF9900"/>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AGS pC Polarimeter</a:t>
            </a:r>
          </a:p>
        </p:txBody>
      </p:sp>
      <p:grpSp>
        <p:nvGrpSpPr>
          <p:cNvPr id="1422496" name="Group 160"/>
          <p:cNvGrpSpPr>
            <a:grpSpLocks/>
          </p:cNvGrpSpPr>
          <p:nvPr/>
        </p:nvGrpSpPr>
        <p:grpSpPr bwMode="auto">
          <a:xfrm>
            <a:off x="3432175" y="4752975"/>
            <a:ext cx="225425" cy="123825"/>
            <a:chOff x="2444" y="2991"/>
            <a:chExt cx="142" cy="78"/>
          </a:xfrm>
        </p:grpSpPr>
        <p:sp>
          <p:nvSpPr>
            <p:cNvPr id="1422497" name="Oval 16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498" name="Freeform 16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grpSp>
        <p:nvGrpSpPr>
          <p:cNvPr id="1422499" name="Group 163"/>
          <p:cNvGrpSpPr>
            <a:grpSpLocks/>
          </p:cNvGrpSpPr>
          <p:nvPr/>
        </p:nvGrpSpPr>
        <p:grpSpPr bwMode="auto">
          <a:xfrm>
            <a:off x="4191000" y="5410200"/>
            <a:ext cx="155575" cy="153988"/>
            <a:chOff x="2834" y="3316"/>
            <a:chExt cx="98" cy="97"/>
          </a:xfrm>
        </p:grpSpPr>
        <p:sp>
          <p:nvSpPr>
            <p:cNvPr id="1422500" name="Oval 164"/>
            <p:cNvSpPr>
              <a:spLocks noChangeArrowheads="1"/>
            </p:cNvSpPr>
            <p:nvPr/>
          </p:nvSpPr>
          <p:spPr bwMode="auto">
            <a:xfrm rot="2640000">
              <a:off x="2834" y="3367"/>
              <a:ext cx="47" cy="46"/>
            </a:xfrm>
            <a:prstGeom prst="ellipse">
              <a:avLst/>
            </a:prstGeom>
            <a:solidFill>
              <a:srgbClr val="CC00CC"/>
            </a:solidFill>
            <a:ln w="12700">
              <a:solidFill>
                <a:schemeClr val="tx1"/>
              </a:solidFill>
              <a:round/>
              <a:headEnd/>
              <a:tailEnd/>
            </a:ln>
            <a:effectLst/>
          </p:spPr>
          <p:txBody>
            <a:bodyPr wrap="none" anchor="ctr"/>
            <a:lstStyle/>
            <a:p>
              <a:endParaRPr lang="en-US"/>
            </a:p>
          </p:txBody>
        </p:sp>
        <p:sp>
          <p:nvSpPr>
            <p:cNvPr id="1422501" name="Line 165"/>
            <p:cNvSpPr>
              <a:spLocks noChangeShapeType="1"/>
            </p:cNvSpPr>
            <p:nvPr/>
          </p:nvSpPr>
          <p:spPr bwMode="auto">
            <a:xfrm>
              <a:off x="2905"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2" name="Line 166"/>
            <p:cNvSpPr>
              <a:spLocks noChangeShapeType="1"/>
            </p:cNvSpPr>
            <p:nvPr/>
          </p:nvSpPr>
          <p:spPr bwMode="auto">
            <a:xfrm>
              <a:off x="2931" y="3370"/>
              <a:ext cx="1" cy="33"/>
            </a:xfrm>
            <a:prstGeom prst="line">
              <a:avLst/>
            </a:prstGeom>
            <a:noFill/>
            <a:ln w="12700">
              <a:solidFill>
                <a:srgbClr val="CC00CC"/>
              </a:solidFill>
              <a:round/>
              <a:headEnd type="none" w="sm" len="sm"/>
              <a:tailEnd type="none" w="sm" len="sm"/>
            </a:ln>
            <a:effectLst/>
          </p:spPr>
          <p:txBody>
            <a:bodyPr/>
            <a:lstStyle/>
            <a:p>
              <a:endParaRPr lang="en-US"/>
            </a:p>
          </p:txBody>
        </p:sp>
        <p:sp>
          <p:nvSpPr>
            <p:cNvPr id="1422503" name="Line 167"/>
            <p:cNvSpPr>
              <a:spLocks noChangeShapeType="1"/>
            </p:cNvSpPr>
            <p:nvPr/>
          </p:nvSpPr>
          <p:spPr bwMode="auto">
            <a:xfrm>
              <a:off x="2848" y="3341"/>
              <a:ext cx="32" cy="0"/>
            </a:xfrm>
            <a:prstGeom prst="line">
              <a:avLst/>
            </a:prstGeom>
            <a:noFill/>
            <a:ln w="12700">
              <a:solidFill>
                <a:srgbClr val="CC00CC"/>
              </a:solidFill>
              <a:round/>
              <a:headEnd type="none" w="sm" len="sm"/>
              <a:tailEnd type="none" w="sm" len="sm"/>
            </a:ln>
            <a:effectLst/>
          </p:spPr>
          <p:txBody>
            <a:bodyPr/>
            <a:lstStyle/>
            <a:p>
              <a:endParaRPr lang="en-US"/>
            </a:p>
          </p:txBody>
        </p:sp>
        <p:sp>
          <p:nvSpPr>
            <p:cNvPr id="1422504" name="Line 168"/>
            <p:cNvSpPr>
              <a:spLocks noChangeShapeType="1"/>
            </p:cNvSpPr>
            <p:nvPr/>
          </p:nvSpPr>
          <p:spPr bwMode="auto">
            <a:xfrm>
              <a:off x="2848" y="3316"/>
              <a:ext cx="32" cy="0"/>
            </a:xfrm>
            <a:prstGeom prst="line">
              <a:avLst/>
            </a:prstGeom>
            <a:noFill/>
            <a:ln w="12700">
              <a:solidFill>
                <a:srgbClr val="CC00CC"/>
              </a:solidFill>
              <a:round/>
              <a:headEnd type="none" w="sm" len="sm"/>
              <a:tailEnd type="none" w="sm" len="sm"/>
            </a:ln>
            <a:effectLst/>
          </p:spPr>
          <p:txBody>
            <a:bodyPr/>
            <a:lstStyle/>
            <a:p>
              <a:endParaRPr lang="en-US"/>
            </a:p>
          </p:txBody>
        </p:sp>
      </p:grpSp>
      <p:sp>
        <p:nvSpPr>
          <p:cNvPr id="1422505" name="Line 169"/>
          <p:cNvSpPr>
            <a:spLocks noChangeShapeType="1"/>
          </p:cNvSpPr>
          <p:nvPr/>
        </p:nvSpPr>
        <p:spPr bwMode="auto">
          <a:xfrm flipH="1" flipV="1">
            <a:off x="4225925" y="5638800"/>
            <a:ext cx="0" cy="457200"/>
          </a:xfrm>
          <a:prstGeom prst="line">
            <a:avLst/>
          </a:prstGeom>
          <a:noFill/>
          <a:ln w="12700">
            <a:solidFill>
              <a:srgbClr val="FFFF99"/>
            </a:solidFill>
            <a:round/>
            <a:headEnd type="none" w="sm" len="sm"/>
            <a:tailEnd type="stealth" w="med" len="med"/>
          </a:ln>
          <a:effectLst/>
        </p:spPr>
        <p:txBody>
          <a:bodyPr/>
          <a:lstStyle/>
          <a:p>
            <a:endParaRPr lang="en-US"/>
          </a:p>
        </p:txBody>
      </p:sp>
      <p:grpSp>
        <p:nvGrpSpPr>
          <p:cNvPr id="1422506" name="Group 170"/>
          <p:cNvGrpSpPr>
            <a:grpSpLocks/>
          </p:cNvGrpSpPr>
          <p:nvPr/>
        </p:nvGrpSpPr>
        <p:grpSpPr bwMode="auto">
          <a:xfrm>
            <a:off x="4575175" y="5057775"/>
            <a:ext cx="225425" cy="123825"/>
            <a:chOff x="2444" y="2991"/>
            <a:chExt cx="142" cy="78"/>
          </a:xfrm>
        </p:grpSpPr>
        <p:sp>
          <p:nvSpPr>
            <p:cNvPr id="1422507" name="Oval 171"/>
            <p:cNvSpPr>
              <a:spLocks noChangeArrowheads="1"/>
            </p:cNvSpPr>
            <p:nvPr/>
          </p:nvSpPr>
          <p:spPr bwMode="auto">
            <a:xfrm rot="240000">
              <a:off x="2444" y="2991"/>
              <a:ext cx="142" cy="78"/>
            </a:xfrm>
            <a:prstGeom prst="ellipse">
              <a:avLst/>
            </a:prstGeom>
            <a:solidFill>
              <a:srgbClr val="FF0000"/>
            </a:solidFill>
            <a:ln w="12700">
              <a:solidFill>
                <a:schemeClr val="tx1"/>
              </a:solidFill>
              <a:round/>
              <a:headEnd/>
              <a:tailEnd/>
            </a:ln>
            <a:effectLst/>
          </p:spPr>
          <p:txBody>
            <a:bodyPr wrap="none" anchor="ctr"/>
            <a:lstStyle/>
            <a:p>
              <a:endParaRPr lang="en-US"/>
            </a:p>
          </p:txBody>
        </p:sp>
        <p:sp>
          <p:nvSpPr>
            <p:cNvPr id="1422508" name="Freeform 172"/>
            <p:cNvSpPr>
              <a:spLocks/>
            </p:cNvSpPr>
            <p:nvPr/>
          </p:nvSpPr>
          <p:spPr bwMode="auto">
            <a:xfrm>
              <a:off x="2476" y="2995"/>
              <a:ext cx="83" cy="63"/>
            </a:xfrm>
            <a:custGeom>
              <a:avLst/>
              <a:gdLst/>
              <a:ahLst/>
              <a:cxnLst>
                <a:cxn ang="0">
                  <a:pos x="1" y="48"/>
                </a:cxn>
                <a:cxn ang="0">
                  <a:pos x="3" y="37"/>
                </a:cxn>
                <a:cxn ang="0">
                  <a:pos x="7" y="27"/>
                </a:cxn>
                <a:cxn ang="0">
                  <a:pos x="11" y="18"/>
                </a:cxn>
                <a:cxn ang="0">
                  <a:pos x="15" y="12"/>
                </a:cxn>
                <a:cxn ang="0">
                  <a:pos x="17" y="9"/>
                </a:cxn>
                <a:cxn ang="0">
                  <a:pos x="20" y="6"/>
                </a:cxn>
                <a:cxn ang="0">
                  <a:pos x="23" y="4"/>
                </a:cxn>
                <a:cxn ang="0">
                  <a:pos x="26" y="2"/>
                </a:cxn>
                <a:cxn ang="0">
                  <a:pos x="29" y="1"/>
                </a:cxn>
                <a:cxn ang="0">
                  <a:pos x="31" y="0"/>
                </a:cxn>
                <a:cxn ang="0">
                  <a:pos x="35" y="0"/>
                </a:cxn>
                <a:cxn ang="0">
                  <a:pos x="52" y="2"/>
                </a:cxn>
                <a:cxn ang="0">
                  <a:pos x="56" y="3"/>
                </a:cxn>
                <a:cxn ang="0">
                  <a:pos x="60" y="5"/>
                </a:cxn>
                <a:cxn ang="0">
                  <a:pos x="63" y="8"/>
                </a:cxn>
                <a:cxn ang="0">
                  <a:pos x="66" y="13"/>
                </a:cxn>
                <a:cxn ang="0">
                  <a:pos x="69" y="18"/>
                </a:cxn>
                <a:cxn ang="0">
                  <a:pos x="71" y="24"/>
                </a:cxn>
                <a:cxn ang="0">
                  <a:pos x="73" y="31"/>
                </a:cxn>
                <a:cxn ang="0">
                  <a:pos x="74" y="38"/>
                </a:cxn>
                <a:cxn ang="0">
                  <a:pos x="66" y="62"/>
                </a:cxn>
                <a:cxn ang="0">
                  <a:pos x="58" y="36"/>
                </a:cxn>
                <a:cxn ang="0">
                  <a:pos x="56" y="25"/>
                </a:cxn>
                <a:cxn ang="0">
                  <a:pos x="54" y="18"/>
                </a:cxn>
                <a:cxn ang="0">
                  <a:pos x="52" y="14"/>
                </a:cxn>
                <a:cxn ang="0">
                  <a:pos x="50" y="10"/>
                </a:cxn>
                <a:cxn ang="0">
                  <a:pos x="48" y="7"/>
                </a:cxn>
                <a:cxn ang="0">
                  <a:pos x="45" y="4"/>
                </a:cxn>
                <a:cxn ang="0">
                  <a:pos x="42" y="4"/>
                </a:cxn>
                <a:cxn ang="0">
                  <a:pos x="37" y="8"/>
                </a:cxn>
                <a:cxn ang="0">
                  <a:pos x="32" y="13"/>
                </a:cxn>
                <a:cxn ang="0">
                  <a:pos x="28" y="19"/>
                </a:cxn>
                <a:cxn ang="0">
                  <a:pos x="24" y="26"/>
                </a:cxn>
                <a:cxn ang="0">
                  <a:pos x="21" y="33"/>
                </a:cxn>
                <a:cxn ang="0">
                  <a:pos x="19" y="42"/>
                </a:cxn>
                <a:cxn ang="0">
                  <a:pos x="17" y="51"/>
                </a:cxn>
                <a:cxn ang="0">
                  <a:pos x="0" y="54"/>
                </a:cxn>
              </a:cxnLst>
              <a:rect l="0" t="0" r="r" b="b"/>
              <a:pathLst>
                <a:path w="83" h="63">
                  <a:moveTo>
                    <a:pt x="0" y="54"/>
                  </a:moveTo>
                  <a:lnTo>
                    <a:pt x="1" y="48"/>
                  </a:lnTo>
                  <a:lnTo>
                    <a:pt x="2" y="42"/>
                  </a:lnTo>
                  <a:lnTo>
                    <a:pt x="3" y="37"/>
                  </a:lnTo>
                  <a:lnTo>
                    <a:pt x="5" y="32"/>
                  </a:lnTo>
                  <a:lnTo>
                    <a:pt x="7" y="27"/>
                  </a:lnTo>
                  <a:lnTo>
                    <a:pt x="9" y="22"/>
                  </a:lnTo>
                  <a:lnTo>
                    <a:pt x="11" y="18"/>
                  </a:lnTo>
                  <a:lnTo>
                    <a:pt x="14" y="14"/>
                  </a:lnTo>
                  <a:lnTo>
                    <a:pt x="15" y="12"/>
                  </a:lnTo>
                  <a:lnTo>
                    <a:pt x="16" y="11"/>
                  </a:lnTo>
                  <a:lnTo>
                    <a:pt x="17" y="9"/>
                  </a:lnTo>
                  <a:lnTo>
                    <a:pt x="19" y="8"/>
                  </a:lnTo>
                  <a:lnTo>
                    <a:pt x="20" y="6"/>
                  </a:lnTo>
                  <a:lnTo>
                    <a:pt x="21" y="5"/>
                  </a:lnTo>
                  <a:lnTo>
                    <a:pt x="23" y="4"/>
                  </a:lnTo>
                  <a:lnTo>
                    <a:pt x="24" y="3"/>
                  </a:lnTo>
                  <a:lnTo>
                    <a:pt x="26" y="2"/>
                  </a:lnTo>
                  <a:lnTo>
                    <a:pt x="27" y="2"/>
                  </a:lnTo>
                  <a:lnTo>
                    <a:pt x="29" y="1"/>
                  </a:lnTo>
                  <a:lnTo>
                    <a:pt x="30" y="0"/>
                  </a:lnTo>
                  <a:lnTo>
                    <a:pt x="31" y="0"/>
                  </a:lnTo>
                  <a:lnTo>
                    <a:pt x="33" y="0"/>
                  </a:lnTo>
                  <a:lnTo>
                    <a:pt x="35" y="0"/>
                  </a:lnTo>
                  <a:lnTo>
                    <a:pt x="36" y="0"/>
                  </a:lnTo>
                  <a:lnTo>
                    <a:pt x="52" y="2"/>
                  </a:lnTo>
                  <a:lnTo>
                    <a:pt x="54" y="2"/>
                  </a:lnTo>
                  <a:lnTo>
                    <a:pt x="56" y="3"/>
                  </a:lnTo>
                  <a:lnTo>
                    <a:pt x="58" y="4"/>
                  </a:lnTo>
                  <a:lnTo>
                    <a:pt x="60" y="5"/>
                  </a:lnTo>
                  <a:lnTo>
                    <a:pt x="62" y="7"/>
                  </a:lnTo>
                  <a:lnTo>
                    <a:pt x="63" y="8"/>
                  </a:lnTo>
                  <a:lnTo>
                    <a:pt x="65" y="10"/>
                  </a:lnTo>
                  <a:lnTo>
                    <a:pt x="66" y="13"/>
                  </a:lnTo>
                  <a:lnTo>
                    <a:pt x="68" y="15"/>
                  </a:lnTo>
                  <a:lnTo>
                    <a:pt x="69" y="18"/>
                  </a:lnTo>
                  <a:lnTo>
                    <a:pt x="70" y="21"/>
                  </a:lnTo>
                  <a:lnTo>
                    <a:pt x="71" y="24"/>
                  </a:lnTo>
                  <a:lnTo>
                    <a:pt x="72" y="27"/>
                  </a:lnTo>
                  <a:lnTo>
                    <a:pt x="73" y="31"/>
                  </a:lnTo>
                  <a:lnTo>
                    <a:pt x="74" y="34"/>
                  </a:lnTo>
                  <a:lnTo>
                    <a:pt x="74" y="38"/>
                  </a:lnTo>
                  <a:lnTo>
                    <a:pt x="82" y="39"/>
                  </a:lnTo>
                  <a:lnTo>
                    <a:pt x="66" y="62"/>
                  </a:lnTo>
                  <a:lnTo>
                    <a:pt x="49" y="35"/>
                  </a:lnTo>
                  <a:lnTo>
                    <a:pt x="58" y="36"/>
                  </a:lnTo>
                  <a:lnTo>
                    <a:pt x="57" y="30"/>
                  </a:lnTo>
                  <a:lnTo>
                    <a:pt x="56" y="25"/>
                  </a:lnTo>
                  <a:lnTo>
                    <a:pt x="55" y="21"/>
                  </a:lnTo>
                  <a:lnTo>
                    <a:pt x="54" y="18"/>
                  </a:lnTo>
                  <a:lnTo>
                    <a:pt x="53" y="16"/>
                  </a:lnTo>
                  <a:lnTo>
                    <a:pt x="52" y="14"/>
                  </a:lnTo>
                  <a:lnTo>
                    <a:pt x="51" y="12"/>
                  </a:lnTo>
                  <a:lnTo>
                    <a:pt x="50" y="10"/>
                  </a:lnTo>
                  <a:lnTo>
                    <a:pt x="49" y="9"/>
                  </a:lnTo>
                  <a:lnTo>
                    <a:pt x="48" y="7"/>
                  </a:lnTo>
                  <a:lnTo>
                    <a:pt x="46" y="5"/>
                  </a:lnTo>
                  <a:lnTo>
                    <a:pt x="45" y="4"/>
                  </a:lnTo>
                  <a:lnTo>
                    <a:pt x="44" y="3"/>
                  </a:lnTo>
                  <a:lnTo>
                    <a:pt x="42" y="4"/>
                  </a:lnTo>
                  <a:lnTo>
                    <a:pt x="39" y="6"/>
                  </a:lnTo>
                  <a:lnTo>
                    <a:pt x="37" y="8"/>
                  </a:lnTo>
                  <a:lnTo>
                    <a:pt x="35" y="10"/>
                  </a:lnTo>
                  <a:lnTo>
                    <a:pt x="32" y="13"/>
                  </a:lnTo>
                  <a:lnTo>
                    <a:pt x="30" y="16"/>
                  </a:lnTo>
                  <a:lnTo>
                    <a:pt x="28" y="19"/>
                  </a:lnTo>
                  <a:lnTo>
                    <a:pt x="26" y="22"/>
                  </a:lnTo>
                  <a:lnTo>
                    <a:pt x="24" y="26"/>
                  </a:lnTo>
                  <a:lnTo>
                    <a:pt x="23" y="29"/>
                  </a:lnTo>
                  <a:lnTo>
                    <a:pt x="21" y="33"/>
                  </a:lnTo>
                  <a:lnTo>
                    <a:pt x="20" y="38"/>
                  </a:lnTo>
                  <a:lnTo>
                    <a:pt x="19" y="42"/>
                  </a:lnTo>
                  <a:lnTo>
                    <a:pt x="18" y="47"/>
                  </a:lnTo>
                  <a:lnTo>
                    <a:pt x="17" y="51"/>
                  </a:lnTo>
                  <a:lnTo>
                    <a:pt x="16" y="56"/>
                  </a:lnTo>
                  <a:lnTo>
                    <a:pt x="0" y="54"/>
                  </a:lnTo>
                </a:path>
              </a:pathLst>
            </a:custGeom>
            <a:solidFill>
              <a:srgbClr val="FFFFFF"/>
            </a:solidFill>
            <a:ln w="12700" cap="rnd" cmpd="sng">
              <a:solidFill>
                <a:schemeClr val="tx1"/>
              </a:solidFill>
              <a:prstDash val="solid"/>
              <a:round/>
              <a:headEnd type="none" w="sm" len="sm"/>
              <a:tailEnd type="none" w="sm" len="sm"/>
            </a:ln>
            <a:effectLst/>
          </p:spPr>
          <p:txBody>
            <a:bodyPr/>
            <a:lstStyle/>
            <a:p>
              <a:endParaRPr lang="en-US"/>
            </a:p>
          </p:txBody>
        </p:sp>
      </p:grpSp>
      <p:sp>
        <p:nvSpPr>
          <p:cNvPr id="1422509" name="Rectangle 173"/>
          <p:cNvSpPr>
            <a:spLocks noChangeArrowheads="1"/>
          </p:cNvSpPr>
          <p:nvPr/>
        </p:nvSpPr>
        <p:spPr bwMode="auto">
          <a:xfrm>
            <a:off x="3057525" y="4135438"/>
            <a:ext cx="1133475" cy="284162"/>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Partial Snake</a:t>
            </a:r>
          </a:p>
        </p:txBody>
      </p:sp>
      <p:sp>
        <p:nvSpPr>
          <p:cNvPr id="1422510" name="Rectangle 174"/>
          <p:cNvSpPr>
            <a:spLocks noChangeArrowheads="1"/>
          </p:cNvSpPr>
          <p:nvPr/>
        </p:nvSpPr>
        <p:spPr bwMode="auto">
          <a:xfrm>
            <a:off x="7239000" y="2743200"/>
            <a:ext cx="1301750" cy="287338"/>
          </a:xfrm>
          <a:prstGeom prst="rect">
            <a:avLst/>
          </a:prstGeom>
          <a:solidFill>
            <a:srgbClr val="00FFFF"/>
          </a:solidFill>
          <a:ln w="12700">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Siberian Snakes</a:t>
            </a:r>
          </a:p>
        </p:txBody>
      </p:sp>
      <p:sp>
        <p:nvSpPr>
          <p:cNvPr id="1422511" name="Rectangle 175"/>
          <p:cNvSpPr>
            <a:spLocks noChangeArrowheads="1"/>
          </p:cNvSpPr>
          <p:nvPr/>
        </p:nvSpPr>
        <p:spPr bwMode="auto">
          <a:xfrm>
            <a:off x="152400" y="1770063"/>
            <a:ext cx="1371600" cy="287337"/>
          </a:xfrm>
          <a:prstGeom prst="rect">
            <a:avLst/>
          </a:prstGeom>
          <a:solidFill>
            <a:srgbClr val="00FFFF"/>
          </a:solidFill>
          <a:ln w="12700">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Siberian Snakes</a:t>
            </a:r>
          </a:p>
        </p:txBody>
      </p:sp>
      <p:grpSp>
        <p:nvGrpSpPr>
          <p:cNvPr id="1422512" name="Group 176"/>
          <p:cNvGrpSpPr>
            <a:grpSpLocks/>
          </p:cNvGrpSpPr>
          <p:nvPr/>
        </p:nvGrpSpPr>
        <p:grpSpPr bwMode="auto">
          <a:xfrm>
            <a:off x="4765675" y="4267200"/>
            <a:ext cx="1120775" cy="762000"/>
            <a:chOff x="3002" y="2688"/>
            <a:chExt cx="706" cy="480"/>
          </a:xfrm>
        </p:grpSpPr>
        <p:sp>
          <p:nvSpPr>
            <p:cNvPr id="1422513" name="Rectangle 177"/>
            <p:cNvSpPr>
              <a:spLocks noChangeArrowheads="1"/>
            </p:cNvSpPr>
            <p:nvPr/>
          </p:nvSpPr>
          <p:spPr bwMode="auto">
            <a:xfrm>
              <a:off x="3002" y="2688"/>
              <a:ext cx="706" cy="294"/>
            </a:xfrm>
            <a:prstGeom prst="rect">
              <a:avLst/>
            </a:prstGeom>
            <a:solidFill>
              <a:srgbClr val="00FFFF"/>
            </a:solidFill>
            <a:ln w="9525">
              <a:solidFill>
                <a:schemeClr val="tx1"/>
              </a:solidFill>
              <a:miter lim="800000"/>
              <a:headEnd/>
              <a:tailEnd/>
            </a:ln>
            <a:effectLst/>
          </p:spPr>
          <p:txBody>
            <a:bodyPr wrap="none" lIns="92075" tIns="46038" rIns="92075" bIns="46038">
              <a:spAutoFit/>
            </a:bodyPr>
            <a:lstStyle/>
            <a:p>
              <a:pPr algn="l"/>
              <a:r>
                <a:rPr lang="en-US" sz="1200">
                  <a:solidFill>
                    <a:schemeClr val="tx1"/>
                  </a:solidFill>
                  <a:latin typeface="Arial" charset="0"/>
                </a:rPr>
                <a:t>Helical Partial</a:t>
              </a:r>
            </a:p>
            <a:p>
              <a:pPr algn="l"/>
              <a:r>
                <a:rPr lang="en-US" sz="1200">
                  <a:solidFill>
                    <a:schemeClr val="tx1"/>
                  </a:solidFill>
                  <a:latin typeface="Arial" charset="0"/>
                </a:rPr>
                <a:t>  Snake</a:t>
              </a:r>
            </a:p>
          </p:txBody>
        </p:sp>
        <p:sp>
          <p:nvSpPr>
            <p:cNvPr id="1422514" name="Line 178"/>
            <p:cNvSpPr>
              <a:spLocks noChangeShapeType="1"/>
            </p:cNvSpPr>
            <p:nvPr/>
          </p:nvSpPr>
          <p:spPr bwMode="auto">
            <a:xfrm flipH="1">
              <a:off x="3024" y="2976"/>
              <a:ext cx="240" cy="192"/>
            </a:xfrm>
            <a:prstGeom prst="line">
              <a:avLst/>
            </a:prstGeom>
            <a:noFill/>
            <a:ln w="12700">
              <a:solidFill>
                <a:srgbClr val="FFFF99"/>
              </a:solidFill>
              <a:round/>
              <a:headEnd type="none" w="sm" len="sm"/>
              <a:tailEnd type="stealth" w="med" len="med"/>
            </a:ln>
            <a:effectLst/>
          </p:spPr>
          <p:txBody>
            <a:bodyPr/>
            <a:lstStyle/>
            <a:p>
              <a:endParaRPr lang="en-US"/>
            </a:p>
          </p:txBody>
        </p:sp>
      </p:grpSp>
      <p:grpSp>
        <p:nvGrpSpPr>
          <p:cNvPr id="1422515" name="Group 179"/>
          <p:cNvGrpSpPr>
            <a:grpSpLocks/>
          </p:cNvGrpSpPr>
          <p:nvPr/>
        </p:nvGrpSpPr>
        <p:grpSpPr bwMode="auto">
          <a:xfrm>
            <a:off x="2057400" y="4440238"/>
            <a:ext cx="1295400" cy="360362"/>
            <a:chOff x="1296" y="2797"/>
            <a:chExt cx="816" cy="227"/>
          </a:xfrm>
        </p:grpSpPr>
        <p:sp>
          <p:nvSpPr>
            <p:cNvPr id="1422516" name="Rectangle 180"/>
            <p:cNvSpPr>
              <a:spLocks noChangeArrowheads="1"/>
            </p:cNvSpPr>
            <p:nvPr/>
          </p:nvSpPr>
          <p:spPr bwMode="auto">
            <a:xfrm>
              <a:off x="1296" y="2797"/>
              <a:ext cx="810" cy="179"/>
            </a:xfrm>
            <a:prstGeom prst="rect">
              <a:avLst/>
            </a:prstGeom>
            <a:solidFill>
              <a:srgbClr val="00FFFF"/>
            </a:solidFill>
            <a:ln w="9525">
              <a:solidFill>
                <a:schemeClr val="tx1"/>
              </a:solidFill>
              <a:miter lim="800000"/>
              <a:headEnd/>
              <a:tailEnd/>
            </a:ln>
            <a:effectLst/>
          </p:spPr>
          <p:txBody>
            <a:bodyPr lIns="92075" tIns="46038" rIns="92075" bIns="46038">
              <a:spAutoFit/>
            </a:bodyPr>
            <a:lstStyle/>
            <a:p>
              <a:pPr algn="l"/>
              <a:r>
                <a:rPr lang="en-US" sz="1200">
                  <a:solidFill>
                    <a:schemeClr val="tx1"/>
                  </a:solidFill>
                  <a:latin typeface="Arial" charset="0"/>
                </a:rPr>
                <a:t>Strong Snake</a:t>
              </a:r>
            </a:p>
          </p:txBody>
        </p:sp>
        <p:sp>
          <p:nvSpPr>
            <p:cNvPr id="1422517" name="Line 181"/>
            <p:cNvSpPr>
              <a:spLocks noChangeShapeType="1"/>
            </p:cNvSpPr>
            <p:nvPr/>
          </p:nvSpPr>
          <p:spPr bwMode="auto">
            <a:xfrm>
              <a:off x="1872" y="2976"/>
              <a:ext cx="240" cy="48"/>
            </a:xfrm>
            <a:prstGeom prst="line">
              <a:avLst/>
            </a:prstGeom>
            <a:noFill/>
            <a:ln w="12700">
              <a:solidFill>
                <a:srgbClr val="FFFF99"/>
              </a:solidFill>
              <a:round/>
              <a:headEnd type="none" w="sm" len="sm"/>
              <a:tailEnd type="stealth" w="med" len="med"/>
            </a:ln>
            <a:effectLst/>
          </p:spPr>
          <p:txBody>
            <a:bodyPr/>
            <a:lstStyle/>
            <a:p>
              <a:endParaRPr lang="en-US"/>
            </a:p>
          </p:txBody>
        </p:sp>
      </p:grpSp>
      <p:sp>
        <p:nvSpPr>
          <p:cNvPr id="1422518" name="Rectangle 182"/>
          <p:cNvSpPr>
            <a:spLocks noChangeArrowheads="1"/>
          </p:cNvSpPr>
          <p:nvPr/>
        </p:nvSpPr>
        <p:spPr bwMode="auto">
          <a:xfrm>
            <a:off x="5638800" y="3124200"/>
            <a:ext cx="936625" cy="192088"/>
          </a:xfrm>
          <a:prstGeom prst="rect">
            <a:avLst/>
          </a:prstGeom>
          <a:solidFill>
            <a:srgbClr val="CCFFFF"/>
          </a:solidFill>
          <a:ln w="9525">
            <a:solidFill>
              <a:schemeClr val="tx1"/>
            </a:solidFill>
            <a:miter lim="800000"/>
            <a:headEnd/>
            <a:tailEnd/>
          </a:ln>
          <a:effectLst/>
        </p:spPr>
        <p:txBody>
          <a:bodyPr lIns="0" tIns="0" rIns="0" bIns="0">
            <a:spAutoFit/>
          </a:bodyPr>
          <a:lstStyle/>
          <a:p>
            <a:pPr algn="l"/>
            <a:r>
              <a:rPr lang="en-US" sz="1200">
                <a:solidFill>
                  <a:srgbClr val="000000"/>
                </a:solidFill>
                <a:latin typeface="Arial" charset="0"/>
              </a:rPr>
              <a:t> Spin Flipper</a:t>
            </a:r>
          </a:p>
        </p:txBody>
      </p:sp>
      <p:sp>
        <p:nvSpPr>
          <p:cNvPr id="1422519" name="Line 183"/>
          <p:cNvSpPr>
            <a:spLocks noChangeShapeType="1"/>
          </p:cNvSpPr>
          <p:nvPr/>
        </p:nvSpPr>
        <p:spPr bwMode="auto">
          <a:xfrm>
            <a:off x="6096000" y="3352800"/>
            <a:ext cx="304800" cy="1524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0" name="Rectangle 184"/>
          <p:cNvSpPr>
            <a:spLocks noGrp="1" noChangeArrowheads="1"/>
          </p:cNvSpPr>
          <p:nvPr>
            <p:ph type="title"/>
          </p:nvPr>
        </p:nvSpPr>
        <p:spPr/>
        <p:txBody>
          <a:bodyPr/>
          <a:lstStyle/>
          <a:p>
            <a:r>
              <a:rPr lang="en-US" dirty="0"/>
              <a:t>RHIC as a </a:t>
            </a:r>
            <a:r>
              <a:rPr lang="en-US" dirty="0" smtClean="0"/>
              <a:t>polarized </a:t>
            </a:r>
            <a:r>
              <a:rPr lang="en-US" dirty="0" err="1" smtClean="0"/>
              <a:t>p+p</a:t>
            </a:r>
            <a:r>
              <a:rPr lang="en-US" dirty="0" smtClean="0"/>
              <a:t> collider</a:t>
            </a:r>
            <a:endParaRPr lang="en-US" dirty="0"/>
          </a:p>
        </p:txBody>
      </p:sp>
      <p:sp>
        <p:nvSpPr>
          <p:cNvPr id="1422521" name="Line 185"/>
          <p:cNvSpPr>
            <a:spLocks noChangeShapeType="1"/>
          </p:cNvSpPr>
          <p:nvPr/>
        </p:nvSpPr>
        <p:spPr bwMode="auto">
          <a:xfrm flipV="1">
            <a:off x="2057400" y="3746500"/>
            <a:ext cx="76200" cy="228600"/>
          </a:xfrm>
          <a:prstGeom prst="line">
            <a:avLst/>
          </a:prstGeom>
          <a:noFill/>
          <a:ln w="12700">
            <a:solidFill>
              <a:srgbClr val="FFFF99"/>
            </a:solidFill>
            <a:round/>
            <a:headEnd type="none" w="sm" len="sm"/>
            <a:tailEnd type="stealth" w="med" len="med"/>
          </a:ln>
          <a:effectLst/>
        </p:spPr>
        <p:txBody>
          <a:bodyPr/>
          <a:lstStyle/>
          <a:p>
            <a:endParaRPr lang="en-US"/>
          </a:p>
        </p:txBody>
      </p:sp>
      <p:sp>
        <p:nvSpPr>
          <p:cNvPr id="1422522" name="Text Box 186"/>
          <p:cNvSpPr txBox="1">
            <a:spLocks noChangeArrowheads="1"/>
          </p:cNvSpPr>
          <p:nvPr/>
        </p:nvSpPr>
        <p:spPr bwMode="auto">
          <a:xfrm>
            <a:off x="6324600" y="4038600"/>
            <a:ext cx="2743200" cy="2282825"/>
          </a:xfrm>
          <a:prstGeom prst="rect">
            <a:avLst/>
          </a:prstGeom>
          <a:noFill/>
          <a:ln w="9525">
            <a:noFill/>
            <a:miter lim="800000"/>
            <a:headEnd/>
            <a:tailEnd/>
          </a:ln>
          <a:effectLst/>
        </p:spPr>
        <p:txBody>
          <a:bodyPr>
            <a:spAutoFit/>
          </a:bodyPr>
          <a:lstStyle/>
          <a:p>
            <a:pPr algn="l"/>
            <a:r>
              <a:rPr lang="en-US"/>
              <a:t>Various equipment to </a:t>
            </a:r>
            <a:r>
              <a:rPr lang="en-US" i="1">
                <a:solidFill>
                  <a:srgbClr val="00FFFF"/>
                </a:solidFill>
              </a:rPr>
              <a:t>maintain</a:t>
            </a:r>
            <a:r>
              <a:rPr lang="en-US"/>
              <a:t> and </a:t>
            </a:r>
            <a:r>
              <a:rPr lang="en-US" i="1">
                <a:solidFill>
                  <a:srgbClr val="FFCC00"/>
                </a:solidFill>
              </a:rPr>
              <a:t>measure</a:t>
            </a:r>
            <a:r>
              <a:rPr lang="en-US"/>
              <a:t> beam  polarization through acceleration and storage</a:t>
            </a:r>
          </a:p>
        </p:txBody>
      </p:sp>
      <p:sp>
        <p:nvSpPr>
          <p:cNvPr id="1422523" name="Line 187"/>
          <p:cNvSpPr>
            <a:spLocks noChangeShapeType="1"/>
          </p:cNvSpPr>
          <p:nvPr/>
        </p:nvSpPr>
        <p:spPr bwMode="auto">
          <a:xfrm>
            <a:off x="3124200" y="2466975"/>
            <a:ext cx="0" cy="228600"/>
          </a:xfrm>
          <a:prstGeom prst="line">
            <a:avLst/>
          </a:prstGeom>
          <a:noFill/>
          <a:ln w="9525">
            <a:solidFill>
              <a:srgbClr val="FFFF99"/>
            </a:solidFill>
            <a:round/>
            <a:headEnd/>
            <a:tailEnd type="triangle" w="med" len="med"/>
          </a:ln>
          <a:effectLst/>
        </p:spPr>
        <p:txBody>
          <a:bodyPr/>
          <a:lstStyle/>
          <a:p>
            <a:endParaRPr lang="en-US"/>
          </a:p>
        </p:txBody>
      </p:sp>
      <p:sp>
        <p:nvSpPr>
          <p:cNvPr id="1422524" name="Line 188"/>
          <p:cNvSpPr>
            <a:spLocks noChangeShapeType="1"/>
          </p:cNvSpPr>
          <p:nvPr/>
        </p:nvSpPr>
        <p:spPr bwMode="auto">
          <a:xfrm flipV="1">
            <a:off x="4833938" y="3505200"/>
            <a:ext cx="0" cy="228600"/>
          </a:xfrm>
          <a:prstGeom prst="line">
            <a:avLst/>
          </a:prstGeom>
          <a:noFill/>
          <a:ln w="9525">
            <a:solidFill>
              <a:srgbClr val="FFFF99"/>
            </a:solidFill>
            <a:round/>
            <a:headEnd/>
            <a:tailEnd type="triangle" w="med" len="med"/>
          </a:ln>
          <a:effectLst/>
        </p:spPr>
        <p:txBody>
          <a:bodyPr/>
          <a:lstStyle/>
          <a:p>
            <a:endParaRPr lang="en-US"/>
          </a:p>
        </p:txBody>
      </p:sp>
      <p:pic>
        <p:nvPicPr>
          <p:cNvPr id="1422525" name="Picture 345" descr="Hel_Sect_Photo"/>
          <p:cNvPicPr>
            <a:picLocks noChangeAspect="1" noChangeArrowheads="1"/>
          </p:cNvPicPr>
          <p:nvPr/>
        </p:nvPicPr>
        <p:blipFill>
          <a:blip r:embed="rId4" cstate="print"/>
          <a:srcRect l="21216" t="14598" r="21674" b="15193"/>
          <a:stretch>
            <a:fillRect/>
          </a:stretch>
        </p:blipFill>
        <p:spPr bwMode="auto">
          <a:xfrm>
            <a:off x="138113" y="1339850"/>
            <a:ext cx="1309687" cy="1149350"/>
          </a:xfrm>
          <a:prstGeom prst="rect">
            <a:avLst/>
          </a:prstGeom>
          <a:noFill/>
          <a:ln w="9525">
            <a:noFill/>
            <a:miter lim="800000"/>
            <a:headEnd/>
            <a:tailEnd/>
          </a:ln>
        </p:spPr>
      </p:pic>
      <p:graphicFrame>
        <p:nvGraphicFramePr>
          <p:cNvPr id="1422526" name="Object 346"/>
          <p:cNvGraphicFramePr>
            <a:graphicFrameLocks noChangeAspect="1"/>
          </p:cNvGraphicFramePr>
          <p:nvPr/>
        </p:nvGraphicFramePr>
        <p:xfrm>
          <a:off x="22225" y="3233738"/>
          <a:ext cx="1654175" cy="1262062"/>
        </p:xfrm>
        <a:graphic>
          <a:graphicData uri="http://schemas.openxmlformats.org/presentationml/2006/ole">
            <mc:AlternateContent xmlns:mc="http://schemas.openxmlformats.org/markup-compatibility/2006">
              <mc:Choice xmlns:v="urn:schemas-microsoft-com:vml" Requires="v">
                <p:oleObj spid="_x0000_s1422920" name="Bitmap Image" r:id="rId5" imgW="5706272" imgH="4352381" progId="PBrush">
                  <p:embed/>
                </p:oleObj>
              </mc:Choice>
              <mc:Fallback>
                <p:oleObj name="Bitmap Image" r:id="rId5" imgW="5706272" imgH="4352381" progId="PBrush">
                  <p:embed/>
                  <p:pic>
                    <p:nvPicPr>
                      <p:cNvPr id="0" name="Object 34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25" y="3233738"/>
                        <a:ext cx="165417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422527" name="Picture 347" descr="P1010001-cropped"/>
          <p:cNvPicPr>
            <a:picLocks noChangeAspect="1" noChangeArrowheads="1"/>
          </p:cNvPicPr>
          <p:nvPr/>
        </p:nvPicPr>
        <p:blipFill>
          <a:blip r:embed="rId7" cstate="print"/>
          <a:srcRect/>
          <a:stretch>
            <a:fillRect/>
          </a:stretch>
        </p:blipFill>
        <p:spPr bwMode="auto">
          <a:xfrm>
            <a:off x="7351713" y="1031875"/>
            <a:ext cx="1792287" cy="1689100"/>
          </a:xfrm>
          <a:prstGeom prst="rect">
            <a:avLst/>
          </a:prstGeom>
          <a:noFill/>
          <a:ln w="9525">
            <a:noFill/>
            <a:miter lim="800000"/>
            <a:headEnd/>
            <a:tailEnd/>
          </a:ln>
        </p:spPr>
      </p:pic>
      <p:pic>
        <p:nvPicPr>
          <p:cNvPr id="1422528" name="Picture 348" descr="install4"/>
          <p:cNvPicPr>
            <a:picLocks noChangeAspect="1" noChangeArrowheads="1"/>
          </p:cNvPicPr>
          <p:nvPr/>
        </p:nvPicPr>
        <p:blipFill>
          <a:blip r:embed="rId8" cstate="print"/>
          <a:srcRect/>
          <a:stretch>
            <a:fillRect/>
          </a:stretch>
        </p:blipFill>
        <p:spPr bwMode="auto">
          <a:xfrm>
            <a:off x="5189538" y="127000"/>
            <a:ext cx="1516062" cy="1198563"/>
          </a:xfrm>
          <a:prstGeom prst="rect">
            <a:avLst/>
          </a:prstGeom>
          <a:noFill/>
          <a:ln w="9525">
            <a:noFill/>
            <a:miter lim="800000"/>
            <a:headEnd/>
            <a:tailEnd/>
          </a:ln>
        </p:spPr>
      </p:pic>
      <p:pic>
        <p:nvPicPr>
          <p:cNvPr id="1422529" name="Picture 486" descr="F-1"/>
          <p:cNvPicPr>
            <a:picLocks noChangeAspect="1" noChangeArrowheads="1"/>
          </p:cNvPicPr>
          <p:nvPr/>
        </p:nvPicPr>
        <p:blipFill>
          <a:blip r:embed="rId9" cstate="print">
            <a:lum bright="6000"/>
          </a:blip>
          <a:srcRect t="6250" r="33853" b="22487"/>
          <a:stretch>
            <a:fillRect/>
          </a:stretch>
        </p:blipFill>
        <p:spPr bwMode="auto">
          <a:xfrm>
            <a:off x="252413" y="5065713"/>
            <a:ext cx="2389187" cy="1792287"/>
          </a:xfrm>
          <a:prstGeom prst="rect">
            <a:avLst/>
          </a:prstGeom>
          <a:noFill/>
          <a:ln w="9525">
            <a:noFill/>
            <a:miter lim="800000"/>
            <a:headEnd/>
            <a:tailEnd/>
          </a:ln>
        </p:spPr>
      </p:pic>
      <p:pic>
        <p:nvPicPr>
          <p:cNvPr id="1422530" name="Picture 487" descr="B-7"/>
          <p:cNvPicPr>
            <a:picLocks noChangeAspect="1" noChangeArrowheads="1"/>
          </p:cNvPicPr>
          <p:nvPr/>
        </p:nvPicPr>
        <p:blipFill>
          <a:blip r:embed="rId10" cstate="print">
            <a:lum bright="-6000"/>
          </a:blip>
          <a:srcRect l="21875" t="10417" b="18750"/>
          <a:stretch>
            <a:fillRect/>
          </a:stretch>
        </p:blipFill>
        <p:spPr bwMode="auto">
          <a:xfrm>
            <a:off x="7005638" y="5254625"/>
            <a:ext cx="2138362" cy="1603375"/>
          </a:xfrm>
          <a:prstGeom prst="rect">
            <a:avLst/>
          </a:prstGeom>
          <a:noFill/>
          <a:ln w="9525">
            <a:noFill/>
            <a:miter lim="800000"/>
            <a:headEnd/>
            <a:tailEnd/>
          </a:ln>
        </p:spPr>
      </p:pic>
      <p:pic>
        <p:nvPicPr>
          <p:cNvPr id="1422531" name="Picture 488" descr="rf3"/>
          <p:cNvPicPr>
            <a:picLocks noChangeAspect="1" noChangeArrowheads="1"/>
          </p:cNvPicPr>
          <p:nvPr/>
        </p:nvPicPr>
        <p:blipFill>
          <a:blip r:embed="rId11" cstate="print"/>
          <a:srcRect/>
          <a:stretch>
            <a:fillRect/>
          </a:stretch>
        </p:blipFill>
        <p:spPr bwMode="auto">
          <a:xfrm>
            <a:off x="6629400" y="3573463"/>
            <a:ext cx="1958975" cy="1455737"/>
          </a:xfrm>
          <a:prstGeom prst="rect">
            <a:avLst/>
          </a:prstGeom>
          <a:noFill/>
          <a:ln w="9525">
            <a:noFill/>
            <a:miter lim="800000"/>
            <a:headEnd/>
            <a:tailEnd/>
          </a:ln>
        </p:spPr>
      </p:pic>
      <p:pic>
        <p:nvPicPr>
          <p:cNvPr id="1422532" name="Picture 490" descr="AGScoldhelix"/>
          <p:cNvPicPr>
            <a:picLocks noChangeAspect="1" noChangeArrowheads="1"/>
          </p:cNvPicPr>
          <p:nvPr/>
        </p:nvPicPr>
        <p:blipFill>
          <a:blip r:embed="rId12" cstate="print"/>
          <a:srcRect/>
          <a:stretch>
            <a:fillRect/>
          </a:stretch>
        </p:blipFill>
        <p:spPr bwMode="auto">
          <a:xfrm>
            <a:off x="3810000" y="5573713"/>
            <a:ext cx="2514600" cy="1284287"/>
          </a:xfrm>
          <a:prstGeom prst="rect">
            <a:avLst/>
          </a:prstGeom>
          <a:noFill/>
          <a:ln w="9525">
            <a:noFill/>
            <a:miter lim="800000"/>
            <a:headEnd/>
            <a:tailEnd/>
          </a:ln>
        </p:spPr>
      </p:pic>
      <p:graphicFrame>
        <p:nvGraphicFramePr>
          <p:cNvPr id="1422533" name="Object 197"/>
          <p:cNvGraphicFramePr>
            <a:graphicFrameLocks noChangeAspect="1"/>
          </p:cNvGraphicFramePr>
          <p:nvPr/>
        </p:nvGraphicFramePr>
        <p:xfrm>
          <a:off x="2309813" y="152400"/>
          <a:ext cx="944562" cy="1447800"/>
        </p:xfrm>
        <a:graphic>
          <a:graphicData uri="http://schemas.openxmlformats.org/presentationml/2006/ole">
            <mc:AlternateContent xmlns:mc="http://schemas.openxmlformats.org/markup-compatibility/2006">
              <mc:Choice xmlns:v="urn:schemas-microsoft-com:vml" Requires="v">
                <p:oleObj spid="_x0000_s1422921" name="Photo Editor Photo" r:id="rId13" imgW="3123810" imgH="4800000" progId="">
                  <p:embed/>
                </p:oleObj>
              </mc:Choice>
              <mc:Fallback>
                <p:oleObj name="Photo Editor Photo" r:id="rId13" imgW="3123810" imgH="4800000" progId="">
                  <p:embed/>
                  <p:pic>
                    <p:nvPicPr>
                      <p:cNvPr id="0" name="Picture 19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309813" y="152400"/>
                        <a:ext cx="944562"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1" name="Slide Number Placeholder 200"/>
          <p:cNvSpPr>
            <a:spLocks noGrp="1"/>
          </p:cNvSpPr>
          <p:nvPr>
            <p:ph type="sldNum" sz="quarter" idx="12"/>
          </p:nvPr>
        </p:nvSpPr>
        <p:spPr/>
        <p:txBody>
          <a:bodyPr/>
          <a:lstStyle/>
          <a:p>
            <a:fld id="{CC80A51C-0834-4D37-9F6C-E61A03BDE5A5}" type="slidenum">
              <a:rPr lang="en-US" smtClean="0"/>
              <a:pPr/>
              <a:t>13</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422520"/>
                                        </p:tgtEl>
                                      </p:cBhvr>
                                    </p:animEffect>
                                    <p:set>
                                      <p:cBhvr>
                                        <p:cTn id="7" dur="1" fill="hold">
                                          <p:stCondLst>
                                            <p:cond delay="499"/>
                                          </p:stCondLst>
                                        </p:cTn>
                                        <p:tgtEl>
                                          <p:spTgt spid="1422520"/>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1422522"/>
                                        </p:tgtEl>
                                      </p:cBhvr>
                                    </p:animEffect>
                                    <p:set>
                                      <p:cBhvr>
                                        <p:cTn id="10" dur="1" fill="hold">
                                          <p:stCondLst>
                                            <p:cond delay="499"/>
                                          </p:stCondLst>
                                        </p:cTn>
                                        <p:tgtEl>
                                          <p:spTgt spid="1422522"/>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422533"/>
                                        </p:tgtEl>
                                        <p:attrNameLst>
                                          <p:attrName>style.visibility</p:attrName>
                                        </p:attrNameLst>
                                      </p:cBhvr>
                                      <p:to>
                                        <p:strVal val="visible"/>
                                      </p:to>
                                    </p:set>
                                    <p:animEffect transition="in" filter="blinds(horizontal)">
                                      <p:cBhvr>
                                        <p:cTn id="14" dur="500"/>
                                        <p:tgtEl>
                                          <p:spTgt spid="1422533"/>
                                        </p:tgtEl>
                                      </p:cBhvr>
                                    </p:animEffect>
                                  </p:childTnLst>
                                </p:cTn>
                              </p:par>
                              <p:par>
                                <p:cTn id="15" presetID="3" presetClass="entr" presetSubtype="10" fill="hold" nodeType="withEffect">
                                  <p:stCondLst>
                                    <p:cond delay="0"/>
                                  </p:stCondLst>
                                  <p:childTnLst>
                                    <p:set>
                                      <p:cBhvr>
                                        <p:cTn id="16" dur="1" fill="hold">
                                          <p:stCondLst>
                                            <p:cond delay="0"/>
                                          </p:stCondLst>
                                        </p:cTn>
                                        <p:tgtEl>
                                          <p:spTgt spid="1422528"/>
                                        </p:tgtEl>
                                        <p:attrNameLst>
                                          <p:attrName>style.visibility</p:attrName>
                                        </p:attrNameLst>
                                      </p:cBhvr>
                                      <p:to>
                                        <p:strVal val="visible"/>
                                      </p:to>
                                    </p:set>
                                    <p:animEffect transition="in" filter="blinds(horizontal)">
                                      <p:cBhvr>
                                        <p:cTn id="17" dur="500"/>
                                        <p:tgtEl>
                                          <p:spTgt spid="1422528"/>
                                        </p:tgtEl>
                                      </p:cBhvr>
                                    </p:animEffect>
                                  </p:childTnLst>
                                </p:cTn>
                              </p:par>
                              <p:par>
                                <p:cTn id="18" presetID="3" presetClass="entr" presetSubtype="10" fill="hold" nodeType="withEffect">
                                  <p:stCondLst>
                                    <p:cond delay="0"/>
                                  </p:stCondLst>
                                  <p:childTnLst>
                                    <p:set>
                                      <p:cBhvr>
                                        <p:cTn id="19" dur="1" fill="hold">
                                          <p:stCondLst>
                                            <p:cond delay="0"/>
                                          </p:stCondLst>
                                        </p:cTn>
                                        <p:tgtEl>
                                          <p:spTgt spid="1422527"/>
                                        </p:tgtEl>
                                        <p:attrNameLst>
                                          <p:attrName>style.visibility</p:attrName>
                                        </p:attrNameLst>
                                      </p:cBhvr>
                                      <p:to>
                                        <p:strVal val="visible"/>
                                      </p:to>
                                    </p:set>
                                    <p:animEffect transition="in" filter="blinds(horizontal)">
                                      <p:cBhvr>
                                        <p:cTn id="20" dur="500"/>
                                        <p:tgtEl>
                                          <p:spTgt spid="1422527"/>
                                        </p:tgtEl>
                                      </p:cBhvr>
                                    </p:animEffect>
                                  </p:childTnLst>
                                </p:cTn>
                              </p:par>
                              <p:par>
                                <p:cTn id="21" presetID="3" presetClass="entr" presetSubtype="10" fill="hold" nodeType="withEffect">
                                  <p:stCondLst>
                                    <p:cond delay="0"/>
                                  </p:stCondLst>
                                  <p:childTnLst>
                                    <p:set>
                                      <p:cBhvr>
                                        <p:cTn id="22" dur="1" fill="hold">
                                          <p:stCondLst>
                                            <p:cond delay="0"/>
                                          </p:stCondLst>
                                        </p:cTn>
                                        <p:tgtEl>
                                          <p:spTgt spid="1422531"/>
                                        </p:tgtEl>
                                        <p:attrNameLst>
                                          <p:attrName>style.visibility</p:attrName>
                                        </p:attrNameLst>
                                      </p:cBhvr>
                                      <p:to>
                                        <p:strVal val="visible"/>
                                      </p:to>
                                    </p:set>
                                    <p:animEffect transition="in" filter="blinds(horizontal)">
                                      <p:cBhvr>
                                        <p:cTn id="23" dur="500"/>
                                        <p:tgtEl>
                                          <p:spTgt spid="1422531"/>
                                        </p:tgtEl>
                                      </p:cBhvr>
                                    </p:animEffect>
                                  </p:childTnLst>
                                </p:cTn>
                              </p:par>
                              <p:par>
                                <p:cTn id="24" presetID="3" presetClass="entr" presetSubtype="10" fill="hold" nodeType="withEffect">
                                  <p:stCondLst>
                                    <p:cond delay="0"/>
                                  </p:stCondLst>
                                  <p:childTnLst>
                                    <p:set>
                                      <p:cBhvr>
                                        <p:cTn id="25" dur="1" fill="hold">
                                          <p:stCondLst>
                                            <p:cond delay="0"/>
                                          </p:stCondLst>
                                        </p:cTn>
                                        <p:tgtEl>
                                          <p:spTgt spid="1422530"/>
                                        </p:tgtEl>
                                        <p:attrNameLst>
                                          <p:attrName>style.visibility</p:attrName>
                                        </p:attrNameLst>
                                      </p:cBhvr>
                                      <p:to>
                                        <p:strVal val="visible"/>
                                      </p:to>
                                    </p:set>
                                    <p:animEffect transition="in" filter="blinds(horizontal)">
                                      <p:cBhvr>
                                        <p:cTn id="26" dur="500"/>
                                        <p:tgtEl>
                                          <p:spTgt spid="1422530"/>
                                        </p:tgtEl>
                                      </p:cBhvr>
                                    </p:animEffect>
                                  </p:childTnLst>
                                </p:cTn>
                              </p:par>
                              <p:par>
                                <p:cTn id="27" presetID="3" presetClass="entr" presetSubtype="10" fill="hold" nodeType="withEffect">
                                  <p:stCondLst>
                                    <p:cond delay="0"/>
                                  </p:stCondLst>
                                  <p:childTnLst>
                                    <p:set>
                                      <p:cBhvr>
                                        <p:cTn id="28" dur="1" fill="hold">
                                          <p:stCondLst>
                                            <p:cond delay="0"/>
                                          </p:stCondLst>
                                        </p:cTn>
                                        <p:tgtEl>
                                          <p:spTgt spid="1422532"/>
                                        </p:tgtEl>
                                        <p:attrNameLst>
                                          <p:attrName>style.visibility</p:attrName>
                                        </p:attrNameLst>
                                      </p:cBhvr>
                                      <p:to>
                                        <p:strVal val="visible"/>
                                      </p:to>
                                    </p:set>
                                    <p:animEffect transition="in" filter="blinds(horizontal)">
                                      <p:cBhvr>
                                        <p:cTn id="29" dur="500"/>
                                        <p:tgtEl>
                                          <p:spTgt spid="1422532"/>
                                        </p:tgtEl>
                                      </p:cBhvr>
                                    </p:animEffect>
                                  </p:childTnLst>
                                </p:cTn>
                              </p:par>
                              <p:par>
                                <p:cTn id="30" presetID="3" presetClass="entr" presetSubtype="10" fill="hold" nodeType="withEffect">
                                  <p:stCondLst>
                                    <p:cond delay="0"/>
                                  </p:stCondLst>
                                  <p:childTnLst>
                                    <p:set>
                                      <p:cBhvr>
                                        <p:cTn id="31" dur="1" fill="hold">
                                          <p:stCondLst>
                                            <p:cond delay="0"/>
                                          </p:stCondLst>
                                        </p:cTn>
                                        <p:tgtEl>
                                          <p:spTgt spid="1422529"/>
                                        </p:tgtEl>
                                        <p:attrNameLst>
                                          <p:attrName>style.visibility</p:attrName>
                                        </p:attrNameLst>
                                      </p:cBhvr>
                                      <p:to>
                                        <p:strVal val="visible"/>
                                      </p:to>
                                    </p:set>
                                    <p:animEffect transition="in" filter="blinds(horizontal)">
                                      <p:cBhvr>
                                        <p:cTn id="32" dur="500"/>
                                        <p:tgtEl>
                                          <p:spTgt spid="1422529"/>
                                        </p:tgtEl>
                                      </p:cBhvr>
                                    </p:animEffect>
                                  </p:childTnLst>
                                </p:cTn>
                              </p:par>
                              <p:par>
                                <p:cTn id="33" presetID="3" presetClass="entr" presetSubtype="10" fill="hold" nodeType="withEffect">
                                  <p:stCondLst>
                                    <p:cond delay="0"/>
                                  </p:stCondLst>
                                  <p:childTnLst>
                                    <p:set>
                                      <p:cBhvr>
                                        <p:cTn id="34" dur="1" fill="hold">
                                          <p:stCondLst>
                                            <p:cond delay="0"/>
                                          </p:stCondLst>
                                        </p:cTn>
                                        <p:tgtEl>
                                          <p:spTgt spid="1422526"/>
                                        </p:tgtEl>
                                        <p:attrNameLst>
                                          <p:attrName>style.visibility</p:attrName>
                                        </p:attrNameLst>
                                      </p:cBhvr>
                                      <p:to>
                                        <p:strVal val="visible"/>
                                      </p:to>
                                    </p:set>
                                    <p:animEffect transition="in" filter="blinds(horizontal)">
                                      <p:cBhvr>
                                        <p:cTn id="35" dur="500"/>
                                        <p:tgtEl>
                                          <p:spTgt spid="1422526"/>
                                        </p:tgtEl>
                                      </p:cBhvr>
                                    </p:animEffect>
                                  </p:childTnLst>
                                </p:cTn>
                              </p:par>
                              <p:par>
                                <p:cTn id="36" presetID="3" presetClass="entr" presetSubtype="10" fill="hold" nodeType="withEffect">
                                  <p:stCondLst>
                                    <p:cond delay="0"/>
                                  </p:stCondLst>
                                  <p:childTnLst>
                                    <p:set>
                                      <p:cBhvr>
                                        <p:cTn id="37" dur="1" fill="hold">
                                          <p:stCondLst>
                                            <p:cond delay="0"/>
                                          </p:stCondLst>
                                        </p:cTn>
                                        <p:tgtEl>
                                          <p:spTgt spid="1422525"/>
                                        </p:tgtEl>
                                        <p:attrNameLst>
                                          <p:attrName>style.visibility</p:attrName>
                                        </p:attrNameLst>
                                      </p:cBhvr>
                                      <p:to>
                                        <p:strVal val="visible"/>
                                      </p:to>
                                    </p:set>
                                    <p:animEffect transition="in" filter="blinds(horizontal)">
                                      <p:cBhvr>
                                        <p:cTn id="38" dur="500"/>
                                        <p:tgtEl>
                                          <p:spTgt spid="1422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2520" grpId="0"/>
      <p:bldP spid="142252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Ohio U., February 11, 2014</a:t>
            </a:r>
            <a:endParaRPr lang="en-US"/>
          </a:p>
        </p:txBody>
      </p:sp>
      <p:sp>
        <p:nvSpPr>
          <p:cNvPr id="1278978" name="Rectangle 2"/>
          <p:cNvSpPr>
            <a:spLocks noGrp="1" noChangeArrowheads="1"/>
          </p:cNvSpPr>
          <p:nvPr>
            <p:ph type="title"/>
          </p:nvPr>
        </p:nvSpPr>
        <p:spPr>
          <a:xfrm>
            <a:off x="228600" y="76200"/>
            <a:ext cx="8686800" cy="762000"/>
          </a:xfrm>
        </p:spPr>
        <p:txBody>
          <a:bodyPr/>
          <a:lstStyle/>
          <a:p>
            <a:r>
              <a:rPr lang="en-US" dirty="0" smtClean="0"/>
              <a:t>December 2001: News </a:t>
            </a:r>
            <a:r>
              <a:rPr lang="en-US" dirty="0"/>
              <a:t>to </a:t>
            </a:r>
            <a:r>
              <a:rPr lang="en-US" dirty="0" smtClean="0"/>
              <a:t>celebrate</a:t>
            </a:r>
            <a:endParaRPr lang="en-US" dirty="0"/>
          </a:p>
        </p:txBody>
      </p:sp>
      <p:grpSp>
        <p:nvGrpSpPr>
          <p:cNvPr id="1278984" name="Group 8"/>
          <p:cNvGrpSpPr>
            <a:grpSpLocks/>
          </p:cNvGrpSpPr>
          <p:nvPr/>
        </p:nvGrpSpPr>
        <p:grpSpPr bwMode="auto">
          <a:xfrm>
            <a:off x="152400" y="876300"/>
            <a:ext cx="8763000" cy="5905500"/>
            <a:chOff x="96" y="552"/>
            <a:chExt cx="5520" cy="3720"/>
          </a:xfrm>
        </p:grpSpPr>
        <p:pic>
          <p:nvPicPr>
            <p:cNvPr id="1278985" name="Picture 9" descr="RHICSpin-2"/>
            <p:cNvPicPr>
              <a:picLocks noChangeAspect="1" noChangeArrowheads="1"/>
            </p:cNvPicPr>
            <p:nvPr/>
          </p:nvPicPr>
          <p:blipFill>
            <a:blip r:embed="rId4" cstate="print"/>
            <a:srcRect/>
            <a:stretch>
              <a:fillRect/>
            </a:stretch>
          </p:blipFill>
          <p:spPr bwMode="auto">
            <a:xfrm>
              <a:off x="96" y="552"/>
              <a:ext cx="3744" cy="2808"/>
            </a:xfrm>
            <a:prstGeom prst="rect">
              <a:avLst/>
            </a:prstGeom>
            <a:noFill/>
          </p:spPr>
        </p:pic>
        <p:pic>
          <p:nvPicPr>
            <p:cNvPr id="1278986" name="Picture 10" descr="RHICSpin-tossed"/>
            <p:cNvPicPr>
              <a:picLocks noChangeAspect="1" noChangeArrowheads="1"/>
            </p:cNvPicPr>
            <p:nvPr/>
          </p:nvPicPr>
          <p:blipFill>
            <a:blip r:embed="rId5" cstate="print"/>
            <a:srcRect/>
            <a:stretch>
              <a:fillRect/>
            </a:stretch>
          </p:blipFill>
          <p:spPr bwMode="auto">
            <a:xfrm>
              <a:off x="2232" y="2418"/>
              <a:ext cx="2472" cy="1854"/>
            </a:xfrm>
            <a:prstGeom prst="rect">
              <a:avLst/>
            </a:prstGeom>
            <a:noFill/>
          </p:spPr>
        </p:pic>
        <p:graphicFrame>
          <p:nvGraphicFramePr>
            <p:cNvPr id="1278987" name="Object 11"/>
            <p:cNvGraphicFramePr>
              <a:graphicFrameLocks noChangeAspect="1"/>
            </p:cNvGraphicFramePr>
            <p:nvPr/>
          </p:nvGraphicFramePr>
          <p:xfrm>
            <a:off x="4696" y="1008"/>
            <a:ext cx="920" cy="2592"/>
          </p:xfrm>
          <a:graphic>
            <a:graphicData uri="http://schemas.openxmlformats.org/presentationml/2006/ole">
              <mc:AlternateContent xmlns:mc="http://schemas.openxmlformats.org/markup-compatibility/2006">
                <mc:Choice xmlns:v="urn:schemas-microsoft-com:vml" Requires="v">
                  <p:oleObj spid="_x0000_s1279181" name="Photo Editor Photo" r:id="rId6" imgW="781159" imgH="2200582" progId="">
                    <p:embed/>
                  </p:oleObj>
                </mc:Choice>
                <mc:Fallback>
                  <p:oleObj name="Photo Editor Photo" r:id="rId6" imgW="781159" imgH="2200582" progId="">
                    <p:embed/>
                    <p:pic>
                      <p:nvPicPr>
                        <p:cNvPr id="0"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6" y="1008"/>
                          <a:ext cx="920" cy="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3" name="Slide Number Placeholder 12"/>
          <p:cNvSpPr>
            <a:spLocks noGrp="1"/>
          </p:cNvSpPr>
          <p:nvPr>
            <p:ph type="sldNum" sz="quarter" idx="12"/>
          </p:nvPr>
        </p:nvSpPr>
        <p:spPr/>
        <p:txBody>
          <a:bodyPr/>
          <a:lstStyle/>
          <a:p>
            <a:fld id="{9CCA4942-7CEE-491C-9F3A-ADE7BC2C4973}" type="slidenum">
              <a:rPr lang="en-US" smtClean="0"/>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ooter Placeholder 4"/>
          <p:cNvSpPr>
            <a:spLocks noGrp="1"/>
          </p:cNvSpPr>
          <p:nvPr>
            <p:ph type="ftr" sz="quarter" idx="11"/>
          </p:nvPr>
        </p:nvSpPr>
        <p:spPr/>
        <p:txBody>
          <a:bodyPr/>
          <a:lstStyle/>
          <a:p>
            <a:r>
              <a:rPr lang="en-US" smtClean="0"/>
              <a:t>C. Aidala, Ohio U., February 11, 2014</a:t>
            </a:r>
            <a:endParaRPr lang="en-US"/>
          </a:p>
        </p:txBody>
      </p:sp>
      <p:sp>
        <p:nvSpPr>
          <p:cNvPr id="876546" name="Rectangle 2"/>
          <p:cNvSpPr>
            <a:spLocks noGrp="1" noChangeArrowheads="1"/>
          </p:cNvSpPr>
          <p:nvPr>
            <p:ph type="title"/>
          </p:nvPr>
        </p:nvSpPr>
        <p:spPr>
          <a:xfrm>
            <a:off x="228600" y="228600"/>
            <a:ext cx="8686800" cy="685800"/>
          </a:xfrm>
        </p:spPr>
        <p:txBody>
          <a:bodyPr/>
          <a:lstStyle/>
          <a:p>
            <a:r>
              <a:rPr lang="en-US" sz="4000" dirty="0" smtClean="0"/>
              <a:t>RHIC </a:t>
            </a:r>
            <a:r>
              <a:rPr lang="en-US" sz="4000" dirty="0" smtClean="0"/>
              <a:t>polarized</a:t>
            </a:r>
            <a:r>
              <a:rPr lang="en-US" sz="4000" dirty="0" smtClean="0"/>
              <a:t> </a:t>
            </a:r>
            <a:r>
              <a:rPr lang="en-US" sz="4000" dirty="0" smtClean="0"/>
              <a:t>proton</a:t>
            </a:r>
            <a:r>
              <a:rPr lang="en-US" sz="4000" dirty="0" smtClean="0"/>
              <a:t> </a:t>
            </a:r>
            <a:r>
              <a:rPr lang="en-US" sz="4000" dirty="0" smtClean="0"/>
              <a:t>e</a:t>
            </a:r>
            <a:r>
              <a:rPr lang="en-US" sz="4000" dirty="0" smtClean="0"/>
              <a:t>xperiments</a:t>
            </a:r>
            <a:endParaRPr lang="en-US" sz="4000" dirty="0"/>
          </a:p>
        </p:txBody>
      </p:sp>
      <p:sp>
        <p:nvSpPr>
          <p:cNvPr id="876547" name="Rectangle 3"/>
          <p:cNvSpPr>
            <a:spLocks noGrp="1" noChangeArrowheads="1"/>
          </p:cNvSpPr>
          <p:nvPr>
            <p:ph type="body" idx="1"/>
          </p:nvPr>
        </p:nvSpPr>
        <p:spPr>
          <a:xfrm>
            <a:off x="228600" y="1219200"/>
            <a:ext cx="3886200" cy="4800600"/>
          </a:xfrm>
        </p:spPr>
        <p:txBody>
          <a:bodyPr/>
          <a:lstStyle/>
          <a:p>
            <a:r>
              <a:rPr lang="en-US" dirty="0"/>
              <a:t>Three experiments: STAR, PHENIX, BRAHMS</a:t>
            </a:r>
          </a:p>
          <a:p>
            <a:r>
              <a:rPr lang="en-US" dirty="0" smtClean="0"/>
              <a:t>Current </a:t>
            </a:r>
            <a:r>
              <a:rPr lang="en-US" dirty="0"/>
              <a:t>running only with STAR and PHENIX</a:t>
            </a:r>
          </a:p>
        </p:txBody>
      </p:sp>
      <p:pic>
        <p:nvPicPr>
          <p:cNvPr id="876548" name="Picture 4"/>
          <p:cNvPicPr>
            <a:picLocks noChangeAspect="1" noChangeArrowheads="1"/>
          </p:cNvPicPr>
          <p:nvPr/>
        </p:nvPicPr>
        <p:blipFill>
          <a:blip r:embed="rId3" cstate="print"/>
          <a:srcRect r="6363" b="23721"/>
          <a:stretch>
            <a:fillRect/>
          </a:stretch>
        </p:blipFill>
        <p:spPr bwMode="auto">
          <a:xfrm>
            <a:off x="4191000" y="1219200"/>
            <a:ext cx="4800600" cy="3646488"/>
          </a:xfrm>
          <a:prstGeom prst="rect">
            <a:avLst/>
          </a:prstGeom>
          <a:noFill/>
        </p:spPr>
      </p:pic>
      <p:grpSp>
        <p:nvGrpSpPr>
          <p:cNvPr id="876566" name="Group 22"/>
          <p:cNvGrpSpPr>
            <a:grpSpLocks/>
          </p:cNvGrpSpPr>
          <p:nvPr/>
        </p:nvGrpSpPr>
        <p:grpSpPr bwMode="auto">
          <a:xfrm>
            <a:off x="7237413" y="1231900"/>
            <a:ext cx="1731962" cy="1646238"/>
            <a:chOff x="4559" y="1023"/>
            <a:chExt cx="1091" cy="1037"/>
          </a:xfrm>
        </p:grpSpPr>
        <p:grpSp>
          <p:nvGrpSpPr>
            <p:cNvPr id="876553" name="Group 9"/>
            <p:cNvGrpSpPr>
              <a:grpSpLocks/>
            </p:cNvGrpSpPr>
            <p:nvPr/>
          </p:nvGrpSpPr>
          <p:grpSpPr bwMode="auto">
            <a:xfrm>
              <a:off x="4559" y="1023"/>
              <a:ext cx="1091" cy="1037"/>
              <a:chOff x="3716" y="436"/>
              <a:chExt cx="2112" cy="1588"/>
            </a:xfrm>
          </p:grpSpPr>
          <p:pic>
            <p:nvPicPr>
              <p:cNvPr id="876554" name="Picture 10" descr="brahms_picture"/>
              <p:cNvPicPr>
                <a:picLocks noChangeAspect="1" noChangeArrowheads="1"/>
              </p:cNvPicPr>
              <p:nvPr/>
            </p:nvPicPr>
            <p:blipFill>
              <a:blip r:embed="rId4" cstate="print"/>
              <a:srcRect/>
              <a:stretch>
                <a:fillRect/>
              </a:stretch>
            </p:blipFill>
            <p:spPr bwMode="auto">
              <a:xfrm>
                <a:off x="3716" y="440"/>
                <a:ext cx="2112" cy="1584"/>
              </a:xfrm>
              <a:prstGeom prst="rect">
                <a:avLst/>
              </a:prstGeom>
              <a:noFill/>
              <a:ln>
                <a:noFill/>
              </a:ln>
            </p:spPr>
          </p:pic>
          <p:pic>
            <p:nvPicPr>
              <p:cNvPr id="876555" name="Picture 11" descr="brahms_logo1"/>
              <p:cNvPicPr>
                <a:picLocks noChangeAspect="1" noChangeArrowheads="1"/>
              </p:cNvPicPr>
              <p:nvPr/>
            </p:nvPicPr>
            <p:blipFill>
              <a:blip r:embed="rId5" cstate="print"/>
              <a:srcRect/>
              <a:stretch>
                <a:fillRect/>
              </a:stretch>
            </p:blipFill>
            <p:spPr bwMode="auto">
              <a:xfrm>
                <a:off x="4422" y="436"/>
                <a:ext cx="1259" cy="379"/>
              </a:xfrm>
              <a:prstGeom prst="rect">
                <a:avLst/>
              </a:prstGeom>
              <a:noFill/>
            </p:spPr>
          </p:pic>
        </p:grpSp>
        <p:sp>
          <p:nvSpPr>
            <p:cNvPr id="876556" name="Text Box 12"/>
            <p:cNvSpPr txBox="1">
              <a:spLocks noChangeArrowheads="1"/>
            </p:cNvSpPr>
            <p:nvPr/>
          </p:nvSpPr>
          <p:spPr bwMode="auto">
            <a:xfrm>
              <a:off x="4673" y="1536"/>
              <a:ext cx="941" cy="460"/>
            </a:xfrm>
            <a:prstGeom prst="rect">
              <a:avLst/>
            </a:prstGeom>
            <a:solidFill>
              <a:srgbClr val="00FFFF"/>
            </a:solidFill>
            <a:ln w="9525">
              <a:noFill/>
              <a:miter lim="800000"/>
              <a:headEnd/>
              <a:tailEnd/>
            </a:ln>
            <a:effectLst/>
          </p:spPr>
          <p:txBody>
            <a:bodyPr>
              <a:spAutoFit/>
            </a:bodyPr>
            <a:lstStyle/>
            <a:p>
              <a:r>
                <a:rPr lang="en-US" sz="1400">
                  <a:solidFill>
                    <a:schemeClr val="tx1"/>
                  </a:solidFill>
                </a:rPr>
                <a:t>Transverse spin only </a:t>
              </a:r>
            </a:p>
            <a:p>
              <a:r>
                <a:rPr lang="en-US" sz="1400">
                  <a:solidFill>
                    <a:schemeClr val="tx1"/>
                  </a:solidFill>
                </a:rPr>
                <a:t>(No rotators)</a:t>
              </a:r>
            </a:p>
          </p:txBody>
        </p:sp>
      </p:grpSp>
      <p:grpSp>
        <p:nvGrpSpPr>
          <p:cNvPr id="876557" name="Group 13"/>
          <p:cNvGrpSpPr>
            <a:grpSpLocks/>
          </p:cNvGrpSpPr>
          <p:nvPr/>
        </p:nvGrpSpPr>
        <p:grpSpPr bwMode="auto">
          <a:xfrm>
            <a:off x="6276975" y="3163888"/>
            <a:ext cx="1893888" cy="1425575"/>
            <a:chOff x="2544" y="2299"/>
            <a:chExt cx="2311" cy="1375"/>
          </a:xfrm>
        </p:grpSpPr>
        <p:pic>
          <p:nvPicPr>
            <p:cNvPr id="876558" name="Picture 14" descr="Collab"/>
            <p:cNvPicPr>
              <a:picLocks noChangeAspect="1" noChangeArrowheads="1"/>
            </p:cNvPicPr>
            <p:nvPr/>
          </p:nvPicPr>
          <p:blipFill>
            <a:blip r:embed="rId6" cstate="print"/>
            <a:srcRect/>
            <a:stretch>
              <a:fillRect/>
            </a:stretch>
          </p:blipFill>
          <p:spPr bwMode="auto">
            <a:xfrm>
              <a:off x="2544" y="2299"/>
              <a:ext cx="2311" cy="1375"/>
            </a:xfrm>
            <a:prstGeom prst="rect">
              <a:avLst/>
            </a:prstGeom>
            <a:solidFill>
              <a:schemeClr val="bg1"/>
            </a:solidFill>
            <a:ln>
              <a:noFill/>
            </a:ln>
          </p:spPr>
        </p:pic>
        <p:pic>
          <p:nvPicPr>
            <p:cNvPr id="876559" name="Picture 15"/>
            <p:cNvPicPr>
              <a:picLocks noChangeAspect="1" noChangeArrowheads="1"/>
            </p:cNvPicPr>
            <p:nvPr/>
          </p:nvPicPr>
          <p:blipFill>
            <a:blip r:embed="rId7" cstate="print"/>
            <a:srcRect/>
            <a:stretch>
              <a:fillRect/>
            </a:stretch>
          </p:blipFill>
          <p:spPr bwMode="auto">
            <a:xfrm>
              <a:off x="3984" y="2400"/>
              <a:ext cx="816" cy="459"/>
            </a:xfrm>
            <a:prstGeom prst="rect">
              <a:avLst/>
            </a:prstGeom>
            <a:noFill/>
            <a:ln w="9525">
              <a:noFill/>
              <a:miter lim="800000"/>
              <a:headEnd/>
              <a:tailEnd/>
            </a:ln>
            <a:effectLst/>
          </p:spPr>
        </p:pic>
      </p:grpSp>
      <p:grpSp>
        <p:nvGrpSpPr>
          <p:cNvPr id="876560" name="Group 16"/>
          <p:cNvGrpSpPr>
            <a:grpSpLocks/>
          </p:cNvGrpSpPr>
          <p:nvPr/>
        </p:nvGrpSpPr>
        <p:grpSpPr bwMode="auto">
          <a:xfrm>
            <a:off x="4308475" y="2960688"/>
            <a:ext cx="1706563" cy="1709737"/>
            <a:chOff x="144" y="2103"/>
            <a:chExt cx="2081" cy="1649"/>
          </a:xfrm>
        </p:grpSpPr>
        <p:pic>
          <p:nvPicPr>
            <p:cNvPr id="876561" name="Picture 17" descr="2004june9_1024x812"/>
            <p:cNvPicPr>
              <a:picLocks noChangeAspect="1" noChangeArrowheads="1"/>
            </p:cNvPicPr>
            <p:nvPr/>
          </p:nvPicPr>
          <p:blipFill>
            <a:blip r:embed="rId8" cstate="print"/>
            <a:srcRect/>
            <a:stretch>
              <a:fillRect/>
            </a:stretch>
          </p:blipFill>
          <p:spPr bwMode="auto">
            <a:xfrm>
              <a:off x="144" y="2103"/>
              <a:ext cx="2081" cy="1649"/>
            </a:xfrm>
            <a:prstGeom prst="rect">
              <a:avLst/>
            </a:prstGeom>
            <a:noFill/>
            <a:ln>
              <a:noFill/>
            </a:ln>
          </p:spPr>
        </p:pic>
        <p:pic>
          <p:nvPicPr>
            <p:cNvPr id="876562" name="Picture 18" descr="1phenix-logo"/>
            <p:cNvPicPr>
              <a:picLocks noChangeAspect="1" noChangeArrowheads="1"/>
            </p:cNvPicPr>
            <p:nvPr/>
          </p:nvPicPr>
          <p:blipFill>
            <a:blip r:embed="rId9" cstate="print"/>
            <a:srcRect/>
            <a:stretch>
              <a:fillRect/>
            </a:stretch>
          </p:blipFill>
          <p:spPr bwMode="auto">
            <a:xfrm>
              <a:off x="1056" y="3233"/>
              <a:ext cx="1152" cy="420"/>
            </a:xfrm>
            <a:prstGeom prst="rect">
              <a:avLst/>
            </a:prstGeom>
            <a:noFill/>
            <a:ln w="9525">
              <a:noFill/>
              <a:miter lim="800000"/>
              <a:headEnd/>
              <a:tailEnd/>
            </a:ln>
          </p:spPr>
        </p:pic>
      </p:grpSp>
      <p:sp>
        <p:nvSpPr>
          <p:cNvPr id="876563" name="Text Box 19"/>
          <p:cNvSpPr txBox="1">
            <a:spLocks noChangeArrowheads="1"/>
          </p:cNvSpPr>
          <p:nvPr/>
        </p:nvSpPr>
        <p:spPr bwMode="auto">
          <a:xfrm>
            <a:off x="4427538" y="3070225"/>
            <a:ext cx="1336675"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4" name="Text Box 20"/>
          <p:cNvSpPr txBox="1">
            <a:spLocks noChangeArrowheads="1"/>
          </p:cNvSpPr>
          <p:nvPr/>
        </p:nvSpPr>
        <p:spPr bwMode="auto">
          <a:xfrm>
            <a:off x="6400800" y="3798888"/>
            <a:ext cx="1338263" cy="517525"/>
          </a:xfrm>
          <a:prstGeom prst="rect">
            <a:avLst/>
          </a:prstGeom>
          <a:solidFill>
            <a:srgbClr val="00FFFF"/>
          </a:solidFill>
          <a:ln w="9525">
            <a:noFill/>
            <a:miter lim="800000"/>
            <a:headEnd/>
            <a:tailEnd/>
          </a:ln>
          <a:effectLst/>
        </p:spPr>
        <p:txBody>
          <a:bodyPr>
            <a:spAutoFit/>
          </a:bodyPr>
          <a:lstStyle/>
          <a:p>
            <a:r>
              <a:rPr lang="en-US" sz="1400">
                <a:solidFill>
                  <a:schemeClr val="tx1"/>
                </a:solidFill>
              </a:rPr>
              <a:t>Longitudinal or transverse spin </a:t>
            </a:r>
          </a:p>
        </p:txBody>
      </p:sp>
      <p:sp>
        <p:nvSpPr>
          <p:cNvPr id="876565" name="Text Box 21"/>
          <p:cNvSpPr txBox="1">
            <a:spLocks noChangeArrowheads="1"/>
          </p:cNvSpPr>
          <p:nvPr/>
        </p:nvSpPr>
        <p:spPr bwMode="auto">
          <a:xfrm>
            <a:off x="1133957" y="4876800"/>
            <a:ext cx="7134517" cy="1569660"/>
          </a:xfrm>
          <a:prstGeom prst="rect">
            <a:avLst/>
          </a:prstGeom>
          <a:noFill/>
          <a:ln w="9525">
            <a:noFill/>
            <a:miter lim="800000"/>
            <a:headEnd/>
            <a:tailEnd/>
          </a:ln>
          <a:effectLst/>
        </p:spPr>
        <p:txBody>
          <a:bodyPr wrap="none">
            <a:spAutoFit/>
          </a:bodyPr>
          <a:lstStyle/>
          <a:p>
            <a:r>
              <a:rPr lang="en-US" dirty="0" smtClean="0">
                <a:solidFill>
                  <a:schemeClr val="hlink"/>
                </a:solidFill>
              </a:rPr>
              <a:t>Accelerator </a:t>
            </a:r>
            <a:r>
              <a:rPr lang="en-US" dirty="0">
                <a:solidFill>
                  <a:schemeClr val="hlink"/>
                </a:solidFill>
              </a:rPr>
              <a:t>performance: </a:t>
            </a:r>
          </a:p>
          <a:p>
            <a:r>
              <a:rPr lang="en-US" dirty="0" smtClean="0">
                <a:solidFill>
                  <a:schemeClr val="hlink"/>
                </a:solidFill>
              </a:rPr>
              <a:t>Polarization up to 65% for </a:t>
            </a:r>
            <a:r>
              <a:rPr lang="en-US" dirty="0">
                <a:solidFill>
                  <a:schemeClr val="hlink"/>
                </a:solidFill>
              </a:rPr>
              <a:t>1</a:t>
            </a:r>
            <a:r>
              <a:rPr lang="en-US" dirty="0" smtClean="0">
                <a:solidFill>
                  <a:schemeClr val="hlink"/>
                </a:solidFill>
              </a:rPr>
              <a:t>00 GeV beams, </a:t>
            </a:r>
          </a:p>
          <a:p>
            <a:r>
              <a:rPr lang="en-US" dirty="0" smtClean="0">
                <a:solidFill>
                  <a:schemeClr val="hlink"/>
                </a:solidFill>
              </a:rPr>
              <a:t>60% for 255 GeV beams (design </a:t>
            </a:r>
            <a:r>
              <a:rPr lang="en-US" dirty="0">
                <a:solidFill>
                  <a:schemeClr val="hlink"/>
                </a:solidFill>
              </a:rPr>
              <a:t>70%).</a:t>
            </a:r>
          </a:p>
          <a:p>
            <a:r>
              <a:rPr lang="en-US" dirty="0">
                <a:solidFill>
                  <a:schemeClr val="hlink"/>
                </a:solidFill>
              </a:rPr>
              <a:t>Achieved </a:t>
            </a:r>
            <a:r>
              <a:rPr lang="en-US" dirty="0" smtClean="0">
                <a:solidFill>
                  <a:schemeClr val="hlink"/>
                </a:solidFill>
              </a:rPr>
              <a:t>2x10</a:t>
            </a:r>
            <a:r>
              <a:rPr lang="en-US" baseline="30000" dirty="0" smtClean="0">
                <a:solidFill>
                  <a:schemeClr val="hlink"/>
                </a:solidFill>
              </a:rPr>
              <a:t>32 </a:t>
            </a:r>
            <a:r>
              <a:rPr lang="en-US" dirty="0">
                <a:solidFill>
                  <a:schemeClr val="hlink"/>
                </a:solidFill>
              </a:rPr>
              <a:t>cm</a:t>
            </a:r>
            <a:r>
              <a:rPr lang="en-US" baseline="30000" dirty="0">
                <a:solidFill>
                  <a:schemeClr val="hlink"/>
                </a:solidFill>
              </a:rPr>
              <a:t>-2</a:t>
            </a:r>
            <a:r>
              <a:rPr lang="en-US" dirty="0">
                <a:solidFill>
                  <a:schemeClr val="hlink"/>
                </a:solidFill>
              </a:rPr>
              <a:t> s</a:t>
            </a:r>
            <a:r>
              <a:rPr lang="en-US" baseline="30000" dirty="0">
                <a:solidFill>
                  <a:schemeClr val="hlink"/>
                </a:solidFill>
              </a:rPr>
              <a:t>-1</a:t>
            </a:r>
            <a:r>
              <a:rPr lang="en-US" dirty="0">
                <a:solidFill>
                  <a:schemeClr val="hlink"/>
                </a:solidFill>
              </a:rPr>
              <a:t> </a:t>
            </a:r>
            <a:r>
              <a:rPr lang="en-US" dirty="0" err="1">
                <a:solidFill>
                  <a:schemeClr val="hlink"/>
                </a:solidFill>
              </a:rPr>
              <a:t>lumi</a:t>
            </a:r>
            <a:r>
              <a:rPr lang="en-US" dirty="0">
                <a:solidFill>
                  <a:schemeClr val="hlink"/>
                </a:solidFill>
              </a:rPr>
              <a:t> </a:t>
            </a:r>
            <a:r>
              <a:rPr lang="en-US" dirty="0" smtClean="0">
                <a:solidFill>
                  <a:schemeClr val="hlink"/>
                </a:solidFill>
              </a:rPr>
              <a:t>at √s = 510 GeV (design).</a:t>
            </a:r>
            <a:endParaRPr lang="en-US" dirty="0">
              <a:solidFill>
                <a:schemeClr val="hlink"/>
              </a:solidFill>
            </a:endParaRPr>
          </a:p>
        </p:txBody>
      </p:sp>
      <p:sp>
        <p:nvSpPr>
          <p:cNvPr id="22" name="Slide Number Placeholder 21"/>
          <p:cNvSpPr>
            <a:spLocks noGrp="1"/>
          </p:cNvSpPr>
          <p:nvPr>
            <p:ph type="sldNum" sz="quarter" idx="12"/>
          </p:nvPr>
        </p:nvSpPr>
        <p:spPr/>
        <p:txBody>
          <a:bodyPr/>
          <a:lstStyle/>
          <a:p>
            <a:fld id="{9CCA4942-7CEE-491C-9F3A-ADE7BC2C4973}" type="slidenum">
              <a:rPr lang="en-US" smtClean="0"/>
              <a:pPr/>
              <a:t>15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blinds(horizontal)">
                                      <p:cBhvr>
                                        <p:cTn id="7" dur="500"/>
                                        <p:tgtEl>
                                          <p:spTgt spid="876547">
                                            <p:txEl>
                                              <p:pRg st="1" end="1"/>
                                            </p:txEl>
                                          </p:spTgt>
                                        </p:tgtEl>
                                      </p:cBhvr>
                                    </p:animEffect>
                                  </p:childTnLst>
                                </p:cTn>
                              </p:par>
                              <p:par>
                                <p:cTn id="8" presetID="3" presetClass="exit" presetSubtype="10" fill="hold" nodeType="withEffect">
                                  <p:stCondLst>
                                    <p:cond delay="0"/>
                                  </p:stCondLst>
                                  <p:childTnLst>
                                    <p:animEffect transition="out" filter="blinds(horizontal)">
                                      <p:cBhvr>
                                        <p:cTn id="9" dur="500"/>
                                        <p:tgtEl>
                                          <p:spTgt spid="876566"/>
                                        </p:tgtEl>
                                      </p:cBhvr>
                                    </p:animEffect>
                                    <p:set>
                                      <p:cBhvr>
                                        <p:cTn id="10" dur="1" fill="hold">
                                          <p:stCondLst>
                                            <p:cond delay="499"/>
                                          </p:stCondLst>
                                        </p:cTn>
                                        <p:tgtEl>
                                          <p:spTgt spid="87656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76565"/>
                                        </p:tgtEl>
                                        <p:attrNameLst>
                                          <p:attrName>style.visibility</p:attrName>
                                        </p:attrNameLst>
                                      </p:cBhvr>
                                      <p:to>
                                        <p:strVal val="visible"/>
                                      </p:to>
                                    </p:set>
                                    <p:anim calcmode="lin" valueType="num">
                                      <p:cBhvr additive="base">
                                        <p:cTn id="15" dur="500" fill="hold"/>
                                        <p:tgtEl>
                                          <p:spTgt spid="876565"/>
                                        </p:tgtEl>
                                        <p:attrNameLst>
                                          <p:attrName>ppt_x</p:attrName>
                                        </p:attrNameLst>
                                      </p:cBhvr>
                                      <p:tavLst>
                                        <p:tav tm="0">
                                          <p:val>
                                            <p:strVal val="#ppt_x"/>
                                          </p:val>
                                        </p:tav>
                                        <p:tav tm="100000">
                                          <p:val>
                                            <p:strVal val="#ppt_x"/>
                                          </p:val>
                                        </p:tav>
                                      </p:tavLst>
                                    </p:anim>
                                    <p:anim calcmode="lin" valueType="num">
                                      <p:cBhvr additive="base">
                                        <p:cTn id="16" dur="500" fill="hold"/>
                                        <p:tgtEl>
                                          <p:spTgt spid="8765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6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Slide Number Placeholder 5"/>
          <p:cNvSpPr>
            <a:spLocks noGrp="1"/>
          </p:cNvSpPr>
          <p:nvPr>
            <p:ph type="sldNum" sz="quarter" idx="12"/>
          </p:nvPr>
        </p:nvSpPr>
        <p:spPr/>
        <p:txBody>
          <a:bodyPr/>
          <a:lstStyle/>
          <a:p>
            <a:fld id="{7FD549B2-9577-415B-9ABA-788F67AF97B2}" type="slidenum">
              <a:rPr lang="en-US"/>
              <a:pPr/>
              <a:t>16</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13506"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3507"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3508"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3509"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3510"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3511"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3512"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3513"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3514"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3515"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3516"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3517"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Text Box 10"/>
          <p:cNvSpPr txBox="1">
            <a:spLocks noChangeArrowheads="1"/>
          </p:cNvSpPr>
          <p:nvPr/>
        </p:nvSpPr>
        <p:spPr bwMode="auto">
          <a:xfrm>
            <a:off x="199572" y="4495800"/>
            <a:ext cx="8686800" cy="1877437"/>
          </a:xfrm>
          <a:prstGeom prst="rect">
            <a:avLst/>
          </a:prstGeom>
          <a:solidFill>
            <a:srgbClr val="00FFFF"/>
          </a:solidFill>
          <a:ln w="9525">
            <a:solidFill>
              <a:schemeClr val="tx1"/>
            </a:solidFill>
            <a:miter lim="800000"/>
            <a:headEnd/>
            <a:tailEnd/>
          </a:ln>
          <a:effectLst/>
        </p:spPr>
        <p:txBody>
          <a:bodyPr wrap="square">
            <a:spAutoFit/>
          </a:bodyPr>
          <a:lstStyle/>
          <a:p>
            <a:r>
              <a:rPr lang="en-US" sz="3200" dirty="0" smtClean="0">
                <a:solidFill>
                  <a:schemeClr val="tx1"/>
                </a:solidFill>
              </a:rPr>
              <a:t>Advantages of a polarized </a:t>
            </a:r>
            <a:r>
              <a:rPr lang="en-US" sz="3200" i="1" dirty="0" smtClean="0">
                <a:solidFill>
                  <a:schemeClr val="tx1"/>
                </a:solidFill>
              </a:rPr>
              <a:t>proton-proton collider</a:t>
            </a:r>
            <a:r>
              <a:rPr lang="en-US" sz="3200" dirty="0" smtClean="0">
                <a:solidFill>
                  <a:schemeClr val="tx1"/>
                </a:solidFill>
              </a:rPr>
              <a:t>:</a:t>
            </a:r>
          </a:p>
          <a:p>
            <a:pPr>
              <a:buFontTx/>
              <a:buChar char="-"/>
            </a:pPr>
            <a:r>
              <a:rPr lang="en-US" sz="2800" dirty="0" smtClean="0">
                <a:solidFill>
                  <a:schemeClr val="tx1"/>
                </a:solidFill>
              </a:rPr>
              <a:t> </a:t>
            </a:r>
            <a:r>
              <a:rPr lang="en-US" sz="2800" dirty="0" err="1" smtClean="0">
                <a:solidFill>
                  <a:schemeClr val="tx1"/>
                </a:solidFill>
              </a:rPr>
              <a:t>Hadronic</a:t>
            </a:r>
            <a:r>
              <a:rPr lang="en-US" sz="2800" dirty="0" smtClean="0">
                <a:solidFill>
                  <a:schemeClr val="tx1"/>
                </a:solidFill>
              </a:rPr>
              <a:t> collisions </a:t>
            </a:r>
            <a:r>
              <a:rPr lang="en-US" sz="2800" dirty="0" smtClean="0">
                <a:solidFill>
                  <a:schemeClr val="tx1"/>
                </a:solidFill>
                <a:sym typeface="Wingdings" pitchFamily="2" charset="2"/>
              </a:rPr>
              <a:t> </a:t>
            </a:r>
            <a:r>
              <a:rPr lang="en-US" sz="2800" dirty="0" smtClean="0">
                <a:solidFill>
                  <a:schemeClr val="tx1"/>
                </a:solidFill>
              </a:rPr>
              <a:t>Leading-order access to gluons</a:t>
            </a:r>
          </a:p>
          <a:p>
            <a:pPr>
              <a:buFontTx/>
              <a:buChar char="-"/>
            </a:pPr>
            <a:r>
              <a:rPr lang="en-US" sz="2800" dirty="0" smtClean="0">
                <a:solidFill>
                  <a:schemeClr val="tx1"/>
                </a:solidFill>
              </a:rPr>
              <a:t> High energies </a:t>
            </a:r>
            <a:r>
              <a:rPr lang="en-US" sz="2800" dirty="0" smtClean="0">
                <a:solidFill>
                  <a:schemeClr val="tx1"/>
                </a:solidFill>
                <a:sym typeface="Wingdings" pitchFamily="2" charset="2"/>
              </a:rPr>
              <a:t> Applicability of </a:t>
            </a:r>
            <a:r>
              <a:rPr lang="en-US" sz="2800" dirty="0" err="1" smtClean="0">
                <a:solidFill>
                  <a:schemeClr val="tx1"/>
                </a:solidFill>
                <a:sym typeface="Wingdings" pitchFamily="2" charset="2"/>
              </a:rPr>
              <a:t>perturbative</a:t>
            </a:r>
            <a:r>
              <a:rPr lang="en-US" sz="2800" dirty="0" smtClean="0">
                <a:solidFill>
                  <a:schemeClr val="tx1"/>
                </a:solidFill>
                <a:sym typeface="Wingdings" pitchFamily="2" charset="2"/>
              </a:rPr>
              <a:t> QCD</a:t>
            </a:r>
          </a:p>
          <a:p>
            <a:pPr>
              <a:buFontTx/>
              <a:buChar char="-"/>
            </a:pPr>
            <a:r>
              <a:rPr lang="en-US" sz="2800" dirty="0" smtClean="0">
                <a:solidFill>
                  <a:schemeClr val="tx1"/>
                </a:solidFill>
                <a:sym typeface="Wingdings" pitchFamily="2" charset="2"/>
              </a:rPr>
              <a:t> High energies  Production of new probes: W bosons</a:t>
            </a:r>
            <a:endParaRPr lang="en-US" sz="2800" dirty="0" smtClean="0">
              <a:solidFill>
                <a:schemeClr val="tx1"/>
              </a:solidFill>
            </a:endParaRPr>
          </a:p>
        </p:txBody>
      </p:sp>
      <p:sp>
        <p:nvSpPr>
          <p:cNvPr id="35" name="Footer Placeholder 34"/>
          <p:cNvSpPr>
            <a:spLocks noGrp="1"/>
          </p:cNvSpPr>
          <p:nvPr>
            <p:ph type="ftr" sz="quarter" idx="11"/>
          </p:nvPr>
        </p:nvSpPr>
        <p:spPr/>
        <p:txBody>
          <a:bodyPr/>
          <a:lstStyle/>
          <a:p>
            <a:r>
              <a:rPr lang="en-US" smtClean="0"/>
              <a:t>C. Aidala, Ohio U., February 11, 2014</a:t>
            </a:r>
            <a:endParaRPr lang="en-US"/>
          </a:p>
        </p:txBody>
      </p:sp>
      <p:sp>
        <p:nvSpPr>
          <p:cNvPr id="5" name="TextBox 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lstStyle/>
          <a:p>
            <a:r>
              <a:rPr lang="en-US" dirty="0" smtClean="0"/>
              <a:t>Reliance on </a:t>
            </a:r>
            <a:r>
              <a:rPr lang="en-US" dirty="0" smtClean="0"/>
              <a:t>input </a:t>
            </a:r>
            <a:r>
              <a:rPr lang="en-US" dirty="0" smtClean="0"/>
              <a:t>from </a:t>
            </a:r>
            <a:br>
              <a:rPr lang="en-US" dirty="0" smtClean="0"/>
            </a:br>
            <a:r>
              <a:rPr lang="en-US" dirty="0" smtClean="0"/>
              <a:t>simpler </a:t>
            </a:r>
            <a:r>
              <a:rPr lang="en-US" dirty="0"/>
              <a:t>s</a:t>
            </a:r>
            <a:r>
              <a:rPr lang="en-US" dirty="0" smtClean="0"/>
              <a:t>ystems</a:t>
            </a:r>
            <a:endParaRPr lang="en-US" dirty="0"/>
          </a:p>
        </p:txBody>
      </p:sp>
      <p:sp>
        <p:nvSpPr>
          <p:cNvPr id="7" name="Content Placeholder 6"/>
          <p:cNvSpPr>
            <a:spLocks noGrp="1"/>
          </p:cNvSpPr>
          <p:nvPr>
            <p:ph idx="1"/>
          </p:nvPr>
        </p:nvSpPr>
        <p:spPr/>
        <p:txBody>
          <a:bodyPr/>
          <a:lstStyle/>
          <a:p>
            <a:r>
              <a:rPr lang="en-US" dirty="0" smtClean="0"/>
              <a:t>Disadvantage of hadronic collisions: much “messier” than deep-inelastic scattering!  </a:t>
            </a:r>
            <a:r>
              <a:rPr lang="en-US" dirty="0" smtClean="0">
                <a:sym typeface="Wingdings" pitchFamily="2" charset="2"/>
              </a:rPr>
              <a:t> </a:t>
            </a:r>
            <a:r>
              <a:rPr lang="en-US" i="1" dirty="0" smtClean="0">
                <a:sym typeface="Wingdings" pitchFamily="2" charset="2"/>
              </a:rPr>
              <a:t>Rely on input from simpler systems</a:t>
            </a:r>
          </a:p>
          <a:p>
            <a:pPr lvl="1"/>
            <a:r>
              <a:rPr lang="en-US" dirty="0" smtClean="0">
                <a:sym typeface="Wingdings" pitchFamily="2" charset="2"/>
              </a:rPr>
              <a:t>Just as the heavy ion </a:t>
            </a:r>
            <a:r>
              <a:rPr lang="en-US" dirty="0" smtClean="0">
                <a:sym typeface="Wingdings" pitchFamily="2" charset="2"/>
              </a:rPr>
              <a:t>program </a:t>
            </a:r>
            <a:r>
              <a:rPr lang="en-US" dirty="0" smtClean="0">
                <a:sym typeface="Wingdings" pitchFamily="2" charset="2"/>
              </a:rPr>
              <a:t>at </a:t>
            </a:r>
            <a:r>
              <a:rPr lang="en-US" dirty="0" smtClean="0">
                <a:sym typeface="Wingdings" pitchFamily="2" charset="2"/>
              </a:rPr>
              <a:t>RHIC relies </a:t>
            </a:r>
            <a:r>
              <a:rPr lang="en-US" dirty="0" smtClean="0">
                <a:sym typeface="Wingdings" pitchFamily="2" charset="2"/>
              </a:rPr>
              <a:t>on information from simpler collision systems</a:t>
            </a:r>
          </a:p>
          <a:p>
            <a:endParaRPr lang="en-US" dirty="0" smtClean="0">
              <a:sym typeface="Wingdings" pitchFamily="2" charset="2"/>
            </a:endParaRPr>
          </a:p>
          <a:p>
            <a:r>
              <a:rPr lang="en-US" dirty="0" smtClean="0">
                <a:sym typeface="Wingdings" pitchFamily="2" charset="2"/>
              </a:rPr>
              <a:t>The more we know from simpler systems such as DIS and </a:t>
            </a:r>
            <a:r>
              <a:rPr lang="en-US" dirty="0" err="1" smtClean="0">
                <a:sym typeface="Wingdings" pitchFamily="2" charset="2"/>
              </a:rPr>
              <a:t>e+e</a:t>
            </a:r>
            <a:r>
              <a:rPr lang="en-US" dirty="0" smtClean="0">
                <a:sym typeface="Wingdings" pitchFamily="2" charset="2"/>
              </a:rPr>
              <a:t>- annihilation, the more we can in turn learn from </a:t>
            </a:r>
            <a:r>
              <a:rPr lang="en-US" dirty="0" err="1" smtClean="0">
                <a:sym typeface="Wingdings" pitchFamily="2" charset="2"/>
              </a:rPr>
              <a:t>hadronic</a:t>
            </a:r>
            <a:r>
              <a:rPr lang="en-US" dirty="0" smtClean="0">
                <a:sym typeface="Wingdings" pitchFamily="2" charset="2"/>
              </a:rPr>
              <a:t> collisions!</a:t>
            </a:r>
            <a:endParaRPr lang="en-US" dirty="0"/>
          </a:p>
        </p:txBody>
      </p:sp>
      <p:sp>
        <p:nvSpPr>
          <p:cNvPr id="5" name="Footer Placeholder 4"/>
          <p:cNvSpPr>
            <a:spLocks noGrp="1"/>
          </p:cNvSpPr>
          <p:nvPr>
            <p:ph type="ftr" sz="quarter" idx="11"/>
          </p:nvPr>
        </p:nvSpPr>
        <p:spPr/>
        <p:txBody>
          <a:bodyPr/>
          <a:lstStyle/>
          <a:p>
            <a:r>
              <a:rPr lang="en-US" smtClean="0"/>
              <a:t>C. Aidala, Ohio U., February 11, 2014</a:t>
            </a:r>
            <a:endParaRPr lang="en-US" dirty="0"/>
          </a:p>
        </p:txBody>
      </p:sp>
      <p:sp>
        <p:nvSpPr>
          <p:cNvPr id="6" name="Slide Number Placeholder 5"/>
          <p:cNvSpPr>
            <a:spLocks noGrp="1"/>
          </p:cNvSpPr>
          <p:nvPr>
            <p:ph type="sldNum" sz="quarter" idx="12"/>
          </p:nvPr>
        </p:nvSpPr>
        <p:spPr/>
        <p:txBody>
          <a:bodyPr/>
          <a:lstStyle/>
          <a:p>
            <a:fld id="{DBCAA7B0-FB55-442B-B730-0F02697EC4DB}" type="slidenum">
              <a:rPr lang="en-US" smtClean="0"/>
              <a:pPr/>
              <a:t>17</a:t>
            </a:fld>
            <a:endParaRPr lang="en-US"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Footer Placeholder 5"/>
          <p:cNvSpPr>
            <a:spLocks noGrp="1"/>
          </p:cNvSpPr>
          <p:nvPr>
            <p:ph type="ftr" sz="quarter" idx="11"/>
          </p:nvPr>
        </p:nvSpPr>
        <p:spPr/>
        <p:txBody>
          <a:bodyPr/>
          <a:lstStyle/>
          <a:p>
            <a:r>
              <a:rPr lang="en-US" smtClean="0"/>
              <a:t>C. Aidala, Ohio U., February 11, 2014</a:t>
            </a:r>
            <a:endParaRPr lang="en-US"/>
          </a:p>
        </p:txBody>
      </p:sp>
      <p:sp>
        <p:nvSpPr>
          <p:cNvPr id="76" name="Slide Number Placeholder 6"/>
          <p:cNvSpPr>
            <a:spLocks noGrp="1"/>
          </p:cNvSpPr>
          <p:nvPr>
            <p:ph type="sldNum" sz="quarter" idx="12"/>
          </p:nvPr>
        </p:nvSpPr>
        <p:spPr/>
        <p:txBody>
          <a:bodyPr/>
          <a:lstStyle/>
          <a:p>
            <a:fld id="{FDDAAC23-5EAE-445C-8F6B-BB60B2E4B24A}" type="slidenum">
              <a:rPr lang="en-US"/>
              <a:pPr/>
              <a:t>18</a:t>
            </a:fld>
            <a:endParaRPr lang="en-US"/>
          </a:p>
        </p:txBody>
      </p:sp>
      <p:grpSp>
        <p:nvGrpSpPr>
          <p:cNvPr id="2" name="Group 2"/>
          <p:cNvGrpSpPr>
            <a:grpSpLocks/>
          </p:cNvGrpSpPr>
          <p:nvPr/>
        </p:nvGrpSpPr>
        <p:grpSpPr bwMode="auto">
          <a:xfrm>
            <a:off x="1219200" y="1174750"/>
            <a:ext cx="6705600" cy="2743200"/>
            <a:chOff x="768" y="681"/>
            <a:chExt cx="4224" cy="1728"/>
          </a:xfrm>
        </p:grpSpPr>
        <p:sp>
          <p:nvSpPr>
            <p:cNvPr id="1414147" name="Rectangle 3"/>
            <p:cNvSpPr>
              <a:spLocks noChangeArrowheads="1"/>
            </p:cNvSpPr>
            <p:nvPr/>
          </p:nvSpPr>
          <p:spPr bwMode="auto">
            <a:xfrm>
              <a:off x="768" y="681"/>
              <a:ext cx="4224" cy="1728"/>
            </a:xfrm>
            <a:prstGeom prst="rect">
              <a:avLst/>
            </a:prstGeom>
            <a:solidFill>
              <a:schemeClr val="bg1"/>
            </a:solidFill>
            <a:ln w="9525">
              <a:solidFill>
                <a:schemeClr val="tx1"/>
              </a:solidFill>
              <a:miter lim="800000"/>
              <a:headEnd/>
              <a:tailEnd/>
            </a:ln>
            <a:effectLst/>
          </p:spPr>
          <p:txBody>
            <a:bodyPr wrap="none" anchor="ctr"/>
            <a:lstStyle/>
            <a:p>
              <a:endParaRPr lang="en-US">
                <a:solidFill>
                  <a:schemeClr val="tx1"/>
                </a:solidFill>
              </a:endParaRPr>
            </a:p>
          </p:txBody>
        </p:sp>
        <p:sp>
          <p:nvSpPr>
            <p:cNvPr id="1414148" name="Oval 4"/>
            <p:cNvSpPr>
              <a:spLocks noChangeArrowheads="1"/>
            </p:cNvSpPr>
            <p:nvPr/>
          </p:nvSpPr>
          <p:spPr bwMode="auto">
            <a:xfrm>
              <a:off x="1527" y="1875"/>
              <a:ext cx="391" cy="373"/>
            </a:xfrm>
            <a:prstGeom prst="ellipse">
              <a:avLst/>
            </a:prstGeom>
            <a:solidFill>
              <a:srgbClr val="FF85FF"/>
            </a:solidFill>
            <a:ln w="19050">
              <a:solidFill>
                <a:schemeClr val="tx1"/>
              </a:solidFill>
              <a:round/>
              <a:headEnd/>
              <a:tailEnd/>
            </a:ln>
            <a:effectLst/>
          </p:spPr>
          <p:txBody>
            <a:bodyPr wrap="none" anchor="ctr"/>
            <a:lstStyle/>
            <a:p>
              <a:endParaRPr lang="en-US"/>
            </a:p>
          </p:txBody>
        </p:sp>
        <p:sp>
          <p:nvSpPr>
            <p:cNvPr id="1414149" name="Oval 5"/>
            <p:cNvSpPr>
              <a:spLocks noChangeArrowheads="1"/>
            </p:cNvSpPr>
            <p:nvPr/>
          </p:nvSpPr>
          <p:spPr bwMode="auto">
            <a:xfrm>
              <a:off x="1536" y="901"/>
              <a:ext cx="401" cy="381"/>
            </a:xfrm>
            <a:prstGeom prst="ellipse">
              <a:avLst/>
            </a:prstGeom>
            <a:solidFill>
              <a:srgbClr val="9DCEFF"/>
            </a:solidFill>
            <a:ln w="19050">
              <a:solidFill>
                <a:schemeClr val="tx1"/>
              </a:solidFill>
              <a:round/>
              <a:headEnd/>
              <a:tailEnd/>
            </a:ln>
            <a:effectLst/>
          </p:spPr>
          <p:txBody>
            <a:bodyPr wrap="none" anchor="ctr"/>
            <a:lstStyle/>
            <a:p>
              <a:endParaRPr lang="en-US"/>
            </a:p>
          </p:txBody>
        </p:sp>
        <p:sp>
          <p:nvSpPr>
            <p:cNvPr id="1414150" name="Line 6"/>
            <p:cNvSpPr>
              <a:spLocks noChangeShapeType="1"/>
            </p:cNvSpPr>
            <p:nvPr/>
          </p:nvSpPr>
          <p:spPr bwMode="auto">
            <a:xfrm>
              <a:off x="1105" y="977"/>
              <a:ext cx="422" cy="0"/>
            </a:xfrm>
            <a:prstGeom prst="line">
              <a:avLst/>
            </a:prstGeom>
            <a:noFill/>
            <a:ln w="19050">
              <a:solidFill>
                <a:schemeClr val="tx1"/>
              </a:solidFill>
              <a:round/>
              <a:headEnd/>
              <a:tailEnd/>
            </a:ln>
            <a:effectLst/>
          </p:spPr>
          <p:txBody>
            <a:bodyPr wrap="none" anchor="ctr"/>
            <a:lstStyle/>
            <a:p>
              <a:endParaRPr lang="en-US"/>
            </a:p>
          </p:txBody>
        </p:sp>
        <p:sp>
          <p:nvSpPr>
            <p:cNvPr id="1414151" name="Line 7"/>
            <p:cNvSpPr>
              <a:spLocks noChangeShapeType="1"/>
            </p:cNvSpPr>
            <p:nvPr/>
          </p:nvSpPr>
          <p:spPr bwMode="auto">
            <a:xfrm>
              <a:off x="1105" y="1129"/>
              <a:ext cx="422" cy="0"/>
            </a:xfrm>
            <a:prstGeom prst="line">
              <a:avLst/>
            </a:prstGeom>
            <a:noFill/>
            <a:ln w="19050">
              <a:solidFill>
                <a:schemeClr val="tx1"/>
              </a:solidFill>
              <a:round/>
              <a:headEnd/>
              <a:tailEnd/>
            </a:ln>
            <a:effectLst/>
          </p:spPr>
          <p:txBody>
            <a:bodyPr wrap="none" anchor="ctr"/>
            <a:lstStyle/>
            <a:p>
              <a:endParaRPr lang="en-US"/>
            </a:p>
          </p:txBody>
        </p:sp>
        <p:sp>
          <p:nvSpPr>
            <p:cNvPr id="1414152" name="Line 8"/>
            <p:cNvSpPr>
              <a:spLocks noChangeShapeType="1"/>
            </p:cNvSpPr>
            <p:nvPr/>
          </p:nvSpPr>
          <p:spPr bwMode="auto">
            <a:xfrm>
              <a:off x="1115" y="2141"/>
              <a:ext cx="422" cy="0"/>
            </a:xfrm>
            <a:prstGeom prst="line">
              <a:avLst/>
            </a:prstGeom>
            <a:noFill/>
            <a:ln w="19050">
              <a:solidFill>
                <a:schemeClr val="tx1"/>
              </a:solidFill>
              <a:round/>
              <a:headEnd/>
              <a:tailEnd/>
            </a:ln>
            <a:effectLst/>
          </p:spPr>
          <p:txBody>
            <a:bodyPr wrap="none" anchor="ctr"/>
            <a:lstStyle/>
            <a:p>
              <a:endParaRPr lang="en-US"/>
            </a:p>
          </p:txBody>
        </p:sp>
        <p:sp>
          <p:nvSpPr>
            <p:cNvPr id="1414153" name="Line 9"/>
            <p:cNvSpPr>
              <a:spLocks noChangeShapeType="1"/>
            </p:cNvSpPr>
            <p:nvPr/>
          </p:nvSpPr>
          <p:spPr bwMode="auto">
            <a:xfrm>
              <a:off x="1115" y="1993"/>
              <a:ext cx="422" cy="0"/>
            </a:xfrm>
            <a:prstGeom prst="line">
              <a:avLst/>
            </a:prstGeom>
            <a:noFill/>
            <a:ln w="19050">
              <a:solidFill>
                <a:schemeClr val="tx1"/>
              </a:solidFill>
              <a:round/>
              <a:headEnd/>
              <a:tailEnd/>
            </a:ln>
            <a:effectLst/>
          </p:spPr>
          <p:txBody>
            <a:bodyPr wrap="none" anchor="ctr"/>
            <a:lstStyle/>
            <a:p>
              <a:endParaRPr lang="en-US"/>
            </a:p>
          </p:txBody>
        </p:sp>
        <p:sp>
          <p:nvSpPr>
            <p:cNvPr id="1414154" name="Rectangle 10"/>
            <p:cNvSpPr>
              <a:spLocks noChangeArrowheads="1"/>
            </p:cNvSpPr>
            <p:nvPr/>
          </p:nvSpPr>
          <p:spPr bwMode="auto">
            <a:xfrm>
              <a:off x="2561" y="1413"/>
              <a:ext cx="1040" cy="324"/>
            </a:xfrm>
            <a:prstGeom prst="rect">
              <a:avLst/>
            </a:prstGeom>
            <a:noFill/>
            <a:ln w="19050">
              <a:solidFill>
                <a:srgbClr val="00E00B"/>
              </a:solidFill>
              <a:prstDash val="sysDot"/>
              <a:miter lim="800000"/>
              <a:headEnd/>
              <a:tailEnd/>
            </a:ln>
            <a:effectLst/>
          </p:spPr>
          <p:txBody>
            <a:bodyPr wrap="none" anchor="ctr"/>
            <a:lstStyle/>
            <a:p>
              <a:endParaRPr lang="en-US"/>
            </a:p>
          </p:txBody>
        </p:sp>
        <p:sp>
          <p:nvSpPr>
            <p:cNvPr id="1414155" name="Line 11"/>
            <p:cNvSpPr>
              <a:spLocks noChangeShapeType="1"/>
            </p:cNvSpPr>
            <p:nvPr/>
          </p:nvSpPr>
          <p:spPr bwMode="auto">
            <a:xfrm>
              <a:off x="1937" y="1125"/>
              <a:ext cx="641" cy="467"/>
            </a:xfrm>
            <a:prstGeom prst="line">
              <a:avLst/>
            </a:prstGeom>
            <a:noFill/>
            <a:ln w="19050">
              <a:solidFill>
                <a:schemeClr val="tx1"/>
              </a:solidFill>
              <a:round/>
              <a:headEnd/>
              <a:tailEnd/>
            </a:ln>
            <a:effectLst/>
          </p:spPr>
          <p:txBody>
            <a:bodyPr wrap="none" anchor="ctr"/>
            <a:lstStyle/>
            <a:p>
              <a:endParaRPr lang="en-US"/>
            </a:p>
          </p:txBody>
        </p:sp>
        <p:sp>
          <p:nvSpPr>
            <p:cNvPr id="1414156" name="Line 12"/>
            <p:cNvSpPr>
              <a:spLocks noChangeShapeType="1"/>
            </p:cNvSpPr>
            <p:nvPr/>
          </p:nvSpPr>
          <p:spPr bwMode="auto">
            <a:xfrm flipV="1">
              <a:off x="1874" y="751"/>
              <a:ext cx="300" cy="192"/>
            </a:xfrm>
            <a:prstGeom prst="line">
              <a:avLst/>
            </a:prstGeom>
            <a:noFill/>
            <a:ln w="19050">
              <a:solidFill>
                <a:schemeClr val="tx1"/>
              </a:solidFill>
              <a:round/>
              <a:headEnd/>
              <a:tailEnd/>
            </a:ln>
            <a:effectLst/>
          </p:spPr>
          <p:txBody>
            <a:bodyPr wrap="none" anchor="ctr"/>
            <a:lstStyle/>
            <a:p>
              <a:endParaRPr lang="en-US"/>
            </a:p>
          </p:txBody>
        </p:sp>
        <p:sp>
          <p:nvSpPr>
            <p:cNvPr id="1414157" name="Line 13"/>
            <p:cNvSpPr>
              <a:spLocks noChangeShapeType="1"/>
            </p:cNvSpPr>
            <p:nvPr/>
          </p:nvSpPr>
          <p:spPr bwMode="auto">
            <a:xfrm>
              <a:off x="1889" y="2177"/>
              <a:ext cx="292" cy="148"/>
            </a:xfrm>
            <a:prstGeom prst="line">
              <a:avLst/>
            </a:prstGeom>
            <a:noFill/>
            <a:ln w="19050">
              <a:solidFill>
                <a:schemeClr val="tx1"/>
              </a:solidFill>
              <a:round/>
              <a:headEnd/>
              <a:tailEnd/>
            </a:ln>
            <a:effectLst/>
          </p:spPr>
          <p:txBody>
            <a:bodyPr wrap="none" anchor="ctr"/>
            <a:lstStyle/>
            <a:p>
              <a:endParaRPr lang="en-US"/>
            </a:p>
          </p:txBody>
        </p:sp>
        <p:sp>
          <p:nvSpPr>
            <p:cNvPr id="1414158" name="Line 14"/>
            <p:cNvSpPr>
              <a:spLocks noChangeShapeType="1"/>
            </p:cNvSpPr>
            <p:nvPr/>
          </p:nvSpPr>
          <p:spPr bwMode="auto">
            <a:xfrm>
              <a:off x="1869" y="2193"/>
              <a:ext cx="292" cy="148"/>
            </a:xfrm>
            <a:prstGeom prst="line">
              <a:avLst/>
            </a:prstGeom>
            <a:noFill/>
            <a:ln w="19050">
              <a:solidFill>
                <a:schemeClr val="tx1"/>
              </a:solidFill>
              <a:round/>
              <a:headEnd/>
              <a:tailEnd/>
            </a:ln>
            <a:effectLst/>
          </p:spPr>
          <p:txBody>
            <a:bodyPr wrap="none" anchor="ctr"/>
            <a:lstStyle/>
            <a:p>
              <a:endParaRPr lang="en-US"/>
            </a:p>
          </p:txBody>
        </p:sp>
        <p:sp>
          <p:nvSpPr>
            <p:cNvPr id="1414159" name="Line 15"/>
            <p:cNvSpPr>
              <a:spLocks noChangeShapeType="1"/>
            </p:cNvSpPr>
            <p:nvPr/>
          </p:nvSpPr>
          <p:spPr bwMode="auto">
            <a:xfrm>
              <a:off x="1849" y="2217"/>
              <a:ext cx="292" cy="148"/>
            </a:xfrm>
            <a:prstGeom prst="line">
              <a:avLst/>
            </a:prstGeom>
            <a:noFill/>
            <a:ln w="19050">
              <a:solidFill>
                <a:schemeClr val="tx1"/>
              </a:solidFill>
              <a:round/>
              <a:headEnd/>
              <a:tailEnd/>
            </a:ln>
            <a:effectLst/>
          </p:spPr>
          <p:txBody>
            <a:bodyPr wrap="none" anchor="ctr"/>
            <a:lstStyle/>
            <a:p>
              <a:endParaRPr lang="en-US"/>
            </a:p>
          </p:txBody>
        </p:sp>
        <p:sp>
          <p:nvSpPr>
            <p:cNvPr id="1414160" name="Line 16"/>
            <p:cNvSpPr>
              <a:spLocks noChangeShapeType="1"/>
            </p:cNvSpPr>
            <p:nvPr/>
          </p:nvSpPr>
          <p:spPr bwMode="auto">
            <a:xfrm flipV="1">
              <a:off x="1911" y="789"/>
              <a:ext cx="300" cy="192"/>
            </a:xfrm>
            <a:prstGeom prst="line">
              <a:avLst/>
            </a:prstGeom>
            <a:noFill/>
            <a:ln w="19050">
              <a:solidFill>
                <a:schemeClr val="tx1"/>
              </a:solidFill>
              <a:round/>
              <a:headEnd/>
              <a:tailEnd/>
            </a:ln>
            <a:effectLst/>
          </p:spPr>
          <p:txBody>
            <a:bodyPr wrap="none" anchor="ctr"/>
            <a:lstStyle/>
            <a:p>
              <a:endParaRPr lang="en-US"/>
            </a:p>
          </p:txBody>
        </p:sp>
        <p:sp>
          <p:nvSpPr>
            <p:cNvPr id="1414161" name="Line 17"/>
            <p:cNvSpPr>
              <a:spLocks noChangeShapeType="1"/>
            </p:cNvSpPr>
            <p:nvPr/>
          </p:nvSpPr>
          <p:spPr bwMode="auto">
            <a:xfrm flipV="1">
              <a:off x="1901" y="759"/>
              <a:ext cx="300" cy="192"/>
            </a:xfrm>
            <a:prstGeom prst="line">
              <a:avLst/>
            </a:prstGeom>
            <a:noFill/>
            <a:ln w="19050">
              <a:solidFill>
                <a:schemeClr val="tx1"/>
              </a:solidFill>
              <a:round/>
              <a:headEnd/>
              <a:tailEnd/>
            </a:ln>
            <a:effectLst/>
          </p:spPr>
          <p:txBody>
            <a:bodyPr wrap="none" anchor="ctr"/>
            <a:lstStyle/>
            <a:p>
              <a:endParaRPr lang="en-US"/>
            </a:p>
          </p:txBody>
        </p:sp>
        <p:sp>
          <p:nvSpPr>
            <p:cNvPr id="1414162" name="Line 18"/>
            <p:cNvSpPr>
              <a:spLocks noChangeShapeType="1"/>
            </p:cNvSpPr>
            <p:nvPr/>
          </p:nvSpPr>
          <p:spPr bwMode="auto">
            <a:xfrm flipV="1">
              <a:off x="1865" y="733"/>
              <a:ext cx="300" cy="192"/>
            </a:xfrm>
            <a:prstGeom prst="line">
              <a:avLst/>
            </a:prstGeom>
            <a:noFill/>
            <a:ln w="19050">
              <a:solidFill>
                <a:schemeClr val="tx1"/>
              </a:solidFill>
              <a:round/>
              <a:headEnd/>
              <a:tailEnd/>
            </a:ln>
            <a:effectLst/>
          </p:spPr>
          <p:txBody>
            <a:bodyPr wrap="none" anchor="ctr"/>
            <a:lstStyle/>
            <a:p>
              <a:endParaRPr lang="en-US"/>
            </a:p>
          </p:txBody>
        </p:sp>
        <p:sp>
          <p:nvSpPr>
            <p:cNvPr id="1414163" name="Text Box 19"/>
            <p:cNvSpPr txBox="1">
              <a:spLocks noChangeArrowheads="1"/>
            </p:cNvSpPr>
            <p:nvPr/>
          </p:nvSpPr>
          <p:spPr bwMode="auto">
            <a:xfrm>
              <a:off x="2351" y="1195"/>
              <a:ext cx="1784" cy="192"/>
            </a:xfrm>
            <a:prstGeom prst="rect">
              <a:avLst/>
            </a:prstGeom>
            <a:noFill/>
            <a:ln w="9525">
              <a:noFill/>
              <a:miter lim="800000"/>
              <a:headEnd/>
              <a:tailEnd/>
            </a:ln>
            <a:effectLst/>
          </p:spPr>
          <p:txBody>
            <a:bodyPr>
              <a:spAutoFit/>
            </a:bodyPr>
            <a:lstStyle/>
            <a:p>
              <a:pPr algn="l"/>
              <a:r>
                <a:rPr lang="en-US" sz="1400" b="1">
                  <a:solidFill>
                    <a:schemeClr val="accent2"/>
                  </a:solidFill>
                  <a:latin typeface="Comic Sans MS" pitchFamily="66" charset="0"/>
                </a:rPr>
                <a:t>Hard Scattering Process</a:t>
              </a:r>
            </a:p>
          </p:txBody>
        </p:sp>
        <p:sp>
          <p:nvSpPr>
            <p:cNvPr id="1414164" name="Line 20"/>
            <p:cNvSpPr>
              <a:spLocks noChangeShapeType="1"/>
            </p:cNvSpPr>
            <p:nvPr/>
          </p:nvSpPr>
          <p:spPr bwMode="auto">
            <a:xfrm>
              <a:off x="2578" y="1592"/>
              <a:ext cx="960" cy="0"/>
            </a:xfrm>
            <a:prstGeom prst="line">
              <a:avLst/>
            </a:prstGeom>
            <a:noFill/>
            <a:ln w="19050">
              <a:solidFill>
                <a:schemeClr val="tx1"/>
              </a:solidFill>
              <a:round/>
              <a:headEnd/>
              <a:tailEnd/>
            </a:ln>
            <a:effectLst/>
          </p:spPr>
          <p:txBody>
            <a:bodyPr wrap="none" anchor="ctr"/>
            <a:lstStyle/>
            <a:p>
              <a:endParaRPr lang="en-US"/>
            </a:p>
          </p:txBody>
        </p:sp>
        <p:graphicFrame>
          <p:nvGraphicFramePr>
            <p:cNvPr id="1414165" name="Object 21"/>
            <p:cNvGraphicFramePr>
              <a:graphicFrameLocks noChangeAspect="1"/>
            </p:cNvGraphicFramePr>
            <p:nvPr/>
          </p:nvGraphicFramePr>
          <p:xfrm>
            <a:off x="1255" y="1784"/>
            <a:ext cx="123" cy="174"/>
          </p:xfrm>
          <a:graphic>
            <a:graphicData uri="http://schemas.openxmlformats.org/presentationml/2006/ole">
              <mc:AlternateContent xmlns:mc="http://schemas.openxmlformats.org/markup-compatibility/2006">
                <mc:Choice xmlns:v="urn:schemas-microsoft-com:vml" Requires="v">
                  <p:oleObj spid="_x0000_s2008442" name="Equation" r:id="rId4" imgW="152280" imgH="215640" progId="">
                    <p:embed/>
                  </p:oleObj>
                </mc:Choice>
                <mc:Fallback>
                  <p:oleObj name="Equation" r:id="rId4" imgW="152280" imgH="21564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 y="1784"/>
                          <a:ext cx="12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6" name="Object 22"/>
            <p:cNvGraphicFramePr>
              <a:graphicFrameLocks noChangeAspect="1"/>
            </p:cNvGraphicFramePr>
            <p:nvPr/>
          </p:nvGraphicFramePr>
          <p:xfrm>
            <a:off x="1954" y="1634"/>
            <a:ext cx="246" cy="174"/>
          </p:xfrm>
          <a:graphic>
            <a:graphicData uri="http://schemas.openxmlformats.org/presentationml/2006/ole">
              <mc:AlternateContent xmlns:mc="http://schemas.openxmlformats.org/markup-compatibility/2006">
                <mc:Choice xmlns:v="urn:schemas-microsoft-com:vml" Requires="v">
                  <p:oleObj spid="_x0000_s2008443" name="Equation" r:id="rId6" imgW="304560" imgH="215640" progId="">
                    <p:embed/>
                  </p:oleObj>
                </mc:Choice>
                <mc:Fallback>
                  <p:oleObj name="Equation" r:id="rId6" imgW="304560" imgH="21564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4" y="1634"/>
                          <a:ext cx="246"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7" name="Object 23"/>
            <p:cNvGraphicFramePr>
              <a:graphicFrameLocks noChangeAspect="1"/>
            </p:cNvGraphicFramePr>
            <p:nvPr/>
          </p:nvGraphicFramePr>
          <p:xfrm>
            <a:off x="1287" y="776"/>
            <a:ext cx="113" cy="174"/>
          </p:xfrm>
          <a:graphic>
            <a:graphicData uri="http://schemas.openxmlformats.org/presentationml/2006/ole">
              <mc:AlternateContent xmlns:mc="http://schemas.openxmlformats.org/markup-compatibility/2006">
                <mc:Choice xmlns:v="urn:schemas-microsoft-com:vml" Requires="v">
                  <p:oleObj spid="_x0000_s2008444" name="Equation" r:id="rId8" imgW="139680" imgH="215640" progId="">
                    <p:embed/>
                  </p:oleObj>
                </mc:Choice>
                <mc:Fallback>
                  <p:oleObj name="Equation" r:id="rId8" imgW="139680" imgH="21564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7" y="776"/>
                          <a:ext cx="113"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14168" name="Object 24"/>
            <p:cNvGraphicFramePr>
              <a:graphicFrameLocks noChangeAspect="1"/>
            </p:cNvGraphicFramePr>
            <p:nvPr/>
          </p:nvGraphicFramePr>
          <p:xfrm>
            <a:off x="2150" y="1112"/>
            <a:ext cx="225" cy="174"/>
          </p:xfrm>
          <a:graphic>
            <a:graphicData uri="http://schemas.openxmlformats.org/presentationml/2006/ole">
              <mc:AlternateContent xmlns:mc="http://schemas.openxmlformats.org/markup-compatibility/2006">
                <mc:Choice xmlns:v="urn:schemas-microsoft-com:vml" Requires="v">
                  <p:oleObj spid="_x0000_s2008445" name="Equation" r:id="rId10" imgW="279360" imgH="215640" progId="">
                    <p:embed/>
                  </p:oleObj>
                </mc:Choice>
                <mc:Fallback>
                  <p:oleObj name="Equation" r:id="rId10" imgW="279360" imgH="215640"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50" y="1112"/>
                          <a:ext cx="225" cy="1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5"/>
            <p:cNvGrpSpPr>
              <a:grpSpLocks/>
            </p:cNvGrpSpPr>
            <p:nvPr/>
          </p:nvGrpSpPr>
          <p:grpSpPr bwMode="auto">
            <a:xfrm rot="-1546555">
              <a:off x="1884" y="1844"/>
              <a:ext cx="444" cy="122"/>
              <a:chOff x="2291" y="2513"/>
              <a:chExt cx="1199" cy="188"/>
            </a:xfrm>
          </p:grpSpPr>
          <p:sp>
            <p:nvSpPr>
              <p:cNvPr id="1414170" name="Freeform 26"/>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1" name="Freeform 27"/>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2" name="Freeform 28"/>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3" name="Freeform 29"/>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74" name="Freeform 30"/>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75" name="Line 31"/>
            <p:cNvSpPr>
              <a:spLocks noChangeShapeType="1"/>
            </p:cNvSpPr>
            <p:nvPr/>
          </p:nvSpPr>
          <p:spPr bwMode="auto">
            <a:xfrm flipV="1">
              <a:off x="3909" y="1363"/>
              <a:ext cx="145" cy="57"/>
            </a:xfrm>
            <a:prstGeom prst="line">
              <a:avLst/>
            </a:prstGeom>
            <a:noFill/>
            <a:ln w="19050">
              <a:solidFill>
                <a:schemeClr val="tx1"/>
              </a:solidFill>
              <a:round/>
              <a:headEnd/>
              <a:tailEnd/>
            </a:ln>
            <a:effectLst/>
          </p:spPr>
          <p:txBody>
            <a:bodyPr wrap="none" anchor="ctr"/>
            <a:lstStyle/>
            <a:p>
              <a:endParaRPr lang="en-US"/>
            </a:p>
          </p:txBody>
        </p:sp>
        <p:sp>
          <p:nvSpPr>
            <p:cNvPr id="1414176" name="Line 32"/>
            <p:cNvSpPr>
              <a:spLocks noChangeShapeType="1"/>
            </p:cNvSpPr>
            <p:nvPr/>
          </p:nvSpPr>
          <p:spPr bwMode="auto">
            <a:xfrm>
              <a:off x="3954" y="1414"/>
              <a:ext cx="132" cy="7"/>
            </a:xfrm>
            <a:prstGeom prst="line">
              <a:avLst/>
            </a:prstGeom>
            <a:noFill/>
            <a:ln w="19050">
              <a:solidFill>
                <a:schemeClr val="tx1"/>
              </a:solidFill>
              <a:round/>
              <a:headEnd/>
              <a:tailEnd/>
            </a:ln>
            <a:effectLst/>
          </p:spPr>
          <p:txBody>
            <a:bodyPr wrap="none" anchor="ctr"/>
            <a:lstStyle/>
            <a:p>
              <a:endParaRPr lang="en-US"/>
            </a:p>
          </p:txBody>
        </p:sp>
        <p:sp>
          <p:nvSpPr>
            <p:cNvPr id="1414177" name="Line 33"/>
            <p:cNvSpPr>
              <a:spLocks noChangeShapeType="1"/>
            </p:cNvSpPr>
            <p:nvPr/>
          </p:nvSpPr>
          <p:spPr bwMode="auto">
            <a:xfrm rot="20991552" flipV="1">
              <a:off x="3849" y="1095"/>
              <a:ext cx="28" cy="29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8" name="Line 34"/>
            <p:cNvSpPr>
              <a:spLocks noChangeShapeType="1"/>
            </p:cNvSpPr>
            <p:nvPr/>
          </p:nvSpPr>
          <p:spPr bwMode="auto">
            <a:xfrm flipV="1">
              <a:off x="3905" y="951"/>
              <a:ext cx="55" cy="3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79" name="Line 35"/>
            <p:cNvSpPr>
              <a:spLocks noChangeShapeType="1"/>
            </p:cNvSpPr>
            <p:nvPr/>
          </p:nvSpPr>
          <p:spPr bwMode="auto">
            <a:xfrm flipV="1">
              <a:off x="3912" y="1239"/>
              <a:ext cx="96" cy="159"/>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0" name="Line 36"/>
            <p:cNvSpPr>
              <a:spLocks noChangeShapeType="1"/>
            </p:cNvSpPr>
            <p:nvPr/>
          </p:nvSpPr>
          <p:spPr bwMode="auto">
            <a:xfrm flipV="1">
              <a:off x="3877" y="1095"/>
              <a:ext cx="35" cy="268"/>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81" name="Line 37"/>
            <p:cNvSpPr>
              <a:spLocks noChangeShapeType="1"/>
            </p:cNvSpPr>
            <p:nvPr/>
          </p:nvSpPr>
          <p:spPr bwMode="auto">
            <a:xfrm flipV="1">
              <a:off x="3901" y="921"/>
              <a:ext cx="155" cy="477"/>
            </a:xfrm>
            <a:prstGeom prst="line">
              <a:avLst/>
            </a:prstGeom>
            <a:noFill/>
            <a:ln w="25400">
              <a:solidFill>
                <a:schemeClr val="tx1"/>
              </a:solidFill>
              <a:round/>
              <a:headEnd/>
              <a:tailEnd type="triangle" w="med" len="med"/>
            </a:ln>
            <a:effectLst/>
          </p:spPr>
          <p:txBody>
            <a:bodyPr wrap="none" anchor="ctr"/>
            <a:lstStyle/>
            <a:p>
              <a:endParaRPr lang="en-US"/>
            </a:p>
          </p:txBody>
        </p:sp>
        <p:grpSp>
          <p:nvGrpSpPr>
            <p:cNvPr id="4" name="Group 38"/>
            <p:cNvGrpSpPr>
              <a:grpSpLocks/>
            </p:cNvGrpSpPr>
            <p:nvPr/>
          </p:nvGrpSpPr>
          <p:grpSpPr bwMode="auto">
            <a:xfrm rot="-1546555">
              <a:off x="2250" y="1664"/>
              <a:ext cx="444" cy="122"/>
              <a:chOff x="2291" y="2513"/>
              <a:chExt cx="1199" cy="188"/>
            </a:xfrm>
          </p:grpSpPr>
          <p:sp>
            <p:nvSpPr>
              <p:cNvPr id="1414183" name="Freeform 39"/>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4" name="Freeform 40"/>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5" name="Freeform 41"/>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6" name="Freeform 42"/>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87" name="Freeform 43"/>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graphicFrame>
          <p:nvGraphicFramePr>
            <p:cNvPr id="1414188" name="Object 44"/>
            <p:cNvGraphicFramePr>
              <a:graphicFrameLocks noChangeAspect="1"/>
            </p:cNvGraphicFramePr>
            <p:nvPr/>
          </p:nvGraphicFramePr>
          <p:xfrm>
            <a:off x="3014" y="1439"/>
            <a:ext cx="103" cy="154"/>
          </p:xfrm>
          <a:graphic>
            <a:graphicData uri="http://schemas.openxmlformats.org/presentationml/2006/ole">
              <mc:AlternateContent xmlns:mc="http://schemas.openxmlformats.org/markup-compatibility/2006">
                <mc:Choice xmlns:v="urn:schemas-microsoft-com:vml" Requires="v">
                  <p:oleObj spid="_x0000_s2008446" name="Equation" r:id="rId12" imgW="126720" imgH="190440" progId="">
                    <p:embed/>
                  </p:oleObj>
                </mc:Choice>
                <mc:Fallback>
                  <p:oleObj name="Equation" r:id="rId12" imgW="126720" imgH="190440"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014" y="1439"/>
                          <a:ext cx="103" cy="1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189" name="Line 45"/>
            <p:cNvSpPr>
              <a:spLocks noChangeShapeType="1"/>
            </p:cNvSpPr>
            <p:nvPr/>
          </p:nvSpPr>
          <p:spPr bwMode="auto">
            <a:xfrm flipV="1">
              <a:off x="3543" y="1408"/>
              <a:ext cx="342" cy="180"/>
            </a:xfrm>
            <a:prstGeom prst="line">
              <a:avLst/>
            </a:prstGeom>
            <a:noFill/>
            <a:ln w="25400">
              <a:solidFill>
                <a:schemeClr val="tx1"/>
              </a:solidFill>
              <a:round/>
              <a:headEnd/>
              <a:tailEnd/>
            </a:ln>
            <a:effectLst/>
          </p:spPr>
          <p:txBody>
            <a:bodyPr anchor="ctr"/>
            <a:lstStyle/>
            <a:p>
              <a:endParaRPr lang="en-US"/>
            </a:p>
          </p:txBody>
        </p:sp>
        <p:graphicFrame>
          <p:nvGraphicFramePr>
            <p:cNvPr id="1414190" name="Object 46"/>
            <p:cNvGraphicFramePr>
              <a:graphicFrameLocks noChangeAspect="1"/>
            </p:cNvGraphicFramePr>
            <p:nvPr/>
          </p:nvGraphicFramePr>
          <p:xfrm>
            <a:off x="2784" y="1785"/>
            <a:ext cx="572" cy="262"/>
          </p:xfrm>
          <a:graphic>
            <a:graphicData uri="http://schemas.openxmlformats.org/presentationml/2006/ole">
              <mc:AlternateContent xmlns:mc="http://schemas.openxmlformats.org/markup-compatibility/2006">
                <mc:Choice xmlns:v="urn:schemas-microsoft-com:vml" Requires="v">
                  <p:oleObj spid="_x0000_s2008447" name="Equation" r:id="rId14" imgW="444240" imgH="203040" progId="Equation.3">
                    <p:embed/>
                  </p:oleObj>
                </mc:Choice>
                <mc:Fallback>
                  <p:oleObj name="Equation" r:id="rId14" imgW="444240" imgH="20304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4" y="1785"/>
                          <a:ext cx="572" cy="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 name="Group 47"/>
            <p:cNvGrpSpPr>
              <a:grpSpLocks/>
            </p:cNvGrpSpPr>
            <p:nvPr/>
          </p:nvGrpSpPr>
          <p:grpSpPr bwMode="auto">
            <a:xfrm rot="1595871">
              <a:off x="3531" y="1650"/>
              <a:ext cx="444" cy="122"/>
              <a:chOff x="2291" y="2513"/>
              <a:chExt cx="1199" cy="188"/>
            </a:xfrm>
          </p:grpSpPr>
          <p:sp>
            <p:nvSpPr>
              <p:cNvPr id="1414192" name="Freeform 48"/>
              <p:cNvSpPr>
                <a:spLocks/>
              </p:cNvSpPr>
              <p:nvPr/>
            </p:nvSpPr>
            <p:spPr bwMode="auto">
              <a:xfrm>
                <a:off x="2291"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3" name="Freeform 49"/>
              <p:cNvSpPr>
                <a:spLocks/>
              </p:cNvSpPr>
              <p:nvPr/>
            </p:nvSpPr>
            <p:spPr bwMode="auto">
              <a:xfrm>
                <a:off x="2513" y="2515"/>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4" name="Freeform 50"/>
              <p:cNvSpPr>
                <a:spLocks/>
              </p:cNvSpPr>
              <p:nvPr/>
            </p:nvSpPr>
            <p:spPr bwMode="auto">
              <a:xfrm>
                <a:off x="2737" y="251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5" name="Freeform 51"/>
              <p:cNvSpPr>
                <a:spLocks/>
              </p:cNvSpPr>
              <p:nvPr/>
            </p:nvSpPr>
            <p:spPr bwMode="auto">
              <a:xfrm>
                <a:off x="2957" y="2517"/>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sp>
            <p:nvSpPr>
              <p:cNvPr id="1414196" name="Freeform 52"/>
              <p:cNvSpPr>
                <a:spLocks/>
              </p:cNvSpPr>
              <p:nvPr/>
            </p:nvSpPr>
            <p:spPr bwMode="auto">
              <a:xfrm>
                <a:off x="3173" y="2523"/>
                <a:ext cx="317" cy="178"/>
              </a:xfrm>
              <a:custGeom>
                <a:avLst/>
                <a:gdLst/>
                <a:ahLst/>
                <a:cxnLst>
                  <a:cxn ang="0">
                    <a:pos x="0" y="95"/>
                  </a:cxn>
                  <a:cxn ang="0">
                    <a:pos x="19" y="32"/>
                  </a:cxn>
                  <a:cxn ang="0">
                    <a:pos x="146" y="0"/>
                  </a:cxn>
                  <a:cxn ang="0">
                    <a:pos x="247" y="25"/>
                  </a:cxn>
                  <a:cxn ang="0">
                    <a:pos x="298" y="139"/>
                  </a:cxn>
                  <a:cxn ang="0">
                    <a:pos x="241" y="171"/>
                  </a:cxn>
                  <a:cxn ang="0">
                    <a:pos x="241" y="32"/>
                  </a:cxn>
                  <a:cxn ang="0">
                    <a:pos x="317" y="13"/>
                  </a:cxn>
                </a:cxnLst>
                <a:rect l="0" t="0" r="r" b="b"/>
                <a:pathLst>
                  <a:path w="317" h="178">
                    <a:moveTo>
                      <a:pt x="0" y="95"/>
                    </a:moveTo>
                    <a:cubicBezTo>
                      <a:pt x="6" y="77"/>
                      <a:pt x="8" y="47"/>
                      <a:pt x="19" y="32"/>
                    </a:cubicBezTo>
                    <a:cubicBezTo>
                      <a:pt x="43" y="1"/>
                      <a:pt x="114" y="4"/>
                      <a:pt x="146" y="0"/>
                    </a:cubicBezTo>
                    <a:cubicBezTo>
                      <a:pt x="179" y="10"/>
                      <a:pt x="214" y="14"/>
                      <a:pt x="247" y="25"/>
                    </a:cubicBezTo>
                    <a:cubicBezTo>
                      <a:pt x="272" y="62"/>
                      <a:pt x="285" y="96"/>
                      <a:pt x="298" y="139"/>
                    </a:cubicBezTo>
                    <a:cubicBezTo>
                      <a:pt x="289" y="178"/>
                      <a:pt x="280" y="178"/>
                      <a:pt x="241" y="171"/>
                    </a:cubicBezTo>
                    <a:cubicBezTo>
                      <a:pt x="228" y="129"/>
                      <a:pt x="218" y="72"/>
                      <a:pt x="241" y="32"/>
                    </a:cubicBezTo>
                    <a:cubicBezTo>
                      <a:pt x="254" y="9"/>
                      <a:pt x="298" y="13"/>
                      <a:pt x="317" y="13"/>
                    </a:cubicBezTo>
                  </a:path>
                </a:pathLst>
              </a:custGeom>
              <a:noFill/>
              <a:ln w="28575" cap="flat" cmpd="sng">
                <a:solidFill>
                  <a:schemeClr val="tx1"/>
                </a:solidFill>
                <a:prstDash val="solid"/>
                <a:round/>
                <a:headEnd type="none" w="med" len="med"/>
                <a:tailEnd type="none" w="med" len="med"/>
              </a:ln>
              <a:effectLst/>
            </p:spPr>
            <p:txBody>
              <a:bodyPr/>
              <a:lstStyle/>
              <a:p>
                <a:endParaRPr lang="en-US"/>
              </a:p>
            </p:txBody>
          </p:sp>
        </p:grpSp>
        <p:sp>
          <p:nvSpPr>
            <p:cNvPr id="1414197" name="Line 53"/>
            <p:cNvSpPr>
              <a:spLocks noChangeShapeType="1"/>
            </p:cNvSpPr>
            <p:nvPr/>
          </p:nvSpPr>
          <p:spPr bwMode="auto">
            <a:xfrm>
              <a:off x="3936" y="1833"/>
              <a:ext cx="336" cy="240"/>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8" name="Line 54"/>
            <p:cNvSpPr>
              <a:spLocks noChangeShapeType="1"/>
            </p:cNvSpPr>
            <p:nvPr/>
          </p:nvSpPr>
          <p:spPr bwMode="auto">
            <a:xfrm rot="-608448">
              <a:off x="3935" y="1758"/>
              <a:ext cx="240" cy="137"/>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199" name="Line 55"/>
            <p:cNvSpPr>
              <a:spLocks noChangeShapeType="1"/>
            </p:cNvSpPr>
            <p:nvPr/>
          </p:nvSpPr>
          <p:spPr bwMode="auto">
            <a:xfrm rot="-608448">
              <a:off x="3943" y="1786"/>
              <a:ext cx="284" cy="234"/>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0" name="Line 56"/>
            <p:cNvSpPr>
              <a:spLocks noChangeShapeType="1"/>
            </p:cNvSpPr>
            <p:nvPr/>
          </p:nvSpPr>
          <p:spPr bwMode="auto">
            <a:xfrm rot="-608448">
              <a:off x="3932" y="1845"/>
              <a:ext cx="99" cy="183"/>
            </a:xfrm>
            <a:prstGeom prst="line">
              <a:avLst/>
            </a:prstGeom>
            <a:noFill/>
            <a:ln w="9525">
              <a:solidFill>
                <a:schemeClr val="tx1"/>
              </a:solidFill>
              <a:round/>
              <a:headEnd/>
              <a:tailEnd type="triangle" w="med" len="med"/>
            </a:ln>
            <a:effectLst/>
          </p:spPr>
          <p:txBody>
            <a:bodyPr wrap="none" anchor="ctr"/>
            <a:lstStyle/>
            <a:p>
              <a:endParaRPr lang="en-US"/>
            </a:p>
          </p:txBody>
        </p:sp>
        <p:sp>
          <p:nvSpPr>
            <p:cNvPr id="1414201" name="Line 57"/>
            <p:cNvSpPr>
              <a:spLocks noChangeShapeType="1"/>
            </p:cNvSpPr>
            <p:nvPr/>
          </p:nvSpPr>
          <p:spPr bwMode="auto">
            <a:xfrm>
              <a:off x="3948" y="1778"/>
              <a:ext cx="132" cy="7"/>
            </a:xfrm>
            <a:prstGeom prst="line">
              <a:avLst/>
            </a:prstGeom>
            <a:noFill/>
            <a:ln w="19050">
              <a:solidFill>
                <a:schemeClr val="tx1"/>
              </a:solidFill>
              <a:round/>
              <a:headEnd/>
              <a:tailEnd/>
            </a:ln>
            <a:effectLst/>
          </p:spPr>
          <p:txBody>
            <a:bodyPr wrap="none" anchor="ctr"/>
            <a:lstStyle/>
            <a:p>
              <a:endParaRPr lang="en-US"/>
            </a:p>
          </p:txBody>
        </p:sp>
        <p:sp>
          <p:nvSpPr>
            <p:cNvPr id="1414202" name="Line 58"/>
            <p:cNvSpPr>
              <a:spLocks noChangeShapeType="1"/>
            </p:cNvSpPr>
            <p:nvPr/>
          </p:nvSpPr>
          <p:spPr bwMode="auto">
            <a:xfrm>
              <a:off x="3936" y="1833"/>
              <a:ext cx="102" cy="96"/>
            </a:xfrm>
            <a:prstGeom prst="line">
              <a:avLst/>
            </a:prstGeom>
            <a:noFill/>
            <a:ln w="19050">
              <a:solidFill>
                <a:schemeClr val="tx1"/>
              </a:solidFill>
              <a:round/>
              <a:headEnd/>
              <a:tailEnd/>
            </a:ln>
            <a:effectLst/>
          </p:spPr>
          <p:txBody>
            <a:bodyPr wrap="none" anchor="ctr"/>
            <a:lstStyle/>
            <a:p>
              <a:endParaRPr lang="en-US"/>
            </a:p>
          </p:txBody>
        </p:sp>
        <p:graphicFrame>
          <p:nvGraphicFramePr>
            <p:cNvPr id="1414203" name="Object 59"/>
            <p:cNvGraphicFramePr>
              <a:graphicFrameLocks noChangeAspect="1"/>
            </p:cNvGraphicFramePr>
            <p:nvPr/>
          </p:nvGraphicFramePr>
          <p:xfrm>
            <a:off x="4080" y="816"/>
            <a:ext cx="538" cy="320"/>
          </p:xfrm>
          <a:graphic>
            <a:graphicData uri="http://schemas.openxmlformats.org/presentationml/2006/ole">
              <mc:AlternateContent xmlns:mc="http://schemas.openxmlformats.org/markup-compatibility/2006">
                <mc:Choice xmlns:v="urn:schemas-microsoft-com:vml" Requires="v">
                  <p:oleObj spid="_x0000_s2008448" name="Equation" r:id="rId16" imgW="469800" imgH="279360" progId="Equation.3">
                    <p:embed/>
                  </p:oleObj>
                </mc:Choice>
                <mc:Fallback>
                  <p:oleObj name="Equation" r:id="rId16" imgW="469800" imgH="27936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80" y="816"/>
                          <a:ext cx="538" cy="3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04" name="Text Box 60"/>
            <p:cNvSpPr txBox="1">
              <a:spLocks noChangeArrowheads="1"/>
            </p:cNvSpPr>
            <p:nvPr/>
          </p:nvSpPr>
          <p:spPr bwMode="auto">
            <a:xfrm>
              <a:off x="4272" y="1824"/>
              <a:ext cx="233" cy="288"/>
            </a:xfrm>
            <a:prstGeom prst="rect">
              <a:avLst/>
            </a:prstGeom>
            <a:noFill/>
            <a:ln w="9525">
              <a:noFill/>
              <a:miter lim="800000"/>
              <a:headEnd/>
              <a:tailEnd/>
            </a:ln>
            <a:effectLst/>
          </p:spPr>
          <p:txBody>
            <a:bodyPr wrap="none">
              <a:spAutoFit/>
            </a:bodyPr>
            <a:lstStyle/>
            <a:p>
              <a:r>
                <a:rPr lang="en-US" i="1">
                  <a:solidFill>
                    <a:schemeClr val="tx1"/>
                  </a:solidFill>
                </a:rPr>
                <a:t>X</a:t>
              </a:r>
            </a:p>
          </p:txBody>
        </p:sp>
        <p:sp>
          <p:nvSpPr>
            <p:cNvPr id="1414205" name="Text Box 61"/>
            <p:cNvSpPr txBox="1">
              <a:spLocks noChangeArrowheads="1"/>
            </p:cNvSpPr>
            <p:nvPr/>
          </p:nvSpPr>
          <p:spPr bwMode="auto">
            <a:xfrm>
              <a:off x="1520" y="969"/>
              <a:ext cx="425"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q(x</a:t>
              </a:r>
              <a:r>
                <a:rPr lang="en-US" sz="1800" baseline="-18000" dirty="0">
                  <a:solidFill>
                    <a:schemeClr val="tx1"/>
                  </a:solidFill>
                  <a:latin typeface="Comic Sans MS" pitchFamily="66" charset="0"/>
                </a:rPr>
                <a:t>1</a:t>
              </a:r>
              <a:r>
                <a:rPr lang="en-US" sz="1800" dirty="0">
                  <a:solidFill>
                    <a:schemeClr val="tx1"/>
                  </a:solidFill>
                  <a:latin typeface="Comic Sans MS" pitchFamily="66" charset="0"/>
                </a:rPr>
                <a:t>)</a:t>
              </a:r>
            </a:p>
          </p:txBody>
        </p:sp>
        <p:sp>
          <p:nvSpPr>
            <p:cNvPr id="1414206" name="Text Box 62"/>
            <p:cNvSpPr txBox="1">
              <a:spLocks noChangeArrowheads="1"/>
            </p:cNvSpPr>
            <p:nvPr/>
          </p:nvSpPr>
          <p:spPr bwMode="auto">
            <a:xfrm>
              <a:off x="1502" y="1929"/>
              <a:ext cx="442" cy="231"/>
            </a:xfrm>
            <a:prstGeom prst="rect">
              <a:avLst/>
            </a:prstGeom>
            <a:noFill/>
            <a:ln w="9525">
              <a:noFill/>
              <a:miter lim="800000"/>
              <a:headEnd/>
              <a:tailEnd/>
            </a:ln>
            <a:effectLst/>
          </p:spPr>
          <p:txBody>
            <a:bodyPr wrap="none">
              <a:spAutoFit/>
            </a:bodyPr>
            <a:lstStyle/>
            <a:p>
              <a:r>
                <a:rPr lang="en-US" sz="1800" dirty="0">
                  <a:solidFill>
                    <a:schemeClr val="tx1"/>
                  </a:solidFill>
                  <a:latin typeface="Comic Sans MS" pitchFamily="66" charset="0"/>
                </a:rPr>
                <a:t>g(x</a:t>
              </a:r>
              <a:r>
                <a:rPr lang="en-US" sz="1800" baseline="-18000" dirty="0">
                  <a:solidFill>
                    <a:schemeClr val="tx1"/>
                  </a:solidFill>
                  <a:latin typeface="Comic Sans MS" pitchFamily="66" charset="0"/>
                </a:rPr>
                <a:t>2</a:t>
              </a:r>
              <a:r>
                <a:rPr lang="en-US" sz="1800" dirty="0">
                  <a:solidFill>
                    <a:schemeClr val="tx1"/>
                  </a:solidFill>
                  <a:latin typeface="Comic Sans MS" pitchFamily="66" charset="0"/>
                </a:rPr>
                <a:t>)</a:t>
              </a:r>
            </a:p>
          </p:txBody>
        </p:sp>
      </p:grpSp>
      <p:sp>
        <p:nvSpPr>
          <p:cNvPr id="1414207" name="Line 63"/>
          <p:cNvSpPr>
            <a:spLocks noChangeShapeType="1"/>
          </p:cNvSpPr>
          <p:nvPr/>
        </p:nvSpPr>
        <p:spPr bwMode="auto">
          <a:xfrm>
            <a:off x="3048000" y="4594225"/>
            <a:ext cx="2209800" cy="0"/>
          </a:xfrm>
          <a:prstGeom prst="line">
            <a:avLst/>
          </a:prstGeom>
          <a:noFill/>
          <a:ln w="38100">
            <a:solidFill>
              <a:srgbClr val="FF85FF"/>
            </a:solidFill>
            <a:round/>
            <a:headEnd/>
            <a:tailEnd/>
          </a:ln>
          <a:effectLst/>
        </p:spPr>
        <p:txBody>
          <a:bodyPr/>
          <a:lstStyle/>
          <a:p>
            <a:endParaRPr lang="en-US"/>
          </a:p>
        </p:txBody>
      </p:sp>
      <p:sp>
        <p:nvSpPr>
          <p:cNvPr id="1414208" name="Rectangle 64"/>
          <p:cNvSpPr>
            <a:spLocks noGrp="1" noChangeArrowheads="1"/>
          </p:cNvSpPr>
          <p:nvPr>
            <p:ph type="title"/>
          </p:nvPr>
        </p:nvSpPr>
        <p:spPr>
          <a:xfrm>
            <a:off x="457200" y="76200"/>
            <a:ext cx="8229600" cy="1143000"/>
          </a:xfrm>
          <a:noFill/>
        </p:spPr>
        <p:txBody>
          <a:bodyPr>
            <a:normAutofit/>
          </a:bodyPr>
          <a:lstStyle/>
          <a:p>
            <a:r>
              <a:rPr lang="en-US" sz="4200" dirty="0"/>
              <a:t>Predictive </a:t>
            </a:r>
            <a:r>
              <a:rPr lang="en-US" sz="4200" dirty="0" smtClean="0"/>
              <a:t>power </a:t>
            </a:r>
            <a:r>
              <a:rPr lang="en-US" sz="4200" dirty="0"/>
              <a:t>of </a:t>
            </a:r>
            <a:r>
              <a:rPr lang="en-US" sz="4200" dirty="0" err="1" smtClean="0"/>
              <a:t>pQCD</a:t>
            </a:r>
            <a:endParaRPr lang="en-US" sz="4200" dirty="0"/>
          </a:p>
        </p:txBody>
      </p:sp>
      <p:sp>
        <p:nvSpPr>
          <p:cNvPr id="1414209" name="Rectangle 65"/>
          <p:cNvSpPr>
            <a:spLocks noChangeArrowheads="1"/>
          </p:cNvSpPr>
          <p:nvPr/>
        </p:nvSpPr>
        <p:spPr bwMode="auto">
          <a:xfrm>
            <a:off x="304800" y="4649788"/>
            <a:ext cx="8458200" cy="1979612"/>
          </a:xfrm>
          <a:prstGeom prst="rect">
            <a:avLst/>
          </a:prstGeom>
          <a:noFill/>
          <a:ln w="12700">
            <a:noFill/>
            <a:miter lim="800000"/>
            <a:headEnd/>
            <a:tailEnd/>
          </a:ln>
          <a:effectLst/>
        </p:spPr>
        <p:txBody>
          <a:bodyPr lIns="90488" tIns="44450" rIns="90488" bIns="44450"/>
          <a:lstStyle/>
          <a:p>
            <a:pPr marL="342900" indent="-342900" algn="l">
              <a:spcBef>
                <a:spcPct val="20000"/>
              </a:spcBef>
            </a:pPr>
            <a:r>
              <a:rPr lang="en-US" sz="2000" dirty="0" smtClean="0">
                <a:solidFill>
                  <a:srgbClr val="FFFFCC"/>
                </a:solidFill>
              </a:rPr>
              <a:t>High-energy processes </a:t>
            </a:r>
            <a:r>
              <a:rPr lang="en-US" sz="2000" dirty="0">
                <a:solidFill>
                  <a:srgbClr val="FFFFCC"/>
                </a:solidFill>
              </a:rPr>
              <a:t>have predictable rates </a:t>
            </a:r>
            <a:r>
              <a:rPr lang="en-US" sz="2000" dirty="0" smtClean="0">
                <a:solidFill>
                  <a:srgbClr val="FFFFCC"/>
                </a:solidFill>
              </a:rPr>
              <a:t>given:</a:t>
            </a:r>
          </a:p>
          <a:p>
            <a:pPr marL="342900" indent="-342900" algn="l">
              <a:spcBef>
                <a:spcPct val="20000"/>
              </a:spcBef>
            </a:pPr>
            <a:r>
              <a:rPr lang="en-US" sz="2000" dirty="0">
                <a:solidFill>
                  <a:srgbClr val="FFFFCC"/>
                </a:solidFill>
              </a:rPr>
              <a:t>	</a:t>
            </a:r>
            <a:r>
              <a:rPr lang="en-US" sz="2000" dirty="0" smtClean="0">
                <a:solidFill>
                  <a:srgbClr val="FFFFCC"/>
                </a:solidFill>
              </a:rPr>
              <a:t>	    </a:t>
            </a:r>
            <a:r>
              <a:rPr lang="en-US" sz="2000" dirty="0" smtClean="0">
                <a:solidFill>
                  <a:srgbClr val="00FF00"/>
                </a:solidFill>
              </a:rPr>
              <a:t>Partonic hard scattering rates (calculable in </a:t>
            </a:r>
            <a:r>
              <a:rPr lang="en-US" sz="2000" dirty="0" err="1" smtClean="0">
                <a:solidFill>
                  <a:srgbClr val="00FF00"/>
                </a:solidFill>
              </a:rPr>
              <a:t>pQCD</a:t>
            </a:r>
            <a:r>
              <a:rPr lang="en-US" sz="2000" dirty="0" smtClean="0">
                <a:solidFill>
                  <a:srgbClr val="00FF00"/>
                </a:solidFill>
              </a:rPr>
              <a:t>)</a:t>
            </a:r>
          </a:p>
          <a:p>
            <a:pPr marL="1143000" lvl="2" indent="-228600" algn="l">
              <a:spcBef>
                <a:spcPct val="20000"/>
              </a:spcBef>
              <a:buClr>
                <a:srgbClr val="500093"/>
              </a:buClr>
              <a:buFontTx/>
              <a:buChar char="–"/>
            </a:pPr>
            <a:r>
              <a:rPr lang="en-US" sz="2000" dirty="0" smtClean="0">
                <a:solidFill>
                  <a:srgbClr val="FF85FF"/>
                </a:solidFill>
              </a:rPr>
              <a:t>Parton </a:t>
            </a:r>
            <a:r>
              <a:rPr lang="en-US" sz="2000" dirty="0">
                <a:solidFill>
                  <a:srgbClr val="FF85FF"/>
                </a:solidFill>
              </a:rPr>
              <a:t>distribution functions (need experimental</a:t>
            </a:r>
            <a:r>
              <a:rPr lang="en-US" sz="2000" b="1" dirty="0">
                <a:solidFill>
                  <a:srgbClr val="FF85FF"/>
                </a:solidFill>
              </a:rPr>
              <a:t> </a:t>
            </a:r>
            <a:r>
              <a:rPr lang="en-US" sz="2000" dirty="0">
                <a:solidFill>
                  <a:srgbClr val="FF85FF"/>
                </a:solidFill>
              </a:rPr>
              <a:t>input)</a:t>
            </a:r>
          </a:p>
          <a:p>
            <a:pPr marL="1143000" lvl="2" indent="-228600" algn="l">
              <a:spcBef>
                <a:spcPct val="20000"/>
              </a:spcBef>
              <a:buClr>
                <a:srgbClr val="500093"/>
              </a:buClr>
              <a:buFontTx/>
              <a:buChar char="–"/>
            </a:pPr>
            <a:r>
              <a:rPr lang="en-US" sz="2000" dirty="0" smtClean="0">
                <a:solidFill>
                  <a:srgbClr val="00FFCC"/>
                </a:solidFill>
              </a:rPr>
              <a:t>Fragmentation </a:t>
            </a:r>
            <a:r>
              <a:rPr lang="en-US" sz="2000" dirty="0">
                <a:solidFill>
                  <a:srgbClr val="00FFCC"/>
                </a:solidFill>
              </a:rPr>
              <a:t>functions (need experimental input)</a:t>
            </a:r>
          </a:p>
        </p:txBody>
      </p:sp>
      <p:grpSp>
        <p:nvGrpSpPr>
          <p:cNvPr id="79" name="Group 78"/>
          <p:cNvGrpSpPr/>
          <p:nvPr/>
        </p:nvGrpSpPr>
        <p:grpSpPr>
          <a:xfrm>
            <a:off x="7151715" y="5291316"/>
            <a:ext cx="1996438" cy="1261884"/>
            <a:chOff x="7193280" y="5227320"/>
            <a:chExt cx="1996438" cy="1558743"/>
          </a:xfrm>
        </p:grpSpPr>
        <p:sp>
          <p:nvSpPr>
            <p:cNvPr id="1414211" name="Rectangle 67"/>
            <p:cNvSpPr>
              <a:spLocks noChangeArrowheads="1"/>
            </p:cNvSpPr>
            <p:nvPr/>
          </p:nvSpPr>
          <p:spPr bwMode="auto">
            <a:xfrm>
              <a:off x="7513320" y="5227320"/>
              <a:ext cx="1676398" cy="1558743"/>
            </a:xfrm>
            <a:prstGeom prst="rect">
              <a:avLst/>
            </a:prstGeom>
            <a:noFill/>
            <a:ln w="12700">
              <a:noFill/>
              <a:miter lim="800000"/>
              <a:headEnd/>
              <a:tailEnd/>
            </a:ln>
            <a:effectLst/>
          </p:spPr>
          <p:txBody>
            <a:bodyPr wrap="square">
              <a:spAutoFit/>
            </a:bodyPr>
            <a:lstStyle/>
            <a:p>
              <a:pPr eaLnBrk="1" hangingPunct="1"/>
              <a:r>
                <a:rPr lang="en-US" sz="1900" dirty="0" smtClean="0">
                  <a:solidFill>
                    <a:schemeClr val="bg1"/>
                  </a:solidFill>
                  <a:effectLst>
                    <a:outerShdw blurRad="38100" dist="38100" dir="2700000" algn="tl">
                      <a:srgbClr val="000000"/>
                    </a:outerShdw>
                  </a:effectLst>
                  <a:latin typeface="Arial Rounded MT Bold" pitchFamily="34" charset="0"/>
                </a:rPr>
                <a:t>Universal non-</a:t>
              </a:r>
              <a:r>
                <a:rPr lang="en-US" sz="1900" dirty="0" err="1" smtClean="0">
                  <a:solidFill>
                    <a:schemeClr val="bg1"/>
                  </a:solidFill>
                  <a:effectLst>
                    <a:outerShdw blurRad="38100" dist="38100" dir="2700000" algn="tl">
                      <a:srgbClr val="000000"/>
                    </a:outerShdw>
                  </a:effectLst>
                  <a:latin typeface="Arial Rounded MT Bold" pitchFamily="34" charset="0"/>
                </a:rPr>
                <a:t>perturbative</a:t>
              </a:r>
              <a:r>
                <a:rPr lang="en-US" sz="1900" dirty="0" smtClean="0">
                  <a:solidFill>
                    <a:schemeClr val="bg1"/>
                  </a:solidFill>
                  <a:effectLst>
                    <a:outerShdw blurRad="38100" dist="38100" dir="2700000" algn="tl">
                      <a:srgbClr val="000000"/>
                    </a:outerShdw>
                  </a:effectLst>
                  <a:latin typeface="Arial Rounded MT Bold" pitchFamily="34" charset="0"/>
                </a:rPr>
                <a:t> factors</a:t>
              </a:r>
              <a:endParaRPr lang="en-US" sz="1900" dirty="0">
                <a:solidFill>
                  <a:schemeClr val="bg1"/>
                </a:solidFill>
                <a:effectLst>
                  <a:outerShdw blurRad="38100" dist="38100" dir="2700000" algn="tl">
                    <a:srgbClr val="000000"/>
                  </a:outerShdw>
                </a:effectLst>
                <a:latin typeface="Arial Rounded MT Bold" pitchFamily="34" charset="0"/>
              </a:endParaRPr>
            </a:p>
          </p:txBody>
        </p:sp>
        <p:sp>
          <p:nvSpPr>
            <p:cNvPr id="1414212" name="AutoShape 68"/>
            <p:cNvSpPr>
              <a:spLocks/>
            </p:cNvSpPr>
            <p:nvPr/>
          </p:nvSpPr>
          <p:spPr bwMode="auto">
            <a:xfrm>
              <a:off x="7193280" y="5334000"/>
              <a:ext cx="381000" cy="970009"/>
            </a:xfrm>
            <a:prstGeom prst="rightBrace">
              <a:avLst>
                <a:gd name="adj1" fmla="val 31667"/>
                <a:gd name="adj2" fmla="val 50000"/>
              </a:avLst>
            </a:prstGeom>
            <a:noFill/>
            <a:ln w="57150">
              <a:solidFill>
                <a:schemeClr val="bg1"/>
              </a:solidFill>
              <a:round/>
              <a:headEnd/>
              <a:tailEnd/>
            </a:ln>
            <a:effectLst/>
          </p:spPr>
          <p:txBody>
            <a:bodyPr wrap="none" anchor="ctr"/>
            <a:lstStyle/>
            <a:p>
              <a:endParaRPr lang="it-IT" sz="3200" b="1">
                <a:solidFill>
                  <a:srgbClr val="500093"/>
                </a:solidFill>
                <a:latin typeface="Symbol" pitchFamily="18" charset="2"/>
              </a:endParaRPr>
            </a:p>
          </p:txBody>
        </p:sp>
      </p:grpSp>
      <p:graphicFrame>
        <p:nvGraphicFramePr>
          <p:cNvPr id="1414213" name="Object 69"/>
          <p:cNvGraphicFramePr>
            <a:graphicFrameLocks noChangeAspect="1"/>
          </p:cNvGraphicFramePr>
          <p:nvPr/>
        </p:nvGraphicFramePr>
        <p:xfrm>
          <a:off x="304800" y="3859213"/>
          <a:ext cx="8486775" cy="746125"/>
        </p:xfrm>
        <a:graphic>
          <a:graphicData uri="http://schemas.openxmlformats.org/presentationml/2006/ole">
            <mc:AlternateContent xmlns:mc="http://schemas.openxmlformats.org/markup-compatibility/2006">
              <mc:Choice xmlns:v="urn:schemas-microsoft-com:vml" Requires="v">
                <p:oleObj spid="_x0000_s2008449" name="Equation" r:id="rId18" imgW="3174840" imgH="279360" progId="Equation.3">
                  <p:embed/>
                </p:oleObj>
              </mc:Choice>
              <mc:Fallback>
                <p:oleObj name="Equation" r:id="rId18" imgW="3174840" imgH="279360" progId="Equation.3">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04800" y="3859213"/>
                        <a:ext cx="8486775" cy="746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4214" name="Line 70"/>
          <p:cNvSpPr>
            <a:spLocks noChangeShapeType="1"/>
          </p:cNvSpPr>
          <p:nvPr/>
        </p:nvSpPr>
        <p:spPr bwMode="auto">
          <a:xfrm>
            <a:off x="5638800" y="4594225"/>
            <a:ext cx="1524000" cy="0"/>
          </a:xfrm>
          <a:prstGeom prst="line">
            <a:avLst/>
          </a:prstGeom>
          <a:noFill/>
          <a:ln w="38100">
            <a:solidFill>
              <a:srgbClr val="00FF00"/>
            </a:solidFill>
            <a:round/>
            <a:headEnd/>
            <a:tailEnd/>
          </a:ln>
          <a:effectLst/>
        </p:spPr>
        <p:txBody>
          <a:bodyPr/>
          <a:lstStyle/>
          <a:p>
            <a:endParaRPr lang="en-US"/>
          </a:p>
        </p:txBody>
      </p:sp>
      <p:sp>
        <p:nvSpPr>
          <p:cNvPr id="1414215" name="Line 71"/>
          <p:cNvSpPr>
            <a:spLocks noChangeShapeType="1"/>
          </p:cNvSpPr>
          <p:nvPr/>
        </p:nvSpPr>
        <p:spPr bwMode="auto">
          <a:xfrm flipV="1">
            <a:off x="7620000" y="4594225"/>
            <a:ext cx="1066800" cy="0"/>
          </a:xfrm>
          <a:prstGeom prst="line">
            <a:avLst/>
          </a:prstGeom>
          <a:noFill/>
          <a:ln w="38100">
            <a:solidFill>
              <a:srgbClr val="00FFCC"/>
            </a:solidFill>
            <a:round/>
            <a:headEnd/>
            <a:tailEnd/>
          </a:ln>
          <a:effectLst/>
        </p:spPr>
        <p:txBody>
          <a:bodyPr/>
          <a:lstStyle/>
          <a:p>
            <a:endParaRPr lang="en-US"/>
          </a:p>
        </p:txBody>
      </p:sp>
      <p:sp>
        <p:nvSpPr>
          <p:cNvPr id="1414216" name="Line 72"/>
          <p:cNvSpPr>
            <a:spLocks noChangeShapeType="1"/>
          </p:cNvSpPr>
          <p:nvPr/>
        </p:nvSpPr>
        <p:spPr bwMode="auto">
          <a:xfrm flipV="1">
            <a:off x="6477000" y="1890713"/>
            <a:ext cx="762000" cy="14287"/>
          </a:xfrm>
          <a:prstGeom prst="line">
            <a:avLst/>
          </a:prstGeom>
          <a:noFill/>
          <a:ln w="38100">
            <a:solidFill>
              <a:srgbClr val="00FFCC"/>
            </a:solidFill>
            <a:round/>
            <a:headEnd/>
            <a:tailEnd/>
          </a:ln>
          <a:effectLst/>
        </p:spPr>
        <p:txBody>
          <a:bodyPr/>
          <a:lstStyle/>
          <a:p>
            <a:endParaRPr lang="en-US"/>
          </a:p>
        </p:txBody>
      </p:sp>
      <p:sp>
        <p:nvSpPr>
          <p:cNvPr id="1414217" name="Line 73"/>
          <p:cNvSpPr>
            <a:spLocks noChangeShapeType="1"/>
          </p:cNvSpPr>
          <p:nvPr/>
        </p:nvSpPr>
        <p:spPr bwMode="auto">
          <a:xfrm flipV="1">
            <a:off x="4495800" y="3338513"/>
            <a:ext cx="762000" cy="14287"/>
          </a:xfrm>
          <a:prstGeom prst="line">
            <a:avLst/>
          </a:prstGeom>
          <a:noFill/>
          <a:ln w="38100">
            <a:solidFill>
              <a:srgbClr val="00FF00"/>
            </a:solidFill>
            <a:round/>
            <a:headEnd/>
            <a:tailEnd/>
          </a:ln>
          <a:effectLst/>
        </p:spPr>
        <p:txBody>
          <a:bodyPr/>
          <a:lstStyle/>
          <a:p>
            <a:endParaRPr lang="en-US"/>
          </a:p>
        </p:txBody>
      </p:sp>
      <p:sp>
        <p:nvSpPr>
          <p:cNvPr id="77" name="Line 63"/>
          <p:cNvSpPr>
            <a:spLocks noChangeShapeType="1"/>
          </p:cNvSpPr>
          <p:nvPr/>
        </p:nvSpPr>
        <p:spPr bwMode="auto">
          <a:xfrm>
            <a:off x="2438400" y="2209800"/>
            <a:ext cx="609600" cy="0"/>
          </a:xfrm>
          <a:prstGeom prst="line">
            <a:avLst/>
          </a:prstGeom>
          <a:noFill/>
          <a:ln w="38100">
            <a:solidFill>
              <a:srgbClr val="FF85FF"/>
            </a:solidFill>
            <a:round/>
            <a:headEnd/>
            <a:tailEnd/>
          </a:ln>
          <a:effectLst/>
        </p:spPr>
        <p:txBody>
          <a:bodyPr/>
          <a:lstStyle/>
          <a:p>
            <a:endParaRPr lang="en-US"/>
          </a:p>
        </p:txBody>
      </p:sp>
      <p:sp>
        <p:nvSpPr>
          <p:cNvPr id="78" name="Line 63"/>
          <p:cNvSpPr>
            <a:spLocks noChangeShapeType="1"/>
          </p:cNvSpPr>
          <p:nvPr/>
        </p:nvSpPr>
        <p:spPr bwMode="auto">
          <a:xfrm>
            <a:off x="2438400" y="3748548"/>
            <a:ext cx="609600" cy="0"/>
          </a:xfrm>
          <a:prstGeom prst="line">
            <a:avLst/>
          </a:prstGeom>
          <a:noFill/>
          <a:ln w="38100">
            <a:solidFill>
              <a:srgbClr val="FF85FF"/>
            </a:solidFill>
            <a:round/>
            <a:headEnd/>
            <a:tailEnd/>
          </a:ln>
          <a:effectLst/>
        </p:spPr>
        <p:txBody>
          <a:bodyPr/>
          <a:lstStyle/>
          <a:p>
            <a:endParaRPr lang="en-US"/>
          </a:p>
        </p:txBody>
      </p:sp>
    </p:spTree>
    <p:extLst>
      <p:ext uri="{BB962C8B-B14F-4D97-AF65-F5344CB8AC3E}">
        <p14:creationId xmlns:p14="http://schemas.microsoft.com/office/powerpoint/2010/main" val="3375248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414214"/>
                                        </p:tgtEl>
                                        <p:attrNameLst>
                                          <p:attrName>style.visibility</p:attrName>
                                        </p:attrNameLst>
                                      </p:cBhvr>
                                      <p:to>
                                        <p:strVal val="visible"/>
                                      </p:to>
                                    </p:set>
                                    <p:animEffect transition="in" filter="checkerboard(across)">
                                      <p:cBhvr>
                                        <p:cTn id="7" dur="500"/>
                                        <p:tgtEl>
                                          <p:spTgt spid="14142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14217"/>
                                        </p:tgtEl>
                                        <p:attrNameLst>
                                          <p:attrName>style.visibility</p:attrName>
                                        </p:attrNameLst>
                                      </p:cBhvr>
                                      <p:to>
                                        <p:strVal val="visible"/>
                                      </p:to>
                                    </p:set>
                                    <p:animEffect transition="in" filter="checkerboard(across)">
                                      <p:cBhvr>
                                        <p:cTn id="10" dur="500"/>
                                        <p:tgtEl>
                                          <p:spTgt spid="141421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1414209">
                                            <p:txEl>
                                              <p:pRg st="2" end="2"/>
                                            </p:txEl>
                                          </p:spTgt>
                                        </p:tgtEl>
                                        <p:attrNameLst>
                                          <p:attrName>style.visibility</p:attrName>
                                        </p:attrNameLst>
                                      </p:cBhvr>
                                      <p:to>
                                        <p:strVal val="visible"/>
                                      </p:to>
                                    </p:set>
                                    <p:animEffect transition="in" filter="checkerboard(across)">
                                      <p:cBhvr>
                                        <p:cTn id="15" dur="500"/>
                                        <p:tgtEl>
                                          <p:spTgt spid="1414209">
                                            <p:txEl>
                                              <p:pRg st="2" end="2"/>
                                            </p:txEl>
                                          </p:spTgt>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414207"/>
                                        </p:tgtEl>
                                        <p:attrNameLst>
                                          <p:attrName>style.visibility</p:attrName>
                                        </p:attrNameLst>
                                      </p:cBhvr>
                                      <p:to>
                                        <p:strVal val="visible"/>
                                      </p:to>
                                    </p:set>
                                    <p:animEffect transition="in" filter="checkerboard(across)">
                                      <p:cBhvr>
                                        <p:cTn id="18" dur="500"/>
                                        <p:tgtEl>
                                          <p:spTgt spid="141420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77"/>
                                        </p:tgtEl>
                                        <p:attrNameLst>
                                          <p:attrName>style.visibility</p:attrName>
                                        </p:attrNameLst>
                                      </p:cBhvr>
                                      <p:to>
                                        <p:strVal val="visible"/>
                                      </p:to>
                                    </p:set>
                                    <p:animEffect transition="in" filter="checkerboard(across)">
                                      <p:cBhvr>
                                        <p:cTn id="21" dur="500"/>
                                        <p:tgtEl>
                                          <p:spTgt spid="7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78"/>
                                        </p:tgtEl>
                                        <p:attrNameLst>
                                          <p:attrName>style.visibility</p:attrName>
                                        </p:attrNameLst>
                                      </p:cBhvr>
                                      <p:to>
                                        <p:strVal val="visible"/>
                                      </p:to>
                                    </p:set>
                                    <p:animEffect transition="in" filter="checkerboard(across)">
                                      <p:cBhvr>
                                        <p:cTn id="24" dur="500"/>
                                        <p:tgtEl>
                                          <p:spTgt spid="78"/>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1414209">
                                            <p:txEl>
                                              <p:pRg st="3" end="3"/>
                                            </p:txEl>
                                          </p:spTgt>
                                        </p:tgtEl>
                                        <p:attrNameLst>
                                          <p:attrName>style.visibility</p:attrName>
                                        </p:attrNameLst>
                                      </p:cBhvr>
                                      <p:to>
                                        <p:strVal val="visible"/>
                                      </p:to>
                                    </p:set>
                                    <p:animEffect transition="in" filter="checkerboard(across)">
                                      <p:cBhvr>
                                        <p:cTn id="29" dur="500"/>
                                        <p:tgtEl>
                                          <p:spTgt spid="1414209">
                                            <p:txEl>
                                              <p:pRg st="3" end="3"/>
                                            </p:txEl>
                                          </p:spTgt>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414215"/>
                                        </p:tgtEl>
                                        <p:attrNameLst>
                                          <p:attrName>style.visibility</p:attrName>
                                        </p:attrNameLst>
                                      </p:cBhvr>
                                      <p:to>
                                        <p:strVal val="visible"/>
                                      </p:to>
                                    </p:set>
                                    <p:animEffect transition="in" filter="checkerboard(across)">
                                      <p:cBhvr>
                                        <p:cTn id="32" dur="500"/>
                                        <p:tgtEl>
                                          <p:spTgt spid="1414215"/>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414216"/>
                                        </p:tgtEl>
                                        <p:attrNameLst>
                                          <p:attrName>style.visibility</p:attrName>
                                        </p:attrNameLst>
                                      </p:cBhvr>
                                      <p:to>
                                        <p:strVal val="visible"/>
                                      </p:to>
                                    </p:set>
                                    <p:animEffect transition="in" filter="checkerboard(across)">
                                      <p:cBhvr>
                                        <p:cTn id="35" dur="500"/>
                                        <p:tgtEl>
                                          <p:spTgt spid="141421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79"/>
                                        </p:tgtEl>
                                        <p:attrNameLst>
                                          <p:attrName>style.visibility</p:attrName>
                                        </p:attrNameLst>
                                      </p:cBhvr>
                                      <p:to>
                                        <p:strVal val="visible"/>
                                      </p:to>
                                    </p:set>
                                    <p:anim calcmode="lin" valueType="num">
                                      <p:cBhvr additive="base">
                                        <p:cTn id="40" dur="500" fill="hold"/>
                                        <p:tgtEl>
                                          <p:spTgt spid="79"/>
                                        </p:tgtEl>
                                        <p:attrNameLst>
                                          <p:attrName>ppt_x</p:attrName>
                                        </p:attrNameLst>
                                      </p:cBhvr>
                                      <p:tavLst>
                                        <p:tav tm="0">
                                          <p:val>
                                            <p:strVal val="#ppt_x"/>
                                          </p:val>
                                        </p:tav>
                                        <p:tav tm="100000">
                                          <p:val>
                                            <p:strVal val="#ppt_x"/>
                                          </p:val>
                                        </p:tav>
                                      </p:tavLst>
                                    </p:anim>
                                    <p:anim calcmode="lin" valueType="num">
                                      <p:cBhvr additive="base">
                                        <p:cTn id="41"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4207" grpId="0" animBg="1"/>
      <p:bldP spid="1414214" grpId="0" animBg="1"/>
      <p:bldP spid="1414215" grpId="0" animBg="1"/>
      <p:bldP spid="1414216" grpId="0" animBg="1"/>
      <p:bldP spid="1414217" grpId="0" animBg="1"/>
      <p:bldP spid="77" grpId="0" animBg="1"/>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Ohio U., February 11, 2014</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19</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10456"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0457"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0458"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0459"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0460"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0461"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0462"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0463"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0464"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0465"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0466"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0467"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72570" y="990600"/>
            <a:ext cx="3124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1"/>
          </p:nvPr>
        </p:nvSpPr>
        <p:spPr/>
        <p:txBody>
          <a:bodyPr/>
          <a:lstStyle/>
          <a:p>
            <a:r>
              <a:rPr lang="en-US" smtClean="0"/>
              <a:t>C. Aidala, Ohio U., February 11, 2014</a:t>
            </a:r>
            <a:endParaRPr lang="en-US"/>
          </a:p>
        </p:txBody>
      </p:sp>
      <p:sp>
        <p:nvSpPr>
          <p:cNvPr id="1360898" name="Rectangle 2"/>
          <p:cNvSpPr>
            <a:spLocks noGrp="1" noChangeArrowheads="1"/>
          </p:cNvSpPr>
          <p:nvPr>
            <p:ph type="ctrTitle" idx="4294967295"/>
          </p:nvPr>
        </p:nvSpPr>
        <p:spPr>
          <a:xfrm>
            <a:off x="609600" y="1600200"/>
            <a:ext cx="7924800" cy="3048000"/>
          </a:xfrm>
        </p:spPr>
        <p:txBody>
          <a:bodyPr/>
          <a:lstStyle/>
          <a:p>
            <a:r>
              <a:rPr lang="en-US" sz="4000" b="1" dirty="0"/>
              <a:t>How do we understand the visible matter in our universe in terms of the fundamental quarks and gluons of </a:t>
            </a:r>
            <a:r>
              <a:rPr lang="en-US" sz="4000" b="1" dirty="0" smtClean="0"/>
              <a:t>quantum chromodynamics?</a:t>
            </a:r>
            <a:endParaRPr lang="en-US" sz="4000" b="1" dirty="0"/>
          </a:p>
        </p:txBody>
      </p:sp>
      <p:sp>
        <p:nvSpPr>
          <p:cNvPr id="6" name="Slide Number Placeholder 5"/>
          <p:cNvSpPr>
            <a:spLocks noGrp="1"/>
          </p:cNvSpPr>
          <p:nvPr>
            <p:ph type="sldNum" sz="quarter" idx="12"/>
          </p:nvPr>
        </p:nvSpPr>
        <p:spPr/>
        <p:txBody>
          <a:bodyPr/>
          <a:lstStyle/>
          <a:p>
            <a:fld id="{83F159FB-7DEB-45DF-BF94-DE0F7425313E}" type="slidenum">
              <a:rPr lang="en-US" smtClean="0"/>
              <a:pPr/>
              <a:t>2</a:t>
            </a:fld>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3"/>
          <p:cNvSpPr>
            <a:spLocks noGrp="1"/>
          </p:cNvSpPr>
          <p:nvPr>
            <p:ph type="ftr" sz="quarter" idx="11"/>
          </p:nvPr>
        </p:nvSpPr>
        <p:spPr/>
        <p:txBody>
          <a:bodyPr/>
          <a:lstStyle/>
          <a:p>
            <a:r>
              <a:rPr lang="en-US" smtClean="0"/>
              <a:t>C. Aidala, Ohio U., February 11, 2014</a:t>
            </a:r>
            <a:endParaRPr lang="en-US"/>
          </a:p>
        </p:txBody>
      </p:sp>
      <p:sp>
        <p:nvSpPr>
          <p:cNvPr id="1432578" name="Rectangle 2"/>
          <p:cNvSpPr>
            <a:spLocks noGrp="1" noChangeArrowheads="1"/>
          </p:cNvSpPr>
          <p:nvPr>
            <p:ph type="title"/>
          </p:nvPr>
        </p:nvSpPr>
        <p:spPr/>
        <p:txBody>
          <a:bodyPr/>
          <a:lstStyle/>
          <a:p>
            <a:r>
              <a:rPr lang="en-US" sz="4000" dirty="0"/>
              <a:t>Probing the </a:t>
            </a:r>
            <a:r>
              <a:rPr lang="en-US" sz="4000" dirty="0" smtClean="0"/>
              <a:t>helicity </a:t>
            </a:r>
            <a:r>
              <a:rPr lang="en-US" sz="4000" dirty="0"/>
              <a:t>s</a:t>
            </a:r>
            <a:r>
              <a:rPr lang="en-US" sz="4000" dirty="0" smtClean="0"/>
              <a:t>tructure </a:t>
            </a:r>
            <a:r>
              <a:rPr lang="en-US" sz="4000" dirty="0"/>
              <a:t>of the </a:t>
            </a:r>
            <a:r>
              <a:rPr lang="en-US" sz="4000" dirty="0" smtClean="0"/>
              <a:t>nucleon </a:t>
            </a:r>
            <a:r>
              <a:rPr lang="en-US" sz="4000" dirty="0"/>
              <a:t>with </a:t>
            </a:r>
            <a:r>
              <a:rPr lang="en-US" sz="4000" dirty="0" err="1"/>
              <a:t>p+p</a:t>
            </a:r>
            <a:r>
              <a:rPr lang="en-US" sz="4000" dirty="0"/>
              <a:t> </a:t>
            </a:r>
            <a:r>
              <a:rPr lang="en-US" sz="4000" dirty="0" smtClean="0"/>
              <a:t>collisions</a:t>
            </a:r>
            <a:endParaRPr lang="en-US" sz="4000" dirty="0"/>
          </a:p>
        </p:txBody>
      </p:sp>
      <p:pic>
        <p:nvPicPr>
          <p:cNvPr id="1432579" name="Picture 3" descr="spin-physics-w"/>
          <p:cNvPicPr>
            <a:picLocks noChangeAspect="1" noChangeArrowheads="1"/>
          </p:cNvPicPr>
          <p:nvPr/>
        </p:nvPicPr>
        <p:blipFill>
          <a:blip r:embed="rId4" cstate="print"/>
          <a:srcRect/>
          <a:stretch>
            <a:fillRect/>
          </a:stretch>
        </p:blipFill>
        <p:spPr bwMode="auto">
          <a:xfrm>
            <a:off x="228600" y="1900238"/>
            <a:ext cx="3886200" cy="1985962"/>
          </a:xfrm>
          <a:prstGeom prst="rect">
            <a:avLst/>
          </a:prstGeom>
          <a:noFill/>
        </p:spPr>
      </p:pic>
      <p:sp>
        <p:nvSpPr>
          <p:cNvPr id="1432580" name="Text Box 4"/>
          <p:cNvSpPr txBox="1">
            <a:spLocks noChangeArrowheads="1"/>
          </p:cNvSpPr>
          <p:nvPr/>
        </p:nvSpPr>
        <p:spPr bwMode="auto">
          <a:xfrm>
            <a:off x="685800" y="5486400"/>
            <a:ext cx="7556500" cy="671513"/>
          </a:xfrm>
          <a:prstGeom prst="rect">
            <a:avLst/>
          </a:prstGeom>
          <a:noFill/>
          <a:ln w="9525">
            <a:noFill/>
            <a:miter lim="800000"/>
            <a:headEnd/>
            <a:tailEnd/>
          </a:ln>
          <a:effectLst/>
        </p:spPr>
        <p:txBody>
          <a:bodyPr wrap="none">
            <a:spAutoFit/>
          </a:bodyPr>
          <a:lstStyle/>
          <a:p>
            <a:r>
              <a:rPr lang="en-US" sz="3800"/>
              <a:t>Leading-order access to gluons </a:t>
            </a:r>
            <a:r>
              <a:rPr lang="en-US" sz="3800">
                <a:sym typeface="Wingdings" pitchFamily="2" charset="2"/>
              </a:rPr>
              <a:t> </a:t>
            </a:r>
            <a:r>
              <a:rPr lang="en-US" sz="3800">
                <a:latin typeface="Symbol" pitchFamily="18" charset="2"/>
                <a:sym typeface="Wingdings" pitchFamily="2" charset="2"/>
              </a:rPr>
              <a:t>D</a:t>
            </a:r>
            <a:r>
              <a:rPr lang="en-US" sz="3800">
                <a:sym typeface="Wingdings" pitchFamily="2" charset="2"/>
              </a:rPr>
              <a:t>G</a:t>
            </a:r>
            <a:endParaRPr lang="en-US" sz="3800"/>
          </a:p>
        </p:txBody>
      </p:sp>
      <p:graphicFrame>
        <p:nvGraphicFramePr>
          <p:cNvPr id="1432581" name="Object 5"/>
          <p:cNvGraphicFramePr>
            <a:graphicFrameLocks noChangeAspect="1"/>
          </p:cNvGraphicFramePr>
          <p:nvPr/>
        </p:nvGraphicFramePr>
        <p:xfrm>
          <a:off x="4265613" y="1447800"/>
          <a:ext cx="4725987" cy="795338"/>
        </p:xfrm>
        <a:graphic>
          <a:graphicData uri="http://schemas.openxmlformats.org/presentationml/2006/ole">
            <mc:AlternateContent xmlns:mc="http://schemas.openxmlformats.org/markup-compatibility/2006">
              <mc:Choice xmlns:v="urn:schemas-microsoft-com:vml" Requires="v">
                <p:oleObj spid="_x0000_s1432969" name="Equation" r:id="rId5" imgW="2565360" imgH="431640" progId="Equation.3">
                  <p:embed/>
                </p:oleObj>
              </mc:Choice>
              <mc:Fallback>
                <p:oleObj name="Equation" r:id="rId5" imgW="2565360" imgH="4316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13" y="1447800"/>
                        <a:ext cx="4725987" cy="795338"/>
                      </a:xfrm>
                      <a:prstGeom prst="rect">
                        <a:avLst/>
                      </a:prstGeom>
                      <a:solidFill>
                        <a:schemeClr val="bg1"/>
                      </a:solidFill>
                    </p:spPr>
                  </p:pic>
                </p:oleObj>
              </mc:Fallback>
            </mc:AlternateContent>
          </a:graphicData>
        </a:graphic>
      </p:graphicFrame>
      <p:graphicFrame>
        <p:nvGraphicFramePr>
          <p:cNvPr id="1432582" name="Object 6"/>
          <p:cNvGraphicFramePr>
            <a:graphicFrameLocks noChangeAspect="1"/>
          </p:cNvGraphicFramePr>
          <p:nvPr/>
        </p:nvGraphicFramePr>
        <p:xfrm>
          <a:off x="304800" y="4343400"/>
          <a:ext cx="8534400" cy="654050"/>
        </p:xfrm>
        <a:graphic>
          <a:graphicData uri="http://schemas.openxmlformats.org/presentationml/2006/ole">
            <mc:AlternateContent xmlns:mc="http://schemas.openxmlformats.org/markup-compatibility/2006">
              <mc:Choice xmlns:v="urn:schemas-microsoft-com:vml" Requires="v">
                <p:oleObj spid="_x0000_s1432970" name="Equation" r:id="rId7" imgW="3644640" imgH="279360" progId="Equation.3">
                  <p:embed/>
                </p:oleObj>
              </mc:Choice>
              <mc:Fallback>
                <p:oleObj name="Equation" r:id="rId7" imgW="3644640" imgH="27936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343400"/>
                        <a:ext cx="8534400" cy="654050"/>
                      </a:xfrm>
                      <a:prstGeom prst="rect">
                        <a:avLst/>
                      </a:prstGeom>
                      <a:solidFill>
                        <a:schemeClr val="bg1"/>
                      </a:solidFill>
                    </p:spPr>
                  </p:pic>
                </p:oleObj>
              </mc:Fallback>
            </mc:AlternateContent>
          </a:graphicData>
        </a:graphic>
      </p:graphicFrame>
      <p:grpSp>
        <p:nvGrpSpPr>
          <p:cNvPr id="1432583" name="Group 7"/>
          <p:cNvGrpSpPr>
            <a:grpSpLocks/>
          </p:cNvGrpSpPr>
          <p:nvPr/>
        </p:nvGrpSpPr>
        <p:grpSpPr bwMode="auto">
          <a:xfrm>
            <a:off x="2971800" y="5102225"/>
            <a:ext cx="1066800" cy="457200"/>
            <a:chOff x="1872" y="1918"/>
            <a:chExt cx="672" cy="288"/>
          </a:xfrm>
        </p:grpSpPr>
        <p:sp>
          <p:nvSpPr>
            <p:cNvPr id="1432584" name="Text Box 8"/>
            <p:cNvSpPr txBox="1">
              <a:spLocks noChangeArrowheads="1"/>
            </p:cNvSpPr>
            <p:nvPr/>
          </p:nvSpPr>
          <p:spPr bwMode="auto">
            <a:xfrm>
              <a:off x="1968" y="1918"/>
              <a:ext cx="426" cy="288"/>
            </a:xfrm>
            <a:prstGeom prst="rect">
              <a:avLst/>
            </a:prstGeom>
            <a:noFill/>
            <a:ln w="9525">
              <a:noFill/>
              <a:miter lim="800000"/>
              <a:headEnd/>
              <a:tailEnd/>
            </a:ln>
            <a:effectLst/>
          </p:spPr>
          <p:txBody>
            <a:bodyPr wrap="none">
              <a:spAutoFit/>
            </a:bodyPr>
            <a:lstStyle/>
            <a:p>
              <a:r>
                <a:rPr lang="en-US">
                  <a:solidFill>
                    <a:srgbClr val="FF66CC"/>
                  </a:solidFill>
                </a:rPr>
                <a:t>DIS</a:t>
              </a:r>
            </a:p>
          </p:txBody>
        </p:sp>
        <p:sp>
          <p:nvSpPr>
            <p:cNvPr id="1432585" name="Line 9"/>
            <p:cNvSpPr>
              <a:spLocks noChangeShapeType="1"/>
            </p:cNvSpPr>
            <p:nvPr/>
          </p:nvSpPr>
          <p:spPr bwMode="auto">
            <a:xfrm>
              <a:off x="1872" y="1920"/>
              <a:ext cx="672" cy="0"/>
            </a:xfrm>
            <a:prstGeom prst="line">
              <a:avLst/>
            </a:prstGeom>
            <a:noFill/>
            <a:ln w="38100">
              <a:solidFill>
                <a:srgbClr val="FF85FF"/>
              </a:solidFill>
              <a:round/>
              <a:headEnd/>
              <a:tailEnd/>
            </a:ln>
            <a:effectLst/>
          </p:spPr>
          <p:txBody>
            <a:bodyPr/>
            <a:lstStyle/>
            <a:p>
              <a:endParaRPr lang="en-US"/>
            </a:p>
          </p:txBody>
        </p:sp>
      </p:grpSp>
      <p:grpSp>
        <p:nvGrpSpPr>
          <p:cNvPr id="1432586" name="Group 10"/>
          <p:cNvGrpSpPr>
            <a:grpSpLocks/>
          </p:cNvGrpSpPr>
          <p:nvPr/>
        </p:nvGrpSpPr>
        <p:grpSpPr bwMode="auto">
          <a:xfrm>
            <a:off x="5867400" y="5083175"/>
            <a:ext cx="1524000" cy="457200"/>
            <a:chOff x="3696" y="1906"/>
            <a:chExt cx="960" cy="288"/>
          </a:xfrm>
        </p:grpSpPr>
        <p:sp>
          <p:nvSpPr>
            <p:cNvPr id="1432587" name="Text Box 11"/>
            <p:cNvSpPr txBox="1">
              <a:spLocks noChangeArrowheads="1"/>
            </p:cNvSpPr>
            <p:nvPr/>
          </p:nvSpPr>
          <p:spPr bwMode="auto">
            <a:xfrm>
              <a:off x="3846" y="1906"/>
              <a:ext cx="618" cy="288"/>
            </a:xfrm>
            <a:prstGeom prst="rect">
              <a:avLst/>
            </a:prstGeom>
            <a:noFill/>
            <a:ln w="9525">
              <a:noFill/>
              <a:miter lim="800000"/>
              <a:headEnd/>
              <a:tailEnd/>
            </a:ln>
            <a:effectLst/>
          </p:spPr>
          <p:txBody>
            <a:bodyPr wrap="none">
              <a:spAutoFit/>
            </a:bodyPr>
            <a:lstStyle/>
            <a:p>
              <a:r>
                <a:rPr lang="en-US">
                  <a:solidFill>
                    <a:srgbClr val="33CC33"/>
                  </a:solidFill>
                </a:rPr>
                <a:t>pQCD</a:t>
              </a:r>
            </a:p>
          </p:txBody>
        </p:sp>
        <p:sp>
          <p:nvSpPr>
            <p:cNvPr id="1432588" name="Line 12"/>
            <p:cNvSpPr>
              <a:spLocks noChangeShapeType="1"/>
            </p:cNvSpPr>
            <p:nvPr/>
          </p:nvSpPr>
          <p:spPr bwMode="auto">
            <a:xfrm>
              <a:off x="3696" y="1920"/>
              <a:ext cx="960" cy="0"/>
            </a:xfrm>
            <a:prstGeom prst="line">
              <a:avLst/>
            </a:prstGeom>
            <a:noFill/>
            <a:ln w="38100">
              <a:solidFill>
                <a:srgbClr val="00FF00"/>
              </a:solidFill>
              <a:round/>
              <a:headEnd/>
              <a:tailEnd/>
            </a:ln>
            <a:effectLst/>
          </p:spPr>
          <p:txBody>
            <a:bodyPr/>
            <a:lstStyle/>
            <a:p>
              <a:endParaRPr lang="en-US"/>
            </a:p>
          </p:txBody>
        </p:sp>
      </p:grpSp>
      <p:grpSp>
        <p:nvGrpSpPr>
          <p:cNvPr id="1432589" name="Group 13"/>
          <p:cNvGrpSpPr>
            <a:grpSpLocks/>
          </p:cNvGrpSpPr>
          <p:nvPr/>
        </p:nvGrpSpPr>
        <p:grpSpPr bwMode="auto">
          <a:xfrm>
            <a:off x="7772400" y="5029200"/>
            <a:ext cx="1066800" cy="457200"/>
            <a:chOff x="4896" y="1872"/>
            <a:chExt cx="672" cy="288"/>
          </a:xfrm>
        </p:grpSpPr>
        <p:sp>
          <p:nvSpPr>
            <p:cNvPr id="1432590" name="Text Box 14"/>
            <p:cNvSpPr txBox="1">
              <a:spLocks noChangeArrowheads="1"/>
            </p:cNvSpPr>
            <p:nvPr/>
          </p:nvSpPr>
          <p:spPr bwMode="auto">
            <a:xfrm>
              <a:off x="5040" y="1872"/>
              <a:ext cx="458" cy="288"/>
            </a:xfrm>
            <a:prstGeom prst="rect">
              <a:avLst/>
            </a:prstGeom>
            <a:noFill/>
            <a:ln w="9525">
              <a:noFill/>
              <a:miter lim="800000"/>
              <a:headEnd/>
              <a:tailEnd/>
            </a:ln>
            <a:effectLst/>
          </p:spPr>
          <p:txBody>
            <a:bodyPr wrap="none">
              <a:spAutoFit/>
            </a:bodyPr>
            <a:lstStyle/>
            <a:p>
              <a:r>
                <a:rPr lang="en-US">
                  <a:solidFill>
                    <a:srgbClr val="00FFFF"/>
                  </a:solidFill>
                </a:rPr>
                <a:t>e+e-</a:t>
              </a:r>
            </a:p>
          </p:txBody>
        </p:sp>
        <p:sp>
          <p:nvSpPr>
            <p:cNvPr id="1432591" name="Line 15"/>
            <p:cNvSpPr>
              <a:spLocks noChangeShapeType="1"/>
            </p:cNvSpPr>
            <p:nvPr/>
          </p:nvSpPr>
          <p:spPr bwMode="auto">
            <a:xfrm flipV="1">
              <a:off x="4896" y="1920"/>
              <a:ext cx="672" cy="0"/>
            </a:xfrm>
            <a:prstGeom prst="line">
              <a:avLst/>
            </a:prstGeom>
            <a:noFill/>
            <a:ln w="38100">
              <a:solidFill>
                <a:srgbClr val="33CCCC"/>
              </a:solidFill>
              <a:round/>
              <a:headEnd/>
              <a:tailEnd/>
            </a:ln>
            <a:effectLst/>
          </p:spPr>
          <p:txBody>
            <a:bodyPr/>
            <a:lstStyle/>
            <a:p>
              <a:endParaRPr lang="en-US"/>
            </a:p>
          </p:txBody>
        </p:sp>
      </p:grpSp>
      <p:grpSp>
        <p:nvGrpSpPr>
          <p:cNvPr id="1432592" name="Group 16"/>
          <p:cNvGrpSpPr>
            <a:grpSpLocks/>
          </p:cNvGrpSpPr>
          <p:nvPr/>
        </p:nvGrpSpPr>
        <p:grpSpPr bwMode="auto">
          <a:xfrm>
            <a:off x="4365625" y="5083175"/>
            <a:ext cx="1066800" cy="519113"/>
            <a:chOff x="2750" y="1906"/>
            <a:chExt cx="672" cy="327"/>
          </a:xfrm>
        </p:grpSpPr>
        <p:sp>
          <p:nvSpPr>
            <p:cNvPr id="1432593" name="Line 17"/>
            <p:cNvSpPr>
              <a:spLocks noChangeShapeType="1"/>
            </p:cNvSpPr>
            <p:nvPr/>
          </p:nvSpPr>
          <p:spPr bwMode="auto">
            <a:xfrm>
              <a:off x="2750" y="1920"/>
              <a:ext cx="672" cy="0"/>
            </a:xfrm>
            <a:prstGeom prst="line">
              <a:avLst/>
            </a:prstGeom>
            <a:noFill/>
            <a:ln w="38100">
              <a:solidFill>
                <a:srgbClr val="FFFF99"/>
              </a:solidFill>
              <a:round/>
              <a:headEnd/>
              <a:tailEnd/>
            </a:ln>
            <a:effectLst/>
          </p:spPr>
          <p:txBody>
            <a:bodyPr/>
            <a:lstStyle/>
            <a:p>
              <a:endParaRPr lang="en-US"/>
            </a:p>
          </p:txBody>
        </p:sp>
        <p:sp>
          <p:nvSpPr>
            <p:cNvPr id="1432594" name="Text Box 18"/>
            <p:cNvSpPr txBox="1">
              <a:spLocks noChangeArrowheads="1"/>
            </p:cNvSpPr>
            <p:nvPr/>
          </p:nvSpPr>
          <p:spPr bwMode="auto">
            <a:xfrm>
              <a:off x="2953" y="1906"/>
              <a:ext cx="215" cy="327"/>
            </a:xfrm>
            <a:prstGeom prst="rect">
              <a:avLst/>
            </a:prstGeom>
            <a:noFill/>
            <a:ln w="9525">
              <a:noFill/>
              <a:miter lim="800000"/>
              <a:headEnd/>
              <a:tailEnd/>
            </a:ln>
            <a:effectLst/>
          </p:spPr>
          <p:txBody>
            <a:bodyPr wrap="none">
              <a:spAutoFit/>
            </a:bodyPr>
            <a:lstStyle/>
            <a:p>
              <a:r>
                <a:rPr lang="en-US" sz="2800"/>
                <a:t>?</a:t>
              </a:r>
            </a:p>
          </p:txBody>
        </p:sp>
      </p:grpSp>
      <p:sp>
        <p:nvSpPr>
          <p:cNvPr id="1432595" name="Text Box 19"/>
          <p:cNvSpPr txBox="1">
            <a:spLocks noChangeArrowheads="1"/>
          </p:cNvSpPr>
          <p:nvPr/>
        </p:nvSpPr>
        <p:spPr bwMode="auto">
          <a:xfrm>
            <a:off x="4191000" y="2393950"/>
            <a:ext cx="4953000" cy="1187450"/>
          </a:xfrm>
          <a:prstGeom prst="rect">
            <a:avLst/>
          </a:prstGeom>
          <a:noFill/>
          <a:ln w="9525">
            <a:noFill/>
            <a:miter lim="800000"/>
            <a:headEnd/>
            <a:tailEnd/>
          </a:ln>
          <a:effectLst/>
        </p:spPr>
        <p:txBody>
          <a:bodyPr>
            <a:spAutoFit/>
          </a:bodyPr>
          <a:lstStyle/>
          <a:p>
            <a:r>
              <a:rPr lang="en-US"/>
              <a:t>Study difference in particle production rates for same-helicity vs. opposite-helicity proton collisions</a:t>
            </a:r>
          </a:p>
        </p:txBody>
      </p:sp>
      <p:sp>
        <p:nvSpPr>
          <p:cNvPr id="23" name="Slide Number Placeholder 22"/>
          <p:cNvSpPr>
            <a:spLocks noGrp="1"/>
          </p:cNvSpPr>
          <p:nvPr>
            <p:ph type="sldNum" sz="quarter" idx="12"/>
          </p:nvPr>
        </p:nvSpPr>
        <p:spPr/>
        <p:txBody>
          <a:bodyPr/>
          <a:lstStyle/>
          <a:p>
            <a:fld id="{CC80A51C-0834-4D37-9F6C-E61A03BDE5A5}" type="slidenum">
              <a:rPr lang="en-US" smtClean="0"/>
              <a:pPr/>
              <a:t>20</a:t>
            </a:fld>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ooter Placeholder 4"/>
          <p:cNvSpPr>
            <a:spLocks noGrp="1"/>
          </p:cNvSpPr>
          <p:nvPr>
            <p:ph type="ftr" sz="quarter" idx="11"/>
          </p:nvPr>
        </p:nvSpPr>
        <p:spPr/>
        <p:txBody>
          <a:bodyPr/>
          <a:lstStyle/>
          <a:p>
            <a:r>
              <a:rPr lang="en-US" smtClean="0"/>
              <a:t>C. Aidala, Ohio U., February 11, 2014</a:t>
            </a:r>
            <a:endParaRPr lang="en-US"/>
          </a:p>
        </p:txBody>
      </p:sp>
      <p:pic>
        <p:nvPicPr>
          <p:cNvPr id="1281027" name="Picture 3"/>
          <p:cNvPicPr>
            <a:picLocks noGrp="1" noChangeAspect="1" noChangeArrowheads="1"/>
          </p:cNvPicPr>
          <p:nvPr>
            <p:ph sz="half" idx="4294967295"/>
          </p:nvPr>
        </p:nvPicPr>
        <p:blipFill>
          <a:blip r:embed="rId4" cstate="print"/>
          <a:srcRect/>
          <a:stretch>
            <a:fillRect/>
          </a:stretch>
        </p:blipFill>
        <p:spPr>
          <a:xfrm>
            <a:off x="73025" y="2955925"/>
            <a:ext cx="4038600" cy="3160713"/>
          </a:xfrm>
          <a:noFill/>
          <a:ln/>
        </p:spPr>
      </p:pic>
      <p:sp>
        <p:nvSpPr>
          <p:cNvPr id="1281026" name="Rectangle 2"/>
          <p:cNvSpPr>
            <a:spLocks noGrp="1" noChangeArrowheads="1"/>
          </p:cNvSpPr>
          <p:nvPr>
            <p:ph type="title"/>
          </p:nvPr>
        </p:nvSpPr>
        <p:spPr/>
        <p:txBody>
          <a:bodyPr/>
          <a:lstStyle/>
          <a:p>
            <a:r>
              <a:rPr lang="en-US" sz="4800" dirty="0"/>
              <a:t>Proton </a:t>
            </a:r>
            <a:r>
              <a:rPr lang="en-US" sz="4800" dirty="0" smtClean="0"/>
              <a:t>“spin </a:t>
            </a:r>
            <a:r>
              <a:rPr lang="en-US" sz="4800" dirty="0"/>
              <a:t>c</a:t>
            </a:r>
            <a:r>
              <a:rPr lang="en-US" sz="4800" dirty="0" smtClean="0"/>
              <a:t>risis</a:t>
            </a:r>
            <a:r>
              <a:rPr lang="en-US" sz="4800" dirty="0" smtClean="0"/>
              <a:t>”</a:t>
            </a:r>
            <a:endParaRPr lang="el-GR" dirty="0">
              <a:ea typeface="Arial Unicode MS" pitchFamily="34" charset="-128"/>
              <a:cs typeface="Arial Unicode MS" pitchFamily="34" charset="-128"/>
            </a:endParaRPr>
          </a:p>
        </p:txBody>
      </p:sp>
      <p:sp>
        <p:nvSpPr>
          <p:cNvPr id="1281028" name="Text Box 4"/>
          <p:cNvSpPr txBox="1">
            <a:spLocks noChangeArrowheads="1"/>
          </p:cNvSpPr>
          <p:nvPr/>
        </p:nvSpPr>
        <p:spPr bwMode="auto">
          <a:xfrm>
            <a:off x="117475" y="1598613"/>
            <a:ext cx="6994525" cy="1373187"/>
          </a:xfrm>
          <a:prstGeom prst="rect">
            <a:avLst/>
          </a:prstGeom>
          <a:noFill/>
          <a:ln w="9525" algn="ctr">
            <a:noFill/>
            <a:miter lim="800000"/>
            <a:headEnd/>
            <a:tailEnd/>
          </a:ln>
          <a:effectLst/>
        </p:spPr>
        <p:txBody>
          <a:bodyPr wrap="none">
            <a:spAutoFit/>
          </a:bodyPr>
          <a:lstStyle/>
          <a:p>
            <a:pPr algn="l"/>
            <a:r>
              <a:rPr lang="en-US" sz="2800"/>
              <a:t>    SLAC:    </a:t>
            </a:r>
            <a:r>
              <a:rPr lang="en-US" sz="2800" i="1"/>
              <a:t>0.10 &lt; x</a:t>
            </a:r>
            <a:r>
              <a:rPr lang="en-US" sz="2800" i="1" baseline="-25000"/>
              <a:t>  </a:t>
            </a:r>
            <a:r>
              <a:rPr lang="en-US" sz="2800" i="1"/>
              <a:t>&lt;0.7</a:t>
            </a:r>
            <a:endParaRPr lang="en-US" sz="2800"/>
          </a:p>
          <a:p>
            <a:pPr algn="l"/>
            <a:r>
              <a:rPr lang="en-US" sz="2800"/>
              <a:t>    CERN:   </a:t>
            </a:r>
            <a:r>
              <a:rPr lang="en-US" sz="2800" i="1"/>
              <a:t>0.01 &lt; x</a:t>
            </a:r>
            <a:r>
              <a:rPr lang="en-US" sz="2800" i="1" baseline="-25000"/>
              <a:t> </a:t>
            </a:r>
            <a:r>
              <a:rPr lang="en-US" sz="2800" i="1"/>
              <a:t>&lt;0.5</a:t>
            </a:r>
            <a:r>
              <a:rPr lang="en-US" sz="2800">
                <a:solidFill>
                  <a:schemeClr val="tx1"/>
                </a:solidFill>
              </a:rPr>
              <a:t>                                    </a:t>
            </a:r>
          </a:p>
          <a:p>
            <a:pPr algn="l"/>
            <a:endParaRPr lang="en-US" sz="2800" i="1">
              <a:solidFill>
                <a:schemeClr val="tx1"/>
              </a:solidFill>
            </a:endParaRPr>
          </a:p>
        </p:txBody>
      </p:sp>
      <p:sp>
        <p:nvSpPr>
          <p:cNvPr id="1281029" name="Line 5"/>
          <p:cNvSpPr>
            <a:spLocks noChangeShapeType="1"/>
          </p:cNvSpPr>
          <p:nvPr/>
        </p:nvSpPr>
        <p:spPr bwMode="auto">
          <a:xfrm>
            <a:off x="2344738" y="3146425"/>
            <a:ext cx="19050" cy="1511300"/>
          </a:xfrm>
          <a:prstGeom prst="line">
            <a:avLst/>
          </a:prstGeom>
          <a:noFill/>
          <a:ln w="38100">
            <a:solidFill>
              <a:srgbClr val="0000FF"/>
            </a:solidFill>
            <a:round/>
            <a:headEnd/>
            <a:tailEnd/>
          </a:ln>
          <a:effectLst/>
        </p:spPr>
        <p:txBody>
          <a:bodyPr>
            <a:spAutoFit/>
          </a:bodyPr>
          <a:lstStyle/>
          <a:p>
            <a:endParaRPr lang="en-US"/>
          </a:p>
        </p:txBody>
      </p:sp>
      <p:sp>
        <p:nvSpPr>
          <p:cNvPr id="1281030" name="Line 6"/>
          <p:cNvSpPr>
            <a:spLocks noChangeShapeType="1"/>
          </p:cNvSpPr>
          <p:nvPr/>
        </p:nvSpPr>
        <p:spPr bwMode="auto">
          <a:xfrm>
            <a:off x="2365375" y="3697288"/>
            <a:ext cx="533400" cy="0"/>
          </a:xfrm>
          <a:prstGeom prst="line">
            <a:avLst/>
          </a:prstGeom>
          <a:noFill/>
          <a:ln w="38100">
            <a:solidFill>
              <a:srgbClr val="0000FF"/>
            </a:solidFill>
            <a:round/>
            <a:headEnd/>
            <a:tailEnd type="triangle" w="med" len="med"/>
          </a:ln>
          <a:effectLst/>
        </p:spPr>
        <p:txBody>
          <a:bodyPr>
            <a:spAutoFit/>
          </a:bodyPr>
          <a:lstStyle/>
          <a:p>
            <a:endParaRPr lang="en-US"/>
          </a:p>
        </p:txBody>
      </p:sp>
      <p:sp>
        <p:nvSpPr>
          <p:cNvPr id="1281031" name="Text Box 7"/>
          <p:cNvSpPr txBox="1">
            <a:spLocks noChangeArrowheads="1"/>
          </p:cNvSpPr>
          <p:nvPr/>
        </p:nvSpPr>
        <p:spPr bwMode="auto">
          <a:xfrm>
            <a:off x="2306638" y="3130550"/>
            <a:ext cx="1712912" cy="336550"/>
          </a:xfrm>
          <a:prstGeom prst="rect">
            <a:avLst/>
          </a:prstGeom>
          <a:noFill/>
          <a:ln w="9525" algn="ctr">
            <a:noFill/>
            <a:miter lim="800000"/>
            <a:headEnd/>
            <a:tailEnd/>
          </a:ln>
          <a:effectLst/>
        </p:spPr>
        <p:txBody>
          <a:bodyPr wrap="none">
            <a:spAutoFit/>
          </a:bodyPr>
          <a:lstStyle/>
          <a:p>
            <a:pPr algn="l"/>
            <a:r>
              <a:rPr lang="en-US" sz="1600" b="1">
                <a:solidFill>
                  <a:srgbClr val="0000CC"/>
                </a:solidFill>
                <a:latin typeface="Maiandra GD" pitchFamily="34" charset="0"/>
              </a:rPr>
              <a:t>0.1 &lt; x</a:t>
            </a:r>
            <a:r>
              <a:rPr lang="en-US" sz="1600" b="1" baseline="-25000">
                <a:solidFill>
                  <a:srgbClr val="0000CC"/>
                </a:solidFill>
                <a:latin typeface="Maiandra GD" pitchFamily="34" charset="0"/>
              </a:rPr>
              <a:t>SLAC </a:t>
            </a:r>
            <a:r>
              <a:rPr lang="en-US" sz="1600" b="1">
                <a:solidFill>
                  <a:srgbClr val="0000CC"/>
                </a:solidFill>
                <a:latin typeface="Maiandra GD" pitchFamily="34" charset="0"/>
              </a:rPr>
              <a:t>&lt; 0.7</a:t>
            </a:r>
          </a:p>
        </p:txBody>
      </p:sp>
      <p:sp>
        <p:nvSpPr>
          <p:cNvPr id="1281032" name="Text Box 8"/>
          <p:cNvSpPr txBox="1">
            <a:spLocks noChangeArrowheads="1"/>
          </p:cNvSpPr>
          <p:nvPr/>
        </p:nvSpPr>
        <p:spPr bwMode="auto">
          <a:xfrm>
            <a:off x="582613" y="3148013"/>
            <a:ext cx="725487" cy="396875"/>
          </a:xfrm>
          <a:prstGeom prst="rect">
            <a:avLst/>
          </a:prstGeom>
          <a:noFill/>
          <a:ln w="9525" algn="ctr">
            <a:noFill/>
            <a:miter lim="800000"/>
            <a:headEnd/>
            <a:tailEnd/>
          </a:ln>
          <a:effectLst/>
        </p:spPr>
        <p:txBody>
          <a:bodyPr wrap="none">
            <a:spAutoFit/>
          </a:bodyPr>
          <a:lstStyle/>
          <a:p>
            <a:pPr algn="l"/>
            <a:r>
              <a:rPr lang="en-US" sz="2000" b="1" i="1">
                <a:solidFill>
                  <a:schemeClr val="tx1"/>
                </a:solidFill>
                <a:latin typeface="Maiandra GD" pitchFamily="34" charset="0"/>
              </a:rPr>
              <a:t>A</a:t>
            </a:r>
            <a:r>
              <a:rPr lang="en-US" sz="2000" b="1" i="1" baseline="-25000">
                <a:solidFill>
                  <a:schemeClr val="tx1"/>
                </a:solidFill>
                <a:latin typeface="Maiandra GD" pitchFamily="34" charset="0"/>
              </a:rPr>
              <a:t>1</a:t>
            </a:r>
            <a:r>
              <a:rPr lang="en-US" sz="2000" b="1" i="1">
                <a:solidFill>
                  <a:schemeClr val="tx1"/>
                </a:solidFill>
                <a:latin typeface="Maiandra GD" pitchFamily="34" charset="0"/>
              </a:rPr>
              <a:t>(x)</a:t>
            </a:r>
          </a:p>
        </p:txBody>
      </p:sp>
      <p:sp>
        <p:nvSpPr>
          <p:cNvPr id="1281033" name="Text Box 9"/>
          <p:cNvSpPr txBox="1">
            <a:spLocks noChangeArrowheads="1"/>
          </p:cNvSpPr>
          <p:nvPr/>
        </p:nvSpPr>
        <p:spPr bwMode="auto">
          <a:xfrm>
            <a:off x="2819400" y="5759450"/>
            <a:ext cx="1355725" cy="396875"/>
          </a:xfrm>
          <a:prstGeom prst="rect">
            <a:avLst/>
          </a:prstGeom>
          <a:noFill/>
          <a:ln w="9525" algn="ctr">
            <a:noFill/>
            <a:miter lim="800000"/>
            <a:headEnd/>
            <a:tailEnd/>
          </a:ln>
          <a:effectLst/>
        </p:spPr>
        <p:txBody>
          <a:bodyPr wrap="none">
            <a:spAutoFit/>
          </a:bodyPr>
          <a:lstStyle/>
          <a:p>
            <a:pPr algn="l"/>
            <a:r>
              <a:rPr lang="en-US" sz="2000" b="1">
                <a:solidFill>
                  <a:schemeClr val="tx1"/>
                </a:solidFill>
                <a:latin typeface="Maiandra GD" pitchFamily="34" charset="0"/>
              </a:rPr>
              <a:t>x-Bjorken</a:t>
            </a:r>
          </a:p>
        </p:txBody>
      </p:sp>
      <p:sp>
        <p:nvSpPr>
          <p:cNvPr id="1281034" name="Rectangle 10"/>
          <p:cNvSpPr>
            <a:spLocks noChangeArrowheads="1"/>
          </p:cNvSpPr>
          <p:nvPr/>
        </p:nvSpPr>
        <p:spPr bwMode="auto">
          <a:xfrm>
            <a:off x="2209800" y="6705600"/>
            <a:ext cx="914400" cy="914400"/>
          </a:xfrm>
          <a:prstGeom prst="rect">
            <a:avLst/>
          </a:prstGeom>
          <a:noFill/>
          <a:ln w="9525" algn="ctr">
            <a:noFill/>
            <a:miter lim="800000"/>
            <a:headEnd/>
            <a:tailEnd/>
          </a:ln>
          <a:effectLst/>
        </p:spPr>
        <p:txBody>
          <a:bodyPr wrap="none" anchor="ctr">
            <a:spAutoFit/>
          </a:bodyPr>
          <a:lstStyle/>
          <a:p>
            <a:endParaRPr lang="en-US"/>
          </a:p>
        </p:txBody>
      </p:sp>
      <p:sp>
        <p:nvSpPr>
          <p:cNvPr id="1281035" name="Rectangle 11"/>
          <p:cNvSpPr>
            <a:spLocks noChangeArrowheads="1"/>
          </p:cNvSpPr>
          <p:nvPr/>
        </p:nvSpPr>
        <p:spPr bwMode="auto">
          <a:xfrm>
            <a:off x="4191000" y="4114800"/>
            <a:ext cx="4714875" cy="701675"/>
          </a:xfrm>
          <a:prstGeom prst="rect">
            <a:avLst/>
          </a:prstGeom>
          <a:noFill/>
          <a:ln w="9525" algn="ctr">
            <a:noFill/>
            <a:miter lim="800000"/>
            <a:headEnd/>
            <a:tailEnd/>
          </a:ln>
          <a:effectLst/>
        </p:spPr>
        <p:txBody>
          <a:bodyPr wrap="none" anchor="ctr">
            <a:spAutoFit/>
          </a:bodyPr>
          <a:lstStyle/>
          <a:p>
            <a:pPr algn="l"/>
            <a:r>
              <a:rPr lang="en-US" sz="2000" b="1" dirty="0">
                <a:ea typeface="Arial Unicode MS" pitchFamily="34" charset="-128"/>
                <a:cs typeface="Arial Unicode MS" pitchFamily="34" charset="-128"/>
              </a:rPr>
              <a:t>EMC (CERN), Phys.Lett.B206:364 (1988)</a:t>
            </a:r>
          </a:p>
          <a:p>
            <a:pPr algn="l"/>
            <a:r>
              <a:rPr lang="en-US" sz="2000" b="1" dirty="0" smtClean="0">
                <a:ea typeface="Arial Unicode MS" pitchFamily="34" charset="-128"/>
                <a:cs typeface="Arial Unicode MS" pitchFamily="34" charset="-128"/>
              </a:rPr>
              <a:t>1705 </a:t>
            </a:r>
            <a:r>
              <a:rPr lang="en-US" sz="2000" b="1" dirty="0">
                <a:ea typeface="Arial Unicode MS" pitchFamily="34" charset="-128"/>
                <a:cs typeface="Arial Unicode MS" pitchFamily="34" charset="-128"/>
              </a:rPr>
              <a:t>citations!</a:t>
            </a:r>
          </a:p>
        </p:txBody>
      </p:sp>
      <p:sp>
        <p:nvSpPr>
          <p:cNvPr id="1281037" name="Text Box 13"/>
          <p:cNvSpPr txBox="1">
            <a:spLocks noChangeArrowheads="1"/>
          </p:cNvSpPr>
          <p:nvPr/>
        </p:nvSpPr>
        <p:spPr bwMode="auto">
          <a:xfrm>
            <a:off x="1385888" y="5243513"/>
            <a:ext cx="1820862" cy="336550"/>
          </a:xfrm>
          <a:prstGeom prst="rect">
            <a:avLst/>
          </a:prstGeom>
          <a:noFill/>
          <a:ln w="9525" algn="ctr">
            <a:noFill/>
            <a:miter lim="800000"/>
            <a:headEnd/>
            <a:tailEnd/>
          </a:ln>
          <a:effectLst/>
        </p:spPr>
        <p:txBody>
          <a:bodyPr wrap="none">
            <a:spAutoFit/>
          </a:bodyPr>
          <a:lstStyle/>
          <a:p>
            <a:pPr algn="l"/>
            <a:r>
              <a:rPr lang="en-US" sz="1600" b="1">
                <a:solidFill>
                  <a:srgbClr val="FF0000"/>
                </a:solidFill>
                <a:latin typeface="Maiandra GD" pitchFamily="34" charset="0"/>
              </a:rPr>
              <a:t>0.01 &lt; x</a:t>
            </a:r>
            <a:r>
              <a:rPr lang="en-US" sz="1600" b="1" baseline="-25000">
                <a:solidFill>
                  <a:srgbClr val="FF0000"/>
                </a:solidFill>
                <a:latin typeface="Maiandra GD" pitchFamily="34" charset="0"/>
              </a:rPr>
              <a:t>CERN </a:t>
            </a:r>
            <a:r>
              <a:rPr lang="en-US" sz="1600" b="1">
                <a:solidFill>
                  <a:srgbClr val="FF0000"/>
                </a:solidFill>
                <a:latin typeface="Maiandra GD" pitchFamily="34" charset="0"/>
              </a:rPr>
              <a:t>&lt; 0.5</a:t>
            </a:r>
          </a:p>
        </p:txBody>
      </p:sp>
      <p:sp>
        <p:nvSpPr>
          <p:cNvPr id="1281038" name="Line 14"/>
          <p:cNvSpPr>
            <a:spLocks noChangeShapeType="1"/>
          </p:cNvSpPr>
          <p:nvPr/>
        </p:nvSpPr>
        <p:spPr bwMode="auto">
          <a:xfrm flipH="1">
            <a:off x="1000125" y="5041900"/>
            <a:ext cx="0" cy="576263"/>
          </a:xfrm>
          <a:prstGeom prst="line">
            <a:avLst/>
          </a:prstGeom>
          <a:noFill/>
          <a:ln w="38100">
            <a:solidFill>
              <a:srgbClr val="FF0000"/>
            </a:solidFill>
            <a:round/>
            <a:headEnd/>
            <a:tailEnd/>
          </a:ln>
          <a:effectLst/>
        </p:spPr>
        <p:txBody>
          <a:bodyPr>
            <a:spAutoFit/>
          </a:bodyPr>
          <a:lstStyle/>
          <a:p>
            <a:endParaRPr lang="en-US"/>
          </a:p>
        </p:txBody>
      </p:sp>
      <p:sp>
        <p:nvSpPr>
          <p:cNvPr id="1281039" name="Line 15"/>
          <p:cNvSpPr>
            <a:spLocks noChangeShapeType="1"/>
          </p:cNvSpPr>
          <p:nvPr/>
        </p:nvSpPr>
        <p:spPr bwMode="auto">
          <a:xfrm flipH="1">
            <a:off x="3727450" y="4159250"/>
            <a:ext cx="0" cy="1382713"/>
          </a:xfrm>
          <a:prstGeom prst="line">
            <a:avLst/>
          </a:prstGeom>
          <a:noFill/>
          <a:ln w="38100">
            <a:solidFill>
              <a:srgbClr val="FF0000"/>
            </a:solidFill>
            <a:round/>
            <a:headEnd/>
            <a:tailEnd/>
          </a:ln>
          <a:effectLst/>
        </p:spPr>
        <p:txBody>
          <a:bodyPr>
            <a:spAutoFit/>
          </a:bodyPr>
          <a:lstStyle/>
          <a:p>
            <a:endParaRPr lang="en-US"/>
          </a:p>
        </p:txBody>
      </p:sp>
      <p:sp>
        <p:nvSpPr>
          <p:cNvPr id="1281040" name="Text Box 16"/>
          <p:cNvSpPr txBox="1">
            <a:spLocks noChangeArrowheads="1"/>
          </p:cNvSpPr>
          <p:nvPr/>
        </p:nvSpPr>
        <p:spPr bwMode="auto">
          <a:xfrm>
            <a:off x="5410200" y="5238750"/>
            <a:ext cx="3795713" cy="579438"/>
          </a:xfrm>
          <a:prstGeom prst="rect">
            <a:avLst/>
          </a:prstGeom>
          <a:noFill/>
          <a:ln w="38100">
            <a:noFill/>
            <a:miter lim="800000"/>
            <a:headEnd/>
            <a:tailEnd type="none" w="lg" len="lg"/>
          </a:ln>
          <a:effectLst/>
        </p:spPr>
        <p:txBody>
          <a:bodyPr wrap="none">
            <a:spAutoFit/>
          </a:bodyPr>
          <a:lstStyle/>
          <a:p>
            <a:pPr algn="l" eaLnBrk="1" hangingPunct="1"/>
            <a:r>
              <a:rPr lang="en-US" sz="3200" b="1"/>
              <a:t>“Proton Spin Crisis”</a:t>
            </a:r>
          </a:p>
        </p:txBody>
      </p:sp>
      <p:sp>
        <p:nvSpPr>
          <p:cNvPr id="1281041" name="AutoShape 17"/>
          <p:cNvSpPr>
            <a:spLocks noChangeArrowheads="1"/>
          </p:cNvSpPr>
          <p:nvPr/>
        </p:nvSpPr>
        <p:spPr bwMode="auto">
          <a:xfrm>
            <a:off x="4495800" y="5149850"/>
            <a:ext cx="844550" cy="860425"/>
          </a:xfrm>
          <a:prstGeom prst="rightArrow">
            <a:avLst>
              <a:gd name="adj1" fmla="val 50000"/>
              <a:gd name="adj2" fmla="val 25000"/>
            </a:avLst>
          </a:prstGeom>
          <a:noFill/>
          <a:ln w="38100">
            <a:solidFill>
              <a:srgbClr val="FFFF99"/>
            </a:solidFill>
            <a:miter lim="800000"/>
            <a:headEnd/>
            <a:tailEnd type="none" w="lg" len="lg"/>
          </a:ln>
          <a:effectLst/>
        </p:spPr>
        <p:txBody>
          <a:bodyPr anchor="ctr">
            <a:spAutoFit/>
          </a:bodyPr>
          <a:lstStyle/>
          <a:p>
            <a:endParaRPr lang="en-US"/>
          </a:p>
        </p:txBody>
      </p:sp>
      <p:graphicFrame>
        <p:nvGraphicFramePr>
          <p:cNvPr id="1281043" name="Object 19"/>
          <p:cNvGraphicFramePr>
            <a:graphicFrameLocks noGrp="1" noChangeAspect="1"/>
          </p:cNvGraphicFramePr>
          <p:nvPr>
            <p:ph idx="1"/>
          </p:nvPr>
        </p:nvGraphicFramePr>
        <p:xfrm>
          <a:off x="4953000" y="1371600"/>
          <a:ext cx="3668713" cy="963613"/>
        </p:xfrm>
        <a:graphic>
          <a:graphicData uri="http://schemas.openxmlformats.org/presentationml/2006/ole">
            <mc:AlternateContent xmlns:mc="http://schemas.openxmlformats.org/markup-compatibility/2006">
              <mc:Choice xmlns:v="urn:schemas-microsoft-com:vml" Requires="v">
                <p:oleObj spid="_x0000_s1992998" name="Equation" r:id="rId5" imgW="1498320" imgH="393480" progId="Equation.3">
                  <p:embed/>
                </p:oleObj>
              </mc:Choice>
              <mc:Fallback>
                <p:oleObj name="Equation" r:id="rId5" imgW="149832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1371600"/>
                        <a:ext cx="3668713" cy="963613"/>
                      </a:xfrm>
                      <a:prstGeom prst="rect">
                        <a:avLst/>
                      </a:prstGeom>
                      <a:solidFill>
                        <a:schemeClr val="bg1"/>
                      </a:solidFill>
                      <a:ln>
                        <a:noFill/>
                      </a:ln>
                      <a:extLst>
                        <a:ext uri="{91240B29-F687-4F45-9708-019B960494DF}">
                          <a14:hiddenLine xmlns:a14="http://schemas.microsoft.com/office/drawing/2010/main" w="9525">
                            <a:solidFill>
                              <a:srgbClr val="FF0000"/>
                            </a:solidFill>
                            <a:miter lim="800000"/>
                            <a:headEnd/>
                            <a:tailEnd/>
                          </a14:hiddenLine>
                        </a:ext>
                      </a:extLst>
                    </p:spPr>
                  </p:pic>
                </p:oleObj>
              </mc:Fallback>
            </mc:AlternateContent>
          </a:graphicData>
        </a:graphic>
      </p:graphicFrame>
      <p:grpSp>
        <p:nvGrpSpPr>
          <p:cNvPr id="1281045" name="Group 21"/>
          <p:cNvGrpSpPr>
            <a:grpSpLocks/>
          </p:cNvGrpSpPr>
          <p:nvPr/>
        </p:nvGrpSpPr>
        <p:grpSpPr bwMode="auto">
          <a:xfrm>
            <a:off x="4267200" y="2438400"/>
            <a:ext cx="4876800" cy="1676400"/>
            <a:chOff x="2688" y="2448"/>
            <a:chExt cx="3072" cy="1056"/>
          </a:xfrm>
        </p:grpSpPr>
        <p:sp>
          <p:nvSpPr>
            <p:cNvPr id="1281046" name="Rectangle 22"/>
            <p:cNvSpPr>
              <a:spLocks noChangeArrowheads="1"/>
            </p:cNvSpPr>
            <p:nvPr/>
          </p:nvSpPr>
          <p:spPr bwMode="auto">
            <a:xfrm>
              <a:off x="2688" y="2448"/>
              <a:ext cx="3072" cy="1056"/>
            </a:xfrm>
            <a:prstGeom prst="rect">
              <a:avLst/>
            </a:prstGeom>
            <a:solidFill>
              <a:srgbClr val="00FFFF"/>
            </a:solidFill>
            <a:ln w="9525">
              <a:solidFill>
                <a:schemeClr val="tx1"/>
              </a:solidFill>
              <a:miter lim="800000"/>
              <a:headEnd/>
              <a:tailEnd/>
            </a:ln>
            <a:effectLst/>
          </p:spPr>
          <p:txBody>
            <a:bodyPr wrap="none" anchor="ctr"/>
            <a:lstStyle/>
            <a:p>
              <a:endParaRPr lang="en-US" dirty="0">
                <a:solidFill>
                  <a:srgbClr val="00FFFF"/>
                </a:solidFill>
              </a:endParaRPr>
            </a:p>
          </p:txBody>
        </p:sp>
        <p:graphicFrame>
          <p:nvGraphicFramePr>
            <p:cNvPr id="1281047" name="Object 23"/>
            <p:cNvGraphicFramePr>
              <a:graphicFrameLocks noChangeAspect="1"/>
            </p:cNvGraphicFramePr>
            <p:nvPr/>
          </p:nvGraphicFramePr>
          <p:xfrm>
            <a:off x="2784" y="2586"/>
            <a:ext cx="1200" cy="342"/>
          </p:xfrm>
          <a:graphic>
            <a:graphicData uri="http://schemas.openxmlformats.org/presentationml/2006/ole">
              <mc:AlternateContent xmlns:mc="http://schemas.openxmlformats.org/markup-compatibility/2006">
                <mc:Choice xmlns:v="urn:schemas-microsoft-com:vml" Requires="v">
                  <p:oleObj spid="_x0000_s1992999" name="Equation" r:id="rId7" imgW="799920" imgH="228600" progId="Equation.3">
                    <p:embed/>
                  </p:oleObj>
                </mc:Choice>
                <mc:Fallback>
                  <p:oleObj name="Equation" r:id="rId7" imgW="79992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4" y="2586"/>
                          <a:ext cx="1200" cy="342"/>
                        </a:xfrm>
                        <a:prstGeom prst="rect">
                          <a:avLst/>
                        </a:prstGeom>
                        <a:solidFill>
                          <a:srgbClr val="00FFFF"/>
                        </a:solidFill>
                      </p:spPr>
                    </p:pic>
                  </p:oleObj>
                </mc:Fallback>
              </mc:AlternateContent>
            </a:graphicData>
          </a:graphic>
        </p:graphicFrame>
        <p:sp>
          <p:nvSpPr>
            <p:cNvPr id="1281048" name="Text Box 24"/>
            <p:cNvSpPr txBox="1">
              <a:spLocks noChangeArrowheads="1"/>
            </p:cNvSpPr>
            <p:nvPr/>
          </p:nvSpPr>
          <p:spPr bwMode="auto">
            <a:xfrm>
              <a:off x="4032" y="2544"/>
              <a:ext cx="1603" cy="442"/>
            </a:xfrm>
            <a:prstGeom prst="rect">
              <a:avLst/>
            </a:prstGeom>
            <a:solidFill>
              <a:srgbClr val="00FFFF"/>
            </a:solidFill>
            <a:ln w="38100">
              <a:noFill/>
              <a:miter lim="800000"/>
              <a:headEnd/>
              <a:tailEnd type="none" w="lg" len="lg"/>
            </a:ln>
            <a:effectLst/>
          </p:spPr>
          <p:txBody>
            <a:bodyPr wrap="none">
              <a:spAutoFit/>
            </a:bodyPr>
            <a:lstStyle/>
            <a:p>
              <a:pPr algn="l" eaLnBrk="1" hangingPunct="1"/>
              <a:r>
                <a:rPr lang="en-US" sz="2000" dirty="0">
                  <a:solidFill>
                    <a:schemeClr val="tx1"/>
                  </a:solidFill>
                  <a:latin typeface="Arial Unicode MS" pitchFamily="34" charset="-128"/>
                </a:rPr>
                <a:t>Quark-Parton Model </a:t>
              </a:r>
            </a:p>
            <a:p>
              <a:pPr algn="l" eaLnBrk="1" hangingPunct="1"/>
              <a:r>
                <a:rPr lang="en-US" sz="2000" dirty="0" smtClean="0">
                  <a:solidFill>
                    <a:schemeClr val="tx1"/>
                  </a:solidFill>
                  <a:latin typeface="Arial Unicode MS" pitchFamily="34" charset="-128"/>
                </a:rPr>
                <a:t>expectation</a:t>
              </a:r>
              <a:endParaRPr lang="en-US" sz="2000" dirty="0">
                <a:solidFill>
                  <a:schemeClr val="tx1"/>
                </a:solidFill>
                <a:latin typeface="Arial Unicode MS" pitchFamily="34" charset="-128"/>
              </a:endParaRPr>
            </a:p>
          </p:txBody>
        </p:sp>
        <p:sp>
          <p:nvSpPr>
            <p:cNvPr id="1281049" name="Rectangle 25"/>
            <p:cNvSpPr>
              <a:spLocks noChangeArrowheads="1"/>
            </p:cNvSpPr>
            <p:nvPr/>
          </p:nvSpPr>
          <p:spPr bwMode="auto">
            <a:xfrm>
              <a:off x="2784" y="2976"/>
              <a:ext cx="2745" cy="442"/>
            </a:xfrm>
            <a:prstGeom prst="rect">
              <a:avLst/>
            </a:prstGeom>
            <a:solidFill>
              <a:srgbClr val="00FFFF"/>
            </a:solidFill>
            <a:ln w="9525" algn="ctr">
              <a:noFill/>
              <a:miter lim="800000"/>
              <a:headEnd/>
              <a:tailEnd/>
            </a:ln>
            <a:effectLst/>
          </p:spPr>
          <p:txBody>
            <a:bodyPr wrap="none" anchor="ctr">
              <a:spAutoFit/>
            </a:bodyPr>
            <a:lstStyle/>
            <a:p>
              <a:pPr algn="l"/>
              <a:r>
                <a:rPr lang="en-US" sz="2000" dirty="0">
                  <a:solidFill>
                    <a:schemeClr val="tx1"/>
                  </a:solidFill>
                  <a:latin typeface="Arial" charset="0"/>
                </a:rPr>
                <a:t>E130, Phys.Rev.Lett.51:1135 (1983) </a:t>
              </a:r>
            </a:p>
            <a:p>
              <a:pPr algn="l"/>
              <a:r>
                <a:rPr lang="en-US" sz="2000" dirty="0" smtClean="0">
                  <a:solidFill>
                    <a:schemeClr val="tx1"/>
                  </a:solidFill>
                  <a:latin typeface="Arial" charset="0"/>
                </a:rPr>
                <a:t>464 </a:t>
              </a:r>
              <a:r>
                <a:rPr lang="en-US" sz="2000" dirty="0">
                  <a:solidFill>
                    <a:schemeClr val="tx1"/>
                  </a:solidFill>
                  <a:latin typeface="Arial" charset="0"/>
                </a:rPr>
                <a:t>citations</a:t>
              </a:r>
              <a:r>
                <a:rPr lang="en-US" sz="1600" dirty="0">
                  <a:solidFill>
                    <a:schemeClr val="tx1"/>
                  </a:solidFill>
                  <a:latin typeface="Arial" charset="0"/>
                </a:rPr>
                <a:t>  </a:t>
              </a:r>
            </a:p>
          </p:txBody>
        </p:sp>
      </p:grpSp>
      <p:pic>
        <p:nvPicPr>
          <p:cNvPr id="1281050" name="Picture 26"/>
          <p:cNvPicPr>
            <a:picLocks noChangeAspect="1" noChangeArrowheads="1"/>
          </p:cNvPicPr>
          <p:nvPr/>
        </p:nvPicPr>
        <p:blipFill>
          <a:blip r:embed="rId9" cstate="print"/>
          <a:srcRect/>
          <a:stretch>
            <a:fillRect/>
          </a:stretch>
        </p:blipFill>
        <p:spPr bwMode="auto">
          <a:xfrm>
            <a:off x="2728913" y="2514600"/>
            <a:ext cx="6415087" cy="990600"/>
          </a:xfrm>
          <a:prstGeom prst="rect">
            <a:avLst/>
          </a:prstGeom>
          <a:noFill/>
          <a:ln w="9525">
            <a:solidFill>
              <a:schemeClr val="tx1"/>
            </a:solidFill>
            <a:miter lim="800000"/>
            <a:headEnd/>
            <a:tailEnd/>
          </a:ln>
          <a:effectLst/>
        </p:spPr>
      </p:pic>
      <p:sp>
        <p:nvSpPr>
          <p:cNvPr id="1281051" name="Oval 27"/>
          <p:cNvSpPr>
            <a:spLocks noChangeArrowheads="1"/>
          </p:cNvSpPr>
          <p:nvPr/>
        </p:nvSpPr>
        <p:spPr bwMode="auto">
          <a:xfrm>
            <a:off x="4137025" y="3157538"/>
            <a:ext cx="990600" cy="381000"/>
          </a:xfrm>
          <a:prstGeom prst="ellipse">
            <a:avLst/>
          </a:prstGeom>
          <a:noFill/>
          <a:ln w="25400">
            <a:solidFill>
              <a:srgbClr val="FF0000"/>
            </a:solidFill>
            <a:round/>
            <a:headEnd/>
            <a:tailEnd/>
          </a:ln>
          <a:effectLst/>
        </p:spPr>
        <p:txBody>
          <a:bodyPr wrap="none" anchor="ctr"/>
          <a:lstStyle/>
          <a:p>
            <a:endParaRPr lang="en-US"/>
          </a:p>
        </p:txBody>
      </p:sp>
      <p:sp>
        <p:nvSpPr>
          <p:cNvPr id="1281052" name="Oval 28"/>
          <p:cNvSpPr>
            <a:spLocks noChangeArrowheads="1"/>
          </p:cNvSpPr>
          <p:nvPr/>
        </p:nvSpPr>
        <p:spPr bwMode="auto">
          <a:xfrm>
            <a:off x="5410200" y="3155950"/>
            <a:ext cx="3733800" cy="381000"/>
          </a:xfrm>
          <a:prstGeom prst="ellipse">
            <a:avLst/>
          </a:prstGeom>
          <a:noFill/>
          <a:ln w="25400">
            <a:solidFill>
              <a:srgbClr val="FF0000"/>
            </a:solidFill>
            <a:round/>
            <a:headEnd/>
            <a:tailEnd/>
          </a:ln>
          <a:effectLst/>
        </p:spPr>
        <p:txBody>
          <a:bodyPr wrap="none" anchor="ctr"/>
          <a:lstStyle/>
          <a:p>
            <a:endParaRPr lang="en-US"/>
          </a:p>
        </p:txBody>
      </p:sp>
      <p:sp>
        <p:nvSpPr>
          <p:cNvPr id="1281053" name="Text Box 29"/>
          <p:cNvSpPr txBox="1">
            <a:spLocks noChangeArrowheads="1"/>
          </p:cNvSpPr>
          <p:nvPr/>
        </p:nvSpPr>
        <p:spPr bwMode="auto">
          <a:xfrm>
            <a:off x="4267200" y="3733800"/>
            <a:ext cx="4673600" cy="457200"/>
          </a:xfrm>
          <a:prstGeom prst="rect">
            <a:avLst/>
          </a:prstGeom>
          <a:noFill/>
          <a:ln w="9525">
            <a:noFill/>
            <a:miter lim="800000"/>
            <a:headEnd/>
            <a:tailEnd/>
          </a:ln>
          <a:effectLst/>
        </p:spPr>
        <p:txBody>
          <a:bodyPr wrap="none">
            <a:spAutoFit/>
          </a:bodyPr>
          <a:lstStyle/>
          <a:p>
            <a:r>
              <a:rPr lang="en-US" dirty="0" smtClean="0">
                <a:solidFill>
                  <a:srgbClr val="FF0000"/>
                </a:solidFill>
              </a:rPr>
              <a:t>These </a:t>
            </a:r>
            <a:r>
              <a:rPr lang="en-US" dirty="0">
                <a:solidFill>
                  <a:srgbClr val="FF0000"/>
                </a:solidFill>
              </a:rPr>
              <a:t>haven’t been easy to measure!</a:t>
            </a:r>
          </a:p>
        </p:txBody>
      </p:sp>
      <p:sp>
        <p:nvSpPr>
          <p:cNvPr id="1281054" name="Oval 30"/>
          <p:cNvSpPr>
            <a:spLocks noChangeArrowheads="1"/>
          </p:cNvSpPr>
          <p:nvPr/>
        </p:nvSpPr>
        <p:spPr bwMode="auto">
          <a:xfrm>
            <a:off x="6934200" y="1622425"/>
            <a:ext cx="762000" cy="457200"/>
          </a:xfrm>
          <a:prstGeom prst="ellipse">
            <a:avLst/>
          </a:prstGeom>
          <a:noFill/>
          <a:ln w="25400">
            <a:solidFill>
              <a:srgbClr val="FF0000"/>
            </a:solidFill>
            <a:round/>
            <a:headEnd/>
            <a:tailEnd/>
          </a:ln>
          <a:effectLst/>
        </p:spPr>
        <p:txBody>
          <a:bodyPr wrap="none" anchor="ctr"/>
          <a:lstStyle/>
          <a:p>
            <a:endParaRPr lang="en-US"/>
          </a:p>
        </p:txBody>
      </p:sp>
      <p:sp>
        <p:nvSpPr>
          <p:cNvPr id="1281055" name="Oval 31"/>
          <p:cNvSpPr>
            <a:spLocks noChangeArrowheads="1"/>
          </p:cNvSpPr>
          <p:nvPr/>
        </p:nvSpPr>
        <p:spPr bwMode="auto">
          <a:xfrm>
            <a:off x="7870825" y="1601788"/>
            <a:ext cx="762000" cy="609600"/>
          </a:xfrm>
          <a:prstGeom prst="ellipse">
            <a:avLst/>
          </a:prstGeom>
          <a:noFill/>
          <a:ln w="25400">
            <a:solidFill>
              <a:srgbClr val="FF0000"/>
            </a:solidFill>
            <a:round/>
            <a:headEnd/>
            <a:tailEnd/>
          </a:ln>
          <a:effectLst/>
        </p:spPr>
        <p:txBody>
          <a:bodyPr wrap="none" anchor="ctr"/>
          <a:lstStyle/>
          <a:p>
            <a:endParaRPr lang="en-US"/>
          </a:p>
        </p:txBody>
      </p:sp>
      <p:sp>
        <p:nvSpPr>
          <p:cNvPr id="32" name="Slide Number Placeholder 31"/>
          <p:cNvSpPr>
            <a:spLocks noGrp="1"/>
          </p:cNvSpPr>
          <p:nvPr>
            <p:ph type="sldNum" sz="quarter" idx="12"/>
          </p:nvPr>
        </p:nvSpPr>
        <p:spPr/>
        <p:txBody>
          <a:bodyPr/>
          <a:lstStyle/>
          <a:p>
            <a:fld id="{9CCA4942-7CEE-491C-9F3A-ADE7BC2C4973}" type="slidenum">
              <a:rPr lang="en-US" smtClean="0"/>
              <a:pPr/>
              <a:t>21</a:t>
            </a:fld>
            <a:endParaRPr lang="en-US"/>
          </a:p>
        </p:txBody>
      </p:sp>
    </p:spTree>
    <p:extLst>
      <p:ext uri="{BB962C8B-B14F-4D97-AF65-F5344CB8AC3E}">
        <p14:creationId xmlns:p14="http://schemas.microsoft.com/office/powerpoint/2010/main" val="9020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281045"/>
                                        </p:tgtEl>
                                      </p:cBhvr>
                                    </p:animEffect>
                                    <p:set>
                                      <p:cBhvr>
                                        <p:cTn id="7" dur="1" fill="hold">
                                          <p:stCondLst>
                                            <p:cond delay="499"/>
                                          </p:stCondLst>
                                        </p:cTn>
                                        <p:tgtEl>
                                          <p:spTgt spid="1281045"/>
                                        </p:tgtEl>
                                        <p:attrNameLst>
                                          <p:attrName>style.visibility</p:attrName>
                                        </p:attrNameLst>
                                      </p:cBhvr>
                                      <p:to>
                                        <p:strVal val="hidden"/>
                                      </p:to>
                                    </p:se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81038"/>
                                        </p:tgtEl>
                                        <p:attrNameLst>
                                          <p:attrName>style.visibility</p:attrName>
                                        </p:attrNameLst>
                                      </p:cBhvr>
                                      <p:to>
                                        <p:strVal val="visible"/>
                                      </p:to>
                                    </p:set>
                                    <p:animEffect transition="in" filter="blinds(horizontal)">
                                      <p:cBhvr>
                                        <p:cTn id="11" dur="500"/>
                                        <p:tgtEl>
                                          <p:spTgt spid="1281038"/>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1281037"/>
                                        </p:tgtEl>
                                        <p:attrNameLst>
                                          <p:attrName>style.visibility</p:attrName>
                                        </p:attrNameLst>
                                      </p:cBhvr>
                                      <p:to>
                                        <p:strVal val="visible"/>
                                      </p:to>
                                    </p:set>
                                    <p:animEffect transition="in" filter="blinds(horizontal)">
                                      <p:cBhvr>
                                        <p:cTn id="14" dur="500"/>
                                        <p:tgtEl>
                                          <p:spTgt spid="128103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1281039"/>
                                        </p:tgtEl>
                                        <p:attrNameLst>
                                          <p:attrName>style.visibility</p:attrName>
                                        </p:attrNameLst>
                                      </p:cBhvr>
                                      <p:to>
                                        <p:strVal val="visible"/>
                                      </p:to>
                                    </p:set>
                                    <p:animEffect transition="in" filter="blinds(horizontal)">
                                      <p:cBhvr>
                                        <p:cTn id="17" dur="500"/>
                                        <p:tgtEl>
                                          <p:spTgt spid="128103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281035"/>
                                        </p:tgtEl>
                                        <p:attrNameLst>
                                          <p:attrName>style.visibility</p:attrName>
                                        </p:attrNameLst>
                                      </p:cBhvr>
                                      <p:to>
                                        <p:strVal val="visible"/>
                                      </p:to>
                                    </p:set>
                                    <p:animEffect transition="in" filter="blinds(horizontal)">
                                      <p:cBhvr>
                                        <p:cTn id="20" dur="500"/>
                                        <p:tgtEl>
                                          <p:spTgt spid="1281035"/>
                                        </p:tgtEl>
                                      </p:cBhvr>
                                    </p:animEffect>
                                  </p:childTnLst>
                                </p:cTn>
                              </p:par>
                              <p:par>
                                <p:cTn id="21" presetID="3" presetClass="entr" presetSubtype="10" fill="hold" nodeType="withEffect">
                                  <p:stCondLst>
                                    <p:cond delay="0"/>
                                  </p:stCondLst>
                                  <p:childTnLst>
                                    <p:set>
                                      <p:cBhvr>
                                        <p:cTn id="22" dur="1" fill="hold">
                                          <p:stCondLst>
                                            <p:cond delay="0"/>
                                          </p:stCondLst>
                                        </p:cTn>
                                        <p:tgtEl>
                                          <p:spTgt spid="1281028">
                                            <p:txEl>
                                              <p:pRg st="1" end="1"/>
                                            </p:txEl>
                                          </p:spTgt>
                                        </p:tgtEl>
                                        <p:attrNameLst>
                                          <p:attrName>style.visibility</p:attrName>
                                        </p:attrNameLst>
                                      </p:cBhvr>
                                      <p:to>
                                        <p:strVal val="visible"/>
                                      </p:to>
                                    </p:set>
                                    <p:animEffect transition="in" filter="blinds(horizontal)">
                                      <p:cBhvr>
                                        <p:cTn id="23" dur="500"/>
                                        <p:tgtEl>
                                          <p:spTgt spid="1281028">
                                            <p:txEl>
                                              <p:pRg st="1" end="1"/>
                                            </p:txEl>
                                          </p:spTgt>
                                        </p:tgtEl>
                                      </p:cBhvr>
                                    </p:animEffect>
                                  </p:childTnLst>
                                </p:cTn>
                              </p:par>
                            </p:childTnLst>
                          </p:cTn>
                        </p:par>
                        <p:par>
                          <p:cTn id="24" fill="hold">
                            <p:stCondLst>
                              <p:cond delay="1000"/>
                            </p:stCondLst>
                            <p:childTnLst>
                              <p:par>
                                <p:cTn id="25" presetID="3" presetClass="entr" presetSubtype="10" fill="hold" grpId="0" nodeType="afterEffect">
                                  <p:stCondLst>
                                    <p:cond delay="0"/>
                                  </p:stCondLst>
                                  <p:childTnLst>
                                    <p:set>
                                      <p:cBhvr>
                                        <p:cTn id="26" dur="1" fill="hold">
                                          <p:stCondLst>
                                            <p:cond delay="0"/>
                                          </p:stCondLst>
                                        </p:cTn>
                                        <p:tgtEl>
                                          <p:spTgt spid="1281041"/>
                                        </p:tgtEl>
                                        <p:attrNameLst>
                                          <p:attrName>style.visibility</p:attrName>
                                        </p:attrNameLst>
                                      </p:cBhvr>
                                      <p:to>
                                        <p:strVal val="visible"/>
                                      </p:to>
                                    </p:set>
                                    <p:animEffect transition="in" filter="blinds(horizontal)">
                                      <p:cBhvr>
                                        <p:cTn id="27" dur="500"/>
                                        <p:tgtEl>
                                          <p:spTgt spid="1281041"/>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281040"/>
                                        </p:tgtEl>
                                        <p:attrNameLst>
                                          <p:attrName>style.visibility</p:attrName>
                                        </p:attrNameLst>
                                      </p:cBhvr>
                                      <p:to>
                                        <p:strVal val="visible"/>
                                      </p:to>
                                    </p:set>
                                    <p:animEffect transition="in" filter="blinds(horizontal)">
                                      <p:cBhvr>
                                        <p:cTn id="30" dur="500"/>
                                        <p:tgtEl>
                                          <p:spTgt spid="1281040"/>
                                        </p:tgtEl>
                                      </p:cBhvr>
                                    </p:animEffect>
                                  </p:childTnLst>
                                </p:cTn>
                              </p:par>
                              <p:par>
                                <p:cTn id="31" presetID="2" presetClass="entr" presetSubtype="4" fill="hold" nodeType="withEffect">
                                  <p:stCondLst>
                                    <p:cond delay="0"/>
                                  </p:stCondLst>
                                  <p:childTnLst>
                                    <p:set>
                                      <p:cBhvr>
                                        <p:cTn id="32" dur="1" fill="hold">
                                          <p:stCondLst>
                                            <p:cond delay="0"/>
                                          </p:stCondLst>
                                        </p:cTn>
                                        <p:tgtEl>
                                          <p:spTgt spid="1281050"/>
                                        </p:tgtEl>
                                        <p:attrNameLst>
                                          <p:attrName>style.visibility</p:attrName>
                                        </p:attrNameLst>
                                      </p:cBhvr>
                                      <p:to>
                                        <p:strVal val="visible"/>
                                      </p:to>
                                    </p:set>
                                    <p:anim calcmode="lin" valueType="num">
                                      <p:cBhvr additive="base">
                                        <p:cTn id="33" dur="500" fill="hold"/>
                                        <p:tgtEl>
                                          <p:spTgt spid="1281050"/>
                                        </p:tgtEl>
                                        <p:attrNameLst>
                                          <p:attrName>ppt_x</p:attrName>
                                        </p:attrNameLst>
                                      </p:cBhvr>
                                      <p:tavLst>
                                        <p:tav tm="0">
                                          <p:val>
                                            <p:strVal val="#ppt_x"/>
                                          </p:val>
                                        </p:tav>
                                        <p:tav tm="100000">
                                          <p:val>
                                            <p:strVal val="#ppt_x"/>
                                          </p:val>
                                        </p:tav>
                                      </p:tavLst>
                                    </p:anim>
                                    <p:anim calcmode="lin" valueType="num">
                                      <p:cBhvr additive="base">
                                        <p:cTn id="34" dur="500" fill="hold"/>
                                        <p:tgtEl>
                                          <p:spTgt spid="128105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8" presetClass="entr" presetSubtype="16" fill="hold" grpId="0" nodeType="afterEffect">
                                  <p:stCondLst>
                                    <p:cond delay="1500"/>
                                  </p:stCondLst>
                                  <p:childTnLst>
                                    <p:set>
                                      <p:cBhvr>
                                        <p:cTn id="37" dur="1" fill="hold">
                                          <p:stCondLst>
                                            <p:cond delay="0"/>
                                          </p:stCondLst>
                                        </p:cTn>
                                        <p:tgtEl>
                                          <p:spTgt spid="1281051"/>
                                        </p:tgtEl>
                                        <p:attrNameLst>
                                          <p:attrName>style.visibility</p:attrName>
                                        </p:attrNameLst>
                                      </p:cBhvr>
                                      <p:to>
                                        <p:strVal val="visible"/>
                                      </p:to>
                                    </p:set>
                                    <p:animEffect transition="in" filter="diamond(in)">
                                      <p:cBhvr>
                                        <p:cTn id="38" dur="2000"/>
                                        <p:tgtEl>
                                          <p:spTgt spid="1281051"/>
                                        </p:tgtEl>
                                      </p:cBhvr>
                                    </p:animEffect>
                                  </p:childTnLst>
                                </p:cTn>
                              </p:par>
                              <p:par>
                                <p:cTn id="39" presetID="8" presetClass="entr" presetSubtype="16" fill="hold" grpId="0" nodeType="withEffect">
                                  <p:stCondLst>
                                    <p:cond delay="1500"/>
                                  </p:stCondLst>
                                  <p:childTnLst>
                                    <p:set>
                                      <p:cBhvr>
                                        <p:cTn id="40" dur="1" fill="hold">
                                          <p:stCondLst>
                                            <p:cond delay="0"/>
                                          </p:stCondLst>
                                        </p:cTn>
                                        <p:tgtEl>
                                          <p:spTgt spid="1281052"/>
                                        </p:tgtEl>
                                        <p:attrNameLst>
                                          <p:attrName>style.visibility</p:attrName>
                                        </p:attrNameLst>
                                      </p:cBhvr>
                                      <p:to>
                                        <p:strVal val="visible"/>
                                      </p:to>
                                    </p:set>
                                    <p:animEffect transition="in" filter="diamond(in)">
                                      <p:cBhvr>
                                        <p:cTn id="41" dur="2000"/>
                                        <p:tgtEl>
                                          <p:spTgt spid="1281052"/>
                                        </p:tgtEl>
                                      </p:cBhvr>
                                    </p:animEffect>
                                  </p:childTnLst>
                                </p:cTn>
                              </p:par>
                              <p:par>
                                <p:cTn id="42" presetID="8" presetClass="entr" presetSubtype="16" fill="hold" grpId="0" nodeType="withEffect">
                                  <p:stCondLst>
                                    <p:cond delay="1500"/>
                                  </p:stCondLst>
                                  <p:childTnLst>
                                    <p:set>
                                      <p:cBhvr>
                                        <p:cTn id="43" dur="1" fill="hold">
                                          <p:stCondLst>
                                            <p:cond delay="0"/>
                                          </p:stCondLst>
                                        </p:cTn>
                                        <p:tgtEl>
                                          <p:spTgt spid="1281053"/>
                                        </p:tgtEl>
                                        <p:attrNameLst>
                                          <p:attrName>style.visibility</p:attrName>
                                        </p:attrNameLst>
                                      </p:cBhvr>
                                      <p:to>
                                        <p:strVal val="visible"/>
                                      </p:to>
                                    </p:set>
                                    <p:animEffect transition="in" filter="diamond(in)">
                                      <p:cBhvr>
                                        <p:cTn id="44" dur="2000"/>
                                        <p:tgtEl>
                                          <p:spTgt spid="1281053"/>
                                        </p:tgtEl>
                                      </p:cBhvr>
                                    </p:animEffect>
                                  </p:childTnLst>
                                </p:cTn>
                              </p:par>
                              <p:par>
                                <p:cTn id="45" presetID="8" presetClass="entr" presetSubtype="16" fill="hold" grpId="0" nodeType="withEffect">
                                  <p:stCondLst>
                                    <p:cond delay="1500"/>
                                  </p:stCondLst>
                                  <p:childTnLst>
                                    <p:set>
                                      <p:cBhvr>
                                        <p:cTn id="46" dur="1" fill="hold">
                                          <p:stCondLst>
                                            <p:cond delay="0"/>
                                          </p:stCondLst>
                                        </p:cTn>
                                        <p:tgtEl>
                                          <p:spTgt spid="1281054"/>
                                        </p:tgtEl>
                                        <p:attrNameLst>
                                          <p:attrName>style.visibility</p:attrName>
                                        </p:attrNameLst>
                                      </p:cBhvr>
                                      <p:to>
                                        <p:strVal val="visible"/>
                                      </p:to>
                                    </p:set>
                                    <p:animEffect transition="in" filter="diamond(in)">
                                      <p:cBhvr>
                                        <p:cTn id="47" dur="2000"/>
                                        <p:tgtEl>
                                          <p:spTgt spid="1281054"/>
                                        </p:tgtEl>
                                      </p:cBhvr>
                                    </p:animEffect>
                                  </p:childTnLst>
                                </p:cTn>
                              </p:par>
                              <p:par>
                                <p:cTn id="48" presetID="8" presetClass="entr" presetSubtype="16" fill="hold" grpId="0" nodeType="withEffect">
                                  <p:stCondLst>
                                    <p:cond delay="1500"/>
                                  </p:stCondLst>
                                  <p:childTnLst>
                                    <p:set>
                                      <p:cBhvr>
                                        <p:cTn id="49" dur="1" fill="hold">
                                          <p:stCondLst>
                                            <p:cond delay="0"/>
                                          </p:stCondLst>
                                        </p:cTn>
                                        <p:tgtEl>
                                          <p:spTgt spid="1281055"/>
                                        </p:tgtEl>
                                        <p:attrNameLst>
                                          <p:attrName>style.visibility</p:attrName>
                                        </p:attrNameLst>
                                      </p:cBhvr>
                                      <p:to>
                                        <p:strVal val="visible"/>
                                      </p:to>
                                    </p:set>
                                    <p:animEffect transition="in" filter="diamond(in)">
                                      <p:cBhvr>
                                        <p:cTn id="50" dur="2000"/>
                                        <p:tgtEl>
                                          <p:spTgt spid="1281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1035" grpId="0"/>
      <p:bldP spid="1281037" grpId="0"/>
      <p:bldP spid="1281038" grpId="0" animBg="1"/>
      <p:bldP spid="1281039" grpId="0" animBg="1"/>
      <p:bldP spid="1281040" grpId="0"/>
      <p:bldP spid="1281041" grpId="0" animBg="1"/>
      <p:bldP spid="1281051" grpId="0" animBg="1"/>
      <p:bldP spid="1281052" grpId="0" animBg="1"/>
      <p:bldP spid="1281053" grpId="0"/>
      <p:bldP spid="1281054" grpId="0" animBg="1"/>
      <p:bldP spid="128105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a:t>Q</a:t>
            </a:r>
            <a:r>
              <a:rPr lang="en-US" sz="4200" dirty="0" smtClean="0"/>
              <a:t>uest </a:t>
            </a:r>
            <a:r>
              <a:rPr lang="en-US" sz="4200" dirty="0" smtClean="0"/>
              <a:t>for </a:t>
            </a:r>
            <a:r>
              <a:rPr lang="en-US" sz="4200" dirty="0" smtClean="0">
                <a:latin typeface="Symbol" pitchFamily="18" charset="2"/>
              </a:rPr>
              <a:t>D</a:t>
            </a:r>
            <a:r>
              <a:rPr lang="en-US" sz="4200" dirty="0" smtClean="0"/>
              <a:t>G, the </a:t>
            </a:r>
            <a:r>
              <a:rPr lang="en-US" sz="4200" dirty="0" smtClean="0"/>
              <a:t>gluon </a:t>
            </a:r>
            <a:r>
              <a:rPr lang="en-US" sz="4200" dirty="0"/>
              <a:t>s</a:t>
            </a:r>
            <a:r>
              <a:rPr lang="en-US" sz="4200" dirty="0" smtClean="0"/>
              <a:t>pin </a:t>
            </a:r>
            <a:r>
              <a:rPr lang="en-US" sz="4200" dirty="0"/>
              <a:t>c</a:t>
            </a:r>
            <a:r>
              <a:rPr lang="en-US" sz="4200" dirty="0" smtClean="0"/>
              <a:t>ontribution </a:t>
            </a:r>
            <a:r>
              <a:rPr lang="en-US" sz="4200" dirty="0" smtClean="0"/>
              <a:t>to the </a:t>
            </a:r>
            <a:r>
              <a:rPr lang="en-US" sz="4200" dirty="0" smtClean="0"/>
              <a:t>spin </a:t>
            </a:r>
            <a:r>
              <a:rPr lang="en-US" sz="4200" dirty="0" smtClean="0"/>
              <a:t>of the </a:t>
            </a:r>
            <a:r>
              <a:rPr lang="en-US" sz="4200" dirty="0" smtClean="0"/>
              <a:t>proton</a:t>
            </a:r>
            <a:endParaRPr lang="en-US" sz="4200" dirty="0"/>
          </a:p>
        </p:txBody>
      </p:sp>
      <p:sp>
        <p:nvSpPr>
          <p:cNvPr id="3" name="Content Placeholder 2"/>
          <p:cNvSpPr>
            <a:spLocks noGrp="1"/>
          </p:cNvSpPr>
          <p:nvPr>
            <p:ph idx="1"/>
          </p:nvPr>
        </p:nvSpPr>
        <p:spPr>
          <a:xfrm>
            <a:off x="4800600" y="1524000"/>
            <a:ext cx="4114800" cy="4648200"/>
          </a:xfrm>
        </p:spPr>
        <p:txBody>
          <a:bodyPr/>
          <a:lstStyle/>
          <a:p>
            <a:r>
              <a:rPr lang="en-US" sz="2400" dirty="0" smtClean="0"/>
              <a:t>With experimental evidence indicating that only about 30% of the proton’s spin is due to the spin of the quarks, in the mid-1990s predictions for the integrated gluon spin contribution to proton spin ranged from 0.7 – 2.3!  </a:t>
            </a:r>
            <a:endParaRPr lang="en-US" sz="2200" dirty="0"/>
          </a:p>
          <a:p>
            <a:pPr lvl="1"/>
            <a:r>
              <a:rPr lang="en-US" sz="1800" dirty="0" smtClean="0"/>
              <a:t>Many models hypothesized large gluon spin contributions to screen the quark spin, but these would then require large orbital angular momentum in the opposite direction.</a:t>
            </a:r>
          </a:p>
          <a:p>
            <a:endParaRPr lang="en-US" sz="2400" dirty="0"/>
          </a:p>
        </p:txBody>
      </p:sp>
      <p:sp>
        <p:nvSpPr>
          <p:cNvPr id="4" name="Footer Placeholder 3"/>
          <p:cNvSpPr>
            <a:spLocks noGrp="1"/>
          </p:cNvSpPr>
          <p:nvPr>
            <p:ph type="ftr" sz="quarter" idx="11"/>
          </p:nvPr>
        </p:nvSpPr>
        <p:spPr/>
        <p:txBody>
          <a:bodyPr/>
          <a:lstStyle/>
          <a:p>
            <a:r>
              <a:rPr lang="en-US" smtClean="0"/>
              <a:t>C. Aidala, Ohio U., February 11, 2014</a:t>
            </a:r>
            <a:endParaRPr lang="en-US" dirty="0"/>
          </a:p>
        </p:txBody>
      </p:sp>
      <p:sp>
        <p:nvSpPr>
          <p:cNvPr id="5" name="Slide Number Placeholder 4"/>
          <p:cNvSpPr>
            <a:spLocks noGrp="1"/>
          </p:cNvSpPr>
          <p:nvPr>
            <p:ph type="sldNum" sz="quarter" idx="12"/>
          </p:nvPr>
        </p:nvSpPr>
        <p:spPr/>
        <p:txBody>
          <a:bodyPr/>
          <a:lstStyle/>
          <a:p>
            <a:fld id="{A1B2F28F-00F2-40AE-BCF8-CDCE0F0AA4B9}" type="slidenum">
              <a:rPr lang="en-US" smtClean="0"/>
              <a:pPr/>
              <a:t>22</a:t>
            </a:fld>
            <a:endParaRPr lang="en-US" dirty="0"/>
          </a:p>
        </p:txBody>
      </p:sp>
      <p:pic>
        <p:nvPicPr>
          <p:cNvPr id="1415170" name="Picture 2"/>
          <p:cNvPicPr>
            <a:picLocks noChangeAspect="1" noChangeArrowheads="1"/>
          </p:cNvPicPr>
          <p:nvPr/>
        </p:nvPicPr>
        <p:blipFill>
          <a:blip r:embed="rId2" cstate="print"/>
          <a:srcRect/>
          <a:stretch>
            <a:fillRect/>
          </a:stretch>
        </p:blipFill>
        <p:spPr bwMode="auto">
          <a:xfrm>
            <a:off x="304800" y="1295400"/>
            <a:ext cx="4514850" cy="516728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4867" name="Rectangle 3"/>
          <p:cNvSpPr>
            <a:spLocks noGrp="1" noChangeArrowheads="1"/>
          </p:cNvSpPr>
          <p:nvPr>
            <p:ph idx="1"/>
          </p:nvPr>
        </p:nvSpPr>
        <p:spPr>
          <a:xfrm>
            <a:off x="4572000" y="1066800"/>
            <a:ext cx="4343400" cy="4495800"/>
          </a:xfrm>
        </p:spPr>
        <p:txBody>
          <a:bodyPr/>
          <a:lstStyle/>
          <a:p>
            <a:r>
              <a:rPr lang="en-US" sz="2200" dirty="0" smtClean="0"/>
              <a:t>Clear non-zero asymmetry (finally!) measured in helicity-dependent jet production at STAR from data taken in 2009</a:t>
            </a:r>
          </a:p>
          <a:p>
            <a:r>
              <a:rPr lang="en-US" sz="2200" dirty="0" smtClean="0"/>
              <a:t>PHENIX results from helicity-dependent pion production consistent</a:t>
            </a:r>
          </a:p>
        </p:txBody>
      </p:sp>
      <p:sp>
        <p:nvSpPr>
          <p:cNvPr id="1444866" name="Rectangle 2"/>
          <p:cNvSpPr>
            <a:spLocks noGrp="1" noChangeArrowheads="1"/>
          </p:cNvSpPr>
          <p:nvPr>
            <p:ph type="title"/>
          </p:nvPr>
        </p:nvSpPr>
        <p:spPr/>
        <p:txBody>
          <a:bodyPr/>
          <a:lstStyle/>
          <a:p>
            <a:r>
              <a:rPr lang="en-US" sz="3400" dirty="0" smtClean="0"/>
              <a:t>Latest RHIC </a:t>
            </a:r>
            <a:r>
              <a:rPr lang="en-US" sz="3400" dirty="0" smtClean="0"/>
              <a:t>data </a:t>
            </a:r>
            <a:r>
              <a:rPr lang="en-US" sz="3400" dirty="0" smtClean="0"/>
              <a:t>and </a:t>
            </a:r>
            <a:r>
              <a:rPr lang="en-US" sz="3400" dirty="0" smtClean="0"/>
              <a:t>present </a:t>
            </a:r>
            <a:r>
              <a:rPr lang="en-US" sz="3400" dirty="0"/>
              <a:t>s</a:t>
            </a:r>
            <a:r>
              <a:rPr lang="en-US" sz="3400" dirty="0" smtClean="0"/>
              <a:t>tatus </a:t>
            </a:r>
            <a:r>
              <a:rPr lang="en-US" sz="3400" dirty="0"/>
              <a:t>of  </a:t>
            </a:r>
            <a:r>
              <a:rPr lang="en-US" sz="3400" dirty="0" smtClean="0">
                <a:latin typeface="Symbol" pitchFamily="18" charset="2"/>
              </a:rPr>
              <a:t>D</a:t>
            </a:r>
            <a:r>
              <a:rPr lang="en-US" sz="3400" dirty="0" smtClean="0"/>
              <a:t>G</a:t>
            </a:r>
            <a:endParaRPr lang="en-US" sz="3400" dirty="0"/>
          </a:p>
        </p:txBody>
      </p:sp>
      <p:pic>
        <p:nvPicPr>
          <p:cNvPr id="19947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4105275" cy="3735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ooter Placeholder 4"/>
          <p:cNvSpPr>
            <a:spLocks noGrp="1"/>
          </p:cNvSpPr>
          <p:nvPr>
            <p:ph type="ftr" sz="quarter" idx="11"/>
          </p:nvPr>
        </p:nvSpPr>
        <p:spPr/>
        <p:txBody>
          <a:bodyPr/>
          <a:lstStyle/>
          <a:p>
            <a:r>
              <a:rPr lang="en-US" smtClean="0"/>
              <a:t>C. Aidala, Ohio U., February 11, 2014</a:t>
            </a:r>
            <a:endParaRPr lang="en-US"/>
          </a:p>
        </p:txBody>
      </p:sp>
      <p:sp>
        <p:nvSpPr>
          <p:cNvPr id="14" name="Slide Number Placeholder 13"/>
          <p:cNvSpPr>
            <a:spLocks noGrp="1"/>
          </p:cNvSpPr>
          <p:nvPr>
            <p:ph type="sldNum" sz="quarter" idx="12"/>
          </p:nvPr>
        </p:nvSpPr>
        <p:spPr/>
        <p:txBody>
          <a:bodyPr/>
          <a:lstStyle/>
          <a:p>
            <a:fld id="{9CCA4942-7CEE-491C-9F3A-ADE7BC2C4973}" type="slidenum">
              <a:rPr lang="en-US" smtClean="0"/>
              <a:pPr/>
              <a:t>23</a:t>
            </a:fld>
            <a:endParaRPr lang="en-US" dirty="0"/>
          </a:p>
        </p:txBody>
      </p:sp>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84717"/>
            <a:ext cx="4419600" cy="370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38"/>
          <p:cNvGrpSpPr>
            <a:grpSpLocks/>
          </p:cNvGrpSpPr>
          <p:nvPr/>
        </p:nvGrpSpPr>
        <p:grpSpPr bwMode="auto">
          <a:xfrm>
            <a:off x="152400" y="4876800"/>
            <a:ext cx="1524000" cy="990600"/>
            <a:chOff x="2640" y="912"/>
            <a:chExt cx="864" cy="528"/>
          </a:xfrm>
        </p:grpSpPr>
        <p:sp>
          <p:nvSpPr>
            <p:cNvPr id="17"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8"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pic>
        <p:nvPicPr>
          <p:cNvPr id="19" name="Picture 76" descr="PHENIX big logo"/>
          <p:cNvPicPr>
            <a:picLocks noChangeAspect="1" noChangeArrowheads="1"/>
          </p:cNvPicPr>
          <p:nvPr/>
        </p:nvPicPr>
        <p:blipFill>
          <a:blip r:embed="rId5" cstate="print"/>
          <a:srcRect/>
          <a:stretch>
            <a:fillRect/>
          </a:stretch>
        </p:blipFill>
        <p:spPr bwMode="auto">
          <a:xfrm>
            <a:off x="1143000" y="5707359"/>
            <a:ext cx="1659192" cy="541041"/>
          </a:xfrm>
          <a:prstGeom prst="rect">
            <a:avLst/>
          </a:prstGeom>
          <a:noFill/>
        </p:spPr>
      </p:pic>
      <p:sp>
        <p:nvSpPr>
          <p:cNvPr id="2" name="Rectangle 1"/>
          <p:cNvSpPr/>
          <p:nvPr/>
        </p:nvSpPr>
        <p:spPr>
          <a:xfrm>
            <a:off x="2743200" y="4909458"/>
            <a:ext cx="6086475" cy="1508105"/>
          </a:xfrm>
          <a:prstGeom prst="rect">
            <a:avLst/>
          </a:prstGeom>
        </p:spPr>
        <p:txBody>
          <a:bodyPr wrap="square">
            <a:spAutoFit/>
          </a:bodyPr>
          <a:lstStyle/>
          <a:p>
            <a:r>
              <a:rPr lang="en-US" sz="2300" dirty="0"/>
              <a:t>de Florian et al., </a:t>
            </a:r>
            <a:r>
              <a:rPr lang="en-US" sz="2300" dirty="0" smtClean="0"/>
              <a:t>2008 : First </a:t>
            </a:r>
            <a:r>
              <a:rPr lang="en-US" sz="2300" dirty="0"/>
              <a:t>global NLO </a:t>
            </a:r>
            <a:r>
              <a:rPr lang="en-US" sz="2300" dirty="0" err="1"/>
              <a:t>pQCD</a:t>
            </a:r>
            <a:r>
              <a:rPr lang="en-US" sz="2300" dirty="0"/>
              <a:t> analysis to include </a:t>
            </a:r>
            <a:r>
              <a:rPr lang="en-US" sz="2300" i="1" dirty="0"/>
              <a:t>inclusive DIS, semi-inclusive DIS, and RHIC </a:t>
            </a:r>
            <a:r>
              <a:rPr lang="en-US" sz="2300" i="1" dirty="0" err="1"/>
              <a:t>p+p</a:t>
            </a:r>
            <a:r>
              <a:rPr lang="en-US" sz="2300" i="1" dirty="0"/>
              <a:t> data</a:t>
            </a:r>
            <a:r>
              <a:rPr lang="en-US" sz="2300" dirty="0"/>
              <a:t> (200 and 62.4 GeV) on equal </a:t>
            </a:r>
            <a:r>
              <a:rPr lang="en-US" sz="2300" dirty="0" smtClean="0"/>
              <a:t>footing.  2012 update on </a:t>
            </a:r>
            <a:r>
              <a:rPr lang="en-US" sz="2300" dirty="0" smtClean="0">
                <a:latin typeface="Symbol" pitchFamily="18" charset="2"/>
              </a:rPr>
              <a:t>D</a:t>
            </a:r>
            <a:r>
              <a:rPr lang="en-US" sz="2300" dirty="0" smtClean="0"/>
              <a:t>G shown here.</a:t>
            </a:r>
            <a:endParaRPr lang="en-US" sz="2300" dirty="0"/>
          </a:p>
        </p:txBody>
      </p:sp>
      <p:sp>
        <p:nvSpPr>
          <p:cNvPr id="3" name="TextBox 2"/>
          <p:cNvSpPr txBox="1"/>
          <p:nvPr/>
        </p:nvSpPr>
        <p:spPr>
          <a:xfrm>
            <a:off x="304800" y="1447800"/>
            <a:ext cx="4419600" cy="3046988"/>
          </a:xfrm>
          <a:prstGeom prst="rect">
            <a:avLst/>
          </a:prstGeom>
          <a:noFill/>
        </p:spPr>
        <p:txBody>
          <a:bodyPr wrap="square" rtlCol="0">
            <a:spAutoFit/>
          </a:bodyPr>
          <a:lstStyle/>
          <a:p>
            <a:pPr algn="l"/>
            <a:r>
              <a:rPr lang="en-US" dirty="0" smtClean="0"/>
              <a:t>Best fit gives gluon spin contribution of only ~30%, not enough!  </a:t>
            </a:r>
          </a:p>
          <a:p>
            <a:pPr marL="342900" indent="-342900" algn="l">
              <a:buFontTx/>
              <a:buChar char="-"/>
            </a:pPr>
            <a:r>
              <a:rPr lang="en-US" dirty="0" smtClean="0"/>
              <a:t>Possible larger contributions from lower (unmeasured) momentum fractions?? </a:t>
            </a:r>
          </a:p>
          <a:p>
            <a:pPr marL="342900" indent="-342900" algn="l">
              <a:buFontTx/>
              <a:buChar char="-"/>
            </a:pPr>
            <a:r>
              <a:rPr lang="en-US" dirty="0" smtClean="0"/>
              <a:t> Or: Significant orbital angular momentum contributions?</a:t>
            </a:r>
            <a:endParaRPr lang="en-US" dirty="0"/>
          </a:p>
        </p:txBody>
      </p:sp>
      <p:sp>
        <p:nvSpPr>
          <p:cNvPr id="21" name="Text Box 8"/>
          <p:cNvSpPr txBox="1">
            <a:spLocks noChangeArrowheads="1"/>
          </p:cNvSpPr>
          <p:nvPr/>
        </p:nvSpPr>
        <p:spPr bwMode="auto">
          <a:xfrm>
            <a:off x="609600" y="2104072"/>
            <a:ext cx="7848600" cy="1477328"/>
          </a:xfrm>
          <a:prstGeom prst="rect">
            <a:avLst/>
          </a:prstGeom>
          <a:solidFill>
            <a:srgbClr val="00FFFF"/>
          </a:solidFill>
          <a:ln w="9525">
            <a:solidFill>
              <a:schemeClr val="tx1"/>
            </a:solidFill>
            <a:miter lim="800000"/>
            <a:headEnd/>
            <a:tailEnd/>
          </a:ln>
          <a:effectLst/>
        </p:spPr>
        <p:txBody>
          <a:bodyPr>
            <a:spAutoFit/>
          </a:bodyPr>
          <a:lstStyle/>
          <a:p>
            <a:r>
              <a:rPr lang="en-US" sz="3000" i="1" dirty="0" smtClean="0">
                <a:solidFill>
                  <a:schemeClr val="tx1"/>
                </a:solidFill>
              </a:rPr>
              <a:t>Need </a:t>
            </a:r>
            <a:r>
              <a:rPr lang="en-US" sz="3000" i="1" dirty="0">
                <a:solidFill>
                  <a:schemeClr val="tx1"/>
                </a:solidFill>
              </a:rPr>
              <a:t>to </a:t>
            </a:r>
            <a:r>
              <a:rPr lang="en-US" sz="3000" i="1" dirty="0" smtClean="0">
                <a:solidFill>
                  <a:schemeClr val="tx1"/>
                </a:solidFill>
              </a:rPr>
              <a:t>understand better how to measure orbital angular momentum  </a:t>
            </a:r>
          </a:p>
          <a:p>
            <a:r>
              <a:rPr lang="en-US" sz="3000" i="1" dirty="0" smtClean="0">
                <a:solidFill>
                  <a:schemeClr val="tx1"/>
                </a:solidFill>
              </a:rPr>
              <a:t>(And exact interpretation of such measurements!)</a:t>
            </a:r>
            <a:endParaRPr lang="en-US" sz="30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94754"/>
                                        </p:tgtEl>
                                        <p:attrNameLst>
                                          <p:attrName>style.visibility</p:attrName>
                                        </p:attrNameLst>
                                      </p:cBhvr>
                                      <p:to>
                                        <p:strVal val="visible"/>
                                      </p:to>
                                    </p:set>
                                    <p:animEffect transition="in" filter="wipe(down)">
                                      <p:cBhvr>
                                        <p:cTn id="7" dur="500"/>
                                        <p:tgtEl>
                                          <p:spTgt spid="199475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9"/>
                                        </p:tgtEl>
                                        <p:attrNameLst>
                                          <p:attrName>style.visibility</p:attrName>
                                        </p:attrNameLst>
                                      </p:cBhvr>
                                      <p:to>
                                        <p:strVal val="hidden"/>
                                      </p:to>
                                    </p:set>
                                  </p:childTnLst>
                                </p:cTn>
                              </p:par>
                            </p:childTnLst>
                          </p:cTn>
                        </p:par>
                        <p:par>
                          <p:cTn id="20" fill="hold">
                            <p:stCondLst>
                              <p:cond delay="500"/>
                            </p:stCondLst>
                            <p:childTnLst>
                              <p:par>
                                <p:cTn id="21" presetID="22" presetClass="entr" presetSubtype="4"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Ohio U., February 11, 2014</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24</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11480"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1481"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1482"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1483"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1484"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1485"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1486"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1487"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1488"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1489"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1490"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1491"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3385458" y="990600"/>
            <a:ext cx="26670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 Box 8"/>
          <p:cNvSpPr txBox="1">
            <a:spLocks noChangeArrowheads="1"/>
          </p:cNvSpPr>
          <p:nvPr/>
        </p:nvSpPr>
        <p:spPr bwMode="auto">
          <a:xfrm>
            <a:off x="838200" y="2404408"/>
            <a:ext cx="7561263" cy="1815882"/>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Not expected to resolve spin crisis, but of particular interest given surprising </a:t>
            </a:r>
            <a:r>
              <a:rPr lang="en-US" sz="2800" dirty="0" err="1" smtClean="0">
                <a:solidFill>
                  <a:schemeClr val="tx1"/>
                </a:solidFill>
              </a:rPr>
              <a:t>isospin</a:t>
            </a:r>
            <a:r>
              <a:rPr lang="en-US" sz="2800" dirty="0" smtClean="0">
                <a:solidFill>
                  <a:schemeClr val="tx1"/>
                </a:solidFill>
              </a:rPr>
              <a:t>-asymmetric structure of the </a:t>
            </a:r>
            <a:r>
              <a:rPr lang="en-US" sz="2800" dirty="0" err="1" smtClean="0">
                <a:solidFill>
                  <a:schemeClr val="tx1"/>
                </a:solidFill>
              </a:rPr>
              <a:t>unpolarized</a:t>
            </a:r>
            <a:r>
              <a:rPr lang="en-US" sz="2800" dirty="0" smtClean="0">
                <a:solidFill>
                  <a:schemeClr val="tx1"/>
                </a:solidFill>
              </a:rPr>
              <a:t> sea discovered by E866 at </a:t>
            </a:r>
            <a:r>
              <a:rPr lang="en-US" sz="2800" dirty="0" err="1" smtClean="0">
                <a:solidFill>
                  <a:schemeClr val="tx1"/>
                </a:solidFill>
              </a:rPr>
              <a:t>Fermilab</a:t>
            </a:r>
            <a:r>
              <a:rPr lang="en-US" sz="2800" dirty="0" smtClean="0">
                <a:solidFill>
                  <a:schemeClr val="tx1"/>
                </a:solidFill>
              </a:rPr>
              <a:t>.</a:t>
            </a:r>
            <a:endParaRPr lang="en-US" sz="2800" dirty="0">
              <a:solidFill>
                <a:schemeClr val="tx1"/>
              </a:solidFill>
            </a:endParaRPr>
          </a:p>
        </p:txBody>
      </p:sp>
      <p:sp>
        <p:nvSpPr>
          <p:cNvPr id="38" name="TextBox 37"/>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1"/>
          </p:nvPr>
        </p:nvSpPr>
        <p:spPr/>
        <p:txBody>
          <a:bodyPr/>
          <a:lstStyle/>
          <a:p>
            <a:r>
              <a:rPr lang="en-US" smtClean="0"/>
              <a:t>C. Aidala, Ohio U., February 11, 2014</a:t>
            </a:r>
            <a:endParaRPr lang="en-US" dirty="0"/>
          </a:p>
        </p:txBody>
      </p:sp>
      <p:sp>
        <p:nvSpPr>
          <p:cNvPr id="11" name="Slide Number Placeholder 3"/>
          <p:cNvSpPr>
            <a:spLocks noGrp="1"/>
          </p:cNvSpPr>
          <p:nvPr>
            <p:ph type="sldNum" sz="quarter" idx="12"/>
          </p:nvPr>
        </p:nvSpPr>
        <p:spPr/>
        <p:txBody>
          <a:bodyPr/>
          <a:lstStyle/>
          <a:p>
            <a:fld id="{AF408B2D-2956-4918-9D95-2516C8B2280F}" type="slidenum">
              <a:rPr lang="en-US"/>
              <a:pPr/>
              <a:t>25</a:t>
            </a:fld>
            <a:endParaRPr lang="en-US" dirty="0"/>
          </a:p>
        </p:txBody>
      </p:sp>
      <p:sp>
        <p:nvSpPr>
          <p:cNvPr id="1256450" name="Text Box 2"/>
          <p:cNvSpPr txBox="1">
            <a:spLocks noChangeArrowheads="1"/>
          </p:cNvSpPr>
          <p:nvPr/>
        </p:nvSpPr>
        <p:spPr bwMode="auto">
          <a:xfrm>
            <a:off x="898525" y="2093913"/>
            <a:ext cx="184150" cy="366712"/>
          </a:xfrm>
          <a:prstGeom prst="rect">
            <a:avLst/>
          </a:prstGeom>
          <a:noFill/>
          <a:ln w="9525">
            <a:noFill/>
            <a:miter lim="800000"/>
            <a:headEnd/>
            <a:tailEnd/>
          </a:ln>
          <a:effectLst/>
        </p:spPr>
        <p:txBody>
          <a:bodyPr wrap="none">
            <a:spAutoFit/>
          </a:bodyPr>
          <a:lstStyle/>
          <a:p>
            <a:pPr algn="l" eaLnBrk="1" hangingPunct="1"/>
            <a:endParaRPr lang="en-US" sz="1800">
              <a:solidFill>
                <a:schemeClr val="tx1"/>
              </a:solidFill>
              <a:latin typeface="Arial" pitchFamily="34" charset="0"/>
            </a:endParaRPr>
          </a:p>
        </p:txBody>
      </p:sp>
      <p:graphicFrame>
        <p:nvGraphicFramePr>
          <p:cNvPr id="1256452" name="Object 4"/>
          <p:cNvGraphicFramePr>
            <a:graphicFrameLocks noChangeAspect="1"/>
          </p:cNvGraphicFramePr>
          <p:nvPr/>
        </p:nvGraphicFramePr>
        <p:xfrm>
          <a:off x="784225" y="1447800"/>
          <a:ext cx="2568575" cy="622300"/>
        </p:xfrm>
        <a:graphic>
          <a:graphicData uri="http://schemas.openxmlformats.org/presentationml/2006/ole">
            <mc:AlternateContent xmlns:mc="http://schemas.openxmlformats.org/markup-compatibility/2006">
              <mc:Choice xmlns:v="urn:schemas-microsoft-com:vml" Requires="v">
                <p:oleObj spid="_x0000_s1745481" name="Equation" r:id="rId4" imgW="838080" imgH="203040" progId="Equation.3">
                  <p:embed/>
                </p:oleObj>
              </mc:Choice>
              <mc:Fallback>
                <p:oleObj name="Equation" r:id="rId4" imgW="838080" imgH="20304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4225" y="1447800"/>
                        <a:ext cx="2568575" cy="622300"/>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1256454" name="Rectangle 6"/>
          <p:cNvSpPr>
            <a:spLocks noChangeArrowheads="1"/>
          </p:cNvSpPr>
          <p:nvPr/>
        </p:nvSpPr>
        <p:spPr bwMode="auto">
          <a:xfrm>
            <a:off x="228600" y="171450"/>
            <a:ext cx="9182100" cy="914400"/>
          </a:xfrm>
          <a:prstGeom prst="rect">
            <a:avLst/>
          </a:prstGeom>
          <a:noFill/>
          <a:ln w="9525">
            <a:noFill/>
            <a:miter lim="800000"/>
            <a:headEnd/>
            <a:tailEnd/>
          </a:ln>
          <a:effectLst/>
        </p:spPr>
        <p:txBody>
          <a:bodyPr anchor="ctr"/>
          <a:lstStyle/>
          <a:p>
            <a:r>
              <a:rPr lang="en-US" sz="4200" i="1" dirty="0" smtClean="0">
                <a:solidFill>
                  <a:srgbClr val="FFFF00"/>
                </a:solidFill>
              </a:rPr>
              <a:t>Flavor-separated </a:t>
            </a:r>
            <a:r>
              <a:rPr lang="en-US" sz="4200" i="1" dirty="0">
                <a:solidFill>
                  <a:srgbClr val="FFFF00"/>
                </a:solidFill>
              </a:rPr>
              <a:t>s</a:t>
            </a:r>
            <a:r>
              <a:rPr lang="en-US" sz="4200" i="1" dirty="0" smtClean="0">
                <a:solidFill>
                  <a:srgbClr val="FFFF00"/>
                </a:solidFill>
              </a:rPr>
              <a:t>ea </a:t>
            </a:r>
            <a:r>
              <a:rPr lang="en-US" sz="4200" i="1" dirty="0">
                <a:solidFill>
                  <a:srgbClr val="FFFF00"/>
                </a:solidFill>
              </a:rPr>
              <a:t>q</a:t>
            </a:r>
            <a:r>
              <a:rPr lang="en-US" sz="4200" i="1" dirty="0" smtClean="0">
                <a:solidFill>
                  <a:srgbClr val="FFFF00"/>
                </a:solidFill>
              </a:rPr>
              <a:t>uark </a:t>
            </a:r>
            <a:r>
              <a:rPr lang="en-US" sz="4200" i="1" dirty="0" err="1" smtClean="0">
                <a:solidFill>
                  <a:srgbClr val="FFFF00"/>
                </a:solidFill>
              </a:rPr>
              <a:t>helicities</a:t>
            </a:r>
            <a:r>
              <a:rPr lang="en-US" sz="4200" i="1" dirty="0" smtClean="0">
                <a:solidFill>
                  <a:srgbClr val="FFFF00"/>
                </a:solidFill>
              </a:rPr>
              <a:t> </a:t>
            </a:r>
            <a:r>
              <a:rPr lang="en-US" sz="4200" i="1" dirty="0">
                <a:solidFill>
                  <a:srgbClr val="FFFF00"/>
                </a:solidFill>
              </a:rPr>
              <a:t>t</a:t>
            </a:r>
            <a:r>
              <a:rPr lang="en-US" sz="4200" i="1" dirty="0" smtClean="0">
                <a:solidFill>
                  <a:srgbClr val="FFFF00"/>
                </a:solidFill>
              </a:rPr>
              <a:t>hrough </a:t>
            </a:r>
            <a:r>
              <a:rPr lang="en-US" sz="4200" i="1" dirty="0">
                <a:solidFill>
                  <a:srgbClr val="FFFF00"/>
                </a:solidFill>
              </a:rPr>
              <a:t>W </a:t>
            </a:r>
            <a:r>
              <a:rPr lang="en-US" sz="4200" i="1" dirty="0" smtClean="0">
                <a:solidFill>
                  <a:srgbClr val="FFFF00"/>
                </a:solidFill>
              </a:rPr>
              <a:t>production </a:t>
            </a:r>
            <a:endParaRPr lang="en-US" sz="4200" i="1" dirty="0">
              <a:solidFill>
                <a:srgbClr val="FFFF00"/>
              </a:solidFill>
            </a:endParaRPr>
          </a:p>
        </p:txBody>
      </p:sp>
      <p:pic>
        <p:nvPicPr>
          <p:cNvPr id="1256456" name="Picture 8" descr="ming"/>
          <p:cNvPicPr>
            <a:picLocks noChangeAspect="1" noChangeArrowheads="1"/>
          </p:cNvPicPr>
          <p:nvPr/>
        </p:nvPicPr>
        <p:blipFill>
          <a:blip r:embed="rId6" cstate="print"/>
          <a:srcRect/>
          <a:stretch>
            <a:fillRect/>
          </a:stretch>
        </p:blipFill>
        <p:spPr bwMode="auto">
          <a:xfrm>
            <a:off x="381000" y="2438400"/>
            <a:ext cx="3355975" cy="3429000"/>
          </a:xfrm>
          <a:prstGeom prst="rect">
            <a:avLst/>
          </a:prstGeom>
          <a:solidFill>
            <a:schemeClr val="bg1"/>
          </a:solidFill>
          <a:ln w="9525">
            <a:noFill/>
            <a:miter lim="800000"/>
            <a:headEnd/>
            <a:tailEnd/>
          </a:ln>
        </p:spPr>
      </p:pic>
      <p:sp>
        <p:nvSpPr>
          <p:cNvPr id="1256458" name="Text Box 10"/>
          <p:cNvSpPr txBox="1">
            <a:spLocks noChangeArrowheads="1"/>
          </p:cNvSpPr>
          <p:nvPr/>
        </p:nvSpPr>
        <p:spPr bwMode="auto">
          <a:xfrm>
            <a:off x="4114800" y="3733800"/>
            <a:ext cx="4419600" cy="1938992"/>
          </a:xfrm>
          <a:prstGeom prst="rect">
            <a:avLst/>
          </a:prstGeom>
          <a:noFill/>
          <a:ln w="9525">
            <a:noFill/>
            <a:miter lim="800000"/>
            <a:headEnd/>
            <a:tailEnd/>
          </a:ln>
          <a:effectLst/>
        </p:spPr>
        <p:txBody>
          <a:bodyPr wrap="square">
            <a:spAutoFit/>
          </a:bodyPr>
          <a:lstStyle/>
          <a:p>
            <a:pPr eaLnBrk="1" hangingPunct="1"/>
            <a:r>
              <a:rPr lang="en-US" dirty="0">
                <a:latin typeface="+mn-lt"/>
              </a:rPr>
              <a:t>Parity violation of the weak</a:t>
            </a:r>
          </a:p>
          <a:p>
            <a:pPr eaLnBrk="1" hangingPunct="1"/>
            <a:r>
              <a:rPr lang="en-US" dirty="0">
                <a:latin typeface="+mn-lt"/>
              </a:rPr>
              <a:t>interaction in combination with</a:t>
            </a:r>
          </a:p>
          <a:p>
            <a:pPr eaLnBrk="1" hangingPunct="1"/>
            <a:r>
              <a:rPr lang="en-US" dirty="0">
                <a:latin typeface="+mn-lt"/>
              </a:rPr>
              <a:t>control over the proton spin </a:t>
            </a:r>
          </a:p>
          <a:p>
            <a:pPr eaLnBrk="1" hangingPunct="1"/>
            <a:r>
              <a:rPr lang="en-US" dirty="0">
                <a:latin typeface="+mn-lt"/>
              </a:rPr>
              <a:t>orientation gives access to the</a:t>
            </a:r>
          </a:p>
          <a:p>
            <a:pPr eaLnBrk="1" hangingPunct="1"/>
            <a:r>
              <a:rPr lang="en-US" i="1" dirty="0">
                <a:latin typeface="+mn-lt"/>
              </a:rPr>
              <a:t>flavor</a:t>
            </a:r>
            <a:r>
              <a:rPr lang="en-US" dirty="0">
                <a:latin typeface="+mn-lt"/>
              </a:rPr>
              <a:t> spin structure in the proton!</a:t>
            </a:r>
          </a:p>
        </p:txBody>
      </p:sp>
      <p:graphicFrame>
        <p:nvGraphicFramePr>
          <p:cNvPr id="1744900" name="Content Placeholder 7"/>
          <p:cNvGraphicFramePr>
            <a:graphicFrameLocks noChangeAspect="1"/>
          </p:cNvGraphicFramePr>
          <p:nvPr/>
        </p:nvGraphicFramePr>
        <p:xfrm>
          <a:off x="4800600" y="1417637"/>
          <a:ext cx="4244975" cy="868363"/>
        </p:xfrm>
        <a:graphic>
          <a:graphicData uri="http://schemas.openxmlformats.org/presentationml/2006/ole">
            <mc:AlternateContent xmlns:mc="http://schemas.openxmlformats.org/markup-compatibility/2006">
              <mc:Choice xmlns:v="urn:schemas-microsoft-com:vml" Requires="v">
                <p:oleObj spid="_x0000_s1745482" name="Equation" r:id="rId7" imgW="2234880" imgH="457200" progId="Equation.3">
                  <p:embed/>
                </p:oleObj>
              </mc:Choice>
              <mc:Fallback>
                <p:oleObj name="Equation" r:id="rId7" imgW="2234880" imgH="457200" progId="Equation.3">
                  <p:embed/>
                  <p:pic>
                    <p:nvPicPr>
                      <p:cNvPr id="0" name="Content Placeholder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1417637"/>
                        <a:ext cx="4244975" cy="868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744901" name="Object 4"/>
          <p:cNvGraphicFramePr>
            <a:graphicFrameLocks noChangeAspect="1"/>
          </p:cNvGraphicFramePr>
          <p:nvPr/>
        </p:nvGraphicFramePr>
        <p:xfrm>
          <a:off x="4808538" y="2449513"/>
          <a:ext cx="4259262" cy="827087"/>
        </p:xfrm>
        <a:graphic>
          <a:graphicData uri="http://schemas.openxmlformats.org/presentationml/2006/ole">
            <mc:AlternateContent xmlns:mc="http://schemas.openxmlformats.org/markup-compatibility/2006">
              <mc:Choice xmlns:v="urn:schemas-microsoft-com:vml" Requires="v">
                <p:oleObj spid="_x0000_s1745483" name="Equation" r:id="rId9" imgW="2222280" imgH="431640" progId="Equation.3">
                  <p:embed/>
                </p:oleObj>
              </mc:Choice>
              <mc:Fallback>
                <p:oleObj name="Equation" r:id="rId9" imgW="2222280" imgH="431640" progId="Equation.3">
                  <p:embed/>
                  <p:pic>
                    <p:nvPicPr>
                      <p:cNvPr id="0" name="Object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8538" y="2449513"/>
                        <a:ext cx="4259262" cy="827087"/>
                      </a:xfrm>
                      <a:prstGeom prst="rect">
                        <a:avLst/>
                      </a:prstGeom>
                      <a:solidFill>
                        <a:schemeClr val="bg1"/>
                      </a:solidFill>
                      <a:ln w="9525">
                        <a:solidFill>
                          <a:schemeClr val="tx1"/>
                        </a:solidFill>
                        <a:miter lim="800000"/>
                        <a:headEnd/>
                        <a:tailEnd/>
                      </a:ln>
                    </p:spPr>
                  </p:pic>
                </p:oleObj>
              </mc:Fallback>
            </mc:AlternateContent>
          </a:graphicData>
        </a:graphic>
      </p:graphicFrame>
      <p:sp>
        <p:nvSpPr>
          <p:cNvPr id="12" name="Text Box 13"/>
          <p:cNvSpPr txBox="1">
            <a:spLocks noChangeArrowheads="1"/>
          </p:cNvSpPr>
          <p:nvPr/>
        </p:nvSpPr>
        <p:spPr bwMode="auto">
          <a:xfrm>
            <a:off x="914400" y="2320925"/>
            <a:ext cx="7416800" cy="2677656"/>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Flavor separation of the polarized sea quarks with </a:t>
            </a:r>
            <a:r>
              <a:rPr lang="en-US" sz="2800" b="1" i="1" dirty="0" smtClean="0">
                <a:solidFill>
                  <a:schemeClr val="tx1"/>
                </a:solidFill>
              </a:rPr>
              <a:t>no reliance on fragmentation functions, </a:t>
            </a:r>
            <a:r>
              <a:rPr lang="en-US" sz="2800" i="1" dirty="0" smtClean="0">
                <a:solidFill>
                  <a:schemeClr val="tx1"/>
                </a:solidFill>
              </a:rPr>
              <a:t>and at </a:t>
            </a:r>
            <a:r>
              <a:rPr lang="en-US" sz="2800" b="1" i="1" dirty="0" smtClean="0">
                <a:solidFill>
                  <a:schemeClr val="tx1"/>
                </a:solidFill>
              </a:rPr>
              <a:t>much higher scale </a:t>
            </a:r>
            <a:r>
              <a:rPr lang="en-US" sz="2800" i="1" dirty="0" smtClean="0">
                <a:solidFill>
                  <a:schemeClr val="tx1"/>
                </a:solidFill>
              </a:rPr>
              <a:t>than previous fixed-target experiments.</a:t>
            </a:r>
          </a:p>
          <a:p>
            <a:r>
              <a:rPr lang="en-US" sz="2800" b="1" i="1" dirty="0" smtClean="0">
                <a:solidFill>
                  <a:schemeClr val="tx1"/>
                </a:solidFill>
              </a:rPr>
              <a:t>Complementary</a:t>
            </a:r>
            <a:r>
              <a:rPr lang="en-US" sz="2800" i="1" dirty="0" smtClean="0">
                <a:solidFill>
                  <a:schemeClr val="tx1"/>
                </a:solidFill>
              </a:rPr>
              <a:t> to semi-inclusive DIS measurements.</a:t>
            </a:r>
            <a:endParaRPr lang="en-US" sz="2800"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2"/>
          <p:cNvSpPr>
            <a:spLocks noGrp="1"/>
          </p:cNvSpPr>
          <p:nvPr>
            <p:ph type="ftr" sz="quarter" idx="11"/>
          </p:nvPr>
        </p:nvSpPr>
        <p:spPr/>
        <p:txBody>
          <a:bodyPr/>
          <a:lstStyle/>
          <a:p>
            <a:r>
              <a:rPr lang="en-US" smtClean="0"/>
              <a:t>C. Aidala, Ohio U., February 11, 2014</a:t>
            </a:r>
            <a:endParaRPr lang="en-US"/>
          </a:p>
        </p:txBody>
      </p:sp>
      <p:sp>
        <p:nvSpPr>
          <p:cNvPr id="17" name="Slide Number Placeholder 3"/>
          <p:cNvSpPr>
            <a:spLocks noGrp="1"/>
          </p:cNvSpPr>
          <p:nvPr>
            <p:ph type="sldNum" sz="quarter" idx="12"/>
          </p:nvPr>
        </p:nvSpPr>
        <p:spPr/>
        <p:txBody>
          <a:bodyPr/>
          <a:lstStyle/>
          <a:p>
            <a:fld id="{F1B4B916-9EFB-4E02-80E6-0AC1A76B3316}" type="slidenum">
              <a:rPr lang="en-US"/>
              <a:pPr/>
              <a:t>26</a:t>
            </a:fld>
            <a:endParaRPr lang="en-US"/>
          </a:p>
        </p:txBody>
      </p:sp>
      <p:sp>
        <p:nvSpPr>
          <p:cNvPr id="7" name="Title 6"/>
          <p:cNvSpPr>
            <a:spLocks noGrp="1"/>
          </p:cNvSpPr>
          <p:nvPr>
            <p:ph type="title" idx="4294967295"/>
          </p:nvPr>
        </p:nvSpPr>
        <p:spPr/>
        <p:txBody>
          <a:bodyPr>
            <a:noAutofit/>
          </a:bodyPr>
          <a:lstStyle/>
          <a:p>
            <a:r>
              <a:rPr lang="en-US" sz="3800" dirty="0" smtClean="0"/>
              <a:t>Flavor-separated </a:t>
            </a:r>
            <a:r>
              <a:rPr lang="en-US" sz="3800" dirty="0"/>
              <a:t>s</a:t>
            </a:r>
            <a:r>
              <a:rPr lang="en-US" sz="3800" dirty="0" smtClean="0"/>
              <a:t>ea </a:t>
            </a:r>
            <a:r>
              <a:rPr lang="en-US" sz="3800" dirty="0"/>
              <a:t>q</a:t>
            </a:r>
            <a:r>
              <a:rPr lang="en-US" sz="3800" dirty="0" smtClean="0"/>
              <a:t>uark </a:t>
            </a:r>
            <a:r>
              <a:rPr lang="en-US" sz="3800" dirty="0" err="1" smtClean="0"/>
              <a:t>helicities</a:t>
            </a:r>
            <a:r>
              <a:rPr lang="en-US" sz="3800" dirty="0" smtClean="0"/>
              <a:t> </a:t>
            </a:r>
            <a:r>
              <a:rPr lang="en-US" sz="3800" dirty="0"/>
              <a:t>t</a:t>
            </a:r>
            <a:r>
              <a:rPr lang="en-US" sz="3800" dirty="0" smtClean="0"/>
              <a:t>hrough </a:t>
            </a:r>
            <a:r>
              <a:rPr lang="en-US" sz="3800" dirty="0" smtClean="0"/>
              <a:t>W </a:t>
            </a:r>
            <a:r>
              <a:rPr lang="en-US" sz="3800" dirty="0" smtClean="0"/>
              <a:t>production </a:t>
            </a:r>
            <a:endParaRPr lang="en-US" sz="3800" dirty="0"/>
          </a:p>
        </p:txBody>
      </p:sp>
      <p:graphicFrame>
        <p:nvGraphicFramePr>
          <p:cNvPr id="1461260" name="Object 5"/>
          <p:cNvGraphicFramePr>
            <a:graphicFrameLocks noChangeAspect="1"/>
          </p:cNvGraphicFramePr>
          <p:nvPr/>
        </p:nvGraphicFramePr>
        <p:xfrm>
          <a:off x="4800600" y="1762125"/>
          <a:ext cx="4156075" cy="1133475"/>
        </p:xfrm>
        <a:graphic>
          <a:graphicData uri="http://schemas.openxmlformats.org/presentationml/2006/ole">
            <mc:AlternateContent xmlns:mc="http://schemas.openxmlformats.org/markup-compatibility/2006">
              <mc:Choice xmlns:v="urn:schemas-microsoft-com:vml" Requires="v">
                <p:oleObj spid="_x0000_s1746117" name="Equation" r:id="rId4" imgW="1536480" imgH="419040" progId="Equation.3">
                  <p:embed/>
                </p:oleObj>
              </mc:Choice>
              <mc:Fallback>
                <p:oleObj name="Equation" r:id="rId4" imgW="1536480" imgH="419040" progId="Equation.3">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762125"/>
                        <a:ext cx="4156075" cy="1133475"/>
                      </a:xfrm>
                      <a:prstGeom prst="rect">
                        <a:avLst/>
                      </a:prstGeom>
                      <a:solidFill>
                        <a:schemeClr val="bg1"/>
                      </a:solidFill>
                      <a:ln w="9525">
                        <a:solidFill>
                          <a:schemeClr val="tx1"/>
                        </a:solidFill>
                        <a:miter lim="800000"/>
                        <a:headEnd/>
                        <a:tailEnd/>
                      </a:ln>
                    </p:spPr>
                  </p:pic>
                </p:oleObj>
              </mc:Fallback>
            </mc:AlternateContent>
          </a:graphicData>
        </a:graphic>
      </p:graphicFrame>
      <p:grpSp>
        <p:nvGrpSpPr>
          <p:cNvPr id="2" name="Group 8"/>
          <p:cNvGrpSpPr>
            <a:grpSpLocks/>
          </p:cNvGrpSpPr>
          <p:nvPr/>
        </p:nvGrpSpPr>
        <p:grpSpPr bwMode="auto">
          <a:xfrm>
            <a:off x="609600" y="1219200"/>
            <a:ext cx="4122737" cy="5334000"/>
            <a:chOff x="144" y="432"/>
            <a:chExt cx="2597" cy="3360"/>
          </a:xfrm>
        </p:grpSpPr>
        <p:sp>
          <p:nvSpPr>
            <p:cNvPr id="1461262" name="Rectangle 5"/>
            <p:cNvSpPr>
              <a:spLocks noChangeAspect="1" noChangeArrowheads="1"/>
            </p:cNvSpPr>
            <p:nvPr/>
          </p:nvSpPr>
          <p:spPr bwMode="auto">
            <a:xfrm>
              <a:off x="144" y="432"/>
              <a:ext cx="2597" cy="3360"/>
            </a:xfrm>
            <a:prstGeom prst="rect">
              <a:avLst/>
            </a:prstGeom>
            <a:solidFill>
              <a:schemeClr val="bg1"/>
            </a:solidFill>
            <a:ln w="9525">
              <a:solidFill>
                <a:schemeClr val="tx1"/>
              </a:solidFill>
              <a:miter lim="800000"/>
              <a:headEnd/>
              <a:tailEnd/>
            </a:ln>
          </p:spPr>
          <p:txBody>
            <a:bodyPr wrap="none" anchor="ctr"/>
            <a:lstStyle/>
            <a:p>
              <a:pPr algn="l" eaLnBrk="1" hangingPunct="1"/>
              <a:endParaRPr lang="en-US">
                <a:solidFill>
                  <a:schemeClr val="tx1"/>
                </a:solidFill>
                <a:latin typeface="Arial" charset="0"/>
              </a:endParaRPr>
            </a:p>
          </p:txBody>
        </p:sp>
        <p:pic>
          <p:nvPicPr>
            <p:cNvPr id="1461263" name="Picture 4" descr="minisea"/>
            <p:cNvPicPr>
              <a:picLocks noChangeAspect="1" noChangeArrowheads="1"/>
            </p:cNvPicPr>
            <p:nvPr/>
          </p:nvPicPr>
          <p:blipFill>
            <a:blip r:embed="rId6" cstate="print"/>
            <a:srcRect/>
            <a:stretch>
              <a:fillRect/>
            </a:stretch>
          </p:blipFill>
          <p:spPr bwMode="auto">
            <a:xfrm>
              <a:off x="365" y="1493"/>
              <a:ext cx="2135" cy="2183"/>
            </a:xfrm>
            <a:prstGeom prst="rect">
              <a:avLst/>
            </a:prstGeom>
            <a:noFill/>
            <a:ln w="9525">
              <a:noFill/>
              <a:miter lim="800000"/>
              <a:headEnd/>
              <a:tailEnd/>
            </a:ln>
          </p:spPr>
        </p:pic>
        <p:pic>
          <p:nvPicPr>
            <p:cNvPr id="1461264" name="Picture 7"/>
            <p:cNvPicPr>
              <a:picLocks noChangeAspect="1" noChangeArrowheads="1"/>
            </p:cNvPicPr>
            <p:nvPr/>
          </p:nvPicPr>
          <p:blipFill>
            <a:blip r:embed="rId7" cstate="print"/>
            <a:srcRect r="35721" b="54420"/>
            <a:stretch>
              <a:fillRect/>
            </a:stretch>
          </p:blipFill>
          <p:spPr bwMode="auto">
            <a:xfrm>
              <a:off x="282" y="489"/>
              <a:ext cx="2131" cy="1008"/>
            </a:xfrm>
            <a:prstGeom prst="rect">
              <a:avLst/>
            </a:prstGeom>
            <a:noFill/>
            <a:ln w="9525">
              <a:noFill/>
              <a:miter lim="800000"/>
              <a:headEnd/>
              <a:tailEnd/>
            </a:ln>
          </p:spPr>
        </p:pic>
      </p:grpSp>
      <p:sp>
        <p:nvSpPr>
          <p:cNvPr id="1461265" name="Rectangle 17"/>
          <p:cNvSpPr>
            <a:spLocks noChangeArrowheads="1"/>
          </p:cNvSpPr>
          <p:nvPr/>
        </p:nvSpPr>
        <p:spPr bwMode="auto">
          <a:xfrm>
            <a:off x="685800" y="2895600"/>
            <a:ext cx="3733800" cy="1524000"/>
          </a:xfrm>
          <a:prstGeom prst="rect">
            <a:avLst/>
          </a:prstGeom>
          <a:noFill/>
          <a:ln w="25400">
            <a:solidFill>
              <a:srgbClr val="FF0000"/>
            </a:solidFill>
            <a:miter lim="800000"/>
            <a:headEnd/>
            <a:tailEnd/>
          </a:ln>
          <a:effectLst/>
        </p:spPr>
        <p:txBody>
          <a:bodyPr wrap="none" anchor="ctr"/>
          <a:lstStyle/>
          <a:p>
            <a:endParaRPr lang="en-US"/>
          </a:p>
        </p:txBody>
      </p:sp>
      <p:sp>
        <p:nvSpPr>
          <p:cNvPr id="1461266" name="Text Box 18"/>
          <p:cNvSpPr txBox="1">
            <a:spLocks noChangeArrowheads="1"/>
          </p:cNvSpPr>
          <p:nvPr/>
        </p:nvSpPr>
        <p:spPr bwMode="auto">
          <a:xfrm>
            <a:off x="511175" y="6357938"/>
            <a:ext cx="4038600" cy="376237"/>
          </a:xfrm>
          <a:prstGeom prst="rect">
            <a:avLst/>
          </a:prstGeom>
          <a:solidFill>
            <a:schemeClr val="bg1"/>
          </a:solidFill>
          <a:ln w="9525">
            <a:solidFill>
              <a:schemeClr val="tx1"/>
            </a:solidFill>
            <a:miter lim="800000"/>
            <a:headEnd/>
            <a:tailEnd/>
          </a:ln>
          <a:effectLst/>
        </p:spPr>
        <p:txBody>
          <a:bodyPr>
            <a:spAutoFit/>
          </a:bodyPr>
          <a:lstStyle/>
          <a:p>
            <a:pPr eaLnBrk="1" hangingPunct="1">
              <a:spcBef>
                <a:spcPct val="50000"/>
              </a:spcBef>
            </a:pPr>
            <a:r>
              <a:rPr lang="en-US" sz="1800">
                <a:solidFill>
                  <a:schemeClr val="tx1"/>
                </a:solidFill>
              </a:rPr>
              <a:t>DSSV, PRL101, 072001 (2008)</a:t>
            </a:r>
          </a:p>
        </p:txBody>
      </p:sp>
      <p:sp>
        <p:nvSpPr>
          <p:cNvPr id="18" name="TextBox 17"/>
          <p:cNvSpPr txBox="1"/>
          <p:nvPr/>
        </p:nvSpPr>
        <p:spPr>
          <a:xfrm>
            <a:off x="4795111" y="3124200"/>
            <a:ext cx="4272689" cy="3416320"/>
          </a:xfrm>
          <a:prstGeom prst="rect">
            <a:avLst/>
          </a:prstGeom>
          <a:noFill/>
        </p:spPr>
        <p:txBody>
          <a:bodyPr wrap="square" rtlCol="0">
            <a:spAutoFit/>
          </a:bodyPr>
          <a:lstStyle/>
          <a:p>
            <a:r>
              <a:rPr lang="en-US" dirty="0" smtClean="0"/>
              <a:t>2008 global fit to helicity distributions (before RHIC W data):  Indication of SU(3) breaking in the polarized quark sea (as in the unpolarized sea), but still relatively large uncertainties on helicity distributions of anti-up and anti-down quarks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500"/>
                                  </p:stCondLst>
                                  <p:childTnLst>
                                    <p:set>
                                      <p:cBhvr>
                                        <p:cTn id="6" dur="1" fill="hold">
                                          <p:stCondLst>
                                            <p:cond delay="0"/>
                                          </p:stCondLst>
                                        </p:cTn>
                                        <p:tgtEl>
                                          <p:spTgt spid="1461265"/>
                                        </p:tgtEl>
                                        <p:attrNameLst>
                                          <p:attrName>style.visibility</p:attrName>
                                        </p:attrNameLst>
                                      </p:cBhvr>
                                      <p:to>
                                        <p:strVal val="visible"/>
                                      </p:to>
                                    </p:set>
                                    <p:animEffect transition="in" filter="diamond(in)">
                                      <p:cBhvr>
                                        <p:cTn id="7" dur="1000"/>
                                        <p:tgtEl>
                                          <p:spTgt spid="146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2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Parity-violating </a:t>
            </a:r>
            <a:r>
              <a:rPr lang="en-US" sz="4200" dirty="0" smtClean="0"/>
              <a:t>s</a:t>
            </a:r>
            <a:r>
              <a:rPr lang="en-US" sz="4200" dirty="0" smtClean="0"/>
              <a:t>ingle-helicity </a:t>
            </a:r>
            <a:r>
              <a:rPr lang="en-US" sz="4200" dirty="0"/>
              <a:t>a</a:t>
            </a:r>
            <a:r>
              <a:rPr lang="en-US" sz="4200" dirty="0" smtClean="0"/>
              <a:t>symmetries</a:t>
            </a:r>
            <a:endParaRPr lang="en-US" sz="4200" dirty="0"/>
          </a:p>
        </p:txBody>
      </p:sp>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27</a:t>
            </a:fld>
            <a:endParaRPr lang="en-US"/>
          </a:p>
        </p:txBody>
      </p:sp>
      <p:sp>
        <p:nvSpPr>
          <p:cNvPr id="10" name="TextBox 9"/>
          <p:cNvSpPr txBox="1"/>
          <p:nvPr/>
        </p:nvSpPr>
        <p:spPr>
          <a:xfrm>
            <a:off x="137886" y="5553057"/>
            <a:ext cx="4800600" cy="707886"/>
          </a:xfrm>
          <a:prstGeom prst="rect">
            <a:avLst/>
          </a:prstGeom>
          <a:noFill/>
        </p:spPr>
        <p:txBody>
          <a:bodyPr wrap="square" rtlCol="0">
            <a:spAutoFit/>
          </a:bodyPr>
          <a:lstStyle/>
          <a:p>
            <a:r>
              <a:rPr lang="en-US" sz="2000" dirty="0" smtClean="0"/>
              <a:t>Large parity-violating asymmetries seen by both PHENIX and STAR for W+ and W-.  </a:t>
            </a:r>
            <a:endParaRPr lang="en-US" sz="2000" dirty="0"/>
          </a:p>
        </p:txBody>
      </p:sp>
      <p:sp>
        <p:nvSpPr>
          <p:cNvPr id="12" name="TextBox 11"/>
          <p:cNvSpPr txBox="1"/>
          <p:nvPr/>
        </p:nvSpPr>
        <p:spPr>
          <a:xfrm>
            <a:off x="1185192" y="4267200"/>
            <a:ext cx="2723823" cy="369332"/>
          </a:xfrm>
          <a:prstGeom prst="rect">
            <a:avLst/>
          </a:prstGeom>
          <a:noFill/>
        </p:spPr>
        <p:txBody>
          <a:bodyPr wrap="none" rtlCol="0">
            <a:spAutoFit/>
          </a:bodyPr>
          <a:lstStyle/>
          <a:p>
            <a:r>
              <a:rPr lang="en-US" sz="1800" dirty="0" smtClean="0"/>
              <a:t>PHENIX: arXiv:1009.0505</a:t>
            </a:r>
            <a:endParaRPr lang="en-US" sz="1800" dirty="0"/>
          </a:p>
        </p:txBody>
      </p:sp>
      <p:pic>
        <p:nvPicPr>
          <p:cNvPr id="19957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7325"/>
            <a:ext cx="3810000" cy="4132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38"/>
          <p:cNvGrpSpPr>
            <a:grpSpLocks/>
          </p:cNvGrpSpPr>
          <p:nvPr/>
        </p:nvGrpSpPr>
        <p:grpSpPr bwMode="auto">
          <a:xfrm>
            <a:off x="152400" y="762000"/>
            <a:ext cx="1524000" cy="990600"/>
            <a:chOff x="2640" y="912"/>
            <a:chExt cx="864" cy="528"/>
          </a:xfrm>
        </p:grpSpPr>
        <p:sp>
          <p:nvSpPr>
            <p:cNvPr id="14"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5"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pic>
        <p:nvPicPr>
          <p:cNvPr id="19957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447800"/>
            <a:ext cx="4126978" cy="353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flipH="1">
            <a:off x="6324600" y="4636532"/>
            <a:ext cx="533400" cy="0"/>
          </a:xfrm>
          <a:prstGeom prst="straightConnector1">
            <a:avLst/>
          </a:prstGeom>
          <a:solidFill>
            <a:schemeClr val="accent1"/>
          </a:solidFill>
          <a:ln w="31750" cap="flat" cmpd="sng" algn="ctr">
            <a:solidFill>
              <a:schemeClr val="tx1"/>
            </a:solidFill>
            <a:prstDash val="solid"/>
            <a:round/>
            <a:headEnd type="none" w="med" len="med"/>
            <a:tailEnd type="arrow"/>
          </a:ln>
          <a:effectLst/>
        </p:spPr>
      </p:cxnSp>
      <p:sp>
        <p:nvSpPr>
          <p:cNvPr id="7" name="TextBox 6"/>
          <p:cNvSpPr txBox="1"/>
          <p:nvPr/>
        </p:nvSpPr>
        <p:spPr>
          <a:xfrm>
            <a:off x="5486400" y="4936368"/>
            <a:ext cx="2983978" cy="1323439"/>
          </a:xfrm>
          <a:prstGeom prst="rect">
            <a:avLst/>
          </a:prstGeom>
          <a:noFill/>
        </p:spPr>
        <p:txBody>
          <a:bodyPr wrap="square" rtlCol="0">
            <a:spAutoFit/>
          </a:bodyPr>
          <a:lstStyle/>
          <a:p>
            <a:r>
              <a:rPr lang="en-US" sz="2000" dirty="0" smtClean="0"/>
              <a:t>Better-constrained W+ measurement shifts anti-down contribution to be slightly more negative.</a:t>
            </a:r>
            <a:endParaRPr lang="en-US" sz="2000" dirty="0"/>
          </a:p>
        </p:txBody>
      </p:sp>
      <p:sp>
        <p:nvSpPr>
          <p:cNvPr id="19" name="Text Box 20"/>
          <p:cNvSpPr txBox="1">
            <a:spLocks noChangeArrowheads="1"/>
          </p:cNvSpPr>
          <p:nvPr/>
        </p:nvSpPr>
        <p:spPr bwMode="auto">
          <a:xfrm>
            <a:off x="1748971" y="3642640"/>
            <a:ext cx="5919788" cy="461665"/>
          </a:xfrm>
          <a:prstGeom prst="rect">
            <a:avLst/>
          </a:prstGeom>
          <a:solidFill>
            <a:srgbClr val="00FFFF"/>
          </a:solidFill>
          <a:ln w="9525">
            <a:solidFill>
              <a:schemeClr val="tx1"/>
            </a:solidFill>
            <a:miter lim="800000"/>
            <a:headEnd/>
            <a:tailEnd/>
          </a:ln>
          <a:effectLst/>
        </p:spPr>
        <p:txBody>
          <a:bodyPr>
            <a:spAutoFit/>
          </a:bodyPr>
          <a:lstStyle/>
          <a:p>
            <a:r>
              <a:rPr lang="en-US" dirty="0" smtClean="0">
                <a:solidFill>
                  <a:schemeClr val="tx1"/>
                </a:solidFill>
              </a:rPr>
              <a:t>Lots more data taken in 2013—stay tuned</a:t>
            </a:r>
            <a:endParaRPr lang="en-US"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1995779"/>
                                        </p:tgtEl>
                                        <p:attrNameLst>
                                          <p:attrName>style.visibility</p:attrName>
                                        </p:attrNameLst>
                                      </p:cBhvr>
                                      <p:to>
                                        <p:strVal val="visible"/>
                                      </p:to>
                                    </p:set>
                                    <p:animEffect transition="in" filter="wipe(down)">
                                      <p:cBhvr>
                                        <p:cTn id="10" dur="500"/>
                                        <p:tgtEl>
                                          <p:spTgt spid="199577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4"/>
          <p:cNvSpPr>
            <a:spLocks noGrp="1"/>
          </p:cNvSpPr>
          <p:nvPr>
            <p:ph type="ftr" sz="quarter" idx="11"/>
          </p:nvPr>
        </p:nvSpPr>
        <p:spPr/>
        <p:txBody>
          <a:bodyPr/>
          <a:lstStyle/>
          <a:p>
            <a:r>
              <a:rPr lang="en-US" smtClean="0"/>
              <a:t>C. Aidala, Ohio U., February 11, 2014</a:t>
            </a:r>
            <a:endParaRPr lang="en-US" dirty="0"/>
          </a:p>
        </p:txBody>
      </p:sp>
      <p:sp>
        <p:nvSpPr>
          <p:cNvPr id="37" name="Slide Number Placeholder 5"/>
          <p:cNvSpPr>
            <a:spLocks noGrp="1"/>
          </p:cNvSpPr>
          <p:nvPr>
            <p:ph type="sldNum" sz="quarter" idx="12"/>
          </p:nvPr>
        </p:nvSpPr>
        <p:spPr/>
        <p:txBody>
          <a:bodyPr/>
          <a:lstStyle/>
          <a:p>
            <a:fld id="{7FD549B2-9577-415B-9ABA-788F67AF97B2}" type="slidenum">
              <a:rPr lang="en-US"/>
              <a:pPr/>
              <a:t>28</a:t>
            </a:fld>
            <a:endParaRPr lang="en-US"/>
          </a:p>
        </p:txBody>
      </p:sp>
      <p:sp>
        <p:nvSpPr>
          <p:cNvPr id="448514" name="Rectangle 2"/>
          <p:cNvSpPr>
            <a:spLocks noChangeArrowheads="1"/>
          </p:cNvSpPr>
          <p:nvPr/>
        </p:nvSpPr>
        <p:spPr bwMode="auto">
          <a:xfrm>
            <a:off x="0" y="914400"/>
            <a:ext cx="9144000" cy="3505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448516" name="Rectangle 4"/>
          <p:cNvSpPr>
            <a:spLocks noChangeArrowheads="1"/>
          </p:cNvSpPr>
          <p:nvPr/>
        </p:nvSpPr>
        <p:spPr bwMode="auto">
          <a:xfrm>
            <a:off x="6172200" y="976086"/>
            <a:ext cx="2971800" cy="3352800"/>
          </a:xfrm>
          <a:prstGeom prst="rect">
            <a:avLst/>
          </a:prstGeom>
          <a:solidFill>
            <a:srgbClr val="B1B1B1">
              <a:alpha val="50000"/>
            </a:srgbClr>
          </a:solidFill>
          <a:ln w="9525">
            <a:noFill/>
            <a:miter lim="800000"/>
            <a:headEnd/>
            <a:tailEnd/>
          </a:ln>
          <a:effectLst/>
        </p:spPr>
        <p:txBody>
          <a:bodyPr wrap="none" anchor="ctr"/>
          <a:lstStyle/>
          <a:p>
            <a:endParaRPr lang="en-US" sz="1600" b="1" dirty="0">
              <a:solidFill>
                <a:schemeClr val="accent2"/>
              </a:solidFill>
              <a:latin typeface="Arial Black" pitchFamily="34" charset="0"/>
              <a:cs typeface="Arial" pitchFamily="34" charset="0"/>
            </a:endParaRPr>
          </a:p>
        </p:txBody>
      </p:sp>
      <p:sp>
        <p:nvSpPr>
          <p:cNvPr id="448517" name="Rectangle 5"/>
          <p:cNvSpPr>
            <a:spLocks noGrp="1" noChangeArrowheads="1"/>
          </p:cNvSpPr>
          <p:nvPr>
            <p:ph type="title"/>
          </p:nvPr>
        </p:nvSpPr>
        <p:spPr>
          <a:xfrm>
            <a:off x="228600" y="152400"/>
            <a:ext cx="8686800" cy="762000"/>
          </a:xfrm>
        </p:spPr>
        <p:txBody>
          <a:bodyPr/>
          <a:lstStyle/>
          <a:p>
            <a:r>
              <a:rPr lang="en-US" dirty="0"/>
              <a:t>Proton </a:t>
            </a:r>
            <a:r>
              <a:rPr lang="en-US" dirty="0" smtClean="0"/>
              <a:t>spin </a:t>
            </a:r>
            <a:r>
              <a:rPr lang="en-US" dirty="0"/>
              <a:t>s</a:t>
            </a:r>
            <a:r>
              <a:rPr lang="en-US" dirty="0" smtClean="0"/>
              <a:t>tructure </a:t>
            </a:r>
            <a:r>
              <a:rPr lang="en-US" dirty="0"/>
              <a:t>at </a:t>
            </a:r>
            <a:r>
              <a:rPr lang="en-US" dirty="0" smtClean="0"/>
              <a:t>RHIC</a:t>
            </a:r>
            <a:endParaRPr lang="en-US" sz="3200" dirty="0"/>
          </a:p>
        </p:txBody>
      </p:sp>
      <p:sp>
        <p:nvSpPr>
          <p:cNvPr id="448519" name="Rectangle 7"/>
          <p:cNvSpPr>
            <a:spLocks noChangeArrowheads="1"/>
          </p:cNvSpPr>
          <p:nvPr/>
        </p:nvSpPr>
        <p:spPr bwMode="auto">
          <a:xfrm>
            <a:off x="3276600" y="976313"/>
            <a:ext cx="2895600" cy="3352800"/>
          </a:xfrm>
          <a:prstGeom prst="rect">
            <a:avLst/>
          </a:prstGeom>
          <a:solidFill>
            <a:srgbClr val="FFAF79">
              <a:alpha val="50000"/>
            </a:srgbClr>
          </a:solidFill>
          <a:ln w="9525">
            <a:noFill/>
            <a:miter lim="800000"/>
            <a:headEnd/>
            <a:tailEnd/>
          </a:ln>
          <a:effectLst/>
        </p:spPr>
        <p:txBody>
          <a:bodyPr wrap="none" anchor="ctr"/>
          <a:lstStyle/>
          <a:p>
            <a:endParaRPr lang="en-US"/>
          </a:p>
        </p:txBody>
      </p:sp>
      <p:sp>
        <p:nvSpPr>
          <p:cNvPr id="448520" name="Line 8"/>
          <p:cNvSpPr>
            <a:spLocks noChangeShapeType="1"/>
          </p:cNvSpPr>
          <p:nvPr/>
        </p:nvSpPr>
        <p:spPr bwMode="auto">
          <a:xfrm>
            <a:off x="0" y="2271713"/>
            <a:ext cx="9139238" cy="0"/>
          </a:xfrm>
          <a:prstGeom prst="line">
            <a:avLst/>
          </a:prstGeom>
          <a:noFill/>
          <a:ln w="28575">
            <a:solidFill>
              <a:schemeClr val="tx1"/>
            </a:solidFill>
            <a:round/>
            <a:headEnd/>
            <a:tailEnd/>
          </a:ln>
          <a:effectLst/>
        </p:spPr>
        <p:txBody>
          <a:bodyPr wrap="none" anchor="ctr"/>
          <a:lstStyle/>
          <a:p>
            <a:endParaRPr lang="en-US"/>
          </a:p>
        </p:txBody>
      </p:sp>
      <p:sp>
        <p:nvSpPr>
          <p:cNvPr id="448521" name="Line 9"/>
          <p:cNvSpPr>
            <a:spLocks noChangeShapeType="1"/>
          </p:cNvSpPr>
          <p:nvPr/>
        </p:nvSpPr>
        <p:spPr bwMode="auto">
          <a:xfrm>
            <a:off x="3276600" y="976313"/>
            <a:ext cx="0" cy="3352800"/>
          </a:xfrm>
          <a:prstGeom prst="line">
            <a:avLst/>
          </a:prstGeom>
          <a:noFill/>
          <a:ln w="34925">
            <a:solidFill>
              <a:schemeClr val="tx1"/>
            </a:solidFill>
            <a:round/>
            <a:headEnd/>
            <a:tailEnd/>
          </a:ln>
          <a:effectLst/>
        </p:spPr>
        <p:txBody>
          <a:bodyPr wrap="none" anchor="ctr"/>
          <a:lstStyle/>
          <a:p>
            <a:endParaRPr lang="en-US"/>
          </a:p>
        </p:txBody>
      </p:sp>
      <p:grpSp>
        <p:nvGrpSpPr>
          <p:cNvPr id="2" name="Group 10"/>
          <p:cNvGrpSpPr>
            <a:grpSpLocks/>
          </p:cNvGrpSpPr>
          <p:nvPr/>
        </p:nvGrpSpPr>
        <p:grpSpPr bwMode="auto">
          <a:xfrm>
            <a:off x="125413" y="3171825"/>
            <a:ext cx="2646362" cy="307975"/>
            <a:chOff x="31" y="2458"/>
            <a:chExt cx="1667" cy="194"/>
          </a:xfrm>
        </p:grpSpPr>
        <p:sp>
          <p:nvSpPr>
            <p:cNvPr id="448523" name="Text Box 11"/>
            <p:cNvSpPr txBox="1">
              <a:spLocks noChangeArrowheads="1"/>
            </p:cNvSpPr>
            <p:nvPr/>
          </p:nvSpPr>
          <p:spPr bwMode="auto">
            <a:xfrm>
              <a:off x="31" y="2458"/>
              <a:ext cx="936" cy="194"/>
            </a:xfrm>
            <a:prstGeom prst="rect">
              <a:avLst/>
            </a:prstGeom>
            <a:noFill/>
            <a:ln w="9525">
              <a:noFill/>
              <a:miter lim="800000"/>
              <a:headEnd/>
              <a:tailEnd/>
            </a:ln>
            <a:effectLst/>
          </p:spPr>
          <p:txBody>
            <a:bodyPr wrap="none">
              <a:spAutoFit/>
            </a:bodyPr>
            <a:lstStyle/>
            <a:p>
              <a:r>
                <a:rPr lang="en-US" sz="1400" dirty="0">
                  <a:solidFill>
                    <a:srgbClr val="000099"/>
                  </a:solidFill>
                  <a:latin typeface="Comic Sans MS" pitchFamily="66" charset="0"/>
                </a:rPr>
                <a:t>Prompt </a:t>
              </a:r>
              <a:r>
                <a:rPr lang="en-US" sz="1400" dirty="0" smtClean="0">
                  <a:solidFill>
                    <a:srgbClr val="000099"/>
                  </a:solidFill>
                  <a:latin typeface="Comic Sans MS" pitchFamily="66" charset="0"/>
                </a:rPr>
                <a:t>Photons</a:t>
              </a:r>
              <a:endParaRPr lang="en-US" sz="1400" dirty="0">
                <a:solidFill>
                  <a:srgbClr val="000099"/>
                </a:solidFill>
                <a:latin typeface="Comic Sans MS" pitchFamily="66" charset="0"/>
              </a:endParaRPr>
            </a:p>
          </p:txBody>
        </p:sp>
        <p:graphicFrame>
          <p:nvGraphicFramePr>
            <p:cNvPr id="448524" name="Object 12"/>
            <p:cNvGraphicFramePr>
              <a:graphicFrameLocks noChangeAspect="1"/>
            </p:cNvGraphicFramePr>
            <p:nvPr/>
          </p:nvGraphicFramePr>
          <p:xfrm>
            <a:off x="960" y="2483"/>
            <a:ext cx="738" cy="147"/>
          </p:xfrm>
          <a:graphic>
            <a:graphicData uri="http://schemas.openxmlformats.org/presentationml/2006/ole">
              <mc:AlternateContent xmlns:mc="http://schemas.openxmlformats.org/markup-compatibility/2006">
                <mc:Choice xmlns:v="urn:schemas-microsoft-com:vml" Requires="v">
                  <p:oleObj spid="_x0000_s2012506" name="Equation" r:id="rId4" imgW="952200" imgH="190440" progId="">
                    <p:embed/>
                  </p:oleObj>
                </mc:Choice>
                <mc:Fallback>
                  <p:oleObj name="Equation" r:id="rId4" imgW="952200" imgH="190440" progId="">
                    <p:embed/>
                    <p:pic>
                      <p:nvPicPr>
                        <p:cNvPr id="0"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 y="2483"/>
                          <a:ext cx="738" cy="14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26" name="Object 14"/>
          <p:cNvGraphicFramePr>
            <a:graphicFrameLocks noChangeAspect="1"/>
          </p:cNvGraphicFramePr>
          <p:nvPr/>
        </p:nvGraphicFramePr>
        <p:xfrm>
          <a:off x="3478213" y="1171575"/>
          <a:ext cx="2566987" cy="1041400"/>
        </p:xfrm>
        <a:graphic>
          <a:graphicData uri="http://schemas.openxmlformats.org/presentationml/2006/ole">
            <mc:AlternateContent xmlns:mc="http://schemas.openxmlformats.org/markup-compatibility/2006">
              <mc:Choice xmlns:v="urn:schemas-microsoft-com:vml" Requires="v">
                <p:oleObj spid="_x0000_s2012507" name="Equation" r:id="rId6" imgW="2577960" imgH="1041120" progId="">
                  <p:embed/>
                </p:oleObj>
              </mc:Choice>
              <mc:Fallback>
                <p:oleObj name="Equation" r:id="rId6" imgW="2577960" imgH="1041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8213" y="1171575"/>
                        <a:ext cx="2566987" cy="1041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27" name="Line 15"/>
          <p:cNvSpPr>
            <a:spLocks noChangeShapeType="1"/>
          </p:cNvSpPr>
          <p:nvPr/>
        </p:nvSpPr>
        <p:spPr bwMode="auto">
          <a:xfrm>
            <a:off x="6172200" y="976313"/>
            <a:ext cx="0" cy="3352800"/>
          </a:xfrm>
          <a:prstGeom prst="line">
            <a:avLst/>
          </a:prstGeom>
          <a:noFill/>
          <a:ln w="34925">
            <a:solidFill>
              <a:schemeClr val="tx1"/>
            </a:solidFill>
            <a:round/>
            <a:headEnd/>
            <a:tailEnd/>
          </a:ln>
          <a:effectLst/>
        </p:spPr>
        <p:txBody>
          <a:bodyPr wrap="none" anchor="ctr"/>
          <a:lstStyle/>
          <a:p>
            <a:endParaRPr lang="en-US"/>
          </a:p>
        </p:txBody>
      </p:sp>
      <p:graphicFrame>
        <p:nvGraphicFramePr>
          <p:cNvPr id="448528" name="Object 16"/>
          <p:cNvGraphicFramePr>
            <a:graphicFrameLocks noChangeAspect="1"/>
          </p:cNvGraphicFramePr>
          <p:nvPr/>
        </p:nvGraphicFramePr>
        <p:xfrm>
          <a:off x="3817938" y="3109913"/>
          <a:ext cx="1844675" cy="249237"/>
        </p:xfrm>
        <a:graphic>
          <a:graphicData uri="http://schemas.openxmlformats.org/presentationml/2006/ole">
            <mc:AlternateContent xmlns:mc="http://schemas.openxmlformats.org/markup-compatibility/2006">
              <mc:Choice xmlns:v="urn:schemas-microsoft-com:vml" Requires="v">
                <p:oleObj spid="_x0000_s2012508" name="Equation" r:id="rId8" imgW="1498320" imgH="203040" progId="">
                  <p:embed/>
                </p:oleObj>
              </mc:Choice>
              <mc:Fallback>
                <p:oleObj name="Equation" r:id="rId8" imgW="1498320" imgH="203040" progId="">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7938" y="3109913"/>
                        <a:ext cx="1844675" cy="249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Group 20"/>
          <p:cNvGrpSpPr>
            <a:grpSpLocks/>
          </p:cNvGrpSpPr>
          <p:nvPr/>
        </p:nvGrpSpPr>
        <p:grpSpPr bwMode="auto">
          <a:xfrm>
            <a:off x="-1588" y="976313"/>
            <a:ext cx="3278188" cy="3352800"/>
            <a:chOff x="-1" y="615"/>
            <a:chExt cx="2065" cy="2112"/>
          </a:xfrm>
        </p:grpSpPr>
        <p:sp>
          <p:nvSpPr>
            <p:cNvPr id="448533" name="Rectangle 21"/>
            <p:cNvSpPr>
              <a:spLocks noChangeArrowheads="1"/>
            </p:cNvSpPr>
            <p:nvPr/>
          </p:nvSpPr>
          <p:spPr bwMode="auto">
            <a:xfrm>
              <a:off x="-1" y="615"/>
              <a:ext cx="2065" cy="2112"/>
            </a:xfrm>
            <a:prstGeom prst="rect">
              <a:avLst/>
            </a:prstGeom>
            <a:noFill/>
            <a:ln w="9525">
              <a:noFill/>
              <a:miter lim="800000"/>
              <a:headEnd/>
              <a:tailEnd/>
            </a:ln>
            <a:effectLst/>
          </p:spPr>
          <p:txBody>
            <a:bodyPr wrap="none" anchor="ctr"/>
            <a:lstStyle/>
            <a:p>
              <a:endParaRPr lang="en-US"/>
            </a:p>
          </p:txBody>
        </p:sp>
        <p:graphicFrame>
          <p:nvGraphicFramePr>
            <p:cNvPr id="448534" name="Object 22"/>
            <p:cNvGraphicFramePr>
              <a:graphicFrameLocks noChangeAspect="1"/>
            </p:cNvGraphicFramePr>
            <p:nvPr/>
          </p:nvGraphicFramePr>
          <p:xfrm>
            <a:off x="299" y="882"/>
            <a:ext cx="1397" cy="396"/>
          </p:xfrm>
          <a:graphic>
            <a:graphicData uri="http://schemas.openxmlformats.org/presentationml/2006/ole">
              <mc:AlternateContent xmlns:mc="http://schemas.openxmlformats.org/markup-compatibility/2006">
                <mc:Choice xmlns:v="urn:schemas-microsoft-com:vml" Requires="v">
                  <p:oleObj spid="_x0000_s2012509" name="Equation" r:id="rId10" imgW="2209680" imgH="634680" progId="">
                    <p:embed/>
                  </p:oleObj>
                </mc:Choice>
                <mc:Fallback>
                  <p:oleObj name="Equation" r:id="rId10" imgW="2209680" imgH="634680" progId="">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9" y="882"/>
                          <a:ext cx="1397" cy="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5" name="Object 23"/>
            <p:cNvGraphicFramePr>
              <a:graphicFrameLocks noChangeAspect="1"/>
            </p:cNvGraphicFramePr>
            <p:nvPr/>
          </p:nvGraphicFramePr>
          <p:xfrm>
            <a:off x="138" y="1677"/>
            <a:ext cx="121" cy="120"/>
          </p:xfrm>
          <a:graphic>
            <a:graphicData uri="http://schemas.openxmlformats.org/presentationml/2006/ole">
              <mc:AlternateContent xmlns:mc="http://schemas.openxmlformats.org/markup-compatibility/2006">
                <mc:Choice xmlns:v="urn:schemas-microsoft-com:vml" Requires="v">
                  <p:oleObj spid="_x0000_s2012510" name="Equation" r:id="rId12" imgW="126720" imgH="126720" progId="">
                    <p:embed/>
                  </p:oleObj>
                </mc:Choice>
                <mc:Fallback>
                  <p:oleObj name="Equation" r:id="rId12" imgW="126720" imgH="126720" progId="">
                    <p:embed/>
                    <p:pic>
                      <p:nvPicPr>
                        <p:cNvPr id="0"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8" y="1677"/>
                          <a:ext cx="121" cy="1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8536" name="Text Box 24"/>
            <p:cNvSpPr txBox="1">
              <a:spLocks noChangeArrowheads="1"/>
            </p:cNvSpPr>
            <p:nvPr/>
          </p:nvSpPr>
          <p:spPr bwMode="auto">
            <a:xfrm>
              <a:off x="139" y="1644"/>
              <a:ext cx="426" cy="194"/>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 Jets</a:t>
              </a:r>
              <a:endParaRPr lang="en-US" sz="1400" dirty="0">
                <a:solidFill>
                  <a:srgbClr val="000099"/>
                </a:solidFill>
                <a:latin typeface="Comic Sans MS" pitchFamily="66" charset="0"/>
              </a:endParaRPr>
            </a:p>
          </p:txBody>
        </p:sp>
        <p:graphicFrame>
          <p:nvGraphicFramePr>
            <p:cNvPr id="448537" name="Object 25"/>
            <p:cNvGraphicFramePr>
              <a:graphicFrameLocks noChangeAspect="1"/>
            </p:cNvGraphicFramePr>
            <p:nvPr/>
          </p:nvGraphicFramePr>
          <p:xfrm>
            <a:off x="986" y="1664"/>
            <a:ext cx="886" cy="148"/>
          </p:xfrm>
          <a:graphic>
            <a:graphicData uri="http://schemas.openxmlformats.org/presentationml/2006/ole">
              <mc:AlternateContent xmlns:mc="http://schemas.openxmlformats.org/markup-compatibility/2006">
                <mc:Choice xmlns:v="urn:schemas-microsoft-com:vml" Requires="v">
                  <p:oleObj spid="_x0000_s2012511" name="Equation" r:id="rId14" imgW="1143000" imgH="190440" progId="">
                    <p:embed/>
                  </p:oleObj>
                </mc:Choice>
                <mc:Fallback>
                  <p:oleObj name="Equation" r:id="rId14" imgW="1143000" imgH="190440" progId="">
                    <p:embed/>
                    <p:pic>
                      <p:nvPicPr>
                        <p:cNvPr id="0" name="Picture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86" y="1664"/>
                          <a:ext cx="886" cy="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48538" name="Object 26"/>
          <p:cNvGraphicFramePr>
            <a:graphicFrameLocks noChangeAspect="1"/>
          </p:cNvGraphicFramePr>
          <p:nvPr/>
        </p:nvGraphicFramePr>
        <p:xfrm>
          <a:off x="3581400" y="2728913"/>
          <a:ext cx="1404938" cy="238125"/>
        </p:xfrm>
        <a:graphic>
          <a:graphicData uri="http://schemas.openxmlformats.org/presentationml/2006/ole">
            <mc:AlternateContent xmlns:mc="http://schemas.openxmlformats.org/markup-compatibility/2006">
              <mc:Choice xmlns:v="urn:schemas-microsoft-com:vml" Requires="v">
                <p:oleObj spid="_x0000_s2012512" name="Equation" r:id="rId16" imgW="1193760" imgH="203040" progId="">
                  <p:embed/>
                </p:oleObj>
              </mc:Choice>
              <mc:Fallback>
                <p:oleObj name="Equation" r:id="rId16" imgW="1193760" imgH="203040" progId="">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2728913"/>
                        <a:ext cx="1404938" cy="238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39" name="Object 27"/>
          <p:cNvGraphicFramePr>
            <a:graphicFrameLocks noChangeAspect="1"/>
          </p:cNvGraphicFramePr>
          <p:nvPr/>
        </p:nvGraphicFramePr>
        <p:xfrm>
          <a:off x="3835400" y="3470275"/>
          <a:ext cx="1827213" cy="249238"/>
        </p:xfrm>
        <a:graphic>
          <a:graphicData uri="http://schemas.openxmlformats.org/presentationml/2006/ole">
            <mc:AlternateContent xmlns:mc="http://schemas.openxmlformats.org/markup-compatibility/2006">
              <mc:Choice xmlns:v="urn:schemas-microsoft-com:vml" Requires="v">
                <p:oleObj spid="_x0000_s2012513" name="Equation" r:id="rId18" imgW="1485720" imgH="203040" progId="">
                  <p:embed/>
                </p:oleObj>
              </mc:Choice>
              <mc:Fallback>
                <p:oleObj name="Equation" r:id="rId18" imgW="1485720" imgH="203040" progId="">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35400" y="3470275"/>
                        <a:ext cx="1827213" cy="249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8540" name="Object 28"/>
          <p:cNvGraphicFramePr>
            <a:graphicFrameLocks noChangeAspect="1"/>
          </p:cNvGraphicFramePr>
          <p:nvPr/>
        </p:nvGraphicFramePr>
        <p:xfrm>
          <a:off x="3352800" y="4803775"/>
          <a:ext cx="2667000" cy="1174750"/>
        </p:xfrm>
        <a:graphic>
          <a:graphicData uri="http://schemas.openxmlformats.org/presentationml/2006/ole">
            <mc:AlternateContent xmlns:mc="http://schemas.openxmlformats.org/markup-compatibility/2006">
              <mc:Choice xmlns:v="urn:schemas-microsoft-com:vml" Requires="v">
                <p:oleObj spid="_x0000_s2012514" name="ﾋﾞｯﾄﾏｯﾌﾟ ｲﾒｰｼﾞ" r:id="rId20" imgW="4886266" imgH="2152922" progId="PBrush">
                  <p:embed/>
                </p:oleObj>
              </mc:Choice>
              <mc:Fallback>
                <p:oleObj name="ﾋﾞｯﾄﾏｯﾌﾟ ｲﾒｰｼﾞ" r:id="rId20" imgW="4886266" imgH="2152922" progId="PBrush">
                  <p:embed/>
                  <p:pic>
                    <p:nvPicPr>
                      <p:cNvPr id="0" name="Picture 7"/>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4803775"/>
                        <a:ext cx="2667000" cy="117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48541" name="Object 29"/>
          <p:cNvGraphicFramePr>
            <a:graphicFrameLocks noChangeAspect="1"/>
          </p:cNvGraphicFramePr>
          <p:nvPr/>
        </p:nvGraphicFramePr>
        <p:xfrm>
          <a:off x="257175" y="4702175"/>
          <a:ext cx="2770188" cy="1347788"/>
        </p:xfrm>
        <a:graphic>
          <a:graphicData uri="http://schemas.openxmlformats.org/presentationml/2006/ole">
            <mc:AlternateContent xmlns:mc="http://schemas.openxmlformats.org/markup-compatibility/2006">
              <mc:Choice xmlns:v="urn:schemas-microsoft-com:vml" Requires="v">
                <p:oleObj spid="_x0000_s2012515" name="ﾋﾞｯﾄﾏｯﾌﾟ ｲﾒｰｼﾞ" r:id="rId22" imgW="4991150" imgH="2428727" progId="PBrush">
                  <p:embed/>
                </p:oleObj>
              </mc:Choice>
              <mc:Fallback>
                <p:oleObj name="ﾋﾞｯﾄﾏｯﾌﾟ ｲﾒｰｼﾞ" r:id="rId22" imgW="4991150" imgH="2428727" progId="PBrush">
                  <p:embed/>
                  <p:pic>
                    <p:nvPicPr>
                      <p:cNvPr id="0" name="Picture 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257175" y="4702175"/>
                        <a:ext cx="2770188" cy="134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Text Box 11"/>
          <p:cNvSpPr txBox="1">
            <a:spLocks noChangeArrowheads="1"/>
          </p:cNvSpPr>
          <p:nvPr/>
        </p:nvSpPr>
        <p:spPr bwMode="auto">
          <a:xfrm>
            <a:off x="76200" y="3806825"/>
            <a:ext cx="238238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Back-to-Back Correlations</a:t>
            </a:r>
            <a:endParaRPr lang="en-US" sz="1400" dirty="0">
              <a:solidFill>
                <a:srgbClr val="000099"/>
              </a:solidFill>
              <a:latin typeface="Comic Sans MS" pitchFamily="66" charset="0"/>
            </a:endParaRPr>
          </a:p>
        </p:txBody>
      </p:sp>
      <p:sp>
        <p:nvSpPr>
          <p:cNvPr id="41" name="Text Box 11"/>
          <p:cNvSpPr txBox="1">
            <a:spLocks noChangeArrowheads="1"/>
          </p:cNvSpPr>
          <p:nvPr/>
        </p:nvSpPr>
        <p:spPr bwMode="auto">
          <a:xfrm>
            <a:off x="6380617" y="3654623"/>
            <a:ext cx="2286203" cy="307777"/>
          </a:xfrm>
          <a:prstGeom prst="rect">
            <a:avLst/>
          </a:prstGeom>
          <a:noFill/>
          <a:ln w="9525">
            <a:noFill/>
            <a:miter lim="800000"/>
            <a:headEnd/>
            <a:tailEnd/>
          </a:ln>
          <a:effectLst/>
        </p:spPr>
        <p:txBody>
          <a:bodyPr wrap="none">
            <a:spAutoFit/>
          </a:bodyPr>
          <a:lstStyle/>
          <a:p>
            <a:r>
              <a:rPr lang="en-US" sz="1400" dirty="0" smtClean="0">
                <a:solidFill>
                  <a:srgbClr val="000099"/>
                </a:solidFill>
                <a:latin typeface="Comic Sans MS" pitchFamily="66" charset="0"/>
              </a:rPr>
              <a:t>Single-Spin Asymmetries</a:t>
            </a:r>
          </a:p>
        </p:txBody>
      </p:sp>
      <p:sp>
        <p:nvSpPr>
          <p:cNvPr id="42" name="Rectangle 41"/>
          <p:cNvSpPr/>
          <p:nvPr/>
        </p:nvSpPr>
        <p:spPr>
          <a:xfrm>
            <a:off x="6019800" y="2362200"/>
            <a:ext cx="3200400" cy="830997"/>
          </a:xfrm>
          <a:prstGeom prst="rect">
            <a:avLst/>
          </a:prstGeom>
        </p:spPr>
        <p:txBody>
          <a:bodyPr wrap="square">
            <a:spAutoFit/>
          </a:bodyPr>
          <a:lstStyle/>
          <a:p>
            <a:endParaRPr lang="en-US" sz="1600" b="1" dirty="0" smtClean="0">
              <a:solidFill>
                <a:schemeClr val="accent2"/>
              </a:solidFill>
              <a:latin typeface="Comic Sans MS" pitchFamily="66" charset="0"/>
              <a:cs typeface="Arial" pitchFamily="34" charset="0"/>
            </a:endParaRPr>
          </a:p>
          <a:p>
            <a:r>
              <a:rPr lang="en-US" sz="1600" b="1" dirty="0" smtClean="0">
                <a:solidFill>
                  <a:schemeClr val="accent2"/>
                </a:solidFill>
                <a:latin typeface="Comic Sans MS" pitchFamily="66" charset="0"/>
                <a:cs typeface="Arial" pitchFamily="34" charset="0"/>
              </a:rPr>
              <a:t>Transverse-momentum-</a:t>
            </a:r>
          </a:p>
          <a:p>
            <a:r>
              <a:rPr lang="en-US" sz="1600" b="1" dirty="0" smtClean="0">
                <a:solidFill>
                  <a:schemeClr val="accent2"/>
                </a:solidFill>
                <a:latin typeface="Comic Sans MS" pitchFamily="66" charset="0"/>
                <a:cs typeface="Arial" pitchFamily="34" charset="0"/>
              </a:rPr>
              <a:t>dependent distributions</a:t>
            </a:r>
            <a:endParaRPr lang="en-US" sz="1600" b="1" dirty="0">
              <a:solidFill>
                <a:schemeClr val="accent2"/>
              </a:solidFill>
              <a:latin typeface="Comic Sans MS" pitchFamily="66" charset="0"/>
              <a:cs typeface="Arial" pitchFamily="34" charset="0"/>
            </a:endParaRPr>
          </a:p>
        </p:txBody>
      </p:sp>
      <p:grpSp>
        <p:nvGrpSpPr>
          <p:cNvPr id="4" name="Group 5"/>
          <p:cNvGrpSpPr>
            <a:grpSpLocks/>
          </p:cNvGrpSpPr>
          <p:nvPr/>
        </p:nvGrpSpPr>
        <p:grpSpPr bwMode="auto">
          <a:xfrm>
            <a:off x="6324600" y="4724400"/>
            <a:ext cx="2743200" cy="1377950"/>
            <a:chOff x="4032" y="528"/>
            <a:chExt cx="1728" cy="1012"/>
          </a:xfrm>
        </p:grpSpPr>
        <p:graphicFrame>
          <p:nvGraphicFramePr>
            <p:cNvPr id="44" name="Object 6"/>
            <p:cNvGraphicFramePr>
              <a:graphicFrameLocks noChangeAspect="1"/>
            </p:cNvGraphicFramePr>
            <p:nvPr/>
          </p:nvGraphicFramePr>
          <p:xfrm>
            <a:off x="4032" y="528"/>
            <a:ext cx="1728" cy="1012"/>
          </p:xfrm>
          <a:graphic>
            <a:graphicData uri="http://schemas.openxmlformats.org/presentationml/2006/ole">
              <mc:AlternateContent xmlns:mc="http://schemas.openxmlformats.org/markup-compatibility/2006">
                <mc:Choice xmlns:v="urn:schemas-microsoft-com:vml" Requires="v">
                  <p:oleObj spid="_x0000_s2012516" name="Bitmap Image" r:id="rId24" imgW="4876609" imgH="2857762" progId="PBrush">
                    <p:embed/>
                  </p:oleObj>
                </mc:Choice>
                <mc:Fallback>
                  <p:oleObj name="Bitmap Image" r:id="rId24" imgW="4876609" imgH="2857762" progId="PBrush">
                    <p:embed/>
                    <p:pic>
                      <p:nvPicPr>
                        <p:cNvPr id="0" name="Picture 1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032" y="528"/>
                          <a:ext cx="1728" cy="1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 name="Rectangle 7"/>
            <p:cNvSpPr>
              <a:spLocks noChangeArrowheads="1"/>
            </p:cNvSpPr>
            <p:nvPr/>
          </p:nvSpPr>
          <p:spPr bwMode="auto">
            <a:xfrm>
              <a:off x="4896" y="576"/>
              <a:ext cx="864" cy="960"/>
            </a:xfrm>
            <a:prstGeom prst="rect">
              <a:avLst/>
            </a:prstGeom>
            <a:solidFill>
              <a:schemeClr val="bg1"/>
            </a:solidFill>
            <a:ln w="9525">
              <a:noFill/>
              <a:miter lim="800000"/>
              <a:headEnd/>
              <a:tailEnd/>
            </a:ln>
            <a:effectLst/>
          </p:spPr>
          <p:txBody>
            <a:bodyPr wrap="none" anchor="ctr"/>
            <a:lstStyle/>
            <a:p>
              <a:endParaRPr lang="en-US"/>
            </a:p>
          </p:txBody>
        </p:sp>
        <p:graphicFrame>
          <p:nvGraphicFramePr>
            <p:cNvPr id="46" name="Object 8"/>
            <p:cNvGraphicFramePr>
              <a:graphicFrameLocks noChangeAspect="1"/>
            </p:cNvGraphicFramePr>
            <p:nvPr/>
          </p:nvGraphicFramePr>
          <p:xfrm>
            <a:off x="4896" y="674"/>
            <a:ext cx="855" cy="740"/>
          </p:xfrm>
          <a:graphic>
            <a:graphicData uri="http://schemas.openxmlformats.org/presentationml/2006/ole">
              <mc:AlternateContent xmlns:mc="http://schemas.openxmlformats.org/markup-compatibility/2006">
                <mc:Choice xmlns:v="urn:schemas-microsoft-com:vml" Requires="v">
                  <p:oleObj spid="_x0000_s2012517" name="Bitmap Image" r:id="rId26" imgW="4886266" imgH="2152922" progId="PBrush">
                    <p:embed/>
                  </p:oleObj>
                </mc:Choice>
                <mc:Fallback>
                  <p:oleObj name="Bitmap Image" r:id="rId26" imgW="4886266" imgH="2152922" progId="PBrush">
                    <p:embed/>
                    <p:pic>
                      <p:nvPicPr>
                        <p:cNvPr id="0" name="Picture 14"/>
                        <p:cNvPicPr>
                          <a:picLocks noChangeAspect="1" noChangeArrowheads="1"/>
                        </p:cNvPicPr>
                        <p:nvPr/>
                      </p:nvPicPr>
                      <p:blipFill>
                        <a:blip r:embed="rId21">
                          <a:extLst>
                            <a:ext uri="{28A0092B-C50C-407E-A947-70E740481C1C}">
                              <a14:useLocalDpi xmlns:a14="http://schemas.microsoft.com/office/drawing/2010/main" val="0"/>
                            </a:ext>
                          </a:extLst>
                        </a:blip>
                        <a:srcRect l="50526"/>
                        <a:stretch>
                          <a:fillRect/>
                        </a:stretch>
                      </p:blipFill>
                      <p:spPr bwMode="auto">
                        <a:xfrm>
                          <a:off x="4896" y="674"/>
                          <a:ext cx="855" cy="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Rectangle 33"/>
          <p:cNvSpPr/>
          <p:nvPr/>
        </p:nvSpPr>
        <p:spPr bwMode="auto">
          <a:xfrm>
            <a:off x="6291942" y="990600"/>
            <a:ext cx="2743200" cy="3352800"/>
          </a:xfrm>
          <a:prstGeom prst="rect">
            <a:avLst/>
          </a:prstGeom>
          <a:noFill/>
          <a:ln w="28575" cap="flat" cmpd="sng" algn="ctr">
            <a:solidFill>
              <a:srgbClr val="CC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5" name="TextBox 34"/>
          <p:cNvSpPr txBox="1"/>
          <p:nvPr/>
        </p:nvSpPr>
        <p:spPr>
          <a:xfrm>
            <a:off x="6201228" y="1134070"/>
            <a:ext cx="2942772" cy="969496"/>
          </a:xfrm>
          <a:prstGeom prst="rect">
            <a:avLst/>
          </a:prstGeom>
          <a:noFill/>
        </p:spPr>
        <p:txBody>
          <a:bodyPr wrap="square" rtlCol="0">
            <a:spAutoFit/>
          </a:bodyPr>
          <a:lstStyle/>
          <a:p>
            <a:r>
              <a:rPr lang="en-US" sz="1900" b="1" dirty="0" smtClean="0">
                <a:solidFill>
                  <a:schemeClr val="bg2"/>
                </a:solidFill>
                <a:latin typeface="Comic Sans MS" pitchFamily="66" charset="0"/>
              </a:rPr>
              <a:t>Transverse spin and </a:t>
            </a:r>
          </a:p>
          <a:p>
            <a:r>
              <a:rPr lang="en-US" sz="1900" b="1" dirty="0" smtClean="0">
                <a:solidFill>
                  <a:schemeClr val="bg2"/>
                </a:solidFill>
                <a:latin typeface="Comic Sans MS" pitchFamily="66" charset="0"/>
              </a:rPr>
              <a:t>spin-momentum </a:t>
            </a:r>
          </a:p>
          <a:p>
            <a:r>
              <a:rPr lang="en-US" sz="1900" b="1" dirty="0" smtClean="0">
                <a:solidFill>
                  <a:schemeClr val="bg2"/>
                </a:solidFill>
                <a:latin typeface="Comic Sans MS" pitchFamily="66" charset="0"/>
              </a:rPr>
              <a:t>correlations</a:t>
            </a:r>
            <a:endParaRPr lang="en-US" sz="1900" b="1" dirty="0">
              <a:solidFill>
                <a:schemeClr val="bg2"/>
              </a:solidFill>
              <a:latin typeface="Comic Sans MS"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amond(in)">
                                      <p:cBhvr>
                                        <p:cTn id="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5"/>
          <p:cNvSpPr>
            <a:spLocks noGrp="1"/>
          </p:cNvSpPr>
          <p:nvPr>
            <p:ph type="ftr" sz="quarter" idx="11"/>
          </p:nvPr>
        </p:nvSpPr>
        <p:spPr/>
        <p:txBody>
          <a:bodyPr/>
          <a:lstStyle/>
          <a:p>
            <a:r>
              <a:rPr lang="en-US" smtClean="0"/>
              <a:t>C. Aidala, Ohio U., February 11, 2014</a:t>
            </a:r>
            <a:endParaRPr lang="en-US"/>
          </a:p>
        </p:txBody>
      </p:sp>
      <p:sp>
        <p:nvSpPr>
          <p:cNvPr id="1348610" name="Rectangle 2"/>
          <p:cNvSpPr>
            <a:spLocks noGrp="1" noChangeArrowheads="1"/>
          </p:cNvSpPr>
          <p:nvPr>
            <p:ph type="title"/>
          </p:nvPr>
        </p:nvSpPr>
        <p:spPr/>
        <p:txBody>
          <a:bodyPr/>
          <a:lstStyle/>
          <a:p>
            <a:r>
              <a:rPr lang="en-US" sz="4000" dirty="0"/>
              <a:t>1976: Discovery in </a:t>
            </a:r>
            <a:r>
              <a:rPr lang="en-US" sz="4000" dirty="0" err="1"/>
              <a:t>p+p</a:t>
            </a:r>
            <a:r>
              <a:rPr lang="en-US" sz="4000" dirty="0"/>
              <a:t> </a:t>
            </a:r>
            <a:r>
              <a:rPr lang="en-US" sz="4000" dirty="0" smtClean="0"/>
              <a:t>collisions</a:t>
            </a:r>
            <a:r>
              <a:rPr lang="en-US" sz="4000" dirty="0"/>
              <a:t>! </a:t>
            </a:r>
            <a:br>
              <a:rPr lang="en-US" sz="4000" dirty="0"/>
            </a:br>
            <a:r>
              <a:rPr lang="en-US" sz="3400" dirty="0" smtClean="0"/>
              <a:t>Hu</a:t>
            </a:r>
            <a:r>
              <a:rPr lang="en-US" sz="3400" dirty="0" smtClean="0"/>
              <a:t>ge </a:t>
            </a:r>
            <a:r>
              <a:rPr lang="en-US" sz="3400" dirty="0"/>
              <a:t>t</a:t>
            </a:r>
            <a:r>
              <a:rPr lang="en-US" sz="3400" dirty="0" smtClean="0"/>
              <a:t>ransverse </a:t>
            </a:r>
            <a:r>
              <a:rPr lang="en-US" sz="3400" dirty="0" smtClean="0"/>
              <a:t>s</a:t>
            </a:r>
            <a:r>
              <a:rPr lang="en-US" sz="3400" dirty="0" smtClean="0"/>
              <a:t>ingle-spin </a:t>
            </a:r>
            <a:r>
              <a:rPr lang="en-US" sz="3400" dirty="0"/>
              <a:t>a</a:t>
            </a:r>
            <a:r>
              <a:rPr lang="en-US" sz="3400" dirty="0" smtClean="0"/>
              <a:t>symmetries</a:t>
            </a:r>
            <a:endParaRPr lang="en-US" sz="3400" dirty="0"/>
          </a:p>
        </p:txBody>
      </p:sp>
      <p:graphicFrame>
        <p:nvGraphicFramePr>
          <p:cNvPr id="1348614" name="Object 6"/>
          <p:cNvGraphicFramePr>
            <a:graphicFrameLocks noGrp="1" noChangeAspect="1"/>
          </p:cNvGraphicFramePr>
          <p:nvPr>
            <p:ph sz="half" idx="1"/>
          </p:nvPr>
        </p:nvGraphicFramePr>
        <p:xfrm>
          <a:off x="2012950" y="3727450"/>
          <a:ext cx="698500" cy="241300"/>
        </p:xfrm>
        <a:graphic>
          <a:graphicData uri="http://schemas.openxmlformats.org/presentationml/2006/ole">
            <mc:AlternateContent xmlns:mc="http://schemas.openxmlformats.org/markup-compatibility/2006">
              <mc:Choice xmlns:v="urn:schemas-microsoft-com:vml" Requires="v">
                <p:oleObj spid="_x0000_s1349017" name="Equation" r:id="rId4" imgW="698400" imgH="241200" progId="Equation.3">
                  <p:embed/>
                </p:oleObj>
              </mc:Choice>
              <mc:Fallback>
                <p:oleObj name="Equation" r:id="rId4" imgW="698400" imgH="241200" progId="Equation.3">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2950" y="3727450"/>
                        <a:ext cx="698500"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48611" name="Picture 3" descr="zgs"/>
          <p:cNvPicPr>
            <a:picLocks noChangeAspect="1" noChangeArrowheads="1"/>
          </p:cNvPicPr>
          <p:nvPr/>
        </p:nvPicPr>
        <p:blipFill>
          <a:blip r:embed="rId6" cstate="print"/>
          <a:srcRect/>
          <a:stretch>
            <a:fillRect/>
          </a:stretch>
        </p:blipFill>
        <p:spPr bwMode="auto">
          <a:xfrm>
            <a:off x="533400" y="1906588"/>
            <a:ext cx="3886200" cy="3884612"/>
          </a:xfrm>
          <a:prstGeom prst="rect">
            <a:avLst/>
          </a:prstGeom>
          <a:noFill/>
          <a:ln w="9525">
            <a:noFill/>
            <a:miter lim="800000"/>
            <a:headEnd/>
            <a:tailEnd/>
          </a:ln>
        </p:spPr>
      </p:pic>
      <p:sp>
        <p:nvSpPr>
          <p:cNvPr id="1348612" name="Text Box 4"/>
          <p:cNvSpPr txBox="1">
            <a:spLocks noChangeArrowheads="1"/>
          </p:cNvSpPr>
          <p:nvPr/>
        </p:nvSpPr>
        <p:spPr bwMode="auto">
          <a:xfrm>
            <a:off x="0" y="5867400"/>
            <a:ext cx="5202238" cy="457200"/>
          </a:xfrm>
          <a:prstGeom prst="rect">
            <a:avLst/>
          </a:prstGeom>
          <a:noFill/>
          <a:ln w="9525">
            <a:noFill/>
            <a:miter lim="800000"/>
            <a:headEnd/>
            <a:tailEnd/>
          </a:ln>
          <a:effectLst/>
        </p:spPr>
        <p:txBody>
          <a:bodyPr wrap="none">
            <a:spAutoFit/>
          </a:bodyPr>
          <a:lstStyle/>
          <a:p>
            <a:r>
              <a:rPr lang="en-US"/>
              <a:t>W.H. Dragoset et al., PRL36, 929 (1976)</a:t>
            </a:r>
          </a:p>
        </p:txBody>
      </p:sp>
      <p:grpSp>
        <p:nvGrpSpPr>
          <p:cNvPr id="1348615" name="Group 7"/>
          <p:cNvGrpSpPr>
            <a:grpSpLocks/>
          </p:cNvGrpSpPr>
          <p:nvPr/>
        </p:nvGrpSpPr>
        <p:grpSpPr bwMode="auto">
          <a:xfrm>
            <a:off x="5181600" y="3538538"/>
            <a:ext cx="3048000" cy="1566862"/>
            <a:chOff x="1680" y="3141"/>
            <a:chExt cx="1872" cy="864"/>
          </a:xfrm>
        </p:grpSpPr>
        <p:sp>
          <p:nvSpPr>
            <p:cNvPr id="1348616"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1348617" name="Group 9"/>
            <p:cNvGrpSpPr>
              <a:grpSpLocks/>
            </p:cNvGrpSpPr>
            <p:nvPr/>
          </p:nvGrpSpPr>
          <p:grpSpPr bwMode="auto">
            <a:xfrm>
              <a:off x="1776" y="3141"/>
              <a:ext cx="1579" cy="845"/>
              <a:chOff x="1776" y="2666"/>
              <a:chExt cx="2088" cy="1271"/>
            </a:xfrm>
          </p:grpSpPr>
          <p:sp>
            <p:nvSpPr>
              <p:cNvPr id="1348618"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1348619" name="Group 11"/>
              <p:cNvGrpSpPr>
                <a:grpSpLocks/>
              </p:cNvGrpSpPr>
              <p:nvPr/>
            </p:nvGrpSpPr>
            <p:grpSpPr bwMode="auto">
              <a:xfrm>
                <a:off x="2352" y="3072"/>
                <a:ext cx="288" cy="480"/>
                <a:chOff x="4320" y="1488"/>
                <a:chExt cx="288" cy="480"/>
              </a:xfrm>
            </p:grpSpPr>
            <p:sp>
              <p:nvSpPr>
                <p:cNvPr id="1348620"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1348621"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1348622"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1348623"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1348624"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1348625"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1348626"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1348627"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sp>
        <p:nvSpPr>
          <p:cNvPr id="1348629" name="Text Box 21"/>
          <p:cNvSpPr txBox="1">
            <a:spLocks noChangeArrowheads="1"/>
          </p:cNvSpPr>
          <p:nvPr/>
        </p:nvSpPr>
        <p:spPr bwMode="auto">
          <a:xfrm>
            <a:off x="990600" y="1295400"/>
            <a:ext cx="2894013" cy="457200"/>
          </a:xfrm>
          <a:prstGeom prst="rect">
            <a:avLst/>
          </a:prstGeom>
          <a:noFill/>
          <a:ln w="9525">
            <a:noFill/>
            <a:miter lim="800000"/>
            <a:headEnd/>
            <a:tailEnd/>
          </a:ln>
          <a:effectLst/>
        </p:spPr>
        <p:txBody>
          <a:bodyPr wrap="none">
            <a:spAutoFit/>
          </a:bodyPr>
          <a:lstStyle/>
          <a:p>
            <a:r>
              <a:rPr lang="en-US"/>
              <a:t>Argonne </a:t>
            </a:r>
            <a:r>
              <a:rPr lang="en-US" altLang="ja-JP">
                <a:ea typeface="ＭＳ Ｐゴシック" pitchFamily="34" charset="-128"/>
                <a:sym typeface="Symbol" pitchFamily="18" charset="2"/>
              </a:rPr>
              <a:t></a:t>
            </a:r>
            <a:r>
              <a:rPr lang="en-US" altLang="ja-JP">
                <a:ea typeface="ＭＳ Ｐゴシック" pitchFamily="34" charset="-128"/>
              </a:rPr>
              <a:t>s=4.9 GeV</a:t>
            </a:r>
            <a:r>
              <a:rPr lang="en-US"/>
              <a:t> </a:t>
            </a:r>
          </a:p>
        </p:txBody>
      </p:sp>
      <p:graphicFrame>
        <p:nvGraphicFramePr>
          <p:cNvPr id="1348630" name="Object 22"/>
          <p:cNvGraphicFramePr>
            <a:graphicFrameLocks noGrp="1" noChangeAspect="1"/>
          </p:cNvGraphicFramePr>
          <p:nvPr>
            <p:ph sz="half" idx="2"/>
          </p:nvPr>
        </p:nvGraphicFramePr>
        <p:xfrm>
          <a:off x="5638800" y="5867400"/>
          <a:ext cx="1828800" cy="498475"/>
        </p:xfrm>
        <a:graphic>
          <a:graphicData uri="http://schemas.openxmlformats.org/presentationml/2006/ole">
            <mc:AlternateContent xmlns:mc="http://schemas.openxmlformats.org/markup-compatibility/2006">
              <mc:Choice xmlns:v="urn:schemas-microsoft-com:vml" Requires="v">
                <p:oleObj spid="_x0000_s1349018" name="Equation" r:id="rId7" imgW="977760" imgH="266400" progId="Equation.3">
                  <p:embed/>
                </p:oleObj>
              </mc:Choice>
              <mc:Fallback>
                <p:oleObj name="Equation" r:id="rId7" imgW="977760" imgH="266400" progId="Equation.3">
                  <p:embed/>
                  <p:pic>
                    <p:nvPicPr>
                      <p:cNvPr id="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0" y="5867400"/>
                        <a:ext cx="1828800" cy="498475"/>
                      </a:xfrm>
                      <a:prstGeom prst="rect">
                        <a:avLst/>
                      </a:prstGeom>
                      <a:solidFill>
                        <a:schemeClr val="bg1"/>
                      </a:solidFill>
                    </p:spPr>
                  </p:pic>
                </p:oleObj>
              </mc:Fallback>
            </mc:AlternateContent>
          </a:graphicData>
        </a:graphic>
      </p:graphicFrame>
      <p:sp>
        <p:nvSpPr>
          <p:cNvPr id="1348632" name="Text Box 24"/>
          <p:cNvSpPr txBox="1">
            <a:spLocks noChangeArrowheads="1"/>
          </p:cNvSpPr>
          <p:nvPr/>
        </p:nvSpPr>
        <p:spPr bwMode="auto">
          <a:xfrm>
            <a:off x="4572000" y="1295400"/>
            <a:ext cx="4378325" cy="1938992"/>
          </a:xfrm>
          <a:prstGeom prst="rect">
            <a:avLst/>
          </a:prstGeom>
          <a:noFill/>
          <a:ln w="9525">
            <a:noFill/>
            <a:miter lim="800000"/>
            <a:headEnd/>
            <a:tailEnd/>
          </a:ln>
          <a:effectLst/>
        </p:spPr>
        <p:txBody>
          <a:bodyPr>
            <a:spAutoFit/>
          </a:bodyPr>
          <a:lstStyle/>
          <a:p>
            <a:r>
              <a:rPr lang="en-US" dirty="0"/>
              <a:t>Charged pions produced preferentially on one or the other side with respect to the transversely polarized beam </a:t>
            </a:r>
            <a:r>
              <a:rPr lang="en-US" dirty="0" smtClean="0"/>
              <a:t>direction</a:t>
            </a:r>
            <a:endParaRPr lang="en-US" dirty="0"/>
          </a:p>
        </p:txBody>
      </p:sp>
      <p:sp>
        <p:nvSpPr>
          <p:cNvPr id="26" name="Slide Number Placeholder 25"/>
          <p:cNvSpPr>
            <a:spLocks noGrp="1"/>
          </p:cNvSpPr>
          <p:nvPr>
            <p:ph type="sldNum" sz="quarter" idx="12"/>
          </p:nvPr>
        </p:nvSpPr>
        <p:spPr/>
        <p:txBody>
          <a:bodyPr/>
          <a:lstStyle/>
          <a:p>
            <a:fld id="{DBCAA7B0-FB55-442B-B730-0F02697EC4DB}" type="slidenum">
              <a:rPr lang="en-US" smtClean="0"/>
              <a:pPr/>
              <a:t>29</a:t>
            </a:fld>
            <a:endParaRPr lang="en-US"/>
          </a:p>
        </p:txBody>
      </p:sp>
      <p:sp>
        <p:nvSpPr>
          <p:cNvPr id="1348628" name="Text Box 20"/>
          <p:cNvSpPr txBox="1">
            <a:spLocks noChangeArrowheads="1"/>
          </p:cNvSpPr>
          <p:nvPr/>
        </p:nvSpPr>
        <p:spPr bwMode="auto">
          <a:xfrm>
            <a:off x="3124200" y="3810000"/>
            <a:ext cx="5919788" cy="1938992"/>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Due to </a:t>
            </a:r>
            <a:r>
              <a:rPr lang="en-US" dirty="0" smtClean="0">
                <a:solidFill>
                  <a:schemeClr val="tx1"/>
                </a:solidFill>
              </a:rPr>
              <a:t>quark </a:t>
            </a:r>
            <a:r>
              <a:rPr lang="en-US" dirty="0" err="1" smtClean="0">
                <a:solidFill>
                  <a:schemeClr val="tx1"/>
                </a:solidFill>
              </a:rPr>
              <a:t>transversity</a:t>
            </a:r>
            <a:r>
              <a:rPr lang="en-US" dirty="0" smtClean="0">
                <a:solidFill>
                  <a:schemeClr val="tx1"/>
                </a:solidFill>
              </a:rPr>
              <a:t>, i.e. correlation of transverse quark spin with transverse proton spin?  </a:t>
            </a:r>
            <a:r>
              <a:rPr lang="en-US" dirty="0">
                <a:solidFill>
                  <a:schemeClr val="tx1"/>
                </a:solidFill>
              </a:rPr>
              <a:t>Other effects?  We’ll need to wait more than a decade for the birth of a new subfield in order to explore the possibilities . .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8628"/>
                                        </p:tgtEl>
                                        <p:attrNameLst>
                                          <p:attrName>style.visibility</p:attrName>
                                        </p:attrNameLst>
                                      </p:cBhvr>
                                      <p:to>
                                        <p:strVal val="visible"/>
                                      </p:to>
                                    </p:set>
                                    <p:anim calcmode="lin" valueType="num">
                                      <p:cBhvr additive="base">
                                        <p:cTn id="7" dur="500" fill="hold"/>
                                        <p:tgtEl>
                                          <p:spTgt spid="1348628"/>
                                        </p:tgtEl>
                                        <p:attrNameLst>
                                          <p:attrName>ppt_x</p:attrName>
                                        </p:attrNameLst>
                                      </p:cBhvr>
                                      <p:tavLst>
                                        <p:tav tm="0">
                                          <p:val>
                                            <p:strVal val="#ppt_x"/>
                                          </p:val>
                                        </p:tav>
                                        <p:tav tm="100000">
                                          <p:val>
                                            <p:strVal val="#ppt_x"/>
                                          </p:val>
                                        </p:tav>
                                      </p:tavLst>
                                    </p:anim>
                                    <p:anim calcmode="lin" valueType="num">
                                      <p:cBhvr additive="base">
                                        <p:cTn id="8" dur="500" fill="hold"/>
                                        <p:tgtEl>
                                          <p:spTgt spid="13486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2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Ohio U., February 11, 2014</a:t>
            </a:r>
            <a:endParaRPr lang="en-US" dirty="0"/>
          </a:p>
        </p:txBody>
      </p:sp>
      <p:sp>
        <p:nvSpPr>
          <p:cNvPr id="10" name="Slide Number Placeholder 4"/>
          <p:cNvSpPr>
            <a:spLocks noGrp="1"/>
          </p:cNvSpPr>
          <p:nvPr>
            <p:ph type="sldNum" sz="quarter" idx="12"/>
          </p:nvPr>
        </p:nvSpPr>
        <p:spPr/>
        <p:txBody>
          <a:bodyPr/>
          <a:lstStyle/>
          <a:p>
            <a:fld id="{82F98BD9-C76A-4CA9-9F2C-CF88D537F904}" type="slidenum">
              <a:rPr lang="en-US"/>
              <a:pPr/>
              <a:t>3</a:t>
            </a:fld>
            <a:endParaRPr lang="en-US" dirty="0"/>
          </a:p>
        </p:txBody>
      </p:sp>
      <p:sp>
        <p:nvSpPr>
          <p:cNvPr id="1459202" name="Rectangle 2"/>
          <p:cNvSpPr>
            <a:spLocks noGrp="1" noChangeArrowheads="1"/>
          </p:cNvSpPr>
          <p:nvPr>
            <p:ph type="title"/>
          </p:nvPr>
        </p:nvSpPr>
        <p:spPr>
          <a:xfrm>
            <a:off x="457200" y="274638"/>
            <a:ext cx="8229600" cy="792162"/>
          </a:xfrm>
        </p:spPr>
        <p:txBody>
          <a:bodyPr>
            <a:normAutofit/>
          </a:bodyPr>
          <a:lstStyle/>
          <a:p>
            <a:r>
              <a:rPr lang="en-US" dirty="0" smtClean="0"/>
              <a:t>The proton as a QCD “laboratory”</a:t>
            </a:r>
            <a:endParaRPr lang="en-US" dirty="0"/>
          </a:p>
        </p:txBody>
      </p:sp>
      <p:pic>
        <p:nvPicPr>
          <p:cNvPr id="1459203" name="Picture 3"/>
          <p:cNvPicPr>
            <a:picLocks noChangeAspect="1" noChangeArrowheads="1"/>
          </p:cNvPicPr>
          <p:nvPr/>
        </p:nvPicPr>
        <p:blipFill>
          <a:blip r:embed="rId3" cstate="print"/>
          <a:srcRect/>
          <a:stretch>
            <a:fillRect/>
          </a:stretch>
        </p:blipFill>
        <p:spPr bwMode="auto">
          <a:xfrm>
            <a:off x="484188" y="1044575"/>
            <a:ext cx="8278812" cy="4975225"/>
          </a:xfrm>
          <a:prstGeom prst="rect">
            <a:avLst/>
          </a:prstGeom>
          <a:noFill/>
          <a:ln w="38100">
            <a:noFill/>
            <a:miter lim="800000"/>
            <a:headEnd/>
            <a:tailEnd type="none" w="lg" len="lg"/>
          </a:ln>
          <a:effectLst/>
        </p:spPr>
      </p:pic>
      <p:sp>
        <p:nvSpPr>
          <p:cNvPr id="1459204" name="Rectangle 4"/>
          <p:cNvSpPr>
            <a:spLocks noChangeArrowheads="1"/>
          </p:cNvSpPr>
          <p:nvPr/>
        </p:nvSpPr>
        <p:spPr bwMode="auto">
          <a:xfrm>
            <a:off x="490538" y="6019800"/>
            <a:ext cx="8261350" cy="381000"/>
          </a:xfrm>
          <a:prstGeom prst="rect">
            <a:avLst/>
          </a:prstGeom>
          <a:solidFill>
            <a:schemeClr val="bg1"/>
          </a:solidFill>
          <a:ln w="9525">
            <a:noFill/>
            <a:miter lim="800000"/>
            <a:headEnd/>
            <a:tailEnd/>
          </a:ln>
          <a:effectLst/>
        </p:spPr>
        <p:txBody>
          <a:bodyPr wrap="none" anchor="ctr"/>
          <a:lstStyle/>
          <a:p>
            <a:endParaRPr lang="en-US">
              <a:solidFill>
                <a:schemeClr val="tx1"/>
              </a:solidFill>
            </a:endParaRPr>
          </a:p>
        </p:txBody>
      </p:sp>
      <p:sp>
        <p:nvSpPr>
          <p:cNvPr id="1459205" name="Rectangle 5"/>
          <p:cNvSpPr>
            <a:spLocks noChangeArrowheads="1"/>
          </p:cNvSpPr>
          <p:nvPr/>
        </p:nvSpPr>
        <p:spPr bwMode="auto">
          <a:xfrm>
            <a:off x="1219200" y="5943600"/>
            <a:ext cx="1644650" cy="274638"/>
          </a:xfrm>
          <a:prstGeom prst="rect">
            <a:avLst/>
          </a:prstGeom>
          <a:noFill/>
          <a:ln w="9525">
            <a:noFill/>
            <a:miter lim="800000"/>
            <a:headEnd/>
            <a:tailEnd/>
          </a:ln>
          <a:effectLst/>
        </p:spPr>
        <p:txBody>
          <a:bodyPr wrap="none">
            <a:spAutoFit/>
          </a:bodyPr>
          <a:lstStyle/>
          <a:p>
            <a:r>
              <a:rPr lang="en-US" sz="1200" dirty="0">
                <a:solidFill>
                  <a:schemeClr val="tx1"/>
                </a:solidFill>
                <a:latin typeface="Arial" pitchFamily="34" charset="0"/>
              </a:rPr>
              <a:t>observation &amp; models</a:t>
            </a:r>
          </a:p>
        </p:txBody>
      </p:sp>
      <p:sp>
        <p:nvSpPr>
          <p:cNvPr id="1459206" name="Rectangle 6"/>
          <p:cNvSpPr>
            <a:spLocks noChangeArrowheads="1"/>
          </p:cNvSpPr>
          <p:nvPr/>
        </p:nvSpPr>
        <p:spPr bwMode="auto">
          <a:xfrm>
            <a:off x="4365625" y="5919652"/>
            <a:ext cx="2419252" cy="461665"/>
          </a:xfrm>
          <a:prstGeom prst="rect">
            <a:avLst/>
          </a:prstGeom>
          <a:noFill/>
          <a:ln w="9525">
            <a:noFill/>
            <a:miter lim="800000"/>
            <a:headEnd/>
            <a:tailEnd/>
          </a:ln>
          <a:effectLst/>
        </p:spPr>
        <p:txBody>
          <a:bodyPr wrap="none">
            <a:spAutoFit/>
          </a:bodyPr>
          <a:lstStyle/>
          <a:p>
            <a:r>
              <a:rPr lang="en-US" sz="1200" dirty="0">
                <a:solidFill>
                  <a:srgbClr val="FF0000"/>
                </a:solidFill>
                <a:latin typeface="Arial" pitchFamily="34" charset="0"/>
              </a:rPr>
              <a:t>precision measurements</a:t>
            </a:r>
          </a:p>
          <a:p>
            <a:r>
              <a:rPr lang="en-US" sz="1200" dirty="0" smtClean="0">
                <a:solidFill>
                  <a:srgbClr val="FF0000"/>
                </a:solidFill>
                <a:latin typeface="Arial" pitchFamily="34" charset="0"/>
              </a:rPr>
              <a:t>&amp; more powerful theoretical tools</a:t>
            </a:r>
            <a:endParaRPr lang="en-US" sz="1200" dirty="0">
              <a:solidFill>
                <a:srgbClr val="FF0000"/>
              </a:solidFill>
              <a:latin typeface="Arial" pitchFamily="34" charset="0"/>
            </a:endParaRPr>
          </a:p>
        </p:txBody>
      </p:sp>
      <p:sp>
        <p:nvSpPr>
          <p:cNvPr id="11" name="TextBox 10"/>
          <p:cNvSpPr txBox="1"/>
          <p:nvPr/>
        </p:nvSpPr>
        <p:spPr>
          <a:xfrm>
            <a:off x="6400800" y="3276600"/>
            <a:ext cx="2362200" cy="1107996"/>
          </a:xfrm>
          <a:prstGeom prst="rect">
            <a:avLst/>
          </a:prstGeom>
          <a:noFill/>
        </p:spPr>
        <p:txBody>
          <a:bodyPr wrap="square" rtlCol="0">
            <a:spAutoFit/>
          </a:bodyPr>
          <a:lstStyle/>
          <a:p>
            <a:r>
              <a:rPr lang="en-US" sz="2200" dirty="0" smtClean="0">
                <a:solidFill>
                  <a:schemeClr val="tx1"/>
                </a:solidFill>
              </a:rPr>
              <a:t>Proton—simplest stable bound state in QCD!</a:t>
            </a:r>
            <a:endParaRPr lang="en-US" sz="2200" dirty="0">
              <a:solidFill>
                <a:schemeClr val="tx1"/>
              </a:solidFill>
            </a:endParaRPr>
          </a:p>
        </p:txBody>
      </p:sp>
      <p:sp>
        <p:nvSpPr>
          <p:cNvPr id="12" name="TextBox 11"/>
          <p:cNvSpPr txBox="1"/>
          <p:nvPr/>
        </p:nvSpPr>
        <p:spPr>
          <a:xfrm>
            <a:off x="5692466" y="4872335"/>
            <a:ext cx="558166" cy="461665"/>
          </a:xfrm>
          <a:prstGeom prst="rect">
            <a:avLst/>
          </a:prstGeom>
          <a:solidFill>
            <a:schemeClr val="bg1"/>
          </a:solidFill>
        </p:spPr>
        <p:txBody>
          <a:bodyPr wrap="none" rtlCol="0">
            <a:spAutoFit/>
          </a:bodyPr>
          <a:lstStyle/>
          <a:p>
            <a:r>
              <a:rPr lang="en-US" sz="2400" dirty="0" smtClean="0">
                <a:solidFill>
                  <a:schemeClr val="tx1"/>
                </a:solidFill>
              </a:rPr>
              <a:t>?...</a:t>
            </a:r>
            <a:endParaRPr lang="en-US" sz="2400" dirty="0">
              <a:solidFill>
                <a:schemeClr val="tx1"/>
              </a:solidFill>
            </a:endParaRPr>
          </a:p>
        </p:txBody>
      </p:sp>
      <p:sp>
        <p:nvSpPr>
          <p:cNvPr id="13" name="Rectangle 12"/>
          <p:cNvSpPr/>
          <p:nvPr/>
        </p:nvSpPr>
        <p:spPr>
          <a:xfrm>
            <a:off x="2819400" y="5943600"/>
            <a:ext cx="1497526" cy="276999"/>
          </a:xfrm>
          <a:prstGeom prst="rect">
            <a:avLst/>
          </a:prstGeom>
        </p:spPr>
        <p:txBody>
          <a:bodyPr wrap="none">
            <a:spAutoFit/>
          </a:bodyPr>
          <a:lstStyle/>
          <a:p>
            <a:r>
              <a:rPr lang="en-US" sz="1200" dirty="0" smtClean="0">
                <a:solidFill>
                  <a:srgbClr val="FF0000"/>
                </a:solidFill>
                <a:latin typeface="Arial" pitchFamily="34" charset="0"/>
              </a:rPr>
              <a:t>fundamental theory</a:t>
            </a:r>
            <a:endParaRPr lang="en-US" sz="1200" dirty="0"/>
          </a:p>
        </p:txBody>
      </p:sp>
      <p:sp>
        <p:nvSpPr>
          <p:cNvPr id="14" name="Rectangle 5"/>
          <p:cNvSpPr>
            <a:spLocks noChangeArrowheads="1"/>
          </p:cNvSpPr>
          <p:nvPr/>
        </p:nvSpPr>
        <p:spPr bwMode="auto">
          <a:xfrm>
            <a:off x="7533805" y="5908264"/>
            <a:ext cx="1000595" cy="276999"/>
          </a:xfrm>
          <a:prstGeom prst="rect">
            <a:avLst/>
          </a:prstGeom>
          <a:noFill/>
          <a:ln w="9525">
            <a:noFill/>
            <a:miter lim="800000"/>
            <a:headEnd/>
            <a:tailEnd/>
          </a:ln>
          <a:effectLst/>
        </p:spPr>
        <p:txBody>
          <a:bodyPr wrap="none">
            <a:spAutoFit/>
          </a:bodyPr>
          <a:lstStyle/>
          <a:p>
            <a:r>
              <a:rPr lang="en-US" sz="1200" dirty="0" smtClean="0">
                <a:solidFill>
                  <a:schemeClr val="tx1"/>
                </a:solidFill>
                <a:latin typeface="Arial" pitchFamily="34" charset="0"/>
              </a:rPr>
              <a:t>application?</a:t>
            </a:r>
            <a:endParaRPr lang="en-US" sz="1200" dirty="0">
              <a:solidFill>
                <a:schemeClr val="tx1"/>
              </a:solidFill>
              <a:latin typeface="Arial" pitchFamily="34" charset="0"/>
            </a:endParaRPr>
          </a:p>
        </p:txBody>
      </p:sp>
      <p:sp>
        <p:nvSpPr>
          <p:cNvPr id="2" name="TextBox 1"/>
          <p:cNvSpPr txBox="1"/>
          <p:nvPr/>
        </p:nvSpPr>
        <p:spPr>
          <a:xfrm>
            <a:off x="6975331" y="1034795"/>
            <a:ext cx="1787669" cy="307777"/>
          </a:xfrm>
          <a:prstGeom prst="rect">
            <a:avLst/>
          </a:prstGeom>
          <a:noFill/>
        </p:spPr>
        <p:txBody>
          <a:bodyPr wrap="none" rtlCol="0">
            <a:spAutoFit/>
          </a:bodyPr>
          <a:lstStyle/>
          <a:p>
            <a:r>
              <a:rPr lang="en-US" sz="1400" dirty="0" smtClean="0">
                <a:solidFill>
                  <a:schemeClr val="tx1"/>
                </a:solidFill>
              </a:rPr>
              <a:t>M. Grosse </a:t>
            </a:r>
            <a:r>
              <a:rPr lang="en-US" sz="1400" dirty="0" err="1" smtClean="0">
                <a:solidFill>
                  <a:schemeClr val="tx1"/>
                </a:solidFill>
              </a:rPr>
              <a:t>Perdekamp</a:t>
            </a:r>
            <a:endParaRPr lang="en-US" sz="1400" dirty="0">
              <a:solidFill>
                <a:schemeClr val="tx1"/>
              </a:solidFill>
            </a:endParaRPr>
          </a:p>
        </p:txBody>
      </p:sp>
      <p:sp>
        <p:nvSpPr>
          <p:cNvPr id="3" name="Rectangle 2"/>
          <p:cNvSpPr/>
          <p:nvPr/>
        </p:nvSpPr>
        <p:spPr bwMode="auto">
          <a:xfrm>
            <a:off x="5692466" y="1073603"/>
            <a:ext cx="479734" cy="631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5" name="Rectangle 14"/>
          <p:cNvSpPr/>
          <p:nvPr/>
        </p:nvSpPr>
        <p:spPr bwMode="auto">
          <a:xfrm>
            <a:off x="5638800" y="3711575"/>
            <a:ext cx="479734" cy="631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1602997848"/>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3"/>
          <p:cNvSpPr>
            <a:spLocks noGrp="1"/>
          </p:cNvSpPr>
          <p:nvPr>
            <p:ph type="ftr" sz="quarter" idx="11"/>
          </p:nvPr>
        </p:nvSpPr>
        <p:spPr/>
        <p:txBody>
          <a:bodyPr/>
          <a:lstStyle/>
          <a:p>
            <a:r>
              <a:rPr lang="en-US" smtClean="0"/>
              <a:t>C. Aidala, Ohio U., February 11, 2014</a:t>
            </a:r>
            <a:endParaRPr lang="en-US"/>
          </a:p>
        </p:txBody>
      </p:sp>
      <p:sp>
        <p:nvSpPr>
          <p:cNvPr id="1350658" name="Rectangle 2"/>
          <p:cNvSpPr>
            <a:spLocks noGrp="1" noChangeArrowheads="1"/>
          </p:cNvSpPr>
          <p:nvPr>
            <p:ph type="title"/>
          </p:nvPr>
        </p:nvSpPr>
        <p:spPr/>
        <p:txBody>
          <a:bodyPr/>
          <a:lstStyle/>
          <a:p>
            <a:r>
              <a:rPr lang="en-US" sz="3600" dirty="0" smtClean="0"/>
              <a:t>Transverse-momentum-dependent </a:t>
            </a:r>
            <a:r>
              <a:rPr lang="en-US" sz="3600" dirty="0"/>
              <a:t>d</a:t>
            </a:r>
            <a:r>
              <a:rPr lang="en-US" sz="3600" dirty="0" smtClean="0"/>
              <a:t>istributions </a:t>
            </a:r>
            <a:r>
              <a:rPr lang="en-US" sz="3600" dirty="0"/>
              <a:t>and </a:t>
            </a:r>
            <a:r>
              <a:rPr lang="en-US" sz="3600" dirty="0" smtClean="0"/>
              <a:t>single-spin </a:t>
            </a:r>
            <a:r>
              <a:rPr lang="en-US" sz="3600" dirty="0"/>
              <a:t>a</a:t>
            </a:r>
            <a:r>
              <a:rPr lang="en-US" sz="3600" dirty="0" smtClean="0"/>
              <a:t>symmetries</a:t>
            </a:r>
            <a:endParaRPr lang="en-US" sz="3600" dirty="0"/>
          </a:p>
        </p:txBody>
      </p:sp>
      <p:pic>
        <p:nvPicPr>
          <p:cNvPr id="1350659" name="Picture 3"/>
          <p:cNvPicPr>
            <a:picLocks noChangeAspect="1"/>
          </p:cNvPicPr>
          <p:nvPr/>
        </p:nvPicPr>
        <p:blipFill>
          <a:blip r:embed="rId4" cstate="print"/>
          <a:srcRect/>
          <a:stretch>
            <a:fillRect/>
          </a:stretch>
        </p:blipFill>
        <p:spPr bwMode="auto">
          <a:xfrm>
            <a:off x="152400" y="1143000"/>
            <a:ext cx="3713163" cy="5715000"/>
          </a:xfrm>
          <a:prstGeom prst="rect">
            <a:avLst/>
          </a:prstGeom>
          <a:noFill/>
          <a:ln w="25400">
            <a:noFill/>
            <a:miter lim="800000"/>
            <a:headEnd/>
            <a:tailEnd/>
          </a:ln>
          <a:effectLst/>
        </p:spPr>
      </p:pic>
      <p:sp>
        <p:nvSpPr>
          <p:cNvPr id="1350662" name="Rectangle 6"/>
          <p:cNvSpPr>
            <a:spLocks noChangeArrowheads="1"/>
          </p:cNvSpPr>
          <p:nvPr/>
        </p:nvSpPr>
        <p:spPr bwMode="auto">
          <a:xfrm>
            <a:off x="4619625" y="2514600"/>
            <a:ext cx="4079875" cy="457200"/>
          </a:xfrm>
          <a:prstGeom prst="rect">
            <a:avLst/>
          </a:prstGeom>
          <a:noFill/>
          <a:ln w="9525">
            <a:noFill/>
            <a:miter lim="800000"/>
            <a:headEnd/>
            <a:tailEnd/>
          </a:ln>
          <a:effectLst/>
        </p:spPr>
        <p:txBody>
          <a:bodyPr wrap="none">
            <a:spAutoFit/>
          </a:bodyPr>
          <a:lstStyle/>
          <a:p>
            <a:r>
              <a:rPr lang="en-US"/>
              <a:t>D.W. Sivers, PRD41, 83 (1990)</a:t>
            </a:r>
          </a:p>
        </p:txBody>
      </p:sp>
      <p:sp>
        <p:nvSpPr>
          <p:cNvPr id="1350663" name="Text Box 7"/>
          <p:cNvSpPr txBox="1">
            <a:spLocks noChangeArrowheads="1"/>
          </p:cNvSpPr>
          <p:nvPr/>
        </p:nvSpPr>
        <p:spPr bwMode="auto">
          <a:xfrm>
            <a:off x="3962400" y="1327150"/>
            <a:ext cx="5334000" cy="1187450"/>
          </a:xfrm>
          <a:prstGeom prst="rect">
            <a:avLst/>
          </a:prstGeom>
          <a:noFill/>
          <a:ln w="9525">
            <a:noFill/>
            <a:miter lim="800000"/>
            <a:headEnd/>
            <a:tailEnd/>
          </a:ln>
          <a:effectLst/>
        </p:spPr>
        <p:txBody>
          <a:bodyPr>
            <a:spAutoFit/>
          </a:bodyPr>
          <a:lstStyle/>
          <a:p>
            <a:r>
              <a:rPr lang="en-US" dirty="0"/>
              <a:t>1989: The “</a:t>
            </a:r>
            <a:r>
              <a:rPr lang="en-US" dirty="0" err="1"/>
              <a:t>Sivers</a:t>
            </a:r>
            <a:r>
              <a:rPr lang="en-US" dirty="0"/>
              <a:t> mechanism” is proposed in an attempt to understand the observed asymmetries.</a:t>
            </a:r>
          </a:p>
        </p:txBody>
      </p:sp>
      <p:sp>
        <p:nvSpPr>
          <p:cNvPr id="1350666" name="Text Box 10"/>
          <p:cNvSpPr txBox="1">
            <a:spLocks noChangeArrowheads="1"/>
          </p:cNvSpPr>
          <p:nvPr/>
        </p:nvSpPr>
        <p:spPr bwMode="auto">
          <a:xfrm>
            <a:off x="3886200" y="3200400"/>
            <a:ext cx="5257800" cy="1917700"/>
          </a:xfrm>
          <a:prstGeom prst="rect">
            <a:avLst/>
          </a:prstGeom>
          <a:noFill/>
          <a:ln w="9525">
            <a:noFill/>
            <a:miter lim="800000"/>
            <a:headEnd/>
            <a:tailEnd/>
          </a:ln>
          <a:effectLst/>
        </p:spPr>
        <p:txBody>
          <a:bodyPr>
            <a:spAutoFit/>
          </a:bodyPr>
          <a:lstStyle/>
          <a:p>
            <a:r>
              <a:rPr lang="en-US" dirty="0"/>
              <a:t>Departs from the traditional </a:t>
            </a:r>
            <a:r>
              <a:rPr lang="en-US" i="1" dirty="0"/>
              <a:t>collinear</a:t>
            </a:r>
            <a:r>
              <a:rPr lang="en-US" dirty="0"/>
              <a:t> factorization assumption in </a:t>
            </a:r>
            <a:r>
              <a:rPr lang="en-US" dirty="0" err="1"/>
              <a:t>pQCD</a:t>
            </a:r>
            <a:r>
              <a:rPr lang="en-US" dirty="0"/>
              <a:t> and proposes a correlation between the </a:t>
            </a:r>
            <a:r>
              <a:rPr lang="en-US" i="1" dirty="0"/>
              <a:t>intrinsic transverse motion</a:t>
            </a:r>
            <a:r>
              <a:rPr lang="en-US" dirty="0"/>
              <a:t> of the quarks and gluons and the proton’s spin</a:t>
            </a:r>
          </a:p>
        </p:txBody>
      </p:sp>
      <p:sp>
        <p:nvSpPr>
          <p:cNvPr id="11" name="Slide Number Placeholder 10"/>
          <p:cNvSpPr>
            <a:spLocks noGrp="1"/>
          </p:cNvSpPr>
          <p:nvPr>
            <p:ph type="sldNum" sz="quarter" idx="12"/>
          </p:nvPr>
        </p:nvSpPr>
        <p:spPr/>
        <p:txBody>
          <a:bodyPr/>
          <a:lstStyle/>
          <a:p>
            <a:fld id="{CC80A51C-0834-4D37-9F6C-E61A03BDE5A5}" type="slidenum">
              <a:rPr lang="en-US" smtClean="0"/>
              <a:pPr/>
              <a:t>30</a:t>
            </a:fld>
            <a:endParaRPr lang="en-US"/>
          </a:p>
        </p:txBody>
      </p:sp>
      <p:graphicFrame>
        <p:nvGraphicFramePr>
          <p:cNvPr id="12" name="Object 11"/>
          <p:cNvGraphicFramePr>
            <a:graphicFrameLocks noChangeAspect="1"/>
          </p:cNvGraphicFramePr>
          <p:nvPr/>
        </p:nvGraphicFramePr>
        <p:xfrm>
          <a:off x="4267200" y="5181600"/>
          <a:ext cx="1981200" cy="601437"/>
        </p:xfrm>
        <a:graphic>
          <a:graphicData uri="http://schemas.openxmlformats.org/presentationml/2006/ole">
            <mc:AlternateContent xmlns:mc="http://schemas.openxmlformats.org/markup-compatibility/2006">
              <mc:Choice xmlns:v="urn:schemas-microsoft-com:vml" Requires="v">
                <p:oleObj spid="_x0000_s1903812" name="Equation" r:id="rId5" imgW="711000" imgH="215640" progId="Equation.3">
                  <p:embed/>
                </p:oleObj>
              </mc:Choice>
              <mc:Fallback>
                <p:oleObj name="Equation" r:id="rId5" imgW="711000" imgH="215640" progId="Equation.3">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5181600"/>
                        <a:ext cx="1981200" cy="601437"/>
                      </a:xfrm>
                      <a:prstGeom prst="rect">
                        <a:avLst/>
                      </a:prstGeom>
                      <a:solidFill>
                        <a:schemeClr val="bg1"/>
                      </a:solidFill>
                      <a:ln w="9525">
                        <a:solidFill>
                          <a:schemeClr val="tx1"/>
                        </a:solidFill>
                        <a:miter lim="800000"/>
                        <a:headEnd/>
                        <a:tailEnd/>
                      </a:ln>
                    </p:spPr>
                  </p:pic>
                </p:oleObj>
              </mc:Fallback>
            </mc:AlternateContent>
          </a:graphicData>
        </a:graphic>
      </p:graphicFrame>
      <p:sp>
        <p:nvSpPr>
          <p:cNvPr id="13" name="TextBox 12"/>
          <p:cNvSpPr txBox="1"/>
          <p:nvPr/>
        </p:nvSpPr>
        <p:spPr>
          <a:xfrm>
            <a:off x="5112654" y="5744028"/>
            <a:ext cx="3471663" cy="677108"/>
          </a:xfrm>
          <a:prstGeom prst="rect">
            <a:avLst/>
          </a:prstGeom>
          <a:noFill/>
        </p:spPr>
        <p:txBody>
          <a:bodyPr wrap="square" rtlCol="0">
            <a:spAutoFit/>
          </a:bodyPr>
          <a:lstStyle/>
          <a:p>
            <a:r>
              <a:rPr lang="en-US" sz="1900" dirty="0" smtClean="0">
                <a:solidFill>
                  <a:schemeClr val="accent2">
                    <a:lumMod val="20000"/>
                    <a:lumOff val="80000"/>
                  </a:schemeClr>
                </a:solidFill>
              </a:rPr>
              <a:t>Spin and </a:t>
            </a:r>
            <a:r>
              <a:rPr lang="en-US" sz="1900" dirty="0" err="1" smtClean="0">
                <a:solidFill>
                  <a:schemeClr val="accent2">
                    <a:lumMod val="20000"/>
                    <a:lumOff val="80000"/>
                  </a:schemeClr>
                </a:solidFill>
              </a:rPr>
              <a:t>momenta</a:t>
            </a:r>
            <a:r>
              <a:rPr lang="en-US" sz="1900" dirty="0" smtClean="0">
                <a:solidFill>
                  <a:schemeClr val="accent2">
                    <a:lumMod val="20000"/>
                    <a:lumOff val="80000"/>
                  </a:schemeClr>
                </a:solidFill>
              </a:rPr>
              <a:t> can be of </a:t>
            </a:r>
            <a:r>
              <a:rPr lang="en-US" sz="1900" dirty="0" err="1" smtClean="0">
                <a:solidFill>
                  <a:schemeClr val="accent2">
                    <a:lumMod val="20000"/>
                    <a:lumOff val="80000"/>
                  </a:schemeClr>
                </a:solidFill>
              </a:rPr>
              <a:t>partons</a:t>
            </a:r>
            <a:r>
              <a:rPr lang="en-US" sz="1900" dirty="0" smtClean="0">
                <a:solidFill>
                  <a:schemeClr val="accent2">
                    <a:lumMod val="20000"/>
                    <a:lumOff val="80000"/>
                  </a:schemeClr>
                </a:solidFill>
              </a:rPr>
              <a:t> or hadrons</a:t>
            </a:r>
            <a:endParaRPr lang="en-US" sz="1900" dirty="0">
              <a:solidFill>
                <a:schemeClr val="accent2">
                  <a:lumMod val="20000"/>
                  <a:lumOff val="80000"/>
                </a:schemeClr>
              </a:solidFill>
            </a:endParaRPr>
          </a:p>
        </p:txBody>
      </p:sp>
      <p:sp>
        <p:nvSpPr>
          <p:cNvPr id="1350667" name="Text Box 11"/>
          <p:cNvSpPr txBox="1">
            <a:spLocks noChangeArrowheads="1"/>
          </p:cNvSpPr>
          <p:nvPr/>
        </p:nvSpPr>
        <p:spPr bwMode="auto">
          <a:xfrm>
            <a:off x="1676400" y="2590800"/>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a:solidFill>
                  <a:schemeClr val="tx1"/>
                </a:solidFill>
              </a:rPr>
              <a:t>The Sivers distribution:  the </a:t>
            </a:r>
            <a:r>
              <a:rPr lang="en-US" sz="2800" i="1" dirty="0" smtClean="0">
                <a:solidFill>
                  <a:schemeClr val="tx1"/>
                </a:solidFill>
              </a:rPr>
              <a:t>first </a:t>
            </a:r>
            <a:r>
              <a:rPr lang="en-US" sz="2800" i="1" dirty="0">
                <a:solidFill>
                  <a:schemeClr val="tx1"/>
                </a:solidFill>
              </a:rPr>
              <a:t>transverse-momentum-dependent distribution (TMD</a:t>
            </a:r>
            <a:r>
              <a:rPr lang="en-US" sz="2800" i="1" dirty="0" smtClean="0">
                <a:solidFill>
                  <a:schemeClr val="tx1"/>
                </a:solidFill>
              </a:rPr>
              <a:t>)</a:t>
            </a:r>
          </a:p>
        </p:txBody>
      </p:sp>
      <p:sp>
        <p:nvSpPr>
          <p:cNvPr id="10" name="Text Box 11"/>
          <p:cNvSpPr txBox="1">
            <a:spLocks noChangeArrowheads="1"/>
          </p:cNvSpPr>
          <p:nvPr/>
        </p:nvSpPr>
        <p:spPr bwMode="auto">
          <a:xfrm>
            <a:off x="1676400" y="4225925"/>
            <a:ext cx="7221538" cy="954107"/>
          </a:xfrm>
          <a:prstGeom prst="rect">
            <a:avLst/>
          </a:prstGeom>
          <a:solidFill>
            <a:srgbClr val="00FFFF"/>
          </a:solidFill>
          <a:ln w="9525">
            <a:solidFill>
              <a:schemeClr val="tx1"/>
            </a:solidFill>
            <a:miter lim="800000"/>
            <a:headEnd/>
            <a:tailEnd/>
          </a:ln>
          <a:effectLst/>
        </p:spPr>
        <p:txBody>
          <a:bodyPr>
            <a:spAutoFit/>
          </a:bodyPr>
          <a:lstStyle/>
          <a:p>
            <a:r>
              <a:rPr lang="en-US" sz="2800" i="1" dirty="0" smtClean="0">
                <a:solidFill>
                  <a:schemeClr val="tx1"/>
                </a:solidFill>
              </a:rPr>
              <a:t>New frontier!  Parton </a:t>
            </a:r>
            <a:r>
              <a:rPr lang="en-US" sz="2800" b="1" i="1" dirty="0" smtClean="0">
                <a:solidFill>
                  <a:schemeClr val="tx1"/>
                </a:solidFill>
              </a:rPr>
              <a:t>dynamics</a:t>
            </a:r>
            <a:r>
              <a:rPr lang="en-US" sz="2800" i="1" dirty="0" smtClean="0">
                <a:solidFill>
                  <a:schemeClr val="tx1"/>
                </a:solidFill>
              </a:rPr>
              <a:t> inside hadrons, and in the </a:t>
            </a:r>
            <a:r>
              <a:rPr lang="en-US" sz="2800" i="1" dirty="0" err="1" smtClean="0">
                <a:solidFill>
                  <a:schemeClr val="tx1"/>
                </a:solidFill>
              </a:rPr>
              <a:t>hadronization</a:t>
            </a:r>
            <a:r>
              <a:rPr lang="en-US" sz="2800" i="1" dirty="0" smtClean="0">
                <a:solidFill>
                  <a:schemeClr val="tx1"/>
                </a:solidFill>
              </a:rPr>
              <a:t> process</a:t>
            </a:r>
            <a:endParaRPr lang="en-US" sz="2800" i="1"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50667"/>
                                        </p:tgtEl>
                                        <p:attrNameLst>
                                          <p:attrName>style.visibility</p:attrName>
                                        </p:attrNameLst>
                                      </p:cBhvr>
                                      <p:to>
                                        <p:strVal val="visible"/>
                                      </p:to>
                                    </p:set>
                                    <p:anim calcmode="lin" valueType="num">
                                      <p:cBhvr additive="base">
                                        <p:cTn id="7" dur="500" fill="hold"/>
                                        <p:tgtEl>
                                          <p:spTgt spid="1350667"/>
                                        </p:tgtEl>
                                        <p:attrNameLst>
                                          <p:attrName>ppt_x</p:attrName>
                                        </p:attrNameLst>
                                      </p:cBhvr>
                                      <p:tavLst>
                                        <p:tav tm="0">
                                          <p:val>
                                            <p:strVal val="#ppt_x"/>
                                          </p:val>
                                        </p:tav>
                                        <p:tav tm="100000">
                                          <p:val>
                                            <p:strVal val="#ppt_x"/>
                                          </p:val>
                                        </p:tav>
                                      </p:tavLst>
                                    </p:anim>
                                    <p:anim calcmode="lin" valueType="num">
                                      <p:cBhvr additive="base">
                                        <p:cTn id="8" dur="500" fill="hold"/>
                                        <p:tgtEl>
                                          <p:spTgt spid="13506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0667"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Ohio U., February 11, 2014</a:t>
            </a:r>
            <a:endParaRPr lang="en-US"/>
          </a:p>
        </p:txBody>
      </p:sp>
      <p:sp>
        <p:nvSpPr>
          <p:cNvPr id="1364994" name="Rectangle 2"/>
          <p:cNvSpPr>
            <a:spLocks noChangeArrowheads="1"/>
          </p:cNvSpPr>
          <p:nvPr/>
        </p:nvSpPr>
        <p:spPr bwMode="auto">
          <a:xfrm>
            <a:off x="381000" y="1260475"/>
            <a:ext cx="8458200" cy="49530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364995" name="Rectangle 3"/>
          <p:cNvSpPr>
            <a:spLocks noGrp="1" noChangeArrowheads="1"/>
          </p:cNvSpPr>
          <p:nvPr>
            <p:ph type="title"/>
          </p:nvPr>
        </p:nvSpPr>
        <p:spPr/>
        <p:txBody>
          <a:bodyPr/>
          <a:lstStyle/>
          <a:p>
            <a:r>
              <a:rPr lang="en-US" altLang="zh-CN" dirty="0">
                <a:ea typeface="宋体" pitchFamily="116" charset="-122"/>
              </a:rPr>
              <a:t>Quark </a:t>
            </a:r>
            <a:r>
              <a:rPr lang="en-US" altLang="zh-CN" dirty="0" smtClean="0">
                <a:ea typeface="宋体" pitchFamily="116" charset="-122"/>
              </a:rPr>
              <a:t>distribution </a:t>
            </a:r>
            <a:r>
              <a:rPr lang="en-US" altLang="zh-CN" dirty="0">
                <a:ea typeface="宋体" pitchFamily="116" charset="-122"/>
              </a:rPr>
              <a:t>f</a:t>
            </a:r>
            <a:r>
              <a:rPr lang="en-US" altLang="zh-CN" dirty="0" smtClean="0">
                <a:ea typeface="宋体" pitchFamily="116" charset="-122"/>
              </a:rPr>
              <a:t>unctions</a:t>
            </a:r>
            <a:endParaRPr lang="en-US" altLang="zh-CN" dirty="0">
              <a:ea typeface="宋体" pitchFamily="116" charset="-122"/>
            </a:endParaRPr>
          </a:p>
        </p:txBody>
      </p:sp>
      <p:pic>
        <p:nvPicPr>
          <p:cNvPr id="1364996" name="Picture 4" descr="distrib"/>
          <p:cNvPicPr>
            <a:picLocks noChangeAspect="1" noChangeArrowheads="1"/>
          </p:cNvPicPr>
          <p:nvPr/>
        </p:nvPicPr>
        <p:blipFill>
          <a:blip r:embed="rId4" cstate="print"/>
          <a:srcRect/>
          <a:stretch>
            <a:fillRect/>
          </a:stretch>
        </p:blipFill>
        <p:spPr bwMode="auto">
          <a:xfrm>
            <a:off x="2895600" y="1641475"/>
            <a:ext cx="5181600" cy="4224338"/>
          </a:xfrm>
          <a:prstGeom prst="rect">
            <a:avLst/>
          </a:prstGeom>
          <a:noFill/>
          <a:ln w="9525">
            <a:noFill/>
            <a:miter lim="800000"/>
            <a:headEnd/>
            <a:tailEnd/>
          </a:ln>
        </p:spPr>
      </p:pic>
      <p:graphicFrame>
        <p:nvGraphicFramePr>
          <p:cNvPr id="1364997" name="Object 5"/>
          <p:cNvGraphicFramePr>
            <a:graphicFrameLocks noChangeAspect="1"/>
          </p:cNvGraphicFramePr>
          <p:nvPr/>
        </p:nvGraphicFramePr>
        <p:xfrm>
          <a:off x="3657600" y="3829050"/>
          <a:ext cx="2203450" cy="1471613"/>
        </p:xfrm>
        <a:graphic>
          <a:graphicData uri="http://schemas.openxmlformats.org/presentationml/2006/ole">
            <mc:AlternateContent xmlns:mc="http://schemas.openxmlformats.org/markup-compatibility/2006">
              <mc:Choice xmlns:v="urn:schemas-microsoft-com:vml" Requires="v">
                <p:oleObj spid="_x0000_s1365781" name="Document" r:id="rId5" imgW="6088943" imgH="4066896" progId="Word.Document.8">
                  <p:embed/>
                </p:oleObj>
              </mc:Choice>
              <mc:Fallback>
                <p:oleObj name="Document" r:id="rId5" imgW="6088943" imgH="4066896" progId="Word.Document.8">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829050"/>
                        <a:ext cx="2203450" cy="1471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4998" name="Text Box 6"/>
          <p:cNvSpPr txBox="1">
            <a:spLocks noChangeArrowheads="1"/>
          </p:cNvSpPr>
          <p:nvPr/>
        </p:nvSpPr>
        <p:spPr bwMode="auto">
          <a:xfrm>
            <a:off x="4953000" y="3241675"/>
            <a:ext cx="1143000" cy="396875"/>
          </a:xfrm>
          <a:prstGeom prst="rect">
            <a:avLst/>
          </a:prstGeom>
          <a:noFill/>
          <a:ln w="9525" algn="ctr">
            <a:noFill/>
            <a:miter lim="800000"/>
            <a:headEnd/>
            <a:tailEnd/>
          </a:ln>
          <a:effectLst/>
        </p:spPr>
        <p:txBody>
          <a:bodyPr>
            <a:spAutoFit/>
          </a:bodyPr>
          <a:lstStyle/>
          <a:p>
            <a:pPr eaLnBrk="1" hangingPunct="1">
              <a:spcBef>
                <a:spcPct val="50000"/>
              </a:spcBef>
            </a:pPr>
            <a:endParaRPr lang="zh-CN" altLang="en-US" sz="2000">
              <a:solidFill>
                <a:schemeClr val="accent2"/>
              </a:solidFill>
              <a:latin typeface="Arial" charset="0"/>
              <a:ea typeface="宋体" pitchFamily="116" charset="-122"/>
            </a:endParaRPr>
          </a:p>
        </p:txBody>
      </p:sp>
      <p:sp>
        <p:nvSpPr>
          <p:cNvPr id="1364999" name="Rectangle 7"/>
          <p:cNvSpPr>
            <a:spLocks noChangeArrowheads="1"/>
          </p:cNvSpPr>
          <p:nvPr/>
        </p:nvSpPr>
        <p:spPr bwMode="auto">
          <a:xfrm>
            <a:off x="0" y="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0" name="Rectangle 8"/>
          <p:cNvSpPr>
            <a:spLocks noChangeArrowheads="1"/>
          </p:cNvSpPr>
          <p:nvPr/>
        </p:nvSpPr>
        <p:spPr bwMode="auto">
          <a:xfrm>
            <a:off x="4460875" y="457200"/>
            <a:ext cx="2222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02" name="Rectangle 10"/>
          <p:cNvSpPr>
            <a:spLocks noChangeArrowheads="1"/>
          </p:cNvSpPr>
          <p:nvPr/>
        </p:nvSpPr>
        <p:spPr bwMode="auto">
          <a:xfrm>
            <a:off x="228600" y="1143000"/>
            <a:ext cx="527050" cy="274638"/>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graphicFrame>
        <p:nvGraphicFramePr>
          <p:cNvPr id="1365003" name="Object 11"/>
          <p:cNvGraphicFramePr>
            <a:graphicFrameLocks noChangeAspect="1"/>
          </p:cNvGraphicFramePr>
          <p:nvPr/>
        </p:nvGraphicFramePr>
        <p:xfrm>
          <a:off x="228600" y="1417638"/>
          <a:ext cx="114300" cy="219075"/>
        </p:xfrm>
        <a:graphic>
          <a:graphicData uri="http://schemas.openxmlformats.org/presentationml/2006/ole">
            <mc:AlternateContent xmlns:mc="http://schemas.openxmlformats.org/markup-compatibility/2006">
              <mc:Choice xmlns:v="urn:schemas-microsoft-com:vml" Requires="v">
                <p:oleObj spid="_x0000_s1365782" name="Equation" r:id="rId7" imgW="114120" imgH="215640" progId="Equation.3">
                  <p:embed/>
                </p:oleObj>
              </mc:Choice>
              <mc:Fallback>
                <p:oleObj name="Equation" r:id="rId7" imgW="114120" imgH="215640" progId="Equation.3">
                  <p:embed/>
                  <p:pic>
                    <p:nvPicPr>
                      <p:cNvPr id="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14176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4" name="Rectangle 12"/>
          <p:cNvSpPr>
            <a:spLocks noChangeArrowheads="1"/>
          </p:cNvSpPr>
          <p:nvPr/>
        </p:nvSpPr>
        <p:spPr bwMode="auto">
          <a:xfrm>
            <a:off x="0" y="1981200"/>
            <a:ext cx="9144000" cy="0"/>
          </a:xfrm>
          <a:prstGeom prst="rect">
            <a:avLst/>
          </a:prstGeom>
          <a:noFill/>
          <a:ln w="9525" algn="ctr">
            <a:noFill/>
            <a:miter lim="800000"/>
            <a:headEnd/>
            <a:tailEnd/>
          </a:ln>
          <a:effectLst/>
        </p:spPr>
        <p:txBody>
          <a:bodyPr wrap="none" anchor="ctr">
            <a:spAutoFit/>
          </a:bodyPr>
          <a:lstStyle/>
          <a:p>
            <a:endParaRPr lang="en-US"/>
          </a:p>
        </p:txBody>
      </p:sp>
      <p:sp>
        <p:nvSpPr>
          <p:cNvPr id="1365005" name="Rectangle 13"/>
          <p:cNvSpPr>
            <a:spLocks noChangeArrowheads="1"/>
          </p:cNvSpPr>
          <p:nvPr/>
        </p:nvSpPr>
        <p:spPr bwMode="auto">
          <a:xfrm>
            <a:off x="0" y="3276600"/>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6" name="Object 14"/>
          <p:cNvGraphicFramePr>
            <a:graphicFrameLocks noChangeAspect="1"/>
          </p:cNvGraphicFramePr>
          <p:nvPr/>
        </p:nvGraphicFramePr>
        <p:xfrm>
          <a:off x="228600" y="3027363"/>
          <a:ext cx="114300" cy="219075"/>
        </p:xfrm>
        <a:graphic>
          <a:graphicData uri="http://schemas.openxmlformats.org/presentationml/2006/ole">
            <mc:AlternateContent xmlns:mc="http://schemas.openxmlformats.org/markup-compatibility/2006">
              <mc:Choice xmlns:v="urn:schemas-microsoft-com:vml" Requires="v">
                <p:oleObj spid="_x0000_s1365783" name="Equation" r:id="rId9" imgW="114120" imgH="215640" progId="Equation.3">
                  <p:embed/>
                </p:oleObj>
              </mc:Choice>
              <mc:Fallback>
                <p:oleObj name="Equation" r:id="rId9" imgW="114120" imgH="215640" progId="Equation.3">
                  <p:embed/>
                  <p:pic>
                    <p:nvPicPr>
                      <p:cNvPr id="0"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027363"/>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7" name="Rectangle 15"/>
          <p:cNvSpPr>
            <a:spLocks noChangeArrowheads="1"/>
          </p:cNvSpPr>
          <p:nvPr/>
        </p:nvSpPr>
        <p:spPr bwMode="auto">
          <a:xfrm>
            <a:off x="0" y="3586163"/>
            <a:ext cx="9144000" cy="0"/>
          </a:xfrm>
          <a:prstGeom prst="rect">
            <a:avLst/>
          </a:prstGeom>
          <a:noFill/>
          <a:ln w="9525" algn="ctr">
            <a:noFill/>
            <a:miter lim="800000"/>
            <a:headEnd/>
            <a:tailEnd/>
          </a:ln>
          <a:effectLst/>
        </p:spPr>
        <p:txBody>
          <a:bodyPr wrap="none" anchor="ctr">
            <a:spAutoFit/>
          </a:bodyPr>
          <a:lstStyle/>
          <a:p>
            <a:endParaRPr lang="en-US"/>
          </a:p>
        </p:txBody>
      </p:sp>
      <p:graphicFrame>
        <p:nvGraphicFramePr>
          <p:cNvPr id="1365008" name="Object 16"/>
          <p:cNvGraphicFramePr>
            <a:graphicFrameLocks noChangeAspect="1"/>
          </p:cNvGraphicFramePr>
          <p:nvPr/>
        </p:nvGraphicFramePr>
        <p:xfrm>
          <a:off x="228600" y="3246438"/>
          <a:ext cx="114300" cy="219075"/>
        </p:xfrm>
        <a:graphic>
          <a:graphicData uri="http://schemas.openxmlformats.org/presentationml/2006/ole">
            <mc:AlternateContent xmlns:mc="http://schemas.openxmlformats.org/markup-compatibility/2006">
              <mc:Choice xmlns:v="urn:schemas-microsoft-com:vml" Requires="v">
                <p:oleObj spid="_x0000_s1365784" name="Equation" r:id="rId10" imgW="114120" imgH="215640" progId="Equation.3">
                  <p:embed/>
                </p:oleObj>
              </mc:Choice>
              <mc:Fallback>
                <p:oleObj name="Equation" r:id="rId10" imgW="114120" imgH="215640" progId="Equation.3">
                  <p:embed/>
                  <p:pic>
                    <p:nvPicPr>
                      <p:cNvPr id="0" name="Picture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3246438"/>
                        <a:ext cx="114300" cy="219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65009" name="Rectangle 17"/>
          <p:cNvSpPr>
            <a:spLocks noChangeArrowheads="1"/>
          </p:cNvSpPr>
          <p:nvPr/>
        </p:nvSpPr>
        <p:spPr bwMode="auto">
          <a:xfrm>
            <a:off x="4537075" y="3465513"/>
            <a:ext cx="527050" cy="274637"/>
          </a:xfrm>
          <a:prstGeom prst="rect">
            <a:avLst/>
          </a:prstGeom>
          <a:noFill/>
          <a:ln w="9525" algn="ctr">
            <a:noFill/>
            <a:miter lim="800000"/>
            <a:headEnd/>
            <a:tailEnd/>
          </a:ln>
          <a:effectLst/>
        </p:spPr>
        <p:txBody>
          <a:bodyPr wrap="none" anchor="ctr">
            <a:spAutoFit/>
          </a:bodyPr>
          <a:lstStyle/>
          <a:p>
            <a:pPr algn="l"/>
            <a:r>
              <a:rPr lang="zh-CN" altLang="en-US" sz="1200">
                <a:solidFill>
                  <a:schemeClr val="tx1"/>
                </a:solidFill>
                <a:ea typeface="宋体" pitchFamily="116" charset="-122"/>
              </a:rPr>
              <a:t>         </a:t>
            </a:r>
            <a:endParaRPr lang="zh-CN" altLang="en-US">
              <a:solidFill>
                <a:schemeClr val="tx1"/>
              </a:solidFill>
              <a:ea typeface="宋体" pitchFamily="116" charset="-122"/>
            </a:endParaRPr>
          </a:p>
        </p:txBody>
      </p:sp>
      <p:sp>
        <p:nvSpPr>
          <p:cNvPr id="1365010" name="Rectangle 18"/>
          <p:cNvSpPr>
            <a:spLocks noChangeArrowheads="1"/>
          </p:cNvSpPr>
          <p:nvPr/>
        </p:nvSpPr>
        <p:spPr bwMode="auto">
          <a:xfrm>
            <a:off x="0" y="5908675"/>
            <a:ext cx="9144000" cy="0"/>
          </a:xfrm>
          <a:prstGeom prst="rect">
            <a:avLst/>
          </a:prstGeom>
          <a:noFill/>
          <a:ln w="9525" algn="ctr">
            <a:noFill/>
            <a:miter lim="800000"/>
            <a:headEnd/>
            <a:tailEnd/>
          </a:ln>
          <a:effectLst/>
        </p:spPr>
        <p:txBody>
          <a:bodyPr wrap="none" anchor="ctr">
            <a:spAutoFit/>
          </a:bodyPr>
          <a:lstStyle/>
          <a:p>
            <a:pPr algn="l"/>
            <a:endParaRPr lang="zh-CN" altLang="en-US">
              <a:solidFill>
                <a:schemeClr val="tx1"/>
              </a:solidFill>
              <a:ea typeface="宋体" pitchFamily="116" charset="-122"/>
            </a:endParaRPr>
          </a:p>
        </p:txBody>
      </p:sp>
      <p:sp>
        <p:nvSpPr>
          <p:cNvPr id="1365011" name="Rectangle 19"/>
          <p:cNvSpPr>
            <a:spLocks noChangeArrowheads="1"/>
          </p:cNvSpPr>
          <p:nvPr/>
        </p:nvSpPr>
        <p:spPr bwMode="auto">
          <a:xfrm>
            <a:off x="2667000" y="1565275"/>
            <a:ext cx="2667000" cy="1905000"/>
          </a:xfrm>
          <a:prstGeom prst="rect">
            <a:avLst/>
          </a:prstGeom>
          <a:noFill/>
          <a:ln w="9525" algn="ctr">
            <a:solidFill>
              <a:srgbClr val="0000FF"/>
            </a:solidFill>
            <a:miter lim="800000"/>
            <a:headEnd/>
            <a:tailEnd/>
          </a:ln>
          <a:effectLst/>
        </p:spPr>
        <p:txBody>
          <a:bodyPr anchor="ctr">
            <a:spAutoFit/>
          </a:bodyPr>
          <a:lstStyle/>
          <a:p>
            <a:endParaRPr lang="en-US"/>
          </a:p>
        </p:txBody>
      </p:sp>
      <p:sp>
        <p:nvSpPr>
          <p:cNvPr id="1365012" name="Rectangle 20"/>
          <p:cNvSpPr>
            <a:spLocks noChangeArrowheads="1"/>
          </p:cNvSpPr>
          <p:nvPr/>
        </p:nvSpPr>
        <p:spPr bwMode="auto">
          <a:xfrm>
            <a:off x="2667000" y="3546475"/>
            <a:ext cx="2667000" cy="1524000"/>
          </a:xfrm>
          <a:prstGeom prst="rect">
            <a:avLst/>
          </a:prstGeom>
          <a:noFill/>
          <a:ln w="9525" algn="ctr">
            <a:solidFill>
              <a:srgbClr val="FF0000"/>
            </a:solidFill>
            <a:miter lim="800000"/>
            <a:headEnd/>
            <a:tailEnd/>
          </a:ln>
          <a:effectLst/>
        </p:spPr>
        <p:txBody>
          <a:bodyPr anchor="ctr">
            <a:spAutoFit/>
          </a:bodyPr>
          <a:lstStyle/>
          <a:p>
            <a:endParaRPr lang="en-US"/>
          </a:p>
        </p:txBody>
      </p:sp>
      <p:sp>
        <p:nvSpPr>
          <p:cNvPr id="1365013" name="Text Box 21"/>
          <p:cNvSpPr txBox="1">
            <a:spLocks noChangeArrowheads="1"/>
          </p:cNvSpPr>
          <p:nvPr/>
        </p:nvSpPr>
        <p:spPr bwMode="auto">
          <a:xfrm>
            <a:off x="609600" y="1946275"/>
            <a:ext cx="2057400" cy="769441"/>
          </a:xfrm>
          <a:prstGeom prst="rect">
            <a:avLst/>
          </a:prstGeom>
          <a:noFill/>
          <a:ln w="9525" algn="ctr">
            <a:noFill/>
            <a:miter lim="800000"/>
            <a:headEnd/>
            <a:tailEnd/>
          </a:ln>
          <a:effectLst/>
        </p:spPr>
        <p:txBody>
          <a:bodyPr>
            <a:spAutoFit/>
          </a:bodyPr>
          <a:lstStyle/>
          <a:p>
            <a:pPr eaLnBrk="1" hangingPunct="1">
              <a:spcBef>
                <a:spcPct val="50000"/>
              </a:spcBef>
            </a:pPr>
            <a:r>
              <a:rPr lang="en-US" altLang="zh-CN" sz="2200" dirty="0">
                <a:solidFill>
                  <a:schemeClr val="accent2"/>
                </a:solidFill>
                <a:latin typeface="Arial" charset="0"/>
                <a:ea typeface="宋体" pitchFamily="116" charset="-122"/>
              </a:rPr>
              <a:t>No </a:t>
            </a:r>
            <a:r>
              <a:rPr lang="en-US" altLang="zh-CN" sz="2200" dirty="0" smtClean="0">
                <a:solidFill>
                  <a:schemeClr val="accent2"/>
                </a:solidFill>
                <a:latin typeface="Arial" charset="0"/>
                <a:ea typeface="宋体" pitchFamily="116" charset="-122"/>
              </a:rPr>
              <a:t>(explicit) </a:t>
            </a:r>
            <a:r>
              <a:rPr lang="en-US" altLang="zh-CN" sz="2200" dirty="0" err="1" smtClean="0">
                <a:solidFill>
                  <a:schemeClr val="accent2"/>
                </a:solidFill>
                <a:latin typeface="Arial" charset="0"/>
                <a:ea typeface="宋体" pitchFamily="116" charset="-122"/>
              </a:rPr>
              <a:t>k</a:t>
            </a:r>
            <a:r>
              <a:rPr lang="en-US" altLang="zh-CN" sz="2200" baseline="-25000" dirty="0" err="1" smtClean="0">
                <a:solidFill>
                  <a:schemeClr val="accent2"/>
                </a:solidFill>
                <a:latin typeface="Arial" charset="0"/>
                <a:ea typeface="宋体" pitchFamily="116" charset="-122"/>
              </a:rPr>
              <a:t>T</a:t>
            </a:r>
            <a:r>
              <a:rPr lang="en-US" altLang="zh-CN" sz="2200" dirty="0" smtClean="0">
                <a:solidFill>
                  <a:schemeClr val="accent2"/>
                </a:solidFill>
                <a:latin typeface="Arial" charset="0"/>
                <a:ea typeface="宋体" pitchFamily="116" charset="-122"/>
              </a:rPr>
              <a:t> </a:t>
            </a:r>
            <a:r>
              <a:rPr lang="en-US" altLang="zh-CN" sz="2200" dirty="0">
                <a:solidFill>
                  <a:schemeClr val="accent2"/>
                </a:solidFill>
                <a:latin typeface="Arial" charset="0"/>
                <a:ea typeface="宋体" pitchFamily="116" charset="-122"/>
              </a:rPr>
              <a:t>dependence</a:t>
            </a:r>
          </a:p>
        </p:txBody>
      </p:sp>
      <p:sp>
        <p:nvSpPr>
          <p:cNvPr id="1365014" name="Text Box 22"/>
          <p:cNvSpPr txBox="1">
            <a:spLocks noChangeArrowheads="1"/>
          </p:cNvSpPr>
          <p:nvPr/>
        </p:nvSpPr>
        <p:spPr bwMode="auto">
          <a:xfrm>
            <a:off x="228600" y="3927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rgbClr val="FF3300"/>
                </a:solidFill>
                <a:latin typeface="Arial" charset="0"/>
                <a:ea typeface="宋体" pitchFamily="116" charset="-122"/>
              </a:rPr>
              <a:t>k</a:t>
            </a:r>
            <a:r>
              <a:rPr lang="en-US" altLang="zh-CN" baseline="-25000">
                <a:solidFill>
                  <a:srgbClr val="FF3300"/>
                </a:solidFill>
                <a:latin typeface="Arial" charset="0"/>
                <a:ea typeface="宋体" pitchFamily="116" charset="-122"/>
              </a:rPr>
              <a:t>T</a:t>
            </a:r>
            <a:r>
              <a:rPr lang="en-US" altLang="zh-CN">
                <a:solidFill>
                  <a:srgbClr val="FF3300"/>
                </a:solidFill>
                <a:latin typeface="Arial" charset="0"/>
                <a:ea typeface="宋体" pitchFamily="116" charset="-122"/>
              </a:rPr>
              <a:t> - dependent, T-odd</a:t>
            </a:r>
          </a:p>
        </p:txBody>
      </p:sp>
      <p:sp>
        <p:nvSpPr>
          <p:cNvPr id="1365015" name="Rectangle 23"/>
          <p:cNvSpPr>
            <a:spLocks noChangeArrowheads="1"/>
          </p:cNvSpPr>
          <p:nvPr/>
        </p:nvSpPr>
        <p:spPr bwMode="auto">
          <a:xfrm>
            <a:off x="2667000" y="5146675"/>
            <a:ext cx="5867400" cy="8382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6" name="Rectangle 24"/>
          <p:cNvSpPr>
            <a:spLocks noChangeArrowheads="1"/>
          </p:cNvSpPr>
          <p:nvPr/>
        </p:nvSpPr>
        <p:spPr bwMode="auto">
          <a:xfrm>
            <a:off x="5791200" y="1793875"/>
            <a:ext cx="2438400" cy="1066800"/>
          </a:xfrm>
          <a:prstGeom prst="rect">
            <a:avLst/>
          </a:prstGeom>
          <a:noFill/>
          <a:ln w="9525" algn="ctr">
            <a:solidFill>
              <a:schemeClr val="accent1"/>
            </a:solidFill>
            <a:miter lim="800000"/>
            <a:headEnd/>
            <a:tailEnd/>
          </a:ln>
          <a:effectLst/>
        </p:spPr>
        <p:txBody>
          <a:bodyPr wrap="none" anchor="ctr">
            <a:spAutoFit/>
          </a:bodyPr>
          <a:lstStyle/>
          <a:p>
            <a:endParaRPr lang="en-US"/>
          </a:p>
        </p:txBody>
      </p:sp>
      <p:sp>
        <p:nvSpPr>
          <p:cNvPr id="1365017" name="Text Box 25"/>
          <p:cNvSpPr txBox="1">
            <a:spLocks noChangeArrowheads="1"/>
          </p:cNvSpPr>
          <p:nvPr/>
        </p:nvSpPr>
        <p:spPr bwMode="auto">
          <a:xfrm>
            <a:off x="5867400" y="3546475"/>
            <a:ext cx="2514600" cy="822325"/>
          </a:xfrm>
          <a:prstGeom prst="rect">
            <a:avLst/>
          </a:prstGeom>
          <a:noFill/>
          <a:ln w="9525" algn="ctr">
            <a:noFill/>
            <a:miter lim="800000"/>
            <a:headEnd/>
            <a:tailEnd/>
          </a:ln>
          <a:effectLst/>
        </p:spPr>
        <p:txBody>
          <a:bodyPr>
            <a:spAutoFit/>
          </a:bodyPr>
          <a:lstStyle/>
          <a:p>
            <a:pPr eaLnBrk="1" hangingPunct="1">
              <a:spcBef>
                <a:spcPct val="50000"/>
              </a:spcBef>
            </a:pPr>
            <a:r>
              <a:rPr lang="en-US" altLang="zh-CN">
                <a:solidFill>
                  <a:schemeClr val="accent1"/>
                </a:solidFill>
                <a:latin typeface="Arial" charset="0"/>
                <a:ea typeface="宋体" pitchFamily="116" charset="-122"/>
              </a:rPr>
              <a:t>k</a:t>
            </a:r>
            <a:r>
              <a:rPr lang="en-US" altLang="zh-CN" baseline="-25000">
                <a:solidFill>
                  <a:schemeClr val="accent1"/>
                </a:solidFill>
                <a:latin typeface="Arial" charset="0"/>
                <a:ea typeface="宋体" pitchFamily="116" charset="-122"/>
              </a:rPr>
              <a:t>T</a:t>
            </a:r>
            <a:r>
              <a:rPr lang="en-US" altLang="zh-CN">
                <a:solidFill>
                  <a:schemeClr val="accent1"/>
                </a:solidFill>
                <a:latin typeface="Arial" charset="0"/>
                <a:ea typeface="宋体" pitchFamily="116" charset="-122"/>
              </a:rPr>
              <a:t> - dependent, T-even</a:t>
            </a:r>
          </a:p>
        </p:txBody>
      </p:sp>
      <p:sp>
        <p:nvSpPr>
          <p:cNvPr id="1365018" name="Text Box 26"/>
          <p:cNvSpPr txBox="1">
            <a:spLocks noChangeArrowheads="1"/>
          </p:cNvSpPr>
          <p:nvPr/>
        </p:nvSpPr>
        <p:spPr bwMode="auto">
          <a:xfrm>
            <a:off x="5334000" y="2917825"/>
            <a:ext cx="1706563" cy="457200"/>
          </a:xfrm>
          <a:prstGeom prst="rect">
            <a:avLst/>
          </a:prstGeom>
          <a:noFill/>
          <a:ln w="9525">
            <a:noFill/>
            <a:miter lim="800000"/>
            <a:headEnd/>
            <a:tailEnd/>
          </a:ln>
          <a:effectLst/>
        </p:spPr>
        <p:txBody>
          <a:bodyPr wrap="none">
            <a:spAutoFit/>
          </a:bodyPr>
          <a:lstStyle/>
          <a:p>
            <a:r>
              <a:rPr lang="en-US">
                <a:solidFill>
                  <a:schemeClr val="tx1"/>
                </a:solidFill>
              </a:rPr>
              <a:t>Transversity</a:t>
            </a:r>
          </a:p>
        </p:txBody>
      </p:sp>
      <p:sp>
        <p:nvSpPr>
          <p:cNvPr id="1365019" name="Text Box 27"/>
          <p:cNvSpPr txBox="1">
            <a:spLocks noChangeArrowheads="1"/>
          </p:cNvSpPr>
          <p:nvPr/>
        </p:nvSpPr>
        <p:spPr bwMode="auto">
          <a:xfrm>
            <a:off x="5334000" y="3860800"/>
            <a:ext cx="946150" cy="457200"/>
          </a:xfrm>
          <a:prstGeom prst="rect">
            <a:avLst/>
          </a:prstGeom>
          <a:noFill/>
          <a:ln w="9525">
            <a:noFill/>
            <a:miter lim="800000"/>
            <a:headEnd/>
            <a:tailEnd/>
          </a:ln>
          <a:effectLst/>
        </p:spPr>
        <p:txBody>
          <a:bodyPr wrap="none">
            <a:spAutoFit/>
          </a:bodyPr>
          <a:lstStyle/>
          <a:p>
            <a:r>
              <a:rPr lang="en-US">
                <a:solidFill>
                  <a:schemeClr val="tx1"/>
                </a:solidFill>
              </a:rPr>
              <a:t>Sivers</a:t>
            </a:r>
          </a:p>
        </p:txBody>
      </p:sp>
      <p:sp>
        <p:nvSpPr>
          <p:cNvPr id="1365021" name="Text Box 29"/>
          <p:cNvSpPr txBox="1">
            <a:spLocks noChangeArrowheads="1"/>
          </p:cNvSpPr>
          <p:nvPr/>
        </p:nvSpPr>
        <p:spPr bwMode="auto">
          <a:xfrm>
            <a:off x="5332413" y="4546600"/>
            <a:ext cx="1893887" cy="457200"/>
          </a:xfrm>
          <a:prstGeom prst="rect">
            <a:avLst/>
          </a:prstGeom>
          <a:noFill/>
          <a:ln w="9525">
            <a:noFill/>
            <a:miter lim="800000"/>
            <a:headEnd/>
            <a:tailEnd/>
          </a:ln>
          <a:effectLst/>
        </p:spPr>
        <p:txBody>
          <a:bodyPr wrap="none">
            <a:spAutoFit/>
          </a:bodyPr>
          <a:lstStyle/>
          <a:p>
            <a:r>
              <a:rPr lang="en-US">
                <a:solidFill>
                  <a:schemeClr val="tx1"/>
                </a:solidFill>
              </a:rPr>
              <a:t>Boer-Mulders</a:t>
            </a:r>
          </a:p>
        </p:txBody>
      </p:sp>
      <p:sp>
        <p:nvSpPr>
          <p:cNvPr id="1365024" name="Text Box 32"/>
          <p:cNvSpPr txBox="1">
            <a:spLocks noChangeArrowheads="1"/>
          </p:cNvSpPr>
          <p:nvPr/>
        </p:nvSpPr>
        <p:spPr bwMode="auto">
          <a:xfrm>
            <a:off x="533400" y="1676400"/>
            <a:ext cx="8266112" cy="1196975"/>
          </a:xfrm>
          <a:prstGeom prst="rect">
            <a:avLst/>
          </a:prstGeom>
          <a:solidFill>
            <a:srgbClr val="00FFFF"/>
          </a:solidFill>
          <a:ln w="9525">
            <a:solidFill>
              <a:schemeClr val="tx1"/>
            </a:solidFill>
            <a:miter lim="800000"/>
            <a:headEnd/>
            <a:tailEnd/>
          </a:ln>
          <a:effectLst/>
        </p:spPr>
        <p:txBody>
          <a:bodyPr>
            <a:spAutoFit/>
          </a:bodyPr>
          <a:lstStyle/>
          <a:p>
            <a:r>
              <a:rPr lang="en-US" dirty="0">
                <a:solidFill>
                  <a:schemeClr val="tx1"/>
                </a:solidFill>
              </a:rPr>
              <a:t>Similarly, can have </a:t>
            </a:r>
            <a:r>
              <a:rPr lang="en-US" dirty="0" err="1">
                <a:solidFill>
                  <a:schemeClr val="tx1"/>
                </a:solidFill>
              </a:rPr>
              <a:t>k</a:t>
            </a:r>
            <a:r>
              <a:rPr lang="en-US" baseline="-18000" dirty="0" err="1">
                <a:solidFill>
                  <a:schemeClr val="tx1"/>
                </a:solidFill>
              </a:rPr>
              <a:t>T</a:t>
            </a:r>
            <a:r>
              <a:rPr lang="en-US" dirty="0">
                <a:solidFill>
                  <a:schemeClr val="tx1"/>
                </a:solidFill>
              </a:rPr>
              <a:t>-dependent fragmentation functions (</a:t>
            </a:r>
            <a:r>
              <a:rPr lang="en-US" dirty="0" smtClean="0">
                <a:solidFill>
                  <a:schemeClr val="tx1"/>
                </a:solidFill>
              </a:rPr>
              <a:t>FFs</a:t>
            </a:r>
            <a:r>
              <a:rPr lang="en-US" dirty="0">
                <a:solidFill>
                  <a:schemeClr val="tx1"/>
                </a:solidFill>
              </a:rPr>
              <a:t>).  One example: the </a:t>
            </a:r>
            <a:r>
              <a:rPr lang="en-US" dirty="0" err="1">
                <a:solidFill>
                  <a:schemeClr val="tx1"/>
                </a:solidFill>
              </a:rPr>
              <a:t>chiral</a:t>
            </a:r>
            <a:r>
              <a:rPr lang="en-US" dirty="0">
                <a:solidFill>
                  <a:schemeClr val="tx1"/>
                </a:solidFill>
              </a:rPr>
              <a:t>-odd Collins FF, which provides one way of accessing </a:t>
            </a:r>
            <a:r>
              <a:rPr lang="en-US" dirty="0" err="1" smtClean="0">
                <a:solidFill>
                  <a:schemeClr val="tx1"/>
                </a:solidFill>
              </a:rPr>
              <a:t>transversity</a:t>
            </a:r>
            <a:r>
              <a:rPr lang="en-US" dirty="0" smtClean="0">
                <a:solidFill>
                  <a:schemeClr val="tx1"/>
                </a:solidFill>
              </a:rPr>
              <a:t> distribution (also </a:t>
            </a:r>
            <a:r>
              <a:rPr lang="en-US" dirty="0" err="1" smtClean="0">
                <a:solidFill>
                  <a:schemeClr val="tx1"/>
                </a:solidFill>
              </a:rPr>
              <a:t>chiral</a:t>
            </a:r>
            <a:r>
              <a:rPr lang="en-US" dirty="0" smtClean="0">
                <a:solidFill>
                  <a:schemeClr val="tx1"/>
                </a:solidFill>
              </a:rPr>
              <a:t>-odd).</a:t>
            </a:r>
            <a:endParaRPr lang="en-US" dirty="0">
              <a:solidFill>
                <a:schemeClr val="tx1"/>
              </a:solidFill>
            </a:endParaRPr>
          </a:p>
        </p:txBody>
      </p:sp>
      <p:sp>
        <p:nvSpPr>
          <p:cNvPr id="33" name="Slide Number Placeholder 32"/>
          <p:cNvSpPr>
            <a:spLocks noGrp="1"/>
          </p:cNvSpPr>
          <p:nvPr>
            <p:ph type="sldNum" sz="quarter" idx="12"/>
          </p:nvPr>
        </p:nvSpPr>
        <p:spPr/>
        <p:txBody>
          <a:bodyPr/>
          <a:lstStyle/>
          <a:p>
            <a:fld id="{CC80A51C-0834-4D37-9F6C-E61A03BDE5A5}" type="slidenum">
              <a:rPr lang="en-US" smtClean="0"/>
              <a:pPr/>
              <a:t>31</a:t>
            </a:fld>
            <a:endParaRPr lang="en-US"/>
          </a:p>
        </p:txBody>
      </p:sp>
      <p:sp>
        <p:nvSpPr>
          <p:cNvPr id="32" name="Text Box 32"/>
          <p:cNvSpPr txBox="1">
            <a:spLocks noChangeArrowheads="1"/>
          </p:cNvSpPr>
          <p:nvPr/>
        </p:nvSpPr>
        <p:spPr bwMode="auto">
          <a:xfrm>
            <a:off x="486228" y="3984625"/>
            <a:ext cx="8266112" cy="1569660"/>
          </a:xfrm>
          <a:prstGeom prst="rect">
            <a:avLst/>
          </a:prstGeom>
          <a:solidFill>
            <a:srgbClr val="00FFFF"/>
          </a:solidFill>
          <a:ln w="9525">
            <a:solidFill>
              <a:schemeClr val="tx1"/>
            </a:solidFill>
            <a:miter lim="800000"/>
            <a:headEnd/>
            <a:tailEnd/>
          </a:ln>
          <a:effectLst/>
        </p:spPr>
        <p:txBody>
          <a:bodyPr>
            <a:spAutoFit/>
          </a:bodyPr>
          <a:lstStyle/>
          <a:p>
            <a:r>
              <a:rPr lang="en-US" i="1" dirty="0" smtClean="0">
                <a:solidFill>
                  <a:schemeClr val="tx1"/>
                </a:solidFill>
              </a:rPr>
              <a:t>Relevant measurements in simpler systems (DIS, </a:t>
            </a:r>
            <a:r>
              <a:rPr lang="en-US" i="1" dirty="0" err="1" smtClean="0">
                <a:solidFill>
                  <a:schemeClr val="tx1"/>
                </a:solidFill>
              </a:rPr>
              <a:t>e+e</a:t>
            </a:r>
            <a:r>
              <a:rPr lang="en-US" i="1" dirty="0" smtClean="0">
                <a:solidFill>
                  <a:schemeClr val="tx1"/>
                </a:solidFill>
              </a:rPr>
              <a:t>-) only starting to be made over the last ~8 years, providing evidence that many of these correlations are non-zero in nature!  Rapidly advancing field both experimentally and </a:t>
            </a:r>
            <a:r>
              <a:rPr lang="en-US" i="1" dirty="0" smtClean="0">
                <a:solidFill>
                  <a:schemeClr val="tx1"/>
                </a:solidFill>
              </a:rPr>
              <a:t>theoretically.</a:t>
            </a:r>
            <a:endParaRPr lang="en-US" i="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65024"/>
                                        </p:tgtEl>
                                        <p:attrNameLst>
                                          <p:attrName>style.visibility</p:attrName>
                                        </p:attrNameLst>
                                      </p:cBhvr>
                                      <p:to>
                                        <p:strVal val="visible"/>
                                      </p:to>
                                    </p:set>
                                    <p:anim calcmode="lin" valueType="num">
                                      <p:cBhvr additive="base">
                                        <p:cTn id="7" dur="500" fill="hold"/>
                                        <p:tgtEl>
                                          <p:spTgt spid="1365024"/>
                                        </p:tgtEl>
                                        <p:attrNameLst>
                                          <p:attrName>ppt_x</p:attrName>
                                        </p:attrNameLst>
                                      </p:cBhvr>
                                      <p:tavLst>
                                        <p:tav tm="0">
                                          <p:val>
                                            <p:strVal val="#ppt_x"/>
                                          </p:val>
                                        </p:tav>
                                        <p:tav tm="100000">
                                          <p:val>
                                            <p:strVal val="#ppt_x"/>
                                          </p:val>
                                        </p:tav>
                                      </p:tavLst>
                                    </p:anim>
                                    <p:anim calcmode="lin" valueType="num">
                                      <p:cBhvr additive="base">
                                        <p:cTn id="8" dur="500" fill="hold"/>
                                        <p:tgtEl>
                                          <p:spTgt spid="1365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5024" grpId="0" animBg="1"/>
      <p:bldP spid="3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465137" y="166145"/>
            <a:ext cx="5712189" cy="2468947"/>
            <a:chOff x="465137" y="166145"/>
            <a:chExt cx="5712189" cy="2468947"/>
          </a:xfrm>
        </p:grpSpPr>
        <p:pic>
          <p:nvPicPr>
            <p:cNvPr id="19" name="Picture 4" descr="sivers_hermes"/>
            <p:cNvPicPr>
              <a:picLocks noChangeAspect="1" noChangeArrowheads="1"/>
            </p:cNvPicPr>
            <p:nvPr/>
          </p:nvPicPr>
          <p:blipFill>
            <a:blip r:embed="rId3" cstate="print"/>
            <a:srcRect b="53706"/>
            <a:stretch>
              <a:fillRect/>
            </a:stretch>
          </p:blipFill>
          <p:spPr bwMode="auto">
            <a:xfrm>
              <a:off x="465137" y="166145"/>
              <a:ext cx="5707063" cy="1898512"/>
            </a:xfrm>
            <a:prstGeom prst="rect">
              <a:avLst/>
            </a:prstGeom>
            <a:noFill/>
          </p:spPr>
        </p:pic>
        <p:pic>
          <p:nvPicPr>
            <p:cNvPr id="22" name="Picture 4" descr="sivers_hermes"/>
            <p:cNvPicPr>
              <a:picLocks noChangeAspect="1" noChangeArrowheads="1"/>
            </p:cNvPicPr>
            <p:nvPr/>
          </p:nvPicPr>
          <p:blipFill>
            <a:blip r:embed="rId3" cstate="print"/>
            <a:srcRect t="85594"/>
            <a:stretch>
              <a:fillRect/>
            </a:stretch>
          </p:blipFill>
          <p:spPr bwMode="auto">
            <a:xfrm>
              <a:off x="470263" y="2044337"/>
              <a:ext cx="5707063" cy="590755"/>
            </a:xfrm>
            <a:prstGeom prst="rect">
              <a:avLst/>
            </a:prstGeom>
            <a:noFill/>
          </p:spPr>
        </p:pic>
      </p:grpSp>
      <p:sp>
        <p:nvSpPr>
          <p:cNvPr id="7" name="Slide Number Placeholder 6"/>
          <p:cNvSpPr>
            <a:spLocks noGrp="1"/>
          </p:cNvSpPr>
          <p:nvPr>
            <p:ph type="sldNum" sz="quarter" idx="12"/>
          </p:nvPr>
        </p:nvSpPr>
        <p:spPr/>
        <p:txBody>
          <a:bodyPr/>
          <a:lstStyle/>
          <a:p>
            <a:fld id="{B6F15528-21DE-4FAA-801E-634DDDAF4B2B}" type="slidenum">
              <a:rPr lang="en-US" smtClean="0"/>
              <a:pPr/>
              <a:t>32</a:t>
            </a:fld>
            <a:endParaRPr lang="en-US"/>
          </a:p>
        </p:txBody>
      </p:sp>
      <p:sp>
        <p:nvSpPr>
          <p:cNvPr id="8" name="TextBox 7"/>
          <p:cNvSpPr txBox="1"/>
          <p:nvPr/>
        </p:nvSpPr>
        <p:spPr>
          <a:xfrm>
            <a:off x="1112629" y="635913"/>
            <a:ext cx="889988" cy="430887"/>
          </a:xfrm>
          <a:prstGeom prst="rect">
            <a:avLst/>
          </a:prstGeom>
          <a:noFill/>
        </p:spPr>
        <p:txBody>
          <a:bodyPr wrap="none" rtlCol="0">
            <a:spAutoFit/>
          </a:bodyPr>
          <a:lstStyle/>
          <a:p>
            <a:r>
              <a:rPr lang="en-US" sz="2200" dirty="0" smtClean="0">
                <a:solidFill>
                  <a:schemeClr val="tx1"/>
                </a:solidFill>
              </a:rPr>
              <a:t>Sivers</a:t>
            </a:r>
            <a:endParaRPr lang="en-US" sz="2200" dirty="0">
              <a:solidFill>
                <a:schemeClr val="tx1"/>
              </a:solidFill>
            </a:endParaRPr>
          </a:p>
        </p:txBody>
      </p:sp>
      <p:sp>
        <p:nvSpPr>
          <p:cNvPr id="12" name="Footer Placeholder 11"/>
          <p:cNvSpPr>
            <a:spLocks noGrp="1"/>
          </p:cNvSpPr>
          <p:nvPr>
            <p:ph type="ftr" sz="quarter" idx="11"/>
          </p:nvPr>
        </p:nvSpPr>
        <p:spPr/>
        <p:txBody>
          <a:bodyPr/>
          <a:lstStyle/>
          <a:p>
            <a:r>
              <a:rPr lang="en-US" smtClean="0"/>
              <a:t>C. Aidala, Ohio U., February 11, 2014</a:t>
            </a:r>
            <a:endParaRPr lang="en-US"/>
          </a:p>
        </p:txBody>
      </p:sp>
      <p:sp>
        <p:nvSpPr>
          <p:cNvPr id="24" name="TextBox 23"/>
          <p:cNvSpPr txBox="1"/>
          <p:nvPr/>
        </p:nvSpPr>
        <p:spPr>
          <a:xfrm>
            <a:off x="1173514" y="1353434"/>
            <a:ext cx="646331" cy="769441"/>
          </a:xfrm>
          <a:prstGeom prst="rect">
            <a:avLst/>
          </a:prstGeom>
          <a:noFill/>
        </p:spPr>
        <p:txBody>
          <a:bodyPr wrap="none" rtlCol="0">
            <a:spAutoFit/>
          </a:bodyPr>
          <a:lstStyle/>
          <a:p>
            <a:r>
              <a:rPr lang="en-US" sz="2200" dirty="0" err="1" smtClean="0">
                <a:solidFill>
                  <a:schemeClr val="tx1"/>
                </a:solidFill>
              </a:rPr>
              <a:t>e+p</a:t>
            </a:r>
            <a:endParaRPr lang="en-US" sz="2200" dirty="0" smtClean="0">
              <a:solidFill>
                <a:schemeClr val="tx1"/>
              </a:solidFill>
            </a:endParaRPr>
          </a:p>
          <a:p>
            <a:r>
              <a:rPr lang="en-US" sz="2200" dirty="0" err="1" smtClean="0">
                <a:solidFill>
                  <a:schemeClr val="tx1"/>
                </a:solidFill>
                <a:latin typeface="Symbol" pitchFamily="18" charset="2"/>
              </a:rPr>
              <a:t>m</a:t>
            </a:r>
            <a:r>
              <a:rPr lang="en-US" sz="2200" dirty="0" err="1" smtClean="0">
                <a:solidFill>
                  <a:schemeClr val="tx1"/>
                </a:solidFill>
              </a:rPr>
              <a:t>+p</a:t>
            </a:r>
            <a:endParaRPr lang="en-US" sz="2200" dirty="0">
              <a:solidFill>
                <a:schemeClr val="tx1"/>
              </a:solidFill>
            </a:endParaRPr>
          </a:p>
        </p:txBody>
      </p:sp>
      <p:grpSp>
        <p:nvGrpSpPr>
          <p:cNvPr id="2" name="Group 1"/>
          <p:cNvGrpSpPr/>
          <p:nvPr/>
        </p:nvGrpSpPr>
        <p:grpSpPr>
          <a:xfrm>
            <a:off x="708561" y="2147888"/>
            <a:ext cx="8459252" cy="2358071"/>
            <a:chOff x="708561" y="2147888"/>
            <a:chExt cx="8459252" cy="2358071"/>
          </a:xfrm>
        </p:grpSpPr>
        <p:pic>
          <p:nvPicPr>
            <p:cNvPr id="4700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61" y="2147888"/>
              <a:ext cx="8459252" cy="235807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2" name="TextBox 41"/>
            <p:cNvSpPr txBox="1"/>
            <p:nvPr/>
          </p:nvSpPr>
          <p:spPr>
            <a:xfrm>
              <a:off x="3414714" y="2209800"/>
              <a:ext cx="2757486" cy="430887"/>
            </a:xfrm>
            <a:prstGeom prst="rect">
              <a:avLst/>
            </a:prstGeom>
            <a:noFill/>
          </p:spPr>
          <p:txBody>
            <a:bodyPr wrap="none" rtlCol="0">
              <a:spAutoFit/>
            </a:bodyPr>
            <a:lstStyle/>
            <a:p>
              <a:r>
                <a:rPr lang="en-US" sz="2200" dirty="0" smtClean="0">
                  <a:solidFill>
                    <a:schemeClr val="tx1"/>
                  </a:solidFill>
                </a:rPr>
                <a:t>Boer-Mulders x Collins</a:t>
              </a:r>
              <a:endParaRPr lang="en-US" sz="2200" dirty="0">
                <a:solidFill>
                  <a:schemeClr val="tx1"/>
                </a:solidFill>
              </a:endParaRPr>
            </a:p>
          </p:txBody>
        </p:sp>
        <p:sp>
          <p:nvSpPr>
            <p:cNvPr id="43" name="TextBox 42"/>
            <p:cNvSpPr txBox="1"/>
            <p:nvPr/>
          </p:nvSpPr>
          <p:spPr>
            <a:xfrm>
              <a:off x="2404777" y="2526268"/>
              <a:ext cx="643223" cy="400110"/>
            </a:xfrm>
            <a:prstGeom prst="rect">
              <a:avLst/>
            </a:prstGeom>
            <a:noFill/>
          </p:spPr>
          <p:txBody>
            <a:bodyPr wrap="square" rtlCol="0">
              <a:spAutoFit/>
            </a:bodyPr>
            <a:lstStyle/>
            <a:p>
              <a:r>
                <a:rPr lang="en-US" sz="2000" dirty="0" err="1" smtClean="0">
                  <a:solidFill>
                    <a:schemeClr val="tx1"/>
                  </a:solidFill>
                </a:rPr>
                <a:t>e+p</a:t>
              </a:r>
              <a:endParaRPr lang="en-US" sz="2000" dirty="0" smtClean="0">
                <a:solidFill>
                  <a:schemeClr val="tx1"/>
                </a:solidFill>
              </a:endParaRPr>
            </a:p>
          </p:txBody>
        </p:sp>
        <p:sp>
          <p:nvSpPr>
            <p:cNvPr id="47" name="TextBox 46"/>
            <p:cNvSpPr txBox="1"/>
            <p:nvPr/>
          </p:nvSpPr>
          <p:spPr>
            <a:xfrm>
              <a:off x="3709004" y="3516868"/>
              <a:ext cx="3987196" cy="338554"/>
            </a:xfrm>
            <a:prstGeom prst="rect">
              <a:avLst/>
            </a:prstGeom>
            <a:noFill/>
          </p:spPr>
          <p:txBody>
            <a:bodyPr wrap="square" rtlCol="0">
              <a:spAutoFit/>
            </a:bodyPr>
            <a:lstStyle/>
            <a:p>
              <a:r>
                <a:rPr lang="en-US" sz="1600" dirty="0" smtClean="0">
                  <a:solidFill>
                    <a:schemeClr val="tx1"/>
                  </a:solidFill>
                </a:rPr>
                <a:t>HERMES, PRD 87, 012010 (2013)</a:t>
              </a:r>
            </a:p>
          </p:txBody>
        </p:sp>
      </p:grpSp>
      <p:grpSp>
        <p:nvGrpSpPr>
          <p:cNvPr id="32" name="Group 31"/>
          <p:cNvGrpSpPr/>
          <p:nvPr/>
        </p:nvGrpSpPr>
        <p:grpSpPr>
          <a:xfrm>
            <a:off x="2819400" y="3886200"/>
            <a:ext cx="5715000" cy="2564487"/>
            <a:chOff x="2819400" y="3886200"/>
            <a:chExt cx="5715000" cy="2564487"/>
          </a:xfrm>
        </p:grpSpPr>
        <p:sp>
          <p:nvSpPr>
            <p:cNvPr id="30" name="Rectangle 29"/>
            <p:cNvSpPr/>
            <p:nvPr/>
          </p:nvSpPr>
          <p:spPr>
            <a:xfrm>
              <a:off x="2819400" y="3886200"/>
              <a:ext cx="5715000" cy="251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8" name="Picture 5" descr="collins_hermes"/>
            <p:cNvPicPr>
              <a:picLocks noChangeAspect="1" noChangeArrowheads="1"/>
            </p:cNvPicPr>
            <p:nvPr/>
          </p:nvPicPr>
          <p:blipFill>
            <a:blip r:embed="rId5" cstate="print"/>
            <a:srcRect t="45818"/>
            <a:stretch>
              <a:fillRect/>
            </a:stretch>
          </p:blipFill>
          <p:spPr bwMode="auto">
            <a:xfrm>
              <a:off x="2819400" y="4158772"/>
              <a:ext cx="5688013" cy="2214594"/>
            </a:xfrm>
            <a:prstGeom prst="rect">
              <a:avLst/>
            </a:prstGeom>
            <a:noFill/>
            <a:ln>
              <a:solidFill>
                <a:schemeClr val="tx1"/>
              </a:solidFill>
            </a:ln>
          </p:spPr>
        </p:pic>
        <p:sp>
          <p:nvSpPr>
            <p:cNvPr id="29" name="TextBox 28"/>
            <p:cNvSpPr txBox="1"/>
            <p:nvPr/>
          </p:nvSpPr>
          <p:spPr>
            <a:xfrm>
              <a:off x="4475084" y="6019800"/>
              <a:ext cx="2681824" cy="430887"/>
            </a:xfrm>
            <a:prstGeom prst="rect">
              <a:avLst/>
            </a:prstGeom>
            <a:noFill/>
          </p:spPr>
          <p:txBody>
            <a:bodyPr wrap="none" rtlCol="0">
              <a:spAutoFit/>
            </a:bodyPr>
            <a:lstStyle/>
            <a:p>
              <a:r>
                <a:rPr lang="en-US" sz="2200" dirty="0" err="1" smtClean="0">
                  <a:solidFill>
                    <a:schemeClr val="tx1"/>
                  </a:solidFill>
                </a:rPr>
                <a:t>Transversity</a:t>
              </a:r>
              <a:r>
                <a:rPr lang="en-US" sz="2200" dirty="0" smtClean="0">
                  <a:solidFill>
                    <a:schemeClr val="tx1"/>
                  </a:solidFill>
                </a:rPr>
                <a:t> x Collins</a:t>
              </a:r>
            </a:p>
          </p:txBody>
        </p:sp>
        <p:sp>
          <p:nvSpPr>
            <p:cNvPr id="31" name="TextBox 30"/>
            <p:cNvSpPr txBox="1"/>
            <p:nvPr/>
          </p:nvSpPr>
          <p:spPr>
            <a:xfrm>
              <a:off x="7400274" y="5029200"/>
              <a:ext cx="689612" cy="830997"/>
            </a:xfrm>
            <a:prstGeom prst="rect">
              <a:avLst/>
            </a:prstGeom>
            <a:noFill/>
          </p:spPr>
          <p:txBody>
            <a:bodyPr wrap="none" rtlCol="0">
              <a:spAutoFit/>
            </a:bodyPr>
            <a:lstStyle/>
            <a:p>
              <a:r>
                <a:rPr lang="en-US" dirty="0" err="1" smtClean="0">
                  <a:solidFill>
                    <a:schemeClr val="tx1"/>
                  </a:solidFill>
                </a:rPr>
                <a:t>e+p</a:t>
              </a:r>
              <a:endParaRPr lang="en-US" dirty="0" smtClean="0">
                <a:solidFill>
                  <a:schemeClr val="tx1"/>
                </a:solidFill>
              </a:endParaRPr>
            </a:p>
            <a:p>
              <a:r>
                <a:rPr lang="en-US" dirty="0" err="1" smtClean="0">
                  <a:solidFill>
                    <a:schemeClr val="tx1"/>
                  </a:solidFill>
                  <a:latin typeface="Symbol" pitchFamily="18" charset="2"/>
                </a:rPr>
                <a:t>m</a:t>
              </a:r>
              <a:r>
                <a:rPr lang="en-US" dirty="0" err="1" smtClean="0">
                  <a:solidFill>
                    <a:schemeClr val="tx1"/>
                  </a:solidFill>
                </a:rPr>
                <a:t>+p</a:t>
              </a:r>
              <a:endParaRPr lang="en-US" dirty="0">
                <a:solidFill>
                  <a:schemeClr val="tx1"/>
                </a:solidFill>
              </a:endParaRPr>
            </a:p>
          </p:txBody>
        </p:sp>
      </p:grpSp>
      <p:grpSp>
        <p:nvGrpSpPr>
          <p:cNvPr id="41" name="Group 40"/>
          <p:cNvGrpSpPr/>
          <p:nvPr/>
        </p:nvGrpSpPr>
        <p:grpSpPr>
          <a:xfrm>
            <a:off x="2238375" y="1143000"/>
            <a:ext cx="4238625" cy="4362450"/>
            <a:chOff x="2238375" y="1143000"/>
            <a:chExt cx="4238625" cy="4362450"/>
          </a:xfrm>
        </p:grpSpPr>
        <p:pic>
          <p:nvPicPr>
            <p:cNvPr id="38" name="Picture 3"/>
            <p:cNvPicPr>
              <a:picLocks noChangeAspect="1" noChangeArrowheads="1"/>
            </p:cNvPicPr>
            <p:nvPr/>
          </p:nvPicPr>
          <p:blipFill>
            <a:blip r:embed="rId6" cstate="print"/>
            <a:srcRect/>
            <a:stretch>
              <a:fillRect/>
            </a:stretch>
          </p:blipFill>
          <p:spPr bwMode="auto">
            <a:xfrm>
              <a:off x="2238375" y="1143000"/>
              <a:ext cx="4238625" cy="4362450"/>
            </a:xfrm>
            <a:prstGeom prst="rect">
              <a:avLst/>
            </a:prstGeom>
            <a:noFill/>
            <a:ln w="9525">
              <a:solidFill>
                <a:schemeClr val="tx1"/>
              </a:solidFill>
              <a:miter lim="800000"/>
              <a:headEnd/>
              <a:tailEnd/>
            </a:ln>
          </p:spPr>
        </p:pic>
        <p:sp>
          <p:nvSpPr>
            <p:cNvPr id="39" name="TextBox 38"/>
            <p:cNvSpPr txBox="1"/>
            <p:nvPr/>
          </p:nvSpPr>
          <p:spPr>
            <a:xfrm>
              <a:off x="2968820" y="1369959"/>
              <a:ext cx="2770310" cy="338554"/>
            </a:xfrm>
            <a:prstGeom prst="rect">
              <a:avLst/>
            </a:prstGeom>
            <a:noFill/>
            <a:ln>
              <a:noFill/>
            </a:ln>
          </p:spPr>
          <p:txBody>
            <a:bodyPr wrap="none" rtlCol="0">
              <a:spAutoFit/>
            </a:bodyPr>
            <a:lstStyle/>
            <a:p>
              <a:r>
                <a:rPr lang="en-US" sz="1600" dirty="0" smtClean="0">
                  <a:solidFill>
                    <a:schemeClr val="tx1"/>
                  </a:solidFill>
                </a:rPr>
                <a:t>BELLE PRL96, 232002 (2006)</a:t>
              </a:r>
              <a:endParaRPr lang="en-US" sz="1600" dirty="0">
                <a:solidFill>
                  <a:schemeClr val="tx1"/>
                </a:solidFill>
              </a:endParaRPr>
            </a:p>
          </p:txBody>
        </p:sp>
        <p:sp>
          <p:nvSpPr>
            <p:cNvPr id="40" name="Rectangle 39"/>
            <p:cNvSpPr/>
            <p:nvPr/>
          </p:nvSpPr>
          <p:spPr>
            <a:xfrm>
              <a:off x="2939740" y="1676400"/>
              <a:ext cx="1935145" cy="430887"/>
            </a:xfrm>
            <a:prstGeom prst="rect">
              <a:avLst/>
            </a:prstGeom>
            <a:ln>
              <a:noFill/>
            </a:ln>
          </p:spPr>
          <p:txBody>
            <a:bodyPr wrap="none">
              <a:spAutoFit/>
            </a:bodyPr>
            <a:lstStyle/>
            <a:p>
              <a:r>
                <a:rPr lang="en-US" sz="2200" dirty="0" smtClean="0">
                  <a:solidFill>
                    <a:schemeClr val="tx1"/>
                  </a:solidFill>
                </a:rPr>
                <a:t>Collins x Collins</a:t>
              </a:r>
              <a:endParaRPr lang="en-US" sz="2200" dirty="0">
                <a:solidFill>
                  <a:schemeClr val="tx1"/>
                </a:solidFill>
              </a:endParaRPr>
            </a:p>
          </p:txBody>
        </p:sp>
        <p:sp>
          <p:nvSpPr>
            <p:cNvPr id="26" name="TextBox 25"/>
            <p:cNvSpPr txBox="1"/>
            <p:nvPr/>
          </p:nvSpPr>
          <p:spPr>
            <a:xfrm>
              <a:off x="5302078" y="1676400"/>
              <a:ext cx="617477" cy="430887"/>
            </a:xfrm>
            <a:prstGeom prst="rect">
              <a:avLst/>
            </a:prstGeom>
            <a:noFill/>
            <a:ln>
              <a:noFill/>
            </a:ln>
          </p:spPr>
          <p:txBody>
            <a:bodyPr wrap="none" rtlCol="0">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grpSp>
        <p:nvGrpSpPr>
          <p:cNvPr id="49" name="Group 48"/>
          <p:cNvGrpSpPr/>
          <p:nvPr/>
        </p:nvGrpSpPr>
        <p:grpSpPr>
          <a:xfrm>
            <a:off x="1295401" y="2590800"/>
            <a:ext cx="6759388" cy="3830319"/>
            <a:chOff x="1295401" y="2590800"/>
            <a:chExt cx="6759388" cy="3830319"/>
          </a:xfrm>
        </p:grpSpPr>
        <p:grpSp>
          <p:nvGrpSpPr>
            <p:cNvPr id="46" name="Group 45"/>
            <p:cNvGrpSpPr/>
            <p:nvPr/>
          </p:nvGrpSpPr>
          <p:grpSpPr>
            <a:xfrm>
              <a:off x="1295401" y="2590800"/>
              <a:ext cx="6759388" cy="3830319"/>
              <a:chOff x="1295401" y="5237481"/>
              <a:chExt cx="6759388" cy="3830319"/>
            </a:xfrm>
          </p:grpSpPr>
          <p:pic>
            <p:nvPicPr>
              <p:cNvPr id="44" name="Picture 1"/>
              <p:cNvPicPr>
                <a:picLocks noChangeAspect="1" noChangeArrowheads="1"/>
              </p:cNvPicPr>
              <p:nvPr/>
            </p:nvPicPr>
            <p:blipFill>
              <a:blip r:embed="rId7" cstate="print"/>
              <a:srcRect/>
              <a:stretch>
                <a:fillRect/>
              </a:stretch>
            </p:blipFill>
            <p:spPr bwMode="auto">
              <a:xfrm>
                <a:off x="1295401" y="5237481"/>
                <a:ext cx="6759388" cy="3830319"/>
              </a:xfrm>
              <a:prstGeom prst="rect">
                <a:avLst/>
              </a:prstGeom>
              <a:noFill/>
              <a:ln w="9525">
                <a:solidFill>
                  <a:schemeClr val="tx1"/>
                </a:solidFill>
                <a:miter lim="800000"/>
                <a:headEnd/>
                <a:tailEnd/>
              </a:ln>
            </p:spPr>
          </p:pic>
          <p:sp>
            <p:nvSpPr>
              <p:cNvPr id="45" name="TextBox 44"/>
              <p:cNvSpPr txBox="1"/>
              <p:nvPr/>
            </p:nvSpPr>
            <p:spPr>
              <a:xfrm>
                <a:off x="2568806" y="6794997"/>
                <a:ext cx="2917594" cy="707886"/>
              </a:xfrm>
              <a:prstGeom prst="rect">
                <a:avLst/>
              </a:prstGeom>
              <a:noFill/>
            </p:spPr>
            <p:txBody>
              <a:bodyPr wrap="none" rtlCol="0">
                <a:spAutoFit/>
              </a:bodyPr>
              <a:lstStyle/>
              <a:p>
                <a:r>
                  <a:rPr lang="en-US" dirty="0" err="1" smtClean="0">
                    <a:solidFill>
                      <a:schemeClr val="tx1"/>
                    </a:solidFill>
                  </a:rPr>
                  <a:t>BaBar</a:t>
                </a:r>
                <a:r>
                  <a:rPr lang="en-US" dirty="0" smtClean="0">
                    <a:solidFill>
                      <a:schemeClr val="tx1"/>
                    </a:solidFill>
                  </a:rPr>
                  <a:t>: Released August 2011</a:t>
                </a:r>
              </a:p>
              <a:p>
                <a:r>
                  <a:rPr lang="en-US" sz="2200" dirty="0" smtClean="0">
                    <a:solidFill>
                      <a:schemeClr val="tx1"/>
                    </a:solidFill>
                  </a:rPr>
                  <a:t>Collins x Collins</a:t>
                </a:r>
                <a:endParaRPr lang="en-US" sz="2200" dirty="0">
                  <a:solidFill>
                    <a:schemeClr val="tx1"/>
                  </a:solidFill>
                </a:endParaRPr>
              </a:p>
            </p:txBody>
          </p:sp>
        </p:grpSp>
        <p:sp>
          <p:nvSpPr>
            <p:cNvPr id="48" name="Rectangle 47"/>
            <p:cNvSpPr/>
            <p:nvPr/>
          </p:nvSpPr>
          <p:spPr>
            <a:xfrm>
              <a:off x="2438400" y="4724400"/>
              <a:ext cx="617477" cy="430887"/>
            </a:xfrm>
            <a:prstGeom prst="rect">
              <a:avLst/>
            </a:prstGeom>
          </p:spPr>
          <p:txBody>
            <a:bodyPr wrap="none">
              <a:spAutoFit/>
            </a:bodyPr>
            <a:lstStyle/>
            <a:p>
              <a:r>
                <a:rPr lang="en-US" sz="2200" dirty="0" err="1" smtClean="0">
                  <a:solidFill>
                    <a:schemeClr val="tx1"/>
                  </a:solidFill>
                </a:rPr>
                <a:t>e</a:t>
              </a:r>
              <a:r>
                <a:rPr lang="en-US" sz="2200" baseline="30000" dirty="0" err="1" smtClean="0">
                  <a:solidFill>
                    <a:schemeClr val="tx1"/>
                  </a:solidFill>
                </a:rPr>
                <a:t>+</a:t>
              </a:r>
              <a:r>
                <a:rPr lang="en-US" sz="2200" dirty="0" err="1" smtClean="0">
                  <a:solidFill>
                    <a:schemeClr val="tx1"/>
                  </a:solidFill>
                </a:rPr>
                <a:t>e</a:t>
              </a:r>
              <a:r>
                <a:rPr lang="en-US" sz="2200" baseline="30000" dirty="0" smtClean="0">
                  <a:solidFill>
                    <a:schemeClr val="tx1"/>
                  </a:solidFill>
                </a:rPr>
                <a:t>-</a:t>
              </a:r>
            </a:p>
          </p:txBody>
        </p:sp>
      </p:grpSp>
    </p:spTree>
    <p:extLst>
      <p:ext uri="{BB962C8B-B14F-4D97-AF65-F5344CB8AC3E}">
        <p14:creationId xmlns:p14="http://schemas.microsoft.com/office/powerpoint/2010/main" val="2937507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linds(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linds(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Ohio U., February 11, 2014</a:t>
            </a:r>
            <a:endParaRPr lang="en-US"/>
          </a:p>
        </p:txBody>
      </p:sp>
      <p:sp>
        <p:nvSpPr>
          <p:cNvPr id="1352706" name="Rectangle 2"/>
          <p:cNvSpPr>
            <a:spLocks noGrp="1" noChangeArrowheads="1"/>
          </p:cNvSpPr>
          <p:nvPr>
            <p:ph type="title"/>
          </p:nvPr>
        </p:nvSpPr>
        <p:spPr/>
        <p:txBody>
          <a:bodyPr/>
          <a:lstStyle/>
          <a:p>
            <a:r>
              <a:rPr lang="en-US" sz="3600" dirty="0"/>
              <a:t>Transverse </a:t>
            </a:r>
            <a:r>
              <a:rPr lang="en-US" sz="3600" dirty="0" smtClean="0"/>
              <a:t>single-spin </a:t>
            </a:r>
            <a:r>
              <a:rPr lang="en-US" sz="3600" dirty="0"/>
              <a:t>a</a:t>
            </a:r>
            <a:r>
              <a:rPr lang="en-US" sz="3600" dirty="0" smtClean="0"/>
              <a:t>symmetries</a:t>
            </a:r>
            <a:r>
              <a:rPr lang="en-US" sz="3600" dirty="0"/>
              <a:t>: </a:t>
            </a:r>
            <a:br>
              <a:rPr lang="en-US" sz="3600" dirty="0"/>
            </a:br>
            <a:r>
              <a:rPr lang="en-US" sz="3600" dirty="0"/>
              <a:t>From </a:t>
            </a:r>
            <a:r>
              <a:rPr lang="en-US" sz="3600" dirty="0" smtClean="0"/>
              <a:t>low </a:t>
            </a:r>
            <a:r>
              <a:rPr lang="en-US" sz="3600" dirty="0"/>
              <a:t>to </a:t>
            </a:r>
            <a:r>
              <a:rPr lang="en-US" sz="3600" dirty="0"/>
              <a:t>h</a:t>
            </a:r>
            <a:r>
              <a:rPr lang="en-US" sz="3600" dirty="0" smtClean="0"/>
              <a:t>igh </a:t>
            </a:r>
            <a:r>
              <a:rPr lang="en-US" sz="3600" dirty="0"/>
              <a:t>e</a:t>
            </a:r>
            <a:r>
              <a:rPr lang="en-US" sz="3600" dirty="0" smtClean="0"/>
              <a:t>nergies</a:t>
            </a:r>
            <a:r>
              <a:rPr lang="en-US" sz="3600" dirty="0" smtClean="0"/>
              <a:t>!</a:t>
            </a:r>
            <a:endParaRPr lang="en-US" sz="3600" dirty="0"/>
          </a:p>
        </p:txBody>
      </p:sp>
      <p:sp>
        <p:nvSpPr>
          <p:cNvPr id="1352712" name="Text Box 8"/>
          <p:cNvSpPr txBox="1">
            <a:spLocks noChangeArrowheads="1"/>
          </p:cNvSpPr>
          <p:nvPr/>
        </p:nvSpPr>
        <p:spPr bwMode="auto">
          <a:xfrm>
            <a:off x="448548" y="1357086"/>
            <a:ext cx="1761252" cy="830997"/>
          </a:xfrm>
          <a:prstGeom prst="rect">
            <a:avLst/>
          </a:prstGeom>
          <a:noFill/>
          <a:ln w="9525">
            <a:noFill/>
            <a:miter lim="800000"/>
            <a:headEnd/>
            <a:tailEnd/>
          </a:ln>
          <a:effectLst/>
        </p:spPr>
        <p:txBody>
          <a:bodyPr wrap="none">
            <a:spAutoFit/>
          </a:bodyPr>
          <a:lstStyle/>
          <a:p>
            <a:r>
              <a:rPr lang="en-US" dirty="0" smtClean="0"/>
              <a:t>ANL </a:t>
            </a:r>
          </a:p>
          <a:p>
            <a:r>
              <a:rPr lang="en-US" altLang="ja-JP" dirty="0" smtClean="0">
                <a:ea typeface="ＭＳ Ｐゴシック" pitchFamily="34" charset="-128"/>
                <a:sym typeface="Symbol" pitchFamily="18" charset="2"/>
              </a:rPr>
              <a:t></a:t>
            </a:r>
            <a:r>
              <a:rPr lang="en-US" altLang="ja-JP" dirty="0">
                <a:ea typeface="ＭＳ Ｐゴシック" pitchFamily="34" charset="-128"/>
              </a:rPr>
              <a:t>s=4.9 </a:t>
            </a:r>
            <a:r>
              <a:rPr lang="en-US" altLang="ja-JP" dirty="0" err="1">
                <a:ea typeface="ＭＳ Ｐゴシック" pitchFamily="34" charset="-128"/>
              </a:rPr>
              <a:t>GeV</a:t>
            </a:r>
            <a:r>
              <a:rPr lang="en-US" dirty="0"/>
              <a:t> </a:t>
            </a:r>
          </a:p>
        </p:txBody>
      </p:sp>
      <p:graphicFrame>
        <p:nvGraphicFramePr>
          <p:cNvPr id="1352738" name="Object 34"/>
          <p:cNvGraphicFramePr>
            <a:graphicFrameLocks noGrp="1" noChangeAspect="1"/>
          </p:cNvGraphicFramePr>
          <p:nvPr>
            <p:ph sz="half" idx="2"/>
          </p:nvPr>
        </p:nvGraphicFramePr>
        <p:xfrm>
          <a:off x="1066800" y="5334000"/>
          <a:ext cx="2057400" cy="561975"/>
        </p:xfrm>
        <a:graphic>
          <a:graphicData uri="http://schemas.openxmlformats.org/presentationml/2006/ole">
            <mc:AlternateContent xmlns:mc="http://schemas.openxmlformats.org/markup-compatibility/2006">
              <mc:Choice xmlns:v="urn:schemas-microsoft-com:vml" Requires="v">
                <p:oleObj spid="_x0000_s1892552" name="Equation" r:id="rId4" imgW="977760" imgH="266400" progId="Equation.3">
                  <p:embed/>
                </p:oleObj>
              </mc:Choice>
              <mc:Fallback>
                <p:oleObj name="Equation" r:id="rId4" imgW="977760" imgH="2664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5334000"/>
                        <a:ext cx="2057400" cy="561975"/>
                      </a:xfrm>
                      <a:prstGeom prst="rect">
                        <a:avLst/>
                      </a:prstGeom>
                      <a:solidFill>
                        <a:schemeClr val="bg1"/>
                      </a:solidFill>
                    </p:spPr>
                  </p:pic>
                </p:oleObj>
              </mc:Fallback>
            </mc:AlternateContent>
          </a:graphicData>
        </a:graphic>
      </p:graphicFrame>
      <p:sp>
        <p:nvSpPr>
          <p:cNvPr id="17" name="Slide Number Placeholder 16"/>
          <p:cNvSpPr>
            <a:spLocks noGrp="1"/>
          </p:cNvSpPr>
          <p:nvPr>
            <p:ph type="sldNum" sz="quarter" idx="12"/>
          </p:nvPr>
        </p:nvSpPr>
        <p:spPr/>
        <p:txBody>
          <a:bodyPr/>
          <a:lstStyle/>
          <a:p>
            <a:fld id="{A2F42501-B949-4497-900A-85D7539E1911}" type="slidenum">
              <a:rPr lang="en-US" smtClean="0"/>
              <a:pPr/>
              <a:t>33</a:t>
            </a:fld>
            <a:endParaRPr lang="en-US"/>
          </a:p>
        </p:txBody>
      </p:sp>
      <p:pic>
        <p:nvPicPr>
          <p:cNvPr id="1892356" name="Picture 4"/>
          <p:cNvPicPr>
            <a:picLocks noChangeAspect="1" noChangeArrowheads="1"/>
          </p:cNvPicPr>
          <p:nvPr/>
        </p:nvPicPr>
        <p:blipFill>
          <a:blip r:embed="rId6" cstate="print"/>
          <a:srcRect/>
          <a:stretch>
            <a:fillRect/>
          </a:stretch>
        </p:blipFill>
        <p:spPr bwMode="auto">
          <a:xfrm>
            <a:off x="0" y="2214975"/>
            <a:ext cx="9144000" cy="2697258"/>
          </a:xfrm>
          <a:prstGeom prst="rect">
            <a:avLst/>
          </a:prstGeom>
          <a:noFill/>
          <a:ln w="9525">
            <a:noFill/>
            <a:miter lim="800000"/>
            <a:headEnd/>
            <a:tailEnd/>
          </a:ln>
          <a:effectLst/>
        </p:spPr>
      </p:pic>
      <p:sp>
        <p:nvSpPr>
          <p:cNvPr id="18" name="Rectangle 17"/>
          <p:cNvSpPr/>
          <p:nvPr/>
        </p:nvSpPr>
        <p:spPr>
          <a:xfrm>
            <a:off x="2714685" y="1349883"/>
            <a:ext cx="1761252" cy="830997"/>
          </a:xfrm>
          <a:prstGeom prst="rect">
            <a:avLst/>
          </a:prstGeom>
        </p:spPr>
        <p:txBody>
          <a:bodyPr wrap="none">
            <a:spAutoFit/>
          </a:bodyPr>
          <a:lstStyle/>
          <a:p>
            <a:r>
              <a:rPr lang="en-US" dirty="0" smtClean="0"/>
              <a:t>BNL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s=6.6 </a:t>
            </a:r>
            <a:r>
              <a:rPr lang="en-US" altLang="ja-JP" dirty="0" err="1" smtClean="0">
                <a:ea typeface="ＭＳ Ｐゴシック" pitchFamily="34" charset="-128"/>
              </a:rPr>
              <a:t>GeV</a:t>
            </a:r>
            <a:r>
              <a:rPr lang="en-US" dirty="0" smtClean="0"/>
              <a:t> </a:t>
            </a:r>
            <a:endParaRPr lang="en-US" dirty="0"/>
          </a:p>
        </p:txBody>
      </p:sp>
      <p:sp>
        <p:nvSpPr>
          <p:cNvPr id="19" name="Rectangle 18"/>
          <p:cNvSpPr/>
          <p:nvPr/>
        </p:nvSpPr>
        <p:spPr>
          <a:xfrm>
            <a:off x="4866660" y="1295400"/>
            <a:ext cx="1915140" cy="830997"/>
          </a:xfrm>
          <a:prstGeom prst="rect">
            <a:avLst/>
          </a:prstGeom>
        </p:spPr>
        <p:txBody>
          <a:bodyPr wrap="none">
            <a:spAutoFit/>
          </a:bodyPr>
          <a:lstStyle/>
          <a:p>
            <a:r>
              <a:rPr lang="en-US" dirty="0" smtClean="0"/>
              <a:t>FNAL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s=19.4 </a:t>
            </a:r>
            <a:r>
              <a:rPr lang="en-US" altLang="ja-JP" dirty="0" err="1" smtClean="0">
                <a:ea typeface="ＭＳ Ｐゴシック" pitchFamily="34" charset="-128"/>
              </a:rPr>
              <a:t>GeV</a:t>
            </a:r>
            <a:r>
              <a:rPr lang="en-US" dirty="0" smtClean="0"/>
              <a:t> </a:t>
            </a:r>
            <a:endParaRPr lang="en-US" dirty="0"/>
          </a:p>
        </p:txBody>
      </p:sp>
      <p:sp>
        <p:nvSpPr>
          <p:cNvPr id="20" name="Rectangle 19"/>
          <p:cNvSpPr/>
          <p:nvPr/>
        </p:nvSpPr>
        <p:spPr>
          <a:xfrm>
            <a:off x="7145621" y="1302711"/>
            <a:ext cx="1915140" cy="830997"/>
          </a:xfrm>
          <a:prstGeom prst="rect">
            <a:avLst/>
          </a:prstGeom>
        </p:spPr>
        <p:txBody>
          <a:bodyPr wrap="none">
            <a:spAutoFit/>
          </a:bodyPr>
          <a:lstStyle/>
          <a:p>
            <a:r>
              <a:rPr lang="en-US" dirty="0" smtClean="0"/>
              <a:t>RHIC </a:t>
            </a:r>
          </a:p>
          <a:p>
            <a:r>
              <a:rPr lang="en-US" altLang="ja-JP" dirty="0" smtClean="0">
                <a:ea typeface="ＭＳ Ｐゴシック" pitchFamily="34" charset="-128"/>
                <a:sym typeface="Symbol" pitchFamily="18" charset="2"/>
              </a:rPr>
              <a:t></a:t>
            </a:r>
            <a:r>
              <a:rPr lang="en-US" altLang="ja-JP" dirty="0" smtClean="0">
                <a:ea typeface="ＭＳ Ｐゴシック" pitchFamily="34" charset="-128"/>
              </a:rPr>
              <a:t>s=62.4 </a:t>
            </a:r>
            <a:r>
              <a:rPr lang="en-US" altLang="ja-JP" dirty="0" err="1" smtClean="0">
                <a:ea typeface="ＭＳ Ｐゴシック" pitchFamily="34" charset="-128"/>
              </a:rPr>
              <a:t>GeV</a:t>
            </a:r>
            <a:r>
              <a:rPr lang="en-US" dirty="0" smtClean="0"/>
              <a:t> </a:t>
            </a:r>
            <a:endParaRPr lang="en-US" dirty="0"/>
          </a:p>
        </p:txBody>
      </p:sp>
      <p:grpSp>
        <p:nvGrpSpPr>
          <p:cNvPr id="21" name="Group 7"/>
          <p:cNvGrpSpPr>
            <a:grpSpLocks/>
          </p:cNvGrpSpPr>
          <p:nvPr/>
        </p:nvGrpSpPr>
        <p:grpSpPr bwMode="auto">
          <a:xfrm>
            <a:off x="4876800" y="4953000"/>
            <a:ext cx="3048000" cy="1566862"/>
            <a:chOff x="1680" y="3141"/>
            <a:chExt cx="1872" cy="864"/>
          </a:xfrm>
        </p:grpSpPr>
        <p:sp>
          <p:nvSpPr>
            <p:cNvPr id="22" name="Rectangle 8"/>
            <p:cNvSpPr>
              <a:spLocks noChangeArrowheads="1"/>
            </p:cNvSpPr>
            <p:nvPr/>
          </p:nvSpPr>
          <p:spPr bwMode="auto">
            <a:xfrm>
              <a:off x="1680" y="3189"/>
              <a:ext cx="1872" cy="816"/>
            </a:xfrm>
            <a:prstGeom prst="rect">
              <a:avLst/>
            </a:prstGeom>
            <a:solidFill>
              <a:schemeClr val="bg1"/>
            </a:solidFill>
            <a:ln w="9525">
              <a:solidFill>
                <a:schemeClr val="tx1"/>
              </a:solidFill>
              <a:miter lim="800000"/>
              <a:headEnd/>
              <a:tailEnd/>
            </a:ln>
            <a:effectLst/>
          </p:spPr>
          <p:txBody>
            <a:bodyPr wrap="none" anchor="ctr"/>
            <a:lstStyle/>
            <a:p>
              <a:endParaRPr lang="en-US"/>
            </a:p>
          </p:txBody>
        </p:sp>
        <p:grpSp>
          <p:nvGrpSpPr>
            <p:cNvPr id="23" name="Group 9"/>
            <p:cNvGrpSpPr>
              <a:grpSpLocks/>
            </p:cNvGrpSpPr>
            <p:nvPr/>
          </p:nvGrpSpPr>
          <p:grpSpPr bwMode="auto">
            <a:xfrm>
              <a:off x="1776" y="3141"/>
              <a:ext cx="1579" cy="845"/>
              <a:chOff x="1776" y="2666"/>
              <a:chExt cx="2088" cy="1271"/>
            </a:xfrm>
          </p:grpSpPr>
          <p:sp>
            <p:nvSpPr>
              <p:cNvPr id="24" name="Line 10"/>
              <p:cNvSpPr>
                <a:spLocks noChangeShapeType="1"/>
              </p:cNvSpPr>
              <p:nvPr/>
            </p:nvSpPr>
            <p:spPr bwMode="auto">
              <a:xfrm flipV="1">
                <a:off x="1776" y="3024"/>
                <a:ext cx="1968" cy="528"/>
              </a:xfrm>
              <a:prstGeom prst="line">
                <a:avLst/>
              </a:prstGeom>
              <a:noFill/>
              <a:ln w="19050">
                <a:solidFill>
                  <a:srgbClr val="333399"/>
                </a:solidFill>
                <a:prstDash val="dash"/>
                <a:round/>
                <a:headEnd/>
                <a:tailEnd/>
              </a:ln>
              <a:effectLst/>
            </p:spPr>
            <p:txBody>
              <a:bodyPr/>
              <a:lstStyle/>
              <a:p>
                <a:endParaRPr lang="en-US"/>
              </a:p>
            </p:txBody>
          </p:sp>
          <p:grpSp>
            <p:nvGrpSpPr>
              <p:cNvPr id="25" name="Group 11"/>
              <p:cNvGrpSpPr>
                <a:grpSpLocks/>
              </p:cNvGrpSpPr>
              <p:nvPr/>
            </p:nvGrpSpPr>
            <p:grpSpPr bwMode="auto">
              <a:xfrm>
                <a:off x="2352" y="3072"/>
                <a:ext cx="288" cy="480"/>
                <a:chOff x="4320" y="1488"/>
                <a:chExt cx="288" cy="480"/>
              </a:xfrm>
            </p:grpSpPr>
            <p:sp>
              <p:nvSpPr>
                <p:cNvPr id="32" name="AutoShape 12"/>
                <p:cNvSpPr>
                  <a:spLocks noChangeArrowheads="1"/>
                </p:cNvSpPr>
                <p:nvPr/>
              </p:nvSpPr>
              <p:spPr bwMode="auto">
                <a:xfrm>
                  <a:off x="4416" y="1488"/>
                  <a:ext cx="86" cy="480"/>
                </a:xfrm>
                <a:prstGeom prst="upArrow">
                  <a:avLst>
                    <a:gd name="adj1" fmla="val 50000"/>
                    <a:gd name="adj2" fmla="val 139535"/>
                  </a:avLst>
                </a:prstGeom>
                <a:gradFill rotWithShape="0">
                  <a:gsLst>
                    <a:gs pos="0">
                      <a:srgbClr val="B2B2B2">
                        <a:gamma/>
                        <a:shade val="0"/>
                        <a:invGamma/>
                      </a:srgbClr>
                    </a:gs>
                    <a:gs pos="50000">
                      <a:srgbClr val="B2B2B2"/>
                    </a:gs>
                    <a:gs pos="100000">
                      <a:srgbClr val="B2B2B2">
                        <a:gamma/>
                        <a:shade val="0"/>
                        <a:invGamma/>
                      </a:srgbClr>
                    </a:gs>
                  </a:gsLst>
                  <a:lin ang="0" scaled="1"/>
                </a:gradFill>
                <a:ln w="9525">
                  <a:solidFill>
                    <a:srgbClr val="333399"/>
                  </a:solidFill>
                  <a:miter lim="800000"/>
                  <a:headEnd/>
                  <a:tailEnd/>
                </a:ln>
                <a:effectLst/>
              </p:spPr>
              <p:txBody>
                <a:bodyPr vert="eaVert" wrap="none" anchor="ctr"/>
                <a:lstStyle/>
                <a:p>
                  <a:endParaRPr lang="en-US"/>
                </a:p>
              </p:txBody>
            </p:sp>
            <p:sp>
              <p:nvSpPr>
                <p:cNvPr id="33" name="Oval 13"/>
                <p:cNvSpPr>
                  <a:spLocks noChangeAspect="1" noChangeArrowheads="1"/>
                </p:cNvSpPr>
                <p:nvPr/>
              </p:nvSpPr>
              <p:spPr bwMode="auto">
                <a:xfrm>
                  <a:off x="4320" y="1632"/>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grpSp>
          <p:sp>
            <p:nvSpPr>
              <p:cNvPr id="26" name="Oval 14"/>
              <p:cNvSpPr>
                <a:spLocks noChangeAspect="1" noChangeArrowheads="1"/>
              </p:cNvSpPr>
              <p:nvPr/>
            </p:nvSpPr>
            <p:spPr bwMode="auto">
              <a:xfrm>
                <a:off x="3120" y="3024"/>
                <a:ext cx="288" cy="288"/>
              </a:xfrm>
              <a:prstGeom prst="ellipse">
                <a:avLst/>
              </a:prstGeom>
              <a:gradFill rotWithShape="0">
                <a:gsLst>
                  <a:gs pos="0">
                    <a:srgbClr val="FFFFFF"/>
                  </a:gs>
                  <a:gs pos="100000">
                    <a:srgbClr val="003300"/>
                  </a:gs>
                </a:gsLst>
                <a:lin ang="2700000" scaled="1"/>
              </a:gradFill>
              <a:ln w="9525">
                <a:solidFill>
                  <a:srgbClr val="003300"/>
                </a:solidFill>
                <a:round/>
                <a:headEnd/>
                <a:tailEnd/>
              </a:ln>
              <a:effectLst/>
            </p:spPr>
            <p:txBody>
              <a:bodyPr wrap="none" anchor="ctr"/>
              <a:lstStyle/>
              <a:p>
                <a:endParaRPr lang="en-US"/>
              </a:p>
            </p:txBody>
          </p:sp>
          <p:sp>
            <p:nvSpPr>
              <p:cNvPr id="27" name="AutoShape 15"/>
              <p:cNvSpPr>
                <a:spLocks noChangeAspect="1" noChangeArrowheads="1"/>
              </p:cNvSpPr>
              <p:nvPr/>
            </p:nvSpPr>
            <p:spPr bwMode="auto">
              <a:xfrm>
                <a:off x="2736" y="3120"/>
                <a:ext cx="288" cy="288"/>
              </a:xfrm>
              <a:prstGeom prst="irregularSeal1">
                <a:avLst/>
              </a:prstGeom>
              <a:solidFill>
                <a:srgbClr val="FF0000"/>
              </a:solidFill>
              <a:ln w="9525">
                <a:solidFill>
                  <a:srgbClr val="333399"/>
                </a:solidFill>
                <a:miter lim="800000"/>
                <a:headEnd/>
                <a:tailEnd/>
              </a:ln>
              <a:effectLst/>
            </p:spPr>
            <p:txBody>
              <a:bodyPr wrap="none" anchor="ctr"/>
              <a:lstStyle/>
              <a:p>
                <a:endParaRPr lang="en-US"/>
              </a:p>
            </p:txBody>
          </p:sp>
          <p:sp>
            <p:nvSpPr>
              <p:cNvPr id="28" name="Line 16"/>
              <p:cNvSpPr>
                <a:spLocks noChangeShapeType="1"/>
              </p:cNvSpPr>
              <p:nvPr/>
            </p:nvSpPr>
            <p:spPr bwMode="auto">
              <a:xfrm flipV="1">
                <a:off x="2880" y="2928"/>
                <a:ext cx="48" cy="192"/>
              </a:xfrm>
              <a:prstGeom prst="line">
                <a:avLst/>
              </a:prstGeom>
              <a:noFill/>
              <a:ln w="38100">
                <a:solidFill>
                  <a:srgbClr val="333399"/>
                </a:solidFill>
                <a:round/>
                <a:headEnd/>
                <a:tailEnd type="stealth" w="med" len="med"/>
              </a:ln>
              <a:effectLst/>
            </p:spPr>
            <p:txBody>
              <a:bodyPr/>
              <a:lstStyle/>
              <a:p>
                <a:endParaRPr lang="en-US"/>
              </a:p>
            </p:txBody>
          </p:sp>
          <p:sp>
            <p:nvSpPr>
              <p:cNvPr id="29" name="Line 17"/>
              <p:cNvSpPr>
                <a:spLocks noChangeShapeType="1"/>
              </p:cNvSpPr>
              <p:nvPr/>
            </p:nvSpPr>
            <p:spPr bwMode="auto">
              <a:xfrm>
                <a:off x="2976" y="3360"/>
                <a:ext cx="240" cy="144"/>
              </a:xfrm>
              <a:prstGeom prst="line">
                <a:avLst/>
              </a:prstGeom>
              <a:noFill/>
              <a:ln w="38100">
                <a:solidFill>
                  <a:srgbClr val="333399"/>
                </a:solidFill>
                <a:round/>
                <a:headEnd/>
                <a:tailEnd type="stealth" w="med" len="med"/>
              </a:ln>
              <a:effectLst/>
            </p:spPr>
            <p:txBody>
              <a:bodyPr/>
              <a:lstStyle/>
              <a:p>
                <a:endParaRPr lang="en-US"/>
              </a:p>
            </p:txBody>
          </p:sp>
          <p:sp>
            <p:nvSpPr>
              <p:cNvPr id="30" name="Text Box 18"/>
              <p:cNvSpPr txBox="1">
                <a:spLocks noChangeArrowheads="1"/>
              </p:cNvSpPr>
              <p:nvPr/>
            </p:nvSpPr>
            <p:spPr bwMode="auto">
              <a:xfrm>
                <a:off x="2823" y="2666"/>
                <a:ext cx="589" cy="481"/>
              </a:xfrm>
              <a:prstGeom prst="rect">
                <a:avLst/>
              </a:prstGeom>
              <a:noFill/>
              <a:ln w="9525">
                <a:noFill/>
                <a:miter lim="800000"/>
                <a:headEnd/>
                <a:tailEnd/>
              </a:ln>
              <a:effectLst/>
            </p:spPr>
            <p:txBody>
              <a:bodyPr wrap="none">
                <a:spAutoFit/>
              </a:bodyPr>
              <a:lstStyle/>
              <a:p>
                <a:pPr algn="l"/>
                <a:r>
                  <a:rPr lang="en-US" altLang="ja-JP" sz="3200">
                    <a:solidFill>
                      <a:srgbClr val="FF3399"/>
                    </a:solidFill>
                    <a:ea typeface="ＭＳ Ｐゴシック" pitchFamily="34" charset="-128"/>
                  </a:rPr>
                  <a:t>left</a:t>
                </a:r>
              </a:p>
            </p:txBody>
          </p:sp>
          <p:sp>
            <p:nvSpPr>
              <p:cNvPr id="31" name="Text Box 19"/>
              <p:cNvSpPr txBox="1">
                <a:spLocks noChangeArrowheads="1"/>
              </p:cNvSpPr>
              <p:nvPr/>
            </p:nvSpPr>
            <p:spPr bwMode="auto">
              <a:xfrm>
                <a:off x="3073" y="3457"/>
                <a:ext cx="791" cy="480"/>
              </a:xfrm>
              <a:prstGeom prst="rect">
                <a:avLst/>
              </a:prstGeom>
              <a:noFill/>
              <a:ln w="9525">
                <a:noFill/>
                <a:miter lim="800000"/>
                <a:headEnd/>
                <a:tailEnd/>
              </a:ln>
              <a:effectLst/>
            </p:spPr>
            <p:txBody>
              <a:bodyPr>
                <a:spAutoFit/>
              </a:bodyPr>
              <a:lstStyle/>
              <a:p>
                <a:pPr algn="l"/>
                <a:r>
                  <a:rPr lang="en-US" altLang="ja-JP" sz="3200">
                    <a:solidFill>
                      <a:srgbClr val="FF3399"/>
                    </a:solidFill>
                    <a:ea typeface="ＭＳ Ｐゴシック" pitchFamily="34" charset="-128"/>
                  </a:rPr>
                  <a:t>right</a:t>
                </a:r>
              </a:p>
            </p:txBody>
          </p:sp>
        </p:grpSp>
      </p:grpSp>
      <p:pic>
        <p:nvPicPr>
          <p:cNvPr id="36" name="Picture 8" descr="BRAHMSlogo"/>
          <p:cNvPicPr>
            <a:picLocks noChangeAspect="1" noChangeArrowheads="1"/>
          </p:cNvPicPr>
          <p:nvPr/>
        </p:nvPicPr>
        <p:blipFill>
          <a:blip r:embed="rId7" cstate="print"/>
          <a:srcRect/>
          <a:stretch>
            <a:fillRect/>
          </a:stretch>
        </p:blipFill>
        <p:spPr bwMode="auto">
          <a:xfrm>
            <a:off x="8001000" y="762000"/>
            <a:ext cx="990600" cy="530058"/>
          </a:xfrm>
          <a:prstGeom prst="rect">
            <a:avLst/>
          </a:prstGeom>
          <a:noFill/>
        </p:spPr>
      </p:pic>
      <p:sp>
        <p:nvSpPr>
          <p:cNvPr id="43" name="Rectangle 42"/>
          <p:cNvSpPr/>
          <p:nvPr/>
        </p:nvSpPr>
        <p:spPr bwMode="auto">
          <a:xfrm>
            <a:off x="6858000" y="2057400"/>
            <a:ext cx="2286000" cy="3048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pSp>
        <p:nvGrpSpPr>
          <p:cNvPr id="4" name="Group 3"/>
          <p:cNvGrpSpPr/>
          <p:nvPr/>
        </p:nvGrpSpPr>
        <p:grpSpPr>
          <a:xfrm>
            <a:off x="1776413" y="1752600"/>
            <a:ext cx="5591175" cy="4095750"/>
            <a:chOff x="1776413" y="1362075"/>
            <a:chExt cx="5591175" cy="4095750"/>
          </a:xfrm>
        </p:grpSpPr>
        <p:pic>
          <p:nvPicPr>
            <p:cNvPr id="1892485" name="Picture 13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362075"/>
              <a:ext cx="559117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542779" y="3332424"/>
              <a:ext cx="2105063" cy="430887"/>
            </a:xfrm>
            <a:prstGeom prst="rect">
              <a:avLst/>
            </a:prstGeom>
            <a:noFill/>
          </p:spPr>
          <p:txBody>
            <a:bodyPr wrap="none" rtlCol="0">
              <a:spAutoFit/>
            </a:bodyPr>
            <a:lstStyle/>
            <a:p>
              <a:r>
                <a:rPr lang="en-US" sz="2200" dirty="0" smtClean="0">
                  <a:solidFill>
                    <a:schemeClr val="tx1"/>
                  </a:solidFill>
                </a:rPr>
                <a:t>arXiv:1312.1995</a:t>
              </a:r>
              <a:endParaRPr lang="en-US" sz="2200" dirty="0">
                <a:solidFill>
                  <a:schemeClr val="tx1"/>
                </a:solidFill>
              </a:endParaRPr>
            </a:p>
          </p:txBody>
        </p:sp>
        <p:sp>
          <p:nvSpPr>
            <p:cNvPr id="3" name="TextBox 2"/>
            <p:cNvSpPr txBox="1"/>
            <p:nvPr/>
          </p:nvSpPr>
          <p:spPr>
            <a:xfrm>
              <a:off x="2667000" y="1600200"/>
              <a:ext cx="569388" cy="615553"/>
            </a:xfrm>
            <a:prstGeom prst="rect">
              <a:avLst/>
            </a:prstGeom>
            <a:noFill/>
          </p:spPr>
          <p:txBody>
            <a:bodyPr wrap="none" rtlCol="0">
              <a:spAutoFit/>
            </a:bodyPr>
            <a:lstStyle/>
            <a:p>
              <a:r>
                <a:rPr lang="en-US" sz="3400" dirty="0" smtClean="0">
                  <a:solidFill>
                    <a:schemeClr val="tx1"/>
                  </a:solidFill>
                  <a:latin typeface="Symbol" panose="05050102010706020507" pitchFamily="18" charset="2"/>
                </a:rPr>
                <a:t>p</a:t>
              </a:r>
              <a:r>
                <a:rPr lang="en-US" sz="3400" baseline="30000" dirty="0" smtClean="0">
                  <a:solidFill>
                    <a:schemeClr val="tx1"/>
                  </a:solidFill>
                </a:rPr>
                <a:t>0</a:t>
              </a:r>
              <a:endParaRPr lang="en-US" sz="3400" baseline="300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amond(in)">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00" dirty="0" smtClean="0"/>
              <a:t>Effects persist up to transverse momenta of 7 GeV/c at √s=500 GeV!</a:t>
            </a:r>
            <a:endParaRPr lang="en-US" sz="4200" dirty="0"/>
          </a:p>
        </p:txBody>
      </p:sp>
      <p:sp>
        <p:nvSpPr>
          <p:cNvPr id="4" name="Content Placeholder 3"/>
          <p:cNvSpPr>
            <a:spLocks noGrp="1"/>
          </p:cNvSpPr>
          <p:nvPr>
            <p:ph sz="half" idx="2"/>
          </p:nvPr>
        </p:nvSpPr>
        <p:spPr>
          <a:xfrm>
            <a:off x="5943600" y="1828800"/>
            <a:ext cx="3200400" cy="4495800"/>
          </a:xfrm>
        </p:spPr>
        <p:txBody>
          <a:bodyPr/>
          <a:lstStyle/>
          <a:p>
            <a:r>
              <a:rPr lang="en-US" sz="2300" dirty="0" smtClean="0"/>
              <a:t>Can try to interpret these non-perturbative effects within the framework of perturbative </a:t>
            </a:r>
            <a:r>
              <a:rPr lang="en-US" sz="2300" dirty="0" smtClean="0"/>
              <a:t>QCD.  </a:t>
            </a:r>
          </a:p>
          <a:p>
            <a:r>
              <a:rPr lang="en-US" sz="2300" dirty="0" smtClean="0"/>
              <a:t>Haven’t yet disentangled all the possible contributing effects to the (messy) process of </a:t>
            </a:r>
            <a:r>
              <a:rPr lang="en-US" sz="2300" dirty="0" err="1" smtClean="0"/>
              <a:t>p+p</a:t>
            </a:r>
            <a:r>
              <a:rPr lang="en-US" sz="2300" dirty="0" smtClean="0"/>
              <a:t> to pions</a:t>
            </a:r>
            <a:endParaRPr lang="en-US" sz="2300" dirty="0"/>
          </a:p>
        </p:txBody>
      </p:sp>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p>
            <a:fld id="{A2F42501-B949-4497-900A-85D7539E1911}" type="slidenum">
              <a:rPr lang="en-US" smtClean="0"/>
              <a:pPr/>
              <a:t>34</a:t>
            </a:fld>
            <a:endParaRPr lang="en-US"/>
          </a:p>
        </p:txBody>
      </p:sp>
      <p:pic>
        <p:nvPicPr>
          <p:cNvPr id="199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600200"/>
            <a:ext cx="560070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71600" y="2590800"/>
            <a:ext cx="638316" cy="707886"/>
          </a:xfrm>
          <a:prstGeom prst="rect">
            <a:avLst/>
          </a:prstGeom>
        </p:spPr>
        <p:txBody>
          <a:bodyPr wrap="none">
            <a:spAutoFit/>
          </a:bodyPr>
          <a:lstStyle/>
          <a:p>
            <a:r>
              <a:rPr lang="en-US" sz="4000" dirty="0">
                <a:solidFill>
                  <a:schemeClr val="tx1"/>
                </a:solidFill>
                <a:latin typeface="Symbol" panose="05050102010706020507" pitchFamily="18" charset="2"/>
              </a:rPr>
              <a:t>p</a:t>
            </a:r>
            <a:r>
              <a:rPr lang="en-US" sz="4000" baseline="30000" dirty="0">
                <a:solidFill>
                  <a:schemeClr val="tx1"/>
                </a:solidFill>
              </a:rPr>
              <a:t>0</a:t>
            </a:r>
          </a:p>
        </p:txBody>
      </p:sp>
      <p:cxnSp>
        <p:nvCxnSpPr>
          <p:cNvPr id="8" name="Straight Connector 7"/>
          <p:cNvCxnSpPr/>
          <p:nvPr/>
        </p:nvCxnSpPr>
        <p:spPr bwMode="auto">
          <a:xfrm>
            <a:off x="1066800" y="4524828"/>
            <a:ext cx="4343400" cy="0"/>
          </a:xfrm>
          <a:prstGeom prst="line">
            <a:avLst/>
          </a:prstGeom>
          <a:solidFill>
            <a:schemeClr val="accent1"/>
          </a:solidFill>
          <a:ln w="28575" cap="flat" cmpd="sng" algn="ctr">
            <a:solidFill>
              <a:schemeClr val="tx1"/>
            </a:solidFill>
            <a:prstDash val="sysDot"/>
            <a:round/>
            <a:headEnd type="none" w="med" len="med"/>
            <a:tailEnd type="none" w="med" len="med"/>
          </a:ln>
          <a:effectLst/>
        </p:spPr>
      </p:cxnSp>
    </p:spTree>
    <p:extLst>
      <p:ext uri="{BB962C8B-B14F-4D97-AF65-F5344CB8AC3E}">
        <p14:creationId xmlns:p14="http://schemas.microsoft.com/office/powerpoint/2010/main" val="153462962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16"/>
          <p:cNvPicPr>
            <a:picLocks noChangeAspect="1" noChangeArrowheads="1"/>
          </p:cNvPicPr>
          <p:nvPr/>
        </p:nvPicPr>
        <p:blipFill>
          <a:blip r:embed="rId3" cstate="print"/>
          <a:srcRect/>
          <a:stretch>
            <a:fillRect/>
          </a:stretch>
        </p:blipFill>
        <p:spPr bwMode="auto">
          <a:xfrm>
            <a:off x="2329542" y="5270953"/>
            <a:ext cx="4419600" cy="436418"/>
          </a:xfrm>
          <a:prstGeom prst="rect">
            <a:avLst/>
          </a:prstGeom>
          <a:noFill/>
        </p:spPr>
      </p:pic>
      <p:sp>
        <p:nvSpPr>
          <p:cNvPr id="13" name="Title 12"/>
          <p:cNvSpPr>
            <a:spLocks noGrp="1"/>
          </p:cNvSpPr>
          <p:nvPr>
            <p:ph type="title"/>
          </p:nvPr>
        </p:nvSpPr>
        <p:spPr>
          <a:xfrm>
            <a:off x="457200" y="457200"/>
            <a:ext cx="8229600" cy="1143000"/>
          </a:xfrm>
        </p:spPr>
        <p:txBody>
          <a:bodyPr>
            <a:noAutofit/>
          </a:bodyPr>
          <a:lstStyle/>
          <a:p>
            <a:r>
              <a:rPr lang="en-US" sz="3200" u="sng" dirty="0" smtClean="0"/>
              <a:t>Modified universality</a:t>
            </a:r>
            <a:r>
              <a:rPr lang="en-US" sz="3200" dirty="0" smtClean="0"/>
              <a:t> of T-odd </a:t>
            </a:r>
            <a:br>
              <a:rPr lang="en-US" sz="3200" dirty="0" smtClean="0"/>
            </a:br>
            <a:r>
              <a:rPr lang="en-US" sz="3200" dirty="0" smtClean="0"/>
              <a:t>transverse-momentum-dependent distributions: </a:t>
            </a:r>
            <a:br>
              <a:rPr lang="en-US" sz="3200" dirty="0" smtClean="0"/>
            </a:br>
            <a:r>
              <a:rPr lang="en-US" sz="3200" dirty="0" smtClean="0"/>
              <a:t>Color in action!</a:t>
            </a:r>
            <a:br>
              <a:rPr lang="en-US" sz="3200" dirty="0" smtClean="0"/>
            </a:br>
            <a:endParaRPr lang="en-US" sz="3200" dirty="0"/>
          </a:p>
        </p:txBody>
      </p:sp>
      <p:sp>
        <p:nvSpPr>
          <p:cNvPr id="21" name="Footer Placeholder 2"/>
          <p:cNvSpPr>
            <a:spLocks noGrp="1"/>
          </p:cNvSpPr>
          <p:nvPr>
            <p:ph type="ftr" sz="quarter" idx="11"/>
          </p:nvPr>
        </p:nvSpPr>
        <p:spPr/>
        <p:txBody>
          <a:bodyPr/>
          <a:lstStyle/>
          <a:p>
            <a:r>
              <a:rPr lang="en-US" smtClean="0"/>
              <a:t>C. Aidala, Ohio U., February 11, 2014</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solidFill>
              <a:srgbClr val="0000FF"/>
            </a:solid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solidFill>
              <a:srgbClr val="0000FF"/>
            </a:solid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306388" y="5196114"/>
            <a:ext cx="1684307" cy="461665"/>
          </a:xfrm>
          <a:prstGeom prst="rect">
            <a:avLst/>
          </a:prstGeom>
          <a:noFill/>
          <a:ln w="9525">
            <a:noFill/>
            <a:miter lim="800000"/>
            <a:headEnd/>
            <a:tailEnd/>
          </a:ln>
          <a:effectLst/>
        </p:spPr>
        <p:txBody>
          <a:bodyPr wrap="non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a:t>
            </a:r>
            <a:endParaRPr lang="en-US" sz="2400" b="1" dirty="0">
              <a:solidFill>
                <a:srgbClr val="FFFFCC"/>
              </a:solidFill>
              <a:latin typeface="Times" charset="0"/>
            </a:endParaRPr>
          </a:p>
        </p:txBody>
      </p:sp>
      <p:sp>
        <p:nvSpPr>
          <p:cNvPr id="11" name="Text Box 32"/>
          <p:cNvSpPr txBox="1">
            <a:spLocks noChangeArrowheads="1"/>
          </p:cNvSpPr>
          <p:nvPr/>
        </p:nvSpPr>
        <p:spPr bwMode="auto">
          <a:xfrm>
            <a:off x="304800" y="4955738"/>
            <a:ext cx="8458200" cy="1292662"/>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600" i="1" dirty="0" smtClean="0">
                <a:solidFill>
                  <a:schemeClr val="tx1"/>
                </a:solidFill>
                <a:latin typeface="Times New Roman" pitchFamily="18" charset="0"/>
                <a:cs typeface="Times New Roman" pitchFamily="18" charset="0"/>
              </a:rPr>
              <a:t>Still waiting for a polarized quark-antiquark annihilation measurement to compare to existing lepton-nucleon scattering measurements . . .</a:t>
            </a:r>
          </a:p>
        </p:txBody>
      </p:sp>
      <p:sp>
        <p:nvSpPr>
          <p:cNvPr id="12" name="Slide Number Placeholder 11"/>
          <p:cNvSpPr>
            <a:spLocks noGrp="1"/>
          </p:cNvSpPr>
          <p:nvPr>
            <p:ph type="sldNum" sz="quarter" idx="12"/>
          </p:nvPr>
        </p:nvSpPr>
        <p:spPr/>
        <p:txBody>
          <a:bodyPr/>
          <a:lstStyle/>
          <a:p>
            <a:fld id="{B6F15528-21DE-4FAA-801E-634DDDAF4B2B}" type="slidenum">
              <a:rPr lang="en-US" smtClean="0"/>
              <a:pPr/>
              <a:t>35</a:t>
            </a:fld>
            <a:endParaRPr lang="en-US"/>
          </a:p>
        </p:txBody>
      </p:sp>
      <p:pic>
        <p:nvPicPr>
          <p:cNvPr id="22" name="Picture 3"/>
          <p:cNvPicPr>
            <a:picLocks noChangeAspect="1" noChangeArrowheads="1"/>
          </p:cNvPicPr>
          <p:nvPr/>
        </p:nvPicPr>
        <p:blipFill>
          <a:blip r:embed="rId4" cstate="print"/>
          <a:srcRect/>
          <a:stretch>
            <a:fillRect/>
          </a:stretch>
        </p:blipFill>
        <p:spPr bwMode="auto">
          <a:xfrm>
            <a:off x="1219200" y="2686503"/>
            <a:ext cx="2743200" cy="2066925"/>
          </a:xfrm>
          <a:prstGeom prst="rect">
            <a:avLst/>
          </a:prstGeom>
          <a:noFill/>
          <a:ln w="9525">
            <a:noFill/>
            <a:miter lim="800000"/>
            <a:headEnd/>
            <a:tailEnd/>
          </a:ln>
        </p:spPr>
      </p:pic>
      <p:pic>
        <p:nvPicPr>
          <p:cNvPr id="23" name="Picture 4"/>
          <p:cNvPicPr>
            <a:picLocks noChangeAspect="1" noChangeArrowheads="1"/>
          </p:cNvPicPr>
          <p:nvPr/>
        </p:nvPicPr>
        <p:blipFill>
          <a:blip r:embed="rId5" cstate="print"/>
          <a:srcRect/>
          <a:stretch>
            <a:fillRect/>
          </a:stretch>
        </p:blipFill>
        <p:spPr bwMode="auto">
          <a:xfrm>
            <a:off x="5257800" y="2693647"/>
            <a:ext cx="2743200" cy="2050256"/>
          </a:xfrm>
          <a:prstGeom prst="rect">
            <a:avLst/>
          </a:prstGeom>
          <a:noFill/>
          <a:ln w="9525">
            <a:noFill/>
            <a:miter lim="800000"/>
            <a:headEnd/>
            <a:tailEnd/>
          </a:ln>
        </p:spPr>
      </p:pic>
      <p:sp>
        <p:nvSpPr>
          <p:cNvPr id="24" name="Up-Down Arrow 23"/>
          <p:cNvSpPr/>
          <p:nvPr/>
        </p:nvSpPr>
        <p:spPr bwMode="auto">
          <a:xfrm rot="960000">
            <a:off x="3319464" y="3822994"/>
            <a:ext cx="182880" cy="64008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5" name="Up-Down Arrow 24"/>
          <p:cNvSpPr/>
          <p:nvPr/>
        </p:nvSpPr>
        <p:spPr bwMode="auto">
          <a:xfrm rot="-420000">
            <a:off x="6089705" y="3299733"/>
            <a:ext cx="182880" cy="128016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1689552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Footer Placeholder 59"/>
          <p:cNvSpPr>
            <a:spLocks noGrp="1"/>
          </p:cNvSpPr>
          <p:nvPr>
            <p:ph type="ftr" sz="quarter" idx="11"/>
          </p:nvPr>
        </p:nvSpPr>
        <p:spPr/>
        <p:txBody>
          <a:bodyPr/>
          <a:lstStyle/>
          <a:p>
            <a:r>
              <a:rPr lang="en-US" smtClean="0"/>
              <a:t>C. Aidala, Ohio U., February 11, 2014</a:t>
            </a:r>
            <a:endParaRPr lang="en-US" dirty="0"/>
          </a:p>
        </p:txBody>
      </p:sp>
      <p:sp>
        <p:nvSpPr>
          <p:cNvPr id="62466" name="Rectangle 2"/>
          <p:cNvSpPr>
            <a:spLocks noGrp="1" noChangeArrowheads="1"/>
          </p:cNvSpPr>
          <p:nvPr>
            <p:ph type="title"/>
          </p:nvPr>
        </p:nvSpPr>
        <p:spPr>
          <a:xfrm>
            <a:off x="457200" y="120444"/>
            <a:ext cx="8229600" cy="870156"/>
          </a:xfrm>
        </p:spPr>
        <p:txBody>
          <a:bodyPr>
            <a:normAutofit fontScale="90000"/>
          </a:bodyPr>
          <a:lstStyle/>
          <a:p>
            <a:r>
              <a:rPr lang="en-US" sz="4000" dirty="0" smtClean="0"/>
              <a:t>What things “look” like depends on </a:t>
            </a:r>
            <a:br>
              <a:rPr lang="en-US" sz="4000" dirty="0" smtClean="0"/>
            </a:br>
            <a:r>
              <a:rPr lang="en-US" sz="4000" dirty="0" smtClean="0"/>
              <a:t>how you “look”!</a:t>
            </a:r>
            <a:endParaRPr lang="en-US" sz="4000" dirty="0"/>
          </a:p>
        </p:txBody>
      </p:sp>
      <p:grpSp>
        <p:nvGrpSpPr>
          <p:cNvPr id="2" name="Group 15"/>
          <p:cNvGrpSpPr>
            <a:grpSpLocks/>
          </p:cNvGrpSpPr>
          <p:nvPr/>
        </p:nvGrpSpPr>
        <p:grpSpPr bwMode="auto">
          <a:xfrm>
            <a:off x="381000" y="1905000"/>
            <a:ext cx="3581400" cy="1524000"/>
            <a:chOff x="1104" y="1200"/>
            <a:chExt cx="2256" cy="960"/>
          </a:xfrm>
        </p:grpSpPr>
        <p:sp>
          <p:nvSpPr>
            <p:cNvPr id="62469" name="Rectangle 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70" name="Rectangle 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71" name="Line 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2" name="Line 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3" name="Line 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4" name="Line 1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5" name="Line 1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6" name="Line 1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77" name="Line 1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78" name="Line 1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grpSp>
        <p:nvGrpSpPr>
          <p:cNvPr id="3" name="Group 35"/>
          <p:cNvGrpSpPr>
            <a:grpSpLocks/>
          </p:cNvGrpSpPr>
          <p:nvPr/>
        </p:nvGrpSpPr>
        <p:grpSpPr bwMode="auto">
          <a:xfrm>
            <a:off x="381000" y="1828800"/>
            <a:ext cx="3505200" cy="762000"/>
            <a:chOff x="480" y="1152"/>
            <a:chExt cx="2208" cy="480"/>
          </a:xfrm>
        </p:grpSpPr>
        <p:sp>
          <p:nvSpPr>
            <p:cNvPr id="62480" name="Line 16"/>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481" name="Line 17"/>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482" name="Line 18"/>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483" name="Line 19"/>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484" name="Line 20"/>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485" name="Line 21"/>
          <p:cNvSpPr>
            <a:spLocks noChangeShapeType="1"/>
          </p:cNvSpPr>
          <p:nvPr/>
        </p:nvSpPr>
        <p:spPr bwMode="auto">
          <a:xfrm flipH="1">
            <a:off x="3352800" y="1981200"/>
            <a:ext cx="914400" cy="457200"/>
          </a:xfrm>
          <a:prstGeom prst="line">
            <a:avLst/>
          </a:prstGeom>
          <a:noFill/>
          <a:ln w="38100">
            <a:solidFill>
              <a:schemeClr val="tx1"/>
            </a:solidFill>
            <a:round/>
            <a:headEnd/>
            <a:tailEnd/>
          </a:ln>
          <a:effectLst/>
        </p:spPr>
        <p:txBody>
          <a:bodyPr wrap="none" anchor="ctr"/>
          <a:lstStyle/>
          <a:p>
            <a:endParaRPr lang="en-US"/>
          </a:p>
        </p:txBody>
      </p:sp>
      <p:sp>
        <p:nvSpPr>
          <p:cNvPr id="62486" name="AutoShape 22"/>
          <p:cNvSpPr>
            <a:spLocks noChangeArrowheads="1"/>
          </p:cNvSpPr>
          <p:nvPr/>
        </p:nvSpPr>
        <p:spPr bwMode="auto">
          <a:xfrm rot="2700000">
            <a:off x="3411538" y="2286000"/>
            <a:ext cx="228600" cy="228600"/>
          </a:xfrm>
          <a:prstGeom prst="triangle">
            <a:avLst>
              <a:gd name="adj" fmla="val 50000"/>
            </a:avLst>
          </a:prstGeom>
          <a:solidFill>
            <a:schemeClr val="tx1"/>
          </a:solidFill>
          <a:ln w="9525">
            <a:solidFill>
              <a:schemeClr val="tx1"/>
            </a:solidFill>
            <a:miter lim="800000"/>
            <a:headEnd/>
            <a:tailEnd/>
          </a:ln>
          <a:effectLst/>
        </p:spPr>
        <p:txBody>
          <a:bodyPr wrap="none" anchor="ctr"/>
          <a:lstStyle/>
          <a:p>
            <a:endParaRPr lang="en-US"/>
          </a:p>
        </p:txBody>
      </p:sp>
      <p:grpSp>
        <p:nvGrpSpPr>
          <p:cNvPr id="4" name="Group 24"/>
          <p:cNvGrpSpPr>
            <a:grpSpLocks/>
          </p:cNvGrpSpPr>
          <p:nvPr/>
        </p:nvGrpSpPr>
        <p:grpSpPr bwMode="auto">
          <a:xfrm>
            <a:off x="320675" y="5029200"/>
            <a:ext cx="3581400" cy="1524000"/>
            <a:chOff x="1104" y="1200"/>
            <a:chExt cx="2256" cy="960"/>
          </a:xfrm>
        </p:grpSpPr>
        <p:sp>
          <p:nvSpPr>
            <p:cNvPr id="62489" name="Rectangle 25"/>
            <p:cNvSpPr>
              <a:spLocks noChangeArrowheads="1"/>
            </p:cNvSpPr>
            <p:nvPr/>
          </p:nvSpPr>
          <p:spPr bwMode="auto">
            <a:xfrm>
              <a:off x="1104" y="1632"/>
              <a:ext cx="2256" cy="528"/>
            </a:xfrm>
            <a:prstGeom prst="rect">
              <a:avLst/>
            </a:prstGeom>
            <a:solidFill>
              <a:srgbClr val="CCCCCC"/>
            </a:solidFill>
            <a:ln w="9525">
              <a:noFill/>
              <a:miter lim="800000"/>
              <a:headEnd/>
              <a:tailEnd/>
            </a:ln>
            <a:effectLst/>
          </p:spPr>
          <p:txBody>
            <a:bodyPr wrap="none" anchor="ctr"/>
            <a:lstStyle/>
            <a:p>
              <a:endParaRPr lang="en-US"/>
            </a:p>
          </p:txBody>
        </p:sp>
        <p:sp>
          <p:nvSpPr>
            <p:cNvPr id="62490" name="Rectangle 26"/>
            <p:cNvSpPr>
              <a:spLocks noChangeArrowheads="1"/>
            </p:cNvSpPr>
            <p:nvPr/>
          </p:nvSpPr>
          <p:spPr bwMode="auto">
            <a:xfrm>
              <a:off x="1824" y="1200"/>
              <a:ext cx="720" cy="432"/>
            </a:xfrm>
            <a:prstGeom prst="rect">
              <a:avLst/>
            </a:prstGeom>
            <a:solidFill>
              <a:srgbClr val="CCCCCC"/>
            </a:solidFill>
            <a:ln w="9525">
              <a:noFill/>
              <a:miter lim="800000"/>
              <a:headEnd/>
              <a:tailEnd/>
            </a:ln>
            <a:effectLst/>
          </p:spPr>
          <p:txBody>
            <a:bodyPr wrap="none" anchor="ctr"/>
            <a:lstStyle/>
            <a:p>
              <a:endParaRPr lang="en-US"/>
            </a:p>
          </p:txBody>
        </p:sp>
        <p:sp>
          <p:nvSpPr>
            <p:cNvPr id="62491" name="Line 27"/>
            <p:cNvSpPr>
              <a:spLocks noChangeShapeType="1"/>
            </p:cNvSpPr>
            <p:nvPr/>
          </p:nvSpPr>
          <p:spPr bwMode="auto">
            <a:xfrm flipV="1">
              <a:off x="129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2" name="Line 28"/>
            <p:cNvSpPr>
              <a:spLocks noChangeShapeType="1"/>
            </p:cNvSpPr>
            <p:nvPr/>
          </p:nvSpPr>
          <p:spPr bwMode="auto">
            <a:xfrm rot="10800000" flipV="1">
              <a:off x="1651"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3" name="Line 29"/>
            <p:cNvSpPr>
              <a:spLocks noChangeShapeType="1"/>
            </p:cNvSpPr>
            <p:nvPr/>
          </p:nvSpPr>
          <p:spPr bwMode="auto">
            <a:xfrm flipV="1">
              <a:off x="2006" y="1344"/>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4" name="Line 30"/>
            <p:cNvSpPr>
              <a:spLocks noChangeShapeType="1"/>
            </p:cNvSpPr>
            <p:nvPr/>
          </p:nvSpPr>
          <p:spPr bwMode="auto">
            <a:xfrm flipV="1">
              <a:off x="2361" y="1344"/>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5" name="Line 31"/>
            <p:cNvSpPr>
              <a:spLocks noChangeShapeType="1"/>
            </p:cNvSpPr>
            <p:nvPr/>
          </p:nvSpPr>
          <p:spPr bwMode="auto">
            <a:xfrm flipV="1">
              <a:off x="2716"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6" name="Line 32"/>
            <p:cNvSpPr>
              <a:spLocks noChangeShapeType="1"/>
            </p:cNvSpPr>
            <p:nvPr/>
          </p:nvSpPr>
          <p:spPr bwMode="auto">
            <a:xfrm flipV="1">
              <a:off x="3072" y="1728"/>
              <a:ext cx="0" cy="288"/>
            </a:xfrm>
            <a:prstGeom prst="line">
              <a:avLst/>
            </a:prstGeom>
            <a:noFill/>
            <a:ln w="9525">
              <a:solidFill>
                <a:schemeClr val="tx1"/>
              </a:solidFill>
              <a:round/>
              <a:headEnd type="triangle" w="med" len="med"/>
              <a:tailEnd/>
            </a:ln>
            <a:effectLst/>
          </p:spPr>
          <p:txBody>
            <a:bodyPr wrap="none" anchor="ctr"/>
            <a:lstStyle/>
            <a:p>
              <a:endParaRPr lang="en-US"/>
            </a:p>
          </p:txBody>
        </p:sp>
        <p:sp>
          <p:nvSpPr>
            <p:cNvPr id="62497" name="Line 33"/>
            <p:cNvSpPr>
              <a:spLocks noChangeShapeType="1"/>
            </p:cNvSpPr>
            <p:nvPr/>
          </p:nvSpPr>
          <p:spPr bwMode="auto">
            <a:xfrm flipV="1">
              <a:off x="2008" y="1728"/>
              <a:ext cx="0" cy="288"/>
            </a:xfrm>
            <a:prstGeom prst="line">
              <a:avLst/>
            </a:prstGeom>
            <a:noFill/>
            <a:ln w="9525">
              <a:solidFill>
                <a:schemeClr val="tx1"/>
              </a:solidFill>
              <a:round/>
              <a:headEnd/>
              <a:tailEnd type="triangle" w="med" len="med"/>
            </a:ln>
            <a:effectLst/>
          </p:spPr>
          <p:txBody>
            <a:bodyPr wrap="none" anchor="ctr"/>
            <a:lstStyle/>
            <a:p>
              <a:endParaRPr lang="en-US"/>
            </a:p>
          </p:txBody>
        </p:sp>
        <p:sp>
          <p:nvSpPr>
            <p:cNvPr id="62498" name="Line 34"/>
            <p:cNvSpPr>
              <a:spLocks noChangeShapeType="1"/>
            </p:cNvSpPr>
            <p:nvPr/>
          </p:nvSpPr>
          <p:spPr bwMode="auto">
            <a:xfrm flipV="1">
              <a:off x="2363" y="1728"/>
              <a:ext cx="0" cy="288"/>
            </a:xfrm>
            <a:prstGeom prst="line">
              <a:avLst/>
            </a:prstGeom>
            <a:noFill/>
            <a:ln w="9525">
              <a:solidFill>
                <a:schemeClr val="tx1"/>
              </a:solidFill>
              <a:round/>
              <a:headEnd type="triangle" w="med" len="med"/>
              <a:tailEnd/>
            </a:ln>
            <a:effectLst/>
          </p:spPr>
          <p:txBody>
            <a:bodyPr wrap="none" anchor="ctr"/>
            <a:lstStyle/>
            <a:p>
              <a:endParaRPr lang="en-US"/>
            </a:p>
          </p:txBody>
        </p:sp>
      </p:grpSp>
      <p:pic>
        <p:nvPicPr>
          <p:cNvPr id="62509" name="Picture 45"/>
          <p:cNvPicPr>
            <a:picLocks noChangeAspect="1" noChangeArrowheads="1"/>
          </p:cNvPicPr>
          <p:nvPr/>
        </p:nvPicPr>
        <p:blipFill>
          <a:blip r:embed="rId3" cstate="print">
            <a:lum bright="-78000" contrast="90000"/>
          </a:blip>
          <a:srcRect l="43584"/>
          <a:stretch>
            <a:fillRect/>
          </a:stretch>
        </p:blipFill>
        <p:spPr bwMode="auto">
          <a:xfrm>
            <a:off x="168275" y="4495800"/>
            <a:ext cx="609600" cy="717550"/>
          </a:xfrm>
          <a:prstGeom prst="rect">
            <a:avLst/>
          </a:prstGeom>
          <a:noFill/>
          <a:ln w="9525">
            <a:noFill/>
            <a:miter lim="800000"/>
            <a:headEnd/>
            <a:tailEnd/>
          </a:ln>
          <a:effectLst/>
        </p:spPr>
      </p:pic>
      <p:pic>
        <p:nvPicPr>
          <p:cNvPr id="62510" name="Picture 46"/>
          <p:cNvPicPr>
            <a:picLocks noChangeAspect="1" noChangeArrowheads="1"/>
          </p:cNvPicPr>
          <p:nvPr/>
        </p:nvPicPr>
        <p:blipFill>
          <a:blip r:embed="rId3" cstate="print">
            <a:lum bright="-78000" contrast="90000"/>
          </a:blip>
          <a:srcRect l="43584"/>
          <a:stretch>
            <a:fillRect/>
          </a:stretch>
        </p:blipFill>
        <p:spPr bwMode="auto">
          <a:xfrm>
            <a:off x="1450975" y="3854450"/>
            <a:ext cx="609600" cy="717550"/>
          </a:xfrm>
          <a:prstGeom prst="rect">
            <a:avLst/>
          </a:prstGeom>
          <a:noFill/>
          <a:ln w="9525">
            <a:noFill/>
            <a:miter lim="800000"/>
            <a:headEnd/>
            <a:tailEnd/>
          </a:ln>
          <a:effectLst/>
        </p:spPr>
      </p:pic>
      <p:pic>
        <p:nvPicPr>
          <p:cNvPr id="62512" name="Picture 48"/>
          <p:cNvPicPr>
            <a:picLocks noChangeAspect="1" noChangeArrowheads="1"/>
          </p:cNvPicPr>
          <p:nvPr/>
        </p:nvPicPr>
        <p:blipFill>
          <a:blip r:embed="rId4" cstate="print">
            <a:lum bright="-78000" contrast="90000"/>
          </a:blip>
          <a:srcRect l="43535"/>
          <a:stretch>
            <a:fillRect/>
          </a:stretch>
        </p:blipFill>
        <p:spPr bwMode="auto">
          <a:xfrm rot="10800000">
            <a:off x="3236913" y="4756356"/>
            <a:ext cx="609600" cy="420688"/>
          </a:xfrm>
          <a:prstGeom prst="rect">
            <a:avLst/>
          </a:prstGeom>
          <a:noFill/>
          <a:ln w="9525">
            <a:noFill/>
            <a:miter lim="800000"/>
            <a:headEnd/>
            <a:tailEnd/>
          </a:ln>
          <a:effectLst/>
        </p:spPr>
      </p:pic>
      <p:pic>
        <p:nvPicPr>
          <p:cNvPr id="62511" name="Picture 47"/>
          <p:cNvPicPr>
            <a:picLocks noChangeAspect="1" noChangeArrowheads="1"/>
          </p:cNvPicPr>
          <p:nvPr/>
        </p:nvPicPr>
        <p:blipFill>
          <a:blip r:embed="rId3" cstate="print">
            <a:lum bright="-78000" contrast="90000"/>
          </a:blip>
          <a:srcRect l="43584"/>
          <a:stretch>
            <a:fillRect/>
          </a:stretch>
        </p:blipFill>
        <p:spPr bwMode="auto">
          <a:xfrm>
            <a:off x="2682875" y="4572000"/>
            <a:ext cx="609600" cy="717550"/>
          </a:xfrm>
          <a:prstGeom prst="rect">
            <a:avLst/>
          </a:prstGeom>
          <a:noFill/>
          <a:ln w="9525">
            <a:noFill/>
            <a:miter lim="800000"/>
            <a:headEnd/>
            <a:tailEnd/>
          </a:ln>
          <a:effectLst/>
        </p:spPr>
      </p:pic>
      <p:pic>
        <p:nvPicPr>
          <p:cNvPr id="62513" name="Picture 49"/>
          <p:cNvPicPr>
            <a:picLocks noChangeAspect="1" noChangeArrowheads="1"/>
          </p:cNvPicPr>
          <p:nvPr/>
        </p:nvPicPr>
        <p:blipFill>
          <a:blip r:embed="rId5" cstate="print">
            <a:lum bright="-78000" contrast="90000"/>
          </a:blip>
          <a:srcRect l="43535"/>
          <a:stretch>
            <a:fillRect/>
          </a:stretch>
        </p:blipFill>
        <p:spPr bwMode="auto">
          <a:xfrm rot="10800000">
            <a:off x="2012950" y="3994356"/>
            <a:ext cx="609600" cy="436563"/>
          </a:xfrm>
          <a:prstGeom prst="rect">
            <a:avLst/>
          </a:prstGeom>
          <a:noFill/>
          <a:ln w="9525">
            <a:noFill/>
            <a:miter lim="800000"/>
            <a:headEnd/>
            <a:tailEnd/>
          </a:ln>
          <a:effectLst/>
        </p:spPr>
      </p:pic>
      <p:pic>
        <p:nvPicPr>
          <p:cNvPr id="62514" name="Picture 50"/>
          <p:cNvPicPr>
            <a:picLocks noChangeAspect="1" noChangeArrowheads="1"/>
          </p:cNvPicPr>
          <p:nvPr/>
        </p:nvPicPr>
        <p:blipFill>
          <a:blip r:embed="rId6" cstate="print">
            <a:lum bright="-78000" contrast="90000"/>
          </a:blip>
          <a:srcRect l="43535"/>
          <a:stretch>
            <a:fillRect/>
          </a:stretch>
        </p:blipFill>
        <p:spPr bwMode="auto">
          <a:xfrm rot="10800000">
            <a:off x="730250" y="4648200"/>
            <a:ext cx="609600" cy="457200"/>
          </a:xfrm>
          <a:prstGeom prst="rect">
            <a:avLst/>
          </a:prstGeom>
          <a:noFill/>
          <a:ln w="9525">
            <a:noFill/>
            <a:miter lim="800000"/>
            <a:headEnd/>
            <a:tailEnd/>
          </a:ln>
          <a:effectLst/>
        </p:spPr>
      </p:pic>
      <p:grpSp>
        <p:nvGrpSpPr>
          <p:cNvPr id="5" name="Group 36"/>
          <p:cNvGrpSpPr>
            <a:grpSpLocks/>
          </p:cNvGrpSpPr>
          <p:nvPr/>
        </p:nvGrpSpPr>
        <p:grpSpPr bwMode="auto">
          <a:xfrm>
            <a:off x="320675" y="4191000"/>
            <a:ext cx="3505200" cy="762000"/>
            <a:chOff x="480" y="1152"/>
            <a:chExt cx="2208" cy="480"/>
          </a:xfrm>
        </p:grpSpPr>
        <p:sp>
          <p:nvSpPr>
            <p:cNvPr id="62501" name="Line 37"/>
            <p:cNvSpPr>
              <a:spLocks noChangeShapeType="1"/>
            </p:cNvSpPr>
            <p:nvPr/>
          </p:nvSpPr>
          <p:spPr bwMode="auto">
            <a:xfrm>
              <a:off x="480" y="1584"/>
              <a:ext cx="672" cy="0"/>
            </a:xfrm>
            <a:prstGeom prst="line">
              <a:avLst/>
            </a:prstGeom>
            <a:noFill/>
            <a:ln w="38100">
              <a:solidFill>
                <a:srgbClr val="800000"/>
              </a:solidFill>
              <a:round/>
              <a:headEnd/>
              <a:tailEnd/>
            </a:ln>
            <a:effectLst/>
          </p:spPr>
          <p:txBody>
            <a:bodyPr wrap="none" anchor="ctr"/>
            <a:lstStyle/>
            <a:p>
              <a:endParaRPr lang="en-US"/>
            </a:p>
          </p:txBody>
        </p:sp>
        <p:sp>
          <p:nvSpPr>
            <p:cNvPr id="62502" name="Line 38"/>
            <p:cNvSpPr>
              <a:spLocks noChangeShapeType="1"/>
            </p:cNvSpPr>
            <p:nvPr/>
          </p:nvSpPr>
          <p:spPr bwMode="auto">
            <a:xfrm flipV="1">
              <a:off x="1152" y="1152"/>
              <a:ext cx="0" cy="432"/>
            </a:xfrm>
            <a:prstGeom prst="line">
              <a:avLst/>
            </a:prstGeom>
            <a:noFill/>
            <a:ln w="38100">
              <a:solidFill>
                <a:srgbClr val="800000"/>
              </a:solidFill>
              <a:round/>
              <a:headEnd/>
              <a:tailEnd/>
            </a:ln>
            <a:effectLst/>
          </p:spPr>
          <p:txBody>
            <a:bodyPr wrap="none" anchor="ctr"/>
            <a:lstStyle/>
            <a:p>
              <a:endParaRPr lang="en-US"/>
            </a:p>
          </p:txBody>
        </p:sp>
        <p:sp>
          <p:nvSpPr>
            <p:cNvPr id="62503" name="Line 39"/>
            <p:cNvSpPr>
              <a:spLocks noChangeShapeType="1"/>
            </p:cNvSpPr>
            <p:nvPr/>
          </p:nvSpPr>
          <p:spPr bwMode="auto">
            <a:xfrm>
              <a:off x="1152" y="1152"/>
              <a:ext cx="816" cy="0"/>
            </a:xfrm>
            <a:prstGeom prst="line">
              <a:avLst/>
            </a:prstGeom>
            <a:noFill/>
            <a:ln w="38100">
              <a:solidFill>
                <a:srgbClr val="800000"/>
              </a:solidFill>
              <a:round/>
              <a:headEnd/>
              <a:tailEnd/>
            </a:ln>
            <a:effectLst/>
          </p:spPr>
          <p:txBody>
            <a:bodyPr wrap="none" anchor="ctr"/>
            <a:lstStyle/>
            <a:p>
              <a:endParaRPr lang="en-US"/>
            </a:p>
          </p:txBody>
        </p:sp>
        <p:sp>
          <p:nvSpPr>
            <p:cNvPr id="62504" name="Line 40"/>
            <p:cNvSpPr>
              <a:spLocks noChangeShapeType="1"/>
            </p:cNvSpPr>
            <p:nvPr/>
          </p:nvSpPr>
          <p:spPr bwMode="auto">
            <a:xfrm>
              <a:off x="1968" y="1152"/>
              <a:ext cx="0" cy="480"/>
            </a:xfrm>
            <a:prstGeom prst="line">
              <a:avLst/>
            </a:prstGeom>
            <a:noFill/>
            <a:ln w="38100">
              <a:solidFill>
                <a:srgbClr val="800000"/>
              </a:solidFill>
              <a:round/>
              <a:headEnd/>
              <a:tailEnd/>
            </a:ln>
            <a:effectLst/>
          </p:spPr>
          <p:txBody>
            <a:bodyPr wrap="none" anchor="ctr"/>
            <a:lstStyle/>
            <a:p>
              <a:endParaRPr lang="en-US"/>
            </a:p>
          </p:txBody>
        </p:sp>
        <p:sp>
          <p:nvSpPr>
            <p:cNvPr id="62505" name="Line 41"/>
            <p:cNvSpPr>
              <a:spLocks noChangeShapeType="1"/>
            </p:cNvSpPr>
            <p:nvPr/>
          </p:nvSpPr>
          <p:spPr bwMode="auto">
            <a:xfrm>
              <a:off x="1968" y="1632"/>
              <a:ext cx="720" cy="0"/>
            </a:xfrm>
            <a:prstGeom prst="line">
              <a:avLst/>
            </a:prstGeom>
            <a:noFill/>
            <a:ln w="38100">
              <a:solidFill>
                <a:srgbClr val="800000"/>
              </a:solidFill>
              <a:round/>
              <a:headEnd/>
              <a:tailEnd/>
            </a:ln>
            <a:effectLst/>
          </p:spPr>
          <p:txBody>
            <a:bodyPr wrap="none" anchor="ctr"/>
            <a:lstStyle/>
            <a:p>
              <a:endParaRPr lang="en-US"/>
            </a:p>
          </p:txBody>
        </p:sp>
      </p:grpSp>
      <p:sp>
        <p:nvSpPr>
          <p:cNvPr id="62506" name="Line 42"/>
          <p:cNvSpPr>
            <a:spLocks noChangeShapeType="1"/>
          </p:cNvSpPr>
          <p:nvPr/>
        </p:nvSpPr>
        <p:spPr bwMode="auto">
          <a:xfrm>
            <a:off x="701675" y="4970463"/>
            <a:ext cx="0" cy="609600"/>
          </a:xfrm>
          <a:prstGeom prst="line">
            <a:avLst/>
          </a:prstGeom>
          <a:noFill/>
          <a:ln w="9525">
            <a:solidFill>
              <a:srgbClr val="00CCFF"/>
            </a:solidFill>
            <a:round/>
            <a:headEnd type="triangle" w="med" len="med"/>
            <a:tailEnd type="triangle" w="med" len="med"/>
          </a:ln>
          <a:effectLst/>
        </p:spPr>
        <p:txBody>
          <a:bodyPr wrap="none" anchor="ctr"/>
          <a:lstStyle/>
          <a:p>
            <a:endParaRPr lang="en-US">
              <a:solidFill>
                <a:srgbClr val="FFFFCC"/>
              </a:solidFill>
            </a:endParaRPr>
          </a:p>
        </p:txBody>
      </p:sp>
      <p:sp>
        <p:nvSpPr>
          <p:cNvPr id="62507" name="Text Box 43"/>
          <p:cNvSpPr txBox="1">
            <a:spLocks noChangeArrowheads="1"/>
          </p:cNvSpPr>
          <p:nvPr/>
        </p:nvSpPr>
        <p:spPr bwMode="auto">
          <a:xfrm>
            <a:off x="120650" y="5195888"/>
            <a:ext cx="1174750" cy="366712"/>
          </a:xfrm>
          <a:prstGeom prst="rect">
            <a:avLst/>
          </a:prstGeom>
          <a:noFill/>
          <a:ln w="9525">
            <a:noFill/>
            <a:miter lim="800000"/>
            <a:headEnd/>
            <a:tailEnd/>
          </a:ln>
          <a:effectLst/>
        </p:spPr>
        <p:txBody>
          <a:bodyPr wrap="none">
            <a:spAutoFit/>
          </a:bodyPr>
          <a:lstStyle/>
          <a:p>
            <a:r>
              <a:rPr lang="en-US" dirty="0">
                <a:solidFill>
                  <a:srgbClr val="FFFFCC"/>
                </a:solidFill>
              </a:rPr>
              <a:t>Lift height</a:t>
            </a:r>
          </a:p>
        </p:txBody>
      </p:sp>
      <p:sp>
        <p:nvSpPr>
          <p:cNvPr id="62515" name="Text Box 51"/>
          <p:cNvSpPr txBox="1">
            <a:spLocks noChangeArrowheads="1"/>
          </p:cNvSpPr>
          <p:nvPr/>
        </p:nvSpPr>
        <p:spPr bwMode="auto">
          <a:xfrm>
            <a:off x="3565525" y="1490663"/>
            <a:ext cx="1356846" cy="369332"/>
          </a:xfrm>
          <a:prstGeom prst="rect">
            <a:avLst/>
          </a:prstGeom>
          <a:noFill/>
          <a:ln w="9525">
            <a:noFill/>
            <a:miter lim="800000"/>
            <a:headEnd/>
            <a:tailEnd/>
          </a:ln>
          <a:effectLst/>
        </p:spPr>
        <p:txBody>
          <a:bodyPr wrap="none">
            <a:spAutoFit/>
          </a:bodyPr>
          <a:lstStyle/>
          <a:p>
            <a:r>
              <a:rPr lang="en-US" dirty="0" smtClean="0">
                <a:solidFill>
                  <a:srgbClr val="FFFFCC"/>
                </a:solidFill>
              </a:rPr>
              <a:t>magnetic </a:t>
            </a:r>
            <a:r>
              <a:rPr lang="en-US" dirty="0">
                <a:solidFill>
                  <a:srgbClr val="FFFFCC"/>
                </a:solidFill>
              </a:rPr>
              <a:t>tip</a:t>
            </a:r>
          </a:p>
        </p:txBody>
      </p:sp>
      <p:sp>
        <p:nvSpPr>
          <p:cNvPr id="62516" name="Line 52"/>
          <p:cNvSpPr>
            <a:spLocks noChangeShapeType="1"/>
          </p:cNvSpPr>
          <p:nvPr/>
        </p:nvSpPr>
        <p:spPr bwMode="auto">
          <a:xfrm flipH="1">
            <a:off x="3581400" y="1767348"/>
            <a:ext cx="228600" cy="381000"/>
          </a:xfrm>
          <a:prstGeom prst="line">
            <a:avLst/>
          </a:prstGeom>
          <a:noFill/>
          <a:ln w="9525">
            <a:solidFill>
              <a:srgbClr val="00CCFF"/>
            </a:solidFill>
            <a:round/>
            <a:headEnd/>
            <a:tailEnd type="triangle" w="med" len="med"/>
          </a:ln>
          <a:effectLst/>
        </p:spPr>
        <p:txBody>
          <a:bodyPr wrap="none" anchor="ctr"/>
          <a:lstStyle/>
          <a:p>
            <a:endParaRPr lang="en-US">
              <a:solidFill>
                <a:srgbClr val="FFFFCC"/>
              </a:solidFill>
            </a:endParaRPr>
          </a:p>
        </p:txBody>
      </p:sp>
      <p:sp>
        <p:nvSpPr>
          <p:cNvPr id="62517" name="Text Box 53"/>
          <p:cNvSpPr txBox="1">
            <a:spLocks noChangeArrowheads="1"/>
          </p:cNvSpPr>
          <p:nvPr/>
        </p:nvSpPr>
        <p:spPr bwMode="auto">
          <a:xfrm>
            <a:off x="152726" y="1000780"/>
            <a:ext cx="4266874" cy="523220"/>
          </a:xfrm>
          <a:prstGeom prst="rect">
            <a:avLst/>
          </a:prstGeom>
          <a:noFill/>
          <a:ln w="9525">
            <a:noFill/>
            <a:miter lim="800000"/>
            <a:headEnd/>
            <a:tailEnd/>
          </a:ln>
          <a:effectLst/>
        </p:spPr>
        <p:txBody>
          <a:bodyPr wrap="none">
            <a:spAutoFit/>
          </a:bodyPr>
          <a:lstStyle/>
          <a:p>
            <a:r>
              <a:rPr lang="en-US" sz="2800" b="1" dirty="0">
                <a:solidFill>
                  <a:srgbClr val="FFFFCC"/>
                </a:solidFill>
              </a:rPr>
              <a:t>Magnetic Force Microscopy</a:t>
            </a:r>
          </a:p>
        </p:txBody>
      </p:sp>
      <p:pic>
        <p:nvPicPr>
          <p:cNvPr id="52" name="Picture 4"/>
          <p:cNvPicPr>
            <a:picLocks noChangeAspect="1" noChangeArrowheads="1"/>
          </p:cNvPicPr>
          <p:nvPr/>
        </p:nvPicPr>
        <p:blipFill>
          <a:blip r:embed="rId7" cstate="print"/>
          <a:srcRect/>
          <a:stretch>
            <a:fillRect/>
          </a:stretch>
        </p:blipFill>
        <p:spPr bwMode="auto">
          <a:xfrm>
            <a:off x="5514375" y="1447800"/>
            <a:ext cx="3401025" cy="2819400"/>
          </a:xfrm>
          <a:prstGeom prst="rect">
            <a:avLst/>
          </a:prstGeom>
          <a:noFill/>
          <a:ln w="9525">
            <a:noFill/>
            <a:miter lim="800000"/>
            <a:headEnd/>
            <a:tailEnd/>
          </a:ln>
          <a:effectLst/>
        </p:spPr>
      </p:pic>
      <p:pic>
        <p:nvPicPr>
          <p:cNvPr id="53" name="Picture 5"/>
          <p:cNvPicPr>
            <a:picLocks noChangeAspect="1" noChangeArrowheads="1"/>
          </p:cNvPicPr>
          <p:nvPr/>
        </p:nvPicPr>
        <p:blipFill>
          <a:blip r:embed="rId8" cstate="print"/>
          <a:srcRect/>
          <a:stretch>
            <a:fillRect/>
          </a:stretch>
        </p:blipFill>
        <p:spPr bwMode="auto">
          <a:xfrm>
            <a:off x="5486400" y="4054171"/>
            <a:ext cx="3467100" cy="2803829"/>
          </a:xfrm>
          <a:prstGeom prst="rect">
            <a:avLst/>
          </a:prstGeom>
          <a:noFill/>
          <a:ln w="9525">
            <a:noFill/>
            <a:miter lim="800000"/>
            <a:headEnd/>
            <a:tailEnd/>
          </a:ln>
          <a:effectLst/>
        </p:spPr>
      </p:pic>
      <p:sp>
        <p:nvSpPr>
          <p:cNvPr id="54" name="TextBox 53"/>
          <p:cNvSpPr txBox="1"/>
          <p:nvPr/>
        </p:nvSpPr>
        <p:spPr>
          <a:xfrm>
            <a:off x="5638800" y="939431"/>
            <a:ext cx="2892908" cy="461665"/>
          </a:xfrm>
          <a:prstGeom prst="rect">
            <a:avLst/>
          </a:prstGeom>
          <a:noFill/>
        </p:spPr>
        <p:txBody>
          <a:bodyPr wrap="none" rtlCol="0">
            <a:spAutoFit/>
          </a:bodyPr>
          <a:lstStyle/>
          <a:p>
            <a:r>
              <a:rPr lang="en-US" sz="2400" b="1" dirty="0" smtClean="0">
                <a:solidFill>
                  <a:srgbClr val="FFFFCC"/>
                </a:solidFill>
              </a:rPr>
              <a:t>Computer Hard Drive</a:t>
            </a:r>
            <a:endParaRPr lang="en-US" sz="2400" b="1" dirty="0">
              <a:solidFill>
                <a:srgbClr val="FFFFCC"/>
              </a:solidFill>
            </a:endParaRPr>
          </a:p>
        </p:txBody>
      </p:sp>
      <p:sp>
        <p:nvSpPr>
          <p:cNvPr id="57" name="Text Box 6"/>
          <p:cNvSpPr txBox="1">
            <a:spLocks noChangeArrowheads="1"/>
          </p:cNvSpPr>
          <p:nvPr/>
        </p:nvSpPr>
        <p:spPr bwMode="auto">
          <a:xfrm>
            <a:off x="3886200" y="2971800"/>
            <a:ext cx="1676400" cy="369332"/>
          </a:xfrm>
          <a:prstGeom prst="rect">
            <a:avLst/>
          </a:prstGeom>
          <a:noFill/>
          <a:ln w="9525">
            <a:noFill/>
            <a:miter lim="800000"/>
            <a:headEnd/>
            <a:tailEnd/>
          </a:ln>
          <a:effectLst/>
        </p:spPr>
        <p:txBody>
          <a:bodyPr wrap="square">
            <a:spAutoFit/>
          </a:bodyPr>
          <a:lstStyle/>
          <a:p>
            <a:r>
              <a:rPr lang="en-US" dirty="0">
                <a:solidFill>
                  <a:srgbClr val="FFFFCC"/>
                </a:solidFill>
              </a:rPr>
              <a:t>Topography</a:t>
            </a:r>
          </a:p>
        </p:txBody>
      </p:sp>
      <p:sp>
        <p:nvSpPr>
          <p:cNvPr id="58" name="Text Box 7"/>
          <p:cNvSpPr txBox="1">
            <a:spLocks noChangeArrowheads="1"/>
          </p:cNvSpPr>
          <p:nvPr/>
        </p:nvSpPr>
        <p:spPr bwMode="auto">
          <a:xfrm>
            <a:off x="3886200" y="6019800"/>
            <a:ext cx="1600200" cy="446276"/>
          </a:xfrm>
          <a:prstGeom prst="rect">
            <a:avLst/>
          </a:prstGeom>
          <a:noFill/>
          <a:ln w="9525">
            <a:noFill/>
            <a:miter lim="800000"/>
            <a:headEnd/>
            <a:tailEnd/>
          </a:ln>
          <a:effectLst/>
        </p:spPr>
        <p:txBody>
          <a:bodyPr wrap="square">
            <a:spAutoFit/>
          </a:bodyPr>
          <a:lstStyle/>
          <a:p>
            <a:r>
              <a:rPr lang="en-US" sz="2300" dirty="0">
                <a:solidFill>
                  <a:srgbClr val="FFFFCC"/>
                </a:solidFill>
              </a:rPr>
              <a:t>Magnetism</a:t>
            </a:r>
          </a:p>
        </p:txBody>
      </p:sp>
      <p:sp>
        <p:nvSpPr>
          <p:cNvPr id="55" name="TextBox 54"/>
          <p:cNvSpPr txBox="1"/>
          <p:nvPr/>
        </p:nvSpPr>
        <p:spPr>
          <a:xfrm>
            <a:off x="113340" y="609600"/>
            <a:ext cx="2325060" cy="338554"/>
          </a:xfrm>
          <a:prstGeom prst="rect">
            <a:avLst/>
          </a:prstGeom>
          <a:noFill/>
        </p:spPr>
        <p:txBody>
          <a:bodyPr wrap="none" rtlCol="0">
            <a:spAutoFit/>
          </a:bodyPr>
          <a:lstStyle/>
          <a:p>
            <a:r>
              <a:rPr lang="en-US" sz="1600" dirty="0" smtClean="0">
                <a:solidFill>
                  <a:srgbClr val="00CCFF"/>
                </a:solidFill>
              </a:rPr>
              <a:t>Slide courtesy of K. Aidala</a:t>
            </a:r>
            <a:endParaRPr lang="en-US" sz="1600" dirty="0">
              <a:solidFill>
                <a:srgbClr val="00CCFF"/>
              </a:solidFill>
            </a:endParaRPr>
          </a:p>
        </p:txBody>
      </p:sp>
      <p:sp>
        <p:nvSpPr>
          <p:cNvPr id="56" name="Text Box 32"/>
          <p:cNvSpPr txBox="1">
            <a:spLocks noChangeArrowheads="1"/>
          </p:cNvSpPr>
          <p:nvPr/>
        </p:nvSpPr>
        <p:spPr bwMode="auto">
          <a:xfrm>
            <a:off x="304800" y="3352800"/>
            <a:ext cx="8458200" cy="1323439"/>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4000" i="1" dirty="0" smtClean="0">
                <a:solidFill>
                  <a:schemeClr val="tx1"/>
                </a:solidFill>
                <a:latin typeface="Times New Roman" pitchFamily="18" charset="0"/>
                <a:cs typeface="Times New Roman" pitchFamily="18" charset="0"/>
              </a:rPr>
              <a:t>Probe </a:t>
            </a:r>
            <a:r>
              <a:rPr lang="en-US" sz="4000" b="1" i="1" dirty="0" smtClean="0">
                <a:solidFill>
                  <a:schemeClr val="tx1"/>
                </a:solidFill>
                <a:latin typeface="Times New Roman" pitchFamily="18" charset="0"/>
                <a:cs typeface="Times New Roman" pitchFamily="18" charset="0"/>
              </a:rPr>
              <a:t>interacts</a:t>
            </a:r>
            <a:r>
              <a:rPr lang="en-US" sz="4000" i="1" dirty="0" smtClean="0">
                <a:solidFill>
                  <a:schemeClr val="tx1"/>
                </a:solidFill>
                <a:latin typeface="Times New Roman" pitchFamily="18" charset="0"/>
                <a:cs typeface="Times New Roman" pitchFamily="18" charset="0"/>
              </a:rPr>
              <a:t> with system being studied!</a:t>
            </a:r>
            <a:endParaRPr lang="en-US" sz="4000" i="1" dirty="0">
              <a:solidFill>
                <a:schemeClr val="tx1"/>
              </a:solidFill>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spTree>
    <p:extLst>
      <p:ext uri="{BB962C8B-B14F-4D97-AF65-F5344CB8AC3E}">
        <p14:creationId xmlns:p14="http://schemas.microsoft.com/office/powerpoint/2010/main" val="30997087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1143000"/>
          </a:xfrm>
        </p:spPr>
        <p:txBody>
          <a:bodyPr>
            <a:noAutofit/>
          </a:bodyPr>
          <a:lstStyle/>
          <a:p>
            <a:r>
              <a:rPr lang="en-US" sz="3400" dirty="0" smtClean="0"/>
              <a:t>Physical consequences of a </a:t>
            </a:r>
            <a:br>
              <a:rPr lang="en-US" sz="3400" dirty="0" smtClean="0"/>
            </a:br>
            <a:r>
              <a:rPr lang="en-US" sz="3400" dirty="0" smtClean="0"/>
              <a:t>gauge-invariant quantum theory: </a:t>
            </a:r>
            <a:br>
              <a:rPr lang="en-US" sz="3400" dirty="0" smtClean="0"/>
            </a:br>
            <a:r>
              <a:rPr lang="en-US" sz="3400" dirty="0" err="1" smtClean="0"/>
              <a:t>Aharonov-Bohm</a:t>
            </a:r>
            <a:r>
              <a:rPr lang="en-US" sz="3400" dirty="0" smtClean="0"/>
              <a:t> (1959)</a:t>
            </a:r>
            <a:endParaRPr lang="en-US" sz="3400" dirty="0"/>
          </a:p>
        </p:txBody>
      </p:sp>
      <p:sp>
        <p:nvSpPr>
          <p:cNvPr id="3" name="Footer Placeholder 2"/>
          <p:cNvSpPr>
            <a:spLocks noGrp="1"/>
          </p:cNvSpPr>
          <p:nvPr>
            <p:ph type="ftr" sz="quarter" idx="11"/>
          </p:nvPr>
        </p:nvSpPr>
        <p:spPr/>
        <p:txBody>
          <a:bodyPr/>
          <a:lstStyle/>
          <a:p>
            <a:r>
              <a:rPr lang="en-US" smtClean="0"/>
              <a:t>C. Aidala, Ohio U., February 11, 2014</a:t>
            </a:r>
            <a:endParaRPr lang="en-US"/>
          </a:p>
        </p:txBody>
      </p:sp>
      <p:sp>
        <p:nvSpPr>
          <p:cNvPr id="5" name="Rectangle 4"/>
          <p:cNvSpPr/>
          <p:nvPr/>
        </p:nvSpPr>
        <p:spPr>
          <a:xfrm>
            <a:off x="457200" y="1447800"/>
            <a:ext cx="8229600" cy="4832092"/>
          </a:xfrm>
          <a:prstGeom prst="rect">
            <a:avLst/>
          </a:prstGeom>
        </p:spPr>
        <p:txBody>
          <a:bodyPr wrap="square">
            <a:spAutoFit/>
          </a:bodyPr>
          <a:lstStyle/>
          <a:p>
            <a:pPr algn="l"/>
            <a:r>
              <a:rPr lang="en-US" sz="2200" i="1" dirty="0" smtClean="0">
                <a:solidFill>
                  <a:srgbClr val="FFFFCC"/>
                </a:solidFill>
                <a:latin typeface="Calibri" panose="020F0502020204030204" pitchFamily="34" charset="0"/>
              </a:rPr>
              <a:t>Wikipedia</a:t>
            </a:r>
            <a:r>
              <a:rPr lang="en-US" sz="2200" dirty="0" smtClean="0">
                <a:solidFill>
                  <a:srgbClr val="FFFFCC"/>
                </a:solidFill>
                <a:latin typeface="Calibri" panose="020F0502020204030204" pitchFamily="34" charset="0"/>
              </a:rPr>
              <a:t>: </a:t>
            </a:r>
          </a:p>
          <a:p>
            <a:pPr algn="l"/>
            <a:r>
              <a:rPr lang="en-US" sz="2200" dirty="0" smtClean="0">
                <a:solidFill>
                  <a:srgbClr val="FFFFCC"/>
                </a:solidFill>
                <a:latin typeface="Calibri" panose="020F0502020204030204" pitchFamily="34" charset="0"/>
              </a:rPr>
              <a:t>“The </a:t>
            </a:r>
            <a:r>
              <a:rPr lang="en-US" sz="2200" dirty="0" err="1">
                <a:solidFill>
                  <a:srgbClr val="FFFFCC"/>
                </a:solidFill>
                <a:latin typeface="Calibri" panose="020F0502020204030204" pitchFamily="34" charset="0"/>
              </a:rPr>
              <a:t>Aharonov</a:t>
            </a:r>
            <a:r>
              <a:rPr lang="en-US" sz="2200" dirty="0">
                <a:solidFill>
                  <a:srgbClr val="FFFFCC"/>
                </a:solidFill>
                <a:latin typeface="Calibri" panose="020F0502020204030204" pitchFamily="34" charset="0"/>
              </a:rPr>
              <a:t>–</a:t>
            </a:r>
            <a:r>
              <a:rPr lang="en-US" sz="2200" dirty="0" err="1">
                <a:solidFill>
                  <a:srgbClr val="FFFFCC"/>
                </a:solidFill>
                <a:latin typeface="Calibri" panose="020F0502020204030204" pitchFamily="34" charset="0"/>
              </a:rPr>
              <a:t>Bohm</a:t>
            </a:r>
            <a:r>
              <a:rPr lang="en-US" sz="2200" dirty="0">
                <a:solidFill>
                  <a:srgbClr val="FFFFCC"/>
                </a:solidFill>
                <a:latin typeface="Calibri" panose="020F0502020204030204" pitchFamily="34" charset="0"/>
              </a:rPr>
              <a:t> effect is important conceptually because it bears on three issues apparent in the recasting of (Maxwell's) classical electromagnetic theory as a gauge theory, which before the advent of quantum mechanics could be argued to be a mathematical reformulation with no physical consequences. The </a:t>
            </a:r>
            <a:r>
              <a:rPr lang="en-US" sz="2200" dirty="0" err="1">
                <a:solidFill>
                  <a:srgbClr val="FFFFCC"/>
                </a:solidFill>
                <a:latin typeface="Calibri" panose="020F0502020204030204" pitchFamily="34" charset="0"/>
              </a:rPr>
              <a:t>Aharonov</a:t>
            </a:r>
            <a:r>
              <a:rPr lang="en-US" sz="2200" dirty="0">
                <a:solidFill>
                  <a:srgbClr val="FFFFCC"/>
                </a:solidFill>
                <a:latin typeface="Calibri" panose="020F0502020204030204" pitchFamily="34" charset="0"/>
              </a:rPr>
              <a:t>–</a:t>
            </a:r>
            <a:r>
              <a:rPr lang="en-US" sz="2200" dirty="0" err="1">
                <a:solidFill>
                  <a:srgbClr val="FFFFCC"/>
                </a:solidFill>
                <a:latin typeface="Calibri" panose="020F0502020204030204" pitchFamily="34" charset="0"/>
              </a:rPr>
              <a:t>Bohm</a:t>
            </a:r>
            <a:r>
              <a:rPr lang="en-US" sz="2200" dirty="0">
                <a:solidFill>
                  <a:srgbClr val="FFFFCC"/>
                </a:solidFill>
                <a:latin typeface="Calibri" panose="020F0502020204030204" pitchFamily="34" charset="0"/>
              </a:rPr>
              <a:t> thought experiments and their experimental realization imply that the issues were not just philosophical</a:t>
            </a:r>
            <a:r>
              <a:rPr lang="en-US" sz="2200" dirty="0" smtClean="0">
                <a:solidFill>
                  <a:srgbClr val="FFFFCC"/>
                </a:solidFill>
                <a:latin typeface="Calibri" panose="020F0502020204030204" pitchFamily="34" charset="0"/>
              </a:rPr>
              <a:t>.</a:t>
            </a:r>
          </a:p>
          <a:p>
            <a:pPr algn="l"/>
            <a:endParaRPr lang="en-US" sz="2200" dirty="0">
              <a:solidFill>
                <a:srgbClr val="FFFFCC"/>
              </a:solidFill>
              <a:latin typeface="Calibri" panose="020F0502020204030204" pitchFamily="34" charset="0"/>
            </a:endParaRPr>
          </a:p>
          <a:p>
            <a:pPr algn="l"/>
            <a:r>
              <a:rPr lang="en-US" sz="2200" dirty="0">
                <a:solidFill>
                  <a:srgbClr val="FFFFCC"/>
                </a:solidFill>
                <a:latin typeface="Calibri" panose="020F0502020204030204" pitchFamily="34" charset="0"/>
              </a:rPr>
              <a:t>The three issues are:</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whether potentials are "physical" or just a convenient tool for calculating force fields;</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whether action principles are fundamental;</a:t>
            </a:r>
          </a:p>
          <a:p>
            <a:pPr marL="285750" indent="-285750" algn="l">
              <a:buFont typeface="Arial" panose="020B0604020202020204" pitchFamily="34" charset="0"/>
              <a:buChar char="•"/>
            </a:pPr>
            <a:r>
              <a:rPr lang="en-US" sz="2200" dirty="0">
                <a:solidFill>
                  <a:srgbClr val="FFFFCC"/>
                </a:solidFill>
                <a:latin typeface="Calibri" panose="020F0502020204030204" pitchFamily="34" charset="0"/>
              </a:rPr>
              <a:t>the principle of locality</a:t>
            </a:r>
            <a:r>
              <a:rPr lang="en-US" sz="2200" dirty="0" smtClean="0">
                <a:solidFill>
                  <a:srgbClr val="FFFFCC"/>
                </a:solidFill>
                <a:latin typeface="Calibri" panose="020F0502020204030204" pitchFamily="34" charset="0"/>
              </a:rPr>
              <a:t>.”</a:t>
            </a:r>
            <a:endParaRPr lang="en-US" sz="2200" dirty="0">
              <a:solidFill>
                <a:srgbClr val="FFFFCC"/>
              </a:solidFill>
              <a:latin typeface="Calibri" panose="020F0502020204030204" pitchFamily="34" charset="0"/>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extLst>
      <p:ext uri="{BB962C8B-B14F-4D97-AF65-F5344CB8AC3E}">
        <p14:creationId xmlns:p14="http://schemas.microsoft.com/office/powerpoint/2010/main" val="385033493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C. Aidala, Ohio U., February 11, 2014</a:t>
            </a:r>
            <a:endParaRPr lang="en-US"/>
          </a:p>
        </p:txBody>
      </p:sp>
      <p:sp>
        <p:nvSpPr>
          <p:cNvPr id="7" name="Rectangle 6"/>
          <p:cNvSpPr/>
          <p:nvPr/>
        </p:nvSpPr>
        <p:spPr>
          <a:xfrm>
            <a:off x="838200" y="1981200"/>
            <a:ext cx="7391400" cy="3170099"/>
          </a:xfrm>
          <a:prstGeom prst="rect">
            <a:avLst/>
          </a:prstGeom>
        </p:spPr>
        <p:txBody>
          <a:bodyPr wrap="square">
            <a:spAutoFit/>
          </a:bodyPr>
          <a:lstStyle/>
          <a:p>
            <a:pPr algn="l"/>
            <a:r>
              <a:rPr lang="en-US" sz="2000" b="1" dirty="0">
                <a:solidFill>
                  <a:srgbClr val="FFFFCC"/>
                </a:solidFill>
              </a:rPr>
              <a:t>Physics Today, September 2009 </a:t>
            </a:r>
            <a:r>
              <a:rPr lang="en-US" sz="2000" b="1" dirty="0" smtClean="0">
                <a:solidFill>
                  <a:srgbClr val="FFFFCC"/>
                </a:solidFill>
              </a:rPr>
              <a:t>: </a:t>
            </a:r>
          </a:p>
          <a:p>
            <a:pPr algn="l"/>
            <a:r>
              <a:rPr lang="en-US" sz="2000" b="1" dirty="0" smtClean="0">
                <a:solidFill>
                  <a:srgbClr val="FFFFCC"/>
                </a:solidFill>
              </a:rPr>
              <a:t>The </a:t>
            </a:r>
            <a:r>
              <a:rPr lang="en-US" sz="2000" b="1" dirty="0" err="1">
                <a:solidFill>
                  <a:srgbClr val="FFFFCC"/>
                </a:solidFill>
              </a:rPr>
              <a:t>Aharonov</a:t>
            </a:r>
            <a:r>
              <a:rPr lang="en-US" sz="2000" b="1" dirty="0">
                <a:solidFill>
                  <a:srgbClr val="FFFFCC"/>
                </a:solidFill>
              </a:rPr>
              <a:t>–</a:t>
            </a:r>
            <a:r>
              <a:rPr lang="en-US" sz="2000" b="1" dirty="0" err="1">
                <a:solidFill>
                  <a:srgbClr val="FFFFCC"/>
                </a:solidFill>
              </a:rPr>
              <a:t>Bohm</a:t>
            </a:r>
            <a:r>
              <a:rPr lang="en-US" sz="2000" b="1" dirty="0">
                <a:solidFill>
                  <a:srgbClr val="FFFFCC"/>
                </a:solidFill>
              </a:rPr>
              <a:t> effects: Variations on a subtle </a:t>
            </a:r>
            <a:r>
              <a:rPr lang="en-US" sz="2000" b="1" dirty="0" smtClean="0">
                <a:solidFill>
                  <a:srgbClr val="FFFFCC"/>
                </a:solidFill>
              </a:rPr>
              <a:t>theme, </a:t>
            </a:r>
          </a:p>
          <a:p>
            <a:pPr algn="l"/>
            <a:r>
              <a:rPr lang="en-US" sz="2000" dirty="0" smtClean="0">
                <a:solidFill>
                  <a:srgbClr val="FFFFCC"/>
                </a:solidFill>
              </a:rPr>
              <a:t>by Herman </a:t>
            </a:r>
            <a:r>
              <a:rPr lang="en-US" sz="2000" dirty="0" err="1">
                <a:solidFill>
                  <a:srgbClr val="FFFFCC"/>
                </a:solidFill>
              </a:rPr>
              <a:t>Batelaan</a:t>
            </a:r>
            <a:r>
              <a:rPr lang="en-US" sz="2000" dirty="0">
                <a:solidFill>
                  <a:srgbClr val="FFFFCC"/>
                </a:solidFill>
              </a:rPr>
              <a:t> and Akira </a:t>
            </a:r>
            <a:r>
              <a:rPr lang="en-US" sz="2000" dirty="0" err="1" smtClean="0">
                <a:solidFill>
                  <a:srgbClr val="FFFFCC"/>
                </a:solidFill>
              </a:rPr>
              <a:t>Tonomura</a:t>
            </a:r>
            <a:r>
              <a:rPr lang="en-US" sz="2000" dirty="0" smtClean="0">
                <a:solidFill>
                  <a:srgbClr val="FFFFCC"/>
                </a:solidFill>
              </a:rPr>
              <a:t>.</a:t>
            </a:r>
          </a:p>
          <a:p>
            <a:pPr algn="l"/>
            <a:r>
              <a:rPr lang="en-US" sz="2000" b="1" dirty="0" smtClean="0">
                <a:solidFill>
                  <a:srgbClr val="FFFFCC"/>
                </a:solidFill>
              </a:rPr>
              <a:t>  </a:t>
            </a:r>
          </a:p>
          <a:p>
            <a:pPr algn="l"/>
            <a:r>
              <a:rPr lang="en-US" sz="2000" b="1" dirty="0" smtClean="0">
                <a:solidFill>
                  <a:srgbClr val="FFFFCC"/>
                </a:solidFill>
              </a:rPr>
              <a:t>“</a:t>
            </a:r>
            <a:r>
              <a:rPr lang="en-US" sz="2000" dirty="0" err="1" smtClean="0">
                <a:solidFill>
                  <a:srgbClr val="FFFFCC"/>
                </a:solidFill>
              </a:rPr>
              <a:t>Aharonov</a:t>
            </a:r>
            <a:r>
              <a:rPr lang="en-US" sz="2000" dirty="0" smtClean="0">
                <a:solidFill>
                  <a:srgbClr val="FFFFCC"/>
                </a:solidFill>
              </a:rPr>
              <a:t> </a:t>
            </a:r>
            <a:r>
              <a:rPr lang="en-US" sz="2000" dirty="0">
                <a:solidFill>
                  <a:srgbClr val="FFFFCC"/>
                </a:solidFill>
              </a:rPr>
              <a:t>stresses that the arguments that led to the prediction of the various electromagnetic AB effects apply equally well to any other gauge-invariant quantum theory. In the standard model of particle physics, the strong and weak nuclear interactions are also described by gauge-invariant theories. So one may expect that particle-physics experimenters will be looking for new AB effects in new domains</a:t>
            </a:r>
            <a:r>
              <a:rPr lang="en-US" sz="2000" dirty="0" smtClean="0">
                <a:solidFill>
                  <a:srgbClr val="FFFFCC"/>
                </a:solidFill>
              </a:rPr>
              <a:t>.”</a:t>
            </a:r>
          </a:p>
        </p:txBody>
      </p:sp>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sp>
        <p:nvSpPr>
          <p:cNvPr id="9" name="Title 1"/>
          <p:cNvSpPr>
            <a:spLocks noGrp="1"/>
          </p:cNvSpPr>
          <p:nvPr>
            <p:ph type="title"/>
          </p:nvPr>
        </p:nvSpPr>
        <p:spPr>
          <a:xfrm>
            <a:off x="228600" y="228600"/>
            <a:ext cx="8686800" cy="1143000"/>
          </a:xfrm>
        </p:spPr>
        <p:txBody>
          <a:bodyPr>
            <a:noAutofit/>
          </a:bodyPr>
          <a:lstStyle/>
          <a:p>
            <a:r>
              <a:rPr lang="en-US" sz="3400" dirty="0" smtClean="0"/>
              <a:t>Physical consequences of a </a:t>
            </a:r>
            <a:br>
              <a:rPr lang="en-US" sz="3400" dirty="0" smtClean="0"/>
            </a:br>
            <a:r>
              <a:rPr lang="en-US" sz="3400" dirty="0" smtClean="0"/>
              <a:t>gauge-invariant quantum theory: </a:t>
            </a:r>
            <a:br>
              <a:rPr lang="en-US" sz="3400" dirty="0" smtClean="0"/>
            </a:br>
            <a:r>
              <a:rPr lang="en-US" sz="3400" dirty="0" err="1" smtClean="0"/>
              <a:t>Aharonov-Bohm</a:t>
            </a:r>
            <a:r>
              <a:rPr lang="en-US" sz="3400" dirty="0" smtClean="0"/>
              <a:t> (1959)</a:t>
            </a:r>
            <a:endParaRPr lang="en-US" sz="3400" dirty="0"/>
          </a:p>
        </p:txBody>
      </p:sp>
    </p:spTree>
    <p:extLst>
      <p:ext uri="{BB962C8B-B14F-4D97-AF65-F5344CB8AC3E}">
        <p14:creationId xmlns:p14="http://schemas.microsoft.com/office/powerpoint/2010/main" val="2926558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152400"/>
            <a:ext cx="8229600" cy="1143000"/>
          </a:xfrm>
        </p:spPr>
        <p:txBody>
          <a:bodyPr>
            <a:noAutofit/>
          </a:bodyPr>
          <a:lstStyle/>
          <a:p>
            <a:r>
              <a:rPr lang="en-US" sz="3200" dirty="0"/>
              <a:t>Physical consequences of a </a:t>
            </a:r>
            <a:br>
              <a:rPr lang="en-US" sz="3200" dirty="0"/>
            </a:br>
            <a:r>
              <a:rPr lang="en-US" sz="3200" dirty="0"/>
              <a:t>gauge-invariant quantum theory: </a:t>
            </a:r>
            <a:br>
              <a:rPr lang="en-US" sz="3200" dirty="0"/>
            </a:br>
            <a:r>
              <a:rPr lang="en-US" sz="3200" dirty="0" err="1"/>
              <a:t>Aharonov-Bohm</a:t>
            </a:r>
            <a:r>
              <a:rPr lang="en-US" sz="3200" dirty="0"/>
              <a:t> effect in QCD!!</a:t>
            </a:r>
            <a:endParaRPr lang="en-US" sz="3200" dirty="0"/>
          </a:p>
        </p:txBody>
      </p:sp>
      <p:sp>
        <p:nvSpPr>
          <p:cNvPr id="21" name="Footer Placeholder 2"/>
          <p:cNvSpPr>
            <a:spLocks noGrp="1"/>
          </p:cNvSpPr>
          <p:nvPr>
            <p:ph type="ftr" sz="quarter" idx="11"/>
          </p:nvPr>
        </p:nvSpPr>
        <p:spPr/>
        <p:txBody>
          <a:bodyPr/>
          <a:lstStyle/>
          <a:p>
            <a:r>
              <a:rPr lang="en-US" smtClean="0"/>
              <a:t>C. Aidala, Ohio U., February 11, 2014</a:t>
            </a:r>
            <a:endParaRPr lang="en-US" dirty="0"/>
          </a:p>
        </p:txBody>
      </p:sp>
      <p:sp>
        <p:nvSpPr>
          <p:cNvPr id="1563652" name="Text Box 4"/>
          <p:cNvSpPr txBox="1">
            <a:spLocks noChangeArrowheads="1"/>
          </p:cNvSpPr>
          <p:nvPr/>
        </p:nvSpPr>
        <p:spPr bwMode="auto">
          <a:xfrm>
            <a:off x="228600" y="1528971"/>
            <a:ext cx="4227512" cy="1061829"/>
          </a:xfrm>
          <a:prstGeom prst="rect">
            <a:avLst/>
          </a:prstGeom>
          <a:noFill/>
          <a:ln w="28575">
            <a:solidFill>
              <a:srgbClr val="0000FF"/>
            </a:solidFill>
            <a:miter lim="800000"/>
            <a:headEnd/>
            <a:tailEnd/>
          </a:ln>
          <a:effectLst/>
        </p:spPr>
        <p:txBody>
          <a:bodyPr wrap="square">
            <a:spAutoFit/>
          </a:bodyPr>
          <a:lstStyle/>
          <a:p>
            <a:pPr algn="ctr"/>
            <a:r>
              <a:rPr lang="en-US" sz="2100" b="1" dirty="0" smtClean="0">
                <a:solidFill>
                  <a:srgbClr val="FFFFCC"/>
                </a:solidFill>
                <a:latin typeface="Times" charset="0"/>
              </a:rPr>
              <a:t>Deep-inelastic lepton-nucleon scattering: </a:t>
            </a:r>
          </a:p>
          <a:p>
            <a:pPr algn="ctr"/>
            <a:r>
              <a:rPr lang="en-US" sz="2100" b="1" dirty="0" smtClean="0">
                <a:solidFill>
                  <a:srgbClr val="FFFFCC"/>
                </a:solidFill>
                <a:latin typeface="Times" charset="0"/>
              </a:rPr>
              <a:t>Attractive final-state interactions</a:t>
            </a:r>
            <a:endParaRPr lang="en-US" sz="2100" b="1" dirty="0">
              <a:solidFill>
                <a:srgbClr val="FFFFCC"/>
              </a:solidFill>
              <a:latin typeface="Times" charset="0"/>
            </a:endParaRPr>
          </a:p>
        </p:txBody>
      </p:sp>
      <p:sp>
        <p:nvSpPr>
          <p:cNvPr id="1563653" name="Text Box 5"/>
          <p:cNvSpPr txBox="1">
            <a:spLocks noChangeArrowheads="1"/>
          </p:cNvSpPr>
          <p:nvPr/>
        </p:nvSpPr>
        <p:spPr bwMode="auto">
          <a:xfrm>
            <a:off x="4691742" y="1528971"/>
            <a:ext cx="4223658" cy="1061829"/>
          </a:xfrm>
          <a:prstGeom prst="rect">
            <a:avLst/>
          </a:prstGeom>
          <a:noFill/>
          <a:ln w="28575">
            <a:solidFill>
              <a:srgbClr val="0000FF"/>
            </a:solidFill>
            <a:miter lim="800000"/>
            <a:headEnd/>
            <a:tailEnd/>
          </a:ln>
          <a:effectLst/>
        </p:spPr>
        <p:txBody>
          <a:bodyPr wrap="square">
            <a:spAutoFit/>
          </a:bodyPr>
          <a:lstStyle/>
          <a:p>
            <a:pPr algn="ctr"/>
            <a:r>
              <a:rPr lang="en-US" sz="2100" b="1" dirty="0">
                <a:solidFill>
                  <a:srgbClr val="FFFFCC"/>
                </a:solidFill>
                <a:latin typeface="Times" charset="0"/>
              </a:rPr>
              <a:t>Q</a:t>
            </a:r>
            <a:r>
              <a:rPr lang="en-US" sz="2100" b="1" dirty="0" smtClean="0">
                <a:solidFill>
                  <a:srgbClr val="FFFFCC"/>
                </a:solidFill>
                <a:latin typeface="Times" charset="0"/>
              </a:rPr>
              <a:t>uark-antiquark annihilation to leptons: </a:t>
            </a:r>
          </a:p>
          <a:p>
            <a:pPr algn="ctr"/>
            <a:r>
              <a:rPr lang="en-US" sz="2100" b="1" dirty="0" smtClean="0">
                <a:solidFill>
                  <a:srgbClr val="FFFFCC"/>
                </a:solidFill>
                <a:latin typeface="Times" charset="0"/>
              </a:rPr>
              <a:t>Repulsive initial-state interactions</a:t>
            </a:r>
            <a:endParaRPr lang="en-US" sz="2100" b="1" dirty="0">
              <a:solidFill>
                <a:srgbClr val="FFFFCC"/>
              </a:solidFill>
              <a:latin typeface="Times" charset="0"/>
            </a:endParaRPr>
          </a:p>
        </p:txBody>
      </p:sp>
      <p:sp>
        <p:nvSpPr>
          <p:cNvPr id="1563665" name="Text Box 17"/>
          <p:cNvSpPr txBox="1">
            <a:spLocks noChangeArrowheads="1"/>
          </p:cNvSpPr>
          <p:nvPr/>
        </p:nvSpPr>
        <p:spPr bwMode="auto">
          <a:xfrm>
            <a:off x="306388" y="5196114"/>
            <a:ext cx="1684307" cy="461665"/>
          </a:xfrm>
          <a:prstGeom prst="rect">
            <a:avLst/>
          </a:prstGeom>
          <a:noFill/>
          <a:ln w="9525">
            <a:noFill/>
            <a:miter lim="800000"/>
            <a:headEnd/>
            <a:tailEnd/>
          </a:ln>
          <a:effectLst/>
        </p:spPr>
        <p:txBody>
          <a:bodyPr wrap="none">
            <a:spAutoFit/>
          </a:bodyPr>
          <a:lstStyle/>
          <a:p>
            <a:pPr algn="l"/>
            <a:r>
              <a:rPr lang="en-US" sz="2400" b="1" dirty="0">
                <a:solidFill>
                  <a:srgbClr val="FFFFCC"/>
                </a:solidFill>
                <a:latin typeface="Times" charset="0"/>
              </a:rPr>
              <a:t>As a </a:t>
            </a:r>
            <a:r>
              <a:rPr lang="en-US" sz="2400" b="1" dirty="0" smtClean="0">
                <a:solidFill>
                  <a:srgbClr val="FFFFCC"/>
                </a:solidFill>
                <a:latin typeface="Times" charset="0"/>
              </a:rPr>
              <a:t>result:</a:t>
            </a:r>
            <a:endParaRPr lang="en-US" sz="2400" b="1" dirty="0">
              <a:solidFill>
                <a:srgbClr val="FFFFCC"/>
              </a:solidFill>
              <a:latin typeface="Times"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39</a:t>
            </a:fld>
            <a:endParaRPr lang="en-US"/>
          </a:p>
        </p:txBody>
      </p:sp>
      <p:pic>
        <p:nvPicPr>
          <p:cNvPr id="22" name="Picture 3"/>
          <p:cNvPicPr>
            <a:picLocks noChangeAspect="1" noChangeArrowheads="1"/>
          </p:cNvPicPr>
          <p:nvPr/>
        </p:nvPicPr>
        <p:blipFill>
          <a:blip r:embed="rId3" cstate="print"/>
          <a:srcRect/>
          <a:stretch>
            <a:fillRect/>
          </a:stretch>
        </p:blipFill>
        <p:spPr bwMode="auto">
          <a:xfrm>
            <a:off x="1219200" y="2686503"/>
            <a:ext cx="2743200" cy="2066925"/>
          </a:xfrm>
          <a:prstGeom prst="rect">
            <a:avLst/>
          </a:prstGeom>
          <a:noFill/>
          <a:ln w="9525">
            <a:noFill/>
            <a:miter lim="800000"/>
            <a:headEnd/>
            <a:tailEnd/>
          </a:ln>
        </p:spPr>
      </p:pic>
      <p:pic>
        <p:nvPicPr>
          <p:cNvPr id="23" name="Picture 4"/>
          <p:cNvPicPr>
            <a:picLocks noChangeAspect="1" noChangeArrowheads="1"/>
          </p:cNvPicPr>
          <p:nvPr/>
        </p:nvPicPr>
        <p:blipFill>
          <a:blip r:embed="rId4" cstate="print"/>
          <a:srcRect/>
          <a:stretch>
            <a:fillRect/>
          </a:stretch>
        </p:blipFill>
        <p:spPr bwMode="auto">
          <a:xfrm>
            <a:off x="5257800" y="2693647"/>
            <a:ext cx="2743200" cy="2050256"/>
          </a:xfrm>
          <a:prstGeom prst="rect">
            <a:avLst/>
          </a:prstGeom>
          <a:noFill/>
          <a:ln w="9525">
            <a:noFill/>
            <a:miter lim="800000"/>
            <a:headEnd/>
            <a:tailEnd/>
          </a:ln>
        </p:spPr>
      </p:pic>
      <p:sp>
        <p:nvSpPr>
          <p:cNvPr id="24" name="Up-Down Arrow 23"/>
          <p:cNvSpPr/>
          <p:nvPr/>
        </p:nvSpPr>
        <p:spPr bwMode="auto">
          <a:xfrm rot="960000">
            <a:off x="3319464" y="3822994"/>
            <a:ext cx="182880" cy="64008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25" name="Up-Down Arrow 24"/>
          <p:cNvSpPr/>
          <p:nvPr/>
        </p:nvSpPr>
        <p:spPr bwMode="auto">
          <a:xfrm rot="-420000">
            <a:off x="6089705" y="3299733"/>
            <a:ext cx="182880" cy="1280160"/>
          </a:xfrm>
          <a:prstGeom prst="up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pic>
        <p:nvPicPr>
          <p:cNvPr id="26" name="Picture 16"/>
          <p:cNvPicPr>
            <a:picLocks noChangeAspect="1" noChangeArrowheads="1"/>
          </p:cNvPicPr>
          <p:nvPr/>
        </p:nvPicPr>
        <p:blipFill>
          <a:blip r:embed="rId5" cstate="print"/>
          <a:srcRect/>
          <a:stretch>
            <a:fillRect/>
          </a:stretch>
        </p:blipFill>
        <p:spPr bwMode="auto">
          <a:xfrm>
            <a:off x="2329542" y="5270953"/>
            <a:ext cx="4419600" cy="436418"/>
          </a:xfrm>
          <a:prstGeom prst="rect">
            <a:avLst/>
          </a:prstGeom>
          <a:noFill/>
        </p:spPr>
      </p:pic>
      <p:sp>
        <p:nvSpPr>
          <p:cNvPr id="28" name="Rectangle 27"/>
          <p:cNvSpPr/>
          <p:nvPr/>
        </p:nvSpPr>
        <p:spPr>
          <a:xfrm>
            <a:off x="6990876" y="4827442"/>
            <a:ext cx="1976823" cy="1323439"/>
          </a:xfrm>
          <a:prstGeom prst="rect">
            <a:avLst/>
          </a:prstGeom>
        </p:spPr>
        <p:txBody>
          <a:bodyPr wrap="none">
            <a:spAutoFit/>
          </a:bodyPr>
          <a:lstStyle/>
          <a:p>
            <a:r>
              <a:rPr lang="en-US" sz="2000" dirty="0" smtClean="0">
                <a:solidFill>
                  <a:srgbClr val="FFFFCC"/>
                </a:solidFill>
              </a:rPr>
              <a:t>See e.g. </a:t>
            </a:r>
            <a:r>
              <a:rPr lang="en-US" sz="2000" dirty="0" err="1" smtClean="0">
                <a:solidFill>
                  <a:srgbClr val="FFFFCC"/>
                </a:solidFill>
              </a:rPr>
              <a:t>Pijlman</a:t>
            </a:r>
            <a:r>
              <a:rPr lang="en-US" sz="2000" dirty="0" smtClean="0">
                <a:solidFill>
                  <a:srgbClr val="FFFFCC"/>
                </a:solidFill>
              </a:rPr>
              <a:t>, </a:t>
            </a:r>
          </a:p>
          <a:p>
            <a:r>
              <a:rPr lang="en-US" sz="2000" dirty="0" err="1" smtClean="0">
                <a:solidFill>
                  <a:srgbClr val="FFFFCC"/>
                </a:solidFill>
              </a:rPr>
              <a:t>hep-ph</a:t>
            </a:r>
            <a:r>
              <a:rPr lang="en-US" sz="2000" dirty="0" smtClean="0">
                <a:solidFill>
                  <a:srgbClr val="FFFFCC"/>
                </a:solidFill>
              </a:rPr>
              <a:t>/0604226 </a:t>
            </a:r>
          </a:p>
          <a:p>
            <a:r>
              <a:rPr lang="en-US" sz="2000" dirty="0" smtClean="0">
                <a:solidFill>
                  <a:srgbClr val="FFFFCC"/>
                </a:solidFill>
              </a:rPr>
              <a:t>or</a:t>
            </a:r>
            <a:r>
              <a:rPr lang="en-US" sz="2000" dirty="0" smtClean="0"/>
              <a:t> </a:t>
            </a:r>
            <a:r>
              <a:rPr lang="en-US" sz="2000" dirty="0" smtClean="0">
                <a:solidFill>
                  <a:srgbClr val="FFFFCC"/>
                </a:solidFill>
              </a:rPr>
              <a:t>Sivers, </a:t>
            </a:r>
          </a:p>
          <a:p>
            <a:r>
              <a:rPr lang="en-US" sz="2000" dirty="0" smtClean="0">
                <a:solidFill>
                  <a:srgbClr val="FFFFCC"/>
                </a:solidFill>
              </a:rPr>
              <a:t>arXiv:1109.2521</a:t>
            </a:r>
            <a:endParaRPr lang="en-US" sz="2000" dirty="0">
              <a:solidFill>
                <a:srgbClr val="FFFFCC"/>
              </a:solidFill>
            </a:endParaRPr>
          </a:p>
        </p:txBody>
      </p:sp>
      <p:sp>
        <p:nvSpPr>
          <p:cNvPr id="29" name="Rectangle 28"/>
          <p:cNvSpPr/>
          <p:nvPr/>
        </p:nvSpPr>
        <p:spPr>
          <a:xfrm>
            <a:off x="1197444" y="2682657"/>
            <a:ext cx="6852460" cy="3108543"/>
          </a:xfrm>
          <a:prstGeom prst="rect">
            <a:avLst/>
          </a:prstGeom>
          <a:solidFill>
            <a:srgbClr val="00FFFF"/>
          </a:solidFill>
          <a:ln>
            <a:solidFill>
              <a:schemeClr val="tx1"/>
            </a:solidFill>
          </a:ln>
        </p:spPr>
        <p:txBody>
          <a:bodyPr wrap="square">
            <a:spAutoFit/>
          </a:bodyPr>
          <a:lstStyle/>
          <a:p>
            <a:pPr algn="ctr"/>
            <a:r>
              <a:rPr lang="en-US" sz="2800" i="1" dirty="0">
                <a:solidFill>
                  <a:schemeClr val="tx1"/>
                </a:solidFill>
                <a:latin typeface="Times New Roman" panose="02020603050405020304" pitchFamily="18" charset="0"/>
                <a:cs typeface="Times New Roman" pitchFamily="18" charset="0"/>
              </a:rPr>
              <a:t>Simplicity of these two processes: </a:t>
            </a:r>
          </a:p>
          <a:p>
            <a:pPr algn="ctr"/>
            <a:r>
              <a:rPr lang="en-US" sz="2800" i="1" dirty="0">
                <a:solidFill>
                  <a:schemeClr val="tx1"/>
                </a:solidFill>
                <a:latin typeface="Times New Roman" panose="02020603050405020304" pitchFamily="18" charset="0"/>
                <a:cs typeface="Times New Roman" pitchFamily="18" charset="0"/>
              </a:rPr>
              <a:t>Abelian vs. non-Abelian nature of the gauge group doesn’t play a major qualitative role.</a:t>
            </a:r>
          </a:p>
          <a:p>
            <a:pPr algn="ctr"/>
            <a:endParaRPr lang="en-US" sz="2800" i="1" dirty="0" smtClean="0">
              <a:solidFill>
                <a:schemeClr val="tx1"/>
              </a:solidFill>
              <a:latin typeface="Times New Roman" panose="02020603050405020304" pitchFamily="18" charset="0"/>
              <a:cs typeface="Times New Roman" pitchFamily="18" charset="0"/>
            </a:endParaRPr>
          </a:p>
          <a:p>
            <a:pPr algn="ctr"/>
            <a:r>
              <a:rPr lang="en-US" sz="2800" i="1" dirty="0" smtClean="0">
                <a:solidFill>
                  <a:schemeClr val="tx1"/>
                </a:solidFill>
                <a:latin typeface="Times New Roman" panose="02020603050405020304" pitchFamily="18" charset="0"/>
                <a:cs typeface="Times New Roman" pitchFamily="18" charset="0"/>
              </a:rPr>
              <a:t>BUT: In QCD e</a:t>
            </a:r>
            <a:r>
              <a:rPr lang="en-US" sz="2800" i="1" dirty="0" smtClean="0">
                <a:solidFill>
                  <a:schemeClr val="tx1"/>
                </a:solidFill>
                <a:latin typeface="Times New Roman" panose="02020603050405020304" pitchFamily="18" charset="0"/>
                <a:cs typeface="Times New Roman" pitchFamily="18" charset="0"/>
                <a:sym typeface="Wingdings" panose="05000000000000000000" pitchFamily="2" charset="2"/>
              </a:rPr>
              <a:t>xpect additional, new effects due to specific </a:t>
            </a:r>
            <a:r>
              <a:rPr lang="en-US" sz="2800" i="1" u="sng" dirty="0" smtClean="0">
                <a:solidFill>
                  <a:schemeClr val="tx1"/>
                </a:solidFill>
                <a:latin typeface="Times New Roman" panose="02020603050405020304" pitchFamily="18" charset="0"/>
                <a:cs typeface="Times New Roman" pitchFamily="18" charset="0"/>
                <a:sym typeface="Wingdings" panose="05000000000000000000" pitchFamily="2" charset="2"/>
              </a:rPr>
              <a:t>non-Abelian</a:t>
            </a:r>
            <a:r>
              <a:rPr lang="en-US" sz="2800" i="1" dirty="0" smtClean="0">
                <a:solidFill>
                  <a:schemeClr val="tx1"/>
                </a:solidFill>
                <a:latin typeface="Times New Roman" panose="02020603050405020304" pitchFamily="18" charset="0"/>
                <a:cs typeface="Times New Roman" pitchFamily="18" charset="0"/>
                <a:sym typeface="Wingdings" panose="05000000000000000000" pitchFamily="2" charset="2"/>
              </a:rPr>
              <a:t> nature of the gauge group</a:t>
            </a:r>
          </a:p>
        </p:txBody>
      </p:sp>
    </p:spTree>
    <p:extLst>
      <p:ext uri="{BB962C8B-B14F-4D97-AF65-F5344CB8AC3E}">
        <p14:creationId xmlns:p14="http://schemas.microsoft.com/office/powerpoint/2010/main" val="108191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1"/>
          </p:nvPr>
        </p:nvSpPr>
        <p:spPr/>
        <p:txBody>
          <a:bodyPr/>
          <a:lstStyle/>
          <a:p>
            <a:r>
              <a:rPr lang="en-US" smtClean="0"/>
              <a:t>C. Aidala, Ohio U., February 11, 2014</a:t>
            </a:r>
            <a:endParaRPr lang="en-US"/>
          </a:p>
        </p:txBody>
      </p:sp>
      <p:sp>
        <p:nvSpPr>
          <p:cNvPr id="1167362" name="Rectangle 2"/>
          <p:cNvSpPr>
            <a:spLocks noGrp="1" noChangeArrowheads="1"/>
          </p:cNvSpPr>
          <p:nvPr>
            <p:ph type="title"/>
          </p:nvPr>
        </p:nvSpPr>
        <p:spPr/>
        <p:txBody>
          <a:bodyPr/>
          <a:lstStyle/>
          <a:p>
            <a:r>
              <a:rPr lang="en-US" sz="4000" dirty="0"/>
              <a:t>Deep-Inelastic Scattering: </a:t>
            </a:r>
            <a:br>
              <a:rPr lang="en-US" sz="4000" dirty="0"/>
            </a:br>
            <a:r>
              <a:rPr lang="en-US" sz="4000" dirty="0"/>
              <a:t>A Tool of the Trade</a:t>
            </a:r>
          </a:p>
        </p:txBody>
      </p:sp>
      <p:sp>
        <p:nvSpPr>
          <p:cNvPr id="1167363" name="Rectangle 3"/>
          <p:cNvSpPr>
            <a:spLocks noGrp="1" noChangeArrowheads="1"/>
          </p:cNvSpPr>
          <p:nvPr>
            <p:ph type="body" idx="1"/>
          </p:nvPr>
        </p:nvSpPr>
        <p:spPr>
          <a:xfrm>
            <a:off x="228600" y="3733800"/>
            <a:ext cx="8686800" cy="2819400"/>
          </a:xfrm>
        </p:spPr>
        <p:txBody>
          <a:bodyPr/>
          <a:lstStyle/>
          <a:p>
            <a:r>
              <a:rPr lang="en-US" sz="2400" dirty="0"/>
              <a:t>Probe nucleon with an electron or </a:t>
            </a:r>
            <a:r>
              <a:rPr lang="en-US" sz="2400" dirty="0" err="1"/>
              <a:t>muon</a:t>
            </a:r>
            <a:r>
              <a:rPr lang="en-US" sz="2400" dirty="0"/>
              <a:t> beam</a:t>
            </a:r>
          </a:p>
          <a:p>
            <a:r>
              <a:rPr lang="en-US" sz="2400" dirty="0"/>
              <a:t>Interacts electromagnetically with (charged) quarks and </a:t>
            </a:r>
            <a:r>
              <a:rPr lang="en-US" sz="2400" dirty="0" err="1"/>
              <a:t>antiquarks</a:t>
            </a:r>
            <a:endParaRPr lang="en-US" sz="2400" dirty="0"/>
          </a:p>
          <a:p>
            <a:r>
              <a:rPr lang="en-US" sz="2400" dirty="0"/>
              <a:t>“Clean” process theoretically—quantum electrodynamics well understood and easy to </a:t>
            </a:r>
            <a:r>
              <a:rPr lang="en-US" sz="2400" dirty="0" smtClean="0"/>
              <a:t>calculate</a:t>
            </a:r>
          </a:p>
          <a:p>
            <a:r>
              <a:rPr lang="en-US" sz="2400" dirty="0" smtClean="0"/>
              <a:t>Technique that originally discovered the parton structure of the nucleon in the 1960s</a:t>
            </a:r>
            <a:endParaRPr lang="en-US" sz="2400" dirty="0"/>
          </a:p>
        </p:txBody>
      </p:sp>
      <p:pic>
        <p:nvPicPr>
          <p:cNvPr id="1167364" name="Picture 4"/>
          <p:cNvPicPr>
            <a:picLocks noChangeAspect="1" noChangeArrowheads="1"/>
          </p:cNvPicPr>
          <p:nvPr/>
        </p:nvPicPr>
        <p:blipFill>
          <a:blip r:embed="rId3" cstate="print"/>
          <a:srcRect/>
          <a:stretch>
            <a:fillRect/>
          </a:stretch>
        </p:blipFill>
        <p:spPr bwMode="auto">
          <a:xfrm>
            <a:off x="3048000" y="1371600"/>
            <a:ext cx="3148013" cy="2286000"/>
          </a:xfrm>
          <a:prstGeom prst="rect">
            <a:avLst/>
          </a:prstGeom>
          <a:noFill/>
          <a:ln w="9525">
            <a:noFill/>
            <a:miter lim="800000"/>
            <a:headEnd/>
            <a:tailEnd/>
          </a:ln>
          <a:effectLst/>
        </p:spPr>
      </p:pic>
      <p:sp>
        <p:nvSpPr>
          <p:cNvPr id="8" name="Slide Number Placeholder 7"/>
          <p:cNvSpPr>
            <a:spLocks noGrp="1"/>
          </p:cNvSpPr>
          <p:nvPr>
            <p:ph type="sldNum" sz="quarter" idx="12"/>
          </p:nvPr>
        </p:nvSpPr>
        <p:spPr/>
        <p:txBody>
          <a:bodyPr/>
          <a:lstStyle/>
          <a:p>
            <a:fld id="{9CCA4942-7CEE-491C-9F3A-ADE7BC2C4973}" type="slidenum">
              <a:rPr lang="en-US" smtClean="0"/>
              <a:pPr/>
              <a:t>4</a:t>
            </a:fld>
            <a:endParaRPr lang="en-US"/>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normAutofit fontScale="90000"/>
          </a:bodyPr>
          <a:lstStyle/>
          <a:p>
            <a:r>
              <a:rPr lang="en-US" dirty="0" smtClean="0"/>
              <a:t>QCD </a:t>
            </a:r>
            <a:r>
              <a:rPr lang="en-US" dirty="0" err="1" smtClean="0"/>
              <a:t>Aharonov-Bohm</a:t>
            </a:r>
            <a:r>
              <a:rPr lang="en-US" dirty="0" smtClean="0"/>
              <a:t> effect: </a:t>
            </a:r>
            <a:br>
              <a:rPr lang="en-US" dirty="0" smtClean="0"/>
            </a:br>
            <a:r>
              <a:rPr lang="en-US" dirty="0" smtClean="0"/>
              <a:t>Color entanglement</a:t>
            </a:r>
            <a:endParaRPr lang="en-US" dirty="0"/>
          </a:p>
        </p:txBody>
      </p:sp>
      <p:sp>
        <p:nvSpPr>
          <p:cNvPr id="3" name="Content Placeholder 2"/>
          <p:cNvSpPr>
            <a:spLocks noGrp="1"/>
          </p:cNvSpPr>
          <p:nvPr>
            <p:ph idx="1"/>
          </p:nvPr>
        </p:nvSpPr>
        <p:spPr>
          <a:xfrm>
            <a:off x="152400" y="1600200"/>
            <a:ext cx="5562600" cy="4525963"/>
          </a:xfrm>
        </p:spPr>
        <p:txBody>
          <a:bodyPr>
            <a:normAutofit fontScale="92500" lnSpcReduction="10000"/>
          </a:bodyPr>
          <a:lstStyle/>
          <a:p>
            <a:pPr marL="342900" lvl="1" indent="-342900">
              <a:buFontTx/>
              <a:buChar char="•"/>
            </a:pPr>
            <a:r>
              <a:rPr lang="en-US" dirty="0"/>
              <a:t>2010: Rogers and Mulders </a:t>
            </a:r>
            <a:r>
              <a:rPr lang="en-US" dirty="0" smtClean="0"/>
              <a:t>predict </a:t>
            </a:r>
            <a:r>
              <a:rPr lang="en-US" i="1" dirty="0"/>
              <a:t>color </a:t>
            </a:r>
            <a:r>
              <a:rPr lang="en-US" i="1" dirty="0" smtClean="0"/>
              <a:t>entanglement </a:t>
            </a:r>
            <a:r>
              <a:rPr lang="en-US" dirty="0" smtClean="0"/>
              <a:t>in processes </a:t>
            </a:r>
            <a:r>
              <a:rPr lang="en-US" dirty="0"/>
              <a:t>involving </a:t>
            </a:r>
            <a:r>
              <a:rPr lang="en-US" dirty="0" err="1"/>
              <a:t>p+p</a:t>
            </a:r>
            <a:r>
              <a:rPr lang="en-US" dirty="0"/>
              <a:t> production of hadrons if </a:t>
            </a:r>
            <a:r>
              <a:rPr lang="en-US" dirty="0" smtClean="0"/>
              <a:t>quark </a:t>
            </a:r>
            <a:r>
              <a:rPr lang="en-US" dirty="0"/>
              <a:t>transverse momentum taken into </a:t>
            </a:r>
            <a:r>
              <a:rPr lang="en-US" dirty="0" smtClean="0"/>
              <a:t>account</a:t>
            </a:r>
          </a:p>
          <a:p>
            <a:pPr marL="342900" lvl="1" indent="-342900">
              <a:buFontTx/>
              <a:buChar char="•"/>
            </a:pPr>
            <a:r>
              <a:rPr lang="en-US" dirty="0" smtClean="0"/>
              <a:t>Quarks become correlated between the two protons </a:t>
            </a:r>
            <a:r>
              <a:rPr lang="en-US" i="1" dirty="0" smtClean="0"/>
              <a:t>before</a:t>
            </a:r>
            <a:r>
              <a:rPr lang="en-US" dirty="0" smtClean="0"/>
              <a:t> they </a:t>
            </a:r>
            <a:r>
              <a:rPr lang="en-US" dirty="0" smtClean="0"/>
              <a:t>collide</a:t>
            </a:r>
          </a:p>
          <a:p>
            <a:pPr marL="742950" lvl="2" indent="-342900"/>
            <a:r>
              <a:rPr lang="en-US" dirty="0"/>
              <a:t>C</a:t>
            </a:r>
            <a:r>
              <a:rPr lang="en-US" dirty="0" smtClean="0"/>
              <a:t>olored partons experience phase shifts due to the </a:t>
            </a:r>
            <a:r>
              <a:rPr lang="en-US" i="1" dirty="0" smtClean="0"/>
              <a:t>nearby presence</a:t>
            </a:r>
            <a:r>
              <a:rPr lang="en-US" dirty="0" smtClean="0"/>
              <a:t> of a different </a:t>
            </a:r>
            <a:r>
              <a:rPr lang="en-US" i="1" dirty="0" smtClean="0"/>
              <a:t>color-neutral</a:t>
            </a:r>
            <a:r>
              <a:rPr lang="en-US" dirty="0" smtClean="0"/>
              <a:t> bound state</a:t>
            </a:r>
            <a:endParaRPr lang="en-US" dirty="0"/>
          </a:p>
          <a:p>
            <a:pPr marL="342900" lvl="1" indent="-342900">
              <a:buFontTx/>
              <a:buChar char="•"/>
            </a:pPr>
            <a:r>
              <a:rPr lang="en-US" dirty="0"/>
              <a:t>C</a:t>
            </a:r>
            <a:r>
              <a:rPr lang="en-US" dirty="0" smtClean="0"/>
              <a:t>onsequence </a:t>
            </a:r>
            <a:r>
              <a:rPr lang="en-US" dirty="0"/>
              <a:t>of QCD specifically as a </a:t>
            </a:r>
            <a:r>
              <a:rPr lang="en-US" b="1" i="1" dirty="0"/>
              <a:t>non-Abelian</a:t>
            </a:r>
            <a:r>
              <a:rPr lang="en-US" dirty="0"/>
              <a:t> gauge </a:t>
            </a:r>
            <a:r>
              <a:rPr lang="en-US" dirty="0" smtClean="0"/>
              <a:t>theory!</a:t>
            </a:r>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pic>
        <p:nvPicPr>
          <p:cNvPr id="193537" name="Picture 1"/>
          <p:cNvPicPr>
            <a:picLocks noChangeAspect="1" noChangeArrowheads="1"/>
          </p:cNvPicPr>
          <p:nvPr/>
        </p:nvPicPr>
        <p:blipFill>
          <a:blip r:embed="rId4" cstate="print"/>
          <a:srcRect/>
          <a:stretch>
            <a:fillRect/>
          </a:stretch>
        </p:blipFill>
        <p:spPr bwMode="auto">
          <a:xfrm>
            <a:off x="5943600" y="1314271"/>
            <a:ext cx="3000375" cy="2362200"/>
          </a:xfrm>
          <a:prstGeom prst="rect">
            <a:avLst/>
          </a:prstGeom>
          <a:noFill/>
          <a:ln w="9525">
            <a:noFill/>
            <a:miter lim="800000"/>
            <a:headEnd/>
            <a:tailEnd/>
          </a:ln>
        </p:spPr>
      </p:pic>
      <p:graphicFrame>
        <p:nvGraphicFramePr>
          <p:cNvPr id="8" name="Object 7"/>
          <p:cNvGraphicFramePr>
            <a:graphicFrameLocks noChangeAspect="1"/>
          </p:cNvGraphicFramePr>
          <p:nvPr>
            <p:extLst>
              <p:ext uri="{D42A27DB-BD31-4B8C-83A1-F6EECF244321}">
                <p14:modId xmlns:p14="http://schemas.microsoft.com/office/powerpoint/2010/main" val="1449765058"/>
              </p:ext>
            </p:extLst>
          </p:nvPr>
        </p:nvGraphicFramePr>
        <p:xfrm>
          <a:off x="6324600" y="3905071"/>
          <a:ext cx="2311400" cy="488950"/>
        </p:xfrm>
        <a:graphic>
          <a:graphicData uri="http://schemas.openxmlformats.org/presentationml/2006/ole">
            <mc:AlternateContent xmlns:mc="http://schemas.openxmlformats.org/markup-compatibility/2006">
              <mc:Choice xmlns:v="urn:schemas-microsoft-com:vml" Requires="v">
                <p:oleObj spid="_x0000_s2007096" name="Equation" r:id="rId5" imgW="1244520" imgH="215640" progId="Equation.3">
                  <p:embed/>
                </p:oleObj>
              </mc:Choice>
              <mc:Fallback>
                <p:oleObj name="Equation" r:id="rId5" imgW="124452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905071"/>
                        <a:ext cx="2311400" cy="488950"/>
                      </a:xfrm>
                      <a:prstGeom prst="rect">
                        <a:avLst/>
                      </a:prstGeom>
                      <a:solidFill>
                        <a:schemeClr val="bg1"/>
                      </a:solidFill>
                    </p:spPr>
                  </p:pic>
                </p:oleObj>
              </mc:Fallback>
            </mc:AlternateContent>
          </a:graphicData>
        </a:graphic>
      </p:graphicFrame>
      <p:sp>
        <p:nvSpPr>
          <p:cNvPr id="9" name="TextBox 8"/>
          <p:cNvSpPr txBox="1"/>
          <p:nvPr/>
        </p:nvSpPr>
        <p:spPr>
          <a:xfrm>
            <a:off x="5791200" y="4590871"/>
            <a:ext cx="3310523" cy="1200329"/>
          </a:xfrm>
          <a:prstGeom prst="rect">
            <a:avLst/>
          </a:prstGeom>
          <a:noFill/>
        </p:spPr>
        <p:txBody>
          <a:bodyPr wrap="square" rtlCol="0">
            <a:spAutoFit/>
          </a:bodyPr>
          <a:lstStyle/>
          <a:p>
            <a:r>
              <a:rPr lang="en-US" dirty="0" smtClean="0">
                <a:solidFill>
                  <a:srgbClr val="FFFFCC"/>
                </a:solidFill>
              </a:rPr>
              <a:t>Color flow can’t be described as flow in the two gluons separately.  Requires simultaneous presence of both.</a:t>
            </a:r>
            <a:endParaRPr lang="en-US" dirty="0">
              <a:solidFill>
                <a:srgbClr val="FFFFCC"/>
              </a:solidFill>
            </a:endParaRPr>
          </a:p>
        </p:txBody>
      </p:sp>
      <p:sp>
        <p:nvSpPr>
          <p:cNvPr id="10" name="Rectangle 9"/>
          <p:cNvSpPr/>
          <p:nvPr/>
        </p:nvSpPr>
        <p:spPr>
          <a:xfrm>
            <a:off x="6091714" y="3295471"/>
            <a:ext cx="2231701" cy="353943"/>
          </a:xfrm>
          <a:prstGeom prst="rect">
            <a:avLst/>
          </a:prstGeom>
        </p:spPr>
        <p:txBody>
          <a:bodyPr wrap="none">
            <a:spAutoFit/>
          </a:bodyPr>
          <a:lstStyle/>
          <a:p>
            <a:r>
              <a:rPr lang="en-US" sz="1700" dirty="0" smtClean="0">
                <a:solidFill>
                  <a:schemeClr val="tx1"/>
                </a:solidFill>
              </a:rPr>
              <a:t>PRD 81:094006 (2010)</a:t>
            </a:r>
            <a:endParaRPr lang="en-US" sz="1700" dirty="0">
              <a:solidFill>
                <a:schemeClr val="tx1"/>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65001067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Ohio U., February 11, 2014</a:t>
            </a:r>
            <a:endParaRPr lang="en-US" dirty="0"/>
          </a:p>
        </p:txBody>
      </p:sp>
      <p:grpSp>
        <p:nvGrpSpPr>
          <p:cNvPr id="44" name="Group 43"/>
          <p:cNvGrpSpPr/>
          <p:nvPr/>
        </p:nvGrpSpPr>
        <p:grpSpPr>
          <a:xfrm>
            <a:off x="258633" y="3810000"/>
            <a:ext cx="3940610" cy="2929627"/>
            <a:chOff x="258633" y="3810000"/>
            <a:chExt cx="3940610" cy="2929627"/>
          </a:xfrm>
        </p:grpSpPr>
        <p:pic>
          <p:nvPicPr>
            <p:cNvPr id="621572" name="Picture 4"/>
            <p:cNvPicPr>
              <a:picLocks noChangeAspect="1" noChangeArrowheads="1"/>
            </p:cNvPicPr>
            <p:nvPr/>
          </p:nvPicPr>
          <p:blipFill>
            <a:blip r:embed="rId3" cstate="print"/>
            <a:srcRect/>
            <a:stretch>
              <a:fillRect/>
            </a:stretch>
          </p:blipFill>
          <p:spPr bwMode="auto">
            <a:xfrm>
              <a:off x="304800" y="3810000"/>
              <a:ext cx="3894443" cy="2929627"/>
            </a:xfrm>
            <a:prstGeom prst="rect">
              <a:avLst/>
            </a:prstGeom>
            <a:noFill/>
            <a:ln w="9525">
              <a:noFill/>
              <a:miter lim="800000"/>
              <a:headEnd/>
              <a:tailEnd/>
            </a:ln>
          </p:spPr>
        </p:pic>
        <p:sp>
          <p:nvSpPr>
            <p:cNvPr id="39" name="TextBox 38"/>
            <p:cNvSpPr txBox="1"/>
            <p:nvPr/>
          </p:nvSpPr>
          <p:spPr>
            <a:xfrm rot="16200000">
              <a:off x="-31671" y="4439344"/>
              <a:ext cx="1042273" cy="461665"/>
            </a:xfrm>
            <a:prstGeom prst="rect">
              <a:avLst/>
            </a:prstGeom>
            <a:noFill/>
          </p:spPr>
          <p:txBody>
            <a:bodyPr wrap="none" rtlCol="0">
              <a:spAutoFit/>
            </a:bodyPr>
            <a:lstStyle/>
            <a:p>
              <a:r>
                <a:rPr lang="en-US" dirty="0" smtClean="0">
                  <a:solidFill>
                    <a:schemeClr val="tx1"/>
                  </a:solidFill>
                </a:rPr>
                <a:t>d</a:t>
              </a:r>
              <a:r>
                <a:rPr lang="en-US" dirty="0" smtClean="0">
                  <a:solidFill>
                    <a:schemeClr val="tx1"/>
                  </a:solidFill>
                  <a:latin typeface="Symbol" pitchFamily="18" charset="2"/>
                </a:rPr>
                <a:t>s</a:t>
              </a:r>
              <a:r>
                <a:rPr lang="en-US" dirty="0" smtClean="0">
                  <a:solidFill>
                    <a:schemeClr val="tx1"/>
                  </a:solidFill>
                </a:rPr>
                <a:t>/</a:t>
              </a:r>
              <a:r>
                <a:rPr lang="en-US" dirty="0" err="1" smtClean="0">
                  <a:solidFill>
                    <a:schemeClr val="tx1"/>
                  </a:solidFill>
                </a:rPr>
                <a:t>dp</a:t>
              </a:r>
              <a:r>
                <a:rPr lang="en-US" baseline="-25000" dirty="0" err="1" smtClean="0">
                  <a:solidFill>
                    <a:schemeClr val="tx1"/>
                  </a:solidFill>
                </a:rPr>
                <a:t>T</a:t>
              </a:r>
              <a:endParaRPr lang="en-US" baseline="-25000" dirty="0">
                <a:solidFill>
                  <a:schemeClr val="tx1"/>
                </a:solidFill>
              </a:endParaRPr>
            </a:p>
          </p:txBody>
        </p:sp>
        <p:sp>
          <p:nvSpPr>
            <p:cNvPr id="38" name="TextBox 37"/>
            <p:cNvSpPr txBox="1"/>
            <p:nvPr/>
          </p:nvSpPr>
          <p:spPr>
            <a:xfrm>
              <a:off x="3047999"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grpSp>
        <p:nvGrpSpPr>
          <p:cNvPr id="30" name="Group 29"/>
          <p:cNvGrpSpPr/>
          <p:nvPr/>
        </p:nvGrpSpPr>
        <p:grpSpPr>
          <a:xfrm>
            <a:off x="4572000" y="1143000"/>
            <a:ext cx="4575530" cy="3429000"/>
            <a:chOff x="4358505" y="1143000"/>
            <a:chExt cx="4789025" cy="3476625"/>
          </a:xfrm>
        </p:grpSpPr>
        <p:pic>
          <p:nvPicPr>
            <p:cNvPr id="13" name="Picture 2"/>
            <p:cNvPicPr>
              <a:picLocks noChangeAspect="1" noChangeArrowheads="1"/>
            </p:cNvPicPr>
            <p:nvPr/>
          </p:nvPicPr>
          <p:blipFill>
            <a:blip r:embed="rId4" cstate="print"/>
            <a:srcRect/>
            <a:stretch>
              <a:fillRect/>
            </a:stretch>
          </p:blipFill>
          <p:spPr bwMode="auto">
            <a:xfrm>
              <a:off x="4358505" y="1143000"/>
              <a:ext cx="4789025" cy="3476625"/>
            </a:xfrm>
            <a:prstGeom prst="rect">
              <a:avLst/>
            </a:prstGeom>
            <a:noFill/>
            <a:ln w="9525">
              <a:noFill/>
              <a:miter lim="800000"/>
              <a:headEnd/>
              <a:tailEnd/>
            </a:ln>
          </p:spPr>
        </p:pic>
        <p:sp>
          <p:nvSpPr>
            <p:cNvPr id="17" name="TextBox 16"/>
            <p:cNvSpPr txBox="1"/>
            <p:nvPr/>
          </p:nvSpPr>
          <p:spPr>
            <a:xfrm>
              <a:off x="6921674" y="1500052"/>
              <a:ext cx="1727029" cy="1404231"/>
            </a:xfrm>
            <a:prstGeom prst="rect">
              <a:avLst/>
            </a:prstGeom>
            <a:solidFill>
              <a:schemeClr val="bg1">
                <a:lumMod val="95000"/>
              </a:schemeClr>
            </a:solidFill>
          </p:spPr>
          <p:txBody>
            <a:bodyPr wrap="square" rtlCol="0">
              <a:spAutoFit/>
            </a:bodyPr>
            <a:lstStyle/>
            <a:p>
              <a:r>
                <a:rPr lang="en-US" sz="2100" dirty="0" smtClean="0">
                  <a:solidFill>
                    <a:schemeClr val="tx1"/>
                  </a:solidFill>
                </a:rPr>
                <a:t>Z boson production,</a:t>
              </a:r>
            </a:p>
            <a:p>
              <a:r>
                <a:rPr lang="en-US" sz="2100" dirty="0" err="1" smtClean="0">
                  <a:solidFill>
                    <a:schemeClr val="tx1"/>
                  </a:solidFill>
                </a:rPr>
                <a:t>Tevatron</a:t>
              </a:r>
              <a:r>
                <a:rPr lang="en-US" sz="2100" dirty="0" smtClean="0">
                  <a:solidFill>
                    <a:schemeClr val="tx1"/>
                  </a:solidFill>
                </a:rPr>
                <a:t> CDF</a:t>
              </a:r>
              <a:endParaRPr lang="en-US" sz="2100" dirty="0">
                <a:solidFill>
                  <a:schemeClr val="tx1"/>
                </a:solidFill>
              </a:endParaRPr>
            </a:p>
          </p:txBody>
        </p:sp>
      </p:grpSp>
      <p:sp>
        <p:nvSpPr>
          <p:cNvPr id="2" name="Title 1"/>
          <p:cNvSpPr>
            <a:spLocks noGrp="1"/>
          </p:cNvSpPr>
          <p:nvPr>
            <p:ph type="title"/>
          </p:nvPr>
        </p:nvSpPr>
        <p:spPr>
          <a:xfrm>
            <a:off x="457200" y="87775"/>
            <a:ext cx="8229600" cy="914400"/>
          </a:xfrm>
        </p:spPr>
        <p:txBody>
          <a:bodyPr>
            <a:noAutofit/>
          </a:bodyPr>
          <a:lstStyle/>
          <a:p>
            <a:r>
              <a:rPr lang="en-US" sz="3600" dirty="0"/>
              <a:t>Testing the </a:t>
            </a:r>
            <a:r>
              <a:rPr lang="en-US" sz="3600" dirty="0" err="1"/>
              <a:t>Aharonov-Bohm</a:t>
            </a:r>
            <a:r>
              <a:rPr lang="en-US" sz="3600" dirty="0"/>
              <a:t> effect in QCD as a non-Abelian gauge theory</a:t>
            </a:r>
            <a:endParaRPr lang="en-US" sz="3500" dirty="0"/>
          </a:p>
        </p:txBody>
      </p:sp>
      <p:sp>
        <p:nvSpPr>
          <p:cNvPr id="3" name="Content Placeholder 2"/>
          <p:cNvSpPr>
            <a:spLocks noGrp="1"/>
          </p:cNvSpPr>
          <p:nvPr>
            <p:ph idx="1"/>
          </p:nvPr>
        </p:nvSpPr>
        <p:spPr>
          <a:xfrm>
            <a:off x="228600" y="1143000"/>
            <a:ext cx="4191000" cy="2819400"/>
          </a:xfrm>
        </p:spPr>
        <p:txBody>
          <a:bodyPr>
            <a:normAutofit fontScale="92500" lnSpcReduction="10000"/>
          </a:bodyPr>
          <a:lstStyle/>
          <a:p>
            <a:r>
              <a:rPr lang="en-US" sz="2200" dirty="0" smtClean="0"/>
              <a:t>Don’t know what to expect from color-entangled quarks </a:t>
            </a:r>
            <a:r>
              <a:rPr lang="en-US" sz="2200" dirty="0" smtClean="0">
                <a:sym typeface="Wingdings" panose="05000000000000000000" pitchFamily="2" charset="2"/>
              </a:rPr>
              <a:t> </a:t>
            </a:r>
            <a:r>
              <a:rPr lang="en-US" sz="2200" dirty="0" smtClean="0"/>
              <a:t>Look for contradiction with predictions for the case of </a:t>
            </a:r>
            <a:r>
              <a:rPr lang="en-US" sz="2200" i="1" dirty="0" smtClean="0"/>
              <a:t>no</a:t>
            </a:r>
            <a:r>
              <a:rPr lang="en-US" sz="2200" dirty="0" smtClean="0"/>
              <a:t> color entanglement</a:t>
            </a:r>
          </a:p>
          <a:p>
            <a:r>
              <a:rPr lang="en-US" sz="2200" dirty="0" smtClean="0"/>
              <a:t>But first need to parameterize (unpolarized) transverse-momentum-dependent parton distribution functions from world data—never looked at before!</a:t>
            </a:r>
          </a:p>
        </p:txBody>
      </p:sp>
      <p:sp>
        <p:nvSpPr>
          <p:cNvPr id="6" name="Slide Number Placeholder 5"/>
          <p:cNvSpPr>
            <a:spLocks noGrp="1"/>
          </p:cNvSpPr>
          <p:nvPr>
            <p:ph type="sldNum" sz="quarter" idx="12"/>
          </p:nvPr>
        </p:nvSpPr>
        <p:spPr/>
        <p:txBody>
          <a:bodyPr/>
          <a:lstStyle/>
          <a:p>
            <a:fld id="{9CCA4942-7CEE-491C-9F3A-ADE7BC2C4973}" type="slidenum">
              <a:rPr lang="en-US" smtClean="0"/>
              <a:pPr/>
              <a:t>41</a:t>
            </a:fld>
            <a:endParaRPr lang="en-US"/>
          </a:p>
        </p:txBody>
      </p:sp>
      <p:sp>
        <p:nvSpPr>
          <p:cNvPr id="16" name="Oval 15"/>
          <p:cNvSpPr/>
          <p:nvPr/>
        </p:nvSpPr>
        <p:spPr>
          <a:xfrm rot="592611">
            <a:off x="4893160" y="1494711"/>
            <a:ext cx="764237" cy="2514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852415" y="4495800"/>
            <a:ext cx="1338584" cy="877163"/>
          </a:xfrm>
          <a:prstGeom prst="rect">
            <a:avLst/>
          </a:prstGeom>
          <a:noFill/>
        </p:spPr>
        <p:txBody>
          <a:bodyPr wrap="square" rtlCol="0">
            <a:spAutoFit/>
          </a:bodyPr>
          <a:lstStyle/>
          <a:p>
            <a:r>
              <a:rPr lang="en-US" sz="1700" u="sng" dirty="0" smtClean="0">
                <a:solidFill>
                  <a:schemeClr val="tx1"/>
                </a:solidFill>
              </a:rPr>
              <a:t>C.A. Aidala</a:t>
            </a:r>
            <a:r>
              <a:rPr lang="en-US" sz="1700" dirty="0" smtClean="0">
                <a:solidFill>
                  <a:schemeClr val="tx1"/>
                </a:solidFill>
              </a:rPr>
              <a:t>, </a:t>
            </a:r>
          </a:p>
          <a:p>
            <a:r>
              <a:rPr lang="en-US" sz="1700" dirty="0" smtClean="0">
                <a:solidFill>
                  <a:schemeClr val="tx1"/>
                </a:solidFill>
              </a:rPr>
              <a:t>T.C. Rogers, in progress</a:t>
            </a:r>
            <a:endParaRPr lang="en-US" sz="1700" dirty="0">
              <a:solidFill>
                <a:schemeClr val="tx1"/>
              </a:solidFill>
            </a:endParaRPr>
          </a:p>
        </p:txBody>
      </p:sp>
      <p:grpSp>
        <p:nvGrpSpPr>
          <p:cNvPr id="45" name="Group 44"/>
          <p:cNvGrpSpPr/>
          <p:nvPr/>
        </p:nvGrpSpPr>
        <p:grpSpPr>
          <a:xfrm>
            <a:off x="4987810" y="3810000"/>
            <a:ext cx="3868809" cy="2929627"/>
            <a:chOff x="4987810" y="3810000"/>
            <a:chExt cx="3868809" cy="2929627"/>
          </a:xfrm>
        </p:grpSpPr>
        <p:pic>
          <p:nvPicPr>
            <p:cNvPr id="621573" name="Picture 5"/>
            <p:cNvPicPr>
              <a:picLocks noChangeAspect="1" noChangeArrowheads="1"/>
            </p:cNvPicPr>
            <p:nvPr/>
          </p:nvPicPr>
          <p:blipFill>
            <a:blip r:embed="rId5" cstate="print"/>
            <a:srcRect/>
            <a:stretch>
              <a:fillRect/>
            </a:stretch>
          </p:blipFill>
          <p:spPr bwMode="auto">
            <a:xfrm>
              <a:off x="5027502" y="3810000"/>
              <a:ext cx="3829117" cy="2929627"/>
            </a:xfrm>
            <a:prstGeom prst="rect">
              <a:avLst/>
            </a:prstGeom>
            <a:noFill/>
            <a:ln w="9525">
              <a:noFill/>
              <a:miter lim="800000"/>
              <a:headEnd/>
              <a:tailEnd/>
            </a:ln>
          </p:spPr>
        </p:pic>
        <p:sp>
          <p:nvSpPr>
            <p:cNvPr id="35" name="TextBox 34"/>
            <p:cNvSpPr txBox="1"/>
            <p:nvPr/>
          </p:nvSpPr>
          <p:spPr>
            <a:xfrm rot="16200000">
              <a:off x="4671866" y="4558759"/>
              <a:ext cx="1031998" cy="400110"/>
            </a:xfrm>
            <a:prstGeom prst="rect">
              <a:avLst/>
            </a:prstGeom>
            <a:noFill/>
          </p:spPr>
          <p:txBody>
            <a:bodyPr wrap="square" rtlCol="0">
              <a:spAutoFit/>
            </a:bodyPr>
            <a:lstStyle/>
            <a:p>
              <a:r>
                <a:rPr lang="en-US" sz="2000" dirty="0" smtClean="0">
                  <a:solidFill>
                    <a:schemeClr val="tx1"/>
                  </a:solidFill>
                </a:rPr>
                <a:t>d</a:t>
              </a:r>
              <a:r>
                <a:rPr lang="en-US" sz="2000" dirty="0" smtClean="0">
                  <a:solidFill>
                    <a:schemeClr val="tx1"/>
                  </a:solidFill>
                  <a:latin typeface="Symbol" pitchFamily="18" charset="2"/>
                </a:rPr>
                <a:t>s</a:t>
              </a:r>
              <a:r>
                <a:rPr lang="en-US" sz="2000" dirty="0" smtClean="0">
                  <a:solidFill>
                    <a:schemeClr val="tx1"/>
                  </a:solidFill>
                </a:rPr>
                <a:t>/</a:t>
              </a:r>
              <a:r>
                <a:rPr lang="en-US" sz="2000" dirty="0" err="1" smtClean="0">
                  <a:solidFill>
                    <a:schemeClr val="tx1"/>
                  </a:solidFill>
                </a:rPr>
                <a:t>dp</a:t>
              </a:r>
              <a:r>
                <a:rPr lang="en-US" sz="2000" baseline="-25000" dirty="0" err="1" smtClean="0">
                  <a:solidFill>
                    <a:schemeClr val="tx1"/>
                  </a:solidFill>
                </a:rPr>
                <a:t>T</a:t>
              </a:r>
              <a:endParaRPr lang="en-US" sz="2000" baseline="-25000" dirty="0">
                <a:solidFill>
                  <a:schemeClr val="tx1"/>
                </a:solidFill>
              </a:endParaRPr>
            </a:p>
          </p:txBody>
        </p:sp>
        <p:sp>
          <p:nvSpPr>
            <p:cNvPr id="34" name="TextBox 33"/>
            <p:cNvSpPr txBox="1"/>
            <p:nvPr/>
          </p:nvSpPr>
          <p:spPr>
            <a:xfrm>
              <a:off x="7696200" y="6376415"/>
              <a:ext cx="1143000" cy="338554"/>
            </a:xfrm>
            <a:prstGeom prst="rect">
              <a:avLst/>
            </a:prstGeom>
            <a:noFill/>
          </p:spPr>
          <p:txBody>
            <a:bodyPr wrap="square" rtlCol="0">
              <a:spAutoFit/>
            </a:bodyPr>
            <a:lstStyle/>
            <a:p>
              <a:r>
                <a:rPr lang="en-US" sz="1600" dirty="0" err="1" smtClean="0">
                  <a:solidFill>
                    <a:schemeClr val="tx1"/>
                  </a:solidFill>
                </a:rPr>
                <a:t>p</a:t>
              </a:r>
              <a:r>
                <a:rPr lang="en-US" sz="1600" baseline="-25000" dirty="0" err="1" smtClean="0">
                  <a:solidFill>
                    <a:schemeClr val="tx1"/>
                  </a:solidFill>
                </a:rPr>
                <a:t>T</a:t>
              </a:r>
              <a:r>
                <a:rPr lang="en-US" sz="1600" dirty="0" smtClean="0">
                  <a:solidFill>
                    <a:schemeClr val="tx1"/>
                  </a:solidFill>
                </a:rPr>
                <a:t> (</a:t>
              </a:r>
              <a:r>
                <a:rPr lang="en-US" sz="1600" dirty="0" err="1" smtClean="0">
                  <a:solidFill>
                    <a:schemeClr val="tx1"/>
                  </a:solidFill>
                </a:rPr>
                <a:t>GeV</a:t>
              </a:r>
              <a:r>
                <a:rPr lang="en-US" sz="1600" dirty="0" smtClean="0">
                  <a:solidFill>
                    <a:schemeClr val="tx1"/>
                  </a:solidFill>
                </a:rPr>
                <a:t>/c)</a:t>
              </a:r>
              <a:endParaRPr lang="en-US" sz="1600" dirty="0">
                <a:solidFill>
                  <a:schemeClr val="tx1"/>
                </a:solidFill>
              </a:endParaRPr>
            </a:p>
          </p:txBody>
        </p:sp>
      </p:grpSp>
      <p:cxnSp>
        <p:nvCxnSpPr>
          <p:cNvPr id="41" name="Straight Arrow Connector 40"/>
          <p:cNvCxnSpPr/>
          <p:nvPr/>
        </p:nvCxnSpPr>
        <p:spPr>
          <a:xfrm rot="16200000" flipH="1">
            <a:off x="4838700" y="3314700"/>
            <a:ext cx="2209800" cy="1219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938739" y="5562600"/>
            <a:ext cx="2089226" cy="461665"/>
          </a:xfrm>
          <a:prstGeom prst="rect">
            <a:avLst/>
          </a:prstGeom>
          <a:noFill/>
        </p:spPr>
        <p:txBody>
          <a:bodyPr wrap="none" rtlCol="0">
            <a:spAutoFit/>
          </a:bodyPr>
          <a:lstStyle/>
          <a:p>
            <a:r>
              <a:rPr lang="en-US" dirty="0" smtClean="0">
                <a:solidFill>
                  <a:schemeClr val="tx1"/>
                </a:solidFill>
              </a:rPr>
              <a:t>√s = 0.039 </a:t>
            </a:r>
            <a:r>
              <a:rPr lang="en-US" dirty="0" err="1" smtClean="0">
                <a:solidFill>
                  <a:schemeClr val="tx1"/>
                </a:solidFill>
              </a:rPr>
              <a:t>TeV</a:t>
            </a:r>
            <a:endParaRPr lang="en-US" dirty="0">
              <a:solidFill>
                <a:schemeClr val="tx1"/>
              </a:solidFill>
            </a:endParaRPr>
          </a:p>
        </p:txBody>
      </p:sp>
      <p:sp>
        <p:nvSpPr>
          <p:cNvPr id="22" name="TextBox 21"/>
          <p:cNvSpPr txBox="1"/>
          <p:nvPr/>
        </p:nvSpPr>
        <p:spPr>
          <a:xfrm>
            <a:off x="5982070" y="5562600"/>
            <a:ext cx="1935338" cy="461665"/>
          </a:xfrm>
          <a:prstGeom prst="rect">
            <a:avLst/>
          </a:prstGeom>
          <a:noFill/>
        </p:spPr>
        <p:txBody>
          <a:bodyPr wrap="none" rtlCol="0">
            <a:spAutoFit/>
          </a:bodyPr>
          <a:lstStyle/>
          <a:p>
            <a:r>
              <a:rPr lang="en-US" dirty="0" smtClean="0">
                <a:solidFill>
                  <a:schemeClr val="tx1"/>
                </a:solidFill>
              </a:rPr>
              <a:t>√s = 1.96 </a:t>
            </a:r>
            <a:r>
              <a:rPr lang="en-US" dirty="0" err="1" smtClean="0">
                <a:solidFill>
                  <a:schemeClr val="tx1"/>
                </a:solidFill>
              </a:rPr>
              <a:t>TeV</a:t>
            </a:r>
            <a:endParaRPr lang="en-US" dirty="0">
              <a:solidFill>
                <a:schemeClr val="tx1"/>
              </a:solidFill>
            </a:endParaRPr>
          </a:p>
        </p:txBody>
      </p:sp>
      <p:sp>
        <p:nvSpPr>
          <p:cNvPr id="5" name="Rectangle 4"/>
          <p:cNvSpPr/>
          <p:nvPr/>
        </p:nvSpPr>
        <p:spPr>
          <a:xfrm>
            <a:off x="608002" y="5146344"/>
            <a:ext cx="2230098" cy="461665"/>
          </a:xfrm>
          <a:prstGeom prst="rect">
            <a:avLst/>
          </a:prstGeom>
        </p:spPr>
        <p:txBody>
          <a:bodyPr wrap="none">
            <a:spAutoFit/>
          </a:bodyPr>
          <a:lstStyle/>
          <a:p>
            <a:r>
              <a:rPr lang="en-US" dirty="0" err="1" smtClean="0">
                <a:solidFill>
                  <a:schemeClr val="tx1"/>
                </a:solidFill>
              </a:rPr>
              <a:t>p+p</a:t>
            </a:r>
            <a:r>
              <a:rPr lang="en-US" dirty="0" smtClean="0">
                <a:solidFill>
                  <a:schemeClr val="tx1"/>
                </a:solidFill>
              </a:rPr>
              <a:t> </a:t>
            </a:r>
            <a:r>
              <a:rPr lang="en-US" dirty="0" smtClean="0">
                <a:solidFill>
                  <a:schemeClr val="tx1"/>
                </a:solidFill>
                <a:sym typeface="Wingdings" panose="05000000000000000000" pitchFamily="2" charset="2"/>
              </a:rPr>
              <a:t> </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a:t>
            </a:r>
            <a:r>
              <a:rPr lang="en-US" dirty="0" smtClean="0">
                <a:solidFill>
                  <a:schemeClr val="tx1"/>
                </a:solidFill>
                <a:latin typeface="Symbol" panose="05050102010706020507" pitchFamily="18" charset="2"/>
                <a:sym typeface="Wingdings" panose="05000000000000000000" pitchFamily="2" charset="2"/>
              </a:rPr>
              <a:t>m</a:t>
            </a:r>
            <a:r>
              <a:rPr lang="en-US" baseline="30000" dirty="0" smtClean="0">
                <a:solidFill>
                  <a:schemeClr val="tx1"/>
                </a:solidFill>
                <a:sym typeface="Wingdings" panose="05000000000000000000" pitchFamily="2" charset="2"/>
              </a:rPr>
              <a:t>-</a:t>
            </a:r>
            <a:r>
              <a:rPr lang="en-US" dirty="0" smtClean="0">
                <a:solidFill>
                  <a:schemeClr val="tx1"/>
                </a:solidFill>
                <a:sym typeface="Wingdings" panose="05000000000000000000" pitchFamily="2" charset="2"/>
              </a:rPr>
              <a:t>+X</a:t>
            </a:r>
            <a:endParaRPr lang="en-US" dirty="0">
              <a:solidFill>
                <a:schemeClr val="tx1"/>
              </a:solidFill>
            </a:endParaRPr>
          </a:p>
        </p:txBody>
      </p:sp>
    </p:spTree>
    <p:extLst>
      <p:ext uri="{BB962C8B-B14F-4D97-AF65-F5344CB8AC3E}">
        <p14:creationId xmlns:p14="http://schemas.microsoft.com/office/powerpoint/2010/main" val="400943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linds(horizontal)">
                                      <p:cBhvr>
                                        <p:cTn id="12" dur="500"/>
                                        <p:tgtEl>
                                          <p:spTgt spid="44"/>
                                        </p:tgtEl>
                                      </p:cBhvr>
                                    </p:animEffect>
                                  </p:childTnLst>
                                </p:cTn>
                              </p:par>
                              <p:par>
                                <p:cTn id="13" presetID="3" presetClass="entr" presetSubtype="1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linds(horizontal)">
                                      <p:cBhvr>
                                        <p:cTn id="15" dur="500"/>
                                        <p:tgtEl>
                                          <p:spTgt spid="4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blinds(horizontal)">
                                      <p:cBhvr>
                                        <p:cTn id="18" dur="500"/>
                                        <p:tgtEl>
                                          <p:spTgt spid="20"/>
                                        </p:tgtEl>
                                      </p:cBhvr>
                                    </p:animEffect>
                                  </p:childTnLst>
                                </p:cTn>
                              </p:par>
                              <p:par>
                                <p:cTn id="19" presetID="3" presetClass="entr" presetSubtype="1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blinds(horizontal)">
                                      <p:cBhvr>
                                        <p:cTn id="21" dur="500"/>
                                        <p:tgtEl>
                                          <p:spTgt spid="4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linds(horizontal)">
                                      <p:cBhvr>
                                        <p:cTn id="24" dur="500"/>
                                        <p:tgtEl>
                                          <p:spTgt spid="2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linds(horizont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p:bldP spid="21" grpId="0"/>
      <p:bldP spid="22" grpId="0"/>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4572000" y="3632537"/>
            <a:ext cx="1981200" cy="1938992"/>
          </a:xfrm>
          <a:prstGeom prst="rect">
            <a:avLst/>
          </a:prstGeom>
        </p:spPr>
        <p:txBody>
          <a:bodyPr wrap="square">
            <a:spAutoFit/>
          </a:bodyPr>
          <a:lstStyle/>
          <a:p>
            <a:r>
              <a:rPr lang="en-US" sz="2000" dirty="0" err="1" smtClean="0">
                <a:solidFill>
                  <a:srgbClr val="FFFFCC"/>
                </a:solidFill>
              </a:rPr>
              <a:t>p+A</a:t>
            </a:r>
            <a:r>
              <a:rPr lang="en-US" sz="2000" dirty="0" smtClean="0">
                <a:solidFill>
                  <a:srgbClr val="FFFFCC"/>
                </a:solidFill>
              </a:rPr>
              <a:t> </a:t>
            </a:r>
            <a:r>
              <a:rPr lang="en-US" sz="2000" dirty="0" smtClean="0">
                <a:solidFill>
                  <a:srgbClr val="FFFFCC"/>
                </a:solidFill>
                <a:sym typeface="Wingdings" panose="05000000000000000000" pitchFamily="2" charset="2"/>
              </a:rPr>
              <a:t> </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a:t>
            </a:r>
            <a:r>
              <a:rPr lang="en-US" sz="2000" dirty="0" smtClean="0">
                <a:solidFill>
                  <a:srgbClr val="FFFFCC"/>
                </a:solidFill>
                <a:latin typeface="Symbol" panose="05050102010706020507" pitchFamily="18" charset="2"/>
                <a:sym typeface="Wingdings" panose="05000000000000000000" pitchFamily="2" charset="2"/>
              </a:rPr>
              <a:t>m</a:t>
            </a:r>
            <a:r>
              <a:rPr lang="en-US" sz="2000" baseline="30000" dirty="0" smtClean="0">
                <a:solidFill>
                  <a:srgbClr val="FFFFCC"/>
                </a:solidFill>
                <a:sym typeface="Wingdings" panose="05000000000000000000" pitchFamily="2" charset="2"/>
              </a:rPr>
              <a:t>-</a:t>
            </a:r>
            <a:r>
              <a:rPr lang="en-US" sz="2000" dirty="0" smtClean="0">
                <a:solidFill>
                  <a:srgbClr val="FFFFCC"/>
                </a:solidFill>
                <a:sym typeface="Wingdings" panose="05000000000000000000" pitchFamily="2" charset="2"/>
              </a:rPr>
              <a:t>+X</a:t>
            </a:r>
          </a:p>
          <a:p>
            <a:r>
              <a:rPr lang="en-US" sz="2000" dirty="0" smtClean="0">
                <a:solidFill>
                  <a:srgbClr val="FFFFCC"/>
                </a:solidFill>
                <a:sym typeface="Wingdings" panose="05000000000000000000" pitchFamily="2" charset="2"/>
              </a:rPr>
              <a:t>for different invariant </a:t>
            </a:r>
            <a:r>
              <a:rPr lang="en-US" sz="2000" dirty="0" smtClean="0">
                <a:solidFill>
                  <a:srgbClr val="FFFFCC"/>
                </a:solidFill>
                <a:sym typeface="Wingdings" panose="05000000000000000000" pitchFamily="2" charset="2"/>
              </a:rPr>
              <a:t>masses:</a:t>
            </a:r>
          </a:p>
          <a:p>
            <a:r>
              <a:rPr lang="en-US" sz="2000" dirty="0" smtClean="0">
                <a:solidFill>
                  <a:srgbClr val="FFFFCC"/>
                </a:solidFill>
                <a:sym typeface="Wingdings" panose="05000000000000000000" pitchFamily="2" charset="2"/>
              </a:rPr>
              <a:t>No color entanglement expected</a:t>
            </a:r>
            <a:endParaRPr lang="en-US" sz="2000" dirty="0">
              <a:solidFill>
                <a:srgbClr val="FFFFCC"/>
              </a:solidFill>
            </a:endParaRPr>
          </a:p>
        </p:txBody>
      </p:sp>
      <p:sp>
        <p:nvSpPr>
          <p:cNvPr id="3" name="Footer Placeholder 2"/>
          <p:cNvSpPr>
            <a:spLocks noGrp="1"/>
          </p:cNvSpPr>
          <p:nvPr>
            <p:ph type="ftr" sz="quarter" idx="11"/>
          </p:nvPr>
        </p:nvSpPr>
        <p:spPr/>
        <p:txBody>
          <a:bodyPr/>
          <a:lstStyle/>
          <a:p>
            <a:r>
              <a:rPr lang="en-US" smtClean="0"/>
              <a:t>C. Aidala, Ohio U., February 11, 2014</a:t>
            </a:r>
            <a:endParaRPr lang="en-US"/>
          </a:p>
        </p:txBody>
      </p:sp>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52800"/>
            <a:ext cx="3844098"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1676400"/>
            <a:ext cx="4191000" cy="1631216"/>
          </a:xfrm>
          <a:prstGeom prst="rect">
            <a:avLst/>
          </a:prstGeom>
          <a:noFill/>
        </p:spPr>
        <p:txBody>
          <a:bodyPr wrap="square" rtlCol="0">
            <a:spAutoFit/>
          </a:bodyPr>
          <a:lstStyle/>
          <a:p>
            <a:r>
              <a:rPr lang="en-US" sz="2000" dirty="0" smtClean="0">
                <a:solidFill>
                  <a:srgbClr val="FFFFCC"/>
                </a:solidFill>
              </a:rPr>
              <a:t>Will predictions based on fits to data where there should be no entanglement disagree with data from </a:t>
            </a:r>
            <a:r>
              <a:rPr lang="en-US" sz="2000" dirty="0" err="1" smtClean="0">
                <a:solidFill>
                  <a:srgbClr val="FFFFCC"/>
                </a:solidFill>
              </a:rPr>
              <a:t>p+p</a:t>
            </a:r>
            <a:r>
              <a:rPr lang="en-US" sz="2000" dirty="0" smtClean="0">
                <a:solidFill>
                  <a:srgbClr val="FFFFCC"/>
                </a:solidFill>
              </a:rPr>
              <a:t> to hadrons sensitive to quark intrinsic transverse momentum?</a:t>
            </a:r>
            <a:endParaRPr lang="en-US" sz="2000" dirty="0">
              <a:solidFill>
                <a:srgbClr val="FFFFCC"/>
              </a:solidFill>
            </a:endParaRPr>
          </a:p>
        </p:txBody>
      </p:sp>
      <p:sp>
        <p:nvSpPr>
          <p:cNvPr id="16" name="TextBox 15"/>
          <p:cNvSpPr txBox="1"/>
          <p:nvPr/>
        </p:nvSpPr>
        <p:spPr>
          <a:xfrm>
            <a:off x="635675" y="3290248"/>
            <a:ext cx="1935145" cy="369332"/>
          </a:xfrm>
          <a:prstGeom prst="rect">
            <a:avLst/>
          </a:prstGeom>
          <a:noFill/>
        </p:spPr>
        <p:txBody>
          <a:bodyPr wrap="none" rtlCol="0">
            <a:spAutoFit/>
          </a:bodyPr>
          <a:lstStyle/>
          <a:p>
            <a:r>
              <a:rPr lang="en-US" sz="1800" dirty="0" smtClean="0">
                <a:solidFill>
                  <a:schemeClr val="tx1"/>
                </a:solidFill>
              </a:rPr>
              <a:t>Landry et al., 2002</a:t>
            </a:r>
            <a:endParaRPr lang="en-US" sz="1800" dirty="0">
              <a:solidFill>
                <a:schemeClr val="tx1"/>
              </a:solidFill>
            </a:endParaRPr>
          </a:p>
        </p:txBody>
      </p:sp>
      <p:grpSp>
        <p:nvGrpSpPr>
          <p:cNvPr id="25" name="Group 24"/>
          <p:cNvGrpSpPr/>
          <p:nvPr/>
        </p:nvGrpSpPr>
        <p:grpSpPr>
          <a:xfrm>
            <a:off x="4572000" y="1600200"/>
            <a:ext cx="4460901" cy="4239902"/>
            <a:chOff x="4530699" y="1702476"/>
            <a:chExt cx="4460901" cy="4239902"/>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800" y="1702476"/>
              <a:ext cx="4417800" cy="4239902"/>
            </a:xfrm>
            <a:prstGeom prst="rect">
              <a:avLst/>
            </a:prstGeom>
          </p:spPr>
        </p:pic>
        <p:sp>
          <p:nvSpPr>
            <p:cNvPr id="17" name="Rectangle 16"/>
            <p:cNvSpPr/>
            <p:nvPr/>
          </p:nvSpPr>
          <p:spPr>
            <a:xfrm>
              <a:off x="5169063" y="1752600"/>
              <a:ext cx="3066866" cy="461665"/>
            </a:xfrm>
            <a:prstGeom prst="rect">
              <a:avLst/>
            </a:prstGeom>
          </p:spPr>
          <p:txBody>
            <a:bodyPr wrap="none">
              <a:spAutoFit/>
            </a:bodyPr>
            <a:lstStyle/>
            <a:p>
              <a:r>
                <a:rPr lang="en-US" dirty="0">
                  <a:solidFill>
                    <a:schemeClr val="tx1"/>
                  </a:solidFill>
                </a:rPr>
                <a:t>PRD82, 072001 (2010)</a:t>
              </a:r>
            </a:p>
          </p:txBody>
        </p:sp>
        <p:sp>
          <p:nvSpPr>
            <p:cNvPr id="24" name="Rectangle 23"/>
            <p:cNvSpPr/>
            <p:nvPr/>
          </p:nvSpPr>
          <p:spPr>
            <a:xfrm>
              <a:off x="4530699" y="5589896"/>
              <a:ext cx="3188694" cy="323165"/>
            </a:xfrm>
            <a:prstGeom prst="rect">
              <a:avLst/>
            </a:prstGeom>
          </p:spPr>
          <p:txBody>
            <a:bodyPr wrap="none">
              <a:spAutoFit/>
            </a:bodyPr>
            <a:lstStyle/>
            <a:p>
              <a:r>
                <a:rPr lang="en-US" sz="1500" b="1" dirty="0">
                  <a:solidFill>
                    <a:schemeClr val="tx1"/>
                  </a:solidFill>
                </a:rPr>
                <a:t>Out-of-plane momentum component</a:t>
              </a:r>
            </a:p>
          </p:txBody>
        </p:sp>
        <p:pic>
          <p:nvPicPr>
            <p:cNvPr id="26" name="Picture 76" descr="PHENIX big logo"/>
            <p:cNvPicPr>
              <a:picLocks noChangeAspect="1" noChangeArrowheads="1"/>
            </p:cNvPicPr>
            <p:nvPr/>
          </p:nvPicPr>
          <p:blipFill>
            <a:blip r:embed="rId4" cstate="print"/>
            <a:srcRect/>
            <a:stretch>
              <a:fillRect/>
            </a:stretch>
          </p:blipFill>
          <p:spPr bwMode="auto">
            <a:xfrm>
              <a:off x="5260043" y="2286000"/>
              <a:ext cx="1263853" cy="412126"/>
            </a:xfrm>
            <a:prstGeom prst="rect">
              <a:avLst/>
            </a:prstGeom>
            <a:noFill/>
          </p:spPr>
        </p:pic>
      </p:grpSp>
      <p:sp>
        <p:nvSpPr>
          <p:cNvPr id="19" name="TextBox 18"/>
          <p:cNvSpPr txBox="1"/>
          <p:nvPr/>
        </p:nvSpPr>
        <p:spPr>
          <a:xfrm>
            <a:off x="4648200" y="5791200"/>
            <a:ext cx="4286574" cy="707886"/>
          </a:xfrm>
          <a:prstGeom prst="rect">
            <a:avLst/>
          </a:prstGeom>
          <a:noFill/>
        </p:spPr>
        <p:txBody>
          <a:bodyPr wrap="square" rtlCol="0">
            <a:spAutoFit/>
          </a:bodyPr>
          <a:lstStyle/>
          <a:p>
            <a:r>
              <a:rPr lang="en-US" sz="2000" dirty="0" smtClean="0">
                <a:solidFill>
                  <a:srgbClr val="FFFFCC"/>
                </a:solidFill>
              </a:rPr>
              <a:t>Nearly back-to-back hadron production for different hadron transverse momenta</a:t>
            </a:r>
            <a:endParaRPr lang="en-US" sz="2000" dirty="0">
              <a:solidFill>
                <a:srgbClr val="FFFFCC"/>
              </a:solidFill>
            </a:endParaRPr>
          </a:p>
        </p:txBody>
      </p:sp>
      <p:sp>
        <p:nvSpPr>
          <p:cNvPr id="20" name="Slide Number Placeholder 19"/>
          <p:cNvSpPr>
            <a:spLocks noGrp="1"/>
          </p:cNvSpPr>
          <p:nvPr>
            <p:ph type="sldNum" sz="quarter" idx="12"/>
          </p:nvPr>
        </p:nvSpPr>
        <p:spPr/>
        <p:txBody>
          <a:bodyPr/>
          <a:lstStyle/>
          <a:p>
            <a:fld id="{B6F15528-21DE-4FAA-801E-634DDDAF4B2B}" type="slidenum">
              <a:rPr lang="en-US" smtClean="0"/>
              <a:pPr/>
              <a:t>42</a:t>
            </a:fld>
            <a:endParaRPr lang="en-US"/>
          </a:p>
        </p:txBody>
      </p:sp>
      <p:sp>
        <p:nvSpPr>
          <p:cNvPr id="18" name="Title 1"/>
          <p:cNvSpPr>
            <a:spLocks noGrp="1"/>
          </p:cNvSpPr>
          <p:nvPr>
            <p:ph type="title"/>
          </p:nvPr>
        </p:nvSpPr>
        <p:spPr>
          <a:xfrm>
            <a:off x="457200" y="87775"/>
            <a:ext cx="8229600" cy="914400"/>
          </a:xfrm>
        </p:spPr>
        <p:txBody>
          <a:bodyPr>
            <a:noAutofit/>
          </a:bodyPr>
          <a:lstStyle/>
          <a:p>
            <a:r>
              <a:rPr lang="en-US" sz="3600" dirty="0"/>
              <a:t>Testing the </a:t>
            </a:r>
            <a:r>
              <a:rPr lang="en-US" sz="3600" dirty="0" err="1"/>
              <a:t>Aharonov-Bohm</a:t>
            </a:r>
            <a:r>
              <a:rPr lang="en-US" sz="3600" dirty="0"/>
              <a:t> effect in QCD as a non-Abelian gauge theory</a:t>
            </a:r>
            <a:endParaRPr lang="en-US" sz="3500" dirty="0"/>
          </a:p>
        </p:txBody>
      </p:sp>
    </p:spTree>
    <p:extLst>
      <p:ext uri="{BB962C8B-B14F-4D97-AF65-F5344CB8AC3E}">
        <p14:creationId xmlns:p14="http://schemas.microsoft.com/office/powerpoint/2010/main" val="31280686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686800" cy="762000"/>
          </a:xfrm>
        </p:spPr>
        <p:txBody>
          <a:bodyPr>
            <a:noAutofit/>
          </a:bodyPr>
          <a:lstStyle/>
          <a:p>
            <a:r>
              <a:rPr lang="en-US" sz="3400" dirty="0" smtClean="0"/>
              <a:t>Consequences </a:t>
            </a:r>
            <a:r>
              <a:rPr lang="en-US" sz="3400" dirty="0"/>
              <a:t>of QCD as a </a:t>
            </a:r>
            <a:br>
              <a:rPr lang="en-US" sz="3400" dirty="0"/>
            </a:br>
            <a:r>
              <a:rPr lang="en-US" sz="3400" dirty="0"/>
              <a:t>non-Abelian gauge theory: </a:t>
            </a:r>
            <a:br>
              <a:rPr lang="en-US" sz="3400" dirty="0"/>
            </a:br>
            <a:r>
              <a:rPr lang="en-US" sz="3400" dirty="0"/>
              <a:t>New predictions emerging</a:t>
            </a:r>
          </a:p>
        </p:txBody>
      </p:sp>
      <p:sp>
        <p:nvSpPr>
          <p:cNvPr id="9" name="Content Placeholder 8"/>
          <p:cNvSpPr>
            <a:spLocks noGrp="1"/>
          </p:cNvSpPr>
          <p:nvPr>
            <p:ph idx="1"/>
          </p:nvPr>
        </p:nvSpPr>
        <p:spPr>
          <a:xfrm>
            <a:off x="457200" y="1905001"/>
            <a:ext cx="8229600" cy="2514599"/>
          </a:xfrm>
        </p:spPr>
        <p:txBody>
          <a:bodyPr>
            <a:normAutofit fontScale="85000" lnSpcReduction="20000"/>
          </a:bodyPr>
          <a:lstStyle/>
          <a:p>
            <a:r>
              <a:rPr lang="en-US" dirty="0"/>
              <a:t>2013: Ted Rogers predicts novel spin asymmetries due to color </a:t>
            </a:r>
            <a:r>
              <a:rPr lang="en-US" dirty="0" smtClean="0"/>
              <a:t>entanglement</a:t>
            </a:r>
            <a:r>
              <a:rPr lang="en-US" dirty="0"/>
              <a:t> </a:t>
            </a:r>
            <a:r>
              <a:rPr lang="en-US" dirty="0" smtClean="0"/>
              <a:t>(PRD88, 014002)</a:t>
            </a:r>
            <a:endParaRPr lang="en-US" dirty="0"/>
          </a:p>
          <a:p>
            <a:r>
              <a:rPr lang="en-US" dirty="0"/>
              <a:t>No phenomenology yet, but 38 years after the discovery of huge transverse single-spin asymmetries (as well as spontaneous hyperon polarization in hadronic collisions), I’m hopeful that we may finally be on the right track!</a:t>
            </a:r>
          </a:p>
          <a:p>
            <a:endParaRPr lang="en-US" dirty="0"/>
          </a:p>
        </p:txBody>
      </p:sp>
      <p:sp>
        <p:nvSpPr>
          <p:cNvPr id="3" name="Footer Placeholder 2"/>
          <p:cNvSpPr>
            <a:spLocks noGrp="1"/>
          </p:cNvSpPr>
          <p:nvPr>
            <p:ph type="ftr" sz="quarter" idx="11"/>
          </p:nvPr>
        </p:nvSpPr>
        <p:spPr/>
        <p:txBody>
          <a:bodyPr/>
          <a:lstStyle/>
          <a:p>
            <a:r>
              <a:rPr lang="en-US" smtClean="0"/>
              <a:t>C. Aidala, Ohio U., February 11, 2014</a:t>
            </a:r>
            <a:endParaRPr lang="en-US"/>
          </a:p>
        </p:txBody>
      </p:sp>
      <p:pic>
        <p:nvPicPr>
          <p:cNvPr id="8" name="Picture 4"/>
          <p:cNvPicPr>
            <a:picLocks noChangeAspect="1" noChangeArrowheads="1"/>
          </p:cNvPicPr>
          <p:nvPr/>
        </p:nvPicPr>
        <p:blipFill>
          <a:blip r:embed="rId2" cstate="print"/>
          <a:srcRect/>
          <a:stretch>
            <a:fillRect/>
          </a:stretch>
        </p:blipFill>
        <p:spPr bwMode="auto">
          <a:xfrm>
            <a:off x="152400" y="1828800"/>
            <a:ext cx="8839200" cy="2378749"/>
          </a:xfrm>
          <a:prstGeom prst="rect">
            <a:avLst/>
          </a:prstGeom>
          <a:noFill/>
          <a:ln w="9525">
            <a:noFill/>
            <a:miter lim="800000"/>
            <a:headEnd/>
            <a:tailEnd/>
          </a:ln>
          <a:effectLst/>
        </p:spPr>
      </p:pic>
      <p:grpSp>
        <p:nvGrpSpPr>
          <p:cNvPr id="11" name="Group 10"/>
          <p:cNvGrpSpPr/>
          <p:nvPr/>
        </p:nvGrpSpPr>
        <p:grpSpPr>
          <a:xfrm>
            <a:off x="176150" y="4267200"/>
            <a:ext cx="8763000" cy="2438400"/>
            <a:chOff x="152400" y="3124200"/>
            <a:chExt cx="8763000" cy="2964261"/>
          </a:xfrm>
        </p:grpSpPr>
        <p:sp>
          <p:nvSpPr>
            <p:cNvPr id="12" name="Rectangle 11"/>
            <p:cNvSpPr/>
            <p:nvPr/>
          </p:nvSpPr>
          <p:spPr>
            <a:xfrm>
              <a:off x="152400" y="3124200"/>
              <a:ext cx="8763000" cy="2964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310" y="3386490"/>
              <a:ext cx="4857490" cy="2701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537" y="3817539"/>
              <a:ext cx="2659063" cy="159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TextBox 9"/>
          <p:cNvSpPr txBox="1"/>
          <p:nvPr/>
        </p:nvSpPr>
        <p:spPr>
          <a:xfrm>
            <a:off x="103724" y="6147662"/>
            <a:ext cx="2700997" cy="461665"/>
          </a:xfrm>
          <a:prstGeom prst="rect">
            <a:avLst/>
          </a:prstGeom>
          <a:noFill/>
        </p:spPr>
        <p:txBody>
          <a:bodyPr wrap="none" rtlCol="0">
            <a:spAutoFit/>
          </a:bodyPr>
          <a:lstStyle/>
          <a:p>
            <a:r>
              <a:rPr lang="en-US" dirty="0" smtClean="0">
                <a:solidFill>
                  <a:schemeClr val="tx1"/>
                </a:solidFill>
              </a:rPr>
              <a:t>PRL36, 1113 (1976)</a:t>
            </a:r>
            <a:endParaRPr lang="en-US" dirty="0">
              <a:solidFill>
                <a:schemeClr val="tx1"/>
              </a:solidFill>
            </a:endParaRPr>
          </a:p>
        </p:txBody>
      </p:sp>
      <p:sp>
        <p:nvSpPr>
          <p:cNvPr id="15" name="Slide Number Placeholder 14"/>
          <p:cNvSpPr>
            <a:spLocks noGrp="1"/>
          </p:cNvSpPr>
          <p:nvPr>
            <p:ph type="sldNum" sz="quarter" idx="12"/>
          </p:nvPr>
        </p:nvSpPr>
        <p:spPr/>
        <p:txBody>
          <a:bodyPr/>
          <a:lstStyle/>
          <a:p>
            <a:fld id="{B6F15528-21DE-4FAA-801E-634DDDAF4B2B}" type="slidenum">
              <a:rPr lang="en-US" smtClean="0"/>
              <a:pPr/>
              <a:t>43</a:t>
            </a:fld>
            <a:endParaRPr lang="en-US"/>
          </a:p>
        </p:txBody>
      </p:sp>
    </p:spTree>
    <p:extLst>
      <p:ext uri="{BB962C8B-B14F-4D97-AF65-F5344CB8AC3E}">
        <p14:creationId xmlns:p14="http://schemas.microsoft.com/office/powerpoint/2010/main" val="14555489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 and outlook</a:t>
            </a:r>
            <a:endParaRPr lang="en-US" dirty="0"/>
          </a:p>
        </p:txBody>
      </p:sp>
      <p:sp>
        <p:nvSpPr>
          <p:cNvPr id="5" name="Content Placeholder 4"/>
          <p:cNvSpPr>
            <a:spLocks noGrp="1"/>
          </p:cNvSpPr>
          <p:nvPr>
            <p:ph idx="1"/>
          </p:nvPr>
        </p:nvSpPr>
        <p:spPr>
          <a:xfrm>
            <a:off x="457200" y="1219200"/>
            <a:ext cx="8229600" cy="4724400"/>
          </a:xfrm>
        </p:spPr>
        <p:txBody>
          <a:bodyPr>
            <a:normAutofit fontScale="85000" lnSpcReduction="10000"/>
          </a:bodyPr>
          <a:lstStyle/>
          <a:p>
            <a:r>
              <a:rPr lang="en-US" dirty="0" smtClean="0"/>
              <a:t>We still have a ways to go from the quarks and gluons of QCD to full descriptions of the protons and nuclei of the world around us!</a:t>
            </a:r>
          </a:p>
          <a:p>
            <a:r>
              <a:rPr lang="en-US" dirty="0" smtClean="0"/>
              <a:t>After an initial “discovery and </a:t>
            </a:r>
            <a:r>
              <a:rPr lang="en-US" dirty="0" err="1" smtClean="0"/>
              <a:t>deveopment</a:t>
            </a:r>
            <a:r>
              <a:rPr lang="en-US" dirty="0" smtClean="0"/>
              <a:t>” period lasting ~30 years, we’re now taking early steps into an exciting new era of </a:t>
            </a:r>
            <a:r>
              <a:rPr lang="en-US" i="1" dirty="0" smtClean="0"/>
              <a:t>quantitative QCD!</a:t>
            </a:r>
            <a:endParaRPr lang="en-US" dirty="0" smtClean="0"/>
          </a:p>
          <a:p>
            <a:r>
              <a:rPr lang="en-US" dirty="0" smtClean="0"/>
              <a:t>Work </a:t>
            </a:r>
            <a:r>
              <a:rPr lang="en-US" dirty="0" smtClean="0"/>
              <a:t>related to the intrinsic transverse momentum of quarks within the proton has opened up a whole new research area focused on spin-momentum correlations in QCD, and it recently brought to light predictions for the QCD </a:t>
            </a:r>
            <a:r>
              <a:rPr lang="en-US" dirty="0" err="1" smtClean="0"/>
              <a:t>Aharonov-Bohm</a:t>
            </a:r>
            <a:r>
              <a:rPr lang="en-US" dirty="0" smtClean="0"/>
              <a:t> effect, waiting to be tested experimentally . . .</a:t>
            </a:r>
          </a:p>
          <a:p>
            <a:endParaRPr lang="en-US" dirty="0" smtClean="0"/>
          </a:p>
          <a:p>
            <a:endParaRPr lang="en-US" dirty="0"/>
          </a:p>
        </p:txBody>
      </p:sp>
      <p:sp>
        <p:nvSpPr>
          <p:cNvPr id="2" name="Footer Placeholder 1"/>
          <p:cNvSpPr>
            <a:spLocks noGrp="1"/>
          </p:cNvSpPr>
          <p:nvPr>
            <p:ph type="ftr" sz="quarter" idx="11"/>
          </p:nvPr>
        </p:nvSpPr>
        <p:spPr/>
        <p:txBody>
          <a:bodyPr/>
          <a:lstStyle/>
          <a:p>
            <a:r>
              <a:rPr lang="en-US" smtClean="0"/>
              <a:t>C. Aidala, Ohio U., February 11, 2014</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44</a:t>
            </a:fld>
            <a:endParaRPr lang="en-US"/>
          </a:p>
        </p:txBody>
      </p:sp>
      <p:sp>
        <p:nvSpPr>
          <p:cNvPr id="7" name="Rectangle 6"/>
          <p:cNvSpPr/>
          <p:nvPr/>
        </p:nvSpPr>
        <p:spPr>
          <a:xfrm>
            <a:off x="609600" y="1654076"/>
            <a:ext cx="7924800" cy="2308324"/>
          </a:xfrm>
          <a:prstGeom prst="rect">
            <a:avLst/>
          </a:prstGeom>
          <a:solidFill>
            <a:srgbClr val="00FFFF"/>
          </a:solidFill>
          <a:ln>
            <a:solidFill>
              <a:schemeClr val="tx1"/>
            </a:solidFill>
          </a:ln>
        </p:spPr>
        <p:txBody>
          <a:bodyPr wrap="square">
            <a:spAutoFit/>
          </a:bodyPr>
          <a:lstStyle/>
          <a:p>
            <a:pPr>
              <a:lnSpc>
                <a:spcPct val="90000"/>
              </a:lnSpc>
            </a:pPr>
            <a:r>
              <a:rPr lang="en-US" sz="3200" i="1" dirty="0" smtClean="0">
                <a:solidFill>
                  <a:schemeClr val="tx1"/>
                </a:solidFill>
              </a:rPr>
              <a:t>There’s a large and diverse community of people—at RHIC and complementary facilities—driven to continue coaxing the secrets out of one of the most fundamental building blocks of the world around us. </a:t>
            </a:r>
          </a:p>
        </p:txBody>
      </p:sp>
    </p:spTree>
    <p:extLst>
      <p:ext uri="{BB962C8B-B14F-4D97-AF65-F5344CB8AC3E}">
        <p14:creationId xmlns:p14="http://schemas.microsoft.com/office/powerpoint/2010/main" val="9647166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132100" name="Rectangle 4"/>
          <p:cNvSpPr>
            <a:spLocks noGrp="1" noChangeArrowheads="1"/>
          </p:cNvSpPr>
          <p:nvPr>
            <p:ph type="title"/>
          </p:nvPr>
        </p:nvSpPr>
        <p:spPr/>
        <p:txBody>
          <a:bodyPr/>
          <a:lstStyle/>
          <a:p>
            <a:r>
              <a:rPr lang="en-US"/>
              <a:t>Additional Material</a:t>
            </a:r>
          </a:p>
        </p:txBody>
      </p:sp>
      <p:sp>
        <p:nvSpPr>
          <p:cNvPr id="6" name="Slide Number Placeholder 5"/>
          <p:cNvSpPr>
            <a:spLocks noGrp="1"/>
          </p:cNvSpPr>
          <p:nvPr>
            <p:ph type="sldNum" sz="quarter" idx="12"/>
          </p:nvPr>
        </p:nvSpPr>
        <p:spPr/>
        <p:txBody>
          <a:bodyPr/>
          <a:lstStyle/>
          <a:p>
            <a:fld id="{CC80A51C-0834-4D37-9F6C-E61A03BDE5A5}" type="slidenum">
              <a:rPr lang="en-US" smtClean="0"/>
              <a:pPr/>
              <a:t>45</a:t>
            </a:fld>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ooter Placeholder 2"/>
          <p:cNvSpPr>
            <a:spLocks noGrp="1"/>
          </p:cNvSpPr>
          <p:nvPr>
            <p:ph type="ftr" sz="quarter" idx="11"/>
          </p:nvPr>
        </p:nvSpPr>
        <p:spPr/>
        <p:txBody>
          <a:bodyPr/>
          <a:lstStyle/>
          <a:p>
            <a:r>
              <a:rPr lang="en-US" smtClean="0"/>
              <a:t>C. Aidala, Ohio U., February 11, 2014</a:t>
            </a:r>
            <a:endParaRPr lang="en-US"/>
          </a:p>
        </p:txBody>
      </p:sp>
      <p:sp>
        <p:nvSpPr>
          <p:cNvPr id="1457154" name="Rectangle 2"/>
          <p:cNvSpPr>
            <a:spLocks noChangeArrowheads="1"/>
          </p:cNvSpPr>
          <p:nvPr/>
        </p:nvSpPr>
        <p:spPr bwMode="auto">
          <a:xfrm>
            <a:off x="5703888" y="76200"/>
            <a:ext cx="3287712"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5" name="Picture 3"/>
          <p:cNvPicPr>
            <a:picLocks noChangeAspect="1" noChangeArrowheads="1"/>
          </p:cNvPicPr>
          <p:nvPr/>
        </p:nvPicPr>
        <p:blipFill>
          <a:blip r:embed="rId3" cstate="print"/>
          <a:srcRect/>
          <a:stretch>
            <a:fillRect/>
          </a:stretch>
        </p:blipFill>
        <p:spPr bwMode="auto">
          <a:xfrm>
            <a:off x="6137275" y="152400"/>
            <a:ext cx="2854325" cy="1981200"/>
          </a:xfrm>
          <a:prstGeom prst="rect">
            <a:avLst/>
          </a:prstGeom>
          <a:noFill/>
          <a:ln w="9525">
            <a:noFill/>
            <a:miter lim="800000"/>
            <a:headEnd/>
            <a:tailEnd/>
          </a:ln>
          <a:effectLst/>
        </p:spPr>
      </p:pic>
      <p:sp>
        <p:nvSpPr>
          <p:cNvPr id="1457156" name="Rectangle 4"/>
          <p:cNvSpPr>
            <a:spLocks noChangeArrowheads="1"/>
          </p:cNvSpPr>
          <p:nvPr/>
        </p:nvSpPr>
        <p:spPr bwMode="auto">
          <a:xfrm>
            <a:off x="5703888" y="4572000"/>
            <a:ext cx="3354387" cy="2209800"/>
          </a:xfrm>
          <a:prstGeom prst="rect">
            <a:avLst/>
          </a:prstGeom>
          <a:solidFill>
            <a:schemeClr val="bg1"/>
          </a:solidFill>
          <a:ln w="9525">
            <a:noFill/>
            <a:miter lim="800000"/>
            <a:headEnd/>
            <a:tailEnd/>
          </a:ln>
          <a:effectLst/>
        </p:spPr>
        <p:txBody>
          <a:bodyPr wrap="none" anchor="ctr"/>
          <a:lstStyle/>
          <a:p>
            <a:endParaRPr lang="en-US"/>
          </a:p>
        </p:txBody>
      </p:sp>
      <p:pic>
        <p:nvPicPr>
          <p:cNvPr id="1457157" name="Picture 5" descr="pi_feng"/>
          <p:cNvPicPr>
            <a:picLocks noChangeAspect="1" noChangeArrowheads="1"/>
          </p:cNvPicPr>
          <p:nvPr/>
        </p:nvPicPr>
        <p:blipFill>
          <a:blip r:embed="rId4" cstate="print"/>
          <a:srcRect/>
          <a:stretch>
            <a:fillRect/>
          </a:stretch>
        </p:blipFill>
        <p:spPr bwMode="auto">
          <a:xfrm>
            <a:off x="152400" y="130175"/>
            <a:ext cx="3200400" cy="2155825"/>
          </a:xfrm>
          <a:prstGeom prst="rect">
            <a:avLst/>
          </a:prstGeom>
          <a:noFill/>
        </p:spPr>
      </p:pic>
      <p:pic>
        <p:nvPicPr>
          <p:cNvPr id="1457158" name="Picture 6" descr="k_feng"/>
          <p:cNvPicPr>
            <a:picLocks noChangeAspect="1" noChangeArrowheads="1"/>
          </p:cNvPicPr>
          <p:nvPr/>
        </p:nvPicPr>
        <p:blipFill>
          <a:blip r:embed="rId5" cstate="print"/>
          <a:srcRect/>
          <a:stretch>
            <a:fillRect/>
          </a:stretch>
        </p:blipFill>
        <p:spPr bwMode="auto">
          <a:xfrm>
            <a:off x="152400" y="2362200"/>
            <a:ext cx="3200400" cy="2157413"/>
          </a:xfrm>
          <a:prstGeom prst="rect">
            <a:avLst/>
          </a:prstGeom>
          <a:noFill/>
        </p:spPr>
      </p:pic>
      <p:pic>
        <p:nvPicPr>
          <p:cNvPr id="1457159" name="Picture 7" descr="p"/>
          <p:cNvPicPr>
            <a:picLocks noChangeAspect="1" noChangeArrowheads="1"/>
          </p:cNvPicPr>
          <p:nvPr/>
        </p:nvPicPr>
        <p:blipFill>
          <a:blip r:embed="rId6" cstate="print"/>
          <a:srcRect/>
          <a:stretch>
            <a:fillRect/>
          </a:stretch>
        </p:blipFill>
        <p:spPr bwMode="auto">
          <a:xfrm>
            <a:off x="152400" y="4597400"/>
            <a:ext cx="3200400" cy="2157413"/>
          </a:xfrm>
          <a:prstGeom prst="rect">
            <a:avLst/>
          </a:prstGeom>
          <a:noFill/>
        </p:spPr>
      </p:pic>
      <p:pic>
        <p:nvPicPr>
          <p:cNvPr id="1457160" name="Picture 8" descr="BRAHMSlogo"/>
          <p:cNvPicPr>
            <a:picLocks noChangeAspect="1" noChangeArrowheads="1"/>
          </p:cNvPicPr>
          <p:nvPr/>
        </p:nvPicPr>
        <p:blipFill>
          <a:blip r:embed="rId7" cstate="print"/>
          <a:srcRect/>
          <a:stretch>
            <a:fillRect/>
          </a:stretch>
        </p:blipFill>
        <p:spPr bwMode="auto">
          <a:xfrm>
            <a:off x="3810000" y="4038600"/>
            <a:ext cx="1447800" cy="774700"/>
          </a:xfrm>
          <a:prstGeom prst="rect">
            <a:avLst/>
          </a:prstGeom>
          <a:noFill/>
        </p:spPr>
      </p:pic>
      <p:sp>
        <p:nvSpPr>
          <p:cNvPr id="1457161" name="Text Box 9"/>
          <p:cNvSpPr txBox="1">
            <a:spLocks noChangeArrowheads="1"/>
          </p:cNvSpPr>
          <p:nvPr/>
        </p:nvSpPr>
        <p:spPr bwMode="auto">
          <a:xfrm>
            <a:off x="722313" y="230188"/>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2" name="Text Box 10"/>
          <p:cNvSpPr txBox="1">
            <a:spLocks noChangeArrowheads="1"/>
          </p:cNvSpPr>
          <p:nvPr/>
        </p:nvSpPr>
        <p:spPr bwMode="auto">
          <a:xfrm>
            <a:off x="722313" y="2598738"/>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63" name="Text Box 11"/>
          <p:cNvSpPr txBox="1">
            <a:spLocks noChangeArrowheads="1"/>
          </p:cNvSpPr>
          <p:nvPr/>
        </p:nvSpPr>
        <p:spPr bwMode="auto">
          <a:xfrm>
            <a:off x="812800" y="480060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64" name="Text Box 12"/>
          <p:cNvSpPr txBox="1">
            <a:spLocks noChangeArrowheads="1"/>
          </p:cNvSpPr>
          <p:nvPr/>
        </p:nvSpPr>
        <p:spPr bwMode="auto">
          <a:xfrm>
            <a:off x="6423025" y="228600"/>
            <a:ext cx="434975" cy="641350"/>
          </a:xfrm>
          <a:prstGeom prst="rect">
            <a:avLst/>
          </a:prstGeom>
          <a:noFill/>
          <a:ln w="9525">
            <a:noFill/>
            <a:miter lim="800000"/>
            <a:headEnd/>
            <a:tailEnd/>
          </a:ln>
          <a:effectLst/>
        </p:spPr>
        <p:txBody>
          <a:bodyPr wrap="none">
            <a:spAutoFit/>
          </a:bodyPr>
          <a:lstStyle/>
          <a:p>
            <a:r>
              <a:rPr lang="en-US" sz="3600">
                <a:solidFill>
                  <a:schemeClr val="tx1"/>
                </a:solidFill>
                <a:latin typeface="Symbol" pitchFamily="18" charset="2"/>
              </a:rPr>
              <a:t>p</a:t>
            </a:r>
          </a:p>
        </p:txBody>
      </p:sp>
      <p:sp>
        <p:nvSpPr>
          <p:cNvPr id="1457165" name="Text Box 13"/>
          <p:cNvSpPr txBox="1">
            <a:spLocks noChangeArrowheads="1"/>
          </p:cNvSpPr>
          <p:nvPr/>
        </p:nvSpPr>
        <p:spPr bwMode="auto">
          <a:xfrm>
            <a:off x="728663" y="3657600"/>
            <a:ext cx="1293812"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6" name="Text Box 14"/>
          <p:cNvSpPr txBox="1">
            <a:spLocks noChangeArrowheads="1"/>
          </p:cNvSpPr>
          <p:nvPr/>
        </p:nvSpPr>
        <p:spPr bwMode="auto">
          <a:xfrm>
            <a:off x="739775" y="59436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7" name="Text Box 15"/>
          <p:cNvSpPr txBox="1">
            <a:spLocks noChangeArrowheads="1"/>
          </p:cNvSpPr>
          <p:nvPr/>
        </p:nvSpPr>
        <p:spPr bwMode="auto">
          <a:xfrm>
            <a:off x="685800" y="14478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1457168" name="Text Box 16"/>
          <p:cNvSpPr txBox="1">
            <a:spLocks noChangeArrowheads="1"/>
          </p:cNvSpPr>
          <p:nvPr/>
        </p:nvSpPr>
        <p:spPr bwMode="auto">
          <a:xfrm>
            <a:off x="6478588" y="1447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69" name="Text Box 17"/>
          <p:cNvSpPr txBox="1">
            <a:spLocks noChangeArrowheads="1"/>
          </p:cNvSpPr>
          <p:nvPr/>
        </p:nvSpPr>
        <p:spPr bwMode="auto">
          <a:xfrm>
            <a:off x="3581400" y="381000"/>
            <a:ext cx="1905000" cy="1382713"/>
          </a:xfrm>
          <a:prstGeom prst="rect">
            <a:avLst/>
          </a:prstGeom>
          <a:solidFill>
            <a:srgbClr val="00FFFF"/>
          </a:solidFill>
          <a:ln w="9525">
            <a:solidFill>
              <a:schemeClr val="tx1"/>
            </a:solidFill>
            <a:miter lim="800000"/>
            <a:headEnd/>
            <a:tailEnd/>
          </a:ln>
          <a:effectLst/>
        </p:spPr>
        <p:txBody>
          <a:bodyPr>
            <a:spAutoFit/>
          </a:bodyPr>
          <a:lstStyle/>
          <a:p>
            <a:r>
              <a:rPr lang="en-US" sz="2800" i="1">
                <a:solidFill>
                  <a:schemeClr val="tx1"/>
                </a:solidFill>
                <a:latin typeface="Symbol" pitchFamily="18" charset="2"/>
              </a:rPr>
              <a:t>p</a:t>
            </a:r>
            <a:r>
              <a:rPr lang="en-US" sz="2800" i="1">
                <a:solidFill>
                  <a:schemeClr val="tx1"/>
                </a:solidFill>
              </a:rPr>
              <a:t>, K, p </a:t>
            </a:r>
          </a:p>
          <a:p>
            <a:r>
              <a:rPr lang="en-US" sz="2800" i="1">
                <a:solidFill>
                  <a:schemeClr val="tx1"/>
                </a:solidFill>
              </a:rPr>
              <a:t>at 200 and 62.4 GeV</a:t>
            </a:r>
          </a:p>
        </p:txBody>
      </p:sp>
      <p:sp>
        <p:nvSpPr>
          <p:cNvPr id="1457170" name="Text Box 18"/>
          <p:cNvSpPr txBox="1">
            <a:spLocks noChangeArrowheads="1"/>
          </p:cNvSpPr>
          <p:nvPr/>
        </p:nvSpPr>
        <p:spPr bwMode="auto">
          <a:xfrm>
            <a:off x="3429000" y="2895600"/>
            <a:ext cx="2197100" cy="822325"/>
          </a:xfrm>
          <a:prstGeom prst="rect">
            <a:avLst/>
          </a:prstGeom>
          <a:noFill/>
          <a:ln w="9525">
            <a:noFill/>
            <a:miter lim="800000"/>
            <a:headEnd/>
            <a:tailEnd/>
          </a:ln>
          <a:effectLst/>
        </p:spPr>
        <p:txBody>
          <a:bodyPr wrap="none">
            <a:spAutoFit/>
          </a:bodyPr>
          <a:lstStyle/>
          <a:p>
            <a:r>
              <a:rPr lang="en-US"/>
              <a:t>K- asymmetries </a:t>
            </a:r>
          </a:p>
          <a:p>
            <a:r>
              <a:rPr lang="en-US"/>
              <a:t>underpredicted</a:t>
            </a:r>
          </a:p>
        </p:txBody>
      </p:sp>
      <p:sp>
        <p:nvSpPr>
          <p:cNvPr id="1457171" name="Line 19"/>
          <p:cNvSpPr>
            <a:spLocks noChangeShapeType="1"/>
          </p:cNvSpPr>
          <p:nvPr/>
        </p:nvSpPr>
        <p:spPr bwMode="auto">
          <a:xfrm>
            <a:off x="3505200" y="2514600"/>
            <a:ext cx="2057400" cy="0"/>
          </a:xfrm>
          <a:prstGeom prst="line">
            <a:avLst/>
          </a:prstGeom>
          <a:noFill/>
          <a:ln w="38100">
            <a:solidFill>
              <a:schemeClr val="hlink"/>
            </a:solidFill>
            <a:round/>
            <a:headEnd/>
            <a:tailEnd type="triangle" w="med" len="med"/>
          </a:ln>
          <a:effectLst/>
        </p:spPr>
        <p:txBody>
          <a:bodyPr/>
          <a:lstStyle/>
          <a:p>
            <a:endParaRPr lang="en-US"/>
          </a:p>
        </p:txBody>
      </p:sp>
      <p:sp>
        <p:nvSpPr>
          <p:cNvPr id="1457172" name="Text Box 20"/>
          <p:cNvSpPr txBox="1">
            <a:spLocks noChangeArrowheads="1"/>
          </p:cNvSpPr>
          <p:nvPr/>
        </p:nvSpPr>
        <p:spPr bwMode="auto">
          <a:xfrm>
            <a:off x="3411538" y="2079625"/>
            <a:ext cx="2281237" cy="396875"/>
          </a:xfrm>
          <a:prstGeom prst="rect">
            <a:avLst/>
          </a:prstGeom>
          <a:noFill/>
          <a:ln w="9525">
            <a:noFill/>
            <a:miter lim="800000"/>
            <a:headEnd/>
            <a:tailEnd/>
          </a:ln>
          <a:effectLst/>
        </p:spPr>
        <p:txBody>
          <a:bodyPr wrap="none">
            <a:spAutoFit/>
          </a:bodyPr>
          <a:lstStyle/>
          <a:p>
            <a:r>
              <a:rPr lang="en-US" sz="2000">
                <a:solidFill>
                  <a:schemeClr val="hlink"/>
                </a:solidFill>
              </a:rPr>
              <a:t>Note different scales</a:t>
            </a:r>
          </a:p>
        </p:txBody>
      </p:sp>
      <p:sp>
        <p:nvSpPr>
          <p:cNvPr id="1457173" name="Rectangle 21"/>
          <p:cNvSpPr>
            <a:spLocks noChangeArrowheads="1"/>
          </p:cNvSpPr>
          <p:nvPr/>
        </p:nvSpPr>
        <p:spPr bwMode="auto">
          <a:xfrm>
            <a:off x="5715000" y="2362200"/>
            <a:ext cx="3352800" cy="2133600"/>
          </a:xfrm>
          <a:prstGeom prst="rect">
            <a:avLst/>
          </a:prstGeom>
          <a:solidFill>
            <a:schemeClr val="bg1"/>
          </a:solidFill>
          <a:ln w="9525">
            <a:noFill/>
            <a:miter lim="800000"/>
            <a:headEnd/>
            <a:tailEnd/>
          </a:ln>
          <a:effectLst/>
        </p:spPr>
        <p:txBody>
          <a:bodyPr wrap="none" anchor="ctr"/>
          <a:lstStyle/>
          <a:p>
            <a:endParaRPr lang="en-US"/>
          </a:p>
        </p:txBody>
      </p:sp>
      <p:grpSp>
        <p:nvGrpSpPr>
          <p:cNvPr id="2" name="Group 22"/>
          <p:cNvGrpSpPr>
            <a:grpSpLocks/>
          </p:cNvGrpSpPr>
          <p:nvPr/>
        </p:nvGrpSpPr>
        <p:grpSpPr bwMode="auto">
          <a:xfrm>
            <a:off x="5703888" y="4637088"/>
            <a:ext cx="3298825" cy="2001837"/>
            <a:chOff x="3552" y="2921"/>
            <a:chExt cx="2078" cy="1261"/>
          </a:xfrm>
        </p:grpSpPr>
        <p:pic>
          <p:nvPicPr>
            <p:cNvPr id="1457175" name="Picture 23"/>
            <p:cNvPicPr>
              <a:picLocks noChangeAspect="1" noChangeArrowheads="1"/>
            </p:cNvPicPr>
            <p:nvPr/>
          </p:nvPicPr>
          <p:blipFill>
            <a:blip r:embed="rId8" cstate="print"/>
            <a:srcRect/>
            <a:stretch>
              <a:fillRect/>
            </a:stretch>
          </p:blipFill>
          <p:spPr bwMode="auto">
            <a:xfrm>
              <a:off x="3854" y="2929"/>
              <a:ext cx="1776" cy="1248"/>
            </a:xfrm>
            <a:prstGeom prst="rect">
              <a:avLst/>
            </a:prstGeom>
            <a:noFill/>
            <a:ln w="9525">
              <a:noFill/>
              <a:miter lim="800000"/>
              <a:headEnd/>
              <a:tailEnd/>
            </a:ln>
            <a:effectLst/>
          </p:spPr>
        </p:pic>
        <p:pic>
          <p:nvPicPr>
            <p:cNvPr id="1457176" name="Picture 24"/>
            <p:cNvPicPr>
              <a:picLocks noChangeAspect="1" noChangeArrowheads="1"/>
            </p:cNvPicPr>
            <p:nvPr/>
          </p:nvPicPr>
          <p:blipFill>
            <a:blip r:embed="rId9" cstate="print"/>
            <a:srcRect/>
            <a:stretch>
              <a:fillRect/>
            </a:stretch>
          </p:blipFill>
          <p:spPr bwMode="auto">
            <a:xfrm>
              <a:off x="3552" y="2921"/>
              <a:ext cx="443" cy="1261"/>
            </a:xfrm>
            <a:prstGeom prst="rect">
              <a:avLst/>
            </a:prstGeom>
            <a:noFill/>
            <a:ln w="9525">
              <a:noFill/>
              <a:miter lim="800000"/>
              <a:headEnd/>
              <a:tailEnd/>
            </a:ln>
            <a:effectLst/>
          </p:spPr>
        </p:pic>
      </p:grpSp>
      <p:grpSp>
        <p:nvGrpSpPr>
          <p:cNvPr id="3" name="Group 25"/>
          <p:cNvGrpSpPr>
            <a:grpSpLocks/>
          </p:cNvGrpSpPr>
          <p:nvPr/>
        </p:nvGrpSpPr>
        <p:grpSpPr bwMode="auto">
          <a:xfrm>
            <a:off x="5791200" y="2427288"/>
            <a:ext cx="3276600" cy="2039937"/>
            <a:chOff x="3543" y="1529"/>
            <a:chExt cx="2169" cy="1285"/>
          </a:xfrm>
        </p:grpSpPr>
        <p:pic>
          <p:nvPicPr>
            <p:cNvPr id="1457178" name="Picture 26"/>
            <p:cNvPicPr>
              <a:picLocks noChangeAspect="1" noChangeArrowheads="1"/>
            </p:cNvPicPr>
            <p:nvPr/>
          </p:nvPicPr>
          <p:blipFill>
            <a:blip r:embed="rId10" cstate="print"/>
            <a:srcRect/>
            <a:stretch>
              <a:fillRect/>
            </a:stretch>
          </p:blipFill>
          <p:spPr bwMode="auto">
            <a:xfrm>
              <a:off x="3909" y="1539"/>
              <a:ext cx="1803" cy="1275"/>
            </a:xfrm>
            <a:prstGeom prst="rect">
              <a:avLst/>
            </a:prstGeom>
            <a:noFill/>
            <a:ln w="9525">
              <a:noFill/>
              <a:miter lim="800000"/>
              <a:headEnd/>
              <a:tailEnd/>
            </a:ln>
            <a:effectLst/>
          </p:spPr>
        </p:pic>
        <p:pic>
          <p:nvPicPr>
            <p:cNvPr id="1457179" name="Picture 27"/>
            <p:cNvPicPr>
              <a:picLocks noChangeAspect="1" noChangeArrowheads="1"/>
            </p:cNvPicPr>
            <p:nvPr/>
          </p:nvPicPr>
          <p:blipFill>
            <a:blip r:embed="rId9" cstate="print"/>
            <a:srcRect/>
            <a:stretch>
              <a:fillRect/>
            </a:stretch>
          </p:blipFill>
          <p:spPr bwMode="auto">
            <a:xfrm>
              <a:off x="3543" y="1529"/>
              <a:ext cx="455" cy="1281"/>
            </a:xfrm>
            <a:prstGeom prst="rect">
              <a:avLst/>
            </a:prstGeom>
            <a:noFill/>
            <a:ln w="9525">
              <a:noFill/>
              <a:miter lim="800000"/>
              <a:headEnd/>
              <a:tailEnd/>
            </a:ln>
            <a:effectLst/>
          </p:spPr>
        </p:pic>
      </p:grpSp>
      <p:pic>
        <p:nvPicPr>
          <p:cNvPr id="1457180" name="Picture 28"/>
          <p:cNvPicPr>
            <a:picLocks noChangeAspect="1" noChangeArrowheads="1"/>
          </p:cNvPicPr>
          <p:nvPr/>
        </p:nvPicPr>
        <p:blipFill>
          <a:blip r:embed="rId9" cstate="print"/>
          <a:srcRect/>
          <a:stretch>
            <a:fillRect/>
          </a:stretch>
        </p:blipFill>
        <p:spPr bwMode="auto">
          <a:xfrm>
            <a:off x="5776913" y="142875"/>
            <a:ext cx="711200" cy="1992313"/>
          </a:xfrm>
          <a:prstGeom prst="rect">
            <a:avLst/>
          </a:prstGeom>
          <a:noFill/>
          <a:ln w="9525">
            <a:noFill/>
            <a:miter lim="800000"/>
            <a:headEnd/>
            <a:tailEnd/>
          </a:ln>
          <a:effectLst/>
        </p:spPr>
      </p:pic>
      <p:sp>
        <p:nvSpPr>
          <p:cNvPr id="1457181" name="Text Box 29"/>
          <p:cNvSpPr txBox="1">
            <a:spLocks noChangeArrowheads="1"/>
          </p:cNvSpPr>
          <p:nvPr/>
        </p:nvSpPr>
        <p:spPr bwMode="auto">
          <a:xfrm>
            <a:off x="6434138" y="37338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2" name="Text Box 30"/>
          <p:cNvSpPr txBox="1">
            <a:spLocks noChangeArrowheads="1"/>
          </p:cNvSpPr>
          <p:nvPr/>
        </p:nvSpPr>
        <p:spPr bwMode="auto">
          <a:xfrm>
            <a:off x="6400800" y="5943600"/>
            <a:ext cx="1370013"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sp>
        <p:nvSpPr>
          <p:cNvPr id="1457183" name="Text Box 31"/>
          <p:cNvSpPr txBox="1">
            <a:spLocks noChangeArrowheads="1"/>
          </p:cNvSpPr>
          <p:nvPr/>
        </p:nvSpPr>
        <p:spPr bwMode="auto">
          <a:xfrm>
            <a:off x="6597650" y="4768850"/>
            <a:ext cx="412750" cy="641350"/>
          </a:xfrm>
          <a:prstGeom prst="rect">
            <a:avLst/>
          </a:prstGeom>
          <a:noFill/>
          <a:ln w="9525">
            <a:noFill/>
            <a:miter lim="800000"/>
            <a:headEnd/>
            <a:tailEnd/>
          </a:ln>
          <a:effectLst/>
        </p:spPr>
        <p:txBody>
          <a:bodyPr wrap="none">
            <a:spAutoFit/>
          </a:bodyPr>
          <a:lstStyle/>
          <a:p>
            <a:r>
              <a:rPr lang="en-US" sz="3600">
                <a:solidFill>
                  <a:schemeClr val="tx1"/>
                </a:solidFill>
              </a:rPr>
              <a:t>p</a:t>
            </a:r>
          </a:p>
        </p:txBody>
      </p:sp>
      <p:sp>
        <p:nvSpPr>
          <p:cNvPr id="1457184" name="Text Box 32"/>
          <p:cNvSpPr txBox="1">
            <a:spLocks noChangeArrowheads="1"/>
          </p:cNvSpPr>
          <p:nvPr/>
        </p:nvSpPr>
        <p:spPr bwMode="auto">
          <a:xfrm>
            <a:off x="6510338" y="2568575"/>
            <a:ext cx="514350" cy="641350"/>
          </a:xfrm>
          <a:prstGeom prst="rect">
            <a:avLst/>
          </a:prstGeom>
          <a:noFill/>
          <a:ln w="9525">
            <a:noFill/>
            <a:miter lim="800000"/>
            <a:headEnd/>
            <a:tailEnd/>
          </a:ln>
          <a:effectLst/>
        </p:spPr>
        <p:txBody>
          <a:bodyPr wrap="none">
            <a:spAutoFit/>
          </a:bodyPr>
          <a:lstStyle/>
          <a:p>
            <a:r>
              <a:rPr lang="en-US" sz="3600">
                <a:solidFill>
                  <a:schemeClr val="tx1"/>
                </a:solidFill>
              </a:rPr>
              <a:t>K</a:t>
            </a:r>
          </a:p>
        </p:txBody>
      </p:sp>
      <p:sp>
        <p:nvSpPr>
          <p:cNvPr id="1457185" name="Text Box 33"/>
          <p:cNvSpPr txBox="1">
            <a:spLocks noChangeArrowheads="1"/>
          </p:cNvSpPr>
          <p:nvPr/>
        </p:nvSpPr>
        <p:spPr bwMode="auto">
          <a:xfrm>
            <a:off x="3124200" y="5105400"/>
            <a:ext cx="2832100" cy="1311275"/>
          </a:xfrm>
          <a:prstGeom prst="rect">
            <a:avLst/>
          </a:prstGeom>
          <a:noFill/>
          <a:ln w="9525">
            <a:noFill/>
            <a:miter lim="800000"/>
            <a:headEnd/>
            <a:tailEnd/>
          </a:ln>
          <a:effectLst/>
        </p:spPr>
        <p:txBody>
          <a:bodyPr>
            <a:spAutoFit/>
          </a:bodyPr>
          <a:lstStyle/>
          <a:p>
            <a:r>
              <a:rPr lang="en-US" sz="2000"/>
              <a:t>Large antiproton asymmetry??  Unfortunately no 62.4 GeV measurement</a:t>
            </a:r>
          </a:p>
        </p:txBody>
      </p:sp>
      <p:sp>
        <p:nvSpPr>
          <p:cNvPr id="39" name="Slide Number Placeholder 38"/>
          <p:cNvSpPr>
            <a:spLocks noGrp="1"/>
          </p:cNvSpPr>
          <p:nvPr>
            <p:ph type="sldNum" sz="quarter" idx="12"/>
          </p:nvPr>
        </p:nvSpPr>
        <p:spPr/>
        <p:txBody>
          <a:bodyPr/>
          <a:lstStyle/>
          <a:p>
            <a:fld id="{83F159FB-7DEB-45DF-BF94-DE0F7425313E}" type="slidenum">
              <a:rPr lang="en-US" smtClean="0"/>
              <a:pPr/>
              <a:t>46</a:t>
            </a:fld>
            <a:endParaRPr lang="en-US"/>
          </a:p>
        </p:txBody>
      </p:sp>
      <p:sp>
        <p:nvSpPr>
          <p:cNvPr id="38" name="Text Box 34"/>
          <p:cNvSpPr txBox="1">
            <a:spLocks noChangeArrowheads="1"/>
          </p:cNvSpPr>
          <p:nvPr/>
        </p:nvSpPr>
        <p:spPr bwMode="auto">
          <a:xfrm>
            <a:off x="15875" y="609600"/>
            <a:ext cx="9128125" cy="1815882"/>
          </a:xfrm>
          <a:prstGeom prst="rect">
            <a:avLst/>
          </a:prstGeom>
          <a:solidFill>
            <a:srgbClr val="00FFFF"/>
          </a:solidFill>
          <a:ln w="9525">
            <a:solidFill>
              <a:schemeClr val="tx1"/>
            </a:solidFill>
            <a:miter lim="800000"/>
            <a:headEnd/>
            <a:tailEnd/>
          </a:ln>
          <a:effectLst/>
        </p:spPr>
        <p:txBody>
          <a:bodyPr>
            <a:spAutoFit/>
          </a:bodyPr>
          <a:lstStyle/>
          <a:p>
            <a:r>
              <a:rPr lang="en-US" sz="2800" dirty="0" smtClean="0">
                <a:solidFill>
                  <a:schemeClr val="tx1"/>
                </a:solidFill>
              </a:rPr>
              <a:t>Pattern of </a:t>
            </a:r>
            <a:r>
              <a:rPr lang="en-US" sz="2800" dirty="0" err="1" smtClean="0">
                <a:solidFill>
                  <a:schemeClr val="tx1"/>
                </a:solidFill>
              </a:rPr>
              <a:t>pion</a:t>
            </a:r>
            <a:r>
              <a:rPr lang="en-US" sz="2800" dirty="0" smtClean="0">
                <a:solidFill>
                  <a:schemeClr val="tx1"/>
                </a:solidFill>
              </a:rPr>
              <a:t> species asymmetries in the forward direction</a:t>
            </a:r>
          </a:p>
          <a:p>
            <a:r>
              <a:rPr lang="en-US" sz="2800" dirty="0" smtClean="0">
                <a:solidFill>
                  <a:schemeClr val="tx1"/>
                </a:solidFill>
                <a:sym typeface="Wingdings" pitchFamily="2" charset="2"/>
              </a:rPr>
              <a:t> valence quark effect.</a:t>
            </a:r>
          </a:p>
          <a:p>
            <a:r>
              <a:rPr lang="en-US" sz="2800" dirty="0" smtClean="0">
                <a:solidFill>
                  <a:schemeClr val="tx1"/>
                </a:solidFill>
                <a:sym typeface="Wingdings" pitchFamily="2" charset="2"/>
              </a:rPr>
              <a:t>But this conclusion confounded by </a:t>
            </a:r>
            <a:r>
              <a:rPr lang="en-US" sz="2800" dirty="0" err="1" smtClean="0">
                <a:solidFill>
                  <a:schemeClr val="tx1"/>
                </a:solidFill>
                <a:sym typeface="Wingdings" pitchFamily="2" charset="2"/>
              </a:rPr>
              <a:t>kaon</a:t>
            </a:r>
            <a:r>
              <a:rPr lang="en-US" sz="2800" dirty="0" smtClean="0">
                <a:solidFill>
                  <a:schemeClr val="tx1"/>
                </a:solidFill>
                <a:sym typeface="Wingdings" pitchFamily="2" charset="2"/>
              </a:rPr>
              <a:t> and antiproton asymmetries!</a:t>
            </a:r>
            <a:endParaRPr lang="en-US" sz="2800" dirty="0">
              <a:solidFill>
                <a:schemeClr val="tx1"/>
              </a:solidFill>
            </a:endParaRPr>
          </a:p>
        </p:txBody>
      </p:sp>
    </p:spTree>
    <p:extLst>
      <p:ext uri="{BB962C8B-B14F-4D97-AF65-F5344CB8AC3E}">
        <p14:creationId xmlns:p14="http://schemas.microsoft.com/office/powerpoint/2010/main" val="30286317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ppt_x"/>
                                          </p:val>
                                        </p:tav>
                                        <p:tav tm="100000">
                                          <p:val>
                                            <p:strVal val="#ppt_x"/>
                                          </p:val>
                                        </p:tav>
                                      </p:tavLst>
                                    </p:anim>
                                    <p:anim calcmode="lin" valueType="num">
                                      <p:cBhvr additive="base">
                                        <p:cTn id="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816" name="Picture 4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2367" y="1600200"/>
            <a:ext cx="5135433" cy="432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z="3600" dirty="0" smtClean="0"/>
              <a:t>Another Surprise: Transverse Single-Spin Asymmetry in Eta Meson Production</a:t>
            </a:r>
            <a:endParaRPr lang="en-US" sz="3600" dirty="0"/>
          </a:p>
        </p:txBody>
      </p:sp>
      <p:grpSp>
        <p:nvGrpSpPr>
          <p:cNvPr id="3" name="Group 11"/>
          <p:cNvGrpSpPr>
            <a:grpSpLocks/>
          </p:cNvGrpSpPr>
          <p:nvPr/>
        </p:nvGrpSpPr>
        <p:grpSpPr bwMode="auto">
          <a:xfrm>
            <a:off x="4800600" y="3352800"/>
            <a:ext cx="1524000" cy="1066800"/>
            <a:chOff x="2640" y="912"/>
            <a:chExt cx="864" cy="528"/>
          </a:xfrm>
        </p:grpSpPr>
        <p:sp>
          <p:nvSpPr>
            <p:cNvPr id="137228" name="AutoShape 12"/>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ＭＳ Ｐゴシック" pitchFamily="34" charset="-128"/>
              </a:endParaRPr>
            </a:p>
          </p:txBody>
        </p:sp>
        <p:sp>
          <p:nvSpPr>
            <p:cNvPr id="137229" name="Text Box 13"/>
            <p:cNvSpPr txBox="1">
              <a:spLocks noChangeArrowheads="1"/>
            </p:cNvSpPr>
            <p:nvPr/>
          </p:nvSpPr>
          <p:spPr bwMode="auto">
            <a:xfrm>
              <a:off x="2851" y="1058"/>
              <a:ext cx="653" cy="317"/>
            </a:xfrm>
            <a:prstGeom prst="rect">
              <a:avLst/>
            </a:prstGeom>
            <a:noFill/>
            <a:ln w="12700">
              <a:noFill/>
              <a:miter lim="800000"/>
              <a:headEnd type="none" w="sm" len="sm"/>
              <a:tailEnd type="none" w="sm" len="sm"/>
            </a:ln>
            <a:effectLst/>
          </p:spPr>
          <p:txBody>
            <a:bodyPr>
              <a:spAutoFit/>
            </a:bodyPr>
            <a:lstStyle/>
            <a:p>
              <a:r>
                <a:rPr lang="en-US" sz="1800" b="1" i="1" dirty="0">
                  <a:solidFill>
                    <a:srgbClr val="1C0E81"/>
                  </a:solidFill>
                  <a:effectLst>
                    <a:outerShdw blurRad="38100" dist="38100" dir="2700000" algn="tl">
                      <a:srgbClr val="FFFFFF"/>
                    </a:outerShdw>
                  </a:effectLst>
                  <a:latin typeface="" charset="0"/>
                  <a:cs typeface="ＭＳ Ｐゴシック" pitchFamily="34" charset="-128"/>
                </a:rPr>
                <a:t>STAR</a:t>
              </a:r>
            </a:p>
          </p:txBody>
        </p:sp>
      </p:grpSp>
      <p:grpSp>
        <p:nvGrpSpPr>
          <p:cNvPr id="4" name="Group 23"/>
          <p:cNvGrpSpPr>
            <a:grpSpLocks/>
          </p:cNvGrpSpPr>
          <p:nvPr/>
        </p:nvGrpSpPr>
        <p:grpSpPr bwMode="auto">
          <a:xfrm>
            <a:off x="533400" y="3124200"/>
            <a:ext cx="2667000" cy="1600200"/>
            <a:chOff x="3648" y="1824"/>
            <a:chExt cx="1680" cy="1008"/>
          </a:xfrm>
        </p:grpSpPr>
        <p:sp>
          <p:nvSpPr>
            <p:cNvPr id="137240" name="Rectangle 24"/>
            <p:cNvSpPr>
              <a:spLocks noChangeAspect="1" noChangeArrowheads="1"/>
            </p:cNvSpPr>
            <p:nvPr/>
          </p:nvSpPr>
          <p:spPr bwMode="auto">
            <a:xfrm>
              <a:off x="3648" y="1824"/>
              <a:ext cx="1680" cy="1008"/>
            </a:xfrm>
            <a:prstGeom prst="rect">
              <a:avLst/>
            </a:prstGeom>
            <a:solidFill>
              <a:srgbClr val="FFFF99"/>
            </a:solidFill>
            <a:ln w="9525">
              <a:noFill/>
              <a:miter lim="800000"/>
              <a:headEnd/>
              <a:tailEnd/>
            </a:ln>
            <a:effectLst/>
          </p:spPr>
          <p:txBody>
            <a:bodyPr wrap="none" anchor="ctr"/>
            <a:lstStyle/>
            <a:p>
              <a:endParaRPr lang="en-US"/>
            </a:p>
          </p:txBody>
        </p:sp>
        <p:graphicFrame>
          <p:nvGraphicFramePr>
            <p:cNvPr id="137241" name="Object 25"/>
            <p:cNvGraphicFramePr>
              <a:graphicFrameLocks noChangeAspect="1"/>
            </p:cNvGraphicFramePr>
            <p:nvPr/>
          </p:nvGraphicFramePr>
          <p:xfrm>
            <a:off x="3792" y="2208"/>
            <a:ext cx="1296" cy="267"/>
          </p:xfrm>
          <a:graphic>
            <a:graphicData uri="http://schemas.openxmlformats.org/presentationml/2006/ole">
              <mc:AlternateContent xmlns:mc="http://schemas.openxmlformats.org/markup-compatibility/2006">
                <mc:Choice xmlns:v="urn:schemas-microsoft-com:vml" Requires="v">
                  <p:oleObj spid="_x0000_s2004345" name="Equation" r:id="rId5" imgW="1371600" imgH="279360" progId="">
                    <p:embed/>
                  </p:oleObj>
                </mc:Choice>
                <mc:Fallback>
                  <p:oleObj name="Equation" r:id="rId5" imgW="1371600" imgH="279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2" y="2208"/>
                          <a:ext cx="1296" cy="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2" name="Object 26"/>
            <p:cNvGraphicFramePr>
              <a:graphicFrameLocks noChangeAspect="1"/>
            </p:cNvGraphicFramePr>
            <p:nvPr/>
          </p:nvGraphicFramePr>
          <p:xfrm>
            <a:off x="3792" y="2496"/>
            <a:ext cx="1296" cy="244"/>
          </p:xfrm>
          <a:graphic>
            <a:graphicData uri="http://schemas.openxmlformats.org/presentationml/2006/ole">
              <mc:AlternateContent xmlns:mc="http://schemas.openxmlformats.org/markup-compatibility/2006">
                <mc:Choice xmlns:v="urn:schemas-microsoft-com:vml" Requires="v">
                  <p:oleObj spid="_x0000_s2004346" name="Equation" r:id="rId7" imgW="1384300" imgH="254000" progId="">
                    <p:embed/>
                  </p:oleObj>
                </mc:Choice>
                <mc:Fallback>
                  <p:oleObj name="Equation" r:id="rId7" imgW="1384300" imgH="2540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92" y="2496"/>
                          <a:ext cx="1296" cy="2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7243" name="Object 27"/>
            <p:cNvGraphicFramePr>
              <a:graphicFrameLocks noChangeAspect="1"/>
            </p:cNvGraphicFramePr>
            <p:nvPr/>
          </p:nvGraphicFramePr>
          <p:xfrm>
            <a:off x="4032" y="1920"/>
            <a:ext cx="842" cy="211"/>
          </p:xfrm>
          <a:graphic>
            <a:graphicData uri="http://schemas.openxmlformats.org/presentationml/2006/ole">
              <mc:AlternateContent xmlns:mc="http://schemas.openxmlformats.org/markup-compatibility/2006">
                <mc:Choice xmlns:v="urn:schemas-microsoft-com:vml" Requires="v">
                  <p:oleObj spid="_x0000_s2004347" name="Equation" r:id="rId9" imgW="914400" imgH="228600" progId="">
                    <p:embed/>
                  </p:oleObj>
                </mc:Choice>
                <mc:Fallback>
                  <p:oleObj name="Equation" r:id="rId9" imgW="914400" imgH="22860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2" y="1920"/>
                          <a:ext cx="842" cy="2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23" name="Object 22"/>
          <p:cNvGraphicFramePr>
            <a:graphicFrameLocks noChangeAspect="1"/>
          </p:cNvGraphicFramePr>
          <p:nvPr/>
        </p:nvGraphicFramePr>
        <p:xfrm>
          <a:off x="182479" y="1676400"/>
          <a:ext cx="3551321" cy="838200"/>
        </p:xfrm>
        <a:graphic>
          <a:graphicData uri="http://schemas.openxmlformats.org/presentationml/2006/ole">
            <mc:AlternateContent xmlns:mc="http://schemas.openxmlformats.org/markup-compatibility/2006">
              <mc:Choice xmlns:v="urn:schemas-microsoft-com:vml" Requires="v">
                <p:oleObj spid="_x0000_s2004348" name="Equation" r:id="rId11" imgW="2044440" imgH="482400" progId="Equation.3">
                  <p:embed/>
                </p:oleObj>
              </mc:Choice>
              <mc:Fallback>
                <p:oleObj name="Equation" r:id="rId11" imgW="2044440" imgH="4824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479" y="1676400"/>
                        <a:ext cx="3551321" cy="838200"/>
                      </a:xfrm>
                      <a:prstGeom prst="rect">
                        <a:avLst/>
                      </a:prstGeom>
                      <a:solidFill>
                        <a:schemeClr val="bg1"/>
                      </a:solidFill>
                    </p:spPr>
                  </p:pic>
                </p:oleObj>
              </mc:Fallback>
            </mc:AlternateContent>
          </a:graphicData>
        </a:graphic>
      </p:graphicFrame>
      <p:sp>
        <p:nvSpPr>
          <p:cNvPr id="24" name="TextBox 23"/>
          <p:cNvSpPr txBox="1"/>
          <p:nvPr/>
        </p:nvSpPr>
        <p:spPr>
          <a:xfrm>
            <a:off x="21694" y="2590800"/>
            <a:ext cx="3712106" cy="461665"/>
          </a:xfrm>
          <a:prstGeom prst="rect">
            <a:avLst/>
          </a:prstGeom>
          <a:noFill/>
        </p:spPr>
        <p:txBody>
          <a:bodyPr wrap="none" rtlCol="0">
            <a:spAutoFit/>
          </a:bodyPr>
          <a:lstStyle/>
          <a:p>
            <a:r>
              <a:rPr lang="en-US" dirty="0" smtClean="0"/>
              <a:t>Larger than the neutral </a:t>
            </a:r>
            <a:r>
              <a:rPr lang="en-US" dirty="0" err="1" smtClean="0"/>
              <a:t>pion</a:t>
            </a:r>
            <a:r>
              <a:rPr lang="en-US" dirty="0" smtClean="0"/>
              <a:t>!</a:t>
            </a:r>
            <a:endParaRPr lang="en-US" dirty="0"/>
          </a:p>
        </p:txBody>
      </p:sp>
      <p:graphicFrame>
        <p:nvGraphicFramePr>
          <p:cNvPr id="1894410" name="Object 10"/>
          <p:cNvGraphicFramePr>
            <a:graphicFrameLocks noChangeAspect="1"/>
          </p:cNvGraphicFramePr>
          <p:nvPr/>
        </p:nvGraphicFramePr>
        <p:xfrm>
          <a:off x="1014413" y="4941888"/>
          <a:ext cx="1935162" cy="1506537"/>
        </p:xfrm>
        <a:graphic>
          <a:graphicData uri="http://schemas.openxmlformats.org/presentationml/2006/ole">
            <mc:AlternateContent xmlns:mc="http://schemas.openxmlformats.org/markup-compatibility/2006">
              <mc:Choice xmlns:v="urn:schemas-microsoft-com:vml" Requires="v">
                <p:oleObj spid="_x0000_s2004349" name="Equation" r:id="rId13" imgW="1143000" imgH="888840" progId="Equation.3">
                  <p:embed/>
                </p:oleObj>
              </mc:Choice>
              <mc:Fallback>
                <p:oleObj name="Equation" r:id="rId13" imgW="1143000" imgH="8888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14413" y="4941888"/>
                        <a:ext cx="1935162" cy="1506537"/>
                      </a:xfrm>
                      <a:prstGeom prst="rect">
                        <a:avLst/>
                      </a:prstGeom>
                      <a:solidFill>
                        <a:schemeClr val="bg1"/>
                      </a:solidFill>
                      <a:ln w="25400">
                        <a:solidFill>
                          <a:srgbClr val="0000FF"/>
                        </a:solidFill>
                        <a:miter lim="800000"/>
                        <a:headEnd/>
                        <a:tailEnd/>
                      </a:ln>
                    </p:spPr>
                  </p:pic>
                </p:oleObj>
              </mc:Fallback>
            </mc:AlternateContent>
          </a:graphicData>
        </a:graphic>
      </p:graphicFrame>
      <p:sp>
        <p:nvSpPr>
          <p:cNvPr id="26" name="Text Box 34"/>
          <p:cNvSpPr txBox="1">
            <a:spLocks noChangeArrowheads="1"/>
          </p:cNvSpPr>
          <p:nvPr/>
        </p:nvSpPr>
        <p:spPr bwMode="auto">
          <a:xfrm>
            <a:off x="701675" y="2057400"/>
            <a:ext cx="7756525" cy="1384995"/>
          </a:xfrm>
          <a:prstGeom prst="rect">
            <a:avLst/>
          </a:prstGeom>
          <a:solidFill>
            <a:srgbClr val="00FFFF"/>
          </a:solidFill>
          <a:ln w="9525">
            <a:solidFill>
              <a:schemeClr val="tx1"/>
            </a:solidFill>
            <a:miter lim="800000"/>
            <a:headEnd/>
            <a:tailEnd/>
          </a:ln>
          <a:effectLst/>
        </p:spPr>
        <p:txBody>
          <a:bodyPr wrap="square">
            <a:spAutoFit/>
          </a:bodyPr>
          <a:lstStyle/>
          <a:p>
            <a:r>
              <a:rPr lang="en-US" sz="2800" dirty="0" smtClean="0">
                <a:solidFill>
                  <a:schemeClr val="tx1"/>
                </a:solidFill>
              </a:rPr>
              <a:t>Further evidence against a valence quark effect!</a:t>
            </a:r>
          </a:p>
          <a:p>
            <a:r>
              <a:rPr lang="en-US" sz="2800" dirty="0" smtClean="0">
                <a:solidFill>
                  <a:schemeClr val="tx1"/>
                </a:solidFill>
              </a:rPr>
              <a:t>Lots of territory still to explore to understand spin-momentum correlations in QCD!</a:t>
            </a:r>
            <a:endParaRPr lang="en-US" sz="2800" dirty="0">
              <a:solidFill>
                <a:schemeClr val="tx1"/>
              </a:solidFill>
            </a:endParaRPr>
          </a:p>
        </p:txBody>
      </p:sp>
      <p:sp>
        <p:nvSpPr>
          <p:cNvPr id="21" name="Slide Number Placeholder 20"/>
          <p:cNvSpPr>
            <a:spLocks noGrp="1"/>
          </p:cNvSpPr>
          <p:nvPr>
            <p:ph type="sldNum" sz="quarter" idx="12"/>
          </p:nvPr>
        </p:nvSpPr>
        <p:spPr/>
        <p:txBody>
          <a:bodyPr/>
          <a:lstStyle/>
          <a:p>
            <a:fld id="{CC80A51C-0834-4D37-9F6C-E61A03BDE5A5}" type="slidenum">
              <a:rPr lang="en-US" smtClean="0"/>
              <a:pPr/>
              <a:t>47</a:t>
            </a:fld>
            <a:endParaRPr lang="en-US"/>
          </a:p>
        </p:txBody>
      </p:sp>
      <p:sp>
        <p:nvSpPr>
          <p:cNvPr id="22" name="Footer Placeholder 21"/>
          <p:cNvSpPr>
            <a:spLocks noGrp="1"/>
          </p:cNvSpPr>
          <p:nvPr>
            <p:ph type="ftr" sz="quarter" idx="11"/>
          </p:nvPr>
        </p:nvSpPr>
        <p:spPr/>
        <p:txBody>
          <a:bodyPr/>
          <a:lstStyle/>
          <a:p>
            <a:r>
              <a:rPr lang="en-US" smtClean="0"/>
              <a:t>C. Aidala, Ohio U., February 11, 2014</a:t>
            </a:r>
            <a:endParaRPr lang="en-US"/>
          </a:p>
        </p:txBody>
      </p:sp>
      <p:sp>
        <p:nvSpPr>
          <p:cNvPr id="5" name="TextBox 4"/>
          <p:cNvSpPr txBox="1"/>
          <p:nvPr/>
        </p:nvSpPr>
        <p:spPr>
          <a:xfrm>
            <a:off x="5089933" y="5939135"/>
            <a:ext cx="3063467" cy="461665"/>
          </a:xfrm>
          <a:prstGeom prst="rect">
            <a:avLst/>
          </a:prstGeom>
          <a:noFill/>
        </p:spPr>
        <p:txBody>
          <a:bodyPr wrap="none" rtlCol="0">
            <a:spAutoFit/>
          </a:bodyPr>
          <a:lstStyle/>
          <a:p>
            <a:r>
              <a:rPr lang="en-US" dirty="0" smtClean="0"/>
              <a:t>PRD 86:051101 (2012)</a:t>
            </a:r>
            <a:endParaRPr lang="en-US" dirty="0"/>
          </a:p>
        </p:txBody>
      </p:sp>
    </p:spTree>
    <p:extLst>
      <p:ext uri="{BB962C8B-B14F-4D97-AF65-F5344CB8AC3E}">
        <p14:creationId xmlns:p14="http://schemas.microsoft.com/office/powerpoint/2010/main" val="207072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990600"/>
            <a:ext cx="4953000" cy="1219200"/>
          </a:xfrm>
        </p:spPr>
        <p:txBody>
          <a:bodyPr/>
          <a:lstStyle/>
          <a:p>
            <a:r>
              <a:rPr lang="en-US" sz="3400" dirty="0" smtClean="0"/>
              <a:t>Improvements in knowledge of gluon and sea quark spin contributions from RHIC data</a:t>
            </a:r>
            <a:endParaRPr lang="en-US" sz="3400"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48</a:t>
            </a:fld>
            <a:endParaRPr lang="en-US"/>
          </a:p>
        </p:txBody>
      </p:sp>
      <p:pic>
        <p:nvPicPr>
          <p:cNvPr id="19937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228600"/>
            <a:ext cx="3402379"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733800"/>
            <a:ext cx="69151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4347270"/>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World data on polarized proton structure function</a:t>
            </a:r>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49</a:t>
            </a:fld>
            <a:endParaRPr lang="en-US"/>
          </a:p>
        </p:txBody>
      </p:sp>
      <p:pic>
        <p:nvPicPr>
          <p:cNvPr id="199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962" y="1524000"/>
            <a:ext cx="4583038"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301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ooter Placeholder 5"/>
          <p:cNvSpPr>
            <a:spLocks noGrp="1"/>
          </p:cNvSpPr>
          <p:nvPr>
            <p:ph type="ftr" sz="quarter" idx="11"/>
          </p:nvPr>
        </p:nvSpPr>
        <p:spPr/>
        <p:txBody>
          <a:bodyPr/>
          <a:lstStyle/>
          <a:p>
            <a:r>
              <a:rPr lang="en-US" smtClean="0"/>
              <a:t>C. Aidala, Ohio U., February 11, 2014</a:t>
            </a:r>
            <a:endParaRPr lang="en-US"/>
          </a:p>
        </p:txBody>
      </p:sp>
      <p:sp>
        <p:nvSpPr>
          <p:cNvPr id="30" name="Slide Number Placeholder 6"/>
          <p:cNvSpPr>
            <a:spLocks noGrp="1"/>
          </p:cNvSpPr>
          <p:nvPr>
            <p:ph type="sldNum" sz="quarter" idx="12"/>
          </p:nvPr>
        </p:nvSpPr>
        <p:spPr/>
        <p:txBody>
          <a:bodyPr/>
          <a:lstStyle/>
          <a:p>
            <a:fld id="{6B666289-FFFA-4C90-B390-A17EF9BC1669}" type="slidenum">
              <a:rPr lang="en-US"/>
              <a:pPr/>
              <a:t>5</a:t>
            </a:fld>
            <a:endParaRPr lang="en-US"/>
          </a:p>
        </p:txBody>
      </p:sp>
      <p:sp>
        <p:nvSpPr>
          <p:cNvPr id="1239042" name="Rectangle 2"/>
          <p:cNvSpPr>
            <a:spLocks noGrp="1" noChangeArrowheads="1"/>
          </p:cNvSpPr>
          <p:nvPr>
            <p:ph type="title"/>
          </p:nvPr>
        </p:nvSpPr>
        <p:spPr>
          <a:xfrm>
            <a:off x="228600" y="228600"/>
            <a:ext cx="8686800" cy="609600"/>
          </a:xfrm>
        </p:spPr>
        <p:txBody>
          <a:bodyPr>
            <a:normAutofit fontScale="90000"/>
          </a:bodyPr>
          <a:lstStyle/>
          <a:p>
            <a:r>
              <a:rPr lang="en-US" sz="3600" dirty="0" smtClean="0"/>
              <a:t>Parton distribution functions inside a nucleon: </a:t>
            </a:r>
            <a:br>
              <a:rPr lang="en-US" sz="3600" dirty="0" smtClean="0"/>
            </a:br>
            <a:r>
              <a:rPr lang="en-US" sz="3600" dirty="0" smtClean="0"/>
              <a:t>The language we’ve developed (so far!)</a:t>
            </a:r>
            <a:endParaRPr lang="en-US" sz="3600" dirty="0"/>
          </a:p>
        </p:txBody>
      </p:sp>
      <p:grpSp>
        <p:nvGrpSpPr>
          <p:cNvPr id="2" name="Group 3"/>
          <p:cNvGrpSpPr>
            <a:grpSpLocks/>
          </p:cNvGrpSpPr>
          <p:nvPr/>
        </p:nvGrpSpPr>
        <p:grpSpPr bwMode="auto">
          <a:xfrm>
            <a:off x="228600" y="1828800"/>
            <a:ext cx="8686800" cy="4343400"/>
            <a:chOff x="144" y="1728"/>
            <a:chExt cx="5472" cy="1541"/>
          </a:xfrm>
        </p:grpSpPr>
        <p:pic>
          <p:nvPicPr>
            <p:cNvPr id="1239044" name="Picture 4" descr="proton_structure3"/>
            <p:cNvPicPr>
              <a:picLocks noChangeAspect="1" noChangeArrowheads="1"/>
            </p:cNvPicPr>
            <p:nvPr/>
          </p:nvPicPr>
          <p:blipFill>
            <a:blip r:embed="rId3" cstate="print"/>
            <a:srcRect/>
            <a:stretch>
              <a:fillRect/>
            </a:stretch>
          </p:blipFill>
          <p:spPr bwMode="auto">
            <a:xfrm>
              <a:off x="144" y="1728"/>
              <a:ext cx="2688" cy="1541"/>
            </a:xfrm>
            <a:prstGeom prst="rect">
              <a:avLst/>
            </a:prstGeom>
            <a:noFill/>
            <a:ln/>
            <a:effectLst/>
          </p:spPr>
        </p:pic>
        <p:pic>
          <p:nvPicPr>
            <p:cNvPr id="1239045" name="Picture 5" descr="proton_structure4"/>
            <p:cNvPicPr>
              <a:picLocks noChangeAspect="1" noChangeArrowheads="1"/>
            </p:cNvPicPr>
            <p:nvPr/>
          </p:nvPicPr>
          <p:blipFill>
            <a:blip r:embed="rId4" cstate="print"/>
            <a:srcRect/>
            <a:stretch>
              <a:fillRect/>
            </a:stretch>
          </p:blipFill>
          <p:spPr bwMode="auto">
            <a:xfrm>
              <a:off x="2928" y="1728"/>
              <a:ext cx="2688" cy="1536"/>
            </a:xfrm>
            <a:prstGeom prst="rect">
              <a:avLst/>
            </a:prstGeom>
            <a:noFill/>
            <a:ln/>
            <a:effectLst/>
          </p:spPr>
        </p:pic>
      </p:grpSp>
      <p:sp>
        <p:nvSpPr>
          <p:cNvPr id="1239046" name="Text Box 6"/>
          <p:cNvSpPr txBox="1">
            <a:spLocks noChangeArrowheads="1"/>
          </p:cNvSpPr>
          <p:nvPr/>
        </p:nvSpPr>
        <p:spPr bwMode="auto">
          <a:xfrm>
            <a:off x="1360488" y="6140450"/>
            <a:ext cx="4987925" cy="381000"/>
          </a:xfrm>
          <a:prstGeom prst="rect">
            <a:avLst/>
          </a:prstGeom>
          <a:noFill/>
          <a:ln w="9525">
            <a:noFill/>
            <a:miter lim="800000"/>
            <a:headEnd/>
            <a:tailEnd/>
          </a:ln>
          <a:effectLst/>
        </p:spPr>
        <p:txBody>
          <a:bodyPr wrap="none">
            <a:spAutoFit/>
          </a:bodyPr>
          <a:lstStyle/>
          <a:p>
            <a:r>
              <a:rPr lang="en-US" sz="1900" dirty="0" err="1">
                <a:solidFill>
                  <a:schemeClr val="accent5">
                    <a:lumMod val="40000"/>
                    <a:lumOff val="60000"/>
                  </a:schemeClr>
                </a:solidFill>
              </a:rPr>
              <a:t>Halzen</a:t>
            </a:r>
            <a:r>
              <a:rPr lang="en-US" sz="1900" dirty="0">
                <a:solidFill>
                  <a:schemeClr val="accent5">
                    <a:lumMod val="40000"/>
                    <a:lumOff val="60000"/>
                  </a:schemeClr>
                </a:solidFill>
              </a:rPr>
              <a:t> and Martin, “Quarks and Leptons”, p. 201</a:t>
            </a:r>
          </a:p>
        </p:txBody>
      </p:sp>
      <p:sp>
        <p:nvSpPr>
          <p:cNvPr id="1239047" name="Text Box 7"/>
          <p:cNvSpPr txBox="1">
            <a:spLocks noChangeArrowheads="1"/>
          </p:cNvSpPr>
          <p:nvPr/>
        </p:nvSpPr>
        <p:spPr bwMode="auto">
          <a:xfrm>
            <a:off x="3276600" y="3551238"/>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8" name="Text Box 8"/>
          <p:cNvSpPr txBox="1">
            <a:spLocks noChangeArrowheads="1"/>
          </p:cNvSpPr>
          <p:nvPr/>
        </p:nvSpPr>
        <p:spPr bwMode="auto">
          <a:xfrm>
            <a:off x="3352800" y="5776913"/>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49" name="Text Box 9"/>
          <p:cNvSpPr txBox="1">
            <a:spLocks noChangeArrowheads="1"/>
          </p:cNvSpPr>
          <p:nvPr/>
        </p:nvSpPr>
        <p:spPr bwMode="auto">
          <a:xfrm>
            <a:off x="4038600" y="3505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0" name="Text Box 10"/>
          <p:cNvSpPr txBox="1">
            <a:spLocks noChangeArrowheads="1"/>
          </p:cNvSpPr>
          <p:nvPr/>
        </p:nvSpPr>
        <p:spPr bwMode="auto">
          <a:xfrm>
            <a:off x="7696200" y="5562600"/>
            <a:ext cx="914400" cy="396875"/>
          </a:xfrm>
          <a:prstGeom prst="rect">
            <a:avLst/>
          </a:prstGeom>
          <a:solidFill>
            <a:schemeClr val="bg1"/>
          </a:solidFill>
          <a:ln w="9525">
            <a:noFill/>
            <a:miter lim="800000"/>
            <a:headEnd/>
            <a:tailEnd/>
          </a:ln>
          <a:effectLst/>
        </p:spPr>
        <p:txBody>
          <a:bodyPr>
            <a:spAutoFit/>
          </a:bodyPr>
          <a:lstStyle/>
          <a:p>
            <a:r>
              <a:rPr lang="en-US" sz="2000">
                <a:solidFill>
                  <a:schemeClr val="tx1"/>
                </a:solidFill>
              </a:rPr>
              <a:t>x</a:t>
            </a:r>
            <a:r>
              <a:rPr lang="en-US" sz="2000" baseline="-14000">
                <a:solidFill>
                  <a:schemeClr val="tx1"/>
                </a:solidFill>
              </a:rPr>
              <a:t>Bjorken</a:t>
            </a:r>
          </a:p>
        </p:txBody>
      </p:sp>
      <p:sp>
        <p:nvSpPr>
          <p:cNvPr id="1239051" name="Text Box 11"/>
          <p:cNvSpPr txBox="1">
            <a:spLocks noChangeArrowheads="1"/>
          </p:cNvSpPr>
          <p:nvPr/>
        </p:nvSpPr>
        <p:spPr bwMode="auto">
          <a:xfrm>
            <a:off x="4191000" y="5715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2" name="Text Box 12"/>
          <p:cNvSpPr txBox="1">
            <a:spLocks noChangeArrowheads="1"/>
          </p:cNvSpPr>
          <p:nvPr/>
        </p:nvSpPr>
        <p:spPr bwMode="auto">
          <a:xfrm>
            <a:off x="8534400" y="54102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3" name="Text Box 13"/>
          <p:cNvSpPr txBox="1">
            <a:spLocks noChangeArrowheads="1"/>
          </p:cNvSpPr>
          <p:nvPr/>
        </p:nvSpPr>
        <p:spPr bwMode="auto">
          <a:xfrm>
            <a:off x="2971800" y="5715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4" name="Text Box 14"/>
          <p:cNvSpPr txBox="1">
            <a:spLocks noChangeArrowheads="1"/>
          </p:cNvSpPr>
          <p:nvPr/>
        </p:nvSpPr>
        <p:spPr bwMode="auto">
          <a:xfrm>
            <a:off x="7467600" y="54102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5" name="Text Box 15"/>
          <p:cNvSpPr txBox="1">
            <a:spLocks noChangeArrowheads="1"/>
          </p:cNvSpPr>
          <p:nvPr/>
        </p:nvSpPr>
        <p:spPr bwMode="auto">
          <a:xfrm>
            <a:off x="7800975" y="3581400"/>
            <a:ext cx="914400" cy="396875"/>
          </a:xfrm>
          <a:prstGeom prst="rect">
            <a:avLst/>
          </a:prstGeom>
          <a:solidFill>
            <a:schemeClr val="bg1"/>
          </a:solidFill>
          <a:ln w="9525">
            <a:noFill/>
            <a:miter lim="800000"/>
            <a:headEnd/>
            <a:tailEnd/>
          </a:ln>
          <a:effectLst/>
        </p:spPr>
        <p:txBody>
          <a:bodyPr>
            <a:spAutoFit/>
          </a:bodyPr>
          <a:lstStyle/>
          <a:p>
            <a:r>
              <a:rPr lang="en-US" sz="2000" dirty="0" err="1">
                <a:solidFill>
                  <a:schemeClr val="tx1"/>
                </a:solidFill>
              </a:rPr>
              <a:t>x</a:t>
            </a:r>
            <a:r>
              <a:rPr lang="en-US" sz="2000" baseline="-14000" dirty="0" err="1">
                <a:solidFill>
                  <a:schemeClr val="tx1"/>
                </a:solidFill>
              </a:rPr>
              <a:t>Bjorken</a:t>
            </a:r>
            <a:endParaRPr lang="en-US" sz="2000" baseline="-14000" dirty="0">
              <a:solidFill>
                <a:schemeClr val="tx1"/>
              </a:solidFill>
            </a:endParaRPr>
          </a:p>
        </p:txBody>
      </p:sp>
      <p:sp>
        <p:nvSpPr>
          <p:cNvPr id="1239056" name="Text Box 16"/>
          <p:cNvSpPr txBox="1">
            <a:spLocks noChangeArrowheads="1"/>
          </p:cNvSpPr>
          <p:nvPr/>
        </p:nvSpPr>
        <p:spPr bwMode="auto">
          <a:xfrm>
            <a:off x="7543800" y="3429000"/>
            <a:ext cx="457200" cy="304800"/>
          </a:xfrm>
          <a:prstGeom prst="rect">
            <a:avLst/>
          </a:prstGeom>
          <a:solidFill>
            <a:schemeClr val="bg1"/>
          </a:solidFill>
          <a:ln w="9525">
            <a:noFill/>
            <a:miter lim="800000"/>
            <a:headEnd/>
            <a:tailEnd/>
          </a:ln>
          <a:effectLst/>
        </p:spPr>
        <p:txBody>
          <a:bodyPr>
            <a:spAutoFit/>
          </a:bodyPr>
          <a:lstStyle/>
          <a:p>
            <a:r>
              <a:rPr lang="en-US" sz="1400">
                <a:solidFill>
                  <a:schemeClr val="tx1"/>
                </a:solidFill>
              </a:rPr>
              <a:t>1/3</a:t>
            </a:r>
            <a:endParaRPr lang="en-US" sz="1400" baseline="-14000">
              <a:solidFill>
                <a:schemeClr val="tx1"/>
              </a:solidFill>
            </a:endParaRPr>
          </a:p>
        </p:txBody>
      </p:sp>
      <p:sp>
        <p:nvSpPr>
          <p:cNvPr id="1239057" name="Text Box 17"/>
          <p:cNvSpPr txBox="1">
            <a:spLocks noChangeArrowheads="1"/>
          </p:cNvSpPr>
          <p:nvPr/>
        </p:nvSpPr>
        <p:spPr bwMode="auto">
          <a:xfrm>
            <a:off x="8534400" y="3429000"/>
            <a:ext cx="304800" cy="366713"/>
          </a:xfrm>
          <a:prstGeom prst="rect">
            <a:avLst/>
          </a:prstGeom>
          <a:solidFill>
            <a:schemeClr val="bg1"/>
          </a:solidFill>
          <a:ln w="9525">
            <a:noFill/>
            <a:miter lim="800000"/>
            <a:headEnd/>
            <a:tailEnd/>
          </a:ln>
          <a:effectLst/>
        </p:spPr>
        <p:txBody>
          <a:bodyPr>
            <a:spAutoFit/>
          </a:bodyPr>
          <a:lstStyle/>
          <a:p>
            <a:r>
              <a:rPr lang="en-US" sz="1800">
                <a:solidFill>
                  <a:schemeClr val="tx1"/>
                </a:solidFill>
              </a:rPr>
              <a:t>1</a:t>
            </a:r>
            <a:endParaRPr lang="en-US" sz="1800" baseline="-14000">
              <a:solidFill>
                <a:schemeClr val="tx1"/>
              </a:solidFill>
            </a:endParaRPr>
          </a:p>
        </p:txBody>
      </p:sp>
      <p:sp>
        <p:nvSpPr>
          <p:cNvPr id="1239058" name="Text Box 18"/>
          <p:cNvSpPr txBox="1">
            <a:spLocks noChangeArrowheads="1"/>
          </p:cNvSpPr>
          <p:nvPr/>
        </p:nvSpPr>
        <p:spPr bwMode="auto">
          <a:xfrm>
            <a:off x="7972425" y="4329113"/>
            <a:ext cx="850900"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Valence</a:t>
            </a:r>
          </a:p>
        </p:txBody>
      </p:sp>
      <p:sp>
        <p:nvSpPr>
          <p:cNvPr id="1239059" name="Text Box 19"/>
          <p:cNvSpPr txBox="1">
            <a:spLocks noChangeArrowheads="1"/>
          </p:cNvSpPr>
          <p:nvPr/>
        </p:nvSpPr>
        <p:spPr bwMode="auto">
          <a:xfrm>
            <a:off x="7289800" y="3854450"/>
            <a:ext cx="477838" cy="336550"/>
          </a:xfrm>
          <a:prstGeom prst="rect">
            <a:avLst/>
          </a:prstGeom>
          <a:solidFill>
            <a:schemeClr val="bg1"/>
          </a:solidFill>
          <a:ln w="9525">
            <a:noFill/>
            <a:miter lim="800000"/>
            <a:headEnd/>
            <a:tailEnd/>
          </a:ln>
          <a:effectLst/>
        </p:spPr>
        <p:txBody>
          <a:bodyPr wrap="none">
            <a:spAutoFit/>
          </a:bodyPr>
          <a:lstStyle/>
          <a:p>
            <a:r>
              <a:rPr lang="en-US" sz="1600">
                <a:solidFill>
                  <a:schemeClr val="tx1"/>
                </a:solidFill>
              </a:rPr>
              <a:t>Sea</a:t>
            </a:r>
          </a:p>
        </p:txBody>
      </p:sp>
      <p:sp>
        <p:nvSpPr>
          <p:cNvPr id="1239060" name="Rectangle 20"/>
          <p:cNvSpPr>
            <a:spLocks noChangeArrowheads="1"/>
          </p:cNvSpPr>
          <p:nvPr/>
        </p:nvSpPr>
        <p:spPr bwMode="auto">
          <a:xfrm>
            <a:off x="7696200" y="3962400"/>
            <a:ext cx="381000" cy="152400"/>
          </a:xfrm>
          <a:prstGeom prst="rect">
            <a:avLst/>
          </a:prstGeom>
          <a:solidFill>
            <a:schemeClr val="bg1"/>
          </a:solidFill>
          <a:ln w="9525">
            <a:noFill/>
            <a:miter lim="800000"/>
            <a:headEnd/>
            <a:tailEnd/>
          </a:ln>
          <a:effectLst/>
        </p:spPr>
        <p:txBody>
          <a:bodyPr wrap="none" anchor="ctr"/>
          <a:lstStyle/>
          <a:p>
            <a:endParaRPr lang="en-US"/>
          </a:p>
        </p:txBody>
      </p:sp>
      <p:sp>
        <p:nvSpPr>
          <p:cNvPr id="1239061" name="Text Box 21"/>
          <p:cNvSpPr txBox="1">
            <a:spLocks noChangeArrowheads="1"/>
          </p:cNvSpPr>
          <p:nvPr/>
        </p:nvSpPr>
        <p:spPr bwMode="auto">
          <a:xfrm>
            <a:off x="276225" y="2400300"/>
            <a:ext cx="161925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A point particle</a:t>
            </a:r>
          </a:p>
        </p:txBody>
      </p:sp>
      <p:sp>
        <p:nvSpPr>
          <p:cNvPr id="1239062" name="Text Box 22"/>
          <p:cNvSpPr txBox="1">
            <a:spLocks noChangeArrowheads="1"/>
          </p:cNvSpPr>
          <p:nvPr/>
        </p:nvSpPr>
        <p:spPr bwMode="auto">
          <a:xfrm>
            <a:off x="260350" y="4176713"/>
            <a:ext cx="1720850" cy="366712"/>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valence quarks</a:t>
            </a:r>
          </a:p>
        </p:txBody>
      </p:sp>
      <p:sp>
        <p:nvSpPr>
          <p:cNvPr id="1239063" name="Text Box 23"/>
          <p:cNvSpPr txBox="1">
            <a:spLocks noChangeArrowheads="1"/>
          </p:cNvSpPr>
          <p:nvPr/>
        </p:nvSpPr>
        <p:spPr bwMode="auto">
          <a:xfrm>
            <a:off x="4660900" y="2009775"/>
            <a:ext cx="2349500" cy="366713"/>
          </a:xfrm>
          <a:prstGeom prst="rect">
            <a:avLst/>
          </a:prstGeom>
          <a:solidFill>
            <a:schemeClr val="bg1"/>
          </a:solidFill>
          <a:ln w="9525">
            <a:noFill/>
            <a:miter lim="800000"/>
            <a:headEnd/>
            <a:tailEnd/>
          </a:ln>
          <a:effectLst/>
        </p:spPr>
        <p:txBody>
          <a:bodyPr wrap="none">
            <a:spAutoFit/>
          </a:bodyPr>
          <a:lstStyle/>
          <a:p>
            <a:r>
              <a:rPr lang="en-US" sz="1800">
                <a:solidFill>
                  <a:schemeClr val="tx1"/>
                </a:solidFill>
              </a:rPr>
              <a:t>3 bound valence quarks</a:t>
            </a:r>
          </a:p>
        </p:txBody>
      </p:sp>
      <p:sp>
        <p:nvSpPr>
          <p:cNvPr id="1239065" name="Text Box 25"/>
          <p:cNvSpPr txBox="1">
            <a:spLocks noChangeArrowheads="1"/>
          </p:cNvSpPr>
          <p:nvPr/>
        </p:nvSpPr>
        <p:spPr bwMode="auto">
          <a:xfrm>
            <a:off x="6205538" y="5535613"/>
            <a:ext cx="731837" cy="304800"/>
          </a:xfrm>
          <a:prstGeom prst="rect">
            <a:avLst/>
          </a:prstGeom>
          <a:solidFill>
            <a:schemeClr val="bg1"/>
          </a:solidFill>
          <a:ln w="9525">
            <a:noFill/>
            <a:miter lim="800000"/>
            <a:headEnd/>
            <a:tailEnd/>
          </a:ln>
          <a:effectLst/>
        </p:spPr>
        <p:txBody>
          <a:bodyPr wrap="none">
            <a:spAutoFit/>
          </a:bodyPr>
          <a:lstStyle/>
          <a:p>
            <a:r>
              <a:rPr lang="en-US" sz="1400">
                <a:solidFill>
                  <a:schemeClr val="tx1"/>
                </a:solidFill>
              </a:rPr>
              <a:t>Small x</a:t>
            </a:r>
          </a:p>
        </p:txBody>
      </p:sp>
      <p:sp>
        <p:nvSpPr>
          <p:cNvPr id="1239066" name="Text Box 26"/>
          <p:cNvSpPr txBox="1">
            <a:spLocks noChangeArrowheads="1"/>
          </p:cNvSpPr>
          <p:nvPr/>
        </p:nvSpPr>
        <p:spPr bwMode="auto">
          <a:xfrm>
            <a:off x="787400" y="1066800"/>
            <a:ext cx="7219220" cy="769441"/>
          </a:xfrm>
          <a:prstGeom prst="rect">
            <a:avLst/>
          </a:prstGeom>
          <a:noFill/>
          <a:ln w="9525">
            <a:noFill/>
            <a:miter lim="800000"/>
            <a:headEnd/>
            <a:tailEnd/>
          </a:ln>
          <a:effectLst/>
        </p:spPr>
        <p:txBody>
          <a:bodyPr wrap="none">
            <a:spAutoFit/>
          </a:bodyPr>
          <a:lstStyle/>
          <a:p>
            <a:r>
              <a:rPr lang="en-US" sz="2200" dirty="0">
                <a:solidFill>
                  <a:srgbClr val="FFFFCC"/>
                </a:solidFill>
              </a:rPr>
              <a:t>What momentum fraction would the scattering particle carry </a:t>
            </a:r>
          </a:p>
          <a:p>
            <a:r>
              <a:rPr lang="en-US" sz="2200" dirty="0">
                <a:solidFill>
                  <a:srgbClr val="FFFFCC"/>
                </a:solidFill>
              </a:rPr>
              <a:t>if the proton were made of …</a:t>
            </a:r>
          </a:p>
        </p:txBody>
      </p:sp>
      <p:sp>
        <p:nvSpPr>
          <p:cNvPr id="1239068" name="Rectangle 28"/>
          <p:cNvSpPr>
            <a:spLocks noChangeArrowheads="1"/>
          </p:cNvSpPr>
          <p:nvPr/>
        </p:nvSpPr>
        <p:spPr bwMode="auto">
          <a:xfrm>
            <a:off x="7216775" y="4267200"/>
            <a:ext cx="457200" cy="1096963"/>
          </a:xfrm>
          <a:prstGeom prst="rect">
            <a:avLst/>
          </a:prstGeom>
          <a:solidFill>
            <a:schemeClr val="bg1"/>
          </a:solidFill>
          <a:ln w="9525">
            <a:noFill/>
            <a:miter lim="800000"/>
            <a:headEnd/>
            <a:tailEnd/>
          </a:ln>
          <a:effectLst/>
        </p:spPr>
        <p:txBody>
          <a:bodyPr wrap="none" anchor="ctr"/>
          <a:lstStyle/>
          <a:p>
            <a:endParaRPr lang="en-US"/>
          </a:p>
        </p:txBody>
      </p:sp>
      <p:sp>
        <p:nvSpPr>
          <p:cNvPr id="31" name="Rectangle 30"/>
          <p:cNvSpPr/>
          <p:nvPr/>
        </p:nvSpPr>
        <p:spPr>
          <a:xfrm>
            <a:off x="4876800" y="3795932"/>
            <a:ext cx="9906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9064" name="Text Box 24"/>
          <p:cNvSpPr txBox="1">
            <a:spLocks noChangeArrowheads="1"/>
          </p:cNvSpPr>
          <p:nvPr/>
        </p:nvSpPr>
        <p:spPr bwMode="auto">
          <a:xfrm>
            <a:off x="4572000" y="3575447"/>
            <a:ext cx="2970237" cy="615553"/>
          </a:xfrm>
          <a:prstGeom prst="rect">
            <a:avLst/>
          </a:prstGeom>
          <a:noFill/>
          <a:ln w="9525">
            <a:noFill/>
            <a:miter lim="800000"/>
            <a:headEnd/>
            <a:tailEnd/>
          </a:ln>
          <a:effectLst/>
        </p:spPr>
        <p:txBody>
          <a:bodyPr wrap="none">
            <a:spAutoFit/>
          </a:bodyPr>
          <a:lstStyle/>
          <a:p>
            <a:r>
              <a:rPr lang="en-US" sz="1700" dirty="0">
                <a:solidFill>
                  <a:schemeClr val="tx1"/>
                </a:solidFill>
              </a:rPr>
              <a:t>3 bound valence quarks </a:t>
            </a:r>
            <a:r>
              <a:rPr lang="en-US" sz="1700" dirty="0" smtClean="0">
                <a:solidFill>
                  <a:schemeClr val="tx1"/>
                </a:solidFill>
              </a:rPr>
              <a:t>+ some</a:t>
            </a:r>
            <a:endParaRPr lang="en-US" sz="1700" dirty="0">
              <a:solidFill>
                <a:schemeClr val="tx1"/>
              </a:solidFill>
            </a:endParaRPr>
          </a:p>
          <a:p>
            <a:r>
              <a:rPr lang="en-US" sz="1700" dirty="0" smtClean="0">
                <a:solidFill>
                  <a:schemeClr val="tx1"/>
                </a:solidFill>
              </a:rPr>
              <a:t>low-momentum </a:t>
            </a:r>
            <a:r>
              <a:rPr lang="en-US" sz="1700" dirty="0">
                <a:solidFill>
                  <a:schemeClr val="tx1"/>
                </a:solidFill>
              </a:rPr>
              <a:t>sea quarks</a:t>
            </a:r>
          </a:p>
        </p:txBody>
      </p:sp>
    </p:spTree>
    <p:extLst>
      <p:ext uri="{BB962C8B-B14F-4D97-AF65-F5344CB8AC3E}">
        <p14:creationId xmlns:p14="http://schemas.microsoft.com/office/powerpoint/2010/main" val="1004795696"/>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z="4000" dirty="0" smtClean="0"/>
              <a:t>Dijet Cross Section and </a:t>
            </a:r>
            <a:br>
              <a:rPr lang="en-US" sz="4000" dirty="0" smtClean="0"/>
            </a:br>
            <a:r>
              <a:rPr lang="en-US" sz="4000" dirty="0" smtClean="0"/>
              <a:t>Double </a:t>
            </a:r>
            <a:r>
              <a:rPr lang="en-US" sz="4000" dirty="0" err="1" smtClean="0"/>
              <a:t>Helicity</a:t>
            </a:r>
            <a:r>
              <a:rPr lang="en-US" sz="4000" dirty="0" smtClean="0"/>
              <a:t> Asymmetry</a:t>
            </a:r>
            <a:endParaRPr lang="en-US" sz="4000"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50</a:t>
            </a:fld>
            <a:endParaRPr lang="en-US"/>
          </a:p>
        </p:txBody>
      </p:sp>
      <p:pic>
        <p:nvPicPr>
          <p:cNvPr id="2085890" name="Picture 2"/>
          <p:cNvPicPr>
            <a:picLocks noChangeAspect="1" noChangeArrowheads="1"/>
          </p:cNvPicPr>
          <p:nvPr/>
        </p:nvPicPr>
        <p:blipFill>
          <a:blip r:embed="rId2" cstate="print"/>
          <a:srcRect/>
          <a:stretch>
            <a:fillRect/>
          </a:stretch>
        </p:blipFill>
        <p:spPr bwMode="auto">
          <a:xfrm>
            <a:off x="381000" y="1295400"/>
            <a:ext cx="3810000" cy="4953000"/>
          </a:xfrm>
          <a:prstGeom prst="rect">
            <a:avLst/>
          </a:prstGeom>
          <a:noFill/>
          <a:ln w="9525">
            <a:noFill/>
            <a:miter lim="800000"/>
            <a:headEnd/>
            <a:tailEnd/>
          </a:ln>
        </p:spPr>
      </p:pic>
      <p:grpSp>
        <p:nvGrpSpPr>
          <p:cNvPr id="8" name="Group 38"/>
          <p:cNvGrpSpPr>
            <a:grpSpLocks/>
          </p:cNvGrpSpPr>
          <p:nvPr/>
        </p:nvGrpSpPr>
        <p:grpSpPr bwMode="auto">
          <a:xfrm>
            <a:off x="6858000" y="5562600"/>
            <a:ext cx="1524000" cy="990600"/>
            <a:chOff x="2640" y="912"/>
            <a:chExt cx="864" cy="528"/>
          </a:xfrm>
        </p:grpSpPr>
        <p:sp>
          <p:nvSpPr>
            <p:cNvPr id="9" name="AutoShape 39"/>
            <p:cNvSpPr>
              <a:spLocks noChangeArrowheads="1"/>
            </p:cNvSpPr>
            <p:nvPr/>
          </p:nvSpPr>
          <p:spPr bwMode="auto">
            <a:xfrm>
              <a:off x="2640" y="912"/>
              <a:ext cx="601" cy="528"/>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0" name="Text Box 40"/>
            <p:cNvSpPr txBox="1">
              <a:spLocks noChangeArrowheads="1"/>
            </p:cNvSpPr>
            <p:nvPr/>
          </p:nvSpPr>
          <p:spPr bwMode="auto">
            <a:xfrm>
              <a:off x="2852" y="1057"/>
              <a:ext cx="652" cy="243"/>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12" name="TextBox 11"/>
          <p:cNvSpPr txBox="1"/>
          <p:nvPr/>
        </p:nvSpPr>
        <p:spPr>
          <a:xfrm>
            <a:off x="4876800" y="1371600"/>
            <a:ext cx="3736446" cy="2308324"/>
          </a:xfrm>
          <a:prstGeom prst="rect">
            <a:avLst/>
          </a:prstGeom>
          <a:noFill/>
        </p:spPr>
        <p:txBody>
          <a:bodyPr wrap="square" rtlCol="0">
            <a:spAutoFit/>
          </a:bodyPr>
          <a:lstStyle/>
          <a:p>
            <a:pPr algn="l">
              <a:buFont typeface="Arial" pitchFamily="34" charset="0"/>
              <a:buChar char="•"/>
            </a:pPr>
            <a:r>
              <a:rPr lang="en-US" dirty="0" smtClean="0"/>
              <a:t> </a:t>
            </a:r>
            <a:r>
              <a:rPr lang="en-US" dirty="0" err="1" smtClean="0"/>
              <a:t>Dijets</a:t>
            </a:r>
            <a:r>
              <a:rPr lang="en-US" dirty="0" smtClean="0"/>
              <a:t> as a function of invariant mass</a:t>
            </a:r>
          </a:p>
          <a:p>
            <a:pPr algn="l">
              <a:buFont typeface="Arial" pitchFamily="34" charset="0"/>
              <a:buChar char="•"/>
            </a:pPr>
            <a:r>
              <a:rPr lang="en-US" dirty="0" smtClean="0"/>
              <a:t> More complete kinematic reconstruction of hard scattering—pin down </a:t>
            </a:r>
            <a:r>
              <a:rPr lang="en-US" i="1" dirty="0" smtClean="0"/>
              <a:t>x</a:t>
            </a:r>
            <a:r>
              <a:rPr lang="en-US" dirty="0" smtClean="0"/>
              <a:t> values probed</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6304"/>
            <a:ext cx="9144000" cy="3125391"/>
          </a:xfrm>
          <a:prstGeom prst="rect">
            <a:avLst/>
          </a:prstGeom>
        </p:spPr>
      </p:pic>
    </p:spTree>
    <p:extLst>
      <p:ext uri="{BB962C8B-B14F-4D97-AF65-F5344CB8AC3E}">
        <p14:creationId xmlns:p14="http://schemas.microsoft.com/office/powerpoint/2010/main" val="8609775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085890"/>
                                        </p:tgtEl>
                                      </p:cBhvr>
                                    </p:animEffect>
                                    <p:set>
                                      <p:cBhvr>
                                        <p:cTn id="7" dur="1" fill="hold">
                                          <p:stCondLst>
                                            <p:cond delay="499"/>
                                          </p:stCondLst>
                                        </p:cTn>
                                        <p:tgtEl>
                                          <p:spTgt spid="2085890"/>
                                        </p:tgtEl>
                                        <p:attrNameLst>
                                          <p:attrName>style.visibility</p:attrName>
                                        </p:attrNameLst>
                                      </p:cBhvr>
                                      <p:to>
                                        <p:strVal val="hidden"/>
                                      </p:to>
                                    </p:set>
                                  </p:childTnLst>
                                </p:cTn>
                              </p:par>
                              <p:par>
                                <p:cTn id="8" presetID="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Ohio U., February 11, 2014</a:t>
            </a:r>
            <a:endParaRPr lang="en-US"/>
          </a:p>
        </p:txBody>
      </p:sp>
      <p:sp>
        <p:nvSpPr>
          <p:cNvPr id="1613826" name="Text Box 2"/>
          <p:cNvSpPr txBox="1">
            <a:spLocks noChangeArrowheads="1"/>
          </p:cNvSpPr>
          <p:nvPr/>
        </p:nvSpPr>
        <p:spPr bwMode="auto">
          <a:xfrm>
            <a:off x="5715000" y="1524000"/>
            <a:ext cx="3429000" cy="4114800"/>
          </a:xfrm>
          <a:prstGeom prst="rect">
            <a:avLst/>
          </a:prstGeom>
          <a:noFill/>
          <a:ln w="9525">
            <a:noFill/>
            <a:miter lim="800000"/>
            <a:headEnd/>
            <a:tailEnd/>
          </a:ln>
          <a:effectLst/>
        </p:spPr>
        <p:txBody>
          <a:bodyPr>
            <a:spAutoFit/>
          </a:bodyPr>
          <a:lstStyle/>
          <a:p>
            <a:pPr algn="l"/>
            <a:r>
              <a:rPr lang="en-US" sz="2000"/>
              <a:t>Comparison of NLO pQCD calculations with BRAHMS </a:t>
            </a:r>
            <a:r>
              <a:rPr lang="en-US" sz="2000">
                <a:latin typeface="Symbol" pitchFamily="18" charset="2"/>
              </a:rPr>
              <a:t>p</a:t>
            </a:r>
            <a:r>
              <a:rPr lang="en-US" sz="2000" baseline="30000"/>
              <a:t> </a:t>
            </a:r>
            <a:r>
              <a:rPr lang="en-US" sz="2000"/>
              <a:t>data at high rapidity. The calculations are for a scale factor of </a:t>
            </a:r>
            <a:r>
              <a:rPr lang="en-US" sz="2000">
                <a:latin typeface="Symbol" pitchFamily="18" charset="2"/>
              </a:rPr>
              <a:t>m</a:t>
            </a:r>
            <a:r>
              <a:rPr lang="en-US" sz="2000"/>
              <a:t>=p</a:t>
            </a:r>
            <a:r>
              <a:rPr lang="en-US" sz="2000" baseline="-25000"/>
              <a:t>T</a:t>
            </a:r>
            <a:r>
              <a:rPr lang="en-US" sz="2000"/>
              <a:t>, KKP (solid) and DSS (dashed) with CTEQ5 and CTEQ6.5.</a:t>
            </a:r>
          </a:p>
          <a:p>
            <a:pPr algn="l"/>
            <a:endParaRPr lang="en-US" sz="2000"/>
          </a:p>
          <a:p>
            <a:pPr algn="l"/>
            <a:r>
              <a:rPr lang="en-US" sz="2000"/>
              <a:t>Surprisingly good description of data, in apparent disagreement with earlier analysis of ISR </a:t>
            </a:r>
            <a:r>
              <a:rPr lang="en-US">
                <a:latin typeface="Symbol" pitchFamily="18" charset="2"/>
              </a:rPr>
              <a:t>p</a:t>
            </a:r>
            <a:r>
              <a:rPr lang="en-US" baseline="30000"/>
              <a:t>0</a:t>
            </a:r>
            <a:r>
              <a:rPr lang="en-US"/>
              <a:t> </a:t>
            </a:r>
            <a:r>
              <a:rPr lang="en-US" sz="2000"/>
              <a:t>data at 53 GeV.</a:t>
            </a:r>
          </a:p>
        </p:txBody>
      </p:sp>
      <p:pic>
        <p:nvPicPr>
          <p:cNvPr id="1613827" name="Picture 3"/>
          <p:cNvPicPr>
            <a:picLocks noChangeAspect="1" noChangeArrowheads="1"/>
          </p:cNvPicPr>
          <p:nvPr/>
        </p:nvPicPr>
        <p:blipFill>
          <a:blip r:embed="rId3" cstate="print"/>
          <a:srcRect/>
          <a:stretch>
            <a:fillRect/>
          </a:stretch>
        </p:blipFill>
        <p:spPr bwMode="auto">
          <a:xfrm>
            <a:off x="304800" y="1219200"/>
            <a:ext cx="5105400" cy="4440238"/>
          </a:xfrm>
          <a:prstGeom prst="rect">
            <a:avLst/>
          </a:prstGeom>
          <a:noFill/>
          <a:ln w="9525">
            <a:noFill/>
            <a:miter lim="800000"/>
            <a:headEnd/>
            <a:tailEnd/>
          </a:ln>
          <a:effectLst/>
        </p:spPr>
      </p:pic>
      <p:sp>
        <p:nvSpPr>
          <p:cNvPr id="1613828" name="Rectangle 4"/>
          <p:cNvSpPr>
            <a:spLocks noGrp="1" noChangeArrowheads="1"/>
          </p:cNvSpPr>
          <p:nvPr>
            <p:ph type="title"/>
          </p:nvPr>
        </p:nvSpPr>
        <p:spPr>
          <a:noFill/>
          <a:ln/>
        </p:spPr>
        <p:txBody>
          <a:bodyPr/>
          <a:lstStyle/>
          <a:p>
            <a:r>
              <a:rPr lang="en-US" sz="3600"/>
              <a:t>√s=62.4 GeV</a:t>
            </a:r>
            <a:br>
              <a:rPr lang="en-US" sz="3600"/>
            </a:br>
            <a:r>
              <a:rPr lang="en-US" sz="3600"/>
              <a:t>Forward pions</a:t>
            </a:r>
          </a:p>
        </p:txBody>
      </p:sp>
      <p:pic>
        <p:nvPicPr>
          <p:cNvPr id="1613829" name="Picture 5" descr="BRAHMSlogo"/>
          <p:cNvPicPr>
            <a:picLocks noChangeAspect="1" noChangeArrowheads="1"/>
          </p:cNvPicPr>
          <p:nvPr/>
        </p:nvPicPr>
        <p:blipFill>
          <a:blip r:embed="rId4" cstate="print"/>
          <a:srcRect/>
          <a:stretch>
            <a:fillRect/>
          </a:stretch>
        </p:blipFill>
        <p:spPr bwMode="auto">
          <a:xfrm>
            <a:off x="3505200" y="2362200"/>
            <a:ext cx="1371600" cy="733425"/>
          </a:xfrm>
          <a:prstGeom prst="rect">
            <a:avLst/>
          </a:prstGeom>
          <a:noFill/>
        </p:spPr>
      </p:pic>
      <p:sp>
        <p:nvSpPr>
          <p:cNvPr id="10" name="Slide Number Placeholder 9"/>
          <p:cNvSpPr>
            <a:spLocks noGrp="1"/>
          </p:cNvSpPr>
          <p:nvPr>
            <p:ph type="sldNum" sz="quarter" idx="12"/>
          </p:nvPr>
        </p:nvSpPr>
        <p:spPr/>
        <p:txBody>
          <a:bodyPr/>
          <a:lstStyle/>
          <a:p>
            <a:fld id="{CC80A51C-0834-4D37-9F6C-E61A03BDE5A5}" type="slidenum">
              <a:rPr lang="en-US" smtClean="0"/>
              <a:pPr/>
              <a:t>51</a:t>
            </a:fld>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Ohio U., February 11, 2014</a:t>
            </a:r>
            <a:endParaRPr lang="en-US"/>
          </a:p>
        </p:txBody>
      </p:sp>
      <p:sp>
        <p:nvSpPr>
          <p:cNvPr id="1615874" name="Rectangle 2"/>
          <p:cNvSpPr>
            <a:spLocks noGrp="1" noChangeArrowheads="1"/>
          </p:cNvSpPr>
          <p:nvPr>
            <p:ph type="title"/>
          </p:nvPr>
        </p:nvSpPr>
        <p:spPr/>
        <p:txBody>
          <a:bodyPr/>
          <a:lstStyle/>
          <a:p>
            <a:r>
              <a:rPr lang="en-US" sz="3600"/>
              <a:t>√s=62.4 GeV</a:t>
            </a:r>
            <a:br>
              <a:rPr lang="en-US" sz="3600"/>
            </a:br>
            <a:r>
              <a:rPr lang="en-US" sz="3600"/>
              <a:t>Forward kaons</a:t>
            </a:r>
          </a:p>
        </p:txBody>
      </p:sp>
      <p:pic>
        <p:nvPicPr>
          <p:cNvPr id="1615875" name="Picture 3"/>
          <p:cNvPicPr>
            <a:picLocks noChangeAspect="1" noChangeArrowheads="1"/>
          </p:cNvPicPr>
          <p:nvPr/>
        </p:nvPicPr>
        <p:blipFill>
          <a:blip r:embed="rId3" cstate="print"/>
          <a:srcRect/>
          <a:stretch>
            <a:fillRect/>
          </a:stretch>
        </p:blipFill>
        <p:spPr bwMode="auto">
          <a:xfrm>
            <a:off x="304800" y="1219200"/>
            <a:ext cx="5105400" cy="4497388"/>
          </a:xfrm>
          <a:prstGeom prst="rect">
            <a:avLst/>
          </a:prstGeom>
          <a:noFill/>
          <a:ln w="9525">
            <a:noFill/>
            <a:miter lim="800000"/>
            <a:headEnd/>
            <a:tailEnd/>
          </a:ln>
          <a:effectLst/>
        </p:spPr>
      </p:pic>
      <p:sp>
        <p:nvSpPr>
          <p:cNvPr id="1615876" name="Text Box 4"/>
          <p:cNvSpPr txBox="1">
            <a:spLocks noChangeArrowheads="1"/>
          </p:cNvSpPr>
          <p:nvPr/>
        </p:nvSpPr>
        <p:spPr bwMode="auto">
          <a:xfrm>
            <a:off x="5486400" y="1600200"/>
            <a:ext cx="3505200" cy="3378200"/>
          </a:xfrm>
          <a:prstGeom prst="rect">
            <a:avLst/>
          </a:prstGeom>
          <a:noFill/>
          <a:ln w="9525">
            <a:noFill/>
            <a:miter lim="800000"/>
            <a:headEnd/>
            <a:tailEnd/>
          </a:ln>
          <a:effectLst/>
        </p:spPr>
        <p:txBody>
          <a:bodyPr>
            <a:spAutoFit/>
          </a:bodyPr>
          <a:lstStyle/>
          <a:p>
            <a:pPr algn="l"/>
            <a:r>
              <a:rPr lang="en-US"/>
              <a:t>K</a:t>
            </a:r>
            <a:r>
              <a:rPr lang="en-US" baseline="30000"/>
              <a:t>-</a:t>
            </a:r>
            <a:r>
              <a:rPr lang="en-US"/>
              <a:t> </a:t>
            </a:r>
            <a:r>
              <a:rPr lang="en-US" i="1"/>
              <a:t>data</a:t>
            </a:r>
            <a:r>
              <a:rPr lang="en-US"/>
              <a:t> suppressed ~order of magnitude (valence quark effect).</a:t>
            </a:r>
          </a:p>
          <a:p>
            <a:pPr algn="l"/>
            <a:endParaRPr lang="en-US"/>
          </a:p>
          <a:p>
            <a:pPr algn="l"/>
            <a:r>
              <a:rPr lang="en-US"/>
              <a:t>NLO pQCD using recent DSS FF’s gives ~same yield for both charges(??). </a:t>
            </a:r>
          </a:p>
          <a:p>
            <a:pPr algn="l"/>
            <a:endParaRPr lang="en-US"/>
          </a:p>
          <a:p>
            <a:pPr algn="l"/>
            <a:r>
              <a:rPr lang="en-US"/>
              <a:t>Related to FF’s? PDF’s??</a:t>
            </a:r>
          </a:p>
        </p:txBody>
      </p:sp>
      <p:pic>
        <p:nvPicPr>
          <p:cNvPr id="1615877" name="Picture 5" descr="BRAHMSlogo"/>
          <p:cNvPicPr>
            <a:picLocks noChangeAspect="1" noChangeArrowheads="1"/>
          </p:cNvPicPr>
          <p:nvPr/>
        </p:nvPicPr>
        <p:blipFill>
          <a:blip r:embed="rId4" cstate="print"/>
          <a:srcRect/>
          <a:stretch>
            <a:fillRect/>
          </a:stretch>
        </p:blipFill>
        <p:spPr bwMode="auto">
          <a:xfrm>
            <a:off x="3506788" y="2379663"/>
            <a:ext cx="1371600" cy="733425"/>
          </a:xfrm>
          <a:prstGeom prst="rect">
            <a:avLst/>
          </a:prstGeom>
          <a:noFill/>
        </p:spPr>
      </p:pic>
      <p:sp>
        <p:nvSpPr>
          <p:cNvPr id="1615878" name="Text Box 6"/>
          <p:cNvSpPr txBox="1">
            <a:spLocks noChangeArrowheads="1"/>
          </p:cNvSpPr>
          <p:nvPr/>
        </p:nvSpPr>
        <p:spPr bwMode="auto">
          <a:xfrm>
            <a:off x="5791200" y="5486400"/>
            <a:ext cx="1839913" cy="831850"/>
          </a:xfrm>
          <a:prstGeom prst="rect">
            <a:avLst/>
          </a:prstGeom>
          <a:solidFill>
            <a:srgbClr val="00FFCC"/>
          </a:solidFill>
          <a:ln w="9525">
            <a:solidFill>
              <a:schemeClr val="tx1"/>
            </a:solidFill>
            <a:miter lim="800000"/>
            <a:headEnd/>
            <a:tailEnd/>
          </a:ln>
          <a:effectLst/>
        </p:spPr>
        <p:txBody>
          <a:bodyPr wrap="none">
            <a:spAutoFit/>
          </a:bodyPr>
          <a:lstStyle/>
          <a:p>
            <a:pPr algn="l"/>
            <a:r>
              <a:rPr lang="en-US">
                <a:solidFill>
                  <a:schemeClr val="tx1"/>
                </a:solidFill>
              </a:rPr>
              <a:t>K</a:t>
            </a:r>
            <a:r>
              <a:rPr lang="en-US" baseline="30000">
                <a:solidFill>
                  <a:schemeClr val="tx1"/>
                </a:solidFill>
              </a:rPr>
              <a:t>+</a:t>
            </a:r>
            <a:r>
              <a:rPr lang="en-US">
                <a:solidFill>
                  <a:schemeClr val="tx1"/>
                </a:solidFill>
              </a:rPr>
              <a:t>:  Not bad!</a:t>
            </a:r>
          </a:p>
          <a:p>
            <a:pPr algn="l"/>
            <a:r>
              <a:rPr lang="en-US">
                <a:solidFill>
                  <a:schemeClr val="tx1"/>
                </a:solidFill>
              </a:rPr>
              <a:t>K</a:t>
            </a:r>
            <a:r>
              <a:rPr lang="en-US" baseline="30000">
                <a:solidFill>
                  <a:schemeClr val="tx1"/>
                </a:solidFill>
              </a:rPr>
              <a:t>-</a:t>
            </a:r>
            <a:r>
              <a:rPr lang="en-US">
                <a:solidFill>
                  <a:schemeClr val="tx1"/>
                </a:solidFill>
              </a:rPr>
              <a:t>:  Hmm…</a:t>
            </a:r>
          </a:p>
        </p:txBody>
      </p:sp>
      <p:sp>
        <p:nvSpPr>
          <p:cNvPr id="10" name="Slide Number Placeholder 9"/>
          <p:cNvSpPr>
            <a:spLocks noGrp="1"/>
          </p:cNvSpPr>
          <p:nvPr>
            <p:ph type="sldNum" sz="quarter" idx="12"/>
          </p:nvPr>
        </p:nvSpPr>
        <p:spPr/>
        <p:txBody>
          <a:bodyPr/>
          <a:lstStyle/>
          <a:p>
            <a:fld id="{CC80A51C-0834-4D37-9F6C-E61A03BDE5A5}" type="slidenum">
              <a:rPr lang="en-US" smtClean="0"/>
              <a:pPr/>
              <a:t>52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15878"/>
                                        </p:tgtEl>
                                        <p:attrNameLst>
                                          <p:attrName>style.visibility</p:attrName>
                                        </p:attrNameLst>
                                      </p:cBhvr>
                                      <p:to>
                                        <p:strVal val="visible"/>
                                      </p:to>
                                    </p:set>
                                    <p:anim calcmode="lin" valueType="num">
                                      <p:cBhvr additive="base">
                                        <p:cTn id="7" dur="500" fill="hold"/>
                                        <p:tgtEl>
                                          <p:spTgt spid="1615878"/>
                                        </p:tgtEl>
                                        <p:attrNameLst>
                                          <p:attrName>ppt_x</p:attrName>
                                        </p:attrNameLst>
                                      </p:cBhvr>
                                      <p:tavLst>
                                        <p:tav tm="0">
                                          <p:val>
                                            <p:strVal val="#ppt_x"/>
                                          </p:val>
                                        </p:tav>
                                        <p:tav tm="100000">
                                          <p:val>
                                            <p:strVal val="#ppt_x"/>
                                          </p:val>
                                        </p:tav>
                                      </p:tavLst>
                                    </p:anim>
                                    <p:anim calcmode="lin" valueType="num">
                                      <p:cBhvr additive="base">
                                        <p:cTn id="8" dur="500" fill="hold"/>
                                        <p:tgtEl>
                                          <p:spTgt spid="16158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58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1541122" name="Rectangle 2"/>
          <p:cNvSpPr>
            <a:spLocks noGrp="1" noChangeArrowheads="1"/>
          </p:cNvSpPr>
          <p:nvPr>
            <p:ph type="title"/>
          </p:nvPr>
        </p:nvSpPr>
        <p:spPr>
          <a:xfrm>
            <a:off x="228600" y="228600"/>
            <a:ext cx="8915400" cy="990600"/>
          </a:xfrm>
        </p:spPr>
        <p:txBody>
          <a:bodyPr/>
          <a:lstStyle/>
          <a:p>
            <a:r>
              <a:rPr lang="en-US" sz="3200"/>
              <a:t>Fragmentation Functions (FF’s):</a:t>
            </a:r>
            <a:br>
              <a:rPr lang="en-US" sz="3200"/>
            </a:br>
            <a:r>
              <a:rPr lang="en-US" sz="3200"/>
              <a:t>Improving Our Input for Inclusive Hadronic Probes</a:t>
            </a:r>
          </a:p>
        </p:txBody>
      </p:sp>
      <p:sp>
        <p:nvSpPr>
          <p:cNvPr id="1541123" name="Rectangle 3"/>
          <p:cNvSpPr>
            <a:spLocks noGrp="1" noChangeArrowheads="1"/>
          </p:cNvSpPr>
          <p:nvPr>
            <p:ph type="body" idx="1"/>
          </p:nvPr>
        </p:nvSpPr>
        <p:spPr/>
        <p:txBody>
          <a:bodyPr/>
          <a:lstStyle/>
          <a:p>
            <a:pPr>
              <a:lnSpc>
                <a:spcPct val="90000"/>
              </a:lnSpc>
            </a:pPr>
            <a:r>
              <a:rPr lang="en-US" sz="2800"/>
              <a:t>FF’s not directly calculable from theory—need to be measured and fitted experimentally</a:t>
            </a:r>
          </a:p>
          <a:p>
            <a:pPr>
              <a:lnSpc>
                <a:spcPct val="90000"/>
              </a:lnSpc>
            </a:pPr>
            <a:r>
              <a:rPr lang="en-US" sz="2800"/>
              <a:t>The better we know the FF’s, the tighter constraints we can put on the polarized parton distribution functions!</a:t>
            </a:r>
          </a:p>
          <a:p>
            <a:pPr>
              <a:lnSpc>
                <a:spcPct val="90000"/>
              </a:lnSpc>
            </a:pPr>
            <a:r>
              <a:rPr lang="en-US" sz="2800"/>
              <a:t>Traditionally from e+e- data—clean system!</a:t>
            </a:r>
          </a:p>
          <a:p>
            <a:pPr>
              <a:lnSpc>
                <a:spcPct val="90000"/>
              </a:lnSpc>
            </a:pPr>
            <a:r>
              <a:rPr lang="en-US" sz="2800"/>
              <a:t>Framework now developed to extract FF’s using all available data from deep-inelastic scattering and hadronic collisions as well as e+e-</a:t>
            </a:r>
          </a:p>
          <a:p>
            <a:pPr lvl="1">
              <a:lnSpc>
                <a:spcPct val="90000"/>
              </a:lnSpc>
            </a:pPr>
            <a:r>
              <a:rPr lang="en-US" sz="2400"/>
              <a:t>de Florian, Sassot, Stratmann: PRD75:114010 (2007) and arXiv:0707.1506</a:t>
            </a:r>
          </a:p>
        </p:txBody>
      </p:sp>
      <p:sp>
        <p:nvSpPr>
          <p:cNvPr id="7" name="Slide Number Placeholder 6"/>
          <p:cNvSpPr>
            <a:spLocks noGrp="1"/>
          </p:cNvSpPr>
          <p:nvPr>
            <p:ph type="sldNum" sz="quarter" idx="12"/>
          </p:nvPr>
        </p:nvSpPr>
        <p:spPr/>
        <p:txBody>
          <a:bodyPr/>
          <a:lstStyle/>
          <a:p>
            <a:fld id="{9CCA4942-7CEE-491C-9F3A-ADE7BC2C4973}" type="slidenum">
              <a:rPr lang="en-US" smtClean="0"/>
              <a:pPr/>
              <a:t>53</a:t>
            </a:fld>
            <a:endParaRPr lang="en-US"/>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ooter Placeholder 4"/>
          <p:cNvSpPr>
            <a:spLocks noGrp="1"/>
          </p:cNvSpPr>
          <p:nvPr>
            <p:ph type="ftr" sz="quarter" idx="11"/>
          </p:nvPr>
        </p:nvSpPr>
        <p:spPr/>
        <p:txBody>
          <a:bodyPr/>
          <a:lstStyle/>
          <a:p>
            <a:r>
              <a:rPr lang="en-US" smtClean="0"/>
              <a:t>C. Aidala, Ohio U., February 11, 2014</a:t>
            </a:r>
            <a:endParaRPr lang="en-US"/>
          </a:p>
        </p:txBody>
      </p:sp>
      <p:grpSp>
        <p:nvGrpSpPr>
          <p:cNvPr id="1609730" name="Group 2"/>
          <p:cNvGrpSpPr>
            <a:grpSpLocks/>
          </p:cNvGrpSpPr>
          <p:nvPr/>
        </p:nvGrpSpPr>
        <p:grpSpPr bwMode="auto">
          <a:xfrm>
            <a:off x="0" y="2057400"/>
            <a:ext cx="5245100" cy="3403600"/>
            <a:chOff x="2389" y="1906"/>
            <a:chExt cx="3304" cy="2144"/>
          </a:xfrm>
        </p:grpSpPr>
        <p:pic>
          <p:nvPicPr>
            <p:cNvPr id="1609731" name="Picture 3" descr="justxaxis"/>
            <p:cNvPicPr>
              <a:picLocks noChangeAspect="1" noChangeArrowheads="1"/>
            </p:cNvPicPr>
            <p:nvPr/>
          </p:nvPicPr>
          <p:blipFill>
            <a:blip r:embed="rId3" cstate="print"/>
            <a:srcRect/>
            <a:stretch>
              <a:fillRect/>
            </a:stretch>
          </p:blipFill>
          <p:spPr bwMode="auto">
            <a:xfrm>
              <a:off x="2389" y="1906"/>
              <a:ext cx="3192" cy="2144"/>
            </a:xfrm>
            <a:prstGeom prst="rect">
              <a:avLst/>
            </a:prstGeom>
            <a:noFill/>
          </p:spPr>
        </p:pic>
        <p:sp>
          <p:nvSpPr>
            <p:cNvPr id="1609732" name="Rectangle 4"/>
            <p:cNvSpPr>
              <a:spLocks noChangeArrowheads="1"/>
            </p:cNvSpPr>
            <p:nvPr/>
          </p:nvSpPr>
          <p:spPr bwMode="auto">
            <a:xfrm>
              <a:off x="3809" y="2118"/>
              <a:ext cx="1012" cy="1719"/>
            </a:xfrm>
            <a:prstGeom prst="rect">
              <a:avLst/>
            </a:prstGeom>
            <a:solidFill>
              <a:srgbClr val="FF0000">
                <a:alpha val="39999"/>
              </a:srgbClr>
            </a:solidFill>
            <a:ln w="9525">
              <a:noFill/>
              <a:miter lim="800000"/>
              <a:headEnd/>
              <a:tailEnd/>
            </a:ln>
            <a:effectLst/>
          </p:spPr>
          <p:txBody>
            <a:bodyPr wrap="none" anchor="ctr"/>
            <a:lstStyle/>
            <a:p>
              <a:endParaRPr lang="en-US"/>
            </a:p>
          </p:txBody>
        </p:sp>
        <p:sp>
          <p:nvSpPr>
            <p:cNvPr id="1609733" name="Text Box 5"/>
            <p:cNvSpPr txBox="1">
              <a:spLocks noChangeArrowheads="1"/>
            </p:cNvSpPr>
            <p:nvPr/>
          </p:nvSpPr>
          <p:spPr bwMode="auto">
            <a:xfrm>
              <a:off x="3810" y="3130"/>
              <a:ext cx="1029" cy="615"/>
            </a:xfrm>
            <a:prstGeom prst="rect">
              <a:avLst/>
            </a:prstGeom>
            <a:noFill/>
            <a:ln w="38100">
              <a:noFill/>
              <a:miter lim="800000"/>
              <a:headEnd/>
              <a:tailEnd type="none" w="lg" len="lg"/>
            </a:ln>
            <a:effectLst/>
          </p:spPr>
          <p:txBody>
            <a:bodyPr>
              <a:spAutoFit/>
            </a:bodyPr>
            <a:lstStyle/>
            <a:p>
              <a:pPr algn="l" eaLnBrk="1" hangingPunct="1"/>
              <a:r>
                <a:rPr lang="en-US" sz="1800" b="1">
                  <a:solidFill>
                    <a:srgbClr val="FF0000"/>
                  </a:solidFill>
                  <a:latin typeface="Arial Unicode MS" pitchFamily="34" charset="-128"/>
                </a:rPr>
                <a:t>present </a:t>
              </a:r>
            </a:p>
            <a:p>
              <a:pPr algn="l" eaLnBrk="1" hangingPunct="1"/>
              <a:r>
                <a:rPr lang="en-US" sz="2200" i="1">
                  <a:solidFill>
                    <a:srgbClr val="FF0000"/>
                  </a:solidFill>
                </a:rPr>
                <a:t>x</a:t>
              </a:r>
              <a:r>
                <a:rPr lang="en-US" sz="1800" b="1">
                  <a:solidFill>
                    <a:srgbClr val="FF0000"/>
                  </a:solidFill>
                  <a:latin typeface="Arial Unicode MS" pitchFamily="34" charset="-128"/>
                </a:rPr>
                <a:t>-range</a:t>
              </a:r>
            </a:p>
            <a:p>
              <a:pPr algn="l" eaLnBrk="1" hangingPunct="1"/>
              <a:r>
                <a:rPr lang="en-US" altLang="ja-JP" sz="1800">
                  <a:solidFill>
                    <a:srgbClr val="FF0000"/>
                  </a:solidFill>
                  <a:latin typeface="Arial" charset="0"/>
                  <a:ea typeface="ＭＳ Ｐゴシック" pitchFamily="34" charset="-128"/>
                  <a:sym typeface="Symbol" pitchFamily="18" charset="2"/>
                </a:rPr>
                <a:t></a:t>
              </a:r>
              <a:r>
                <a:rPr lang="en-US" sz="1800" b="1">
                  <a:solidFill>
                    <a:srgbClr val="FF0000"/>
                  </a:solidFill>
                  <a:latin typeface="Arial Unicode MS" pitchFamily="34" charset="-128"/>
                </a:rPr>
                <a:t>s = 200 GeV</a:t>
              </a:r>
            </a:p>
          </p:txBody>
        </p:sp>
        <p:grpSp>
          <p:nvGrpSpPr>
            <p:cNvPr id="1609734" name="Group 6"/>
            <p:cNvGrpSpPr>
              <a:grpSpLocks/>
            </p:cNvGrpSpPr>
            <p:nvPr/>
          </p:nvGrpSpPr>
          <p:grpSpPr bwMode="auto">
            <a:xfrm>
              <a:off x="2972" y="2313"/>
              <a:ext cx="1244" cy="754"/>
              <a:chOff x="1922" y="2337"/>
              <a:chExt cx="1244" cy="754"/>
            </a:xfrm>
          </p:grpSpPr>
          <p:sp>
            <p:nvSpPr>
              <p:cNvPr id="1609735" name="AutoShape 7"/>
              <p:cNvSpPr>
                <a:spLocks noChangeArrowheads="1"/>
              </p:cNvSpPr>
              <p:nvPr/>
            </p:nvSpPr>
            <p:spPr bwMode="auto">
              <a:xfrm rot="-10800000">
                <a:off x="2418" y="2742"/>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sp>
            <p:nvSpPr>
              <p:cNvPr id="1609736" name="Text Box 8"/>
              <p:cNvSpPr txBox="1">
                <a:spLocks noChangeArrowheads="1"/>
              </p:cNvSpPr>
              <p:nvPr/>
            </p:nvSpPr>
            <p:spPr bwMode="auto">
              <a:xfrm>
                <a:off x="1922" y="2337"/>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lower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500 GeV</a:t>
                </a:r>
                <a:endParaRPr lang="en-US" sz="1800">
                  <a:solidFill>
                    <a:schemeClr val="tx1"/>
                  </a:solidFill>
                  <a:latin typeface="Arial" charset="0"/>
                  <a:sym typeface="Symbol" pitchFamily="18" charset="2"/>
                </a:endParaRPr>
              </a:p>
            </p:txBody>
          </p:sp>
        </p:grpSp>
        <p:grpSp>
          <p:nvGrpSpPr>
            <p:cNvPr id="1609737" name="Group 9"/>
            <p:cNvGrpSpPr>
              <a:grpSpLocks/>
            </p:cNvGrpSpPr>
            <p:nvPr/>
          </p:nvGrpSpPr>
          <p:grpSpPr bwMode="auto">
            <a:xfrm>
              <a:off x="4280" y="2287"/>
              <a:ext cx="1413" cy="779"/>
              <a:chOff x="3350" y="2311"/>
              <a:chExt cx="1299" cy="779"/>
            </a:xfrm>
          </p:grpSpPr>
          <p:sp>
            <p:nvSpPr>
              <p:cNvPr id="1609738" name="Text Box 10"/>
              <p:cNvSpPr txBox="1">
                <a:spLocks noChangeArrowheads="1"/>
              </p:cNvSpPr>
              <p:nvPr/>
            </p:nvSpPr>
            <p:spPr bwMode="auto">
              <a:xfrm>
                <a:off x="3405" y="2311"/>
                <a:ext cx="1244" cy="442"/>
              </a:xfrm>
              <a:prstGeom prst="rect">
                <a:avLst/>
              </a:prstGeom>
              <a:noFill/>
              <a:ln w="9525">
                <a:noFill/>
                <a:miter lim="800000"/>
                <a:headEnd/>
                <a:tailEnd/>
              </a:ln>
              <a:effectLst/>
            </p:spPr>
            <p:txBody>
              <a:bodyPr>
                <a:spAutoFit/>
              </a:bodyPr>
              <a:lstStyle/>
              <a:p>
                <a:pPr algn="l" eaLnBrk="1" hangingPunct="1"/>
                <a:r>
                  <a:rPr lang="en-US" sz="1800">
                    <a:solidFill>
                      <a:schemeClr val="tx1"/>
                    </a:solidFill>
                    <a:latin typeface="Arial" charset="0"/>
                  </a:rPr>
                  <a:t>Extend to higher </a:t>
                </a:r>
                <a:r>
                  <a:rPr lang="en-US" sz="2200" i="1">
                    <a:solidFill>
                      <a:schemeClr val="tx1"/>
                    </a:solidFill>
                  </a:rPr>
                  <a:t>x</a:t>
                </a:r>
                <a:r>
                  <a:rPr lang="en-US" sz="1800">
                    <a:solidFill>
                      <a:schemeClr val="tx1"/>
                    </a:solidFill>
                    <a:latin typeface="Arial" charset="0"/>
                  </a:rPr>
                  <a:t> at </a:t>
                </a:r>
                <a:r>
                  <a:rPr lang="en-US" altLang="ja-JP" sz="1800">
                    <a:solidFill>
                      <a:schemeClr val="tx1"/>
                    </a:solidFill>
                    <a:latin typeface="Arial" charset="0"/>
                    <a:ea typeface="ＭＳ Ｐゴシック" pitchFamily="34" charset="-128"/>
                    <a:sym typeface="Symbol" pitchFamily="18" charset="2"/>
                  </a:rPr>
                  <a:t>s = 62.4 GeV</a:t>
                </a:r>
                <a:endParaRPr lang="en-US" sz="1800">
                  <a:solidFill>
                    <a:schemeClr val="tx1"/>
                  </a:solidFill>
                  <a:latin typeface="Arial" charset="0"/>
                  <a:sym typeface="Symbol" pitchFamily="18" charset="2"/>
                </a:endParaRPr>
              </a:p>
            </p:txBody>
          </p:sp>
          <p:sp>
            <p:nvSpPr>
              <p:cNvPr id="1609739" name="AutoShape 11"/>
              <p:cNvSpPr>
                <a:spLocks noChangeArrowheads="1"/>
              </p:cNvSpPr>
              <p:nvPr/>
            </p:nvSpPr>
            <p:spPr bwMode="auto">
              <a:xfrm rot="-21600000">
                <a:off x="3350" y="2741"/>
                <a:ext cx="593" cy="349"/>
              </a:xfrm>
              <a:prstGeom prst="rightArrow">
                <a:avLst>
                  <a:gd name="adj1" fmla="val 40407"/>
                  <a:gd name="adj2" fmla="val 72780"/>
                </a:avLst>
              </a:prstGeom>
              <a:solidFill>
                <a:schemeClr val="accent1"/>
              </a:solidFill>
              <a:ln w="9525">
                <a:solidFill>
                  <a:schemeClr val="tx1"/>
                </a:solidFill>
                <a:miter lim="800000"/>
                <a:headEnd/>
                <a:tailEnd/>
              </a:ln>
              <a:effectLst/>
            </p:spPr>
            <p:txBody>
              <a:bodyPr wrap="none" anchor="ctr"/>
              <a:lstStyle/>
              <a:p>
                <a:endParaRPr lang="en-US"/>
              </a:p>
            </p:txBody>
          </p:sp>
        </p:grpSp>
      </p:grpSp>
      <p:sp>
        <p:nvSpPr>
          <p:cNvPr id="1609740" name="Rectangle 12"/>
          <p:cNvSpPr>
            <a:spLocks noGrp="1" noChangeArrowheads="1"/>
          </p:cNvSpPr>
          <p:nvPr>
            <p:ph type="title"/>
          </p:nvPr>
        </p:nvSpPr>
        <p:spPr/>
        <p:txBody>
          <a:bodyPr/>
          <a:lstStyle/>
          <a:p>
            <a:r>
              <a:rPr lang="en-US"/>
              <a:t>Extending x Coverage</a:t>
            </a:r>
          </a:p>
        </p:txBody>
      </p:sp>
      <p:sp>
        <p:nvSpPr>
          <p:cNvPr id="1609741" name="Rectangle 13"/>
          <p:cNvSpPr>
            <a:spLocks noGrp="1" noChangeArrowheads="1"/>
          </p:cNvSpPr>
          <p:nvPr>
            <p:ph type="body" idx="1"/>
          </p:nvPr>
        </p:nvSpPr>
        <p:spPr>
          <a:xfrm>
            <a:off x="5029200" y="1600200"/>
            <a:ext cx="4267200" cy="4495800"/>
          </a:xfrm>
        </p:spPr>
        <p:txBody>
          <a:bodyPr/>
          <a:lstStyle/>
          <a:p>
            <a:r>
              <a:rPr lang="en-US" sz="2600"/>
              <a:t>Measure in different kinematic regions</a:t>
            </a:r>
          </a:p>
          <a:p>
            <a:pPr lvl="1"/>
            <a:r>
              <a:rPr lang="en-US" sz="2200"/>
              <a:t>e.g. forward vs. central</a:t>
            </a:r>
            <a:r>
              <a:rPr lang="en-US" sz="2400"/>
              <a:t> </a:t>
            </a:r>
          </a:p>
          <a:p>
            <a:r>
              <a:rPr lang="en-US" sz="2600"/>
              <a:t>Change center-of-mass energy</a:t>
            </a:r>
          </a:p>
          <a:p>
            <a:pPr lvl="1"/>
            <a:r>
              <a:rPr lang="en-US" sz="2200"/>
              <a:t>Most data so far at 200 GeV</a:t>
            </a:r>
          </a:p>
          <a:p>
            <a:pPr lvl="1"/>
            <a:r>
              <a:rPr lang="en-US" sz="2200"/>
              <a:t>Brief run in 2006 at 62.4 GeV</a:t>
            </a:r>
          </a:p>
          <a:p>
            <a:pPr lvl="1"/>
            <a:r>
              <a:rPr lang="en-US" sz="2200"/>
              <a:t>First 500 GeV data-taking to start next month!</a:t>
            </a:r>
          </a:p>
          <a:p>
            <a:endParaRPr lang="en-US" sz="2200"/>
          </a:p>
        </p:txBody>
      </p:sp>
      <p:pic>
        <p:nvPicPr>
          <p:cNvPr id="1609742" name="Picture 14"/>
          <p:cNvPicPr>
            <a:picLocks noChangeAspect="1" noChangeArrowheads="1"/>
          </p:cNvPicPr>
          <p:nvPr/>
        </p:nvPicPr>
        <p:blipFill>
          <a:blip r:embed="rId4" cstate="print"/>
          <a:srcRect/>
          <a:stretch>
            <a:fillRect/>
          </a:stretch>
        </p:blipFill>
        <p:spPr bwMode="auto">
          <a:xfrm>
            <a:off x="4800600" y="1165225"/>
            <a:ext cx="3962400" cy="5181600"/>
          </a:xfrm>
          <a:prstGeom prst="rect">
            <a:avLst/>
          </a:prstGeom>
          <a:noFill/>
          <a:ln w="9525">
            <a:noFill/>
            <a:miter lim="800000"/>
            <a:headEnd/>
            <a:tailEnd/>
          </a:ln>
          <a:effectLst/>
        </p:spPr>
      </p:pic>
      <p:sp>
        <p:nvSpPr>
          <p:cNvPr id="1609743" name="Text Box 15"/>
          <p:cNvSpPr txBox="1">
            <a:spLocks noChangeArrowheads="1"/>
          </p:cNvSpPr>
          <p:nvPr/>
        </p:nvSpPr>
        <p:spPr bwMode="auto">
          <a:xfrm>
            <a:off x="7050088" y="2514600"/>
            <a:ext cx="1370012" cy="457200"/>
          </a:xfrm>
          <a:prstGeom prst="rect">
            <a:avLst/>
          </a:prstGeom>
          <a:noFill/>
          <a:ln w="9525">
            <a:noFill/>
            <a:miter lim="800000"/>
            <a:headEnd/>
            <a:tailEnd/>
          </a:ln>
          <a:effectLst/>
        </p:spPr>
        <p:txBody>
          <a:bodyPr wrap="none">
            <a:spAutoFit/>
          </a:bodyPr>
          <a:lstStyle/>
          <a:p>
            <a:r>
              <a:rPr lang="en-US">
                <a:solidFill>
                  <a:schemeClr val="tx1"/>
                </a:solidFill>
              </a:rPr>
              <a:t>62.4 GeV</a:t>
            </a:r>
          </a:p>
        </p:txBody>
      </p:sp>
      <p:pic>
        <p:nvPicPr>
          <p:cNvPr id="1609744" name="Picture 16" descr="1phenix-logo"/>
          <p:cNvPicPr>
            <a:picLocks noChangeAspect="1" noChangeArrowheads="1"/>
          </p:cNvPicPr>
          <p:nvPr/>
        </p:nvPicPr>
        <p:blipFill>
          <a:blip r:embed="rId5" cstate="print"/>
          <a:srcRect/>
          <a:stretch>
            <a:fillRect/>
          </a:stretch>
        </p:blipFill>
        <p:spPr bwMode="auto">
          <a:xfrm>
            <a:off x="304800" y="457200"/>
            <a:ext cx="1676400" cy="609600"/>
          </a:xfrm>
          <a:prstGeom prst="rect">
            <a:avLst/>
          </a:prstGeom>
          <a:noFill/>
        </p:spPr>
      </p:pic>
      <p:sp>
        <p:nvSpPr>
          <p:cNvPr id="1609745" name="Text Box 17"/>
          <p:cNvSpPr txBox="1">
            <a:spLocks noChangeArrowheads="1"/>
          </p:cNvSpPr>
          <p:nvPr/>
        </p:nvSpPr>
        <p:spPr bwMode="auto">
          <a:xfrm>
            <a:off x="5162550" y="990600"/>
            <a:ext cx="3048000" cy="466725"/>
          </a:xfrm>
          <a:prstGeom prst="rect">
            <a:avLst/>
          </a:prstGeom>
          <a:solidFill>
            <a:srgbClr val="00FFFF"/>
          </a:solidFill>
          <a:ln w="9525">
            <a:solidFill>
              <a:schemeClr val="tx1"/>
            </a:solidFill>
            <a:miter lim="800000"/>
            <a:headEnd/>
            <a:tailEnd/>
          </a:ln>
          <a:effectLst/>
        </p:spPr>
        <p:txBody>
          <a:bodyPr wrap="none">
            <a:spAutoFit/>
          </a:bodyPr>
          <a:lstStyle/>
          <a:p>
            <a:r>
              <a:rPr lang="en-US">
                <a:solidFill>
                  <a:schemeClr val="tx1"/>
                </a:solidFill>
              </a:rPr>
              <a:t>PRD79, 012003 (2009)</a:t>
            </a:r>
          </a:p>
        </p:txBody>
      </p:sp>
      <p:pic>
        <p:nvPicPr>
          <p:cNvPr id="1609746" name="Picture 18" descr="pi0CrossRun05Final"/>
          <p:cNvPicPr>
            <a:picLocks noChangeAspect="1" noChangeArrowheads="1"/>
          </p:cNvPicPr>
          <p:nvPr/>
        </p:nvPicPr>
        <p:blipFill>
          <a:blip r:embed="rId6" cstate="print"/>
          <a:srcRect/>
          <a:stretch>
            <a:fillRect/>
          </a:stretch>
        </p:blipFill>
        <p:spPr bwMode="auto">
          <a:xfrm>
            <a:off x="304800" y="1143000"/>
            <a:ext cx="3962400" cy="5224463"/>
          </a:xfrm>
          <a:prstGeom prst="rect">
            <a:avLst/>
          </a:prstGeom>
          <a:noFill/>
        </p:spPr>
      </p:pic>
      <p:sp>
        <p:nvSpPr>
          <p:cNvPr id="1609747" name="Text Box 19"/>
          <p:cNvSpPr txBox="1">
            <a:spLocks noChangeArrowheads="1"/>
          </p:cNvSpPr>
          <p:nvPr/>
        </p:nvSpPr>
        <p:spPr bwMode="auto">
          <a:xfrm>
            <a:off x="2667000" y="3505200"/>
            <a:ext cx="1293813" cy="457200"/>
          </a:xfrm>
          <a:prstGeom prst="rect">
            <a:avLst/>
          </a:prstGeom>
          <a:noFill/>
          <a:ln w="9525">
            <a:noFill/>
            <a:miter lim="800000"/>
            <a:headEnd/>
            <a:tailEnd/>
          </a:ln>
          <a:effectLst/>
        </p:spPr>
        <p:txBody>
          <a:bodyPr wrap="none">
            <a:spAutoFit/>
          </a:bodyPr>
          <a:lstStyle/>
          <a:p>
            <a:r>
              <a:rPr lang="en-US">
                <a:solidFill>
                  <a:schemeClr val="tx1"/>
                </a:solidFill>
              </a:rPr>
              <a:t>200 GeV</a:t>
            </a:r>
          </a:p>
        </p:txBody>
      </p:sp>
      <p:sp>
        <p:nvSpPr>
          <p:cNvPr id="23" name="Slide Number Placeholder 22"/>
          <p:cNvSpPr>
            <a:spLocks noGrp="1"/>
          </p:cNvSpPr>
          <p:nvPr>
            <p:ph type="sldNum" sz="quarter" idx="12"/>
          </p:nvPr>
        </p:nvSpPr>
        <p:spPr/>
        <p:txBody>
          <a:bodyPr/>
          <a:lstStyle/>
          <a:p>
            <a:fld id="{9CCA4942-7CEE-491C-9F3A-ADE7BC2C4973}" type="slidenum">
              <a:rPr lang="en-US" smtClean="0"/>
              <a:pPr/>
              <a:t>54</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09746"/>
                                        </p:tgtEl>
                                        <p:attrNameLst>
                                          <p:attrName>style.visibility</p:attrName>
                                        </p:attrNameLst>
                                      </p:cBhvr>
                                      <p:to>
                                        <p:strVal val="visible"/>
                                      </p:to>
                                    </p:set>
                                    <p:animEffect transition="in" filter="blinds(horizontal)">
                                      <p:cBhvr>
                                        <p:cTn id="7" dur="500"/>
                                        <p:tgtEl>
                                          <p:spTgt spid="160974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09747"/>
                                        </p:tgtEl>
                                        <p:attrNameLst>
                                          <p:attrName>style.visibility</p:attrName>
                                        </p:attrNameLst>
                                      </p:cBhvr>
                                      <p:to>
                                        <p:strVal val="visible"/>
                                      </p:to>
                                    </p:set>
                                    <p:animEffect transition="in" filter="blinds(horizontal)">
                                      <p:cBhvr>
                                        <p:cTn id="10" dur="500"/>
                                        <p:tgtEl>
                                          <p:spTgt spid="1609747"/>
                                        </p:tgtEl>
                                      </p:cBhvr>
                                    </p:animEffect>
                                  </p:childTnLst>
                                </p:cTn>
                              </p:par>
                              <p:par>
                                <p:cTn id="11" presetID="3" presetClass="entr" presetSubtype="10" fill="hold" nodeType="withEffect">
                                  <p:stCondLst>
                                    <p:cond delay="0"/>
                                  </p:stCondLst>
                                  <p:childTnLst>
                                    <p:set>
                                      <p:cBhvr>
                                        <p:cTn id="12" dur="1" fill="hold">
                                          <p:stCondLst>
                                            <p:cond delay="0"/>
                                          </p:stCondLst>
                                        </p:cTn>
                                        <p:tgtEl>
                                          <p:spTgt spid="1609744"/>
                                        </p:tgtEl>
                                        <p:attrNameLst>
                                          <p:attrName>style.visibility</p:attrName>
                                        </p:attrNameLst>
                                      </p:cBhvr>
                                      <p:to>
                                        <p:strVal val="visible"/>
                                      </p:to>
                                    </p:set>
                                    <p:animEffect transition="in" filter="blinds(horizontal)">
                                      <p:cBhvr>
                                        <p:cTn id="13" dur="500"/>
                                        <p:tgtEl>
                                          <p:spTgt spid="160974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609743"/>
                                        </p:tgtEl>
                                        <p:attrNameLst>
                                          <p:attrName>style.visibility</p:attrName>
                                        </p:attrNameLst>
                                      </p:cBhvr>
                                      <p:to>
                                        <p:strVal val="visible"/>
                                      </p:to>
                                    </p:set>
                                    <p:animEffect transition="in" filter="blinds(horizontal)">
                                      <p:cBhvr>
                                        <p:cTn id="18" dur="500"/>
                                        <p:tgtEl>
                                          <p:spTgt spid="1609743"/>
                                        </p:tgtEl>
                                      </p:cBhvr>
                                    </p:animEffect>
                                  </p:childTnLst>
                                </p:cTn>
                              </p:par>
                              <p:par>
                                <p:cTn id="19" presetID="3" presetClass="entr" presetSubtype="10" fill="hold" nodeType="withEffect">
                                  <p:stCondLst>
                                    <p:cond delay="0"/>
                                  </p:stCondLst>
                                  <p:childTnLst>
                                    <p:set>
                                      <p:cBhvr>
                                        <p:cTn id="20" dur="1" fill="hold">
                                          <p:stCondLst>
                                            <p:cond delay="0"/>
                                          </p:stCondLst>
                                        </p:cTn>
                                        <p:tgtEl>
                                          <p:spTgt spid="1609742"/>
                                        </p:tgtEl>
                                        <p:attrNameLst>
                                          <p:attrName>style.visibility</p:attrName>
                                        </p:attrNameLst>
                                      </p:cBhvr>
                                      <p:to>
                                        <p:strVal val="visible"/>
                                      </p:to>
                                    </p:set>
                                    <p:animEffect transition="in" filter="blinds(horizontal)">
                                      <p:cBhvr>
                                        <p:cTn id="21" dur="500"/>
                                        <p:tgtEl>
                                          <p:spTgt spid="1609742"/>
                                        </p:tgtEl>
                                      </p:cBhvr>
                                    </p:animEffect>
                                  </p:childTnLst>
                                </p:cTn>
                              </p:par>
                            </p:childTnLst>
                          </p:cTn>
                        </p:par>
                        <p:par>
                          <p:cTn id="22" fill="hold">
                            <p:stCondLst>
                              <p:cond delay="500"/>
                            </p:stCondLst>
                            <p:childTnLst>
                              <p:par>
                                <p:cTn id="23" presetID="2" presetClass="entr" presetSubtype="4" fill="hold" grpId="0" nodeType="afterEffect">
                                  <p:stCondLst>
                                    <p:cond delay="0"/>
                                  </p:stCondLst>
                                  <p:childTnLst>
                                    <p:set>
                                      <p:cBhvr>
                                        <p:cTn id="24" dur="1" fill="hold">
                                          <p:stCondLst>
                                            <p:cond delay="0"/>
                                          </p:stCondLst>
                                        </p:cTn>
                                        <p:tgtEl>
                                          <p:spTgt spid="1609745"/>
                                        </p:tgtEl>
                                        <p:attrNameLst>
                                          <p:attrName>style.visibility</p:attrName>
                                        </p:attrNameLst>
                                      </p:cBhvr>
                                      <p:to>
                                        <p:strVal val="visible"/>
                                      </p:to>
                                    </p:set>
                                    <p:anim calcmode="lin" valueType="num">
                                      <p:cBhvr additive="base">
                                        <p:cTn id="25" dur="500" fill="hold"/>
                                        <p:tgtEl>
                                          <p:spTgt spid="1609745"/>
                                        </p:tgtEl>
                                        <p:attrNameLst>
                                          <p:attrName>ppt_x</p:attrName>
                                        </p:attrNameLst>
                                      </p:cBhvr>
                                      <p:tavLst>
                                        <p:tav tm="0">
                                          <p:val>
                                            <p:strVal val="#ppt_x"/>
                                          </p:val>
                                        </p:tav>
                                        <p:tav tm="100000">
                                          <p:val>
                                            <p:strVal val="#ppt_x"/>
                                          </p:val>
                                        </p:tav>
                                      </p:tavLst>
                                    </p:anim>
                                    <p:anim calcmode="lin" valueType="num">
                                      <p:cBhvr additive="base">
                                        <p:cTn id="26" dur="500" fill="hold"/>
                                        <p:tgtEl>
                                          <p:spTgt spid="16097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9743" grpId="0"/>
      <p:bldP spid="1609745" grpId="0" animBg="1"/>
      <p:bldP spid="160974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Ohio U., February 11, 2014</a:t>
            </a:r>
            <a:endParaRPr lang="en-US"/>
          </a:p>
        </p:txBody>
      </p:sp>
      <p:pic>
        <p:nvPicPr>
          <p:cNvPr id="1624066" name="Picture 2"/>
          <p:cNvPicPr>
            <a:picLocks noChangeAspect="1" noChangeArrowheads="1"/>
          </p:cNvPicPr>
          <p:nvPr/>
        </p:nvPicPr>
        <p:blipFill>
          <a:blip r:embed="rId3" cstate="print"/>
          <a:srcRect/>
          <a:stretch>
            <a:fillRect/>
          </a:stretch>
        </p:blipFill>
        <p:spPr bwMode="auto">
          <a:xfrm>
            <a:off x="0" y="0"/>
            <a:ext cx="9144000" cy="6294438"/>
          </a:xfrm>
          <a:prstGeom prst="rect">
            <a:avLst/>
          </a:prstGeom>
          <a:noFill/>
          <a:ln w="38100">
            <a:noFill/>
            <a:miter lim="800000"/>
            <a:headEnd/>
            <a:tailEnd type="none" w="lg" len="lg"/>
          </a:ln>
          <a:effectLst/>
        </p:spPr>
      </p:pic>
      <p:sp>
        <p:nvSpPr>
          <p:cNvPr id="1624067" name="Text Box 3"/>
          <p:cNvSpPr txBox="1">
            <a:spLocks noChangeArrowheads="1"/>
          </p:cNvSpPr>
          <p:nvPr/>
        </p:nvSpPr>
        <p:spPr bwMode="auto">
          <a:xfrm>
            <a:off x="347663" y="54927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1"/>
          </p:nvPr>
        </p:nvSpPr>
        <p:spPr/>
        <p:txBody>
          <a:bodyPr/>
          <a:lstStyle/>
          <a:p>
            <a:r>
              <a:rPr lang="en-US" smtClean="0"/>
              <a:t>C. Aidala, Ohio U., February 11, 2014</a:t>
            </a:r>
            <a:endParaRPr lang="en-US"/>
          </a:p>
        </p:txBody>
      </p:sp>
      <p:pic>
        <p:nvPicPr>
          <p:cNvPr id="1626114" name="Picture 2"/>
          <p:cNvPicPr>
            <a:picLocks noChangeAspect="1" noChangeArrowheads="1"/>
          </p:cNvPicPr>
          <p:nvPr/>
        </p:nvPicPr>
        <p:blipFill>
          <a:blip r:embed="rId3" cstate="print"/>
          <a:srcRect/>
          <a:stretch>
            <a:fillRect/>
          </a:stretch>
        </p:blipFill>
        <p:spPr bwMode="auto">
          <a:xfrm>
            <a:off x="-36513" y="-26988"/>
            <a:ext cx="9178926" cy="6153151"/>
          </a:xfrm>
          <a:prstGeom prst="rect">
            <a:avLst/>
          </a:prstGeom>
          <a:noFill/>
          <a:ln w="38100">
            <a:noFill/>
            <a:miter lim="800000"/>
            <a:headEnd/>
            <a:tailEnd type="none" w="lg" len="lg"/>
          </a:ln>
          <a:effectLst/>
        </p:spPr>
      </p:pic>
      <p:sp>
        <p:nvSpPr>
          <p:cNvPr id="1626115" name="Text Box 3"/>
          <p:cNvSpPr txBox="1">
            <a:spLocks noChangeArrowheads="1"/>
          </p:cNvSpPr>
          <p:nvPr/>
        </p:nvSpPr>
        <p:spPr bwMode="auto">
          <a:xfrm>
            <a:off x="5800725" y="1431925"/>
            <a:ext cx="3000375" cy="396875"/>
          </a:xfrm>
          <a:prstGeom prst="rect">
            <a:avLst/>
          </a:prstGeom>
          <a:noFill/>
          <a:ln w="38100">
            <a:noFill/>
            <a:miter lim="800000"/>
            <a:headEnd/>
            <a:tailEnd type="none" w="lg" len="lg"/>
          </a:ln>
          <a:effectLst/>
        </p:spPr>
        <p:txBody>
          <a:bodyPr wrap="none">
            <a:spAutoFit/>
          </a:bodyPr>
          <a:lstStyle/>
          <a:p>
            <a:pPr algn="l" eaLnBrk="1" hangingPunct="1"/>
            <a:r>
              <a:rPr lang="en-US" sz="2000" b="1" i="1">
                <a:solidFill>
                  <a:srgbClr val="FF0000"/>
                </a:solidFill>
                <a:latin typeface="Arial Unicode MS" pitchFamily="34" charset="-128"/>
              </a:rPr>
              <a:t>Prokudin et al. at Ferrara</a:t>
            </a:r>
          </a:p>
        </p:txBody>
      </p:sp>
      <p:sp>
        <p:nvSpPr>
          <p:cNvPr id="7" name="Slide Number Placeholder 6"/>
          <p:cNvSpPr>
            <a:spLocks noGrp="1"/>
          </p:cNvSpPr>
          <p:nvPr>
            <p:ph type="sldNum" sz="quarter" idx="12"/>
          </p:nvPr>
        </p:nvSpPr>
        <p:spPr/>
        <p:txBody>
          <a:bodyPr/>
          <a:lstStyle/>
          <a:p>
            <a:fld id="{83F159FB-7DEB-45DF-BF94-DE0F7425313E}" type="slidenum">
              <a:rPr lang="en-US" smtClean="0"/>
              <a:pPr/>
              <a:t>56</a:t>
            </a:fld>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Footer Placeholder 3"/>
          <p:cNvSpPr>
            <a:spLocks noGrp="1"/>
          </p:cNvSpPr>
          <p:nvPr>
            <p:ph type="ftr" sz="quarter" idx="11"/>
          </p:nvPr>
        </p:nvSpPr>
        <p:spPr/>
        <p:txBody>
          <a:bodyPr/>
          <a:lstStyle/>
          <a:p>
            <a:r>
              <a:rPr lang="en-US" smtClean="0"/>
              <a:t>C. Aidala, Ohio U., February 11, 2014</a:t>
            </a:r>
            <a:endParaRPr lang="en-US"/>
          </a:p>
        </p:txBody>
      </p:sp>
      <p:sp>
        <p:nvSpPr>
          <p:cNvPr id="1512450" name="Rectangle 2"/>
          <p:cNvSpPr>
            <a:spLocks noGrp="1" noChangeArrowheads="1"/>
          </p:cNvSpPr>
          <p:nvPr>
            <p:ph type="title"/>
          </p:nvPr>
        </p:nvSpPr>
        <p:spPr/>
        <p:txBody>
          <a:bodyPr/>
          <a:lstStyle/>
          <a:p>
            <a:r>
              <a:rPr lang="en-US" sz="3600"/>
              <a:t>Forward neutrons at </a:t>
            </a:r>
            <a:r>
              <a:rPr lang="en-US" sz="3600">
                <a:latin typeface="Symbol" pitchFamily="18" charset="2"/>
                <a:ea typeface="ＭＳ Ｐゴシック" pitchFamily="34" charset="-128"/>
                <a:sym typeface="Symbol" pitchFamily="18" charset="2"/>
              </a:rPr>
              <a:t>Ö</a:t>
            </a:r>
            <a:r>
              <a:rPr lang="en-US" altLang="ja-JP" sz="3600">
                <a:ea typeface="ＭＳ Ｐゴシック" pitchFamily="34" charset="-128"/>
                <a:sym typeface="Symbol" pitchFamily="18" charset="2"/>
              </a:rPr>
              <a:t>s=</a:t>
            </a:r>
            <a:r>
              <a:rPr lang="en-US" sz="3600"/>
              <a:t>200 GeV at PHENIX</a:t>
            </a:r>
            <a:endParaRPr lang="en-US" altLang="ja-JP" sz="3600">
              <a:ea typeface="ＭＳ Ｐゴシック" pitchFamily="34" charset="-128"/>
            </a:endParaRPr>
          </a:p>
        </p:txBody>
      </p:sp>
      <p:sp>
        <p:nvSpPr>
          <p:cNvPr id="1512451" name="Text Box 3"/>
          <p:cNvSpPr txBox="1">
            <a:spLocks noChangeArrowheads="1"/>
          </p:cNvSpPr>
          <p:nvPr/>
        </p:nvSpPr>
        <p:spPr bwMode="auto">
          <a:xfrm>
            <a:off x="5795963" y="2420938"/>
            <a:ext cx="3348037" cy="1873250"/>
          </a:xfrm>
          <a:prstGeom prst="rect">
            <a:avLst/>
          </a:prstGeom>
          <a:noFill/>
          <a:ln w="9525">
            <a:noFill/>
            <a:miter lim="800000"/>
            <a:headEnd/>
            <a:tailEnd/>
          </a:ln>
          <a:effectLst/>
        </p:spPr>
        <p:txBody>
          <a:bodyPr>
            <a:spAutoFit/>
          </a:bodyPr>
          <a:lstStyle/>
          <a:p>
            <a:pPr eaLnBrk="1" hangingPunct="1"/>
            <a:r>
              <a:rPr kumimoji="1" lang="en-US" altLang="ja-JP" sz="1900">
                <a:latin typeface="Arial" charset="0"/>
                <a:ea typeface="ＭＳ Ｐゴシック" pitchFamily="34" charset="-128"/>
              </a:rPr>
              <a:t>Mean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a:t>
            </a:r>
          </a:p>
          <a:p>
            <a:pPr eaLnBrk="1" hangingPunct="1"/>
            <a:r>
              <a:rPr kumimoji="1" lang="en-US" altLang="ja-JP" sz="1900">
                <a:latin typeface="Arial" charset="0"/>
                <a:ea typeface="ＭＳ Ｐゴシック" pitchFamily="34" charset="-128"/>
              </a:rPr>
              <a:t>(Estimated by simulation assuming ISR p</a:t>
            </a:r>
            <a:r>
              <a:rPr kumimoji="1" lang="en-US" altLang="ja-JP" sz="1900" baseline="-25000">
                <a:latin typeface="Arial" charset="0"/>
                <a:ea typeface="ＭＳ Ｐゴシック" pitchFamily="34" charset="-128"/>
              </a:rPr>
              <a:t>T</a:t>
            </a:r>
            <a:r>
              <a:rPr kumimoji="1" lang="en-US" altLang="ja-JP" sz="1900">
                <a:latin typeface="Arial" charset="0"/>
                <a:ea typeface="ＭＳ Ｐゴシック" pitchFamily="34" charset="-128"/>
              </a:rPr>
              <a:t> dist.)</a:t>
            </a:r>
          </a:p>
          <a:p>
            <a:pPr algn="l" eaLnBrk="1" hangingPunct="1"/>
            <a:r>
              <a:rPr kumimoji="1" lang="en-US" altLang="ja-JP" sz="2000">
                <a:latin typeface="Arial" charset="0"/>
                <a:ea typeface="ＭＳ Ｐゴシック" pitchFamily="34" charset="-128"/>
              </a:rPr>
              <a:t>  0.4&lt;|x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|&lt;0.6   0.088 GeV/c</a:t>
            </a:r>
          </a:p>
          <a:p>
            <a:pPr algn="l" eaLnBrk="1" hangingPunct="1"/>
            <a:r>
              <a:rPr kumimoji="1" lang="en-US" altLang="ja-JP" sz="2000">
                <a:latin typeface="Arial" charset="0"/>
                <a:ea typeface="ＭＳ Ｐゴシック" pitchFamily="34" charset="-128"/>
              </a:rPr>
              <a:t>  0.6&lt;|x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|&lt;0.8   0.118 GeV/c</a:t>
            </a:r>
          </a:p>
          <a:p>
            <a:pPr algn="l" eaLnBrk="1" hangingPunct="1"/>
            <a:r>
              <a:rPr kumimoji="1" lang="en-US" altLang="ja-JP" sz="2000">
                <a:latin typeface="Arial" charset="0"/>
                <a:ea typeface="ＭＳ Ｐゴシック" pitchFamily="34" charset="-128"/>
              </a:rPr>
              <a:t>  0.8&lt;|x</a:t>
            </a:r>
            <a:r>
              <a:rPr kumimoji="1" lang="en-US" altLang="ja-JP" sz="2000" baseline="-25000">
                <a:latin typeface="Arial" charset="0"/>
                <a:ea typeface="ＭＳ Ｐゴシック" pitchFamily="34" charset="-128"/>
              </a:rPr>
              <a:t>F</a:t>
            </a:r>
            <a:r>
              <a:rPr kumimoji="1" lang="en-US" altLang="ja-JP" sz="2000">
                <a:latin typeface="Arial" charset="0"/>
                <a:ea typeface="ＭＳ Ｐゴシック" pitchFamily="34" charset="-128"/>
              </a:rPr>
              <a:t>|&lt;1.0   0.144 GeV/c</a:t>
            </a:r>
          </a:p>
        </p:txBody>
      </p:sp>
      <p:grpSp>
        <p:nvGrpSpPr>
          <p:cNvPr id="1512452" name="Group 4"/>
          <p:cNvGrpSpPr>
            <a:grpSpLocks/>
          </p:cNvGrpSpPr>
          <p:nvPr/>
        </p:nvGrpSpPr>
        <p:grpSpPr bwMode="auto">
          <a:xfrm>
            <a:off x="0" y="2268538"/>
            <a:ext cx="5867400" cy="4589462"/>
            <a:chOff x="0" y="1429"/>
            <a:chExt cx="3696" cy="2891"/>
          </a:xfrm>
        </p:grpSpPr>
        <p:pic>
          <p:nvPicPr>
            <p:cNvPr id="1512453" name="Picture 5"/>
            <p:cNvPicPr>
              <a:picLocks noChangeAspect="1" noChangeArrowheads="1"/>
            </p:cNvPicPr>
            <p:nvPr/>
          </p:nvPicPr>
          <p:blipFill>
            <a:blip r:embed="rId4" cstate="print"/>
            <a:srcRect/>
            <a:stretch>
              <a:fillRect/>
            </a:stretch>
          </p:blipFill>
          <p:spPr bwMode="auto">
            <a:xfrm>
              <a:off x="0" y="1429"/>
              <a:ext cx="3696" cy="2891"/>
            </a:xfrm>
            <a:prstGeom prst="rect">
              <a:avLst/>
            </a:prstGeom>
            <a:noFill/>
            <a:ln w="9525">
              <a:noFill/>
              <a:miter lim="800000"/>
              <a:headEnd/>
              <a:tailEnd/>
            </a:ln>
            <a:effectLst/>
          </p:spPr>
        </p:pic>
        <p:pic>
          <p:nvPicPr>
            <p:cNvPr id="1512454" name="Picture 6"/>
            <p:cNvPicPr>
              <a:picLocks noChangeAspect="1" noChangeArrowheads="1"/>
            </p:cNvPicPr>
            <p:nvPr/>
          </p:nvPicPr>
          <p:blipFill>
            <a:blip r:embed="rId5" cstate="print"/>
            <a:srcRect/>
            <a:stretch>
              <a:fillRect/>
            </a:stretch>
          </p:blipFill>
          <p:spPr bwMode="auto">
            <a:xfrm>
              <a:off x="514" y="1931"/>
              <a:ext cx="755" cy="251"/>
            </a:xfrm>
            <a:prstGeom prst="rect">
              <a:avLst/>
            </a:prstGeom>
            <a:noFill/>
            <a:ln w="9525">
              <a:noFill/>
              <a:miter lim="800000"/>
              <a:headEnd/>
              <a:tailEnd/>
            </a:ln>
            <a:effectLst/>
          </p:spPr>
        </p:pic>
        <p:grpSp>
          <p:nvGrpSpPr>
            <p:cNvPr id="1512455" name="Group 7"/>
            <p:cNvGrpSpPr>
              <a:grpSpLocks/>
            </p:cNvGrpSpPr>
            <p:nvPr/>
          </p:nvGrpSpPr>
          <p:grpSpPr bwMode="auto">
            <a:xfrm>
              <a:off x="567" y="3113"/>
              <a:ext cx="1375" cy="455"/>
              <a:chOff x="403" y="2024"/>
              <a:chExt cx="1375" cy="455"/>
            </a:xfrm>
          </p:grpSpPr>
          <p:sp>
            <p:nvSpPr>
              <p:cNvPr id="1512456" name="Line 8"/>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57" name="Line 9"/>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58" name="Freeform 10"/>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59" name="Freeform 11"/>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0" name="Freeform 12"/>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1" name="Freeform 13"/>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62" name="Freeform 14"/>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63" name="Line 15"/>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64" name="Line 16"/>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65" name="Line 17"/>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66" name="Text Box 18"/>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67" name="AutoShape 19"/>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grpSp>
      <p:grpSp>
        <p:nvGrpSpPr>
          <p:cNvPr id="1512468" name="Group 20"/>
          <p:cNvGrpSpPr>
            <a:grpSpLocks/>
          </p:cNvGrpSpPr>
          <p:nvPr/>
        </p:nvGrpSpPr>
        <p:grpSpPr bwMode="auto">
          <a:xfrm>
            <a:off x="0" y="2259013"/>
            <a:ext cx="5867400" cy="4610100"/>
            <a:chOff x="2562" y="1416"/>
            <a:chExt cx="3696" cy="2904"/>
          </a:xfrm>
        </p:grpSpPr>
        <p:pic>
          <p:nvPicPr>
            <p:cNvPr id="1512469" name="Picture 21"/>
            <p:cNvPicPr>
              <a:picLocks noChangeAspect="1" noChangeArrowheads="1"/>
            </p:cNvPicPr>
            <p:nvPr/>
          </p:nvPicPr>
          <p:blipFill>
            <a:blip r:embed="rId6" cstate="print"/>
            <a:srcRect/>
            <a:stretch>
              <a:fillRect/>
            </a:stretch>
          </p:blipFill>
          <p:spPr bwMode="auto">
            <a:xfrm>
              <a:off x="2562" y="1416"/>
              <a:ext cx="3696" cy="2904"/>
            </a:xfrm>
            <a:prstGeom prst="rect">
              <a:avLst/>
            </a:prstGeom>
            <a:noFill/>
            <a:ln w="9525">
              <a:noFill/>
              <a:miter lim="800000"/>
              <a:headEnd/>
              <a:tailEnd/>
            </a:ln>
            <a:effectLst/>
          </p:spPr>
        </p:pic>
        <p:pic>
          <p:nvPicPr>
            <p:cNvPr id="1512470" name="Picture 22"/>
            <p:cNvPicPr>
              <a:picLocks noChangeAspect="1" noChangeArrowheads="1"/>
            </p:cNvPicPr>
            <p:nvPr/>
          </p:nvPicPr>
          <p:blipFill>
            <a:blip r:embed="rId5" cstate="print"/>
            <a:srcRect/>
            <a:stretch>
              <a:fillRect/>
            </a:stretch>
          </p:blipFill>
          <p:spPr bwMode="auto">
            <a:xfrm>
              <a:off x="3080" y="1915"/>
              <a:ext cx="760" cy="253"/>
            </a:xfrm>
            <a:prstGeom prst="rect">
              <a:avLst/>
            </a:prstGeom>
            <a:noFill/>
            <a:ln w="9525">
              <a:noFill/>
              <a:miter lim="800000"/>
              <a:headEnd/>
              <a:tailEnd/>
            </a:ln>
            <a:effectLst/>
          </p:spPr>
        </p:pic>
        <p:grpSp>
          <p:nvGrpSpPr>
            <p:cNvPr id="1512471" name="Group 23"/>
            <p:cNvGrpSpPr>
              <a:grpSpLocks/>
            </p:cNvGrpSpPr>
            <p:nvPr/>
          </p:nvGrpSpPr>
          <p:grpSpPr bwMode="auto">
            <a:xfrm>
              <a:off x="3152" y="3067"/>
              <a:ext cx="1375" cy="590"/>
              <a:chOff x="3424" y="1933"/>
              <a:chExt cx="1375" cy="590"/>
            </a:xfrm>
          </p:grpSpPr>
          <p:grpSp>
            <p:nvGrpSpPr>
              <p:cNvPr id="1512472" name="Group 24"/>
              <p:cNvGrpSpPr>
                <a:grpSpLocks/>
              </p:cNvGrpSpPr>
              <p:nvPr/>
            </p:nvGrpSpPr>
            <p:grpSpPr bwMode="auto">
              <a:xfrm>
                <a:off x="3424" y="2024"/>
                <a:ext cx="1375" cy="455"/>
                <a:chOff x="403" y="2024"/>
                <a:chExt cx="1375" cy="455"/>
              </a:xfrm>
            </p:grpSpPr>
            <p:sp>
              <p:nvSpPr>
                <p:cNvPr id="1512473" name="Line 25"/>
                <p:cNvSpPr>
                  <a:spLocks noChangeShapeType="1"/>
                </p:cNvSpPr>
                <p:nvPr/>
              </p:nvSpPr>
              <p:spPr bwMode="auto">
                <a:xfrm flipV="1">
                  <a:off x="637" y="2230"/>
                  <a:ext cx="1" cy="249"/>
                </a:xfrm>
                <a:prstGeom prst="line">
                  <a:avLst/>
                </a:prstGeom>
                <a:noFill/>
                <a:ln w="0">
                  <a:solidFill>
                    <a:srgbClr val="0066FF"/>
                  </a:solidFill>
                  <a:round/>
                  <a:headEnd/>
                  <a:tailEnd/>
                </a:ln>
              </p:spPr>
              <p:txBody>
                <a:bodyPr/>
                <a:lstStyle/>
                <a:p>
                  <a:endParaRPr lang="en-US"/>
                </a:p>
              </p:txBody>
            </p:sp>
            <p:sp>
              <p:nvSpPr>
                <p:cNvPr id="1512474" name="Line 26"/>
                <p:cNvSpPr>
                  <a:spLocks noChangeShapeType="1"/>
                </p:cNvSpPr>
                <p:nvPr/>
              </p:nvSpPr>
              <p:spPr bwMode="auto">
                <a:xfrm flipV="1">
                  <a:off x="637" y="2230"/>
                  <a:ext cx="1" cy="249"/>
                </a:xfrm>
                <a:prstGeom prst="line">
                  <a:avLst/>
                </a:prstGeom>
                <a:noFill/>
                <a:ln w="42863">
                  <a:solidFill>
                    <a:srgbClr val="0066FF"/>
                  </a:solidFill>
                  <a:round/>
                  <a:headEnd/>
                  <a:tailEnd/>
                </a:ln>
              </p:spPr>
              <p:txBody>
                <a:bodyPr/>
                <a:lstStyle/>
                <a:p>
                  <a:endParaRPr lang="en-US"/>
                </a:p>
              </p:txBody>
            </p:sp>
            <p:sp>
              <p:nvSpPr>
                <p:cNvPr id="1512475" name="Freeform 27"/>
                <p:cNvSpPr>
                  <a:spLocks/>
                </p:cNvSpPr>
                <p:nvPr/>
              </p:nvSpPr>
              <p:spPr bwMode="auto">
                <a:xfrm>
                  <a:off x="578" y="2158"/>
                  <a:ext cx="113" cy="99"/>
                </a:xfrm>
                <a:custGeom>
                  <a:avLst/>
                  <a:gdLst/>
                  <a:ahLst/>
                  <a:cxnLst>
                    <a:cxn ang="0">
                      <a:pos x="59" y="0"/>
                    </a:cxn>
                    <a:cxn ang="0">
                      <a:pos x="81" y="54"/>
                    </a:cxn>
                    <a:cxn ang="0">
                      <a:pos x="97" y="75"/>
                    </a:cxn>
                    <a:cxn ang="0">
                      <a:pos x="113" y="97"/>
                    </a:cxn>
                    <a:cxn ang="0">
                      <a:pos x="59" y="81"/>
                    </a:cxn>
                    <a:cxn ang="0">
                      <a:pos x="0" y="97"/>
                    </a:cxn>
                    <a:cxn ang="0">
                      <a:pos x="16" y="75"/>
                    </a:cxn>
                    <a:cxn ang="0">
                      <a:pos x="32" y="54"/>
                    </a:cxn>
                    <a:cxn ang="0">
                      <a:pos x="59" y="0"/>
                    </a:cxn>
                    <a:cxn ang="0">
                      <a:pos x="59" y="0"/>
                    </a:cxn>
                  </a:cxnLst>
                  <a:rect l="0" t="0" r="r" b="b"/>
                  <a:pathLst>
                    <a:path w="113" h="97">
                      <a:moveTo>
                        <a:pt x="59" y="0"/>
                      </a:moveTo>
                      <a:lnTo>
                        <a:pt x="81" y="54"/>
                      </a:lnTo>
                      <a:lnTo>
                        <a:pt x="97" y="75"/>
                      </a:lnTo>
                      <a:lnTo>
                        <a:pt x="113" y="97"/>
                      </a:lnTo>
                      <a:lnTo>
                        <a:pt x="59" y="81"/>
                      </a:lnTo>
                      <a:lnTo>
                        <a:pt x="0" y="97"/>
                      </a:lnTo>
                      <a:lnTo>
                        <a:pt x="16" y="75"/>
                      </a:lnTo>
                      <a:lnTo>
                        <a:pt x="32" y="54"/>
                      </a:lnTo>
                      <a:lnTo>
                        <a:pt x="59" y="0"/>
                      </a:lnTo>
                      <a:lnTo>
                        <a:pt x="59" y="0"/>
                      </a:lnTo>
                      <a:close/>
                    </a:path>
                  </a:pathLst>
                </a:custGeom>
                <a:solidFill>
                  <a:srgbClr val="0066FF"/>
                </a:solidFill>
                <a:ln w="9525">
                  <a:noFill/>
                  <a:round/>
                  <a:headEnd/>
                  <a:tailEnd/>
                </a:ln>
              </p:spPr>
              <p:txBody>
                <a:bodyPr/>
                <a:lstStyle/>
                <a:p>
                  <a:endParaRPr lang="en-US"/>
                </a:p>
              </p:txBody>
            </p:sp>
            <p:sp>
              <p:nvSpPr>
                <p:cNvPr id="1512476" name="Freeform 28"/>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7" name="Freeform 29"/>
                <p:cNvSpPr>
                  <a:spLocks/>
                </p:cNvSpPr>
                <p:nvPr/>
              </p:nvSpPr>
              <p:spPr bwMode="auto">
                <a:xfrm>
                  <a:off x="56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78" name="Freeform 30"/>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close/>
                    </a:path>
                  </a:pathLst>
                </a:custGeom>
                <a:solidFill>
                  <a:srgbClr val="1FFF22"/>
                </a:solidFill>
                <a:ln w="9525">
                  <a:noFill/>
                  <a:round/>
                  <a:headEnd/>
                  <a:tailEnd/>
                </a:ln>
              </p:spPr>
              <p:txBody>
                <a:bodyPr/>
                <a:lstStyle/>
                <a:p>
                  <a:endParaRPr lang="en-US"/>
                </a:p>
              </p:txBody>
            </p:sp>
            <p:sp>
              <p:nvSpPr>
                <p:cNvPr id="1512479" name="Freeform 31"/>
                <p:cNvSpPr>
                  <a:spLocks/>
                </p:cNvSpPr>
                <p:nvPr/>
              </p:nvSpPr>
              <p:spPr bwMode="auto">
                <a:xfrm>
                  <a:off x="1247" y="2296"/>
                  <a:ext cx="136" cy="144"/>
                </a:xfrm>
                <a:custGeom>
                  <a:avLst/>
                  <a:gdLst/>
                  <a:ahLst/>
                  <a:cxnLst>
                    <a:cxn ang="0">
                      <a:pos x="135" y="70"/>
                    </a:cxn>
                    <a:cxn ang="0">
                      <a:pos x="130" y="97"/>
                    </a:cxn>
                    <a:cxn ang="0">
                      <a:pos x="119" y="119"/>
                    </a:cxn>
                    <a:cxn ang="0">
                      <a:pos x="97" y="135"/>
                    </a:cxn>
                    <a:cxn ang="0">
                      <a:pos x="70" y="140"/>
                    </a:cxn>
                    <a:cxn ang="0">
                      <a:pos x="43" y="135"/>
                    </a:cxn>
                    <a:cxn ang="0">
                      <a:pos x="22" y="119"/>
                    </a:cxn>
                    <a:cxn ang="0">
                      <a:pos x="6" y="97"/>
                    </a:cxn>
                    <a:cxn ang="0">
                      <a:pos x="0" y="70"/>
                    </a:cxn>
                    <a:cxn ang="0">
                      <a:pos x="6" y="43"/>
                    </a:cxn>
                    <a:cxn ang="0">
                      <a:pos x="22" y="22"/>
                    </a:cxn>
                    <a:cxn ang="0">
                      <a:pos x="43" y="5"/>
                    </a:cxn>
                    <a:cxn ang="0">
                      <a:pos x="70" y="0"/>
                    </a:cxn>
                    <a:cxn ang="0">
                      <a:pos x="97" y="5"/>
                    </a:cxn>
                    <a:cxn ang="0">
                      <a:pos x="119" y="22"/>
                    </a:cxn>
                    <a:cxn ang="0">
                      <a:pos x="130" y="43"/>
                    </a:cxn>
                    <a:cxn ang="0">
                      <a:pos x="135" y="70"/>
                    </a:cxn>
                    <a:cxn ang="0">
                      <a:pos x="135" y="70"/>
                    </a:cxn>
                  </a:cxnLst>
                  <a:rect l="0" t="0" r="r" b="b"/>
                  <a:pathLst>
                    <a:path w="135" h="140">
                      <a:moveTo>
                        <a:pt x="135" y="70"/>
                      </a:moveTo>
                      <a:lnTo>
                        <a:pt x="130" y="97"/>
                      </a:lnTo>
                      <a:lnTo>
                        <a:pt x="119" y="119"/>
                      </a:lnTo>
                      <a:lnTo>
                        <a:pt x="97" y="135"/>
                      </a:lnTo>
                      <a:lnTo>
                        <a:pt x="70" y="140"/>
                      </a:lnTo>
                      <a:lnTo>
                        <a:pt x="43" y="135"/>
                      </a:lnTo>
                      <a:lnTo>
                        <a:pt x="22" y="119"/>
                      </a:lnTo>
                      <a:lnTo>
                        <a:pt x="6" y="97"/>
                      </a:lnTo>
                      <a:lnTo>
                        <a:pt x="0" y="70"/>
                      </a:lnTo>
                      <a:lnTo>
                        <a:pt x="6" y="43"/>
                      </a:lnTo>
                      <a:lnTo>
                        <a:pt x="22" y="22"/>
                      </a:lnTo>
                      <a:lnTo>
                        <a:pt x="43" y="5"/>
                      </a:lnTo>
                      <a:lnTo>
                        <a:pt x="70" y="0"/>
                      </a:lnTo>
                      <a:lnTo>
                        <a:pt x="97" y="5"/>
                      </a:lnTo>
                      <a:lnTo>
                        <a:pt x="119" y="22"/>
                      </a:lnTo>
                      <a:lnTo>
                        <a:pt x="130" y="43"/>
                      </a:lnTo>
                      <a:lnTo>
                        <a:pt x="135" y="70"/>
                      </a:lnTo>
                      <a:lnTo>
                        <a:pt x="135" y="70"/>
                      </a:lnTo>
                    </a:path>
                  </a:pathLst>
                </a:custGeom>
                <a:noFill/>
                <a:ln w="42863">
                  <a:solidFill>
                    <a:srgbClr val="05DF00"/>
                  </a:solidFill>
                  <a:prstDash val="solid"/>
                  <a:round/>
                  <a:headEnd/>
                  <a:tailEnd/>
                </a:ln>
              </p:spPr>
              <p:txBody>
                <a:bodyPr/>
                <a:lstStyle/>
                <a:p>
                  <a:endParaRPr lang="en-US"/>
                </a:p>
              </p:txBody>
            </p:sp>
            <p:sp>
              <p:nvSpPr>
                <p:cNvPr id="1512480" name="Line 32"/>
                <p:cNvSpPr>
                  <a:spLocks noChangeShapeType="1"/>
                </p:cNvSpPr>
                <p:nvPr/>
              </p:nvSpPr>
              <p:spPr bwMode="auto">
                <a:xfrm>
                  <a:off x="403" y="2362"/>
                  <a:ext cx="499" cy="0"/>
                </a:xfrm>
                <a:prstGeom prst="line">
                  <a:avLst/>
                </a:prstGeom>
                <a:noFill/>
                <a:ln w="19050">
                  <a:solidFill>
                    <a:schemeClr val="tx1"/>
                  </a:solidFill>
                  <a:round/>
                  <a:headEnd/>
                  <a:tailEnd type="triangle" w="med" len="med"/>
                </a:ln>
                <a:effectLst/>
              </p:spPr>
              <p:txBody>
                <a:bodyPr/>
                <a:lstStyle/>
                <a:p>
                  <a:endParaRPr lang="en-US"/>
                </a:p>
              </p:txBody>
            </p:sp>
            <p:sp>
              <p:nvSpPr>
                <p:cNvPr id="1512481" name="Line 33"/>
                <p:cNvSpPr>
                  <a:spLocks noChangeShapeType="1"/>
                </p:cNvSpPr>
                <p:nvPr/>
              </p:nvSpPr>
              <p:spPr bwMode="auto">
                <a:xfrm flipH="1">
                  <a:off x="986" y="2359"/>
                  <a:ext cx="635" cy="0"/>
                </a:xfrm>
                <a:prstGeom prst="line">
                  <a:avLst/>
                </a:prstGeom>
                <a:noFill/>
                <a:ln w="19050">
                  <a:solidFill>
                    <a:schemeClr val="tx1"/>
                  </a:solidFill>
                  <a:round/>
                  <a:headEnd/>
                  <a:tailEnd type="triangle" w="med" len="med"/>
                </a:ln>
                <a:effectLst/>
              </p:spPr>
              <p:txBody>
                <a:bodyPr/>
                <a:lstStyle/>
                <a:p>
                  <a:endParaRPr lang="en-US"/>
                </a:p>
              </p:txBody>
            </p:sp>
            <p:sp>
              <p:nvSpPr>
                <p:cNvPr id="1512482" name="Line 34"/>
                <p:cNvSpPr>
                  <a:spLocks noChangeShapeType="1"/>
                </p:cNvSpPr>
                <p:nvPr/>
              </p:nvSpPr>
              <p:spPr bwMode="auto">
                <a:xfrm flipV="1">
                  <a:off x="975" y="2205"/>
                  <a:ext cx="544" cy="136"/>
                </a:xfrm>
                <a:prstGeom prst="line">
                  <a:avLst/>
                </a:prstGeom>
                <a:noFill/>
                <a:ln w="19050">
                  <a:solidFill>
                    <a:schemeClr val="accent2"/>
                  </a:solidFill>
                  <a:round/>
                  <a:headEnd/>
                  <a:tailEnd type="triangle" w="med" len="med"/>
                </a:ln>
                <a:effectLst/>
              </p:spPr>
              <p:txBody>
                <a:bodyPr/>
                <a:lstStyle/>
                <a:p>
                  <a:endParaRPr lang="en-US"/>
                </a:p>
              </p:txBody>
            </p:sp>
            <p:sp>
              <p:nvSpPr>
                <p:cNvPr id="1512483" name="Text Box 35"/>
                <p:cNvSpPr txBox="1">
                  <a:spLocks noChangeArrowheads="1"/>
                </p:cNvSpPr>
                <p:nvPr/>
              </p:nvSpPr>
              <p:spPr bwMode="auto">
                <a:xfrm>
                  <a:off x="1247" y="2024"/>
                  <a:ext cx="531" cy="192"/>
                </a:xfrm>
                <a:prstGeom prst="rect">
                  <a:avLst/>
                </a:prstGeom>
                <a:noFill/>
                <a:ln w="9525">
                  <a:noFill/>
                  <a:miter lim="800000"/>
                  <a:headEnd/>
                  <a:tailEnd/>
                </a:ln>
                <a:effectLst/>
              </p:spPr>
              <p:txBody>
                <a:bodyPr wrap="none">
                  <a:spAutoFit/>
                </a:bodyPr>
                <a:lstStyle/>
                <a:p>
                  <a:pPr algn="l" eaLnBrk="1" hangingPunct="1"/>
                  <a:r>
                    <a:rPr kumimoji="1" lang="en-US" altLang="ja-JP" sz="1400" b="1">
                      <a:solidFill>
                        <a:schemeClr val="accent2"/>
                      </a:solidFill>
                      <a:latin typeface="Arial" charset="0"/>
                      <a:ea typeface="ＭＳ Ｐゴシック" pitchFamily="34" charset="-128"/>
                    </a:rPr>
                    <a:t>neutron</a:t>
                  </a:r>
                </a:p>
              </p:txBody>
            </p:sp>
            <p:sp>
              <p:nvSpPr>
                <p:cNvPr id="1512484" name="AutoShape 36"/>
                <p:cNvSpPr>
                  <a:spLocks noChangeArrowheads="1"/>
                </p:cNvSpPr>
                <p:nvPr/>
              </p:nvSpPr>
              <p:spPr bwMode="auto">
                <a:xfrm>
                  <a:off x="884" y="2296"/>
                  <a:ext cx="113" cy="114"/>
                </a:xfrm>
                <a:prstGeom prst="irregularSeal1">
                  <a:avLst/>
                </a:prstGeom>
                <a:solidFill>
                  <a:srgbClr val="FF0000"/>
                </a:solidFill>
                <a:ln w="9525">
                  <a:solidFill>
                    <a:schemeClr val="tx1"/>
                  </a:solidFill>
                  <a:miter lim="800000"/>
                  <a:headEnd/>
                  <a:tailEnd/>
                </a:ln>
                <a:effectLst/>
              </p:spPr>
              <p:txBody>
                <a:bodyPr wrap="none" anchor="ctr"/>
                <a:lstStyle/>
                <a:p>
                  <a:endParaRPr lang="en-US"/>
                </a:p>
              </p:txBody>
            </p:sp>
          </p:grpSp>
          <p:sp>
            <p:nvSpPr>
              <p:cNvPr id="1512485" name="Line 37"/>
              <p:cNvSpPr>
                <a:spLocks noChangeShapeType="1"/>
              </p:cNvSpPr>
              <p:nvPr/>
            </p:nvSpPr>
            <p:spPr bwMode="auto">
              <a:xfrm flipV="1">
                <a:off x="4014" y="2160"/>
                <a:ext cx="136" cy="136"/>
              </a:xfrm>
              <a:prstGeom prst="line">
                <a:avLst/>
              </a:prstGeom>
              <a:noFill/>
              <a:ln w="19050">
                <a:solidFill>
                  <a:srgbClr val="FF0000"/>
                </a:solidFill>
                <a:round/>
                <a:headEnd/>
                <a:tailEnd type="triangle" w="med" len="med"/>
              </a:ln>
              <a:effectLst/>
            </p:spPr>
            <p:txBody>
              <a:bodyPr/>
              <a:lstStyle/>
              <a:p>
                <a:endParaRPr lang="en-US"/>
              </a:p>
            </p:txBody>
          </p:sp>
          <p:sp>
            <p:nvSpPr>
              <p:cNvPr id="1512486" name="Line 38"/>
              <p:cNvSpPr>
                <a:spLocks noChangeShapeType="1"/>
              </p:cNvSpPr>
              <p:nvPr/>
            </p:nvSpPr>
            <p:spPr bwMode="auto">
              <a:xfrm>
                <a:off x="4014" y="2432"/>
                <a:ext cx="181" cy="91"/>
              </a:xfrm>
              <a:prstGeom prst="line">
                <a:avLst/>
              </a:prstGeom>
              <a:noFill/>
              <a:ln w="19050">
                <a:solidFill>
                  <a:srgbClr val="FF0000"/>
                </a:solidFill>
                <a:round/>
                <a:headEnd/>
                <a:tailEnd type="triangle" w="med" len="med"/>
              </a:ln>
              <a:effectLst/>
            </p:spPr>
            <p:txBody>
              <a:bodyPr/>
              <a:lstStyle/>
              <a:p>
                <a:endParaRPr lang="en-US"/>
              </a:p>
            </p:txBody>
          </p:sp>
          <p:sp>
            <p:nvSpPr>
              <p:cNvPr id="1512487" name="Line 39"/>
              <p:cNvSpPr>
                <a:spLocks noChangeShapeType="1"/>
              </p:cNvSpPr>
              <p:nvPr/>
            </p:nvSpPr>
            <p:spPr bwMode="auto">
              <a:xfrm flipH="1">
                <a:off x="3787" y="2432"/>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8" name="Line 40"/>
              <p:cNvSpPr>
                <a:spLocks noChangeShapeType="1"/>
              </p:cNvSpPr>
              <p:nvPr/>
            </p:nvSpPr>
            <p:spPr bwMode="auto">
              <a:xfrm flipH="1" flipV="1">
                <a:off x="3787" y="2205"/>
                <a:ext cx="136" cy="91"/>
              </a:xfrm>
              <a:prstGeom prst="line">
                <a:avLst/>
              </a:prstGeom>
              <a:noFill/>
              <a:ln w="19050">
                <a:solidFill>
                  <a:srgbClr val="FF0000"/>
                </a:solidFill>
                <a:round/>
                <a:headEnd/>
                <a:tailEnd type="triangle" w="med" len="med"/>
              </a:ln>
              <a:effectLst/>
            </p:spPr>
            <p:txBody>
              <a:bodyPr/>
              <a:lstStyle/>
              <a:p>
                <a:endParaRPr lang="en-US"/>
              </a:p>
            </p:txBody>
          </p:sp>
          <p:sp>
            <p:nvSpPr>
              <p:cNvPr id="1512489" name="Text Box 41"/>
              <p:cNvSpPr txBox="1">
                <a:spLocks noChangeArrowheads="1"/>
              </p:cNvSpPr>
              <p:nvPr/>
            </p:nvSpPr>
            <p:spPr bwMode="auto">
              <a:xfrm>
                <a:off x="3742" y="1933"/>
                <a:ext cx="575" cy="326"/>
              </a:xfrm>
              <a:prstGeom prst="rect">
                <a:avLst/>
              </a:prstGeom>
              <a:noFill/>
              <a:ln w="9525">
                <a:noFill/>
                <a:miter lim="800000"/>
                <a:headEnd/>
                <a:tailEnd/>
              </a:ln>
              <a:effectLst/>
            </p:spPr>
            <p:txBody>
              <a:bodyPr wrap="none">
                <a:spAutoFit/>
              </a:bodyPr>
              <a:lstStyle/>
              <a:p>
                <a:pPr algn="l" eaLnBrk="1" hangingPunct="1"/>
                <a:r>
                  <a:rPr kumimoji="1" lang="en-US" altLang="ja-JP" sz="1400" b="1">
                    <a:solidFill>
                      <a:srgbClr val="FF0000"/>
                    </a:solidFill>
                    <a:latin typeface="Arial" charset="0"/>
                    <a:ea typeface="ＭＳ Ｐゴシック" pitchFamily="34" charset="-128"/>
                  </a:rPr>
                  <a:t>charged</a:t>
                </a:r>
              </a:p>
              <a:p>
                <a:pPr algn="l" eaLnBrk="1" hangingPunct="1"/>
                <a:r>
                  <a:rPr kumimoji="1" lang="en-US" altLang="ja-JP" sz="1400" b="1">
                    <a:solidFill>
                      <a:srgbClr val="FF0000"/>
                    </a:solidFill>
                    <a:latin typeface="Arial" charset="0"/>
                    <a:ea typeface="ＭＳ Ｐゴシック" pitchFamily="34" charset="-128"/>
                  </a:rPr>
                  <a:t>particles</a:t>
                </a:r>
              </a:p>
            </p:txBody>
          </p:sp>
        </p:grpSp>
      </p:grpSp>
      <p:graphicFrame>
        <p:nvGraphicFramePr>
          <p:cNvPr id="1512490" name="Group 42"/>
          <p:cNvGraphicFramePr>
            <a:graphicFrameLocks noGrp="1"/>
          </p:cNvGraphicFramePr>
          <p:nvPr/>
        </p:nvGraphicFramePr>
        <p:xfrm>
          <a:off x="6400800" y="4508500"/>
          <a:ext cx="2471738" cy="1941830"/>
        </p:xfrm>
        <a:graphic>
          <a:graphicData uri="http://schemas.openxmlformats.org/drawingml/2006/table">
            <a:tbl>
              <a:tblPr/>
              <a:tblGrid>
                <a:gridCol w="1236663"/>
                <a:gridCol w="1235075"/>
              </a:tblGrid>
              <a:tr h="539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1" lang="en-US" altLang="ja-JP" sz="1600" b="0" i="0" u="none" strike="noStrike" cap="none" normalizeH="0" baseline="0" smtClean="0">
                          <a:ln>
                            <a:noFill/>
                          </a:ln>
                          <a:solidFill>
                            <a:srgbClr val="006600"/>
                          </a:solidFill>
                          <a:effectLst/>
                          <a:latin typeface="Arial" charset="0"/>
                          <a:ea typeface="ＭＳ Ｐゴシック" pitchFamily="34" charset="-128"/>
                        </a:rPr>
                        <a:t>preliminary</a:t>
                      </a:r>
                      <a:endParaRPr kumimoji="1" lang="en-US" sz="1600" b="0" i="0" u="none" strike="noStrike" cap="none" normalizeH="0" baseline="0" smtClean="0">
                        <a:ln>
                          <a:noFill/>
                        </a:ln>
                        <a:solidFill>
                          <a:srgbClr val="0066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A</a:t>
                      </a:r>
                      <a:r>
                        <a:rPr kumimoji="0" lang="en-US" altLang="ja-JP" sz="2000" b="0" i="0" u="none" strike="noStrike" cap="none" normalizeH="0" baseline="-25000" smtClean="0">
                          <a:ln>
                            <a:noFill/>
                          </a:ln>
                          <a:solidFill>
                            <a:schemeClr val="tx1"/>
                          </a:solidFill>
                          <a:effectLst/>
                          <a:latin typeface="Times New Roman" pitchFamily="18" charset="0"/>
                          <a:ea typeface="ＭＳ Ｐゴシック" pitchFamily="34" charset="-128"/>
                        </a:rPr>
                        <a:t>N</a:t>
                      </a:r>
                      <a:endPar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Without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rPr>
                        <a:t>-6.6 </a:t>
                      </a:r>
                      <a:r>
                        <a:rPr kumimoji="0" lang="en-US" altLang="ja-JP" sz="2000" b="1" i="0" u="none" strike="noStrike" cap="none" normalizeH="0" baseline="0" smtClean="0">
                          <a:ln>
                            <a:noFill/>
                          </a:ln>
                          <a:solidFill>
                            <a:schemeClr val="accent2"/>
                          </a:solidFill>
                          <a:effectLst/>
                          <a:latin typeface="Times New Roman" pitchFamily="18" charset="0"/>
                          <a:ea typeface="ＭＳ Ｐゴシック" pitchFamily="34" charset="-128"/>
                          <a:cs typeface="Arial" charset="0"/>
                        </a:rPr>
                        <a:t>±0.6 %</a:t>
                      </a:r>
                      <a:r>
                        <a:rPr kumimoji="0" lang="en-US" altLang="ja-JP" sz="2000" b="0" i="0" u="none" strike="noStrike" cap="none" normalizeH="0" baseline="0" smtClean="0">
                          <a:ln>
                            <a:noFill/>
                          </a:ln>
                          <a:solidFill>
                            <a:srgbClr val="FFFF99"/>
                          </a:solidFill>
                          <a:effectLst/>
                          <a:latin typeface="Times New Roman" pitchFamily="18" charset="0"/>
                          <a:ea typeface="ＭＳ Ｐゴシック" pitchFamily="34" charset="-128"/>
                          <a:cs typeface="Arial" charset="0"/>
                        </a:rPr>
                        <a:t>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16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0" i="0" u="none" strike="noStrike" cap="none" normalizeH="0" baseline="0" smtClean="0">
                          <a:ln>
                            <a:noFill/>
                          </a:ln>
                          <a:solidFill>
                            <a:schemeClr val="tx1"/>
                          </a:solidFill>
                          <a:effectLst/>
                          <a:latin typeface="Times New Roman" pitchFamily="18" charset="0"/>
                          <a:ea typeface="ＭＳ Ｐゴシック" pitchFamily="34" charset="-128"/>
                        </a:rPr>
                        <a:t>With MinBias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rPr>
                        <a:t>-8.3 </a:t>
                      </a:r>
                      <a:r>
                        <a:rPr kumimoji="0" lang="en-US" altLang="ja-JP" sz="2000" b="1" i="0" u="none" strike="noStrike" cap="none" normalizeH="0" baseline="0" smtClean="0">
                          <a:ln>
                            <a:noFill/>
                          </a:ln>
                          <a:solidFill>
                            <a:srgbClr val="FF0000"/>
                          </a:solidFill>
                          <a:effectLst/>
                          <a:latin typeface="Times New Roman" pitchFamily="18" charset="0"/>
                          <a:ea typeface="ＭＳ Ｐゴシック" pitchFamily="34" charset="-128"/>
                          <a:cs typeface="Arial" charset="0"/>
                        </a:rPr>
                        <a:t>±0.4 %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1512504" name="Text Box 56"/>
          <p:cNvSpPr txBox="1">
            <a:spLocks noChangeArrowheads="1"/>
          </p:cNvSpPr>
          <p:nvPr/>
        </p:nvSpPr>
        <p:spPr bwMode="auto">
          <a:xfrm>
            <a:off x="6807200" y="4570413"/>
            <a:ext cx="184150" cy="366712"/>
          </a:xfrm>
          <a:prstGeom prst="rect">
            <a:avLst/>
          </a:prstGeom>
          <a:noFill/>
          <a:ln w="9525">
            <a:noFill/>
            <a:miter lim="800000"/>
            <a:headEnd/>
            <a:tailEnd/>
          </a:ln>
          <a:effectLst/>
        </p:spPr>
        <p:txBody>
          <a:bodyPr wrap="none">
            <a:spAutoFit/>
          </a:bodyPr>
          <a:lstStyle/>
          <a:p>
            <a:pPr eaLnBrk="1" hangingPunct="1"/>
            <a:endParaRPr kumimoji="1" lang="en-US" altLang="ja-JP" sz="1800">
              <a:solidFill>
                <a:srgbClr val="006600"/>
              </a:solidFill>
              <a:latin typeface="Arial" charset="0"/>
              <a:ea typeface="ＭＳ Ｐゴシック" pitchFamily="34" charset="-128"/>
            </a:endParaRPr>
          </a:p>
        </p:txBody>
      </p:sp>
      <p:sp>
        <p:nvSpPr>
          <p:cNvPr id="1512505" name="Text Box 57"/>
          <p:cNvSpPr txBox="1">
            <a:spLocks noChangeArrowheads="1"/>
          </p:cNvSpPr>
          <p:nvPr/>
        </p:nvSpPr>
        <p:spPr bwMode="auto">
          <a:xfrm>
            <a:off x="179388" y="990600"/>
            <a:ext cx="8964612" cy="1187450"/>
          </a:xfrm>
          <a:prstGeom prst="rect">
            <a:avLst/>
          </a:prstGeom>
          <a:noFill/>
          <a:ln w="9525">
            <a:noFill/>
            <a:miter lim="800000"/>
            <a:headEnd/>
            <a:tailEnd/>
          </a:ln>
          <a:effectLst/>
        </p:spPr>
        <p:txBody>
          <a:bodyPr>
            <a:spAutoFit/>
          </a:bodyPr>
          <a:lstStyle/>
          <a:p>
            <a:pPr algn="l"/>
            <a:r>
              <a:rPr lang="en-US"/>
              <a:t>Large negative SSA observed for x</a:t>
            </a:r>
            <a:r>
              <a:rPr lang="en-US" baseline="-18000"/>
              <a:t>F</a:t>
            </a:r>
            <a:r>
              <a:rPr lang="en-US"/>
              <a:t>&gt;0, enhanced by requiring concidence with forward charged particles (“MinBias” trigger). </a:t>
            </a:r>
          </a:p>
          <a:p>
            <a:pPr algn="l"/>
            <a:r>
              <a:rPr lang="en-US"/>
              <a:t>No x</a:t>
            </a:r>
            <a:r>
              <a:rPr lang="en-US" baseline="-18000"/>
              <a:t>F</a:t>
            </a:r>
            <a:r>
              <a:rPr lang="en-US"/>
              <a:t> dependence seen.</a:t>
            </a:r>
          </a:p>
        </p:txBody>
      </p:sp>
      <p:sp>
        <p:nvSpPr>
          <p:cNvPr id="61" name="Slide Number Placeholder 60"/>
          <p:cNvSpPr>
            <a:spLocks noGrp="1"/>
          </p:cNvSpPr>
          <p:nvPr>
            <p:ph type="sldNum" sz="quarter" idx="12"/>
          </p:nvPr>
        </p:nvSpPr>
        <p:spPr/>
        <p:txBody>
          <a:bodyPr/>
          <a:lstStyle/>
          <a:p>
            <a:fld id="{CC80A51C-0834-4D37-9F6C-E61A03BDE5A5}" type="slidenum">
              <a:rPr lang="en-US" smtClean="0"/>
              <a:pPr/>
              <a:t>57</a:t>
            </a:fld>
            <a:endParaRPr lang="en-US"/>
          </a:p>
        </p:txBody>
      </p:sp>
    </p:spTree>
    <p:custDataLst>
      <p:tags r:id="rId1"/>
    </p:custDataLst>
  </p:cSld>
  <p:clrMapOvr>
    <a:masterClrMapping/>
  </p:clrMapOvr>
  <p:transition advTm="11792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2468"/>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1000"/>
                                  </p:stCondLst>
                                  <p:childTnLst>
                                    <p:set>
                                      <p:cBhvr>
                                        <p:cTn id="9" dur="1" fill="hold">
                                          <p:stCondLst>
                                            <p:cond delay="0"/>
                                          </p:stCondLst>
                                        </p:cTn>
                                        <p:tgtEl>
                                          <p:spTgt spid="1512490"/>
                                        </p:tgtEl>
                                        <p:attrNameLst>
                                          <p:attrName>style.visibility</p:attrName>
                                        </p:attrNameLst>
                                      </p:cBhvr>
                                      <p:to>
                                        <p:strVal val="visible"/>
                                      </p:to>
                                    </p:set>
                                    <p:animEffect transition="in" filter="dissolve">
                                      <p:cBhvr>
                                        <p:cTn id="10" dur="1000"/>
                                        <p:tgtEl>
                                          <p:spTgt spid="1512490"/>
                                        </p:tgtEl>
                                      </p:cBhvr>
                                    </p:animEffect>
                                  </p:childTnLst>
                                </p:cTn>
                              </p:par>
                              <p:par>
                                <p:cTn id="11" presetID="4" presetClass="entr" presetSubtype="16" fill="hold" grpId="0" nodeType="withEffect" nodePh="1">
                                  <p:stCondLst>
                                    <p:cond delay="0"/>
                                  </p:stCondLst>
                                  <p:endCondLst>
                                    <p:cond evt="begin" delay="0">
                                      <p:tn val="11"/>
                                    </p:cond>
                                  </p:endCondLst>
                                  <p:childTnLst>
                                    <p:set>
                                      <p:cBhvr>
                                        <p:cTn id="12" dur="1" fill="hold">
                                          <p:stCondLst>
                                            <p:cond delay="0"/>
                                          </p:stCondLst>
                                        </p:cTn>
                                        <p:tgtEl>
                                          <p:spTgt spid="1512504"/>
                                        </p:tgtEl>
                                        <p:attrNameLst>
                                          <p:attrName>style.visibility</p:attrName>
                                        </p:attrNameLst>
                                      </p:cBhvr>
                                      <p:to>
                                        <p:strVal val="visible"/>
                                      </p:to>
                                    </p:set>
                                    <p:animEffect transition="in" filter="box(in)">
                                      <p:cBhvr>
                                        <p:cTn id="13" dur="500"/>
                                        <p:tgtEl>
                                          <p:spTgt spid="1512504"/>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1512451"/>
                                        </p:tgtEl>
                                        <p:attrNameLst>
                                          <p:attrName>style.visibility</p:attrName>
                                        </p:attrNameLst>
                                      </p:cBhvr>
                                      <p:to>
                                        <p:strVal val="visible"/>
                                      </p:to>
                                    </p:set>
                                    <p:animEffect transition="in" filter="box(in)">
                                      <p:cBhvr>
                                        <p:cTn id="16" dur="1000"/>
                                        <p:tgtEl>
                                          <p:spTgt spid="1512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2451" grpId="0"/>
      <p:bldP spid="151250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3"/>
          <p:cNvSpPr>
            <a:spLocks noGrp="1"/>
          </p:cNvSpPr>
          <p:nvPr>
            <p:ph type="ftr" sz="quarter" idx="11"/>
          </p:nvPr>
        </p:nvSpPr>
        <p:spPr/>
        <p:txBody>
          <a:bodyPr/>
          <a:lstStyle/>
          <a:p>
            <a:r>
              <a:rPr lang="en-US" smtClean="0"/>
              <a:t>C. Aidala, Ohio U., February 11, 2014</a:t>
            </a:r>
            <a:endParaRPr lang="en-US"/>
          </a:p>
        </p:txBody>
      </p:sp>
      <p:sp>
        <p:nvSpPr>
          <p:cNvPr id="1518594" name="Rectangle 2"/>
          <p:cNvSpPr>
            <a:spLocks noGrp="1" noChangeArrowheads="1"/>
          </p:cNvSpPr>
          <p:nvPr>
            <p:ph type="title"/>
          </p:nvPr>
        </p:nvSpPr>
        <p:spPr/>
        <p:txBody>
          <a:bodyPr/>
          <a:lstStyle/>
          <a:p>
            <a:r>
              <a:rPr lang="en-US" sz="3400"/>
              <a:t>Single-Spin Asymmetries for Local Polarimetry:</a:t>
            </a:r>
            <a:br>
              <a:rPr lang="en-US" sz="3400"/>
            </a:br>
            <a:r>
              <a:rPr lang="en-US" sz="3400"/>
              <a:t>Confirmation of Longitudinal Polarization</a:t>
            </a:r>
          </a:p>
        </p:txBody>
      </p:sp>
      <p:grpSp>
        <p:nvGrpSpPr>
          <p:cNvPr id="1518595" name="Group 3"/>
          <p:cNvGrpSpPr>
            <a:grpSpLocks/>
          </p:cNvGrpSpPr>
          <p:nvPr/>
        </p:nvGrpSpPr>
        <p:grpSpPr bwMode="auto">
          <a:xfrm>
            <a:off x="3810000" y="1828800"/>
            <a:ext cx="5181600" cy="1536700"/>
            <a:chOff x="2208" y="432"/>
            <a:chExt cx="3456" cy="1160"/>
          </a:xfrm>
        </p:grpSpPr>
        <p:pic>
          <p:nvPicPr>
            <p:cNvPr id="1518596" name="Picture 4" descr="an_phi_bn_run83654-83665"/>
            <p:cNvPicPr>
              <a:picLocks noChangeAspect="1" noChangeArrowheads="1"/>
            </p:cNvPicPr>
            <p:nvPr/>
          </p:nvPicPr>
          <p:blipFill>
            <a:blip r:embed="rId3" cstate="print"/>
            <a:srcRect/>
            <a:stretch>
              <a:fillRect/>
            </a:stretch>
          </p:blipFill>
          <p:spPr bwMode="auto">
            <a:xfrm>
              <a:off x="2208" y="432"/>
              <a:ext cx="1728" cy="1160"/>
            </a:xfrm>
            <a:prstGeom prst="rect">
              <a:avLst/>
            </a:prstGeom>
            <a:noFill/>
          </p:spPr>
        </p:pic>
        <p:pic>
          <p:nvPicPr>
            <p:cNvPr id="1518597" name="Picture 5" descr="an_phi_ys_run83654-83665"/>
            <p:cNvPicPr>
              <a:picLocks noChangeAspect="1" noChangeArrowheads="1"/>
            </p:cNvPicPr>
            <p:nvPr/>
          </p:nvPicPr>
          <p:blipFill>
            <a:blip r:embed="rId4" cstate="print"/>
            <a:srcRect/>
            <a:stretch>
              <a:fillRect/>
            </a:stretch>
          </p:blipFill>
          <p:spPr bwMode="auto">
            <a:xfrm>
              <a:off x="3936" y="432"/>
              <a:ext cx="1728" cy="1160"/>
            </a:xfrm>
            <a:prstGeom prst="rect">
              <a:avLst/>
            </a:prstGeom>
            <a:noFill/>
          </p:spPr>
        </p:pic>
        <p:sp>
          <p:nvSpPr>
            <p:cNvPr id="1518598" name="Text Box 6"/>
            <p:cNvSpPr txBox="1">
              <a:spLocks noChangeArrowheads="1"/>
            </p:cNvSpPr>
            <p:nvPr/>
          </p:nvSpPr>
          <p:spPr bwMode="auto">
            <a:xfrm>
              <a:off x="2400" y="1249"/>
              <a:ext cx="427"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599" name="Text Box 7"/>
            <p:cNvSpPr txBox="1">
              <a:spLocks noChangeArrowheads="1"/>
            </p:cNvSpPr>
            <p:nvPr/>
          </p:nvSpPr>
          <p:spPr bwMode="auto">
            <a:xfrm>
              <a:off x="4128" y="1249"/>
              <a:ext cx="571" cy="277"/>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0" name="Text Box 8"/>
          <p:cNvSpPr txBox="1">
            <a:spLocks noChangeArrowheads="1"/>
          </p:cNvSpPr>
          <p:nvPr/>
        </p:nvSpPr>
        <p:spPr bwMode="auto">
          <a:xfrm>
            <a:off x="685800" y="2339975"/>
            <a:ext cx="2489200" cy="762000"/>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OFF</a:t>
            </a:r>
          </a:p>
          <a:p>
            <a:pPr algn="l" eaLnBrk="1" hangingPunct="1"/>
            <a:r>
              <a:rPr lang="en-US" altLang="ja-JP" sz="2200">
                <a:ea typeface="ＭＳ Ｐゴシック" pitchFamily="34" charset="-128"/>
              </a:rPr>
              <a:t>Vertical polarization</a:t>
            </a:r>
            <a:endParaRPr lang="en-US" sz="2200"/>
          </a:p>
        </p:txBody>
      </p:sp>
      <p:grpSp>
        <p:nvGrpSpPr>
          <p:cNvPr id="1518601" name="Group 9"/>
          <p:cNvGrpSpPr>
            <a:grpSpLocks/>
          </p:cNvGrpSpPr>
          <p:nvPr/>
        </p:nvGrpSpPr>
        <p:grpSpPr bwMode="auto">
          <a:xfrm>
            <a:off x="685800" y="5029200"/>
            <a:ext cx="8229600" cy="1689100"/>
            <a:chOff x="432" y="3168"/>
            <a:chExt cx="5184" cy="1064"/>
          </a:xfrm>
        </p:grpSpPr>
        <p:grpSp>
          <p:nvGrpSpPr>
            <p:cNvPr id="1518602" name="Group 10"/>
            <p:cNvGrpSpPr>
              <a:grpSpLocks/>
            </p:cNvGrpSpPr>
            <p:nvPr/>
          </p:nvGrpSpPr>
          <p:grpSpPr bwMode="auto">
            <a:xfrm>
              <a:off x="2400" y="3168"/>
              <a:ext cx="3216" cy="1064"/>
              <a:chOff x="2208" y="2928"/>
              <a:chExt cx="3456" cy="1160"/>
            </a:xfrm>
          </p:grpSpPr>
          <p:pic>
            <p:nvPicPr>
              <p:cNvPr id="1518603" name="Picture 11" descr="an_phi_bn_run87689"/>
              <p:cNvPicPr>
                <a:picLocks noChangeAspect="1" noChangeArrowheads="1"/>
              </p:cNvPicPr>
              <p:nvPr/>
            </p:nvPicPr>
            <p:blipFill>
              <a:blip r:embed="rId5" cstate="print"/>
              <a:srcRect/>
              <a:stretch>
                <a:fillRect/>
              </a:stretch>
            </p:blipFill>
            <p:spPr bwMode="auto">
              <a:xfrm>
                <a:off x="2208" y="2928"/>
                <a:ext cx="1728" cy="1160"/>
              </a:xfrm>
              <a:prstGeom prst="rect">
                <a:avLst/>
              </a:prstGeom>
              <a:noFill/>
            </p:spPr>
          </p:pic>
          <p:pic>
            <p:nvPicPr>
              <p:cNvPr id="1518604" name="Picture 12" descr="an_phi_ys_run87689"/>
              <p:cNvPicPr>
                <a:picLocks noChangeAspect="1" noChangeArrowheads="1"/>
              </p:cNvPicPr>
              <p:nvPr/>
            </p:nvPicPr>
            <p:blipFill>
              <a:blip r:embed="rId6" cstate="print"/>
              <a:srcRect/>
              <a:stretch>
                <a:fillRect/>
              </a:stretch>
            </p:blipFill>
            <p:spPr bwMode="auto">
              <a:xfrm>
                <a:off x="3936" y="2928"/>
                <a:ext cx="1728" cy="1160"/>
              </a:xfrm>
              <a:prstGeom prst="rect">
                <a:avLst/>
              </a:prstGeom>
              <a:noFill/>
            </p:spPr>
          </p:pic>
          <p:sp>
            <p:nvSpPr>
              <p:cNvPr id="1518605" name="Text Box 13"/>
              <p:cNvSpPr txBox="1">
                <a:spLocks noChangeArrowheads="1"/>
              </p:cNvSpPr>
              <p:nvPr/>
            </p:nvSpPr>
            <p:spPr bwMode="auto">
              <a:xfrm>
                <a:off x="2400" y="3743"/>
                <a:ext cx="435"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06" name="Text Box 14"/>
              <p:cNvSpPr txBox="1">
                <a:spLocks noChangeArrowheads="1"/>
              </p:cNvSpPr>
              <p:nvPr/>
            </p:nvSpPr>
            <p:spPr bwMode="auto">
              <a:xfrm>
                <a:off x="4128" y="3743"/>
                <a:ext cx="581" cy="252"/>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07" name="Text Box 15"/>
            <p:cNvSpPr txBox="1">
              <a:spLocks noChangeArrowheads="1"/>
            </p:cNvSpPr>
            <p:nvPr/>
          </p:nvSpPr>
          <p:spPr bwMode="auto">
            <a:xfrm>
              <a:off x="432" y="3360"/>
              <a:ext cx="197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Correct Current</a:t>
              </a:r>
            </a:p>
            <a:p>
              <a:pPr algn="l" eaLnBrk="1" hangingPunct="1"/>
              <a:r>
                <a:rPr lang="en-US" altLang="ja-JP" sz="2200">
                  <a:solidFill>
                    <a:schemeClr val="hlink"/>
                  </a:solidFill>
                  <a:ea typeface="ＭＳ Ｐゴシック" pitchFamily="34" charset="-128"/>
                </a:rPr>
                <a:t>Longitudinal polarization!</a:t>
              </a:r>
              <a:endParaRPr lang="en-US" sz="2200">
                <a:solidFill>
                  <a:schemeClr val="hlink"/>
                </a:solidFill>
              </a:endParaRPr>
            </a:p>
          </p:txBody>
        </p:sp>
      </p:grpSp>
      <p:grpSp>
        <p:nvGrpSpPr>
          <p:cNvPr id="1518608" name="Group 16"/>
          <p:cNvGrpSpPr>
            <a:grpSpLocks/>
          </p:cNvGrpSpPr>
          <p:nvPr/>
        </p:nvGrpSpPr>
        <p:grpSpPr bwMode="auto">
          <a:xfrm>
            <a:off x="762000" y="3429000"/>
            <a:ext cx="8153400" cy="1460500"/>
            <a:chOff x="480" y="2160"/>
            <a:chExt cx="5136" cy="920"/>
          </a:xfrm>
        </p:grpSpPr>
        <p:grpSp>
          <p:nvGrpSpPr>
            <p:cNvPr id="1518609" name="Group 17"/>
            <p:cNvGrpSpPr>
              <a:grpSpLocks/>
            </p:cNvGrpSpPr>
            <p:nvPr/>
          </p:nvGrpSpPr>
          <p:grpSpPr bwMode="auto">
            <a:xfrm>
              <a:off x="2400" y="2160"/>
              <a:ext cx="3216" cy="920"/>
              <a:chOff x="2208" y="1680"/>
              <a:chExt cx="3456" cy="1160"/>
            </a:xfrm>
          </p:grpSpPr>
          <p:pic>
            <p:nvPicPr>
              <p:cNvPr id="1518610" name="Picture 18" descr="an_phi_bn_run86188-86191"/>
              <p:cNvPicPr>
                <a:picLocks noChangeAspect="1" noChangeArrowheads="1"/>
              </p:cNvPicPr>
              <p:nvPr/>
            </p:nvPicPr>
            <p:blipFill>
              <a:blip r:embed="rId7" cstate="print"/>
              <a:srcRect/>
              <a:stretch>
                <a:fillRect/>
              </a:stretch>
            </p:blipFill>
            <p:spPr bwMode="auto">
              <a:xfrm>
                <a:off x="2208" y="1680"/>
                <a:ext cx="1728" cy="1160"/>
              </a:xfrm>
              <a:prstGeom prst="rect">
                <a:avLst/>
              </a:prstGeom>
              <a:noFill/>
            </p:spPr>
          </p:pic>
          <p:pic>
            <p:nvPicPr>
              <p:cNvPr id="1518611" name="Picture 19" descr="an_phi_ys_run86188-86191"/>
              <p:cNvPicPr>
                <a:picLocks noChangeAspect="1" noChangeArrowheads="1"/>
              </p:cNvPicPr>
              <p:nvPr/>
            </p:nvPicPr>
            <p:blipFill>
              <a:blip r:embed="rId8" cstate="print"/>
              <a:srcRect/>
              <a:stretch>
                <a:fillRect/>
              </a:stretch>
            </p:blipFill>
            <p:spPr bwMode="auto">
              <a:xfrm>
                <a:off x="3936" y="1680"/>
                <a:ext cx="1728" cy="1160"/>
              </a:xfrm>
              <a:prstGeom prst="rect">
                <a:avLst/>
              </a:prstGeom>
              <a:noFill/>
            </p:spPr>
          </p:pic>
          <p:sp>
            <p:nvSpPr>
              <p:cNvPr id="1518612" name="Text Box 20"/>
              <p:cNvSpPr txBox="1">
                <a:spLocks noChangeArrowheads="1"/>
              </p:cNvSpPr>
              <p:nvPr/>
            </p:nvSpPr>
            <p:spPr bwMode="auto">
              <a:xfrm>
                <a:off x="2400" y="2496"/>
                <a:ext cx="435"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0000FF"/>
                    </a:solidFill>
                    <a:latin typeface="Arial" charset="0"/>
                    <a:ea typeface="ＭＳ Ｐゴシック" pitchFamily="34" charset="-128"/>
                  </a:rPr>
                  <a:t>Blue</a:t>
                </a:r>
                <a:endParaRPr lang="en-US" sz="1800">
                  <a:solidFill>
                    <a:srgbClr val="0000FF"/>
                  </a:solidFill>
                  <a:latin typeface="Arial" charset="0"/>
                </a:endParaRPr>
              </a:p>
            </p:txBody>
          </p:sp>
          <p:sp>
            <p:nvSpPr>
              <p:cNvPr id="1518613" name="Text Box 21"/>
              <p:cNvSpPr txBox="1">
                <a:spLocks noChangeArrowheads="1"/>
              </p:cNvSpPr>
              <p:nvPr/>
            </p:nvSpPr>
            <p:spPr bwMode="auto">
              <a:xfrm>
                <a:off x="4128" y="2496"/>
                <a:ext cx="581" cy="291"/>
              </a:xfrm>
              <a:prstGeom prst="rect">
                <a:avLst/>
              </a:prstGeom>
              <a:noFill/>
              <a:ln w="9525">
                <a:noFill/>
                <a:miter lim="800000"/>
                <a:headEnd/>
                <a:tailEnd/>
              </a:ln>
              <a:effectLst/>
            </p:spPr>
            <p:txBody>
              <a:bodyPr wrap="none">
                <a:spAutoFit/>
              </a:bodyPr>
              <a:lstStyle/>
              <a:p>
                <a:pPr algn="l" eaLnBrk="1" hangingPunct="1"/>
                <a:r>
                  <a:rPr lang="en-US" altLang="ja-JP" sz="1800">
                    <a:solidFill>
                      <a:srgbClr val="FF9900"/>
                    </a:solidFill>
                    <a:latin typeface="Arial" charset="0"/>
                    <a:ea typeface="ＭＳ Ｐゴシック" pitchFamily="34" charset="-128"/>
                  </a:rPr>
                  <a:t>Yellow</a:t>
                </a:r>
                <a:endParaRPr lang="en-US" sz="1800">
                  <a:solidFill>
                    <a:srgbClr val="FF9900"/>
                  </a:solidFill>
                  <a:latin typeface="Arial" charset="0"/>
                </a:endParaRPr>
              </a:p>
            </p:txBody>
          </p:sp>
        </p:grpSp>
        <p:sp>
          <p:nvSpPr>
            <p:cNvPr id="1518614" name="Text Box 22"/>
            <p:cNvSpPr txBox="1">
              <a:spLocks noChangeArrowheads="1"/>
            </p:cNvSpPr>
            <p:nvPr/>
          </p:nvSpPr>
          <p:spPr bwMode="auto">
            <a:xfrm>
              <a:off x="480" y="2338"/>
              <a:ext cx="1460" cy="691"/>
            </a:xfrm>
            <a:prstGeom prst="rect">
              <a:avLst/>
            </a:prstGeom>
            <a:noFill/>
            <a:ln w="9525">
              <a:noFill/>
              <a:miter lim="800000"/>
              <a:headEnd/>
              <a:tailEnd/>
            </a:ln>
            <a:effectLst/>
          </p:spPr>
          <p:txBody>
            <a:bodyPr wrap="none">
              <a:spAutoFit/>
            </a:bodyPr>
            <a:lstStyle/>
            <a:p>
              <a:pPr algn="l" eaLnBrk="1" hangingPunct="1"/>
              <a:r>
                <a:rPr lang="en-US" altLang="ja-JP" sz="2200">
                  <a:ea typeface="ＭＳ Ｐゴシック" pitchFamily="34" charset="-128"/>
                </a:rPr>
                <a:t>Spin Rotators ON</a:t>
              </a:r>
            </a:p>
            <a:p>
              <a:pPr algn="l" eaLnBrk="1" hangingPunct="1"/>
              <a:r>
                <a:rPr lang="en-US" altLang="ja-JP" sz="2200">
                  <a:ea typeface="ＭＳ Ｐゴシック" pitchFamily="34" charset="-128"/>
                </a:rPr>
                <a:t>Current Reversed!</a:t>
              </a:r>
            </a:p>
            <a:p>
              <a:pPr algn="l" eaLnBrk="1" hangingPunct="1"/>
              <a:r>
                <a:rPr lang="en-US" altLang="ja-JP" sz="2200">
                  <a:ea typeface="ＭＳ Ｐゴシック" pitchFamily="34" charset="-128"/>
                </a:rPr>
                <a:t>Radial polarization</a:t>
              </a:r>
              <a:endParaRPr lang="en-US" sz="2200"/>
            </a:p>
          </p:txBody>
        </p:sp>
      </p:grpSp>
      <p:sp>
        <p:nvSpPr>
          <p:cNvPr id="1518615" name="Text Box 23"/>
          <p:cNvSpPr txBox="1">
            <a:spLocks noChangeArrowheads="1"/>
          </p:cNvSpPr>
          <p:nvPr/>
        </p:nvSpPr>
        <p:spPr bwMode="auto">
          <a:xfrm>
            <a:off x="5829300" y="2895600"/>
            <a:ext cx="342900" cy="457200"/>
          </a:xfrm>
          <a:prstGeom prst="rect">
            <a:avLst/>
          </a:prstGeom>
          <a:noFill/>
          <a:ln w="9525">
            <a:noFill/>
            <a:miter lim="800000"/>
            <a:headEnd/>
            <a:tailEnd/>
          </a:ln>
          <a:effectLst/>
        </p:spPr>
        <p:txBody>
          <a:bodyPr wrap="none">
            <a:spAutoFit/>
          </a:bodyPr>
          <a:lstStyle/>
          <a:p>
            <a:r>
              <a:rPr lang="en-US">
                <a:solidFill>
                  <a:schemeClr val="tx1"/>
                </a:solidFill>
                <a:latin typeface="Symbol" pitchFamily="18" charset="2"/>
              </a:rPr>
              <a:t>f</a:t>
            </a:r>
          </a:p>
        </p:txBody>
      </p:sp>
      <p:sp>
        <p:nvSpPr>
          <p:cNvPr id="1518616" name="Text Box 24"/>
          <p:cNvSpPr txBox="1">
            <a:spLocks noChangeArrowheads="1"/>
          </p:cNvSpPr>
          <p:nvPr/>
        </p:nvSpPr>
        <p:spPr bwMode="auto">
          <a:xfrm>
            <a:off x="4048125" y="1857375"/>
            <a:ext cx="523875" cy="427038"/>
          </a:xfrm>
          <a:prstGeom prst="rect">
            <a:avLst/>
          </a:prstGeom>
          <a:noFill/>
          <a:ln w="9525">
            <a:noFill/>
            <a:miter lim="800000"/>
            <a:headEnd/>
            <a:tailEnd/>
          </a:ln>
          <a:effectLst/>
        </p:spPr>
        <p:txBody>
          <a:bodyPr wrap="none">
            <a:spAutoFit/>
          </a:bodyPr>
          <a:lstStyle/>
          <a:p>
            <a:r>
              <a:rPr lang="en-US" sz="2200">
                <a:solidFill>
                  <a:schemeClr val="tx1"/>
                </a:solidFill>
              </a:rPr>
              <a:t>A</a:t>
            </a:r>
            <a:r>
              <a:rPr lang="en-US" sz="2200" baseline="-18000">
                <a:solidFill>
                  <a:schemeClr val="tx1"/>
                </a:solidFill>
              </a:rPr>
              <a:t>N</a:t>
            </a:r>
          </a:p>
        </p:txBody>
      </p:sp>
      <p:sp>
        <p:nvSpPr>
          <p:cNvPr id="28" name="Slide Number Placeholder 27"/>
          <p:cNvSpPr>
            <a:spLocks noGrp="1"/>
          </p:cNvSpPr>
          <p:nvPr>
            <p:ph type="sldNum" sz="quarter" idx="12"/>
          </p:nvPr>
        </p:nvSpPr>
        <p:spPr/>
        <p:txBody>
          <a:bodyPr/>
          <a:lstStyle/>
          <a:p>
            <a:fld id="{CC80A51C-0834-4D37-9F6C-E61A03BDE5A5}" type="slidenum">
              <a:rPr lang="en-US" smtClean="0"/>
              <a:pPr/>
              <a:t>58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18608"/>
                                        </p:tgtEl>
                                        <p:attrNameLst>
                                          <p:attrName>style.visibility</p:attrName>
                                        </p:attrNameLst>
                                      </p:cBhvr>
                                      <p:to>
                                        <p:strVal val="visible"/>
                                      </p:to>
                                    </p:set>
                                    <p:animEffect transition="in" filter="dissolve">
                                      <p:cBhvr>
                                        <p:cTn id="7" dur="500"/>
                                        <p:tgtEl>
                                          <p:spTgt spid="15186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18601"/>
                                        </p:tgtEl>
                                        <p:attrNameLst>
                                          <p:attrName>style.visibility</p:attrName>
                                        </p:attrNameLst>
                                      </p:cBhvr>
                                      <p:to>
                                        <p:strVal val="visible"/>
                                      </p:to>
                                    </p:set>
                                    <p:animEffect transition="in" filter="dissolve">
                                      <p:cBhvr>
                                        <p:cTn id="12" dur="500"/>
                                        <p:tgtEl>
                                          <p:spTgt spid="151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ooter Placeholder 3"/>
          <p:cNvSpPr>
            <a:spLocks noGrp="1"/>
          </p:cNvSpPr>
          <p:nvPr>
            <p:ph type="ftr" sz="quarter" idx="11"/>
          </p:nvPr>
        </p:nvSpPr>
        <p:spPr/>
        <p:txBody>
          <a:bodyPr/>
          <a:lstStyle/>
          <a:p>
            <a:r>
              <a:rPr lang="en-US" smtClean="0"/>
              <a:t>C. Aidala, Ohio U., February 11, 2014</a:t>
            </a:r>
            <a:endParaRPr lang="en-US"/>
          </a:p>
        </p:txBody>
      </p:sp>
      <p:sp>
        <p:nvSpPr>
          <p:cNvPr id="1551389" name="Rectangle 29"/>
          <p:cNvSpPr>
            <a:spLocks noChangeArrowheads="1"/>
          </p:cNvSpPr>
          <p:nvPr/>
        </p:nvSpPr>
        <p:spPr bwMode="auto">
          <a:xfrm>
            <a:off x="0" y="1447800"/>
            <a:ext cx="5334000" cy="4267200"/>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551362" name="Line 2"/>
          <p:cNvSpPr>
            <a:spLocks noChangeShapeType="1"/>
          </p:cNvSpPr>
          <p:nvPr/>
        </p:nvSpPr>
        <p:spPr bwMode="auto">
          <a:xfrm>
            <a:off x="2114550" y="3462338"/>
            <a:ext cx="0" cy="427037"/>
          </a:xfrm>
          <a:prstGeom prst="line">
            <a:avLst/>
          </a:prstGeom>
          <a:noFill/>
          <a:ln w="19050">
            <a:solidFill>
              <a:srgbClr val="FF0000"/>
            </a:solidFill>
            <a:round/>
            <a:headEnd/>
            <a:tailEnd type="triangle" w="med" len="med"/>
          </a:ln>
          <a:effectLst/>
        </p:spPr>
        <p:txBody>
          <a:bodyPr/>
          <a:lstStyle/>
          <a:p>
            <a:endParaRPr lang="en-US"/>
          </a:p>
        </p:txBody>
      </p:sp>
      <p:sp>
        <p:nvSpPr>
          <p:cNvPr id="1551363" name="Line 3"/>
          <p:cNvSpPr>
            <a:spLocks noChangeShapeType="1"/>
          </p:cNvSpPr>
          <p:nvPr/>
        </p:nvSpPr>
        <p:spPr bwMode="auto">
          <a:xfrm flipV="1">
            <a:off x="2690813" y="3460750"/>
            <a:ext cx="958850" cy="1588"/>
          </a:xfrm>
          <a:prstGeom prst="line">
            <a:avLst/>
          </a:prstGeom>
          <a:noFill/>
          <a:ln w="9525">
            <a:solidFill>
              <a:srgbClr val="000000"/>
            </a:solidFill>
            <a:round/>
            <a:headEnd/>
            <a:tailEnd type="triangle" w="med" len="med"/>
          </a:ln>
          <a:effectLst/>
        </p:spPr>
        <p:txBody>
          <a:bodyPr/>
          <a:lstStyle/>
          <a:p>
            <a:endParaRPr lang="en-US"/>
          </a:p>
        </p:txBody>
      </p:sp>
      <p:sp>
        <p:nvSpPr>
          <p:cNvPr id="1551364" name="Text Box 4"/>
          <p:cNvSpPr txBox="1">
            <a:spLocks noChangeArrowheads="1"/>
          </p:cNvSpPr>
          <p:nvPr/>
        </p:nvSpPr>
        <p:spPr bwMode="auto">
          <a:xfrm>
            <a:off x="3227388" y="2998788"/>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1</a:t>
            </a:r>
          </a:p>
        </p:txBody>
      </p:sp>
      <p:sp>
        <p:nvSpPr>
          <p:cNvPr id="1551365" name="Line 5"/>
          <p:cNvSpPr>
            <a:spLocks noChangeShapeType="1"/>
          </p:cNvSpPr>
          <p:nvPr/>
        </p:nvSpPr>
        <p:spPr bwMode="auto">
          <a:xfrm>
            <a:off x="3151188" y="3460750"/>
            <a:ext cx="0" cy="420688"/>
          </a:xfrm>
          <a:prstGeom prst="line">
            <a:avLst/>
          </a:prstGeom>
          <a:noFill/>
          <a:ln w="19050">
            <a:solidFill>
              <a:srgbClr val="FF0000"/>
            </a:solidFill>
            <a:round/>
            <a:headEnd/>
            <a:tailEnd type="triangle" w="med" len="med"/>
          </a:ln>
          <a:effectLst/>
        </p:spPr>
        <p:txBody>
          <a:bodyPr/>
          <a:lstStyle/>
          <a:p>
            <a:endParaRPr lang="en-US"/>
          </a:p>
        </p:txBody>
      </p:sp>
      <p:sp>
        <p:nvSpPr>
          <p:cNvPr id="1551366" name="Text Box 6"/>
          <p:cNvSpPr txBox="1">
            <a:spLocks noChangeArrowheads="1"/>
          </p:cNvSpPr>
          <p:nvPr/>
        </p:nvSpPr>
        <p:spPr bwMode="auto">
          <a:xfrm>
            <a:off x="3201988" y="3692525"/>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quark-1 </a:t>
            </a:r>
          </a:p>
          <a:p>
            <a:pPr eaLnBrk="1" hangingPunct="1"/>
            <a:r>
              <a:rPr lang="en-US" sz="1600" b="1">
                <a:solidFill>
                  <a:srgbClr val="FF0000"/>
                </a:solidFill>
                <a:latin typeface="Arial" charset="0"/>
              </a:rPr>
              <a:t>spin</a:t>
            </a:r>
          </a:p>
        </p:txBody>
      </p:sp>
      <p:sp>
        <p:nvSpPr>
          <p:cNvPr id="1551367" name="Text Box 7"/>
          <p:cNvSpPr txBox="1">
            <a:spLocks noChangeArrowheads="1"/>
          </p:cNvSpPr>
          <p:nvPr/>
        </p:nvSpPr>
        <p:spPr bwMode="auto">
          <a:xfrm>
            <a:off x="5838825" y="2209800"/>
            <a:ext cx="3103735" cy="1938992"/>
          </a:xfrm>
          <a:prstGeom prst="rect">
            <a:avLst/>
          </a:prstGeom>
          <a:noFill/>
          <a:ln w="38100">
            <a:noFill/>
            <a:miter lim="800000"/>
            <a:headEnd/>
            <a:tailEnd type="none" w="lg" len="lg"/>
          </a:ln>
          <a:effectLst/>
        </p:spPr>
        <p:txBody>
          <a:bodyPr wrap="none">
            <a:spAutoFit/>
          </a:bodyPr>
          <a:lstStyle/>
          <a:p>
            <a:pPr algn="l" eaLnBrk="1" hangingPunct="1"/>
            <a:r>
              <a:rPr lang="en-US" dirty="0">
                <a:latin typeface="+mj-lt"/>
              </a:rPr>
              <a:t>Collins effect in </a:t>
            </a:r>
            <a:r>
              <a:rPr lang="en-US" dirty="0" err="1">
                <a:latin typeface="+mj-lt"/>
              </a:rPr>
              <a:t>e+e</a:t>
            </a:r>
            <a:r>
              <a:rPr lang="en-US" dirty="0">
                <a:latin typeface="+mj-lt"/>
              </a:rPr>
              <a:t>-</a:t>
            </a:r>
          </a:p>
          <a:p>
            <a:pPr algn="l" eaLnBrk="1" hangingPunct="1"/>
            <a:r>
              <a:rPr lang="en-US" dirty="0">
                <a:latin typeface="+mj-lt"/>
              </a:rPr>
              <a:t>Quark fragmentation </a:t>
            </a:r>
          </a:p>
          <a:p>
            <a:pPr algn="l" eaLnBrk="1" hangingPunct="1"/>
            <a:r>
              <a:rPr lang="en-US" dirty="0">
                <a:latin typeface="+mj-lt"/>
              </a:rPr>
              <a:t>will lead to effects </a:t>
            </a:r>
          </a:p>
          <a:p>
            <a:pPr algn="l" eaLnBrk="1" hangingPunct="1"/>
            <a:r>
              <a:rPr lang="en-US" dirty="0">
                <a:latin typeface="+mj-lt"/>
              </a:rPr>
              <a:t>in di-hadron correlation</a:t>
            </a:r>
          </a:p>
          <a:p>
            <a:pPr algn="l" eaLnBrk="1" hangingPunct="1"/>
            <a:r>
              <a:rPr lang="en-US" dirty="0">
                <a:latin typeface="+mj-lt"/>
              </a:rPr>
              <a:t>measurements!</a:t>
            </a:r>
          </a:p>
        </p:txBody>
      </p:sp>
      <p:sp>
        <p:nvSpPr>
          <p:cNvPr id="1551368" name="Rectangle 8"/>
          <p:cNvSpPr>
            <a:spLocks noChangeArrowheads="1"/>
          </p:cNvSpPr>
          <p:nvPr/>
        </p:nvSpPr>
        <p:spPr bwMode="auto">
          <a:xfrm>
            <a:off x="1635125" y="41275"/>
            <a:ext cx="5864225" cy="1066800"/>
          </a:xfrm>
          <a:prstGeom prst="rect">
            <a:avLst/>
          </a:prstGeom>
          <a:noFill/>
          <a:ln w="38100">
            <a:noFill/>
            <a:miter lim="800000"/>
            <a:headEnd/>
            <a:tailEnd type="none" w="lg" len="lg"/>
          </a:ln>
          <a:effectLst/>
        </p:spPr>
        <p:txBody>
          <a:bodyPr wrap="none">
            <a:spAutoFit/>
          </a:bodyPr>
          <a:lstStyle/>
          <a:p>
            <a:pPr eaLnBrk="1" hangingPunct="1"/>
            <a:r>
              <a:rPr lang="en-US" sz="3200" i="1">
                <a:solidFill>
                  <a:srgbClr val="FFFF00"/>
                </a:solidFill>
              </a:rPr>
              <a:t>The Collins Effect Must be Present</a:t>
            </a:r>
          </a:p>
          <a:p>
            <a:pPr eaLnBrk="1" hangingPunct="1"/>
            <a:r>
              <a:rPr lang="en-US" sz="3200" i="1">
                <a:solidFill>
                  <a:srgbClr val="FFFF00"/>
                </a:solidFill>
              </a:rPr>
              <a:t>In e</a:t>
            </a:r>
            <a:r>
              <a:rPr lang="en-US" sz="3200" i="1" baseline="30000">
                <a:solidFill>
                  <a:srgbClr val="FFFF00"/>
                </a:solidFill>
              </a:rPr>
              <a:t>+</a:t>
            </a:r>
            <a:r>
              <a:rPr lang="en-US" sz="3200" i="1">
                <a:solidFill>
                  <a:srgbClr val="FFFF00"/>
                </a:solidFill>
              </a:rPr>
              <a:t>e</a:t>
            </a:r>
            <a:r>
              <a:rPr lang="en-US" sz="3200" i="1" baseline="30000">
                <a:solidFill>
                  <a:srgbClr val="FFFF00"/>
                </a:solidFill>
              </a:rPr>
              <a:t>-</a:t>
            </a:r>
            <a:r>
              <a:rPr lang="en-US" sz="3200" i="1">
                <a:solidFill>
                  <a:srgbClr val="FFFF00"/>
                </a:solidFill>
              </a:rPr>
              <a:t> Annihilation into Quarks!</a:t>
            </a:r>
          </a:p>
        </p:txBody>
      </p:sp>
      <p:sp>
        <p:nvSpPr>
          <p:cNvPr id="1551369" name="Oval 9"/>
          <p:cNvSpPr>
            <a:spLocks noChangeArrowheads="1"/>
          </p:cNvSpPr>
          <p:nvPr/>
        </p:nvSpPr>
        <p:spPr bwMode="auto">
          <a:xfrm>
            <a:off x="2459038" y="3314700"/>
            <a:ext cx="231775" cy="230188"/>
          </a:xfrm>
          <a:prstGeom prst="ellipse">
            <a:avLst/>
          </a:prstGeom>
          <a:solidFill>
            <a:schemeClr val="tx1"/>
          </a:solidFill>
          <a:ln w="9525" algn="ctr">
            <a:solidFill>
              <a:srgbClr val="000000"/>
            </a:solidFill>
            <a:round/>
            <a:headEnd/>
            <a:tailEnd/>
          </a:ln>
          <a:effectLst/>
        </p:spPr>
        <p:txBody>
          <a:bodyPr wrap="none" anchor="ctr"/>
          <a:lstStyle/>
          <a:p>
            <a:endParaRPr lang="en-US"/>
          </a:p>
        </p:txBody>
      </p:sp>
      <p:sp>
        <p:nvSpPr>
          <p:cNvPr id="1551370" name="Line 10"/>
          <p:cNvSpPr>
            <a:spLocks noChangeShapeType="1"/>
          </p:cNvSpPr>
          <p:nvPr/>
        </p:nvSpPr>
        <p:spPr bwMode="auto">
          <a:xfrm flipH="1" flipV="1">
            <a:off x="1536700" y="3467100"/>
            <a:ext cx="1038225" cy="0"/>
          </a:xfrm>
          <a:prstGeom prst="line">
            <a:avLst/>
          </a:prstGeom>
          <a:noFill/>
          <a:ln w="9525">
            <a:solidFill>
              <a:srgbClr val="000000"/>
            </a:solidFill>
            <a:round/>
            <a:headEnd/>
            <a:tailEnd type="triangle" w="med" len="med"/>
          </a:ln>
          <a:effectLst/>
        </p:spPr>
        <p:txBody>
          <a:bodyPr/>
          <a:lstStyle/>
          <a:p>
            <a:endParaRPr lang="en-US"/>
          </a:p>
        </p:txBody>
      </p:sp>
      <p:sp>
        <p:nvSpPr>
          <p:cNvPr id="1551371" name="Line 11"/>
          <p:cNvSpPr>
            <a:spLocks noChangeShapeType="1"/>
          </p:cNvSpPr>
          <p:nvPr/>
        </p:nvSpPr>
        <p:spPr bwMode="auto">
          <a:xfrm>
            <a:off x="2574925" y="1778000"/>
            <a:ext cx="0" cy="1497013"/>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2" name="Line 12"/>
          <p:cNvSpPr>
            <a:spLocks noChangeShapeType="1"/>
          </p:cNvSpPr>
          <p:nvPr/>
        </p:nvSpPr>
        <p:spPr bwMode="auto">
          <a:xfrm flipV="1">
            <a:off x="2574925" y="3582988"/>
            <a:ext cx="0" cy="1689100"/>
          </a:xfrm>
          <a:prstGeom prst="line">
            <a:avLst/>
          </a:prstGeom>
          <a:noFill/>
          <a:ln w="19050">
            <a:solidFill>
              <a:schemeClr val="tx1"/>
            </a:solidFill>
            <a:round/>
            <a:headEnd/>
            <a:tailEnd type="stealth" w="lg" len="lg"/>
          </a:ln>
          <a:effectLst/>
        </p:spPr>
        <p:txBody>
          <a:bodyPr>
            <a:spAutoFit/>
          </a:bodyPr>
          <a:lstStyle/>
          <a:p>
            <a:endParaRPr lang="en-US"/>
          </a:p>
        </p:txBody>
      </p:sp>
      <p:sp>
        <p:nvSpPr>
          <p:cNvPr id="1551373" name="Text Box 13"/>
          <p:cNvSpPr txBox="1">
            <a:spLocks noChangeArrowheads="1"/>
          </p:cNvSpPr>
          <p:nvPr/>
        </p:nvSpPr>
        <p:spPr bwMode="auto">
          <a:xfrm>
            <a:off x="2651125" y="1508125"/>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electron</a:t>
            </a:r>
          </a:p>
        </p:txBody>
      </p:sp>
      <p:sp>
        <p:nvSpPr>
          <p:cNvPr id="1551374" name="Text Box 14"/>
          <p:cNvSpPr txBox="1">
            <a:spLocks noChangeArrowheads="1"/>
          </p:cNvSpPr>
          <p:nvPr/>
        </p:nvSpPr>
        <p:spPr bwMode="auto">
          <a:xfrm>
            <a:off x="2651125" y="5233988"/>
            <a:ext cx="1089025" cy="396875"/>
          </a:xfrm>
          <a:prstGeom prst="rect">
            <a:avLst/>
          </a:prstGeom>
          <a:noFill/>
          <a:ln w="38100">
            <a:noFill/>
            <a:miter lim="800000"/>
            <a:headEnd/>
            <a:tailEnd type="none" w="lg" len="lg"/>
          </a:ln>
          <a:effectLst/>
        </p:spPr>
        <p:txBody>
          <a:bodyPr wrap="none">
            <a:spAutoFit/>
          </a:bodyPr>
          <a:lstStyle/>
          <a:p>
            <a:pPr algn="l" eaLnBrk="1" hangingPunct="1"/>
            <a:r>
              <a:rPr lang="en-US" sz="2000" b="1">
                <a:solidFill>
                  <a:schemeClr val="tx1"/>
                </a:solidFill>
                <a:latin typeface="Arial Unicode MS" pitchFamily="34" charset="-128"/>
              </a:rPr>
              <a:t>positron</a:t>
            </a:r>
          </a:p>
        </p:txBody>
      </p:sp>
      <p:sp>
        <p:nvSpPr>
          <p:cNvPr id="1551375" name="Text Box 15"/>
          <p:cNvSpPr txBox="1">
            <a:spLocks noChangeArrowheads="1"/>
          </p:cNvSpPr>
          <p:nvPr/>
        </p:nvSpPr>
        <p:spPr bwMode="auto">
          <a:xfrm>
            <a:off x="1308100" y="3492500"/>
            <a:ext cx="431800" cy="396875"/>
          </a:xfrm>
          <a:prstGeom prst="rect">
            <a:avLst/>
          </a:prstGeom>
          <a:noFill/>
          <a:ln w="9525" algn="ctr">
            <a:noFill/>
            <a:miter lim="800000"/>
            <a:headEnd/>
            <a:tailEnd/>
          </a:ln>
          <a:effectLst/>
        </p:spPr>
        <p:txBody>
          <a:bodyPr wrap="none">
            <a:spAutoFit/>
          </a:bodyPr>
          <a:lstStyle/>
          <a:p>
            <a:pPr algn="l" eaLnBrk="1" hangingPunct="1"/>
            <a:r>
              <a:rPr lang="en-US" sz="2000" b="1">
                <a:solidFill>
                  <a:schemeClr val="tx1"/>
                </a:solidFill>
                <a:latin typeface="Arial" charset="0"/>
              </a:rPr>
              <a:t>q</a:t>
            </a:r>
            <a:r>
              <a:rPr lang="en-US" sz="2000" b="1" baseline="-25000">
                <a:solidFill>
                  <a:schemeClr val="tx1"/>
                </a:solidFill>
                <a:latin typeface="Arial" charset="0"/>
              </a:rPr>
              <a:t>2</a:t>
            </a:r>
          </a:p>
        </p:txBody>
      </p:sp>
      <p:sp>
        <p:nvSpPr>
          <p:cNvPr id="1551376" name="Text Box 16"/>
          <p:cNvSpPr txBox="1">
            <a:spLocks noChangeArrowheads="1"/>
          </p:cNvSpPr>
          <p:nvPr/>
        </p:nvSpPr>
        <p:spPr bwMode="auto">
          <a:xfrm>
            <a:off x="1652588" y="3884613"/>
            <a:ext cx="974725" cy="581025"/>
          </a:xfrm>
          <a:prstGeom prst="rect">
            <a:avLst/>
          </a:prstGeom>
          <a:noFill/>
          <a:ln w="9525" algn="ctr">
            <a:noFill/>
            <a:miter lim="800000"/>
            <a:headEnd/>
            <a:tailEnd/>
          </a:ln>
          <a:effectLst/>
        </p:spPr>
        <p:txBody>
          <a:bodyPr wrap="none">
            <a:spAutoFit/>
          </a:bodyPr>
          <a:lstStyle/>
          <a:p>
            <a:pPr eaLnBrk="1" hangingPunct="1"/>
            <a:r>
              <a:rPr lang="en-US" sz="1600" b="1">
                <a:solidFill>
                  <a:srgbClr val="FF0000"/>
                </a:solidFill>
                <a:latin typeface="Arial" charset="0"/>
              </a:rPr>
              <a:t>quark-2 </a:t>
            </a:r>
          </a:p>
          <a:p>
            <a:pPr eaLnBrk="1" hangingPunct="1"/>
            <a:r>
              <a:rPr lang="en-US" sz="1600" b="1">
                <a:solidFill>
                  <a:srgbClr val="FF0000"/>
                </a:solidFill>
                <a:latin typeface="Arial" charset="0"/>
              </a:rPr>
              <a:t>spin</a:t>
            </a:r>
          </a:p>
        </p:txBody>
      </p:sp>
      <p:sp>
        <p:nvSpPr>
          <p:cNvPr id="1551377" name="Line 17"/>
          <p:cNvSpPr>
            <a:spLocks noChangeShapeType="1"/>
          </p:cNvSpPr>
          <p:nvPr/>
        </p:nvSpPr>
        <p:spPr bwMode="auto">
          <a:xfrm>
            <a:off x="3649663"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8" name="Line 18"/>
          <p:cNvSpPr>
            <a:spLocks noChangeShapeType="1"/>
          </p:cNvSpPr>
          <p:nvPr/>
        </p:nvSpPr>
        <p:spPr bwMode="auto">
          <a:xfrm>
            <a:off x="39688" y="3467100"/>
            <a:ext cx="1460500" cy="0"/>
          </a:xfrm>
          <a:prstGeom prst="line">
            <a:avLst/>
          </a:prstGeom>
          <a:noFill/>
          <a:ln w="22225">
            <a:solidFill>
              <a:schemeClr val="tx1"/>
            </a:solidFill>
            <a:prstDash val="dash"/>
            <a:round/>
            <a:headEnd/>
            <a:tailEnd type="none" w="lg" len="lg"/>
          </a:ln>
          <a:effectLst/>
        </p:spPr>
        <p:txBody>
          <a:bodyPr>
            <a:spAutoFit/>
          </a:bodyPr>
          <a:lstStyle/>
          <a:p>
            <a:endParaRPr lang="en-US"/>
          </a:p>
        </p:txBody>
      </p:sp>
      <p:sp>
        <p:nvSpPr>
          <p:cNvPr id="1551379" name="Line 19"/>
          <p:cNvSpPr>
            <a:spLocks noChangeShapeType="1"/>
          </p:cNvSpPr>
          <p:nvPr/>
        </p:nvSpPr>
        <p:spPr bwMode="auto">
          <a:xfrm flipV="1">
            <a:off x="3649663" y="3236913"/>
            <a:ext cx="1190625" cy="231775"/>
          </a:xfrm>
          <a:prstGeom prst="line">
            <a:avLst/>
          </a:prstGeom>
          <a:noFill/>
          <a:ln w="9525">
            <a:solidFill>
              <a:srgbClr val="000000"/>
            </a:solidFill>
            <a:round/>
            <a:headEnd/>
            <a:tailEnd type="triangle" w="med" len="med"/>
          </a:ln>
          <a:effectLst/>
        </p:spPr>
        <p:txBody>
          <a:bodyPr/>
          <a:lstStyle/>
          <a:p>
            <a:endParaRPr lang="en-US"/>
          </a:p>
        </p:txBody>
      </p:sp>
      <p:sp>
        <p:nvSpPr>
          <p:cNvPr id="1551380" name="Oval 20"/>
          <p:cNvSpPr>
            <a:spLocks noChangeArrowheads="1"/>
          </p:cNvSpPr>
          <p:nvPr/>
        </p:nvSpPr>
        <p:spPr bwMode="auto">
          <a:xfrm>
            <a:off x="48402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1" name="Oval 21"/>
          <p:cNvSpPr>
            <a:spLocks noChangeArrowheads="1"/>
          </p:cNvSpPr>
          <p:nvPr/>
        </p:nvSpPr>
        <p:spPr bwMode="auto">
          <a:xfrm>
            <a:off x="77788" y="2928938"/>
            <a:ext cx="384175" cy="1038225"/>
          </a:xfrm>
          <a:prstGeom prst="ellipse">
            <a:avLst/>
          </a:prstGeom>
          <a:noFill/>
          <a:ln w="22225">
            <a:solidFill>
              <a:schemeClr val="tx1"/>
            </a:solidFill>
            <a:round/>
            <a:headEnd/>
            <a:tailEnd type="none" w="lg" len="lg"/>
          </a:ln>
          <a:effectLst/>
        </p:spPr>
        <p:txBody>
          <a:bodyPr wrap="none" anchor="ctr">
            <a:spAutoFit/>
          </a:bodyPr>
          <a:lstStyle/>
          <a:p>
            <a:endParaRPr lang="en-US"/>
          </a:p>
        </p:txBody>
      </p:sp>
      <p:sp>
        <p:nvSpPr>
          <p:cNvPr id="1551382" name="Line 22"/>
          <p:cNvSpPr>
            <a:spLocks noChangeShapeType="1"/>
          </p:cNvSpPr>
          <p:nvPr/>
        </p:nvSpPr>
        <p:spPr bwMode="auto">
          <a:xfrm flipH="1" flipV="1">
            <a:off x="423863" y="3082925"/>
            <a:ext cx="1114425" cy="384175"/>
          </a:xfrm>
          <a:prstGeom prst="line">
            <a:avLst/>
          </a:prstGeom>
          <a:noFill/>
          <a:ln w="9525">
            <a:solidFill>
              <a:srgbClr val="000000"/>
            </a:solidFill>
            <a:round/>
            <a:headEnd/>
            <a:tailEnd type="triangle" w="med" len="med"/>
          </a:ln>
          <a:effectLst/>
        </p:spPr>
        <p:txBody>
          <a:bodyPr/>
          <a:lstStyle/>
          <a:p>
            <a:endParaRPr lang="en-US"/>
          </a:p>
        </p:txBody>
      </p:sp>
      <p:graphicFrame>
        <p:nvGraphicFramePr>
          <p:cNvPr id="1551383" name="Object 23"/>
          <p:cNvGraphicFramePr>
            <a:graphicFrameLocks noGrp="1" noChangeAspect="1"/>
          </p:cNvGraphicFramePr>
          <p:nvPr>
            <p:ph idx="4294967295"/>
          </p:nvPr>
        </p:nvGraphicFramePr>
        <p:xfrm>
          <a:off x="3730625" y="2817813"/>
          <a:ext cx="625475" cy="530225"/>
        </p:xfrm>
        <a:graphic>
          <a:graphicData uri="http://schemas.openxmlformats.org/presentationml/2006/ole">
            <mc:AlternateContent xmlns:mc="http://schemas.openxmlformats.org/markup-compatibility/2006">
              <mc:Choice xmlns:v="urn:schemas-microsoft-com:vml" Requires="v">
                <p:oleObj spid="_x0000_s1551771" name="Equation" r:id="rId4" imgW="203040" imgH="203040" progId="Equation.3">
                  <p:embed/>
                </p:oleObj>
              </mc:Choice>
              <mc:Fallback>
                <p:oleObj name="Equation" r:id="rId4" imgW="203040" imgH="203040" progId="Equation.3">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5" y="2817813"/>
                        <a:ext cx="6254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51384" name="Object 24"/>
          <p:cNvGraphicFramePr>
            <a:graphicFrameLocks noGrp="1" noChangeAspect="1"/>
          </p:cNvGraphicFramePr>
          <p:nvPr>
            <p:ph/>
          </p:nvPr>
        </p:nvGraphicFramePr>
        <p:xfrm>
          <a:off x="615950" y="2698750"/>
          <a:ext cx="498475" cy="498475"/>
        </p:xfrm>
        <a:graphic>
          <a:graphicData uri="http://schemas.openxmlformats.org/presentationml/2006/ole">
            <mc:AlternateContent xmlns:mc="http://schemas.openxmlformats.org/markup-compatibility/2006">
              <mc:Choice xmlns:v="urn:schemas-microsoft-com:vml" Requires="v">
                <p:oleObj spid="_x0000_s1551772" name="Equation" r:id="rId6" imgW="203040" imgH="203040" progId="Equation.3">
                  <p:embed/>
                </p:oleObj>
              </mc:Choice>
              <mc:Fallback>
                <p:oleObj name="Equation" r:id="rId6" imgW="203040" imgH="203040" progId="Equation.3">
                  <p:embed/>
                  <p:pic>
                    <p:nvPicPr>
                      <p:cNvPr id="0" name="Picture 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950" y="2698750"/>
                        <a:ext cx="498475"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1385" name="Line 25"/>
          <p:cNvSpPr>
            <a:spLocks noChangeShapeType="1"/>
          </p:cNvSpPr>
          <p:nvPr/>
        </p:nvSpPr>
        <p:spPr bwMode="auto">
          <a:xfrm flipV="1">
            <a:off x="50323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6" name="Line 26"/>
          <p:cNvSpPr>
            <a:spLocks noChangeShapeType="1"/>
          </p:cNvSpPr>
          <p:nvPr/>
        </p:nvSpPr>
        <p:spPr bwMode="auto">
          <a:xfrm flipV="1">
            <a:off x="269875" y="2968625"/>
            <a:ext cx="0" cy="498475"/>
          </a:xfrm>
          <a:prstGeom prst="line">
            <a:avLst/>
          </a:prstGeom>
          <a:noFill/>
          <a:ln w="22225">
            <a:solidFill>
              <a:schemeClr val="tx1"/>
            </a:solidFill>
            <a:round/>
            <a:headEnd/>
            <a:tailEnd type="none" w="lg" len="lg"/>
          </a:ln>
          <a:effectLst/>
        </p:spPr>
        <p:txBody>
          <a:bodyPr>
            <a:spAutoFit/>
          </a:bodyPr>
          <a:lstStyle/>
          <a:p>
            <a:endParaRPr lang="en-US"/>
          </a:p>
        </p:txBody>
      </p:sp>
      <p:sp>
        <p:nvSpPr>
          <p:cNvPr id="1551387" name="Line 27"/>
          <p:cNvSpPr>
            <a:spLocks noChangeShapeType="1"/>
          </p:cNvSpPr>
          <p:nvPr/>
        </p:nvSpPr>
        <p:spPr bwMode="auto">
          <a:xfrm flipV="1">
            <a:off x="309563" y="3122613"/>
            <a:ext cx="114300" cy="306387"/>
          </a:xfrm>
          <a:prstGeom prst="line">
            <a:avLst/>
          </a:prstGeom>
          <a:noFill/>
          <a:ln w="22225">
            <a:solidFill>
              <a:schemeClr val="tx1"/>
            </a:solidFill>
            <a:round/>
            <a:headEnd/>
            <a:tailEnd type="none" w="lg" len="lg"/>
          </a:ln>
          <a:effectLst/>
        </p:spPr>
        <p:txBody>
          <a:bodyPr>
            <a:spAutoFit/>
          </a:bodyPr>
          <a:lstStyle/>
          <a:p>
            <a:endParaRPr lang="en-US"/>
          </a:p>
        </p:txBody>
      </p:sp>
      <p:sp>
        <p:nvSpPr>
          <p:cNvPr id="1551388" name="Line 28"/>
          <p:cNvSpPr>
            <a:spLocks noChangeShapeType="1"/>
          </p:cNvSpPr>
          <p:nvPr/>
        </p:nvSpPr>
        <p:spPr bwMode="auto">
          <a:xfrm flipH="1" flipV="1">
            <a:off x="4840288" y="3275013"/>
            <a:ext cx="192087" cy="153987"/>
          </a:xfrm>
          <a:prstGeom prst="line">
            <a:avLst/>
          </a:prstGeom>
          <a:noFill/>
          <a:ln w="22225">
            <a:solidFill>
              <a:schemeClr val="tx1"/>
            </a:solidFill>
            <a:round/>
            <a:headEnd/>
            <a:tailEnd type="none" w="lg" len="lg"/>
          </a:ln>
          <a:effectLst/>
        </p:spPr>
        <p:txBody>
          <a:bodyPr>
            <a:spAutoFit/>
          </a:bodyPr>
          <a:lstStyle/>
          <a:p>
            <a:endParaRPr lang="en-US"/>
          </a:p>
        </p:txBody>
      </p:sp>
      <p:sp>
        <p:nvSpPr>
          <p:cNvPr id="33" name="Slide Number Placeholder 32"/>
          <p:cNvSpPr>
            <a:spLocks noGrp="1"/>
          </p:cNvSpPr>
          <p:nvPr>
            <p:ph type="sldNum" sz="quarter" idx="12"/>
          </p:nvPr>
        </p:nvSpPr>
        <p:spPr/>
        <p:txBody>
          <a:bodyPr/>
          <a:lstStyle/>
          <a:p>
            <a:fld id="{0105E4C2-DDCC-49BD-ADB3-461273BD2B94}" type="slidenum">
              <a:rPr lang="en-US" smtClean="0"/>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3"/>
          <p:cNvPicPr>
            <a:picLocks noChangeAspect="1" noChangeArrowheads="1"/>
          </p:cNvPicPr>
          <p:nvPr/>
        </p:nvPicPr>
        <p:blipFill>
          <a:blip r:embed="rId4" cstate="print"/>
          <a:srcRect/>
          <a:stretch>
            <a:fillRect/>
          </a:stretch>
        </p:blipFill>
        <p:spPr bwMode="auto">
          <a:xfrm>
            <a:off x="4648200" y="1752600"/>
            <a:ext cx="4419600" cy="4038600"/>
          </a:xfrm>
          <a:prstGeom prst="rect">
            <a:avLst/>
          </a:prstGeom>
          <a:noFill/>
          <a:ln w="12700">
            <a:noFill/>
            <a:miter lim="800000"/>
            <a:headEnd/>
            <a:tailEnd/>
          </a:ln>
        </p:spPr>
      </p:pic>
      <p:sp>
        <p:nvSpPr>
          <p:cNvPr id="11" name="Footer Placeholder 5"/>
          <p:cNvSpPr>
            <a:spLocks noGrp="1"/>
          </p:cNvSpPr>
          <p:nvPr>
            <p:ph type="ftr" sz="quarter" idx="11"/>
          </p:nvPr>
        </p:nvSpPr>
        <p:spPr/>
        <p:txBody>
          <a:bodyPr/>
          <a:lstStyle/>
          <a:p>
            <a:r>
              <a:rPr lang="en-US" smtClean="0"/>
              <a:t>C. Aidala, Ohio U., February 11, 2014</a:t>
            </a:r>
            <a:endParaRPr lang="en-US"/>
          </a:p>
        </p:txBody>
      </p:sp>
      <p:sp>
        <p:nvSpPr>
          <p:cNvPr id="1169410" name="Rectangle 2"/>
          <p:cNvSpPr>
            <a:spLocks noGrp="1" noChangeArrowheads="1"/>
          </p:cNvSpPr>
          <p:nvPr>
            <p:ph type="title"/>
          </p:nvPr>
        </p:nvSpPr>
        <p:spPr/>
        <p:txBody>
          <a:bodyPr/>
          <a:lstStyle/>
          <a:p>
            <a:r>
              <a:rPr lang="en-US" sz="3400" dirty="0"/>
              <a:t>Decades of DIS </a:t>
            </a:r>
            <a:r>
              <a:rPr lang="en-US" sz="3400" dirty="0" smtClean="0"/>
              <a:t>data</a:t>
            </a:r>
            <a:r>
              <a:rPr lang="en-US" sz="3400" dirty="0"/>
              <a:t>: What </a:t>
            </a:r>
            <a:r>
              <a:rPr lang="en-US" sz="3400" dirty="0" smtClean="0"/>
              <a:t>have </a:t>
            </a:r>
            <a:r>
              <a:rPr lang="en-US" sz="3400" dirty="0"/>
              <a:t>w</a:t>
            </a:r>
            <a:r>
              <a:rPr lang="en-US" sz="3400" dirty="0" smtClean="0"/>
              <a:t>e </a:t>
            </a:r>
            <a:r>
              <a:rPr lang="en-US" sz="3400" dirty="0"/>
              <a:t>l</a:t>
            </a:r>
            <a:r>
              <a:rPr lang="en-US" sz="3400" dirty="0" smtClean="0"/>
              <a:t>earned</a:t>
            </a:r>
            <a:r>
              <a:rPr lang="en-US" sz="3400" dirty="0"/>
              <a:t>?</a:t>
            </a:r>
          </a:p>
        </p:txBody>
      </p:sp>
      <p:sp>
        <p:nvSpPr>
          <p:cNvPr id="1169411" name="Rectangle 3"/>
          <p:cNvSpPr>
            <a:spLocks noGrp="1" noChangeArrowheads="1"/>
          </p:cNvSpPr>
          <p:nvPr>
            <p:ph type="body" sz="half" idx="1"/>
          </p:nvPr>
        </p:nvSpPr>
        <p:spPr>
          <a:xfrm>
            <a:off x="228600" y="1752600"/>
            <a:ext cx="4267200" cy="4495800"/>
          </a:xfrm>
        </p:spPr>
        <p:txBody>
          <a:bodyPr/>
          <a:lstStyle/>
          <a:p>
            <a:r>
              <a:rPr lang="en-US" sz="2800" dirty="0"/>
              <a:t>Wealth of data largely </a:t>
            </a:r>
            <a:r>
              <a:rPr lang="en-US" sz="2800" dirty="0" smtClean="0"/>
              <a:t>from HERA </a:t>
            </a:r>
            <a:r>
              <a:rPr lang="en-US" sz="2800" dirty="0" err="1" smtClean="0"/>
              <a:t>e+p</a:t>
            </a:r>
            <a:r>
              <a:rPr lang="en-US" sz="2800" dirty="0" smtClean="0"/>
              <a:t> collider</a:t>
            </a:r>
            <a:endParaRPr lang="en-US" sz="2800" dirty="0"/>
          </a:p>
          <a:p>
            <a:r>
              <a:rPr lang="en-US" sz="2800" dirty="0"/>
              <a:t>Rich structure at low </a:t>
            </a:r>
            <a:r>
              <a:rPr lang="en-US" sz="2800" i="1" dirty="0"/>
              <a:t>x</a:t>
            </a:r>
          </a:p>
          <a:p>
            <a:r>
              <a:rPr lang="en-US" sz="2800" dirty="0"/>
              <a:t>Half proton’s linear momentum carried by gluons!</a:t>
            </a:r>
          </a:p>
        </p:txBody>
      </p:sp>
      <p:pic>
        <p:nvPicPr>
          <p:cNvPr id="1169415" name="Picture 7"/>
          <p:cNvPicPr>
            <a:picLocks noChangeAspect="1" noChangeArrowheads="1"/>
          </p:cNvPicPr>
          <p:nvPr/>
        </p:nvPicPr>
        <p:blipFill>
          <a:blip r:embed="rId5" cstate="print"/>
          <a:srcRect/>
          <a:stretch>
            <a:fillRect/>
          </a:stretch>
        </p:blipFill>
        <p:spPr bwMode="auto">
          <a:xfrm>
            <a:off x="5029200" y="990600"/>
            <a:ext cx="3998912" cy="5334000"/>
          </a:xfrm>
          <a:prstGeom prst="rect">
            <a:avLst/>
          </a:prstGeom>
          <a:noFill/>
          <a:ln w="9525">
            <a:noFill/>
            <a:miter lim="800000"/>
            <a:headEnd/>
            <a:tailEnd/>
          </a:ln>
          <a:effectLst/>
        </p:spPr>
      </p:pic>
      <p:sp>
        <p:nvSpPr>
          <p:cNvPr id="1169416" name="Oval 8"/>
          <p:cNvSpPr>
            <a:spLocks noChangeArrowheads="1"/>
          </p:cNvSpPr>
          <p:nvPr/>
        </p:nvSpPr>
        <p:spPr bwMode="auto">
          <a:xfrm>
            <a:off x="5410200" y="1143000"/>
            <a:ext cx="1752600" cy="2209800"/>
          </a:xfrm>
          <a:prstGeom prst="ellipse">
            <a:avLst/>
          </a:prstGeom>
          <a:noFill/>
          <a:ln w="25400">
            <a:solidFill>
              <a:srgbClr val="FF0000"/>
            </a:solidFill>
            <a:round/>
            <a:headEnd/>
            <a:tailEnd/>
          </a:ln>
          <a:effectLst/>
        </p:spPr>
        <p:txBody>
          <a:bodyPr wrap="none" anchor="ctr"/>
          <a:lstStyle/>
          <a:p>
            <a:endParaRPr lang="en-US"/>
          </a:p>
        </p:txBody>
      </p:sp>
      <p:graphicFrame>
        <p:nvGraphicFramePr>
          <p:cNvPr id="1169417" name="Object 9"/>
          <p:cNvGraphicFramePr>
            <a:graphicFrameLocks noGrp="1" noChangeAspect="1"/>
          </p:cNvGraphicFramePr>
          <p:nvPr>
            <p:ph sz="half" idx="2"/>
          </p:nvPr>
        </p:nvGraphicFramePr>
        <p:xfrm>
          <a:off x="33338" y="960438"/>
          <a:ext cx="4767262" cy="673100"/>
        </p:xfrm>
        <a:graphic>
          <a:graphicData uri="http://schemas.openxmlformats.org/presentationml/2006/ole">
            <mc:AlternateContent xmlns:mc="http://schemas.openxmlformats.org/markup-compatibility/2006">
              <mc:Choice xmlns:v="urn:schemas-microsoft-com:vml" Requires="v">
                <p:oleObj spid="_x0000_s1169612" name="Equation" r:id="rId6" imgW="3606480" imgH="507960" progId="Equation.3">
                  <p:embed/>
                </p:oleObj>
              </mc:Choice>
              <mc:Fallback>
                <p:oleObj name="Equation" r:id="rId6" imgW="3606480" imgH="507960"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38" y="960438"/>
                        <a:ext cx="4767262" cy="673100"/>
                      </a:xfrm>
                      <a:prstGeom prst="rect">
                        <a:avLst/>
                      </a:prstGeom>
                      <a:solidFill>
                        <a:schemeClr val="bg1"/>
                      </a:solidFill>
                    </p:spPr>
                  </p:pic>
                </p:oleObj>
              </mc:Fallback>
            </mc:AlternateContent>
          </a:graphicData>
        </a:graphic>
      </p:graphicFrame>
      <p:sp>
        <p:nvSpPr>
          <p:cNvPr id="13" name="Slide Number Placeholder 12"/>
          <p:cNvSpPr>
            <a:spLocks noGrp="1"/>
          </p:cNvSpPr>
          <p:nvPr>
            <p:ph type="sldNum" sz="quarter" idx="12"/>
          </p:nvPr>
        </p:nvSpPr>
        <p:spPr/>
        <p:txBody>
          <a:bodyPr/>
          <a:lstStyle/>
          <a:p>
            <a:fld id="{A2F42501-B949-4497-900A-85D7539E1911}" type="slidenum">
              <a:rPr lang="en-US" smtClean="0"/>
              <a:pPr/>
              <a:t>6</a:t>
            </a:fld>
            <a:endParaRPr lang="en-US"/>
          </a:p>
        </p:txBody>
      </p:sp>
      <p:sp>
        <p:nvSpPr>
          <p:cNvPr id="2" name="Rectangle 1"/>
          <p:cNvSpPr/>
          <p:nvPr/>
        </p:nvSpPr>
        <p:spPr bwMode="auto">
          <a:xfrm>
            <a:off x="2743200" y="1143000"/>
            <a:ext cx="762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4" name="Rectangle 13"/>
          <p:cNvSpPr/>
          <p:nvPr/>
        </p:nvSpPr>
        <p:spPr bwMode="auto">
          <a:xfrm>
            <a:off x="3933372" y="1143000"/>
            <a:ext cx="762000" cy="30480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15" name="Rectangle 14"/>
          <p:cNvSpPr/>
          <p:nvPr/>
        </p:nvSpPr>
        <p:spPr bwMode="auto">
          <a:xfrm>
            <a:off x="61686" y="990600"/>
            <a:ext cx="762000" cy="640080"/>
          </a:xfrm>
          <a:prstGeom prst="rect">
            <a:avLst/>
          </a:prstGeom>
          <a:solidFill>
            <a:srgbClr val="FFFF00">
              <a:alpha val="4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2000"/>
                                  </p:stCondLst>
                                  <p:childTnLst>
                                    <p:set>
                                      <p:cBhvr>
                                        <p:cTn id="6" dur="1" fill="hold">
                                          <p:stCondLst>
                                            <p:cond delay="0"/>
                                          </p:stCondLst>
                                        </p:cTn>
                                        <p:tgtEl>
                                          <p:spTgt spid="1169416"/>
                                        </p:tgtEl>
                                        <p:attrNameLst>
                                          <p:attrName>style.visibility</p:attrName>
                                        </p:attrNameLst>
                                      </p:cBhvr>
                                      <p:to>
                                        <p:strVal val="visible"/>
                                      </p:to>
                                    </p:set>
                                    <p:animEffect transition="in" filter="box(in)">
                                      <p:cBhvr>
                                        <p:cTn id="7" dur="2000"/>
                                        <p:tgtEl>
                                          <p:spTgt spid="11694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169416"/>
                                        </p:tgtEl>
                                      </p:cBhvr>
                                    </p:animEffect>
                                    <p:set>
                                      <p:cBhvr>
                                        <p:cTn id="12" dur="1" fill="hold">
                                          <p:stCondLst>
                                            <p:cond delay="499"/>
                                          </p:stCondLst>
                                        </p:cTn>
                                        <p:tgtEl>
                                          <p:spTgt spid="1169416"/>
                                        </p:tgtEl>
                                        <p:attrNameLst>
                                          <p:attrName>style.visibility</p:attrName>
                                        </p:attrNameLst>
                                      </p:cBhvr>
                                      <p:to>
                                        <p:strVal val="hidden"/>
                                      </p:to>
                                    </p:set>
                                  </p:childTnLst>
                                </p:cTn>
                              </p:par>
                              <p:par>
                                <p:cTn id="13" presetID="3" presetClass="exit" presetSubtype="10" fill="hold" nodeType="withEffect">
                                  <p:stCondLst>
                                    <p:cond delay="0"/>
                                  </p:stCondLst>
                                  <p:childTnLst>
                                    <p:animEffect transition="out" filter="blinds(horizontal)">
                                      <p:cBhvr>
                                        <p:cTn id="14" dur="500"/>
                                        <p:tgtEl>
                                          <p:spTgt spid="1169415"/>
                                        </p:tgtEl>
                                      </p:cBhvr>
                                    </p:animEffect>
                                    <p:set>
                                      <p:cBhvr>
                                        <p:cTn id="15" dur="1" fill="hold">
                                          <p:stCondLst>
                                            <p:cond delay="499"/>
                                          </p:stCondLst>
                                        </p:cTn>
                                        <p:tgtEl>
                                          <p:spTgt spid="1169415"/>
                                        </p:tgtEl>
                                        <p:attrNameLst>
                                          <p:attrName>style.visibility</p:attrName>
                                        </p:attrNameLst>
                                      </p:cBhvr>
                                      <p:to>
                                        <p:strVal val="hidden"/>
                                      </p:to>
                                    </p:set>
                                  </p:childTnLst>
                                </p:cTn>
                              </p:par>
                            </p:childTnLst>
                          </p:cTn>
                        </p:par>
                        <p:par>
                          <p:cTn id="16" fill="hold">
                            <p:stCondLst>
                              <p:cond delay="500"/>
                            </p:stCondLst>
                            <p:childTnLst>
                              <p:par>
                                <p:cTn id="17" presetID="3" presetClass="entr" presetSubtype="1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6" grpId="0" animBg="1"/>
      <p:bldP spid="116941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5"/>
          <p:cNvSpPr>
            <a:spLocks noGrp="1"/>
          </p:cNvSpPr>
          <p:nvPr>
            <p:ph type="ftr" sz="quarter" idx="11"/>
          </p:nvPr>
        </p:nvSpPr>
        <p:spPr/>
        <p:txBody>
          <a:bodyPr/>
          <a:lstStyle/>
          <a:p>
            <a:r>
              <a:rPr lang="en-US" smtClean="0"/>
              <a:t>C. Aidala, Ohio U., February 11, 2014</a:t>
            </a:r>
            <a:endParaRPr lang="en-US"/>
          </a:p>
        </p:txBody>
      </p:sp>
      <p:sp>
        <p:nvSpPr>
          <p:cNvPr id="1426434" name="Rectangle 2"/>
          <p:cNvSpPr>
            <a:spLocks noGrp="1" noChangeArrowheads="1"/>
          </p:cNvSpPr>
          <p:nvPr>
            <p:ph type="title"/>
          </p:nvPr>
        </p:nvSpPr>
        <p:spPr/>
        <p:txBody>
          <a:bodyPr/>
          <a:lstStyle/>
          <a:p>
            <a:r>
              <a:rPr lang="en-US"/>
              <a:t>Helicity Flip Amplitudes</a:t>
            </a:r>
          </a:p>
        </p:txBody>
      </p:sp>
      <p:pic>
        <p:nvPicPr>
          <p:cNvPr id="1426435" name="Picture 3"/>
          <p:cNvPicPr>
            <a:picLocks noGrp="1" noChangeAspect="1" noChangeArrowheads="1"/>
          </p:cNvPicPr>
          <p:nvPr>
            <p:ph sz="half" idx="1"/>
          </p:nvPr>
        </p:nvPicPr>
        <p:blipFill>
          <a:blip r:embed="rId3" cstate="print"/>
          <a:srcRect/>
          <a:stretch>
            <a:fillRect/>
          </a:stretch>
        </p:blipFill>
        <p:spPr>
          <a:xfrm>
            <a:off x="762000" y="2360613"/>
            <a:ext cx="2819400" cy="1677987"/>
          </a:xfrm>
          <a:noFill/>
          <a:ln/>
        </p:spPr>
      </p:pic>
      <p:sp>
        <p:nvSpPr>
          <p:cNvPr id="1426436" name="Text Box 4"/>
          <p:cNvSpPr txBox="1">
            <a:spLocks noChangeArrowheads="1"/>
          </p:cNvSpPr>
          <p:nvPr/>
        </p:nvSpPr>
        <p:spPr bwMode="auto">
          <a:xfrm>
            <a:off x="133350" y="914400"/>
            <a:ext cx="8462963" cy="884238"/>
          </a:xfrm>
          <a:prstGeom prst="rect">
            <a:avLst/>
          </a:prstGeom>
          <a:noFill/>
          <a:ln w="9525">
            <a:noFill/>
            <a:miter lim="800000"/>
            <a:headEnd/>
            <a:tailEnd/>
          </a:ln>
          <a:effectLst/>
        </p:spPr>
        <p:txBody>
          <a:bodyPr>
            <a:spAutoFit/>
          </a:bodyPr>
          <a:lstStyle/>
          <a:p>
            <a:pPr algn="l"/>
            <a:r>
              <a:rPr lang="en-US" sz="2800"/>
              <a:t>Elastic proton-quark scattering </a:t>
            </a:r>
          </a:p>
          <a:p>
            <a:pPr algn="l"/>
            <a:r>
              <a:rPr lang="en-US"/>
              <a:t>(related to inelastic scattering through optical theorem)</a:t>
            </a:r>
          </a:p>
        </p:txBody>
      </p:sp>
      <p:sp>
        <p:nvSpPr>
          <p:cNvPr id="1426437" name="Text Box 5"/>
          <p:cNvSpPr txBox="1">
            <a:spLocks noChangeArrowheads="1"/>
          </p:cNvSpPr>
          <p:nvPr/>
        </p:nvSpPr>
        <p:spPr bwMode="auto">
          <a:xfrm>
            <a:off x="84138" y="1828800"/>
            <a:ext cx="8377237" cy="457200"/>
          </a:xfrm>
          <a:prstGeom prst="rect">
            <a:avLst/>
          </a:prstGeom>
          <a:noFill/>
          <a:ln w="9525">
            <a:noFill/>
            <a:miter lim="800000"/>
            <a:headEnd/>
            <a:tailEnd/>
          </a:ln>
          <a:effectLst/>
        </p:spPr>
        <p:txBody>
          <a:bodyPr wrap="none">
            <a:spAutoFit/>
          </a:bodyPr>
          <a:lstStyle/>
          <a:p>
            <a:r>
              <a:rPr lang="en-US"/>
              <a:t>Three independent pdf’s corresponding to following helicity states:</a:t>
            </a:r>
          </a:p>
        </p:txBody>
      </p:sp>
      <p:pic>
        <p:nvPicPr>
          <p:cNvPr id="1426438" name="Picture 6"/>
          <p:cNvPicPr>
            <a:picLocks noGrp="1" noChangeAspect="1" noChangeArrowheads="1"/>
          </p:cNvPicPr>
          <p:nvPr>
            <p:ph sz="half" idx="2"/>
          </p:nvPr>
        </p:nvPicPr>
        <p:blipFill>
          <a:blip r:embed="rId4" cstate="print"/>
          <a:srcRect/>
          <a:stretch>
            <a:fillRect/>
          </a:stretch>
        </p:blipFill>
        <p:spPr>
          <a:xfrm>
            <a:off x="304800" y="4562475"/>
            <a:ext cx="6096000" cy="1708150"/>
          </a:xfrm>
          <a:noFill/>
          <a:ln/>
        </p:spPr>
      </p:pic>
      <p:sp>
        <p:nvSpPr>
          <p:cNvPr id="1426439" name="Text Box 7"/>
          <p:cNvSpPr txBox="1">
            <a:spLocks noChangeArrowheads="1"/>
          </p:cNvSpPr>
          <p:nvPr/>
        </p:nvSpPr>
        <p:spPr bwMode="auto">
          <a:xfrm>
            <a:off x="152400" y="4038600"/>
            <a:ext cx="4341813" cy="457200"/>
          </a:xfrm>
          <a:prstGeom prst="rect">
            <a:avLst/>
          </a:prstGeom>
          <a:noFill/>
          <a:ln w="9525">
            <a:noFill/>
            <a:miter lim="800000"/>
            <a:headEnd/>
            <a:tailEnd/>
          </a:ln>
          <a:effectLst/>
        </p:spPr>
        <p:txBody>
          <a:bodyPr wrap="none">
            <a:spAutoFit/>
          </a:bodyPr>
          <a:lstStyle/>
          <a:p>
            <a:r>
              <a:rPr lang="en-US"/>
              <a:t>Take linear combinations to form:</a:t>
            </a:r>
          </a:p>
        </p:txBody>
      </p:sp>
      <p:sp>
        <p:nvSpPr>
          <p:cNvPr id="1426440" name="Text Box 8"/>
          <p:cNvSpPr txBox="1">
            <a:spLocks noChangeArrowheads="1"/>
          </p:cNvSpPr>
          <p:nvPr/>
        </p:nvSpPr>
        <p:spPr bwMode="auto">
          <a:xfrm>
            <a:off x="6530975" y="4648200"/>
            <a:ext cx="2185988" cy="457200"/>
          </a:xfrm>
          <a:prstGeom prst="rect">
            <a:avLst/>
          </a:prstGeom>
          <a:noFill/>
          <a:ln w="9525">
            <a:noFill/>
            <a:miter lim="800000"/>
            <a:headEnd/>
            <a:tailEnd/>
          </a:ln>
          <a:effectLst/>
        </p:spPr>
        <p:txBody>
          <a:bodyPr wrap="none">
            <a:spAutoFit/>
          </a:bodyPr>
          <a:lstStyle/>
          <a:p>
            <a:r>
              <a:rPr lang="en-US"/>
              <a:t>Helicity average</a:t>
            </a:r>
          </a:p>
        </p:txBody>
      </p:sp>
      <p:sp>
        <p:nvSpPr>
          <p:cNvPr id="1426441" name="Text Box 9"/>
          <p:cNvSpPr txBox="1">
            <a:spLocks noChangeArrowheads="1"/>
          </p:cNvSpPr>
          <p:nvPr/>
        </p:nvSpPr>
        <p:spPr bwMode="auto">
          <a:xfrm>
            <a:off x="6400800" y="5257800"/>
            <a:ext cx="2473325" cy="457200"/>
          </a:xfrm>
          <a:prstGeom prst="rect">
            <a:avLst/>
          </a:prstGeom>
          <a:noFill/>
          <a:ln w="9525">
            <a:noFill/>
            <a:miter lim="800000"/>
            <a:headEnd/>
            <a:tailEnd/>
          </a:ln>
          <a:effectLst/>
        </p:spPr>
        <p:txBody>
          <a:bodyPr wrap="none">
            <a:spAutoFit/>
          </a:bodyPr>
          <a:lstStyle/>
          <a:p>
            <a:r>
              <a:rPr lang="en-US"/>
              <a:t>Helicity difference</a:t>
            </a:r>
          </a:p>
        </p:txBody>
      </p:sp>
      <p:sp>
        <p:nvSpPr>
          <p:cNvPr id="1426442" name="Text Box 10"/>
          <p:cNvSpPr txBox="1">
            <a:spLocks noChangeArrowheads="1"/>
          </p:cNvSpPr>
          <p:nvPr/>
        </p:nvSpPr>
        <p:spPr bwMode="auto">
          <a:xfrm>
            <a:off x="6811963" y="5791200"/>
            <a:ext cx="1662112" cy="457200"/>
          </a:xfrm>
          <a:prstGeom prst="rect">
            <a:avLst/>
          </a:prstGeom>
          <a:noFill/>
          <a:ln w="9525">
            <a:noFill/>
            <a:miter lim="800000"/>
            <a:headEnd/>
            <a:tailEnd/>
          </a:ln>
          <a:effectLst/>
        </p:spPr>
        <p:txBody>
          <a:bodyPr wrap="none">
            <a:spAutoFit/>
          </a:bodyPr>
          <a:lstStyle/>
          <a:p>
            <a:r>
              <a:rPr lang="en-US"/>
              <a:t>Helicity flip</a:t>
            </a:r>
          </a:p>
        </p:txBody>
      </p:sp>
      <p:sp>
        <p:nvSpPr>
          <p:cNvPr id="1426444" name="Rectangle 12"/>
          <p:cNvSpPr>
            <a:spLocks noChangeArrowheads="1"/>
          </p:cNvSpPr>
          <p:nvPr/>
        </p:nvSpPr>
        <p:spPr bwMode="auto">
          <a:xfrm>
            <a:off x="381000" y="5686425"/>
            <a:ext cx="3886200" cy="533400"/>
          </a:xfrm>
          <a:prstGeom prst="rect">
            <a:avLst/>
          </a:prstGeom>
          <a:noFill/>
          <a:ln w="25400">
            <a:solidFill>
              <a:srgbClr val="FF0000"/>
            </a:solidFill>
            <a:miter lim="800000"/>
            <a:headEnd/>
            <a:tailEnd/>
          </a:ln>
          <a:effectLst/>
        </p:spPr>
        <p:txBody>
          <a:bodyPr wrap="none" anchor="ctr"/>
          <a:lstStyle/>
          <a:p>
            <a:endParaRPr lang="en-US"/>
          </a:p>
        </p:txBody>
      </p:sp>
      <p:sp>
        <p:nvSpPr>
          <p:cNvPr id="1426443" name="Text Box 11"/>
          <p:cNvSpPr txBox="1">
            <a:spLocks noChangeArrowheads="1"/>
          </p:cNvSpPr>
          <p:nvPr/>
        </p:nvSpPr>
        <p:spPr bwMode="auto">
          <a:xfrm>
            <a:off x="3976688" y="1219200"/>
            <a:ext cx="5110162" cy="3387725"/>
          </a:xfrm>
          <a:prstGeom prst="rect">
            <a:avLst/>
          </a:prstGeom>
          <a:solidFill>
            <a:srgbClr val="00FFFF"/>
          </a:solidFill>
          <a:ln w="9525">
            <a:solidFill>
              <a:schemeClr val="tx1"/>
            </a:solidFill>
            <a:miter lim="800000"/>
            <a:headEnd/>
            <a:tailEnd/>
          </a:ln>
          <a:effectLst/>
        </p:spPr>
        <p:txBody>
          <a:bodyPr>
            <a:spAutoFit/>
          </a:bodyPr>
          <a:lstStyle/>
          <a:p>
            <a:pPr algn="l"/>
            <a:r>
              <a:rPr lang="en-US">
                <a:solidFill>
                  <a:schemeClr val="tx1"/>
                </a:solidFill>
              </a:rPr>
              <a:t>Helicity flip distribution also called the “transversity” distribution.  </a:t>
            </a:r>
          </a:p>
          <a:p>
            <a:pPr algn="l"/>
            <a:endParaRPr lang="en-US">
              <a:solidFill>
                <a:schemeClr val="tx1"/>
              </a:solidFill>
            </a:endParaRPr>
          </a:p>
          <a:p>
            <a:pPr algn="l"/>
            <a:r>
              <a:rPr lang="en-US">
                <a:solidFill>
                  <a:schemeClr val="tx1"/>
                </a:solidFill>
              </a:rPr>
              <a:t>Corresponds to the difference in probability of scattering off of a transversely polarized quark within a transversely polarized proton with the quark spin parallel vs. antiparallel to the proton’s.</a:t>
            </a:r>
          </a:p>
        </p:txBody>
      </p:sp>
      <p:sp>
        <p:nvSpPr>
          <p:cNvPr id="1426445" name="Rectangle 13"/>
          <p:cNvSpPr>
            <a:spLocks noChangeArrowheads="1"/>
          </p:cNvSpPr>
          <p:nvPr/>
        </p:nvSpPr>
        <p:spPr bwMode="auto">
          <a:xfrm>
            <a:off x="152400" y="1752600"/>
            <a:ext cx="4572000" cy="1562100"/>
          </a:xfrm>
          <a:prstGeom prst="rect">
            <a:avLst/>
          </a:prstGeom>
          <a:solidFill>
            <a:srgbClr val="00FFFF"/>
          </a:solidFill>
          <a:ln w="9525">
            <a:solidFill>
              <a:schemeClr val="tx1"/>
            </a:solidFill>
            <a:miter lim="800000"/>
            <a:headEnd/>
            <a:tailEnd/>
          </a:ln>
          <a:effectLst/>
        </p:spPr>
        <p:txBody>
          <a:bodyPr>
            <a:spAutoFit/>
          </a:bodyPr>
          <a:lstStyle/>
          <a:p>
            <a:r>
              <a:rPr lang="en-US" i="1">
                <a:solidFill>
                  <a:schemeClr val="tx1"/>
                </a:solidFill>
              </a:rPr>
              <a:t>Chiral-odd!  But chirality conserved in QCD processes . . . Can transversity exist and produce observable effects?</a:t>
            </a:r>
          </a:p>
        </p:txBody>
      </p:sp>
      <p:sp>
        <p:nvSpPr>
          <p:cNvPr id="17" name="Slide Number Placeholder 16"/>
          <p:cNvSpPr>
            <a:spLocks noGrp="1"/>
          </p:cNvSpPr>
          <p:nvPr>
            <p:ph type="sldNum" sz="quarter" idx="12"/>
          </p:nvPr>
        </p:nvSpPr>
        <p:spPr/>
        <p:txBody>
          <a:bodyPr/>
          <a:lstStyle/>
          <a:p>
            <a:fld id="{DBCAA7B0-FB55-442B-B730-0F02697EC4DB}" type="slidenum">
              <a:rPr lang="en-US" smtClean="0"/>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26444"/>
                                        </p:tgtEl>
                                        <p:attrNameLst>
                                          <p:attrName>style.visibility</p:attrName>
                                        </p:attrNameLst>
                                      </p:cBhvr>
                                      <p:to>
                                        <p:strVal val="visible"/>
                                      </p:to>
                                    </p:set>
                                    <p:animEffect transition="in" filter="diamond(in)">
                                      <p:cBhvr>
                                        <p:cTn id="7" dur="2000"/>
                                        <p:tgtEl>
                                          <p:spTgt spid="142644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426443">
                                            <p:bg/>
                                          </p:spTgt>
                                        </p:tgtEl>
                                        <p:attrNameLst>
                                          <p:attrName>style.visibility</p:attrName>
                                        </p:attrNameLst>
                                      </p:cBhvr>
                                      <p:to>
                                        <p:strVal val="visible"/>
                                      </p:to>
                                    </p:set>
                                    <p:animEffect transition="in" filter="diamond(in)">
                                      <p:cBhvr>
                                        <p:cTn id="10" dur="1000"/>
                                        <p:tgtEl>
                                          <p:spTgt spid="1426443">
                                            <p:bg/>
                                          </p:spTgt>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1426443">
                                            <p:txEl>
                                              <p:pRg st="0" end="0"/>
                                            </p:txEl>
                                          </p:spTgt>
                                        </p:tgtEl>
                                        <p:attrNameLst>
                                          <p:attrName>style.visibility</p:attrName>
                                        </p:attrNameLst>
                                      </p:cBhvr>
                                      <p:to>
                                        <p:strVal val="visible"/>
                                      </p:to>
                                    </p:set>
                                    <p:animEffect transition="in" filter="diamond(in)">
                                      <p:cBhvr>
                                        <p:cTn id="13" dur="1000"/>
                                        <p:tgtEl>
                                          <p:spTgt spid="1426443">
                                            <p:txEl>
                                              <p:pRg st="0" end="0"/>
                                            </p:txEl>
                                          </p:spTgt>
                                        </p:tgtEl>
                                      </p:cBhvr>
                                    </p:animEffect>
                                  </p:childTnLst>
                                </p:cTn>
                              </p:par>
                              <p:par>
                                <p:cTn id="14" presetID="8" presetClass="entr" presetSubtype="16" fill="hold" grpId="0" nodeType="withEffect">
                                  <p:stCondLst>
                                    <p:cond delay="0"/>
                                  </p:stCondLst>
                                  <p:childTnLst>
                                    <p:set>
                                      <p:cBhvr>
                                        <p:cTn id="15" dur="1" fill="hold">
                                          <p:stCondLst>
                                            <p:cond delay="0"/>
                                          </p:stCondLst>
                                        </p:cTn>
                                        <p:tgtEl>
                                          <p:spTgt spid="1426443">
                                            <p:txEl>
                                              <p:pRg st="2" end="2"/>
                                            </p:txEl>
                                          </p:spTgt>
                                        </p:tgtEl>
                                        <p:attrNameLst>
                                          <p:attrName>style.visibility</p:attrName>
                                        </p:attrNameLst>
                                      </p:cBhvr>
                                      <p:to>
                                        <p:strVal val="visible"/>
                                      </p:to>
                                    </p:set>
                                    <p:animEffect transition="in" filter="diamond(in)">
                                      <p:cBhvr>
                                        <p:cTn id="16" dur="1000"/>
                                        <p:tgtEl>
                                          <p:spTgt spid="142644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26445"/>
                                        </p:tgtEl>
                                        <p:attrNameLst>
                                          <p:attrName>style.visibility</p:attrName>
                                        </p:attrNameLst>
                                      </p:cBhvr>
                                      <p:to>
                                        <p:strVal val="visible"/>
                                      </p:to>
                                    </p:set>
                                    <p:anim calcmode="lin" valueType="num">
                                      <p:cBhvr additive="base">
                                        <p:cTn id="21" dur="500" fill="hold"/>
                                        <p:tgtEl>
                                          <p:spTgt spid="1426445"/>
                                        </p:tgtEl>
                                        <p:attrNameLst>
                                          <p:attrName>ppt_x</p:attrName>
                                        </p:attrNameLst>
                                      </p:cBhvr>
                                      <p:tavLst>
                                        <p:tav tm="0">
                                          <p:val>
                                            <p:strVal val="#ppt_x"/>
                                          </p:val>
                                        </p:tav>
                                        <p:tav tm="100000">
                                          <p:val>
                                            <p:strVal val="#ppt_x"/>
                                          </p:val>
                                        </p:tav>
                                      </p:tavLst>
                                    </p:anim>
                                    <p:anim calcmode="lin" valueType="num">
                                      <p:cBhvr additive="base">
                                        <p:cTn id="22" dur="500" fill="hold"/>
                                        <p:tgtEl>
                                          <p:spTgt spid="14264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6444" grpId="0" animBg="1"/>
      <p:bldP spid="1426443" grpId="0" uiExpand="1" build="allAtOnce" animBg="1"/>
      <p:bldP spid="142644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US" dirty="0" smtClean="0"/>
              <a:t>Calibration using different probes</a:t>
            </a:r>
            <a:endParaRPr lang="en-US" dirty="0"/>
          </a:p>
        </p:txBody>
      </p:sp>
      <p:sp>
        <p:nvSpPr>
          <p:cNvPr id="3" name="Content Placeholder 2"/>
          <p:cNvSpPr>
            <a:spLocks noGrp="1"/>
          </p:cNvSpPr>
          <p:nvPr>
            <p:ph idx="1"/>
          </p:nvPr>
        </p:nvSpPr>
        <p:spPr>
          <a:xfrm>
            <a:off x="76200" y="1295400"/>
            <a:ext cx="5029200" cy="5181600"/>
          </a:xfrm>
        </p:spPr>
        <p:txBody>
          <a:bodyPr>
            <a:normAutofit fontScale="70000" lnSpcReduction="20000"/>
          </a:bodyPr>
          <a:lstStyle/>
          <a:p>
            <a:r>
              <a:rPr lang="en-US" dirty="0" smtClean="0"/>
              <a:t>Electroweak probes of the hot, dense matter in the A+A final state already exploited</a:t>
            </a:r>
          </a:p>
          <a:p>
            <a:pPr lvl="1"/>
            <a:r>
              <a:rPr lang="en-US" dirty="0" smtClean="0"/>
              <a:t>Direct photons, internal conversions of thermal photons, Z bosons</a:t>
            </a:r>
          </a:p>
          <a:p>
            <a:r>
              <a:rPr lang="en-US" dirty="0" smtClean="0"/>
              <a:t>Learn by comparing to a variety of strongly interacting probes</a:t>
            </a:r>
          </a:p>
          <a:p>
            <a:pPr lvl="1"/>
            <a:r>
              <a:rPr lang="en-US" dirty="0" smtClean="0"/>
              <a:t>Light mesons as proxies for light quarks—various potential means of in-medium energy loss</a:t>
            </a:r>
          </a:p>
          <a:p>
            <a:pPr lvl="1"/>
            <a:r>
              <a:rPr lang="en-US" dirty="0" smtClean="0"/>
              <a:t>Charm and bottom mesons as proxies for heavy quarks—less affected by </a:t>
            </a:r>
            <a:r>
              <a:rPr lang="en-US" dirty="0" err="1" smtClean="0"/>
              <a:t>radiative</a:t>
            </a:r>
            <a:r>
              <a:rPr lang="en-US" dirty="0" smtClean="0"/>
              <a:t> energy loss</a:t>
            </a:r>
          </a:p>
          <a:p>
            <a:r>
              <a:rPr lang="en-US" dirty="0" err="1" smtClean="0"/>
              <a:t>d+A</a:t>
            </a:r>
            <a:r>
              <a:rPr lang="en-US" dirty="0" smtClean="0"/>
              <a:t> allows us instead to use strong probes of the </a:t>
            </a:r>
            <a:r>
              <a:rPr lang="en-US" i="1" dirty="0" smtClean="0"/>
              <a:t>initial</a:t>
            </a:r>
            <a:r>
              <a:rPr lang="en-US" dirty="0" smtClean="0"/>
              <a:t> state</a:t>
            </a:r>
          </a:p>
          <a:p>
            <a:r>
              <a:rPr lang="en-US" dirty="0" err="1" smtClean="0"/>
              <a:t>e+A</a:t>
            </a:r>
            <a:r>
              <a:rPr lang="en-US" dirty="0" smtClean="0"/>
              <a:t> will enable electroweak probes of the initial state for the first time!</a:t>
            </a:r>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61</a:t>
            </a:fld>
            <a:endParaRPr lang="en-US"/>
          </a:p>
        </p:txBody>
      </p:sp>
      <p:pic>
        <p:nvPicPr>
          <p:cNvPr id="6" name="Picture 5" descr="raa_Tshirt_v20.gif"/>
          <p:cNvPicPr>
            <a:picLocks noChangeAspect="1"/>
          </p:cNvPicPr>
          <p:nvPr/>
        </p:nvPicPr>
        <p:blipFill>
          <a:blip r:embed="rId2" cstate="print"/>
          <a:stretch>
            <a:fillRect/>
          </a:stretch>
        </p:blipFill>
        <p:spPr>
          <a:xfrm>
            <a:off x="5064472" y="2185987"/>
            <a:ext cx="4079529" cy="2919413"/>
          </a:xfrm>
          <a:prstGeom prst="rect">
            <a:avLst/>
          </a:prstGeom>
        </p:spPr>
      </p:pic>
    </p:spTree>
    <p:extLst>
      <p:ext uri="{BB962C8B-B14F-4D97-AF65-F5344CB8AC3E}">
        <p14:creationId xmlns:p14="http://schemas.microsoft.com/office/powerpoint/2010/main" val="264355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blinds(horizontal)">
                                      <p:cBhvr>
                                        <p:cTn id="10" dur="500"/>
                                        <p:tgtEl>
                                          <p:spTgt spid="3">
                                            <p:txEl>
                                              <p:pRg st="3" end="3"/>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blinds(horizontal)">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1"/>
          </p:nvPr>
        </p:nvSpPr>
        <p:spPr/>
        <p:txBody>
          <a:bodyPr/>
          <a:lstStyle/>
          <a:p>
            <a:r>
              <a:rPr lang="en-US" smtClean="0"/>
              <a:t>C. Aidala, Ohio U., February 11, 2014</a:t>
            </a:r>
            <a:endParaRPr lang="en-US" dirty="0"/>
          </a:p>
        </p:txBody>
      </p:sp>
      <p:sp>
        <p:nvSpPr>
          <p:cNvPr id="8" name="Slide Number Placeholder 5"/>
          <p:cNvSpPr>
            <a:spLocks noGrp="1"/>
          </p:cNvSpPr>
          <p:nvPr>
            <p:ph type="sldNum" sz="quarter" idx="12"/>
          </p:nvPr>
        </p:nvSpPr>
        <p:spPr/>
        <p:txBody>
          <a:bodyPr/>
          <a:lstStyle/>
          <a:p>
            <a:fld id="{D2662D2A-E6DA-44A1-8C8C-22188D3A414B}" type="slidenum">
              <a:rPr lang="en-US"/>
              <a:pPr/>
              <a:t>62</a:t>
            </a:fld>
            <a:endParaRPr lang="en-US"/>
          </a:p>
        </p:txBody>
      </p:sp>
      <p:sp>
        <p:nvSpPr>
          <p:cNvPr id="1268738" name="Rectangle 2"/>
          <p:cNvSpPr>
            <a:spLocks noGrp="1" noChangeArrowheads="1"/>
          </p:cNvSpPr>
          <p:nvPr>
            <p:ph type="title"/>
          </p:nvPr>
        </p:nvSpPr>
        <p:spPr/>
        <p:txBody>
          <a:bodyPr/>
          <a:lstStyle/>
          <a:p>
            <a:r>
              <a:rPr lang="en-US" sz="4000" dirty="0"/>
              <a:t> </a:t>
            </a:r>
            <a:r>
              <a:rPr lang="en-US" sz="4000" dirty="0" smtClean="0"/>
              <a:t>Sampling the Integral of </a:t>
            </a:r>
            <a:r>
              <a:rPr lang="en-US" sz="4000" dirty="0" smtClean="0">
                <a:latin typeface="Symbol" pitchFamily="18" charset="2"/>
              </a:rPr>
              <a:t>D</a:t>
            </a:r>
            <a:r>
              <a:rPr lang="en-US" sz="4000" dirty="0" smtClean="0"/>
              <a:t>G:</a:t>
            </a:r>
            <a:br>
              <a:rPr lang="en-US" sz="4000" dirty="0" smtClean="0"/>
            </a:br>
            <a:r>
              <a:rPr lang="en-US" sz="4000" dirty="0" smtClean="0">
                <a:latin typeface="Symbol" pitchFamily="18" charset="2"/>
              </a:rPr>
              <a:t>p</a:t>
            </a:r>
            <a:r>
              <a:rPr lang="en-US" sz="4000" baseline="30000" dirty="0" smtClean="0"/>
              <a:t>0</a:t>
            </a:r>
            <a:r>
              <a:rPr lang="en-US" sz="4000" dirty="0" smtClean="0"/>
              <a:t> </a:t>
            </a:r>
            <a:r>
              <a:rPr lang="en-US" sz="4000" dirty="0" err="1"/>
              <a:t>p</a:t>
            </a:r>
            <a:r>
              <a:rPr lang="en-US" sz="4000" baseline="-18000" dirty="0" err="1"/>
              <a:t>T</a:t>
            </a:r>
            <a:r>
              <a:rPr lang="en-US" sz="4000" dirty="0"/>
              <a:t> vs. </a:t>
            </a:r>
            <a:r>
              <a:rPr lang="en-US" sz="4000" dirty="0" err="1"/>
              <a:t>x</a:t>
            </a:r>
            <a:r>
              <a:rPr lang="en-US" sz="4000" baseline="-25000" dirty="0" err="1"/>
              <a:t>gluon</a:t>
            </a:r>
            <a:r>
              <a:rPr lang="en-US" sz="4000" b="1" baseline="-25000" dirty="0"/>
              <a:t> </a:t>
            </a:r>
            <a:endParaRPr lang="en-US" sz="4000" b="1" baseline="-25000" dirty="0">
              <a:ea typeface="Arial Unicode MS" pitchFamily="34" charset="-128"/>
              <a:cs typeface="Arial Unicode MS" pitchFamily="34" charset="-128"/>
            </a:endParaRPr>
          </a:p>
        </p:txBody>
      </p:sp>
      <p:pic>
        <p:nvPicPr>
          <p:cNvPr id="1268744" name="Picture 8"/>
          <p:cNvPicPr>
            <a:picLocks noChangeAspect="1" noChangeArrowheads="1"/>
          </p:cNvPicPr>
          <p:nvPr/>
        </p:nvPicPr>
        <p:blipFill>
          <a:blip r:embed="rId3" cstate="print"/>
          <a:srcRect/>
          <a:stretch>
            <a:fillRect/>
          </a:stretch>
        </p:blipFill>
        <p:spPr bwMode="auto">
          <a:xfrm>
            <a:off x="3452567" y="1371600"/>
            <a:ext cx="5462833" cy="4648200"/>
          </a:xfrm>
          <a:prstGeom prst="rect">
            <a:avLst/>
          </a:prstGeom>
          <a:noFill/>
          <a:ln w="9525">
            <a:noFill/>
            <a:miter lim="800000"/>
            <a:headEnd/>
            <a:tailEnd/>
          </a:ln>
          <a:effectLst/>
        </p:spPr>
      </p:pic>
      <p:sp>
        <p:nvSpPr>
          <p:cNvPr id="1268747" name="Text Box 11"/>
          <p:cNvSpPr txBox="1">
            <a:spLocks noChangeArrowheads="1"/>
          </p:cNvSpPr>
          <p:nvPr/>
        </p:nvSpPr>
        <p:spPr bwMode="auto">
          <a:xfrm>
            <a:off x="252412" y="5326559"/>
            <a:ext cx="3252788" cy="707886"/>
          </a:xfrm>
          <a:prstGeom prst="rect">
            <a:avLst/>
          </a:prstGeom>
          <a:noFill/>
          <a:ln w="9525">
            <a:noFill/>
            <a:miter lim="800000"/>
            <a:headEnd/>
            <a:tailEnd/>
          </a:ln>
          <a:effectLst/>
        </p:spPr>
        <p:txBody>
          <a:bodyPr>
            <a:spAutoFit/>
          </a:bodyPr>
          <a:lstStyle/>
          <a:p>
            <a:r>
              <a:rPr lang="en-US" sz="2000" dirty="0"/>
              <a:t>Based on simulation using NLO </a:t>
            </a:r>
            <a:r>
              <a:rPr lang="en-US" sz="2000" dirty="0" err="1"/>
              <a:t>pQCD</a:t>
            </a:r>
            <a:r>
              <a:rPr lang="en-US" sz="2000" dirty="0"/>
              <a:t> as input</a:t>
            </a:r>
          </a:p>
        </p:txBody>
      </p:sp>
      <p:sp>
        <p:nvSpPr>
          <p:cNvPr id="9" name="TextBox 8"/>
          <p:cNvSpPr txBox="1"/>
          <p:nvPr/>
        </p:nvSpPr>
        <p:spPr>
          <a:xfrm>
            <a:off x="0" y="1447800"/>
            <a:ext cx="3276600" cy="2893100"/>
          </a:xfrm>
          <a:prstGeom prst="rect">
            <a:avLst/>
          </a:prstGeom>
          <a:noFill/>
        </p:spPr>
        <p:txBody>
          <a:bodyPr wrap="square" rtlCol="0">
            <a:spAutoFit/>
          </a:bodyPr>
          <a:lstStyle/>
          <a:p>
            <a:r>
              <a:rPr lang="en-US" sz="2600" dirty="0" smtClean="0"/>
              <a:t>Inclusive asymmetry measurements in </a:t>
            </a:r>
            <a:r>
              <a:rPr lang="en-US" sz="2600" dirty="0" err="1" smtClean="0"/>
              <a:t>p+p</a:t>
            </a:r>
            <a:r>
              <a:rPr lang="en-US" sz="2600" dirty="0" smtClean="0"/>
              <a:t> collisions sample from wide bins in </a:t>
            </a:r>
            <a:r>
              <a:rPr lang="en-US" sz="2600" i="1" dirty="0" smtClean="0"/>
              <a:t>x</a:t>
            </a:r>
            <a:r>
              <a:rPr lang="en-US" sz="2600" dirty="0" smtClean="0"/>
              <a:t>—sensitive to (truncated) integral of </a:t>
            </a:r>
            <a:r>
              <a:rPr lang="en-US" sz="2600" dirty="0" smtClean="0">
                <a:latin typeface="Symbol" pitchFamily="18" charset="2"/>
              </a:rPr>
              <a:t>D</a:t>
            </a:r>
            <a:r>
              <a:rPr lang="en-US" sz="2600" dirty="0" smtClean="0"/>
              <a:t>G, not to functional form vs. </a:t>
            </a:r>
            <a:r>
              <a:rPr lang="en-US" sz="2600" i="1" dirty="0" smtClean="0"/>
              <a:t>x</a:t>
            </a:r>
            <a:endParaRPr lang="en-US" sz="2600" i="1" dirty="0"/>
          </a:p>
        </p:txBody>
      </p:sp>
      <p:sp>
        <p:nvSpPr>
          <p:cNvPr id="10" name="Text Box 3"/>
          <p:cNvSpPr txBox="1">
            <a:spLocks noChangeArrowheads="1"/>
          </p:cNvSpPr>
          <p:nvPr/>
        </p:nvSpPr>
        <p:spPr bwMode="auto">
          <a:xfrm>
            <a:off x="4672040" y="6019800"/>
            <a:ext cx="2997103" cy="430887"/>
          </a:xfrm>
          <a:prstGeom prst="rect">
            <a:avLst/>
          </a:prstGeom>
          <a:noFill/>
          <a:ln w="9525">
            <a:noFill/>
            <a:miter lim="800000"/>
            <a:headEnd/>
            <a:tailEnd/>
          </a:ln>
          <a:effectLst/>
        </p:spPr>
        <p:txBody>
          <a:bodyPr wrap="none">
            <a:spAutoFit/>
          </a:bodyPr>
          <a:lstStyle/>
          <a:p>
            <a:r>
              <a:rPr lang="en-US" sz="2200" dirty="0" smtClean="0"/>
              <a:t>PRL 103, 012003 (2009)</a:t>
            </a:r>
            <a:endParaRPr lang="en-US" sz="2200" dirty="0"/>
          </a:p>
        </p:txBody>
      </p:sp>
    </p:spTree>
    <p:extLst>
      <p:ext uri="{BB962C8B-B14F-4D97-AF65-F5344CB8AC3E}">
        <p14:creationId xmlns:p14="http://schemas.microsoft.com/office/powerpoint/2010/main" val="396162090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Total W Cross Section</a:t>
            </a:r>
            <a:endParaRPr lang="en-US" dirty="0"/>
          </a:p>
        </p:txBody>
      </p:sp>
      <p:sp>
        <p:nvSpPr>
          <p:cNvPr id="11" name="Content Placeholder 10"/>
          <p:cNvSpPr>
            <a:spLocks noGrp="1"/>
          </p:cNvSpPr>
          <p:nvPr>
            <p:ph idx="1"/>
          </p:nvPr>
        </p:nvSpPr>
        <p:spPr>
          <a:xfrm>
            <a:off x="5410200" y="1828800"/>
            <a:ext cx="3733800" cy="4495800"/>
          </a:xfrm>
        </p:spPr>
        <p:txBody>
          <a:bodyPr/>
          <a:lstStyle/>
          <a:p>
            <a:r>
              <a:rPr lang="en-US" sz="2700" dirty="0" smtClean="0"/>
              <a:t>PHENIX made first-ever W measurement in </a:t>
            </a:r>
            <a:r>
              <a:rPr lang="en-US" sz="2700" dirty="0" err="1" smtClean="0"/>
              <a:t>p+p</a:t>
            </a:r>
            <a:r>
              <a:rPr lang="en-US" sz="2700" dirty="0" smtClean="0"/>
              <a:t> collisions!</a:t>
            </a:r>
          </a:p>
          <a:p>
            <a:r>
              <a:rPr lang="en-US" sz="2700" dirty="0"/>
              <a:t>In agreement with predictions</a:t>
            </a:r>
          </a:p>
          <a:p>
            <a:endParaRPr lang="en-US" sz="2700" dirty="0"/>
          </a:p>
        </p:txBody>
      </p:sp>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63</a:t>
            </a:fld>
            <a:endParaRPr lang="en-US"/>
          </a:p>
        </p:txBody>
      </p:sp>
      <p:pic>
        <p:nvPicPr>
          <p:cNvPr id="8" name="Picture 3"/>
          <p:cNvPicPr>
            <a:picLocks noChangeAspect="1" noChangeArrowheads="1"/>
          </p:cNvPicPr>
          <p:nvPr/>
        </p:nvPicPr>
        <p:blipFill>
          <a:blip r:embed="rId2" cstate="print"/>
          <a:srcRect/>
          <a:stretch>
            <a:fillRect/>
          </a:stretch>
        </p:blipFill>
        <p:spPr bwMode="auto">
          <a:xfrm>
            <a:off x="228600" y="1905000"/>
            <a:ext cx="5010150" cy="3810000"/>
          </a:xfrm>
          <a:prstGeom prst="rect">
            <a:avLst/>
          </a:prstGeom>
          <a:noFill/>
          <a:ln w="9525">
            <a:noFill/>
            <a:miter lim="800000"/>
            <a:headEnd/>
            <a:tailEnd/>
          </a:ln>
        </p:spPr>
      </p:pic>
      <p:pic>
        <p:nvPicPr>
          <p:cNvPr id="7" name="Picture 4"/>
          <p:cNvPicPr>
            <a:picLocks noChangeAspect="1" noChangeArrowheads="1"/>
          </p:cNvPicPr>
          <p:nvPr/>
        </p:nvPicPr>
        <p:blipFill>
          <a:blip r:embed="rId3" cstate="print"/>
          <a:srcRect/>
          <a:stretch>
            <a:fillRect/>
          </a:stretch>
        </p:blipFill>
        <p:spPr bwMode="auto">
          <a:xfrm>
            <a:off x="275772" y="1585686"/>
            <a:ext cx="7591425" cy="4114800"/>
          </a:xfrm>
          <a:prstGeom prst="rect">
            <a:avLst/>
          </a:prstGeom>
          <a:noFill/>
          <a:ln w="9525">
            <a:noFill/>
            <a:miter lim="800000"/>
            <a:headEnd/>
            <a:tailEnd/>
          </a:ln>
        </p:spPr>
      </p:pic>
      <p:sp>
        <p:nvSpPr>
          <p:cNvPr id="14" name="TextBox 13"/>
          <p:cNvSpPr txBox="1"/>
          <p:nvPr/>
        </p:nvSpPr>
        <p:spPr>
          <a:xfrm>
            <a:off x="479350" y="5867400"/>
            <a:ext cx="4462697" cy="461665"/>
          </a:xfrm>
          <a:prstGeom prst="rect">
            <a:avLst/>
          </a:prstGeom>
          <a:noFill/>
        </p:spPr>
        <p:txBody>
          <a:bodyPr wrap="none" rtlCol="0">
            <a:spAutoFit/>
          </a:bodyPr>
          <a:lstStyle/>
          <a:p>
            <a:r>
              <a:rPr lang="en-US" dirty="0" smtClean="0"/>
              <a:t>PHENIX: PRL 106:062101 (2011)</a:t>
            </a:r>
            <a:endParaRPr lang="en-US" dirty="0"/>
          </a:p>
        </p:txBody>
      </p:sp>
      <p:sp>
        <p:nvSpPr>
          <p:cNvPr id="3" name="Rectangle 2"/>
          <p:cNvSpPr/>
          <p:nvPr/>
        </p:nvSpPr>
        <p:spPr bwMode="auto">
          <a:xfrm>
            <a:off x="6070600" y="2880360"/>
            <a:ext cx="1701800" cy="3352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Tree>
    <p:extLst>
      <p:ext uri="{BB962C8B-B14F-4D97-AF65-F5344CB8AC3E}">
        <p14:creationId xmlns:p14="http://schemas.microsoft.com/office/powerpoint/2010/main" val="2718629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PHENIX W Measurements</a:t>
            </a:r>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64</a:t>
            </a:fld>
            <a:endParaRPr lang="en-US"/>
          </a:p>
        </p:txBody>
      </p:sp>
      <p:pic>
        <p:nvPicPr>
          <p:cNvPr id="8" name="Content Placeholder 7"/>
          <p:cNvPicPr>
            <a:picLocks noGrp="1" noChangeAspect="1"/>
          </p:cNvPicPr>
          <p:nvPr>
            <p:ph idx="1"/>
          </p:nvPr>
        </p:nvPicPr>
        <p:blipFill rotWithShape="1">
          <a:blip r:embed="rId2">
            <a:extLst>
              <a:ext uri="{28A0092B-C50C-407E-A947-70E740481C1C}">
                <a14:useLocalDpi xmlns:a14="http://schemas.microsoft.com/office/drawing/2010/main" val="0"/>
              </a:ext>
            </a:extLst>
          </a:blip>
          <a:srcRect l="28445" r="1131"/>
          <a:stretch/>
        </p:blipFill>
        <p:spPr>
          <a:xfrm>
            <a:off x="2057400" y="1143000"/>
            <a:ext cx="5181600" cy="5199225"/>
          </a:xfrm>
        </p:spPr>
      </p:pic>
    </p:spTree>
    <p:extLst>
      <p:ext uri="{BB962C8B-B14F-4D97-AF65-F5344CB8AC3E}">
        <p14:creationId xmlns:p14="http://schemas.microsoft.com/office/powerpoint/2010/main" val="702810613"/>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3378" name="Picture 2"/>
          <p:cNvPicPr>
            <a:picLocks noChangeAspect="1" noChangeArrowheads="1"/>
          </p:cNvPicPr>
          <p:nvPr/>
        </p:nvPicPr>
        <p:blipFill>
          <a:blip r:embed="rId3" cstate="print"/>
          <a:srcRect/>
          <a:stretch>
            <a:fillRect/>
          </a:stretch>
        </p:blipFill>
        <p:spPr bwMode="auto">
          <a:xfrm>
            <a:off x="381000" y="1066800"/>
            <a:ext cx="4429512" cy="4572000"/>
          </a:xfrm>
          <a:prstGeom prst="rect">
            <a:avLst/>
          </a:prstGeom>
          <a:noFill/>
          <a:ln w="9525">
            <a:noFill/>
            <a:miter lim="800000"/>
            <a:headEnd/>
            <a:tailEnd/>
          </a:ln>
        </p:spPr>
      </p:pic>
      <p:sp>
        <p:nvSpPr>
          <p:cNvPr id="13" name="Title 12"/>
          <p:cNvSpPr>
            <a:spLocks noGrp="1"/>
          </p:cNvSpPr>
          <p:nvPr>
            <p:ph type="title"/>
          </p:nvPr>
        </p:nvSpPr>
        <p:spPr/>
        <p:txBody>
          <a:bodyPr/>
          <a:lstStyle/>
          <a:p>
            <a:r>
              <a:rPr lang="en-US" dirty="0" smtClean="0"/>
              <a:t>Final W Results from 2009 Data</a:t>
            </a:r>
            <a:endParaRPr lang="en-US" dirty="0"/>
          </a:p>
        </p:txBody>
      </p:sp>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6" name="Slide Number Placeholder 5"/>
          <p:cNvSpPr>
            <a:spLocks noGrp="1"/>
          </p:cNvSpPr>
          <p:nvPr>
            <p:ph type="sldNum" sz="quarter" idx="12"/>
          </p:nvPr>
        </p:nvSpPr>
        <p:spPr/>
        <p:txBody>
          <a:bodyPr/>
          <a:lstStyle/>
          <a:p>
            <a:fld id="{DBCAA7B0-FB55-442B-B730-0F02697EC4DB}" type="slidenum">
              <a:rPr lang="en-US" smtClean="0"/>
              <a:pPr/>
              <a:t>65</a:t>
            </a:fld>
            <a:endParaRPr lang="en-US"/>
          </a:p>
        </p:txBody>
      </p:sp>
      <p:pic>
        <p:nvPicPr>
          <p:cNvPr id="1893377" name="Picture 1"/>
          <p:cNvPicPr>
            <a:picLocks noChangeAspect="1" noChangeArrowheads="1"/>
          </p:cNvPicPr>
          <p:nvPr/>
        </p:nvPicPr>
        <p:blipFill>
          <a:blip r:embed="rId4" cstate="print"/>
          <a:srcRect/>
          <a:stretch>
            <a:fillRect/>
          </a:stretch>
        </p:blipFill>
        <p:spPr bwMode="auto">
          <a:xfrm>
            <a:off x="381000" y="1066800"/>
            <a:ext cx="4343400" cy="4519782"/>
          </a:xfrm>
          <a:prstGeom prst="rect">
            <a:avLst/>
          </a:prstGeom>
          <a:noFill/>
          <a:ln w="9525">
            <a:noFill/>
            <a:miter lim="800000"/>
            <a:headEnd/>
            <a:tailEnd/>
          </a:ln>
        </p:spPr>
      </p:pic>
      <p:sp>
        <p:nvSpPr>
          <p:cNvPr id="9" name="TextBox 8"/>
          <p:cNvSpPr txBox="1"/>
          <p:nvPr/>
        </p:nvSpPr>
        <p:spPr>
          <a:xfrm>
            <a:off x="838200" y="5638800"/>
            <a:ext cx="3202544" cy="461665"/>
          </a:xfrm>
          <a:prstGeom prst="rect">
            <a:avLst/>
          </a:prstGeom>
          <a:noFill/>
        </p:spPr>
        <p:txBody>
          <a:bodyPr wrap="none" rtlCol="0">
            <a:spAutoFit/>
          </a:bodyPr>
          <a:lstStyle/>
          <a:p>
            <a:r>
              <a:rPr lang="en-US" dirty="0" smtClean="0"/>
              <a:t>STAR: arXiv:1009.0326</a:t>
            </a:r>
            <a:endParaRPr lang="en-US" dirty="0"/>
          </a:p>
        </p:txBody>
      </p:sp>
      <p:sp>
        <p:nvSpPr>
          <p:cNvPr id="10" name="TextBox 9"/>
          <p:cNvSpPr txBox="1"/>
          <p:nvPr/>
        </p:nvSpPr>
        <p:spPr>
          <a:xfrm>
            <a:off x="762000" y="5638800"/>
            <a:ext cx="3570208" cy="461665"/>
          </a:xfrm>
          <a:prstGeom prst="rect">
            <a:avLst/>
          </a:prstGeom>
          <a:noFill/>
        </p:spPr>
        <p:txBody>
          <a:bodyPr wrap="none" rtlCol="0">
            <a:spAutoFit/>
          </a:bodyPr>
          <a:lstStyle/>
          <a:p>
            <a:r>
              <a:rPr lang="en-US" dirty="0" smtClean="0"/>
              <a:t>PHENIX: arXiv:1009.0505</a:t>
            </a:r>
            <a:endParaRPr lang="en-US" dirty="0"/>
          </a:p>
        </p:txBody>
      </p:sp>
    </p:spTree>
    <p:extLst>
      <p:ext uri="{BB962C8B-B14F-4D97-AF65-F5344CB8AC3E}">
        <p14:creationId xmlns:p14="http://schemas.microsoft.com/office/powerpoint/2010/main" val="3343096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1893378"/>
                                        </p:tgtEl>
                                      </p:cBhvr>
                                    </p:animEffect>
                                    <p:set>
                                      <p:cBhvr>
                                        <p:cTn id="10" dur="1" fill="hold">
                                          <p:stCondLst>
                                            <p:cond delay="499"/>
                                          </p:stCondLst>
                                        </p:cTn>
                                        <p:tgtEl>
                                          <p:spTgt spid="1893378"/>
                                        </p:tgtEl>
                                        <p:attrNameLst>
                                          <p:attrName>style.visibility</p:attrName>
                                        </p:attrNameLst>
                                      </p:cBhvr>
                                      <p:to>
                                        <p:strVal val="hidden"/>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893377"/>
                                        </p:tgtEl>
                                        <p:attrNameLst>
                                          <p:attrName>style.visibility</p:attrName>
                                        </p:attrNameLst>
                                      </p:cBhvr>
                                      <p:to>
                                        <p:strVal val="visible"/>
                                      </p:to>
                                    </p:set>
                                    <p:animEffect transition="in" filter="blinds(horizontal)">
                                      <p:cBhvr>
                                        <p:cTn id="14" dur="500"/>
                                        <p:tgtEl>
                                          <p:spTgt spid="1893377"/>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C. Aidala, Ohio U., February 11, 2014</a:t>
            </a:r>
            <a:endParaRPr lang="en-US"/>
          </a:p>
        </p:txBody>
      </p:sp>
      <p:sp>
        <p:nvSpPr>
          <p:cNvPr id="1448962" name="Rectangle 2"/>
          <p:cNvSpPr>
            <a:spLocks noGrp="1" noChangeArrowheads="1"/>
          </p:cNvSpPr>
          <p:nvPr>
            <p:ph type="title"/>
          </p:nvPr>
        </p:nvSpPr>
        <p:spPr/>
        <p:txBody>
          <a:bodyPr/>
          <a:lstStyle/>
          <a:p>
            <a:r>
              <a:rPr lang="en-US" sz="4000"/>
              <a:t>Longitudinal (Helicity) vs. Transverse Spin Structure</a:t>
            </a:r>
          </a:p>
        </p:txBody>
      </p:sp>
      <p:sp>
        <p:nvSpPr>
          <p:cNvPr id="1448963" name="Rectangle 3"/>
          <p:cNvSpPr>
            <a:spLocks noGrp="1" noChangeArrowheads="1"/>
          </p:cNvSpPr>
          <p:nvPr>
            <p:ph type="body" idx="1"/>
          </p:nvPr>
        </p:nvSpPr>
        <p:spPr/>
        <p:txBody>
          <a:bodyPr/>
          <a:lstStyle/>
          <a:p>
            <a:r>
              <a:rPr lang="en-US"/>
              <a:t>Transverse spin structure of the proton cannot be deduced from longitudinal (helicity) structure</a:t>
            </a:r>
          </a:p>
          <a:p>
            <a:pPr lvl="1"/>
            <a:r>
              <a:rPr lang="en-US"/>
              <a:t>Spatial rotations and Lorentz boosts don’t commute!</a:t>
            </a:r>
          </a:p>
          <a:p>
            <a:pPr lvl="1"/>
            <a:r>
              <a:rPr lang="en-US"/>
              <a:t>Only the same in the non-relativistic limit</a:t>
            </a:r>
          </a:p>
          <a:p>
            <a:r>
              <a:rPr lang="en-US"/>
              <a:t>Transverse structure linked to intrinsic parton transverse momentum (k</a:t>
            </a:r>
            <a:r>
              <a:rPr lang="en-US" baseline="-18000"/>
              <a:t>T</a:t>
            </a:r>
            <a:r>
              <a:rPr lang="en-US"/>
              <a:t>) and orbital angular momentum!</a:t>
            </a:r>
          </a:p>
        </p:txBody>
      </p:sp>
      <p:sp>
        <p:nvSpPr>
          <p:cNvPr id="7" name="Slide Number Placeholder 6"/>
          <p:cNvSpPr>
            <a:spLocks noGrp="1"/>
          </p:cNvSpPr>
          <p:nvPr>
            <p:ph type="sldNum" sz="quarter" idx="12"/>
          </p:nvPr>
        </p:nvSpPr>
        <p:spPr/>
        <p:txBody>
          <a:bodyPr/>
          <a:lstStyle/>
          <a:p>
            <a:fld id="{9CCA4942-7CEE-491C-9F3A-ADE7BC2C4973}" type="slidenum">
              <a:rPr lang="en-US" smtClean="0"/>
              <a:pPr/>
              <a:t>66</a:t>
            </a:fld>
            <a:endParaRPr lang="en-US"/>
          </a:p>
        </p:txBody>
      </p:sp>
    </p:spTree>
    <p:extLst>
      <p:ext uri="{BB962C8B-B14F-4D97-AF65-F5344CB8AC3E}">
        <p14:creationId xmlns:p14="http://schemas.microsoft.com/office/powerpoint/2010/main" val="9818528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Factorization and universality in </a:t>
            </a:r>
            <a:r>
              <a:rPr lang="en-US" dirty="0" err="1" smtClean="0"/>
              <a:t>perturbative</a:t>
            </a:r>
            <a:r>
              <a:rPr lang="en-US" dirty="0" smtClean="0"/>
              <a:t> QCD</a:t>
            </a:r>
            <a:endParaRPr lang="en-US" dirty="0"/>
          </a:p>
        </p:txBody>
      </p:sp>
      <p:sp>
        <p:nvSpPr>
          <p:cNvPr id="3" name="Content Placeholder 2"/>
          <p:cNvSpPr>
            <a:spLocks noGrp="1"/>
          </p:cNvSpPr>
          <p:nvPr>
            <p:ph idx="1"/>
          </p:nvPr>
        </p:nvSpPr>
        <p:spPr>
          <a:xfrm>
            <a:off x="457200" y="1874837"/>
            <a:ext cx="8229600" cy="4525963"/>
          </a:xfrm>
        </p:spPr>
        <p:txBody>
          <a:bodyPr>
            <a:normAutofit/>
          </a:bodyPr>
          <a:lstStyle/>
          <a:p>
            <a:r>
              <a:rPr lang="en-US" dirty="0" smtClean="0"/>
              <a:t>Need to systematically </a:t>
            </a:r>
            <a:r>
              <a:rPr lang="en-US" i="1" dirty="0" smtClean="0"/>
              <a:t>factorize</a:t>
            </a:r>
            <a:r>
              <a:rPr lang="en-US" dirty="0" smtClean="0"/>
              <a:t> short- and long-distance physics—observable physical QCD processes always involve at least one long-distance scale (confinement)!</a:t>
            </a:r>
          </a:p>
          <a:p>
            <a:r>
              <a:rPr lang="en-US" dirty="0" smtClean="0"/>
              <a:t>Long-distance (i.e. non-perturbative) functions need to be </a:t>
            </a:r>
            <a:r>
              <a:rPr lang="en-US" i="1" dirty="0" smtClean="0"/>
              <a:t>universal</a:t>
            </a:r>
            <a:r>
              <a:rPr lang="en-US" dirty="0" smtClean="0"/>
              <a:t> in order to be portable across calculations for many processes (and to be meaningful in describing hadron structure!)</a:t>
            </a:r>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67</a:t>
            </a:fld>
            <a:endParaRPr lang="en-US" dirty="0"/>
          </a:p>
        </p:txBody>
      </p:sp>
      <p:sp>
        <p:nvSpPr>
          <p:cNvPr id="6" name="Text Box 10"/>
          <p:cNvSpPr txBox="1">
            <a:spLocks noChangeArrowheads="1"/>
          </p:cNvSpPr>
          <p:nvPr/>
        </p:nvSpPr>
        <p:spPr bwMode="auto">
          <a:xfrm>
            <a:off x="762000" y="3923943"/>
            <a:ext cx="7696200" cy="2400657"/>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3000" dirty="0" smtClean="0">
                <a:solidFill>
                  <a:schemeClr val="tx1"/>
                </a:solidFill>
                <a:latin typeface="Times New Roman" pitchFamily="18" charset="0"/>
                <a:cs typeface="Times New Roman" pitchFamily="18" charset="0"/>
              </a:rPr>
              <a:t>Measure observables sensitive to parton distribution functions (</a:t>
            </a:r>
            <a:r>
              <a:rPr lang="en-US" sz="3000" dirty="0" err="1" smtClean="0">
                <a:solidFill>
                  <a:schemeClr val="tx1"/>
                </a:solidFill>
                <a:latin typeface="Times New Roman" pitchFamily="18" charset="0"/>
                <a:cs typeface="Times New Roman" pitchFamily="18" charset="0"/>
              </a:rPr>
              <a:t>pdfs</a:t>
            </a:r>
            <a:r>
              <a:rPr lang="en-US" sz="3000" dirty="0" smtClean="0">
                <a:solidFill>
                  <a:schemeClr val="tx1"/>
                </a:solidFill>
                <a:latin typeface="Times New Roman" pitchFamily="18" charset="0"/>
                <a:cs typeface="Times New Roman" pitchFamily="18" charset="0"/>
              </a:rPr>
              <a:t>) and fragmentation functions (FFs) in many colliding systems over a wide kinematic </a:t>
            </a:r>
            <a:r>
              <a:rPr lang="en-US" sz="3000" dirty="0" err="1" smtClean="0">
                <a:solidFill>
                  <a:schemeClr val="tx1"/>
                </a:solidFill>
                <a:latin typeface="Times New Roman" pitchFamily="18" charset="0"/>
                <a:cs typeface="Times New Roman" pitchFamily="18" charset="0"/>
              </a:rPr>
              <a:t>range</a:t>
            </a:r>
            <a:r>
              <a:rPr lang="en-US" sz="3000" dirty="0" err="1" smtClean="0">
                <a:solidFill>
                  <a:schemeClr val="tx1"/>
                </a:solidFill>
                <a:latin typeface="Times New Roman" pitchFamily="18" charset="0"/>
                <a:cs typeface="Times New Roman" pitchFamily="18" charset="0"/>
                <a:sym typeface="Wingdings" pitchFamily="2" charset="2"/>
              </a:rPr>
              <a:t></a:t>
            </a:r>
            <a:r>
              <a:rPr lang="en-US" sz="3000" dirty="0" err="1" smtClean="0">
                <a:solidFill>
                  <a:schemeClr val="tx1"/>
                </a:solidFill>
                <a:latin typeface="Times New Roman" pitchFamily="18" charset="0"/>
                <a:cs typeface="Times New Roman" pitchFamily="18" charset="0"/>
              </a:rPr>
              <a:t>constrain</a:t>
            </a:r>
            <a:r>
              <a:rPr lang="en-US" sz="3000" dirty="0" smtClean="0">
                <a:solidFill>
                  <a:schemeClr val="tx1"/>
                </a:solidFill>
                <a:latin typeface="Times New Roman" pitchFamily="18" charset="0"/>
                <a:cs typeface="Times New Roman" pitchFamily="18" charset="0"/>
              </a:rPr>
              <a:t> by performing </a:t>
            </a:r>
          </a:p>
          <a:p>
            <a:pPr algn="ctr"/>
            <a:r>
              <a:rPr lang="en-US" sz="3000" b="1" i="1" dirty="0" smtClean="0">
                <a:solidFill>
                  <a:schemeClr val="tx1"/>
                </a:solidFill>
                <a:latin typeface="Times New Roman" pitchFamily="18" charset="0"/>
                <a:cs typeface="Times New Roman" pitchFamily="18" charset="0"/>
              </a:rPr>
              <a:t>simultaneous fits to world data</a:t>
            </a:r>
          </a:p>
        </p:txBody>
      </p:sp>
    </p:spTree>
    <p:extLst>
      <p:ext uri="{BB962C8B-B14F-4D97-AF65-F5344CB8AC3E}">
        <p14:creationId xmlns:p14="http://schemas.microsoft.com/office/powerpoint/2010/main" val="10841900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cstate="print"/>
          <a:srcRect/>
          <a:stretch>
            <a:fillRect/>
          </a:stretch>
        </p:blipFill>
        <p:spPr bwMode="auto">
          <a:xfrm>
            <a:off x="5604861" y="3962400"/>
            <a:ext cx="2548539" cy="1866842"/>
          </a:xfrm>
          <a:prstGeom prst="rect">
            <a:avLst/>
          </a:prstGeom>
          <a:noFill/>
          <a:ln w="9525">
            <a:noFill/>
            <a:miter lim="800000"/>
            <a:headEnd/>
            <a:tailEnd/>
          </a:ln>
        </p:spPr>
      </p:pic>
      <p:sp>
        <p:nvSpPr>
          <p:cNvPr id="2" name="Title 1"/>
          <p:cNvSpPr>
            <a:spLocks noGrp="1"/>
          </p:cNvSpPr>
          <p:nvPr>
            <p:ph type="title"/>
          </p:nvPr>
        </p:nvSpPr>
        <p:spPr>
          <a:xfrm>
            <a:off x="228600" y="228600"/>
            <a:ext cx="8686800" cy="990600"/>
          </a:xfrm>
        </p:spPr>
        <p:txBody>
          <a:bodyPr/>
          <a:lstStyle/>
          <a:p>
            <a:r>
              <a:rPr lang="en-US" dirty="0" smtClean="0"/>
              <a:t>Factorization and Color</a:t>
            </a:r>
            <a:endParaRPr lang="en-US" dirty="0"/>
          </a:p>
        </p:txBody>
      </p:sp>
      <p:sp>
        <p:nvSpPr>
          <p:cNvPr id="3" name="Content Placeholder 2"/>
          <p:cNvSpPr>
            <a:spLocks noGrp="1"/>
          </p:cNvSpPr>
          <p:nvPr>
            <p:ph idx="1"/>
          </p:nvPr>
        </p:nvSpPr>
        <p:spPr/>
        <p:txBody>
          <a:bodyPr/>
          <a:lstStyle/>
          <a:p>
            <a:r>
              <a:rPr lang="en-US" dirty="0" smtClean="0"/>
              <a:t>2010—groundbreaking work by T. Rogers, P. </a:t>
            </a:r>
            <a:r>
              <a:rPr lang="en-US" dirty="0" err="1" smtClean="0"/>
              <a:t>Mulders</a:t>
            </a:r>
            <a:r>
              <a:rPr lang="en-US" dirty="0" smtClean="0"/>
              <a:t> claiming that </a:t>
            </a:r>
            <a:r>
              <a:rPr lang="en-US" dirty="0" err="1" smtClean="0"/>
              <a:t>pQCD</a:t>
            </a:r>
            <a:r>
              <a:rPr lang="en-US" dirty="0" smtClean="0"/>
              <a:t> factorization is broken in processes involving more than two hadrons total if </a:t>
            </a:r>
            <a:r>
              <a:rPr lang="en-US" dirty="0" err="1" smtClean="0"/>
              <a:t>parton</a:t>
            </a:r>
            <a:r>
              <a:rPr lang="en-US" dirty="0" smtClean="0"/>
              <a:t> </a:t>
            </a:r>
            <a:r>
              <a:rPr lang="en-US" dirty="0" err="1" smtClean="0"/>
              <a:t>k</a:t>
            </a:r>
            <a:r>
              <a:rPr lang="en-US" baseline="-25000" dirty="0" err="1" smtClean="0"/>
              <a:t>T</a:t>
            </a:r>
            <a:r>
              <a:rPr lang="en-US" dirty="0" smtClean="0"/>
              <a:t> is taken into account (TMD </a:t>
            </a:r>
            <a:r>
              <a:rPr lang="en-US" dirty="0" err="1" smtClean="0"/>
              <a:t>pdfs</a:t>
            </a:r>
            <a:r>
              <a:rPr lang="en-US" dirty="0" smtClean="0"/>
              <a:t> and/or FFs)</a:t>
            </a:r>
          </a:p>
          <a:p>
            <a:pPr lvl="1"/>
            <a:r>
              <a:rPr lang="en-US" dirty="0" smtClean="0"/>
              <a:t>PRD 81, 094006 (2010)</a:t>
            </a:r>
          </a:p>
          <a:p>
            <a:pPr lvl="1"/>
            <a:r>
              <a:rPr lang="en-US" dirty="0" smtClean="0"/>
              <a:t>No unique color flow</a:t>
            </a:r>
            <a:endParaRPr lang="en-US"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68</a:t>
            </a:fld>
            <a:endParaRPr lang="en-US"/>
          </a:p>
        </p:txBody>
      </p:sp>
      <p:sp>
        <p:nvSpPr>
          <p:cNvPr id="6" name="Text Box 34"/>
          <p:cNvSpPr txBox="1">
            <a:spLocks noChangeArrowheads="1"/>
          </p:cNvSpPr>
          <p:nvPr/>
        </p:nvSpPr>
        <p:spPr bwMode="auto">
          <a:xfrm>
            <a:off x="930275" y="3581400"/>
            <a:ext cx="7375525" cy="2246769"/>
          </a:xfrm>
          <a:prstGeom prst="rect">
            <a:avLst/>
          </a:prstGeom>
          <a:solidFill>
            <a:srgbClr val="00FFFF"/>
          </a:solidFill>
          <a:ln w="9525">
            <a:solidFill>
              <a:schemeClr val="tx1"/>
            </a:solidFill>
            <a:miter lim="800000"/>
            <a:headEnd/>
            <a:tailEnd/>
          </a:ln>
          <a:effectLst/>
        </p:spPr>
        <p:txBody>
          <a:bodyPr wrap="square">
            <a:spAutoFit/>
          </a:bodyPr>
          <a:lstStyle/>
          <a:p>
            <a:r>
              <a:rPr lang="en-US" sz="2800" i="1" dirty="0" smtClean="0">
                <a:solidFill>
                  <a:schemeClr val="tx1"/>
                </a:solidFill>
              </a:rPr>
              <a:t>Transverse momentum-dependent distributions an exciting sub-field—lots of recent experimental activity, and theoretical questions probing deep issues of both universality and factorization in (perturbative) QCD!</a:t>
            </a:r>
            <a:endParaRPr lang="en-US" sz="2800" i="1" dirty="0">
              <a:solidFill>
                <a:schemeClr val="tx1"/>
              </a:solidFill>
            </a:endParaRPr>
          </a:p>
        </p:txBody>
      </p:sp>
    </p:spTree>
    <p:extLst>
      <p:ext uri="{BB962C8B-B14F-4D97-AF65-F5344CB8AC3E}">
        <p14:creationId xmlns:p14="http://schemas.microsoft.com/office/powerpoint/2010/main" val="324641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1"/>
          </p:nvPr>
        </p:nvSpPr>
        <p:spPr/>
        <p:txBody>
          <a:bodyPr/>
          <a:lstStyle/>
          <a:p>
            <a:r>
              <a:rPr lang="en-US" smtClean="0"/>
              <a:t>C. Aidala, Ohio U., February 11, 2014</a:t>
            </a:r>
            <a:endParaRPr lang="en-US"/>
          </a:p>
        </p:txBody>
      </p:sp>
      <p:pic>
        <p:nvPicPr>
          <p:cNvPr id="1617922" name="Picture 2" descr="PHENIXcn1-108-00"/>
          <p:cNvPicPr>
            <a:picLocks noChangeAspect="1" noChangeArrowheads="1"/>
          </p:cNvPicPr>
          <p:nvPr/>
        </p:nvPicPr>
        <p:blipFill>
          <a:blip r:embed="rId4" cstate="print"/>
          <a:srcRect/>
          <a:stretch>
            <a:fillRect/>
          </a:stretch>
        </p:blipFill>
        <p:spPr bwMode="auto">
          <a:xfrm>
            <a:off x="533400" y="1295400"/>
            <a:ext cx="5030788" cy="5030788"/>
          </a:xfrm>
          <a:prstGeom prst="rect">
            <a:avLst/>
          </a:prstGeom>
          <a:noFill/>
        </p:spPr>
      </p:pic>
      <p:sp>
        <p:nvSpPr>
          <p:cNvPr id="1617923" name="Rectangle 3"/>
          <p:cNvSpPr>
            <a:spLocks noGrp="1" noChangeArrowheads="1"/>
          </p:cNvSpPr>
          <p:nvPr>
            <p:ph type="title"/>
          </p:nvPr>
        </p:nvSpPr>
        <p:spPr/>
        <p:txBody>
          <a:bodyPr/>
          <a:lstStyle/>
          <a:p>
            <a:r>
              <a:rPr lang="en-US"/>
              <a:t>PHENIX Detector</a:t>
            </a:r>
            <a:endParaRPr lang="en-US" sz="5400"/>
          </a:p>
        </p:txBody>
      </p:sp>
      <p:sp>
        <p:nvSpPr>
          <p:cNvPr id="1617924" name="Rectangle 4"/>
          <p:cNvSpPr>
            <a:spLocks noChangeArrowheads="1"/>
          </p:cNvSpPr>
          <p:nvPr/>
        </p:nvSpPr>
        <p:spPr bwMode="auto">
          <a:xfrm>
            <a:off x="6096000" y="990600"/>
            <a:ext cx="2362200" cy="2209800"/>
          </a:xfrm>
          <a:prstGeom prst="rect">
            <a:avLst/>
          </a:prstGeom>
          <a:noFill/>
          <a:ln w="9525">
            <a:noFill/>
            <a:miter lim="800000"/>
            <a:headEnd/>
            <a:tailEnd/>
          </a:ln>
        </p:spPr>
        <p:txBody>
          <a:bodyPr/>
          <a:lstStyle/>
          <a:p>
            <a:pPr algn="l"/>
            <a:r>
              <a:rPr lang="en-US" b="1"/>
              <a:t>2 central </a:t>
            </a:r>
            <a:br>
              <a:rPr lang="en-US" b="1"/>
            </a:br>
            <a:r>
              <a:rPr lang="en-US" b="1"/>
              <a:t>spectrometers</a:t>
            </a:r>
          </a:p>
          <a:p>
            <a:pPr algn="l">
              <a:buFontTx/>
              <a:buChar char="-"/>
            </a:pPr>
            <a:r>
              <a:rPr lang="en-US" sz="2000" b="1"/>
              <a:t>Track charged particles and detect electromagnetic processes </a:t>
            </a:r>
          </a:p>
          <a:p>
            <a:pPr algn="l"/>
            <a:endParaRPr lang="en-US" sz="2000" b="1"/>
          </a:p>
          <a:p>
            <a:pPr lvl="1" algn="l"/>
            <a:endParaRPr lang="en-US" b="1"/>
          </a:p>
        </p:txBody>
      </p:sp>
      <p:sp>
        <p:nvSpPr>
          <p:cNvPr id="1617925" name="Rectangle 5"/>
          <p:cNvSpPr>
            <a:spLocks noChangeArrowheads="1"/>
          </p:cNvSpPr>
          <p:nvPr/>
        </p:nvSpPr>
        <p:spPr bwMode="auto">
          <a:xfrm>
            <a:off x="6019800" y="4419600"/>
            <a:ext cx="2362200" cy="1752600"/>
          </a:xfrm>
          <a:prstGeom prst="rect">
            <a:avLst/>
          </a:prstGeom>
          <a:noFill/>
          <a:ln w="9525">
            <a:noFill/>
            <a:miter lim="800000"/>
            <a:headEnd/>
            <a:tailEnd/>
          </a:ln>
        </p:spPr>
        <p:txBody>
          <a:bodyPr/>
          <a:lstStyle/>
          <a:p>
            <a:pPr algn="l"/>
            <a:r>
              <a:rPr lang="en-US" b="1"/>
              <a:t>2 forward </a:t>
            </a:r>
            <a:br>
              <a:rPr lang="en-US" b="1"/>
            </a:br>
            <a:r>
              <a:rPr lang="en-US" b="1"/>
              <a:t>spectrometers</a:t>
            </a:r>
          </a:p>
          <a:p>
            <a:pPr algn="l"/>
            <a:r>
              <a:rPr lang="en-US" b="1"/>
              <a:t>- </a:t>
            </a:r>
            <a:r>
              <a:rPr lang="en-US" sz="2000" b="1"/>
              <a:t>Identify and track muons</a:t>
            </a:r>
            <a:endParaRPr lang="en-US" b="1"/>
          </a:p>
          <a:p>
            <a:pPr lvl="1" algn="l"/>
            <a:endParaRPr lang="en-US" sz="2000" b="1"/>
          </a:p>
        </p:txBody>
      </p:sp>
      <p:sp>
        <p:nvSpPr>
          <p:cNvPr id="1617926" name="Text Box 6"/>
          <p:cNvSpPr txBox="1">
            <a:spLocks noChangeArrowheads="1"/>
          </p:cNvSpPr>
          <p:nvPr/>
        </p:nvSpPr>
        <p:spPr bwMode="auto">
          <a:xfrm>
            <a:off x="242888" y="990600"/>
            <a:ext cx="5230812" cy="1385888"/>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High rate capability to measure rare probes, </a:t>
            </a:r>
          </a:p>
          <a:p>
            <a:pPr lvl="1" algn="l">
              <a:lnSpc>
                <a:spcPct val="140000"/>
              </a:lnSpc>
              <a:buFont typeface="Wingdings" pitchFamily="2" charset="2"/>
              <a:buNone/>
            </a:pPr>
            <a:r>
              <a:rPr lang="en-US" sz="1600" b="1">
                <a:solidFill>
                  <a:schemeClr val="tx1"/>
                </a:solidFill>
                <a:latin typeface="Comic Sans MS" pitchFamily="66" charset="0"/>
              </a:rPr>
              <a:t>but limited acceptance.</a:t>
            </a:r>
          </a:p>
        </p:txBody>
      </p:sp>
      <p:pic>
        <p:nvPicPr>
          <p:cNvPr id="1617927" name="Picture 7" descr="phenix_logo2"/>
          <p:cNvPicPr>
            <a:picLocks noChangeAspect="1" noChangeArrowheads="1"/>
          </p:cNvPicPr>
          <p:nvPr/>
        </p:nvPicPr>
        <p:blipFill>
          <a:blip r:embed="rId5" cstate="print"/>
          <a:srcRect/>
          <a:stretch>
            <a:fillRect/>
          </a:stretch>
        </p:blipFill>
        <p:spPr bwMode="auto">
          <a:xfrm>
            <a:off x="838200" y="4572000"/>
            <a:ext cx="1504950" cy="547688"/>
          </a:xfrm>
          <a:prstGeom prst="rect">
            <a:avLst/>
          </a:prstGeom>
          <a:noFill/>
        </p:spPr>
      </p:pic>
      <p:graphicFrame>
        <p:nvGraphicFramePr>
          <p:cNvPr id="1617928" name="Object 8"/>
          <p:cNvGraphicFramePr>
            <a:graphicFrameLocks noGrp="1" noChangeAspect="1"/>
          </p:cNvGraphicFramePr>
          <p:nvPr>
            <p:ph idx="1"/>
          </p:nvPr>
        </p:nvGraphicFramePr>
        <p:xfrm>
          <a:off x="6248400" y="3105150"/>
          <a:ext cx="1143000" cy="857250"/>
        </p:xfrm>
        <a:graphic>
          <a:graphicData uri="http://schemas.openxmlformats.org/presentationml/2006/ole">
            <mc:AlternateContent xmlns:mc="http://schemas.openxmlformats.org/markup-compatibility/2006">
              <mc:Choice xmlns:v="urn:schemas-microsoft-com:vml" Requires="v">
                <p:oleObj spid="_x0000_s2005069" name="Equation" r:id="rId6" imgW="609480" imgH="457200" progId="Equation.3">
                  <p:embed/>
                </p:oleObj>
              </mc:Choice>
              <mc:Fallback>
                <p:oleObj name="Equation" r:id="rId6" imgW="609480" imgH="4572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105150"/>
                        <a:ext cx="1143000" cy="85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17929" name="Text Box 9"/>
          <p:cNvSpPr txBox="1">
            <a:spLocks noChangeArrowheads="1"/>
          </p:cNvSpPr>
          <p:nvPr/>
        </p:nvSpPr>
        <p:spPr bwMode="auto">
          <a:xfrm>
            <a:off x="7294563" y="3079750"/>
            <a:ext cx="1163637" cy="457200"/>
          </a:xfrm>
          <a:prstGeom prst="rect">
            <a:avLst/>
          </a:prstGeom>
          <a:noFill/>
          <a:ln w="9525">
            <a:noFill/>
            <a:miter lim="800000"/>
            <a:headEnd/>
            <a:tailEnd/>
          </a:ln>
          <a:effectLst/>
        </p:spPr>
        <p:txBody>
          <a:bodyPr wrap="none">
            <a:spAutoFit/>
          </a:bodyPr>
          <a:lstStyle/>
          <a:p>
            <a:r>
              <a:rPr lang="en-US"/>
              <a:t>azimuth</a:t>
            </a:r>
          </a:p>
        </p:txBody>
      </p:sp>
      <p:sp>
        <p:nvSpPr>
          <p:cNvPr id="13" name="Slide Number Placeholder 12"/>
          <p:cNvSpPr>
            <a:spLocks noGrp="1"/>
          </p:cNvSpPr>
          <p:nvPr>
            <p:ph type="sldNum" sz="quarter" idx="12"/>
          </p:nvPr>
        </p:nvSpPr>
        <p:spPr/>
        <p:txBody>
          <a:bodyPr/>
          <a:lstStyle/>
          <a:p>
            <a:fld id="{9CCA4942-7CEE-491C-9F3A-ADE7BC2C4973}" type="slidenum">
              <a:rPr lang="en-US" smtClean="0"/>
              <a:pPr/>
              <a:t>69</a:t>
            </a:fld>
            <a:endParaRPr lang="en-US"/>
          </a:p>
        </p:txBody>
      </p:sp>
    </p:spTree>
    <p:extLst>
      <p:ext uri="{BB962C8B-B14F-4D97-AF65-F5344CB8AC3E}">
        <p14:creationId xmlns:p14="http://schemas.microsoft.com/office/powerpoint/2010/main" val="15366311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17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26"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5"/>
          <p:cNvSpPr>
            <a:spLocks noGrp="1"/>
          </p:cNvSpPr>
          <p:nvPr>
            <p:ph type="ftr" sz="quarter" idx="11"/>
          </p:nvPr>
        </p:nvSpPr>
        <p:spPr/>
        <p:txBody>
          <a:bodyPr/>
          <a:lstStyle/>
          <a:p>
            <a:r>
              <a:rPr lang="en-US" smtClean="0"/>
              <a:t>C. Aidala, Ohio U., February 11, 2014</a:t>
            </a:r>
            <a:endParaRPr lang="en-US" dirty="0"/>
          </a:p>
        </p:txBody>
      </p:sp>
      <p:sp>
        <p:nvSpPr>
          <p:cNvPr id="1173506" name="Rectangle 2"/>
          <p:cNvSpPr>
            <a:spLocks noGrp="1" noChangeArrowheads="1"/>
          </p:cNvSpPr>
          <p:nvPr>
            <p:ph type="title"/>
          </p:nvPr>
        </p:nvSpPr>
        <p:spPr/>
        <p:txBody>
          <a:bodyPr>
            <a:normAutofit fontScale="90000"/>
          </a:bodyPr>
          <a:lstStyle/>
          <a:p>
            <a:r>
              <a:rPr lang="en-US" sz="4000" dirty="0"/>
              <a:t>And a </a:t>
            </a:r>
            <a:r>
              <a:rPr lang="en-US" sz="4000" dirty="0" smtClean="0"/>
              <a:t>(relatively</a:t>
            </a:r>
            <a:r>
              <a:rPr lang="en-US" sz="4000" dirty="0"/>
              <a:t>) </a:t>
            </a:r>
            <a:r>
              <a:rPr lang="en-US" sz="4000" dirty="0" smtClean="0"/>
              <a:t>recent surprise </a:t>
            </a:r>
            <a:r>
              <a:rPr lang="en-US" sz="4000" dirty="0"/>
              <a:t>f</a:t>
            </a:r>
            <a:r>
              <a:rPr lang="en-US" sz="4000" dirty="0" smtClean="0"/>
              <a:t>rom </a:t>
            </a:r>
            <a:br>
              <a:rPr lang="en-US" sz="4000" dirty="0" smtClean="0"/>
            </a:br>
            <a:r>
              <a:rPr lang="en-US" sz="4000" dirty="0" err="1" smtClean="0"/>
              <a:t>p+p</a:t>
            </a:r>
            <a:r>
              <a:rPr lang="en-US" sz="4000" dirty="0"/>
              <a:t>, </a:t>
            </a:r>
            <a:r>
              <a:rPr lang="en-US" sz="4000" dirty="0" err="1"/>
              <a:t>p+d</a:t>
            </a:r>
            <a:r>
              <a:rPr lang="en-US" sz="4000" dirty="0"/>
              <a:t> </a:t>
            </a:r>
            <a:r>
              <a:rPr lang="en-US" sz="4000" dirty="0" smtClean="0"/>
              <a:t>collisions</a:t>
            </a:r>
            <a:endParaRPr lang="en-US" sz="4000" dirty="0"/>
          </a:p>
        </p:txBody>
      </p:sp>
      <p:sp>
        <p:nvSpPr>
          <p:cNvPr id="1173507" name="Rectangle 3"/>
          <p:cNvSpPr>
            <a:spLocks noGrp="1" noChangeArrowheads="1"/>
          </p:cNvSpPr>
          <p:nvPr>
            <p:ph type="body" sz="half" idx="1"/>
          </p:nvPr>
        </p:nvSpPr>
        <p:spPr>
          <a:xfrm>
            <a:off x="152400" y="1371600"/>
            <a:ext cx="4495800" cy="4953000"/>
          </a:xfrm>
        </p:spPr>
        <p:txBody>
          <a:bodyPr>
            <a:normAutofit fontScale="92500" lnSpcReduction="20000"/>
          </a:bodyPr>
          <a:lstStyle/>
          <a:p>
            <a:pPr>
              <a:lnSpc>
                <a:spcPct val="90000"/>
              </a:lnSpc>
            </a:pPr>
            <a:r>
              <a:rPr lang="en-US" sz="2800" dirty="0" err="1"/>
              <a:t>Fermilab</a:t>
            </a:r>
            <a:r>
              <a:rPr lang="en-US" sz="2800" dirty="0"/>
              <a:t> Experiment 866 used proton-hydrogen and proton-deuterium collisions to probe nucleon structure via the </a:t>
            </a:r>
            <a:r>
              <a:rPr lang="en-US" sz="2800" dirty="0" err="1"/>
              <a:t>Drell</a:t>
            </a:r>
            <a:r>
              <a:rPr lang="en-US" sz="2800" dirty="0"/>
              <a:t>-Yan process </a:t>
            </a:r>
          </a:p>
          <a:p>
            <a:pPr>
              <a:lnSpc>
                <a:spcPct val="90000"/>
              </a:lnSpc>
            </a:pPr>
            <a:endParaRPr lang="en-US" sz="2800" dirty="0"/>
          </a:p>
          <a:p>
            <a:pPr>
              <a:lnSpc>
                <a:spcPct val="90000"/>
              </a:lnSpc>
            </a:pPr>
            <a:r>
              <a:rPr lang="en-US" sz="2800" dirty="0" smtClean="0"/>
              <a:t>Would expect </a:t>
            </a:r>
            <a:r>
              <a:rPr lang="en-US" sz="2800" dirty="0" smtClean="0"/>
              <a:t>anti-down/anti-up </a:t>
            </a:r>
            <a:r>
              <a:rPr lang="en-US" sz="2800" dirty="0" smtClean="0"/>
              <a:t>ratio of 1 if sea quarks are only generated dynamically by gluon splitting into quark-antiquark pairs</a:t>
            </a:r>
          </a:p>
          <a:p>
            <a:pPr>
              <a:lnSpc>
                <a:spcPct val="90000"/>
              </a:lnSpc>
            </a:pPr>
            <a:r>
              <a:rPr lang="en-US" sz="2800" dirty="0" smtClean="0"/>
              <a:t>Measured flavor </a:t>
            </a:r>
            <a:r>
              <a:rPr lang="en-US" sz="2800" dirty="0"/>
              <a:t>asymmetry in the quark </a:t>
            </a:r>
            <a:r>
              <a:rPr lang="en-US" sz="2800" dirty="0" smtClean="0"/>
              <a:t>sea, </a:t>
            </a:r>
            <a:r>
              <a:rPr lang="en-US" sz="2800" dirty="0"/>
              <a:t>with striking </a:t>
            </a:r>
            <a:r>
              <a:rPr lang="en-US" sz="2800" i="1" dirty="0"/>
              <a:t>x</a:t>
            </a:r>
            <a:r>
              <a:rPr lang="en-US" sz="2800" dirty="0"/>
              <a:t> </a:t>
            </a:r>
            <a:r>
              <a:rPr lang="en-US" sz="2800" dirty="0" smtClean="0"/>
              <a:t>behavior—still not well understood</a:t>
            </a:r>
            <a:endParaRPr lang="en-US" sz="2800" dirty="0" smtClean="0"/>
          </a:p>
        </p:txBody>
      </p:sp>
      <p:pic>
        <p:nvPicPr>
          <p:cNvPr id="1173510" name="Picture 6"/>
          <p:cNvPicPr>
            <a:picLocks noChangeAspect="1" noChangeArrowheads="1"/>
          </p:cNvPicPr>
          <p:nvPr/>
        </p:nvPicPr>
        <p:blipFill>
          <a:blip r:embed="rId4" cstate="print"/>
          <a:srcRect/>
          <a:stretch>
            <a:fillRect/>
          </a:stretch>
        </p:blipFill>
        <p:spPr bwMode="auto">
          <a:xfrm>
            <a:off x="4876800" y="1295400"/>
            <a:ext cx="3965575" cy="4419600"/>
          </a:xfrm>
          <a:prstGeom prst="rect">
            <a:avLst/>
          </a:prstGeom>
          <a:noFill/>
          <a:ln w="9525">
            <a:noFill/>
            <a:miter lim="800000"/>
            <a:headEnd/>
            <a:tailEnd/>
          </a:ln>
          <a:effectLst/>
        </p:spPr>
      </p:pic>
      <p:sp>
        <p:nvSpPr>
          <p:cNvPr id="1173511" name="Text Box 7"/>
          <p:cNvSpPr txBox="1">
            <a:spLocks noChangeArrowheads="1"/>
          </p:cNvSpPr>
          <p:nvPr/>
        </p:nvSpPr>
        <p:spPr bwMode="auto">
          <a:xfrm>
            <a:off x="5462588" y="5738813"/>
            <a:ext cx="2800350" cy="427037"/>
          </a:xfrm>
          <a:prstGeom prst="rect">
            <a:avLst/>
          </a:prstGeom>
          <a:noFill/>
          <a:ln w="9525">
            <a:noFill/>
            <a:miter lim="800000"/>
            <a:headEnd/>
            <a:tailEnd/>
          </a:ln>
          <a:effectLst/>
        </p:spPr>
        <p:txBody>
          <a:bodyPr wrap="none">
            <a:spAutoFit/>
          </a:bodyPr>
          <a:lstStyle/>
          <a:p>
            <a:r>
              <a:rPr lang="en-US" sz="2200" dirty="0">
                <a:solidFill>
                  <a:srgbClr val="FFFFCC"/>
                </a:solidFill>
              </a:rPr>
              <a:t>PRD64, 052002 (2001)</a:t>
            </a:r>
          </a:p>
        </p:txBody>
      </p:sp>
      <p:graphicFrame>
        <p:nvGraphicFramePr>
          <p:cNvPr id="1173512" name="Object 8"/>
          <p:cNvGraphicFramePr>
            <a:graphicFrameLocks noGrp="1" noChangeAspect="1"/>
          </p:cNvGraphicFramePr>
          <p:nvPr>
            <p:ph sz="half" idx="2"/>
            <p:extLst>
              <p:ext uri="{D42A27DB-BD31-4B8C-83A1-F6EECF244321}">
                <p14:modId xmlns:p14="http://schemas.microsoft.com/office/powerpoint/2010/main" val="4080818636"/>
              </p:ext>
            </p:extLst>
          </p:nvPr>
        </p:nvGraphicFramePr>
        <p:xfrm>
          <a:off x="990600" y="2650898"/>
          <a:ext cx="2819400" cy="611188"/>
        </p:xfrm>
        <a:graphic>
          <a:graphicData uri="http://schemas.openxmlformats.org/presentationml/2006/ole">
            <mc:AlternateContent xmlns:mc="http://schemas.openxmlformats.org/markup-compatibility/2006">
              <mc:Choice xmlns:v="urn:schemas-microsoft-com:vml" Requires="v">
                <p:oleObj spid="_x0000_s2009158" name="Equation" r:id="rId5" imgW="1054080" imgH="228600" progId="Equation.3">
                  <p:embed/>
                </p:oleObj>
              </mc:Choice>
              <mc:Fallback>
                <p:oleObj name="Equation" r:id="rId5" imgW="105408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2650898"/>
                        <a:ext cx="2819400" cy="611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5867400" y="1676400"/>
          <a:ext cx="520700" cy="662709"/>
        </p:xfrm>
        <a:graphic>
          <a:graphicData uri="http://schemas.openxmlformats.org/presentationml/2006/ole">
            <mc:AlternateContent xmlns:mc="http://schemas.openxmlformats.org/markup-compatibility/2006">
              <mc:Choice xmlns:v="urn:schemas-microsoft-com:vml" Requires="v">
                <p:oleObj spid="_x0000_s2009159" name="Equation" r:id="rId7" imgW="279360" imgH="355320" progId="Equation.3">
                  <p:embed/>
                </p:oleObj>
              </mc:Choice>
              <mc:Fallback>
                <p:oleObj name="Equation" r:id="rId7" imgW="279360" imgH="35532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676400"/>
                        <a:ext cx="520700" cy="662709"/>
                      </a:xfrm>
                      <a:prstGeom prst="rect">
                        <a:avLst/>
                      </a:prstGeom>
                      <a:solidFill>
                        <a:schemeClr val="bg1"/>
                      </a:solidFill>
                    </p:spPr>
                  </p:pic>
                </p:oleObj>
              </mc:Fallback>
            </mc:AlternateContent>
          </a:graphicData>
        </a:graphic>
      </p:graphicFrame>
      <p:cxnSp>
        <p:nvCxnSpPr>
          <p:cNvPr id="3" name="Straight Connector 2"/>
          <p:cNvCxnSpPr/>
          <p:nvPr/>
        </p:nvCxnSpPr>
        <p:spPr>
          <a:xfrm>
            <a:off x="5562600" y="3502152"/>
            <a:ext cx="2895600" cy="0"/>
          </a:xfrm>
          <a:prstGeom prst="line">
            <a:avLst/>
          </a:prstGeom>
        </p:spPr>
        <p:style>
          <a:lnRef idx="1">
            <a:schemeClr val="accent1"/>
          </a:lnRef>
          <a:fillRef idx="0">
            <a:schemeClr val="accent1"/>
          </a:fillRef>
          <a:effectRef idx="0">
            <a:schemeClr val="accent1"/>
          </a:effectRef>
          <a:fontRef idx="minor">
            <a:schemeClr val="tx1"/>
          </a:fontRef>
        </p:style>
      </p:cxnSp>
      <p:sp>
        <p:nvSpPr>
          <p:cNvPr id="1173514" name="Text Box 10"/>
          <p:cNvSpPr txBox="1">
            <a:spLocks noChangeArrowheads="1"/>
          </p:cNvSpPr>
          <p:nvPr/>
        </p:nvSpPr>
        <p:spPr bwMode="auto">
          <a:xfrm>
            <a:off x="914400" y="2819400"/>
            <a:ext cx="7224932" cy="1692771"/>
          </a:xfrm>
          <a:prstGeom prst="rect">
            <a:avLst/>
          </a:prstGeom>
          <a:solidFill>
            <a:srgbClr val="00FFFF"/>
          </a:solidFill>
          <a:ln w="9525">
            <a:solidFill>
              <a:schemeClr val="tx1"/>
            </a:solidFill>
            <a:miter lim="800000"/>
            <a:headEnd/>
            <a:tailEnd/>
          </a:ln>
          <a:effectLst/>
        </p:spPr>
        <p:txBody>
          <a:bodyPr wrap="square">
            <a:spAutoFit/>
          </a:bodyPr>
          <a:lstStyle/>
          <a:p>
            <a:r>
              <a:rPr lang="en-US" sz="2600" i="1" dirty="0">
                <a:solidFill>
                  <a:schemeClr val="tx1"/>
                </a:solidFill>
                <a:latin typeface="Times New Roman" pitchFamily="18" charset="0"/>
                <a:cs typeface="Times New Roman" pitchFamily="18" charset="0"/>
              </a:rPr>
              <a:t>Hadronic collisions play a complementary role to </a:t>
            </a:r>
            <a:r>
              <a:rPr lang="en-US" sz="2600" i="1" dirty="0" smtClean="0">
                <a:solidFill>
                  <a:schemeClr val="tx1"/>
                </a:solidFill>
                <a:latin typeface="Times New Roman" pitchFamily="18" charset="0"/>
                <a:cs typeface="Times New Roman" pitchFamily="18" charset="0"/>
              </a:rPr>
              <a:t>electron-nucleon scattering </a:t>
            </a:r>
            <a:r>
              <a:rPr lang="en-US" sz="2600" i="1" dirty="0">
                <a:solidFill>
                  <a:schemeClr val="tx1"/>
                </a:solidFill>
                <a:latin typeface="Times New Roman" pitchFamily="18" charset="0"/>
                <a:cs typeface="Times New Roman" pitchFamily="18" charset="0"/>
              </a:rPr>
              <a:t>and have let us continue to find surprises in the rich linear momentum structure of the proton, even after &gt; 40 years!</a:t>
            </a:r>
          </a:p>
        </p:txBody>
      </p:sp>
      <p:sp>
        <p:nvSpPr>
          <p:cNvPr id="4" name="Slide Number Placeholder 3"/>
          <p:cNvSpPr>
            <a:spLocks noGrp="1"/>
          </p:cNvSpPr>
          <p:nvPr>
            <p:ph type="sldNum" sz="quarter" idx="12"/>
          </p:nvPr>
        </p:nvSpPr>
        <p:spPr/>
        <p:txBody>
          <a:bodyPr/>
          <a:lstStyle/>
          <a:p>
            <a:fld id="{33787017-3038-4AF4-9EAC-D148795E31DD}" type="slidenum">
              <a:rPr lang="en-US" smtClean="0"/>
              <a:pPr/>
              <a:t>7</a:t>
            </a:fld>
            <a:endParaRPr lang="en-US"/>
          </a:p>
        </p:txBody>
      </p:sp>
    </p:spTree>
    <p:extLst>
      <p:ext uri="{BB962C8B-B14F-4D97-AF65-F5344CB8AC3E}">
        <p14:creationId xmlns:p14="http://schemas.microsoft.com/office/powerpoint/2010/main" val="41269440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73507">
                                            <p:txEl>
                                              <p:pRg st="2" end="2"/>
                                            </p:txEl>
                                          </p:spTgt>
                                        </p:tgtEl>
                                        <p:attrNameLst>
                                          <p:attrName>style.visibility</p:attrName>
                                        </p:attrNameLst>
                                      </p:cBhvr>
                                      <p:to>
                                        <p:strVal val="visible"/>
                                      </p:to>
                                    </p:set>
                                    <p:animEffect transition="in" filter="blinds(horizontal)">
                                      <p:cBhvr>
                                        <p:cTn id="7" dur="500"/>
                                        <p:tgtEl>
                                          <p:spTgt spid="1173507">
                                            <p:txEl>
                                              <p:pRg st="2" end="2"/>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173507">
                                            <p:txEl>
                                              <p:pRg st="3" end="3"/>
                                            </p:txEl>
                                          </p:spTgt>
                                        </p:tgtEl>
                                        <p:attrNameLst>
                                          <p:attrName>style.visibility</p:attrName>
                                        </p:attrNameLst>
                                      </p:cBhvr>
                                      <p:to>
                                        <p:strVal val="visible"/>
                                      </p:to>
                                    </p:set>
                                    <p:animEffect transition="in" filter="blinds(horizontal)">
                                      <p:cBhvr>
                                        <p:cTn id="11" dur="500"/>
                                        <p:tgtEl>
                                          <p:spTgt spid="1173507">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73514"/>
                                        </p:tgtEl>
                                        <p:attrNameLst>
                                          <p:attrName>style.visibility</p:attrName>
                                        </p:attrNameLst>
                                      </p:cBhvr>
                                      <p:to>
                                        <p:strVal val="visible"/>
                                      </p:to>
                                    </p:set>
                                    <p:anim calcmode="lin" valueType="num">
                                      <p:cBhvr additive="base">
                                        <p:cTn id="16" dur="500" fill="hold"/>
                                        <p:tgtEl>
                                          <p:spTgt spid="1173514"/>
                                        </p:tgtEl>
                                        <p:attrNameLst>
                                          <p:attrName>ppt_x</p:attrName>
                                        </p:attrNameLst>
                                      </p:cBhvr>
                                      <p:tavLst>
                                        <p:tav tm="0">
                                          <p:val>
                                            <p:strVal val="#ppt_x"/>
                                          </p:val>
                                        </p:tav>
                                        <p:tav tm="100000">
                                          <p:val>
                                            <p:strVal val="#ppt_x"/>
                                          </p:val>
                                        </p:tav>
                                      </p:tavLst>
                                    </p:anim>
                                    <p:anim calcmode="lin" valueType="num">
                                      <p:cBhvr additive="base">
                                        <p:cTn id="17" dur="500" fill="hold"/>
                                        <p:tgtEl>
                                          <p:spTgt spid="11735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3"/>
          <p:cNvSpPr>
            <a:spLocks noGrp="1"/>
          </p:cNvSpPr>
          <p:nvPr>
            <p:ph type="ftr" sz="quarter" idx="11"/>
          </p:nvPr>
        </p:nvSpPr>
        <p:spPr/>
        <p:txBody>
          <a:bodyPr/>
          <a:lstStyle/>
          <a:p>
            <a:r>
              <a:rPr lang="en-US" smtClean="0"/>
              <a:t>C. Aidala, Ohio U., February 11, 2014</a:t>
            </a:r>
            <a:endParaRPr lang="en-US"/>
          </a:p>
        </p:txBody>
      </p:sp>
      <p:sp>
        <p:nvSpPr>
          <p:cNvPr id="9" name="Slide Number Placeholder 4"/>
          <p:cNvSpPr>
            <a:spLocks noGrp="1"/>
          </p:cNvSpPr>
          <p:nvPr>
            <p:ph type="sldNum" sz="quarter" idx="12"/>
          </p:nvPr>
        </p:nvSpPr>
        <p:spPr/>
        <p:txBody>
          <a:bodyPr/>
          <a:lstStyle/>
          <a:p>
            <a:fld id="{4041B7B5-F4E5-49C8-9C73-FE8F76E9F04A}" type="slidenum">
              <a:rPr lang="en-US"/>
              <a:pPr/>
              <a:t>70</a:t>
            </a:fld>
            <a:endParaRPr lang="en-US"/>
          </a:p>
        </p:txBody>
      </p:sp>
      <p:sp>
        <p:nvSpPr>
          <p:cNvPr id="971778" name="Rectangle 2"/>
          <p:cNvSpPr>
            <a:spLocks noGrp="1" noChangeArrowheads="1"/>
          </p:cNvSpPr>
          <p:nvPr>
            <p:ph type="title"/>
          </p:nvPr>
        </p:nvSpPr>
        <p:spPr/>
        <p:txBody>
          <a:bodyPr/>
          <a:lstStyle/>
          <a:p>
            <a:r>
              <a:rPr lang="en-US"/>
              <a:t>BRAHMS detector</a:t>
            </a:r>
          </a:p>
        </p:txBody>
      </p:sp>
      <p:pic>
        <p:nvPicPr>
          <p:cNvPr id="971781" name="Picture 5" descr="P000590"/>
          <p:cNvPicPr>
            <a:picLocks noChangeAspect="1" noChangeArrowheads="1"/>
          </p:cNvPicPr>
          <p:nvPr/>
        </p:nvPicPr>
        <p:blipFill>
          <a:blip r:embed="rId3" cstate="print"/>
          <a:srcRect/>
          <a:stretch>
            <a:fillRect/>
          </a:stretch>
        </p:blipFill>
        <p:spPr bwMode="auto">
          <a:xfrm>
            <a:off x="4495800" y="1066800"/>
            <a:ext cx="4648200" cy="3486150"/>
          </a:xfrm>
          <a:prstGeom prst="rect">
            <a:avLst/>
          </a:prstGeom>
          <a:noFill/>
        </p:spPr>
      </p:pic>
      <p:sp>
        <p:nvSpPr>
          <p:cNvPr id="971782" name="Text Box 6"/>
          <p:cNvSpPr txBox="1">
            <a:spLocks noChangeArrowheads="1"/>
          </p:cNvSpPr>
          <p:nvPr/>
        </p:nvSpPr>
        <p:spPr bwMode="auto">
          <a:xfrm>
            <a:off x="242888" y="990600"/>
            <a:ext cx="4710112" cy="1287463"/>
          </a:xfrm>
          <a:prstGeom prst="rect">
            <a:avLst/>
          </a:prstGeom>
          <a:solidFill>
            <a:srgbClr val="FFFF99"/>
          </a:solidFill>
          <a:ln w="9525">
            <a:solidFill>
              <a:schemeClr val="tx1"/>
            </a:solidFill>
            <a:miter lim="800000"/>
            <a:headEnd/>
            <a:tailEnd/>
          </a:ln>
          <a:effectLst/>
        </p:spPr>
        <p:txBody>
          <a:bodyPr>
            <a:spAutoFit/>
          </a:bodyPr>
          <a:lstStyle/>
          <a:p>
            <a:pPr algn="l">
              <a:lnSpc>
                <a:spcPct val="140000"/>
              </a:lnSpc>
            </a:pPr>
            <a:r>
              <a:rPr lang="en-US" sz="2800" b="1" u="sng">
                <a:solidFill>
                  <a:srgbClr val="F41E08"/>
                </a:solidFill>
                <a:latin typeface="Comic Sans MS" pitchFamily="66" charset="0"/>
              </a:rPr>
              <a:t>Philosophy:</a:t>
            </a:r>
            <a:endParaRPr lang="en-US" sz="2800" u="sng">
              <a:solidFill>
                <a:schemeClr val="tx1"/>
              </a:solidFill>
              <a:latin typeface="Comic Sans MS" pitchFamily="66" charset="0"/>
            </a:endParaRPr>
          </a:p>
          <a:p>
            <a:pPr lvl="1" algn="l">
              <a:lnSpc>
                <a:spcPct val="140000"/>
              </a:lnSpc>
              <a:buFont typeface="Wingdings" pitchFamily="2" charset="2"/>
              <a:buNone/>
            </a:pPr>
            <a:r>
              <a:rPr lang="en-US" sz="1600" b="1">
                <a:solidFill>
                  <a:schemeClr val="tx1"/>
                </a:solidFill>
                <a:latin typeface="Comic Sans MS" pitchFamily="66" charset="0"/>
              </a:rPr>
              <a:t>Small acceptance spectrometer arms</a:t>
            </a:r>
          </a:p>
          <a:p>
            <a:pPr lvl="1" algn="l">
              <a:buFont typeface="Wingdings" pitchFamily="2" charset="2"/>
              <a:buNone/>
            </a:pPr>
            <a:r>
              <a:rPr lang="en-US" sz="1600" b="1">
                <a:solidFill>
                  <a:schemeClr val="tx1"/>
                </a:solidFill>
                <a:latin typeface="Comic Sans MS" pitchFamily="66" charset="0"/>
              </a:rPr>
              <a:t>designed with good charged particle ID.</a:t>
            </a:r>
          </a:p>
        </p:txBody>
      </p:sp>
      <p:pic>
        <p:nvPicPr>
          <p:cNvPr id="971783" name="Picture 7" descr="brahms"/>
          <p:cNvPicPr>
            <a:picLocks noChangeAspect="1" noChangeArrowheads="1"/>
          </p:cNvPicPr>
          <p:nvPr/>
        </p:nvPicPr>
        <p:blipFill>
          <a:blip r:embed="rId4" cstate="print"/>
          <a:srcRect/>
          <a:stretch>
            <a:fillRect/>
          </a:stretch>
        </p:blipFill>
        <p:spPr bwMode="auto">
          <a:xfrm>
            <a:off x="357188" y="3057525"/>
            <a:ext cx="5967412" cy="3630613"/>
          </a:xfrm>
          <a:prstGeom prst="rect">
            <a:avLst/>
          </a:prstGeom>
          <a:noFill/>
        </p:spPr>
      </p:pic>
      <p:pic>
        <p:nvPicPr>
          <p:cNvPr id="971784" name="Picture 8" descr="BRAHMSlogo"/>
          <p:cNvPicPr>
            <a:picLocks noChangeAspect="1" noChangeArrowheads="1"/>
          </p:cNvPicPr>
          <p:nvPr/>
        </p:nvPicPr>
        <p:blipFill>
          <a:blip r:embed="rId5" cstate="print"/>
          <a:srcRect/>
          <a:stretch>
            <a:fillRect/>
          </a:stretch>
        </p:blipFill>
        <p:spPr bwMode="auto">
          <a:xfrm>
            <a:off x="6934200" y="5105400"/>
            <a:ext cx="1676400" cy="896938"/>
          </a:xfrm>
          <a:prstGeom prst="rect">
            <a:avLst/>
          </a:prstGeom>
          <a:noFill/>
        </p:spPr>
      </p:pic>
    </p:spTree>
    <p:extLst>
      <p:ext uri="{BB962C8B-B14F-4D97-AF65-F5344CB8AC3E}">
        <p14:creationId xmlns:p14="http://schemas.microsoft.com/office/powerpoint/2010/main" val="1819294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971782"/>
                                        </p:tgtEl>
                                        <p:attrNameLst>
                                          <p:attrName>style.visibility</p:attrName>
                                        </p:attrNameLst>
                                      </p:cBhvr>
                                      <p:to>
                                        <p:strVal val="visible"/>
                                      </p:to>
                                    </p:set>
                                    <p:animEffect transition="in" filter="blinds(horizontal)">
                                      <p:cBhvr>
                                        <p:cTn id="7"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1782"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6786" name="Rectangle 2"/>
          <p:cNvSpPr>
            <a:spLocks noGrp="1" noChangeArrowheads="1"/>
          </p:cNvSpPr>
          <p:nvPr>
            <p:ph type="title"/>
          </p:nvPr>
        </p:nvSpPr>
        <p:spPr>
          <a:xfrm>
            <a:off x="455613" y="0"/>
            <a:ext cx="8232775" cy="1446213"/>
          </a:xfrm>
          <a:ln/>
        </p:spPr>
        <p:txBody>
          <a:bodyPr rIns="116994"/>
          <a:lstStyle/>
          <a:p>
            <a:pPr marL="57150"/>
            <a:r>
              <a:rPr lang="en-US" sz="4000"/>
              <a:t>The STAR Detector at RHIC</a:t>
            </a:r>
          </a:p>
        </p:txBody>
      </p:sp>
      <p:pic>
        <p:nvPicPr>
          <p:cNvPr id="1526787" name="Picture 3"/>
          <p:cNvPicPr>
            <a:picLocks noChangeArrowheads="1"/>
          </p:cNvPicPr>
          <p:nvPr/>
        </p:nvPicPr>
        <p:blipFill>
          <a:blip r:embed="rId3" cstate="print"/>
          <a:srcRect/>
          <a:stretch>
            <a:fillRect/>
          </a:stretch>
        </p:blipFill>
        <p:spPr bwMode="auto">
          <a:xfrm>
            <a:off x="303213" y="1062038"/>
            <a:ext cx="8702675" cy="5324475"/>
          </a:xfrm>
          <a:prstGeom prst="rect">
            <a:avLst/>
          </a:prstGeom>
          <a:noFill/>
          <a:ln w="12700">
            <a:noFill/>
            <a:miter lim="800000"/>
            <a:headEnd/>
            <a:tailEnd/>
          </a:ln>
        </p:spPr>
      </p:pic>
      <p:sp>
        <p:nvSpPr>
          <p:cNvPr id="1526788" name="Line 4"/>
          <p:cNvSpPr>
            <a:spLocks noChangeShapeType="1"/>
          </p:cNvSpPr>
          <p:nvPr/>
        </p:nvSpPr>
        <p:spPr bwMode="auto">
          <a:xfrm>
            <a:off x="1143000" y="1143000"/>
            <a:ext cx="6705600" cy="1588"/>
          </a:xfrm>
          <a:prstGeom prst="line">
            <a:avLst/>
          </a:prstGeom>
          <a:noFill/>
          <a:ln w="38100">
            <a:solidFill>
              <a:srgbClr val="009900"/>
            </a:solidFill>
            <a:round/>
            <a:headEnd/>
            <a:tailEnd/>
          </a:ln>
        </p:spPr>
        <p:txBody>
          <a:bodyPr/>
          <a:lstStyle/>
          <a:p>
            <a:endParaRPr lang="en-US"/>
          </a:p>
        </p:txBody>
      </p:sp>
      <p:grpSp>
        <p:nvGrpSpPr>
          <p:cNvPr id="2" name="Group 5"/>
          <p:cNvGrpSpPr>
            <a:grpSpLocks/>
          </p:cNvGrpSpPr>
          <p:nvPr/>
        </p:nvGrpSpPr>
        <p:grpSpPr bwMode="auto">
          <a:xfrm>
            <a:off x="7697788" y="6099175"/>
            <a:ext cx="1116012" cy="568325"/>
            <a:chOff x="0" y="0"/>
            <a:chExt cx="1000" cy="510"/>
          </a:xfrm>
        </p:grpSpPr>
        <p:grpSp>
          <p:nvGrpSpPr>
            <p:cNvPr id="3" name="Group 6"/>
            <p:cNvGrpSpPr>
              <a:grpSpLocks/>
            </p:cNvGrpSpPr>
            <p:nvPr/>
          </p:nvGrpSpPr>
          <p:grpSpPr bwMode="auto">
            <a:xfrm>
              <a:off x="0" y="0"/>
              <a:ext cx="496" cy="438"/>
              <a:chOff x="0" y="0"/>
              <a:chExt cx="496" cy="438"/>
            </a:xfrm>
          </p:grpSpPr>
          <p:sp>
            <p:nvSpPr>
              <p:cNvPr id="1526791" name="AutoShape 7"/>
              <p:cNvSpPr>
                <a:spLocks/>
              </p:cNvSpPr>
              <p:nvPr/>
            </p:nvSpPr>
            <p:spPr bwMode="auto">
              <a:xfrm>
                <a:off x="0" y="0"/>
                <a:ext cx="496" cy="438"/>
              </a:xfrm>
              <a:custGeom>
                <a:avLst/>
                <a:gdLst/>
                <a:ahLst/>
                <a:cxnLst/>
                <a:rect l="0" t="0" r="r" b="b"/>
                <a:pathLst>
                  <a:path w="21600" h="21600">
                    <a:moveTo>
                      <a:pt x="0" y="8272"/>
                    </a:moveTo>
                    <a:lnTo>
                      <a:pt x="8264" y="8272"/>
                    </a:lnTo>
                    <a:lnTo>
                      <a:pt x="10800" y="0"/>
                    </a:lnTo>
                    <a:lnTo>
                      <a:pt x="13336" y="8272"/>
                    </a:lnTo>
                    <a:lnTo>
                      <a:pt x="21600" y="8272"/>
                    </a:lnTo>
                    <a:lnTo>
                      <a:pt x="14932" y="13328"/>
                    </a:lnTo>
                    <a:lnTo>
                      <a:pt x="17468" y="21600"/>
                    </a:lnTo>
                    <a:lnTo>
                      <a:pt x="10800" y="16499"/>
                    </a:lnTo>
                    <a:lnTo>
                      <a:pt x="4132" y="21600"/>
                    </a:lnTo>
                    <a:lnTo>
                      <a:pt x="6668" y="13328"/>
                    </a:lnTo>
                    <a:close/>
                    <a:moveTo>
                      <a:pt x="0" y="8272"/>
                    </a:moveTo>
                  </a:path>
                </a:pathLst>
              </a:custGeom>
              <a:solidFill>
                <a:srgbClr val="FF0000"/>
              </a:solidFill>
              <a:ln w="12700">
                <a:solidFill>
                  <a:srgbClr val="FF0000"/>
                </a:solidFill>
                <a:miter lim="800000"/>
                <a:headEnd/>
                <a:tailEnd/>
              </a:ln>
            </p:spPr>
            <p:txBody>
              <a:bodyPr lIns="0" tIns="0" rIns="0" bIns="0"/>
              <a:lstStyle/>
              <a:p>
                <a:endParaRPr lang="en-US"/>
              </a:p>
            </p:txBody>
          </p:sp>
          <p:sp>
            <p:nvSpPr>
              <p:cNvPr id="1526792" name="Rectangle 8"/>
              <p:cNvSpPr>
                <a:spLocks/>
              </p:cNvSpPr>
              <p:nvPr/>
            </p:nvSpPr>
            <p:spPr bwMode="auto">
              <a:xfrm>
                <a:off x="152" y="165"/>
                <a:ext cx="190" cy="167"/>
              </a:xfrm>
              <a:prstGeom prst="rect">
                <a:avLst/>
              </a:prstGeom>
              <a:noFill/>
              <a:ln w="12700">
                <a:noFill/>
                <a:miter lim="800000"/>
                <a:headEnd/>
                <a:tailEnd/>
              </a:ln>
            </p:spPr>
            <p:txBody>
              <a:bodyPr wrap="none" lIns="0" tIns="0" rIns="0" bIns="0">
                <a:spAutoFit/>
              </a:bodyPr>
              <a:lstStyle/>
              <a:p>
                <a:endParaRPr lang="en-US"/>
              </a:p>
            </p:txBody>
          </p:sp>
        </p:grpSp>
        <p:sp>
          <p:nvSpPr>
            <p:cNvPr id="1526793" name="Rectangle 9"/>
            <p:cNvSpPr>
              <a:spLocks/>
            </p:cNvSpPr>
            <p:nvPr/>
          </p:nvSpPr>
          <p:spPr bwMode="auto">
            <a:xfrm>
              <a:off x="172" y="118"/>
              <a:ext cx="828" cy="392"/>
            </a:xfrm>
            <a:prstGeom prst="rect">
              <a:avLst/>
            </a:prstGeom>
            <a:noFill/>
            <a:ln w="12700">
              <a:noFill/>
              <a:miter lim="800000"/>
              <a:headEnd/>
              <a:tailEnd/>
            </a:ln>
          </p:spPr>
          <p:txBody>
            <a:bodyPr wrap="none" lIns="0" tIns="0" rIns="40638" bIns="0">
              <a:spAutoFit/>
            </a:bodyPr>
            <a:lstStyle/>
            <a:p>
              <a:pPr marL="39688" algn="l" defTabSz="642938" eaLnBrk="1" hangingPunct="1"/>
              <a:r>
                <a:rPr lang="en-US" b="1" i="1">
                  <a:solidFill>
                    <a:srgbClr val="333399"/>
                  </a:solidFill>
                  <a:effectLst>
                    <a:outerShdw blurRad="38100" dist="38100" dir="2700000" algn="tl">
                      <a:srgbClr val="000000"/>
                    </a:outerShdw>
                  </a:effectLst>
                  <a:latin typeface="Helvetica"/>
                  <a:sym typeface="Helvetica"/>
                </a:rPr>
                <a:t>STAR</a:t>
              </a:r>
            </a:p>
          </p:txBody>
        </p:sp>
      </p:grpSp>
      <p:sp>
        <p:nvSpPr>
          <p:cNvPr id="10" name="Slide Number Placeholder 9"/>
          <p:cNvSpPr>
            <a:spLocks noGrp="1"/>
          </p:cNvSpPr>
          <p:nvPr>
            <p:ph type="sldNum" sz="quarter" idx="12"/>
          </p:nvPr>
        </p:nvSpPr>
        <p:spPr/>
        <p:txBody>
          <a:bodyPr/>
          <a:lstStyle/>
          <a:p>
            <a:fld id="{9CCA4942-7CEE-491C-9F3A-ADE7BC2C4973}" type="slidenum">
              <a:rPr lang="en-US" smtClean="0"/>
              <a:pPr/>
              <a:t>71</a:t>
            </a:fld>
            <a:endParaRPr lang="en-US"/>
          </a:p>
        </p:txBody>
      </p:sp>
      <p:sp>
        <p:nvSpPr>
          <p:cNvPr id="11" name="Footer Placeholder 10"/>
          <p:cNvSpPr>
            <a:spLocks noGrp="1"/>
          </p:cNvSpPr>
          <p:nvPr>
            <p:ph type="ftr" sz="quarter" idx="11"/>
          </p:nvPr>
        </p:nvSpPr>
        <p:spPr/>
        <p:txBody>
          <a:bodyPr/>
          <a:lstStyle/>
          <a:p>
            <a:r>
              <a:rPr lang="en-US" smtClean="0"/>
              <a:t>C. Aidala, Ohio U., February 11, 2014</a:t>
            </a:r>
            <a:endParaRPr lang="en-US"/>
          </a:p>
        </p:txBody>
      </p:sp>
    </p:spTree>
    <p:extLst>
      <p:ext uri="{BB962C8B-B14F-4D97-AF65-F5344CB8AC3E}">
        <p14:creationId xmlns:p14="http://schemas.microsoft.com/office/powerpoint/2010/main" val="2809246426"/>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Neural Network PDF Collaboration Helicity Fits</a:t>
            </a:r>
            <a:endParaRPr lang="en-US" dirty="0"/>
          </a:p>
        </p:txBody>
      </p:sp>
      <p:sp>
        <p:nvSpPr>
          <p:cNvPr id="3" name="Content Placeholder 2"/>
          <p:cNvSpPr>
            <a:spLocks noGrp="1"/>
          </p:cNvSpPr>
          <p:nvPr>
            <p:ph idx="1"/>
          </p:nvPr>
        </p:nvSpPr>
        <p:spPr>
          <a:xfrm>
            <a:off x="228600" y="1600200"/>
            <a:ext cx="3962400" cy="4495800"/>
          </a:xfrm>
        </p:spPr>
        <p:txBody>
          <a:bodyPr/>
          <a:lstStyle/>
          <a:p>
            <a:r>
              <a:rPr lang="en-US" sz="2600" dirty="0" smtClean="0"/>
              <a:t>No RHIC data included yet</a:t>
            </a:r>
          </a:p>
          <a:p>
            <a:r>
              <a:rPr lang="en-US" sz="2600" dirty="0" smtClean="0"/>
              <a:t>Neural network techniques systematically explore a very wide range of functional forms, greatly reducing systematic uncertainties due to choice of functional form</a:t>
            </a:r>
            <a:endParaRPr lang="en-US" sz="2600"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sp>
        <p:nvSpPr>
          <p:cNvPr id="5" name="Slide Number Placeholder 4"/>
          <p:cNvSpPr>
            <a:spLocks noGrp="1"/>
          </p:cNvSpPr>
          <p:nvPr>
            <p:ph type="sldNum" sz="quarter" idx="12"/>
          </p:nvPr>
        </p:nvSpPr>
        <p:spPr/>
        <p:txBody>
          <a:bodyPr/>
          <a:lstStyle/>
          <a:p>
            <a:fld id="{9CCA4942-7CEE-491C-9F3A-ADE7BC2C4973}" type="slidenum">
              <a:rPr lang="en-US" smtClean="0"/>
              <a:pPr/>
              <a:t>72</a:t>
            </a:fld>
            <a:endParaRPr lang="en-US"/>
          </a:p>
        </p:txBody>
      </p:sp>
      <p:pic>
        <p:nvPicPr>
          <p:cNvPr id="20060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266825"/>
            <a:ext cx="4019550" cy="536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8220781"/>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normAutofit fontScale="90000"/>
          </a:bodyPr>
          <a:lstStyle/>
          <a:p>
            <a:r>
              <a:rPr lang="en-US" dirty="0" smtClean="0"/>
              <a:t>The other side of the </a:t>
            </a:r>
            <a:br>
              <a:rPr lang="en-US" dirty="0" smtClean="0"/>
            </a:br>
            <a:r>
              <a:rPr lang="en-US" dirty="0" smtClean="0"/>
              <a:t>“confinement coin”: </a:t>
            </a:r>
            <a:br>
              <a:rPr lang="en-US" dirty="0" smtClean="0"/>
            </a:br>
            <a:r>
              <a:rPr lang="en-US" u="sng" dirty="0" smtClean="0"/>
              <a:t>Formation</a:t>
            </a:r>
            <a:r>
              <a:rPr lang="en-US" dirty="0" smtClean="0"/>
              <a:t> of QCD bound states</a:t>
            </a:r>
            <a:endParaRPr lang="en-US" dirty="0"/>
          </a:p>
        </p:txBody>
      </p:sp>
    </p:spTree>
    <p:extLst>
      <p:ext uri="{BB962C8B-B14F-4D97-AF65-F5344CB8AC3E}">
        <p14:creationId xmlns:p14="http://schemas.microsoft.com/office/powerpoint/2010/main" val="501443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Moving beyond traditional quark and gluon fragmentation functions</a:t>
            </a:r>
            <a:endParaRPr lang="en-US" dirty="0"/>
          </a:p>
        </p:txBody>
      </p:sp>
      <p:sp>
        <p:nvSpPr>
          <p:cNvPr id="3" name="Content Placeholder 2"/>
          <p:cNvSpPr>
            <a:spLocks noGrp="1"/>
          </p:cNvSpPr>
          <p:nvPr>
            <p:ph idx="1"/>
          </p:nvPr>
        </p:nvSpPr>
        <p:spPr>
          <a:xfrm>
            <a:off x="457200" y="1600200"/>
            <a:ext cx="4800600" cy="4525963"/>
          </a:xfrm>
        </p:spPr>
        <p:txBody>
          <a:bodyPr>
            <a:normAutofit fontScale="77500" lnSpcReduction="20000"/>
          </a:bodyPr>
          <a:lstStyle/>
          <a:p>
            <a:r>
              <a:rPr lang="en-US" dirty="0" smtClean="0"/>
              <a:t>For decades only considered the probability of a particular flavor quark “fragmenting” to a particular final-state hadron as a function of the momentum fraction of the quark taken by the produced hadron</a:t>
            </a:r>
          </a:p>
          <a:p>
            <a:r>
              <a:rPr lang="en-US" dirty="0" smtClean="0"/>
              <a:t>Now starting to investigate</a:t>
            </a:r>
          </a:p>
          <a:p>
            <a:pPr lvl="1"/>
            <a:r>
              <a:rPr lang="en-US" dirty="0" smtClean="0"/>
              <a:t>transverse-momentum-dependent fragmentation functions </a:t>
            </a:r>
          </a:p>
          <a:p>
            <a:pPr lvl="1"/>
            <a:r>
              <a:rPr lang="en-US" dirty="0" smtClean="0"/>
              <a:t>spin-momentum correlations</a:t>
            </a:r>
            <a:r>
              <a:rPr lang="en-US" dirty="0"/>
              <a:t> </a:t>
            </a:r>
            <a:r>
              <a:rPr lang="en-US" dirty="0" smtClean="0"/>
              <a:t>in the process of hadronization</a:t>
            </a:r>
          </a:p>
          <a:p>
            <a:pPr lvl="1"/>
            <a:r>
              <a:rPr lang="en-US" i="1" dirty="0" err="1"/>
              <a:t>d</a:t>
            </a:r>
            <a:r>
              <a:rPr lang="en-US" i="1" dirty="0" err="1" smtClean="0"/>
              <a:t>ihadron</a:t>
            </a:r>
            <a:r>
              <a:rPr lang="en-US" dirty="0" smtClean="0"/>
              <a:t> fragmentation functions</a:t>
            </a:r>
          </a:p>
          <a:p>
            <a:pPr lvl="1"/>
            <a:r>
              <a:rPr lang="en-US" dirty="0" smtClean="0"/>
              <a:t>…</a:t>
            </a:r>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714500"/>
            <a:ext cx="3502121" cy="3467100"/>
          </a:xfrm>
          <a:prstGeom prst="rect">
            <a:avLst/>
          </a:prstGeom>
        </p:spPr>
      </p:pic>
      <p:sp>
        <p:nvSpPr>
          <p:cNvPr id="6" name="Slide Number Placeholder 5"/>
          <p:cNvSpPr>
            <a:spLocks noGrp="1"/>
          </p:cNvSpPr>
          <p:nvPr>
            <p:ph type="sldNum" sz="quarter" idx="12"/>
          </p:nvPr>
        </p:nvSpPr>
        <p:spPr/>
        <p:txBody>
          <a:bodyPr/>
          <a:lstStyle/>
          <a:p>
            <a:fld id="{B6F15528-21DE-4FAA-801E-634DDDAF4B2B}" type="slidenum">
              <a:rPr lang="en-US" smtClean="0"/>
              <a:pPr/>
              <a:t>74</a:t>
            </a:fld>
            <a:endParaRPr lang="en-US"/>
          </a:p>
        </p:txBody>
      </p:sp>
      <p:sp>
        <p:nvSpPr>
          <p:cNvPr id="7" name="TextBox 6"/>
          <p:cNvSpPr txBox="1"/>
          <p:nvPr/>
        </p:nvSpPr>
        <p:spPr>
          <a:xfrm>
            <a:off x="5638800" y="5257800"/>
            <a:ext cx="2970044" cy="400110"/>
          </a:xfrm>
          <a:prstGeom prst="rect">
            <a:avLst/>
          </a:prstGeom>
          <a:noFill/>
        </p:spPr>
        <p:txBody>
          <a:bodyPr wrap="none" rtlCol="0">
            <a:spAutoFit/>
          </a:bodyPr>
          <a:lstStyle/>
          <a:p>
            <a:r>
              <a:rPr lang="en-US" sz="2000" dirty="0" err="1">
                <a:solidFill>
                  <a:srgbClr val="FFFFCC"/>
                </a:solidFill>
              </a:rPr>
              <a:t>e</a:t>
            </a:r>
            <a:r>
              <a:rPr lang="en-US" sz="2000" dirty="0" err="1" smtClean="0">
                <a:solidFill>
                  <a:srgbClr val="FFFFCC"/>
                </a:solidFill>
              </a:rPr>
              <a:t>+e</a:t>
            </a:r>
            <a:r>
              <a:rPr lang="en-US" sz="2000" dirty="0" smtClean="0">
                <a:solidFill>
                  <a:srgbClr val="FFFFCC"/>
                </a:solidFill>
              </a:rPr>
              <a:t>- </a:t>
            </a:r>
            <a:r>
              <a:rPr lang="en-US" sz="2000" dirty="0" smtClean="0">
                <a:solidFill>
                  <a:srgbClr val="FFFFCC"/>
                </a:solidFill>
                <a:sym typeface="Wingdings" panose="05000000000000000000" pitchFamily="2" charset="2"/>
              </a:rPr>
              <a:t> 2 “jets” of hadrons</a:t>
            </a:r>
            <a:endParaRPr lang="en-US" sz="2000" dirty="0">
              <a:solidFill>
                <a:srgbClr val="FFFFCC"/>
              </a:solidFill>
            </a:endParaRPr>
          </a:p>
        </p:txBody>
      </p:sp>
    </p:spTree>
    <p:extLst>
      <p:ext uri="{BB962C8B-B14F-4D97-AF65-F5344CB8AC3E}">
        <p14:creationId xmlns:p14="http://schemas.microsoft.com/office/powerpoint/2010/main" val="7876783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linds(horizontal)">
                                      <p:cBhvr>
                                        <p:cTn id="13" dur="500"/>
                                        <p:tgtEl>
                                          <p:spTgt spid="3">
                                            <p:txEl>
                                              <p:pRg st="3" end="3"/>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linds(horizontal)">
                                      <p:cBhvr>
                                        <p:cTn id="16" dur="500"/>
                                        <p:tgtEl>
                                          <p:spTgt spid="3">
                                            <p:txEl>
                                              <p:pRg st="4" end="4"/>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linds(horizontal)">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716199"/>
            <a:ext cx="3895106" cy="445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Autofit/>
          </a:bodyPr>
          <a:lstStyle/>
          <a:p>
            <a:r>
              <a:rPr lang="en-US" sz="3600" dirty="0"/>
              <a:t>Evidence of other hadronization mechanisms in the presence of additional quarks and gluons </a:t>
            </a:r>
          </a:p>
        </p:txBody>
      </p:sp>
      <p:sp>
        <p:nvSpPr>
          <p:cNvPr id="5" name="Content Placeholder 4"/>
          <p:cNvSpPr>
            <a:spLocks noGrp="1"/>
          </p:cNvSpPr>
          <p:nvPr>
            <p:ph idx="1"/>
          </p:nvPr>
        </p:nvSpPr>
        <p:spPr>
          <a:xfrm>
            <a:off x="5181600" y="1708666"/>
            <a:ext cx="3657600" cy="4692134"/>
          </a:xfrm>
        </p:spPr>
        <p:txBody>
          <a:bodyPr>
            <a:normAutofit fontScale="77500" lnSpcReduction="20000"/>
          </a:bodyPr>
          <a:lstStyle/>
          <a:p>
            <a:r>
              <a:rPr lang="en-US" sz="2800" dirty="0" smtClean="0"/>
              <a:t>Increased production of baryons (3-quark bound states) compared to mesons (2-quark bound states) in </a:t>
            </a:r>
            <a:r>
              <a:rPr lang="en-US" sz="2800" dirty="0" err="1" smtClean="0"/>
              <a:t>d+Au</a:t>
            </a:r>
            <a:r>
              <a:rPr lang="en-US" sz="2800" dirty="0" smtClean="0"/>
              <a:t> collisions with respect to </a:t>
            </a:r>
            <a:r>
              <a:rPr lang="en-US" sz="2800" dirty="0" err="1" smtClean="0"/>
              <a:t>p+p</a:t>
            </a:r>
            <a:r>
              <a:rPr lang="en-US" sz="2800" dirty="0" smtClean="0"/>
              <a:t> collisions</a:t>
            </a:r>
          </a:p>
          <a:p>
            <a:r>
              <a:rPr lang="en-US" sz="2800" dirty="0" smtClean="0"/>
              <a:t>Greater enhancement of 3-quark bound states the more the deuteron and gold nuclei overlap</a:t>
            </a:r>
          </a:p>
          <a:p>
            <a:r>
              <a:rPr lang="en-US" sz="2800" dirty="0" smtClean="0"/>
              <a:t>Suggests new hadron production mechanism enabled by presence of additional quarks/nucleons</a:t>
            </a:r>
          </a:p>
          <a:p>
            <a:pPr lvl="1"/>
            <a:r>
              <a:rPr lang="en-US" sz="2400" dirty="0" smtClean="0"/>
              <a:t>Quark recombination?</a:t>
            </a:r>
          </a:p>
        </p:txBody>
      </p:sp>
      <p:sp>
        <p:nvSpPr>
          <p:cNvPr id="2" name="Footer Placeholder 1"/>
          <p:cNvSpPr>
            <a:spLocks noGrp="1"/>
          </p:cNvSpPr>
          <p:nvPr>
            <p:ph type="ftr" sz="quarter" idx="11"/>
          </p:nvPr>
        </p:nvSpPr>
        <p:spPr/>
        <p:txBody>
          <a:bodyPr/>
          <a:lstStyle/>
          <a:p>
            <a:r>
              <a:rPr lang="en-US" smtClean="0"/>
              <a:t>C. Aidala, Ohio U., February 11, 2014</a:t>
            </a:r>
            <a:endParaRPr lang="en-US"/>
          </a:p>
        </p:txBody>
      </p:sp>
      <p:sp>
        <p:nvSpPr>
          <p:cNvPr id="9" name="TextBox 8"/>
          <p:cNvSpPr txBox="1"/>
          <p:nvPr/>
        </p:nvSpPr>
        <p:spPr>
          <a:xfrm>
            <a:off x="1219200" y="6107668"/>
            <a:ext cx="2258503" cy="369332"/>
          </a:xfrm>
          <a:prstGeom prst="rect">
            <a:avLst/>
          </a:prstGeom>
          <a:noFill/>
        </p:spPr>
        <p:txBody>
          <a:bodyPr wrap="none" rtlCol="0">
            <a:spAutoFit/>
          </a:bodyPr>
          <a:lstStyle/>
          <a:p>
            <a:r>
              <a:rPr lang="en-US" dirty="0" smtClean="0">
                <a:solidFill>
                  <a:srgbClr val="FFFFCC"/>
                </a:solidFill>
              </a:rPr>
              <a:t>PRC88, 024906 (2013)</a:t>
            </a:r>
            <a:endParaRPr lang="en-US" dirty="0">
              <a:solidFill>
                <a:srgbClr val="FFFFCC"/>
              </a:solidFill>
            </a:endParaRPr>
          </a:p>
        </p:txBody>
      </p:sp>
      <p:pic>
        <p:nvPicPr>
          <p:cNvPr id="10" name="Picture 12" descr="PHENIX big logo"/>
          <p:cNvPicPr>
            <a:picLocks noChangeAspect="1" noChangeArrowheads="1"/>
          </p:cNvPicPr>
          <p:nvPr/>
        </p:nvPicPr>
        <p:blipFill>
          <a:blip r:embed="rId3" cstate="print"/>
          <a:srcRect/>
          <a:stretch>
            <a:fillRect/>
          </a:stretch>
        </p:blipFill>
        <p:spPr bwMode="auto">
          <a:xfrm>
            <a:off x="1371600" y="4038600"/>
            <a:ext cx="861526" cy="281432"/>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75</a:t>
            </a:fld>
            <a:endParaRPr lang="en-US"/>
          </a:p>
        </p:txBody>
      </p:sp>
    </p:spTree>
    <p:extLst>
      <p:ext uri="{BB962C8B-B14F-4D97-AF65-F5344CB8AC3E}">
        <p14:creationId xmlns:p14="http://schemas.microsoft.com/office/powerpoint/2010/main" val="2481986325"/>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600" dirty="0"/>
              <a:t>Evidence of other hadronization mechanisms in the presence of additional quarks and gluons </a:t>
            </a:r>
          </a:p>
        </p:txBody>
      </p:sp>
      <p:sp>
        <p:nvSpPr>
          <p:cNvPr id="5" name="Content Placeholder 4"/>
          <p:cNvSpPr>
            <a:spLocks noGrp="1"/>
          </p:cNvSpPr>
          <p:nvPr>
            <p:ph idx="1"/>
          </p:nvPr>
        </p:nvSpPr>
        <p:spPr>
          <a:xfrm>
            <a:off x="5181600" y="1708666"/>
            <a:ext cx="3657600" cy="4692134"/>
          </a:xfrm>
        </p:spPr>
        <p:txBody>
          <a:bodyPr>
            <a:normAutofit/>
          </a:bodyPr>
          <a:lstStyle/>
          <a:p>
            <a:r>
              <a:rPr lang="en-US" sz="2800" dirty="0" smtClean="0"/>
              <a:t>Similar enhancement of 3-quark bound states in </a:t>
            </a:r>
            <a:r>
              <a:rPr lang="en-US" sz="2800" dirty="0" err="1" smtClean="0"/>
              <a:t>Au+Au</a:t>
            </a:r>
            <a:r>
              <a:rPr lang="en-US" sz="2800" dirty="0" smtClean="0"/>
              <a:t> collisions</a:t>
            </a:r>
          </a:p>
          <a:p>
            <a:r>
              <a:rPr lang="en-US" sz="2800" dirty="0" smtClean="0"/>
              <a:t>Again greater enhancement the more the gold nuclei overlap</a:t>
            </a:r>
            <a:endParaRPr lang="en-US" sz="2800" dirty="0"/>
          </a:p>
        </p:txBody>
      </p:sp>
      <p:sp>
        <p:nvSpPr>
          <p:cNvPr id="2" name="Footer Placeholder 1"/>
          <p:cNvSpPr>
            <a:spLocks noGrp="1"/>
          </p:cNvSpPr>
          <p:nvPr>
            <p:ph type="ftr" sz="quarter" idx="11"/>
          </p:nvPr>
        </p:nvSpPr>
        <p:spPr/>
        <p:txBody>
          <a:bodyPr/>
          <a:lstStyle/>
          <a:p>
            <a:r>
              <a:rPr lang="en-US" smtClean="0"/>
              <a:t>C. Aidala, Ohio U., February 11, 2014</a:t>
            </a:r>
            <a:endParaRPr lang="en-US"/>
          </a:p>
        </p:txBody>
      </p:sp>
      <p:sp>
        <p:nvSpPr>
          <p:cNvPr id="9" name="TextBox 8"/>
          <p:cNvSpPr txBox="1"/>
          <p:nvPr/>
        </p:nvSpPr>
        <p:spPr>
          <a:xfrm>
            <a:off x="1219200" y="6107668"/>
            <a:ext cx="2258503" cy="369332"/>
          </a:xfrm>
          <a:prstGeom prst="rect">
            <a:avLst/>
          </a:prstGeom>
          <a:noFill/>
        </p:spPr>
        <p:txBody>
          <a:bodyPr wrap="none" rtlCol="0">
            <a:spAutoFit/>
          </a:bodyPr>
          <a:lstStyle/>
          <a:p>
            <a:r>
              <a:rPr lang="en-US" dirty="0" smtClean="0">
                <a:solidFill>
                  <a:srgbClr val="FFFFCC"/>
                </a:solidFill>
              </a:rPr>
              <a:t>PRC88, 024906 (2013)</a:t>
            </a:r>
            <a:endParaRPr lang="en-US" dirty="0">
              <a:solidFill>
                <a:srgbClr val="FFFFCC"/>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048" y="1703696"/>
            <a:ext cx="3859480" cy="443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2" descr="PHENIX big logo"/>
          <p:cNvPicPr>
            <a:picLocks noChangeAspect="1" noChangeArrowheads="1"/>
          </p:cNvPicPr>
          <p:nvPr/>
        </p:nvPicPr>
        <p:blipFill>
          <a:blip r:embed="rId3" cstate="print"/>
          <a:srcRect/>
          <a:stretch>
            <a:fillRect/>
          </a:stretch>
        </p:blipFill>
        <p:spPr bwMode="auto">
          <a:xfrm>
            <a:off x="1371600" y="4038600"/>
            <a:ext cx="861526" cy="281432"/>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76</a:t>
            </a:fld>
            <a:endParaRPr lang="en-US"/>
          </a:p>
        </p:txBody>
      </p:sp>
    </p:spTree>
    <p:extLst>
      <p:ext uri="{BB962C8B-B14F-4D97-AF65-F5344CB8AC3E}">
        <p14:creationId xmlns:p14="http://schemas.microsoft.com/office/powerpoint/2010/main" val="3613239692"/>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Bound states of QCD bound states:</a:t>
            </a:r>
            <a:br>
              <a:rPr lang="en-US" sz="3600" dirty="0" smtClean="0"/>
            </a:br>
            <a:r>
              <a:rPr lang="en-US" sz="3600" dirty="0" smtClean="0"/>
              <a:t>Creating nuclei (and </a:t>
            </a:r>
            <a:r>
              <a:rPr lang="en-US" sz="3600" dirty="0" err="1" smtClean="0"/>
              <a:t>antinuclei</a:t>
            </a:r>
            <a:r>
              <a:rPr lang="en-US" sz="3600" dirty="0" smtClean="0"/>
              <a:t>!) </a:t>
            </a:r>
            <a:br>
              <a:rPr lang="en-US" sz="3600" dirty="0" smtClean="0"/>
            </a:br>
            <a:r>
              <a:rPr lang="en-US" sz="3600" dirty="0" smtClean="0"/>
              <a:t>in high-energy heavy ion collisions</a:t>
            </a:r>
            <a:endParaRPr lang="en-US" sz="3600" dirty="0"/>
          </a:p>
        </p:txBody>
      </p:sp>
      <p:sp>
        <p:nvSpPr>
          <p:cNvPr id="4" name="Footer Placeholder 3"/>
          <p:cNvSpPr>
            <a:spLocks noGrp="1"/>
          </p:cNvSpPr>
          <p:nvPr>
            <p:ph type="ftr" sz="quarter" idx="11"/>
          </p:nvPr>
        </p:nvSpPr>
        <p:spPr/>
        <p:txBody>
          <a:bodyPr/>
          <a:lstStyle/>
          <a:p>
            <a:r>
              <a:rPr lang="en-US" smtClean="0"/>
              <a:t>C. Aidala, Ohio U., February 11, 2014</a:t>
            </a:r>
            <a:endParaRPr lang="en-US"/>
          </a:p>
        </p:txBody>
      </p:sp>
      <p:pic>
        <p:nvPicPr>
          <p:cNvPr id="98308" name="Picture 4" descr="https://drupal.star.bnl.gov/STAR/files/starpublications/171/fig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363" y="1914524"/>
            <a:ext cx="7626637" cy="364807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52400" y="4876800"/>
            <a:ext cx="1524000" cy="990600"/>
            <a:chOff x="152400" y="4876800"/>
            <a:chExt cx="1524000" cy="990600"/>
          </a:xfrm>
        </p:grpSpPr>
        <p:sp>
          <p:nvSpPr>
            <p:cNvPr id="10" name="AutoShape 39"/>
            <p:cNvSpPr>
              <a:spLocks noChangeArrowheads="1"/>
            </p:cNvSpPr>
            <p:nvPr/>
          </p:nvSpPr>
          <p:spPr bwMode="auto">
            <a:xfrm>
              <a:off x="152400" y="4876800"/>
              <a:ext cx="1060097" cy="990600"/>
            </a:xfrm>
            <a:prstGeom prst="star5">
              <a:avLst/>
            </a:prstGeom>
            <a:solidFill>
              <a:srgbClr val="FF0000"/>
            </a:solidFill>
            <a:ln w="9525">
              <a:solidFill>
                <a:srgbClr val="000080"/>
              </a:solidFill>
              <a:miter lim="800000"/>
              <a:headEnd type="none" w="sm" len="sm"/>
              <a:tailEnd type="none" w="sm" len="sm"/>
            </a:ln>
            <a:effectLst/>
          </p:spPr>
          <p:txBody>
            <a:bodyPr wrap="none" anchor="ctr"/>
            <a:lstStyle/>
            <a:p>
              <a:endParaRPr lang="en-US" sz="2400" b="1" i="1">
                <a:cs typeface="Arial" pitchFamily="34" charset="0"/>
              </a:endParaRPr>
            </a:p>
          </p:txBody>
        </p:sp>
        <p:sp>
          <p:nvSpPr>
            <p:cNvPr id="11" name="Text Box 40"/>
            <p:cNvSpPr txBox="1">
              <a:spLocks noChangeArrowheads="1"/>
            </p:cNvSpPr>
            <p:nvPr/>
          </p:nvSpPr>
          <p:spPr bwMode="auto">
            <a:xfrm>
              <a:off x="526344" y="5148840"/>
              <a:ext cx="1150056" cy="455901"/>
            </a:xfrm>
            <a:prstGeom prst="rect">
              <a:avLst/>
            </a:prstGeom>
            <a:noFill/>
            <a:ln w="12700">
              <a:noFill/>
              <a:miter lim="800000"/>
              <a:headEnd type="none" w="sm" len="sm"/>
              <a:tailEnd type="none" w="sm" len="sm"/>
            </a:ln>
            <a:effectLst/>
          </p:spPr>
          <p:txBody>
            <a:bodyPr>
              <a:spAutoFit/>
            </a:bodyPr>
            <a:lstStyle/>
            <a:p>
              <a:r>
                <a:rPr lang="en-US" sz="2400" b="1" i="1" dirty="0">
                  <a:solidFill>
                    <a:srgbClr val="1C0E81"/>
                  </a:solidFill>
                  <a:effectLst>
                    <a:outerShdw blurRad="38100" dist="38100" dir="2700000" algn="tl">
                      <a:srgbClr val="FFFFFF"/>
                    </a:outerShdw>
                  </a:effectLst>
                  <a:latin typeface="Helvetica"/>
                  <a:cs typeface="Arial" pitchFamily="34" charset="0"/>
                </a:rPr>
                <a:t>STAR</a:t>
              </a:r>
            </a:p>
          </p:txBody>
        </p:sp>
      </p:grpSp>
      <p:sp>
        <p:nvSpPr>
          <p:cNvPr id="3" name="TextBox 2"/>
          <p:cNvSpPr txBox="1"/>
          <p:nvPr/>
        </p:nvSpPr>
        <p:spPr>
          <a:xfrm>
            <a:off x="1676400" y="5638800"/>
            <a:ext cx="2599430" cy="400110"/>
          </a:xfrm>
          <a:prstGeom prst="rect">
            <a:avLst/>
          </a:prstGeom>
          <a:noFill/>
        </p:spPr>
        <p:txBody>
          <a:bodyPr wrap="none" rtlCol="0">
            <a:spAutoFit/>
          </a:bodyPr>
          <a:lstStyle/>
          <a:p>
            <a:r>
              <a:rPr lang="en-US" sz="2000" dirty="0" smtClean="0">
                <a:solidFill>
                  <a:srgbClr val="FFFFCC"/>
                </a:solidFill>
              </a:rPr>
              <a:t>Nature 473, 353 (2011)</a:t>
            </a:r>
            <a:endParaRPr lang="en-US" sz="2000" dirty="0">
              <a:solidFill>
                <a:srgbClr val="FFFF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77</a:t>
            </a:fld>
            <a:endParaRPr lang="en-US"/>
          </a:p>
        </p:txBody>
      </p:sp>
    </p:spTree>
    <p:extLst>
      <p:ext uri="{BB962C8B-B14F-4D97-AF65-F5344CB8AC3E}">
        <p14:creationId xmlns:p14="http://schemas.microsoft.com/office/powerpoint/2010/main" val="383270020"/>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r>
              <a:rPr lang="en-US" smtClean="0"/>
              <a:t>C. Aidala, Ohio U., February 11, 2014</a:t>
            </a:r>
            <a:endParaRPr lang="en-US"/>
          </a:p>
        </p:txBody>
      </p:sp>
      <p:sp>
        <p:nvSpPr>
          <p:cNvPr id="7" name="Slide Number Placeholder 6"/>
          <p:cNvSpPr>
            <a:spLocks noGrp="1"/>
          </p:cNvSpPr>
          <p:nvPr>
            <p:ph type="sldNum" sz="quarter" idx="12"/>
          </p:nvPr>
        </p:nvSpPr>
        <p:spPr/>
        <p:txBody>
          <a:bodyPr/>
          <a:lstStyle/>
          <a:p>
            <a:fld id="{C27B2E64-6934-4094-B5FB-09B89F258EDB}" type="slidenum">
              <a:rPr lang="en-US"/>
              <a:pPr/>
              <a:t>78</a:t>
            </a:fld>
            <a:endParaRPr lang="en-US"/>
          </a:p>
        </p:txBody>
      </p:sp>
      <p:sp>
        <p:nvSpPr>
          <p:cNvPr id="1344514" name="Rectangle 2"/>
          <p:cNvSpPr>
            <a:spLocks noGrp="1" noChangeArrowheads="1"/>
          </p:cNvSpPr>
          <p:nvPr>
            <p:ph type="title"/>
          </p:nvPr>
        </p:nvSpPr>
        <p:spPr/>
        <p:txBody>
          <a:bodyPr/>
          <a:lstStyle/>
          <a:p>
            <a:r>
              <a:rPr lang="en-US" dirty="0"/>
              <a:t>Nucleon </a:t>
            </a:r>
            <a:r>
              <a:rPr lang="en-US" dirty="0" smtClean="0"/>
              <a:t>structure</a:t>
            </a:r>
            <a:r>
              <a:rPr lang="en-US" dirty="0"/>
              <a:t>:  The </a:t>
            </a:r>
            <a:r>
              <a:rPr lang="en-US" dirty="0" smtClean="0"/>
              <a:t>early </a:t>
            </a:r>
            <a:r>
              <a:rPr lang="en-US" dirty="0"/>
              <a:t>y</a:t>
            </a:r>
            <a:r>
              <a:rPr lang="en-US" dirty="0" smtClean="0"/>
              <a:t>ears</a:t>
            </a:r>
            <a:endParaRPr lang="en-US" dirty="0"/>
          </a:p>
        </p:txBody>
      </p:sp>
      <p:sp>
        <p:nvSpPr>
          <p:cNvPr id="1344515" name="Rectangle 3"/>
          <p:cNvSpPr>
            <a:spLocks noGrp="1" noChangeArrowheads="1"/>
          </p:cNvSpPr>
          <p:nvPr>
            <p:ph type="body" sz="half" idx="1"/>
          </p:nvPr>
        </p:nvSpPr>
        <p:spPr>
          <a:xfrm>
            <a:off x="228600" y="1143000"/>
            <a:ext cx="5791200" cy="4953000"/>
          </a:xfrm>
        </p:spPr>
        <p:txBody>
          <a:bodyPr>
            <a:normAutofit/>
          </a:bodyPr>
          <a:lstStyle/>
          <a:p>
            <a:r>
              <a:rPr lang="en-US" sz="2800" dirty="0" smtClean="0"/>
              <a:t>1932:  </a:t>
            </a:r>
            <a:r>
              <a:rPr lang="en-US" sz="2800" dirty="0" err="1"/>
              <a:t>Estermann</a:t>
            </a:r>
            <a:r>
              <a:rPr lang="en-US" sz="2800" dirty="0"/>
              <a:t> and Stern measure </a:t>
            </a:r>
            <a:r>
              <a:rPr lang="en-US" sz="2800" dirty="0" smtClean="0"/>
              <a:t>proton </a:t>
            </a:r>
            <a:r>
              <a:rPr lang="en-US" sz="2800" dirty="0"/>
              <a:t>anomalous magnetic moment </a:t>
            </a:r>
            <a:r>
              <a:rPr lang="en-US" sz="2800" dirty="0">
                <a:sym typeface="Wingdings" pitchFamily="2" charset="2"/>
              </a:rPr>
              <a:t> </a:t>
            </a:r>
            <a:r>
              <a:rPr lang="en-US" sz="2800" dirty="0" smtClean="0"/>
              <a:t>proton </a:t>
            </a:r>
            <a:r>
              <a:rPr lang="en-US" sz="2800" dirty="0"/>
              <a:t>not a </a:t>
            </a:r>
            <a:r>
              <a:rPr lang="en-US" sz="2800" dirty="0" err="1"/>
              <a:t>pointlike</a:t>
            </a:r>
            <a:r>
              <a:rPr lang="en-US" sz="2800" dirty="0"/>
              <a:t> particle!</a:t>
            </a:r>
          </a:p>
          <a:p>
            <a:r>
              <a:rPr lang="en-US" sz="2800" dirty="0" smtClean="0"/>
              <a:t>1960s</a:t>
            </a:r>
            <a:r>
              <a:rPr lang="en-US" sz="2800" dirty="0"/>
              <a:t>: Quark structure of the </a:t>
            </a:r>
            <a:r>
              <a:rPr lang="en-US" sz="2800" dirty="0" smtClean="0"/>
              <a:t>nucleon</a:t>
            </a:r>
          </a:p>
          <a:p>
            <a:pPr lvl="1"/>
            <a:r>
              <a:rPr lang="en-US" sz="2400" dirty="0" smtClean="0"/>
              <a:t>SLAC inelastic electron-nucleon scattering experiments by Friedman, Kendall, Taylor </a:t>
            </a:r>
            <a:r>
              <a:rPr lang="en-US" sz="2400" dirty="0" smtClean="0">
                <a:sym typeface="Wingdings" pitchFamily="2" charset="2"/>
              </a:rPr>
              <a:t> Nobel Prize</a:t>
            </a:r>
          </a:p>
          <a:p>
            <a:pPr lvl="1"/>
            <a:r>
              <a:rPr lang="en-US" sz="2400" dirty="0" smtClean="0"/>
              <a:t>Theoretical development by Gell-Mann </a:t>
            </a:r>
            <a:r>
              <a:rPr lang="en-US" sz="2400" dirty="0" smtClean="0">
                <a:sym typeface="Wingdings" pitchFamily="2" charset="2"/>
              </a:rPr>
              <a:t> Nobel Prize</a:t>
            </a:r>
            <a:endParaRPr lang="en-US" sz="2800" dirty="0" smtClean="0"/>
          </a:p>
          <a:p>
            <a:r>
              <a:rPr lang="en-US" sz="2800" dirty="0" smtClean="0"/>
              <a:t>1970s: Formulation of QCD . . .</a:t>
            </a:r>
          </a:p>
        </p:txBody>
      </p:sp>
      <p:graphicFrame>
        <p:nvGraphicFramePr>
          <p:cNvPr id="1344516" name="Object 4"/>
          <p:cNvGraphicFramePr>
            <a:graphicFrameLocks noGrp="1" noChangeAspect="1"/>
          </p:cNvGraphicFramePr>
          <p:nvPr>
            <p:ph sz="half" idx="2"/>
          </p:nvPr>
        </p:nvGraphicFramePr>
        <p:xfrm>
          <a:off x="6248400" y="2081213"/>
          <a:ext cx="2319338" cy="2293937"/>
        </p:xfrm>
        <a:graphic>
          <a:graphicData uri="http://schemas.openxmlformats.org/presentationml/2006/ole">
            <mc:AlternateContent xmlns:mc="http://schemas.openxmlformats.org/markup-compatibility/2006">
              <mc:Choice xmlns:v="urn:schemas-microsoft-com:vml" Requires="v">
                <p:oleObj spid="_x0000_s1987775" name="Bitmap Image" r:id="rId4" imgW="3571852" imgH="3533981" progId="PBrush">
                  <p:embed/>
                </p:oleObj>
              </mc:Choice>
              <mc:Fallback>
                <p:oleObj name="Bitmap Image" r:id="rId4" imgW="3571852" imgH="353398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2081213"/>
                        <a:ext cx="2319338" cy="229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39853965"/>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3058" name="Text Box 2"/>
          <p:cNvSpPr txBox="1">
            <a:spLocks noChangeArrowheads="1"/>
          </p:cNvSpPr>
          <p:nvPr/>
        </p:nvSpPr>
        <p:spPr bwMode="auto">
          <a:xfrm>
            <a:off x="533400" y="1752600"/>
            <a:ext cx="8305800" cy="3631763"/>
          </a:xfrm>
          <a:prstGeom prst="rect">
            <a:avLst/>
          </a:prstGeom>
          <a:noFill/>
          <a:ln w="38100">
            <a:noFill/>
            <a:miter lim="800000"/>
            <a:headEnd/>
            <a:tailEnd type="none" w="lg" len="lg"/>
          </a:ln>
          <a:effectLst/>
        </p:spPr>
        <p:txBody>
          <a:bodyPr wrap="square">
            <a:spAutoFit/>
          </a:bodyPr>
          <a:lstStyle/>
          <a:p>
            <a:pPr algn="l" eaLnBrk="1" hangingPunct="1">
              <a:spcBef>
                <a:spcPct val="50000"/>
              </a:spcBef>
            </a:pPr>
            <a:r>
              <a:rPr lang="en-US" sz="2000" dirty="0" smtClean="0">
                <a:solidFill>
                  <a:srgbClr val="FFFFCC"/>
                </a:solidFill>
                <a:latin typeface="Times New Roman" pitchFamily="18" charset="0"/>
                <a:cs typeface="Times New Roman" pitchFamily="18" charset="0"/>
              </a:rPr>
              <a:t>“</a:t>
            </a:r>
            <a:r>
              <a:rPr lang="en-US" sz="2000" dirty="0" err="1" smtClean="0">
                <a:solidFill>
                  <a:srgbClr val="FFFFCC"/>
                </a:solidFill>
                <a:latin typeface="Times New Roman" pitchFamily="18" charset="0"/>
                <a:cs typeface="Times New Roman" pitchFamily="18" charset="0"/>
              </a:rPr>
              <a:t>Transversity</a:t>
            </a:r>
            <a:r>
              <a:rPr lang="en-US" sz="2000" dirty="0" smtClean="0">
                <a:solidFill>
                  <a:srgbClr val="FFFFCC"/>
                </a:solidFill>
                <a:latin typeface="Times New Roman" pitchFamily="18" charset="0"/>
                <a:cs typeface="Times New Roman" pitchFamily="18" charset="0"/>
              </a:rPr>
              <a:t>”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a:t>
            </a:r>
            <a:r>
              <a:rPr lang="en-US" sz="2000" i="1" dirty="0" smtClean="0">
                <a:solidFill>
                  <a:srgbClr val="FFFFCC"/>
                </a:solidFill>
                <a:latin typeface="Times New Roman" pitchFamily="18" charset="0"/>
                <a:cs typeface="Times New Roman" pitchFamily="18" charset="0"/>
              </a:rPr>
              <a:t>transverse spin</a:t>
            </a:r>
            <a:endParaRPr lang="en-US" sz="2000" i="1" dirty="0">
              <a:solidFill>
                <a:srgbClr val="FFFFCC"/>
              </a:solidFill>
              <a:latin typeface="Times New Roman" pitchFamily="18" charset="0"/>
              <a:cs typeface="Times New Roman" pitchFamily="18" charset="0"/>
            </a:endParaRPr>
          </a:p>
          <a:p>
            <a:pPr algn="l" eaLnBrk="1" hangingPunct="1">
              <a:spcBef>
                <a:spcPct val="50000"/>
              </a:spcBef>
            </a:pPr>
            <a:r>
              <a:rPr lang="en-US" sz="2000" dirty="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“Sivers”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proton transverse spin</a:t>
            </a:r>
            <a:r>
              <a:rPr lang="en-US" sz="2000" dirty="0" smtClean="0">
                <a:solidFill>
                  <a:srgbClr val="FFFFCC"/>
                </a:solidFill>
                <a:latin typeface="Times New Roman" pitchFamily="18" charset="0"/>
                <a:cs typeface="Times New Roman" pitchFamily="18" charset="0"/>
              </a:rPr>
              <a:t> </a:t>
            </a:r>
            <a:r>
              <a:rPr lang="en-US" sz="2000" dirty="0">
                <a:solidFill>
                  <a:srgbClr val="FFFFCC"/>
                </a:solidFill>
                <a:latin typeface="Times New Roman" pitchFamily="18" charset="0"/>
                <a:cs typeface="Times New Roman" pitchFamily="18" charset="0"/>
              </a:rPr>
              <a:t>and </a:t>
            </a:r>
            <a:r>
              <a:rPr lang="en-US" sz="2000" i="1" dirty="0">
                <a:solidFill>
                  <a:srgbClr val="FFFFCC"/>
                </a:solidFill>
                <a:latin typeface="Times New Roman" pitchFamily="18" charset="0"/>
                <a:cs typeface="Times New Roman" pitchFamily="18" charset="0"/>
              </a:rPr>
              <a:t>quark transverse momentum</a:t>
            </a:r>
          </a:p>
          <a:p>
            <a:pPr algn="l" eaLnBrk="1" hangingPunct="1">
              <a:spcBef>
                <a:spcPct val="50000"/>
              </a:spcBef>
            </a:pPr>
            <a:endParaRPr lang="en-US" sz="2000" dirty="0">
              <a:solidFill>
                <a:srgbClr val="FFFFCC"/>
              </a:solidFill>
              <a:latin typeface="Times New Roman" pitchFamily="18" charset="0"/>
              <a:cs typeface="Times New Roman" pitchFamily="18" charset="0"/>
            </a:endParaRPr>
          </a:p>
          <a:p>
            <a:pPr algn="l" eaLnBrk="1" hangingPunct="1">
              <a:spcBef>
                <a:spcPct val="50000"/>
              </a:spcBef>
            </a:pPr>
            <a:r>
              <a:rPr lang="en-US" sz="2000" dirty="0" smtClean="0">
                <a:solidFill>
                  <a:srgbClr val="FFFFCC"/>
                </a:solidFill>
                <a:latin typeface="Times New Roman" pitchFamily="18" charset="0"/>
                <a:cs typeface="Times New Roman" pitchFamily="18" charset="0"/>
              </a:rPr>
              <a:t>“Boer-Mulders” </a:t>
            </a:r>
            <a:r>
              <a:rPr lang="en-US" sz="2000" dirty="0" err="1" smtClean="0">
                <a:solidFill>
                  <a:srgbClr val="FFFFCC"/>
                </a:solidFill>
                <a:latin typeface="Times New Roman" pitchFamily="18" charset="0"/>
                <a:cs typeface="Times New Roman" pitchFamily="18" charset="0"/>
              </a:rPr>
              <a:t>pdf</a:t>
            </a:r>
            <a:r>
              <a:rPr lang="en-US" sz="2000" dirty="0" smtClean="0">
                <a:solidFill>
                  <a:srgbClr val="FFFFCC"/>
                </a:solidFill>
                <a:latin typeface="Times New Roman" pitchFamily="18" charset="0"/>
                <a:cs typeface="Times New Roman" pitchFamily="18" charset="0"/>
              </a:rPr>
              <a:t>:    </a:t>
            </a:r>
          </a:p>
          <a:p>
            <a:pPr algn="l" eaLnBrk="1" hangingPunct="1">
              <a:spcBef>
                <a:spcPct val="50000"/>
              </a:spcBef>
            </a:pPr>
            <a:r>
              <a:rPr lang="en-US" sz="2000" dirty="0" smtClean="0">
                <a:solidFill>
                  <a:srgbClr val="FFFFCC"/>
                </a:solidFill>
                <a:latin typeface="Times New Roman" pitchFamily="18" charset="0"/>
                <a:cs typeface="Times New Roman" pitchFamily="18" charset="0"/>
              </a:rPr>
              <a:t>Correlates </a:t>
            </a:r>
            <a:r>
              <a:rPr lang="en-US" sz="2000" i="1" dirty="0" smtClean="0">
                <a:solidFill>
                  <a:srgbClr val="FFFFCC"/>
                </a:solidFill>
                <a:latin typeface="Times New Roman" pitchFamily="18" charset="0"/>
                <a:cs typeface="Times New Roman" pitchFamily="18" charset="0"/>
              </a:rPr>
              <a:t>quark transverse spin </a:t>
            </a:r>
            <a:r>
              <a:rPr lang="en-US" sz="2000" dirty="0">
                <a:solidFill>
                  <a:srgbClr val="FFFFCC"/>
                </a:solidFill>
                <a:latin typeface="Times New Roman" pitchFamily="18" charset="0"/>
                <a:cs typeface="Times New Roman" pitchFamily="18" charset="0"/>
              </a:rPr>
              <a:t>and</a:t>
            </a:r>
            <a:r>
              <a:rPr lang="en-US" sz="2000" i="1" dirty="0">
                <a:solidFill>
                  <a:srgbClr val="FFFFCC"/>
                </a:solidFill>
                <a:latin typeface="Times New Roman" pitchFamily="18" charset="0"/>
                <a:cs typeface="Times New Roman" pitchFamily="18" charset="0"/>
              </a:rPr>
              <a:t> quark transverse momentum</a:t>
            </a:r>
          </a:p>
        </p:txBody>
      </p:sp>
      <p:sp>
        <p:nvSpPr>
          <p:cNvPr id="1453071" name="Rectangle 15"/>
          <p:cNvSpPr>
            <a:spLocks noGrp="1" noChangeArrowheads="1"/>
          </p:cNvSpPr>
          <p:nvPr>
            <p:ph type="title" sz="quarter"/>
          </p:nvPr>
        </p:nvSpPr>
        <p:spPr>
          <a:xfrm>
            <a:off x="347663" y="152400"/>
            <a:ext cx="8678862" cy="914400"/>
          </a:xfrm>
          <a:noFill/>
          <a:ln/>
        </p:spPr>
        <p:txBody>
          <a:bodyPr>
            <a:noAutofit/>
          </a:bodyPr>
          <a:lstStyle/>
          <a:p>
            <a:r>
              <a:rPr lang="en-US" sz="4000" dirty="0" smtClean="0"/>
              <a:t>Spin-momentum correlations and </a:t>
            </a:r>
            <a:br>
              <a:rPr lang="en-US" sz="4000" dirty="0" smtClean="0"/>
            </a:br>
            <a:r>
              <a:rPr lang="en-US" sz="4000" dirty="0" smtClean="0"/>
              <a:t>the proton as a QCD “laboratory”</a:t>
            </a:r>
            <a:endParaRPr lang="en-US" sz="4000" dirty="0"/>
          </a:p>
        </p:txBody>
      </p:sp>
      <p:sp>
        <p:nvSpPr>
          <p:cNvPr id="12" name="Footer Placeholder 11"/>
          <p:cNvSpPr>
            <a:spLocks noGrp="1"/>
          </p:cNvSpPr>
          <p:nvPr>
            <p:ph type="ftr" sz="quarter" idx="11"/>
          </p:nvPr>
        </p:nvSpPr>
        <p:spPr/>
        <p:txBody>
          <a:bodyPr/>
          <a:lstStyle/>
          <a:p>
            <a:r>
              <a:rPr lang="en-US" smtClean="0"/>
              <a:t>C. Aidala, Ohio U., February 11, 2014</a:t>
            </a:r>
            <a:endParaRPr lang="en-US"/>
          </a:p>
        </p:txBody>
      </p:sp>
      <p:sp>
        <p:nvSpPr>
          <p:cNvPr id="11" name="Slide Number Placeholder 10"/>
          <p:cNvSpPr>
            <a:spLocks noGrp="1"/>
          </p:cNvSpPr>
          <p:nvPr>
            <p:ph type="sldNum" sz="quarter" idx="12"/>
          </p:nvPr>
        </p:nvSpPr>
        <p:spPr/>
        <p:txBody>
          <a:bodyPr/>
          <a:lstStyle/>
          <a:p>
            <a:fld id="{BECE729D-4A9E-497C-A7DB-296958F94F75}" type="slidenum">
              <a:rPr lang="en-US" smtClean="0"/>
              <a:pPr/>
              <a:t>79</a:t>
            </a:fld>
            <a:endParaRPr lang="en-US"/>
          </a:p>
        </p:txBody>
      </p:sp>
      <p:sp>
        <p:nvSpPr>
          <p:cNvPr id="13" name="Text Box 34"/>
          <p:cNvSpPr txBox="1">
            <a:spLocks noChangeArrowheads="1"/>
          </p:cNvSpPr>
          <p:nvPr/>
        </p:nvSpPr>
        <p:spPr bwMode="auto">
          <a:xfrm>
            <a:off x="2362200" y="25908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4" name="Text Box 34"/>
          <p:cNvSpPr txBox="1">
            <a:spLocks noChangeArrowheads="1"/>
          </p:cNvSpPr>
          <p:nvPr/>
        </p:nvSpPr>
        <p:spPr bwMode="auto">
          <a:xfrm>
            <a:off x="2362200" y="397258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p</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sp>
        <p:nvSpPr>
          <p:cNvPr id="15" name="Text Box 34"/>
          <p:cNvSpPr txBox="1">
            <a:spLocks noChangeArrowheads="1"/>
          </p:cNvSpPr>
          <p:nvPr/>
        </p:nvSpPr>
        <p:spPr bwMode="auto">
          <a:xfrm>
            <a:off x="2362200" y="5334000"/>
            <a:ext cx="3048000" cy="523220"/>
          </a:xfrm>
          <a:prstGeom prst="rect">
            <a:avLst/>
          </a:prstGeom>
          <a:solidFill>
            <a:srgbClr val="00FFFF"/>
          </a:solidFill>
          <a:ln w="9525">
            <a:solidFill>
              <a:schemeClr val="tx1"/>
            </a:solidFill>
            <a:miter lim="800000"/>
            <a:headEnd/>
            <a:tailEnd/>
          </a:ln>
          <a:effectLst/>
        </p:spPr>
        <p:txBody>
          <a:bodyPr wrap="square">
            <a:spAutoFit/>
          </a:bodyPr>
          <a:lstStyle/>
          <a:p>
            <a:pPr algn="ctr"/>
            <a:r>
              <a:rPr lang="en-US" sz="2800" i="1" dirty="0" smtClean="0">
                <a:solidFill>
                  <a:schemeClr val="tx1"/>
                </a:solidFill>
                <a:latin typeface="Times New Roman" pitchFamily="18" charset="0"/>
                <a:cs typeface="Times New Roman" pitchFamily="18" charset="0"/>
              </a:rPr>
              <a:t>S</a:t>
            </a:r>
            <a:r>
              <a:rPr lang="en-US" sz="2800" i="1" baseline="-25000" dirty="0"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a:t>
            </a:r>
            <a:r>
              <a:rPr lang="en-US" sz="2800" i="1" dirty="0" err="1" smtClean="0">
                <a:solidFill>
                  <a:schemeClr val="tx1"/>
                </a:solidFill>
                <a:latin typeface="Times New Roman" pitchFamily="18" charset="0"/>
                <a:cs typeface="Times New Roman" pitchFamily="18" charset="0"/>
              </a:rPr>
              <a:t>L</a:t>
            </a:r>
            <a:r>
              <a:rPr lang="en-US" sz="2800" i="1" baseline="-25000" dirty="0" err="1" smtClean="0">
                <a:solidFill>
                  <a:schemeClr val="tx1"/>
                </a:solidFill>
                <a:latin typeface="Times New Roman" pitchFamily="18" charset="0"/>
                <a:cs typeface="Times New Roman" pitchFamily="18" charset="0"/>
              </a:rPr>
              <a:t>q</a:t>
            </a:r>
            <a:r>
              <a:rPr lang="en-US" sz="2800" i="1" dirty="0" smtClean="0">
                <a:solidFill>
                  <a:schemeClr val="tx1"/>
                </a:solidFill>
                <a:latin typeface="Times New Roman" pitchFamily="18" charset="0"/>
                <a:cs typeface="Times New Roman" pitchFamily="18" charset="0"/>
              </a:rPr>
              <a:t> coupling</a:t>
            </a:r>
          </a:p>
        </p:txBody>
      </p:sp>
      <p:pic>
        <p:nvPicPr>
          <p:cNvPr id="9" name="Picture 2"/>
          <p:cNvPicPr>
            <a:picLocks noChangeAspect="1" noChangeArrowheads="1"/>
          </p:cNvPicPr>
          <p:nvPr/>
        </p:nvPicPr>
        <p:blipFill>
          <a:blip r:embed="rId3" cstate="print"/>
          <a:srcRect t="57500" r="78069" b="25000"/>
          <a:stretch>
            <a:fillRect/>
          </a:stretch>
        </p:blipFill>
        <p:spPr bwMode="auto">
          <a:xfrm>
            <a:off x="5564554" y="2897504"/>
            <a:ext cx="1952352" cy="760096"/>
          </a:xfrm>
          <a:prstGeom prst="rect">
            <a:avLst/>
          </a:prstGeom>
          <a:noFill/>
          <a:ln w="9525">
            <a:noFill/>
            <a:miter lim="800000"/>
            <a:headEnd/>
            <a:tailEnd/>
          </a:ln>
        </p:spPr>
      </p:pic>
      <p:grpSp>
        <p:nvGrpSpPr>
          <p:cNvPr id="10" name="Group 9"/>
          <p:cNvGrpSpPr/>
          <p:nvPr/>
        </p:nvGrpSpPr>
        <p:grpSpPr>
          <a:xfrm>
            <a:off x="5562600" y="1524000"/>
            <a:ext cx="1956816" cy="758952"/>
            <a:chOff x="609600" y="1981200"/>
            <a:chExt cx="1956816" cy="758952"/>
          </a:xfrm>
        </p:grpSpPr>
        <p:sp>
          <p:nvSpPr>
            <p:cNvPr id="16" name="Rectangle 15"/>
            <p:cNvSpPr/>
            <p:nvPr/>
          </p:nvSpPr>
          <p:spPr>
            <a:xfrm>
              <a:off x="609600" y="1981200"/>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p:cNvPicPr>
              <a:picLocks noChangeAspect="1" noChangeArrowheads="1"/>
            </p:cNvPicPr>
            <p:nvPr/>
          </p:nvPicPr>
          <p:blipFill>
            <a:blip r:embed="rId3" cstate="print"/>
            <a:srcRect t="41250" r="78069" b="45000"/>
            <a:stretch>
              <a:fillRect/>
            </a:stretch>
          </p:blipFill>
          <p:spPr bwMode="auto">
            <a:xfrm>
              <a:off x="609600" y="1981200"/>
              <a:ext cx="1952352" cy="597218"/>
            </a:xfrm>
            <a:prstGeom prst="rect">
              <a:avLst/>
            </a:prstGeom>
            <a:noFill/>
            <a:ln w="9525">
              <a:noFill/>
              <a:miter lim="800000"/>
              <a:headEnd/>
              <a:tailEnd/>
            </a:ln>
          </p:spPr>
        </p:pic>
      </p:grpSp>
      <p:grpSp>
        <p:nvGrpSpPr>
          <p:cNvPr id="18" name="Group 17"/>
          <p:cNvGrpSpPr/>
          <p:nvPr/>
        </p:nvGrpSpPr>
        <p:grpSpPr>
          <a:xfrm>
            <a:off x="5562600" y="4292660"/>
            <a:ext cx="1956816" cy="758952"/>
            <a:chOff x="5181600" y="4521926"/>
            <a:chExt cx="1956816" cy="758952"/>
          </a:xfrm>
        </p:grpSpPr>
        <p:sp>
          <p:nvSpPr>
            <p:cNvPr id="19" name="Rectangle 18"/>
            <p:cNvSpPr/>
            <p:nvPr/>
          </p:nvSpPr>
          <p:spPr>
            <a:xfrm>
              <a:off x="5181600" y="4521926"/>
              <a:ext cx="1956816" cy="7589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a:blip r:embed="rId3" cstate="print"/>
            <a:srcRect t="75000" r="78069" b="15000"/>
            <a:stretch>
              <a:fillRect/>
            </a:stretch>
          </p:blipFill>
          <p:spPr bwMode="auto">
            <a:xfrm>
              <a:off x="5181600" y="4747259"/>
              <a:ext cx="1952352" cy="434341"/>
            </a:xfrm>
            <a:prstGeom prst="rect">
              <a:avLst/>
            </a:prstGeom>
            <a:noFill/>
            <a:ln w="9525">
              <a:noFill/>
              <a:miter lim="800000"/>
              <a:headEnd/>
              <a:tailEnd/>
            </a:ln>
          </p:spPr>
        </p:pic>
      </p:grpSp>
    </p:spTree>
    <p:extLst>
      <p:ext uri="{BB962C8B-B14F-4D97-AF65-F5344CB8AC3E}">
        <p14:creationId xmlns:p14="http://schemas.microsoft.com/office/powerpoint/2010/main" val="30382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Observations with different probes allow us to learn different things!</a:t>
            </a:r>
            <a:endParaRPr lang="en-US" dirty="0"/>
          </a:p>
        </p:txBody>
      </p:sp>
      <p:sp>
        <p:nvSpPr>
          <p:cNvPr id="2" name="Footer Placeholder 1"/>
          <p:cNvSpPr>
            <a:spLocks noGrp="1"/>
          </p:cNvSpPr>
          <p:nvPr>
            <p:ph type="ftr" sz="quarter" idx="11"/>
          </p:nvPr>
        </p:nvSpPr>
        <p:spPr/>
        <p:txBody>
          <a:bodyPr/>
          <a:lstStyle/>
          <a:p>
            <a:r>
              <a:rPr lang="en-US" smtClean="0"/>
              <a:t>C. Aidala, Ohio U., February 11, 2014</a:t>
            </a:r>
            <a:endParaRPr lang="en-US"/>
          </a:p>
        </p:txBody>
      </p:sp>
      <p:sp>
        <p:nvSpPr>
          <p:cNvPr id="3" name="Slide Number Placeholder 2"/>
          <p:cNvSpPr>
            <a:spLocks noGrp="1"/>
          </p:cNvSpPr>
          <p:nvPr>
            <p:ph type="sldNum" sz="quarter" idx="12"/>
          </p:nvPr>
        </p:nvSpPr>
        <p:spPr/>
        <p:txBody>
          <a:bodyPr/>
          <a:lstStyle/>
          <a:p>
            <a:fld id="{B6F15528-21DE-4FAA-801E-634DDDAF4B2B}" type="slidenum">
              <a:rPr lang="en-US" smtClean="0"/>
              <a:pPr/>
              <a:t>8</a:t>
            </a:fld>
            <a:endParaRPr lang="en-US"/>
          </a:p>
        </p:txBody>
      </p:sp>
      <p:pic>
        <p:nvPicPr>
          <p:cNvPr id="64514" name="Picture 2"/>
          <p:cNvPicPr>
            <a:picLocks noChangeAspect="1" noChangeArrowheads="1"/>
          </p:cNvPicPr>
          <p:nvPr/>
        </p:nvPicPr>
        <p:blipFill>
          <a:blip r:embed="rId2" cstate="print"/>
          <a:srcRect/>
          <a:stretch>
            <a:fillRect/>
          </a:stretch>
        </p:blipFill>
        <p:spPr bwMode="auto">
          <a:xfrm>
            <a:off x="1014047" y="1514755"/>
            <a:ext cx="7012768" cy="5114645"/>
          </a:xfrm>
          <a:prstGeom prst="rect">
            <a:avLst/>
          </a:prstGeom>
          <a:noFill/>
          <a:ln w="9525">
            <a:noFill/>
            <a:miter lim="800000"/>
            <a:headEnd/>
            <a:tailEnd/>
          </a:ln>
        </p:spPr>
      </p:pic>
    </p:spTree>
    <p:extLst>
      <p:ext uri="{BB962C8B-B14F-4D97-AF65-F5344CB8AC3E}">
        <p14:creationId xmlns:p14="http://schemas.microsoft.com/office/powerpoint/2010/main" val="3195038595"/>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28600" y="76200"/>
            <a:ext cx="8458200" cy="1143000"/>
          </a:xfrm>
        </p:spPr>
        <p:txBody>
          <a:bodyPr>
            <a:normAutofit fontScale="90000"/>
          </a:bodyPr>
          <a:lstStyle/>
          <a:p>
            <a:r>
              <a:rPr lang="en-US" dirty="0" smtClean="0"/>
              <a:t>The nascent era of quantitative QCD!</a:t>
            </a:r>
          </a:p>
        </p:txBody>
      </p:sp>
      <p:sp>
        <p:nvSpPr>
          <p:cNvPr id="3" name="Content Placeholder 2"/>
          <p:cNvSpPr>
            <a:spLocks noGrp="1"/>
          </p:cNvSpPr>
          <p:nvPr>
            <p:ph idx="1"/>
          </p:nvPr>
        </p:nvSpPr>
        <p:spPr>
          <a:xfrm>
            <a:off x="152400" y="1676400"/>
            <a:ext cx="8686800" cy="4876800"/>
          </a:xfrm>
        </p:spPr>
        <p:txBody>
          <a:bodyPr>
            <a:normAutofit fontScale="92500" lnSpcReduction="10000"/>
          </a:bodyPr>
          <a:lstStyle/>
          <a:p>
            <a:pPr>
              <a:defRPr/>
            </a:pPr>
            <a:r>
              <a:rPr lang="en-US" dirty="0" smtClean="0"/>
              <a:t>QCD: Discovery and development </a:t>
            </a:r>
          </a:p>
          <a:p>
            <a:pPr lvl="1">
              <a:defRPr/>
            </a:pPr>
            <a:r>
              <a:rPr lang="en-US" dirty="0" smtClean="0"/>
              <a:t>1973 </a:t>
            </a:r>
            <a:r>
              <a:rPr lang="en-US" dirty="0" smtClean="0">
                <a:sym typeface="Wingdings" pitchFamily="2" charset="2"/>
              </a:rPr>
              <a:t> ~2004</a:t>
            </a:r>
            <a:endParaRPr lang="en-US" dirty="0" smtClean="0"/>
          </a:p>
          <a:p>
            <a:pPr>
              <a:defRPr/>
            </a:pPr>
            <a:r>
              <a:rPr lang="en-US" dirty="0" smtClean="0"/>
              <a:t>Since 1990s starting to consider detailed internal QCD </a:t>
            </a:r>
            <a:r>
              <a:rPr lang="en-US" i="1" dirty="0" smtClean="0"/>
              <a:t>dynamics,</a:t>
            </a:r>
            <a:r>
              <a:rPr lang="en-US" dirty="0" smtClean="0"/>
              <a:t> going beyond traditional parton model ways of looking at hadrons—and perform phenomenological calculations using these new ideas/tools!</a:t>
            </a:r>
          </a:p>
          <a:p>
            <a:pPr lvl="1">
              <a:defRPr/>
            </a:pPr>
            <a:r>
              <a:rPr lang="en-US" dirty="0" smtClean="0"/>
              <a:t>Various </a:t>
            </a:r>
            <a:r>
              <a:rPr lang="en-US" i="1" dirty="0" err="1" smtClean="0"/>
              <a:t>resummation</a:t>
            </a:r>
            <a:r>
              <a:rPr lang="en-US" dirty="0" smtClean="0"/>
              <a:t> techniques</a:t>
            </a:r>
          </a:p>
          <a:p>
            <a:pPr lvl="1">
              <a:defRPr/>
            </a:pPr>
            <a:r>
              <a:rPr lang="en-US" i="1" dirty="0" smtClean="0"/>
              <a:t>Non-</a:t>
            </a:r>
            <a:r>
              <a:rPr lang="en-US" i="1" dirty="0" err="1" smtClean="0"/>
              <a:t>collinearity</a:t>
            </a:r>
            <a:r>
              <a:rPr lang="en-US" dirty="0" smtClean="0"/>
              <a:t> of partons with parent hadron</a:t>
            </a:r>
          </a:p>
          <a:p>
            <a:pPr lvl="1">
              <a:defRPr/>
            </a:pPr>
            <a:r>
              <a:rPr lang="en-US" sz="2700" dirty="0" smtClean="0"/>
              <a:t>Various </a:t>
            </a:r>
            <a:r>
              <a:rPr lang="en-US" sz="2700" i="1" dirty="0" smtClean="0"/>
              <a:t>effective field theories</a:t>
            </a:r>
            <a:r>
              <a:rPr lang="en-US" sz="2700" dirty="0" smtClean="0"/>
              <a:t>, e.g. Soft-Collinear Eff. Th.</a:t>
            </a:r>
            <a:endParaRPr lang="en-US" sz="2700" i="1" dirty="0" smtClean="0"/>
          </a:p>
          <a:p>
            <a:pPr lvl="1">
              <a:defRPr/>
            </a:pPr>
            <a:r>
              <a:rPr lang="en-US" i="1" dirty="0" smtClean="0"/>
              <a:t>Non-linear</a:t>
            </a:r>
            <a:r>
              <a:rPr lang="en-US" dirty="0" smtClean="0"/>
              <a:t> evolution at small momentum fractions</a:t>
            </a:r>
          </a:p>
          <a:p>
            <a:pPr>
              <a:defRPr/>
            </a:pPr>
            <a:endParaRPr lang="en-US" dirty="0"/>
          </a:p>
        </p:txBody>
      </p:sp>
      <p:sp>
        <p:nvSpPr>
          <p:cNvPr id="19460" name="Footer Placeholder 3"/>
          <p:cNvSpPr>
            <a:spLocks noGrp="1"/>
          </p:cNvSpPr>
          <p:nvPr>
            <p:ph type="ftr" sz="quarter" idx="11"/>
          </p:nvPr>
        </p:nvSpPr>
        <p:spPr>
          <a:noFill/>
        </p:spPr>
        <p:txBody>
          <a:bodyPr/>
          <a:lstStyle/>
          <a:p>
            <a:r>
              <a:rPr lang="en-US" smtClean="0"/>
              <a:t>C. Aidala, Ohio U., February 11, 2014</a:t>
            </a:r>
            <a:endParaRPr lang="en-US"/>
          </a:p>
        </p:txBody>
      </p:sp>
      <p:pic>
        <p:nvPicPr>
          <p:cNvPr id="7" name="Picture 2"/>
          <p:cNvPicPr>
            <a:picLocks noChangeAspect="1" noChangeArrowheads="1"/>
          </p:cNvPicPr>
          <p:nvPr/>
        </p:nvPicPr>
        <p:blipFill>
          <a:blip r:embed="rId3" cstate="print"/>
          <a:srcRect/>
          <a:stretch>
            <a:fillRect/>
          </a:stretch>
        </p:blipFill>
        <p:spPr bwMode="auto">
          <a:xfrm>
            <a:off x="6324600" y="1295400"/>
            <a:ext cx="2667000" cy="1233985"/>
          </a:xfrm>
          <a:prstGeom prst="rect">
            <a:avLst/>
          </a:prstGeom>
          <a:noFill/>
          <a:ln w="9525">
            <a:noFill/>
            <a:miter lim="800000"/>
            <a:headEnd/>
            <a:tailEnd/>
          </a:ln>
        </p:spPr>
      </p:pic>
      <p:sp>
        <p:nvSpPr>
          <p:cNvPr id="31" name="Slide Number Placeholder 30"/>
          <p:cNvSpPr>
            <a:spLocks noGrp="1"/>
          </p:cNvSpPr>
          <p:nvPr>
            <p:ph type="sldNum" sz="quarter" idx="12"/>
          </p:nvPr>
        </p:nvSpPr>
        <p:spPr/>
        <p:txBody>
          <a:bodyPr/>
          <a:lstStyle/>
          <a:p>
            <a:fld id="{9CCA4942-7CEE-491C-9F3A-ADE7BC2C4973}" type="slidenum">
              <a:rPr lang="en-US" smtClean="0"/>
              <a:pPr/>
              <a:t>9</a:t>
            </a:fld>
            <a:endParaRPr lang="en-US"/>
          </a:p>
        </p:txBody>
      </p:sp>
      <p:grpSp>
        <p:nvGrpSpPr>
          <p:cNvPr id="18" name="Group 17"/>
          <p:cNvGrpSpPr/>
          <p:nvPr/>
        </p:nvGrpSpPr>
        <p:grpSpPr>
          <a:xfrm>
            <a:off x="609600" y="1524000"/>
            <a:ext cx="4267200" cy="3226420"/>
            <a:chOff x="304800" y="1219200"/>
            <a:chExt cx="4267200" cy="3226420"/>
          </a:xfrm>
        </p:grpSpPr>
        <p:grpSp>
          <p:nvGrpSpPr>
            <p:cNvPr id="2" name="Group 13"/>
            <p:cNvGrpSpPr/>
            <p:nvPr/>
          </p:nvGrpSpPr>
          <p:grpSpPr>
            <a:xfrm>
              <a:off x="304800" y="1219200"/>
              <a:ext cx="4267200" cy="3226420"/>
              <a:chOff x="304800" y="1497980"/>
              <a:chExt cx="4267200" cy="3226420"/>
            </a:xfrm>
          </p:grpSpPr>
          <p:pic>
            <p:nvPicPr>
              <p:cNvPr id="8" name="Picture 2"/>
              <p:cNvPicPr>
                <a:picLocks noChangeAspect="1" noChangeArrowheads="1"/>
              </p:cNvPicPr>
              <p:nvPr/>
            </p:nvPicPr>
            <p:blipFill>
              <a:blip r:embed="rId4" cstate="print"/>
              <a:srcRect/>
              <a:stretch>
                <a:fillRect/>
              </a:stretch>
            </p:blipFill>
            <p:spPr bwMode="auto">
              <a:xfrm>
                <a:off x="304800" y="1497980"/>
                <a:ext cx="4267200" cy="3150220"/>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2403475" y="2010840"/>
              <a:ext cx="1839913" cy="446270"/>
            </p:xfrm>
            <a:graphic>
              <a:graphicData uri="http://schemas.openxmlformats.org/presentationml/2006/ole">
                <mc:AlternateContent xmlns:mc="http://schemas.openxmlformats.org/markup-compatibility/2006">
                  <mc:Choice xmlns:v="urn:schemas-microsoft-com:vml" Requires="v">
                    <p:oleObj spid="_x0000_s1991833" name="Equation" r:id="rId5" imgW="1002960" imgH="228600" progId="Equation.3">
                      <p:embed/>
                    </p:oleObj>
                  </mc:Choice>
                  <mc:Fallback>
                    <p:oleObj name="Equation" r:id="rId5" imgW="100296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3475" y="2010840"/>
                            <a:ext cx="1839913" cy="4462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0" y="3727203"/>
                <a:ext cx="1676400" cy="491594"/>
              </a:xfrm>
              <a:prstGeom prst="rect">
                <a:avLst/>
              </a:prstGeom>
              <a:noFill/>
            </p:spPr>
            <p:txBody>
              <a:bodyPr wrap="square" rtlCol="0">
                <a:spAutoFit/>
              </a:bodyPr>
              <a:lstStyle/>
              <a:p>
                <a:r>
                  <a:rPr lang="en-US" dirty="0" smtClean="0">
                    <a:solidFill>
                      <a:schemeClr val="tx1"/>
                    </a:solidFill>
                  </a:rPr>
                  <a:t>pp</a:t>
                </a:r>
                <a:r>
                  <a:rPr lang="en-US" dirty="0" smtClean="0">
                    <a:solidFill>
                      <a:schemeClr val="tx1"/>
                    </a:solidFill>
                    <a:sym typeface="Wingdings" pitchFamily="2" charset="2"/>
                  </a:rPr>
                  <a:t></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latin typeface="Symbol" pitchFamily="18" charset="2"/>
                    <a:sym typeface="Wingdings" pitchFamily="2" charset="2"/>
                  </a:rPr>
                  <a:t>p</a:t>
                </a:r>
                <a:r>
                  <a:rPr lang="en-US" baseline="30000" dirty="0" smtClean="0">
                    <a:solidFill>
                      <a:schemeClr val="tx1"/>
                    </a:solidFill>
                    <a:sym typeface="Wingdings" pitchFamily="2" charset="2"/>
                  </a:rPr>
                  <a:t>0</a:t>
                </a:r>
                <a:r>
                  <a:rPr lang="en-US" dirty="0" smtClean="0">
                    <a:solidFill>
                      <a:schemeClr val="tx1"/>
                    </a:solidFill>
                    <a:sym typeface="Wingdings" pitchFamily="2" charset="2"/>
                  </a:rPr>
                  <a:t>X</a:t>
                </a:r>
                <a:endParaRPr lang="en-US" dirty="0">
                  <a:solidFill>
                    <a:schemeClr val="tx1"/>
                  </a:solidFill>
                </a:endParaRPr>
              </a:p>
            </p:txBody>
          </p:sp>
          <p:sp>
            <p:nvSpPr>
              <p:cNvPr id="11" name="TextBox 10"/>
              <p:cNvSpPr txBox="1"/>
              <p:nvPr/>
            </p:nvSpPr>
            <p:spPr>
              <a:xfrm>
                <a:off x="2592592" y="4363898"/>
                <a:ext cx="1220207" cy="360502"/>
              </a:xfrm>
              <a:prstGeom prst="rect">
                <a:avLst/>
              </a:prstGeom>
              <a:noFill/>
            </p:spPr>
            <p:txBody>
              <a:bodyPr wrap="square" rtlCol="0">
                <a:spAutoFit/>
              </a:bodyPr>
              <a:lstStyle/>
              <a:p>
                <a:r>
                  <a:rPr lang="en-US" sz="1600" dirty="0" smtClean="0">
                    <a:solidFill>
                      <a:schemeClr val="tx1"/>
                    </a:solidFill>
                  </a:rPr>
                  <a:t>M (</a:t>
                </a:r>
                <a:r>
                  <a:rPr lang="en-US" sz="1600" dirty="0" err="1" smtClean="0">
                    <a:solidFill>
                      <a:schemeClr val="tx1"/>
                    </a:solidFill>
                  </a:rPr>
                  <a:t>GeV</a:t>
                </a:r>
                <a:r>
                  <a:rPr lang="en-US" sz="1600" dirty="0" smtClean="0">
                    <a:solidFill>
                      <a:schemeClr val="tx1"/>
                    </a:solidFill>
                  </a:rPr>
                  <a:t>)</a:t>
                </a:r>
                <a:endParaRPr lang="en-US" sz="1600" dirty="0">
                  <a:solidFill>
                    <a:schemeClr val="tx1"/>
                  </a:solidFill>
                </a:endParaRPr>
              </a:p>
            </p:txBody>
          </p:sp>
          <p:sp>
            <p:nvSpPr>
              <p:cNvPr id="12" name="Rectangle 11"/>
              <p:cNvSpPr/>
              <p:nvPr/>
            </p:nvSpPr>
            <p:spPr>
              <a:xfrm>
                <a:off x="838200" y="2997030"/>
                <a:ext cx="2743200" cy="622685"/>
              </a:xfrm>
              <a:prstGeom prst="rect">
                <a:avLst/>
              </a:prstGeom>
            </p:spPr>
            <p:txBody>
              <a:bodyPr wrap="square">
                <a:spAutoFit/>
              </a:bodyPr>
              <a:lstStyle/>
              <a:p>
                <a:r>
                  <a:rPr lang="en-US" sz="1600" dirty="0" smtClean="0">
                    <a:solidFill>
                      <a:schemeClr val="tx1"/>
                    </a:solidFill>
                    <a:cs typeface="Times New Roman" pitchFamily="18" charset="0"/>
                  </a:rPr>
                  <a:t>Almeida, Sterman, Vogelsang  </a:t>
                </a:r>
              </a:p>
              <a:p>
                <a:r>
                  <a:rPr lang="en-US" sz="1600" dirty="0" smtClean="0">
                    <a:solidFill>
                      <a:schemeClr val="tx1"/>
                    </a:solidFill>
                    <a:cs typeface="Times New Roman" pitchFamily="18" charset="0"/>
                  </a:rPr>
                  <a:t>PRD80, 074016 (2009) </a:t>
                </a:r>
                <a:endParaRPr lang="en-US" sz="1600" dirty="0">
                  <a:solidFill>
                    <a:schemeClr val="tx1"/>
                  </a:solidFill>
                </a:endParaRPr>
              </a:p>
            </p:txBody>
          </p:sp>
        </p:grpSp>
        <p:sp>
          <p:nvSpPr>
            <p:cNvPr id="14" name="Rounded Rectangle 13"/>
            <p:cNvSpPr/>
            <p:nvPr/>
          </p:nvSpPr>
          <p:spPr bwMode="auto">
            <a:xfrm rot="1680000">
              <a:off x="919992" y="2595882"/>
              <a:ext cx="3383280" cy="221208"/>
            </a:xfrm>
            <a:prstGeom prst="roundRect">
              <a:avLst/>
            </a:prstGeom>
            <a:solidFill>
              <a:schemeClr val="bg1">
                <a:lumMod val="85000"/>
                <a:alpha val="4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sp>
          <p:nvSpPr>
            <p:cNvPr id="38" name="Rounded Rectangle 37"/>
            <p:cNvSpPr/>
            <p:nvPr/>
          </p:nvSpPr>
          <p:spPr bwMode="auto">
            <a:xfrm rot="1440000">
              <a:off x="991326" y="2209074"/>
              <a:ext cx="3383280" cy="91440"/>
            </a:xfrm>
            <a:prstGeom prst="roundRect">
              <a:avLst/>
            </a:prstGeom>
            <a:solidFill>
              <a:schemeClr val="bg1">
                <a:lumMod val="85000"/>
                <a:alpha val="44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rgbClr val="FFFF99"/>
                </a:solidFill>
                <a:effectLst/>
                <a:latin typeface="Times New Roman" pitchFamily="18" charset="0"/>
              </a:endParaRPr>
            </a:p>
          </p:txBody>
        </p:sp>
      </p:grpSp>
      <p:grpSp>
        <p:nvGrpSpPr>
          <p:cNvPr id="40" name="Group 43"/>
          <p:cNvGrpSpPr/>
          <p:nvPr/>
        </p:nvGrpSpPr>
        <p:grpSpPr>
          <a:xfrm>
            <a:off x="762000" y="990600"/>
            <a:ext cx="7924800" cy="3955078"/>
            <a:chOff x="914400" y="1371600"/>
            <a:chExt cx="7924800" cy="3955078"/>
          </a:xfrm>
        </p:grpSpPr>
        <p:grpSp>
          <p:nvGrpSpPr>
            <p:cNvPr id="41" name="Group 12"/>
            <p:cNvGrpSpPr/>
            <p:nvPr/>
          </p:nvGrpSpPr>
          <p:grpSpPr>
            <a:xfrm>
              <a:off x="4495800" y="1371600"/>
              <a:ext cx="4340982" cy="3955078"/>
              <a:chOff x="4495800" y="1371600"/>
              <a:chExt cx="4340982" cy="3955078"/>
            </a:xfrm>
          </p:grpSpPr>
          <p:pic>
            <p:nvPicPr>
              <p:cNvPr id="44" name="Picture 2"/>
              <p:cNvPicPr>
                <a:picLocks noChangeAspect="1" noChangeArrowheads="1"/>
              </p:cNvPicPr>
              <p:nvPr/>
            </p:nvPicPr>
            <p:blipFill>
              <a:blip r:embed="rId7" cstate="print"/>
              <a:srcRect r="51233"/>
              <a:stretch>
                <a:fillRect/>
              </a:stretch>
            </p:blipFill>
            <p:spPr bwMode="auto">
              <a:xfrm>
                <a:off x="4495800" y="1371600"/>
                <a:ext cx="4340982" cy="3843858"/>
              </a:xfrm>
              <a:prstGeom prst="rect">
                <a:avLst/>
              </a:prstGeom>
              <a:noFill/>
              <a:ln w="9525">
                <a:noFill/>
                <a:miter lim="800000"/>
                <a:headEnd/>
                <a:tailEnd/>
              </a:ln>
            </p:spPr>
          </p:pic>
          <p:sp>
            <p:nvSpPr>
              <p:cNvPr id="45" name="TextBox 44"/>
              <p:cNvSpPr txBox="1"/>
              <p:nvPr/>
            </p:nvSpPr>
            <p:spPr>
              <a:xfrm>
                <a:off x="6349638" y="3109563"/>
                <a:ext cx="1454821" cy="400110"/>
              </a:xfrm>
              <a:prstGeom prst="rect">
                <a:avLst/>
              </a:prstGeom>
              <a:noFill/>
            </p:spPr>
            <p:txBody>
              <a:bodyPr wrap="none" rtlCol="0">
                <a:spAutoFit/>
              </a:bodyPr>
              <a:lstStyle/>
              <a:p>
                <a:r>
                  <a:rPr lang="en-US" sz="2000" dirty="0" err="1" smtClean="0">
                    <a:solidFill>
                      <a:srgbClr val="C00000"/>
                    </a:solidFill>
                  </a:rPr>
                  <a:t>Transversity</a:t>
                </a:r>
                <a:endParaRPr lang="en-US" sz="2000" dirty="0">
                  <a:solidFill>
                    <a:srgbClr val="C00000"/>
                  </a:solidFill>
                </a:endParaRPr>
              </a:p>
            </p:txBody>
          </p:sp>
          <p:sp>
            <p:nvSpPr>
              <p:cNvPr id="58" name="TextBox 57"/>
              <p:cNvSpPr txBox="1"/>
              <p:nvPr/>
            </p:nvSpPr>
            <p:spPr>
              <a:xfrm>
                <a:off x="6321485" y="3657600"/>
                <a:ext cx="824264" cy="400110"/>
              </a:xfrm>
              <a:prstGeom prst="rect">
                <a:avLst/>
              </a:prstGeom>
              <a:noFill/>
            </p:spPr>
            <p:txBody>
              <a:bodyPr wrap="none" rtlCol="0">
                <a:spAutoFit/>
              </a:bodyPr>
              <a:lstStyle/>
              <a:p>
                <a:r>
                  <a:rPr lang="en-US" sz="2000" dirty="0" err="1" smtClean="0">
                    <a:solidFill>
                      <a:srgbClr val="C00000"/>
                    </a:solidFill>
                  </a:rPr>
                  <a:t>Sivers</a:t>
                </a:r>
                <a:endParaRPr lang="en-US" sz="2000" dirty="0">
                  <a:solidFill>
                    <a:srgbClr val="C00000"/>
                  </a:solidFill>
                </a:endParaRPr>
              </a:p>
            </p:txBody>
          </p:sp>
          <p:sp>
            <p:nvSpPr>
              <p:cNvPr id="59" name="TextBox 58"/>
              <p:cNvSpPr txBox="1"/>
              <p:nvPr/>
            </p:nvSpPr>
            <p:spPr>
              <a:xfrm>
                <a:off x="6289197" y="4164568"/>
                <a:ext cx="1615827" cy="400110"/>
              </a:xfrm>
              <a:prstGeom prst="rect">
                <a:avLst/>
              </a:prstGeom>
              <a:noFill/>
            </p:spPr>
            <p:txBody>
              <a:bodyPr wrap="none" rtlCol="0">
                <a:spAutoFit/>
              </a:bodyPr>
              <a:lstStyle/>
              <a:p>
                <a:r>
                  <a:rPr lang="en-US" sz="2000" dirty="0" smtClean="0">
                    <a:solidFill>
                      <a:srgbClr val="C00000"/>
                    </a:solidFill>
                  </a:rPr>
                  <a:t>Boer-</a:t>
                </a:r>
                <a:r>
                  <a:rPr lang="en-US" sz="2000" dirty="0" err="1" smtClean="0">
                    <a:solidFill>
                      <a:srgbClr val="C00000"/>
                    </a:solidFill>
                  </a:rPr>
                  <a:t>Mulders</a:t>
                </a:r>
                <a:endParaRPr lang="en-US" sz="2000" dirty="0">
                  <a:solidFill>
                    <a:srgbClr val="C00000"/>
                  </a:solidFill>
                </a:endParaRPr>
              </a:p>
            </p:txBody>
          </p:sp>
          <p:sp>
            <p:nvSpPr>
              <p:cNvPr id="60" name="TextBox 59"/>
              <p:cNvSpPr txBox="1"/>
              <p:nvPr/>
            </p:nvSpPr>
            <p:spPr>
              <a:xfrm>
                <a:off x="7371273" y="4440793"/>
                <a:ext cx="1391727" cy="400110"/>
              </a:xfrm>
              <a:prstGeom prst="rect">
                <a:avLst/>
              </a:prstGeom>
              <a:noFill/>
            </p:spPr>
            <p:txBody>
              <a:bodyPr wrap="none" rtlCol="0">
                <a:spAutoFit/>
              </a:bodyPr>
              <a:lstStyle/>
              <a:p>
                <a:r>
                  <a:rPr lang="en-US" sz="2000" dirty="0" err="1" smtClean="0">
                    <a:solidFill>
                      <a:srgbClr val="C00000"/>
                    </a:solidFill>
                  </a:rPr>
                  <a:t>Pretzelosity</a:t>
                </a:r>
                <a:endParaRPr lang="en-US" sz="2000" dirty="0">
                  <a:solidFill>
                    <a:srgbClr val="C00000"/>
                  </a:solidFill>
                </a:endParaRPr>
              </a:p>
            </p:txBody>
          </p:sp>
          <p:sp>
            <p:nvSpPr>
              <p:cNvPr id="61" name="TextBox 60"/>
              <p:cNvSpPr txBox="1"/>
              <p:nvPr/>
            </p:nvSpPr>
            <p:spPr>
              <a:xfrm>
                <a:off x="6641749" y="4926568"/>
                <a:ext cx="184730" cy="400110"/>
              </a:xfrm>
              <a:prstGeom prst="rect">
                <a:avLst/>
              </a:prstGeom>
              <a:noFill/>
            </p:spPr>
            <p:txBody>
              <a:bodyPr wrap="none" rtlCol="0">
                <a:spAutoFit/>
              </a:bodyPr>
              <a:lstStyle/>
              <a:p>
                <a:endParaRPr lang="en-US" sz="2000" dirty="0">
                  <a:solidFill>
                    <a:srgbClr val="C00000"/>
                  </a:solidFill>
                </a:endParaRPr>
              </a:p>
            </p:txBody>
          </p:sp>
          <p:sp>
            <p:nvSpPr>
              <p:cNvPr id="62" name="Rectangle 61"/>
              <p:cNvSpPr/>
              <p:nvPr/>
            </p:nvSpPr>
            <p:spPr>
              <a:xfrm>
                <a:off x="4663966" y="2133600"/>
                <a:ext cx="1828800" cy="1524000"/>
              </a:xfrm>
              <a:prstGeom prst="rect">
                <a:avLst/>
              </a:prstGeom>
              <a:solidFill>
                <a:schemeClr val="bg1">
                  <a:lumMod val="6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85000"/>
                      <a:lumOff val="15000"/>
                    </a:schemeClr>
                  </a:solidFill>
                </a:endParaRPr>
              </a:p>
            </p:txBody>
          </p:sp>
          <p:sp>
            <p:nvSpPr>
              <p:cNvPr id="63" name="TextBox 62"/>
              <p:cNvSpPr txBox="1"/>
              <p:nvPr/>
            </p:nvSpPr>
            <p:spPr>
              <a:xfrm>
                <a:off x="5816534" y="45720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64" name="TextBox 63"/>
              <p:cNvSpPr txBox="1"/>
              <p:nvPr/>
            </p:nvSpPr>
            <p:spPr>
              <a:xfrm>
                <a:off x="7367570" y="2133600"/>
                <a:ext cx="1323119" cy="400110"/>
              </a:xfrm>
              <a:prstGeom prst="rect">
                <a:avLst/>
              </a:prstGeom>
              <a:noFill/>
            </p:spPr>
            <p:txBody>
              <a:bodyPr wrap="none" rtlCol="0">
                <a:spAutoFit/>
              </a:bodyPr>
              <a:lstStyle/>
              <a:p>
                <a:r>
                  <a:rPr lang="en-US" sz="2000" dirty="0" smtClean="0">
                    <a:solidFill>
                      <a:srgbClr val="C00000"/>
                    </a:solidFill>
                  </a:rPr>
                  <a:t>Worm gear</a:t>
                </a:r>
                <a:endParaRPr lang="en-US" sz="2000" dirty="0">
                  <a:solidFill>
                    <a:srgbClr val="C00000"/>
                  </a:solidFill>
                </a:endParaRPr>
              </a:p>
            </p:txBody>
          </p:sp>
          <p:sp>
            <p:nvSpPr>
              <p:cNvPr id="65" name="Rectangle 64"/>
              <p:cNvSpPr/>
              <p:nvPr/>
            </p:nvSpPr>
            <p:spPr>
              <a:xfrm>
                <a:off x="5390834" y="2153888"/>
                <a:ext cx="1016625" cy="369332"/>
              </a:xfrm>
              <a:prstGeom prst="rect">
                <a:avLst/>
              </a:prstGeom>
            </p:spPr>
            <p:txBody>
              <a:bodyPr wrap="none">
                <a:spAutoFit/>
              </a:bodyPr>
              <a:lstStyle/>
              <a:p>
                <a:pPr algn="ctr"/>
                <a:r>
                  <a:rPr lang="en-US" dirty="0" smtClean="0">
                    <a:solidFill>
                      <a:schemeClr val="tx1">
                        <a:lumMod val="85000"/>
                        <a:lumOff val="15000"/>
                      </a:schemeClr>
                    </a:solidFill>
                  </a:rPr>
                  <a:t>Collinear</a:t>
                </a:r>
                <a:endParaRPr lang="en-US" dirty="0">
                  <a:solidFill>
                    <a:schemeClr val="tx1">
                      <a:lumMod val="85000"/>
                      <a:lumOff val="15000"/>
                    </a:schemeClr>
                  </a:solidFill>
                </a:endParaRPr>
              </a:p>
            </p:txBody>
          </p:sp>
        </p:grpSp>
        <p:sp>
          <p:nvSpPr>
            <p:cNvPr id="42" name="TextBox 41"/>
            <p:cNvSpPr txBox="1"/>
            <p:nvPr/>
          </p:nvSpPr>
          <p:spPr>
            <a:xfrm>
              <a:off x="4482302" y="1371600"/>
              <a:ext cx="4356898" cy="415498"/>
            </a:xfrm>
            <a:prstGeom prst="rect">
              <a:avLst/>
            </a:prstGeom>
            <a:noFill/>
          </p:spPr>
          <p:txBody>
            <a:bodyPr wrap="none" rtlCol="0">
              <a:spAutoFit/>
            </a:bodyPr>
            <a:lstStyle/>
            <a:p>
              <a:r>
                <a:rPr lang="en-US" sz="2100" dirty="0" smtClean="0">
                  <a:solidFill>
                    <a:schemeClr val="tx1"/>
                  </a:solidFill>
                  <a:latin typeface="Arial" pitchFamily="34" charset="0"/>
                  <a:cs typeface="Arial" pitchFamily="34" charset="0"/>
                </a:rPr>
                <a:t>Transverse-Momentum-Dependent</a:t>
              </a:r>
              <a:endParaRPr lang="en-US" sz="2100" dirty="0">
                <a:solidFill>
                  <a:schemeClr val="tx1"/>
                </a:solidFill>
                <a:latin typeface="Arial" pitchFamily="34" charset="0"/>
                <a:cs typeface="Arial" pitchFamily="34" charset="0"/>
              </a:endParaRPr>
            </a:p>
          </p:txBody>
        </p:sp>
        <p:sp>
          <p:nvSpPr>
            <p:cNvPr id="43" name="TextBox 42"/>
            <p:cNvSpPr txBox="1"/>
            <p:nvPr/>
          </p:nvSpPr>
          <p:spPr>
            <a:xfrm>
              <a:off x="914400" y="2209800"/>
              <a:ext cx="3483896" cy="830997"/>
            </a:xfrm>
            <a:prstGeom prst="rect">
              <a:avLst/>
            </a:prstGeom>
            <a:solidFill>
              <a:schemeClr val="bg1"/>
            </a:solidFill>
          </p:spPr>
          <p:txBody>
            <a:bodyPr wrap="square" rtlCol="0">
              <a:spAutoFit/>
            </a:bodyPr>
            <a:lstStyle/>
            <a:p>
              <a:r>
                <a:rPr lang="en-US" dirty="0" smtClean="0">
                  <a:solidFill>
                    <a:schemeClr val="tx1"/>
                  </a:solidFill>
                </a:rPr>
                <a:t>Mulders &amp; </a:t>
              </a:r>
              <a:r>
                <a:rPr lang="en-US" dirty="0" err="1" smtClean="0">
                  <a:solidFill>
                    <a:schemeClr val="tx1"/>
                  </a:solidFill>
                </a:rPr>
                <a:t>Tangerman</a:t>
              </a:r>
              <a:r>
                <a:rPr lang="en-US" dirty="0" smtClean="0">
                  <a:solidFill>
                    <a:schemeClr val="tx1"/>
                  </a:solidFill>
                </a:rPr>
                <a:t>, NPB 461, 197 (1996)</a:t>
              </a:r>
              <a:endParaRPr lang="en-US" dirty="0">
                <a:solidFill>
                  <a:schemeClr val="tx1"/>
                </a:solidFill>
              </a:endParaRPr>
            </a:p>
          </p:txBody>
        </p:sp>
      </p:grpSp>
      <p:grpSp>
        <p:nvGrpSpPr>
          <p:cNvPr id="66" name="Group 31"/>
          <p:cNvGrpSpPr/>
          <p:nvPr/>
        </p:nvGrpSpPr>
        <p:grpSpPr>
          <a:xfrm>
            <a:off x="414184" y="1447800"/>
            <a:ext cx="8272616" cy="3162300"/>
            <a:chOff x="414184" y="1447800"/>
            <a:chExt cx="8272616" cy="3162300"/>
          </a:xfrm>
        </p:grpSpPr>
        <p:pic>
          <p:nvPicPr>
            <p:cNvPr id="67" name="Picture 2"/>
            <p:cNvPicPr>
              <a:picLocks noChangeAspect="1" noChangeArrowheads="1"/>
            </p:cNvPicPr>
            <p:nvPr/>
          </p:nvPicPr>
          <p:blipFill>
            <a:blip r:embed="rId8" cstate="print"/>
            <a:srcRect/>
            <a:stretch>
              <a:fillRect/>
            </a:stretch>
          </p:blipFill>
          <p:spPr bwMode="auto">
            <a:xfrm>
              <a:off x="4886325" y="2133600"/>
              <a:ext cx="3800475" cy="2428875"/>
            </a:xfrm>
            <a:prstGeom prst="rect">
              <a:avLst/>
            </a:prstGeom>
            <a:noFill/>
            <a:ln w="9525">
              <a:noFill/>
              <a:miter lim="800000"/>
              <a:headEnd/>
              <a:tailEnd/>
            </a:ln>
          </p:spPr>
        </p:pic>
        <p:pic>
          <p:nvPicPr>
            <p:cNvPr id="68" name="Picture 3"/>
            <p:cNvPicPr>
              <a:picLocks noChangeAspect="1" noChangeArrowheads="1"/>
            </p:cNvPicPr>
            <p:nvPr/>
          </p:nvPicPr>
          <p:blipFill>
            <a:blip r:embed="rId9" cstate="print"/>
            <a:srcRect/>
            <a:stretch>
              <a:fillRect/>
            </a:stretch>
          </p:blipFill>
          <p:spPr bwMode="auto">
            <a:xfrm>
              <a:off x="414184" y="1447800"/>
              <a:ext cx="4386416" cy="3162300"/>
            </a:xfrm>
            <a:prstGeom prst="rect">
              <a:avLst/>
            </a:prstGeom>
            <a:noFill/>
            <a:ln w="9525">
              <a:noFill/>
              <a:miter lim="800000"/>
              <a:headEnd/>
              <a:tailEnd/>
            </a:ln>
          </p:spPr>
        </p:pic>
        <p:sp>
          <p:nvSpPr>
            <p:cNvPr id="69" name="TextBox 68"/>
            <p:cNvSpPr txBox="1"/>
            <p:nvPr/>
          </p:nvSpPr>
          <p:spPr>
            <a:xfrm>
              <a:off x="1204970" y="1764268"/>
              <a:ext cx="1766830" cy="461665"/>
            </a:xfrm>
            <a:prstGeom prst="rect">
              <a:avLst/>
            </a:prstGeom>
            <a:noFill/>
          </p:spPr>
          <p:txBody>
            <a:bodyPr wrap="none" rtlCol="0">
              <a:spAutoFit/>
            </a:bodyPr>
            <a:lstStyle/>
            <a:p>
              <a:r>
                <a:rPr lang="en-US" dirty="0" smtClean="0">
                  <a:solidFill>
                    <a:schemeClr val="tx1"/>
                  </a:solidFill>
                </a:rPr>
                <a:t>Higgs vs. </a:t>
              </a:r>
              <a:r>
                <a:rPr lang="en-US" dirty="0" err="1" smtClean="0">
                  <a:solidFill>
                    <a:schemeClr val="tx1"/>
                  </a:solidFill>
                </a:rPr>
                <a:t>p</a:t>
              </a:r>
              <a:r>
                <a:rPr lang="en-US" baseline="-25000" dirty="0" err="1" smtClean="0">
                  <a:solidFill>
                    <a:schemeClr val="tx1"/>
                  </a:solidFill>
                </a:rPr>
                <a:t>T</a:t>
              </a:r>
              <a:endParaRPr lang="en-US" baseline="-25000" dirty="0">
                <a:solidFill>
                  <a:schemeClr val="tx1"/>
                </a:solidFill>
              </a:endParaRPr>
            </a:p>
          </p:txBody>
        </p:sp>
        <p:sp>
          <p:nvSpPr>
            <p:cNvPr id="70" name="Oval 69"/>
            <p:cNvSpPr/>
            <p:nvPr/>
          </p:nvSpPr>
          <p:spPr>
            <a:xfrm>
              <a:off x="1070488" y="2286000"/>
              <a:ext cx="533400" cy="13716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p:cNvSpPr txBox="1"/>
            <p:nvPr/>
          </p:nvSpPr>
          <p:spPr>
            <a:xfrm>
              <a:off x="2295881" y="2662535"/>
              <a:ext cx="2094612" cy="430887"/>
            </a:xfrm>
            <a:prstGeom prst="rect">
              <a:avLst/>
            </a:prstGeom>
            <a:noFill/>
          </p:spPr>
          <p:txBody>
            <a:bodyPr wrap="none" rtlCol="0">
              <a:spAutoFit/>
            </a:bodyPr>
            <a:lstStyle/>
            <a:p>
              <a:r>
                <a:rPr lang="en-US" sz="2200" dirty="0" smtClean="0">
                  <a:solidFill>
                    <a:schemeClr val="tx1"/>
                  </a:solidFill>
                </a:rPr>
                <a:t>arXiv:1108.3609</a:t>
              </a:r>
              <a:endParaRPr lang="en-US" sz="2200" dirty="0">
                <a:solidFill>
                  <a:schemeClr val="tx1"/>
                </a:solidFill>
              </a:endParaRPr>
            </a:p>
          </p:txBody>
        </p:sp>
      </p:grpSp>
      <p:grpSp>
        <p:nvGrpSpPr>
          <p:cNvPr id="72" name="Group 17"/>
          <p:cNvGrpSpPr/>
          <p:nvPr/>
        </p:nvGrpSpPr>
        <p:grpSpPr>
          <a:xfrm>
            <a:off x="609600" y="1445170"/>
            <a:ext cx="8763000" cy="4052614"/>
            <a:chOff x="609600" y="1524000"/>
            <a:chExt cx="8763000" cy="4052614"/>
          </a:xfrm>
        </p:grpSpPr>
        <p:pic>
          <p:nvPicPr>
            <p:cNvPr id="73" name="Picture 4"/>
            <p:cNvPicPr>
              <a:picLocks noChangeAspect="1" noChangeArrowheads="1"/>
            </p:cNvPicPr>
            <p:nvPr/>
          </p:nvPicPr>
          <p:blipFill>
            <a:blip r:embed="rId10" cstate="print"/>
            <a:srcRect/>
            <a:stretch>
              <a:fillRect/>
            </a:stretch>
          </p:blipFill>
          <p:spPr bwMode="auto">
            <a:xfrm>
              <a:off x="4191000" y="2209800"/>
              <a:ext cx="4857750" cy="1819541"/>
            </a:xfrm>
            <a:prstGeom prst="rect">
              <a:avLst/>
            </a:prstGeom>
            <a:noFill/>
            <a:ln w="9525">
              <a:noFill/>
              <a:miter lim="800000"/>
              <a:headEnd/>
              <a:tailEnd/>
            </a:ln>
          </p:spPr>
        </p:pic>
        <p:sp>
          <p:nvSpPr>
            <p:cNvPr id="74" name="Rectangle 73"/>
            <p:cNvSpPr/>
            <p:nvPr/>
          </p:nvSpPr>
          <p:spPr>
            <a:xfrm>
              <a:off x="6324600" y="3102166"/>
              <a:ext cx="3048000" cy="400110"/>
            </a:xfrm>
            <a:prstGeom prst="rect">
              <a:avLst/>
            </a:prstGeom>
          </p:spPr>
          <p:txBody>
            <a:bodyPr wrap="square">
              <a:spAutoFit/>
            </a:bodyPr>
            <a:lstStyle/>
            <a:p>
              <a:r>
                <a:rPr lang="en-US" sz="2000" dirty="0" smtClean="0">
                  <a:solidFill>
                    <a:schemeClr val="tx1"/>
                  </a:solidFill>
                </a:rPr>
                <a:t>PRD80, 034031 (2009)</a:t>
              </a:r>
              <a:endParaRPr lang="en-US" sz="2000" dirty="0">
                <a:solidFill>
                  <a:schemeClr val="tx1"/>
                </a:solidFill>
              </a:endParaRPr>
            </a:p>
          </p:txBody>
        </p:sp>
        <p:pic>
          <p:nvPicPr>
            <p:cNvPr id="75" name="Picture 5"/>
            <p:cNvPicPr>
              <a:picLocks noChangeAspect="1" noChangeArrowheads="1"/>
            </p:cNvPicPr>
            <p:nvPr/>
          </p:nvPicPr>
          <p:blipFill>
            <a:blip r:embed="rId11" cstate="print"/>
            <a:srcRect/>
            <a:stretch>
              <a:fillRect/>
            </a:stretch>
          </p:blipFill>
          <p:spPr bwMode="auto">
            <a:xfrm>
              <a:off x="609600" y="1524000"/>
              <a:ext cx="3557588" cy="4052614"/>
            </a:xfrm>
            <a:prstGeom prst="rect">
              <a:avLst/>
            </a:prstGeom>
            <a:noFill/>
            <a:ln w="9525">
              <a:noFill/>
              <a:miter lim="800000"/>
              <a:headEnd/>
              <a:tailEnd/>
            </a:ln>
          </p:spPr>
        </p:pic>
      </p:grpSp>
    </p:spTree>
    <p:extLst>
      <p:ext uri="{BB962C8B-B14F-4D97-AF65-F5344CB8AC3E}">
        <p14:creationId xmlns:p14="http://schemas.microsoft.com/office/powerpoint/2010/main" val="32153147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linds(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xit" presetSubtype="10" fill="hold" nodeType="clickEffect">
                                  <p:stCondLst>
                                    <p:cond delay="0"/>
                                  </p:stCondLst>
                                  <p:childTnLst>
                                    <p:animEffect transition="out" filter="blinds(horizontal)">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blinds(horizontal)">
                                      <p:cBhvr>
                                        <p:cTn id="28" dur="500"/>
                                        <p:tgtEl>
                                          <p:spTgt spid="3">
                                            <p:txEl>
                                              <p:pRg st="4" end="4"/>
                                            </p:txEl>
                                          </p:spTgt>
                                        </p:tgtEl>
                                      </p:cBhvr>
                                    </p:animEffect>
                                  </p:childTnLst>
                                </p:cTn>
                              </p:par>
                            </p:childTnLst>
                          </p:cTn>
                        </p:par>
                        <p:par>
                          <p:cTn id="29" fill="hold">
                            <p:stCondLst>
                              <p:cond delay="1000"/>
                            </p:stCondLst>
                            <p:childTnLst>
                              <p:par>
                                <p:cTn id="30" presetID="3" presetClass="entr" presetSubtype="10" fill="hold"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linds(horizont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par>
                                <p:cTn id="38" presetID="3" presetClass="exit" presetSubtype="10" fill="hold" nodeType="withEffect">
                                  <p:stCondLst>
                                    <p:cond delay="0"/>
                                  </p:stCondLst>
                                  <p:childTnLst>
                                    <p:animEffect transition="out" filter="blinds(horizontal)">
                                      <p:cBhvr>
                                        <p:cTn id="39" dur="500"/>
                                        <p:tgtEl>
                                          <p:spTgt spid="40"/>
                                        </p:tgtEl>
                                      </p:cBhvr>
                                    </p:animEffect>
                                    <p:set>
                                      <p:cBhvr>
                                        <p:cTn id="40" dur="1" fill="hold">
                                          <p:stCondLst>
                                            <p:cond delay="499"/>
                                          </p:stCondLst>
                                        </p:cTn>
                                        <p:tgtEl>
                                          <p:spTgt spid="40"/>
                                        </p:tgtEl>
                                        <p:attrNameLst>
                                          <p:attrName>style.visibility</p:attrName>
                                        </p:attrNameLst>
                                      </p:cBhvr>
                                      <p:to>
                                        <p:strVal val="hidden"/>
                                      </p:to>
                                    </p:set>
                                  </p:childTnLst>
                                </p:cTn>
                              </p:par>
                            </p:childTnLst>
                          </p:cTn>
                        </p:par>
                        <p:par>
                          <p:cTn id="41" fill="hold">
                            <p:stCondLst>
                              <p:cond delay="500"/>
                            </p:stCondLst>
                            <p:childTnLst>
                              <p:par>
                                <p:cTn id="42" presetID="3" presetClass="entr" presetSubtype="1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Effect transition="in" filter="blinds(horizontal)">
                                      <p:cBhvr>
                                        <p:cTn id="44" dur="500"/>
                                        <p:tgtEl>
                                          <p:spTgt spid="66"/>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66"/>
                                        </p:tgtEl>
                                      </p:cBhvr>
                                    </p:animEffect>
                                    <p:set>
                                      <p:cBhvr>
                                        <p:cTn id="49" dur="1" fill="hold">
                                          <p:stCondLst>
                                            <p:cond delay="499"/>
                                          </p:stCondLst>
                                        </p:cTn>
                                        <p:tgtEl>
                                          <p:spTgt spid="66"/>
                                        </p:tgtEl>
                                        <p:attrNameLst>
                                          <p:attrName>style.visibility</p:attrName>
                                        </p:attrNameLst>
                                      </p:cBhvr>
                                      <p:to>
                                        <p:strVal val="hidden"/>
                                      </p:to>
                                    </p:set>
                                  </p:childTnLst>
                                </p:cTn>
                              </p:par>
                            </p:childTnLst>
                          </p:cTn>
                        </p:par>
                        <p:par>
                          <p:cTn id="50" fill="hold">
                            <p:stCondLst>
                              <p:cond delay="500"/>
                            </p:stCondLst>
                            <p:childTnLst>
                              <p:par>
                                <p:cTn id="51" presetID="3" presetClass="entr" presetSubtype="10" fill="hold" nodeType="after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blinds(horizontal)">
                                      <p:cBhvr>
                                        <p:cTn id="53" dur="500"/>
                                        <p:tgtEl>
                                          <p:spTgt spid="3">
                                            <p:txEl>
                                              <p:pRg st="6" end="6"/>
                                            </p:txEl>
                                          </p:spTgt>
                                        </p:tgtEl>
                                      </p:cBhvr>
                                    </p:animEffect>
                                  </p:childTnLst>
                                </p:cTn>
                              </p:par>
                            </p:childTnLst>
                          </p:cTn>
                        </p:par>
                        <p:par>
                          <p:cTn id="54" fill="hold">
                            <p:stCondLst>
                              <p:cond delay="1000"/>
                            </p:stCondLst>
                            <p:childTnLst>
                              <p:par>
                                <p:cTn id="55" presetID="3" presetClass="entr" presetSubtype="10" fill="hold" nodeType="afterEffect">
                                  <p:stCondLst>
                                    <p:cond delay="0"/>
                                  </p:stCondLst>
                                  <p:childTnLst>
                                    <p:set>
                                      <p:cBhvr>
                                        <p:cTn id="56" dur="1" fill="hold">
                                          <p:stCondLst>
                                            <p:cond delay="0"/>
                                          </p:stCondLst>
                                        </p:cTn>
                                        <p:tgtEl>
                                          <p:spTgt spid="72"/>
                                        </p:tgtEl>
                                        <p:attrNameLst>
                                          <p:attrName>style.visibility</p:attrName>
                                        </p:attrNameLst>
                                      </p:cBhvr>
                                      <p:to>
                                        <p:strVal val="visible"/>
                                      </p:to>
                                    </p:set>
                                    <p:animEffect transition="in" filter="blinds(horizontal)">
                                      <p:cBhvr>
                                        <p:cTn id="5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7.9|24"/>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rgbClr val="FFFF99"/>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27170</TotalTime>
  <Words>5563</Words>
  <Application>Microsoft Office PowerPoint</Application>
  <PresentationFormat>On-screen Show (4:3)</PresentationFormat>
  <Paragraphs>847</Paragraphs>
  <Slides>79</Slides>
  <Notes>54</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79</vt:i4>
      </vt:variant>
    </vt:vector>
  </HeadingPairs>
  <TitlesOfParts>
    <vt:vector size="85" baseType="lpstr">
      <vt:lpstr>Default Design</vt:lpstr>
      <vt:lpstr>Bitmap Image</vt:lpstr>
      <vt:lpstr>Equation</vt:lpstr>
      <vt:lpstr>Document</vt:lpstr>
      <vt:lpstr>ﾋﾞｯﾄﾏｯﾌﾟ ｲﾒｰｼﾞ</vt:lpstr>
      <vt:lpstr>Photo Editor Photo</vt:lpstr>
      <vt:lpstr>Investigating Proton Structure at the  Relativistic Heavy Ion Collider</vt:lpstr>
      <vt:lpstr>How do we understand the visible matter in our universe in terms of the fundamental quarks and gluons of quantum chromodynamics?</vt:lpstr>
      <vt:lpstr>The proton as a QCD “laboratory”</vt:lpstr>
      <vt:lpstr>Deep-Inelastic Scattering:  A Tool of the Trade</vt:lpstr>
      <vt:lpstr>Parton distribution functions inside a nucleon:  The language we’ve developed (so far!)</vt:lpstr>
      <vt:lpstr>Decades of DIS data: What have we learned?</vt:lpstr>
      <vt:lpstr>And a (relatively) recent surprise from  p+p, p+d collisions</vt:lpstr>
      <vt:lpstr>Observations with different probes allow us to learn different things!</vt:lpstr>
      <vt:lpstr>The nascent era of quantitative QCD!</vt:lpstr>
      <vt:lpstr>Additional recent theoretical progress in QCD</vt:lpstr>
      <vt:lpstr>The Relativistic Heavy Ion Collider at Brookhaven National Laboratory</vt:lpstr>
      <vt:lpstr>Mapping out the proton</vt:lpstr>
      <vt:lpstr>RHIC as a polarized p+p collider</vt:lpstr>
      <vt:lpstr>December 2001: News to celebrate</vt:lpstr>
      <vt:lpstr>RHIC polarized proton experiments</vt:lpstr>
      <vt:lpstr>Proton spin structure at RHIC</vt:lpstr>
      <vt:lpstr>Reliance on input from  simpler systems</vt:lpstr>
      <vt:lpstr>Predictive power of pQCD</vt:lpstr>
      <vt:lpstr>Proton spin structure at RHIC</vt:lpstr>
      <vt:lpstr>Probing the helicity structure of the nucleon with p+p collisions</vt:lpstr>
      <vt:lpstr>Proton “spin crisis”</vt:lpstr>
      <vt:lpstr>Quest for DG, the gluon spin contribution to the spin of the proton</vt:lpstr>
      <vt:lpstr>Latest RHIC data and present status of  DG</vt:lpstr>
      <vt:lpstr>Proton spin structure at RHIC</vt:lpstr>
      <vt:lpstr>PowerPoint Presentation</vt:lpstr>
      <vt:lpstr>Flavor-separated sea quark helicities through W production </vt:lpstr>
      <vt:lpstr>Parity-violating single-helicity asymmetries</vt:lpstr>
      <vt:lpstr>Proton spin structure at RHIC</vt:lpstr>
      <vt:lpstr>1976: Discovery in p+p collisions!  Huge transverse single-spin asymmetries</vt:lpstr>
      <vt:lpstr>Transverse-momentum-dependent distributions and single-spin asymmetries</vt:lpstr>
      <vt:lpstr>Quark distribution functions</vt:lpstr>
      <vt:lpstr>PowerPoint Presentation</vt:lpstr>
      <vt:lpstr>Transverse single-spin asymmetries:  From low to high energies!</vt:lpstr>
      <vt:lpstr>Effects persist up to transverse momenta of 7 GeV/c at √s=500 GeV!</vt:lpstr>
      <vt:lpstr>Modified universality of T-odd  transverse-momentum-dependent distributions:  Color in action! </vt:lpstr>
      <vt:lpstr>What things “look” like depends on  how you “look”!</vt:lpstr>
      <vt:lpstr>Physical consequences of a  gauge-invariant quantum theory:  Aharonov-Bohm (1959)</vt:lpstr>
      <vt:lpstr>Physical consequences of a  gauge-invariant quantum theory:  Aharonov-Bohm (1959)</vt:lpstr>
      <vt:lpstr>Physical consequences of a  gauge-invariant quantum theory:  Aharonov-Bohm effect in QCD!!</vt:lpstr>
      <vt:lpstr>QCD Aharonov-Bohm effect:  Color entanglement</vt:lpstr>
      <vt:lpstr>Testing the Aharonov-Bohm effect in QCD as a non-Abelian gauge theory</vt:lpstr>
      <vt:lpstr>Testing the Aharonov-Bohm effect in QCD as a non-Abelian gauge theory</vt:lpstr>
      <vt:lpstr>Consequences of QCD as a  non-Abelian gauge theory:  New predictions emerging</vt:lpstr>
      <vt:lpstr>Summary and outlook</vt:lpstr>
      <vt:lpstr>Additional Material</vt:lpstr>
      <vt:lpstr>PowerPoint Presentation</vt:lpstr>
      <vt:lpstr>Another Surprise: Transverse Single-Spin Asymmetry in Eta Meson Production</vt:lpstr>
      <vt:lpstr>Improvements in knowledge of gluon and sea quark spin contributions from RHIC data</vt:lpstr>
      <vt:lpstr>World data on polarized proton structure function</vt:lpstr>
      <vt:lpstr>Dijet Cross Section and  Double Helicity Asymmetry</vt:lpstr>
      <vt:lpstr>√s=62.4 GeV Forward pions</vt:lpstr>
      <vt:lpstr>√s=62.4 GeV Forward kaons</vt:lpstr>
      <vt:lpstr>Fragmentation Functions (FF’s): Improving Our Input for Inclusive Hadronic Probes</vt:lpstr>
      <vt:lpstr>Extending x Coverage</vt:lpstr>
      <vt:lpstr>PowerPoint Presentation</vt:lpstr>
      <vt:lpstr>PowerPoint Presentation</vt:lpstr>
      <vt:lpstr>Forward neutrons at Ös=200 GeV at PHENIX</vt:lpstr>
      <vt:lpstr>Single-Spin Asymmetries for Local Polarimetry: Confirmation of Longitudinal Polarization</vt:lpstr>
      <vt:lpstr>PowerPoint Presentation</vt:lpstr>
      <vt:lpstr>Helicity Flip Amplitudes</vt:lpstr>
      <vt:lpstr>Calibration using different probes</vt:lpstr>
      <vt:lpstr> Sampling the Integral of DG: p0 pT vs. xgluon </vt:lpstr>
      <vt:lpstr>Total W Cross Section</vt:lpstr>
      <vt:lpstr>PHENIX W Measurements</vt:lpstr>
      <vt:lpstr>Final W Results from 2009 Data</vt:lpstr>
      <vt:lpstr>Longitudinal (Helicity) vs. Transverse Spin Structure</vt:lpstr>
      <vt:lpstr>Factorization and universality in perturbative QCD</vt:lpstr>
      <vt:lpstr>Factorization and Color</vt:lpstr>
      <vt:lpstr>PHENIX Detector</vt:lpstr>
      <vt:lpstr>BRAHMS detector</vt:lpstr>
      <vt:lpstr>The STAR Detector at RHIC</vt:lpstr>
      <vt:lpstr>Neural Network PDF Collaboration Helicity Fits</vt:lpstr>
      <vt:lpstr>The other side of the  “confinement coin”:  Formation of QCD bound states</vt:lpstr>
      <vt:lpstr>Moving beyond traditional quark and gluon fragmentation functions</vt:lpstr>
      <vt:lpstr>Evidence of other hadronization mechanisms in the presence of additional quarks and gluons </vt:lpstr>
      <vt:lpstr>Evidence of other hadronization mechanisms in the presence of additional quarks and gluons </vt:lpstr>
      <vt:lpstr>Bound states of QCD bound states: Creating nuclei (and antinuclei!)  in high-energy heavy ion collisions</vt:lpstr>
      <vt:lpstr>Nucleon structure:  The early years</vt:lpstr>
      <vt:lpstr>Spin-momentum correlations and  the proton as a QCD “laboratory”</vt:lpstr>
    </vt:vector>
  </TitlesOfParts>
  <Company>Brookhaven National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Recent Spin Results from PHENIX</dc:title>
  <dc:creator>caidala</dc:creator>
  <cp:lastModifiedBy>Aidala, Christine</cp:lastModifiedBy>
  <cp:revision>1499</cp:revision>
  <cp:lastPrinted>2004-04-12T17:33:33Z</cp:lastPrinted>
  <dcterms:created xsi:type="dcterms:W3CDTF">2003-11-06T17:14:18Z</dcterms:created>
  <dcterms:modified xsi:type="dcterms:W3CDTF">2014-02-11T05:18:49Z</dcterms:modified>
</cp:coreProperties>
</file>