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372" r:id="rId3"/>
    <p:sldId id="329" r:id="rId4"/>
    <p:sldId id="375" r:id="rId5"/>
    <p:sldId id="376" r:id="rId6"/>
    <p:sldId id="380" r:id="rId7"/>
    <p:sldId id="373" r:id="rId8"/>
    <p:sldId id="328" r:id="rId9"/>
    <p:sldId id="344" r:id="rId10"/>
    <p:sldId id="334" r:id="rId11"/>
    <p:sldId id="342" r:id="rId12"/>
    <p:sldId id="349" r:id="rId13"/>
    <p:sldId id="399" r:id="rId14"/>
    <p:sldId id="343" r:id="rId15"/>
    <p:sldId id="363" r:id="rId16"/>
    <p:sldId id="299" r:id="rId17"/>
    <p:sldId id="400" r:id="rId18"/>
    <p:sldId id="401" r:id="rId19"/>
    <p:sldId id="405" r:id="rId20"/>
    <p:sldId id="396" r:id="rId21"/>
    <p:sldId id="397" r:id="rId22"/>
    <p:sldId id="395" r:id="rId23"/>
    <p:sldId id="393" r:id="rId24"/>
    <p:sldId id="394" r:id="rId25"/>
    <p:sldId id="385" r:id="rId26"/>
    <p:sldId id="386" r:id="rId27"/>
    <p:sldId id="383" r:id="rId28"/>
    <p:sldId id="398" r:id="rId29"/>
    <p:sldId id="402" r:id="rId30"/>
    <p:sldId id="348" r:id="rId31"/>
    <p:sldId id="340" r:id="rId32"/>
    <p:sldId id="338" r:id="rId33"/>
    <p:sldId id="370" r:id="rId34"/>
    <p:sldId id="403" r:id="rId35"/>
    <p:sldId id="404" r:id="rId36"/>
    <p:sldId id="364" r:id="rId37"/>
    <p:sldId id="316" r:id="rId38"/>
    <p:sldId id="355" r:id="rId39"/>
    <p:sldId id="324" r:id="rId40"/>
    <p:sldId id="341" r:id="rId41"/>
    <p:sldId id="327" r:id="rId42"/>
    <p:sldId id="356" r:id="rId43"/>
    <p:sldId id="357" r:id="rId44"/>
    <p:sldId id="259" r:id="rId45"/>
    <p:sldId id="284" r:id="rId46"/>
    <p:sldId id="389" r:id="rId47"/>
    <p:sldId id="390" r:id="rId48"/>
    <p:sldId id="384" r:id="rId49"/>
    <p:sldId id="326" r:id="rId50"/>
    <p:sldId id="331" r:id="rId51"/>
    <p:sldId id="332" r:id="rId52"/>
    <p:sldId id="371" r:id="rId53"/>
    <p:sldId id="336" r:id="rId54"/>
    <p:sldId id="406" r:id="rId55"/>
    <p:sldId id="407" r:id="rId56"/>
    <p:sldId id="40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FF"/>
    <a:srgbClr val="00CCFF"/>
    <a:srgbClr val="8A0000"/>
    <a:srgbClr val="990000"/>
    <a:srgbClr val="6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6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55" d="100"/>
          <a:sy n="55" d="100"/>
        </p:scale>
        <p:origin x="-18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3870F4-5374-4858-AA1F-D2FC12811746}" type="datetimeFigureOut">
              <a:rPr lang="en-US" smtClean="0"/>
              <a:pPr/>
              <a:t>9/19/2011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152AF1-52DA-47EB-B043-718F908E924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14CCE-8C87-4A6C-82F4-ADCFDAEFFF52}" type="slidenum">
              <a:rPr lang="en-US"/>
              <a:pPr/>
              <a:t>25</a:t>
            </a:fld>
            <a:endParaRPr lang="en-US"/>
          </a:p>
        </p:txBody>
      </p:sp>
      <p:sp>
        <p:nvSpPr>
          <p:cNvPr id="13824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3" name="Rectangle 1027"/>
          <p:cNvSpPr>
            <a:spLocks noGrp="1" noChangeArrowheads="1"/>
          </p:cNvSpPr>
          <p:nvPr>
            <p:ph type="body" idx="1"/>
          </p:nvPr>
        </p:nvSpPr>
        <p:spPr bwMode="auto">
          <a:xfrm>
            <a:off x="914402"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44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45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46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50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1A43C-544C-47A5-90F5-7E2FC5B7A18C}" type="slidenum">
              <a:rPr lang="en-US"/>
              <a:pPr/>
              <a:t>52</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some a generation or so ahead of me have enjoyed very exciting careers [centered on][based around] the discovery and development of QCD, …]</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D4F77-96B2-4CEA-B332-4CEBB059FE48}" type="slidenum">
              <a:rPr lang="en-US"/>
              <a:pPr/>
              <a:t>6</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dirty="0" smtClean="0">
                <a:latin typeface="Times New Roman" pitchFamily="18" charset="0"/>
                <a:cs typeface="Times New Roman" pitchFamily="18" charset="0"/>
              </a:rPr>
              <a:t>Starting to drop simplifying assumptions and approximations,</a:t>
            </a:r>
          </a:p>
          <a:p>
            <a:pPr algn="ctr"/>
            <a:r>
              <a:rPr lang="en-US" sz="1200" dirty="0" smtClean="0">
                <a:latin typeface="Times New Roman" pitchFamily="18" charset="0"/>
                <a:cs typeface="Times New Roman" pitchFamily="18" charset="0"/>
              </a:rPr>
              <a:t>[deeper levels of understanding],. . . </a:t>
            </a:r>
          </a:p>
          <a:p>
            <a:pPr algn="ctr"/>
            <a:r>
              <a:rPr lang="en-US" sz="1200" dirty="0" smtClean="0">
                <a:latin typeface="Times New Roman" pitchFamily="18" charset="0"/>
                <a:cs typeface="Times New Roman" pitchFamily="18" charset="0"/>
              </a:rPr>
              <a:t>Compare, contrast, provide different handles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17</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933E07-5728-4723-B436-45B7B6870E26}" type="slidenum">
              <a:rPr lang="en-US"/>
              <a:pPr/>
              <a:t>18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7E3BEFC-229B-4E89-A433-A86857117B80}" type="datetime1">
              <a:rPr lang="en-US" smtClean="0"/>
              <a:pPr/>
              <a:t>9/19/2011</a:t>
            </a:fld>
            <a:endParaRPr lang="en-US"/>
          </a:p>
        </p:txBody>
      </p:sp>
      <p:sp>
        <p:nvSpPr>
          <p:cNvPr id="5" name="Footer Placeholder 4"/>
          <p:cNvSpPr>
            <a:spLocks noGrp="1"/>
          </p:cNvSpPr>
          <p:nvPr>
            <p:ph type="ftr" sz="quarter" idx="11"/>
          </p:nvPr>
        </p:nvSpPr>
        <p:spPr/>
        <p:txBody>
          <a:bodyPr/>
          <a:lstStyle/>
          <a:p>
            <a:r>
              <a:rPr lang="en-US" smtClean="0"/>
              <a:t>C. Aidala, LANL, September 19, 2011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F8884-0499-4377-A39B-9B44D90A5C21}" type="datetime1">
              <a:rPr lang="en-US" smtClean="0"/>
              <a:pPr/>
              <a:t>9/19/2011</a:t>
            </a:fld>
            <a:endParaRPr lang="en-US"/>
          </a:p>
        </p:txBody>
      </p:sp>
      <p:sp>
        <p:nvSpPr>
          <p:cNvPr id="5" name="Footer Placeholder 4"/>
          <p:cNvSpPr>
            <a:spLocks noGrp="1"/>
          </p:cNvSpPr>
          <p:nvPr>
            <p:ph type="ftr" sz="quarter" idx="11"/>
          </p:nvPr>
        </p:nvSpPr>
        <p:spPr/>
        <p:txBody>
          <a:bodyPr/>
          <a:lstStyle/>
          <a:p>
            <a:r>
              <a:rPr lang="en-US" smtClean="0"/>
              <a:t>C. Aidala, LANL, September 19,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879A1-B052-428B-939E-90BF145DC9D4}" type="datetime1">
              <a:rPr lang="en-US" smtClean="0"/>
              <a:pPr/>
              <a:t>9/19/2011</a:t>
            </a:fld>
            <a:endParaRPr lang="en-US"/>
          </a:p>
        </p:txBody>
      </p:sp>
      <p:sp>
        <p:nvSpPr>
          <p:cNvPr id="5" name="Footer Placeholder 4"/>
          <p:cNvSpPr>
            <a:spLocks noGrp="1"/>
          </p:cNvSpPr>
          <p:nvPr>
            <p:ph type="ftr" sz="quarter" idx="11"/>
          </p:nvPr>
        </p:nvSpPr>
        <p:spPr/>
        <p:txBody>
          <a:bodyPr/>
          <a:lstStyle/>
          <a:p>
            <a:r>
              <a:rPr lang="en-US" smtClean="0"/>
              <a:t>C. Aidala, LANL, September 19,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6816150D-1C35-45B1-A7F3-ED7CF81AC981}" type="datetime1">
              <a:rPr lang="en-US" smtClean="0"/>
              <a:pPr/>
              <a:t>9/19/2011</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LANL, September 19, 2011</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A29D7FF-7E4F-4BAD-8F08-65CF4BE441BB}"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D8047B9-5E26-4BE3-9673-22C389FC8E3D}" type="datetime1">
              <a:rPr lang="en-US" smtClean="0"/>
              <a:pPr/>
              <a:t>9/19/2011</a:t>
            </a:fld>
            <a:endParaRPr lang="en-US"/>
          </a:p>
        </p:txBody>
      </p:sp>
      <p:sp>
        <p:nvSpPr>
          <p:cNvPr id="5" name="Footer Placeholder 4"/>
          <p:cNvSpPr>
            <a:spLocks noGrp="1"/>
          </p:cNvSpPr>
          <p:nvPr>
            <p:ph type="ftr" sz="quarter" idx="11"/>
          </p:nvPr>
        </p:nvSpPr>
        <p:spPr/>
        <p:txBody>
          <a:bodyPr/>
          <a:lstStyle/>
          <a:p>
            <a:r>
              <a:rPr lang="en-US" dirty="0" smtClean="0"/>
              <a:t>C. Aidala, LANL, September 19, 2011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6E892-9C02-4B75-B9E9-962B32A3E0AC}" type="datetime1">
              <a:rPr lang="en-US" smtClean="0"/>
              <a:pPr/>
              <a:t>9/19/2011</a:t>
            </a:fld>
            <a:endParaRPr lang="en-US"/>
          </a:p>
        </p:txBody>
      </p:sp>
      <p:sp>
        <p:nvSpPr>
          <p:cNvPr id="5" name="Footer Placeholder 4"/>
          <p:cNvSpPr>
            <a:spLocks noGrp="1"/>
          </p:cNvSpPr>
          <p:nvPr>
            <p:ph type="ftr" sz="quarter" idx="11"/>
          </p:nvPr>
        </p:nvSpPr>
        <p:spPr/>
        <p:txBody>
          <a:bodyPr/>
          <a:lstStyle/>
          <a:p>
            <a:r>
              <a:rPr lang="en-US" smtClean="0"/>
              <a:t>C. Aidala, LANL, September 19,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49E269-5CF6-48D9-B319-EEDC4AC08DCE}" type="datetime1">
              <a:rPr lang="en-US" smtClean="0"/>
              <a:pPr/>
              <a:t>9/19/2011</a:t>
            </a:fld>
            <a:endParaRPr lang="en-US"/>
          </a:p>
        </p:txBody>
      </p:sp>
      <p:sp>
        <p:nvSpPr>
          <p:cNvPr id="6" name="Footer Placeholder 5"/>
          <p:cNvSpPr>
            <a:spLocks noGrp="1"/>
          </p:cNvSpPr>
          <p:nvPr>
            <p:ph type="ftr" sz="quarter" idx="11"/>
          </p:nvPr>
        </p:nvSpPr>
        <p:spPr/>
        <p:txBody>
          <a:bodyPr/>
          <a:lstStyle/>
          <a:p>
            <a:r>
              <a:rPr lang="en-US" smtClean="0"/>
              <a:t>C. Aidala, LANL, September 19,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088CC1-6A90-4D11-A716-973D167E30AA}" type="datetime1">
              <a:rPr lang="en-US" smtClean="0"/>
              <a:pPr/>
              <a:t>9/19/2011</a:t>
            </a:fld>
            <a:endParaRPr lang="en-US"/>
          </a:p>
        </p:txBody>
      </p:sp>
      <p:sp>
        <p:nvSpPr>
          <p:cNvPr id="8" name="Footer Placeholder 7"/>
          <p:cNvSpPr>
            <a:spLocks noGrp="1"/>
          </p:cNvSpPr>
          <p:nvPr>
            <p:ph type="ftr" sz="quarter" idx="11"/>
          </p:nvPr>
        </p:nvSpPr>
        <p:spPr/>
        <p:txBody>
          <a:bodyPr/>
          <a:lstStyle/>
          <a:p>
            <a:r>
              <a:rPr lang="en-US" smtClean="0"/>
              <a:t>C. Aidala, LANL, September 19, 2011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E1143-92D1-4473-869C-CBE6B551D28E}" type="datetime1">
              <a:rPr lang="en-US" smtClean="0"/>
              <a:pPr/>
              <a:t>9/19/2011</a:t>
            </a:fld>
            <a:endParaRPr lang="en-US"/>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1ABD0-3B00-4CC1-BD93-91A9FA49D7BB}" type="datetime1">
              <a:rPr lang="en-US" smtClean="0"/>
              <a:pPr/>
              <a:t>9/19/2011</a:t>
            </a:fld>
            <a:endParaRPr lang="en-US"/>
          </a:p>
        </p:txBody>
      </p:sp>
      <p:sp>
        <p:nvSpPr>
          <p:cNvPr id="3" name="Footer Placeholder 2"/>
          <p:cNvSpPr>
            <a:spLocks noGrp="1"/>
          </p:cNvSpPr>
          <p:nvPr>
            <p:ph type="ftr" sz="quarter" idx="11"/>
          </p:nvPr>
        </p:nvSpPr>
        <p:spPr/>
        <p:txBody>
          <a:bodyPr/>
          <a:lstStyle/>
          <a:p>
            <a:r>
              <a:rPr lang="en-US" smtClean="0"/>
              <a:t>C. Aidala, LANL, September 19, 2011</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5023A-0CFF-4C07-A68F-737ABC04553F}" type="datetime1">
              <a:rPr lang="en-US" smtClean="0"/>
              <a:pPr/>
              <a:t>9/19/2011</a:t>
            </a:fld>
            <a:endParaRPr lang="en-US"/>
          </a:p>
        </p:txBody>
      </p:sp>
      <p:sp>
        <p:nvSpPr>
          <p:cNvPr id="6" name="Footer Placeholder 5"/>
          <p:cNvSpPr>
            <a:spLocks noGrp="1"/>
          </p:cNvSpPr>
          <p:nvPr>
            <p:ph type="ftr" sz="quarter" idx="11"/>
          </p:nvPr>
        </p:nvSpPr>
        <p:spPr/>
        <p:txBody>
          <a:bodyPr/>
          <a:lstStyle/>
          <a:p>
            <a:r>
              <a:rPr lang="en-US" smtClean="0"/>
              <a:t>C. Aidala, LANL, September 19,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BA017-0A18-4DD7-971A-A989CDBF60A4}" type="datetime1">
              <a:rPr lang="en-US" smtClean="0"/>
              <a:pPr/>
              <a:t>9/19/2011</a:t>
            </a:fld>
            <a:endParaRPr lang="en-US"/>
          </a:p>
        </p:txBody>
      </p:sp>
      <p:sp>
        <p:nvSpPr>
          <p:cNvPr id="6" name="Footer Placeholder 5"/>
          <p:cNvSpPr>
            <a:spLocks noGrp="1"/>
          </p:cNvSpPr>
          <p:nvPr>
            <p:ph type="ftr" sz="quarter" idx="11"/>
          </p:nvPr>
        </p:nvSpPr>
        <p:spPr/>
        <p:txBody>
          <a:bodyPr/>
          <a:lstStyle/>
          <a:p>
            <a:r>
              <a:rPr lang="en-US" smtClean="0"/>
              <a:t>C. Aidala, LANL, September 19,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7B9D1-8359-45A2-AD8F-53A6C2521DF3}" type="datetime1">
              <a:rPr lang="en-US" smtClean="0"/>
              <a:pPr/>
              <a:t>9/19/2011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LANL, September 19,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2"/>
          <p:cNvPicPr>
            <a:picLocks noChangeAspect="1" noChangeArrowheads="1"/>
          </p:cNvPicPr>
          <p:nvPr userDrawn="1"/>
        </p:nvPicPr>
        <p:blipFill>
          <a:blip r:embed="rId14" cstate="print"/>
          <a:srcRect/>
          <a:stretch>
            <a:fillRect/>
          </a:stretch>
        </p:blipFill>
        <p:spPr bwMode="auto">
          <a:xfrm>
            <a:off x="76200" y="6388768"/>
            <a:ext cx="914400" cy="39303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69.png"/><Relationship Id="rId4" Type="http://schemas.openxmlformats.org/officeDocument/2006/relationships/oleObject" Target="../embeddings/oleObject8.bin"/></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0.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oleObject" Target="../embeddings/oleObject9.bin"/><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aerial-BNL2"/>
          <p:cNvPicPr>
            <a:picLocks noChangeAspect="1" noChangeArrowheads="1"/>
          </p:cNvPicPr>
          <p:nvPr/>
        </p:nvPicPr>
        <p:blipFill>
          <a:blip r:embed="rId3" cstate="print">
            <a:lum bright="-20000"/>
          </a:blip>
          <a:srcRect l="6194"/>
          <a:stretch>
            <a:fillRect/>
          </a:stretch>
        </p:blipFill>
        <p:spPr bwMode="auto">
          <a:xfrm>
            <a:off x="304800" y="533400"/>
            <a:ext cx="8610600" cy="5859463"/>
          </a:xfrm>
          <a:prstGeom prst="rect">
            <a:avLst/>
          </a:prstGeom>
          <a:noFill/>
          <a:ln w="9525">
            <a:noFill/>
            <a:miter lim="800000"/>
            <a:headEnd/>
            <a:tailEnd/>
          </a:ln>
        </p:spPr>
      </p:pic>
      <p:sp>
        <p:nvSpPr>
          <p:cNvPr id="4" name="Rectangle 3"/>
          <p:cNvSpPr>
            <a:spLocks noChangeArrowheads="1"/>
          </p:cNvSpPr>
          <p:nvPr/>
        </p:nvSpPr>
        <p:spPr bwMode="auto">
          <a:xfrm>
            <a:off x="304800" y="522288"/>
            <a:ext cx="8610600" cy="5867400"/>
          </a:xfrm>
          <a:prstGeom prst="rect">
            <a:avLst/>
          </a:prstGeom>
          <a:solidFill>
            <a:srgbClr val="333333">
              <a:alpha val="39999"/>
            </a:srgbClr>
          </a:solidFill>
          <a:ln w="9525">
            <a:noFill/>
            <a:miter lim="800000"/>
            <a:headEnd/>
            <a:tailEnd/>
          </a:ln>
          <a:effectLst/>
        </p:spPr>
        <p:txBody>
          <a:bodyPr wrap="none" anchor="ctr"/>
          <a:lstStyle/>
          <a:p>
            <a:endParaRPr lang="it-IT">
              <a:solidFill>
                <a:schemeClr val="tx1"/>
              </a:solidFill>
              <a:latin typeface="GulimChe" pitchFamily="49" charset="-127"/>
            </a:endParaRPr>
          </a:p>
        </p:txBody>
      </p:sp>
      <p:sp>
        <p:nvSpPr>
          <p:cNvPr id="2" name="Title 1"/>
          <p:cNvSpPr>
            <a:spLocks noGrp="1"/>
          </p:cNvSpPr>
          <p:nvPr>
            <p:ph type="ctrTitle"/>
          </p:nvPr>
        </p:nvSpPr>
        <p:spPr>
          <a:xfrm>
            <a:off x="685800" y="1447801"/>
            <a:ext cx="7772400" cy="2152650"/>
          </a:xfrm>
        </p:spPr>
        <p:txBody>
          <a:bodyPr>
            <a:noAutofit/>
          </a:bodyPr>
          <a:lstStyle/>
          <a:p>
            <a:r>
              <a:rPr lang="en-US" dirty="0" smtClean="0">
                <a:effectLst>
                  <a:outerShdw blurRad="38100" dist="38100" dir="2700000" algn="tl">
                    <a:srgbClr val="000000">
                      <a:alpha val="43137"/>
                    </a:srgbClr>
                  </a:outerShdw>
                </a:effectLst>
              </a:rPr>
              <a:t>The PHENIX Decadal Plan: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Crafting the Future of the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Relativistic Heavy Ion Collider</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962400"/>
            <a:ext cx="6400800" cy="2209800"/>
          </a:xfrm>
        </p:spPr>
        <p:txBody>
          <a:bodyPr>
            <a:normAutofit fontScale="70000" lnSpcReduction="20000"/>
          </a:bodyPr>
          <a:lstStyle/>
          <a:p>
            <a:r>
              <a:rPr lang="en-US" sz="4400" dirty="0" smtClean="0"/>
              <a:t>Christine A. Aidala</a:t>
            </a:r>
          </a:p>
          <a:p>
            <a:r>
              <a:rPr lang="en-US" sz="4400" dirty="0" smtClean="0"/>
              <a:t>Los Alamos National Lab</a:t>
            </a:r>
          </a:p>
          <a:p>
            <a:endParaRPr lang="en-US" sz="3800" dirty="0" smtClean="0"/>
          </a:p>
          <a:p>
            <a:r>
              <a:rPr lang="en-US" sz="3500" dirty="0" smtClean="0"/>
              <a:t>LANL P-25 Seminar</a:t>
            </a:r>
          </a:p>
          <a:p>
            <a:r>
              <a:rPr lang="en-US" dirty="0" smtClean="0"/>
              <a:t>September 19, 2011</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0" y="1200864"/>
            <a:ext cx="4267200" cy="5047536"/>
          </a:xfrm>
          <a:prstGeom prst="rect">
            <a:avLst/>
          </a:prstGeom>
          <a:noFill/>
          <a:ln w="9525" algn="ctr">
            <a:noFill/>
            <a:miter lim="800000"/>
            <a:headEnd/>
            <a:tailEnd/>
          </a:ln>
          <a:effectLst/>
        </p:spPr>
        <p:txBody>
          <a:bodyPr>
            <a:spAutoFit/>
          </a:bodyPr>
          <a:lstStyle/>
          <a:p>
            <a:pPr algn="ctr"/>
            <a:r>
              <a:rPr lang="en-US" sz="2400" dirty="0">
                <a:solidFill>
                  <a:srgbClr val="FFFFCC"/>
                </a:solidFill>
                <a:latin typeface="Times New Roman" pitchFamily="18" charset="0"/>
                <a:cs typeface="Times New Roman" pitchFamily="18" charset="0"/>
              </a:rPr>
              <a:t>Are quarks strongly coupled to the QGP at all distance scales?  </a:t>
            </a:r>
          </a:p>
          <a:p>
            <a:pPr algn="ctr"/>
            <a:r>
              <a:rPr lang="en-US" sz="1400" dirty="0">
                <a:solidFill>
                  <a:srgbClr val="FFFFCC"/>
                </a:solidFill>
                <a:latin typeface="Times New Roman" pitchFamily="18" charset="0"/>
                <a:cs typeface="Times New Roman" pitchFamily="18" charset="0"/>
              </a:rPr>
              <a:t> </a:t>
            </a:r>
          </a:p>
          <a:p>
            <a:pPr algn="ctr"/>
            <a:r>
              <a:rPr lang="en-US" sz="2400" dirty="0">
                <a:solidFill>
                  <a:srgbClr val="FFFFCC"/>
                </a:solidFill>
                <a:latin typeface="Times New Roman" pitchFamily="18" charset="0"/>
                <a:cs typeface="Times New Roman" pitchFamily="18" charset="0"/>
              </a:rPr>
              <a:t>What are the detailed mechanisms for </a:t>
            </a:r>
            <a:r>
              <a:rPr lang="en-US" sz="2400" dirty="0" err="1">
                <a:solidFill>
                  <a:srgbClr val="FFFFCC"/>
                </a:solidFill>
                <a:latin typeface="Times New Roman" pitchFamily="18" charset="0"/>
                <a:cs typeface="Times New Roman" pitchFamily="18" charset="0"/>
              </a:rPr>
              <a:t>parton</a:t>
            </a:r>
            <a:r>
              <a:rPr lang="en-US" sz="2400" dirty="0">
                <a:solidFill>
                  <a:srgbClr val="FFFFCC"/>
                </a:solidFill>
                <a:latin typeface="Times New Roman" pitchFamily="18" charset="0"/>
                <a:cs typeface="Times New Roman" pitchFamily="18" charset="0"/>
              </a:rPr>
              <a:t>-QGP interactions and responses?</a:t>
            </a:r>
          </a:p>
          <a:p>
            <a:pPr algn="ctr"/>
            <a:r>
              <a:rPr lang="en-US" sz="1400" dirty="0">
                <a:solidFill>
                  <a:srgbClr val="FFFFCC"/>
                </a:solidFill>
                <a:latin typeface="Times New Roman" pitchFamily="18" charset="0"/>
                <a:cs typeface="Times New Roman" pitchFamily="18" charset="0"/>
              </a:rPr>
              <a:t> </a:t>
            </a:r>
          </a:p>
          <a:p>
            <a:pPr algn="ctr"/>
            <a:r>
              <a:rPr lang="en-US" sz="2400" dirty="0">
                <a:solidFill>
                  <a:srgbClr val="FFFFCC"/>
                </a:solidFill>
                <a:latin typeface="Times New Roman" pitchFamily="18" charset="0"/>
                <a:cs typeface="Times New Roman" pitchFamily="18" charset="0"/>
              </a:rPr>
              <a:t>Are there </a:t>
            </a:r>
            <a:r>
              <a:rPr lang="en-US" sz="2400" dirty="0" err="1">
                <a:solidFill>
                  <a:srgbClr val="FFFFCC"/>
                </a:solidFill>
                <a:latin typeface="Times New Roman" pitchFamily="18" charset="0"/>
                <a:cs typeface="Times New Roman" pitchFamily="18" charset="0"/>
              </a:rPr>
              <a:t>quasiparticles</a:t>
            </a:r>
            <a:r>
              <a:rPr lang="en-US" sz="2400" dirty="0">
                <a:solidFill>
                  <a:srgbClr val="FFFFCC"/>
                </a:solidFill>
                <a:latin typeface="Times New Roman" pitchFamily="18" charset="0"/>
                <a:cs typeface="Times New Roman" pitchFamily="18" charset="0"/>
              </a:rPr>
              <a:t> at any scale?</a:t>
            </a:r>
          </a:p>
          <a:p>
            <a:pPr algn="ctr"/>
            <a:r>
              <a:rPr lang="en-US" sz="1400" dirty="0">
                <a:solidFill>
                  <a:srgbClr val="FFFFCC"/>
                </a:solidFill>
                <a:latin typeface="Times New Roman" pitchFamily="18" charset="0"/>
                <a:cs typeface="Times New Roman" pitchFamily="18" charset="0"/>
              </a:rPr>
              <a:t> </a:t>
            </a:r>
          </a:p>
          <a:p>
            <a:pPr algn="ctr"/>
            <a:r>
              <a:rPr lang="en-US" sz="2400" dirty="0">
                <a:solidFill>
                  <a:srgbClr val="FFFFCC"/>
                </a:solidFill>
                <a:latin typeface="Times New Roman" pitchFamily="18" charset="0"/>
                <a:cs typeface="Times New Roman" pitchFamily="18" charset="0"/>
              </a:rPr>
              <a:t>Is there a relevant screening length in the QGP?</a:t>
            </a:r>
          </a:p>
          <a:p>
            <a:pPr algn="ctr"/>
            <a:r>
              <a:rPr lang="en-US" sz="1600" dirty="0">
                <a:solidFill>
                  <a:srgbClr val="FFFFCC"/>
                </a:solidFill>
                <a:latin typeface="Times New Roman" pitchFamily="18" charset="0"/>
                <a:cs typeface="Times New Roman" pitchFamily="18" charset="0"/>
              </a:rPr>
              <a:t> </a:t>
            </a:r>
          </a:p>
          <a:p>
            <a:pPr algn="ctr"/>
            <a:r>
              <a:rPr lang="en-US" sz="2400" dirty="0">
                <a:solidFill>
                  <a:srgbClr val="FFFFCC"/>
                </a:solidFill>
                <a:latin typeface="Times New Roman" pitchFamily="18" charset="0"/>
                <a:cs typeface="Times New Roman" pitchFamily="18" charset="0"/>
              </a:rPr>
              <a:t>How is rapid equilibration achieved?</a:t>
            </a:r>
          </a:p>
        </p:txBody>
      </p:sp>
      <p:sp>
        <p:nvSpPr>
          <p:cNvPr id="35845" name="Text Box 5"/>
          <p:cNvSpPr txBox="1">
            <a:spLocks noChangeArrowheads="1"/>
          </p:cNvSpPr>
          <p:nvPr/>
        </p:nvSpPr>
        <p:spPr bwMode="auto">
          <a:xfrm>
            <a:off x="400050" y="33516"/>
            <a:ext cx="8210550" cy="1261884"/>
          </a:xfrm>
          <a:prstGeom prst="rect">
            <a:avLst/>
          </a:prstGeom>
          <a:noFill/>
          <a:ln w="9525" algn="ctr">
            <a:noFill/>
            <a:miter lim="800000"/>
            <a:headEnd/>
            <a:tailEnd/>
          </a:ln>
          <a:effectLst/>
        </p:spPr>
        <p:txBody>
          <a:bodyPr wrap="square">
            <a:spAutoFit/>
          </a:bodyPr>
          <a:lstStyle/>
          <a:p>
            <a:pPr algn="ctr"/>
            <a:r>
              <a:rPr lang="en-US" sz="3800" i="1" dirty="0">
                <a:solidFill>
                  <a:srgbClr val="FFFF00"/>
                </a:solidFill>
                <a:latin typeface="Times New Roman" pitchFamily="18" charset="0"/>
                <a:cs typeface="Times New Roman" pitchFamily="18" charset="0"/>
              </a:rPr>
              <a:t>Unanswered and </a:t>
            </a:r>
            <a:r>
              <a:rPr lang="en-US" sz="3800" i="1" dirty="0" smtClean="0">
                <a:solidFill>
                  <a:srgbClr val="FFFF00"/>
                </a:solidFill>
                <a:latin typeface="Times New Roman" pitchFamily="18" charset="0"/>
                <a:cs typeface="Times New Roman" pitchFamily="18" charset="0"/>
              </a:rPr>
              <a:t>emerging </a:t>
            </a:r>
            <a:r>
              <a:rPr lang="en-US" sz="3800" i="1" dirty="0">
                <a:solidFill>
                  <a:srgbClr val="FFFF00"/>
                </a:solidFill>
                <a:latin typeface="Times New Roman" pitchFamily="18" charset="0"/>
                <a:cs typeface="Times New Roman" pitchFamily="18" charset="0"/>
              </a:rPr>
              <a:t>q</a:t>
            </a:r>
            <a:r>
              <a:rPr lang="en-US" sz="3800" i="1" dirty="0" smtClean="0">
                <a:solidFill>
                  <a:srgbClr val="FFFF00"/>
                </a:solidFill>
                <a:latin typeface="Times New Roman" pitchFamily="18" charset="0"/>
                <a:cs typeface="Times New Roman" pitchFamily="18" charset="0"/>
              </a:rPr>
              <a:t>uestions in </a:t>
            </a:r>
          </a:p>
          <a:p>
            <a:pPr algn="ctr"/>
            <a:r>
              <a:rPr lang="en-US" sz="3800" i="1" dirty="0" smtClean="0">
                <a:solidFill>
                  <a:srgbClr val="FFFF00"/>
                </a:solidFill>
                <a:latin typeface="Times New Roman" pitchFamily="18" charset="0"/>
                <a:cs typeface="Times New Roman" pitchFamily="18" charset="0"/>
              </a:rPr>
              <a:t>heavy ion physics</a:t>
            </a:r>
            <a:endParaRPr lang="en-US" sz="3800" i="1" dirty="0">
              <a:solidFill>
                <a:srgbClr val="FFFF00"/>
              </a:solidFill>
              <a:latin typeface="Times New Roman" pitchFamily="18" charset="0"/>
              <a:cs typeface="Times New Roman" pitchFamily="18" charset="0"/>
            </a:endParaRPr>
          </a:p>
        </p:txBody>
      </p:sp>
      <p:pic>
        <p:nvPicPr>
          <p:cNvPr id="35849" name="Picture 9"/>
          <p:cNvPicPr>
            <a:picLocks noChangeAspect="1" noChangeArrowheads="1"/>
          </p:cNvPicPr>
          <p:nvPr/>
        </p:nvPicPr>
        <p:blipFill>
          <a:blip r:embed="rId2" cstate="print"/>
          <a:srcRect/>
          <a:stretch>
            <a:fillRect/>
          </a:stretch>
        </p:blipFill>
        <p:spPr bwMode="auto">
          <a:xfrm>
            <a:off x="4191000" y="1611312"/>
            <a:ext cx="4953000" cy="3036888"/>
          </a:xfrm>
          <a:prstGeom prst="rect">
            <a:avLst/>
          </a:prstGeom>
          <a:noFill/>
          <a:ln w="50800">
            <a:noFill/>
            <a:miter lim="800000"/>
            <a:headEnd/>
            <a:tailEnd type="none" w="lg" len="med"/>
          </a:ln>
          <a:effectLst/>
        </p:spPr>
      </p:pic>
      <p:sp>
        <p:nvSpPr>
          <p:cNvPr id="9" name="Footer Placeholder 8"/>
          <p:cNvSpPr>
            <a:spLocks noGrp="1"/>
          </p:cNvSpPr>
          <p:nvPr>
            <p:ph type="ftr" sz="quarter" idx="11"/>
          </p:nvPr>
        </p:nvSpPr>
        <p:spPr/>
        <p:txBody>
          <a:bodyPr/>
          <a:lstStyle/>
          <a:p>
            <a:r>
              <a:rPr lang="en-US" smtClean="0"/>
              <a:t>C. Aidala, LANL, September 19, 2011</a:t>
            </a:r>
            <a:endParaRPr lang="en-US"/>
          </a:p>
        </p:txBody>
      </p:sp>
      <p:sp>
        <p:nvSpPr>
          <p:cNvPr id="6" name="TextBox 5"/>
          <p:cNvSpPr txBox="1"/>
          <p:nvPr/>
        </p:nvSpPr>
        <p:spPr>
          <a:xfrm>
            <a:off x="4419600" y="4724400"/>
            <a:ext cx="4495800" cy="646331"/>
          </a:xfrm>
          <a:prstGeom prst="rect">
            <a:avLst/>
          </a:prstGeom>
          <a:noFill/>
        </p:spPr>
        <p:txBody>
          <a:bodyPr wrap="square" rtlCol="0">
            <a:spAutoFit/>
          </a:bodyPr>
          <a:lstStyle/>
          <a:p>
            <a:r>
              <a:rPr lang="en-US" dirty="0" smtClean="0">
                <a:solidFill>
                  <a:srgbClr val="FFFFCC"/>
                </a:solidFill>
                <a:latin typeface="Times New Roman" pitchFamily="18" charset="0"/>
                <a:cs typeface="Times New Roman" pitchFamily="18" charset="0"/>
              </a:rPr>
              <a:t>Electromagnetic energy loss in matter over </a:t>
            </a:r>
          </a:p>
          <a:p>
            <a:r>
              <a:rPr lang="en-US" dirty="0" smtClean="0">
                <a:solidFill>
                  <a:srgbClr val="FFFFCC"/>
                </a:solidFill>
                <a:latin typeface="Times New Roman" pitchFamily="18" charset="0"/>
                <a:cs typeface="Times New Roman" pitchFamily="18" charset="0"/>
              </a:rPr>
              <a:t>9 orders of magnitude in particle momentum</a:t>
            </a:r>
            <a:endParaRPr lang="en-US" dirty="0">
              <a:solidFill>
                <a:srgbClr val="FFFFCC"/>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N_image_spin"/>
          <p:cNvPicPr>
            <a:picLocks noChangeAspect="1" noChangeArrowheads="1"/>
          </p:cNvPicPr>
          <p:nvPr/>
        </p:nvPicPr>
        <p:blipFill>
          <a:blip r:embed="rId2" cstate="print">
            <a:clrChange>
              <a:clrFrom>
                <a:srgbClr val="FFFFFF"/>
              </a:clrFrom>
              <a:clrTo>
                <a:srgbClr val="FFFFFF">
                  <a:alpha val="0"/>
                </a:srgbClr>
              </a:clrTo>
            </a:clrChange>
          </a:blip>
          <a:srcRect r="589" b="427"/>
          <a:stretch>
            <a:fillRect/>
          </a:stretch>
        </p:blipFill>
        <p:spPr bwMode="auto">
          <a:xfrm rot="19353502">
            <a:off x="748393" y="4345714"/>
            <a:ext cx="1477933" cy="1960150"/>
          </a:xfrm>
          <a:prstGeom prst="rect">
            <a:avLst/>
          </a:prstGeom>
          <a:noFill/>
          <a:ln w="9525">
            <a:noFill/>
            <a:miter lim="800000"/>
            <a:headEnd/>
            <a:tailEnd/>
          </a:ln>
        </p:spPr>
      </p:pic>
      <p:sp>
        <p:nvSpPr>
          <p:cNvPr id="4" name="Title 3"/>
          <p:cNvSpPr>
            <a:spLocks noGrp="1"/>
          </p:cNvSpPr>
          <p:nvPr>
            <p:ph type="title"/>
          </p:nvPr>
        </p:nvSpPr>
        <p:spPr>
          <a:xfrm>
            <a:off x="228600" y="274638"/>
            <a:ext cx="8686800" cy="1143000"/>
          </a:xfrm>
        </p:spPr>
        <p:txBody>
          <a:bodyPr>
            <a:noAutofit/>
          </a:bodyPr>
          <a:lstStyle/>
          <a:p>
            <a:r>
              <a:rPr lang="en-US" sz="3400" dirty="0" smtClean="0"/>
              <a:t>Unanswered and emerging questions in nucleon structure and the formation of hadrons</a:t>
            </a:r>
            <a:endParaRPr lang="en-US" sz="3400" dirty="0"/>
          </a:p>
        </p:txBody>
      </p:sp>
      <p:sp>
        <p:nvSpPr>
          <p:cNvPr id="5" name="Content Placeholder 4"/>
          <p:cNvSpPr>
            <a:spLocks noGrp="1"/>
          </p:cNvSpPr>
          <p:nvPr>
            <p:ph idx="1"/>
          </p:nvPr>
        </p:nvSpPr>
        <p:spPr>
          <a:xfrm>
            <a:off x="4572000" y="1600200"/>
            <a:ext cx="4114800" cy="4525963"/>
          </a:xfrm>
          <a:noFill/>
        </p:spPr>
        <p:txBody>
          <a:bodyPr>
            <a:normAutofit fontScale="70000" lnSpcReduction="20000"/>
          </a:bodyPr>
          <a:lstStyle/>
          <a:p>
            <a:r>
              <a:rPr lang="en-US" dirty="0" smtClean="0"/>
              <a:t>What is the 3D spatial structure of the nucleon?</a:t>
            </a:r>
          </a:p>
          <a:p>
            <a:r>
              <a:rPr lang="en-US" dirty="0" smtClean="0"/>
              <a:t>What is the nature of the spin of the nucleon (Spin puzzle continues!)  </a:t>
            </a:r>
          </a:p>
          <a:p>
            <a:pPr lvl="1"/>
            <a:r>
              <a:rPr lang="en-US" dirty="0" smtClean="0"/>
              <a:t>How does orbital angular momentum contribute?</a:t>
            </a:r>
          </a:p>
          <a:p>
            <a:r>
              <a:rPr lang="en-US" dirty="0" smtClean="0"/>
              <a:t>What spin-momentum correlations exist within hadrons and in the process of </a:t>
            </a:r>
            <a:r>
              <a:rPr lang="en-US" dirty="0" err="1" smtClean="0"/>
              <a:t>hadronization</a:t>
            </a:r>
            <a:r>
              <a:rPr lang="en-US" dirty="0" smtClean="0"/>
              <a:t>?</a:t>
            </a:r>
          </a:p>
          <a:p>
            <a:r>
              <a:rPr lang="en-US" dirty="0" smtClean="0"/>
              <a:t>What is the role of color interactions in different processes?</a:t>
            </a:r>
          </a:p>
          <a:p>
            <a:endParaRPr lang="en-US" dirty="0"/>
          </a:p>
        </p:txBody>
      </p:sp>
      <p:sp>
        <p:nvSpPr>
          <p:cNvPr id="2" name="Footer Placeholder 1"/>
          <p:cNvSpPr>
            <a:spLocks noGrp="1"/>
          </p:cNvSpPr>
          <p:nvPr>
            <p:ph type="ftr" sz="quarter" idx="11"/>
          </p:nvPr>
        </p:nvSpPr>
        <p:spPr/>
        <p:txBody>
          <a:bodyPr/>
          <a:lstStyle/>
          <a:p>
            <a:r>
              <a:rPr lang="en-US" smtClean="0"/>
              <a:t>C. Aidala, LANL, September 19, 2011</a:t>
            </a:r>
            <a:endParaRPr lang="en-US"/>
          </a:p>
        </p:txBody>
      </p:sp>
      <p:pic>
        <p:nvPicPr>
          <p:cNvPr id="6" name="Picture 3"/>
          <p:cNvPicPr>
            <a:picLocks noChangeAspect="1" noChangeArrowheads="1"/>
          </p:cNvPicPr>
          <p:nvPr/>
        </p:nvPicPr>
        <p:blipFill>
          <a:blip r:embed="rId3" cstate="print"/>
          <a:srcRect b="23685"/>
          <a:stretch>
            <a:fillRect/>
          </a:stretch>
        </p:blipFill>
        <p:spPr bwMode="auto">
          <a:xfrm>
            <a:off x="0" y="1465263"/>
            <a:ext cx="4413250" cy="2209800"/>
          </a:xfrm>
          <a:prstGeom prst="rect">
            <a:avLst/>
          </a:prstGeom>
          <a:noFill/>
          <a:ln w="9525">
            <a:noFill/>
            <a:miter lim="800000"/>
            <a:headEnd/>
            <a:tailEnd/>
          </a:ln>
        </p:spPr>
      </p:pic>
      <p:sp>
        <p:nvSpPr>
          <p:cNvPr id="7" name="TextBox 14"/>
          <p:cNvSpPr txBox="1">
            <a:spLocks noChangeArrowheads="1"/>
          </p:cNvSpPr>
          <p:nvPr/>
        </p:nvSpPr>
        <p:spPr bwMode="auto">
          <a:xfrm>
            <a:off x="3124200" y="3598863"/>
            <a:ext cx="1066800" cy="430212"/>
          </a:xfrm>
          <a:prstGeom prst="rect">
            <a:avLst/>
          </a:prstGeom>
          <a:solidFill>
            <a:schemeClr val="bg1"/>
          </a:solidFill>
          <a:ln w="9525">
            <a:noFill/>
            <a:miter lim="800000"/>
            <a:headEnd/>
            <a:tailEnd/>
          </a:ln>
        </p:spPr>
        <p:txBody>
          <a:bodyPr>
            <a:spAutoFit/>
          </a:bodyPr>
          <a:lstStyle/>
          <a:p>
            <a:pPr eaLnBrk="0" hangingPunct="0">
              <a:spcBef>
                <a:spcPts val="750"/>
              </a:spcBef>
              <a:buClr>
                <a:srgbClr val="000000"/>
              </a:buClr>
              <a:buSzPct val="100000"/>
              <a:buFont typeface="Times New Roman" pitchFamily="18" charset="0"/>
              <a:buNone/>
            </a:pPr>
            <a:r>
              <a:rPr lang="en-US" sz="1100">
                <a:solidFill>
                  <a:schemeClr val="tx1"/>
                </a:solidFill>
              </a:rPr>
              <a:t>valence quarks/gluons</a:t>
            </a:r>
          </a:p>
        </p:txBody>
      </p:sp>
      <p:sp>
        <p:nvSpPr>
          <p:cNvPr id="8" name="TextBox 16"/>
          <p:cNvSpPr txBox="1">
            <a:spLocks noChangeArrowheads="1"/>
          </p:cNvSpPr>
          <p:nvPr/>
        </p:nvSpPr>
        <p:spPr bwMode="auto">
          <a:xfrm>
            <a:off x="1524000" y="3608388"/>
            <a:ext cx="1371600" cy="430212"/>
          </a:xfrm>
          <a:prstGeom prst="rect">
            <a:avLst/>
          </a:prstGeom>
          <a:solidFill>
            <a:schemeClr val="bg1"/>
          </a:solidFill>
          <a:ln w="9525">
            <a:noFill/>
            <a:miter lim="800000"/>
            <a:headEnd/>
            <a:tailEnd/>
          </a:ln>
        </p:spPr>
        <p:txBody>
          <a:bodyPr>
            <a:spAutoFit/>
          </a:bodyPr>
          <a:lstStyle/>
          <a:p>
            <a:pPr eaLnBrk="0" hangingPunct="0">
              <a:spcBef>
                <a:spcPts val="750"/>
              </a:spcBef>
              <a:buClr>
                <a:srgbClr val="000000"/>
              </a:buClr>
              <a:buSzPct val="100000"/>
              <a:buFont typeface="Times New Roman" pitchFamily="18" charset="0"/>
              <a:buNone/>
            </a:pPr>
            <a:r>
              <a:rPr lang="en-US" sz="1100">
                <a:solidFill>
                  <a:schemeClr val="tx1"/>
                </a:solidFill>
              </a:rPr>
              <a:t>non-pert. sea quarks/gluons</a:t>
            </a:r>
          </a:p>
        </p:txBody>
      </p:sp>
      <p:sp>
        <p:nvSpPr>
          <p:cNvPr id="9" name="TextBox 17"/>
          <p:cNvSpPr txBox="1">
            <a:spLocks noChangeArrowheads="1"/>
          </p:cNvSpPr>
          <p:nvPr/>
        </p:nvSpPr>
        <p:spPr bwMode="auto">
          <a:xfrm>
            <a:off x="228600" y="3598863"/>
            <a:ext cx="1066800" cy="430212"/>
          </a:xfrm>
          <a:prstGeom prst="rect">
            <a:avLst/>
          </a:prstGeom>
          <a:solidFill>
            <a:schemeClr val="bg1"/>
          </a:solidFill>
          <a:ln w="9525">
            <a:noFill/>
            <a:miter lim="800000"/>
            <a:headEnd/>
            <a:tailEnd/>
          </a:ln>
        </p:spPr>
        <p:txBody>
          <a:bodyPr>
            <a:spAutoFit/>
          </a:bodyPr>
          <a:lstStyle/>
          <a:p>
            <a:pPr eaLnBrk="0" hangingPunct="0">
              <a:spcBef>
                <a:spcPts val="750"/>
              </a:spcBef>
              <a:buClr>
                <a:srgbClr val="000000"/>
              </a:buClr>
              <a:buSzPct val="100000"/>
              <a:buFont typeface="Times New Roman" pitchFamily="18" charset="0"/>
              <a:buNone/>
            </a:pPr>
            <a:r>
              <a:rPr lang="en-US" sz="1100">
                <a:solidFill>
                  <a:schemeClr val="tx1"/>
                </a:solidFill>
              </a:rPr>
              <a:t>radiative gluons/sea</a:t>
            </a:r>
          </a:p>
        </p:txBody>
      </p:sp>
      <p:sp>
        <p:nvSpPr>
          <p:cNvPr id="10" name="TextBox 19"/>
          <p:cNvSpPr txBox="1">
            <a:spLocks noChangeArrowheads="1"/>
          </p:cNvSpPr>
          <p:nvPr/>
        </p:nvSpPr>
        <p:spPr bwMode="auto">
          <a:xfrm>
            <a:off x="0" y="1465263"/>
            <a:ext cx="914400" cy="276225"/>
          </a:xfrm>
          <a:prstGeom prst="rect">
            <a:avLst/>
          </a:prstGeom>
          <a:noFill/>
          <a:ln w="9525">
            <a:noFill/>
            <a:miter lim="800000"/>
            <a:headEnd/>
            <a:tailEnd/>
          </a:ln>
        </p:spPr>
        <p:txBody>
          <a:bodyPr>
            <a:spAutoFit/>
          </a:bodyPr>
          <a:lstStyle/>
          <a:p>
            <a:pPr eaLnBrk="0" hangingPunct="0">
              <a:spcBef>
                <a:spcPts val="750"/>
              </a:spcBef>
              <a:buClr>
                <a:srgbClr val="000000"/>
              </a:buClr>
              <a:buSzPct val="100000"/>
              <a:buFont typeface="Times New Roman" pitchFamily="18" charset="0"/>
              <a:buNone/>
            </a:pPr>
            <a:r>
              <a:rPr lang="en-US" i="1">
                <a:solidFill>
                  <a:srgbClr val="147806"/>
                </a:solidFill>
              </a:rPr>
              <a:t>[Weiss 09]</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linds(horizontal)">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err="1" smtClean="0"/>
              <a:t>e+A</a:t>
            </a:r>
            <a:r>
              <a:rPr lang="en-US" dirty="0" smtClean="0"/>
              <a:t> vs. A+A: </a:t>
            </a:r>
            <a:br>
              <a:rPr lang="en-US" dirty="0" smtClean="0"/>
            </a:br>
            <a:r>
              <a:rPr lang="en-US" dirty="0" smtClean="0"/>
              <a:t>Calibration using different probes</a:t>
            </a:r>
            <a:endParaRPr lang="en-US" dirty="0"/>
          </a:p>
        </p:txBody>
      </p:sp>
      <p:sp>
        <p:nvSpPr>
          <p:cNvPr id="3" name="Content Placeholder 2"/>
          <p:cNvSpPr>
            <a:spLocks noGrp="1"/>
          </p:cNvSpPr>
          <p:nvPr>
            <p:ph idx="1"/>
          </p:nvPr>
        </p:nvSpPr>
        <p:spPr>
          <a:xfrm>
            <a:off x="0" y="1219200"/>
            <a:ext cx="5105400" cy="5257800"/>
          </a:xfrm>
        </p:spPr>
        <p:txBody>
          <a:bodyPr>
            <a:normAutofit fontScale="77500" lnSpcReduction="20000"/>
          </a:bodyPr>
          <a:lstStyle/>
          <a:p>
            <a:r>
              <a:rPr lang="en-US" dirty="0" smtClean="0"/>
              <a:t>Already a technique extensively utilized in heavy ion physics!</a:t>
            </a:r>
          </a:p>
          <a:p>
            <a:pPr lvl="1"/>
            <a:r>
              <a:rPr lang="en-US" dirty="0" smtClean="0"/>
              <a:t>Probes that don’t interact strongly: direct photons, internal conversions of thermal photons, Z bosons</a:t>
            </a:r>
          </a:p>
          <a:p>
            <a:pPr lvl="1"/>
            <a:r>
              <a:rPr lang="en-US" dirty="0" smtClean="0"/>
              <a:t>Light mesons (light quarks—strongly interacting, various potential means of in-medium energy loss)</a:t>
            </a:r>
          </a:p>
          <a:p>
            <a:pPr lvl="1"/>
            <a:r>
              <a:rPr lang="en-US" dirty="0" smtClean="0"/>
              <a:t>Heavy flavor (strongly interacting but less affected by </a:t>
            </a:r>
            <a:r>
              <a:rPr lang="en-US" dirty="0" err="1" smtClean="0"/>
              <a:t>radiative</a:t>
            </a:r>
            <a:r>
              <a:rPr lang="en-US" dirty="0" smtClean="0"/>
              <a:t> energy loss) – silicon upgrades at RHIC will address over next few years!</a:t>
            </a:r>
          </a:p>
          <a:p>
            <a:r>
              <a:rPr lang="en-US" dirty="0" err="1" smtClean="0"/>
              <a:t>e+A</a:t>
            </a:r>
            <a:r>
              <a:rPr lang="en-US" dirty="0" smtClean="0"/>
              <a:t> probes the initial state without the complications of strong interactions . . . </a:t>
            </a:r>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pic>
        <p:nvPicPr>
          <p:cNvPr id="6" name="Picture 5" descr="raa_Tshirt_v20.gif"/>
          <p:cNvPicPr>
            <a:picLocks noChangeAspect="1"/>
          </p:cNvPicPr>
          <p:nvPr/>
        </p:nvPicPr>
        <p:blipFill>
          <a:blip r:embed="rId2" cstate="print"/>
          <a:stretch>
            <a:fillRect/>
          </a:stretch>
        </p:blipFill>
        <p:spPr>
          <a:xfrm>
            <a:off x="5064472" y="1981201"/>
            <a:ext cx="4079529" cy="3124200"/>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Observations with different probes allow us to learn different things!</a:t>
            </a:r>
            <a:endParaRPr lang="en-US" dirty="0"/>
          </a:p>
        </p:txBody>
      </p:sp>
      <p:sp>
        <p:nvSpPr>
          <p:cNvPr id="2" name="Footer Placeholder 1"/>
          <p:cNvSpPr>
            <a:spLocks noGrp="1"/>
          </p:cNvSpPr>
          <p:nvPr>
            <p:ph type="ftr" sz="quarter" idx="11"/>
          </p:nvPr>
        </p:nvSpPr>
        <p:spPr/>
        <p:txBody>
          <a:bodyPr/>
          <a:lstStyle/>
          <a:p>
            <a:r>
              <a:rPr lang="en-US" smtClean="0"/>
              <a:t>C. Aidala, LANL, September 19, 2011</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pic>
        <p:nvPicPr>
          <p:cNvPr id="64514" name="Picture 2"/>
          <p:cNvPicPr>
            <a:picLocks noChangeAspect="1" noChangeArrowheads="1"/>
          </p:cNvPicPr>
          <p:nvPr/>
        </p:nvPicPr>
        <p:blipFill>
          <a:blip r:embed="rId2" cstate="print"/>
          <a:srcRect/>
          <a:stretch>
            <a:fillRect/>
          </a:stretch>
        </p:blipFill>
        <p:spPr bwMode="auto">
          <a:xfrm>
            <a:off x="1014047" y="1514755"/>
            <a:ext cx="7012768" cy="5114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Autofit/>
          </a:bodyPr>
          <a:lstStyle/>
          <a:p>
            <a:r>
              <a:rPr lang="en-US" sz="3200" dirty="0" smtClean="0"/>
              <a:t>How can the RHIC A+A program be strengthened by adding electron beam capabilities?</a:t>
            </a:r>
            <a:endParaRPr lang="en-US" sz="3200" dirty="0"/>
          </a:p>
        </p:txBody>
      </p:sp>
      <p:sp>
        <p:nvSpPr>
          <p:cNvPr id="3" name="Content Placeholder 2"/>
          <p:cNvSpPr>
            <a:spLocks noGrp="1"/>
          </p:cNvSpPr>
          <p:nvPr>
            <p:ph idx="1"/>
          </p:nvPr>
        </p:nvSpPr>
        <p:spPr>
          <a:xfrm>
            <a:off x="457200" y="1600200"/>
            <a:ext cx="5257800" cy="4525963"/>
          </a:xfrm>
        </p:spPr>
        <p:txBody>
          <a:bodyPr>
            <a:normAutofit fontScale="85000" lnSpcReduction="20000"/>
          </a:bodyPr>
          <a:lstStyle/>
          <a:p>
            <a:pPr>
              <a:buNone/>
            </a:pPr>
            <a:r>
              <a:rPr lang="en-US" sz="3900" dirty="0" smtClean="0"/>
              <a:t>Pin down the </a:t>
            </a:r>
            <a:r>
              <a:rPr lang="en-US" sz="3900" i="1" dirty="0" smtClean="0"/>
              <a:t>initial state</a:t>
            </a:r>
            <a:r>
              <a:rPr lang="en-US" sz="3900" dirty="0" smtClean="0"/>
              <a:t>:</a:t>
            </a:r>
          </a:p>
          <a:p>
            <a:r>
              <a:rPr lang="en-US" dirty="0" smtClean="0"/>
              <a:t>Gluon saturation/Color Glass Condensate—can piece together a clear picture from </a:t>
            </a:r>
            <a:r>
              <a:rPr lang="en-US" dirty="0" err="1" smtClean="0"/>
              <a:t>e+A</a:t>
            </a:r>
            <a:r>
              <a:rPr lang="en-US" dirty="0" smtClean="0"/>
              <a:t>, p(d)+A, and A+A!</a:t>
            </a:r>
          </a:p>
          <a:p>
            <a:r>
              <a:rPr lang="en-US" dirty="0" smtClean="0"/>
              <a:t>What’s the role of the initial state in the rapid </a:t>
            </a:r>
            <a:r>
              <a:rPr lang="en-US" dirty="0" err="1" smtClean="0"/>
              <a:t>thermalization</a:t>
            </a:r>
            <a:r>
              <a:rPr lang="en-US" dirty="0" smtClean="0"/>
              <a:t> observed at RHIC?</a:t>
            </a:r>
          </a:p>
          <a:p>
            <a:r>
              <a:rPr lang="en-US" dirty="0" smtClean="0"/>
              <a:t>Can we quantify the role of initial-state fluctuations in the observed final-state correlations??</a:t>
            </a:r>
          </a:p>
          <a:p>
            <a:r>
              <a:rPr lang="en-US" dirty="0" smtClean="0"/>
              <a:t>…. </a:t>
            </a:r>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pic>
        <p:nvPicPr>
          <p:cNvPr id="5122" name="Picture 2"/>
          <p:cNvPicPr>
            <a:picLocks noChangeAspect="1" noChangeArrowheads="1"/>
          </p:cNvPicPr>
          <p:nvPr/>
        </p:nvPicPr>
        <p:blipFill>
          <a:blip r:embed="rId2" cstate="print"/>
          <a:srcRect/>
          <a:stretch>
            <a:fillRect/>
          </a:stretch>
        </p:blipFill>
        <p:spPr bwMode="auto">
          <a:xfrm>
            <a:off x="5791200" y="4267200"/>
            <a:ext cx="3045023" cy="23622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837904" y="1371600"/>
            <a:ext cx="2971800" cy="2793081"/>
          </a:xfrm>
          <a:prstGeom prst="rect">
            <a:avLst/>
          </a:prstGeom>
          <a:solidFill>
            <a:schemeClr val="bg1"/>
          </a:solidFill>
          <a:ln w="12700" cap="flat">
            <a:noFill/>
            <a:round/>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linds(horizontal)">
                                      <p:cBhvr>
                                        <p:cTn id="15" dur="500"/>
                                        <p:tgtEl>
                                          <p:spTgt spid="5122"/>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smtClean="0"/>
              <a:t>Impact-parameter-dependent</a:t>
            </a:r>
            <a:r>
              <a:rPr lang="en-US" sz="3400" dirty="0" smtClean="0"/>
              <a:t> nuclear gluon density via coherent vector meson production in </a:t>
            </a:r>
            <a:r>
              <a:rPr lang="en-US" sz="3400" dirty="0" err="1" smtClean="0"/>
              <a:t>e+A</a:t>
            </a:r>
            <a:endParaRPr lang="en-US" sz="3400" dirty="0"/>
          </a:p>
        </p:txBody>
      </p:sp>
      <p:sp>
        <p:nvSpPr>
          <p:cNvPr id="3" name="Footer Placeholder 2"/>
          <p:cNvSpPr>
            <a:spLocks noGrp="1"/>
          </p:cNvSpPr>
          <p:nvPr>
            <p:ph type="ftr" sz="quarter" idx="11"/>
          </p:nvPr>
        </p:nvSpPr>
        <p:spPr/>
        <p:txBody>
          <a:bodyPr/>
          <a:lstStyle/>
          <a:p>
            <a:r>
              <a:rPr lang="en-US" smtClean="0"/>
              <a:t>C. Aidala, LANL, September 19, 2011</a:t>
            </a:r>
            <a:endParaRPr lang="en-US"/>
          </a:p>
        </p:txBody>
      </p:sp>
      <p:pic>
        <p:nvPicPr>
          <p:cNvPr id="11266" name="Picture 2"/>
          <p:cNvPicPr>
            <a:picLocks noChangeAspect="1" noChangeArrowheads="1"/>
          </p:cNvPicPr>
          <p:nvPr/>
        </p:nvPicPr>
        <p:blipFill>
          <a:blip r:embed="rId2" cstate="print"/>
          <a:srcRect/>
          <a:stretch>
            <a:fillRect/>
          </a:stretch>
        </p:blipFill>
        <p:spPr bwMode="auto">
          <a:xfrm>
            <a:off x="38872" y="1524000"/>
            <a:ext cx="3843130" cy="21336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52400" y="4648200"/>
            <a:ext cx="3556000" cy="53340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3871913" y="1974866"/>
            <a:ext cx="5195887" cy="3816334"/>
          </a:xfrm>
          <a:prstGeom prst="rect">
            <a:avLst/>
          </a:prstGeom>
          <a:noFill/>
          <a:ln w="9525">
            <a:noFill/>
            <a:miter lim="800000"/>
            <a:headEnd/>
            <a:tailEnd/>
          </a:ln>
        </p:spPr>
      </p:pic>
      <p:sp>
        <p:nvSpPr>
          <p:cNvPr id="9" name="TextBox 8"/>
          <p:cNvSpPr txBox="1"/>
          <p:nvPr/>
        </p:nvSpPr>
        <p:spPr>
          <a:xfrm>
            <a:off x="152400" y="4267200"/>
            <a:ext cx="3560205" cy="369332"/>
          </a:xfrm>
          <a:prstGeom prst="rect">
            <a:avLst/>
          </a:prstGeom>
          <a:noFill/>
        </p:spPr>
        <p:txBody>
          <a:bodyPr wrap="none" rtlCol="0">
            <a:spAutoFit/>
          </a:bodyPr>
          <a:lstStyle/>
          <a:p>
            <a:r>
              <a:rPr lang="en-US" dirty="0" smtClean="0">
                <a:solidFill>
                  <a:srgbClr val="FFFFCC"/>
                </a:solidFill>
                <a:latin typeface="Times New Roman" pitchFamily="18" charset="0"/>
                <a:cs typeface="Times New Roman" pitchFamily="18" charset="0"/>
              </a:rPr>
              <a:t>Assume Woods-Saxon gluon density</a:t>
            </a:r>
            <a:endParaRPr lang="en-US" dirty="0">
              <a:solidFill>
                <a:srgbClr val="FFFFCC"/>
              </a:solidFill>
              <a:latin typeface="Times New Roman" pitchFamily="18" charset="0"/>
              <a:cs typeface="Times New Roman" pitchFamily="18" charset="0"/>
            </a:endParaRPr>
          </a:p>
        </p:txBody>
      </p:sp>
      <p:sp>
        <p:nvSpPr>
          <p:cNvPr id="10" name="Rectangle 9"/>
          <p:cNvSpPr/>
          <p:nvPr/>
        </p:nvSpPr>
        <p:spPr>
          <a:xfrm>
            <a:off x="609600" y="5247382"/>
            <a:ext cx="7924800" cy="1077218"/>
          </a:xfrm>
          <a:prstGeom prst="rect">
            <a:avLst/>
          </a:prstGeom>
          <a:solidFill>
            <a:srgbClr val="00FFFF"/>
          </a:solidFill>
          <a:ln>
            <a:solidFill>
              <a:schemeClr val="tx1"/>
            </a:solidFill>
          </a:ln>
        </p:spPr>
        <p:txBody>
          <a:bodyPr wrap="square">
            <a:spAutoFit/>
          </a:bodyPr>
          <a:lstStyle/>
          <a:p>
            <a:r>
              <a:rPr lang="en-US" sz="3200" dirty="0" smtClean="0">
                <a:latin typeface="Times New Roman" pitchFamily="18" charset="0"/>
                <a:cs typeface="Times New Roman" pitchFamily="18" charset="0"/>
              </a:rPr>
              <a:t>Coherent d</a:t>
            </a:r>
            <a:r>
              <a:rPr lang="en-US" sz="3200" dirty="0" smtClean="0">
                <a:solidFill>
                  <a:schemeClr val="tx1"/>
                </a:solidFill>
                <a:latin typeface="Times New Roman" pitchFamily="18" charset="0"/>
                <a:cs typeface="Times New Roman" pitchFamily="18" charset="0"/>
              </a:rPr>
              <a:t>iffraction pattern extremely sensitive to details of gluon density!</a:t>
            </a:r>
            <a:endParaRPr lang="en-US" sz="3200" dirty="0">
              <a:solidFill>
                <a:schemeClr val="tx1"/>
              </a:solidFill>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Continued </a:t>
            </a:r>
            <a:r>
              <a:rPr lang="en-US" sz="3800" dirty="0" err="1" smtClean="0"/>
              <a:t>p+p</a:t>
            </a:r>
            <a:r>
              <a:rPr lang="en-US" sz="3800" dirty="0" smtClean="0"/>
              <a:t> collisions at RHIC just for HI comparison once we have </a:t>
            </a:r>
            <a:r>
              <a:rPr lang="en-US" sz="3800" dirty="0" err="1" smtClean="0"/>
              <a:t>e+p</a:t>
            </a:r>
            <a:r>
              <a:rPr lang="en-US" sz="3800" dirty="0" smtClean="0"/>
              <a:t>?</a:t>
            </a:r>
            <a:endParaRPr lang="en-US" sz="3800" dirty="0"/>
          </a:p>
        </p:txBody>
      </p:sp>
      <p:sp>
        <p:nvSpPr>
          <p:cNvPr id="3" name="Content Placeholder 2"/>
          <p:cNvSpPr>
            <a:spLocks noGrp="1"/>
          </p:cNvSpPr>
          <p:nvPr>
            <p:ph idx="1"/>
          </p:nvPr>
        </p:nvSpPr>
        <p:spPr/>
        <p:txBody>
          <a:bodyPr>
            <a:normAutofit fontScale="92500" lnSpcReduction="10000"/>
          </a:bodyPr>
          <a:lstStyle/>
          <a:p>
            <a:r>
              <a:rPr lang="en-US" dirty="0" smtClean="0"/>
              <a:t>If major new investment in RHIC as a facility is tied to adding an electron ring, aren’t </a:t>
            </a:r>
            <a:r>
              <a:rPr lang="en-US" dirty="0" err="1" smtClean="0"/>
              <a:t>e+p</a:t>
            </a:r>
            <a:r>
              <a:rPr lang="en-US" dirty="0" smtClean="0"/>
              <a:t> collisions better for studying nucleon structure anyway??</a:t>
            </a:r>
          </a:p>
          <a:p>
            <a:r>
              <a:rPr lang="en-US" dirty="0" smtClean="0"/>
              <a:t>While electrons offer several advantages (interactions easy to calculate, reconstruct kinematics exactly), </a:t>
            </a:r>
            <a:r>
              <a:rPr lang="en-US" b="1" dirty="0" smtClean="0"/>
              <a:t>you can’t learn everything about the proton by probing it with an electron!!  </a:t>
            </a:r>
          </a:p>
          <a:p>
            <a:pPr lvl="1"/>
            <a:r>
              <a:rPr lang="en-US" dirty="0" smtClean="0"/>
              <a:t>(Recall the ‘C’ in ‘QCD’ . . .)</a:t>
            </a:r>
          </a:p>
          <a:p>
            <a:endParaRPr lang="en-US" dirty="0" smtClean="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T-odd </a:t>
            </a:r>
            <a:br>
              <a:rPr lang="en-US" sz="3200" dirty="0" smtClean="0"/>
            </a:br>
            <a:r>
              <a:rPr lang="en-US" sz="3200" dirty="0" smtClean="0"/>
              <a:t>transverse-momentum-dependent distributions: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LANL, September 19, 2011</a:t>
            </a:r>
            <a:endParaRPr lang="en-US" dirty="0"/>
          </a:p>
        </p:txBody>
      </p:sp>
      <p:sp>
        <p:nvSpPr>
          <p:cNvPr id="12" name="Slide Number Placeholder 11"/>
          <p:cNvSpPr>
            <a:spLocks noGrp="1"/>
          </p:cNvSpPr>
          <p:nvPr>
            <p:ph type="sldNum" sz="quarter" idx="12"/>
          </p:nvPr>
        </p:nvSpPr>
        <p:spPr/>
        <p:txBody>
          <a:bodyPr/>
          <a:lstStyle/>
          <a:p>
            <a:fld id="{83F159FB-7DEB-45DF-BF94-DE0F7425313E}" type="slidenum">
              <a:rPr lang="en-US" smtClean="0"/>
              <a:pPr/>
              <a:t>17</a:t>
            </a:fld>
            <a:endParaRPr lang="en-US"/>
          </a:p>
        </p:txBody>
      </p:sp>
      <p:sp>
        <p:nvSpPr>
          <p:cNvPr id="1563652" name="Text Box 4"/>
          <p:cNvSpPr txBox="1">
            <a:spLocks noChangeArrowheads="1"/>
          </p:cNvSpPr>
          <p:nvPr/>
        </p:nvSpPr>
        <p:spPr bwMode="auto">
          <a:xfrm>
            <a:off x="1066800" y="1748135"/>
            <a:ext cx="3124200" cy="369332"/>
          </a:xfrm>
          <a:prstGeom prst="rect">
            <a:avLst/>
          </a:prstGeom>
          <a:noFill/>
          <a:ln w="28575">
            <a:solidFill>
              <a:srgbClr val="0000FF"/>
            </a:solidFill>
            <a:miter lim="800000"/>
            <a:headEnd/>
            <a:tailEnd/>
          </a:ln>
          <a:effectLst/>
        </p:spPr>
        <p:txBody>
          <a:bodyPr wrap="square">
            <a:spAutoFit/>
          </a:bodyPr>
          <a:lstStyle/>
          <a:p>
            <a:pPr algn="l"/>
            <a:r>
              <a:rPr lang="en-US" b="1" dirty="0">
                <a:solidFill>
                  <a:srgbClr val="FFFFCC"/>
                </a:solidFill>
                <a:latin typeface="Times" charset="0"/>
              </a:rPr>
              <a:t>DIS: </a:t>
            </a:r>
            <a:r>
              <a:rPr lang="en-US" b="1" dirty="0" smtClean="0">
                <a:solidFill>
                  <a:srgbClr val="FFFFCC"/>
                </a:solidFill>
                <a:latin typeface="Times" charset="0"/>
              </a:rPr>
              <a:t>attractive final-state int.</a:t>
            </a:r>
            <a:endParaRPr lang="en-US" b="1" dirty="0">
              <a:solidFill>
                <a:srgbClr val="FFFFCC"/>
              </a:solidFill>
              <a:latin typeface="Times" charset="0"/>
            </a:endParaRPr>
          </a:p>
        </p:txBody>
      </p:sp>
      <p:sp>
        <p:nvSpPr>
          <p:cNvPr id="1563653" name="Text Box 5"/>
          <p:cNvSpPr txBox="1">
            <a:spLocks noChangeArrowheads="1"/>
          </p:cNvSpPr>
          <p:nvPr/>
        </p:nvSpPr>
        <p:spPr bwMode="auto">
          <a:xfrm>
            <a:off x="4800600" y="1752600"/>
            <a:ext cx="3733800" cy="369332"/>
          </a:xfrm>
          <a:prstGeom prst="rect">
            <a:avLst/>
          </a:prstGeom>
          <a:noFill/>
          <a:ln w="28575">
            <a:solidFill>
              <a:srgbClr val="0000FF"/>
            </a:solidFill>
            <a:miter lim="800000"/>
            <a:headEnd/>
            <a:tailEnd/>
          </a:ln>
          <a:effectLst/>
        </p:spPr>
        <p:txBody>
          <a:bodyPr wrap="square">
            <a:spAutoFit/>
          </a:bodyPr>
          <a:lstStyle/>
          <a:p>
            <a:pPr algn="l"/>
            <a:r>
              <a:rPr lang="en-US" b="1" dirty="0" err="1">
                <a:solidFill>
                  <a:srgbClr val="FFFFCC"/>
                </a:solidFill>
                <a:latin typeface="Times" charset="0"/>
              </a:rPr>
              <a:t>Drell</a:t>
            </a:r>
            <a:r>
              <a:rPr lang="en-US" b="1" dirty="0">
                <a:solidFill>
                  <a:srgbClr val="FFFFCC"/>
                </a:solidFill>
                <a:latin typeface="Times" charset="0"/>
              </a:rPr>
              <a:t>-Yan: </a:t>
            </a:r>
            <a:r>
              <a:rPr lang="en-US" b="1" dirty="0" smtClean="0">
                <a:solidFill>
                  <a:srgbClr val="FFFFCC"/>
                </a:solidFill>
                <a:latin typeface="Times" charset="0"/>
              </a:rPr>
              <a:t>repulsive initial-state int.</a:t>
            </a:r>
            <a:endParaRPr lang="en-US" b="1" dirty="0">
              <a:solidFill>
                <a:srgbClr val="FFFFCC"/>
              </a:solidFill>
              <a:latin typeface="Times" charset="0"/>
            </a:endParaRPr>
          </a:p>
        </p:txBody>
      </p:sp>
      <p:pic>
        <p:nvPicPr>
          <p:cNvPr id="1563664" name="Picture 16"/>
          <p:cNvPicPr>
            <a:picLocks noChangeAspect="1" noChangeArrowheads="1"/>
          </p:cNvPicPr>
          <p:nvPr/>
        </p:nvPicPr>
        <p:blipFill>
          <a:blip r:embed="rId3" cstate="print"/>
          <a:srcRect/>
          <a:stretch>
            <a:fillRect/>
          </a:stretch>
        </p:blipFill>
        <p:spPr bwMode="auto">
          <a:xfrm>
            <a:off x="2329542" y="5270953"/>
            <a:ext cx="4419600" cy="436418"/>
          </a:xfrm>
          <a:prstGeom prst="rect">
            <a:avLst/>
          </a:prstGeom>
          <a:noFill/>
        </p:spPr>
      </p:pic>
      <p:sp>
        <p:nvSpPr>
          <p:cNvPr id="1563665" name="Text Box 17"/>
          <p:cNvSpPr txBox="1">
            <a:spLocks noChangeArrowheads="1"/>
          </p:cNvSpPr>
          <p:nvPr/>
        </p:nvSpPr>
        <p:spPr bwMode="auto">
          <a:xfrm>
            <a:off x="306388" y="5196114"/>
            <a:ext cx="1684307" cy="461665"/>
          </a:xfrm>
          <a:prstGeom prst="rect">
            <a:avLst/>
          </a:prstGeom>
          <a:noFill/>
          <a:ln w="9525">
            <a:noFill/>
            <a:miter lim="800000"/>
            <a:headEnd/>
            <a:tailEnd/>
          </a:ln>
          <a:effectLst/>
        </p:spPr>
        <p:txBody>
          <a:bodyPr wrap="none">
            <a:spAutoFit/>
          </a:bodyPr>
          <a:lstStyle/>
          <a:p>
            <a:pPr algn="l"/>
            <a:r>
              <a:rPr lang="en-US" sz="2400" b="1" dirty="0">
                <a:solidFill>
                  <a:srgbClr val="FFFFCC"/>
                </a:solidFill>
                <a:latin typeface="Times" charset="0"/>
              </a:rPr>
              <a:t>As a result:</a:t>
            </a:r>
          </a:p>
        </p:txBody>
      </p:sp>
      <p:pic>
        <p:nvPicPr>
          <p:cNvPr id="221187" name="Picture 3"/>
          <p:cNvPicPr>
            <a:picLocks noChangeAspect="1" noChangeArrowheads="1"/>
          </p:cNvPicPr>
          <p:nvPr/>
        </p:nvPicPr>
        <p:blipFill>
          <a:blip r:embed="rId4" cstate="print"/>
          <a:srcRect/>
          <a:stretch>
            <a:fillRect/>
          </a:stretch>
        </p:blipFill>
        <p:spPr bwMode="auto">
          <a:xfrm>
            <a:off x="1219200" y="2514600"/>
            <a:ext cx="2743200" cy="2066925"/>
          </a:xfrm>
          <a:prstGeom prst="rect">
            <a:avLst/>
          </a:prstGeom>
          <a:noFill/>
          <a:ln w="9525">
            <a:noFill/>
            <a:miter lim="800000"/>
            <a:headEnd/>
            <a:tailEnd/>
          </a:ln>
        </p:spPr>
      </p:pic>
      <p:pic>
        <p:nvPicPr>
          <p:cNvPr id="221188" name="Picture 4"/>
          <p:cNvPicPr>
            <a:picLocks noChangeAspect="1" noChangeArrowheads="1"/>
          </p:cNvPicPr>
          <p:nvPr/>
        </p:nvPicPr>
        <p:blipFill>
          <a:blip r:embed="rId5" cstate="print"/>
          <a:srcRect/>
          <a:stretch>
            <a:fillRect/>
          </a:stretch>
        </p:blipFill>
        <p:spPr bwMode="auto">
          <a:xfrm>
            <a:off x="5257800" y="2521744"/>
            <a:ext cx="2743200" cy="2050256"/>
          </a:xfrm>
          <a:prstGeom prst="rect">
            <a:avLst/>
          </a:prstGeom>
          <a:noFill/>
          <a:ln w="9525">
            <a:noFill/>
            <a:miter lim="800000"/>
            <a:headEnd/>
            <a:tailEnd/>
          </a:ln>
        </p:spPr>
      </p:pic>
      <p:sp>
        <p:nvSpPr>
          <p:cNvPr id="23" name="Oval 22"/>
          <p:cNvSpPr/>
          <p:nvPr/>
        </p:nvSpPr>
        <p:spPr>
          <a:xfrm rot="862455">
            <a:off x="3318084" y="3412368"/>
            <a:ext cx="533400" cy="125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567072" y="2590800"/>
            <a:ext cx="681327" cy="1868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32"/>
          <p:cNvSpPr txBox="1">
            <a:spLocks noChangeArrowheads="1"/>
          </p:cNvSpPr>
          <p:nvPr/>
        </p:nvSpPr>
        <p:spPr bwMode="auto">
          <a:xfrm>
            <a:off x="304800" y="3888938"/>
            <a:ext cx="8458200" cy="1292662"/>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smtClean="0">
                <a:latin typeface="Times New Roman" pitchFamily="18" charset="0"/>
                <a:cs typeface="Times New Roman" pitchFamily="18" charset="0"/>
              </a:rPr>
              <a:t>Some DIS m</a:t>
            </a:r>
            <a:r>
              <a:rPr lang="en-US" sz="2600" i="1" dirty="0" smtClean="0">
                <a:solidFill>
                  <a:schemeClr val="tx1"/>
                </a:solidFill>
                <a:latin typeface="Times New Roman" pitchFamily="18" charset="0"/>
                <a:cs typeface="Times New Roman" pitchFamily="18" charset="0"/>
              </a:rPr>
              <a:t>easurements already exist.  A polarized </a:t>
            </a:r>
            <a:r>
              <a:rPr lang="en-US" sz="2600" i="1" dirty="0" err="1" smtClean="0">
                <a:solidFill>
                  <a:schemeClr val="tx1"/>
                </a:solidFill>
                <a:latin typeface="Times New Roman" pitchFamily="18" charset="0"/>
                <a:cs typeface="Times New Roman" pitchFamily="18" charset="0"/>
              </a:rPr>
              <a:t>Drell</a:t>
            </a:r>
            <a:r>
              <a:rPr lang="en-US" sz="2600" i="1" dirty="0" smtClean="0">
                <a:solidFill>
                  <a:schemeClr val="tx1"/>
                </a:solidFill>
                <a:latin typeface="Times New Roman" pitchFamily="18" charset="0"/>
                <a:cs typeface="Times New Roman" pitchFamily="18" charset="0"/>
              </a:rPr>
              <a:t>-Yan measurement at RHIC will be a crucial test of our understanding of QCD!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59"/>
          <p:cNvSpPr>
            <a:spLocks noGrp="1"/>
          </p:cNvSpPr>
          <p:nvPr>
            <p:ph type="ftr" sz="quarter" idx="11"/>
          </p:nvPr>
        </p:nvSpPr>
        <p:spPr/>
        <p:txBody>
          <a:bodyPr/>
          <a:lstStyle/>
          <a:p>
            <a:r>
              <a:rPr lang="en-US" smtClean="0"/>
              <a:t>C. Aidala, LANL, September 19, 2011</a:t>
            </a:r>
            <a:endParaRPr lang="en-US" dirty="0"/>
          </a:p>
        </p:txBody>
      </p:sp>
      <p:sp>
        <p:nvSpPr>
          <p:cNvPr id="62466" name="Rectangle 2"/>
          <p:cNvSpPr>
            <a:spLocks noGrp="1" noChangeArrowheads="1"/>
          </p:cNvSpPr>
          <p:nvPr>
            <p:ph type="title"/>
          </p:nvPr>
        </p:nvSpPr>
        <p:spPr>
          <a:xfrm>
            <a:off x="457200" y="120444"/>
            <a:ext cx="8229600" cy="870156"/>
          </a:xfrm>
        </p:spPr>
        <p:txBody>
          <a:bodyPr>
            <a:normAutofit fontScale="90000"/>
          </a:bodyPr>
          <a:lstStyle/>
          <a:p>
            <a:r>
              <a:rPr lang="en-US" sz="4000" dirty="0" smtClean="0"/>
              <a:t>What things “look” like depends on </a:t>
            </a:r>
            <a:br>
              <a:rPr lang="en-US" sz="4000" dirty="0" smtClean="0"/>
            </a:br>
            <a:r>
              <a:rPr lang="en-US" sz="4000" dirty="0" smtClean="0"/>
              <a:t>how you “look”!</a:t>
            </a:r>
            <a:endParaRPr lang="en-US" sz="4000" dirty="0"/>
          </a:p>
        </p:txBody>
      </p:sp>
      <p:grpSp>
        <p:nvGrpSpPr>
          <p:cNvPr id="2" name="Group 15"/>
          <p:cNvGrpSpPr>
            <a:grpSpLocks/>
          </p:cNvGrpSpPr>
          <p:nvPr/>
        </p:nvGrpSpPr>
        <p:grpSpPr bwMode="auto">
          <a:xfrm>
            <a:off x="381000" y="1905000"/>
            <a:ext cx="3581400" cy="1524000"/>
            <a:chOff x="1104" y="1200"/>
            <a:chExt cx="2256" cy="960"/>
          </a:xfrm>
        </p:grpSpPr>
        <p:sp>
          <p:nvSpPr>
            <p:cNvPr id="62469" name="Rectangle 5"/>
            <p:cNvSpPr>
              <a:spLocks noChangeArrowheads="1"/>
            </p:cNvSpPr>
            <p:nvPr/>
          </p:nvSpPr>
          <p:spPr bwMode="auto">
            <a:xfrm>
              <a:off x="1104" y="1632"/>
              <a:ext cx="2256" cy="528"/>
            </a:xfrm>
            <a:prstGeom prst="rect">
              <a:avLst/>
            </a:prstGeom>
            <a:solidFill>
              <a:srgbClr val="CCCCCC"/>
            </a:solidFill>
            <a:ln w="9525">
              <a:noFill/>
              <a:miter lim="800000"/>
              <a:headEnd/>
              <a:tailEnd/>
            </a:ln>
            <a:effectLst/>
          </p:spPr>
          <p:txBody>
            <a:bodyPr wrap="none" anchor="ctr"/>
            <a:lstStyle/>
            <a:p>
              <a:endParaRPr lang="en-US"/>
            </a:p>
          </p:txBody>
        </p:sp>
        <p:sp>
          <p:nvSpPr>
            <p:cNvPr id="62470" name="Rectangle 6"/>
            <p:cNvSpPr>
              <a:spLocks noChangeArrowheads="1"/>
            </p:cNvSpPr>
            <p:nvPr/>
          </p:nvSpPr>
          <p:spPr bwMode="auto">
            <a:xfrm>
              <a:off x="1824" y="1200"/>
              <a:ext cx="720" cy="432"/>
            </a:xfrm>
            <a:prstGeom prst="rect">
              <a:avLst/>
            </a:prstGeom>
            <a:solidFill>
              <a:srgbClr val="CCCCCC"/>
            </a:solidFill>
            <a:ln w="9525">
              <a:noFill/>
              <a:miter lim="800000"/>
              <a:headEnd/>
              <a:tailEnd/>
            </a:ln>
            <a:effectLst/>
          </p:spPr>
          <p:txBody>
            <a:bodyPr wrap="none" anchor="ctr"/>
            <a:lstStyle/>
            <a:p>
              <a:endParaRPr lang="en-US"/>
            </a:p>
          </p:txBody>
        </p:sp>
        <p:sp>
          <p:nvSpPr>
            <p:cNvPr id="62471" name="Line 7"/>
            <p:cNvSpPr>
              <a:spLocks noChangeShapeType="1"/>
            </p:cNvSpPr>
            <p:nvPr/>
          </p:nvSpPr>
          <p:spPr bwMode="auto">
            <a:xfrm flipV="1">
              <a:off x="129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2" name="Line 8"/>
            <p:cNvSpPr>
              <a:spLocks noChangeShapeType="1"/>
            </p:cNvSpPr>
            <p:nvPr/>
          </p:nvSpPr>
          <p:spPr bwMode="auto">
            <a:xfrm rot="10800000" flipV="1">
              <a:off x="1651"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3" name="Line 9"/>
            <p:cNvSpPr>
              <a:spLocks noChangeShapeType="1"/>
            </p:cNvSpPr>
            <p:nvPr/>
          </p:nvSpPr>
          <p:spPr bwMode="auto">
            <a:xfrm flipV="1">
              <a:off x="2006" y="134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4" name="Line 10"/>
            <p:cNvSpPr>
              <a:spLocks noChangeShapeType="1"/>
            </p:cNvSpPr>
            <p:nvPr/>
          </p:nvSpPr>
          <p:spPr bwMode="auto">
            <a:xfrm flipV="1">
              <a:off x="2361" y="1344"/>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75" name="Line 11"/>
            <p:cNvSpPr>
              <a:spLocks noChangeShapeType="1"/>
            </p:cNvSpPr>
            <p:nvPr/>
          </p:nvSpPr>
          <p:spPr bwMode="auto">
            <a:xfrm flipV="1">
              <a:off x="271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6" name="Line 12"/>
            <p:cNvSpPr>
              <a:spLocks noChangeShapeType="1"/>
            </p:cNvSpPr>
            <p:nvPr/>
          </p:nvSpPr>
          <p:spPr bwMode="auto">
            <a:xfrm flipV="1">
              <a:off x="3072" y="1728"/>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77" name="Line 13"/>
            <p:cNvSpPr>
              <a:spLocks noChangeShapeType="1"/>
            </p:cNvSpPr>
            <p:nvPr/>
          </p:nvSpPr>
          <p:spPr bwMode="auto">
            <a:xfrm flipV="1">
              <a:off x="2008"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8" name="Line 14"/>
            <p:cNvSpPr>
              <a:spLocks noChangeShapeType="1"/>
            </p:cNvSpPr>
            <p:nvPr/>
          </p:nvSpPr>
          <p:spPr bwMode="auto">
            <a:xfrm flipV="1">
              <a:off x="2363" y="1728"/>
              <a:ext cx="0" cy="288"/>
            </a:xfrm>
            <a:prstGeom prst="line">
              <a:avLst/>
            </a:prstGeom>
            <a:noFill/>
            <a:ln w="9525">
              <a:solidFill>
                <a:schemeClr val="tx1"/>
              </a:solidFill>
              <a:round/>
              <a:headEnd type="triangle" w="med" len="med"/>
              <a:tailEnd/>
            </a:ln>
            <a:effectLst/>
          </p:spPr>
          <p:txBody>
            <a:bodyPr wrap="none" anchor="ctr"/>
            <a:lstStyle/>
            <a:p>
              <a:endParaRPr lang="en-US"/>
            </a:p>
          </p:txBody>
        </p:sp>
      </p:grpSp>
      <p:grpSp>
        <p:nvGrpSpPr>
          <p:cNvPr id="3" name="Group 35"/>
          <p:cNvGrpSpPr>
            <a:grpSpLocks/>
          </p:cNvGrpSpPr>
          <p:nvPr/>
        </p:nvGrpSpPr>
        <p:grpSpPr bwMode="auto">
          <a:xfrm>
            <a:off x="381000" y="1828800"/>
            <a:ext cx="3505200" cy="762000"/>
            <a:chOff x="480" y="1152"/>
            <a:chExt cx="2208" cy="480"/>
          </a:xfrm>
        </p:grpSpPr>
        <p:sp>
          <p:nvSpPr>
            <p:cNvPr id="62480" name="Line 16"/>
            <p:cNvSpPr>
              <a:spLocks noChangeShapeType="1"/>
            </p:cNvSpPr>
            <p:nvPr/>
          </p:nvSpPr>
          <p:spPr bwMode="auto">
            <a:xfrm>
              <a:off x="480" y="1584"/>
              <a:ext cx="672" cy="0"/>
            </a:xfrm>
            <a:prstGeom prst="line">
              <a:avLst/>
            </a:prstGeom>
            <a:noFill/>
            <a:ln w="38100">
              <a:solidFill>
                <a:srgbClr val="800000"/>
              </a:solidFill>
              <a:round/>
              <a:headEnd/>
              <a:tailEnd/>
            </a:ln>
            <a:effectLst/>
          </p:spPr>
          <p:txBody>
            <a:bodyPr wrap="none" anchor="ctr"/>
            <a:lstStyle/>
            <a:p>
              <a:endParaRPr lang="en-US"/>
            </a:p>
          </p:txBody>
        </p:sp>
        <p:sp>
          <p:nvSpPr>
            <p:cNvPr id="62481" name="Line 17"/>
            <p:cNvSpPr>
              <a:spLocks noChangeShapeType="1"/>
            </p:cNvSpPr>
            <p:nvPr/>
          </p:nvSpPr>
          <p:spPr bwMode="auto">
            <a:xfrm flipV="1">
              <a:off x="1152" y="1152"/>
              <a:ext cx="0" cy="432"/>
            </a:xfrm>
            <a:prstGeom prst="line">
              <a:avLst/>
            </a:prstGeom>
            <a:noFill/>
            <a:ln w="38100">
              <a:solidFill>
                <a:srgbClr val="800000"/>
              </a:solidFill>
              <a:round/>
              <a:headEnd/>
              <a:tailEnd/>
            </a:ln>
            <a:effectLst/>
          </p:spPr>
          <p:txBody>
            <a:bodyPr wrap="none" anchor="ctr"/>
            <a:lstStyle/>
            <a:p>
              <a:endParaRPr lang="en-US"/>
            </a:p>
          </p:txBody>
        </p:sp>
        <p:sp>
          <p:nvSpPr>
            <p:cNvPr id="62482" name="Line 18"/>
            <p:cNvSpPr>
              <a:spLocks noChangeShapeType="1"/>
            </p:cNvSpPr>
            <p:nvPr/>
          </p:nvSpPr>
          <p:spPr bwMode="auto">
            <a:xfrm>
              <a:off x="1152" y="1152"/>
              <a:ext cx="816" cy="0"/>
            </a:xfrm>
            <a:prstGeom prst="line">
              <a:avLst/>
            </a:prstGeom>
            <a:noFill/>
            <a:ln w="38100">
              <a:solidFill>
                <a:srgbClr val="800000"/>
              </a:solidFill>
              <a:round/>
              <a:headEnd/>
              <a:tailEnd/>
            </a:ln>
            <a:effectLst/>
          </p:spPr>
          <p:txBody>
            <a:bodyPr wrap="none" anchor="ctr"/>
            <a:lstStyle/>
            <a:p>
              <a:endParaRPr lang="en-US"/>
            </a:p>
          </p:txBody>
        </p:sp>
        <p:sp>
          <p:nvSpPr>
            <p:cNvPr id="62483" name="Line 19"/>
            <p:cNvSpPr>
              <a:spLocks noChangeShapeType="1"/>
            </p:cNvSpPr>
            <p:nvPr/>
          </p:nvSpPr>
          <p:spPr bwMode="auto">
            <a:xfrm>
              <a:off x="1968" y="1152"/>
              <a:ext cx="0" cy="480"/>
            </a:xfrm>
            <a:prstGeom prst="line">
              <a:avLst/>
            </a:prstGeom>
            <a:noFill/>
            <a:ln w="38100">
              <a:solidFill>
                <a:srgbClr val="800000"/>
              </a:solidFill>
              <a:round/>
              <a:headEnd/>
              <a:tailEnd/>
            </a:ln>
            <a:effectLst/>
          </p:spPr>
          <p:txBody>
            <a:bodyPr wrap="none" anchor="ctr"/>
            <a:lstStyle/>
            <a:p>
              <a:endParaRPr lang="en-US"/>
            </a:p>
          </p:txBody>
        </p:sp>
        <p:sp>
          <p:nvSpPr>
            <p:cNvPr id="62484" name="Line 20"/>
            <p:cNvSpPr>
              <a:spLocks noChangeShapeType="1"/>
            </p:cNvSpPr>
            <p:nvPr/>
          </p:nvSpPr>
          <p:spPr bwMode="auto">
            <a:xfrm>
              <a:off x="1968" y="1632"/>
              <a:ext cx="720" cy="0"/>
            </a:xfrm>
            <a:prstGeom prst="line">
              <a:avLst/>
            </a:prstGeom>
            <a:noFill/>
            <a:ln w="38100">
              <a:solidFill>
                <a:srgbClr val="800000"/>
              </a:solidFill>
              <a:round/>
              <a:headEnd/>
              <a:tailEnd/>
            </a:ln>
            <a:effectLst/>
          </p:spPr>
          <p:txBody>
            <a:bodyPr wrap="none" anchor="ctr"/>
            <a:lstStyle/>
            <a:p>
              <a:endParaRPr lang="en-US"/>
            </a:p>
          </p:txBody>
        </p:sp>
      </p:grpSp>
      <p:sp>
        <p:nvSpPr>
          <p:cNvPr id="62485" name="Line 21"/>
          <p:cNvSpPr>
            <a:spLocks noChangeShapeType="1"/>
          </p:cNvSpPr>
          <p:nvPr/>
        </p:nvSpPr>
        <p:spPr bwMode="auto">
          <a:xfrm flipH="1">
            <a:off x="3352800" y="1981200"/>
            <a:ext cx="914400" cy="457200"/>
          </a:xfrm>
          <a:prstGeom prst="line">
            <a:avLst/>
          </a:prstGeom>
          <a:noFill/>
          <a:ln w="38100">
            <a:solidFill>
              <a:schemeClr val="tx1"/>
            </a:solidFill>
            <a:round/>
            <a:headEnd/>
            <a:tailEnd/>
          </a:ln>
          <a:effectLst/>
        </p:spPr>
        <p:txBody>
          <a:bodyPr wrap="none" anchor="ctr"/>
          <a:lstStyle/>
          <a:p>
            <a:endParaRPr lang="en-US"/>
          </a:p>
        </p:txBody>
      </p:sp>
      <p:sp>
        <p:nvSpPr>
          <p:cNvPr id="62486" name="AutoShape 22"/>
          <p:cNvSpPr>
            <a:spLocks noChangeArrowheads="1"/>
          </p:cNvSpPr>
          <p:nvPr/>
        </p:nvSpPr>
        <p:spPr bwMode="auto">
          <a:xfrm rot="2700000">
            <a:off x="3411538" y="2286000"/>
            <a:ext cx="228600" cy="228600"/>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grpSp>
        <p:nvGrpSpPr>
          <p:cNvPr id="4" name="Group 24"/>
          <p:cNvGrpSpPr>
            <a:grpSpLocks/>
          </p:cNvGrpSpPr>
          <p:nvPr/>
        </p:nvGrpSpPr>
        <p:grpSpPr bwMode="auto">
          <a:xfrm>
            <a:off x="320675" y="5029200"/>
            <a:ext cx="3581400" cy="1524000"/>
            <a:chOff x="1104" y="1200"/>
            <a:chExt cx="2256" cy="960"/>
          </a:xfrm>
        </p:grpSpPr>
        <p:sp>
          <p:nvSpPr>
            <p:cNvPr id="62489" name="Rectangle 25"/>
            <p:cNvSpPr>
              <a:spLocks noChangeArrowheads="1"/>
            </p:cNvSpPr>
            <p:nvPr/>
          </p:nvSpPr>
          <p:spPr bwMode="auto">
            <a:xfrm>
              <a:off x="1104" y="1632"/>
              <a:ext cx="2256" cy="528"/>
            </a:xfrm>
            <a:prstGeom prst="rect">
              <a:avLst/>
            </a:prstGeom>
            <a:solidFill>
              <a:srgbClr val="CCCCCC"/>
            </a:solidFill>
            <a:ln w="9525">
              <a:noFill/>
              <a:miter lim="800000"/>
              <a:headEnd/>
              <a:tailEnd/>
            </a:ln>
            <a:effectLst/>
          </p:spPr>
          <p:txBody>
            <a:bodyPr wrap="none" anchor="ctr"/>
            <a:lstStyle/>
            <a:p>
              <a:endParaRPr lang="en-US"/>
            </a:p>
          </p:txBody>
        </p:sp>
        <p:sp>
          <p:nvSpPr>
            <p:cNvPr id="62490" name="Rectangle 26"/>
            <p:cNvSpPr>
              <a:spLocks noChangeArrowheads="1"/>
            </p:cNvSpPr>
            <p:nvPr/>
          </p:nvSpPr>
          <p:spPr bwMode="auto">
            <a:xfrm>
              <a:off x="1824" y="1200"/>
              <a:ext cx="720" cy="432"/>
            </a:xfrm>
            <a:prstGeom prst="rect">
              <a:avLst/>
            </a:prstGeom>
            <a:solidFill>
              <a:srgbClr val="CCCCCC"/>
            </a:solidFill>
            <a:ln w="9525">
              <a:noFill/>
              <a:miter lim="800000"/>
              <a:headEnd/>
              <a:tailEnd/>
            </a:ln>
            <a:effectLst/>
          </p:spPr>
          <p:txBody>
            <a:bodyPr wrap="none" anchor="ctr"/>
            <a:lstStyle/>
            <a:p>
              <a:endParaRPr lang="en-US"/>
            </a:p>
          </p:txBody>
        </p:sp>
        <p:sp>
          <p:nvSpPr>
            <p:cNvPr id="62491" name="Line 27"/>
            <p:cNvSpPr>
              <a:spLocks noChangeShapeType="1"/>
            </p:cNvSpPr>
            <p:nvPr/>
          </p:nvSpPr>
          <p:spPr bwMode="auto">
            <a:xfrm flipV="1">
              <a:off x="129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2" name="Line 28"/>
            <p:cNvSpPr>
              <a:spLocks noChangeShapeType="1"/>
            </p:cNvSpPr>
            <p:nvPr/>
          </p:nvSpPr>
          <p:spPr bwMode="auto">
            <a:xfrm rot="10800000" flipV="1">
              <a:off x="1651"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3" name="Line 29"/>
            <p:cNvSpPr>
              <a:spLocks noChangeShapeType="1"/>
            </p:cNvSpPr>
            <p:nvPr/>
          </p:nvSpPr>
          <p:spPr bwMode="auto">
            <a:xfrm flipV="1">
              <a:off x="2006" y="134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4" name="Line 30"/>
            <p:cNvSpPr>
              <a:spLocks noChangeShapeType="1"/>
            </p:cNvSpPr>
            <p:nvPr/>
          </p:nvSpPr>
          <p:spPr bwMode="auto">
            <a:xfrm flipV="1">
              <a:off x="2361" y="1344"/>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95" name="Line 31"/>
            <p:cNvSpPr>
              <a:spLocks noChangeShapeType="1"/>
            </p:cNvSpPr>
            <p:nvPr/>
          </p:nvSpPr>
          <p:spPr bwMode="auto">
            <a:xfrm flipV="1">
              <a:off x="271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6" name="Line 32"/>
            <p:cNvSpPr>
              <a:spLocks noChangeShapeType="1"/>
            </p:cNvSpPr>
            <p:nvPr/>
          </p:nvSpPr>
          <p:spPr bwMode="auto">
            <a:xfrm flipV="1">
              <a:off x="3072" y="1728"/>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97" name="Line 33"/>
            <p:cNvSpPr>
              <a:spLocks noChangeShapeType="1"/>
            </p:cNvSpPr>
            <p:nvPr/>
          </p:nvSpPr>
          <p:spPr bwMode="auto">
            <a:xfrm flipV="1">
              <a:off x="2008"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8" name="Line 34"/>
            <p:cNvSpPr>
              <a:spLocks noChangeShapeType="1"/>
            </p:cNvSpPr>
            <p:nvPr/>
          </p:nvSpPr>
          <p:spPr bwMode="auto">
            <a:xfrm flipV="1">
              <a:off x="2363" y="1728"/>
              <a:ext cx="0" cy="288"/>
            </a:xfrm>
            <a:prstGeom prst="line">
              <a:avLst/>
            </a:prstGeom>
            <a:noFill/>
            <a:ln w="9525">
              <a:solidFill>
                <a:schemeClr val="tx1"/>
              </a:solidFill>
              <a:round/>
              <a:headEnd type="triangle" w="med" len="med"/>
              <a:tailEnd/>
            </a:ln>
            <a:effectLst/>
          </p:spPr>
          <p:txBody>
            <a:bodyPr wrap="none" anchor="ctr"/>
            <a:lstStyle/>
            <a:p>
              <a:endParaRPr lang="en-US"/>
            </a:p>
          </p:txBody>
        </p:sp>
      </p:grpSp>
      <p:pic>
        <p:nvPicPr>
          <p:cNvPr id="62509" name="Picture 45"/>
          <p:cNvPicPr>
            <a:picLocks noChangeAspect="1" noChangeArrowheads="1"/>
          </p:cNvPicPr>
          <p:nvPr/>
        </p:nvPicPr>
        <p:blipFill>
          <a:blip r:embed="rId3" cstate="print">
            <a:lum bright="-78000" contrast="90000"/>
          </a:blip>
          <a:srcRect l="43584"/>
          <a:stretch>
            <a:fillRect/>
          </a:stretch>
        </p:blipFill>
        <p:spPr bwMode="auto">
          <a:xfrm>
            <a:off x="168275" y="4495800"/>
            <a:ext cx="609600" cy="717550"/>
          </a:xfrm>
          <a:prstGeom prst="rect">
            <a:avLst/>
          </a:prstGeom>
          <a:noFill/>
          <a:ln w="9525">
            <a:noFill/>
            <a:miter lim="800000"/>
            <a:headEnd/>
            <a:tailEnd/>
          </a:ln>
          <a:effectLst/>
        </p:spPr>
      </p:pic>
      <p:pic>
        <p:nvPicPr>
          <p:cNvPr id="62510" name="Picture 46"/>
          <p:cNvPicPr>
            <a:picLocks noChangeAspect="1" noChangeArrowheads="1"/>
          </p:cNvPicPr>
          <p:nvPr/>
        </p:nvPicPr>
        <p:blipFill>
          <a:blip r:embed="rId3" cstate="print">
            <a:lum bright="-78000" contrast="90000"/>
          </a:blip>
          <a:srcRect l="43584"/>
          <a:stretch>
            <a:fillRect/>
          </a:stretch>
        </p:blipFill>
        <p:spPr bwMode="auto">
          <a:xfrm>
            <a:off x="1450975" y="3854450"/>
            <a:ext cx="609600" cy="717550"/>
          </a:xfrm>
          <a:prstGeom prst="rect">
            <a:avLst/>
          </a:prstGeom>
          <a:noFill/>
          <a:ln w="9525">
            <a:noFill/>
            <a:miter lim="800000"/>
            <a:headEnd/>
            <a:tailEnd/>
          </a:ln>
          <a:effectLst/>
        </p:spPr>
      </p:pic>
      <p:pic>
        <p:nvPicPr>
          <p:cNvPr id="62512" name="Picture 48"/>
          <p:cNvPicPr>
            <a:picLocks noChangeAspect="1" noChangeArrowheads="1"/>
          </p:cNvPicPr>
          <p:nvPr/>
        </p:nvPicPr>
        <p:blipFill>
          <a:blip r:embed="rId4" cstate="print">
            <a:lum bright="-78000" contrast="90000"/>
          </a:blip>
          <a:srcRect l="43535"/>
          <a:stretch>
            <a:fillRect/>
          </a:stretch>
        </p:blipFill>
        <p:spPr bwMode="auto">
          <a:xfrm rot="10800000">
            <a:off x="3236913" y="4756356"/>
            <a:ext cx="609600" cy="420688"/>
          </a:xfrm>
          <a:prstGeom prst="rect">
            <a:avLst/>
          </a:prstGeom>
          <a:noFill/>
          <a:ln w="9525">
            <a:noFill/>
            <a:miter lim="800000"/>
            <a:headEnd/>
            <a:tailEnd/>
          </a:ln>
          <a:effectLst/>
        </p:spPr>
      </p:pic>
      <p:pic>
        <p:nvPicPr>
          <p:cNvPr id="62511" name="Picture 47"/>
          <p:cNvPicPr>
            <a:picLocks noChangeAspect="1" noChangeArrowheads="1"/>
          </p:cNvPicPr>
          <p:nvPr/>
        </p:nvPicPr>
        <p:blipFill>
          <a:blip r:embed="rId3" cstate="print">
            <a:lum bright="-78000" contrast="90000"/>
          </a:blip>
          <a:srcRect l="43584"/>
          <a:stretch>
            <a:fillRect/>
          </a:stretch>
        </p:blipFill>
        <p:spPr bwMode="auto">
          <a:xfrm>
            <a:off x="2682875" y="4572000"/>
            <a:ext cx="609600" cy="717550"/>
          </a:xfrm>
          <a:prstGeom prst="rect">
            <a:avLst/>
          </a:prstGeom>
          <a:noFill/>
          <a:ln w="9525">
            <a:noFill/>
            <a:miter lim="800000"/>
            <a:headEnd/>
            <a:tailEnd/>
          </a:ln>
          <a:effectLst/>
        </p:spPr>
      </p:pic>
      <p:pic>
        <p:nvPicPr>
          <p:cNvPr id="62513" name="Picture 49"/>
          <p:cNvPicPr>
            <a:picLocks noChangeAspect="1" noChangeArrowheads="1"/>
          </p:cNvPicPr>
          <p:nvPr/>
        </p:nvPicPr>
        <p:blipFill>
          <a:blip r:embed="rId5" cstate="print">
            <a:lum bright="-78000" contrast="90000"/>
          </a:blip>
          <a:srcRect l="43535"/>
          <a:stretch>
            <a:fillRect/>
          </a:stretch>
        </p:blipFill>
        <p:spPr bwMode="auto">
          <a:xfrm rot="10800000">
            <a:off x="2012950" y="3994356"/>
            <a:ext cx="609600" cy="436563"/>
          </a:xfrm>
          <a:prstGeom prst="rect">
            <a:avLst/>
          </a:prstGeom>
          <a:noFill/>
          <a:ln w="9525">
            <a:noFill/>
            <a:miter lim="800000"/>
            <a:headEnd/>
            <a:tailEnd/>
          </a:ln>
          <a:effectLst/>
        </p:spPr>
      </p:pic>
      <p:pic>
        <p:nvPicPr>
          <p:cNvPr id="62514" name="Picture 50"/>
          <p:cNvPicPr>
            <a:picLocks noChangeAspect="1" noChangeArrowheads="1"/>
          </p:cNvPicPr>
          <p:nvPr/>
        </p:nvPicPr>
        <p:blipFill>
          <a:blip r:embed="rId6" cstate="print">
            <a:lum bright="-78000" contrast="90000"/>
          </a:blip>
          <a:srcRect l="43535"/>
          <a:stretch>
            <a:fillRect/>
          </a:stretch>
        </p:blipFill>
        <p:spPr bwMode="auto">
          <a:xfrm rot="10800000">
            <a:off x="730250" y="4648200"/>
            <a:ext cx="609600" cy="457200"/>
          </a:xfrm>
          <a:prstGeom prst="rect">
            <a:avLst/>
          </a:prstGeom>
          <a:noFill/>
          <a:ln w="9525">
            <a:noFill/>
            <a:miter lim="800000"/>
            <a:headEnd/>
            <a:tailEnd/>
          </a:ln>
          <a:effectLst/>
        </p:spPr>
      </p:pic>
      <p:grpSp>
        <p:nvGrpSpPr>
          <p:cNvPr id="5" name="Group 36"/>
          <p:cNvGrpSpPr>
            <a:grpSpLocks/>
          </p:cNvGrpSpPr>
          <p:nvPr/>
        </p:nvGrpSpPr>
        <p:grpSpPr bwMode="auto">
          <a:xfrm>
            <a:off x="320675" y="4191000"/>
            <a:ext cx="3505200" cy="762000"/>
            <a:chOff x="480" y="1152"/>
            <a:chExt cx="2208" cy="480"/>
          </a:xfrm>
        </p:grpSpPr>
        <p:sp>
          <p:nvSpPr>
            <p:cNvPr id="62501" name="Line 37"/>
            <p:cNvSpPr>
              <a:spLocks noChangeShapeType="1"/>
            </p:cNvSpPr>
            <p:nvPr/>
          </p:nvSpPr>
          <p:spPr bwMode="auto">
            <a:xfrm>
              <a:off x="480" y="1584"/>
              <a:ext cx="672" cy="0"/>
            </a:xfrm>
            <a:prstGeom prst="line">
              <a:avLst/>
            </a:prstGeom>
            <a:noFill/>
            <a:ln w="38100">
              <a:solidFill>
                <a:srgbClr val="800000"/>
              </a:solidFill>
              <a:round/>
              <a:headEnd/>
              <a:tailEnd/>
            </a:ln>
            <a:effectLst/>
          </p:spPr>
          <p:txBody>
            <a:bodyPr wrap="none" anchor="ctr"/>
            <a:lstStyle/>
            <a:p>
              <a:endParaRPr lang="en-US"/>
            </a:p>
          </p:txBody>
        </p:sp>
        <p:sp>
          <p:nvSpPr>
            <p:cNvPr id="62502" name="Line 38"/>
            <p:cNvSpPr>
              <a:spLocks noChangeShapeType="1"/>
            </p:cNvSpPr>
            <p:nvPr/>
          </p:nvSpPr>
          <p:spPr bwMode="auto">
            <a:xfrm flipV="1">
              <a:off x="1152" y="1152"/>
              <a:ext cx="0" cy="432"/>
            </a:xfrm>
            <a:prstGeom prst="line">
              <a:avLst/>
            </a:prstGeom>
            <a:noFill/>
            <a:ln w="38100">
              <a:solidFill>
                <a:srgbClr val="800000"/>
              </a:solidFill>
              <a:round/>
              <a:headEnd/>
              <a:tailEnd/>
            </a:ln>
            <a:effectLst/>
          </p:spPr>
          <p:txBody>
            <a:bodyPr wrap="none" anchor="ctr"/>
            <a:lstStyle/>
            <a:p>
              <a:endParaRPr lang="en-US"/>
            </a:p>
          </p:txBody>
        </p:sp>
        <p:sp>
          <p:nvSpPr>
            <p:cNvPr id="62503" name="Line 39"/>
            <p:cNvSpPr>
              <a:spLocks noChangeShapeType="1"/>
            </p:cNvSpPr>
            <p:nvPr/>
          </p:nvSpPr>
          <p:spPr bwMode="auto">
            <a:xfrm>
              <a:off x="1152" y="1152"/>
              <a:ext cx="816" cy="0"/>
            </a:xfrm>
            <a:prstGeom prst="line">
              <a:avLst/>
            </a:prstGeom>
            <a:noFill/>
            <a:ln w="38100">
              <a:solidFill>
                <a:srgbClr val="800000"/>
              </a:solidFill>
              <a:round/>
              <a:headEnd/>
              <a:tailEnd/>
            </a:ln>
            <a:effectLst/>
          </p:spPr>
          <p:txBody>
            <a:bodyPr wrap="none" anchor="ctr"/>
            <a:lstStyle/>
            <a:p>
              <a:endParaRPr lang="en-US"/>
            </a:p>
          </p:txBody>
        </p:sp>
        <p:sp>
          <p:nvSpPr>
            <p:cNvPr id="62504" name="Line 40"/>
            <p:cNvSpPr>
              <a:spLocks noChangeShapeType="1"/>
            </p:cNvSpPr>
            <p:nvPr/>
          </p:nvSpPr>
          <p:spPr bwMode="auto">
            <a:xfrm>
              <a:off x="1968" y="1152"/>
              <a:ext cx="0" cy="480"/>
            </a:xfrm>
            <a:prstGeom prst="line">
              <a:avLst/>
            </a:prstGeom>
            <a:noFill/>
            <a:ln w="38100">
              <a:solidFill>
                <a:srgbClr val="800000"/>
              </a:solidFill>
              <a:round/>
              <a:headEnd/>
              <a:tailEnd/>
            </a:ln>
            <a:effectLst/>
          </p:spPr>
          <p:txBody>
            <a:bodyPr wrap="none" anchor="ctr"/>
            <a:lstStyle/>
            <a:p>
              <a:endParaRPr lang="en-US"/>
            </a:p>
          </p:txBody>
        </p:sp>
        <p:sp>
          <p:nvSpPr>
            <p:cNvPr id="62505" name="Line 41"/>
            <p:cNvSpPr>
              <a:spLocks noChangeShapeType="1"/>
            </p:cNvSpPr>
            <p:nvPr/>
          </p:nvSpPr>
          <p:spPr bwMode="auto">
            <a:xfrm>
              <a:off x="1968" y="1632"/>
              <a:ext cx="720" cy="0"/>
            </a:xfrm>
            <a:prstGeom prst="line">
              <a:avLst/>
            </a:prstGeom>
            <a:noFill/>
            <a:ln w="38100">
              <a:solidFill>
                <a:srgbClr val="800000"/>
              </a:solidFill>
              <a:round/>
              <a:headEnd/>
              <a:tailEnd/>
            </a:ln>
            <a:effectLst/>
          </p:spPr>
          <p:txBody>
            <a:bodyPr wrap="none" anchor="ctr"/>
            <a:lstStyle/>
            <a:p>
              <a:endParaRPr lang="en-US"/>
            </a:p>
          </p:txBody>
        </p:sp>
      </p:grpSp>
      <p:sp>
        <p:nvSpPr>
          <p:cNvPr id="62506" name="Line 42"/>
          <p:cNvSpPr>
            <a:spLocks noChangeShapeType="1"/>
          </p:cNvSpPr>
          <p:nvPr/>
        </p:nvSpPr>
        <p:spPr bwMode="auto">
          <a:xfrm>
            <a:off x="701675" y="4970463"/>
            <a:ext cx="0" cy="609600"/>
          </a:xfrm>
          <a:prstGeom prst="line">
            <a:avLst/>
          </a:prstGeom>
          <a:noFill/>
          <a:ln w="9525">
            <a:solidFill>
              <a:srgbClr val="00CCFF"/>
            </a:solidFill>
            <a:round/>
            <a:headEnd type="triangle" w="med" len="med"/>
            <a:tailEnd type="triangle" w="med" len="med"/>
          </a:ln>
          <a:effectLst/>
        </p:spPr>
        <p:txBody>
          <a:bodyPr wrap="none" anchor="ctr"/>
          <a:lstStyle/>
          <a:p>
            <a:endParaRPr lang="en-US">
              <a:solidFill>
                <a:srgbClr val="FFFFCC"/>
              </a:solidFill>
            </a:endParaRPr>
          </a:p>
        </p:txBody>
      </p:sp>
      <p:sp>
        <p:nvSpPr>
          <p:cNvPr id="62507" name="Text Box 43"/>
          <p:cNvSpPr txBox="1">
            <a:spLocks noChangeArrowheads="1"/>
          </p:cNvSpPr>
          <p:nvPr/>
        </p:nvSpPr>
        <p:spPr bwMode="auto">
          <a:xfrm>
            <a:off x="-14748" y="5119688"/>
            <a:ext cx="1174750" cy="366712"/>
          </a:xfrm>
          <a:prstGeom prst="rect">
            <a:avLst/>
          </a:prstGeom>
          <a:noFill/>
          <a:ln w="9525">
            <a:noFill/>
            <a:miter lim="800000"/>
            <a:headEnd/>
            <a:tailEnd/>
          </a:ln>
          <a:effectLst/>
        </p:spPr>
        <p:txBody>
          <a:bodyPr wrap="none">
            <a:spAutoFit/>
          </a:bodyPr>
          <a:lstStyle/>
          <a:p>
            <a:r>
              <a:rPr lang="en-US" dirty="0">
                <a:solidFill>
                  <a:srgbClr val="FFFFCC"/>
                </a:solidFill>
              </a:rPr>
              <a:t>Lift height</a:t>
            </a:r>
          </a:p>
        </p:txBody>
      </p:sp>
      <p:sp>
        <p:nvSpPr>
          <p:cNvPr id="62515" name="Text Box 51"/>
          <p:cNvSpPr txBox="1">
            <a:spLocks noChangeArrowheads="1"/>
          </p:cNvSpPr>
          <p:nvPr/>
        </p:nvSpPr>
        <p:spPr bwMode="auto">
          <a:xfrm>
            <a:off x="3565525" y="1490663"/>
            <a:ext cx="1356846" cy="369332"/>
          </a:xfrm>
          <a:prstGeom prst="rect">
            <a:avLst/>
          </a:prstGeom>
          <a:noFill/>
          <a:ln w="9525">
            <a:noFill/>
            <a:miter lim="800000"/>
            <a:headEnd/>
            <a:tailEnd/>
          </a:ln>
          <a:effectLst/>
        </p:spPr>
        <p:txBody>
          <a:bodyPr wrap="none">
            <a:spAutoFit/>
          </a:bodyPr>
          <a:lstStyle/>
          <a:p>
            <a:r>
              <a:rPr lang="en-US" dirty="0" smtClean="0">
                <a:solidFill>
                  <a:srgbClr val="FFFFCC"/>
                </a:solidFill>
              </a:rPr>
              <a:t>magnetic </a:t>
            </a:r>
            <a:r>
              <a:rPr lang="en-US" dirty="0">
                <a:solidFill>
                  <a:srgbClr val="FFFFCC"/>
                </a:solidFill>
              </a:rPr>
              <a:t>tip</a:t>
            </a:r>
          </a:p>
        </p:txBody>
      </p:sp>
      <p:sp>
        <p:nvSpPr>
          <p:cNvPr id="62516" name="Line 52"/>
          <p:cNvSpPr>
            <a:spLocks noChangeShapeType="1"/>
          </p:cNvSpPr>
          <p:nvPr/>
        </p:nvSpPr>
        <p:spPr bwMode="auto">
          <a:xfrm flipH="1">
            <a:off x="3581400" y="1767348"/>
            <a:ext cx="228600" cy="381000"/>
          </a:xfrm>
          <a:prstGeom prst="line">
            <a:avLst/>
          </a:prstGeom>
          <a:noFill/>
          <a:ln w="9525">
            <a:solidFill>
              <a:srgbClr val="00CCFF"/>
            </a:solidFill>
            <a:round/>
            <a:headEnd/>
            <a:tailEnd type="triangle" w="med" len="med"/>
          </a:ln>
          <a:effectLst/>
        </p:spPr>
        <p:txBody>
          <a:bodyPr wrap="none" anchor="ctr"/>
          <a:lstStyle/>
          <a:p>
            <a:endParaRPr lang="en-US">
              <a:solidFill>
                <a:srgbClr val="FFFFCC"/>
              </a:solidFill>
            </a:endParaRPr>
          </a:p>
        </p:txBody>
      </p:sp>
      <p:sp>
        <p:nvSpPr>
          <p:cNvPr id="62517" name="Text Box 53"/>
          <p:cNvSpPr txBox="1">
            <a:spLocks noChangeArrowheads="1"/>
          </p:cNvSpPr>
          <p:nvPr/>
        </p:nvSpPr>
        <p:spPr bwMode="auto">
          <a:xfrm>
            <a:off x="0" y="1000780"/>
            <a:ext cx="4266874" cy="523220"/>
          </a:xfrm>
          <a:prstGeom prst="rect">
            <a:avLst/>
          </a:prstGeom>
          <a:noFill/>
          <a:ln w="9525">
            <a:noFill/>
            <a:miter lim="800000"/>
            <a:headEnd/>
            <a:tailEnd/>
          </a:ln>
          <a:effectLst/>
        </p:spPr>
        <p:txBody>
          <a:bodyPr wrap="none">
            <a:spAutoFit/>
          </a:bodyPr>
          <a:lstStyle/>
          <a:p>
            <a:r>
              <a:rPr lang="en-US" sz="2800" b="1" dirty="0">
                <a:solidFill>
                  <a:srgbClr val="FFFFCC"/>
                </a:solidFill>
              </a:rPr>
              <a:t>Magnetic Force Microscopy</a:t>
            </a:r>
          </a:p>
        </p:txBody>
      </p:sp>
      <p:pic>
        <p:nvPicPr>
          <p:cNvPr id="52" name="Picture 4"/>
          <p:cNvPicPr>
            <a:picLocks noChangeAspect="1" noChangeArrowheads="1"/>
          </p:cNvPicPr>
          <p:nvPr/>
        </p:nvPicPr>
        <p:blipFill>
          <a:blip r:embed="rId7" cstate="print"/>
          <a:srcRect/>
          <a:stretch>
            <a:fillRect/>
          </a:stretch>
        </p:blipFill>
        <p:spPr bwMode="auto">
          <a:xfrm>
            <a:off x="5514375" y="1447800"/>
            <a:ext cx="3401025" cy="2819400"/>
          </a:xfrm>
          <a:prstGeom prst="rect">
            <a:avLst/>
          </a:prstGeom>
          <a:noFill/>
          <a:ln w="9525">
            <a:noFill/>
            <a:miter lim="800000"/>
            <a:headEnd/>
            <a:tailEnd/>
          </a:ln>
          <a:effectLst/>
        </p:spPr>
      </p:pic>
      <p:pic>
        <p:nvPicPr>
          <p:cNvPr id="53" name="Picture 5"/>
          <p:cNvPicPr>
            <a:picLocks noChangeAspect="1" noChangeArrowheads="1"/>
          </p:cNvPicPr>
          <p:nvPr/>
        </p:nvPicPr>
        <p:blipFill>
          <a:blip r:embed="rId8" cstate="print"/>
          <a:srcRect/>
          <a:stretch>
            <a:fillRect/>
          </a:stretch>
        </p:blipFill>
        <p:spPr bwMode="auto">
          <a:xfrm>
            <a:off x="5486400" y="4054171"/>
            <a:ext cx="3467100" cy="2803829"/>
          </a:xfrm>
          <a:prstGeom prst="rect">
            <a:avLst/>
          </a:prstGeom>
          <a:noFill/>
          <a:ln w="9525">
            <a:noFill/>
            <a:miter lim="800000"/>
            <a:headEnd/>
            <a:tailEnd/>
          </a:ln>
          <a:effectLst/>
        </p:spPr>
      </p:pic>
      <p:sp>
        <p:nvSpPr>
          <p:cNvPr id="54" name="TextBox 53"/>
          <p:cNvSpPr txBox="1"/>
          <p:nvPr/>
        </p:nvSpPr>
        <p:spPr>
          <a:xfrm>
            <a:off x="5638800" y="939431"/>
            <a:ext cx="2892908" cy="461665"/>
          </a:xfrm>
          <a:prstGeom prst="rect">
            <a:avLst/>
          </a:prstGeom>
          <a:noFill/>
        </p:spPr>
        <p:txBody>
          <a:bodyPr wrap="none" rtlCol="0">
            <a:spAutoFit/>
          </a:bodyPr>
          <a:lstStyle/>
          <a:p>
            <a:r>
              <a:rPr lang="en-US" sz="2400" b="1" dirty="0" smtClean="0">
                <a:solidFill>
                  <a:srgbClr val="FFFFCC"/>
                </a:solidFill>
              </a:rPr>
              <a:t>Computer Hard Drive</a:t>
            </a:r>
            <a:endParaRPr lang="en-US" sz="2400" b="1" dirty="0">
              <a:solidFill>
                <a:srgbClr val="FFFFCC"/>
              </a:solidFill>
            </a:endParaRPr>
          </a:p>
        </p:txBody>
      </p:sp>
      <p:sp>
        <p:nvSpPr>
          <p:cNvPr id="57" name="Text Box 6"/>
          <p:cNvSpPr txBox="1">
            <a:spLocks noChangeArrowheads="1"/>
          </p:cNvSpPr>
          <p:nvPr/>
        </p:nvSpPr>
        <p:spPr bwMode="auto">
          <a:xfrm>
            <a:off x="4038600" y="2971800"/>
            <a:ext cx="1676400" cy="369332"/>
          </a:xfrm>
          <a:prstGeom prst="rect">
            <a:avLst/>
          </a:prstGeom>
          <a:noFill/>
          <a:ln w="9525">
            <a:noFill/>
            <a:miter lim="800000"/>
            <a:headEnd/>
            <a:tailEnd/>
          </a:ln>
          <a:effectLst/>
        </p:spPr>
        <p:txBody>
          <a:bodyPr wrap="square">
            <a:spAutoFit/>
          </a:bodyPr>
          <a:lstStyle/>
          <a:p>
            <a:r>
              <a:rPr lang="en-US" dirty="0">
                <a:solidFill>
                  <a:srgbClr val="FFFFCC"/>
                </a:solidFill>
              </a:rPr>
              <a:t>Topography</a:t>
            </a:r>
          </a:p>
        </p:txBody>
      </p:sp>
      <p:sp>
        <p:nvSpPr>
          <p:cNvPr id="58" name="Text Box 7"/>
          <p:cNvSpPr txBox="1">
            <a:spLocks noChangeArrowheads="1"/>
          </p:cNvSpPr>
          <p:nvPr/>
        </p:nvSpPr>
        <p:spPr bwMode="auto">
          <a:xfrm>
            <a:off x="4038600" y="6096000"/>
            <a:ext cx="1447800" cy="369332"/>
          </a:xfrm>
          <a:prstGeom prst="rect">
            <a:avLst/>
          </a:prstGeom>
          <a:noFill/>
          <a:ln w="9525">
            <a:noFill/>
            <a:miter lim="800000"/>
            <a:headEnd/>
            <a:tailEnd/>
          </a:ln>
          <a:effectLst/>
        </p:spPr>
        <p:txBody>
          <a:bodyPr wrap="square">
            <a:spAutoFit/>
          </a:bodyPr>
          <a:lstStyle/>
          <a:p>
            <a:r>
              <a:rPr lang="en-US" dirty="0">
                <a:solidFill>
                  <a:srgbClr val="FFFFCC"/>
                </a:solidFill>
              </a:rPr>
              <a:t>Magnetism</a:t>
            </a:r>
          </a:p>
        </p:txBody>
      </p:sp>
      <p:sp>
        <p:nvSpPr>
          <p:cNvPr id="55" name="TextBox 54"/>
          <p:cNvSpPr txBox="1"/>
          <p:nvPr/>
        </p:nvSpPr>
        <p:spPr>
          <a:xfrm>
            <a:off x="113340" y="609600"/>
            <a:ext cx="2325060" cy="338554"/>
          </a:xfrm>
          <a:prstGeom prst="rect">
            <a:avLst/>
          </a:prstGeom>
          <a:noFill/>
        </p:spPr>
        <p:txBody>
          <a:bodyPr wrap="none" rtlCol="0">
            <a:spAutoFit/>
          </a:bodyPr>
          <a:lstStyle/>
          <a:p>
            <a:r>
              <a:rPr lang="en-US" sz="1600" dirty="0" smtClean="0">
                <a:solidFill>
                  <a:srgbClr val="00CCFF"/>
                </a:solidFill>
              </a:rPr>
              <a:t>Slide courtesy of K. Aidala</a:t>
            </a:r>
            <a:endParaRPr lang="en-US" sz="1600" dirty="0">
              <a:solidFill>
                <a:srgbClr val="00CCFF"/>
              </a:solidFill>
            </a:endParaRPr>
          </a:p>
        </p:txBody>
      </p:sp>
      <p:sp>
        <p:nvSpPr>
          <p:cNvPr id="56" name="Text Box 32"/>
          <p:cNvSpPr txBox="1">
            <a:spLocks noChangeArrowheads="1"/>
          </p:cNvSpPr>
          <p:nvPr/>
        </p:nvSpPr>
        <p:spPr bwMode="auto">
          <a:xfrm>
            <a:off x="304800" y="3096161"/>
            <a:ext cx="8458200" cy="1323439"/>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4000" i="1" dirty="0" smtClean="0">
                <a:latin typeface="Times New Roman" pitchFamily="18" charset="0"/>
                <a:cs typeface="Times New Roman" pitchFamily="18" charset="0"/>
              </a:rPr>
              <a:t>Probe </a:t>
            </a:r>
            <a:r>
              <a:rPr lang="en-US" sz="4000" b="1" i="1" dirty="0" smtClean="0">
                <a:latin typeface="Times New Roman" pitchFamily="18" charset="0"/>
                <a:cs typeface="Times New Roman" pitchFamily="18" charset="0"/>
              </a:rPr>
              <a:t>interacts</a:t>
            </a:r>
            <a:r>
              <a:rPr lang="en-US" sz="4000" i="1" dirty="0" smtClean="0">
                <a:latin typeface="Times New Roman" pitchFamily="18" charset="0"/>
                <a:cs typeface="Times New Roman" pitchFamily="18" charset="0"/>
              </a:rPr>
              <a:t> with system being studied!</a:t>
            </a:r>
            <a:endParaRPr lang="en-US" sz="4000" i="1" dirty="0">
              <a:solidFill>
                <a:schemeClr val="tx1"/>
              </a:solidFill>
              <a:latin typeface="Times New Roman" pitchFamily="18" charset="0"/>
              <a:cs typeface="Times New Roman" pitchFamily="18" charset="0"/>
            </a:endParaRPr>
          </a:p>
        </p:txBody>
      </p:sp>
      <p:sp>
        <p:nvSpPr>
          <p:cNvPr id="59" name="Slide Number Placeholder 58"/>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Factorization, color, and </a:t>
            </a:r>
            <a:r>
              <a:rPr lang="en-US" dirty="0" err="1" smtClean="0"/>
              <a:t>hadronic</a:t>
            </a:r>
            <a:r>
              <a:rPr lang="en-US" dirty="0" smtClean="0"/>
              <a:t> collisions</a:t>
            </a:r>
            <a:endParaRPr lang="en-US" dirty="0"/>
          </a:p>
        </p:txBody>
      </p:sp>
      <p:sp>
        <p:nvSpPr>
          <p:cNvPr id="3" name="Content Placeholder 2"/>
          <p:cNvSpPr>
            <a:spLocks noGrp="1"/>
          </p:cNvSpPr>
          <p:nvPr>
            <p:ph idx="1"/>
          </p:nvPr>
        </p:nvSpPr>
        <p:spPr>
          <a:xfrm>
            <a:off x="152400" y="1600200"/>
            <a:ext cx="5791200" cy="4525963"/>
          </a:xfrm>
        </p:spPr>
        <p:txBody>
          <a:bodyPr>
            <a:normAutofit/>
          </a:bodyPr>
          <a:lstStyle/>
          <a:p>
            <a:pPr marL="342900" lvl="1" indent="-342900">
              <a:buFontTx/>
              <a:buChar char="•"/>
            </a:pPr>
            <a:r>
              <a:rPr lang="en-US" dirty="0" smtClean="0"/>
              <a:t>Last year, theoretical work by T.C. Rogers, P.J. Mulders (PRD 81:094006, 2010) claimed </a:t>
            </a:r>
            <a:r>
              <a:rPr lang="en-US" dirty="0" err="1" smtClean="0"/>
              <a:t>pQCD</a:t>
            </a:r>
            <a:r>
              <a:rPr lang="en-US" dirty="0" smtClean="0"/>
              <a:t> factorization broken in processes involving </a:t>
            </a:r>
            <a:r>
              <a:rPr lang="en-US" dirty="0" err="1" smtClean="0"/>
              <a:t>hadro</a:t>
            </a:r>
            <a:r>
              <a:rPr lang="en-US" dirty="0" smtClean="0"/>
              <a:t>-production of hadrons if parton </a:t>
            </a:r>
            <a:r>
              <a:rPr lang="en-US" dirty="0" err="1" smtClean="0"/>
              <a:t>k</a:t>
            </a:r>
            <a:r>
              <a:rPr lang="en-US" baseline="-25000" dirty="0" err="1" smtClean="0"/>
              <a:t>T</a:t>
            </a:r>
            <a:r>
              <a:rPr lang="en-US" dirty="0" smtClean="0"/>
              <a:t> taken into account (transverse-momentum-dependent (TMD) </a:t>
            </a:r>
            <a:r>
              <a:rPr lang="en-US" dirty="0" err="1" smtClean="0"/>
              <a:t>pdfs</a:t>
            </a:r>
            <a:r>
              <a:rPr lang="en-US" dirty="0" smtClean="0"/>
              <a:t> and/or FFs)</a:t>
            </a:r>
          </a:p>
          <a:p>
            <a:pPr lvl="1"/>
            <a:r>
              <a:rPr lang="en-US" dirty="0" smtClean="0"/>
              <a:t>“Color entanglement”</a:t>
            </a:r>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7" name="Slide Number Placeholder 6"/>
          <p:cNvSpPr>
            <a:spLocks noGrp="1"/>
          </p:cNvSpPr>
          <p:nvPr>
            <p:ph type="sldNum" sz="quarter" idx="12"/>
          </p:nvPr>
        </p:nvSpPr>
        <p:spPr/>
        <p:txBody>
          <a:bodyPr/>
          <a:lstStyle/>
          <a:p>
            <a:fld id="{9CCA4942-7CEE-491C-9F3A-ADE7BC2C4973}" type="slidenum">
              <a:rPr lang="en-US" smtClean="0"/>
              <a:pPr/>
              <a:t>19</a:t>
            </a:fld>
            <a:endParaRPr lang="en-US" dirty="0"/>
          </a:p>
        </p:txBody>
      </p:sp>
      <p:pic>
        <p:nvPicPr>
          <p:cNvPr id="193537" name="Picture 1"/>
          <p:cNvPicPr>
            <a:picLocks noChangeAspect="1" noChangeArrowheads="1"/>
          </p:cNvPicPr>
          <p:nvPr/>
        </p:nvPicPr>
        <p:blipFill>
          <a:blip r:embed="rId4" cstate="print"/>
          <a:srcRect/>
          <a:stretch>
            <a:fillRect/>
          </a:stretch>
        </p:blipFill>
        <p:spPr bwMode="auto">
          <a:xfrm>
            <a:off x="6143625" y="914400"/>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6527800" y="3505200"/>
          <a:ext cx="2311400" cy="488950"/>
        </p:xfrm>
        <a:graphic>
          <a:graphicData uri="http://schemas.openxmlformats.org/presentationml/2006/ole">
            <p:oleObj spid="_x0000_s173058" name="Equation" r:id="rId5" imgW="1244520" imgH="215640" progId="Equation.3">
              <p:embed/>
            </p:oleObj>
          </a:graphicData>
        </a:graphic>
      </p:graphicFrame>
      <p:sp>
        <p:nvSpPr>
          <p:cNvPr id="9" name="TextBox 8"/>
          <p:cNvSpPr txBox="1"/>
          <p:nvPr/>
        </p:nvSpPr>
        <p:spPr>
          <a:xfrm>
            <a:off x="5833477" y="4343400"/>
            <a:ext cx="3310523" cy="1200329"/>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simultaneous presence of both!</a:t>
            </a:r>
            <a:endParaRPr lang="en-US" dirty="0">
              <a:solidFill>
                <a:srgbClr val="FFFFCC"/>
              </a:solidFill>
            </a:endParaRPr>
          </a:p>
        </p:txBody>
      </p:sp>
      <p:sp>
        <p:nvSpPr>
          <p:cNvPr id="10" name="Text Box 34"/>
          <p:cNvSpPr txBox="1">
            <a:spLocks noChangeArrowheads="1"/>
          </p:cNvSpPr>
          <p:nvPr/>
        </p:nvSpPr>
        <p:spPr bwMode="auto">
          <a:xfrm>
            <a:off x="457200" y="4228743"/>
            <a:ext cx="7375525" cy="240065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i="1" dirty="0" smtClean="0">
                <a:latin typeface="Times New Roman" pitchFamily="18" charset="0"/>
                <a:cs typeface="Times New Roman" pitchFamily="18" charset="0"/>
              </a:rPr>
              <a:t>Non-collinear </a:t>
            </a:r>
            <a:r>
              <a:rPr lang="en-US" sz="3000" i="1" dirty="0" err="1" smtClean="0">
                <a:latin typeface="Times New Roman" pitchFamily="18" charset="0"/>
                <a:cs typeface="Times New Roman" pitchFamily="18" charset="0"/>
              </a:rPr>
              <a:t>pQCD</a:t>
            </a:r>
            <a:r>
              <a:rPr lang="en-US" sz="3000" i="1" dirty="0" smtClean="0">
                <a:solidFill>
                  <a:schemeClr val="tx1"/>
                </a:solidFill>
                <a:latin typeface="Times New Roman" pitchFamily="18" charset="0"/>
                <a:cs typeface="Times New Roman" pitchFamily="18" charset="0"/>
              </a:rPr>
              <a:t> an exciting sub-field—lots of recent experimental activity, and theoretical questions probing deep issues of both universality and factorization in (perturbative) QCD!</a:t>
            </a:r>
            <a:endParaRPr lang="en-US" sz="3000" i="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RHIC: Whence and whither?</a:t>
            </a:r>
            <a:endParaRPr lang="en-US" dirty="0"/>
          </a:p>
        </p:txBody>
      </p:sp>
      <p:sp>
        <p:nvSpPr>
          <p:cNvPr id="3" name="Content Placeholder 2"/>
          <p:cNvSpPr>
            <a:spLocks noGrp="1"/>
          </p:cNvSpPr>
          <p:nvPr>
            <p:ph idx="1"/>
          </p:nvPr>
        </p:nvSpPr>
        <p:spPr>
          <a:xfrm>
            <a:off x="228600" y="1143000"/>
            <a:ext cx="8686800" cy="5410200"/>
          </a:xfrm>
        </p:spPr>
        <p:txBody>
          <a:bodyPr>
            <a:normAutofit fontScale="77500" lnSpcReduction="20000"/>
          </a:bodyPr>
          <a:lstStyle/>
          <a:p>
            <a:r>
              <a:rPr lang="en-US" dirty="0" smtClean="0"/>
              <a:t>RHIC turned on in 2000 as a groundbreaking facility: the world’s first </a:t>
            </a:r>
            <a:r>
              <a:rPr lang="en-US" i="1" dirty="0" smtClean="0"/>
              <a:t>heavy ion collider </a:t>
            </a:r>
            <a:r>
              <a:rPr lang="en-US" dirty="0" smtClean="0"/>
              <a:t>as well as the world’s first </a:t>
            </a:r>
            <a:r>
              <a:rPr lang="en-US" i="1" dirty="0" smtClean="0"/>
              <a:t>polarized proton collider</a:t>
            </a:r>
          </a:p>
          <a:p>
            <a:pPr lvl="1"/>
            <a:r>
              <a:rPr lang="en-US" dirty="0" smtClean="0"/>
              <a:t>Has tremendously advanced both fields over past decade!</a:t>
            </a:r>
          </a:p>
          <a:p>
            <a:r>
              <a:rPr lang="en-US" dirty="0" smtClean="0"/>
              <a:t>Detector + accelerator upgrades over time have enhanced physics program well beyond baseline, with current program through ~2016 . . .</a:t>
            </a:r>
          </a:p>
          <a:p>
            <a:pPr lvl="1"/>
            <a:r>
              <a:rPr lang="en-US" dirty="0" smtClean="0"/>
              <a:t>PHENIX Forward Silicon Vertex detector (FVTX) to be installed and start data-taking over next few months!</a:t>
            </a:r>
          </a:p>
          <a:p>
            <a:r>
              <a:rPr lang="en-US" dirty="0" smtClean="0"/>
              <a:t>In 2010 PHENIX and STAR Collaborations at RHIC charged by BNL management to (independently) formulate “Decadal Plans” laying out physics goals through and beyond currently foreseen program</a:t>
            </a:r>
          </a:p>
          <a:p>
            <a:pPr lvl="1"/>
            <a:r>
              <a:rPr lang="en-US" dirty="0" smtClean="0"/>
              <a:t>Initial documents handed in last fall (PHENIX’s 287 pages!)</a:t>
            </a:r>
          </a:p>
          <a:p>
            <a:pPr lvl="1"/>
            <a:r>
              <a:rPr lang="en-US" dirty="0" smtClean="0"/>
              <a:t>BUT – An </a:t>
            </a:r>
            <a:r>
              <a:rPr lang="en-US" b="1" i="1" dirty="0" smtClean="0"/>
              <a:t>ongoing</a:t>
            </a:r>
            <a:r>
              <a:rPr lang="en-US" dirty="0" smtClean="0"/>
              <a:t> planning process for the future of the facility!</a:t>
            </a:r>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pic>
        <p:nvPicPr>
          <p:cNvPr id="6" name="Picture 2"/>
          <p:cNvPicPr>
            <a:picLocks noChangeAspect="1" noChangeArrowheads="1"/>
          </p:cNvPicPr>
          <p:nvPr/>
        </p:nvPicPr>
        <p:blipFill>
          <a:blip r:embed="rId3" cstate="print"/>
          <a:srcRect/>
          <a:stretch>
            <a:fillRect/>
          </a:stretch>
        </p:blipFill>
        <p:spPr bwMode="auto">
          <a:xfrm>
            <a:off x="4010025" y="990600"/>
            <a:ext cx="4524375" cy="30861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par>
                          <p:cTn id="21" fill="hold">
                            <p:stCondLst>
                              <p:cond delay="1000"/>
                            </p:stCondLst>
                            <p:childTnLst>
                              <p:par>
                                <p:cTn id="22" presetID="3" presetClass="entr" presetSubtype="1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52"/>
            <a:ext cx="8229600" cy="1143000"/>
          </a:xfrm>
        </p:spPr>
        <p:txBody>
          <a:bodyPr>
            <a:noAutofit/>
          </a:bodyPr>
          <a:lstStyle/>
          <a:p>
            <a:r>
              <a:rPr lang="en-US" sz="3000" dirty="0" smtClean="0"/>
              <a:t>Testing factorization breaking with </a:t>
            </a:r>
            <a:r>
              <a:rPr lang="en-US" sz="3000" dirty="0" err="1" smtClean="0"/>
              <a:t>p+p</a:t>
            </a:r>
            <a:r>
              <a:rPr lang="en-US" sz="3000" dirty="0" smtClean="0"/>
              <a:t> comparison measurements for heavy ion physics:</a:t>
            </a:r>
            <a:br>
              <a:rPr lang="en-US" sz="3000" dirty="0" smtClean="0"/>
            </a:br>
            <a:r>
              <a:rPr lang="en-US" sz="3000" dirty="0" smtClean="0"/>
              <a:t>Unanticipated synergy between programs!</a:t>
            </a:r>
            <a:endParaRPr lang="en-US" sz="3000" dirty="0"/>
          </a:p>
        </p:txBody>
      </p:sp>
      <p:sp>
        <p:nvSpPr>
          <p:cNvPr id="3" name="Content Placeholder 2"/>
          <p:cNvSpPr>
            <a:spLocks noGrp="1"/>
          </p:cNvSpPr>
          <p:nvPr>
            <p:ph idx="1"/>
          </p:nvPr>
        </p:nvSpPr>
        <p:spPr>
          <a:xfrm>
            <a:off x="228600" y="1600200"/>
            <a:ext cx="4191000" cy="4495800"/>
          </a:xfrm>
        </p:spPr>
        <p:txBody>
          <a:bodyPr/>
          <a:lstStyle/>
          <a:p>
            <a:r>
              <a:rPr lang="en-US" sz="2200" dirty="0" smtClean="0"/>
              <a:t>Implications for observables describable using Collins-</a:t>
            </a:r>
            <a:r>
              <a:rPr lang="en-US" sz="2200" dirty="0" err="1" smtClean="0"/>
              <a:t>Soper</a:t>
            </a:r>
            <a:r>
              <a:rPr lang="en-US" sz="2200" dirty="0" smtClean="0"/>
              <a:t>-Sterman (“Q</a:t>
            </a:r>
            <a:r>
              <a:rPr lang="en-US" sz="2200" baseline="-25000" dirty="0" smtClean="0"/>
              <a:t>T</a:t>
            </a:r>
            <a:r>
              <a:rPr lang="en-US" sz="2200" dirty="0" smtClean="0"/>
              <a:t>”) </a:t>
            </a:r>
            <a:r>
              <a:rPr lang="en-US" sz="2200" dirty="0" err="1" smtClean="0"/>
              <a:t>resummation</a:t>
            </a:r>
            <a:r>
              <a:rPr lang="en-US" sz="2200" dirty="0" smtClean="0"/>
              <a:t> formalism</a:t>
            </a:r>
          </a:p>
          <a:p>
            <a:r>
              <a:rPr lang="en-US" sz="2200" dirty="0" smtClean="0"/>
              <a:t>Try to test using photon-</a:t>
            </a:r>
            <a:r>
              <a:rPr lang="en-US" sz="2200" dirty="0" err="1" smtClean="0"/>
              <a:t>hadron</a:t>
            </a:r>
            <a:r>
              <a:rPr lang="en-US" sz="2200" dirty="0" smtClean="0"/>
              <a:t> and </a:t>
            </a:r>
            <a:r>
              <a:rPr lang="en-US" sz="2200" dirty="0" err="1" smtClean="0"/>
              <a:t>dihadron</a:t>
            </a:r>
            <a:r>
              <a:rPr lang="en-US" sz="2200" dirty="0" smtClean="0"/>
              <a:t> correlation measurements in </a:t>
            </a:r>
            <a:r>
              <a:rPr lang="en-US" sz="2200" dirty="0" err="1" smtClean="0"/>
              <a:t>unpolarized</a:t>
            </a:r>
            <a:r>
              <a:rPr lang="en-US" sz="2200" dirty="0" smtClean="0"/>
              <a:t> </a:t>
            </a:r>
            <a:r>
              <a:rPr lang="en-US" sz="2200" dirty="0" err="1" smtClean="0"/>
              <a:t>p+p</a:t>
            </a:r>
            <a:r>
              <a:rPr lang="en-US" sz="2200" dirty="0" smtClean="0"/>
              <a:t> collisions at RHIC</a:t>
            </a:r>
          </a:p>
          <a:p>
            <a:r>
              <a:rPr lang="en-US" sz="2200" dirty="0" smtClean="0"/>
              <a:t>Lots of expertise on such measurements within PHENIX, driven by heavy ion program!</a:t>
            </a:r>
            <a:endParaRPr lang="en-US" sz="2200"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6" name="Slide Number Placeholder 5"/>
          <p:cNvSpPr>
            <a:spLocks noGrp="1"/>
          </p:cNvSpPr>
          <p:nvPr>
            <p:ph type="sldNum" sz="quarter" idx="12"/>
          </p:nvPr>
        </p:nvSpPr>
        <p:spPr/>
        <p:txBody>
          <a:bodyPr/>
          <a:lstStyle/>
          <a:p>
            <a:fld id="{9CCA4942-7CEE-491C-9F3A-ADE7BC2C4973}" type="slidenum">
              <a:rPr lang="en-US" smtClean="0"/>
              <a:pPr/>
              <a:t>20</a:t>
            </a:fld>
            <a:endParaRPr lang="en-US"/>
          </a:p>
        </p:txBody>
      </p:sp>
      <p:pic>
        <p:nvPicPr>
          <p:cNvPr id="2032642" name="Picture 2"/>
          <p:cNvPicPr>
            <a:picLocks noChangeAspect="1" noChangeArrowheads="1"/>
          </p:cNvPicPr>
          <p:nvPr/>
        </p:nvPicPr>
        <p:blipFill>
          <a:blip r:embed="rId3" cstate="print"/>
          <a:srcRect/>
          <a:stretch>
            <a:fillRect/>
          </a:stretch>
        </p:blipFill>
        <p:spPr bwMode="auto">
          <a:xfrm>
            <a:off x="4490660" y="1650304"/>
            <a:ext cx="4500939" cy="3069628"/>
          </a:xfrm>
          <a:prstGeom prst="rect">
            <a:avLst/>
          </a:prstGeom>
          <a:noFill/>
          <a:ln w="9525">
            <a:noFill/>
            <a:miter lim="800000"/>
            <a:headEnd/>
            <a:tailEnd/>
          </a:ln>
        </p:spPr>
      </p:pic>
      <p:sp>
        <p:nvSpPr>
          <p:cNvPr id="8" name="TextBox 7"/>
          <p:cNvSpPr txBox="1"/>
          <p:nvPr/>
        </p:nvSpPr>
        <p:spPr>
          <a:xfrm>
            <a:off x="4745926" y="1294356"/>
            <a:ext cx="3732112" cy="430887"/>
          </a:xfrm>
          <a:prstGeom prst="rect">
            <a:avLst/>
          </a:prstGeom>
          <a:noFill/>
        </p:spPr>
        <p:txBody>
          <a:bodyPr wrap="none" rtlCol="0">
            <a:spAutoFit/>
          </a:bodyPr>
          <a:lstStyle/>
          <a:p>
            <a:r>
              <a:rPr lang="en-US" sz="2200" dirty="0" smtClean="0">
                <a:solidFill>
                  <a:srgbClr val="FFFFCC"/>
                </a:solidFill>
              </a:rPr>
              <a:t>PHENIX, PRD82, 072001 (2010)</a:t>
            </a:r>
            <a:endParaRPr lang="en-US" sz="2200" dirty="0">
              <a:solidFill>
                <a:srgbClr val="FFFFCC"/>
              </a:solidFill>
            </a:endParaRPr>
          </a:p>
        </p:txBody>
      </p:sp>
      <p:sp>
        <p:nvSpPr>
          <p:cNvPr id="9" name="Rectangle 8"/>
          <p:cNvSpPr/>
          <p:nvPr/>
        </p:nvSpPr>
        <p:spPr>
          <a:xfrm>
            <a:off x="4419600" y="4648200"/>
            <a:ext cx="4572000" cy="707886"/>
          </a:xfrm>
          <a:prstGeom prst="rect">
            <a:avLst/>
          </a:prstGeom>
        </p:spPr>
        <p:txBody>
          <a:bodyPr>
            <a:spAutoFit/>
          </a:bodyPr>
          <a:lstStyle/>
          <a:p>
            <a:r>
              <a:rPr lang="en-US" sz="2000" dirty="0" smtClean="0">
                <a:solidFill>
                  <a:srgbClr val="FFFFCC"/>
                </a:solidFill>
              </a:rPr>
              <a:t>(Curves shown here just empirical parameterizations from PHENIX paper)</a:t>
            </a:r>
            <a:endParaRPr lang="en-US" sz="2000" dirty="0">
              <a:solidFill>
                <a:srgbClr val="FFFFCC"/>
              </a:solidFill>
            </a:endParaRPr>
          </a:p>
        </p:txBody>
      </p:sp>
      <p:pic>
        <p:nvPicPr>
          <p:cNvPr id="10" name="Picture 2"/>
          <p:cNvPicPr>
            <a:picLocks noChangeAspect="1" noChangeArrowheads="1"/>
          </p:cNvPicPr>
          <p:nvPr/>
        </p:nvPicPr>
        <p:blipFill>
          <a:blip r:embed="rId4" cstate="print"/>
          <a:srcRect/>
          <a:stretch>
            <a:fillRect/>
          </a:stretch>
        </p:blipFill>
        <p:spPr bwMode="auto">
          <a:xfrm>
            <a:off x="4876800" y="5334000"/>
            <a:ext cx="3867150" cy="1304925"/>
          </a:xfrm>
          <a:prstGeom prst="rect">
            <a:avLst/>
          </a:prstGeom>
          <a:noFill/>
          <a:ln w="9525">
            <a:noFill/>
            <a:miter lim="800000"/>
            <a:headEnd/>
            <a:tailEnd/>
          </a:ln>
        </p:spPr>
      </p:pic>
      <p:pic>
        <p:nvPicPr>
          <p:cNvPr id="11" name="Picture 76" descr="PHENIX big logo"/>
          <p:cNvPicPr>
            <a:picLocks noChangeAspect="1" noChangeArrowheads="1"/>
          </p:cNvPicPr>
          <p:nvPr/>
        </p:nvPicPr>
        <p:blipFill>
          <a:blip r:embed="rId5" cstate="print"/>
          <a:srcRect/>
          <a:stretch>
            <a:fillRect/>
          </a:stretch>
        </p:blipFill>
        <p:spPr bwMode="auto">
          <a:xfrm>
            <a:off x="2175417" y="5637527"/>
            <a:ext cx="1405983" cy="458473"/>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800" dirty="0" smtClean="0"/>
              <a:t>Testing TMD-factorization breaking with (</a:t>
            </a:r>
            <a:r>
              <a:rPr lang="en-US" sz="3800" dirty="0" err="1" smtClean="0"/>
              <a:t>unpolarized</a:t>
            </a:r>
            <a:r>
              <a:rPr lang="en-US" sz="3800" dirty="0" smtClean="0"/>
              <a:t>) </a:t>
            </a:r>
            <a:r>
              <a:rPr lang="en-US" sz="3800" dirty="0" err="1" smtClean="0"/>
              <a:t>p+p</a:t>
            </a:r>
            <a:r>
              <a:rPr lang="en-US" sz="3800" dirty="0" smtClean="0"/>
              <a:t> collisions at RHIC</a:t>
            </a:r>
            <a:endParaRPr lang="en-US" sz="3800" dirty="0"/>
          </a:p>
        </p:txBody>
      </p:sp>
      <p:sp>
        <p:nvSpPr>
          <p:cNvPr id="3" name="Content Placeholder 2"/>
          <p:cNvSpPr>
            <a:spLocks noGrp="1"/>
          </p:cNvSpPr>
          <p:nvPr>
            <p:ph idx="1"/>
          </p:nvPr>
        </p:nvSpPr>
        <p:spPr>
          <a:xfrm>
            <a:off x="228600" y="1371600"/>
            <a:ext cx="4191000" cy="5105400"/>
          </a:xfrm>
        </p:spPr>
        <p:txBody>
          <a:bodyPr>
            <a:normAutofit fontScale="92500" lnSpcReduction="20000"/>
          </a:bodyPr>
          <a:lstStyle/>
          <a:p>
            <a:r>
              <a:rPr lang="en-US" sz="2400" dirty="0" smtClean="0"/>
              <a:t>Calculate p</a:t>
            </a:r>
            <a:r>
              <a:rPr lang="en-US" sz="2400" baseline="-25000" dirty="0" smtClean="0"/>
              <a:t>out</a:t>
            </a:r>
            <a:r>
              <a:rPr lang="en-US" sz="2400" dirty="0" smtClean="0"/>
              <a:t> distributions </a:t>
            </a:r>
            <a:r>
              <a:rPr lang="en-US" sz="2400" i="1" dirty="0" smtClean="0"/>
              <a:t>assuming factorization works</a:t>
            </a:r>
          </a:p>
          <a:p>
            <a:pPr lvl="1"/>
            <a:r>
              <a:rPr lang="en-US" sz="2000" dirty="0" smtClean="0"/>
              <a:t>Will show different shape than data?</a:t>
            </a:r>
          </a:p>
          <a:p>
            <a:pPr lvl="1"/>
            <a:r>
              <a:rPr lang="en-US" sz="2000" dirty="0" smtClean="0"/>
              <a:t>Difference b/w factorized calculations and data will vary for 3-hadron vs. 4-hadron processes?</a:t>
            </a:r>
          </a:p>
          <a:p>
            <a:r>
              <a:rPr lang="en-US" sz="2400" dirty="0" smtClean="0"/>
              <a:t>Take CSS soft factors (</a:t>
            </a:r>
            <a:r>
              <a:rPr lang="en-US" sz="2400" dirty="0" err="1" smtClean="0"/>
              <a:t>unpolarized</a:t>
            </a:r>
            <a:r>
              <a:rPr lang="en-US" sz="2400" dirty="0" smtClean="0"/>
              <a:t> non-collinear </a:t>
            </a:r>
            <a:r>
              <a:rPr lang="en-US" sz="2400" dirty="0" err="1" smtClean="0"/>
              <a:t>pdfs</a:t>
            </a:r>
            <a:r>
              <a:rPr lang="en-US" sz="2400" dirty="0" smtClean="0"/>
              <a:t>) from parameterizations of </a:t>
            </a:r>
            <a:r>
              <a:rPr lang="en-US" sz="2400" dirty="0" err="1" smtClean="0"/>
              <a:t>Drell</a:t>
            </a:r>
            <a:r>
              <a:rPr lang="en-US" sz="2400" dirty="0" smtClean="0"/>
              <a:t>-Yan and Z measurements</a:t>
            </a:r>
          </a:p>
          <a:p>
            <a:pPr lvl="1"/>
            <a:r>
              <a:rPr lang="en-US" sz="2000" dirty="0" smtClean="0"/>
              <a:t>New Z </a:t>
            </a:r>
            <a:r>
              <a:rPr lang="en-US" sz="2000" dirty="0" err="1" smtClean="0"/>
              <a:t>p</a:t>
            </a:r>
            <a:r>
              <a:rPr lang="en-US" sz="2000" baseline="-25000" dirty="0" err="1" smtClean="0"/>
              <a:t>T</a:t>
            </a:r>
            <a:r>
              <a:rPr lang="en-US" sz="2000" dirty="0" smtClean="0"/>
              <a:t> spectra coming out of LHC and </a:t>
            </a:r>
            <a:r>
              <a:rPr lang="en-US" sz="2000" dirty="0" err="1" smtClean="0"/>
              <a:t>Tevatron</a:t>
            </a:r>
            <a:r>
              <a:rPr lang="en-US" sz="2000" dirty="0" smtClean="0"/>
              <a:t> will greatly improve </a:t>
            </a:r>
            <a:r>
              <a:rPr lang="en-US" sz="2000" dirty="0" err="1" smtClean="0"/>
              <a:t>parametrizations</a:t>
            </a:r>
            <a:r>
              <a:rPr lang="en-US" sz="2000" dirty="0" smtClean="0"/>
              <a:t>!</a:t>
            </a:r>
          </a:p>
          <a:p>
            <a:pPr lvl="1"/>
            <a:r>
              <a:rPr lang="en-US" sz="2000" dirty="0" smtClean="0"/>
              <a:t>Q</a:t>
            </a:r>
            <a:r>
              <a:rPr lang="en-US" sz="2000" baseline="30000" dirty="0" smtClean="0"/>
              <a:t>2</a:t>
            </a:r>
            <a:r>
              <a:rPr lang="en-US" sz="2000" dirty="0" smtClean="0"/>
              <a:t> evolution worked out earlier this year: </a:t>
            </a:r>
            <a:r>
              <a:rPr lang="en-US" sz="2000" dirty="0" err="1" smtClean="0"/>
              <a:t>Aybat</a:t>
            </a:r>
            <a:r>
              <a:rPr lang="en-US" sz="2000" dirty="0" smtClean="0"/>
              <a:t> and Rogers, PRD83, 114042 (2011)</a:t>
            </a:r>
          </a:p>
          <a:p>
            <a:endParaRPr lang="en-US" sz="2200"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6" name="Slide Number Placeholder 5"/>
          <p:cNvSpPr>
            <a:spLocks noGrp="1"/>
          </p:cNvSpPr>
          <p:nvPr>
            <p:ph type="sldNum" sz="quarter" idx="12"/>
          </p:nvPr>
        </p:nvSpPr>
        <p:spPr/>
        <p:txBody>
          <a:bodyPr/>
          <a:lstStyle/>
          <a:p>
            <a:fld id="{9CCA4942-7CEE-491C-9F3A-ADE7BC2C4973}" type="slidenum">
              <a:rPr lang="en-US" smtClean="0"/>
              <a:pPr/>
              <a:t>21</a:t>
            </a:fld>
            <a:endParaRPr lang="en-US" dirty="0"/>
          </a:p>
        </p:txBody>
      </p:sp>
      <p:pic>
        <p:nvPicPr>
          <p:cNvPr id="2237441" name="Picture 1"/>
          <p:cNvPicPr>
            <a:picLocks noChangeAspect="1" noChangeArrowheads="1"/>
          </p:cNvPicPr>
          <p:nvPr/>
        </p:nvPicPr>
        <p:blipFill>
          <a:blip r:embed="rId3" cstate="print"/>
          <a:srcRect/>
          <a:stretch>
            <a:fillRect/>
          </a:stretch>
        </p:blipFill>
        <p:spPr bwMode="auto">
          <a:xfrm>
            <a:off x="4943475" y="1543050"/>
            <a:ext cx="3590925" cy="4248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2237441"/>
                                        </p:tgtEl>
                                        <p:attrNameLst>
                                          <p:attrName>style.visibility</p:attrName>
                                        </p:attrNameLst>
                                      </p:cBhvr>
                                      <p:to>
                                        <p:strVal val="visible"/>
                                      </p:to>
                                    </p:set>
                                    <p:animEffect transition="in" filter="blinds(horizontal)">
                                      <p:cBhvr>
                                        <p:cTn id="17" dur="500"/>
                                        <p:tgtEl>
                                          <p:spTgt spid="2237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LANL, September 19, 2011</a:t>
            </a:r>
            <a:endParaRPr lang="en-US"/>
          </a:p>
        </p:txBody>
      </p:sp>
      <p:sp>
        <p:nvSpPr>
          <p:cNvPr id="2" name="Title 1"/>
          <p:cNvSpPr>
            <a:spLocks noGrp="1"/>
          </p:cNvSpPr>
          <p:nvPr>
            <p:ph type="title" idx="4294967295"/>
          </p:nvPr>
        </p:nvSpPr>
        <p:spPr>
          <a:xfrm>
            <a:off x="381000" y="2667000"/>
            <a:ext cx="8229600" cy="1143000"/>
          </a:xfrm>
        </p:spPr>
        <p:txBody>
          <a:bodyPr>
            <a:noAutofit/>
          </a:bodyPr>
          <a:lstStyle/>
          <a:p>
            <a:r>
              <a:rPr lang="en-US" dirty="0" smtClean="0"/>
              <a:t>The more you know, the more you </a:t>
            </a:r>
            <a:br>
              <a:rPr lang="en-US" dirty="0" smtClean="0"/>
            </a:br>
            <a:r>
              <a:rPr lang="en-US" dirty="0" smtClean="0"/>
              <a:t>can learn . .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400" dirty="0" err="1" smtClean="0"/>
              <a:t>pQCD</a:t>
            </a:r>
            <a:r>
              <a:rPr lang="en-US" sz="3400" dirty="0" smtClean="0"/>
              <a:t> calculations for </a:t>
            </a:r>
            <a:r>
              <a:rPr lang="en-US" sz="3400" dirty="0" smtClean="0">
                <a:latin typeface="Symbol" pitchFamily="18" charset="2"/>
              </a:rPr>
              <a:t>h</a:t>
            </a:r>
            <a:r>
              <a:rPr lang="en-US" sz="3400" dirty="0" smtClean="0"/>
              <a:t> mesons recently enabled by first-ever fragmentation function </a:t>
            </a:r>
            <a:r>
              <a:rPr lang="en-US" sz="3400" dirty="0" err="1" smtClean="0"/>
              <a:t>parametrization</a:t>
            </a:r>
            <a:endParaRPr lang="en-US" sz="3400" dirty="0"/>
          </a:p>
        </p:txBody>
      </p:sp>
      <p:sp>
        <p:nvSpPr>
          <p:cNvPr id="5" name="Content Placeholder 4"/>
          <p:cNvSpPr>
            <a:spLocks noGrp="1"/>
          </p:cNvSpPr>
          <p:nvPr>
            <p:ph idx="1"/>
          </p:nvPr>
        </p:nvSpPr>
        <p:spPr>
          <a:xfrm>
            <a:off x="0" y="1600200"/>
            <a:ext cx="3048000" cy="4525963"/>
          </a:xfrm>
        </p:spPr>
        <p:txBody>
          <a:bodyPr>
            <a:normAutofit fontScale="77500" lnSpcReduction="20000"/>
          </a:bodyPr>
          <a:lstStyle/>
          <a:p>
            <a:r>
              <a:rPr lang="en-US" sz="2800" dirty="0" smtClean="0"/>
              <a:t>Simultaneous fit to world </a:t>
            </a:r>
            <a:r>
              <a:rPr lang="en-US" sz="2800" dirty="0" err="1" smtClean="0"/>
              <a:t>e+e</a:t>
            </a:r>
            <a:r>
              <a:rPr lang="en-US" sz="2800" dirty="0" smtClean="0"/>
              <a:t>- </a:t>
            </a:r>
            <a:r>
              <a:rPr lang="en-US" sz="2800" i="1" dirty="0" smtClean="0"/>
              <a:t>and</a:t>
            </a:r>
            <a:r>
              <a:rPr lang="en-US" sz="2800" dirty="0" smtClean="0"/>
              <a:t> </a:t>
            </a:r>
            <a:r>
              <a:rPr lang="en-US" sz="2800" dirty="0" err="1" smtClean="0"/>
              <a:t>p+p</a:t>
            </a:r>
            <a:r>
              <a:rPr lang="en-US" sz="2800" dirty="0" smtClean="0"/>
              <a:t> data</a:t>
            </a:r>
          </a:p>
          <a:p>
            <a:pPr lvl="1"/>
            <a:r>
              <a:rPr lang="en-US" sz="2400" dirty="0" err="1" smtClean="0"/>
              <a:t>e+e</a:t>
            </a:r>
            <a:r>
              <a:rPr lang="en-US" sz="2400" dirty="0" smtClean="0"/>
              <a:t>- annihilation to hadrons simplest colliding system to study FFs</a:t>
            </a:r>
          </a:p>
          <a:p>
            <a:pPr lvl="1"/>
            <a:r>
              <a:rPr lang="en-US" sz="2400" dirty="0" smtClean="0"/>
              <a:t>Technique to include semi-inclusive deep-inelastic scattering and </a:t>
            </a:r>
            <a:r>
              <a:rPr lang="en-US" sz="2400" dirty="0" err="1" smtClean="0"/>
              <a:t>p+p</a:t>
            </a:r>
            <a:r>
              <a:rPr lang="en-US" sz="2400" dirty="0" smtClean="0"/>
              <a:t> data in addition to </a:t>
            </a:r>
            <a:r>
              <a:rPr lang="en-US" sz="2400" dirty="0" err="1" smtClean="0"/>
              <a:t>e+e</a:t>
            </a:r>
            <a:r>
              <a:rPr lang="en-US" sz="2400" dirty="0" smtClean="0"/>
              <a:t> only developed in 2007!</a:t>
            </a:r>
          </a:p>
          <a:p>
            <a:pPr lvl="1"/>
            <a:r>
              <a:rPr lang="en-US" sz="2400" dirty="0" smtClean="0"/>
              <a:t>Included PHENIX </a:t>
            </a:r>
            <a:r>
              <a:rPr lang="en-US" sz="2400" dirty="0" err="1" smtClean="0"/>
              <a:t>p+p</a:t>
            </a:r>
            <a:r>
              <a:rPr lang="en-US" sz="2400" dirty="0" smtClean="0"/>
              <a:t> cross section in eta FF </a:t>
            </a:r>
            <a:r>
              <a:rPr lang="en-US" sz="2400" dirty="0" err="1" smtClean="0"/>
              <a:t>parametrization</a:t>
            </a:r>
            <a:endParaRPr lang="en-US" sz="2400" dirty="0" smtClean="0"/>
          </a:p>
        </p:txBody>
      </p:sp>
      <p:sp>
        <p:nvSpPr>
          <p:cNvPr id="2" name="Footer Placeholder 1"/>
          <p:cNvSpPr>
            <a:spLocks noGrp="1"/>
          </p:cNvSpPr>
          <p:nvPr>
            <p:ph type="ftr" sz="quarter" idx="11"/>
          </p:nvPr>
        </p:nvSpPr>
        <p:spPr/>
        <p:txBody>
          <a:bodyPr/>
          <a:lstStyle/>
          <a:p>
            <a:r>
              <a:rPr lang="en-US" smtClean="0"/>
              <a:t>C. Aidala, LANL, September 19, 2011</a:t>
            </a:r>
            <a:endParaRPr lang="en-US"/>
          </a:p>
        </p:txBody>
      </p:sp>
      <p:pic>
        <p:nvPicPr>
          <p:cNvPr id="124929" name="Picture 1"/>
          <p:cNvPicPr>
            <a:picLocks noChangeAspect="1" noChangeArrowheads="1"/>
          </p:cNvPicPr>
          <p:nvPr/>
        </p:nvPicPr>
        <p:blipFill>
          <a:blip r:embed="rId3" cstate="print"/>
          <a:srcRect/>
          <a:stretch>
            <a:fillRect/>
          </a:stretch>
        </p:blipFill>
        <p:spPr bwMode="auto">
          <a:xfrm>
            <a:off x="4631055" y="1847850"/>
            <a:ext cx="4208145" cy="895350"/>
          </a:xfrm>
          <a:prstGeom prst="rect">
            <a:avLst/>
          </a:prstGeom>
          <a:noFill/>
          <a:ln w="9525">
            <a:noFill/>
            <a:miter lim="800000"/>
            <a:headEnd/>
            <a:tailEnd/>
          </a:ln>
        </p:spPr>
      </p:pic>
      <p:pic>
        <p:nvPicPr>
          <p:cNvPr id="124930" name="Picture 2"/>
          <p:cNvPicPr>
            <a:picLocks noChangeAspect="1" noChangeArrowheads="1"/>
          </p:cNvPicPr>
          <p:nvPr/>
        </p:nvPicPr>
        <p:blipFill>
          <a:blip r:embed="rId4" cstate="print"/>
          <a:srcRect/>
          <a:stretch>
            <a:fillRect/>
          </a:stretch>
        </p:blipFill>
        <p:spPr bwMode="auto">
          <a:xfrm>
            <a:off x="3055476" y="2906616"/>
            <a:ext cx="3573924" cy="2754217"/>
          </a:xfrm>
          <a:prstGeom prst="rect">
            <a:avLst/>
          </a:prstGeom>
          <a:noFill/>
          <a:ln w="9525">
            <a:noFill/>
            <a:miter lim="800000"/>
            <a:headEnd/>
            <a:tailEnd/>
          </a:ln>
        </p:spPr>
      </p:pic>
      <p:pic>
        <p:nvPicPr>
          <p:cNvPr id="124931" name="Picture 3"/>
          <p:cNvPicPr>
            <a:picLocks noChangeAspect="1" noChangeArrowheads="1"/>
          </p:cNvPicPr>
          <p:nvPr/>
        </p:nvPicPr>
        <p:blipFill>
          <a:blip r:embed="rId5" cstate="print"/>
          <a:srcRect/>
          <a:stretch>
            <a:fillRect/>
          </a:stretch>
        </p:blipFill>
        <p:spPr bwMode="auto">
          <a:xfrm>
            <a:off x="6701729" y="2888468"/>
            <a:ext cx="2327970" cy="2803400"/>
          </a:xfrm>
          <a:prstGeom prst="rect">
            <a:avLst/>
          </a:prstGeom>
          <a:noFill/>
          <a:ln w="9525">
            <a:noFill/>
            <a:miter lim="800000"/>
            <a:headEnd/>
            <a:tailEnd/>
          </a:ln>
        </p:spPr>
      </p:pic>
      <p:sp>
        <p:nvSpPr>
          <p:cNvPr id="9" name="TextBox 8"/>
          <p:cNvSpPr txBox="1"/>
          <p:nvPr/>
        </p:nvSpPr>
        <p:spPr>
          <a:xfrm>
            <a:off x="3461844" y="5754469"/>
            <a:ext cx="5224956" cy="646331"/>
          </a:xfrm>
          <a:prstGeom prst="rect">
            <a:avLst/>
          </a:prstGeom>
          <a:noFill/>
        </p:spPr>
        <p:txBody>
          <a:bodyPr wrap="none" rtlCol="0">
            <a:spAutoFit/>
          </a:bodyPr>
          <a:lstStyle/>
          <a:p>
            <a:r>
              <a:rPr lang="en-US" dirty="0" smtClean="0">
                <a:solidFill>
                  <a:srgbClr val="FFFFCC"/>
                </a:solidFill>
              </a:rPr>
              <a:t>CAA, F. Ellinghaus, R. </a:t>
            </a:r>
            <a:r>
              <a:rPr lang="en-US" dirty="0" err="1" smtClean="0">
                <a:solidFill>
                  <a:srgbClr val="FFFFCC"/>
                </a:solidFill>
              </a:rPr>
              <a:t>Sassot</a:t>
            </a:r>
            <a:r>
              <a:rPr lang="en-US" dirty="0" smtClean="0">
                <a:solidFill>
                  <a:srgbClr val="FFFFCC"/>
                </a:solidFill>
              </a:rPr>
              <a:t>, J.P. Seele, M. Stratmann, </a:t>
            </a:r>
          </a:p>
          <a:p>
            <a:r>
              <a:rPr lang="en-US" dirty="0" smtClean="0">
                <a:solidFill>
                  <a:srgbClr val="FFFFCC"/>
                </a:solidFill>
              </a:rPr>
              <a:t>PRD83, 034002 (2011)</a:t>
            </a:r>
            <a:endParaRPr lang="en-US" dirty="0">
              <a:solidFill>
                <a:srgbClr val="FFFF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Some “applications” of eta FF</a:t>
            </a:r>
            <a:endParaRPr lang="en-US" dirty="0"/>
          </a:p>
        </p:txBody>
      </p:sp>
      <p:sp>
        <p:nvSpPr>
          <p:cNvPr id="4" name="Footer Placeholder 3"/>
          <p:cNvSpPr>
            <a:spLocks noGrp="1"/>
          </p:cNvSpPr>
          <p:nvPr>
            <p:ph type="ftr" sz="quarter" idx="11"/>
          </p:nvPr>
        </p:nvSpPr>
        <p:spPr/>
        <p:txBody>
          <a:bodyPr/>
          <a:lstStyle/>
          <a:p>
            <a:r>
              <a:rPr lang="en-US" dirty="0" smtClean="0"/>
              <a:t>C. Aidala, LANL, September 19, 2011</a:t>
            </a:r>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5486400" y="990600"/>
            <a:ext cx="3362325" cy="5400675"/>
          </a:xfrm>
          <a:prstGeom prst="rect">
            <a:avLst/>
          </a:prstGeom>
          <a:noFill/>
          <a:ln w="9525">
            <a:noFill/>
            <a:miter lim="800000"/>
            <a:headEnd/>
            <a:tailEnd/>
          </a:ln>
        </p:spPr>
      </p:pic>
      <p:grpSp>
        <p:nvGrpSpPr>
          <p:cNvPr id="19" name="Group 18"/>
          <p:cNvGrpSpPr/>
          <p:nvPr/>
        </p:nvGrpSpPr>
        <p:grpSpPr>
          <a:xfrm>
            <a:off x="152400" y="2018964"/>
            <a:ext cx="4197935" cy="2934036"/>
            <a:chOff x="152400" y="1180764"/>
            <a:chExt cx="4197935" cy="2934036"/>
          </a:xfrm>
        </p:grpSpPr>
        <p:grpSp>
          <p:nvGrpSpPr>
            <p:cNvPr id="18" name="Group 17"/>
            <p:cNvGrpSpPr/>
            <p:nvPr/>
          </p:nvGrpSpPr>
          <p:grpSpPr>
            <a:xfrm>
              <a:off x="152400" y="1219200"/>
              <a:ext cx="4104513" cy="2895600"/>
              <a:chOff x="152400" y="1219200"/>
              <a:chExt cx="4104513" cy="2895600"/>
            </a:xfrm>
          </p:grpSpPr>
          <p:pic>
            <p:nvPicPr>
              <p:cNvPr id="74754" name="Picture 2"/>
              <p:cNvPicPr>
                <a:picLocks noChangeAspect="1" noChangeArrowheads="1"/>
              </p:cNvPicPr>
              <p:nvPr/>
            </p:nvPicPr>
            <p:blipFill>
              <a:blip r:embed="rId3" cstate="print"/>
              <a:srcRect/>
              <a:stretch>
                <a:fillRect/>
              </a:stretch>
            </p:blipFill>
            <p:spPr bwMode="auto">
              <a:xfrm>
                <a:off x="152400" y="1219200"/>
                <a:ext cx="4104513" cy="2895600"/>
              </a:xfrm>
              <a:prstGeom prst="rect">
                <a:avLst/>
              </a:prstGeom>
              <a:noFill/>
              <a:ln w="9525">
                <a:noFill/>
                <a:miter lim="800000"/>
                <a:headEnd/>
                <a:tailEnd/>
              </a:ln>
            </p:spPr>
          </p:pic>
          <p:sp>
            <p:nvSpPr>
              <p:cNvPr id="15" name="TextBox 14"/>
              <p:cNvSpPr txBox="1"/>
              <p:nvPr/>
            </p:nvSpPr>
            <p:spPr>
              <a:xfrm>
                <a:off x="685800" y="2895600"/>
                <a:ext cx="3124200" cy="877163"/>
              </a:xfrm>
              <a:prstGeom prst="rect">
                <a:avLst/>
              </a:prstGeom>
              <a:noFill/>
            </p:spPr>
            <p:txBody>
              <a:bodyPr wrap="square" rtlCol="0">
                <a:spAutoFit/>
              </a:bodyPr>
              <a:lstStyle/>
              <a:p>
                <a:r>
                  <a:rPr lang="en-US" sz="1700" dirty="0" smtClean="0"/>
                  <a:t>Eta double-</a:t>
                </a:r>
                <a:r>
                  <a:rPr lang="en-US" sz="1700" dirty="0" err="1" smtClean="0"/>
                  <a:t>helicity</a:t>
                </a:r>
                <a:r>
                  <a:rPr lang="en-US" sz="1700" dirty="0" smtClean="0"/>
                  <a:t> asymmetry, to learn more about gluon polarization</a:t>
                </a:r>
                <a:endParaRPr lang="en-US" sz="1700" dirty="0"/>
              </a:p>
            </p:txBody>
          </p:sp>
        </p:grpSp>
        <p:sp>
          <p:nvSpPr>
            <p:cNvPr id="13" name="TextBox 12"/>
            <p:cNvSpPr txBox="1"/>
            <p:nvPr/>
          </p:nvSpPr>
          <p:spPr>
            <a:xfrm>
              <a:off x="1257822" y="1180764"/>
              <a:ext cx="3092513" cy="369332"/>
            </a:xfrm>
            <a:prstGeom prst="rect">
              <a:avLst/>
            </a:prstGeom>
            <a:noFill/>
          </p:spPr>
          <p:txBody>
            <a:bodyPr wrap="none" rtlCol="0">
              <a:spAutoFit/>
            </a:bodyPr>
            <a:lstStyle/>
            <a:p>
              <a:r>
                <a:rPr lang="en-US" dirty="0" smtClean="0"/>
                <a:t>PHENIX, PRD83, 032001 (2011)</a:t>
              </a:r>
              <a:endParaRPr lang="en-US" dirty="0"/>
            </a:p>
          </p:txBody>
        </p:sp>
      </p:grpSp>
      <p:sp>
        <p:nvSpPr>
          <p:cNvPr id="14" name="TextBox 13"/>
          <p:cNvSpPr txBox="1"/>
          <p:nvPr/>
        </p:nvSpPr>
        <p:spPr>
          <a:xfrm>
            <a:off x="5627318" y="6044852"/>
            <a:ext cx="2343911" cy="369332"/>
          </a:xfrm>
          <a:prstGeom prst="rect">
            <a:avLst/>
          </a:prstGeom>
          <a:noFill/>
        </p:spPr>
        <p:txBody>
          <a:bodyPr wrap="none" rtlCol="0">
            <a:spAutoFit/>
          </a:bodyPr>
          <a:lstStyle/>
          <a:p>
            <a:r>
              <a:rPr lang="en-US" dirty="0" smtClean="0"/>
              <a:t>ALICE, arXiv:1106.5932</a:t>
            </a:r>
            <a:endParaRPr lang="en-US" dirty="0"/>
          </a:p>
        </p:txBody>
      </p:sp>
      <p:sp>
        <p:nvSpPr>
          <p:cNvPr id="16" name="TextBox 15"/>
          <p:cNvSpPr txBox="1"/>
          <p:nvPr/>
        </p:nvSpPr>
        <p:spPr>
          <a:xfrm>
            <a:off x="2743200" y="4999672"/>
            <a:ext cx="2697702" cy="1477328"/>
          </a:xfrm>
          <a:prstGeom prst="rect">
            <a:avLst/>
          </a:prstGeom>
          <a:solidFill>
            <a:schemeClr val="bg1"/>
          </a:solidFill>
        </p:spPr>
        <p:txBody>
          <a:bodyPr wrap="square" rtlCol="0">
            <a:spAutoFit/>
          </a:bodyPr>
          <a:lstStyle/>
          <a:p>
            <a:r>
              <a:rPr lang="en-US" dirty="0" smtClean="0"/>
              <a:t>Eta cross section at LHC, to evaluate existing </a:t>
            </a:r>
            <a:r>
              <a:rPr lang="en-US" dirty="0" err="1" smtClean="0"/>
              <a:t>pQCD</a:t>
            </a:r>
            <a:r>
              <a:rPr lang="en-US" dirty="0" smtClean="0"/>
              <a:t> tools and </a:t>
            </a:r>
            <a:r>
              <a:rPr lang="en-US" dirty="0" err="1" smtClean="0"/>
              <a:t>pdfs</a:t>
            </a:r>
            <a:r>
              <a:rPr lang="en-US" dirty="0" smtClean="0"/>
              <a:t> against particle production at much higher √s</a:t>
            </a:r>
            <a:endParaRPr lang="en-US" dirty="0"/>
          </a:p>
        </p:txBody>
      </p:sp>
      <p:grpSp>
        <p:nvGrpSpPr>
          <p:cNvPr id="17" name="Group 16"/>
          <p:cNvGrpSpPr/>
          <p:nvPr/>
        </p:nvGrpSpPr>
        <p:grpSpPr>
          <a:xfrm>
            <a:off x="4343401" y="2057400"/>
            <a:ext cx="4571999" cy="2895600"/>
            <a:chOff x="533401" y="4178353"/>
            <a:chExt cx="3657599" cy="2412946"/>
          </a:xfrm>
        </p:grpSpPr>
        <p:pic>
          <p:nvPicPr>
            <p:cNvPr id="65541" name="Picture 5"/>
            <p:cNvPicPr>
              <a:picLocks noChangeAspect="1" noChangeArrowheads="1"/>
            </p:cNvPicPr>
            <p:nvPr/>
          </p:nvPicPr>
          <p:blipFill>
            <a:blip r:embed="rId4" cstate="print"/>
            <a:srcRect/>
            <a:stretch>
              <a:fillRect/>
            </a:stretch>
          </p:blipFill>
          <p:spPr bwMode="auto">
            <a:xfrm>
              <a:off x="533401" y="4178353"/>
              <a:ext cx="3657599" cy="2412946"/>
            </a:xfrm>
            <a:prstGeom prst="rect">
              <a:avLst/>
            </a:prstGeom>
            <a:noFill/>
            <a:ln w="9525">
              <a:noFill/>
              <a:miter lim="800000"/>
              <a:headEnd/>
              <a:tailEnd/>
            </a:ln>
          </p:spPr>
        </p:pic>
        <p:sp>
          <p:nvSpPr>
            <p:cNvPr id="10" name="TextBox 9"/>
            <p:cNvSpPr txBox="1"/>
            <p:nvPr/>
          </p:nvSpPr>
          <p:spPr>
            <a:xfrm>
              <a:off x="1143000" y="5071646"/>
              <a:ext cx="2029530" cy="338554"/>
            </a:xfrm>
            <a:prstGeom prst="rect">
              <a:avLst/>
            </a:prstGeom>
            <a:noFill/>
          </p:spPr>
          <p:txBody>
            <a:bodyPr wrap="none" rtlCol="0">
              <a:spAutoFit/>
            </a:bodyPr>
            <a:lstStyle/>
            <a:p>
              <a:r>
                <a:rPr lang="en-US" sz="1600" dirty="0" smtClean="0"/>
                <a:t>PRC82, 011902 (2010)</a:t>
              </a:r>
              <a:endParaRPr lang="en-US" sz="1600" dirty="0"/>
            </a:p>
          </p:txBody>
        </p:sp>
      </p:grpSp>
      <p:sp>
        <p:nvSpPr>
          <p:cNvPr id="20" name="TextBox 19"/>
          <p:cNvSpPr txBox="1"/>
          <p:nvPr/>
        </p:nvSpPr>
        <p:spPr>
          <a:xfrm>
            <a:off x="4953000" y="5020270"/>
            <a:ext cx="3429000" cy="923330"/>
          </a:xfrm>
          <a:prstGeom prst="rect">
            <a:avLst/>
          </a:prstGeom>
          <a:solidFill>
            <a:schemeClr val="bg1"/>
          </a:solidFill>
        </p:spPr>
        <p:txBody>
          <a:bodyPr wrap="square" rtlCol="0">
            <a:spAutoFit/>
          </a:bodyPr>
          <a:lstStyle/>
          <a:p>
            <a:r>
              <a:rPr lang="en-US" dirty="0" smtClean="0"/>
              <a:t>Can use to try to understand particle suppression in heavy ion collisions as well!</a:t>
            </a:r>
            <a:endParaRPr lang="en-US" dirty="0"/>
          </a:p>
        </p:txBody>
      </p:sp>
      <p:sp>
        <p:nvSpPr>
          <p:cNvPr id="11" name="Text Box 34"/>
          <p:cNvSpPr txBox="1">
            <a:spLocks noChangeArrowheads="1"/>
          </p:cNvSpPr>
          <p:nvPr/>
        </p:nvSpPr>
        <p:spPr bwMode="auto">
          <a:xfrm>
            <a:off x="533400" y="5092005"/>
            <a:ext cx="7756525" cy="1384995"/>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dirty="0" smtClean="0">
                <a:solidFill>
                  <a:schemeClr val="tx1"/>
                </a:solidFill>
                <a:latin typeface="Times New Roman" pitchFamily="18" charset="0"/>
                <a:cs typeface="Times New Roman" pitchFamily="18" charset="0"/>
              </a:rPr>
              <a:t>Cyclical process of refinement—the more non-</a:t>
            </a:r>
            <a:r>
              <a:rPr lang="en-US" sz="2800" dirty="0" err="1" smtClean="0">
                <a:solidFill>
                  <a:schemeClr val="tx1"/>
                </a:solidFill>
                <a:latin typeface="Times New Roman" pitchFamily="18" charset="0"/>
                <a:cs typeface="Times New Roman" pitchFamily="18" charset="0"/>
              </a:rPr>
              <a:t>perturbative</a:t>
            </a:r>
            <a:r>
              <a:rPr lang="en-US" sz="2800" dirty="0" smtClean="0">
                <a:solidFill>
                  <a:schemeClr val="tx1"/>
                </a:solidFill>
                <a:latin typeface="Times New Roman" pitchFamily="18" charset="0"/>
                <a:cs typeface="Times New Roman" pitchFamily="18" charset="0"/>
              </a:rPr>
              <a:t> functions are constrained, the more we can learn from additional measurements</a:t>
            </a:r>
            <a:endParaRPr lang="en-US" sz="2800" dirty="0">
              <a:solidFill>
                <a:schemeClr val="tx1"/>
              </a:solidFill>
              <a:latin typeface="Times New Roman" pitchFamily="18" charset="0"/>
              <a:cs typeface="Times New Roman" pitchFamily="18" charset="0"/>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par>
                                <p:cTn id="8" presetID="3" presetClass="entr" presetSubtype="10" fill="hold" grpId="2"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65538"/>
                                        </p:tgtEl>
                                      </p:cBhvr>
                                    </p:animEffect>
                                    <p:set>
                                      <p:cBhvr>
                                        <p:cTn id="18" dur="1" fill="hold">
                                          <p:stCondLst>
                                            <p:cond delay="499"/>
                                          </p:stCondLst>
                                        </p:cTn>
                                        <p:tgtEl>
                                          <p:spTgt spid="65538"/>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1" animBg="1"/>
      <p:bldP spid="16" grpId="2" animBg="1"/>
      <p:bldP spid="2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1"/>
          <p:cNvSpPr>
            <a:spLocks noGrp="1"/>
          </p:cNvSpPr>
          <p:nvPr>
            <p:ph type="ftr" sz="quarter" idx="11"/>
          </p:nvPr>
        </p:nvSpPr>
        <p:spPr>
          <a:xfrm>
            <a:off x="3000828" y="6342744"/>
            <a:ext cx="3124200" cy="500742"/>
          </a:xfrm>
        </p:spPr>
        <p:txBody>
          <a:bodyPr/>
          <a:lstStyle/>
          <a:p>
            <a:r>
              <a:rPr lang="en-US" smtClean="0"/>
              <a:t>C. Aidala, LANL, September 19, 2011</a:t>
            </a:r>
            <a:endParaRPr lang="en-US" dirty="0"/>
          </a:p>
        </p:txBody>
      </p:sp>
      <p:grpSp>
        <p:nvGrpSpPr>
          <p:cNvPr id="2" name="Group 15"/>
          <p:cNvGrpSpPr>
            <a:grpSpLocks noChangeAspect="1"/>
          </p:cNvGrpSpPr>
          <p:nvPr/>
        </p:nvGrpSpPr>
        <p:grpSpPr bwMode="auto">
          <a:xfrm>
            <a:off x="3886200" y="1565275"/>
            <a:ext cx="4951758" cy="4911725"/>
            <a:chOff x="96" y="960"/>
            <a:chExt cx="3216" cy="3190"/>
          </a:xfrm>
        </p:grpSpPr>
        <p:pic>
          <p:nvPicPr>
            <p:cNvPr id="137232" name="Picture 16"/>
            <p:cNvPicPr>
              <a:picLocks noChangeAspect="1" noChangeArrowheads="1"/>
            </p:cNvPicPr>
            <p:nvPr/>
          </p:nvPicPr>
          <p:blipFill>
            <a:blip r:embed="rId4" cstate="print"/>
            <a:srcRect/>
            <a:stretch>
              <a:fillRect/>
            </a:stretch>
          </p:blipFill>
          <p:spPr bwMode="auto">
            <a:xfrm>
              <a:off x="96" y="960"/>
              <a:ext cx="3216" cy="3190"/>
            </a:xfrm>
            <a:prstGeom prst="rect">
              <a:avLst/>
            </a:prstGeom>
            <a:noFill/>
            <a:ln w="9525">
              <a:noFill/>
              <a:miter lim="800000"/>
              <a:headEnd/>
              <a:tailEnd/>
            </a:ln>
            <a:effectLst/>
          </p:spPr>
        </p:pic>
        <p:sp>
          <p:nvSpPr>
            <p:cNvPr id="137233" name="Rectangle 17"/>
            <p:cNvSpPr>
              <a:spLocks noChangeAspect="1" noChangeArrowheads="1"/>
            </p:cNvSpPr>
            <p:nvPr/>
          </p:nvSpPr>
          <p:spPr bwMode="auto">
            <a:xfrm>
              <a:off x="1980" y="2730"/>
              <a:ext cx="1218" cy="132"/>
            </a:xfrm>
            <a:prstGeom prst="rect">
              <a:avLst/>
            </a:prstGeom>
            <a:solidFill>
              <a:srgbClr val="808080">
                <a:alpha val="47000"/>
              </a:srgbClr>
            </a:solidFill>
            <a:ln w="9525">
              <a:noFill/>
              <a:miter lim="800000"/>
              <a:headEnd/>
              <a:tailEnd/>
            </a:ln>
            <a:effectLst/>
          </p:spPr>
          <p:txBody>
            <a:bodyPr wrap="none" anchor="ctr"/>
            <a:lstStyle/>
            <a:p>
              <a:endParaRPr lang="en-US"/>
            </a:p>
          </p:txBody>
        </p:sp>
        <p:sp>
          <p:nvSpPr>
            <p:cNvPr id="137234" name="Rectangle 18"/>
            <p:cNvSpPr>
              <a:spLocks noChangeAspect="1" noChangeArrowheads="1"/>
            </p:cNvSpPr>
            <p:nvPr/>
          </p:nvSpPr>
          <p:spPr bwMode="auto">
            <a:xfrm>
              <a:off x="1980" y="3265"/>
              <a:ext cx="1218" cy="47"/>
            </a:xfrm>
            <a:prstGeom prst="rect">
              <a:avLst/>
            </a:prstGeom>
            <a:solidFill>
              <a:srgbClr val="969696">
                <a:alpha val="37000"/>
              </a:srgbClr>
            </a:solidFill>
            <a:ln w="9525">
              <a:noFill/>
              <a:miter lim="800000"/>
              <a:headEnd/>
              <a:tailEnd/>
            </a:ln>
            <a:effectLst/>
          </p:spPr>
          <p:txBody>
            <a:bodyPr wrap="none" anchor="ctr"/>
            <a:lstStyle/>
            <a:p>
              <a:endParaRPr lang="en-US"/>
            </a:p>
          </p:txBody>
        </p:sp>
        <p:sp>
          <p:nvSpPr>
            <p:cNvPr id="137235" name="Rectangle 19"/>
            <p:cNvSpPr>
              <a:spLocks noChangeAspect="1" noChangeArrowheads="1"/>
            </p:cNvSpPr>
            <p:nvPr/>
          </p:nvSpPr>
          <p:spPr bwMode="auto">
            <a:xfrm>
              <a:off x="1980" y="2598"/>
              <a:ext cx="1218" cy="132"/>
            </a:xfrm>
            <a:prstGeom prst="rect">
              <a:avLst/>
            </a:prstGeom>
            <a:solidFill>
              <a:srgbClr val="808080">
                <a:alpha val="47000"/>
              </a:srgbClr>
            </a:solidFill>
            <a:ln w="9525">
              <a:noFill/>
              <a:miter lim="800000"/>
              <a:headEnd/>
              <a:tailEnd/>
            </a:ln>
            <a:effectLst/>
          </p:spPr>
          <p:txBody>
            <a:bodyPr wrap="none" anchor="ctr"/>
            <a:lstStyle/>
            <a:p>
              <a:endParaRPr lang="en-US"/>
            </a:p>
          </p:txBody>
        </p:sp>
        <p:sp>
          <p:nvSpPr>
            <p:cNvPr id="137236" name="Rectangle 20"/>
            <p:cNvSpPr>
              <a:spLocks noChangeAspect="1" noChangeArrowheads="1"/>
            </p:cNvSpPr>
            <p:nvPr/>
          </p:nvSpPr>
          <p:spPr bwMode="auto">
            <a:xfrm>
              <a:off x="1980" y="3313"/>
              <a:ext cx="1218" cy="47"/>
            </a:xfrm>
            <a:prstGeom prst="rect">
              <a:avLst/>
            </a:prstGeom>
            <a:solidFill>
              <a:srgbClr val="969696">
                <a:alpha val="37000"/>
              </a:srgbClr>
            </a:solidFill>
            <a:ln w="9525">
              <a:noFill/>
              <a:miter lim="800000"/>
              <a:headEnd/>
              <a:tailEnd/>
            </a:ln>
            <a:effectLst/>
          </p:spPr>
          <p:txBody>
            <a:bodyPr wrap="none" anchor="ctr"/>
            <a:lstStyle/>
            <a:p>
              <a:endParaRPr lang="en-US"/>
            </a:p>
          </p:txBody>
        </p:sp>
      </p:grpSp>
      <p:sp>
        <p:nvSpPr>
          <p:cNvPr id="137218" name="Rectangle 2"/>
          <p:cNvSpPr>
            <a:spLocks noGrp="1" noChangeArrowheads="1"/>
          </p:cNvSpPr>
          <p:nvPr>
            <p:ph type="title"/>
          </p:nvPr>
        </p:nvSpPr>
        <p:spPr bwMode="auto">
          <a:xfrm>
            <a:off x="228600" y="76200"/>
            <a:ext cx="8686800" cy="7620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400" dirty="0" smtClean="0"/>
              <a:t>Another eta measurement of </a:t>
            </a:r>
            <a:r>
              <a:rPr lang="en-US" sz="3400" dirty="0" err="1" smtClean="0"/>
              <a:t>interest:Transverse</a:t>
            </a:r>
            <a:r>
              <a:rPr lang="en-US" sz="3400" dirty="0" smtClean="0"/>
              <a:t> single-spin asymmetry in eta production</a:t>
            </a:r>
            <a:endParaRPr lang="en-US" sz="3400" dirty="0"/>
          </a:p>
        </p:txBody>
      </p:sp>
      <p:grpSp>
        <p:nvGrpSpPr>
          <p:cNvPr id="3" name="Group 11"/>
          <p:cNvGrpSpPr>
            <a:grpSpLocks/>
          </p:cNvGrpSpPr>
          <p:nvPr/>
        </p:nvGrpSpPr>
        <p:grpSpPr bwMode="auto">
          <a:xfrm>
            <a:off x="4648200" y="2895600"/>
            <a:ext cx="1524000" cy="1066800"/>
            <a:chOff x="2640" y="912"/>
            <a:chExt cx="864" cy="528"/>
          </a:xfrm>
        </p:grpSpPr>
        <p:sp>
          <p:nvSpPr>
            <p:cNvPr id="137228" name="AutoShape 12"/>
            <p:cNvSpPr>
              <a:spLocks noChangeArrowheads="1"/>
            </p:cNvSpPr>
            <p:nvPr/>
          </p:nvSpPr>
          <p:spPr bwMode="auto">
            <a:xfrm>
              <a:off x="2640" y="912"/>
              <a:ext cx="601" cy="528"/>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ＭＳ Ｐゴシック" pitchFamily="34" charset="-128"/>
              </a:endParaRPr>
            </a:p>
          </p:txBody>
        </p:sp>
        <p:sp>
          <p:nvSpPr>
            <p:cNvPr id="137229" name="Text Box 13"/>
            <p:cNvSpPr txBox="1">
              <a:spLocks noChangeArrowheads="1"/>
            </p:cNvSpPr>
            <p:nvPr/>
          </p:nvSpPr>
          <p:spPr bwMode="auto">
            <a:xfrm>
              <a:off x="2851" y="1058"/>
              <a:ext cx="653" cy="317"/>
            </a:xfrm>
            <a:prstGeom prst="rect">
              <a:avLst/>
            </a:prstGeom>
            <a:noFill/>
            <a:ln w="12700">
              <a:noFill/>
              <a:miter lim="800000"/>
              <a:headEnd type="none" w="sm" len="sm"/>
              <a:tailEnd type="none" w="sm" len="sm"/>
            </a:ln>
            <a:effectLst/>
          </p:spPr>
          <p:txBody>
            <a:bodyPr>
              <a:spAutoFit/>
            </a:bodyPr>
            <a:lstStyle/>
            <a:p>
              <a:r>
                <a:rPr lang="en-US" sz="1800" b="1" i="1">
                  <a:solidFill>
                    <a:srgbClr val="1C0E81"/>
                  </a:solidFill>
                  <a:effectLst>
                    <a:outerShdw blurRad="38100" dist="38100" dir="2700000" algn="tl">
                      <a:srgbClr val="FFFFFF"/>
                    </a:outerShdw>
                  </a:effectLst>
                  <a:latin typeface="" charset="0"/>
                  <a:cs typeface="ＭＳ Ｐゴシック" pitchFamily="34" charset="-128"/>
                </a:rPr>
                <a:t>STAR</a:t>
              </a:r>
            </a:p>
          </p:txBody>
        </p:sp>
      </p:grpSp>
      <p:graphicFrame>
        <p:nvGraphicFramePr>
          <p:cNvPr id="23" name="Object 22"/>
          <p:cNvGraphicFramePr>
            <a:graphicFrameLocks noChangeAspect="1"/>
          </p:cNvGraphicFramePr>
          <p:nvPr/>
        </p:nvGraphicFramePr>
        <p:xfrm>
          <a:off x="457200" y="2418522"/>
          <a:ext cx="2667000" cy="629478"/>
        </p:xfrm>
        <a:graphic>
          <a:graphicData uri="http://schemas.openxmlformats.org/presentationml/2006/ole">
            <p:oleObj spid="_x0000_s69634" name="Equation" r:id="rId5" imgW="2044440" imgH="482400" progId="Equation.3">
              <p:embed/>
            </p:oleObj>
          </a:graphicData>
        </a:graphic>
      </p:graphicFrame>
      <p:sp>
        <p:nvSpPr>
          <p:cNvPr id="24" name="TextBox 23"/>
          <p:cNvSpPr txBox="1"/>
          <p:nvPr/>
        </p:nvSpPr>
        <p:spPr>
          <a:xfrm>
            <a:off x="149642" y="3028890"/>
            <a:ext cx="3123163" cy="400110"/>
          </a:xfrm>
          <a:prstGeom prst="rect">
            <a:avLst/>
          </a:prstGeom>
          <a:noFill/>
        </p:spPr>
        <p:txBody>
          <a:bodyPr wrap="none" rtlCol="0">
            <a:spAutoFit/>
          </a:bodyPr>
          <a:lstStyle/>
          <a:p>
            <a:r>
              <a:rPr lang="en-US" sz="2000" dirty="0" smtClean="0">
                <a:solidFill>
                  <a:srgbClr val="FFFFCC"/>
                </a:solidFill>
                <a:latin typeface="Times New Roman" pitchFamily="18" charset="0"/>
                <a:cs typeface="Times New Roman" pitchFamily="18" charset="0"/>
              </a:rPr>
              <a:t>Larger than the neutral </a:t>
            </a:r>
            <a:r>
              <a:rPr lang="en-US" sz="2000" dirty="0" err="1" smtClean="0">
                <a:solidFill>
                  <a:srgbClr val="FFFFCC"/>
                </a:solidFill>
                <a:latin typeface="Times New Roman" pitchFamily="18" charset="0"/>
                <a:cs typeface="Times New Roman" pitchFamily="18" charset="0"/>
              </a:rPr>
              <a:t>pion</a:t>
            </a:r>
            <a:r>
              <a:rPr lang="en-US" sz="2000" dirty="0" smtClean="0">
                <a:solidFill>
                  <a:srgbClr val="FFFFCC"/>
                </a:solidFill>
                <a:latin typeface="Times New Roman" pitchFamily="18" charset="0"/>
                <a:cs typeface="Times New Roman" pitchFamily="18" charset="0"/>
              </a:rPr>
              <a:t>!</a:t>
            </a:r>
            <a:endParaRPr lang="en-US" sz="2000" dirty="0">
              <a:solidFill>
                <a:srgbClr val="FFFFCC"/>
              </a:solidFill>
              <a:latin typeface="Times New Roman" pitchFamily="18" charset="0"/>
              <a:cs typeface="Times New Roman" pitchFamily="18" charset="0"/>
            </a:endParaRPr>
          </a:p>
        </p:txBody>
      </p:sp>
      <p:graphicFrame>
        <p:nvGraphicFramePr>
          <p:cNvPr id="1894410" name="Object 10"/>
          <p:cNvGraphicFramePr>
            <a:graphicFrameLocks noChangeAspect="1"/>
          </p:cNvGraphicFramePr>
          <p:nvPr/>
        </p:nvGraphicFramePr>
        <p:xfrm>
          <a:off x="914400" y="3446463"/>
          <a:ext cx="1935162" cy="1506537"/>
        </p:xfrm>
        <a:graphic>
          <a:graphicData uri="http://schemas.openxmlformats.org/presentationml/2006/ole">
            <p:oleObj spid="_x0000_s69635" name="Equation" r:id="rId6" imgW="1143000" imgH="888840" progId="Equation.3">
              <p:embed/>
            </p:oleObj>
          </a:graphicData>
        </a:graphic>
      </p:graphicFrame>
      <p:pic>
        <p:nvPicPr>
          <p:cNvPr id="1894411" name="Picture 11"/>
          <p:cNvPicPr>
            <a:picLocks noChangeAspect="1" noChangeArrowheads="1"/>
          </p:cNvPicPr>
          <p:nvPr/>
        </p:nvPicPr>
        <p:blipFill>
          <a:blip r:embed="rId7" cstate="print"/>
          <a:srcRect/>
          <a:stretch>
            <a:fillRect/>
          </a:stretch>
        </p:blipFill>
        <p:spPr bwMode="auto">
          <a:xfrm>
            <a:off x="3886200" y="1600200"/>
            <a:ext cx="4905604" cy="4800600"/>
          </a:xfrm>
          <a:prstGeom prst="rect">
            <a:avLst/>
          </a:prstGeom>
          <a:noFill/>
          <a:ln w="9525">
            <a:noFill/>
            <a:miter lim="800000"/>
            <a:headEnd/>
            <a:tailEnd/>
          </a:ln>
        </p:spPr>
      </p:pic>
      <p:sp>
        <p:nvSpPr>
          <p:cNvPr id="27" name="Text Box 34"/>
          <p:cNvSpPr txBox="1">
            <a:spLocks noChangeArrowheads="1"/>
          </p:cNvSpPr>
          <p:nvPr/>
        </p:nvSpPr>
        <p:spPr bwMode="auto">
          <a:xfrm>
            <a:off x="685800" y="5015805"/>
            <a:ext cx="3048000" cy="1384995"/>
          </a:xfrm>
          <a:prstGeom prst="rect">
            <a:avLst/>
          </a:prstGeom>
          <a:solidFill>
            <a:srgbClr val="00FFFF"/>
          </a:solidFill>
          <a:ln w="9525">
            <a:solidFill>
              <a:schemeClr val="tx1"/>
            </a:solidFill>
            <a:miter lim="800000"/>
            <a:headEnd/>
            <a:tailEnd/>
          </a:ln>
          <a:effectLst/>
        </p:spPr>
        <p:txBody>
          <a:bodyPr wrap="square">
            <a:spAutoFit/>
          </a:bodyPr>
          <a:lstStyle/>
          <a:p>
            <a:r>
              <a:rPr lang="en-US" sz="2800" i="1" dirty="0" smtClean="0">
                <a:solidFill>
                  <a:schemeClr val="tx1"/>
                </a:solidFill>
                <a:latin typeface="Times New Roman" pitchFamily="18" charset="0"/>
                <a:cs typeface="Times New Roman" pitchFamily="18" charset="0"/>
              </a:rPr>
              <a:t>Note earlier FNAL E704 data consistent . . .</a:t>
            </a:r>
            <a:endParaRPr lang="en-US" sz="2800" i="1" dirty="0">
              <a:solidFill>
                <a:schemeClr val="tx1"/>
              </a:solidFill>
              <a:latin typeface="Times New Roman" pitchFamily="18" charset="0"/>
              <a:cs typeface="Times New Roman" pitchFamily="18" charset="0"/>
            </a:endParaRPr>
          </a:p>
        </p:txBody>
      </p:sp>
      <p:sp>
        <p:nvSpPr>
          <p:cNvPr id="20" name="TextBox 19"/>
          <p:cNvSpPr txBox="1"/>
          <p:nvPr/>
        </p:nvSpPr>
        <p:spPr>
          <a:xfrm>
            <a:off x="228601" y="1219200"/>
            <a:ext cx="3581400" cy="1107996"/>
          </a:xfrm>
          <a:prstGeom prst="rect">
            <a:avLst/>
          </a:prstGeom>
          <a:noFill/>
        </p:spPr>
        <p:txBody>
          <a:bodyPr wrap="square" rtlCol="0">
            <a:spAutoFit/>
          </a:bodyPr>
          <a:lstStyle/>
          <a:p>
            <a:r>
              <a:rPr lang="en-US" sz="2200" dirty="0" smtClean="0">
                <a:solidFill>
                  <a:srgbClr val="FFFFCC"/>
                </a:solidFill>
                <a:latin typeface="Times New Roman" pitchFamily="18" charset="0"/>
                <a:cs typeface="Times New Roman" pitchFamily="18" charset="0"/>
              </a:rPr>
              <a:t>Sensitive to spin-momentum correlations in the proton and/or in </a:t>
            </a:r>
            <a:r>
              <a:rPr lang="en-US" sz="2200" dirty="0" err="1" smtClean="0">
                <a:solidFill>
                  <a:srgbClr val="FFFFCC"/>
                </a:solidFill>
                <a:latin typeface="Times New Roman" pitchFamily="18" charset="0"/>
                <a:cs typeface="Times New Roman" pitchFamily="18" charset="0"/>
              </a:rPr>
              <a:t>hadronization</a:t>
            </a:r>
            <a:endParaRPr lang="en-US" sz="2200" dirty="0">
              <a:solidFill>
                <a:srgbClr val="FFFFCC"/>
              </a:solidFill>
              <a:latin typeface="Times New Roman" pitchFamily="18" charset="0"/>
              <a:cs typeface="Times New Roman" pitchFamily="18" charset="0"/>
            </a:endParaRPr>
          </a:p>
        </p:txBody>
      </p:sp>
      <p:sp>
        <p:nvSpPr>
          <p:cNvPr id="19" name="Slide Number Placeholder 18"/>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894411"/>
                                        </p:tgtEl>
                                        <p:attrNameLst>
                                          <p:attrName>style.visibility</p:attrName>
                                        </p:attrNameLst>
                                      </p:cBhvr>
                                      <p:to>
                                        <p:strVal val="visible"/>
                                      </p:to>
                                    </p:set>
                                    <p:animEffect transition="in" filter="blinds(horizontal)">
                                      <p:cBhvr>
                                        <p:cTn id="11" dur="1000"/>
                                        <p:tgtEl>
                                          <p:spTgt spid="1894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PHENIX etas show no sharp increase for </a:t>
            </a:r>
            <a:r>
              <a:rPr lang="en-US" dirty="0" err="1" smtClean="0"/>
              <a:t>x</a:t>
            </a:r>
            <a:r>
              <a:rPr lang="en-US" baseline="-25000" dirty="0" err="1" smtClean="0"/>
              <a:t>F</a:t>
            </a:r>
            <a:r>
              <a:rPr lang="en-US" dirty="0" smtClean="0"/>
              <a:t> &gt; 0.5!  </a:t>
            </a:r>
            <a:endParaRPr lang="en-US" dirty="0"/>
          </a:p>
        </p:txBody>
      </p:sp>
      <p:sp>
        <p:nvSpPr>
          <p:cNvPr id="3" name="Footer Placeholder 2"/>
          <p:cNvSpPr>
            <a:spLocks noGrp="1"/>
          </p:cNvSpPr>
          <p:nvPr>
            <p:ph type="ftr" sz="quarter" idx="11"/>
          </p:nvPr>
        </p:nvSpPr>
        <p:spPr>
          <a:xfrm>
            <a:off x="3077028" y="6357258"/>
            <a:ext cx="2971800" cy="500742"/>
          </a:xfrm>
        </p:spPr>
        <p:txBody>
          <a:bodyPr/>
          <a:lstStyle/>
          <a:p>
            <a:r>
              <a:rPr lang="en-US" smtClean="0"/>
              <a:t>C. Aidala, LANL, September 19, 2011</a:t>
            </a:r>
            <a:endParaRPr lang="en-US" dirty="0"/>
          </a:p>
        </p:txBody>
      </p:sp>
      <p:pic>
        <p:nvPicPr>
          <p:cNvPr id="5" name="Picture 2"/>
          <p:cNvPicPr>
            <a:picLocks noChangeAspect="1"/>
          </p:cNvPicPr>
          <p:nvPr/>
        </p:nvPicPr>
        <p:blipFill>
          <a:blip r:embed="rId2" cstate="print">
            <a:alphaModFix/>
            <a:lum/>
          </a:blip>
          <a:srcRect/>
          <a:stretch>
            <a:fillRect/>
          </a:stretch>
        </p:blipFill>
        <p:spPr bwMode="auto">
          <a:xfrm>
            <a:off x="644616" y="1658172"/>
            <a:ext cx="7356384" cy="4361628"/>
          </a:xfrm>
          <a:prstGeom prst="rect">
            <a:avLst/>
          </a:prstGeom>
          <a:noFill/>
          <a:ln w="9525">
            <a:noFill/>
            <a:miter lim="800000"/>
            <a:headEnd/>
            <a:tailEnd/>
          </a:ln>
          <a:effectLst/>
        </p:spPr>
      </p:pic>
      <p:pic>
        <p:nvPicPr>
          <p:cNvPr id="6" name="Picture 76" descr="PHENIX big logo"/>
          <p:cNvPicPr>
            <a:picLocks noChangeAspect="1" noChangeArrowheads="1"/>
          </p:cNvPicPr>
          <p:nvPr/>
        </p:nvPicPr>
        <p:blipFill>
          <a:blip r:embed="rId3" cstate="print"/>
          <a:srcRect/>
          <a:stretch>
            <a:fillRect/>
          </a:stretch>
        </p:blipFill>
        <p:spPr bwMode="auto">
          <a:xfrm>
            <a:off x="2057400" y="4533900"/>
            <a:ext cx="1752600" cy="571500"/>
          </a:xfrm>
          <a:prstGeom prst="rect">
            <a:avLst/>
          </a:prstGeom>
          <a:noFill/>
        </p:spPr>
      </p:pic>
      <p:sp>
        <p:nvSpPr>
          <p:cNvPr id="8" name="Text Box 34"/>
          <p:cNvSpPr txBox="1">
            <a:spLocks noChangeArrowheads="1"/>
          </p:cNvSpPr>
          <p:nvPr/>
        </p:nvSpPr>
        <p:spPr bwMode="auto">
          <a:xfrm>
            <a:off x="2362200" y="2949714"/>
            <a:ext cx="2270125" cy="707886"/>
          </a:xfrm>
          <a:prstGeom prst="rect">
            <a:avLst/>
          </a:prstGeom>
          <a:solidFill>
            <a:srgbClr val="00FFFF"/>
          </a:solidFill>
          <a:ln w="9525">
            <a:solidFill>
              <a:schemeClr val="tx1"/>
            </a:solidFill>
            <a:miter lim="800000"/>
            <a:headEnd/>
            <a:tailEnd/>
          </a:ln>
          <a:effectLst/>
        </p:spPr>
        <p:txBody>
          <a:bodyPr wrap="square">
            <a:spAutoFit/>
          </a:bodyPr>
          <a:lstStyle/>
          <a:p>
            <a:r>
              <a:rPr lang="en-US" sz="2000" dirty="0" smtClean="0">
                <a:solidFill>
                  <a:schemeClr val="tx1"/>
                </a:solidFill>
                <a:cs typeface="Times New Roman" pitchFamily="18" charset="0"/>
              </a:rPr>
              <a:t>Released at PANIC, MIT, July 2011</a:t>
            </a:r>
            <a:endParaRPr lang="en-US" sz="2000" dirty="0">
              <a:solidFill>
                <a:schemeClr val="tx1"/>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lstStyle/>
          <a:p>
            <a:r>
              <a:rPr lang="en-US" dirty="0" smtClean="0"/>
              <a:t>PHENIX eta vs. neutral </a:t>
            </a:r>
            <a:r>
              <a:rPr lang="en-US" dirty="0" err="1" smtClean="0"/>
              <a:t>pion</a:t>
            </a:r>
            <a:endParaRPr lang="en-US" dirty="0"/>
          </a:p>
        </p:txBody>
      </p:sp>
      <p:sp>
        <p:nvSpPr>
          <p:cNvPr id="3" name="Footer Placeholder 2"/>
          <p:cNvSpPr>
            <a:spLocks noGrp="1"/>
          </p:cNvSpPr>
          <p:nvPr>
            <p:ph type="ftr" sz="quarter" idx="11"/>
          </p:nvPr>
        </p:nvSpPr>
        <p:spPr>
          <a:xfrm>
            <a:off x="3073400" y="6357258"/>
            <a:ext cx="2971800" cy="500742"/>
          </a:xfrm>
        </p:spPr>
        <p:txBody>
          <a:bodyPr/>
          <a:lstStyle/>
          <a:p>
            <a:r>
              <a:rPr lang="en-US" smtClean="0"/>
              <a:t>C. Aidala, LANL, September 19, 2011</a:t>
            </a:r>
            <a:endParaRPr lang="en-US" dirty="0"/>
          </a:p>
        </p:txBody>
      </p:sp>
      <p:sp>
        <p:nvSpPr>
          <p:cNvPr id="8" name="TextBox 7"/>
          <p:cNvSpPr txBox="1"/>
          <p:nvPr/>
        </p:nvSpPr>
        <p:spPr>
          <a:xfrm>
            <a:off x="5181600" y="1871008"/>
            <a:ext cx="3657600" cy="1938992"/>
          </a:xfrm>
          <a:prstGeom prst="rect">
            <a:avLst/>
          </a:prstGeom>
          <a:noFill/>
        </p:spPr>
        <p:txBody>
          <a:bodyPr wrap="square" rtlCol="0">
            <a:spAutoFit/>
          </a:bodyPr>
          <a:lstStyle/>
          <a:p>
            <a:r>
              <a:rPr lang="en-US" sz="3000" dirty="0" smtClean="0">
                <a:solidFill>
                  <a:srgbClr val="FFFFCC"/>
                </a:solidFill>
                <a:latin typeface="Times New Roman" pitchFamily="18" charset="0"/>
                <a:cs typeface="Times New Roman" pitchFamily="18" charset="0"/>
              </a:rPr>
              <a:t>Still suggests larger asymmetry for etas than for (merged-cluster) neutral </a:t>
            </a:r>
            <a:r>
              <a:rPr lang="en-US" sz="3000" dirty="0" err="1" smtClean="0">
                <a:solidFill>
                  <a:srgbClr val="FFFFCC"/>
                </a:solidFill>
                <a:latin typeface="Times New Roman" pitchFamily="18" charset="0"/>
                <a:cs typeface="Times New Roman" pitchFamily="18" charset="0"/>
              </a:rPr>
              <a:t>pions</a:t>
            </a:r>
            <a:r>
              <a:rPr lang="en-US" sz="3000" dirty="0" smtClean="0">
                <a:solidFill>
                  <a:srgbClr val="FFFFCC"/>
                </a:solidFill>
                <a:latin typeface="Times New Roman" pitchFamily="18" charset="0"/>
                <a:cs typeface="Times New Roman" pitchFamily="18" charset="0"/>
              </a:rPr>
              <a:t>!</a:t>
            </a:r>
            <a:endParaRPr lang="en-US" sz="3000" dirty="0">
              <a:solidFill>
                <a:srgbClr val="FFFFCC"/>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27</a:t>
            </a:fld>
            <a:endParaRPr lang="en-US"/>
          </a:p>
        </p:txBody>
      </p:sp>
      <p:grpSp>
        <p:nvGrpSpPr>
          <p:cNvPr id="12" name="Group 11"/>
          <p:cNvGrpSpPr/>
          <p:nvPr/>
        </p:nvGrpSpPr>
        <p:grpSpPr>
          <a:xfrm>
            <a:off x="609600" y="1295400"/>
            <a:ext cx="4385842" cy="4913678"/>
            <a:chOff x="609600" y="1295400"/>
            <a:chExt cx="4385842" cy="4913678"/>
          </a:xfrm>
        </p:grpSpPr>
        <p:pic>
          <p:nvPicPr>
            <p:cNvPr id="6" name="Picture 5" descr="PHENIXEtaPi0MPC.png"/>
            <p:cNvPicPr>
              <a:picLocks noChangeAspect="1"/>
            </p:cNvPicPr>
            <p:nvPr/>
          </p:nvPicPr>
          <p:blipFill>
            <a:blip r:embed="rId2" cstate="print"/>
            <a:stretch>
              <a:fillRect/>
            </a:stretch>
          </p:blipFill>
          <p:spPr>
            <a:xfrm>
              <a:off x="609600" y="1295400"/>
              <a:ext cx="4385842" cy="4913678"/>
            </a:xfrm>
            <a:prstGeom prst="rect">
              <a:avLst/>
            </a:prstGeom>
          </p:spPr>
        </p:pic>
        <p:pic>
          <p:nvPicPr>
            <p:cNvPr id="7" name="Picture 76" descr="PHENIX big logo"/>
            <p:cNvPicPr>
              <a:picLocks noChangeAspect="1" noChangeArrowheads="1"/>
            </p:cNvPicPr>
            <p:nvPr/>
          </p:nvPicPr>
          <p:blipFill>
            <a:blip r:embed="rId3" cstate="print"/>
            <a:srcRect/>
            <a:stretch>
              <a:fillRect/>
            </a:stretch>
          </p:blipFill>
          <p:spPr bwMode="auto">
            <a:xfrm>
              <a:off x="1219200" y="2804490"/>
              <a:ext cx="1447800" cy="472109"/>
            </a:xfrm>
            <a:prstGeom prst="rect">
              <a:avLst/>
            </a:prstGeom>
            <a:noFill/>
          </p:spPr>
        </p:pic>
        <p:sp>
          <p:nvSpPr>
            <p:cNvPr id="11" name="TextBox 10"/>
            <p:cNvSpPr txBox="1"/>
            <p:nvPr/>
          </p:nvSpPr>
          <p:spPr>
            <a:xfrm>
              <a:off x="990600" y="1295400"/>
              <a:ext cx="2743200" cy="584775"/>
            </a:xfrm>
            <a:prstGeom prst="rect">
              <a:avLst/>
            </a:prstGeom>
            <a:noFill/>
          </p:spPr>
          <p:txBody>
            <a:bodyPr wrap="square" rtlCol="0">
              <a:spAutoFit/>
            </a:bodyPr>
            <a:lstStyle/>
            <a:p>
              <a:r>
                <a:rPr lang="en-US" sz="1600" dirty="0" smtClean="0"/>
                <a:t>Not official PHENIX plot—not apples-to-apples comparison</a:t>
              </a:r>
              <a:endParaRPr lang="en-US" sz="1600" dirty="0"/>
            </a:p>
          </p:txBody>
        </p:sp>
      </p:grpSp>
      <p:sp>
        <p:nvSpPr>
          <p:cNvPr id="9" name="Text Box 34"/>
          <p:cNvSpPr txBox="1">
            <a:spLocks noChangeArrowheads="1"/>
          </p:cNvSpPr>
          <p:nvPr/>
        </p:nvSpPr>
        <p:spPr bwMode="auto">
          <a:xfrm>
            <a:off x="914400" y="5294293"/>
            <a:ext cx="7543799" cy="1384995"/>
          </a:xfrm>
          <a:prstGeom prst="rect">
            <a:avLst/>
          </a:prstGeom>
          <a:solidFill>
            <a:srgbClr val="00FFFF"/>
          </a:solidFill>
          <a:ln w="9525">
            <a:solidFill>
              <a:schemeClr val="tx1"/>
            </a:solidFill>
            <a:miter lim="800000"/>
            <a:headEnd/>
            <a:tailEnd/>
          </a:ln>
          <a:effectLst/>
        </p:spPr>
        <p:txBody>
          <a:bodyPr wrap="square">
            <a:spAutoFit/>
          </a:bodyPr>
          <a:lstStyle/>
          <a:p>
            <a:r>
              <a:rPr lang="en-US" sz="2800" dirty="0" smtClean="0">
                <a:solidFill>
                  <a:schemeClr val="tx1"/>
                </a:solidFill>
                <a:latin typeface="Times New Roman" pitchFamily="18" charset="0"/>
                <a:cs typeface="Times New Roman" pitchFamily="18" charset="0"/>
              </a:rPr>
              <a:t>Will need to wait for final results from both collaborations to understand eta vs</a:t>
            </a:r>
            <a:r>
              <a:rPr lang="en-US" sz="2800" dirty="0" smtClean="0">
                <a:latin typeface="Times New Roman" pitchFamily="18" charset="0"/>
                <a:cs typeface="Times New Roman" pitchFamily="18" charset="0"/>
              </a:rPr>
              <a:t>. neutral </a:t>
            </a:r>
            <a:r>
              <a:rPr lang="en-US" sz="2800" dirty="0" err="1" smtClean="0">
                <a:latin typeface="Times New Roman" pitchFamily="18" charset="0"/>
                <a:cs typeface="Times New Roman" pitchFamily="18" charset="0"/>
              </a:rPr>
              <a:t>pion</a:t>
            </a:r>
            <a:r>
              <a:rPr lang="en-US" sz="2800" dirty="0" smtClean="0">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 .</a:t>
            </a:r>
          </a:p>
          <a:p>
            <a:r>
              <a:rPr lang="en-US" sz="2800" dirty="0" smtClean="0">
                <a:latin typeface="Times New Roman" pitchFamily="18" charset="0"/>
                <a:cs typeface="Times New Roman" pitchFamily="18" charset="0"/>
              </a:rPr>
              <a:t>Theory??</a:t>
            </a:r>
            <a:endParaRPr lang="en-US" sz="28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eta transverse single-spin asymmetry theory calculation</a:t>
            </a:r>
            <a:endParaRPr lang="en-US" dirty="0"/>
          </a:p>
        </p:txBody>
      </p:sp>
      <p:sp>
        <p:nvSpPr>
          <p:cNvPr id="9" name="Content Placeholder 8"/>
          <p:cNvSpPr>
            <a:spLocks noGrp="1"/>
          </p:cNvSpPr>
          <p:nvPr>
            <p:ph idx="1"/>
          </p:nvPr>
        </p:nvSpPr>
        <p:spPr>
          <a:xfrm>
            <a:off x="5257800" y="1600200"/>
            <a:ext cx="3429000" cy="4525963"/>
          </a:xfrm>
        </p:spPr>
        <p:txBody>
          <a:bodyPr>
            <a:normAutofit fontScale="77500" lnSpcReduction="20000"/>
          </a:bodyPr>
          <a:lstStyle/>
          <a:p>
            <a:r>
              <a:rPr lang="en-US" dirty="0" smtClean="0"/>
              <a:t>Using new eta FF </a:t>
            </a:r>
            <a:r>
              <a:rPr lang="en-US" dirty="0" err="1" smtClean="0"/>
              <a:t>parametrization</a:t>
            </a:r>
            <a:r>
              <a:rPr lang="en-US" dirty="0" smtClean="0"/>
              <a:t>, first theory calculation now published (STAR kinematics)</a:t>
            </a:r>
          </a:p>
          <a:p>
            <a:r>
              <a:rPr lang="en-US" dirty="0" smtClean="0"/>
              <a:t>Obtain larger asymmetry for eta than for pi0 over entire </a:t>
            </a:r>
            <a:r>
              <a:rPr lang="en-US" dirty="0" err="1" smtClean="0"/>
              <a:t>x</a:t>
            </a:r>
            <a:r>
              <a:rPr lang="en-US" baseline="-25000" dirty="0" err="1" smtClean="0"/>
              <a:t>F</a:t>
            </a:r>
            <a:r>
              <a:rPr lang="en-US" dirty="0" smtClean="0"/>
              <a:t> range, not nearly as large as STAR result</a:t>
            </a:r>
          </a:p>
          <a:p>
            <a:r>
              <a:rPr lang="en-US" dirty="0" smtClean="0"/>
              <a:t>Due to strangeness contribution!</a:t>
            </a:r>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28</a:t>
            </a:fld>
            <a:endParaRPr lang="en-US"/>
          </a:p>
        </p:txBody>
      </p:sp>
      <p:pic>
        <p:nvPicPr>
          <p:cNvPr id="6" name="Picture 3"/>
          <p:cNvPicPr>
            <a:picLocks noChangeAspect="1" noChangeArrowheads="1"/>
          </p:cNvPicPr>
          <p:nvPr/>
        </p:nvPicPr>
        <p:blipFill>
          <a:blip r:embed="rId2" cstate="print"/>
          <a:srcRect/>
          <a:stretch>
            <a:fillRect/>
          </a:stretch>
        </p:blipFill>
        <p:spPr bwMode="auto">
          <a:xfrm>
            <a:off x="304800" y="1981200"/>
            <a:ext cx="4876800" cy="3810000"/>
          </a:xfrm>
          <a:prstGeom prst="rect">
            <a:avLst/>
          </a:prstGeom>
          <a:noFill/>
          <a:ln w="9525">
            <a:noFill/>
            <a:miter lim="800000"/>
            <a:headEnd/>
            <a:tailEnd/>
          </a:ln>
        </p:spPr>
      </p:pic>
      <p:sp>
        <p:nvSpPr>
          <p:cNvPr id="7" name="TextBox 6"/>
          <p:cNvSpPr txBox="1"/>
          <p:nvPr/>
        </p:nvSpPr>
        <p:spPr>
          <a:xfrm>
            <a:off x="304800" y="5791200"/>
            <a:ext cx="4888133" cy="430887"/>
          </a:xfrm>
          <a:prstGeom prst="rect">
            <a:avLst/>
          </a:prstGeom>
          <a:noFill/>
        </p:spPr>
        <p:txBody>
          <a:bodyPr wrap="none" rtlCol="0">
            <a:spAutoFit/>
          </a:bodyPr>
          <a:lstStyle/>
          <a:p>
            <a:r>
              <a:rPr lang="en-US" sz="2200" dirty="0" smtClean="0">
                <a:solidFill>
                  <a:srgbClr val="FFFFCC"/>
                </a:solidFill>
              </a:rPr>
              <a:t>Kanazawa + Koike, PRD83, 114024 (2011)</a:t>
            </a:r>
            <a:endParaRPr lang="en-US" sz="2200" dirty="0">
              <a:solidFill>
                <a:srgbClr val="FFFFCC"/>
              </a:solidFill>
            </a:endParaRPr>
          </a:p>
        </p:txBody>
      </p:sp>
      <p:pic>
        <p:nvPicPr>
          <p:cNvPr id="5" name="Picture 4"/>
          <p:cNvPicPr>
            <a:picLocks noChangeAspect="1" noChangeArrowheads="1"/>
          </p:cNvPicPr>
          <p:nvPr/>
        </p:nvPicPr>
        <p:blipFill>
          <a:blip r:embed="rId3" cstate="print"/>
          <a:srcRect/>
          <a:stretch>
            <a:fillRect/>
          </a:stretch>
        </p:blipFill>
        <p:spPr bwMode="auto">
          <a:xfrm>
            <a:off x="304800" y="1566862"/>
            <a:ext cx="8001000" cy="3479856"/>
          </a:xfrm>
          <a:prstGeom prst="rect">
            <a:avLst/>
          </a:prstGeom>
          <a:noFill/>
          <a:ln w="9525">
            <a:noFill/>
            <a:miter lim="800000"/>
            <a:headEnd/>
            <a:tailEnd/>
          </a:ln>
        </p:spPr>
      </p:pic>
      <p:sp>
        <p:nvSpPr>
          <p:cNvPr id="10" name="Rectangle 9"/>
          <p:cNvSpPr/>
          <p:nvPr/>
        </p:nvSpPr>
        <p:spPr>
          <a:xfrm>
            <a:off x="4495800" y="1600200"/>
            <a:ext cx="1752600" cy="3124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r>
              <a:rPr lang="en-US" dirty="0" err="1" smtClean="0"/>
              <a:t>Hadronization</a:t>
            </a:r>
            <a:r>
              <a:rPr lang="en-US" dirty="0" smtClean="0"/>
              <a:t>: A lot to learn, from a variety of collision systems</a:t>
            </a:r>
            <a:endParaRPr lang="en-US" dirty="0"/>
          </a:p>
        </p:txBody>
      </p:sp>
      <p:sp>
        <p:nvSpPr>
          <p:cNvPr id="3" name="Content Placeholder 2"/>
          <p:cNvSpPr>
            <a:spLocks noGrp="1"/>
          </p:cNvSpPr>
          <p:nvPr>
            <p:ph idx="1"/>
          </p:nvPr>
        </p:nvSpPr>
        <p:spPr>
          <a:xfrm>
            <a:off x="457200" y="1371600"/>
            <a:ext cx="8229600" cy="5059363"/>
          </a:xfrm>
        </p:spPr>
        <p:txBody>
          <a:bodyPr>
            <a:normAutofit fontScale="70000" lnSpcReduction="20000"/>
          </a:bodyPr>
          <a:lstStyle/>
          <a:p>
            <a:pPr>
              <a:buNone/>
            </a:pPr>
            <a:r>
              <a:rPr lang="en-US" sz="3700" dirty="0" smtClean="0"/>
              <a:t>What are the ways in which </a:t>
            </a:r>
            <a:r>
              <a:rPr lang="en-US" sz="3700" dirty="0" err="1" smtClean="0"/>
              <a:t>partons</a:t>
            </a:r>
            <a:r>
              <a:rPr lang="en-US" sz="3700" dirty="0" smtClean="0"/>
              <a:t> can turn into hadrons?   </a:t>
            </a:r>
          </a:p>
          <a:p>
            <a:r>
              <a:rPr lang="en-US" dirty="0" smtClean="0"/>
              <a:t>Spin-momentum correlations in </a:t>
            </a:r>
            <a:r>
              <a:rPr lang="en-US" dirty="0" err="1" smtClean="0"/>
              <a:t>hadronization</a:t>
            </a:r>
            <a:r>
              <a:rPr lang="en-US" dirty="0" smtClean="0"/>
              <a:t>?</a:t>
            </a:r>
          </a:p>
          <a:p>
            <a:pPr lvl="1"/>
            <a:r>
              <a:rPr lang="en-US" dirty="0" smtClean="0"/>
              <a:t>Correlations now measured definitively in </a:t>
            </a:r>
            <a:r>
              <a:rPr lang="en-US" dirty="0" err="1" smtClean="0"/>
              <a:t>e+e</a:t>
            </a:r>
            <a:r>
              <a:rPr lang="en-US" dirty="0" smtClean="0"/>
              <a:t>-!  (BELLE)</a:t>
            </a:r>
          </a:p>
          <a:p>
            <a:r>
              <a:rPr lang="en-US" dirty="0" smtClean="0"/>
              <a:t>Gluons vs. quarks?</a:t>
            </a:r>
          </a:p>
          <a:p>
            <a:pPr lvl="1"/>
            <a:r>
              <a:rPr lang="en-US" dirty="0" smtClean="0"/>
              <a:t>Gluon vs. quark jets a hot topic in the LHC </a:t>
            </a:r>
            <a:r>
              <a:rPr lang="en-US" dirty="0" err="1" smtClean="0"/>
              <a:t>p+p</a:t>
            </a:r>
            <a:r>
              <a:rPr lang="en-US" dirty="0" smtClean="0"/>
              <a:t> program right now</a:t>
            </a:r>
          </a:p>
          <a:p>
            <a:pPr lvl="1"/>
            <a:r>
              <a:rPr lang="en-US" dirty="0" smtClean="0"/>
              <a:t>Go back to clean </a:t>
            </a:r>
            <a:r>
              <a:rPr lang="en-US" dirty="0" err="1" smtClean="0"/>
              <a:t>e+e</a:t>
            </a:r>
            <a:r>
              <a:rPr lang="en-US" dirty="0" smtClean="0"/>
              <a:t>- with new jet analysis techniques in hand?</a:t>
            </a:r>
          </a:p>
          <a:p>
            <a:r>
              <a:rPr lang="en-US" dirty="0" smtClean="0"/>
              <a:t>In “vacuum” vs. cold nuclear matter vs. hot + dense QCD matter?</a:t>
            </a:r>
          </a:p>
          <a:p>
            <a:pPr lvl="1"/>
            <a:r>
              <a:rPr lang="en-US" dirty="0" smtClean="0"/>
              <a:t>Use path lengths through nuclei to benchmark </a:t>
            </a:r>
            <a:r>
              <a:rPr lang="en-US" dirty="0" err="1" smtClean="0"/>
              <a:t>hadronization</a:t>
            </a:r>
            <a:r>
              <a:rPr lang="en-US" dirty="0" smtClean="0"/>
              <a:t> times</a:t>
            </a:r>
          </a:p>
          <a:p>
            <a:r>
              <a:rPr lang="en-US" dirty="0" err="1" smtClean="0"/>
              <a:t>Hadronization</a:t>
            </a:r>
            <a:r>
              <a:rPr lang="en-US" dirty="0" smtClean="0"/>
              <a:t> via “fragmentation” (what does that really mean?), “freeze-out,” “recombination” (</a:t>
            </a:r>
            <a:r>
              <a:rPr lang="en-US" dirty="0" err="1" smtClean="0"/>
              <a:t>quasiparticles</a:t>
            </a:r>
            <a:r>
              <a:rPr lang="en-US" dirty="0" smtClean="0"/>
              <a:t> in medium?), . . .?</a:t>
            </a:r>
          </a:p>
          <a:p>
            <a:pPr lvl="1"/>
            <a:r>
              <a:rPr lang="en-US" dirty="0" smtClean="0"/>
              <a:t>Soft </a:t>
            </a:r>
            <a:r>
              <a:rPr lang="en-US" dirty="0" err="1" smtClean="0"/>
              <a:t>hadron</a:t>
            </a:r>
            <a:r>
              <a:rPr lang="en-US" dirty="0" smtClean="0"/>
              <a:t> production from </a:t>
            </a:r>
            <a:r>
              <a:rPr lang="en-US" dirty="0" err="1" smtClean="0"/>
              <a:t>thermalized</a:t>
            </a:r>
            <a:r>
              <a:rPr lang="en-US" dirty="0" smtClean="0"/>
              <a:t> quark-gluon plasma—different mechanism than </a:t>
            </a:r>
            <a:r>
              <a:rPr lang="en-US" dirty="0" err="1" smtClean="0"/>
              <a:t>hadronization</a:t>
            </a:r>
            <a:r>
              <a:rPr lang="en-US" dirty="0" smtClean="0"/>
              <a:t> from hard-scattered q or g?</a:t>
            </a:r>
          </a:p>
          <a:p>
            <a:r>
              <a:rPr lang="en-US" dirty="0" smtClean="0"/>
              <a:t>Light atomic nuclei and </a:t>
            </a:r>
            <a:r>
              <a:rPr lang="en-US" dirty="0" err="1" smtClean="0"/>
              <a:t>antinuclei</a:t>
            </a:r>
            <a:r>
              <a:rPr lang="en-US" dirty="0" smtClean="0"/>
              <a:t> also produced in heavy ion collisions at RHIC!</a:t>
            </a:r>
          </a:p>
          <a:p>
            <a:pPr lvl="1"/>
            <a:r>
              <a:rPr lang="en-US" dirty="0" smtClean="0"/>
              <a:t>How are such “compound” QCD systems formed from </a:t>
            </a:r>
            <a:r>
              <a:rPr lang="en-US" dirty="0" err="1" smtClean="0"/>
              <a:t>partons</a:t>
            </a:r>
            <a:r>
              <a:rPr lang="en-US" dirty="0" smtClean="0"/>
              <a:t>??</a:t>
            </a:r>
          </a:p>
          <a:p>
            <a:r>
              <a:rPr lang="en-US" dirty="0" smtClean="0"/>
              <a:t>…</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a:p>
        </p:txBody>
      </p:sp>
      <p:sp>
        <p:nvSpPr>
          <p:cNvPr id="8" name="Text Box 4"/>
          <p:cNvSpPr txBox="1">
            <a:spLocks noChangeArrowheads="1"/>
          </p:cNvSpPr>
          <p:nvPr/>
        </p:nvSpPr>
        <p:spPr bwMode="auto">
          <a:xfrm>
            <a:off x="685800" y="1814052"/>
            <a:ext cx="7696200" cy="267765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rPr>
              <a:t>QCD subfields studied at RHIC (and elsewhere) are at different points in terms of our present level of understanding, but everything moving in the same direction to (finally!) become more quantitative.</a:t>
            </a:r>
          </a:p>
          <a:p>
            <a:pPr algn="ctr"/>
            <a:endParaRPr lang="en-US" sz="2400" dirty="0" smtClean="0">
              <a:latin typeface="Times New Roman" pitchFamily="18" charset="0"/>
              <a:cs typeface="Times New Roman" pitchFamily="18" charset="0"/>
            </a:endParaRPr>
          </a:p>
          <a:p>
            <a:pPr algn="ctr"/>
            <a:r>
              <a:rPr lang="en-US" sz="2400" b="1" i="1" dirty="0" smtClean="0">
                <a:latin typeface="Times New Roman" pitchFamily="18" charset="0"/>
                <a:cs typeface="Times New Roman" pitchFamily="18" charset="0"/>
              </a:rPr>
              <a:t>As the various subfields mature, the power they have to strengthen and inform one another is ever increasing!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linds(horizontal)">
                                      <p:cBhvr>
                                        <p:cTn id="45" dur="500"/>
                                        <p:tgtEl>
                                          <p:spTgt spid="3">
                                            <p:txEl>
                                              <p:pRg st="11" end="11"/>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linds(horizontal)">
                                      <p:cBhvr>
                                        <p:cTn id="48" dur="500"/>
                                        <p:tgtEl>
                                          <p:spTgt spid="3">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bg/>
                                          </p:spTgt>
                                        </p:tgtEl>
                                        <p:attrNameLst>
                                          <p:attrName>style.visibility</p:attrName>
                                        </p:attrNameLst>
                                      </p:cBhvr>
                                      <p:to>
                                        <p:strVal val="visible"/>
                                      </p:to>
                                    </p:set>
                                    <p:anim calcmode="lin" valueType="num">
                                      <p:cBhvr additive="base">
                                        <p:cTn id="5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8">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 calcmode="lin" valueType="num">
                                      <p:cBhvr additive="base">
                                        <p:cTn id="5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we build RHIC </a:t>
            </a:r>
            <a:br>
              <a:rPr lang="en-US" dirty="0" smtClean="0"/>
            </a:br>
            <a:r>
              <a:rPr lang="en-US" dirty="0" smtClean="0"/>
              <a:t>in the first place? </a:t>
            </a:r>
            <a:endParaRPr lang="en-US" dirty="0"/>
          </a:p>
        </p:txBody>
      </p:sp>
      <p:sp>
        <p:nvSpPr>
          <p:cNvPr id="3" name="Content Placeholder 2"/>
          <p:cNvSpPr>
            <a:spLocks noGrp="1"/>
          </p:cNvSpPr>
          <p:nvPr>
            <p:ph idx="1"/>
          </p:nvPr>
        </p:nvSpPr>
        <p:spPr>
          <a:xfrm>
            <a:off x="228600" y="1600200"/>
            <a:ext cx="8610600" cy="4800600"/>
          </a:xfrm>
        </p:spPr>
        <p:txBody>
          <a:bodyPr>
            <a:normAutofit fontScale="85000" lnSpcReduction="20000"/>
          </a:bodyPr>
          <a:lstStyle/>
          <a:p>
            <a:r>
              <a:rPr lang="en-US" sz="4200" dirty="0" smtClean="0"/>
              <a:t>To study QCD!</a:t>
            </a:r>
          </a:p>
          <a:p>
            <a:r>
              <a:rPr lang="en-US" dirty="0" smtClean="0"/>
              <a:t>An accelerator-based program, but not designed to be at the energy (or intensity) frontier.  More closely analogous to many areas of condensed matter research—create a system and study its properties!</a:t>
            </a:r>
          </a:p>
          <a:p>
            <a:r>
              <a:rPr lang="en-US" dirty="0" smtClean="0"/>
              <a:t>What systems are we studying?  </a:t>
            </a:r>
          </a:p>
          <a:p>
            <a:pPr lvl="1"/>
            <a:r>
              <a:rPr lang="en-US" dirty="0" smtClean="0"/>
              <a:t>“Simple” QCD bound states—the proton is the simplest stable bound state in QCD (and conveniently, nature has already created it for us!)</a:t>
            </a:r>
          </a:p>
          <a:p>
            <a:pPr lvl="1"/>
            <a:r>
              <a:rPr lang="en-US" dirty="0" smtClean="0"/>
              <a:t>Collections of QCD bound states (nuclei, also available out of the box!)</a:t>
            </a:r>
          </a:p>
          <a:p>
            <a:pPr lvl="1"/>
            <a:r>
              <a:rPr lang="en-US" dirty="0" smtClean="0"/>
              <a:t>QCD </a:t>
            </a:r>
            <a:r>
              <a:rPr lang="en-US" dirty="0" err="1" smtClean="0"/>
              <a:t>deconfined</a:t>
            </a:r>
            <a:r>
              <a:rPr lang="en-US" dirty="0" smtClean="0"/>
              <a:t>! (quark-gluon plasma, some assembly required!)</a:t>
            </a:r>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pic>
        <p:nvPicPr>
          <p:cNvPr id="47105" name="Picture 1"/>
          <p:cNvPicPr>
            <a:picLocks noChangeAspect="1" noChangeArrowheads="1"/>
          </p:cNvPicPr>
          <p:nvPr/>
        </p:nvPicPr>
        <p:blipFill>
          <a:blip r:embed="rId2" cstate="print"/>
          <a:srcRect/>
          <a:stretch>
            <a:fillRect/>
          </a:stretch>
        </p:blipFill>
        <p:spPr bwMode="auto">
          <a:xfrm>
            <a:off x="6287022" y="3133678"/>
            <a:ext cx="1049829" cy="822960"/>
          </a:xfrm>
          <a:prstGeom prst="rect">
            <a:avLst/>
          </a:prstGeom>
          <a:noFill/>
          <a:ln w="9525">
            <a:noFill/>
            <a:miter lim="800000"/>
            <a:headEnd/>
            <a:tailEnd/>
          </a:ln>
        </p:spPr>
      </p:pic>
      <p:pic>
        <p:nvPicPr>
          <p:cNvPr id="47106" name="Picture 2"/>
          <p:cNvPicPr>
            <a:picLocks noChangeAspect="1" noChangeArrowheads="1"/>
          </p:cNvPicPr>
          <p:nvPr/>
        </p:nvPicPr>
        <p:blipFill>
          <a:blip r:embed="rId3" cstate="print"/>
          <a:srcRect/>
          <a:stretch>
            <a:fillRect/>
          </a:stretch>
        </p:blipFill>
        <p:spPr bwMode="auto">
          <a:xfrm>
            <a:off x="5322043" y="3138062"/>
            <a:ext cx="855022" cy="822960"/>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7443117" y="3139440"/>
            <a:ext cx="1319883" cy="82296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7106"/>
                                        </p:tgtEl>
                                        <p:attrNameLst>
                                          <p:attrName>style.visibility</p:attrName>
                                        </p:attrNameLst>
                                      </p:cBhvr>
                                      <p:to>
                                        <p:strVal val="visible"/>
                                      </p:to>
                                    </p:set>
                                    <p:animEffect transition="in" filter="blinds(horizontal)">
                                      <p:cBhvr>
                                        <p:cTn id="19" dur="500"/>
                                        <p:tgtEl>
                                          <p:spTgt spid="4710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7105"/>
                                        </p:tgtEl>
                                        <p:attrNameLst>
                                          <p:attrName>style.visibility</p:attrName>
                                        </p:attrNameLst>
                                      </p:cBhvr>
                                      <p:to>
                                        <p:strVal val="visible"/>
                                      </p:to>
                                    </p:set>
                                    <p:animEffect transition="in" filter="blinds(horizontal)">
                                      <p:cBhvr>
                                        <p:cTn id="27" dur="500"/>
                                        <p:tgtEl>
                                          <p:spTgt spid="4710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7107"/>
                                        </p:tgtEl>
                                        <p:attrNameLst>
                                          <p:attrName>style.visibility</p:attrName>
                                        </p:attrNameLst>
                                      </p:cBhvr>
                                      <p:to>
                                        <p:strVal val="visible"/>
                                      </p:to>
                                    </p:set>
                                    <p:animEffect transition="in" filter="blinds(horizontal)">
                                      <p:cBhvr>
                                        <p:cTn id="35"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752600"/>
          </a:xfrm>
        </p:spPr>
        <p:txBody>
          <a:bodyPr>
            <a:normAutofit fontScale="90000"/>
          </a:bodyPr>
          <a:lstStyle/>
          <a:p>
            <a:r>
              <a:rPr lang="en-US" dirty="0" smtClean="0"/>
              <a:t>How can we evolve the detectors and facility in order to do the physics we’d like to at RHIC in the future?</a:t>
            </a:r>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thoughts on future detectors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Multipurpose, flexible—ready to address new questions as they arise!</a:t>
            </a:r>
          </a:p>
          <a:p>
            <a:r>
              <a:rPr lang="en-US" dirty="0" smtClean="0"/>
              <a:t>Uniform, compact</a:t>
            </a:r>
          </a:p>
          <a:p>
            <a:r>
              <a:rPr lang="en-US" dirty="0" smtClean="0"/>
              <a:t>Two multipurpose detectors?  One optimized for </a:t>
            </a:r>
            <a:r>
              <a:rPr lang="en-US" dirty="0" err="1" smtClean="0"/>
              <a:t>hadronic</a:t>
            </a:r>
            <a:r>
              <a:rPr lang="en-US" dirty="0" smtClean="0"/>
              <a:t>/nuclear collisions with secondary capabilities in </a:t>
            </a:r>
            <a:r>
              <a:rPr lang="en-US" dirty="0" err="1" smtClean="0"/>
              <a:t>e+A</a:t>
            </a:r>
            <a:r>
              <a:rPr lang="en-US" dirty="0" smtClean="0"/>
              <a:t>, </a:t>
            </a:r>
            <a:r>
              <a:rPr lang="en-US" dirty="0" err="1" smtClean="0"/>
              <a:t>e+p</a:t>
            </a:r>
            <a:r>
              <a:rPr lang="en-US" dirty="0" smtClean="0"/>
              <a:t>; other vice versa?   Possible to optimize for both??</a:t>
            </a:r>
          </a:p>
          <a:p>
            <a:r>
              <a:rPr lang="en-US" dirty="0" smtClean="0"/>
              <a:t>Staged implementations, but integrate end goals into earlier-stage designs</a:t>
            </a:r>
          </a:p>
          <a:p>
            <a:r>
              <a:rPr lang="en-US" dirty="0" smtClean="0"/>
              <a:t>Renewed collaborations!  </a:t>
            </a:r>
          </a:p>
          <a:p>
            <a:pPr lvl="1"/>
            <a:r>
              <a:rPr lang="en-US" dirty="0" smtClean="0"/>
              <a:t>Major new program should attract new collaborators!</a:t>
            </a:r>
          </a:p>
        </p:txBody>
      </p:sp>
      <p:sp>
        <p:nvSpPr>
          <p:cNvPr id="2" name="Footer Placeholder 1"/>
          <p:cNvSpPr>
            <a:spLocks noGrp="1"/>
          </p:cNvSpPr>
          <p:nvPr>
            <p:ph type="ftr" sz="quarter" idx="11"/>
          </p:nvPr>
        </p:nvSpPr>
        <p:spPr/>
        <p:txBody>
          <a:bodyPr/>
          <a:lstStyle/>
          <a:p>
            <a:r>
              <a:rPr lang="en-US" smtClean="0"/>
              <a:t>C. Aidala, LANL, September 19,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pic>
        <p:nvPicPr>
          <p:cNvPr id="7" name="Picture 2"/>
          <p:cNvPicPr>
            <a:picLocks noChangeAspect="1" noChangeArrowheads="1"/>
          </p:cNvPicPr>
          <p:nvPr/>
        </p:nvPicPr>
        <p:blipFill>
          <a:blip r:embed="rId2" cstate="print"/>
          <a:srcRect t="68148"/>
          <a:stretch>
            <a:fillRect/>
          </a:stretch>
        </p:blipFill>
        <p:spPr bwMode="auto">
          <a:xfrm>
            <a:off x="4238625" y="1295400"/>
            <a:ext cx="4524375" cy="982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linds(horizontal)">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868362"/>
          </a:xfrm>
        </p:spPr>
        <p:txBody>
          <a:bodyPr/>
          <a:lstStyle/>
          <a:p>
            <a:r>
              <a:rPr lang="en-US" dirty="0" smtClean="0"/>
              <a:t>Thinking big . . . Or, well, small</a:t>
            </a:r>
            <a:endParaRPr lang="en-US" dirty="0"/>
          </a:p>
        </p:txBody>
      </p:sp>
      <p:sp>
        <p:nvSpPr>
          <p:cNvPr id="2" name="Footer Placeholder 1"/>
          <p:cNvSpPr>
            <a:spLocks noGrp="1"/>
          </p:cNvSpPr>
          <p:nvPr>
            <p:ph type="ftr" sz="quarter" idx="11"/>
          </p:nvPr>
        </p:nvSpPr>
        <p:spPr/>
        <p:txBody>
          <a:bodyPr/>
          <a:lstStyle/>
          <a:p>
            <a:r>
              <a:rPr lang="en-US" smtClean="0"/>
              <a:t>C. Aidala, LANL, September 19,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842963" y="1066800"/>
            <a:ext cx="7458075" cy="5581650"/>
          </a:xfrm>
          <a:prstGeom prst="rect">
            <a:avLst/>
          </a:prstGeom>
          <a:noFill/>
          <a:ln w="9525">
            <a:noFill/>
            <a:miter lim="800000"/>
            <a:headEnd/>
            <a:tailEnd/>
          </a:ln>
        </p:spPr>
      </p:pic>
      <p:pic>
        <p:nvPicPr>
          <p:cNvPr id="23553" name="Picture 1"/>
          <p:cNvPicPr>
            <a:picLocks noChangeAspect="1" noChangeArrowheads="1"/>
          </p:cNvPicPr>
          <p:nvPr/>
        </p:nvPicPr>
        <p:blipFill>
          <a:blip r:embed="rId3" cstate="print"/>
          <a:srcRect l="2367" r="3551"/>
          <a:stretch>
            <a:fillRect/>
          </a:stretch>
        </p:blipFill>
        <p:spPr bwMode="auto">
          <a:xfrm>
            <a:off x="959607" y="1604502"/>
            <a:ext cx="7267549" cy="4371975"/>
          </a:xfrm>
          <a:prstGeom prst="rect">
            <a:avLst/>
          </a:prstGeom>
          <a:noFill/>
          <a:ln w="9525">
            <a:noFill/>
            <a:miter lim="800000"/>
            <a:headEnd/>
            <a:tailEnd/>
          </a:ln>
        </p:spPr>
      </p:pic>
      <p:sp>
        <p:nvSpPr>
          <p:cNvPr id="7" name="TextBox 6"/>
          <p:cNvSpPr txBox="1"/>
          <p:nvPr/>
        </p:nvSpPr>
        <p:spPr>
          <a:xfrm>
            <a:off x="2483383" y="6096000"/>
            <a:ext cx="3536417" cy="492443"/>
          </a:xfrm>
          <a:prstGeom prst="rect">
            <a:avLst/>
          </a:prstGeom>
          <a:noFill/>
        </p:spPr>
        <p:txBody>
          <a:bodyPr wrap="none" rtlCol="0">
            <a:spAutoFit/>
          </a:bodyPr>
          <a:lstStyle/>
          <a:p>
            <a:r>
              <a:rPr lang="en-US" sz="2600" dirty="0" smtClean="0"/>
              <a:t>Current PHENIX detector</a:t>
            </a:r>
            <a:endParaRPr lang="en-US" sz="2600" dirty="0"/>
          </a:p>
        </p:txBody>
      </p:sp>
      <p:sp>
        <p:nvSpPr>
          <p:cNvPr id="8" name="TextBox 7"/>
          <p:cNvSpPr txBox="1"/>
          <p:nvPr/>
        </p:nvSpPr>
        <p:spPr>
          <a:xfrm>
            <a:off x="2133600" y="5827796"/>
            <a:ext cx="5181600" cy="892552"/>
          </a:xfrm>
          <a:prstGeom prst="rect">
            <a:avLst/>
          </a:prstGeom>
          <a:noFill/>
        </p:spPr>
        <p:txBody>
          <a:bodyPr wrap="square" rtlCol="0">
            <a:spAutoFit/>
          </a:bodyPr>
          <a:lstStyle/>
          <a:p>
            <a:r>
              <a:rPr lang="en-US" sz="2600" dirty="0" smtClean="0"/>
              <a:t>Conceptual design for detector to be installed between ~2017 and ~2021</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553"/>
                                        </p:tgtEl>
                                        <p:attrNameLst>
                                          <p:attrName>style.visibility</p:attrName>
                                        </p:attrNameLst>
                                      </p:cBhvr>
                                      <p:to>
                                        <p:strVal val="visible"/>
                                      </p:to>
                                    </p:set>
                                    <p:animEffect transition="in" filter="blinds(horizontal)">
                                      <p:cBhvr>
                                        <p:cTn id="11" dur="500"/>
                                        <p:tgtEl>
                                          <p:spTgt spid="23553"/>
                                        </p:tgtEl>
                                      </p:cBhvr>
                                    </p:animEffect>
                                  </p:childTnLst>
                                </p:cTn>
                              </p:par>
                              <p:par>
                                <p:cTn id="12" presetID="3" presetClass="entr" presetSubtype="10" fill="hold" grpId="1"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62000"/>
          </a:xfrm>
        </p:spPr>
        <p:txBody>
          <a:bodyPr>
            <a:normAutofit/>
          </a:bodyPr>
          <a:lstStyle/>
          <a:p>
            <a:r>
              <a:rPr lang="en-US" dirty="0" err="1" smtClean="0"/>
              <a:t>sPHENIX</a:t>
            </a:r>
            <a:r>
              <a:rPr lang="en-US" dirty="0" smtClean="0"/>
              <a:t> detector concept</a:t>
            </a:r>
            <a:endParaRPr lang="en-US" dirty="0"/>
          </a:p>
        </p:txBody>
      </p:sp>
      <p:sp>
        <p:nvSpPr>
          <p:cNvPr id="3" name="Content Placeholder 2"/>
          <p:cNvSpPr>
            <a:spLocks noGrp="1"/>
          </p:cNvSpPr>
          <p:nvPr>
            <p:ph idx="1"/>
          </p:nvPr>
        </p:nvSpPr>
        <p:spPr>
          <a:xfrm>
            <a:off x="152400" y="1905000"/>
            <a:ext cx="4191000" cy="4495800"/>
          </a:xfrm>
        </p:spPr>
        <p:txBody>
          <a:bodyPr/>
          <a:lstStyle/>
          <a:p>
            <a:r>
              <a:rPr lang="en-US" sz="2600" dirty="0" smtClean="0"/>
              <a:t>PHENIX discussing major overhaul of detector beyond ~2016</a:t>
            </a:r>
          </a:p>
          <a:p>
            <a:r>
              <a:rPr lang="en-US" sz="2600" dirty="0" smtClean="0"/>
              <a:t>STAR currently discussing much more modest upgrades</a:t>
            </a:r>
          </a:p>
          <a:p>
            <a:endParaRPr lang="en-US" sz="2200" dirty="0" smtClean="0"/>
          </a:p>
          <a:p>
            <a:endParaRPr lang="en-US" sz="2600"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grpSp>
        <p:nvGrpSpPr>
          <p:cNvPr id="6" name="Group 9"/>
          <p:cNvGrpSpPr/>
          <p:nvPr/>
        </p:nvGrpSpPr>
        <p:grpSpPr>
          <a:xfrm>
            <a:off x="4191000" y="1923871"/>
            <a:ext cx="4902525" cy="2924175"/>
            <a:chOff x="4191000" y="1923871"/>
            <a:chExt cx="4902525" cy="2924175"/>
          </a:xfrm>
        </p:grpSpPr>
        <p:pic>
          <p:nvPicPr>
            <p:cNvPr id="2287619" name="Picture 3"/>
            <p:cNvPicPr>
              <a:picLocks noChangeAspect="1" noChangeArrowheads="1"/>
            </p:cNvPicPr>
            <p:nvPr/>
          </p:nvPicPr>
          <p:blipFill>
            <a:blip r:embed="rId3" cstate="print"/>
            <a:srcRect/>
            <a:stretch>
              <a:fillRect/>
            </a:stretch>
          </p:blipFill>
          <p:spPr bwMode="auto">
            <a:xfrm>
              <a:off x="4191000" y="1923871"/>
              <a:ext cx="4902525" cy="2924175"/>
            </a:xfrm>
            <a:prstGeom prst="rect">
              <a:avLst/>
            </a:prstGeom>
            <a:noFill/>
            <a:ln w="9525">
              <a:noFill/>
              <a:miter lim="800000"/>
              <a:headEnd/>
              <a:tailEnd/>
            </a:ln>
          </p:spPr>
        </p:pic>
        <p:sp>
          <p:nvSpPr>
            <p:cNvPr id="9" name="Rectangle 8"/>
            <p:cNvSpPr/>
            <p:nvPr/>
          </p:nvSpPr>
          <p:spPr bwMode="auto">
            <a:xfrm>
              <a:off x="4191000" y="4572000"/>
              <a:ext cx="533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pic>
        <p:nvPicPr>
          <p:cNvPr id="10" name="Picture 2"/>
          <p:cNvPicPr>
            <a:picLocks noChangeAspect="1" noChangeArrowheads="1"/>
          </p:cNvPicPr>
          <p:nvPr/>
        </p:nvPicPr>
        <p:blipFill>
          <a:blip r:embed="rId4" cstate="print"/>
          <a:srcRect l="25366" t="8333" r="5854" b="30000"/>
          <a:stretch>
            <a:fillRect/>
          </a:stretch>
        </p:blipFill>
        <p:spPr bwMode="auto">
          <a:xfrm>
            <a:off x="7315200" y="4800600"/>
            <a:ext cx="1618782" cy="1699175"/>
          </a:xfrm>
          <a:prstGeom prst="rect">
            <a:avLst/>
          </a:prstGeom>
          <a:noFill/>
          <a:ln w="9525">
            <a:noFill/>
            <a:miter lim="800000"/>
            <a:headEnd/>
            <a:tailEnd/>
          </a:ln>
        </p:spPr>
      </p:pic>
      <p:sp>
        <p:nvSpPr>
          <p:cNvPr id="11" name="TextBox 10"/>
          <p:cNvSpPr txBox="1"/>
          <p:nvPr/>
        </p:nvSpPr>
        <p:spPr>
          <a:xfrm>
            <a:off x="5562600" y="5105400"/>
            <a:ext cx="1604927" cy="553998"/>
          </a:xfrm>
          <a:prstGeom prst="rect">
            <a:avLst/>
          </a:prstGeom>
          <a:noFill/>
        </p:spPr>
        <p:txBody>
          <a:bodyPr wrap="none" rtlCol="0">
            <a:spAutoFit/>
          </a:bodyPr>
          <a:lstStyle/>
          <a:p>
            <a:r>
              <a:rPr lang="en-US" sz="3000" dirty="0" smtClean="0">
                <a:solidFill>
                  <a:srgbClr val="FFFFCC"/>
                </a:solidFill>
              </a:rPr>
              <a:t>SPHNX??</a:t>
            </a:r>
            <a:endParaRPr lang="en-US" sz="3000" dirty="0">
              <a:solidFill>
                <a:srgbClr val="FFFF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Staging concepts: </a:t>
            </a:r>
            <a:r>
              <a:rPr lang="en-US" dirty="0" err="1" smtClean="0"/>
              <a:t>Midrapidity</a:t>
            </a:r>
            <a:r>
              <a:rPr lang="en-US" dirty="0" smtClean="0"/>
              <a:t> barrel</a:t>
            </a:r>
            <a:endParaRPr lang="en-US" dirty="0"/>
          </a:p>
        </p:txBody>
      </p:sp>
      <p:sp>
        <p:nvSpPr>
          <p:cNvPr id="3" name="Content Placeholder 2"/>
          <p:cNvSpPr>
            <a:spLocks noGrp="1"/>
          </p:cNvSpPr>
          <p:nvPr>
            <p:ph idx="1"/>
          </p:nvPr>
        </p:nvSpPr>
        <p:spPr>
          <a:xfrm>
            <a:off x="152400" y="1600200"/>
            <a:ext cx="6781800" cy="4525963"/>
          </a:xfrm>
        </p:spPr>
        <p:txBody>
          <a:bodyPr>
            <a:normAutofit fontScale="92500"/>
          </a:bodyPr>
          <a:lstStyle/>
          <a:p>
            <a:r>
              <a:rPr lang="en-US" dirty="0" err="1" smtClean="0"/>
              <a:t>Midrapidity</a:t>
            </a:r>
            <a:r>
              <a:rPr lang="en-US" dirty="0" smtClean="0"/>
              <a:t> barrel focused largely on jet measurements in heavy ion physics, with bulk of program to be completed before an electron beam available ~2022</a:t>
            </a:r>
          </a:p>
          <a:p>
            <a:pPr lvl="1"/>
            <a:r>
              <a:rPr lang="en-US" dirty="0" smtClean="0"/>
              <a:t>But need to keep in mind ultimate </a:t>
            </a:r>
            <a:r>
              <a:rPr lang="en-US" dirty="0" err="1" smtClean="0"/>
              <a:t>e+p</a:t>
            </a:r>
            <a:r>
              <a:rPr lang="en-US" dirty="0" smtClean="0"/>
              <a:t>/</a:t>
            </a:r>
            <a:r>
              <a:rPr lang="en-US" dirty="0" err="1" smtClean="0"/>
              <a:t>e+A</a:t>
            </a:r>
            <a:r>
              <a:rPr lang="en-US" dirty="0" smtClean="0"/>
              <a:t> environment in everything designed now</a:t>
            </a:r>
          </a:p>
          <a:p>
            <a:pPr lvl="2"/>
            <a:r>
              <a:rPr lang="en-US" dirty="0" smtClean="0"/>
              <a:t>E.g. magnet, leaving space to eventually add particle ID, . . .</a:t>
            </a:r>
          </a:p>
          <a:p>
            <a:pPr lvl="1"/>
            <a:r>
              <a:rPr lang="en-US" dirty="0" smtClean="0"/>
              <a:t>Probably replace inner tracking with lower-mass tracking once electron beam available</a:t>
            </a:r>
          </a:p>
          <a:p>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grpSp>
        <p:nvGrpSpPr>
          <p:cNvPr id="9" name="Group 9"/>
          <p:cNvGrpSpPr/>
          <p:nvPr/>
        </p:nvGrpSpPr>
        <p:grpSpPr>
          <a:xfrm>
            <a:off x="6934200" y="1676400"/>
            <a:ext cx="2133600" cy="1876246"/>
            <a:chOff x="4191000" y="1923871"/>
            <a:chExt cx="4902525" cy="2924175"/>
          </a:xfrm>
        </p:grpSpPr>
        <p:pic>
          <p:nvPicPr>
            <p:cNvPr id="10" name="Picture 3"/>
            <p:cNvPicPr>
              <a:picLocks noChangeAspect="1" noChangeArrowheads="1"/>
            </p:cNvPicPr>
            <p:nvPr/>
          </p:nvPicPr>
          <p:blipFill>
            <a:blip r:embed="rId2" cstate="print"/>
            <a:srcRect/>
            <a:stretch>
              <a:fillRect/>
            </a:stretch>
          </p:blipFill>
          <p:spPr bwMode="auto">
            <a:xfrm>
              <a:off x="4191000" y="1923871"/>
              <a:ext cx="4902525" cy="2924175"/>
            </a:xfrm>
            <a:prstGeom prst="rect">
              <a:avLst/>
            </a:prstGeom>
            <a:noFill/>
            <a:ln w="9525">
              <a:noFill/>
              <a:miter lim="800000"/>
              <a:headEnd/>
              <a:tailEnd/>
            </a:ln>
          </p:spPr>
        </p:pic>
        <p:sp>
          <p:nvSpPr>
            <p:cNvPr id="11" name="Rectangle 10"/>
            <p:cNvSpPr/>
            <p:nvPr/>
          </p:nvSpPr>
          <p:spPr bwMode="auto">
            <a:xfrm>
              <a:off x="4191000" y="4572000"/>
              <a:ext cx="533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sp>
        <p:nvSpPr>
          <p:cNvPr id="12" name="Rectangle 11"/>
          <p:cNvSpPr/>
          <p:nvPr/>
        </p:nvSpPr>
        <p:spPr>
          <a:xfrm>
            <a:off x="7848600" y="1723104"/>
            <a:ext cx="838200" cy="1752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Staging concepts: </a:t>
            </a:r>
            <a:br>
              <a:rPr lang="en-US" dirty="0" smtClean="0"/>
            </a:br>
            <a:r>
              <a:rPr lang="en-US" dirty="0" smtClean="0"/>
              <a:t>Forward spectrometer</a:t>
            </a:r>
            <a:endParaRPr lang="en-US" dirty="0"/>
          </a:p>
        </p:txBody>
      </p:sp>
      <p:sp>
        <p:nvSpPr>
          <p:cNvPr id="3" name="Content Placeholder 2"/>
          <p:cNvSpPr>
            <a:spLocks noGrp="1"/>
          </p:cNvSpPr>
          <p:nvPr>
            <p:ph idx="1"/>
          </p:nvPr>
        </p:nvSpPr>
        <p:spPr>
          <a:xfrm>
            <a:off x="152400" y="1600200"/>
            <a:ext cx="7239000" cy="4525963"/>
          </a:xfrm>
        </p:spPr>
        <p:txBody>
          <a:bodyPr>
            <a:normAutofit fontScale="77500" lnSpcReduction="20000"/>
          </a:bodyPr>
          <a:lstStyle/>
          <a:p>
            <a:r>
              <a:rPr lang="en-US" dirty="0" smtClean="0"/>
              <a:t>Forward spectrometer focused mainly on </a:t>
            </a:r>
            <a:r>
              <a:rPr lang="en-US" dirty="0" err="1" smtClean="0"/>
              <a:t>p+p</a:t>
            </a:r>
            <a:r>
              <a:rPr lang="en-US" dirty="0" smtClean="0"/>
              <a:t>      and </a:t>
            </a:r>
            <a:r>
              <a:rPr lang="en-US" dirty="0" err="1" smtClean="0"/>
              <a:t>p+A</a:t>
            </a:r>
            <a:r>
              <a:rPr lang="en-US" dirty="0" smtClean="0"/>
              <a:t> physics</a:t>
            </a:r>
          </a:p>
          <a:p>
            <a:r>
              <a:rPr lang="en-US" dirty="0" smtClean="0"/>
              <a:t>Should be able to design magnetic field + spectrometer with strong capabilities both in </a:t>
            </a:r>
            <a:r>
              <a:rPr lang="en-US" dirty="0" err="1" smtClean="0"/>
              <a:t>p+p</a:t>
            </a:r>
            <a:r>
              <a:rPr lang="en-US" dirty="0" smtClean="0"/>
              <a:t>/</a:t>
            </a:r>
            <a:r>
              <a:rPr lang="en-US" dirty="0" err="1" smtClean="0"/>
              <a:t>p+A</a:t>
            </a:r>
            <a:r>
              <a:rPr lang="en-US" dirty="0" smtClean="0"/>
              <a:t> as well as </a:t>
            </a:r>
            <a:r>
              <a:rPr lang="en-US" dirty="0" err="1" smtClean="0"/>
              <a:t>e+p</a:t>
            </a:r>
            <a:r>
              <a:rPr lang="en-US" dirty="0" smtClean="0"/>
              <a:t>/</a:t>
            </a:r>
            <a:r>
              <a:rPr lang="en-US" dirty="0" err="1" smtClean="0"/>
              <a:t>e+A</a:t>
            </a:r>
            <a:r>
              <a:rPr lang="en-US" dirty="0" smtClean="0"/>
              <a:t> (</a:t>
            </a:r>
            <a:r>
              <a:rPr lang="en-US" dirty="0" err="1" smtClean="0"/>
              <a:t>hadron</a:t>
            </a:r>
            <a:r>
              <a:rPr lang="en-US" dirty="0" smtClean="0"/>
              <a:t>-going direction)</a:t>
            </a:r>
          </a:p>
          <a:p>
            <a:r>
              <a:rPr lang="en-US" dirty="0" smtClean="0"/>
              <a:t>Would implement after </a:t>
            </a:r>
            <a:r>
              <a:rPr lang="en-US" dirty="0" err="1" smtClean="0"/>
              <a:t>midrapidity</a:t>
            </a:r>
            <a:r>
              <a:rPr lang="en-US" dirty="0" smtClean="0"/>
              <a:t> barrel upgrade</a:t>
            </a:r>
          </a:p>
          <a:p>
            <a:pPr lvl="1"/>
            <a:r>
              <a:rPr lang="en-US" dirty="0" smtClean="0"/>
              <a:t>Likely very minor forward upgrades and/or more improvised solutions to access some of the physics in the meantime (e.g. restack old calorimeters)</a:t>
            </a:r>
          </a:p>
          <a:p>
            <a:r>
              <a:rPr lang="en-US" dirty="0" smtClean="0"/>
              <a:t>When electron beam available in early 2020s replace other </a:t>
            </a:r>
            <a:r>
              <a:rPr lang="en-US" dirty="0" err="1" smtClean="0"/>
              <a:t>muon</a:t>
            </a:r>
            <a:r>
              <a:rPr lang="en-US" dirty="0" smtClean="0"/>
              <a:t> arm with (simpler) spectrometer for electron-going direction</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grpSp>
        <p:nvGrpSpPr>
          <p:cNvPr id="6" name="Group 9"/>
          <p:cNvGrpSpPr/>
          <p:nvPr/>
        </p:nvGrpSpPr>
        <p:grpSpPr>
          <a:xfrm>
            <a:off x="6934200" y="1676400"/>
            <a:ext cx="2133600" cy="1876246"/>
            <a:chOff x="4191000" y="1923871"/>
            <a:chExt cx="4902525" cy="2924175"/>
          </a:xfrm>
        </p:grpSpPr>
        <p:pic>
          <p:nvPicPr>
            <p:cNvPr id="7" name="Picture 3"/>
            <p:cNvPicPr>
              <a:picLocks noChangeAspect="1" noChangeArrowheads="1"/>
            </p:cNvPicPr>
            <p:nvPr/>
          </p:nvPicPr>
          <p:blipFill>
            <a:blip r:embed="rId2" cstate="print"/>
            <a:srcRect/>
            <a:stretch>
              <a:fillRect/>
            </a:stretch>
          </p:blipFill>
          <p:spPr bwMode="auto">
            <a:xfrm>
              <a:off x="4191000" y="1923871"/>
              <a:ext cx="4902525" cy="2924175"/>
            </a:xfrm>
            <a:prstGeom prst="rect">
              <a:avLst/>
            </a:prstGeom>
            <a:noFill/>
            <a:ln w="9525">
              <a:noFill/>
              <a:miter lim="800000"/>
              <a:headEnd/>
              <a:tailEnd/>
            </a:ln>
          </p:spPr>
        </p:pic>
        <p:sp>
          <p:nvSpPr>
            <p:cNvPr id="8" name="Rectangle 7"/>
            <p:cNvSpPr/>
            <p:nvPr/>
          </p:nvSpPr>
          <p:spPr bwMode="auto">
            <a:xfrm>
              <a:off x="4191000" y="4572000"/>
              <a:ext cx="533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sp>
        <p:nvSpPr>
          <p:cNvPr id="9" name="Rectangle 8"/>
          <p:cNvSpPr/>
          <p:nvPr/>
        </p:nvSpPr>
        <p:spPr>
          <a:xfrm>
            <a:off x="7086600" y="1723104"/>
            <a:ext cx="838200" cy="1752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noAutofit/>
          </a:bodyPr>
          <a:lstStyle/>
          <a:p>
            <a:pPr eaLnBrk="1" hangingPunct="1">
              <a:defRPr/>
            </a:pPr>
            <a:r>
              <a:rPr lang="en-US" sz="3000" dirty="0" err="1" smtClean="0">
                <a:ea typeface="MS PGothic" pitchFamily="34" charset="-128"/>
              </a:rPr>
              <a:t>e+p</a:t>
            </a:r>
            <a:r>
              <a:rPr lang="en-US" sz="3000" dirty="0" smtClean="0">
                <a:ea typeface="MS PGothic" pitchFamily="34" charset="-128"/>
              </a:rPr>
              <a:t>/</a:t>
            </a:r>
            <a:r>
              <a:rPr lang="en-US" sz="3000" dirty="0" err="1" smtClean="0">
                <a:ea typeface="MS PGothic" pitchFamily="34" charset="-128"/>
              </a:rPr>
              <a:t>e+A</a:t>
            </a:r>
            <a:r>
              <a:rPr lang="en-US" sz="3000" dirty="0" smtClean="0">
                <a:ea typeface="MS PGothic" pitchFamily="34" charset="-128"/>
              </a:rPr>
              <a:t>-optimized concept  from </a:t>
            </a:r>
            <a:br>
              <a:rPr lang="en-US" sz="3000" dirty="0" smtClean="0">
                <a:ea typeface="MS PGothic" pitchFamily="34" charset="-128"/>
              </a:rPr>
            </a:br>
            <a:r>
              <a:rPr lang="en-US" sz="3000" dirty="0" smtClean="0">
                <a:ea typeface="MS PGothic" pitchFamily="34" charset="-128"/>
              </a:rPr>
              <a:t>Electron-Ion Collider Collaboration</a:t>
            </a:r>
          </a:p>
        </p:txBody>
      </p:sp>
      <p:sp>
        <p:nvSpPr>
          <p:cNvPr id="5" name="Footer Placeholder 4"/>
          <p:cNvSpPr>
            <a:spLocks noGrp="1"/>
          </p:cNvSpPr>
          <p:nvPr>
            <p:ph type="ftr" sz="quarter" idx="11"/>
          </p:nvPr>
        </p:nvSpPr>
        <p:spPr/>
        <p:txBody>
          <a:bodyPr/>
          <a:lstStyle/>
          <a:p>
            <a:pPr>
              <a:defRPr/>
            </a:pPr>
            <a:r>
              <a:rPr lang="en-US" altLang="ja-JP" smtClean="0"/>
              <a:t>C. Aidala, LANL, September 19, 2011</a:t>
            </a:r>
            <a:endParaRPr lang="en-US" altLang="ja-JP"/>
          </a:p>
        </p:txBody>
      </p:sp>
      <p:pic>
        <p:nvPicPr>
          <p:cNvPr id="18438" name="Picture 7" descr="eic-det-v5.jpg"/>
          <p:cNvPicPr>
            <a:picLocks noChangeAspect="1"/>
          </p:cNvPicPr>
          <p:nvPr/>
        </p:nvPicPr>
        <p:blipFill>
          <a:blip r:embed="rId2" cstate="print"/>
          <a:srcRect/>
          <a:stretch>
            <a:fillRect/>
          </a:stretch>
        </p:blipFill>
        <p:spPr bwMode="auto">
          <a:xfrm>
            <a:off x="1" y="1317393"/>
            <a:ext cx="6629399" cy="3718156"/>
          </a:xfrm>
          <a:prstGeom prst="rect">
            <a:avLst/>
          </a:prstGeom>
          <a:noFill/>
          <a:ln w="9525">
            <a:noFill/>
            <a:miter lim="800000"/>
            <a:headEnd/>
            <a:tailEnd/>
          </a:ln>
        </p:spPr>
      </p:pic>
      <p:pic>
        <p:nvPicPr>
          <p:cNvPr id="18439" name="Picture 8" descr="eic-det-v4a.jpg"/>
          <p:cNvPicPr>
            <a:picLocks noChangeAspect="1"/>
          </p:cNvPicPr>
          <p:nvPr/>
        </p:nvPicPr>
        <p:blipFill>
          <a:blip r:embed="rId3" cstate="print"/>
          <a:srcRect/>
          <a:stretch>
            <a:fillRect/>
          </a:stretch>
        </p:blipFill>
        <p:spPr bwMode="auto">
          <a:xfrm>
            <a:off x="4635912" y="1826340"/>
            <a:ext cx="2914562" cy="1262224"/>
          </a:xfrm>
          <a:prstGeom prst="rect">
            <a:avLst/>
          </a:prstGeom>
          <a:noFill/>
          <a:ln w="9525">
            <a:noFill/>
            <a:miter lim="800000"/>
            <a:headEnd/>
            <a:tailEnd/>
          </a:ln>
        </p:spPr>
      </p:pic>
      <p:sp>
        <p:nvSpPr>
          <p:cNvPr id="10" name="TextBox 9"/>
          <p:cNvSpPr txBox="1"/>
          <p:nvPr/>
        </p:nvSpPr>
        <p:spPr>
          <a:xfrm>
            <a:off x="800224" y="5199440"/>
            <a:ext cx="7543552" cy="1323439"/>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none">
            <a:spAutoFit/>
          </a:bodyPr>
          <a:lstStyle/>
          <a:p>
            <a:pPr>
              <a:defRPr/>
            </a:pPr>
            <a:r>
              <a:rPr lang="en-US" sz="1600">
                <a:effectLst>
                  <a:outerShdw blurRad="38100" dist="38100" dir="2700000" algn="tl">
                    <a:srgbClr val="C0C0C0"/>
                  </a:outerShdw>
                </a:effectLst>
                <a:latin typeface="Comic Sans MS" pitchFamily="-108" charset="0"/>
                <a:ea typeface="MS PGothic" pitchFamily="34" charset="-128"/>
              </a:rPr>
              <a:t>high acceptance -5 &lt; </a:t>
            </a:r>
            <a:r>
              <a:rPr lang="en-US" sz="1600">
                <a:effectLst>
                  <a:outerShdw blurRad="38100" dist="38100" dir="2700000" algn="tl">
                    <a:srgbClr val="C0C0C0"/>
                  </a:outerShdw>
                </a:effectLst>
                <a:latin typeface="Symbol" pitchFamily="18" charset="2"/>
                <a:ea typeface="MS PGothic" pitchFamily="34" charset="-128"/>
              </a:rPr>
              <a:t>h</a:t>
            </a:r>
            <a:r>
              <a:rPr lang="en-US" sz="1600">
                <a:effectLst>
                  <a:outerShdw blurRad="38100" dist="38100" dir="2700000" algn="tl">
                    <a:srgbClr val="C0C0C0"/>
                  </a:outerShdw>
                </a:effectLst>
                <a:latin typeface="Comic Sans MS" pitchFamily="-108" charset="0"/>
                <a:ea typeface="MS PGothic" pitchFamily="34" charset="-128"/>
              </a:rPr>
              <a:t> &lt; 5 central detector</a:t>
            </a:r>
          </a:p>
          <a:p>
            <a:pPr>
              <a:defRPr/>
            </a:pPr>
            <a:r>
              <a:rPr lang="en-US" sz="1600">
                <a:effectLst>
                  <a:outerShdw blurRad="38100" dist="38100" dir="2700000" algn="tl">
                    <a:srgbClr val="C0C0C0"/>
                  </a:outerShdw>
                </a:effectLst>
                <a:latin typeface="Comic Sans MS" pitchFamily="-108" charset="0"/>
                <a:ea typeface="MS PGothic" pitchFamily="34" charset="-128"/>
              </a:rPr>
              <a:t>good PID and vertex resolution</a:t>
            </a:r>
          </a:p>
          <a:p>
            <a:pPr>
              <a:defRPr/>
            </a:pPr>
            <a:r>
              <a:rPr lang="en-US" sz="1600">
                <a:effectLst>
                  <a:outerShdw blurRad="38100" dist="38100" dir="2700000" algn="tl">
                    <a:srgbClr val="C0C0C0"/>
                  </a:outerShdw>
                </a:effectLst>
                <a:latin typeface="Comic Sans MS" pitchFamily="-108" charset="0"/>
                <a:ea typeface="MS PGothic" pitchFamily="34" charset="-128"/>
              </a:rPr>
              <a:t>tracking and calorimeter coverage the same </a:t>
            </a:r>
            <a:r>
              <a:rPr lang="en-US" sz="1600">
                <a:effectLst>
                  <a:outerShdw blurRad="38100" dist="38100" dir="2700000" algn="tl">
                    <a:srgbClr val="C0C0C0"/>
                  </a:outerShdw>
                </a:effectLst>
                <a:latin typeface="Comic Sans MS" pitchFamily="-108" charset="0"/>
                <a:ea typeface="MS PGothic" pitchFamily="34" charset="-128"/>
                <a:sym typeface="Wingdings" pitchFamily="2" charset="2"/>
              </a:rPr>
              <a:t> good momentum resolution</a:t>
            </a:r>
          </a:p>
          <a:p>
            <a:pPr>
              <a:defRPr/>
            </a:pPr>
            <a:r>
              <a:rPr lang="en-US" sz="1600">
                <a:effectLst>
                  <a:outerShdw blurRad="38100" dist="38100" dir="2700000" algn="tl">
                    <a:srgbClr val="C0C0C0"/>
                  </a:outerShdw>
                </a:effectLst>
                <a:latin typeface="Comic Sans MS" pitchFamily="-108" charset="0"/>
                <a:ea typeface="MS PGothic" pitchFamily="34" charset="-128"/>
                <a:sym typeface="Wingdings" pitchFamily="2" charset="2"/>
              </a:rPr>
              <a:t>low material density  minimal multiple scattering and bremsstrahlung</a:t>
            </a:r>
          </a:p>
          <a:p>
            <a:pPr>
              <a:defRPr/>
            </a:pPr>
            <a:r>
              <a:rPr lang="en-US" sz="1600">
                <a:effectLst>
                  <a:outerShdw blurRad="38100" dist="38100" dir="2700000" algn="tl">
                    <a:srgbClr val="C0C0C0"/>
                  </a:outerShdw>
                </a:effectLst>
                <a:latin typeface="Comic Sans MS" pitchFamily="-108" charset="0"/>
                <a:ea typeface="MS PGothic" pitchFamily="34" charset="-128"/>
                <a:sym typeface="Wingdings" pitchFamily="2" charset="2"/>
              </a:rPr>
              <a:t>forward electron and proton dipole spectrometers </a:t>
            </a:r>
            <a:endParaRPr lang="en-US" sz="1600">
              <a:effectLst>
                <a:outerShdw blurRad="38100" dist="38100" dir="2700000" algn="tl">
                  <a:srgbClr val="C0C0C0"/>
                </a:outerShdw>
              </a:effectLst>
              <a:latin typeface="Comic Sans MS" pitchFamily="-108" charset="0"/>
              <a:ea typeface="MS PGothic" pitchFamily="34" charset="-128"/>
            </a:endParaRPr>
          </a:p>
        </p:txBody>
      </p:sp>
      <p:sp>
        <p:nvSpPr>
          <p:cNvPr id="11" name="TextBox 10"/>
          <p:cNvSpPr txBox="1"/>
          <p:nvPr/>
        </p:nvSpPr>
        <p:spPr>
          <a:xfrm>
            <a:off x="4424362" y="1295400"/>
            <a:ext cx="2205038" cy="584200"/>
          </a:xfrm>
          <a:prstGeom prst="rect">
            <a:avLst/>
          </a:prstGeom>
          <a:noFill/>
        </p:spPr>
        <p:txBody>
          <a:bodyPr wrap="none">
            <a:spAutoFit/>
          </a:bodyPr>
          <a:lstStyle/>
          <a:p>
            <a:pPr>
              <a:defRPr/>
            </a:pPr>
            <a:r>
              <a:rPr lang="en-US" sz="1600" dirty="0">
                <a:effectLst>
                  <a:outerShdw blurRad="38100" dist="38100" dir="2700000" algn="tl">
                    <a:srgbClr val="C0C0C0"/>
                  </a:outerShdw>
                </a:effectLst>
                <a:latin typeface="Comic Sans MS" pitchFamily="-108" charset="0"/>
                <a:ea typeface="MS PGothic" pitchFamily="34" charset="-128"/>
              </a:rPr>
              <a:t>Forward / Backward</a:t>
            </a:r>
          </a:p>
          <a:p>
            <a:pPr>
              <a:defRPr/>
            </a:pPr>
            <a:r>
              <a:rPr lang="en-US" sz="1600" dirty="0">
                <a:effectLst>
                  <a:outerShdw blurRad="38100" dist="38100" dir="2700000" algn="tl">
                    <a:srgbClr val="C0C0C0"/>
                  </a:outerShdw>
                </a:effectLst>
                <a:latin typeface="Comic Sans MS" pitchFamily="-108" charset="0"/>
                <a:ea typeface="MS PGothic" pitchFamily="34" charset="-128"/>
              </a:rPr>
              <a:t>Spectrometers:</a:t>
            </a:r>
          </a:p>
        </p:txBody>
      </p:sp>
      <p:sp>
        <p:nvSpPr>
          <p:cNvPr id="12" name="Oval 11"/>
          <p:cNvSpPr/>
          <p:nvPr/>
        </p:nvSpPr>
        <p:spPr>
          <a:xfrm>
            <a:off x="3048000" y="1828800"/>
            <a:ext cx="18288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36</a:t>
            </a:fld>
            <a:endParaRPr lang="en-US"/>
          </a:p>
        </p:txBody>
      </p:sp>
      <p:sp>
        <p:nvSpPr>
          <p:cNvPr id="13" name="TextBox 12"/>
          <p:cNvSpPr txBox="1"/>
          <p:nvPr/>
        </p:nvSpPr>
        <p:spPr>
          <a:xfrm>
            <a:off x="6701378" y="3352800"/>
            <a:ext cx="2366422" cy="1200329"/>
          </a:xfrm>
          <a:prstGeom prst="rect">
            <a:avLst/>
          </a:prstGeom>
          <a:noFill/>
        </p:spPr>
        <p:txBody>
          <a:bodyPr wrap="square" rtlCol="0">
            <a:spAutoFit/>
          </a:bodyPr>
          <a:lstStyle/>
          <a:p>
            <a:r>
              <a:rPr lang="en-US" dirty="0" err="1" smtClean="0">
                <a:solidFill>
                  <a:srgbClr val="FFFFCC"/>
                </a:solidFill>
              </a:rPr>
              <a:t>Hadron</a:t>
            </a:r>
            <a:r>
              <a:rPr lang="en-US" dirty="0" smtClean="0">
                <a:solidFill>
                  <a:srgbClr val="FFFFCC"/>
                </a:solidFill>
              </a:rPr>
              <a:t>-going-direction spectrometer similar to forward spectrometer optimized for </a:t>
            </a:r>
            <a:r>
              <a:rPr lang="en-US" dirty="0" err="1" smtClean="0">
                <a:solidFill>
                  <a:srgbClr val="FFFFCC"/>
                </a:solidFill>
              </a:rPr>
              <a:t>p+p</a:t>
            </a:r>
            <a:r>
              <a:rPr lang="en-US" dirty="0" smtClean="0">
                <a:solidFill>
                  <a:srgbClr val="FFFFCC"/>
                </a:solidFill>
              </a:rPr>
              <a:t>/</a:t>
            </a:r>
            <a:r>
              <a:rPr lang="en-US" dirty="0" err="1" smtClean="0">
                <a:solidFill>
                  <a:srgbClr val="FFFFCC"/>
                </a:solidFill>
              </a:rPr>
              <a:t>p+A</a:t>
            </a:r>
            <a:endParaRPr lang="en-US" dirty="0">
              <a:solidFill>
                <a:srgbClr val="FFFFCC"/>
              </a:solidFill>
            </a:endParaRPr>
          </a:p>
        </p:txBody>
      </p:sp>
      <p:cxnSp>
        <p:nvCxnSpPr>
          <p:cNvPr id="15" name="Straight Arrow Connector 14"/>
          <p:cNvCxnSpPr>
            <a:stCxn id="13" idx="1"/>
          </p:cNvCxnSpPr>
          <p:nvPr/>
        </p:nvCxnSpPr>
        <p:spPr>
          <a:xfrm rot="10800000">
            <a:off x="5029200" y="3276603"/>
            <a:ext cx="1672178" cy="676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accelerator prospects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Could go up to energies as high as √s = 650 </a:t>
            </a:r>
            <a:r>
              <a:rPr lang="en-US" dirty="0" err="1" smtClean="0"/>
              <a:t>GeV</a:t>
            </a:r>
            <a:r>
              <a:rPr lang="en-US" dirty="0" smtClean="0"/>
              <a:t> for </a:t>
            </a:r>
            <a:r>
              <a:rPr lang="en-US" dirty="0" err="1" smtClean="0"/>
              <a:t>p+p</a:t>
            </a:r>
            <a:r>
              <a:rPr lang="en-US" dirty="0" smtClean="0"/>
              <a:t>, (260 </a:t>
            </a:r>
            <a:r>
              <a:rPr lang="en-US" dirty="0" err="1" smtClean="0"/>
              <a:t>GeV</a:t>
            </a:r>
            <a:r>
              <a:rPr lang="en-US" dirty="0" smtClean="0"/>
              <a:t> for </a:t>
            </a:r>
            <a:r>
              <a:rPr lang="en-US" dirty="0" err="1" smtClean="0"/>
              <a:t>Au+Au</a:t>
            </a:r>
            <a:r>
              <a:rPr lang="en-US" dirty="0" smtClean="0"/>
              <a:t>) with new DX magnets</a:t>
            </a:r>
          </a:p>
          <a:p>
            <a:pPr lvl="1"/>
            <a:r>
              <a:rPr lang="en-US" dirty="0" smtClean="0"/>
              <a:t>W cross section ~2x higher than at 500 </a:t>
            </a:r>
            <a:r>
              <a:rPr lang="en-US" dirty="0" err="1" smtClean="0"/>
              <a:t>GeV</a:t>
            </a:r>
            <a:r>
              <a:rPr lang="en-US" dirty="0" smtClean="0"/>
              <a:t>, . . .</a:t>
            </a:r>
          </a:p>
          <a:p>
            <a:r>
              <a:rPr lang="en-US" dirty="0" smtClean="0"/>
              <a:t>Traditional or coherent electron cooling for proton beams to increase luminosity</a:t>
            </a:r>
          </a:p>
          <a:p>
            <a:r>
              <a:rPr lang="en-US" dirty="0" smtClean="0"/>
              <a:t>Polarized He</a:t>
            </a:r>
            <a:r>
              <a:rPr lang="en-US" baseline="30000" dirty="0" smtClean="0"/>
              <a:t>3</a:t>
            </a:r>
            <a:r>
              <a:rPr lang="en-US" dirty="0" smtClean="0"/>
              <a:t> beams?</a:t>
            </a:r>
          </a:p>
          <a:p>
            <a:pPr lvl="1"/>
            <a:r>
              <a:rPr lang="en-US" dirty="0" smtClean="0"/>
              <a:t>R&amp;D for polarized He</a:t>
            </a:r>
            <a:r>
              <a:rPr lang="en-US" baseline="30000" dirty="0" smtClean="0"/>
              <a:t>3 </a:t>
            </a:r>
            <a:r>
              <a:rPr lang="en-US" dirty="0" smtClean="0"/>
              <a:t>source ongoing</a:t>
            </a:r>
          </a:p>
          <a:p>
            <a:pPr lvl="1"/>
            <a:r>
              <a:rPr lang="en-US" dirty="0" smtClean="0"/>
              <a:t>Workshop on polarized He</a:t>
            </a:r>
            <a:r>
              <a:rPr lang="en-US" baseline="30000" dirty="0" smtClean="0"/>
              <a:t>3</a:t>
            </a:r>
            <a:r>
              <a:rPr lang="en-US" dirty="0" smtClean="0"/>
              <a:t> at BNL at end of this month!</a:t>
            </a:r>
          </a:p>
          <a:p>
            <a:pPr lvl="2"/>
            <a:r>
              <a:rPr lang="en-US" dirty="0" smtClean="0"/>
              <a:t>Physics as well as technical discussions</a:t>
            </a:r>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Moving forward</a:t>
            </a:r>
            <a:endParaRPr lang="en-US" dirty="0"/>
          </a:p>
        </p:txBody>
      </p:sp>
      <p:sp>
        <p:nvSpPr>
          <p:cNvPr id="5" name="Content Placeholder 4"/>
          <p:cNvSpPr>
            <a:spLocks noGrp="1"/>
          </p:cNvSpPr>
          <p:nvPr>
            <p:ph idx="1"/>
          </p:nvPr>
        </p:nvSpPr>
        <p:spPr>
          <a:xfrm>
            <a:off x="457200" y="1371600"/>
            <a:ext cx="8229600" cy="4876800"/>
          </a:xfrm>
        </p:spPr>
        <p:txBody>
          <a:bodyPr>
            <a:normAutofit fontScale="77500" lnSpcReduction="20000"/>
          </a:bodyPr>
          <a:lstStyle/>
          <a:p>
            <a:r>
              <a:rPr lang="en-US" dirty="0" smtClean="0"/>
              <a:t>Initial detector R&amp;D workshops December 14-16, 2010 at BNL</a:t>
            </a:r>
          </a:p>
          <a:p>
            <a:r>
              <a:rPr lang="en-US" dirty="0" smtClean="0"/>
              <a:t>Modest detector R&amp;D funding was made available this year through PHENIX</a:t>
            </a:r>
          </a:p>
          <a:p>
            <a:r>
              <a:rPr lang="en-US" dirty="0" smtClean="0"/>
              <a:t>First DOE call for Electron-Ion Collider detector R&amp;D proposals was also this year</a:t>
            </a:r>
          </a:p>
          <a:p>
            <a:pPr lvl="1"/>
            <a:r>
              <a:rPr lang="en-US" dirty="0" smtClean="0"/>
              <a:t>Several overlapping efforts with PHENIX R&amp;D projects</a:t>
            </a:r>
          </a:p>
          <a:p>
            <a:pPr lvl="1"/>
            <a:r>
              <a:rPr lang="en-US" dirty="0" smtClean="0"/>
              <a:t>Joint proposals from institutions currently within and outside of PHENIX and RHIC</a:t>
            </a:r>
          </a:p>
          <a:p>
            <a:r>
              <a:rPr lang="en-US" dirty="0" err="1" smtClean="0"/>
              <a:t>sPHENIX</a:t>
            </a:r>
            <a:r>
              <a:rPr lang="en-US" dirty="0" smtClean="0"/>
              <a:t> physics goals and detector concepts positively reviewed by RHIC Program Advisory Committee in June</a:t>
            </a:r>
          </a:p>
          <a:p>
            <a:r>
              <a:rPr lang="en-US" dirty="0" err="1" smtClean="0"/>
              <a:t>sPHENIX</a:t>
            </a:r>
            <a:r>
              <a:rPr lang="en-US" dirty="0" smtClean="0"/>
              <a:t> simulation studies initiated last year and ongoing</a:t>
            </a:r>
          </a:p>
          <a:p>
            <a:pPr lvl="1"/>
            <a:r>
              <a:rPr lang="en-US" dirty="0" smtClean="0"/>
              <a:t>5-day “</a:t>
            </a:r>
            <a:r>
              <a:rPr lang="en-US" dirty="0" err="1" smtClean="0"/>
              <a:t>workfest</a:t>
            </a:r>
            <a:r>
              <a:rPr lang="en-US" dirty="0" smtClean="0"/>
              <a:t>” just held at BNL last week!</a:t>
            </a:r>
          </a:p>
          <a:p>
            <a:r>
              <a:rPr lang="en-US" dirty="0" smtClean="0"/>
              <a:t>. . .</a:t>
            </a:r>
          </a:p>
        </p:txBody>
      </p:sp>
      <p:sp>
        <p:nvSpPr>
          <p:cNvPr id="3" name="Footer Placeholder 2"/>
          <p:cNvSpPr>
            <a:spLocks noGrp="1"/>
          </p:cNvSpPr>
          <p:nvPr>
            <p:ph type="ftr" sz="quarter" idx="11"/>
          </p:nvPr>
        </p:nvSpPr>
        <p:spPr/>
        <p:txBody>
          <a:bodyPr/>
          <a:lstStyle/>
          <a:p>
            <a:r>
              <a:rPr lang="en-US" smtClean="0"/>
              <a:t>C. Aidala, LANL, September 19,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
        <p:nvSpPr>
          <p:cNvPr id="7" name="Text Box 34"/>
          <p:cNvSpPr txBox="1">
            <a:spLocks noChangeArrowheads="1"/>
          </p:cNvSpPr>
          <p:nvPr/>
        </p:nvSpPr>
        <p:spPr bwMode="auto">
          <a:xfrm>
            <a:off x="838200" y="2057400"/>
            <a:ext cx="7375525" cy="1477328"/>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i="1" dirty="0" smtClean="0">
                <a:latin typeface="Times New Roman" pitchFamily="18" charset="0"/>
                <a:cs typeface="Times New Roman" pitchFamily="18" charset="0"/>
              </a:rPr>
              <a:t>Should be lots of opportunities over next several years for national labs such as LANL to get involved in detector development</a:t>
            </a:r>
            <a:endParaRPr lang="en-US" sz="3000"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linds(horizontal)">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blinds(horizontal)">
                                      <p:cBhvr>
                                        <p:cTn id="28" dur="500"/>
                                        <p:tgtEl>
                                          <p:spTgt spid="5">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blinds(horizontal)">
                                      <p:cBhvr>
                                        <p:cTn id="31" dur="500"/>
                                        <p:tgtEl>
                                          <p:spTgt spid="5">
                                            <p:txEl>
                                              <p:pRg st="7" end="7"/>
                                            </p:txEl>
                                          </p:spTgt>
                                        </p:tgtEl>
                                      </p:cBhvr>
                                    </p:animEffect>
                                  </p:child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blinds(horizontal)">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So, is this really a decadal plan we’ve been talking about??</a:t>
            </a:r>
            <a:endParaRPr lang="en-US" sz="4000" dirty="0"/>
          </a:p>
        </p:txBody>
      </p:sp>
      <p:sp>
        <p:nvSpPr>
          <p:cNvPr id="3" name="Content Placeholder 2"/>
          <p:cNvSpPr>
            <a:spLocks noGrp="1"/>
          </p:cNvSpPr>
          <p:nvPr>
            <p:ph idx="1"/>
          </p:nvPr>
        </p:nvSpPr>
        <p:spPr>
          <a:xfrm>
            <a:off x="457200" y="1828800"/>
            <a:ext cx="8229600" cy="4525963"/>
          </a:xfrm>
        </p:spPr>
        <p:txBody>
          <a:bodyPr/>
          <a:lstStyle/>
          <a:p>
            <a:r>
              <a:rPr lang="en-US" dirty="0" smtClean="0"/>
              <a:t>Not exactly.  We’re talking about how we could, </a:t>
            </a:r>
            <a:r>
              <a:rPr lang="en-US" i="1" dirty="0" smtClean="0"/>
              <a:t>by 2020, be in position to embark upon a new longer-term program at RHIC</a:t>
            </a:r>
            <a:r>
              <a:rPr lang="en-US" dirty="0" smtClean="0"/>
              <a:t>, with both electron-</a:t>
            </a:r>
            <a:r>
              <a:rPr lang="en-US" dirty="0" err="1" smtClean="0"/>
              <a:t>hadron</a:t>
            </a:r>
            <a:r>
              <a:rPr lang="en-US" dirty="0" smtClean="0"/>
              <a:t> and </a:t>
            </a:r>
            <a:r>
              <a:rPr lang="en-US" dirty="0" err="1" smtClean="0"/>
              <a:t>hadron-hadron</a:t>
            </a:r>
            <a:r>
              <a:rPr lang="en-US" dirty="0" smtClean="0"/>
              <a:t> collisions available to us, and with major new detection capabilities designed to allow us to pursue a comprehensive QCD program!</a:t>
            </a:r>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7543800" y="1752600"/>
            <a:ext cx="1385455" cy="1219200"/>
          </a:xfrm>
          <a:prstGeom prst="rect">
            <a:avLst/>
          </a:prstGeom>
          <a:noFill/>
          <a:ln w="9525">
            <a:noFill/>
            <a:miter lim="800000"/>
            <a:headEnd/>
            <a:tailEnd/>
          </a:ln>
        </p:spPr>
      </p:pic>
      <p:pic>
        <p:nvPicPr>
          <p:cNvPr id="72706" name="Picture 2"/>
          <p:cNvPicPr>
            <a:picLocks noChangeAspect="1" noChangeArrowheads="1"/>
          </p:cNvPicPr>
          <p:nvPr/>
        </p:nvPicPr>
        <p:blipFill>
          <a:blip r:embed="rId4" cstate="print"/>
          <a:srcRect/>
          <a:stretch>
            <a:fillRect/>
          </a:stretch>
        </p:blipFill>
        <p:spPr bwMode="auto">
          <a:xfrm>
            <a:off x="5181600" y="5029200"/>
            <a:ext cx="2895600" cy="1339755"/>
          </a:xfrm>
          <a:prstGeom prst="rect">
            <a:avLst/>
          </a:prstGeom>
          <a:noFill/>
          <a:ln w="9525">
            <a:noFill/>
            <a:miter lim="800000"/>
            <a:headEnd/>
            <a:tailEnd/>
          </a:ln>
        </p:spPr>
      </p:pic>
      <p:sp>
        <p:nvSpPr>
          <p:cNvPr id="2" name="Title 1"/>
          <p:cNvSpPr>
            <a:spLocks noGrp="1"/>
          </p:cNvSpPr>
          <p:nvPr>
            <p:ph type="title"/>
          </p:nvPr>
        </p:nvSpPr>
        <p:spPr>
          <a:xfrm>
            <a:off x="457200" y="152400"/>
            <a:ext cx="8229600" cy="868362"/>
          </a:xfrm>
        </p:spPr>
        <p:txBody>
          <a:bodyPr>
            <a:normAutofit/>
          </a:bodyPr>
          <a:lstStyle/>
          <a:p>
            <a:r>
              <a:rPr lang="en-US" dirty="0" smtClean="0"/>
              <a:t>QCD: How far have we come?</a:t>
            </a:r>
            <a:endParaRPr lang="en-US" dirty="0"/>
          </a:p>
        </p:txBody>
      </p:sp>
      <p:sp>
        <p:nvSpPr>
          <p:cNvPr id="3" name="Content Placeholder 2"/>
          <p:cNvSpPr>
            <a:spLocks noGrp="1"/>
          </p:cNvSpPr>
          <p:nvPr>
            <p:ph idx="1"/>
          </p:nvPr>
        </p:nvSpPr>
        <p:spPr>
          <a:xfrm>
            <a:off x="381000" y="1219200"/>
            <a:ext cx="8229600" cy="4525963"/>
          </a:xfrm>
        </p:spPr>
        <p:txBody>
          <a:bodyPr>
            <a:normAutofit/>
          </a:bodyPr>
          <a:lstStyle/>
          <a:p>
            <a:r>
              <a:rPr lang="en-US" dirty="0" smtClean="0"/>
              <a:t>Quantum chromodynamics an elegant and by now well-established field theory </a:t>
            </a:r>
            <a:endParaRPr lang="en-US" dirty="0" smtClean="0">
              <a:sym typeface="Wingdings" pitchFamily="2" charset="2"/>
            </a:endParaRPr>
          </a:p>
          <a:p>
            <a:pPr lvl="1"/>
            <a:r>
              <a:rPr lang="en-US" sz="3100" dirty="0" smtClean="0">
                <a:sym typeface="Wingdings" pitchFamily="2" charset="2"/>
              </a:rPr>
              <a:t>But </a:t>
            </a:r>
            <a:r>
              <a:rPr lang="en-US" sz="3100" dirty="0" err="1" smtClean="0">
                <a:sym typeface="Wingdings" pitchFamily="2" charset="2"/>
              </a:rPr>
              <a:t>d.o.f</a:t>
            </a:r>
            <a:r>
              <a:rPr lang="en-US" sz="3100" dirty="0" smtClean="0">
                <a:sym typeface="Wingdings" pitchFamily="2" charset="2"/>
              </a:rPr>
              <a:t>. are quarks and gluons, never observed in the lab! </a:t>
            </a:r>
            <a:r>
              <a:rPr lang="en-US" dirty="0" smtClean="0">
                <a:sym typeface="Wingdings" pitchFamily="2" charset="2"/>
              </a:rPr>
              <a:t> </a:t>
            </a:r>
            <a:r>
              <a:rPr lang="en-US" dirty="0" smtClean="0"/>
              <a:t>QCD challenging!!</a:t>
            </a:r>
          </a:p>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for asymptotic freedom</a:t>
            </a:r>
          </a:p>
          <a:p>
            <a:endParaRPr lang="en-US" dirty="0" smtClean="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6" name="Rectangle 5"/>
          <p:cNvSpPr/>
          <p:nvPr/>
        </p:nvSpPr>
        <p:spPr>
          <a:xfrm>
            <a:off x="838200" y="5029200"/>
            <a:ext cx="7162800" cy="1138773"/>
          </a:xfrm>
          <a:prstGeom prst="rect">
            <a:avLst/>
          </a:prstGeom>
          <a:solidFill>
            <a:srgbClr val="00FFFF"/>
          </a:solidFill>
          <a:ln>
            <a:solidFill>
              <a:schemeClr val="tx1"/>
            </a:solidFill>
          </a:ln>
        </p:spPr>
        <p:txBody>
          <a:bodyPr wrap="square">
            <a:spAutoFit/>
          </a:bodyPr>
          <a:lstStyle/>
          <a:p>
            <a:pPr algn="ctr"/>
            <a:r>
              <a:rPr lang="en-US" sz="3400" i="1" dirty="0" smtClean="0">
                <a:latin typeface="Times New Roman" pitchFamily="18" charset="0"/>
                <a:cs typeface="Times New Roman" pitchFamily="18" charset="0"/>
              </a:rPr>
              <a:t>Now very early stages of second phase: </a:t>
            </a:r>
          </a:p>
          <a:p>
            <a:pPr algn="ctr"/>
            <a:r>
              <a:rPr lang="en-US" sz="3400" b="1" i="1" dirty="0" smtClean="0">
                <a:latin typeface="Times New Roman" pitchFamily="18" charset="0"/>
                <a:cs typeface="Times New Roman" pitchFamily="18" charset="0"/>
              </a:rPr>
              <a:t>quantitative QCD</a:t>
            </a:r>
            <a:r>
              <a:rPr lang="en-US" sz="3400" i="1" dirty="0" smtClean="0">
                <a:latin typeface="Times New Roman" pitchFamily="18" charset="0"/>
                <a:cs typeface="Times New Roman" pitchFamily="18" charset="0"/>
              </a:rPr>
              <a:t>!</a:t>
            </a:r>
            <a:endParaRPr lang="en-US" sz="3400" i="1"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72706"/>
                                        </p:tgtEl>
                                        <p:attrNameLst>
                                          <p:attrName>style.visibility</p:attrName>
                                        </p:attrNameLst>
                                      </p:cBhvr>
                                      <p:to>
                                        <p:strVal val="visible"/>
                                      </p:to>
                                    </p:set>
                                    <p:animEffect transition="in" filter="blinds(horizontal)">
                                      <p:cBhvr>
                                        <p:cTn id="14" dur="500"/>
                                        <p:tgtEl>
                                          <p:spTgt spid="7270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and outlook</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The next stage of all of QCD physics is to move toward much more quantitative measurements and calculations—RHIC an excellent facility to drive this!</a:t>
            </a:r>
          </a:p>
          <a:p>
            <a:pPr lvl="1"/>
            <a:r>
              <a:rPr lang="en-US" dirty="0" smtClean="0"/>
              <a:t>Comfortable energy regime for the quarks and gluons of QCD to be the relevant </a:t>
            </a:r>
            <a:r>
              <a:rPr lang="en-US" dirty="0" err="1" smtClean="0"/>
              <a:t>d.o.f</a:t>
            </a:r>
            <a:r>
              <a:rPr lang="en-US" dirty="0" smtClean="0"/>
              <a:t>.</a:t>
            </a:r>
          </a:p>
          <a:p>
            <a:pPr lvl="1"/>
            <a:r>
              <a:rPr lang="en-US" dirty="0" smtClean="0"/>
              <a:t>Unprecedented control of numerous variables over a wide range—energy, geometry, probe, </a:t>
            </a:r>
            <a:r>
              <a:rPr lang="en-US" dirty="0" err="1" smtClean="0"/>
              <a:t>parton</a:t>
            </a:r>
            <a:r>
              <a:rPr lang="en-US" dirty="0" smtClean="0"/>
              <a:t> kinematics, polarization, . . .</a:t>
            </a:r>
          </a:p>
          <a:p>
            <a:r>
              <a:rPr lang="en-US" dirty="0" smtClean="0"/>
              <a:t>Strategy: Develop and propose an </a:t>
            </a:r>
            <a:r>
              <a:rPr lang="en-US" i="1" dirty="0" smtClean="0"/>
              <a:t>integrated, comprehensive</a:t>
            </a:r>
            <a:r>
              <a:rPr lang="en-US" dirty="0" smtClean="0"/>
              <a:t> physics program for the future of the facility taking full advantage of </a:t>
            </a:r>
            <a:r>
              <a:rPr lang="en-US" i="1" dirty="0" smtClean="0"/>
              <a:t>both</a:t>
            </a:r>
            <a:r>
              <a:rPr lang="en-US" dirty="0" smtClean="0"/>
              <a:t> electroweak and </a:t>
            </a:r>
            <a:r>
              <a:rPr lang="en-US" dirty="0" err="1" smtClean="0"/>
              <a:t>hadronic</a:t>
            </a:r>
            <a:r>
              <a:rPr lang="en-US" dirty="0" smtClean="0"/>
              <a:t>/nuclear collisions!</a:t>
            </a:r>
          </a:p>
          <a:p>
            <a:endParaRPr lang="en-US" dirty="0"/>
          </a:p>
        </p:txBody>
      </p:sp>
      <p:sp>
        <p:nvSpPr>
          <p:cNvPr id="2" name="Footer Placeholder 1"/>
          <p:cNvSpPr>
            <a:spLocks noGrp="1"/>
          </p:cNvSpPr>
          <p:nvPr>
            <p:ph type="ftr" sz="quarter" idx="11"/>
          </p:nvPr>
        </p:nvSpPr>
        <p:spPr/>
        <p:txBody>
          <a:bodyPr/>
          <a:lstStyle/>
          <a:p>
            <a:r>
              <a:rPr lang="en-US" smtClean="0"/>
              <a:t>C. Aidala, LANL, September 19, 2011</a:t>
            </a:r>
            <a:endParaRPr lang="en-US"/>
          </a:p>
        </p:txBody>
      </p:sp>
      <p:sp>
        <p:nvSpPr>
          <p:cNvPr id="7" name="Text Box 34"/>
          <p:cNvSpPr txBox="1">
            <a:spLocks noChangeArrowheads="1"/>
          </p:cNvSpPr>
          <p:nvPr/>
        </p:nvSpPr>
        <p:spPr bwMode="auto">
          <a:xfrm>
            <a:off x="914400" y="2667000"/>
            <a:ext cx="7375525" cy="206210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200" i="1" dirty="0" smtClean="0">
                <a:latin typeface="Times New Roman" pitchFamily="18" charset="0"/>
                <a:cs typeface="Times New Roman" pitchFamily="18" charset="0"/>
              </a:rPr>
              <a:t>The challenge of QCD continues!  </a:t>
            </a:r>
          </a:p>
          <a:p>
            <a:pPr algn="ctr"/>
            <a:r>
              <a:rPr lang="en-US" sz="3200" i="1" dirty="0" smtClean="0">
                <a:latin typeface="Times New Roman" pitchFamily="18" charset="0"/>
                <a:cs typeface="Times New Roman" pitchFamily="18" charset="0"/>
              </a:rPr>
              <a:t>RHIC could become an even more powerful tool to fulfill advancement to a quantitative era in QCD by the 2020s!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228600" y="882650"/>
          <a:ext cx="3987800" cy="698500"/>
        </p:xfrm>
        <a:graphic>
          <a:graphicData uri="http://schemas.openxmlformats.org/presentationml/2006/ole">
            <p:oleObj spid="_x0000_s6146" name="Equation" r:id="rId3" imgW="3987800" imgH="698500" progId="">
              <p:embed/>
            </p:oleObj>
          </a:graphicData>
        </a:graphic>
      </p:graphicFrame>
      <p:sp>
        <p:nvSpPr>
          <p:cNvPr id="20482" name="Rectangle 2"/>
          <p:cNvSpPr>
            <a:spLocks noGrp="1" noChangeArrowheads="1"/>
          </p:cNvSpPr>
          <p:nvPr>
            <p:ph type="title"/>
          </p:nvPr>
        </p:nvSpPr>
        <p:spPr>
          <a:xfrm>
            <a:off x="0" y="50800"/>
            <a:ext cx="9105900" cy="609600"/>
          </a:xfrm>
        </p:spPr>
        <p:txBody>
          <a:bodyPr wrap="square" lIns="38100" tIns="38100" rIns="79375" bIns="38100" numCol="1" anchorCtr="0" compatLnSpc="1">
            <a:prstTxWarp prst="textNoShape">
              <a:avLst/>
            </a:prstTxWarp>
            <a:normAutofit fontScale="90000"/>
          </a:bodyPr>
          <a:lstStyle/>
          <a:p>
            <a:pPr marL="3175" eaLnBrk="1" hangingPunct="1">
              <a:defRPr/>
            </a:pPr>
            <a:r>
              <a:rPr lang="en-US" dirty="0" err="1" smtClean="0">
                <a:ea typeface="ＭＳ Ｐゴシック" pitchFamily="34" charset="-128"/>
              </a:rPr>
              <a:t>e+A</a:t>
            </a:r>
            <a:r>
              <a:rPr lang="en-US" dirty="0" smtClean="0">
                <a:ea typeface="ＭＳ Ｐゴシック" pitchFamily="34" charset="-128"/>
              </a:rPr>
              <a:t> collisions: F</a:t>
            </a:r>
            <a:r>
              <a:rPr lang="en-US" baseline="-24000" dirty="0" smtClean="0">
                <a:ea typeface="ＭＳ Ｐゴシック" pitchFamily="34" charset="-128"/>
              </a:rPr>
              <a:t>2</a:t>
            </a:r>
            <a:r>
              <a:rPr lang="en-US" dirty="0" smtClean="0">
                <a:ea typeface="ＭＳ Ｐゴシック" pitchFamily="34" charset="-128"/>
              </a:rPr>
              <a:t> for nuclei</a:t>
            </a:r>
          </a:p>
        </p:txBody>
      </p:sp>
      <p:sp>
        <p:nvSpPr>
          <p:cNvPr id="5125" name="Oval 7"/>
          <p:cNvSpPr>
            <a:spLocks/>
          </p:cNvSpPr>
          <p:nvPr/>
        </p:nvSpPr>
        <p:spPr bwMode="auto">
          <a:xfrm>
            <a:off x="2108200" y="884238"/>
            <a:ext cx="406400" cy="779462"/>
          </a:xfrm>
          <a:prstGeom prst="ellipse">
            <a:avLst/>
          </a:prstGeom>
          <a:noFill/>
          <a:ln w="19050">
            <a:solidFill>
              <a:srgbClr val="FF00FF"/>
            </a:solidFill>
            <a:round/>
            <a:headEnd/>
            <a:tailEnd/>
          </a:ln>
        </p:spPr>
        <p:txBody>
          <a:bodyPr lIns="0" tIns="0" rIns="0" bIns="0"/>
          <a:lstStyle/>
          <a:p>
            <a:endParaRPr lang="en-US" sz="1800"/>
          </a:p>
        </p:txBody>
      </p:sp>
      <p:sp>
        <p:nvSpPr>
          <p:cNvPr id="5127" name="TextBox 21"/>
          <p:cNvSpPr txBox="1">
            <a:spLocks noChangeArrowheads="1"/>
          </p:cNvSpPr>
          <p:nvPr/>
        </p:nvSpPr>
        <p:spPr bwMode="auto">
          <a:xfrm>
            <a:off x="1135063" y="5468938"/>
            <a:ext cx="184150" cy="369887"/>
          </a:xfrm>
          <a:prstGeom prst="rect">
            <a:avLst/>
          </a:prstGeom>
          <a:noFill/>
          <a:ln w="9525">
            <a:noFill/>
            <a:miter lim="800000"/>
            <a:headEnd/>
            <a:tailEnd/>
          </a:ln>
        </p:spPr>
        <p:txBody>
          <a:bodyPr wrap="none">
            <a:spAutoFit/>
          </a:bodyPr>
          <a:lstStyle/>
          <a:p>
            <a:endParaRPr lang="en-US" sz="1800"/>
          </a:p>
        </p:txBody>
      </p:sp>
      <p:sp>
        <p:nvSpPr>
          <p:cNvPr id="5128" name="Footer Placeholder 19"/>
          <p:cNvSpPr>
            <a:spLocks noGrp="1"/>
          </p:cNvSpPr>
          <p:nvPr>
            <p:ph type="ftr" sz="quarter" idx="11"/>
          </p:nvPr>
        </p:nvSpPr>
        <p:spPr bwMode="auto">
          <a:noFill/>
          <a:ln>
            <a:miter lim="800000"/>
            <a:headEnd/>
            <a:tailEnd/>
          </a:ln>
        </p:spPr>
        <p:txBody>
          <a:bodyPr/>
          <a:lstStyle/>
          <a:p>
            <a:r>
              <a:rPr lang="en-US" altLang="ja-JP" smtClean="0"/>
              <a:t>C. Aidala, LANL, September 19, 2011</a:t>
            </a:r>
            <a:endParaRPr lang="en-US" altLang="ja-JP"/>
          </a:p>
        </p:txBody>
      </p:sp>
      <p:pic>
        <p:nvPicPr>
          <p:cNvPr id="5129" name="Picture 20"/>
          <p:cNvPicPr>
            <a:picLocks noChangeAspect="1"/>
          </p:cNvPicPr>
          <p:nvPr/>
        </p:nvPicPr>
        <p:blipFill>
          <a:blip r:embed="rId4" cstate="print"/>
          <a:srcRect/>
          <a:stretch>
            <a:fillRect/>
          </a:stretch>
        </p:blipFill>
        <p:spPr bwMode="auto">
          <a:xfrm>
            <a:off x="50800" y="1790700"/>
            <a:ext cx="4311650" cy="3848100"/>
          </a:xfrm>
          <a:prstGeom prst="rect">
            <a:avLst/>
          </a:prstGeom>
          <a:noFill/>
          <a:ln w="9525">
            <a:noFill/>
            <a:miter lim="800000"/>
            <a:headEnd/>
            <a:tailEnd/>
          </a:ln>
        </p:spPr>
      </p:pic>
      <p:sp>
        <p:nvSpPr>
          <p:cNvPr id="5130" name="TextBox 23"/>
          <p:cNvSpPr txBox="1">
            <a:spLocks noChangeArrowheads="1"/>
          </p:cNvSpPr>
          <p:nvPr/>
        </p:nvSpPr>
        <p:spPr bwMode="auto">
          <a:xfrm>
            <a:off x="4584700" y="3771900"/>
            <a:ext cx="3752850" cy="2862263"/>
          </a:xfrm>
          <a:prstGeom prst="rect">
            <a:avLst/>
          </a:prstGeom>
          <a:solidFill>
            <a:schemeClr val="bg1"/>
          </a:solidFill>
          <a:ln w="9525">
            <a:noFill/>
            <a:miter lim="800000"/>
            <a:headEnd/>
            <a:tailEnd/>
          </a:ln>
        </p:spPr>
        <p:txBody>
          <a:bodyPr wrap="none">
            <a:spAutoFit/>
          </a:bodyPr>
          <a:lstStyle/>
          <a:p>
            <a:r>
              <a:rPr lang="en-US" sz="1800" b="1" u="sng" dirty="0">
                <a:solidFill>
                  <a:srgbClr val="0000FF"/>
                </a:solidFill>
                <a:latin typeface="Comic Sans MS" pitchFamily="66" charset="0"/>
              </a:rPr>
              <a:t>Assumptions:</a:t>
            </a:r>
          </a:p>
          <a:p>
            <a:pPr>
              <a:buClr>
                <a:srgbClr val="0000FF"/>
              </a:buClr>
              <a:buFont typeface="Wingdings" pitchFamily="2" charset="2"/>
              <a:buChar char="q"/>
            </a:pPr>
            <a:r>
              <a:rPr lang="en-US" sz="1800" b="1" dirty="0">
                <a:latin typeface="Comic Sans MS" pitchFamily="66" charset="0"/>
              </a:rPr>
              <a:t> 10GeV x 100GeV/n</a:t>
            </a:r>
          </a:p>
          <a:p>
            <a:pPr lvl="1">
              <a:buClr>
                <a:srgbClr val="0000FF"/>
              </a:buClr>
              <a:buFont typeface="Wingdings" pitchFamily="2" charset="2"/>
              <a:buChar char="Ø"/>
            </a:pPr>
            <a:r>
              <a:rPr lang="en-US" sz="1800" b="1" dirty="0">
                <a:latin typeface="Comic Sans MS" pitchFamily="66" charset="0"/>
              </a:rPr>
              <a:t> √s=63GeV</a:t>
            </a:r>
          </a:p>
          <a:p>
            <a:pPr>
              <a:buClr>
                <a:srgbClr val="0000FF"/>
              </a:buClr>
              <a:buFont typeface="Wingdings" pitchFamily="2" charset="2"/>
              <a:buChar char="q"/>
            </a:pPr>
            <a:r>
              <a:rPr lang="en-US" sz="1800" b="1" dirty="0">
                <a:latin typeface="Comic Sans MS" pitchFamily="66" charset="0"/>
              </a:rPr>
              <a:t> </a:t>
            </a:r>
            <a:r>
              <a:rPr lang="en-US" sz="1800" b="1" dirty="0" err="1">
                <a:latin typeface="Comic Sans MS" pitchFamily="66" charset="0"/>
              </a:rPr>
              <a:t>Ldt</a:t>
            </a:r>
            <a:r>
              <a:rPr lang="en-US" sz="1800" b="1" dirty="0">
                <a:latin typeface="Comic Sans MS" pitchFamily="66" charset="0"/>
              </a:rPr>
              <a:t> = 4/A fb</a:t>
            </a:r>
            <a:r>
              <a:rPr lang="en-US" sz="1800" b="1" baseline="30000" dirty="0">
                <a:latin typeface="Comic Sans MS" pitchFamily="66" charset="0"/>
              </a:rPr>
              <a:t>-1</a:t>
            </a:r>
          </a:p>
          <a:p>
            <a:pPr lvl="1">
              <a:buClr>
                <a:srgbClr val="0000FF"/>
              </a:buClr>
              <a:buFont typeface="Wingdings" pitchFamily="2" charset="2"/>
              <a:buChar char="Ø"/>
            </a:pPr>
            <a:r>
              <a:rPr lang="en-US" sz="1800" b="1" dirty="0">
                <a:latin typeface="Comic Sans MS" pitchFamily="66" charset="0"/>
              </a:rPr>
              <a:t> equiv to 3.8 10</a:t>
            </a:r>
            <a:r>
              <a:rPr lang="en-US" sz="1800" b="1" baseline="30000" dirty="0">
                <a:latin typeface="Comic Sans MS" pitchFamily="66" charset="0"/>
              </a:rPr>
              <a:t>33</a:t>
            </a:r>
            <a:r>
              <a:rPr lang="en-US" sz="1800" b="1" dirty="0">
                <a:latin typeface="Comic Sans MS" pitchFamily="66" charset="0"/>
              </a:rPr>
              <a:t> cm</a:t>
            </a:r>
            <a:r>
              <a:rPr lang="en-US" sz="1800" b="1" baseline="30000" dirty="0">
                <a:latin typeface="Comic Sans MS" pitchFamily="66" charset="0"/>
              </a:rPr>
              <a:t>-2</a:t>
            </a:r>
            <a:r>
              <a:rPr lang="en-US" sz="1800" b="1" dirty="0">
                <a:latin typeface="Comic Sans MS" pitchFamily="66" charset="0"/>
              </a:rPr>
              <a:t>s</a:t>
            </a:r>
            <a:r>
              <a:rPr lang="en-US" sz="1800" b="1" baseline="30000" dirty="0">
                <a:latin typeface="Comic Sans MS" pitchFamily="66" charset="0"/>
              </a:rPr>
              <a:t>-1</a:t>
            </a:r>
          </a:p>
          <a:p>
            <a:pPr lvl="1">
              <a:buClr>
                <a:srgbClr val="0000FF"/>
              </a:buClr>
              <a:buFont typeface="Wingdings" pitchFamily="2" charset="2"/>
              <a:buChar char="Ø"/>
            </a:pPr>
            <a:r>
              <a:rPr lang="en-US" sz="1800" b="1" baseline="30000" dirty="0">
                <a:latin typeface="Comic Sans MS" pitchFamily="66" charset="0"/>
              </a:rPr>
              <a:t> </a:t>
            </a:r>
            <a:r>
              <a:rPr lang="en-US" sz="1800" b="1" dirty="0">
                <a:latin typeface="Comic Sans MS" pitchFamily="66" charset="0"/>
              </a:rPr>
              <a:t>T=2weeks; DC:50%</a:t>
            </a:r>
          </a:p>
          <a:p>
            <a:pPr>
              <a:buClr>
                <a:srgbClr val="0000FF"/>
              </a:buClr>
              <a:buFont typeface="Wingdings" pitchFamily="2" charset="2"/>
              <a:buChar char="q"/>
            </a:pPr>
            <a:r>
              <a:rPr lang="en-US" sz="1800" b="1" dirty="0">
                <a:latin typeface="Comic Sans MS" pitchFamily="66" charset="0"/>
              </a:rPr>
              <a:t> Detector: 100% efficient</a:t>
            </a:r>
          </a:p>
          <a:p>
            <a:pPr lvl="1">
              <a:buClr>
                <a:srgbClr val="0000FF"/>
              </a:buClr>
              <a:buFont typeface="Wingdings" pitchFamily="2" charset="2"/>
              <a:buChar char="Ø"/>
            </a:pPr>
            <a:r>
              <a:rPr lang="en-US" sz="1800" b="1" dirty="0">
                <a:latin typeface="Comic Sans MS" pitchFamily="66" charset="0"/>
              </a:rPr>
              <a:t> Q</a:t>
            </a:r>
            <a:r>
              <a:rPr lang="en-US" sz="1800" b="1" baseline="30000" dirty="0">
                <a:latin typeface="Comic Sans MS" pitchFamily="66" charset="0"/>
              </a:rPr>
              <a:t>2</a:t>
            </a:r>
            <a:r>
              <a:rPr lang="en-US" sz="1800" b="1" dirty="0">
                <a:latin typeface="Comic Sans MS" pitchFamily="66" charset="0"/>
              </a:rPr>
              <a:t> up to kin. limit </a:t>
            </a:r>
            <a:r>
              <a:rPr lang="en-US" sz="1800" b="1" dirty="0" err="1">
                <a:latin typeface="Comic Sans MS" pitchFamily="66" charset="0"/>
              </a:rPr>
              <a:t>sx</a:t>
            </a:r>
            <a:endParaRPr lang="en-US" sz="1800" b="1" dirty="0">
              <a:latin typeface="Comic Sans MS" pitchFamily="66" charset="0"/>
            </a:endParaRPr>
          </a:p>
          <a:p>
            <a:pPr>
              <a:buClr>
                <a:srgbClr val="0000FF"/>
              </a:buClr>
              <a:buFont typeface="Wingdings" pitchFamily="2" charset="2"/>
              <a:buChar char="q"/>
            </a:pPr>
            <a:r>
              <a:rPr lang="en-US" sz="1800" b="1" dirty="0">
                <a:latin typeface="Comic Sans MS" pitchFamily="66" charset="0"/>
              </a:rPr>
              <a:t> Statistical errors only</a:t>
            </a:r>
          </a:p>
          <a:p>
            <a:pPr lvl="1">
              <a:buClr>
                <a:srgbClr val="0000FF"/>
              </a:buClr>
              <a:buFont typeface="Wingdings" pitchFamily="2" charset="2"/>
              <a:buChar char="Ø"/>
            </a:pPr>
            <a:r>
              <a:rPr lang="en-US" sz="1800" b="1" dirty="0">
                <a:latin typeface="Comic Sans MS" pitchFamily="66" charset="0"/>
              </a:rPr>
              <a:t> Note: L~1/A</a:t>
            </a:r>
          </a:p>
        </p:txBody>
      </p:sp>
      <p:pic>
        <p:nvPicPr>
          <p:cNvPr id="5131" name="Picture 24"/>
          <p:cNvPicPr>
            <a:picLocks noChangeAspect="1"/>
          </p:cNvPicPr>
          <p:nvPr/>
        </p:nvPicPr>
        <p:blipFill>
          <a:blip r:embed="rId5" cstate="print"/>
          <a:srcRect/>
          <a:stretch>
            <a:fillRect/>
          </a:stretch>
        </p:blipFill>
        <p:spPr bwMode="auto">
          <a:xfrm>
            <a:off x="4584700" y="768350"/>
            <a:ext cx="3263900" cy="3054350"/>
          </a:xfrm>
          <a:prstGeom prst="rect">
            <a:avLst/>
          </a:prstGeom>
          <a:noFill/>
          <a:ln w="9525">
            <a:noFill/>
            <a:miter lim="800000"/>
            <a:headEnd/>
            <a:tailEnd/>
          </a:ln>
        </p:spPr>
      </p:pic>
      <p:cxnSp>
        <p:nvCxnSpPr>
          <p:cNvPr id="15" name="Curved Connector 14"/>
          <p:cNvCxnSpPr>
            <a:cxnSpLocks noChangeShapeType="1"/>
          </p:cNvCxnSpPr>
          <p:nvPr/>
        </p:nvCxnSpPr>
        <p:spPr bwMode="auto">
          <a:xfrm rot="10800000" flipV="1">
            <a:off x="3390900" y="1447800"/>
            <a:ext cx="3886200" cy="3314700"/>
          </a:xfrm>
          <a:prstGeom prst="curvedConnector3">
            <a:avLst>
              <a:gd name="adj1" fmla="val 50000"/>
            </a:avLst>
          </a:prstGeom>
          <a:noFill/>
          <a:ln w="34925">
            <a:solidFill>
              <a:srgbClr val="0000FF"/>
            </a:solidFill>
            <a:round/>
            <a:headEnd/>
            <a:tailEnd type="triangle" w="lg" len="lg"/>
          </a:ln>
        </p:spPr>
      </p:cxnSp>
      <p:sp>
        <p:nvSpPr>
          <p:cNvPr id="16" name="TextBox 15"/>
          <p:cNvSpPr txBox="1">
            <a:spLocks noChangeArrowheads="1"/>
          </p:cNvSpPr>
          <p:nvPr/>
        </p:nvSpPr>
        <p:spPr bwMode="auto">
          <a:xfrm>
            <a:off x="2451100" y="4711700"/>
            <a:ext cx="1703388" cy="369888"/>
          </a:xfrm>
          <a:prstGeom prst="rect">
            <a:avLst/>
          </a:prstGeom>
          <a:noFill/>
          <a:ln w="9525">
            <a:noFill/>
            <a:miter lim="800000"/>
            <a:headEnd/>
            <a:tailEnd/>
          </a:ln>
        </p:spPr>
        <p:txBody>
          <a:bodyPr wrap="none">
            <a:spAutoFit/>
          </a:bodyPr>
          <a:lstStyle/>
          <a:p>
            <a:r>
              <a:rPr lang="en-US" sz="1800">
                <a:solidFill>
                  <a:srgbClr val="0000FF"/>
                </a:solidFill>
              </a:rPr>
              <a:t>antishadowing</a:t>
            </a:r>
          </a:p>
        </p:txBody>
      </p:sp>
      <p:cxnSp>
        <p:nvCxnSpPr>
          <p:cNvPr id="18" name="Curved Connector 17"/>
          <p:cNvCxnSpPr>
            <a:cxnSpLocks noChangeShapeType="1"/>
          </p:cNvCxnSpPr>
          <p:nvPr/>
        </p:nvCxnSpPr>
        <p:spPr bwMode="auto">
          <a:xfrm rot="10800000" flipV="1">
            <a:off x="1955800" y="1765300"/>
            <a:ext cx="5003800" cy="2616200"/>
          </a:xfrm>
          <a:prstGeom prst="curvedConnector3">
            <a:avLst>
              <a:gd name="adj1" fmla="val 50000"/>
            </a:avLst>
          </a:prstGeom>
          <a:noFill/>
          <a:ln w="34925">
            <a:solidFill>
              <a:srgbClr val="0000FF"/>
            </a:solidFill>
            <a:round/>
            <a:headEnd/>
            <a:tailEnd type="stealth" w="lg" len="lg"/>
          </a:ln>
        </p:spPr>
      </p:cxnSp>
      <p:sp>
        <p:nvSpPr>
          <p:cNvPr id="19" name="TextBox 18"/>
          <p:cNvSpPr txBox="1">
            <a:spLocks noChangeArrowheads="1"/>
          </p:cNvSpPr>
          <p:nvPr/>
        </p:nvSpPr>
        <p:spPr bwMode="auto">
          <a:xfrm>
            <a:off x="850900" y="4394200"/>
            <a:ext cx="1587500" cy="646113"/>
          </a:xfrm>
          <a:prstGeom prst="rect">
            <a:avLst/>
          </a:prstGeom>
          <a:noFill/>
          <a:ln w="9525">
            <a:noFill/>
            <a:miter lim="800000"/>
            <a:headEnd/>
            <a:tailEnd/>
          </a:ln>
        </p:spPr>
        <p:txBody>
          <a:bodyPr wrap="none">
            <a:spAutoFit/>
          </a:bodyPr>
          <a:lstStyle/>
          <a:p>
            <a:r>
              <a:rPr lang="en-US" sz="1800">
                <a:solidFill>
                  <a:srgbClr val="0000FF"/>
                </a:solidFill>
              </a:rPr>
              <a:t>“sweet” spot</a:t>
            </a:r>
          </a:p>
          <a:p>
            <a:r>
              <a:rPr lang="en-US" sz="1800">
                <a:solidFill>
                  <a:srgbClr val="0000FF"/>
                </a:solidFill>
              </a:rPr>
              <a:t>R=1</a:t>
            </a:r>
          </a:p>
        </p:txBody>
      </p:sp>
      <p:cxnSp>
        <p:nvCxnSpPr>
          <p:cNvPr id="26" name="Straight Arrow Connector 25"/>
          <p:cNvCxnSpPr>
            <a:cxnSpLocks noChangeShapeType="1"/>
          </p:cNvCxnSpPr>
          <p:nvPr/>
        </p:nvCxnSpPr>
        <p:spPr bwMode="auto">
          <a:xfrm rot="10800000" flipV="1">
            <a:off x="2197100" y="2628900"/>
            <a:ext cx="4013200" cy="317500"/>
          </a:xfrm>
          <a:prstGeom prst="straightConnector1">
            <a:avLst/>
          </a:prstGeom>
          <a:noFill/>
          <a:ln w="34925">
            <a:solidFill>
              <a:srgbClr val="0000FF"/>
            </a:solidFill>
            <a:round/>
            <a:headEnd/>
            <a:tailEnd type="stealth" w="lg" len="lg"/>
          </a:ln>
        </p:spPr>
      </p:cxnSp>
      <p:sp>
        <p:nvSpPr>
          <p:cNvPr id="27" name="TextBox 26"/>
          <p:cNvSpPr txBox="1">
            <a:spLocks noChangeArrowheads="1"/>
          </p:cNvSpPr>
          <p:nvPr/>
        </p:nvSpPr>
        <p:spPr bwMode="auto">
          <a:xfrm>
            <a:off x="1333500" y="2703513"/>
            <a:ext cx="1052513" cy="738187"/>
          </a:xfrm>
          <a:prstGeom prst="rect">
            <a:avLst/>
          </a:prstGeom>
          <a:noFill/>
          <a:ln w="9525">
            <a:noFill/>
            <a:miter lim="800000"/>
            <a:headEnd/>
            <a:tailEnd/>
          </a:ln>
        </p:spPr>
        <p:txBody>
          <a:bodyPr wrap="none">
            <a:spAutoFit/>
          </a:bodyPr>
          <a:lstStyle/>
          <a:p>
            <a:r>
              <a:rPr lang="en-US" sz="1400">
                <a:solidFill>
                  <a:srgbClr val="0000FF"/>
                </a:solidFill>
              </a:rPr>
              <a:t>shadowing</a:t>
            </a:r>
          </a:p>
          <a:p>
            <a:r>
              <a:rPr lang="en-US" sz="1400">
                <a:solidFill>
                  <a:srgbClr val="0000FF"/>
                </a:solidFill>
              </a:rPr>
              <a:t>LHC </a:t>
            </a:r>
            <a:r>
              <a:rPr lang="en-US" sz="1400">
                <a:solidFill>
                  <a:srgbClr val="0000FF"/>
                </a:solidFill>
                <a:latin typeface="Symbol" pitchFamily="18" charset="2"/>
              </a:rPr>
              <a:t>h</a:t>
            </a:r>
            <a:r>
              <a:rPr lang="en-US" sz="1400">
                <a:solidFill>
                  <a:srgbClr val="0000FF"/>
                </a:solidFill>
              </a:rPr>
              <a:t>=0</a:t>
            </a:r>
          </a:p>
          <a:p>
            <a:r>
              <a:rPr lang="en-US" sz="1400">
                <a:solidFill>
                  <a:srgbClr val="0000FF"/>
                </a:solidFill>
                <a:latin typeface="Consolas" pitchFamily="49" charset="0"/>
              </a:rPr>
              <a:t>RHIC </a:t>
            </a:r>
            <a:r>
              <a:rPr lang="en-US" sz="1400">
                <a:solidFill>
                  <a:srgbClr val="0000FF"/>
                </a:solidFill>
                <a:latin typeface="Symbol" pitchFamily="18" charset="2"/>
              </a:rPr>
              <a:t>h</a:t>
            </a:r>
            <a:r>
              <a:rPr lang="en-US" sz="1400">
                <a:solidFill>
                  <a:srgbClr val="0000FF"/>
                </a:solidFill>
                <a:latin typeface="Consolas" pitchFamily="49" charset="0"/>
              </a:rPr>
              <a:t>=3</a:t>
            </a:r>
          </a:p>
        </p:txBody>
      </p:sp>
      <p:sp>
        <p:nvSpPr>
          <p:cNvPr id="5138" name="TextBox 27"/>
          <p:cNvSpPr txBox="1">
            <a:spLocks noChangeArrowheads="1"/>
          </p:cNvSpPr>
          <p:nvPr/>
        </p:nvSpPr>
        <p:spPr bwMode="auto">
          <a:xfrm>
            <a:off x="215900" y="2235200"/>
            <a:ext cx="184150" cy="369888"/>
          </a:xfrm>
          <a:prstGeom prst="rect">
            <a:avLst/>
          </a:prstGeom>
          <a:noFill/>
          <a:ln w="9525">
            <a:noFill/>
            <a:miter lim="800000"/>
            <a:headEnd/>
            <a:tailEnd/>
          </a:ln>
        </p:spPr>
        <p:txBody>
          <a:bodyPr wrap="none">
            <a:spAutoFit/>
          </a:bodyPr>
          <a:lstStyle/>
          <a:p>
            <a:endParaRPr lang="en-US" sz="1800"/>
          </a:p>
        </p:txBody>
      </p:sp>
      <p:sp>
        <p:nvSpPr>
          <p:cNvPr id="17" name="Slide Number Placeholder 16"/>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000" fill="hold"/>
                                        <p:tgtEl>
                                          <p:spTgt spid="16"/>
                                        </p:tgtEl>
                                        <p:attrNameLst>
                                          <p:attrName>ppt_w</p:attrName>
                                        </p:attrNameLst>
                                      </p:cBhvr>
                                      <p:tavLst>
                                        <p:tav tm="0">
                                          <p:val>
                                            <p:fltVal val="0"/>
                                          </p:val>
                                        </p:tav>
                                        <p:tav tm="100000">
                                          <p:val>
                                            <p:strVal val="#ppt_w"/>
                                          </p:val>
                                        </p:tav>
                                      </p:tavLst>
                                    </p:anim>
                                    <p:anim calcmode="lin" valueType="num">
                                      <p:cBhvr>
                                        <p:cTn id="12" dur="20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5"/>
                                        </p:tgtEl>
                                        <p:attrNameLst>
                                          <p:attrName>style.visibility</p:attrName>
                                        </p:attrNameLst>
                                      </p:cBhvr>
                                      <p:to>
                                        <p:strVal val="hidden"/>
                                      </p:to>
                                    </p:set>
                                  </p:childTnLst>
                                </p:cTn>
                              </p:par>
                              <p:par>
                                <p:cTn id="16" presetID="17"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000" fill="hold"/>
                                        <p:tgtEl>
                                          <p:spTgt spid="19"/>
                                        </p:tgtEl>
                                        <p:attrNameLst>
                                          <p:attrName>ppt_w</p:attrName>
                                        </p:attrNameLst>
                                      </p:cBhvr>
                                      <p:tavLst>
                                        <p:tav tm="0">
                                          <p:val>
                                            <p:fltVal val="0"/>
                                          </p:val>
                                        </p:tav>
                                        <p:tav tm="100000">
                                          <p:val>
                                            <p:strVal val="#ppt_w"/>
                                          </p:val>
                                        </p:tav>
                                      </p:tavLst>
                                    </p:anim>
                                    <p:anim calcmode="lin" valueType="num">
                                      <p:cBhvr>
                                        <p:cTn id="23" dur="20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 presetClass="exit" presetSubtype="0" fill="hold" nodeType="after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7"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50800"/>
            <a:ext cx="9105900" cy="609600"/>
          </a:xfrm>
        </p:spPr>
        <p:txBody>
          <a:bodyPr wrap="square" lIns="91440" tIns="45720" rIns="91440" bIns="45720" numCol="1" anchorCtr="0" compatLnSpc="1">
            <a:prstTxWarp prst="textNoShape">
              <a:avLst/>
            </a:prstTxWarp>
            <a:normAutofit fontScale="90000"/>
          </a:bodyPr>
          <a:lstStyle/>
          <a:p>
            <a:pPr eaLnBrk="1" hangingPunct="1">
              <a:defRPr/>
            </a:pPr>
            <a:r>
              <a:rPr lang="en-US" dirty="0" smtClean="0">
                <a:ea typeface="ＭＳ Ｐゴシック" pitchFamily="34" charset="-128"/>
              </a:rPr>
              <a:t>Reaching the saturation regime</a:t>
            </a:r>
          </a:p>
        </p:txBody>
      </p:sp>
      <p:sp>
        <p:nvSpPr>
          <p:cNvPr id="9221" name="Rectangle 8"/>
          <p:cNvSpPr>
            <a:spLocks/>
          </p:cNvSpPr>
          <p:nvPr/>
        </p:nvSpPr>
        <p:spPr bwMode="auto">
          <a:xfrm>
            <a:off x="101600" y="736600"/>
            <a:ext cx="8763000" cy="2311400"/>
          </a:xfrm>
          <a:prstGeom prst="rect">
            <a:avLst/>
          </a:prstGeom>
          <a:solidFill>
            <a:schemeClr val="bg1"/>
          </a:solidFill>
          <a:ln w="12700">
            <a:noFill/>
            <a:miter lim="800000"/>
            <a:headEnd/>
            <a:tailEnd/>
          </a:ln>
        </p:spPr>
        <p:txBody>
          <a:bodyPr lIns="0" tIns="0" rIns="41275" bIns="0"/>
          <a:lstStyle/>
          <a:p>
            <a:pPr marL="41275">
              <a:spcBef>
                <a:spcPts val="450"/>
              </a:spcBef>
            </a:pPr>
            <a:r>
              <a:rPr lang="en-US" sz="2000" b="1" dirty="0">
                <a:solidFill>
                  <a:srgbClr val="FF00FF"/>
                </a:solidFill>
                <a:latin typeface="Comic Sans MS" pitchFamily="66" charset="0"/>
                <a:cs typeface="Arial" pitchFamily="34" charset="0"/>
              </a:rPr>
              <a:t>Saturation:</a:t>
            </a:r>
          </a:p>
          <a:p>
            <a:pPr marL="41275">
              <a:spcBef>
                <a:spcPts val="450"/>
              </a:spcBef>
              <a:buClr>
                <a:srgbClr val="0000FF"/>
              </a:buClr>
              <a:buSzPct val="100000"/>
              <a:buFont typeface="Wingdings" pitchFamily="2" charset="2"/>
              <a:buChar char="q"/>
            </a:pPr>
            <a:r>
              <a:rPr lang="en-US" sz="2200" dirty="0">
                <a:cs typeface="Arial" pitchFamily="34" charset="0"/>
              </a:rPr>
              <a:t> </a:t>
            </a:r>
            <a:r>
              <a:rPr lang="en-US" sz="2200" b="1" dirty="0">
                <a:latin typeface="Comic Sans MS" pitchFamily="66" charset="0"/>
                <a:cs typeface="Arial" pitchFamily="34" charset="0"/>
              </a:rPr>
              <a:t>Au: Strong hints from RHIC at x ~ 10</a:t>
            </a:r>
            <a:r>
              <a:rPr lang="en-US" sz="2200" b="1" baseline="32000" dirty="0">
                <a:latin typeface="Comic Sans MS" pitchFamily="66" charset="0"/>
                <a:cs typeface="Arial" pitchFamily="34" charset="0"/>
              </a:rPr>
              <a:t>-3</a:t>
            </a:r>
            <a:endParaRPr lang="en-US" sz="2200" b="1" dirty="0">
              <a:latin typeface="Comic Sans MS" pitchFamily="66" charset="0"/>
              <a:cs typeface="Arial" pitchFamily="34" charset="0"/>
            </a:endParaRPr>
          </a:p>
          <a:p>
            <a:pPr marL="41275">
              <a:spcBef>
                <a:spcPts val="450"/>
              </a:spcBef>
              <a:buClr>
                <a:srgbClr val="0000FF"/>
              </a:buClr>
              <a:buSzPct val="100000"/>
              <a:buFont typeface="Wingdings" pitchFamily="2" charset="2"/>
              <a:buChar char="q"/>
            </a:pPr>
            <a:r>
              <a:rPr lang="en-US" sz="2200" b="1" dirty="0">
                <a:latin typeface="Comic Sans MS" pitchFamily="66" charset="0"/>
                <a:cs typeface="Arial" pitchFamily="34" charset="0"/>
              </a:rPr>
              <a:t> p: Weak hints at </a:t>
            </a:r>
            <a:r>
              <a:rPr lang="en-US" sz="2200" b="1" dirty="0" smtClean="0">
                <a:latin typeface="Comic Sans MS" pitchFamily="66" charset="0"/>
                <a:cs typeface="Arial" pitchFamily="34" charset="0"/>
              </a:rPr>
              <a:t>HERA </a:t>
            </a:r>
            <a:r>
              <a:rPr lang="en-US" sz="2200" b="1" dirty="0">
                <a:latin typeface="Comic Sans MS" pitchFamily="66" charset="0"/>
                <a:cs typeface="Arial" pitchFamily="34" charset="0"/>
              </a:rPr>
              <a:t>up to x=6.32</a:t>
            </a:r>
            <a:r>
              <a:rPr lang="en-US" sz="2200" b="1" dirty="0">
                <a:latin typeface="Comic Sans MS" pitchFamily="66" charset="0"/>
                <a:sym typeface="Symbol" pitchFamily="18" charset="2"/>
              </a:rPr>
              <a:t>⋅</a:t>
            </a:r>
            <a:r>
              <a:rPr lang="en-US" sz="2200" b="1" dirty="0">
                <a:latin typeface="Comic Sans MS" pitchFamily="66" charset="0"/>
                <a:cs typeface="Arial" pitchFamily="34" charset="0"/>
              </a:rPr>
              <a:t>10</a:t>
            </a:r>
            <a:r>
              <a:rPr lang="en-US" sz="2200" b="1" baseline="32000" dirty="0">
                <a:latin typeface="Comic Sans MS" pitchFamily="66" charset="0"/>
                <a:cs typeface="Arial" pitchFamily="34" charset="0"/>
              </a:rPr>
              <a:t>-5</a:t>
            </a:r>
            <a:r>
              <a:rPr lang="en-US" sz="2200" b="1" dirty="0">
                <a:latin typeface="Comic Sans MS" pitchFamily="66" charset="0"/>
                <a:cs typeface="Arial" pitchFamily="34" charset="0"/>
              </a:rPr>
              <a:t>, Q</a:t>
            </a:r>
            <a:r>
              <a:rPr lang="en-US" sz="2200" b="1" baseline="32000" dirty="0">
                <a:latin typeface="Comic Sans MS" pitchFamily="66" charset="0"/>
                <a:cs typeface="Arial" pitchFamily="34" charset="0"/>
              </a:rPr>
              <a:t>2</a:t>
            </a:r>
            <a:r>
              <a:rPr lang="en-US" sz="2200" b="1" dirty="0">
                <a:latin typeface="Comic Sans MS" pitchFamily="66" charset="0"/>
                <a:cs typeface="Arial" pitchFamily="34" charset="0"/>
              </a:rPr>
              <a:t> = 1-5 GeV</a:t>
            </a:r>
            <a:r>
              <a:rPr lang="en-US" sz="2200" b="1" baseline="32000" dirty="0">
                <a:latin typeface="Comic Sans MS" pitchFamily="66" charset="0"/>
                <a:cs typeface="Arial" pitchFamily="34" charset="0"/>
              </a:rPr>
              <a:t>2</a:t>
            </a:r>
          </a:p>
        </p:txBody>
      </p:sp>
      <p:grpSp>
        <p:nvGrpSpPr>
          <p:cNvPr id="2" name="Group 10"/>
          <p:cNvGrpSpPr>
            <a:grpSpLocks/>
          </p:cNvGrpSpPr>
          <p:nvPr/>
        </p:nvGrpSpPr>
        <p:grpSpPr bwMode="auto">
          <a:xfrm>
            <a:off x="4592637" y="1976438"/>
            <a:ext cx="4343400" cy="4718050"/>
            <a:chOff x="0" y="0"/>
            <a:chExt cx="2736" cy="2971"/>
          </a:xfrm>
          <a:noFill/>
        </p:grpSpPr>
        <p:pic>
          <p:nvPicPr>
            <p:cNvPr id="13324" name="Picture 12"/>
            <p:cNvPicPr>
              <a:picLocks noChangeAspect="1" noChangeArrowheads="1"/>
            </p:cNvPicPr>
            <p:nvPr/>
          </p:nvPicPr>
          <p:blipFill>
            <a:blip r:embed="rId3" cstate="print"/>
            <a:srcRect/>
            <a:stretch>
              <a:fillRect/>
            </a:stretch>
          </p:blipFill>
          <p:spPr bwMode="auto">
            <a:xfrm>
              <a:off x="0" y="0"/>
              <a:ext cx="2736" cy="2971"/>
            </a:xfrm>
            <a:prstGeom prst="rect">
              <a:avLst/>
            </a:prstGeom>
            <a:solidFill>
              <a:schemeClr val="bg1"/>
            </a:solidFill>
            <a:ln w="12700" cap="flat">
              <a:noFill/>
              <a:round/>
              <a:headEnd/>
              <a:tailEnd/>
            </a:ln>
          </p:spPr>
        </p:pic>
        <p:sp>
          <p:nvSpPr>
            <p:cNvPr id="13323" name="Rectangle 11"/>
            <p:cNvSpPr>
              <a:spLocks/>
            </p:cNvSpPr>
            <p:nvPr/>
          </p:nvSpPr>
          <p:spPr bwMode="auto">
            <a:xfrm>
              <a:off x="1763" y="1882"/>
              <a:ext cx="960" cy="724"/>
            </a:xfrm>
            <a:prstGeom prst="rect">
              <a:avLst/>
            </a:prstGeom>
            <a:grpFill/>
            <a:ln w="12700" cap="flat">
              <a:noFill/>
              <a:miter lim="800000"/>
              <a:headEnd type="none" w="med" len="med"/>
              <a:tailEnd type="none" w="med" len="med"/>
            </a:ln>
          </p:spPr>
          <p:txBody>
            <a:bodyPr lIns="0" tIns="0" rIns="41275" bIns="0"/>
            <a:lstStyle/>
            <a:p>
              <a:pPr marL="41275">
                <a:defRPr/>
              </a:pPr>
              <a:r>
                <a:rPr lang="en-US" sz="1100" b="1" dirty="0">
                  <a:solidFill>
                    <a:schemeClr val="bg1"/>
                  </a:solidFill>
                  <a:latin typeface="Corbel" charset="0"/>
                  <a:ea typeface="Arial" pitchFamily="-109" charset="0"/>
                  <a:cs typeface="Arial" pitchFamily="-109" charset="0"/>
                </a:rPr>
                <a:t>Kowalski, </a:t>
              </a:r>
              <a:r>
                <a:rPr lang="en-US" sz="1100" b="1" dirty="0" err="1">
                  <a:solidFill>
                    <a:schemeClr val="bg1"/>
                  </a:solidFill>
                  <a:latin typeface="Corbel" charset="0"/>
                  <a:ea typeface="Arial" pitchFamily="-109" charset="0"/>
                  <a:cs typeface="Arial" pitchFamily="-109" charset="0"/>
                </a:rPr>
                <a:t>Lappi</a:t>
              </a:r>
              <a:r>
                <a:rPr lang="en-US" sz="1100" b="1" dirty="0">
                  <a:solidFill>
                    <a:schemeClr val="bg1"/>
                  </a:solidFill>
                  <a:latin typeface="Corbel" charset="0"/>
                  <a:ea typeface="Arial" pitchFamily="-109" charset="0"/>
                  <a:cs typeface="Arial" pitchFamily="-109" charset="0"/>
                </a:rPr>
                <a:t> and </a:t>
              </a:r>
              <a:r>
                <a:rPr lang="en-US" sz="1100" b="1" dirty="0" err="1">
                  <a:solidFill>
                    <a:schemeClr val="bg1"/>
                  </a:solidFill>
                  <a:latin typeface="Corbel" charset="0"/>
                  <a:ea typeface="Arial" pitchFamily="-109" charset="0"/>
                  <a:cs typeface="Arial" pitchFamily="-109" charset="0"/>
                </a:rPr>
                <a:t>Venugopalan</a:t>
              </a:r>
              <a:r>
                <a:rPr lang="en-US" sz="1100" b="1" dirty="0">
                  <a:solidFill>
                    <a:schemeClr val="bg1"/>
                  </a:solidFill>
                  <a:latin typeface="Corbel" charset="0"/>
                  <a:ea typeface="Arial" pitchFamily="-109" charset="0"/>
                  <a:cs typeface="Arial" pitchFamily="-109" charset="0"/>
                </a:rPr>
                <a:t>, PRL 100, 022303 (2008)</a:t>
              </a:r>
              <a:r>
                <a:rPr lang="en-US" sz="100" b="1" dirty="0">
                  <a:solidFill>
                    <a:schemeClr val="bg1"/>
                  </a:solidFill>
                  <a:latin typeface="Corbel" charset="0"/>
                  <a:ea typeface="Arial" pitchFamily="-109" charset="0"/>
                  <a:cs typeface="Arial" pitchFamily="-109" charset="0"/>
                </a:rPr>
                <a:t>)</a:t>
              </a:r>
              <a:r>
                <a:rPr lang="en-US" sz="1100" b="1" dirty="0">
                  <a:solidFill>
                    <a:schemeClr val="bg1"/>
                  </a:solidFill>
                  <a:latin typeface="Corbel" charset="0"/>
                  <a:ea typeface="Arial" pitchFamily="-109" charset="0"/>
                  <a:cs typeface="Arial" pitchFamily="-109" charset="0"/>
                </a:rPr>
                <a:t>;</a:t>
              </a:r>
            </a:p>
            <a:p>
              <a:pPr marL="41275">
                <a:defRPr/>
              </a:pPr>
              <a:r>
                <a:rPr lang="en-US" sz="1100" b="1" dirty="0">
                  <a:solidFill>
                    <a:schemeClr val="bg1"/>
                  </a:solidFill>
                  <a:latin typeface="Corbel" charset="0"/>
                  <a:ea typeface="Arial" pitchFamily="-109" charset="0"/>
                  <a:cs typeface="Arial" pitchFamily="-109" charset="0"/>
                </a:rPr>
                <a:t> </a:t>
              </a:r>
              <a:r>
                <a:rPr lang="en-US" sz="1100" b="1" dirty="0" err="1">
                  <a:solidFill>
                    <a:schemeClr val="bg1"/>
                  </a:solidFill>
                  <a:latin typeface="Corbel" charset="0"/>
                  <a:ea typeface="Arial" pitchFamily="-109" charset="0"/>
                  <a:cs typeface="Arial" pitchFamily="-109" charset="0"/>
                </a:rPr>
                <a:t>Armesto</a:t>
              </a:r>
              <a:r>
                <a:rPr lang="en-US" sz="1100" b="1" dirty="0">
                  <a:solidFill>
                    <a:schemeClr val="bg1"/>
                  </a:solidFill>
                  <a:latin typeface="Corbel" charset="0"/>
                  <a:ea typeface="Arial" pitchFamily="-109" charset="0"/>
                  <a:cs typeface="Arial" pitchFamily="-109" charset="0"/>
                </a:rPr>
                <a:t> et al., PRL 94:022002;</a:t>
              </a:r>
            </a:p>
            <a:p>
              <a:pPr marL="41275">
                <a:defRPr/>
              </a:pPr>
              <a:r>
                <a:rPr lang="en-US" sz="1100" b="1" dirty="0">
                  <a:latin typeface="Corbel" charset="0"/>
                  <a:ea typeface="Arial" pitchFamily="-109" charset="0"/>
                  <a:cs typeface="Arial" pitchFamily="-109" charset="0"/>
                </a:rPr>
                <a:t> Kowalski, </a:t>
              </a:r>
              <a:r>
                <a:rPr lang="en-US" sz="1100" b="1" dirty="0" err="1">
                  <a:latin typeface="Corbel" charset="0"/>
                  <a:ea typeface="Arial" pitchFamily="-109" charset="0"/>
                  <a:cs typeface="Arial" pitchFamily="-109" charset="0"/>
                </a:rPr>
                <a:t>Teaney</a:t>
              </a:r>
              <a:r>
                <a:rPr lang="en-US" sz="1100" b="1" dirty="0">
                  <a:latin typeface="Corbel" charset="0"/>
                  <a:ea typeface="Arial" pitchFamily="-109" charset="0"/>
                  <a:cs typeface="Arial" pitchFamily="-109" charset="0"/>
                </a:rPr>
                <a:t>, PRD 68:114005)</a:t>
              </a:r>
            </a:p>
          </p:txBody>
        </p:sp>
      </p:grpSp>
      <p:sp>
        <p:nvSpPr>
          <p:cNvPr id="9223" name="Rectangle 15"/>
          <p:cNvSpPr>
            <a:spLocks/>
          </p:cNvSpPr>
          <p:nvPr/>
        </p:nvSpPr>
        <p:spPr bwMode="auto">
          <a:xfrm>
            <a:off x="215900" y="1993900"/>
            <a:ext cx="2611438" cy="276225"/>
          </a:xfrm>
          <a:prstGeom prst="rect">
            <a:avLst/>
          </a:prstGeom>
          <a:noFill/>
          <a:ln w="12700">
            <a:noFill/>
            <a:miter lim="800000"/>
            <a:headEnd/>
            <a:tailEnd/>
          </a:ln>
        </p:spPr>
        <p:txBody>
          <a:bodyPr wrap="none" lIns="0" tIns="0" rIns="40639" bIns="0">
            <a:spAutoFit/>
          </a:bodyPr>
          <a:lstStyle/>
          <a:p>
            <a:pPr marL="39688"/>
            <a:r>
              <a:rPr lang="en-US" sz="1800" b="1">
                <a:solidFill>
                  <a:srgbClr val="FF00FF"/>
                </a:solidFill>
                <a:latin typeface="Comic Sans MS" pitchFamily="66" charset="0"/>
                <a:cs typeface="Arial" pitchFamily="34" charset="0"/>
              </a:rPr>
              <a:t>Nuclear Enhancement:</a:t>
            </a:r>
          </a:p>
        </p:txBody>
      </p:sp>
      <p:grpSp>
        <p:nvGrpSpPr>
          <p:cNvPr id="3" name="Group 16"/>
          <p:cNvGrpSpPr>
            <a:grpSpLocks/>
          </p:cNvGrpSpPr>
          <p:nvPr/>
        </p:nvGrpSpPr>
        <p:grpSpPr bwMode="auto">
          <a:xfrm>
            <a:off x="5295900" y="2006600"/>
            <a:ext cx="1968500" cy="2514600"/>
            <a:chOff x="0" y="0"/>
            <a:chExt cx="1240" cy="1584"/>
          </a:xfrm>
        </p:grpSpPr>
        <p:sp>
          <p:nvSpPr>
            <p:cNvPr id="13329" name="Freeform 17"/>
            <p:cNvSpPr>
              <a:spLocks/>
            </p:cNvSpPr>
            <p:nvPr/>
          </p:nvSpPr>
          <p:spPr bwMode="auto">
            <a:xfrm>
              <a:off x="0" y="0"/>
              <a:ext cx="1240" cy="1584"/>
            </a:xfrm>
            <a:custGeom>
              <a:avLst/>
              <a:gdLst/>
              <a:ahLst/>
              <a:cxnLst>
                <a:cxn ang="0">
                  <a:pos x="0" y="21600"/>
                </a:cxn>
                <a:cxn ang="0">
                  <a:pos x="21600" y="21600"/>
                </a:cxn>
                <a:cxn ang="0">
                  <a:pos x="21600" y="10909"/>
                </a:cxn>
                <a:cxn ang="0">
                  <a:pos x="16444" y="109"/>
                </a:cxn>
                <a:cxn ang="0">
                  <a:pos x="0" y="0"/>
                </a:cxn>
                <a:cxn ang="0">
                  <a:pos x="0" y="21600"/>
                </a:cxn>
                <a:cxn ang="0">
                  <a:pos x="0" y="21600"/>
                </a:cxn>
              </a:cxnLst>
              <a:rect l="0" t="0" r="r" b="b"/>
              <a:pathLst>
                <a:path w="21600" h="21600">
                  <a:moveTo>
                    <a:pt x="0" y="21600"/>
                  </a:moveTo>
                  <a:lnTo>
                    <a:pt x="21600" y="21600"/>
                  </a:lnTo>
                  <a:lnTo>
                    <a:pt x="21600" y="10909"/>
                  </a:lnTo>
                  <a:lnTo>
                    <a:pt x="16444" y="109"/>
                  </a:lnTo>
                  <a:lnTo>
                    <a:pt x="0" y="0"/>
                  </a:lnTo>
                  <a:lnTo>
                    <a:pt x="0" y="21600"/>
                  </a:lnTo>
                  <a:close/>
                  <a:moveTo>
                    <a:pt x="0" y="21600"/>
                  </a:moveTo>
                </a:path>
              </a:pathLst>
            </a:custGeom>
            <a:solidFill>
              <a:schemeClr val="tx1">
                <a:lumMod val="50000"/>
                <a:alpha val="29999"/>
              </a:schemeClr>
            </a:solidFill>
            <a:ln w="12700" cap="flat">
              <a:noFill/>
              <a:round/>
              <a:headEnd type="none" w="med" len="med"/>
              <a:tailEnd type="none" w="med" len="med"/>
            </a:ln>
          </p:spPr>
          <p:txBody>
            <a:bodyPr lIns="0" tIns="0" rIns="0" bIns="0"/>
            <a:lstStyle/>
            <a:p>
              <a:pPr>
                <a:defRPr/>
              </a:pPr>
              <a:endParaRPr lang="en-US" sz="1800">
                <a:latin typeface="Corbel" charset="0"/>
                <a:ea typeface="ＭＳ Ｐゴシック" charset="-128"/>
                <a:cs typeface="ＭＳ Ｐゴシック" charset="-128"/>
              </a:endParaRPr>
            </a:p>
          </p:txBody>
        </p:sp>
        <p:sp>
          <p:nvSpPr>
            <p:cNvPr id="9232" name="Rectangle 18"/>
            <p:cNvSpPr>
              <a:spLocks/>
            </p:cNvSpPr>
            <p:nvPr/>
          </p:nvSpPr>
          <p:spPr bwMode="auto">
            <a:xfrm>
              <a:off x="184" y="128"/>
              <a:ext cx="484" cy="233"/>
            </a:xfrm>
            <a:prstGeom prst="rect">
              <a:avLst/>
            </a:prstGeom>
            <a:noFill/>
            <a:ln w="12700">
              <a:noFill/>
              <a:miter lim="800000"/>
              <a:headEnd/>
              <a:tailEnd/>
            </a:ln>
          </p:spPr>
          <p:txBody>
            <a:bodyPr wrap="none" lIns="0" tIns="0" rIns="40639" bIns="0">
              <a:spAutoFit/>
            </a:bodyPr>
            <a:lstStyle/>
            <a:p>
              <a:pPr marL="39688"/>
              <a:r>
                <a:rPr lang="en-US">
                  <a:solidFill>
                    <a:srgbClr val="0000FF"/>
                  </a:solidFill>
                  <a:cs typeface="Arial" pitchFamily="34" charset="0"/>
                </a:rPr>
                <a:t>Hera</a:t>
              </a:r>
            </a:p>
          </p:txBody>
        </p:sp>
      </p:grpSp>
      <p:sp>
        <p:nvSpPr>
          <p:cNvPr id="13331" name="AutoShape 19"/>
          <p:cNvSpPr>
            <a:spLocks/>
          </p:cNvSpPr>
          <p:nvPr/>
        </p:nvSpPr>
        <p:spPr bwMode="auto">
          <a:xfrm rot="-5400000">
            <a:off x="5422900" y="4775200"/>
            <a:ext cx="2387600" cy="393700"/>
          </a:xfrm>
          <a:prstGeom prst="rightArrow">
            <a:avLst>
              <a:gd name="adj1" fmla="val 67093"/>
              <a:gd name="adj2" fmla="val 145183"/>
            </a:avLst>
          </a:prstGeom>
          <a:gradFill rotWithShape="0">
            <a:gsLst>
              <a:gs pos="0">
                <a:srgbClr val="FFFF00"/>
              </a:gs>
              <a:gs pos="100000">
                <a:srgbClr val="FF0000"/>
              </a:gs>
            </a:gsLst>
            <a:lin ang="0" scaled="1"/>
          </a:gradFill>
          <a:ln w="12700">
            <a:solidFill>
              <a:schemeClr val="tx1"/>
            </a:solidFill>
            <a:round/>
            <a:headEnd/>
            <a:tailEnd/>
          </a:ln>
        </p:spPr>
        <p:txBody>
          <a:bodyPr lIns="0" tIns="0" rIns="0" bIns="0"/>
          <a:lstStyle/>
          <a:p>
            <a:endParaRPr lang="en-US" sz="1800"/>
          </a:p>
        </p:txBody>
      </p:sp>
      <p:graphicFrame>
        <p:nvGraphicFramePr>
          <p:cNvPr id="9218" name="Object 2"/>
          <p:cNvGraphicFramePr>
            <a:graphicFrameLocks noChangeAspect="1"/>
          </p:cNvGraphicFramePr>
          <p:nvPr/>
        </p:nvGraphicFramePr>
        <p:xfrm>
          <a:off x="204788" y="2308225"/>
          <a:ext cx="2425700" cy="725488"/>
        </p:xfrm>
        <a:graphic>
          <a:graphicData uri="http://schemas.openxmlformats.org/presentationml/2006/ole">
            <p:oleObj spid="_x0000_s7170" name="Equation" r:id="rId4" imgW="2425700" imgH="774700" progId="">
              <p:embed/>
            </p:oleObj>
          </a:graphicData>
        </a:graphic>
      </p:graphicFrame>
      <p:sp>
        <p:nvSpPr>
          <p:cNvPr id="31" name="Rectangle 5"/>
          <p:cNvSpPr txBox="1">
            <a:spLocks noChangeArrowheads="1"/>
          </p:cNvSpPr>
          <p:nvPr/>
        </p:nvSpPr>
        <p:spPr bwMode="auto">
          <a:xfrm>
            <a:off x="-3175" y="3003550"/>
            <a:ext cx="4241800" cy="1854200"/>
          </a:xfrm>
          <a:prstGeom prst="rect">
            <a:avLst/>
          </a:prstGeom>
          <a:noFill/>
          <a:ln w="9525">
            <a:noFill/>
            <a:miter lim="800000"/>
            <a:headEnd/>
            <a:tailEnd/>
          </a:ln>
          <a:effectLst/>
        </p:spPr>
        <p:txBody>
          <a:bodyPr rIns="133350"/>
          <a:lstStyle/>
          <a:p>
            <a:pPr marL="342900" indent="-342900" defTabSz="914400">
              <a:spcBef>
                <a:spcPct val="20000"/>
              </a:spcBef>
              <a:buClr>
                <a:srgbClr val="0000FF"/>
              </a:buClr>
              <a:defRPr/>
            </a:pPr>
            <a:r>
              <a:rPr kumimoji="1" lang="en-US" dirty="0">
                <a:solidFill>
                  <a:srgbClr val="FFFFCC"/>
                </a:solidFill>
                <a:latin typeface="Comic Sans MS" pitchFamily="66" charset="0"/>
              </a:rPr>
              <a:t>Coverage:</a:t>
            </a:r>
          </a:p>
          <a:p>
            <a:pPr marL="254000" lvl="1" indent="-285750" defTabSz="914400">
              <a:spcBef>
                <a:spcPct val="20000"/>
              </a:spcBef>
              <a:buClr>
                <a:srgbClr val="0000FF"/>
              </a:buClr>
              <a:buFont typeface="Wingdings" pitchFamily="2" charset="2"/>
              <a:buChar char="Ø"/>
              <a:defRPr/>
            </a:pPr>
            <a:r>
              <a:rPr kumimoji="1" lang="en-US" sz="2000" dirty="0">
                <a:solidFill>
                  <a:srgbClr val="FFFFCC"/>
                </a:solidFill>
                <a:latin typeface="Comic Sans MS" pitchFamily="66" charset="0"/>
              </a:rPr>
              <a:t>Need lever arm in Q</a:t>
            </a:r>
            <a:r>
              <a:rPr kumimoji="1" lang="en-US" sz="2000" baseline="32000" dirty="0">
                <a:solidFill>
                  <a:srgbClr val="FFFFCC"/>
                </a:solidFill>
                <a:latin typeface="Comic Sans MS" pitchFamily="66" charset="0"/>
              </a:rPr>
              <a:t>2</a:t>
            </a:r>
            <a:r>
              <a:rPr kumimoji="1" lang="en-US" sz="2000" dirty="0">
                <a:solidFill>
                  <a:srgbClr val="FFFFCC"/>
                </a:solidFill>
                <a:latin typeface="Comic Sans MS" pitchFamily="66" charset="0"/>
              </a:rPr>
              <a:t> at fixed x to constrain models</a:t>
            </a:r>
          </a:p>
          <a:p>
            <a:pPr marL="254000" lvl="1" indent="-285750" defTabSz="914400">
              <a:spcBef>
                <a:spcPct val="20000"/>
              </a:spcBef>
              <a:buClr>
                <a:srgbClr val="0000FF"/>
              </a:buClr>
              <a:buFont typeface="Wingdings" pitchFamily="2" charset="2"/>
              <a:buChar char="Ø"/>
              <a:defRPr/>
            </a:pPr>
            <a:r>
              <a:rPr kumimoji="1" lang="en-US" sz="2000" dirty="0">
                <a:solidFill>
                  <a:srgbClr val="FFFFCC"/>
                </a:solidFill>
                <a:latin typeface="Comic Sans MS" pitchFamily="66" charset="0"/>
              </a:rPr>
              <a:t>Need Q &gt; Q</a:t>
            </a:r>
            <a:r>
              <a:rPr kumimoji="1" lang="en-US" sz="2000" baseline="-6000" dirty="0">
                <a:solidFill>
                  <a:srgbClr val="FFFFCC"/>
                </a:solidFill>
                <a:latin typeface="Comic Sans MS" pitchFamily="66" charset="0"/>
              </a:rPr>
              <a:t>s</a:t>
            </a:r>
            <a:r>
              <a:rPr kumimoji="1" lang="en-US" sz="2000" dirty="0">
                <a:solidFill>
                  <a:srgbClr val="FFFFCC"/>
                </a:solidFill>
                <a:latin typeface="Comic Sans MS" pitchFamily="66" charset="0"/>
              </a:rPr>
              <a:t> to study onset of saturation</a:t>
            </a:r>
          </a:p>
        </p:txBody>
      </p:sp>
      <p:grpSp>
        <p:nvGrpSpPr>
          <p:cNvPr id="4" name="Group 34"/>
          <p:cNvGrpSpPr>
            <a:grpSpLocks noChangeAspect="1"/>
          </p:cNvGrpSpPr>
          <p:nvPr/>
        </p:nvGrpSpPr>
        <p:grpSpPr>
          <a:xfrm>
            <a:off x="4822191" y="2019300"/>
            <a:ext cx="4033520" cy="3790950"/>
            <a:chOff x="127000" y="884238"/>
            <a:chExt cx="5041900" cy="4738687"/>
          </a:xfrm>
          <a:solidFill>
            <a:schemeClr val="bg1"/>
          </a:solidFill>
        </p:grpSpPr>
        <p:pic>
          <p:nvPicPr>
            <p:cNvPr id="36" name="Picture 3"/>
            <p:cNvPicPr>
              <a:picLocks noChangeAspect="1" noChangeArrowheads="1"/>
            </p:cNvPicPr>
            <p:nvPr/>
          </p:nvPicPr>
          <p:blipFill>
            <a:blip r:embed="rId5" cstate="print"/>
            <a:srcRect/>
            <a:stretch>
              <a:fillRect/>
            </a:stretch>
          </p:blipFill>
          <p:spPr bwMode="auto">
            <a:xfrm>
              <a:off x="127000" y="884238"/>
              <a:ext cx="5041900" cy="4738687"/>
            </a:xfrm>
            <a:prstGeom prst="rect">
              <a:avLst/>
            </a:prstGeom>
            <a:grpFill/>
            <a:ln w="12700" cap="flat">
              <a:noFill/>
              <a:round/>
              <a:headEnd/>
              <a:tailEnd/>
            </a:ln>
          </p:spPr>
        </p:pic>
        <p:sp>
          <p:nvSpPr>
            <p:cNvPr id="37" name="Freeform 4"/>
            <p:cNvSpPr>
              <a:spLocks/>
            </p:cNvSpPr>
            <p:nvPr/>
          </p:nvSpPr>
          <p:spPr bwMode="auto">
            <a:xfrm>
              <a:off x="708381" y="2819400"/>
              <a:ext cx="2451100" cy="1485900"/>
            </a:xfrm>
            <a:custGeom>
              <a:avLst/>
              <a:gdLst/>
              <a:ahLst/>
              <a:cxnLst>
                <a:cxn ang="0">
                  <a:pos x="0" y="21600"/>
                </a:cxn>
                <a:cxn ang="0">
                  <a:pos x="21600" y="21600"/>
                </a:cxn>
                <a:cxn ang="0">
                  <a:pos x="21593" y="14466"/>
                </a:cxn>
                <a:cxn ang="0">
                  <a:pos x="12419" y="9164"/>
                </a:cxn>
                <a:cxn ang="0">
                  <a:pos x="0" y="0"/>
                </a:cxn>
                <a:cxn ang="0">
                  <a:pos x="0" y="21600"/>
                </a:cxn>
                <a:cxn ang="0">
                  <a:pos x="0" y="21600"/>
                </a:cxn>
              </a:cxnLst>
              <a:rect l="0" t="0" r="r" b="b"/>
              <a:pathLst>
                <a:path w="21600" h="21600">
                  <a:moveTo>
                    <a:pt x="0" y="21600"/>
                  </a:moveTo>
                  <a:lnTo>
                    <a:pt x="21600" y="21600"/>
                  </a:lnTo>
                  <a:lnTo>
                    <a:pt x="21593" y="14466"/>
                  </a:lnTo>
                  <a:cubicBezTo>
                    <a:pt x="21593" y="14466"/>
                    <a:pt x="15887" y="11127"/>
                    <a:pt x="12419" y="9164"/>
                  </a:cubicBezTo>
                  <a:cubicBezTo>
                    <a:pt x="8950" y="7200"/>
                    <a:pt x="0" y="0"/>
                    <a:pt x="0" y="0"/>
                  </a:cubicBezTo>
                  <a:lnTo>
                    <a:pt x="0" y="21600"/>
                  </a:lnTo>
                  <a:close/>
                  <a:moveTo>
                    <a:pt x="0" y="21600"/>
                  </a:moveTo>
                </a:path>
              </a:pathLst>
            </a:custGeom>
            <a:solidFill>
              <a:schemeClr val="accent4">
                <a:lumMod val="60000"/>
                <a:lumOff val="40000"/>
                <a:alpha val="50000"/>
              </a:schemeClr>
            </a:solidFill>
            <a:ln w="12700" cap="flat">
              <a:noFill/>
              <a:round/>
              <a:headEnd type="none" w="med" len="med"/>
              <a:tailEnd type="none" w="med" len="med"/>
            </a:ln>
          </p:spPr>
          <p:txBody>
            <a:bodyPr lIns="0" tIns="0" rIns="0" bIns="0"/>
            <a:lstStyle/>
            <a:p>
              <a:pPr>
                <a:defRPr/>
              </a:pPr>
              <a:endParaRPr lang="en-US" sz="1800">
                <a:latin typeface="Corbel" charset="0"/>
                <a:ea typeface="ＭＳ Ｐゴシック" charset="-128"/>
                <a:cs typeface="ＭＳ Ｐゴシック" charset="-128"/>
              </a:endParaRPr>
            </a:p>
          </p:txBody>
        </p:sp>
      </p:grpSp>
      <p:sp>
        <p:nvSpPr>
          <p:cNvPr id="38" name="Rectangle 6"/>
          <p:cNvSpPr>
            <a:spLocks/>
          </p:cNvSpPr>
          <p:nvPr/>
        </p:nvSpPr>
        <p:spPr bwMode="auto">
          <a:xfrm>
            <a:off x="-3175" y="5010150"/>
            <a:ext cx="7988300" cy="1155700"/>
          </a:xfrm>
          <a:prstGeom prst="rect">
            <a:avLst/>
          </a:prstGeom>
          <a:noFill/>
          <a:ln w="12700">
            <a:noFill/>
            <a:miter lim="800000"/>
            <a:headEnd/>
            <a:tailEnd/>
          </a:ln>
        </p:spPr>
        <p:txBody>
          <a:bodyPr lIns="0" tIns="0" rIns="41275" bIns="0"/>
          <a:lstStyle/>
          <a:p>
            <a:pPr marL="254000" indent="-254000">
              <a:spcBef>
                <a:spcPts val="450"/>
              </a:spcBef>
              <a:buClr>
                <a:srgbClr val="0000FF"/>
              </a:buClr>
              <a:buSzPct val="100000"/>
              <a:buFont typeface="Wingdings" pitchFamily="2" charset="2"/>
              <a:buChar char="q"/>
            </a:pPr>
            <a:r>
              <a:rPr lang="en-US" sz="2000" dirty="0" err="1">
                <a:solidFill>
                  <a:srgbClr val="FFFFCC"/>
                </a:solidFill>
                <a:latin typeface="Comic Sans MS" pitchFamily="66" charset="0"/>
                <a:cs typeface="Arial" pitchFamily="34" charset="0"/>
              </a:rPr>
              <a:t>ep</a:t>
            </a:r>
            <a:r>
              <a:rPr lang="en-US" sz="2000" dirty="0">
                <a:solidFill>
                  <a:srgbClr val="FFFFCC"/>
                </a:solidFill>
                <a:latin typeface="Comic Sans MS" pitchFamily="66" charset="0"/>
                <a:cs typeface="Arial" pitchFamily="34" charset="0"/>
              </a:rPr>
              <a:t>: even 1 </a:t>
            </a:r>
            <a:r>
              <a:rPr lang="en-US" sz="2000" dirty="0" err="1">
                <a:solidFill>
                  <a:srgbClr val="FFFFCC"/>
                </a:solidFill>
                <a:latin typeface="Comic Sans MS" pitchFamily="66" charset="0"/>
                <a:cs typeface="Arial" pitchFamily="34" charset="0"/>
              </a:rPr>
              <a:t>TeV</a:t>
            </a:r>
            <a:r>
              <a:rPr lang="en-US" sz="2000" dirty="0">
                <a:solidFill>
                  <a:srgbClr val="FFFFCC"/>
                </a:solidFill>
                <a:latin typeface="Comic Sans MS" pitchFamily="66" charset="0"/>
                <a:cs typeface="Arial" pitchFamily="34" charset="0"/>
              </a:rPr>
              <a:t> is on the low side</a:t>
            </a:r>
          </a:p>
          <a:p>
            <a:pPr marL="254000" indent="-254000">
              <a:spcBef>
                <a:spcPts val="450"/>
              </a:spcBef>
              <a:buClr>
                <a:srgbClr val="0000FF"/>
              </a:buClr>
              <a:buSzPct val="100000"/>
              <a:buFont typeface="Wingdings" pitchFamily="2" charset="2"/>
              <a:buChar char="q"/>
            </a:pPr>
            <a:r>
              <a:rPr lang="en-US" sz="2000" dirty="0" err="1">
                <a:solidFill>
                  <a:srgbClr val="FFFFCC"/>
                </a:solidFill>
                <a:latin typeface="Comic Sans MS" pitchFamily="66" charset="0"/>
                <a:cs typeface="Arial" pitchFamily="34" charset="0"/>
              </a:rPr>
              <a:t>eA</a:t>
            </a:r>
            <a:r>
              <a:rPr lang="en-US" sz="2000" dirty="0">
                <a:solidFill>
                  <a:srgbClr val="FFFFCC"/>
                </a:solidFill>
                <a:latin typeface="Comic Sans MS" pitchFamily="66" charset="0"/>
                <a:cs typeface="Arial" pitchFamily="34" charset="0"/>
              </a:rPr>
              <a:t>: </a:t>
            </a:r>
            <a:r>
              <a:rPr lang="en-US" sz="2000" dirty="0">
                <a:solidFill>
                  <a:srgbClr val="FFFFCC"/>
                </a:solidFill>
                <a:latin typeface="Comic Sans MS" pitchFamily="66" charset="0"/>
                <a:sym typeface="Symbol" pitchFamily="18" charset="2"/>
              </a:rPr>
              <a:t>√</a:t>
            </a:r>
            <a:r>
              <a:rPr lang="en-US" sz="2000" dirty="0">
                <a:solidFill>
                  <a:srgbClr val="FFFFCC"/>
                </a:solidFill>
                <a:latin typeface="Comic Sans MS" pitchFamily="66" charset="0"/>
                <a:cs typeface="Arial" pitchFamily="34" charset="0"/>
              </a:rPr>
              <a:t>s = 50 </a:t>
            </a:r>
            <a:r>
              <a:rPr lang="en-US" sz="2000" dirty="0" err="1">
                <a:solidFill>
                  <a:srgbClr val="FFFFCC"/>
                </a:solidFill>
                <a:latin typeface="Comic Sans MS" pitchFamily="66" charset="0"/>
                <a:cs typeface="Arial" pitchFamily="34" charset="0"/>
              </a:rPr>
              <a:t>GeV</a:t>
            </a:r>
            <a:r>
              <a:rPr lang="en-US" sz="2000" dirty="0">
                <a:solidFill>
                  <a:srgbClr val="FFFFCC"/>
                </a:solidFill>
                <a:latin typeface="Comic Sans MS" pitchFamily="66" charset="0"/>
                <a:cs typeface="Arial" pitchFamily="34" charset="0"/>
              </a:rPr>
              <a:t> is marginal, </a:t>
            </a:r>
          </a:p>
          <a:p>
            <a:pPr marL="254000" indent="-254000">
              <a:spcBef>
                <a:spcPts val="450"/>
              </a:spcBef>
              <a:buClr>
                <a:srgbClr val="0000FF"/>
              </a:buClr>
              <a:buSzPct val="100000"/>
            </a:pPr>
            <a:r>
              <a:rPr lang="en-US" sz="2000" dirty="0">
                <a:solidFill>
                  <a:srgbClr val="FFFFCC"/>
                </a:solidFill>
                <a:latin typeface="Comic Sans MS" pitchFamily="66" charset="0"/>
                <a:cs typeface="Arial" pitchFamily="34" charset="0"/>
              </a:rPr>
              <a:t>   around </a:t>
            </a:r>
            <a:r>
              <a:rPr lang="en-US" sz="2000" dirty="0">
                <a:solidFill>
                  <a:srgbClr val="FFFFCC"/>
                </a:solidFill>
                <a:latin typeface="Comic Sans MS" pitchFamily="66" charset="0"/>
                <a:sym typeface="Symbol" pitchFamily="18" charset="2"/>
              </a:rPr>
              <a:t>√</a:t>
            </a:r>
            <a:r>
              <a:rPr lang="en-US" sz="2000" dirty="0">
                <a:solidFill>
                  <a:srgbClr val="FFFFCC"/>
                </a:solidFill>
                <a:latin typeface="Comic Sans MS" pitchFamily="66" charset="0"/>
                <a:cs typeface="Arial" pitchFamily="34" charset="0"/>
              </a:rPr>
              <a:t>s = 100 </a:t>
            </a:r>
            <a:r>
              <a:rPr lang="en-US" sz="2000" dirty="0" err="1">
                <a:solidFill>
                  <a:srgbClr val="FFFFCC"/>
                </a:solidFill>
                <a:latin typeface="Comic Sans MS" pitchFamily="66" charset="0"/>
                <a:cs typeface="Arial" pitchFamily="34" charset="0"/>
              </a:rPr>
              <a:t>GeV</a:t>
            </a:r>
            <a:r>
              <a:rPr lang="en-US" sz="2000" dirty="0">
                <a:solidFill>
                  <a:srgbClr val="FFFFCC"/>
                </a:solidFill>
                <a:latin typeface="Comic Sans MS" pitchFamily="66" charset="0"/>
                <a:cs typeface="Arial" pitchFamily="34" charset="0"/>
              </a:rPr>
              <a:t> desirable</a:t>
            </a:r>
          </a:p>
          <a:p>
            <a:pPr marL="254000" indent="-254000">
              <a:spcBef>
                <a:spcPts val="450"/>
              </a:spcBef>
              <a:buClr>
                <a:srgbClr val="0000FF"/>
              </a:buClr>
              <a:buSzPct val="100000"/>
            </a:pPr>
            <a:r>
              <a:rPr lang="en-US" sz="2000" dirty="0">
                <a:latin typeface="Comic Sans MS" pitchFamily="66" charset="0"/>
                <a:cs typeface="Arial" pitchFamily="34" charset="0"/>
              </a:rPr>
              <a:t>  </a:t>
            </a:r>
            <a:r>
              <a:rPr lang="en-US" sz="2000" dirty="0">
                <a:solidFill>
                  <a:srgbClr val="FF00FF"/>
                </a:solidFill>
                <a:latin typeface="Comic Sans MS" pitchFamily="66" charset="0"/>
                <a:cs typeface="Arial" pitchFamily="34" charset="0"/>
                <a:sym typeface="Wingdings" pitchFamily="2" charset="2"/>
              </a:rPr>
              <a:t> 20 </a:t>
            </a:r>
            <a:r>
              <a:rPr lang="en-US" sz="2000" dirty="0" err="1">
                <a:solidFill>
                  <a:srgbClr val="FF00FF"/>
                </a:solidFill>
                <a:latin typeface="Comic Sans MS" pitchFamily="66" charset="0"/>
                <a:cs typeface="Arial" pitchFamily="34" charset="0"/>
                <a:sym typeface="Wingdings" pitchFamily="2" charset="2"/>
              </a:rPr>
              <a:t>GeV</a:t>
            </a:r>
            <a:r>
              <a:rPr lang="en-US" sz="2000" dirty="0">
                <a:solidFill>
                  <a:srgbClr val="FF00FF"/>
                </a:solidFill>
                <a:latin typeface="Comic Sans MS" pitchFamily="66" charset="0"/>
                <a:cs typeface="Arial" pitchFamily="34" charset="0"/>
                <a:sym typeface="Wingdings" pitchFamily="2" charset="2"/>
              </a:rPr>
              <a:t> x 100 </a:t>
            </a:r>
            <a:r>
              <a:rPr lang="en-US" sz="2000" dirty="0" err="1">
                <a:solidFill>
                  <a:srgbClr val="FF00FF"/>
                </a:solidFill>
                <a:latin typeface="Comic Sans MS" pitchFamily="66" charset="0"/>
                <a:cs typeface="Arial" pitchFamily="34" charset="0"/>
                <a:sym typeface="Wingdings" pitchFamily="2" charset="2"/>
              </a:rPr>
              <a:t>GeV</a:t>
            </a:r>
            <a:r>
              <a:rPr lang="en-US" sz="2000" dirty="0">
                <a:solidFill>
                  <a:srgbClr val="FF00FF"/>
                </a:solidFill>
                <a:latin typeface="Comic Sans MS" pitchFamily="66" charset="0"/>
                <a:cs typeface="Arial" pitchFamily="34" charset="0"/>
              </a:rPr>
              <a:t>  </a:t>
            </a:r>
          </a:p>
        </p:txBody>
      </p:sp>
      <p:sp>
        <p:nvSpPr>
          <p:cNvPr id="9230" name="Footer Placeholder 39"/>
          <p:cNvSpPr>
            <a:spLocks noGrp="1"/>
          </p:cNvSpPr>
          <p:nvPr>
            <p:ph type="ftr" sz="quarter" idx="11"/>
          </p:nvPr>
        </p:nvSpPr>
        <p:spPr bwMode="auto">
          <a:noFill/>
          <a:ln>
            <a:miter lim="800000"/>
            <a:headEnd/>
            <a:tailEnd/>
          </a:ln>
        </p:spPr>
        <p:txBody>
          <a:bodyPr/>
          <a:lstStyle/>
          <a:p>
            <a:r>
              <a:rPr lang="en-US" altLang="ja-JP" smtClean="0"/>
              <a:t>C. Aidala, LANL, September 19, 2011</a:t>
            </a:r>
            <a:endParaRPr lang="en-US" altLang="ja-JP"/>
          </a:p>
        </p:txBody>
      </p:sp>
      <p:sp>
        <p:nvSpPr>
          <p:cNvPr id="19" name="Slide Number Placeholder 18"/>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13331"/>
                                        </p:tgtEl>
                                        <p:attrNameLst>
                                          <p:attrName>style.visibility</p:attrName>
                                        </p:attrNameLst>
                                      </p:cBhvr>
                                      <p:to>
                                        <p:strVal val="visible"/>
                                      </p:to>
                                    </p:set>
                                    <p:animEffect transition="in" filter="wipe(down)">
                                      <p:cBhvr>
                                        <p:cTn id="10" dur="500"/>
                                        <p:tgtEl>
                                          <p:spTgt spid="13331"/>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33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55"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strVal val="#ppt_w*0.70"/>
                                          </p:val>
                                        </p:tav>
                                        <p:tav tm="100000">
                                          <p:val>
                                            <p:strVal val="#ppt_w"/>
                                          </p:val>
                                        </p:tav>
                                      </p:tavLst>
                                    </p:anim>
                                    <p:anim calcmode="lin" valueType="num">
                                      <p:cBhvr>
                                        <p:cTn id="26" dur="1000" fill="hold"/>
                                        <p:tgtEl>
                                          <p:spTgt spid="31"/>
                                        </p:tgtEl>
                                        <p:attrNameLst>
                                          <p:attrName>ppt_h</p:attrName>
                                        </p:attrNameLst>
                                      </p:cBhvr>
                                      <p:tavLst>
                                        <p:tav tm="0">
                                          <p:val>
                                            <p:strVal val="#ppt_h"/>
                                          </p:val>
                                        </p:tav>
                                        <p:tav tm="100000">
                                          <p:val>
                                            <p:strVal val="#ppt_h"/>
                                          </p:val>
                                        </p:tav>
                                      </p:tavLst>
                                    </p:anim>
                                    <p:animEffect transition="in" filter="fade">
                                      <p:cBhvr>
                                        <p:cTn id="27" dur="1000"/>
                                        <p:tgtEl>
                                          <p:spTgt spid="31"/>
                                        </p:tgtEl>
                                      </p:cBhvr>
                                    </p:animEffect>
                                  </p:childTnLst>
                                </p:cTn>
                              </p:par>
                            </p:childTnLst>
                          </p:cTn>
                        </p:par>
                        <p:par>
                          <p:cTn id="28" fill="hold">
                            <p:stCondLst>
                              <p:cond delay="1000"/>
                            </p:stCondLst>
                            <p:childTnLst>
                              <p:par>
                                <p:cTn id="29" presetID="55"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par>
                          <p:cTn id="34" fill="hold">
                            <p:stCondLst>
                              <p:cond delay="2000"/>
                            </p:stCondLst>
                            <p:childTnLst>
                              <p:par>
                                <p:cTn id="35" presetID="55"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strVal val="#ppt_w*0.70"/>
                                          </p:val>
                                        </p:tav>
                                        <p:tav tm="100000">
                                          <p:val>
                                            <p:strVal val="#ppt_w"/>
                                          </p:val>
                                        </p:tav>
                                      </p:tavLst>
                                    </p:anim>
                                    <p:anim calcmode="lin" valueType="num">
                                      <p:cBhvr>
                                        <p:cTn id="38" dur="1000" fill="hold"/>
                                        <p:tgtEl>
                                          <p:spTgt spid="38"/>
                                        </p:tgtEl>
                                        <p:attrNameLst>
                                          <p:attrName>ppt_h</p:attrName>
                                        </p:attrNameLst>
                                      </p:cBhvr>
                                      <p:tavLst>
                                        <p:tav tm="0">
                                          <p:val>
                                            <p:strVal val="#ppt_h"/>
                                          </p:val>
                                        </p:tav>
                                        <p:tav tm="100000">
                                          <p:val>
                                            <p:strVal val="#ppt_h"/>
                                          </p:val>
                                        </p:tav>
                                      </p:tavLst>
                                    </p:anim>
                                    <p:animEffect transition="in" filter="fade">
                                      <p:cBhvr>
                                        <p:cTn id="3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animBg="1"/>
      <p:bldP spid="13331" grpId="1" animBg="1"/>
      <p:bldP spid="31" grpId="0"/>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Collinear factorization in </a:t>
            </a:r>
            <a:r>
              <a:rPr lang="en-US" dirty="0" err="1" smtClean="0"/>
              <a:t>pQCD</a:t>
            </a:r>
            <a:r>
              <a:rPr lang="en-US" dirty="0" smtClean="0"/>
              <a:t>:</a:t>
            </a:r>
            <a:br>
              <a:rPr lang="en-US" dirty="0" smtClean="0"/>
            </a:br>
            <a:r>
              <a:rPr lang="en-US" dirty="0" smtClean="0"/>
              <a:t>Long history, relatively well tested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Origins ~30 years ago</a:t>
            </a:r>
          </a:p>
          <a:p>
            <a:r>
              <a:rPr lang="en-US" dirty="0" smtClean="0"/>
              <a:t>Wealth of data on linear momentum structure of the nucleon that can be described in terms of twist-2, collinear </a:t>
            </a:r>
            <a:r>
              <a:rPr lang="en-US" dirty="0" err="1" smtClean="0"/>
              <a:t>pdf’s</a:t>
            </a:r>
            <a:endParaRPr lang="en-US" dirty="0" smtClean="0"/>
          </a:p>
          <a:p>
            <a:pPr lvl="1"/>
            <a:r>
              <a:rPr lang="en-US" dirty="0" smtClean="0"/>
              <a:t>Less experimental data for the polarized case, but (most) theoretical concepts for the polarized twist-2, collinear distributions shared the same origin as in the </a:t>
            </a:r>
            <a:r>
              <a:rPr lang="en-US" dirty="0" err="1" smtClean="0"/>
              <a:t>unpolarized</a:t>
            </a:r>
            <a:r>
              <a:rPr lang="en-US" dirty="0" smtClean="0"/>
              <a:t> case</a:t>
            </a:r>
          </a:p>
          <a:p>
            <a:r>
              <a:rPr lang="en-US" dirty="0" smtClean="0"/>
              <a:t>Realm in which the </a:t>
            </a:r>
            <a:r>
              <a:rPr lang="en-US" dirty="0" smtClean="0">
                <a:latin typeface="Symbol" pitchFamily="18" charset="2"/>
              </a:rPr>
              <a:t>D</a:t>
            </a:r>
            <a:r>
              <a:rPr lang="en-US" dirty="0" smtClean="0"/>
              <a:t>G and W </a:t>
            </a:r>
            <a:r>
              <a:rPr lang="en-US" dirty="0" err="1" smtClean="0"/>
              <a:t>helicity</a:t>
            </a:r>
            <a:r>
              <a:rPr lang="en-US" dirty="0" smtClean="0"/>
              <a:t> programs at RHIC exist</a:t>
            </a:r>
          </a:p>
          <a:p>
            <a:r>
              <a:rPr lang="en-US" dirty="0" smtClean="0"/>
              <a:t>Everything described as a function of linear momentum fraction</a:t>
            </a:r>
          </a:p>
        </p:txBody>
      </p:sp>
      <p:sp>
        <p:nvSpPr>
          <p:cNvPr id="4" name="Rectangle 3"/>
          <p:cNvSpPr/>
          <p:nvPr/>
        </p:nvSpPr>
        <p:spPr>
          <a:xfrm>
            <a:off x="762000" y="2209800"/>
            <a:ext cx="7467600" cy="954107"/>
          </a:xfrm>
          <a:prstGeom prst="rect">
            <a:avLst/>
          </a:prstGeom>
          <a:solidFill>
            <a:srgbClr val="00FFFF"/>
          </a:solidFill>
          <a:ln>
            <a:solidFill>
              <a:schemeClr val="tx1"/>
            </a:solidFill>
          </a:ln>
        </p:spPr>
        <p:txBody>
          <a:bodyPr wrap="square">
            <a:spAutoFit/>
          </a:bodyPr>
          <a:lstStyle/>
          <a:p>
            <a:pPr algn="ctr"/>
            <a:r>
              <a:rPr lang="en-US" sz="2800" i="1" dirty="0" smtClean="0">
                <a:latin typeface="Times New Roman" pitchFamily="18" charset="0"/>
                <a:cs typeface="Times New Roman" pitchFamily="18" charset="0"/>
              </a:rPr>
              <a:t>If want to access QCD </a:t>
            </a:r>
            <a:r>
              <a:rPr lang="en-US" sz="2800" b="1" i="1" dirty="0" smtClean="0">
                <a:latin typeface="Times New Roman" pitchFamily="18" charset="0"/>
                <a:cs typeface="Times New Roman" pitchFamily="18" charset="0"/>
              </a:rPr>
              <a:t>dynamics</a:t>
            </a:r>
            <a:r>
              <a:rPr lang="en-US" sz="2800" i="1" dirty="0" smtClean="0">
                <a:latin typeface="Times New Roman" pitchFamily="18" charset="0"/>
                <a:cs typeface="Times New Roman" pitchFamily="18" charset="0"/>
              </a:rPr>
              <a:t>, need to go beyond the twist-2, collinearly factorized picture.</a:t>
            </a:r>
          </a:p>
        </p:txBody>
      </p:sp>
      <p:sp>
        <p:nvSpPr>
          <p:cNvPr id="6" name="Footer Placeholder 5"/>
          <p:cNvSpPr>
            <a:spLocks noGrp="1"/>
          </p:cNvSpPr>
          <p:nvPr>
            <p:ph type="ftr" sz="quarter" idx="11"/>
          </p:nvPr>
        </p:nvSpPr>
        <p:spPr/>
        <p:txBody>
          <a:bodyPr/>
          <a:lstStyle/>
          <a:p>
            <a:r>
              <a:rPr lang="en-US" smtClean="0"/>
              <a:t>C. Aidala, LANL, September 19, 2011</a:t>
            </a:r>
            <a:endParaRPr lang="en-US"/>
          </a:p>
        </p:txBody>
      </p:sp>
      <p:sp>
        <p:nvSpPr>
          <p:cNvPr id="7" name="Rectangle 6"/>
          <p:cNvSpPr/>
          <p:nvPr/>
        </p:nvSpPr>
        <p:spPr>
          <a:xfrm>
            <a:off x="762000" y="3810000"/>
            <a:ext cx="7467600" cy="523220"/>
          </a:xfrm>
          <a:prstGeom prst="rect">
            <a:avLst/>
          </a:prstGeom>
          <a:solidFill>
            <a:srgbClr val="00FFFF"/>
          </a:solidFill>
          <a:ln>
            <a:solidFill>
              <a:schemeClr val="tx1"/>
            </a:solidFill>
          </a:ln>
        </p:spPr>
        <p:txBody>
          <a:bodyPr wrap="square">
            <a:spAutoFit/>
          </a:bodyPr>
          <a:lstStyle/>
          <a:p>
            <a:pPr algn="ctr"/>
            <a:r>
              <a:rPr lang="en-US" sz="2800" i="1" dirty="0" smtClean="0">
                <a:latin typeface="Times New Roman" pitchFamily="18" charset="0"/>
                <a:cs typeface="Times New Roman" pitchFamily="18" charset="0"/>
              </a:rPr>
              <a:t>Dynamics ↔</a:t>
            </a:r>
            <a:r>
              <a:rPr lang="en-US" sz="2800" i="1" dirty="0" smtClean="0">
                <a:latin typeface="Times New Roman" pitchFamily="18" charset="0"/>
                <a:cs typeface="Times New Roman" pitchFamily="18" charset="0"/>
                <a:sym typeface="Wingdings" pitchFamily="2" charset="2"/>
              </a:rPr>
              <a:t> (transverse) SSA’s ~ S•(p</a:t>
            </a:r>
            <a:r>
              <a:rPr lang="en-US" sz="2800" i="1" baseline="-18000" dirty="0" smtClean="0">
                <a:latin typeface="Times New Roman" pitchFamily="18" charset="0"/>
                <a:cs typeface="Times New Roman" pitchFamily="18" charset="0"/>
                <a:sym typeface="Wingdings" pitchFamily="2" charset="2"/>
              </a:rPr>
              <a:t>1</a:t>
            </a:r>
            <a:r>
              <a:rPr lang="en-US" sz="2800" i="1" dirty="0" smtClean="0">
                <a:latin typeface="Times New Roman" pitchFamily="18" charset="0"/>
                <a:cs typeface="Times New Roman" pitchFamily="18" charset="0"/>
                <a:sym typeface="Wingdings" pitchFamily="2" charset="2"/>
              </a:rPr>
              <a:t>×p</a:t>
            </a:r>
            <a:r>
              <a:rPr lang="en-US" sz="2800" i="1" baseline="-18000" dirty="0" smtClean="0">
                <a:latin typeface="Times New Roman" pitchFamily="18" charset="0"/>
                <a:cs typeface="Times New Roman" pitchFamily="18" charset="0"/>
                <a:sym typeface="Wingdings" pitchFamily="2" charset="2"/>
              </a:rPr>
              <a:t>2</a:t>
            </a:r>
            <a:r>
              <a:rPr lang="en-US" sz="2800" i="1" dirty="0" smtClean="0">
                <a:latin typeface="Times New Roman" pitchFamily="18" charset="0"/>
                <a:cs typeface="Times New Roman" pitchFamily="18" charset="0"/>
                <a:sym typeface="Wingdings" pitchFamily="2" charset="2"/>
              </a:rPr>
              <a:t>)</a:t>
            </a:r>
            <a:endParaRPr lang="en-US" sz="2800" i="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Twist-two </a:t>
            </a:r>
            <a:r>
              <a:rPr lang="en-US" sz="3400" dirty="0" err="1" smtClean="0"/>
              <a:t>pdf’s</a:t>
            </a:r>
            <a:r>
              <a:rPr lang="en-US" sz="3400" dirty="0" smtClean="0"/>
              <a:t> and FF’s, including TMD’s</a:t>
            </a:r>
            <a:endParaRPr lang="en-US" sz="3400" dirty="0"/>
          </a:p>
        </p:txBody>
      </p:sp>
      <p:pic>
        <p:nvPicPr>
          <p:cNvPr id="34818" name="Picture 2"/>
          <p:cNvPicPr>
            <a:picLocks noChangeAspect="1" noChangeArrowheads="1"/>
          </p:cNvPicPr>
          <p:nvPr/>
        </p:nvPicPr>
        <p:blipFill>
          <a:blip r:embed="rId3" cstate="print"/>
          <a:srcRect/>
          <a:stretch>
            <a:fillRect/>
          </a:stretch>
        </p:blipFill>
        <p:spPr bwMode="auto">
          <a:xfrm>
            <a:off x="76200" y="1295400"/>
            <a:ext cx="8901708" cy="4343400"/>
          </a:xfrm>
          <a:prstGeom prst="rect">
            <a:avLst/>
          </a:prstGeom>
          <a:noFill/>
          <a:ln w="9525">
            <a:noFill/>
            <a:miter lim="800000"/>
            <a:headEnd/>
            <a:tailEnd/>
          </a:ln>
        </p:spPr>
      </p:pic>
      <p:grpSp>
        <p:nvGrpSpPr>
          <p:cNvPr id="12" name="Group 11"/>
          <p:cNvGrpSpPr/>
          <p:nvPr/>
        </p:nvGrpSpPr>
        <p:grpSpPr>
          <a:xfrm>
            <a:off x="152400" y="2209800"/>
            <a:ext cx="6400800" cy="2895600"/>
            <a:chOff x="152400" y="2514600"/>
            <a:chExt cx="6400800" cy="2895600"/>
          </a:xfrm>
        </p:grpSpPr>
        <p:sp>
          <p:nvSpPr>
            <p:cNvPr id="4" name="Oval 3"/>
            <p:cNvSpPr/>
            <p:nvPr/>
          </p:nvSpPr>
          <p:spPr>
            <a:xfrm>
              <a:off x="152400" y="3429000"/>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 y="4191000"/>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 y="4757058"/>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0" y="4876800"/>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971800"/>
              <a:ext cx="1981200" cy="53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2514600"/>
              <a:ext cx="1981200" cy="53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39342" y="2514600"/>
              <a:ext cx="1981200" cy="53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7400" y="3886200"/>
              <a:ext cx="2425472" cy="430887"/>
            </a:xfrm>
            <a:prstGeom prst="rect">
              <a:avLst/>
            </a:prstGeom>
            <a:noFill/>
          </p:spPr>
          <p:txBody>
            <a:bodyPr wrap="none" rtlCol="0">
              <a:spAutoFit/>
            </a:bodyPr>
            <a:lstStyle/>
            <a:p>
              <a:r>
                <a:rPr lang="en-US" sz="2200" dirty="0" smtClean="0">
                  <a:solidFill>
                    <a:schemeClr val="accent1">
                      <a:lumMod val="50000"/>
                    </a:schemeClr>
                  </a:solidFill>
                </a:rPr>
                <a:t>Measured non-zero</a:t>
              </a:r>
              <a:endParaRPr lang="en-US" sz="2200" dirty="0">
                <a:solidFill>
                  <a:schemeClr val="accent1">
                    <a:lumMod val="50000"/>
                  </a:schemeClr>
                </a:solidFill>
              </a:endParaRPr>
            </a:p>
          </p:txBody>
        </p:sp>
      </p:grpSp>
      <p:sp>
        <p:nvSpPr>
          <p:cNvPr id="13" name="TextBox 12"/>
          <p:cNvSpPr txBox="1"/>
          <p:nvPr/>
        </p:nvSpPr>
        <p:spPr>
          <a:xfrm>
            <a:off x="457200" y="5715000"/>
            <a:ext cx="8384796" cy="646331"/>
          </a:xfrm>
          <a:prstGeom prst="rect">
            <a:avLst/>
          </a:prstGeom>
          <a:noFill/>
        </p:spPr>
        <p:txBody>
          <a:bodyPr wrap="none" rtlCol="0">
            <a:spAutoFit/>
          </a:bodyPr>
          <a:lstStyle/>
          <a:p>
            <a:r>
              <a:rPr lang="en-US" dirty="0" smtClean="0">
                <a:solidFill>
                  <a:srgbClr val="FFFFCC"/>
                </a:solidFill>
              </a:rPr>
              <a:t>N.B. Also experimental evidence for non-zero collinear “interference” or “</a:t>
            </a:r>
            <a:r>
              <a:rPr lang="en-US" dirty="0" err="1" smtClean="0">
                <a:solidFill>
                  <a:srgbClr val="FFFFCC"/>
                </a:solidFill>
              </a:rPr>
              <a:t>di-hadron</a:t>
            </a:r>
            <a:r>
              <a:rPr lang="en-US" dirty="0" smtClean="0">
                <a:solidFill>
                  <a:srgbClr val="FFFFCC"/>
                </a:solidFill>
              </a:rPr>
              <a:t>” FF.</a:t>
            </a:r>
          </a:p>
          <a:p>
            <a:r>
              <a:rPr lang="en-US" dirty="0" smtClean="0">
                <a:solidFill>
                  <a:srgbClr val="FFFFCC"/>
                </a:solidFill>
              </a:rPr>
              <a:t>Only single-</a:t>
            </a:r>
            <a:r>
              <a:rPr lang="en-US" dirty="0" err="1" smtClean="0">
                <a:solidFill>
                  <a:srgbClr val="FFFFCC"/>
                </a:solidFill>
              </a:rPr>
              <a:t>hadron</a:t>
            </a:r>
            <a:r>
              <a:rPr lang="en-US" dirty="0" smtClean="0">
                <a:solidFill>
                  <a:srgbClr val="FFFFCC"/>
                </a:solidFill>
              </a:rPr>
              <a:t> FF’s shown here.</a:t>
            </a:r>
            <a:endParaRPr lang="en-US" dirty="0">
              <a:solidFill>
                <a:srgbClr val="FFFFCC"/>
              </a:solidFill>
            </a:endParaRPr>
          </a:p>
        </p:txBody>
      </p:sp>
      <p:sp>
        <p:nvSpPr>
          <p:cNvPr id="15" name="TextBox 14"/>
          <p:cNvSpPr txBox="1"/>
          <p:nvPr/>
        </p:nvSpPr>
        <p:spPr>
          <a:xfrm>
            <a:off x="2057400" y="3228975"/>
            <a:ext cx="1294072" cy="369332"/>
          </a:xfrm>
          <a:prstGeom prst="rect">
            <a:avLst/>
          </a:prstGeom>
          <a:noFill/>
        </p:spPr>
        <p:txBody>
          <a:bodyPr wrap="none" rtlCol="0">
            <a:spAutoFit/>
          </a:bodyPr>
          <a:lstStyle/>
          <a:p>
            <a:r>
              <a:rPr lang="en-US" dirty="0" err="1" smtClean="0">
                <a:solidFill>
                  <a:srgbClr val="C00000"/>
                </a:solidFill>
              </a:rPr>
              <a:t>Transversity</a:t>
            </a:r>
            <a:endParaRPr lang="en-US" dirty="0">
              <a:solidFill>
                <a:srgbClr val="C00000"/>
              </a:solidFill>
            </a:endParaRPr>
          </a:p>
        </p:txBody>
      </p:sp>
      <p:sp>
        <p:nvSpPr>
          <p:cNvPr id="16" name="TextBox 15"/>
          <p:cNvSpPr txBox="1"/>
          <p:nvPr/>
        </p:nvSpPr>
        <p:spPr>
          <a:xfrm>
            <a:off x="2057400" y="3962400"/>
            <a:ext cx="726674" cy="369332"/>
          </a:xfrm>
          <a:prstGeom prst="rect">
            <a:avLst/>
          </a:prstGeom>
          <a:noFill/>
        </p:spPr>
        <p:txBody>
          <a:bodyPr wrap="none" rtlCol="0">
            <a:spAutoFit/>
          </a:bodyPr>
          <a:lstStyle/>
          <a:p>
            <a:r>
              <a:rPr lang="en-US" dirty="0" err="1" smtClean="0">
                <a:solidFill>
                  <a:srgbClr val="C00000"/>
                </a:solidFill>
              </a:rPr>
              <a:t>Sivers</a:t>
            </a:r>
            <a:endParaRPr lang="en-US" dirty="0">
              <a:solidFill>
                <a:srgbClr val="C00000"/>
              </a:solidFill>
            </a:endParaRPr>
          </a:p>
        </p:txBody>
      </p:sp>
      <p:sp>
        <p:nvSpPr>
          <p:cNvPr id="17" name="TextBox 16"/>
          <p:cNvSpPr txBox="1"/>
          <p:nvPr/>
        </p:nvSpPr>
        <p:spPr>
          <a:xfrm>
            <a:off x="2047875" y="4469368"/>
            <a:ext cx="1472711" cy="369332"/>
          </a:xfrm>
          <a:prstGeom prst="rect">
            <a:avLst/>
          </a:prstGeom>
          <a:noFill/>
        </p:spPr>
        <p:txBody>
          <a:bodyPr wrap="none" rtlCol="0">
            <a:spAutoFit/>
          </a:bodyPr>
          <a:lstStyle/>
          <a:p>
            <a:r>
              <a:rPr lang="en-US" dirty="0" smtClean="0">
                <a:solidFill>
                  <a:srgbClr val="C00000"/>
                </a:solidFill>
              </a:rPr>
              <a:t>Boer-</a:t>
            </a:r>
            <a:r>
              <a:rPr lang="en-US" dirty="0" err="1" smtClean="0">
                <a:solidFill>
                  <a:srgbClr val="C00000"/>
                </a:solidFill>
              </a:rPr>
              <a:t>Mulders</a:t>
            </a:r>
            <a:endParaRPr lang="en-US" dirty="0">
              <a:solidFill>
                <a:srgbClr val="C00000"/>
              </a:solidFill>
            </a:endParaRPr>
          </a:p>
        </p:txBody>
      </p:sp>
      <p:sp>
        <p:nvSpPr>
          <p:cNvPr id="18" name="TextBox 17"/>
          <p:cNvSpPr txBox="1"/>
          <p:nvPr/>
        </p:nvSpPr>
        <p:spPr>
          <a:xfrm>
            <a:off x="3005030" y="4745593"/>
            <a:ext cx="1271695" cy="369332"/>
          </a:xfrm>
          <a:prstGeom prst="rect">
            <a:avLst/>
          </a:prstGeom>
          <a:noFill/>
        </p:spPr>
        <p:txBody>
          <a:bodyPr wrap="none" rtlCol="0">
            <a:spAutoFit/>
          </a:bodyPr>
          <a:lstStyle/>
          <a:p>
            <a:r>
              <a:rPr lang="en-US" dirty="0" err="1" smtClean="0">
                <a:solidFill>
                  <a:srgbClr val="C00000"/>
                </a:solidFill>
              </a:rPr>
              <a:t>Pretzelosity</a:t>
            </a:r>
            <a:endParaRPr lang="en-US" dirty="0">
              <a:solidFill>
                <a:srgbClr val="C00000"/>
              </a:solidFill>
            </a:endParaRPr>
          </a:p>
        </p:txBody>
      </p:sp>
      <p:sp>
        <p:nvSpPr>
          <p:cNvPr id="19" name="TextBox 18"/>
          <p:cNvSpPr txBox="1"/>
          <p:nvPr/>
        </p:nvSpPr>
        <p:spPr>
          <a:xfrm>
            <a:off x="6486406" y="4621768"/>
            <a:ext cx="800219" cy="369332"/>
          </a:xfrm>
          <a:prstGeom prst="rect">
            <a:avLst/>
          </a:prstGeom>
          <a:noFill/>
        </p:spPr>
        <p:txBody>
          <a:bodyPr wrap="none" rtlCol="0">
            <a:spAutoFit/>
          </a:bodyPr>
          <a:lstStyle/>
          <a:p>
            <a:r>
              <a:rPr lang="en-US" dirty="0" smtClean="0">
                <a:solidFill>
                  <a:srgbClr val="C00000"/>
                </a:solidFill>
              </a:rPr>
              <a:t>Collins</a:t>
            </a:r>
            <a:endParaRPr lang="en-US" dirty="0">
              <a:solidFill>
                <a:srgbClr val="C00000"/>
              </a:solidFill>
            </a:endParaRPr>
          </a:p>
        </p:txBody>
      </p:sp>
      <p:sp>
        <p:nvSpPr>
          <p:cNvPr id="20" name="TextBox 19"/>
          <p:cNvSpPr txBox="1"/>
          <p:nvPr/>
        </p:nvSpPr>
        <p:spPr>
          <a:xfrm>
            <a:off x="6477000" y="4038600"/>
            <a:ext cx="1356653" cy="369332"/>
          </a:xfrm>
          <a:prstGeom prst="rect">
            <a:avLst/>
          </a:prstGeom>
          <a:noFill/>
        </p:spPr>
        <p:txBody>
          <a:bodyPr wrap="none" rtlCol="0">
            <a:spAutoFit/>
          </a:bodyPr>
          <a:lstStyle/>
          <a:p>
            <a:r>
              <a:rPr lang="en-US" dirty="0" smtClean="0">
                <a:solidFill>
                  <a:srgbClr val="C00000"/>
                </a:solidFill>
              </a:rPr>
              <a:t>Polarizing FF</a:t>
            </a:r>
            <a:endParaRPr lang="en-US" dirty="0">
              <a:solidFill>
                <a:srgbClr val="C00000"/>
              </a:solidFill>
            </a:endParaRPr>
          </a:p>
        </p:txBody>
      </p:sp>
      <p:sp>
        <p:nvSpPr>
          <p:cNvPr id="21" name="Footer Placeholder 20"/>
          <p:cNvSpPr>
            <a:spLocks noGrp="1"/>
          </p:cNvSpPr>
          <p:nvPr>
            <p:ph type="ftr" sz="quarter" idx="11"/>
          </p:nvPr>
        </p:nvSpPr>
        <p:spPr/>
        <p:txBody>
          <a:bodyPr/>
          <a:lstStyle/>
          <a:p>
            <a:r>
              <a:rPr lang="en-US" smtClean="0"/>
              <a:t>C. Aidala, LANL, September 19, 2011</a:t>
            </a:r>
            <a:endParaRPr lang="en-US"/>
          </a:p>
        </p:txBody>
      </p:sp>
      <p:sp>
        <p:nvSpPr>
          <p:cNvPr id="22" name="Slide Number Placeholder 21"/>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ox(i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1"/>
          <p:cNvPicPr>
            <a:picLocks noChangeAspect="1" noChangeArrowheads="1"/>
          </p:cNvPicPr>
          <p:nvPr/>
        </p:nvPicPr>
        <p:blipFill>
          <a:blip r:embed="rId4" cstate="print"/>
          <a:srcRect/>
          <a:stretch>
            <a:fillRect/>
          </a:stretch>
        </p:blipFill>
        <p:spPr bwMode="auto">
          <a:xfrm>
            <a:off x="4724399" y="1752600"/>
            <a:ext cx="4145583" cy="2952750"/>
          </a:xfrm>
          <a:prstGeom prst="rect">
            <a:avLst/>
          </a:prstGeom>
          <a:noFill/>
          <a:ln w="9525">
            <a:noFill/>
            <a:miter lim="800000"/>
            <a:headEnd/>
            <a:tailEnd/>
          </a:ln>
        </p:spPr>
      </p:pic>
      <p:sp>
        <p:nvSpPr>
          <p:cNvPr id="6" name="Rectangle 5"/>
          <p:cNvSpPr/>
          <p:nvPr/>
        </p:nvSpPr>
        <p:spPr>
          <a:xfrm>
            <a:off x="304800" y="4798874"/>
            <a:ext cx="8534400" cy="1200329"/>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Almeida, Sterman, Vogelsang  PRD80, 074016 (2009) .</a:t>
            </a:r>
          </a:p>
          <a:p>
            <a:r>
              <a:rPr lang="en-US" dirty="0" smtClean="0">
                <a:solidFill>
                  <a:srgbClr val="FFFFCC"/>
                </a:solidFill>
                <a:latin typeface="Times New Roman" pitchFamily="18" charset="0"/>
                <a:cs typeface="Times New Roman" pitchFamily="18" charset="0"/>
              </a:rPr>
              <a:t>Cross section for </a:t>
            </a:r>
            <a:r>
              <a:rPr lang="en-US" dirty="0" err="1" smtClean="0">
                <a:solidFill>
                  <a:srgbClr val="FFFFCC"/>
                </a:solidFill>
                <a:latin typeface="Times New Roman" pitchFamily="18" charset="0"/>
                <a:cs typeface="Times New Roman" pitchFamily="18" charset="0"/>
              </a:rPr>
              <a:t>dihadron</a:t>
            </a:r>
            <a:r>
              <a:rPr lang="en-US" dirty="0" smtClean="0">
                <a:solidFill>
                  <a:srgbClr val="FFFFCC"/>
                </a:solidFill>
                <a:latin typeface="Times New Roman" pitchFamily="18" charset="0"/>
                <a:cs typeface="Times New Roman" pitchFamily="18" charset="0"/>
              </a:rPr>
              <a:t> production vs. invariant mass and </a:t>
            </a:r>
            <a:r>
              <a:rPr lang="en-US" dirty="0" err="1" smtClean="0">
                <a:solidFill>
                  <a:srgbClr val="FFFFCC"/>
                </a:solidFill>
                <a:latin typeface="Times New Roman" pitchFamily="18" charset="0"/>
                <a:cs typeface="Times New Roman" pitchFamily="18" charset="0"/>
              </a:rPr>
              <a:t>cos</a:t>
            </a:r>
            <a:r>
              <a:rPr lang="en-US" dirty="0" smtClean="0">
                <a:solidFill>
                  <a:srgbClr val="FFFFCC"/>
                </a:solidFill>
                <a:latin typeface="Times New Roman" pitchFamily="18" charset="0"/>
                <a:cs typeface="Times New Roman" pitchFamily="18" charset="0"/>
              </a:rPr>
              <a:t> </a:t>
            </a:r>
            <a:r>
              <a:rPr lang="en-US" dirty="0" smtClean="0">
                <a:solidFill>
                  <a:srgbClr val="FFFFCC"/>
                </a:solidFill>
                <a:latin typeface="Symbol" pitchFamily="18" charset="2"/>
                <a:cs typeface="Times New Roman" pitchFamily="18" charset="0"/>
              </a:rPr>
              <a:t>q</a:t>
            </a:r>
            <a:r>
              <a:rPr lang="en-US" dirty="0" smtClean="0">
                <a:solidFill>
                  <a:srgbClr val="FFFFCC"/>
                </a:solidFill>
                <a:latin typeface="Times New Roman" pitchFamily="18" charset="0"/>
                <a:cs typeface="Times New Roman" pitchFamily="18" charset="0"/>
              </a:rPr>
              <a:t>* at </a:t>
            </a:r>
            <a:r>
              <a:rPr lang="en-US" dirty="0" err="1" smtClean="0">
                <a:solidFill>
                  <a:srgbClr val="FFFFCC"/>
                </a:solidFill>
                <a:latin typeface="Times New Roman" pitchFamily="18" charset="0"/>
                <a:cs typeface="Times New Roman" pitchFamily="18" charset="0"/>
              </a:rPr>
              <a:t>sqrt</a:t>
            </a:r>
            <a:r>
              <a:rPr lang="en-US" dirty="0" smtClean="0">
                <a:solidFill>
                  <a:srgbClr val="FFFFCC"/>
                </a:solidFill>
                <a:latin typeface="Times New Roman" pitchFamily="18" charset="0"/>
                <a:cs typeface="Times New Roman" pitchFamily="18" charset="0"/>
              </a:rPr>
              <a:t>(s)~20-40 </a:t>
            </a:r>
            <a:r>
              <a:rPr lang="en-US" dirty="0" err="1" smtClean="0">
                <a:solidFill>
                  <a:srgbClr val="FFFFCC"/>
                </a:solidFill>
                <a:latin typeface="Times New Roman" pitchFamily="18" charset="0"/>
                <a:cs typeface="Times New Roman" pitchFamily="18" charset="0"/>
              </a:rPr>
              <a:t>GeV</a:t>
            </a:r>
            <a:r>
              <a:rPr lang="en-US" dirty="0" smtClean="0">
                <a:solidFill>
                  <a:srgbClr val="FFFFCC"/>
                </a:solidFill>
                <a:latin typeface="Times New Roman" pitchFamily="18" charset="0"/>
                <a:cs typeface="Times New Roman" pitchFamily="18" charset="0"/>
              </a:rPr>
              <a:t> using threshold </a:t>
            </a:r>
            <a:r>
              <a:rPr lang="en-US" dirty="0" err="1" smtClean="0">
                <a:solidFill>
                  <a:srgbClr val="FFFFCC"/>
                </a:solidFill>
                <a:latin typeface="Times New Roman" pitchFamily="18" charset="0"/>
                <a:cs typeface="Times New Roman" pitchFamily="18" charset="0"/>
              </a:rPr>
              <a:t>resummation</a:t>
            </a:r>
            <a:r>
              <a:rPr lang="en-US" dirty="0" smtClean="0">
                <a:solidFill>
                  <a:srgbClr val="FFFFCC"/>
                </a:solidFill>
                <a:latin typeface="Times New Roman" pitchFamily="18" charset="0"/>
                <a:cs typeface="Times New Roman" pitchFamily="18" charset="0"/>
              </a:rPr>
              <a:t> (rigorous method for implementing </a:t>
            </a:r>
            <a:r>
              <a:rPr lang="en-US" dirty="0" err="1" smtClean="0">
                <a:solidFill>
                  <a:srgbClr val="FFFFCC"/>
                </a:solidFill>
                <a:latin typeface="Times New Roman" pitchFamily="18" charset="0"/>
                <a:cs typeface="Times New Roman" pitchFamily="18" charset="0"/>
              </a:rPr>
              <a:t>p</a:t>
            </a:r>
            <a:r>
              <a:rPr lang="en-US" baseline="-18000" dirty="0" err="1" smtClean="0">
                <a:solidFill>
                  <a:srgbClr val="FFFFCC"/>
                </a:solidFill>
                <a:latin typeface="Times New Roman" pitchFamily="18" charset="0"/>
                <a:cs typeface="Times New Roman" pitchFamily="18" charset="0"/>
              </a:rPr>
              <a:t>T</a:t>
            </a:r>
            <a:r>
              <a:rPr lang="en-US" dirty="0" smtClean="0">
                <a:solidFill>
                  <a:srgbClr val="FFFFCC"/>
                </a:solidFill>
                <a:latin typeface="Times New Roman" pitchFamily="18" charset="0"/>
                <a:cs typeface="Times New Roman" pitchFamily="18" charset="0"/>
              </a:rPr>
              <a:t> and rapidity cuts on hadrons to match experiment).  Much improved agreement compared to NLO!</a:t>
            </a:r>
            <a:endParaRPr lang="en-US" dirty="0">
              <a:solidFill>
                <a:srgbClr val="FFFFCC"/>
              </a:solidFill>
              <a:latin typeface="Times New Roman" pitchFamily="18" charset="0"/>
              <a:cs typeface="Times New Roman" pitchFamily="18" charset="0"/>
            </a:endParaRPr>
          </a:p>
        </p:txBody>
      </p:sp>
      <p:pic>
        <p:nvPicPr>
          <p:cNvPr id="36866" name="Picture 2"/>
          <p:cNvPicPr>
            <a:picLocks noChangeAspect="1" noChangeArrowheads="1"/>
          </p:cNvPicPr>
          <p:nvPr/>
        </p:nvPicPr>
        <p:blipFill>
          <a:blip r:embed="rId5" cstate="print"/>
          <a:srcRect/>
          <a:stretch>
            <a:fillRect/>
          </a:stretch>
        </p:blipFill>
        <p:spPr bwMode="auto">
          <a:xfrm>
            <a:off x="152400" y="1752600"/>
            <a:ext cx="4267200" cy="2958429"/>
          </a:xfrm>
          <a:prstGeom prst="rect">
            <a:avLst/>
          </a:prstGeom>
          <a:noFill/>
          <a:ln w="9525">
            <a:noFill/>
            <a:miter lim="800000"/>
            <a:headEnd/>
            <a:tailEnd/>
          </a:ln>
        </p:spPr>
      </p:pic>
      <p:sp>
        <p:nvSpPr>
          <p:cNvPr id="10" name="Title 9"/>
          <p:cNvSpPr>
            <a:spLocks noGrp="1"/>
          </p:cNvSpPr>
          <p:nvPr>
            <p:ph type="title"/>
          </p:nvPr>
        </p:nvSpPr>
        <p:spPr/>
        <p:txBody>
          <a:bodyPr>
            <a:noAutofit/>
          </a:bodyPr>
          <a:lstStyle/>
          <a:p>
            <a:r>
              <a:rPr lang="en-US" sz="3800" dirty="0" smtClean="0"/>
              <a:t>Progress in </a:t>
            </a:r>
            <a:r>
              <a:rPr lang="en-US" sz="3800" dirty="0" err="1" smtClean="0"/>
              <a:t>pQCD</a:t>
            </a:r>
            <a:r>
              <a:rPr lang="en-US" sz="3800" dirty="0" smtClean="0"/>
              <a:t> techniques: Threshold </a:t>
            </a:r>
            <a:r>
              <a:rPr lang="en-US" sz="3800" dirty="0" err="1" smtClean="0"/>
              <a:t>resummation</a:t>
            </a:r>
            <a:r>
              <a:rPr lang="en-US" sz="3800" dirty="0" smtClean="0"/>
              <a:t> to extend </a:t>
            </a:r>
            <a:r>
              <a:rPr lang="en-US" sz="3800" dirty="0" err="1" smtClean="0"/>
              <a:t>pQCD</a:t>
            </a:r>
            <a:r>
              <a:rPr lang="en-US" sz="3800" dirty="0" smtClean="0"/>
              <a:t> to lower energies </a:t>
            </a:r>
            <a:endParaRPr lang="en-US" sz="3800" dirty="0"/>
          </a:p>
        </p:txBody>
      </p:sp>
      <p:sp>
        <p:nvSpPr>
          <p:cNvPr id="12" name="Footer Placeholder 11"/>
          <p:cNvSpPr>
            <a:spLocks noGrp="1"/>
          </p:cNvSpPr>
          <p:nvPr>
            <p:ph type="ftr" sz="quarter" idx="11"/>
          </p:nvPr>
        </p:nvSpPr>
        <p:spPr/>
        <p:txBody>
          <a:bodyPr/>
          <a:lstStyle/>
          <a:p>
            <a:r>
              <a:rPr lang="en-US" smtClean="0"/>
              <a:t>C. Aidala, LANL, September 19, 2011</a:t>
            </a:r>
            <a:endParaRPr lang="en-US" dirty="0"/>
          </a:p>
        </p:txBody>
      </p:sp>
      <p:graphicFrame>
        <p:nvGraphicFramePr>
          <p:cNvPr id="11" name="Object 10"/>
          <p:cNvGraphicFramePr>
            <a:graphicFrameLocks noChangeAspect="1"/>
          </p:cNvGraphicFramePr>
          <p:nvPr/>
        </p:nvGraphicFramePr>
        <p:xfrm>
          <a:off x="2251075" y="2209800"/>
          <a:ext cx="1839913" cy="419100"/>
        </p:xfrm>
        <a:graphic>
          <a:graphicData uri="http://schemas.openxmlformats.org/presentationml/2006/ole">
            <p:oleObj spid="_x0000_s70658" name="Equation" r:id="rId6" imgW="1002960" imgH="228600" progId="Equation.3">
              <p:embed/>
            </p:oleObj>
          </a:graphicData>
        </a:graphic>
      </p:graphicFrame>
      <p:graphicFrame>
        <p:nvGraphicFramePr>
          <p:cNvPr id="210947" name="Object 3"/>
          <p:cNvGraphicFramePr>
            <a:graphicFrameLocks noChangeAspect="1"/>
          </p:cNvGraphicFramePr>
          <p:nvPr/>
        </p:nvGraphicFramePr>
        <p:xfrm>
          <a:off x="5556250" y="2743200"/>
          <a:ext cx="1746250" cy="419100"/>
        </p:xfrm>
        <a:graphic>
          <a:graphicData uri="http://schemas.openxmlformats.org/presentationml/2006/ole">
            <p:oleObj spid="_x0000_s70659" name="Equation" r:id="rId7" imgW="952200" imgH="228600" progId="Equation.3">
              <p:embed/>
            </p:oleObj>
          </a:graphicData>
        </a:graphic>
      </p:graphicFrame>
      <p:sp>
        <p:nvSpPr>
          <p:cNvPr id="14" name="TextBox 13"/>
          <p:cNvSpPr txBox="1"/>
          <p:nvPr/>
        </p:nvSpPr>
        <p:spPr>
          <a:xfrm>
            <a:off x="2286000" y="3821668"/>
            <a:ext cx="1295400" cy="369332"/>
          </a:xfrm>
          <a:prstGeom prst="rect">
            <a:avLst/>
          </a:prstGeom>
          <a:noFill/>
        </p:spPr>
        <p:txBody>
          <a:bodyPr wrap="square" rtlCol="0">
            <a:spAutoFit/>
          </a:bodyPr>
          <a:lstStyle/>
          <a:p>
            <a:r>
              <a:rPr lang="en-US" dirty="0" smtClean="0"/>
              <a:t>pp</a:t>
            </a:r>
            <a:r>
              <a:rPr lang="en-US" dirty="0" smtClean="0">
                <a:sym typeface="Wingdings" pitchFamily="2" charset="2"/>
              </a:rPr>
              <a:t></a:t>
            </a:r>
            <a:r>
              <a:rPr lang="en-US" dirty="0" smtClean="0">
                <a:latin typeface="Symbol" pitchFamily="18" charset="2"/>
                <a:sym typeface="Wingdings" pitchFamily="2" charset="2"/>
              </a:rPr>
              <a:t>p</a:t>
            </a:r>
            <a:r>
              <a:rPr lang="en-US" baseline="30000" dirty="0" smtClean="0">
                <a:sym typeface="Wingdings" pitchFamily="2" charset="2"/>
              </a:rPr>
              <a:t>0</a:t>
            </a:r>
            <a:r>
              <a:rPr lang="en-US" dirty="0" smtClean="0">
                <a:latin typeface="Symbol" pitchFamily="18" charset="2"/>
                <a:sym typeface="Wingdings" pitchFamily="2" charset="2"/>
              </a:rPr>
              <a:t>p</a:t>
            </a:r>
            <a:r>
              <a:rPr lang="en-US" baseline="30000" dirty="0" smtClean="0">
                <a:sym typeface="Wingdings" pitchFamily="2" charset="2"/>
              </a:rPr>
              <a:t>0</a:t>
            </a:r>
            <a:r>
              <a:rPr lang="en-US" dirty="0" smtClean="0">
                <a:sym typeface="Wingdings" pitchFamily="2" charset="2"/>
              </a:rPr>
              <a:t>X</a:t>
            </a:r>
            <a:endParaRPr lang="en-US" dirty="0"/>
          </a:p>
        </p:txBody>
      </p:sp>
      <p:sp>
        <p:nvSpPr>
          <p:cNvPr id="15" name="TextBox 14"/>
          <p:cNvSpPr txBox="1"/>
          <p:nvPr/>
        </p:nvSpPr>
        <p:spPr>
          <a:xfrm>
            <a:off x="5638800" y="3168000"/>
            <a:ext cx="1295400" cy="369332"/>
          </a:xfrm>
          <a:prstGeom prst="rect">
            <a:avLst/>
          </a:prstGeom>
          <a:noFill/>
        </p:spPr>
        <p:txBody>
          <a:bodyPr wrap="square" rtlCol="0">
            <a:spAutoFit/>
          </a:bodyPr>
          <a:lstStyle/>
          <a:p>
            <a:r>
              <a:rPr lang="en-US" dirty="0" err="1" smtClean="0"/>
              <a:t>pBe</a:t>
            </a:r>
            <a:r>
              <a:rPr lang="en-US" dirty="0" err="1" smtClean="0">
                <a:sym typeface="Wingdings" pitchFamily="2" charset="2"/>
              </a:rPr>
              <a:t></a:t>
            </a:r>
            <a:r>
              <a:rPr lang="en-US" dirty="0" err="1" smtClean="0">
                <a:latin typeface="Times New Roman" pitchFamily="18" charset="0"/>
                <a:cs typeface="Times New Roman" pitchFamily="18" charset="0"/>
                <a:sym typeface="Wingdings" pitchFamily="2" charset="2"/>
              </a:rPr>
              <a:t>hh</a:t>
            </a:r>
            <a:r>
              <a:rPr lang="en-US" dirty="0" err="1" smtClean="0">
                <a:sym typeface="Wingdings" pitchFamily="2" charset="2"/>
              </a:rPr>
              <a:t>X</a:t>
            </a:r>
            <a:endParaRPr lang="en-US" dirty="0"/>
          </a:p>
        </p:txBody>
      </p:sp>
      <p:sp>
        <p:nvSpPr>
          <p:cNvPr id="16" name="TextBox 15"/>
          <p:cNvSpPr txBox="1"/>
          <p:nvPr/>
        </p:nvSpPr>
        <p:spPr>
          <a:xfrm>
            <a:off x="2471451" y="4419600"/>
            <a:ext cx="880369" cy="338554"/>
          </a:xfrm>
          <a:prstGeom prst="rect">
            <a:avLst/>
          </a:prstGeom>
          <a:noFill/>
        </p:spPr>
        <p:txBody>
          <a:bodyPr wrap="none" rtlCol="0">
            <a:spAutoFit/>
          </a:bodyPr>
          <a:lstStyle/>
          <a:p>
            <a:r>
              <a:rPr lang="en-US" sz="1600" dirty="0" smtClean="0"/>
              <a:t>M (</a:t>
            </a:r>
            <a:r>
              <a:rPr lang="en-US" sz="1600" dirty="0" err="1" smtClean="0"/>
              <a:t>GeV</a:t>
            </a:r>
            <a:r>
              <a:rPr lang="en-US" sz="1600" dirty="0" smtClean="0"/>
              <a:t>)</a:t>
            </a:r>
            <a:endParaRPr lang="en-US" sz="1600" dirty="0"/>
          </a:p>
        </p:txBody>
      </p:sp>
      <p:sp>
        <p:nvSpPr>
          <p:cNvPr id="17" name="TextBox 16"/>
          <p:cNvSpPr txBox="1"/>
          <p:nvPr/>
        </p:nvSpPr>
        <p:spPr>
          <a:xfrm>
            <a:off x="7315200" y="4419600"/>
            <a:ext cx="715132" cy="338554"/>
          </a:xfrm>
          <a:prstGeom prst="rect">
            <a:avLst/>
          </a:prstGeom>
          <a:noFill/>
        </p:spPr>
        <p:txBody>
          <a:bodyPr wrap="none" rtlCol="0">
            <a:spAutoFit/>
          </a:bodyPr>
          <a:lstStyle/>
          <a:p>
            <a:r>
              <a:rPr lang="en-US" sz="1600" dirty="0" err="1" smtClean="0"/>
              <a:t>cos</a:t>
            </a:r>
            <a:r>
              <a:rPr lang="en-US" sz="1600" dirty="0" smtClean="0"/>
              <a:t> </a:t>
            </a:r>
            <a:r>
              <a:rPr lang="en-US" sz="1600" dirty="0" smtClean="0">
                <a:latin typeface="Symbol" pitchFamily="18" charset="2"/>
              </a:rPr>
              <a:t>q</a:t>
            </a:r>
            <a:r>
              <a:rPr lang="en-US" sz="1600" dirty="0" smtClean="0"/>
              <a:t>*</a:t>
            </a:r>
            <a:endParaRPr lang="en-US" sz="16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cstate="print"/>
          <a:srcRect/>
          <a:stretch>
            <a:fillRect/>
          </a:stretch>
        </p:blipFill>
        <p:spPr bwMode="auto">
          <a:xfrm>
            <a:off x="4264216" y="2600059"/>
            <a:ext cx="4857750" cy="18195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400" dirty="0" smtClean="0"/>
              <a:t>Progress in </a:t>
            </a:r>
            <a:r>
              <a:rPr lang="en-US" sz="3400" dirty="0" err="1" smtClean="0"/>
              <a:t>pQCD</a:t>
            </a:r>
            <a:r>
              <a:rPr lang="en-US" sz="3400" dirty="0" smtClean="0"/>
              <a:t> techniques: Phenomenological applications of a non-linear gluon saturation regime at low x</a:t>
            </a:r>
            <a:endParaRPr lang="en-US" sz="3400" dirty="0"/>
          </a:p>
        </p:txBody>
      </p:sp>
      <p:sp>
        <p:nvSpPr>
          <p:cNvPr id="3" name="Footer Placeholder 2"/>
          <p:cNvSpPr>
            <a:spLocks noGrp="1"/>
          </p:cNvSpPr>
          <p:nvPr>
            <p:ph type="ftr" sz="quarter" idx="11"/>
          </p:nvPr>
        </p:nvSpPr>
        <p:spPr/>
        <p:txBody>
          <a:bodyPr/>
          <a:lstStyle/>
          <a:p>
            <a:r>
              <a:rPr lang="en-US" smtClean="0"/>
              <a:t>C. Aidala, LANL, September 19, 2011</a:t>
            </a:r>
            <a:endParaRPr lang="en-US"/>
          </a:p>
        </p:txBody>
      </p:sp>
      <p:graphicFrame>
        <p:nvGraphicFramePr>
          <p:cNvPr id="7" name="Object 6"/>
          <p:cNvGraphicFramePr>
            <a:graphicFrameLocks noChangeAspect="1"/>
          </p:cNvGraphicFramePr>
          <p:nvPr/>
        </p:nvGraphicFramePr>
        <p:xfrm>
          <a:off x="1676400" y="3880919"/>
          <a:ext cx="1938867" cy="691081"/>
        </p:xfrm>
        <a:graphic>
          <a:graphicData uri="http://schemas.openxmlformats.org/presentationml/2006/ole">
            <p:oleObj spid="_x0000_s71682" name="Equation" r:id="rId4" imgW="1282680" imgH="457200" progId="Equation.3">
              <p:embed/>
            </p:oleObj>
          </a:graphicData>
        </a:graphic>
      </p:graphicFrame>
      <p:sp>
        <p:nvSpPr>
          <p:cNvPr id="10" name="Rectangle 9"/>
          <p:cNvSpPr/>
          <p:nvPr/>
        </p:nvSpPr>
        <p:spPr>
          <a:xfrm>
            <a:off x="5943600" y="3469152"/>
            <a:ext cx="3200400" cy="369332"/>
          </a:xfrm>
          <a:prstGeom prst="rect">
            <a:avLst/>
          </a:prstGeom>
        </p:spPr>
        <p:txBody>
          <a:bodyPr wrap="square">
            <a:spAutoFit/>
          </a:bodyPr>
          <a:lstStyle/>
          <a:p>
            <a:r>
              <a:rPr lang="en-US" dirty="0" smtClean="0"/>
              <a:t>Phys. Rev. D80, 034031 (2009)</a:t>
            </a:r>
            <a:endParaRPr lang="en-US" dirty="0"/>
          </a:p>
        </p:txBody>
      </p:sp>
      <p:pic>
        <p:nvPicPr>
          <p:cNvPr id="208901" name="Picture 5"/>
          <p:cNvPicPr>
            <a:picLocks noChangeAspect="1" noChangeArrowheads="1"/>
          </p:cNvPicPr>
          <p:nvPr/>
        </p:nvPicPr>
        <p:blipFill>
          <a:blip r:embed="rId5" cstate="print"/>
          <a:srcRect/>
          <a:stretch>
            <a:fillRect/>
          </a:stretch>
        </p:blipFill>
        <p:spPr bwMode="auto">
          <a:xfrm>
            <a:off x="609600" y="1890986"/>
            <a:ext cx="3557588" cy="4052614"/>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304800"/>
            <a:ext cx="8686800" cy="762000"/>
          </a:xfrm>
        </p:spPr>
        <p:txBody>
          <a:bodyPr>
            <a:normAutofit fontScale="90000"/>
          </a:bodyPr>
          <a:lstStyle/>
          <a:p>
            <a:r>
              <a:rPr lang="en-US" dirty="0" smtClean="0"/>
              <a:t>Eta </a:t>
            </a:r>
            <a:r>
              <a:rPr lang="en-US" dirty="0" err="1" smtClean="0"/>
              <a:t>p</a:t>
            </a:r>
            <a:r>
              <a:rPr lang="en-US" baseline="-25000" dirty="0" err="1" smtClean="0"/>
              <a:t>T</a:t>
            </a:r>
            <a:r>
              <a:rPr lang="en-US" dirty="0" smtClean="0"/>
              <a:t> shape consistent with </a:t>
            </a:r>
            <a:br>
              <a:rPr lang="en-US" dirty="0" smtClean="0"/>
            </a:br>
            <a:r>
              <a:rPr lang="en-US" dirty="0" smtClean="0"/>
              <a:t>neutral </a:t>
            </a:r>
            <a:r>
              <a:rPr lang="en-US" dirty="0" err="1" smtClean="0"/>
              <a:t>pions</a:t>
            </a:r>
            <a:endParaRPr lang="en-US" dirty="0"/>
          </a:p>
        </p:txBody>
      </p:sp>
      <p:sp>
        <p:nvSpPr>
          <p:cNvPr id="5" name="Footer Placeholder 4"/>
          <p:cNvSpPr>
            <a:spLocks noGrp="1"/>
          </p:cNvSpPr>
          <p:nvPr>
            <p:ph type="ftr" sz="quarter" idx="11"/>
          </p:nvPr>
        </p:nvSpPr>
        <p:spPr>
          <a:xfrm>
            <a:off x="3187700" y="6357258"/>
            <a:ext cx="2971800" cy="319088"/>
          </a:xfrm>
        </p:spPr>
        <p:txBody>
          <a:bodyPr/>
          <a:lstStyle/>
          <a:p>
            <a:r>
              <a:rPr lang="en-US" smtClean="0"/>
              <a:t>C. Aidala, LANL, September 19, 2011</a:t>
            </a:r>
            <a:endParaRPr lang="en-US" dirty="0"/>
          </a:p>
        </p:txBody>
      </p:sp>
      <p:pic>
        <p:nvPicPr>
          <p:cNvPr id="7" name="Picture 5"/>
          <p:cNvPicPr>
            <a:picLocks noChangeAspect="1"/>
          </p:cNvPicPr>
          <p:nvPr/>
        </p:nvPicPr>
        <p:blipFill>
          <a:blip r:embed="rId2" cstate="print">
            <a:alphaModFix/>
            <a:lum/>
          </a:blip>
          <a:srcRect/>
          <a:stretch>
            <a:fillRect/>
          </a:stretch>
        </p:blipFill>
        <p:spPr>
          <a:xfrm>
            <a:off x="1143000" y="1676400"/>
            <a:ext cx="6781800" cy="4020918"/>
          </a:xfrm>
          <a:prstGeom prst="rect">
            <a:avLst/>
          </a:prstGeom>
          <a:noFill/>
          <a:ln>
            <a:noFill/>
          </a:ln>
        </p:spPr>
      </p:pic>
      <p:pic>
        <p:nvPicPr>
          <p:cNvPr id="9" name="Picture 76" descr="PHENIX big logo"/>
          <p:cNvPicPr>
            <a:picLocks noChangeAspect="1" noChangeArrowheads="1"/>
          </p:cNvPicPr>
          <p:nvPr/>
        </p:nvPicPr>
        <p:blipFill>
          <a:blip r:embed="rId3" cstate="print"/>
          <a:srcRect/>
          <a:stretch>
            <a:fillRect/>
          </a:stretch>
        </p:blipFill>
        <p:spPr bwMode="auto">
          <a:xfrm>
            <a:off x="1981199" y="4570727"/>
            <a:ext cx="1405983" cy="458473"/>
          </a:xfrm>
          <a:prstGeom prst="rect">
            <a:avLst/>
          </a:prstGeom>
          <a:noFill/>
        </p:spPr>
      </p:pic>
      <p:sp>
        <p:nvSpPr>
          <p:cNvPr id="10" name="TextBox 9"/>
          <p:cNvSpPr txBox="1"/>
          <p:nvPr/>
        </p:nvSpPr>
        <p:spPr>
          <a:xfrm>
            <a:off x="2133600" y="3048000"/>
            <a:ext cx="524504" cy="769441"/>
          </a:xfrm>
          <a:prstGeom prst="rect">
            <a:avLst/>
          </a:prstGeom>
          <a:noFill/>
        </p:spPr>
        <p:txBody>
          <a:bodyPr wrap="none" rtlCol="0">
            <a:spAutoFit/>
          </a:bodyPr>
          <a:lstStyle/>
          <a:p>
            <a:r>
              <a:rPr lang="en-US" sz="4400" b="1" dirty="0" smtClean="0">
                <a:solidFill>
                  <a:schemeClr val="tx1"/>
                </a:solidFill>
                <a:latin typeface="Symbol" pitchFamily="18" charset="2"/>
              </a:rPr>
              <a:t>h</a:t>
            </a:r>
            <a:endParaRPr lang="en-US" sz="4400" b="1" dirty="0">
              <a:solidFill>
                <a:schemeClr val="tx1"/>
              </a:solidFill>
              <a:latin typeface="Symbol" pitchFamily="18" charset="2"/>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Drell</a:t>
            </a:r>
            <a:r>
              <a:rPr lang="en-US" dirty="0" smtClean="0"/>
              <a:t>-Yan transverse SSA predictions</a:t>
            </a:r>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pic>
        <p:nvPicPr>
          <p:cNvPr id="3074" name="Picture 2"/>
          <p:cNvPicPr>
            <a:picLocks noChangeAspect="1" noChangeArrowheads="1"/>
          </p:cNvPicPr>
          <p:nvPr/>
        </p:nvPicPr>
        <p:blipFill>
          <a:blip r:embed="rId2" cstate="print"/>
          <a:srcRect/>
          <a:stretch>
            <a:fillRect/>
          </a:stretch>
        </p:blipFill>
        <p:spPr bwMode="auto">
          <a:xfrm>
            <a:off x="1384484" y="1311909"/>
            <a:ext cx="6464116" cy="4936491"/>
          </a:xfrm>
          <a:prstGeom prst="rect">
            <a:avLst/>
          </a:prstGeom>
          <a:noFill/>
          <a:ln w="9525">
            <a:noFill/>
            <a:miter lim="800000"/>
            <a:headEnd/>
            <a:tailEnd/>
          </a:ln>
        </p:spPr>
      </p:pic>
      <p:sp>
        <p:nvSpPr>
          <p:cNvPr id="7" name="TextBox 6"/>
          <p:cNvSpPr txBox="1"/>
          <p:nvPr/>
        </p:nvSpPr>
        <p:spPr>
          <a:xfrm>
            <a:off x="4141216" y="3429000"/>
            <a:ext cx="354584" cy="369332"/>
          </a:xfrm>
          <a:prstGeom prst="rect">
            <a:avLst/>
          </a:prstGeom>
          <a:noFill/>
        </p:spPr>
        <p:txBody>
          <a:bodyPr wrap="none" rtlCol="0">
            <a:spAutoFit/>
          </a:bodyPr>
          <a:lstStyle/>
          <a:p>
            <a:r>
              <a:rPr lang="en-US" dirty="0" err="1" smtClean="0"/>
              <a:t>x</a:t>
            </a:r>
            <a:r>
              <a:rPr lang="en-US" baseline="-25000" dirty="0" err="1" smtClean="0"/>
              <a:t>F</a:t>
            </a:r>
            <a:endParaRPr lang="en-US" baseline="-25000" dirty="0"/>
          </a:p>
        </p:txBody>
      </p:sp>
      <p:sp>
        <p:nvSpPr>
          <p:cNvPr id="8" name="TextBox 7"/>
          <p:cNvSpPr txBox="1"/>
          <p:nvPr/>
        </p:nvSpPr>
        <p:spPr>
          <a:xfrm>
            <a:off x="7189216" y="3440668"/>
            <a:ext cx="354584" cy="369332"/>
          </a:xfrm>
          <a:prstGeom prst="rect">
            <a:avLst/>
          </a:prstGeom>
          <a:noFill/>
        </p:spPr>
        <p:txBody>
          <a:bodyPr wrap="none" rtlCol="0">
            <a:spAutoFit/>
          </a:bodyPr>
          <a:lstStyle/>
          <a:p>
            <a:r>
              <a:rPr lang="en-US" dirty="0" err="1" smtClean="0"/>
              <a:t>x</a:t>
            </a:r>
            <a:r>
              <a:rPr lang="en-US" baseline="-25000" dirty="0" err="1" smtClean="0"/>
              <a:t>F</a:t>
            </a:r>
            <a:endParaRPr lang="en-US" baseline="-25000" dirty="0"/>
          </a:p>
        </p:txBody>
      </p:sp>
      <p:sp>
        <p:nvSpPr>
          <p:cNvPr id="9" name="TextBox 8"/>
          <p:cNvSpPr txBox="1"/>
          <p:nvPr/>
        </p:nvSpPr>
        <p:spPr>
          <a:xfrm>
            <a:off x="4238894" y="5864320"/>
            <a:ext cx="288862" cy="369332"/>
          </a:xfrm>
          <a:prstGeom prst="rect">
            <a:avLst/>
          </a:prstGeom>
          <a:noFill/>
        </p:spPr>
        <p:txBody>
          <a:bodyPr wrap="none" rtlCol="0">
            <a:spAutoFit/>
          </a:bodyPr>
          <a:lstStyle/>
          <a:p>
            <a:r>
              <a:rPr lang="en-US" dirty="0" smtClean="0"/>
              <a:t>y</a:t>
            </a:r>
            <a:endParaRPr lang="en-US" baseline="-25000" dirty="0"/>
          </a:p>
        </p:txBody>
      </p:sp>
      <p:sp>
        <p:nvSpPr>
          <p:cNvPr id="10" name="TextBox 9"/>
          <p:cNvSpPr txBox="1"/>
          <p:nvPr/>
        </p:nvSpPr>
        <p:spPr>
          <a:xfrm>
            <a:off x="7316390" y="5867400"/>
            <a:ext cx="288862" cy="369332"/>
          </a:xfrm>
          <a:prstGeom prst="rect">
            <a:avLst/>
          </a:prstGeom>
          <a:noFill/>
        </p:spPr>
        <p:txBody>
          <a:bodyPr wrap="none" rtlCol="0">
            <a:spAutoFit/>
          </a:bodyPr>
          <a:lstStyle/>
          <a:p>
            <a:r>
              <a:rPr lang="en-US" dirty="0" smtClean="0"/>
              <a:t>y</a:t>
            </a:r>
            <a:endParaRPr lang="en-US" baseline="-250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already forging ahead!</a:t>
            </a:r>
            <a:endParaRPr lang="en-US" sz="3400" dirty="0"/>
          </a:p>
        </p:txBody>
      </p:sp>
      <p:sp>
        <p:nvSpPr>
          <p:cNvPr id="3" name="Content Placeholder 2"/>
          <p:cNvSpPr>
            <a:spLocks noGrp="1"/>
          </p:cNvSpPr>
          <p:nvPr>
            <p:ph idx="1"/>
          </p:nvPr>
        </p:nvSpPr>
        <p:spPr>
          <a:xfrm>
            <a:off x="381000" y="1600200"/>
            <a:ext cx="8229600" cy="4525963"/>
          </a:xfrm>
        </p:spPr>
        <p:txBody>
          <a:bodyPr>
            <a:normAutofit fontScale="77500" lnSpcReduction="20000"/>
          </a:bodyPr>
          <a:lstStyle/>
          <a:p>
            <a:r>
              <a:rPr lang="en-US" dirty="0" smtClean="0"/>
              <a:t>In </a:t>
            </a:r>
            <a:r>
              <a:rPr lang="en-US" dirty="0" err="1" smtClean="0"/>
              <a:t>perturbative</a:t>
            </a:r>
            <a:r>
              <a:rPr lang="en-US" dirty="0" smtClean="0"/>
              <a:t> QCD, since 1990s starting to consider detailed internal QCD dynamics that parts with traditional </a:t>
            </a:r>
            <a:r>
              <a:rPr lang="en-US" dirty="0" err="1" smtClean="0"/>
              <a:t>parton</a:t>
            </a:r>
            <a:r>
              <a:rPr lang="en-US" dirty="0" smtClean="0"/>
              <a:t> model ways of looking at hadrons—and perform phenomenological calculations using these new ideas/tools!</a:t>
            </a:r>
          </a:p>
          <a:p>
            <a:pPr lvl="1"/>
            <a:r>
              <a:rPr lang="en-US" i="1" dirty="0" smtClean="0"/>
              <a:t>Non-</a:t>
            </a:r>
            <a:r>
              <a:rPr lang="en-US" i="1" dirty="0" err="1" smtClean="0"/>
              <a:t>collinearity</a:t>
            </a:r>
            <a:r>
              <a:rPr lang="en-US" dirty="0" smtClean="0"/>
              <a:t> of </a:t>
            </a:r>
            <a:r>
              <a:rPr lang="en-US" dirty="0" err="1" smtClean="0"/>
              <a:t>partons</a:t>
            </a:r>
            <a:r>
              <a:rPr lang="en-US" dirty="0" smtClean="0"/>
              <a:t> with parent </a:t>
            </a:r>
            <a:r>
              <a:rPr lang="en-US" dirty="0" err="1" smtClean="0"/>
              <a:t>hadron</a:t>
            </a:r>
            <a:endParaRPr lang="en-US" dirty="0" smtClean="0"/>
          </a:p>
          <a:p>
            <a:pPr lvl="1"/>
            <a:r>
              <a:rPr lang="en-US" i="1" dirty="0" smtClean="0"/>
              <a:t>Non-linear</a:t>
            </a:r>
            <a:r>
              <a:rPr lang="en-US" dirty="0" smtClean="0"/>
              <a:t> evolution at small momentum fractions</a:t>
            </a:r>
          </a:p>
          <a:p>
            <a:pPr lvl="1"/>
            <a:r>
              <a:rPr lang="en-US" dirty="0" smtClean="0"/>
              <a:t>Various </a:t>
            </a:r>
            <a:r>
              <a:rPr lang="en-US" i="1" dirty="0" err="1" smtClean="0"/>
              <a:t>resummation</a:t>
            </a:r>
            <a:r>
              <a:rPr lang="en-US" dirty="0" smtClean="0"/>
              <a:t> techniques</a:t>
            </a:r>
          </a:p>
          <a:p>
            <a:pPr lvl="1"/>
            <a:r>
              <a:rPr lang="en-US" dirty="0" smtClean="0"/>
              <a:t>Various </a:t>
            </a:r>
            <a:r>
              <a:rPr lang="en-US" i="1" dirty="0" smtClean="0"/>
              <a:t>effective field theories</a:t>
            </a:r>
          </a:p>
          <a:p>
            <a:r>
              <a:rPr lang="en-US" dirty="0" smtClean="0"/>
              <a:t>Non-</a:t>
            </a:r>
            <a:r>
              <a:rPr lang="en-US" dirty="0" err="1" smtClean="0"/>
              <a:t>perturbative</a:t>
            </a:r>
            <a:r>
              <a:rPr lang="en-US" dirty="0" smtClean="0"/>
              <a:t> methods: </a:t>
            </a:r>
          </a:p>
          <a:p>
            <a:pPr lvl="1"/>
            <a:r>
              <a:rPr lang="en-US" dirty="0" smtClean="0"/>
              <a:t>Lattice QCD just starting to perform calculations at physical point!</a:t>
            </a:r>
          </a:p>
          <a:p>
            <a:pPr lvl="1"/>
            <a:r>
              <a:rPr lang="en-US" dirty="0" err="1" smtClean="0"/>
              <a:t>AdS</a:t>
            </a:r>
            <a:r>
              <a:rPr lang="en-US" dirty="0" smtClean="0"/>
              <a:t>/CFT “gauge-string duality” an exciting recent development as first fundamentally new handle to try to tackle QCD in decades!</a:t>
            </a:r>
          </a:p>
          <a:p>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pic>
        <p:nvPicPr>
          <p:cNvPr id="6" name="Picture 2"/>
          <p:cNvPicPr>
            <a:picLocks noChangeAspect="1" noChangeArrowheads="1"/>
          </p:cNvPicPr>
          <p:nvPr/>
        </p:nvPicPr>
        <p:blipFill>
          <a:blip r:embed="rId2" cstate="print"/>
          <a:srcRect/>
          <a:stretch>
            <a:fillRect/>
          </a:stretch>
        </p:blipFill>
        <p:spPr bwMode="auto">
          <a:xfrm>
            <a:off x="7002294" y="2895600"/>
            <a:ext cx="2141706" cy="167767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blinds(horizontal)">
                                      <p:cBhvr>
                                        <p:cTn id="11" dur="500"/>
                                        <p:tgtEl>
                                          <p:spTgt spid="3">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Flavor separation of TMDs using He</a:t>
            </a:r>
            <a:r>
              <a:rPr lang="en-US" sz="4000" baseline="30000" dirty="0" smtClean="0"/>
              <a:t>3</a:t>
            </a:r>
            <a:endParaRPr lang="en-US" sz="4000" dirty="0"/>
          </a:p>
        </p:txBody>
      </p:sp>
      <p:sp>
        <p:nvSpPr>
          <p:cNvPr id="3" name="Content Placeholder 2"/>
          <p:cNvSpPr>
            <a:spLocks noGrp="1"/>
          </p:cNvSpPr>
          <p:nvPr>
            <p:ph idx="1"/>
          </p:nvPr>
        </p:nvSpPr>
        <p:spPr>
          <a:xfrm>
            <a:off x="228600" y="4267200"/>
            <a:ext cx="8686800" cy="1828800"/>
          </a:xfrm>
        </p:spPr>
        <p:txBody>
          <a:bodyPr>
            <a:normAutofit fontScale="92500" lnSpcReduction="20000"/>
          </a:bodyPr>
          <a:lstStyle/>
          <a:p>
            <a:r>
              <a:rPr lang="en-US" sz="2800" dirty="0" smtClean="0"/>
              <a:t>With polarized He</a:t>
            </a:r>
            <a:r>
              <a:rPr lang="en-US" sz="2800" baseline="30000" dirty="0" smtClean="0"/>
              <a:t>3</a:t>
            </a:r>
            <a:r>
              <a:rPr lang="en-US" sz="2800" dirty="0" smtClean="0"/>
              <a:t> as well as proton beams at RHIC, new handles on flavor separation of various transverse spin observables possible</a:t>
            </a:r>
          </a:p>
          <a:p>
            <a:pPr lvl="1"/>
            <a:r>
              <a:rPr lang="en-US" sz="2600" dirty="0" smtClean="0"/>
              <a:t>What will the status of the (non-)valence quark puzzle be by then??</a:t>
            </a:r>
            <a:endParaRPr lang="en-US" sz="2600"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pic>
        <p:nvPicPr>
          <p:cNvPr id="2039811" name="Picture 3"/>
          <p:cNvPicPr>
            <a:picLocks noChangeAspect="1" noChangeArrowheads="1"/>
          </p:cNvPicPr>
          <p:nvPr/>
        </p:nvPicPr>
        <p:blipFill>
          <a:blip r:embed="rId3" cstate="print"/>
          <a:srcRect/>
          <a:stretch>
            <a:fillRect/>
          </a:stretch>
        </p:blipFill>
        <p:spPr bwMode="auto">
          <a:xfrm>
            <a:off x="609600" y="1447800"/>
            <a:ext cx="6831580" cy="2752725"/>
          </a:xfrm>
          <a:prstGeom prst="rect">
            <a:avLst/>
          </a:prstGeom>
          <a:noFill/>
          <a:ln w="9525">
            <a:noFill/>
            <a:miter lim="800000"/>
            <a:headEnd/>
            <a:tailEnd/>
          </a:ln>
        </p:spPr>
      </p:pic>
      <p:sp>
        <p:nvSpPr>
          <p:cNvPr id="8" name="TextBox 7"/>
          <p:cNvSpPr txBox="1"/>
          <p:nvPr/>
        </p:nvSpPr>
        <p:spPr>
          <a:xfrm>
            <a:off x="7515600" y="1981200"/>
            <a:ext cx="1274708" cy="769441"/>
          </a:xfrm>
          <a:prstGeom prst="rect">
            <a:avLst/>
          </a:prstGeom>
          <a:noFill/>
        </p:spPr>
        <p:txBody>
          <a:bodyPr wrap="none" rtlCol="0">
            <a:spAutoFit/>
          </a:bodyPr>
          <a:lstStyle/>
          <a:p>
            <a:r>
              <a:rPr lang="en-US" sz="2200" dirty="0" smtClean="0">
                <a:solidFill>
                  <a:srgbClr val="FFFFCC"/>
                </a:solidFill>
              </a:rPr>
              <a:t>Zhongbo </a:t>
            </a:r>
          </a:p>
          <a:p>
            <a:r>
              <a:rPr lang="en-US" sz="2200" dirty="0" smtClean="0">
                <a:solidFill>
                  <a:srgbClr val="FFFFCC"/>
                </a:solidFill>
              </a:rPr>
              <a:t>Kang</a:t>
            </a:r>
            <a:endParaRPr lang="en-US" sz="2200" dirty="0">
              <a:solidFill>
                <a:srgbClr val="FFFF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Full flavor separation of light quark </a:t>
            </a:r>
            <a:r>
              <a:rPr lang="en-US" sz="3600" dirty="0" err="1" smtClean="0"/>
              <a:t>helicity</a:t>
            </a:r>
            <a:r>
              <a:rPr lang="en-US" sz="3600" dirty="0" smtClean="0"/>
              <a:t> distributions with </a:t>
            </a:r>
            <a:r>
              <a:rPr lang="en-US" sz="3600" dirty="0" err="1" smtClean="0"/>
              <a:t>p+p</a:t>
            </a:r>
            <a:r>
              <a:rPr lang="en-US" sz="3600" dirty="0" smtClean="0"/>
              <a:t> and p+He</a:t>
            </a:r>
            <a:r>
              <a:rPr lang="en-US" sz="3600" baseline="30000" dirty="0" smtClean="0"/>
              <a:t>3</a:t>
            </a:r>
            <a:endParaRPr lang="en-US" sz="3600" baseline="30000"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pic>
        <p:nvPicPr>
          <p:cNvPr id="4099" name="Picture 3"/>
          <p:cNvPicPr>
            <a:picLocks noChangeAspect="1" noChangeArrowheads="1"/>
          </p:cNvPicPr>
          <p:nvPr/>
        </p:nvPicPr>
        <p:blipFill>
          <a:blip r:embed="rId2" cstate="print"/>
          <a:srcRect/>
          <a:stretch>
            <a:fillRect/>
          </a:stretch>
        </p:blipFill>
        <p:spPr bwMode="auto">
          <a:xfrm>
            <a:off x="1162050" y="1419225"/>
            <a:ext cx="6819900" cy="49053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smtClean="0"/>
              <a:t>C. Aidala, LANL, September 19, 2011</a:t>
            </a:r>
            <a:endParaRPr lang="en-US"/>
          </a:p>
        </p:txBody>
      </p:sp>
      <p:sp>
        <p:nvSpPr>
          <p:cNvPr id="1173506" name="Rectangle 2"/>
          <p:cNvSpPr>
            <a:spLocks noGrp="1" noChangeArrowheads="1"/>
          </p:cNvSpPr>
          <p:nvPr>
            <p:ph type="title"/>
          </p:nvPr>
        </p:nvSpPr>
        <p:spPr/>
        <p:txBody>
          <a:bodyPr>
            <a:normAutofit fontScale="90000"/>
          </a:bodyPr>
          <a:lstStyle/>
          <a:p>
            <a:r>
              <a:rPr lang="en-US" sz="4000" dirty="0" smtClean="0"/>
              <a:t>A (relatively</a:t>
            </a:r>
            <a:r>
              <a:rPr lang="en-US" sz="4000" dirty="0"/>
              <a:t>) </a:t>
            </a:r>
            <a:r>
              <a:rPr lang="en-US" sz="4000" dirty="0" smtClean="0"/>
              <a:t>recent </a:t>
            </a:r>
            <a:r>
              <a:rPr lang="en-US" sz="4000" dirty="0"/>
              <a:t>s</a:t>
            </a:r>
            <a:r>
              <a:rPr lang="en-US" sz="4000" dirty="0" smtClean="0"/>
              <a:t>urprise </a:t>
            </a:r>
            <a:r>
              <a:rPr lang="en-US" sz="4000" dirty="0"/>
              <a:t>f</a:t>
            </a:r>
            <a:r>
              <a:rPr lang="en-US" sz="4000" dirty="0" smtClean="0"/>
              <a:t>rom </a:t>
            </a:r>
            <a:r>
              <a:rPr lang="en-US" sz="4000" dirty="0" err="1"/>
              <a:t>p+p</a:t>
            </a:r>
            <a:r>
              <a:rPr lang="en-US" sz="4000" dirty="0"/>
              <a:t>, </a:t>
            </a:r>
            <a:r>
              <a:rPr lang="en-US" sz="4000" dirty="0" err="1"/>
              <a:t>p+d</a:t>
            </a:r>
            <a:r>
              <a:rPr lang="en-US" sz="4000" dirty="0"/>
              <a:t> </a:t>
            </a:r>
            <a:r>
              <a:rPr lang="en-US" sz="4000" dirty="0" smtClean="0"/>
              <a:t>collisions</a:t>
            </a:r>
            <a:endParaRPr lang="en-US" sz="4000" dirty="0"/>
          </a:p>
        </p:txBody>
      </p:sp>
      <p:sp>
        <p:nvSpPr>
          <p:cNvPr id="1173507" name="Rectangle 3"/>
          <p:cNvSpPr>
            <a:spLocks noGrp="1" noChangeArrowheads="1"/>
          </p:cNvSpPr>
          <p:nvPr>
            <p:ph type="body" sz="half" idx="1"/>
          </p:nvPr>
        </p:nvSpPr>
        <p:spPr>
          <a:xfrm>
            <a:off x="152400" y="1371600"/>
            <a:ext cx="4267200" cy="4495800"/>
          </a:xfrm>
        </p:spPr>
        <p:txBody>
          <a:bodyPr/>
          <a:lstStyle/>
          <a:p>
            <a:pPr>
              <a:lnSpc>
                <a:spcPct val="90000"/>
              </a:lnSpc>
            </a:pPr>
            <a:r>
              <a:rPr lang="en-US" sz="2800"/>
              <a:t>Fermilab Experiment 866 used proton-hydrogen and proton-deuterium collisions to probe nucleon structure via the Drell-Yan process </a:t>
            </a:r>
          </a:p>
          <a:p>
            <a:pPr>
              <a:lnSpc>
                <a:spcPct val="90000"/>
              </a:lnSpc>
            </a:pPr>
            <a:endParaRPr lang="en-US" sz="2800"/>
          </a:p>
          <a:p>
            <a:pPr>
              <a:lnSpc>
                <a:spcPct val="90000"/>
              </a:lnSpc>
            </a:pPr>
            <a:r>
              <a:rPr lang="en-US" sz="2800"/>
              <a:t>Anti-up/anti-down asymmetry in the quark sea, with an unexpected </a:t>
            </a:r>
            <a:r>
              <a:rPr lang="en-US" sz="2800" i="1"/>
              <a:t>x</a:t>
            </a:r>
            <a:r>
              <a:rPr lang="en-US" sz="2800"/>
              <a:t> behavior!</a:t>
            </a:r>
          </a:p>
        </p:txBody>
      </p:sp>
      <p:pic>
        <p:nvPicPr>
          <p:cNvPr id="1173510" name="Picture 6"/>
          <p:cNvPicPr>
            <a:picLocks noChangeAspect="1" noChangeArrowheads="1"/>
          </p:cNvPicPr>
          <p:nvPr/>
        </p:nvPicPr>
        <p:blipFill>
          <a:blip r:embed="rId4" cstate="print"/>
          <a:srcRect/>
          <a:stretch>
            <a:fillRect/>
          </a:stretch>
        </p:blipFill>
        <p:spPr bwMode="auto">
          <a:xfrm>
            <a:off x="4876800"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5462588" y="5738813"/>
            <a:ext cx="2800350" cy="427037"/>
          </a:xfrm>
          <a:prstGeom prst="rect">
            <a:avLst/>
          </a:prstGeom>
          <a:noFill/>
          <a:ln w="9525">
            <a:noFill/>
            <a:miter lim="800000"/>
            <a:headEnd/>
            <a:tailEnd/>
          </a:ln>
          <a:effectLst/>
        </p:spPr>
        <p:txBody>
          <a:bodyPr wrap="none">
            <a:spAutoFit/>
          </a:bodyPr>
          <a:lstStyle/>
          <a:p>
            <a:r>
              <a:rPr lang="en-US" sz="2200" dirty="0">
                <a:solidFill>
                  <a:srgbClr val="FFFFCC"/>
                </a:solidFill>
              </a:rPr>
              <a:t>PRD64, 052002 (2001)</a:t>
            </a:r>
          </a:p>
        </p:txBody>
      </p:sp>
      <p:graphicFrame>
        <p:nvGraphicFramePr>
          <p:cNvPr id="1173512" name="Object 8"/>
          <p:cNvGraphicFramePr>
            <a:graphicFrameLocks noChangeAspect="1"/>
          </p:cNvGraphicFramePr>
          <p:nvPr>
            <p:ph sz="half" idx="2"/>
          </p:nvPr>
        </p:nvGraphicFramePr>
        <p:xfrm>
          <a:off x="990600" y="3657600"/>
          <a:ext cx="2819400" cy="611188"/>
        </p:xfrm>
        <a:graphic>
          <a:graphicData uri="http://schemas.openxmlformats.org/presentationml/2006/ole">
            <p:oleObj spid="_x0000_s64514" name="Equation" r:id="rId5" imgW="1054080" imgH="228600" progId="Equation.3">
              <p:embed/>
            </p:oleObj>
          </a:graphicData>
        </a:graphic>
      </p:graphicFrame>
      <p:sp>
        <p:nvSpPr>
          <p:cNvPr id="1173514" name="Text Box 10"/>
          <p:cNvSpPr txBox="1">
            <a:spLocks noChangeArrowheads="1"/>
          </p:cNvSpPr>
          <p:nvPr/>
        </p:nvSpPr>
        <p:spPr bwMode="auto">
          <a:xfrm>
            <a:off x="1066800" y="1679575"/>
            <a:ext cx="6934200" cy="1292225"/>
          </a:xfrm>
          <a:prstGeom prst="rect">
            <a:avLst/>
          </a:prstGeom>
          <a:solidFill>
            <a:srgbClr val="00FFFF"/>
          </a:solidFill>
          <a:ln w="9525">
            <a:solidFill>
              <a:schemeClr val="tx1"/>
            </a:solidFill>
            <a:miter lim="800000"/>
            <a:headEnd/>
            <a:tailEnd/>
          </a:ln>
          <a:effectLst/>
        </p:spPr>
        <p:txBody>
          <a:bodyPr>
            <a:spAutoFit/>
          </a:bodyPr>
          <a:lstStyle/>
          <a:p>
            <a:r>
              <a:rPr lang="en-US" sz="2600" i="1" dirty="0" err="1" smtClean="0">
                <a:latin typeface="Times New Roman" pitchFamily="18" charset="0"/>
                <a:cs typeface="Times New Roman" pitchFamily="18" charset="0"/>
              </a:rPr>
              <a:t>Hadronic</a:t>
            </a:r>
            <a:r>
              <a:rPr lang="en-US" sz="2600" i="1" dirty="0" smtClean="0">
                <a:latin typeface="Times New Roman" pitchFamily="18" charset="0"/>
                <a:cs typeface="Times New Roman" pitchFamily="18" charset="0"/>
              </a:rPr>
              <a:t> collisions</a:t>
            </a:r>
            <a:r>
              <a:rPr lang="en-US" sz="2600" i="1" dirty="0" smtClean="0">
                <a:solidFill>
                  <a:schemeClr val="tx1"/>
                </a:solidFill>
                <a:latin typeface="Times New Roman" pitchFamily="18" charset="0"/>
                <a:cs typeface="Times New Roman" pitchFamily="18" charset="0"/>
              </a:rPr>
              <a:t> </a:t>
            </a:r>
            <a:r>
              <a:rPr lang="en-US" sz="2600" i="1" dirty="0">
                <a:solidFill>
                  <a:schemeClr val="tx1"/>
                </a:solidFill>
                <a:latin typeface="Times New Roman" pitchFamily="18" charset="0"/>
                <a:cs typeface="Times New Roman" pitchFamily="18" charset="0"/>
              </a:rPr>
              <a:t>let us continue to find surprises in the rich linear momentum structure of the proton, even after &gt; 40 </a:t>
            </a:r>
            <a:r>
              <a:rPr lang="en-US" sz="2600" i="1" dirty="0" smtClean="0">
                <a:solidFill>
                  <a:schemeClr val="tx1"/>
                </a:solidFill>
                <a:latin typeface="Times New Roman" pitchFamily="18" charset="0"/>
                <a:cs typeface="Times New Roman" pitchFamily="18" charset="0"/>
              </a:rPr>
              <a:t>years of DIS!</a:t>
            </a:r>
            <a:endParaRPr lang="en-US" sz="2600" i="1" dirty="0">
              <a:solidFill>
                <a:schemeClr val="tx1"/>
              </a:solidFill>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0A29D7FF-7E4F-4BAD-8F08-65CF4BE441BB}" type="slidenum">
              <a:rPr lang="en-US" smtClean="0"/>
              <a:pPr/>
              <a:t>52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3514"/>
                                        </p:tgtEl>
                                        <p:attrNameLst>
                                          <p:attrName>style.visibility</p:attrName>
                                        </p:attrNameLst>
                                      </p:cBhvr>
                                      <p:to>
                                        <p:strVal val="visible"/>
                                      </p:to>
                                    </p:set>
                                    <p:anim calcmode="lin" valueType="num">
                                      <p:cBhvr additive="base">
                                        <p:cTn id="7" dur="500" fill="hold"/>
                                        <p:tgtEl>
                                          <p:spTgt spid="1173514"/>
                                        </p:tgtEl>
                                        <p:attrNameLst>
                                          <p:attrName>ppt_x</p:attrName>
                                        </p:attrNameLst>
                                      </p:cBhvr>
                                      <p:tavLst>
                                        <p:tav tm="0">
                                          <p:val>
                                            <p:strVal val="#ppt_x"/>
                                          </p:val>
                                        </p:tav>
                                        <p:tav tm="100000">
                                          <p:val>
                                            <p:strVal val="#ppt_x"/>
                                          </p:val>
                                        </p:tav>
                                      </p:tavLst>
                                    </p:anim>
                                    <p:anim calcmode="lin" valueType="num">
                                      <p:cBhvr additive="base">
                                        <p:cTn id="8" dur="500" fill="hold"/>
                                        <p:tgtEl>
                                          <p:spTgt spid="117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09" name="Line 49"/>
          <p:cNvSpPr>
            <a:spLocks noChangeShapeType="1"/>
          </p:cNvSpPr>
          <p:nvPr/>
        </p:nvSpPr>
        <p:spPr bwMode="auto">
          <a:xfrm>
            <a:off x="7086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610" name="Line 50"/>
          <p:cNvSpPr>
            <a:spLocks noChangeShapeType="1"/>
          </p:cNvSpPr>
          <p:nvPr/>
        </p:nvSpPr>
        <p:spPr bwMode="auto">
          <a:xfrm>
            <a:off x="7467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611" name="Line 51"/>
          <p:cNvSpPr>
            <a:spLocks noChangeShapeType="1"/>
          </p:cNvSpPr>
          <p:nvPr/>
        </p:nvSpPr>
        <p:spPr bwMode="auto">
          <a:xfrm>
            <a:off x="7848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612" name="Line 52"/>
          <p:cNvSpPr>
            <a:spLocks noChangeShapeType="1"/>
          </p:cNvSpPr>
          <p:nvPr/>
        </p:nvSpPr>
        <p:spPr bwMode="auto">
          <a:xfrm>
            <a:off x="8229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613" name="Line 53"/>
          <p:cNvSpPr>
            <a:spLocks noChangeShapeType="1"/>
          </p:cNvSpPr>
          <p:nvPr/>
        </p:nvSpPr>
        <p:spPr bwMode="auto">
          <a:xfrm>
            <a:off x="8610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565" name="Text Box 5"/>
          <p:cNvSpPr txBox="1">
            <a:spLocks noChangeArrowheads="1"/>
          </p:cNvSpPr>
          <p:nvPr/>
        </p:nvSpPr>
        <p:spPr bwMode="auto">
          <a:xfrm>
            <a:off x="1184275" y="90488"/>
            <a:ext cx="1127873" cy="369332"/>
          </a:xfrm>
          <a:prstGeom prst="rect">
            <a:avLst/>
          </a:prstGeom>
          <a:noFill/>
          <a:ln w="9525" algn="ctr">
            <a:noFill/>
            <a:miter lim="800000"/>
            <a:headEnd/>
            <a:tailEnd/>
          </a:ln>
          <a:effectLst/>
        </p:spPr>
        <p:txBody>
          <a:bodyPr wrap="none">
            <a:spAutoFit/>
          </a:bodyPr>
          <a:lstStyle/>
          <a:p>
            <a:r>
              <a:rPr lang="en-US" u="sng" dirty="0">
                <a:solidFill>
                  <a:srgbClr val="FFFFCC"/>
                </a:solidFill>
              </a:rPr>
              <a:t>Questions</a:t>
            </a:r>
          </a:p>
        </p:txBody>
      </p:sp>
      <p:sp>
        <p:nvSpPr>
          <p:cNvPr id="66566" name="Text Box 6"/>
          <p:cNvSpPr txBox="1">
            <a:spLocks noChangeArrowheads="1"/>
          </p:cNvSpPr>
          <p:nvPr/>
        </p:nvSpPr>
        <p:spPr bwMode="auto">
          <a:xfrm>
            <a:off x="3759200" y="76200"/>
            <a:ext cx="1336391" cy="369332"/>
          </a:xfrm>
          <a:prstGeom prst="rect">
            <a:avLst/>
          </a:prstGeom>
          <a:noFill/>
          <a:ln w="9525" algn="ctr">
            <a:noFill/>
            <a:miter lim="800000"/>
            <a:headEnd/>
            <a:tailEnd/>
          </a:ln>
          <a:effectLst/>
        </p:spPr>
        <p:txBody>
          <a:bodyPr wrap="none">
            <a:spAutoFit/>
          </a:bodyPr>
          <a:lstStyle/>
          <a:p>
            <a:r>
              <a:rPr lang="en-US" u="sng" dirty="0">
                <a:solidFill>
                  <a:srgbClr val="FFFFCC"/>
                </a:solidFill>
              </a:rPr>
              <a:t>Observables</a:t>
            </a:r>
          </a:p>
        </p:txBody>
      </p:sp>
      <p:sp>
        <p:nvSpPr>
          <p:cNvPr id="66567" name="Text Box 7"/>
          <p:cNvSpPr txBox="1">
            <a:spLocks noChangeArrowheads="1"/>
          </p:cNvSpPr>
          <p:nvPr/>
        </p:nvSpPr>
        <p:spPr bwMode="auto">
          <a:xfrm>
            <a:off x="7167563" y="76200"/>
            <a:ext cx="776175" cy="369332"/>
          </a:xfrm>
          <a:prstGeom prst="rect">
            <a:avLst/>
          </a:prstGeom>
          <a:noFill/>
          <a:ln w="9525" algn="ctr">
            <a:noFill/>
            <a:miter lim="800000"/>
            <a:headEnd/>
            <a:tailEnd/>
          </a:ln>
          <a:effectLst/>
        </p:spPr>
        <p:txBody>
          <a:bodyPr wrap="none">
            <a:spAutoFit/>
          </a:bodyPr>
          <a:lstStyle/>
          <a:p>
            <a:r>
              <a:rPr lang="en-US" u="sng">
                <a:solidFill>
                  <a:srgbClr val="FFFFCC"/>
                </a:solidFill>
              </a:rPr>
              <a:t>Needs</a:t>
            </a:r>
          </a:p>
        </p:txBody>
      </p:sp>
      <p:sp>
        <p:nvSpPr>
          <p:cNvPr id="66568" name="Text Box 8"/>
          <p:cNvSpPr txBox="1">
            <a:spLocks noChangeArrowheads="1"/>
          </p:cNvSpPr>
          <p:nvPr/>
        </p:nvSpPr>
        <p:spPr bwMode="auto">
          <a:xfrm>
            <a:off x="379413" y="822325"/>
            <a:ext cx="2704330" cy="707886"/>
          </a:xfrm>
          <a:prstGeom prst="rect">
            <a:avLst/>
          </a:prstGeom>
          <a:noFill/>
          <a:ln w="9525" algn="ctr">
            <a:solidFill>
              <a:schemeClr val="bg1"/>
            </a:solidFill>
            <a:miter lim="800000"/>
            <a:headEnd/>
            <a:tailEnd/>
          </a:ln>
          <a:effectLst/>
        </p:spPr>
        <p:txBody>
          <a:bodyPr wrap="none">
            <a:spAutoFit/>
          </a:bodyPr>
          <a:lstStyle/>
          <a:p>
            <a:r>
              <a:rPr lang="en-US" sz="2000">
                <a:solidFill>
                  <a:srgbClr val="FFFFCC"/>
                </a:solidFill>
              </a:rPr>
              <a:t>Quarks strongly coupled</a:t>
            </a:r>
          </a:p>
          <a:p>
            <a:r>
              <a:rPr lang="en-US" sz="2000">
                <a:solidFill>
                  <a:srgbClr val="FFFFCC"/>
                </a:solidFill>
              </a:rPr>
              <a:t>Interaction mechanisms</a:t>
            </a:r>
          </a:p>
        </p:txBody>
      </p:sp>
      <p:sp>
        <p:nvSpPr>
          <p:cNvPr id="66569" name="Text Box 9"/>
          <p:cNvSpPr txBox="1">
            <a:spLocks noChangeArrowheads="1"/>
          </p:cNvSpPr>
          <p:nvPr/>
        </p:nvSpPr>
        <p:spPr bwMode="auto">
          <a:xfrm>
            <a:off x="3950667" y="822325"/>
            <a:ext cx="2150717" cy="707886"/>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Jets, Dijets,</a:t>
            </a:r>
          </a:p>
          <a:p>
            <a:pPr algn="ctr"/>
            <a:r>
              <a:rPr lang="en-US" sz="2000">
                <a:solidFill>
                  <a:srgbClr val="FFFFCC"/>
                </a:solidFill>
                <a:latin typeface="Symbol" pitchFamily="18" charset="2"/>
              </a:rPr>
              <a:t>g</a:t>
            </a:r>
            <a:r>
              <a:rPr lang="en-US" sz="2000">
                <a:solidFill>
                  <a:srgbClr val="FFFFCC"/>
                </a:solidFill>
              </a:rPr>
              <a:t>-Jet (FF, radiation)</a:t>
            </a:r>
          </a:p>
        </p:txBody>
      </p:sp>
      <p:sp>
        <p:nvSpPr>
          <p:cNvPr id="66570" name="Text Box 10"/>
          <p:cNvSpPr txBox="1">
            <a:spLocks noChangeArrowheads="1"/>
          </p:cNvSpPr>
          <p:nvPr/>
        </p:nvSpPr>
        <p:spPr bwMode="auto">
          <a:xfrm>
            <a:off x="3977887" y="1965325"/>
            <a:ext cx="2155014" cy="400110"/>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Charm/Beauty Jets</a:t>
            </a:r>
          </a:p>
        </p:txBody>
      </p:sp>
      <p:sp>
        <p:nvSpPr>
          <p:cNvPr id="66571" name="Text Box 11"/>
          <p:cNvSpPr txBox="1">
            <a:spLocks noChangeArrowheads="1"/>
          </p:cNvSpPr>
          <p:nvPr/>
        </p:nvSpPr>
        <p:spPr bwMode="auto">
          <a:xfrm>
            <a:off x="3725209" y="2952750"/>
            <a:ext cx="2676245" cy="400110"/>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J/</a:t>
            </a:r>
            <a:r>
              <a:rPr lang="en-US" sz="2000">
                <a:solidFill>
                  <a:srgbClr val="FFFFCC"/>
                </a:solidFill>
                <a:latin typeface="Symbol" pitchFamily="18" charset="2"/>
              </a:rPr>
              <a:t>y</a:t>
            </a:r>
            <a:r>
              <a:rPr lang="en-US" sz="2000">
                <a:solidFill>
                  <a:srgbClr val="FFFFCC"/>
                </a:solidFill>
              </a:rPr>
              <a:t> at multiple energies</a:t>
            </a:r>
          </a:p>
        </p:txBody>
      </p:sp>
      <p:sp>
        <p:nvSpPr>
          <p:cNvPr id="66572" name="Text Box 12"/>
          <p:cNvSpPr txBox="1">
            <a:spLocks noChangeArrowheads="1"/>
          </p:cNvSpPr>
          <p:nvPr/>
        </p:nvSpPr>
        <p:spPr bwMode="auto">
          <a:xfrm>
            <a:off x="3945046" y="3946525"/>
            <a:ext cx="2203232" cy="400110"/>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Upsilons (all states)</a:t>
            </a:r>
          </a:p>
        </p:txBody>
      </p:sp>
      <p:sp>
        <p:nvSpPr>
          <p:cNvPr id="66573" name="Text Box 13"/>
          <p:cNvSpPr txBox="1">
            <a:spLocks noChangeArrowheads="1"/>
          </p:cNvSpPr>
          <p:nvPr/>
        </p:nvSpPr>
        <p:spPr bwMode="auto">
          <a:xfrm>
            <a:off x="457200" y="4572000"/>
            <a:ext cx="2279598" cy="707886"/>
          </a:xfrm>
          <a:prstGeom prst="rect">
            <a:avLst/>
          </a:prstGeom>
          <a:noFill/>
          <a:ln w="9525" algn="ctr">
            <a:solidFill>
              <a:schemeClr val="bg1"/>
            </a:solidFill>
            <a:miter lim="800000"/>
            <a:headEnd/>
            <a:tailEnd/>
          </a:ln>
          <a:effectLst/>
        </p:spPr>
        <p:txBody>
          <a:bodyPr wrap="none">
            <a:spAutoFit/>
          </a:bodyPr>
          <a:lstStyle/>
          <a:p>
            <a:r>
              <a:rPr lang="en-US" sz="2000">
                <a:solidFill>
                  <a:srgbClr val="FFFFCC"/>
                </a:solidFill>
              </a:rPr>
              <a:t>Thermal Behavior</a:t>
            </a:r>
          </a:p>
          <a:p>
            <a:r>
              <a:rPr lang="en-US" sz="2000">
                <a:solidFill>
                  <a:srgbClr val="FFFFCC"/>
                </a:solidFill>
              </a:rPr>
              <a:t>Thermalization time</a:t>
            </a:r>
          </a:p>
        </p:txBody>
      </p:sp>
      <p:sp>
        <p:nvSpPr>
          <p:cNvPr id="66574" name="Text Box 14"/>
          <p:cNvSpPr txBox="1">
            <a:spLocks noChangeArrowheads="1"/>
          </p:cNvSpPr>
          <p:nvPr/>
        </p:nvSpPr>
        <p:spPr bwMode="auto">
          <a:xfrm>
            <a:off x="4222750" y="4721225"/>
            <a:ext cx="1652588" cy="406400"/>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Direct </a:t>
            </a:r>
            <a:r>
              <a:rPr lang="en-US" sz="2000">
                <a:solidFill>
                  <a:srgbClr val="FFFFCC"/>
                </a:solidFill>
                <a:latin typeface="Symbol" pitchFamily="18" charset="2"/>
              </a:rPr>
              <a:t>g</a:t>
            </a:r>
            <a:r>
              <a:rPr lang="en-US" sz="2000">
                <a:solidFill>
                  <a:srgbClr val="FFFFCC"/>
                </a:solidFill>
              </a:rPr>
              <a:t>* flow</a:t>
            </a:r>
          </a:p>
        </p:txBody>
      </p:sp>
      <p:sp>
        <p:nvSpPr>
          <p:cNvPr id="66576" name="Text Box 16"/>
          <p:cNvSpPr txBox="1">
            <a:spLocks noChangeArrowheads="1"/>
          </p:cNvSpPr>
          <p:nvPr/>
        </p:nvSpPr>
        <p:spPr bwMode="auto">
          <a:xfrm>
            <a:off x="304800" y="2117725"/>
            <a:ext cx="2844048" cy="400110"/>
          </a:xfrm>
          <a:prstGeom prst="rect">
            <a:avLst/>
          </a:prstGeom>
          <a:noFill/>
          <a:ln w="9525" algn="ctr">
            <a:solidFill>
              <a:schemeClr val="bg1"/>
            </a:solidFill>
            <a:miter lim="800000"/>
            <a:headEnd/>
            <a:tailEnd/>
          </a:ln>
          <a:effectLst/>
        </p:spPr>
        <p:txBody>
          <a:bodyPr wrap="none">
            <a:spAutoFit/>
          </a:bodyPr>
          <a:lstStyle/>
          <a:p>
            <a:r>
              <a:rPr lang="en-US" sz="2000">
                <a:solidFill>
                  <a:srgbClr val="FFFFCC"/>
                </a:solidFill>
              </a:rPr>
              <a:t>Quasiparticles in medium</a:t>
            </a:r>
          </a:p>
        </p:txBody>
      </p:sp>
      <p:sp>
        <p:nvSpPr>
          <p:cNvPr id="66577" name="Text Box 17"/>
          <p:cNvSpPr txBox="1">
            <a:spLocks noChangeArrowheads="1"/>
          </p:cNvSpPr>
          <p:nvPr/>
        </p:nvSpPr>
        <p:spPr bwMode="auto">
          <a:xfrm>
            <a:off x="517525" y="3211513"/>
            <a:ext cx="1969514" cy="400110"/>
          </a:xfrm>
          <a:prstGeom prst="rect">
            <a:avLst/>
          </a:prstGeom>
          <a:noFill/>
          <a:ln w="9525" algn="ctr">
            <a:solidFill>
              <a:schemeClr val="bg1"/>
            </a:solidFill>
            <a:miter lim="800000"/>
            <a:headEnd/>
            <a:tailEnd/>
          </a:ln>
          <a:effectLst/>
        </p:spPr>
        <p:txBody>
          <a:bodyPr wrap="none">
            <a:spAutoFit/>
          </a:bodyPr>
          <a:lstStyle/>
          <a:p>
            <a:r>
              <a:rPr lang="en-US" sz="2000">
                <a:solidFill>
                  <a:srgbClr val="FFFFCC"/>
                </a:solidFill>
              </a:rPr>
              <a:t>Screening Length</a:t>
            </a:r>
          </a:p>
        </p:txBody>
      </p:sp>
      <p:sp>
        <p:nvSpPr>
          <p:cNvPr id="66578" name="Line 18"/>
          <p:cNvSpPr>
            <a:spLocks noChangeShapeType="1"/>
          </p:cNvSpPr>
          <p:nvPr/>
        </p:nvSpPr>
        <p:spPr bwMode="auto">
          <a:xfrm>
            <a:off x="3352800" y="1143000"/>
            <a:ext cx="457200" cy="0"/>
          </a:xfrm>
          <a:prstGeom prst="line">
            <a:avLst/>
          </a:prstGeom>
          <a:noFill/>
          <a:ln w="9525">
            <a:solidFill>
              <a:schemeClr val="bg1"/>
            </a:solidFill>
            <a:round/>
            <a:headEnd/>
            <a:tailEnd type="triangle" w="med" len="med"/>
          </a:ln>
          <a:effectLst/>
        </p:spPr>
        <p:txBody>
          <a:bodyPr wrap="none">
            <a:spAutoFit/>
          </a:bodyPr>
          <a:lstStyle/>
          <a:p>
            <a:endParaRPr lang="en-US"/>
          </a:p>
        </p:txBody>
      </p:sp>
      <p:sp>
        <p:nvSpPr>
          <p:cNvPr id="66579" name="Line 19"/>
          <p:cNvSpPr>
            <a:spLocks noChangeShapeType="1"/>
          </p:cNvSpPr>
          <p:nvPr/>
        </p:nvSpPr>
        <p:spPr bwMode="auto">
          <a:xfrm>
            <a:off x="3352800" y="1143000"/>
            <a:ext cx="533400" cy="9906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0" name="Line 20"/>
          <p:cNvSpPr>
            <a:spLocks noChangeShapeType="1"/>
          </p:cNvSpPr>
          <p:nvPr/>
        </p:nvSpPr>
        <p:spPr bwMode="auto">
          <a:xfrm flipV="1">
            <a:off x="3352800" y="2133600"/>
            <a:ext cx="533400" cy="1524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1" name="Line 21"/>
          <p:cNvSpPr>
            <a:spLocks noChangeShapeType="1"/>
          </p:cNvSpPr>
          <p:nvPr/>
        </p:nvSpPr>
        <p:spPr bwMode="auto">
          <a:xfrm>
            <a:off x="3352800" y="2286000"/>
            <a:ext cx="304800" cy="8382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2" name="Line 22"/>
          <p:cNvSpPr>
            <a:spLocks noChangeShapeType="1"/>
          </p:cNvSpPr>
          <p:nvPr/>
        </p:nvSpPr>
        <p:spPr bwMode="auto">
          <a:xfrm flipV="1">
            <a:off x="2743200" y="3124200"/>
            <a:ext cx="914400" cy="3048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3" name="Line 23"/>
          <p:cNvSpPr>
            <a:spLocks noChangeShapeType="1"/>
          </p:cNvSpPr>
          <p:nvPr/>
        </p:nvSpPr>
        <p:spPr bwMode="auto">
          <a:xfrm>
            <a:off x="2743200" y="3429000"/>
            <a:ext cx="1066800" cy="6858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4" name="Line 24"/>
          <p:cNvSpPr>
            <a:spLocks noChangeShapeType="1"/>
          </p:cNvSpPr>
          <p:nvPr/>
        </p:nvSpPr>
        <p:spPr bwMode="auto">
          <a:xfrm>
            <a:off x="2895600" y="4876800"/>
            <a:ext cx="1295400" cy="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5" name="Line 25"/>
          <p:cNvSpPr>
            <a:spLocks noChangeShapeType="1"/>
          </p:cNvSpPr>
          <p:nvPr/>
        </p:nvSpPr>
        <p:spPr bwMode="auto">
          <a:xfrm>
            <a:off x="3352800" y="1143000"/>
            <a:ext cx="304800" cy="19050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6" name="Text Box 26"/>
          <p:cNvSpPr txBox="1">
            <a:spLocks noChangeArrowheads="1"/>
          </p:cNvSpPr>
          <p:nvPr/>
        </p:nvSpPr>
        <p:spPr bwMode="auto">
          <a:xfrm>
            <a:off x="5257800" y="5318125"/>
            <a:ext cx="3501408" cy="1631216"/>
          </a:xfrm>
          <a:prstGeom prst="rect">
            <a:avLst/>
          </a:prstGeom>
          <a:noFill/>
          <a:ln w="9525" algn="ctr">
            <a:noFill/>
            <a:miter lim="800000"/>
            <a:headEnd/>
            <a:tailEnd/>
          </a:ln>
          <a:effectLst/>
        </p:spPr>
        <p:txBody>
          <a:bodyPr wrap="none">
            <a:spAutoFit/>
          </a:bodyPr>
          <a:lstStyle/>
          <a:p>
            <a:r>
              <a:rPr lang="en-US" sz="2000">
                <a:solidFill>
                  <a:srgbClr val="FFFFCC"/>
                </a:solidFill>
              </a:rPr>
              <a:t>Large Acceptance</a:t>
            </a:r>
          </a:p>
          <a:p>
            <a:r>
              <a:rPr lang="en-US" sz="2000">
                <a:solidFill>
                  <a:srgbClr val="FFFFCC"/>
                </a:solidFill>
              </a:rPr>
              <a:t>High Rate</a:t>
            </a:r>
          </a:p>
          <a:p>
            <a:r>
              <a:rPr lang="en-US" sz="2000">
                <a:solidFill>
                  <a:srgbClr val="FFFFCC"/>
                </a:solidFill>
              </a:rPr>
              <a:t>Electron ID</a:t>
            </a:r>
          </a:p>
          <a:p>
            <a:r>
              <a:rPr lang="en-US" sz="2000">
                <a:solidFill>
                  <a:srgbClr val="FFFFCC"/>
                </a:solidFill>
              </a:rPr>
              <a:t>Photon ID</a:t>
            </a:r>
          </a:p>
          <a:p>
            <a:r>
              <a:rPr lang="en-US" sz="2000">
                <a:solidFill>
                  <a:srgbClr val="FFFFCC"/>
                </a:solidFill>
              </a:rPr>
              <a:t>Excellent Jet Capabilities (HCAL)</a:t>
            </a:r>
          </a:p>
        </p:txBody>
      </p:sp>
      <p:sp>
        <p:nvSpPr>
          <p:cNvPr id="66587" name="Oval 27"/>
          <p:cNvSpPr>
            <a:spLocks noChangeArrowheads="1"/>
          </p:cNvSpPr>
          <p:nvPr/>
        </p:nvSpPr>
        <p:spPr bwMode="auto">
          <a:xfrm>
            <a:off x="4876800" y="54102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88" name="Oval 28"/>
          <p:cNvSpPr>
            <a:spLocks noChangeArrowheads="1"/>
          </p:cNvSpPr>
          <p:nvPr/>
        </p:nvSpPr>
        <p:spPr bwMode="auto">
          <a:xfrm>
            <a:off x="4876800" y="57150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589" name="Oval 29"/>
          <p:cNvSpPr>
            <a:spLocks noChangeArrowheads="1"/>
          </p:cNvSpPr>
          <p:nvPr/>
        </p:nvSpPr>
        <p:spPr bwMode="auto">
          <a:xfrm>
            <a:off x="4876800" y="60198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590" name="Oval 30"/>
          <p:cNvSpPr>
            <a:spLocks noChangeArrowheads="1"/>
          </p:cNvSpPr>
          <p:nvPr/>
        </p:nvSpPr>
        <p:spPr bwMode="auto">
          <a:xfrm>
            <a:off x="4876800" y="6324600"/>
            <a:ext cx="228600" cy="228600"/>
          </a:xfrm>
          <a:prstGeom prst="ellipse">
            <a:avLst/>
          </a:prstGeom>
          <a:solidFill>
            <a:srgbClr val="008000"/>
          </a:solidFill>
          <a:ln w="9525" algn="ctr">
            <a:solidFill>
              <a:schemeClr val="bg1"/>
            </a:solidFill>
            <a:round/>
            <a:headEnd/>
            <a:tailEnd/>
          </a:ln>
          <a:effectLst/>
        </p:spPr>
        <p:txBody>
          <a:bodyPr wrap="none" anchor="ctr">
            <a:spAutoFit/>
          </a:bodyPr>
          <a:lstStyle/>
          <a:p>
            <a:endParaRPr lang="en-US"/>
          </a:p>
        </p:txBody>
      </p:sp>
      <p:sp>
        <p:nvSpPr>
          <p:cNvPr id="66591" name="Oval 31"/>
          <p:cNvSpPr>
            <a:spLocks noChangeArrowheads="1"/>
          </p:cNvSpPr>
          <p:nvPr/>
        </p:nvSpPr>
        <p:spPr bwMode="auto">
          <a:xfrm>
            <a:off x="4876800" y="6629400"/>
            <a:ext cx="228600" cy="228600"/>
          </a:xfrm>
          <a:prstGeom prst="ellipse">
            <a:avLst/>
          </a:prstGeom>
          <a:solidFill>
            <a:srgbClr val="FF00FF"/>
          </a:solidFill>
          <a:ln w="9525" algn="ctr">
            <a:solidFill>
              <a:schemeClr val="bg1"/>
            </a:solidFill>
            <a:round/>
            <a:headEnd/>
            <a:tailEnd/>
          </a:ln>
          <a:effectLst/>
        </p:spPr>
        <p:txBody>
          <a:bodyPr wrap="none" anchor="ctr">
            <a:spAutoFit/>
          </a:bodyPr>
          <a:lstStyle/>
          <a:p>
            <a:endParaRPr lang="en-US"/>
          </a:p>
        </p:txBody>
      </p:sp>
      <p:sp>
        <p:nvSpPr>
          <p:cNvPr id="66592" name="Oval 32"/>
          <p:cNvSpPr>
            <a:spLocks noChangeArrowheads="1"/>
          </p:cNvSpPr>
          <p:nvPr/>
        </p:nvSpPr>
        <p:spPr bwMode="auto">
          <a:xfrm>
            <a:off x="7010400" y="10668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3" name="Oval 33"/>
          <p:cNvSpPr>
            <a:spLocks noChangeArrowheads="1"/>
          </p:cNvSpPr>
          <p:nvPr/>
        </p:nvSpPr>
        <p:spPr bwMode="auto">
          <a:xfrm>
            <a:off x="7010400" y="20574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4" name="Oval 34"/>
          <p:cNvSpPr>
            <a:spLocks noChangeArrowheads="1"/>
          </p:cNvSpPr>
          <p:nvPr/>
        </p:nvSpPr>
        <p:spPr bwMode="auto">
          <a:xfrm>
            <a:off x="7010400" y="29718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5" name="Oval 35"/>
          <p:cNvSpPr>
            <a:spLocks noChangeArrowheads="1"/>
          </p:cNvSpPr>
          <p:nvPr/>
        </p:nvSpPr>
        <p:spPr bwMode="auto">
          <a:xfrm>
            <a:off x="7010400" y="39624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6" name="Oval 36"/>
          <p:cNvSpPr>
            <a:spLocks noChangeArrowheads="1"/>
          </p:cNvSpPr>
          <p:nvPr/>
        </p:nvSpPr>
        <p:spPr bwMode="auto">
          <a:xfrm>
            <a:off x="7010400" y="48006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7" name="Oval 37"/>
          <p:cNvSpPr>
            <a:spLocks noChangeArrowheads="1"/>
          </p:cNvSpPr>
          <p:nvPr/>
        </p:nvSpPr>
        <p:spPr bwMode="auto">
          <a:xfrm>
            <a:off x="7772400" y="48006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598" name="Oval 38"/>
          <p:cNvSpPr>
            <a:spLocks noChangeArrowheads="1"/>
          </p:cNvSpPr>
          <p:nvPr/>
        </p:nvSpPr>
        <p:spPr bwMode="auto">
          <a:xfrm>
            <a:off x="7772400" y="39624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599" name="Oval 39"/>
          <p:cNvSpPr>
            <a:spLocks noChangeArrowheads="1"/>
          </p:cNvSpPr>
          <p:nvPr/>
        </p:nvSpPr>
        <p:spPr bwMode="auto">
          <a:xfrm>
            <a:off x="7772400" y="29718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600" name="Oval 40"/>
          <p:cNvSpPr>
            <a:spLocks noChangeArrowheads="1"/>
          </p:cNvSpPr>
          <p:nvPr/>
        </p:nvSpPr>
        <p:spPr bwMode="auto">
          <a:xfrm>
            <a:off x="7772400" y="20574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601" name="Oval 41"/>
          <p:cNvSpPr>
            <a:spLocks noChangeArrowheads="1"/>
          </p:cNvSpPr>
          <p:nvPr/>
        </p:nvSpPr>
        <p:spPr bwMode="auto">
          <a:xfrm>
            <a:off x="7391400" y="48006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2" name="Oval 42"/>
          <p:cNvSpPr>
            <a:spLocks noChangeArrowheads="1"/>
          </p:cNvSpPr>
          <p:nvPr/>
        </p:nvSpPr>
        <p:spPr bwMode="auto">
          <a:xfrm>
            <a:off x="7391400" y="39624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3" name="Oval 43"/>
          <p:cNvSpPr>
            <a:spLocks noChangeArrowheads="1"/>
          </p:cNvSpPr>
          <p:nvPr/>
        </p:nvSpPr>
        <p:spPr bwMode="auto">
          <a:xfrm>
            <a:off x="7391400" y="29718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4" name="Oval 44"/>
          <p:cNvSpPr>
            <a:spLocks noChangeArrowheads="1"/>
          </p:cNvSpPr>
          <p:nvPr/>
        </p:nvSpPr>
        <p:spPr bwMode="auto">
          <a:xfrm>
            <a:off x="7391400" y="20574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5" name="Oval 45"/>
          <p:cNvSpPr>
            <a:spLocks noChangeArrowheads="1"/>
          </p:cNvSpPr>
          <p:nvPr/>
        </p:nvSpPr>
        <p:spPr bwMode="auto">
          <a:xfrm>
            <a:off x="7391400" y="10668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6" name="Oval 46"/>
          <p:cNvSpPr>
            <a:spLocks noChangeArrowheads="1"/>
          </p:cNvSpPr>
          <p:nvPr/>
        </p:nvSpPr>
        <p:spPr bwMode="auto">
          <a:xfrm>
            <a:off x="8153400" y="1066800"/>
            <a:ext cx="228600" cy="228600"/>
          </a:xfrm>
          <a:prstGeom prst="ellipse">
            <a:avLst/>
          </a:prstGeom>
          <a:solidFill>
            <a:srgbClr val="008000"/>
          </a:solidFill>
          <a:ln w="9525" algn="ctr">
            <a:solidFill>
              <a:schemeClr val="bg1"/>
            </a:solidFill>
            <a:round/>
            <a:headEnd/>
            <a:tailEnd/>
          </a:ln>
          <a:effectLst/>
        </p:spPr>
        <p:txBody>
          <a:bodyPr wrap="none" anchor="ctr">
            <a:spAutoFit/>
          </a:bodyPr>
          <a:lstStyle/>
          <a:p>
            <a:endParaRPr lang="en-US"/>
          </a:p>
        </p:txBody>
      </p:sp>
      <p:sp>
        <p:nvSpPr>
          <p:cNvPr id="66607" name="Oval 47"/>
          <p:cNvSpPr>
            <a:spLocks noChangeArrowheads="1"/>
          </p:cNvSpPr>
          <p:nvPr/>
        </p:nvSpPr>
        <p:spPr bwMode="auto">
          <a:xfrm>
            <a:off x="8534400" y="1066800"/>
            <a:ext cx="228600" cy="228600"/>
          </a:xfrm>
          <a:prstGeom prst="ellipse">
            <a:avLst/>
          </a:prstGeom>
          <a:solidFill>
            <a:srgbClr val="FF00FF"/>
          </a:solidFill>
          <a:ln w="9525" algn="ctr">
            <a:solidFill>
              <a:schemeClr val="bg1"/>
            </a:solidFill>
            <a:round/>
            <a:headEnd/>
            <a:tailEnd/>
          </a:ln>
          <a:effectLst/>
        </p:spPr>
        <p:txBody>
          <a:bodyPr wrap="none" anchor="ctr">
            <a:spAutoFit/>
          </a:bodyPr>
          <a:lstStyle/>
          <a:p>
            <a:endParaRPr lang="en-US"/>
          </a:p>
        </p:txBody>
      </p:sp>
      <p:sp>
        <p:nvSpPr>
          <p:cNvPr id="66608" name="Oval 48"/>
          <p:cNvSpPr>
            <a:spLocks noChangeArrowheads="1"/>
          </p:cNvSpPr>
          <p:nvPr/>
        </p:nvSpPr>
        <p:spPr bwMode="auto">
          <a:xfrm>
            <a:off x="8534400" y="2057400"/>
            <a:ext cx="228600" cy="228600"/>
          </a:xfrm>
          <a:prstGeom prst="ellipse">
            <a:avLst/>
          </a:prstGeom>
          <a:solidFill>
            <a:srgbClr val="FF00FF"/>
          </a:solidFill>
          <a:ln w="9525" algn="ctr">
            <a:solidFill>
              <a:schemeClr val="bg1"/>
            </a:solidFill>
            <a:round/>
            <a:headEnd/>
            <a:tailEnd/>
          </a:ln>
          <a:effectLst/>
        </p:spPr>
        <p:txBody>
          <a:bodyPr wrap="none" anchor="ctr">
            <a:spAutoFit/>
          </a:bodyPr>
          <a:lstStyle/>
          <a:p>
            <a:endParaRPr lang="en-US"/>
          </a:p>
        </p:txBody>
      </p:sp>
      <p:sp>
        <p:nvSpPr>
          <p:cNvPr id="66614" name="Line 54"/>
          <p:cNvSpPr>
            <a:spLocks noChangeShapeType="1"/>
          </p:cNvSpPr>
          <p:nvPr/>
        </p:nvSpPr>
        <p:spPr bwMode="auto">
          <a:xfrm flipV="1">
            <a:off x="2895600" y="2133600"/>
            <a:ext cx="990600" cy="2743200"/>
          </a:xfrm>
          <a:prstGeom prst="line">
            <a:avLst/>
          </a:prstGeom>
          <a:noFill/>
          <a:ln w="9525">
            <a:solidFill>
              <a:schemeClr val="bg1"/>
            </a:solidFill>
            <a:round/>
            <a:headEnd/>
            <a:tailEnd type="triangle" w="med" len="med"/>
          </a:ln>
          <a:effectLst/>
        </p:spPr>
        <p:txBody>
          <a:bodyPr wrap="none">
            <a:spAutoFit/>
          </a:bodyPr>
          <a:lstStyle/>
          <a:p>
            <a:endParaRPr lang="en-US"/>
          </a:p>
        </p:txBody>
      </p:sp>
      <p:sp>
        <p:nvSpPr>
          <p:cNvPr id="52" name="Text Box 34"/>
          <p:cNvSpPr txBox="1">
            <a:spLocks noChangeArrowheads="1"/>
          </p:cNvSpPr>
          <p:nvPr/>
        </p:nvSpPr>
        <p:spPr bwMode="auto">
          <a:xfrm>
            <a:off x="152400" y="2667000"/>
            <a:ext cx="7375525" cy="2308324"/>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600" dirty="0" smtClean="0">
                <a:solidFill>
                  <a:schemeClr val="tx1"/>
                </a:solidFill>
                <a:latin typeface="Times New Roman" pitchFamily="18" charset="0"/>
                <a:cs typeface="Times New Roman" pitchFamily="18" charset="0"/>
              </a:rPr>
              <a:t>Identify physics questions</a:t>
            </a:r>
          </a:p>
          <a:p>
            <a:pPr algn="ctr"/>
            <a:r>
              <a:rPr lang="en-US" sz="3600" dirty="0" smtClean="0">
                <a:solidFill>
                  <a:schemeClr val="tx1"/>
                </a:solidFill>
                <a:latin typeface="Times New Roman" pitchFamily="18" charset="0"/>
                <a:cs typeface="Times New Roman" pitchFamily="18" charset="0"/>
                <a:sym typeface="Wingdings" pitchFamily="2" charset="2"/>
              </a:rPr>
              <a:t></a:t>
            </a:r>
            <a:r>
              <a:rPr lang="en-US" sz="3600" dirty="0" smtClean="0">
                <a:latin typeface="Times New Roman" pitchFamily="18" charset="0"/>
                <a:cs typeface="Times New Roman" pitchFamily="18" charset="0"/>
                <a:sym typeface="Wingdings" pitchFamily="2" charset="2"/>
              </a:rPr>
              <a:t>D</a:t>
            </a:r>
            <a:r>
              <a:rPr lang="en-US" sz="3600" dirty="0" smtClean="0">
                <a:solidFill>
                  <a:schemeClr val="tx1"/>
                </a:solidFill>
                <a:latin typeface="Times New Roman" pitchFamily="18" charset="0"/>
                <a:cs typeface="Times New Roman" pitchFamily="18" charset="0"/>
              </a:rPr>
              <a:t>efine observables</a:t>
            </a:r>
          </a:p>
          <a:p>
            <a:pPr algn="ctr"/>
            <a:r>
              <a:rPr lang="en-US" sz="3600" dirty="0" smtClean="0">
                <a:latin typeface="Times New Roman" pitchFamily="18" charset="0"/>
                <a:cs typeface="Times New Roman" pitchFamily="18" charset="0"/>
                <a:sym typeface="Wingdings" pitchFamily="2" charset="2"/>
              </a:rPr>
              <a:t>D</a:t>
            </a:r>
            <a:r>
              <a:rPr lang="en-US" sz="3600" dirty="0" smtClean="0">
                <a:solidFill>
                  <a:schemeClr val="tx1"/>
                </a:solidFill>
                <a:latin typeface="Times New Roman" pitchFamily="18" charset="0"/>
                <a:cs typeface="Times New Roman" pitchFamily="18" charset="0"/>
              </a:rPr>
              <a:t>etermine detector needs</a:t>
            </a:r>
          </a:p>
          <a:p>
            <a:pPr algn="ctr"/>
            <a:r>
              <a:rPr lang="en-US" sz="3600" dirty="0" smtClean="0">
                <a:latin typeface="Times New Roman" pitchFamily="18" charset="0"/>
                <a:cs typeface="Times New Roman" pitchFamily="18" charset="0"/>
              </a:rPr>
              <a:t>…Still lots of work ahead of us!</a:t>
            </a:r>
            <a:endParaRPr lang="en-US" sz="3600" dirty="0">
              <a:solidFill>
                <a:schemeClr val="tx1"/>
              </a:solidFill>
              <a:latin typeface="Times New Roman" pitchFamily="18" charset="0"/>
              <a:cs typeface="Times New Roman" pitchFamily="18" charset="0"/>
            </a:endParaRPr>
          </a:p>
        </p:txBody>
      </p:sp>
      <p:sp>
        <p:nvSpPr>
          <p:cNvPr id="54" name="Footer Placeholder 53"/>
          <p:cNvSpPr>
            <a:spLocks noGrp="1"/>
          </p:cNvSpPr>
          <p:nvPr>
            <p:ph type="ftr" sz="quarter" idx="11"/>
          </p:nvPr>
        </p:nvSpPr>
        <p:spPr/>
        <p:txBody>
          <a:bodyPr/>
          <a:lstStyle/>
          <a:p>
            <a:r>
              <a:rPr lang="en-US" smtClean="0"/>
              <a:t>C. Aidala, LANL, September 19, 2011</a:t>
            </a:r>
            <a:endParaRPr lang="en-US"/>
          </a:p>
        </p:txBody>
      </p:sp>
      <p:sp>
        <p:nvSpPr>
          <p:cNvPr id="53" name="Slide Number Placeholder 52"/>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noChangeArrowheads="1"/>
          </p:cNvSpPr>
          <p:nvPr/>
        </p:nvSpPr>
        <p:spPr bwMode="auto">
          <a:xfrm>
            <a:off x="152400" y="4495800"/>
            <a:ext cx="8915400" cy="2057400"/>
          </a:xfrm>
          <a:prstGeom prst="rect">
            <a:avLst/>
          </a:prstGeom>
          <a:solidFill>
            <a:srgbClr val="00FFFF"/>
          </a:solidFill>
          <a:ln w="9525" algn="ctr">
            <a:solidFill>
              <a:schemeClr val="tx1"/>
            </a:solidFill>
            <a:miter lim="800000"/>
            <a:headEnd/>
            <a:tailEnd/>
          </a:ln>
          <a:effectLst/>
        </p:spPr>
        <p:txBody>
          <a:bodyPr anchor="ctr">
            <a:spAutoFit/>
          </a:bodyPr>
          <a:lstStyle/>
          <a:p>
            <a:endParaRPr lang="en-US"/>
          </a:p>
        </p:txBody>
      </p:sp>
      <p:sp>
        <p:nvSpPr>
          <p:cNvPr id="34824" name="Rectangle 8"/>
          <p:cNvSpPr>
            <a:spLocks noChangeArrowheads="1"/>
          </p:cNvSpPr>
          <p:nvPr/>
        </p:nvSpPr>
        <p:spPr bwMode="auto">
          <a:xfrm>
            <a:off x="152400" y="1828800"/>
            <a:ext cx="8915400" cy="2286000"/>
          </a:xfrm>
          <a:prstGeom prst="rect">
            <a:avLst/>
          </a:prstGeom>
          <a:solidFill>
            <a:srgbClr val="00FFFF"/>
          </a:solidFill>
          <a:ln w="9525" algn="ctr">
            <a:solidFill>
              <a:schemeClr val="tx1"/>
            </a:solidFill>
            <a:miter lim="800000"/>
            <a:headEnd/>
            <a:tailEnd/>
          </a:ln>
          <a:effectLst/>
        </p:spPr>
        <p:txBody>
          <a:bodyPr anchor="ctr">
            <a:spAutoFit/>
          </a:bodyPr>
          <a:lstStyle/>
          <a:p>
            <a:pPr algn="ctr"/>
            <a:endParaRPr lang="en-US"/>
          </a:p>
        </p:txBody>
      </p:sp>
      <p:sp>
        <p:nvSpPr>
          <p:cNvPr id="34820" name="Text Box 4"/>
          <p:cNvSpPr txBox="1">
            <a:spLocks noChangeArrowheads="1"/>
          </p:cNvSpPr>
          <p:nvPr/>
        </p:nvSpPr>
        <p:spPr bwMode="auto">
          <a:xfrm>
            <a:off x="1524000" y="76200"/>
            <a:ext cx="5992346" cy="738664"/>
          </a:xfrm>
          <a:prstGeom prst="rect">
            <a:avLst/>
          </a:prstGeom>
          <a:noFill/>
          <a:ln w="9525" algn="ctr">
            <a:noFill/>
            <a:miter lim="800000"/>
            <a:headEnd/>
            <a:tailEnd/>
          </a:ln>
          <a:effectLst/>
        </p:spPr>
        <p:txBody>
          <a:bodyPr wrap="none">
            <a:spAutoFit/>
          </a:bodyPr>
          <a:lstStyle/>
          <a:p>
            <a:r>
              <a:rPr lang="en-US" sz="4200" i="1" dirty="0" smtClean="0">
                <a:solidFill>
                  <a:srgbClr val="FFFF00"/>
                </a:solidFill>
                <a:latin typeface="Times New Roman" pitchFamily="18" charset="0"/>
                <a:cs typeface="Times New Roman" pitchFamily="18" charset="0"/>
              </a:rPr>
              <a:t>Physics expected by ~2016</a:t>
            </a:r>
            <a:endParaRPr lang="en-US" sz="4200" i="1" dirty="0">
              <a:solidFill>
                <a:srgbClr val="FFFF00"/>
              </a:solidFill>
              <a:latin typeface="Times New Roman" pitchFamily="18" charset="0"/>
              <a:cs typeface="Times New Roman" pitchFamily="18" charset="0"/>
            </a:endParaRPr>
          </a:p>
        </p:txBody>
      </p:sp>
      <p:sp>
        <p:nvSpPr>
          <p:cNvPr id="34821" name="Text Box 5"/>
          <p:cNvSpPr txBox="1">
            <a:spLocks noChangeArrowheads="1"/>
          </p:cNvSpPr>
          <p:nvPr/>
        </p:nvSpPr>
        <p:spPr bwMode="auto">
          <a:xfrm>
            <a:off x="304800" y="762000"/>
            <a:ext cx="8458200" cy="707886"/>
          </a:xfrm>
          <a:prstGeom prst="rect">
            <a:avLst/>
          </a:prstGeom>
          <a:noFill/>
          <a:ln w="9525" algn="ctr">
            <a:noFill/>
            <a:miter lim="800000"/>
            <a:headEnd/>
            <a:tailEnd/>
          </a:ln>
          <a:effectLst/>
        </p:spPr>
        <p:txBody>
          <a:bodyPr>
            <a:spAutoFit/>
          </a:bodyPr>
          <a:lstStyle/>
          <a:p>
            <a:pPr algn="ctr"/>
            <a:r>
              <a:rPr lang="en-US" sz="2000" dirty="0">
                <a:solidFill>
                  <a:srgbClr val="FFFFCC"/>
                </a:solidFill>
                <a:latin typeface="Times New Roman" pitchFamily="18" charset="0"/>
                <a:cs typeface="Times New Roman" pitchFamily="18" charset="0"/>
              </a:rPr>
              <a:t>Not easy to predict the future, but we </a:t>
            </a:r>
          </a:p>
          <a:p>
            <a:pPr algn="ctr"/>
            <a:r>
              <a:rPr lang="en-US" sz="2000" dirty="0">
                <a:solidFill>
                  <a:srgbClr val="FFFFCC"/>
                </a:solidFill>
                <a:latin typeface="Times New Roman" pitchFamily="18" charset="0"/>
                <a:cs typeface="Times New Roman" pitchFamily="18" charset="0"/>
              </a:rPr>
              <a:t>expect that the following will be in hand:</a:t>
            </a:r>
          </a:p>
        </p:txBody>
      </p:sp>
      <p:sp>
        <p:nvSpPr>
          <p:cNvPr id="34822" name="Text Box 6"/>
          <p:cNvSpPr txBox="1">
            <a:spLocks noChangeArrowheads="1"/>
          </p:cNvSpPr>
          <p:nvPr/>
        </p:nvSpPr>
        <p:spPr bwMode="auto">
          <a:xfrm>
            <a:off x="152400" y="1897063"/>
            <a:ext cx="8991600" cy="4555093"/>
          </a:xfrm>
          <a:prstGeom prst="rect">
            <a:avLst/>
          </a:prstGeom>
          <a:noFill/>
          <a:ln w="9525" algn="ctr">
            <a:noFill/>
            <a:miter lim="800000"/>
            <a:headEnd/>
            <a:tailEnd/>
          </a:ln>
          <a:effectLst/>
        </p:spPr>
        <p:txBody>
          <a:bodyPr>
            <a:spAutoFit/>
          </a:bodyPr>
          <a:lstStyle/>
          <a:p>
            <a:pPr algn="ctr"/>
            <a:r>
              <a:rPr lang="en-US" sz="2400" u="sng" dirty="0">
                <a:latin typeface="Times New Roman" pitchFamily="18" charset="0"/>
                <a:cs typeface="Times New Roman" pitchFamily="18" charset="0"/>
              </a:rPr>
              <a:t>Heavy Ions:</a:t>
            </a:r>
          </a:p>
          <a:p>
            <a:r>
              <a:rPr lang="en-US" sz="1200" dirty="0">
                <a:latin typeface="Times New Roman" pitchFamily="18" charset="0"/>
                <a:cs typeface="Times New Roman" pitchFamily="18" charset="0"/>
              </a:rPr>
              <a:t> </a:t>
            </a:r>
          </a:p>
          <a:p>
            <a:r>
              <a:rPr lang="en-US" sz="2400" dirty="0">
                <a:latin typeface="Times New Roman" pitchFamily="18" charset="0"/>
                <a:cs typeface="Times New Roman" pitchFamily="18" charset="0"/>
              </a:rPr>
              <a:t>1.  Full characterization of bulk medium dynamics</a:t>
            </a:r>
            <a:r>
              <a:rPr lang="en-US" sz="2400" dirty="0"/>
              <a:t> (</a:t>
            </a:r>
            <a:r>
              <a:rPr lang="en-US" sz="1600" dirty="0"/>
              <a:t>e.g.</a:t>
            </a:r>
            <a:r>
              <a:rPr lang="en-US" sz="2400" dirty="0"/>
              <a:t> </a:t>
            </a:r>
            <a:r>
              <a:rPr lang="en-US" sz="2400" dirty="0">
                <a:latin typeface="Symbol" pitchFamily="18" charset="2"/>
              </a:rPr>
              <a:t>h</a:t>
            </a:r>
            <a:r>
              <a:rPr lang="en-US" sz="2400" dirty="0"/>
              <a:t>/s, </a:t>
            </a:r>
            <a:r>
              <a:rPr lang="en-US" sz="2400" dirty="0">
                <a:latin typeface="Symbol" pitchFamily="18" charset="2"/>
              </a:rPr>
              <a:t>z, </a:t>
            </a:r>
            <a:r>
              <a:rPr lang="en-US" sz="2400" dirty="0"/>
              <a:t>T, </a:t>
            </a:r>
            <a:r>
              <a:rPr lang="en-US" sz="2400" dirty="0">
                <a:latin typeface="Symbol" pitchFamily="18" charset="2"/>
              </a:rPr>
              <a:t>e</a:t>
            </a:r>
            <a:r>
              <a:rPr lang="en-US" sz="2400" dirty="0"/>
              <a:t>)</a:t>
            </a:r>
          </a:p>
          <a:p>
            <a:r>
              <a:rPr lang="en-US" sz="2400" dirty="0">
                <a:latin typeface="Times New Roman" pitchFamily="18" charset="0"/>
                <a:cs typeface="Times New Roman" pitchFamily="18" charset="0"/>
                <a:sym typeface="Wingdings" pitchFamily="2" charset="2"/>
              </a:rPr>
              <a:t>2.  Completion of Low Energy scan for critical point</a:t>
            </a:r>
          </a:p>
          <a:p>
            <a:r>
              <a:rPr lang="en-US" sz="2400" dirty="0">
                <a:latin typeface="Times New Roman" pitchFamily="18" charset="0"/>
                <a:cs typeface="Times New Roman" pitchFamily="18" charset="0"/>
                <a:sym typeface="Wingdings" pitchFamily="2" charset="2"/>
              </a:rPr>
              <a:t>3.  Experimental measure of charm/beauty dynamics </a:t>
            </a:r>
            <a:r>
              <a:rPr lang="en-US" sz="2400" dirty="0" err="1">
                <a:latin typeface="Times New Roman" pitchFamily="18" charset="0"/>
                <a:cs typeface="Times New Roman" pitchFamily="18" charset="0"/>
                <a:sym typeface="Wingdings" pitchFamily="2" charset="2"/>
              </a:rPr>
              <a:t>p</a:t>
            </a:r>
            <a:r>
              <a:rPr lang="en-US" sz="2400" baseline="-25000" dirty="0" err="1">
                <a:latin typeface="Times New Roman" pitchFamily="18" charset="0"/>
                <a:cs typeface="Times New Roman" pitchFamily="18" charset="0"/>
                <a:sym typeface="Wingdings" pitchFamily="2" charset="2"/>
              </a:rPr>
              <a:t>T</a:t>
            </a:r>
            <a:r>
              <a:rPr lang="en-US" sz="2400" dirty="0">
                <a:latin typeface="Times New Roman" pitchFamily="18" charset="0"/>
                <a:cs typeface="Times New Roman" pitchFamily="18" charset="0"/>
                <a:sym typeface="Wingdings" pitchFamily="2" charset="2"/>
              </a:rPr>
              <a:t> ~ 6 </a:t>
            </a:r>
            <a:r>
              <a:rPr lang="en-US" sz="2400" dirty="0" err="1">
                <a:latin typeface="Times New Roman" pitchFamily="18" charset="0"/>
                <a:cs typeface="Times New Roman" pitchFamily="18" charset="0"/>
                <a:sym typeface="Wingdings" pitchFamily="2" charset="2"/>
              </a:rPr>
              <a:t>GeV</a:t>
            </a:r>
            <a:endParaRPr lang="en-US" sz="2400" dirty="0">
              <a:latin typeface="Times New Roman" pitchFamily="18" charset="0"/>
              <a:cs typeface="Times New Roman" pitchFamily="18" charset="0"/>
              <a:sym typeface="Wingdings" pitchFamily="2" charset="2"/>
            </a:endParaRPr>
          </a:p>
          <a:p>
            <a:r>
              <a:rPr lang="en-US" sz="2400" dirty="0">
                <a:latin typeface="Times New Roman" pitchFamily="18" charset="0"/>
                <a:cs typeface="Times New Roman" pitchFamily="18" charset="0"/>
                <a:sym typeface="Wingdings" pitchFamily="2" charset="2"/>
              </a:rPr>
              <a:t>4.  Parton energy loss (jets) start on program</a:t>
            </a:r>
          </a:p>
          <a:p>
            <a:endParaRPr lang="en-US" sz="2400" dirty="0">
              <a:solidFill>
                <a:schemeClr val="accent2"/>
              </a:solidFill>
              <a:sym typeface="Wingdings" pitchFamily="2" charset="2"/>
            </a:endParaRPr>
          </a:p>
          <a:p>
            <a:endParaRPr lang="en-US" sz="2400" dirty="0">
              <a:solidFill>
                <a:schemeClr val="accent2"/>
              </a:solidFill>
              <a:sym typeface="Wingdings" pitchFamily="2" charset="2"/>
            </a:endParaRPr>
          </a:p>
          <a:p>
            <a:pPr algn="ctr"/>
            <a:r>
              <a:rPr lang="en-US" sz="2400" u="sng" dirty="0" smtClean="0">
                <a:latin typeface="Times New Roman" pitchFamily="18" charset="0"/>
                <a:cs typeface="Times New Roman" pitchFamily="18" charset="0"/>
                <a:sym typeface="Wingdings" pitchFamily="2" charset="2"/>
              </a:rPr>
              <a:t>Proton </a:t>
            </a:r>
            <a:r>
              <a:rPr lang="en-US" sz="2400" u="sng" dirty="0" smtClean="0">
                <a:solidFill>
                  <a:schemeClr val="tx1"/>
                </a:solidFill>
                <a:latin typeface="Times New Roman" pitchFamily="18" charset="0"/>
                <a:cs typeface="Times New Roman" pitchFamily="18" charset="0"/>
                <a:sym typeface="Wingdings" pitchFamily="2" charset="2"/>
              </a:rPr>
              <a:t>Spin Structure:</a:t>
            </a:r>
            <a:endParaRPr lang="en-US" sz="2400" u="sng" dirty="0">
              <a:solidFill>
                <a:schemeClr val="tx1"/>
              </a:solidFill>
              <a:latin typeface="Times New Roman" pitchFamily="18" charset="0"/>
              <a:cs typeface="Times New Roman" pitchFamily="18" charset="0"/>
              <a:sym typeface="Wingdings" pitchFamily="2" charset="2"/>
            </a:endParaRPr>
          </a:p>
          <a:p>
            <a:r>
              <a:rPr lang="en-US" sz="1400" dirty="0">
                <a:solidFill>
                  <a:schemeClr val="tx1"/>
                </a:solidFill>
                <a:sym typeface="Wingdings" pitchFamily="2" charset="2"/>
              </a:rPr>
              <a:t> </a:t>
            </a:r>
          </a:p>
          <a:p>
            <a:r>
              <a:rPr lang="en-US" sz="2400" dirty="0">
                <a:solidFill>
                  <a:schemeClr val="tx1"/>
                </a:solidFill>
                <a:latin typeface="Times New Roman" pitchFamily="18" charset="0"/>
                <a:cs typeface="Times New Roman" pitchFamily="18" charset="0"/>
                <a:sym typeface="Wingdings" pitchFamily="2" charset="2"/>
              </a:rPr>
              <a:t>1.  </a:t>
            </a:r>
            <a:r>
              <a:rPr lang="en-US" sz="2400" dirty="0" err="1">
                <a:solidFill>
                  <a:schemeClr val="tx1"/>
                </a:solidFill>
                <a:latin typeface="Times New Roman" pitchFamily="18" charset="0"/>
                <a:cs typeface="Times New Roman" pitchFamily="18" charset="0"/>
                <a:sym typeface="Wingdings" pitchFamily="2" charset="2"/>
              </a:rPr>
              <a:t>Wlepton</a:t>
            </a:r>
            <a:r>
              <a:rPr lang="en-US" sz="2400" dirty="0">
                <a:solidFill>
                  <a:schemeClr val="tx1"/>
                </a:solidFill>
                <a:latin typeface="Times New Roman" pitchFamily="18" charset="0"/>
                <a:cs typeface="Times New Roman" pitchFamily="18" charset="0"/>
                <a:sym typeface="Wingdings" pitchFamily="2" charset="2"/>
              </a:rPr>
              <a:t> measurements to constrain </a:t>
            </a:r>
            <a:r>
              <a:rPr lang="en-US" sz="2400" dirty="0">
                <a:solidFill>
                  <a:schemeClr val="tx1"/>
                </a:solidFill>
                <a:latin typeface="Symbol" pitchFamily="18" charset="2"/>
                <a:sym typeface="Wingdings" pitchFamily="2" charset="2"/>
              </a:rPr>
              <a:t>D</a:t>
            </a:r>
            <a:r>
              <a:rPr lang="en-US" sz="2400" dirty="0">
                <a:solidFill>
                  <a:schemeClr val="tx1"/>
                </a:solidFill>
                <a:sym typeface="Wingdings" pitchFamily="2" charset="2"/>
              </a:rPr>
              <a:t>u, </a:t>
            </a:r>
            <a:r>
              <a:rPr lang="en-US" sz="2400" dirty="0" err="1">
                <a:solidFill>
                  <a:schemeClr val="tx1"/>
                </a:solidFill>
                <a:latin typeface="Symbol" pitchFamily="18" charset="2"/>
                <a:sym typeface="Wingdings" pitchFamily="2" charset="2"/>
              </a:rPr>
              <a:t>D</a:t>
            </a:r>
            <a:r>
              <a:rPr lang="en-US" sz="2400" dirty="0" err="1">
                <a:solidFill>
                  <a:schemeClr val="tx1"/>
                </a:solidFill>
                <a:sym typeface="Wingdings" pitchFamily="2" charset="2"/>
              </a:rPr>
              <a:t>ubar</a:t>
            </a:r>
            <a:r>
              <a:rPr lang="en-US" sz="2400" dirty="0">
                <a:solidFill>
                  <a:schemeClr val="tx1"/>
                </a:solidFill>
                <a:sym typeface="Wingdings" pitchFamily="2" charset="2"/>
              </a:rPr>
              <a:t>, </a:t>
            </a:r>
            <a:r>
              <a:rPr lang="en-US" sz="2400" dirty="0" err="1">
                <a:solidFill>
                  <a:schemeClr val="tx1"/>
                </a:solidFill>
                <a:latin typeface="Symbol" pitchFamily="18" charset="2"/>
                <a:sym typeface="Wingdings" pitchFamily="2" charset="2"/>
              </a:rPr>
              <a:t>D</a:t>
            </a:r>
            <a:r>
              <a:rPr lang="en-US" sz="2400" dirty="0" err="1">
                <a:solidFill>
                  <a:schemeClr val="tx1"/>
                </a:solidFill>
                <a:sym typeface="Wingdings" pitchFamily="2" charset="2"/>
              </a:rPr>
              <a:t>d</a:t>
            </a:r>
            <a:r>
              <a:rPr lang="en-US" sz="2400" dirty="0">
                <a:solidFill>
                  <a:schemeClr val="tx1"/>
                </a:solidFill>
                <a:sym typeface="Wingdings" pitchFamily="2" charset="2"/>
              </a:rPr>
              <a:t>, </a:t>
            </a:r>
            <a:r>
              <a:rPr lang="en-US" sz="2400" dirty="0" err="1">
                <a:solidFill>
                  <a:schemeClr val="tx1"/>
                </a:solidFill>
                <a:latin typeface="Symbol" pitchFamily="18" charset="2"/>
                <a:sym typeface="Wingdings" pitchFamily="2" charset="2"/>
              </a:rPr>
              <a:t>D</a:t>
            </a:r>
            <a:r>
              <a:rPr lang="en-US" sz="2400" dirty="0" err="1">
                <a:solidFill>
                  <a:schemeClr val="tx1"/>
                </a:solidFill>
                <a:sym typeface="Wingdings" pitchFamily="2" charset="2"/>
              </a:rPr>
              <a:t>dbar</a:t>
            </a:r>
            <a:endParaRPr lang="en-US" sz="2400" dirty="0">
              <a:solidFill>
                <a:schemeClr val="tx1"/>
              </a:solidFill>
              <a:sym typeface="Wingdings" pitchFamily="2" charset="2"/>
            </a:endParaRPr>
          </a:p>
          <a:p>
            <a:r>
              <a:rPr lang="en-US" sz="2400" dirty="0">
                <a:solidFill>
                  <a:schemeClr val="tx1"/>
                </a:solidFill>
                <a:latin typeface="Times New Roman" pitchFamily="18" charset="0"/>
                <a:cs typeface="Times New Roman" pitchFamily="18" charset="0"/>
                <a:sym typeface="Wingdings" pitchFamily="2" charset="2"/>
              </a:rPr>
              <a:t>2.  Completion of gluon </a:t>
            </a:r>
            <a:r>
              <a:rPr lang="en-US" sz="2400" dirty="0">
                <a:solidFill>
                  <a:schemeClr val="tx1"/>
                </a:solidFill>
                <a:latin typeface="Symbol" pitchFamily="18" charset="2"/>
                <a:sym typeface="Wingdings" pitchFamily="2" charset="2"/>
              </a:rPr>
              <a:t>D</a:t>
            </a:r>
            <a:r>
              <a:rPr lang="en-US" sz="2400" dirty="0">
                <a:solidFill>
                  <a:schemeClr val="tx1"/>
                </a:solidFill>
                <a:sym typeface="Wingdings" pitchFamily="2" charset="2"/>
              </a:rPr>
              <a:t>g </a:t>
            </a:r>
            <a:r>
              <a:rPr lang="en-US" sz="2400" dirty="0">
                <a:solidFill>
                  <a:schemeClr val="tx1"/>
                </a:solidFill>
                <a:latin typeface="Times New Roman" pitchFamily="18" charset="0"/>
                <a:cs typeface="Times New Roman" pitchFamily="18" charset="0"/>
                <a:sym typeface="Wingdings" pitchFamily="2" charset="2"/>
              </a:rPr>
              <a:t>via</a:t>
            </a:r>
            <a:r>
              <a:rPr lang="en-US" sz="2400" dirty="0">
                <a:solidFill>
                  <a:schemeClr val="tx1"/>
                </a:solidFill>
                <a:sym typeface="Wingdings" pitchFamily="2" charset="2"/>
              </a:rPr>
              <a:t> </a:t>
            </a:r>
            <a:r>
              <a:rPr lang="en-US" sz="2400" dirty="0">
                <a:solidFill>
                  <a:schemeClr val="tx1"/>
                </a:solidFill>
                <a:latin typeface="Symbol" pitchFamily="18" charset="2"/>
                <a:sym typeface="Wingdings" pitchFamily="2" charset="2"/>
              </a:rPr>
              <a:t>p</a:t>
            </a:r>
            <a:r>
              <a:rPr lang="en-US" sz="2400" baseline="30000" dirty="0">
                <a:solidFill>
                  <a:schemeClr val="tx1"/>
                </a:solidFill>
                <a:sym typeface="Wingdings" pitchFamily="2" charset="2"/>
              </a:rPr>
              <a:t>0</a:t>
            </a:r>
            <a:r>
              <a:rPr lang="en-US" sz="2400" dirty="0">
                <a:solidFill>
                  <a:schemeClr val="tx1"/>
                </a:solidFill>
                <a:sym typeface="Wingdings" pitchFamily="2" charset="2"/>
              </a:rPr>
              <a:t>, </a:t>
            </a:r>
            <a:r>
              <a:rPr lang="en-US" sz="2400" dirty="0">
                <a:solidFill>
                  <a:schemeClr val="tx1"/>
                </a:solidFill>
                <a:latin typeface="Symbol" pitchFamily="18" charset="2"/>
                <a:sym typeface="Wingdings" pitchFamily="2" charset="2"/>
              </a:rPr>
              <a:t>h</a:t>
            </a:r>
            <a:r>
              <a:rPr lang="en-US" sz="2400" dirty="0">
                <a:solidFill>
                  <a:schemeClr val="tx1"/>
                </a:solidFill>
                <a:sym typeface="Wingdings" pitchFamily="2" charset="2"/>
              </a:rPr>
              <a:t>, h</a:t>
            </a:r>
            <a:r>
              <a:rPr lang="en-US" sz="2400" baseline="30000" dirty="0">
                <a:solidFill>
                  <a:schemeClr val="tx1"/>
                </a:solidFill>
                <a:sym typeface="Wingdings" pitchFamily="2" charset="2"/>
              </a:rPr>
              <a:t>+/- </a:t>
            </a:r>
            <a:r>
              <a:rPr lang="en-US" sz="2400" dirty="0">
                <a:solidFill>
                  <a:schemeClr val="tx1"/>
                </a:solidFill>
                <a:sym typeface="Wingdings" pitchFamily="2" charset="2"/>
              </a:rPr>
              <a:t>A</a:t>
            </a:r>
            <a:r>
              <a:rPr lang="en-US" sz="2400" baseline="-25000" dirty="0">
                <a:solidFill>
                  <a:schemeClr val="tx1"/>
                </a:solidFill>
                <a:sym typeface="Wingdings" pitchFamily="2" charset="2"/>
              </a:rPr>
              <a:t>LL</a:t>
            </a:r>
            <a:r>
              <a:rPr lang="en-US" sz="2400" dirty="0">
                <a:solidFill>
                  <a:schemeClr val="tx1"/>
                </a:solidFill>
                <a:sym typeface="Wingdings" pitchFamily="2" charset="2"/>
              </a:rPr>
              <a:t> @ </a:t>
            </a:r>
            <a:r>
              <a:rPr lang="en-US" sz="2400" dirty="0">
                <a:solidFill>
                  <a:schemeClr val="tx1"/>
                </a:solidFill>
                <a:latin typeface="Times New Roman" pitchFamily="18" charset="0"/>
                <a:cs typeface="Times New Roman" pitchFamily="18" charset="0"/>
                <a:sym typeface="Wingdings" pitchFamily="2" charset="2"/>
              </a:rPr>
              <a:t>200 and 500 </a:t>
            </a:r>
            <a:r>
              <a:rPr lang="en-US" sz="2400" dirty="0" err="1">
                <a:solidFill>
                  <a:schemeClr val="tx1"/>
                </a:solidFill>
                <a:latin typeface="Times New Roman" pitchFamily="18" charset="0"/>
                <a:cs typeface="Times New Roman" pitchFamily="18" charset="0"/>
                <a:sym typeface="Wingdings" pitchFamily="2" charset="2"/>
              </a:rPr>
              <a:t>GeV</a:t>
            </a:r>
            <a:endParaRPr lang="en-US" sz="2400" dirty="0">
              <a:solidFill>
                <a:schemeClr val="tx1"/>
              </a:solidFill>
              <a:latin typeface="Times New Roman" pitchFamily="18" charset="0"/>
              <a:cs typeface="Times New Roman" pitchFamily="18" charset="0"/>
              <a:sym typeface="Wingdings" pitchFamily="2" charset="2"/>
            </a:endParaRPr>
          </a:p>
          <a:p>
            <a:r>
              <a:rPr lang="en-US" sz="2400" dirty="0">
                <a:solidFill>
                  <a:schemeClr val="tx1"/>
                </a:solidFill>
                <a:latin typeface="Times New Roman" pitchFamily="18" charset="0"/>
                <a:cs typeface="Times New Roman" pitchFamily="18" charset="0"/>
                <a:sym typeface="Wingdings" pitchFamily="2" charset="2"/>
              </a:rPr>
              <a:t>3.  A</a:t>
            </a:r>
            <a:r>
              <a:rPr lang="en-US" sz="2400" baseline="-25000" dirty="0">
                <a:solidFill>
                  <a:schemeClr val="tx1"/>
                </a:solidFill>
                <a:latin typeface="Times New Roman" pitchFamily="18" charset="0"/>
                <a:cs typeface="Times New Roman" pitchFamily="18" charset="0"/>
                <a:sym typeface="Wingdings" pitchFamily="2" charset="2"/>
              </a:rPr>
              <a:t>N</a:t>
            </a:r>
            <a:r>
              <a:rPr lang="en-US" sz="2400" dirty="0">
                <a:solidFill>
                  <a:schemeClr val="tx1"/>
                </a:solidFill>
                <a:latin typeface="Times New Roman" pitchFamily="18" charset="0"/>
                <a:cs typeface="Times New Roman" pitchFamily="18" charset="0"/>
                <a:sym typeface="Wingdings" pitchFamily="2" charset="2"/>
              </a:rPr>
              <a:t> measurements for hadrons</a:t>
            </a:r>
            <a:endParaRPr lang="en-US" sz="2400" dirty="0">
              <a:solidFill>
                <a:schemeClr val="tx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C. Aidala, LANL, September 19, 2011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2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82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82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82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nimBg="1"/>
      <p:bldP spid="348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Quark vs. gluon jets at RHIC and LHC</a:t>
            </a:r>
            <a:endParaRPr lang="en-US" dirty="0"/>
          </a:p>
        </p:txBody>
      </p:sp>
      <p:sp>
        <p:nvSpPr>
          <p:cNvPr id="3" name="Footer Placeholder 2"/>
          <p:cNvSpPr>
            <a:spLocks noGrp="1"/>
          </p:cNvSpPr>
          <p:nvPr>
            <p:ph type="ftr" sz="quarter" idx="11"/>
          </p:nvPr>
        </p:nvSpPr>
        <p:spPr/>
        <p:txBody>
          <a:bodyPr/>
          <a:lstStyle/>
          <a:p>
            <a:r>
              <a:rPr lang="en-US" smtClean="0"/>
              <a:t>C. Aidala, LANL, September 19, 2011</a:t>
            </a:r>
            <a:endParaRPr lang="en-US"/>
          </a:p>
        </p:txBody>
      </p:sp>
      <p:pic>
        <p:nvPicPr>
          <p:cNvPr id="9218" name="Picture 2"/>
          <p:cNvPicPr>
            <a:picLocks noChangeAspect="1" noChangeArrowheads="1"/>
          </p:cNvPicPr>
          <p:nvPr/>
        </p:nvPicPr>
        <p:blipFill>
          <a:blip r:embed="rId2" cstate="print"/>
          <a:srcRect/>
          <a:stretch>
            <a:fillRect/>
          </a:stretch>
        </p:blipFill>
        <p:spPr bwMode="auto">
          <a:xfrm>
            <a:off x="967846" y="2057400"/>
            <a:ext cx="7337954" cy="3733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Hadronic</a:t>
            </a:r>
            <a:r>
              <a:rPr lang="en-US" dirty="0" smtClean="0"/>
              <a:t> </a:t>
            </a:r>
            <a:r>
              <a:rPr lang="en-US" dirty="0" err="1" smtClean="0"/>
              <a:t>calorimetry</a:t>
            </a:r>
            <a:r>
              <a:rPr lang="en-US" dirty="0" smtClean="0"/>
              <a:t> tightens relation between measured and true jet energy</a:t>
            </a:r>
            <a:endParaRPr lang="en-US" dirty="0"/>
          </a:p>
        </p:txBody>
      </p:sp>
      <p:sp>
        <p:nvSpPr>
          <p:cNvPr id="3" name="Footer Placeholder 2"/>
          <p:cNvSpPr>
            <a:spLocks noGrp="1"/>
          </p:cNvSpPr>
          <p:nvPr>
            <p:ph type="ftr" sz="quarter" idx="11"/>
          </p:nvPr>
        </p:nvSpPr>
        <p:spPr/>
        <p:txBody>
          <a:bodyPr/>
          <a:lstStyle/>
          <a:p>
            <a:r>
              <a:rPr lang="en-US" smtClean="0"/>
              <a:t>C. Aidala, LANL, September 19, 2011</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960093" y="1985963"/>
            <a:ext cx="7193307" cy="3348037"/>
          </a:xfrm>
          <a:prstGeom prst="rect">
            <a:avLst/>
          </a:prstGeom>
          <a:noFill/>
          <a:ln w="9525">
            <a:noFill/>
            <a:miter lim="800000"/>
            <a:headEnd/>
            <a:tailEnd/>
          </a:ln>
        </p:spPr>
      </p:pic>
      <p:sp>
        <p:nvSpPr>
          <p:cNvPr id="6" name="TextBox 5"/>
          <p:cNvSpPr txBox="1"/>
          <p:nvPr/>
        </p:nvSpPr>
        <p:spPr>
          <a:xfrm>
            <a:off x="3276600" y="5562600"/>
            <a:ext cx="2789290" cy="492443"/>
          </a:xfrm>
          <a:prstGeom prst="rect">
            <a:avLst/>
          </a:prstGeom>
          <a:noFill/>
        </p:spPr>
        <p:txBody>
          <a:bodyPr wrap="none" rtlCol="0">
            <a:spAutoFit/>
          </a:bodyPr>
          <a:lstStyle/>
          <a:p>
            <a:r>
              <a:rPr lang="en-US" sz="2600" dirty="0" smtClean="0">
                <a:solidFill>
                  <a:srgbClr val="FFFFCC"/>
                </a:solidFill>
              </a:rPr>
              <a:t>GEANT4 simulation</a:t>
            </a:r>
            <a:endParaRPr lang="en-US" sz="2600" dirty="0">
              <a:solidFill>
                <a:srgbClr val="FFFF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C. Aidala, LANL, September 19, 2011</a:t>
            </a:r>
            <a:endParaRPr lang="en-US"/>
          </a:p>
        </p:txBody>
      </p:sp>
      <p:sp>
        <p:nvSpPr>
          <p:cNvPr id="1360898" name="Rectangle 2"/>
          <p:cNvSpPr>
            <a:spLocks noGrp="1" noChangeArrowheads="1"/>
          </p:cNvSpPr>
          <p:nvPr>
            <p:ph type="ctrTitle" idx="4294967295"/>
          </p:nvPr>
        </p:nvSpPr>
        <p:spPr>
          <a:xfrm>
            <a:off x="609600" y="1600200"/>
            <a:ext cx="7924800" cy="3048000"/>
          </a:xfrm>
        </p:spPr>
        <p:txBody>
          <a:bodyPr/>
          <a:lstStyle/>
          <a:p>
            <a:r>
              <a:rPr lang="en-US" sz="4000" b="1" dirty="0" smtClean="0"/>
              <a:t>To continue advancing, critical to perform experimental work where quarks and gluons are relevant </a:t>
            </a:r>
            <a:r>
              <a:rPr lang="en-US" sz="4000" b="1" dirty="0" err="1" smtClean="0"/>
              <a:t>d.o.f</a:t>
            </a:r>
            <a:r>
              <a:rPr lang="en-US" sz="4000" b="1" dirty="0" smtClean="0"/>
              <a:t>. in the processes studied!</a:t>
            </a:r>
            <a:endParaRPr lang="en-US" sz="40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RHIC: A great place to (continue to) confront the challenges of QCD!</a:t>
            </a:r>
            <a:endParaRPr lang="en-US" dirty="0"/>
          </a:p>
        </p:txBody>
      </p:sp>
      <p:sp>
        <p:nvSpPr>
          <p:cNvPr id="8" name="Content Placeholder 7"/>
          <p:cNvSpPr>
            <a:spLocks noGrp="1"/>
          </p:cNvSpPr>
          <p:nvPr>
            <p:ph idx="1"/>
          </p:nvPr>
        </p:nvSpPr>
        <p:spPr>
          <a:xfrm>
            <a:off x="457200" y="3810000"/>
            <a:ext cx="8229600" cy="2316163"/>
          </a:xfrm>
        </p:spPr>
        <p:txBody>
          <a:bodyPr/>
          <a:lstStyle/>
          <a:p>
            <a:r>
              <a:rPr lang="en-US" dirty="0" smtClean="0"/>
              <a:t>Major investment in RHIC beyond ~2017 closely linked to qualitatively expanding the capabilities of the facility </a:t>
            </a:r>
            <a:r>
              <a:rPr lang="en-US" dirty="0" smtClean="0">
                <a:sym typeface="Wingdings" pitchFamily="2" charset="2"/>
              </a:rPr>
              <a:t> </a:t>
            </a:r>
            <a:r>
              <a:rPr lang="en-US" dirty="0" smtClean="0"/>
              <a:t>Add an </a:t>
            </a:r>
            <a:r>
              <a:rPr lang="en-US" i="1" dirty="0" smtClean="0"/>
              <a:t>electron</a:t>
            </a:r>
            <a:r>
              <a:rPr lang="en-US" dirty="0" smtClean="0"/>
              <a:t> ring . . .</a:t>
            </a:r>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6" name="Text Box 4"/>
          <p:cNvSpPr txBox="1">
            <a:spLocks noChangeArrowheads="1"/>
          </p:cNvSpPr>
          <p:nvPr/>
        </p:nvSpPr>
        <p:spPr bwMode="auto">
          <a:xfrm>
            <a:off x="914400" y="1524000"/>
            <a:ext cx="7315200" cy="2246769"/>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i="1" dirty="0" smtClean="0">
                <a:latin typeface="Times New Roman" pitchFamily="18" charset="0"/>
                <a:cs typeface="Times New Roman" pitchFamily="18" charset="0"/>
              </a:rPr>
              <a:t>Understand more complex QCD systems within </a:t>
            </a:r>
          </a:p>
          <a:p>
            <a:pPr algn="ctr"/>
            <a:r>
              <a:rPr lang="en-US" sz="2800" i="1" dirty="0" smtClean="0">
                <a:latin typeface="Times New Roman" pitchFamily="18" charset="0"/>
                <a:cs typeface="Times New Roman" pitchFamily="18" charset="0"/>
              </a:rPr>
              <a:t>the context of simpler ones </a:t>
            </a:r>
          </a:p>
          <a:p>
            <a:pPr algn="ctr">
              <a:buFont typeface="Wingdings" pitchFamily="2" charset="2"/>
              <a:buChar char="à"/>
            </a:pPr>
            <a:r>
              <a:rPr lang="en-US" sz="2800" dirty="0" smtClean="0">
                <a:latin typeface="Times New Roman" pitchFamily="18" charset="0"/>
                <a:cs typeface="Times New Roman" pitchFamily="18" charset="0"/>
                <a:sym typeface="Wingdings" pitchFamily="2" charset="2"/>
              </a:rPr>
              <a:t>RHIC was designed from the start as a single facility capable of A+A, </a:t>
            </a:r>
            <a:r>
              <a:rPr lang="en-US" sz="2800" dirty="0" err="1" smtClean="0">
                <a:latin typeface="Times New Roman" pitchFamily="18" charset="0"/>
                <a:cs typeface="Times New Roman" pitchFamily="18" charset="0"/>
                <a:sym typeface="Wingdings" pitchFamily="2" charset="2"/>
              </a:rPr>
              <a:t>p+A</a:t>
            </a:r>
            <a:r>
              <a:rPr lang="en-US" sz="2800" dirty="0" smtClean="0">
                <a:latin typeface="Times New Roman" pitchFamily="18" charset="0"/>
                <a:cs typeface="Times New Roman" pitchFamily="18" charset="0"/>
                <a:sym typeface="Wingdings" pitchFamily="2" charset="2"/>
              </a:rPr>
              <a:t>, and </a:t>
            </a:r>
            <a:r>
              <a:rPr lang="en-US" sz="2800" dirty="0" err="1" smtClean="0">
                <a:latin typeface="Times New Roman" pitchFamily="18" charset="0"/>
                <a:cs typeface="Times New Roman" pitchFamily="18" charset="0"/>
                <a:sym typeface="Wingdings" pitchFamily="2" charset="2"/>
              </a:rPr>
              <a:t>p+p</a:t>
            </a:r>
            <a:r>
              <a:rPr lang="en-US" sz="2800" dirty="0" smtClean="0">
                <a:latin typeface="Times New Roman" pitchFamily="18" charset="0"/>
                <a:cs typeface="Times New Roman" pitchFamily="18" charset="0"/>
                <a:sym typeface="Wingdings" pitchFamily="2" charset="2"/>
              </a:rPr>
              <a:t> collisions </a:t>
            </a:r>
          </a:p>
          <a:p>
            <a:pPr algn="ctr"/>
            <a:r>
              <a:rPr lang="en-US" sz="2800" dirty="0" smtClean="0">
                <a:latin typeface="Times New Roman" pitchFamily="18" charset="0"/>
                <a:cs typeface="Times New Roman" pitchFamily="18" charset="0"/>
                <a:sym typeface="Wingdings" pitchFamily="2" charset="2"/>
              </a:rPr>
              <a:t>at the same center-of-mass energy</a:t>
            </a:r>
            <a:endParaRPr lang="en-US" sz="2800" dirty="0" smtClean="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could RHIC look like </a:t>
            </a:r>
            <a:br>
              <a:rPr lang="en-US" dirty="0" smtClean="0"/>
            </a:br>
            <a:r>
              <a:rPr lang="en-US" dirty="0" smtClean="0"/>
              <a:t>in the future?</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Its unprecedented flexibility could be extended even further!  </a:t>
            </a:r>
          </a:p>
          <a:p>
            <a:pPr>
              <a:buNone/>
            </a:pPr>
            <a:r>
              <a:rPr lang="en-US" dirty="0" smtClean="0"/>
              <a:t>        </a:t>
            </a:r>
            <a:r>
              <a:rPr lang="en-US" dirty="0" err="1" smtClean="0"/>
              <a:t>e+p</a:t>
            </a:r>
            <a:r>
              <a:rPr lang="en-US" dirty="0" smtClean="0"/>
              <a:t>, </a:t>
            </a:r>
            <a:r>
              <a:rPr lang="en-US" dirty="0" err="1" smtClean="0"/>
              <a:t>p+p</a:t>
            </a:r>
            <a:r>
              <a:rPr lang="en-US" dirty="0" smtClean="0"/>
              <a:t>, </a:t>
            </a:r>
            <a:r>
              <a:rPr lang="en-US" dirty="0" err="1" smtClean="0"/>
              <a:t>e+A</a:t>
            </a:r>
            <a:r>
              <a:rPr lang="en-US" dirty="0" smtClean="0"/>
              <a:t>, p(d)+A, </a:t>
            </a:r>
            <a:r>
              <a:rPr lang="en-US" dirty="0" err="1" smtClean="0"/>
              <a:t>a+a</a:t>
            </a:r>
            <a:r>
              <a:rPr lang="en-US" dirty="0" smtClean="0"/>
              <a:t>, </a:t>
            </a:r>
            <a:r>
              <a:rPr lang="en-US" dirty="0" err="1" smtClean="0"/>
              <a:t>a+A</a:t>
            </a:r>
            <a:r>
              <a:rPr lang="en-US" dirty="0" smtClean="0"/>
              <a:t>, A+A </a:t>
            </a:r>
          </a:p>
          <a:p>
            <a:r>
              <a:rPr lang="en-US" dirty="0" smtClean="0"/>
              <a:t>Electroweak </a:t>
            </a:r>
            <a:r>
              <a:rPr lang="en-US" i="1" dirty="0" smtClean="0"/>
              <a:t>and</a:t>
            </a:r>
            <a:r>
              <a:rPr lang="en-US" dirty="0" smtClean="0"/>
              <a:t> colored probes available in </a:t>
            </a:r>
            <a:r>
              <a:rPr lang="en-US" i="1" dirty="0" smtClean="0"/>
              <a:t>both</a:t>
            </a:r>
            <a:r>
              <a:rPr lang="en-US" dirty="0" smtClean="0"/>
              <a:t> the initial and final states!</a:t>
            </a:r>
          </a:p>
          <a:p>
            <a:r>
              <a:rPr lang="en-US" dirty="0" smtClean="0"/>
              <a:t>Control over </a:t>
            </a:r>
            <a:r>
              <a:rPr lang="en-US" dirty="0" err="1" smtClean="0"/>
              <a:t>parton</a:t>
            </a:r>
            <a:r>
              <a:rPr lang="en-US" dirty="0" smtClean="0"/>
              <a:t> kinematics—</a:t>
            </a:r>
            <a:r>
              <a:rPr lang="en-US" dirty="0" err="1" smtClean="0"/>
              <a:t>e+A</a:t>
            </a:r>
            <a:r>
              <a:rPr lang="en-US" dirty="0" smtClean="0"/>
              <a:t>, </a:t>
            </a:r>
            <a:r>
              <a:rPr lang="en-US" dirty="0" err="1" smtClean="0"/>
              <a:t>e+p</a:t>
            </a:r>
            <a:r>
              <a:rPr lang="en-US" dirty="0" smtClean="0"/>
              <a:t>, fully reconstructed jets/more hermetic detectors</a:t>
            </a:r>
          </a:p>
          <a:p>
            <a:r>
              <a:rPr lang="en-US" dirty="0" smtClean="0"/>
              <a:t>Variety of options for collision geometry </a:t>
            </a:r>
            <a:r>
              <a:rPr lang="en-US" sz="3000" dirty="0" smtClean="0"/>
              <a:t>(</a:t>
            </a:r>
            <a:r>
              <a:rPr lang="en-US" sz="3000" dirty="0" err="1" smtClean="0"/>
              <a:t>a+A</a:t>
            </a:r>
            <a:r>
              <a:rPr lang="en-US" sz="3000" dirty="0" smtClean="0"/>
              <a:t>, …)</a:t>
            </a:r>
          </a:p>
          <a:p>
            <a:pPr lvl="1"/>
            <a:r>
              <a:rPr lang="en-US" sz="2600" dirty="0" smtClean="0"/>
              <a:t>Will run </a:t>
            </a:r>
            <a:r>
              <a:rPr lang="en-US" sz="2600" dirty="0" err="1" smtClean="0"/>
              <a:t>Cu+Au</a:t>
            </a:r>
            <a:r>
              <a:rPr lang="en-US" sz="2600" dirty="0" smtClean="0"/>
              <a:t> in 2012!</a:t>
            </a:r>
          </a:p>
          <a:p>
            <a:r>
              <a:rPr lang="en-US" dirty="0" smtClean="0"/>
              <a:t>Controlled experiments in </a:t>
            </a:r>
            <a:r>
              <a:rPr lang="en-US" dirty="0" err="1" smtClean="0"/>
              <a:t>hadronization</a:t>
            </a:r>
            <a:endParaRPr lang="en-US" dirty="0" smtClean="0"/>
          </a:p>
          <a:p>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7" name="Text Box 4"/>
          <p:cNvSpPr txBox="1">
            <a:spLocks noChangeArrowheads="1"/>
          </p:cNvSpPr>
          <p:nvPr/>
        </p:nvSpPr>
        <p:spPr bwMode="auto">
          <a:xfrm>
            <a:off x="685800" y="2946737"/>
            <a:ext cx="7772400" cy="101566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dirty="0" smtClean="0">
                <a:latin typeface="Times New Roman" pitchFamily="18" charset="0"/>
                <a:cs typeface="Times New Roman" pitchFamily="18" charset="0"/>
              </a:rPr>
              <a:t>Quantitative understanding will develop from having a variety of measurements to compare . .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Heavy ions at the LHC: Helping us push forward into a more quantitative era for A+A!</a:t>
            </a:r>
            <a:endParaRPr lang="en-US" sz="3400" dirty="0"/>
          </a:p>
        </p:txBody>
      </p:sp>
      <p:sp>
        <p:nvSpPr>
          <p:cNvPr id="3" name="Content Placeholder 2"/>
          <p:cNvSpPr>
            <a:spLocks noGrp="1"/>
          </p:cNvSpPr>
          <p:nvPr>
            <p:ph idx="1"/>
          </p:nvPr>
        </p:nvSpPr>
        <p:spPr/>
        <p:txBody>
          <a:bodyPr>
            <a:normAutofit/>
          </a:bodyPr>
          <a:lstStyle/>
          <a:p>
            <a:r>
              <a:rPr lang="en-US" dirty="0" smtClean="0"/>
              <a:t>Quark-gluon plasma created at LHC energies still appears to be strongly coupled!</a:t>
            </a:r>
          </a:p>
          <a:p>
            <a:r>
              <a:rPr lang="en-US" dirty="0" smtClean="0"/>
              <a:t>Lots of work ahead to perform detailed comparisons to RHIC results at a variety of energies</a:t>
            </a:r>
          </a:p>
          <a:p>
            <a:pPr lvl="1"/>
            <a:r>
              <a:rPr lang="en-US" dirty="0" smtClean="0"/>
              <a:t>What generates the similarities?</a:t>
            </a:r>
          </a:p>
          <a:p>
            <a:pPr lvl="1"/>
            <a:r>
              <a:rPr lang="en-US" dirty="0" smtClean="0"/>
              <a:t>What generates the differences?</a:t>
            </a:r>
          </a:p>
          <a:p>
            <a:pPr lvl="1"/>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 Aidala, LANL, September 19,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8" name="Picture 7"/>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390104" y="2243314"/>
            <a:ext cx="4648200" cy="293828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blipFill dpi="0" rotWithShape="0">
                  <a:blip/>
                  <a:srcRect/>
                  <a:stretch>
                    <a:fillRect/>
                  </a:stretch>
                </a:blip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pic>
      <p:pic>
        <p:nvPicPr>
          <p:cNvPr id="9" name="Picture 8"/>
          <p:cNvPicPr>
            <a:picLocks noChangeAspect="1"/>
          </p:cNvPicPr>
          <p:nvPr/>
        </p:nvPicPr>
        <p:blipFill>
          <a:blip r:embed="rId3" cstate="print"/>
          <a:stretch>
            <a:fillRect/>
          </a:stretch>
        </p:blipFill>
        <p:spPr>
          <a:xfrm>
            <a:off x="152401" y="1752600"/>
            <a:ext cx="4191000" cy="4005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21150</TotalTime>
  <Words>4219</Words>
  <Application>Microsoft Office PowerPoint</Application>
  <PresentationFormat>On-screen Show (4:3)</PresentationFormat>
  <Paragraphs>504</Paragraphs>
  <Slides>56</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The PHENIX Decadal Plan:  Crafting the Future of the Relativistic Heavy Ion Collider</vt:lpstr>
      <vt:lpstr>RHIC: Whence and whither?</vt:lpstr>
      <vt:lpstr>Why did we build RHIC  in the first place? </vt:lpstr>
      <vt:lpstr>QCD: How far have we come?</vt:lpstr>
      <vt:lpstr>Advancing into the era of quantitative QCD: Theory already forging ahead!</vt:lpstr>
      <vt:lpstr>To continue advancing, critical to perform experimental work where quarks and gluons are relevant d.o.f. in the processes studied!</vt:lpstr>
      <vt:lpstr>RHIC: A great place to (continue to) confront the challenges of QCD!</vt:lpstr>
      <vt:lpstr>What could RHIC look like  in the future?</vt:lpstr>
      <vt:lpstr>Heavy ions at the LHC: Helping us push forward into a more quantitative era for A+A!</vt:lpstr>
      <vt:lpstr>Slide 10</vt:lpstr>
      <vt:lpstr>Unanswered and emerging questions in nucleon structure and the formation of hadrons</vt:lpstr>
      <vt:lpstr>e+A vs. A+A:  Calibration using different probes</vt:lpstr>
      <vt:lpstr>Observations with different probes allow us to learn different things!</vt:lpstr>
      <vt:lpstr>How can the RHIC A+A program be strengthened by adding electron beam capabilities?</vt:lpstr>
      <vt:lpstr>Impact-parameter-dependent nuclear gluon density via coherent vector meson production in e+A</vt:lpstr>
      <vt:lpstr>Continued p+p collisions at RHIC just for HI comparison once we have e+p?</vt:lpstr>
      <vt:lpstr>Modified universality of T-odd  transverse-momentum-dependent distributions:  Color in action! </vt:lpstr>
      <vt:lpstr>What things “look” like depends on  how you “look”!</vt:lpstr>
      <vt:lpstr>Factorization, color, and hadronic collisions</vt:lpstr>
      <vt:lpstr>Testing factorization breaking with p+p comparison measurements for heavy ion physics: Unanticipated synergy between programs!</vt:lpstr>
      <vt:lpstr>Testing TMD-factorization breaking with (unpolarized) p+p collisions at RHIC</vt:lpstr>
      <vt:lpstr>The more you know, the more you  can learn . . .</vt:lpstr>
      <vt:lpstr>pQCD calculations for h mesons recently enabled by first-ever fragmentation function parametrization</vt:lpstr>
      <vt:lpstr>Some “applications” of eta FF</vt:lpstr>
      <vt:lpstr>Another eta measurement of interest:Transverse single-spin asymmetry in eta production</vt:lpstr>
      <vt:lpstr>Recent PHENIX etas show no sharp increase for xF &gt; 0.5!  </vt:lpstr>
      <vt:lpstr>PHENIX eta vs. neutral pion</vt:lpstr>
      <vt:lpstr>First eta transverse single-spin asymmetry theory calculation</vt:lpstr>
      <vt:lpstr>Hadronization: A lot to learn, from a variety of collision systems</vt:lpstr>
      <vt:lpstr>How can we evolve the detectors and facility in order to do the physics we’d like to at RHIC in the future?</vt:lpstr>
      <vt:lpstr>Some thoughts on future detectors</vt:lpstr>
      <vt:lpstr>Thinking big . . . Or, well, small</vt:lpstr>
      <vt:lpstr>sPHENIX detector concept</vt:lpstr>
      <vt:lpstr>Staging concepts: Midrapidity barrel</vt:lpstr>
      <vt:lpstr>Staging concepts:  Forward spectrometer</vt:lpstr>
      <vt:lpstr>e+p/e+A-optimized concept  from  Electron-Ion Collider Collaboration</vt:lpstr>
      <vt:lpstr>Long-term accelerator prospects</vt:lpstr>
      <vt:lpstr>Moving forward</vt:lpstr>
      <vt:lpstr>So, is this really a decadal plan we’ve been talking about??</vt:lpstr>
      <vt:lpstr>Summary and outlook</vt:lpstr>
      <vt:lpstr>Extra</vt:lpstr>
      <vt:lpstr>e+A collisions: F2 for nuclei</vt:lpstr>
      <vt:lpstr>Reaching the saturation regime</vt:lpstr>
      <vt:lpstr>Collinear factorization in pQCD: Long history, relatively well tested</vt:lpstr>
      <vt:lpstr>Twist-two pdf’s and FF’s, including TMD’s</vt:lpstr>
      <vt:lpstr>Progress in pQCD techniques: Threshold resummation to extend pQCD to lower energies </vt:lpstr>
      <vt:lpstr>Progress in pQCD techniques: Phenomenological applications of a non-linear gluon saturation regime at low x</vt:lpstr>
      <vt:lpstr>Eta pT shape consistent with  neutral pions</vt:lpstr>
      <vt:lpstr>Drell-Yan transverse SSA predictions</vt:lpstr>
      <vt:lpstr>Flavor separation of TMDs using He3</vt:lpstr>
      <vt:lpstr>Full flavor separation of light quark helicity distributions with p+p and p+He3</vt:lpstr>
      <vt:lpstr>A (relatively) recent surprise from p+p, p+d collisions</vt:lpstr>
      <vt:lpstr>Slide 53</vt:lpstr>
      <vt:lpstr>Slide 54</vt:lpstr>
      <vt:lpstr>Quark vs. gluon jets at RHIC and LHC</vt:lpstr>
      <vt:lpstr>Hadronic calorimetry tightens relation between measured and true jet energy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Christine A. Aidala</cp:lastModifiedBy>
  <cp:revision>1178</cp:revision>
  <dcterms:created xsi:type="dcterms:W3CDTF">2006-08-16T00:00:00Z</dcterms:created>
  <dcterms:modified xsi:type="dcterms:W3CDTF">2011-09-19T16:53:30Z</dcterms:modified>
</cp:coreProperties>
</file>