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93"/>
  </p:notesMasterIdLst>
  <p:handoutMasterIdLst>
    <p:handoutMasterId r:id="rId94"/>
  </p:handoutMasterIdLst>
  <p:sldIdLst>
    <p:sldId id="957" r:id="rId2"/>
    <p:sldId id="963" r:id="rId3"/>
    <p:sldId id="857" r:id="rId4"/>
    <p:sldId id="646" r:id="rId5"/>
    <p:sldId id="1026" r:id="rId6"/>
    <p:sldId id="960" r:id="rId7"/>
    <p:sldId id="853" r:id="rId8"/>
    <p:sldId id="969" r:id="rId9"/>
    <p:sldId id="861" r:id="rId10"/>
    <p:sldId id="981" r:id="rId11"/>
    <p:sldId id="971" r:id="rId12"/>
    <p:sldId id="972" r:id="rId13"/>
    <p:sldId id="980" r:id="rId14"/>
    <p:sldId id="982" r:id="rId15"/>
    <p:sldId id="984" r:id="rId16"/>
    <p:sldId id="1043" r:id="rId17"/>
    <p:sldId id="1023" r:id="rId18"/>
    <p:sldId id="1025" r:id="rId19"/>
    <p:sldId id="983" r:id="rId20"/>
    <p:sldId id="968" r:id="rId21"/>
    <p:sldId id="964" r:id="rId22"/>
    <p:sldId id="965" r:id="rId23"/>
    <p:sldId id="1046" r:id="rId24"/>
    <p:sldId id="966" r:id="rId25"/>
    <p:sldId id="961" r:id="rId26"/>
    <p:sldId id="1054" r:id="rId27"/>
    <p:sldId id="1055" r:id="rId28"/>
    <p:sldId id="1056" r:id="rId29"/>
    <p:sldId id="1063" r:id="rId30"/>
    <p:sldId id="1065" r:id="rId31"/>
    <p:sldId id="1074" r:id="rId32"/>
    <p:sldId id="1075" r:id="rId33"/>
    <p:sldId id="990" r:id="rId34"/>
    <p:sldId id="869" r:id="rId35"/>
    <p:sldId id="842" r:id="rId36"/>
    <p:sldId id="843" r:id="rId37"/>
    <p:sldId id="850" r:id="rId38"/>
    <p:sldId id="991" r:id="rId39"/>
    <p:sldId id="1000" r:id="rId40"/>
    <p:sldId id="999" r:id="rId41"/>
    <p:sldId id="1084" r:id="rId42"/>
    <p:sldId id="1028" r:id="rId43"/>
    <p:sldId id="1029" r:id="rId44"/>
    <p:sldId id="1030" r:id="rId45"/>
    <p:sldId id="1089" r:id="rId46"/>
    <p:sldId id="1039" r:id="rId47"/>
    <p:sldId id="1040" r:id="rId48"/>
    <p:sldId id="1031" r:id="rId49"/>
    <p:sldId id="1032" r:id="rId50"/>
    <p:sldId id="1033" r:id="rId51"/>
    <p:sldId id="925" r:id="rId52"/>
    <p:sldId id="1090" r:id="rId53"/>
    <p:sldId id="874" r:id="rId54"/>
    <p:sldId id="875" r:id="rId55"/>
    <p:sldId id="908" r:id="rId56"/>
    <p:sldId id="876" r:id="rId57"/>
    <p:sldId id="353" r:id="rId58"/>
    <p:sldId id="995" r:id="rId59"/>
    <p:sldId id="945" r:id="rId60"/>
    <p:sldId id="946" r:id="rId61"/>
    <p:sldId id="942" r:id="rId62"/>
    <p:sldId id="868" r:id="rId63"/>
    <p:sldId id="943" r:id="rId64"/>
    <p:sldId id="944" r:id="rId65"/>
    <p:sldId id="1076" r:id="rId66"/>
    <p:sldId id="979" r:id="rId67"/>
    <p:sldId id="1077" r:id="rId68"/>
    <p:sldId id="1078" r:id="rId69"/>
    <p:sldId id="1080" r:id="rId70"/>
    <p:sldId id="1079" r:id="rId71"/>
    <p:sldId id="1081" r:id="rId72"/>
    <p:sldId id="970" r:id="rId73"/>
    <p:sldId id="1082" r:id="rId74"/>
    <p:sldId id="1083" r:id="rId75"/>
    <p:sldId id="913" r:id="rId76"/>
    <p:sldId id="939" r:id="rId77"/>
    <p:sldId id="870" r:id="rId78"/>
    <p:sldId id="950" r:id="rId79"/>
    <p:sldId id="951" r:id="rId80"/>
    <p:sldId id="1027" r:id="rId81"/>
    <p:sldId id="1088" r:id="rId82"/>
    <p:sldId id="1086" r:id="rId83"/>
    <p:sldId id="1087" r:id="rId84"/>
    <p:sldId id="897" r:id="rId85"/>
    <p:sldId id="894" r:id="rId86"/>
    <p:sldId id="900" r:id="rId87"/>
    <p:sldId id="901" r:id="rId88"/>
    <p:sldId id="994" r:id="rId89"/>
    <p:sldId id="947" r:id="rId90"/>
    <p:sldId id="993" r:id="rId91"/>
    <p:sldId id="766" r:id="rId92"/>
  </p:sldIdLst>
  <p:sldSz cx="9144000" cy="6858000" type="screen4x3"/>
  <p:notesSz cx="6985000" cy="9271000"/>
  <p:defaultTextStyle>
    <a:defPPr>
      <a:defRPr lang="en-US"/>
    </a:defPPr>
    <a:lvl1pPr algn="ctr" rtl="0" eaLnBrk="0" fontAlgn="base" hangingPunct="0">
      <a:spcBef>
        <a:spcPct val="0"/>
      </a:spcBef>
      <a:spcAft>
        <a:spcPct val="0"/>
      </a:spcAft>
      <a:defRPr sz="2400" kern="1200">
        <a:solidFill>
          <a:srgbClr val="FFFF99"/>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FFFF99"/>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FFFF99"/>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FFFF99"/>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FFFF99"/>
        </a:solidFill>
        <a:latin typeface="Times New Roman" pitchFamily="18" charset="0"/>
        <a:ea typeface="+mn-ea"/>
        <a:cs typeface="+mn-cs"/>
      </a:defRPr>
    </a:lvl5pPr>
    <a:lvl6pPr marL="2286000" algn="l" defTabSz="914400" rtl="0" eaLnBrk="1" latinLnBrk="0" hangingPunct="1">
      <a:defRPr sz="2400" kern="1200">
        <a:solidFill>
          <a:srgbClr val="FFFF99"/>
        </a:solidFill>
        <a:latin typeface="Times New Roman" pitchFamily="18" charset="0"/>
        <a:ea typeface="+mn-ea"/>
        <a:cs typeface="+mn-cs"/>
      </a:defRPr>
    </a:lvl6pPr>
    <a:lvl7pPr marL="2743200" algn="l" defTabSz="914400" rtl="0" eaLnBrk="1" latinLnBrk="0" hangingPunct="1">
      <a:defRPr sz="2400" kern="1200">
        <a:solidFill>
          <a:srgbClr val="FFFF99"/>
        </a:solidFill>
        <a:latin typeface="Times New Roman" pitchFamily="18" charset="0"/>
        <a:ea typeface="+mn-ea"/>
        <a:cs typeface="+mn-cs"/>
      </a:defRPr>
    </a:lvl7pPr>
    <a:lvl8pPr marL="3200400" algn="l" defTabSz="914400" rtl="0" eaLnBrk="1" latinLnBrk="0" hangingPunct="1">
      <a:defRPr sz="2400" kern="1200">
        <a:solidFill>
          <a:srgbClr val="FFFF99"/>
        </a:solidFill>
        <a:latin typeface="Times New Roman" pitchFamily="18" charset="0"/>
        <a:ea typeface="+mn-ea"/>
        <a:cs typeface="+mn-cs"/>
      </a:defRPr>
    </a:lvl8pPr>
    <a:lvl9pPr marL="3657600" algn="l" defTabSz="914400" rtl="0" eaLnBrk="1" latinLnBrk="0" hangingPunct="1">
      <a:defRPr sz="2400"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99"/>
    <a:srgbClr val="66FFCC"/>
    <a:srgbClr val="00FFFF"/>
    <a:srgbClr val="00FFCC"/>
    <a:srgbClr val="FF66CC"/>
    <a:srgbClr val="F8F8F8"/>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134" y="-5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578"/>
    </p:cViewPr>
  </p:sorterViewPr>
  <p:notesViewPr>
    <p:cSldViewPr>
      <p:cViewPr varScale="1">
        <p:scale>
          <a:sx n="52" d="100"/>
          <a:sy n="52" d="100"/>
        </p:scale>
        <p:origin x="-1902" y="-78"/>
      </p:cViewPr>
      <p:guideLst>
        <p:guide orient="horz" pos="2920"/>
        <p:guide pos="220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5" Type="http://schemas.openxmlformats.org/officeDocument/2006/relationships/image" Target="../media/image119.wmf"/><Relationship Id="rId4" Type="http://schemas.openxmlformats.org/officeDocument/2006/relationships/image" Target="../media/image11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66915"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66916"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66917"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DA240BDF-8803-4EDE-8C8F-CB5E1E0753F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1176338" y="695325"/>
            <a:ext cx="4635500" cy="3476625"/>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240BCBA4-9E5C-46A1-A02A-C15FF80F0D3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A2F8E-0601-430F-B247-44BE0D759DB4}" type="slidenum">
              <a:rPr lang="en-US"/>
              <a:pPr/>
              <a:t>1</a:t>
            </a:fld>
            <a:endParaRPr 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feel that the overarching question that those of us</a:t>
            </a:r>
            <a:r>
              <a:rPr lang="en-US" baseline="0" dirty="0" smtClean="0"/>
              <a:t> working on the proton structure program at RHIC would like to contribute to answering is . . .</a:t>
            </a:r>
            <a:endParaRPr lang="en-US"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87729-98CE-4A43-82B9-CB9A78DB7A92}" type="slidenum">
              <a:rPr lang="en-US"/>
              <a:pPr/>
              <a:t>10</a:t>
            </a:fld>
            <a:endParaRPr lang="en-US"/>
          </a:p>
        </p:txBody>
      </p:sp>
      <p:sp>
        <p:nvSpPr>
          <p:cNvPr id="1435650" name="Rectangle 2"/>
          <p:cNvSpPr>
            <a:spLocks noGrp="1" noRot="1" noChangeAspect="1" noChangeArrowheads="1" noTextEdit="1"/>
          </p:cNvSpPr>
          <p:nvPr>
            <p:ph type="sldImg"/>
          </p:nvPr>
        </p:nvSpPr>
        <p:spPr>
          <a:ln/>
        </p:spPr>
      </p:sp>
      <p:sp>
        <p:nvSpPr>
          <p:cNvPr id="1435651" name="Rectangle 3"/>
          <p:cNvSpPr>
            <a:spLocks noGrp="1" noChangeArrowheads="1"/>
          </p:cNvSpPr>
          <p:nvPr>
            <p:ph type="body" idx="1"/>
          </p:nvPr>
        </p:nvSpPr>
        <p:spPr/>
        <p:txBody>
          <a:bodyPr/>
          <a:lstStyle/>
          <a:p>
            <a:r>
              <a:rPr lang="en-US"/>
              <a:t>“Quality of data fits versus gluon spin in measured region”</a:t>
            </a:r>
          </a:p>
          <a:p>
            <a:r>
              <a:rPr lang="en-US"/>
              <a:t>How do we know that we can trust pqcd in extracting gluon spin?</a:t>
            </a:r>
          </a:p>
          <a:p>
            <a:r>
              <a:rPr lang="en-US"/>
              <a:t>“pQCD works well at RHIC energies”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FE731E-CF3E-4E1F-9819-90553A0D7C5F}" type="slidenum">
              <a:rPr lang="en-US"/>
              <a:pPr/>
              <a:t>11</a:t>
            </a:fld>
            <a:endParaRPr lang="en-US"/>
          </a:p>
        </p:txBody>
      </p:sp>
      <p:sp>
        <p:nvSpPr>
          <p:cNvPr id="727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0DBE564D-3AE1-425B-B88C-3CA512F18911}" type="slidenum">
              <a:rPr lang="en-US" sz="1200"/>
              <a:pPr algn="r" eaLnBrk="1" hangingPunct="1"/>
              <a:t>11</a:t>
            </a:fld>
            <a:endParaRPr lang="en-US" sz="1200" dirty="0"/>
          </a:p>
        </p:txBody>
      </p:sp>
      <p:sp>
        <p:nvSpPr>
          <p:cNvPr id="727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3D7142-6E71-4B17-8805-8C3E49E73F37}" type="slidenum">
              <a:rPr lang="en-US"/>
              <a:pPr/>
              <a:t>12</a:t>
            </a:fld>
            <a:endParaRPr lang="en-US"/>
          </a:p>
        </p:txBody>
      </p:sp>
      <p:sp>
        <p:nvSpPr>
          <p:cNvPr id="983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DFB7CC1B-DE8F-4792-AADB-160F0DD26CB2}" type="slidenum">
              <a:rPr lang="en-US" sz="1200"/>
              <a:pPr algn="r" eaLnBrk="1" hangingPunct="1"/>
              <a:t>12</a:t>
            </a:fld>
            <a:endParaRPr lang="en-US" sz="1200" dirty="0"/>
          </a:p>
        </p:txBody>
      </p:sp>
      <p:sp>
        <p:nvSpPr>
          <p:cNvPr id="983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983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3A45-4512-4529-B99E-956C46A402CD}" type="slidenum">
              <a:rPr lang="en-US"/>
              <a:pPr/>
              <a:t>13</a:t>
            </a:fld>
            <a:endParaRPr lang="en-US"/>
          </a:p>
        </p:txBody>
      </p:sp>
      <p:sp>
        <p:nvSpPr>
          <p:cNvPr id="1269762" name="Rectangle 2"/>
          <p:cNvSpPr>
            <a:spLocks noGrp="1" noRot="1" noChangeAspect="1" noChangeArrowheads="1" noTextEdit="1"/>
          </p:cNvSpPr>
          <p:nvPr>
            <p:ph type="sldImg"/>
          </p:nvPr>
        </p:nvSpPr>
        <p:spPr>
          <a:xfrm>
            <a:off x="1174750" y="695325"/>
            <a:ext cx="4635500" cy="3476625"/>
          </a:xfrm>
          <a:ln/>
        </p:spPr>
      </p:sp>
      <p:sp>
        <p:nvSpPr>
          <p:cNvPr id="126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8979-E53C-4365-BE71-ECC7A1BC30AC}" type="slidenum">
              <a:rPr lang="en-US"/>
              <a:pPr/>
              <a:t>14</a:t>
            </a:fld>
            <a:endParaRPr lang="en-US"/>
          </a:p>
        </p:txBody>
      </p:sp>
      <p:sp>
        <p:nvSpPr>
          <p:cNvPr id="1445890" name="Rectangle 2"/>
          <p:cNvSpPr>
            <a:spLocks noGrp="1" noRot="1" noChangeAspect="1" noChangeArrowheads="1" noTextEdit="1"/>
          </p:cNvSpPr>
          <p:nvPr>
            <p:ph type="sldImg"/>
          </p:nvPr>
        </p:nvSpPr>
        <p:spPr>
          <a:xfrm>
            <a:off x="1174750" y="695325"/>
            <a:ext cx="4635500" cy="3476625"/>
          </a:xfrm>
          <a:ln/>
        </p:spPr>
      </p:sp>
      <p:sp>
        <p:nvSpPr>
          <p:cNvPr id="1445891" name="Rectangle 3"/>
          <p:cNvSpPr>
            <a:spLocks noGrp="1" noChangeArrowheads="1"/>
          </p:cNvSpPr>
          <p:nvPr>
            <p:ph type="body" idx="1"/>
          </p:nvPr>
        </p:nvSpPr>
        <p:spPr>
          <a:xfrm>
            <a:off x="698500" y="4403725"/>
            <a:ext cx="5588000" cy="4171950"/>
          </a:xfrm>
        </p:spPr>
        <p:txBody>
          <a:bodyPr/>
          <a:lstStyle/>
          <a:p>
            <a:r>
              <a:rPr lang="en-US"/>
              <a:t>If you consider the thousands of points going into standard global fits of unpolarized pdf’s, we’ve still got a long way to go!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7A2DA-7FE7-4CCC-A22F-860FD4AD764D}" type="slidenum">
              <a:rPr lang="en-US"/>
              <a:pPr/>
              <a:t>15</a:t>
            </a:fld>
            <a:endParaRPr lang="en-US"/>
          </a:p>
        </p:txBody>
      </p:sp>
      <p:sp>
        <p:nvSpPr>
          <p:cNvPr id="1579010" name="Rectangle 2"/>
          <p:cNvSpPr>
            <a:spLocks noGrp="1" noRot="1" noChangeAspect="1" noChangeArrowheads="1" noTextEdit="1"/>
          </p:cNvSpPr>
          <p:nvPr>
            <p:ph type="sldImg"/>
          </p:nvPr>
        </p:nvSpPr>
        <p:spPr>
          <a:ln/>
        </p:spPr>
      </p:sp>
      <p:sp>
        <p:nvSpPr>
          <p:cNvPr id="157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77C627C-9685-4B36-8C39-8FB6A141EA40}"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62BA4-929F-46A1-ADDA-87CD17C88496}" type="slidenum">
              <a:rPr lang="en-US"/>
              <a:pPr/>
              <a:t>19</a:t>
            </a:fld>
            <a:endParaRPr lang="en-US"/>
          </a:p>
        </p:txBody>
      </p:sp>
      <p:sp>
        <p:nvSpPr>
          <p:cNvPr id="1583106"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20</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859A5-586F-41B6-B227-59C51CA110DB}" type="slidenum">
              <a:rPr lang="en-US"/>
              <a:pPr/>
              <a:t>21</a:t>
            </a:fld>
            <a:endParaRPr lang="en-US"/>
          </a:p>
        </p:txBody>
      </p:sp>
      <p:sp>
        <p:nvSpPr>
          <p:cNvPr id="1257474" name="Rectangle 2"/>
          <p:cNvSpPr>
            <a:spLocks noGrp="1" noRot="1" noChangeAspect="1" noChangeArrowheads="1" noTextEdit="1"/>
          </p:cNvSpPr>
          <p:nvPr>
            <p:ph type="sldImg"/>
          </p:nvPr>
        </p:nvSpPr>
        <p:spPr>
          <a:xfrm>
            <a:off x="1174750" y="695325"/>
            <a:ext cx="4635500" cy="3476625"/>
          </a:xfrm>
          <a:ln/>
        </p:spPr>
      </p:sp>
      <p:sp>
        <p:nvSpPr>
          <p:cNvPr id="1257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B14DA-B571-4EB9-A466-1E3D45FE2CFA}" type="slidenum">
              <a:rPr lang="en-US"/>
              <a:pPr/>
              <a:t>22</a:t>
            </a:fld>
            <a:endParaRPr lang="en-US"/>
          </a:p>
        </p:txBody>
      </p:sp>
      <p:sp>
        <p:nvSpPr>
          <p:cNvPr id="1462274" name="Rectangle 2"/>
          <p:cNvSpPr>
            <a:spLocks noGrp="1" noRot="1" noChangeAspect="1" noChangeArrowheads="1" noTextEdit="1"/>
          </p:cNvSpPr>
          <p:nvPr>
            <p:ph type="sldImg"/>
          </p:nvPr>
        </p:nvSpPr>
        <p:spPr>
          <a:xfrm>
            <a:off x="1174750" y="695325"/>
            <a:ext cx="4635500" cy="3476625"/>
          </a:xfrm>
          <a:ln/>
        </p:spPr>
      </p:sp>
      <p:sp>
        <p:nvSpPr>
          <p:cNvPr id="14622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74750" y="695325"/>
            <a:ext cx="4635500" cy="3476625"/>
          </a:xfrm>
          <a:ln/>
        </p:spPr>
      </p:sp>
      <p:sp>
        <p:nvSpPr>
          <p:cNvPr id="54275"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F7264-FD2D-47BF-90BB-948698B7A22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74750" y="695325"/>
            <a:ext cx="4635500" cy="3476625"/>
          </a:xfrm>
          <a:ln/>
        </p:spPr>
      </p:sp>
      <p:sp>
        <p:nvSpPr>
          <p:cNvPr id="72707"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74750" y="695325"/>
            <a:ext cx="4635500" cy="3476625"/>
          </a:xfrm>
          <a:ln/>
        </p:spPr>
      </p:sp>
      <p:sp>
        <p:nvSpPr>
          <p:cNvPr id="74755"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174750" y="695325"/>
            <a:ext cx="4635500" cy="3476625"/>
          </a:xfrm>
          <a:ln/>
        </p:spPr>
      </p:sp>
      <p:sp>
        <p:nvSpPr>
          <p:cNvPr id="75779"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74750" y="695325"/>
            <a:ext cx="4635500" cy="3476625"/>
          </a:xfrm>
          <a:ln/>
        </p:spPr>
      </p:sp>
      <p:sp>
        <p:nvSpPr>
          <p:cNvPr id="79875"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A338E-72FA-4FB5-B5ED-33074B1DC29E}" type="slidenum">
              <a:rPr lang="en-US"/>
              <a:pPr/>
              <a:t>3</a:t>
            </a:fld>
            <a:endParaRPr lang="en-US"/>
          </a:p>
        </p:txBody>
      </p:sp>
      <p:sp>
        <p:nvSpPr>
          <p:cNvPr id="1423362" name="Rectangle 2"/>
          <p:cNvSpPr>
            <a:spLocks noGrp="1" noRot="1" noChangeAspect="1" noChangeArrowheads="1" noTextEdit="1"/>
          </p:cNvSpPr>
          <p:nvPr>
            <p:ph type="sldImg"/>
          </p:nvPr>
        </p:nvSpPr>
        <p:spPr>
          <a:xfrm>
            <a:off x="1143000" y="690563"/>
            <a:ext cx="4687888" cy="3516312"/>
          </a:xfrm>
          <a:ln w="12700" cap="flat"/>
        </p:spPr>
      </p:sp>
      <p:sp>
        <p:nvSpPr>
          <p:cNvPr id="1423363" name="Rectangle 3"/>
          <p:cNvSpPr>
            <a:spLocks noGrp="1" noChangeArrowheads="1"/>
          </p:cNvSpPr>
          <p:nvPr>
            <p:ph type="body" idx="1"/>
          </p:nvPr>
        </p:nvSpPr>
        <p:spPr>
          <a:xfrm>
            <a:off x="920750" y="4437063"/>
            <a:ext cx="5130800" cy="4130675"/>
          </a:xfrm>
          <a:noFill/>
          <a:ln/>
        </p:spPr>
        <p:txBody>
          <a:bodyPr lIns="92483" tIns="46243" rIns="92483" bIns="46243"/>
          <a:lstStyle/>
          <a:p>
            <a:r>
              <a:rPr lang="en-US" dirty="0"/>
              <a:t>RHIC, as a high-energy polarized proton collider, really represents an outstanding achievement in accelerator physics.  . . . [equipment].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74750" y="695325"/>
            <a:ext cx="4635500" cy="3476625"/>
          </a:xfrm>
          <a:ln/>
        </p:spPr>
      </p:sp>
      <p:sp>
        <p:nvSpPr>
          <p:cNvPr id="81923"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E35790-EF81-457B-A185-35F25C6F5D84}" type="slidenum">
              <a:rPr lang="en-US"/>
              <a:pPr/>
              <a:t>31</a:t>
            </a:fld>
            <a:endParaRPr lang="en-US"/>
          </a:p>
        </p:txBody>
      </p:sp>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p:txBody>
          <a:bodyPr/>
          <a:lstStyle/>
          <a:p>
            <a:pPr>
              <a:spcBef>
                <a:spcPct val="0"/>
              </a:spcBef>
            </a:pPr>
            <a:r>
              <a:rPr lang="en-US"/>
              <a:t>BG is expected to be 0</a:t>
            </a:r>
          </a:p>
          <a:p>
            <a:pPr>
              <a:spcBef>
                <a:spcPct val="0"/>
              </a:spcBef>
            </a:pPr>
            <a:r>
              <a:rPr lang="en-US"/>
              <a:t>Signal non zero </a:t>
            </a:r>
          </a:p>
        </p:txBody>
      </p:sp>
      <p:sp>
        <p:nvSpPr>
          <p:cNvPr id="55300" name="Slide Number Placeholder 3"/>
          <p:cNvSpPr txBox="1">
            <a:spLocks noGrp="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B9E5B6B1-D42F-4D5D-8C50-F457CCD2EAF8}" type="slidenum">
              <a:rPr lang="en-US" sz="1200">
                <a:latin typeface="Calibri" pitchFamily="34" charset="0"/>
              </a:rPr>
              <a:pPr algn="r" eaLnBrk="1" hangingPunct="1"/>
              <a:t>31</a:t>
            </a:fld>
            <a:endParaRPr lang="en-US" sz="1200" dirty="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B36ED58-6C03-428F-BC43-A149C8B1D303}"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33</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DDA83-7040-478C-AC70-A1446DEEB198}" type="slidenum">
              <a:rPr lang="en-US"/>
              <a:pPr/>
              <a:t>34</a:t>
            </a:fld>
            <a:endParaRPr lang="en-US"/>
          </a:p>
        </p:txBody>
      </p:sp>
      <p:sp>
        <p:nvSpPr>
          <p:cNvPr id="1449986" name="Rectangle 2"/>
          <p:cNvSpPr>
            <a:spLocks noGrp="1" noRot="1" noChangeAspect="1" noChangeArrowheads="1" noTextEdit="1"/>
          </p:cNvSpPr>
          <p:nvPr>
            <p:ph type="sldImg"/>
          </p:nvPr>
        </p:nvSpPr>
        <p:spPr>
          <a:ln/>
        </p:spPr>
      </p:sp>
      <p:sp>
        <p:nvSpPr>
          <p:cNvPr id="144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20AE-41F4-4469-9579-19A0FB643898}" type="slidenum">
              <a:rPr lang="en-US"/>
              <a:pPr/>
              <a:t>35</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1136-A50F-4F60-AB62-044721978AB8}" type="slidenum">
              <a:rPr lang="en-US"/>
              <a:pPr/>
              <a:t>36</a:t>
            </a:fld>
            <a:endParaRPr lang="en-US"/>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37</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38</a:t>
            </a:fld>
            <a:endParaRPr lang="en-US"/>
          </a:p>
        </p:txBody>
      </p:sp>
      <p:sp>
        <p:nvSpPr>
          <p:cNvPr id="1353730" name="Rectangle 2"/>
          <p:cNvSpPr>
            <a:spLocks noGrp="1" noRot="1" noChangeAspect="1" noChangeArrowheads="1" noTextEdit="1"/>
          </p:cNvSpPr>
          <p:nvPr>
            <p:ph type="sldImg"/>
          </p:nvPr>
        </p:nvSpPr>
        <p:spPr>
          <a:xfrm>
            <a:off x="1165225" y="684213"/>
            <a:ext cx="4668838" cy="3502025"/>
          </a:xfrm>
          <a:ln/>
        </p:spPr>
      </p:sp>
      <p:sp>
        <p:nvSpPr>
          <p:cNvPr id="1353731" name="Rectangle 3"/>
          <p:cNvSpPr>
            <a:spLocks noGrp="1" noChangeArrowheads="1"/>
          </p:cNvSpPr>
          <p:nvPr>
            <p:ph type="body" idx="1"/>
          </p:nvPr>
        </p:nvSpPr>
        <p:spPr>
          <a:xfrm>
            <a:off x="912813" y="4414838"/>
            <a:ext cx="5172075" cy="4186237"/>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39</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43637-3E0C-4317-AE85-49B374A9C102}" type="slidenum">
              <a:rPr lang="en-US"/>
              <a:pPr/>
              <a:t>4</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40</a:t>
            </a:fld>
            <a:endParaRPr lang="en-US"/>
          </a:p>
        </p:txBody>
      </p:sp>
      <p:sp>
        <p:nvSpPr>
          <p:cNvPr id="138242" name="Rectangle 1026"/>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A26AE-329F-40BA-887F-D5BA9F469FC5}" type="slidenum">
              <a:rPr lang="en-US"/>
              <a:pPr/>
              <a:t>41</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8BED9-FD10-4B20-841A-6AA25F95ECA6}" type="slidenum">
              <a:rPr lang="en-US"/>
              <a:pPr/>
              <a:t>46</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t>Color code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51</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2E477-98FD-43D7-8C78-EDA938D9E88E}" type="slidenum">
              <a:rPr lang="en-US"/>
              <a:pPr/>
              <a:t>53</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B49490-1E61-4337-A1D4-C2AD30EF634A}" type="slidenum">
              <a:rPr lang="en-US"/>
              <a:pPr/>
              <a:t>54</a:t>
            </a:fld>
            <a:endParaRPr lang="en-US"/>
          </a:p>
        </p:txBody>
      </p:sp>
      <p:sp>
        <p:nvSpPr>
          <p:cNvPr id="1462274" name="Rectangle 2"/>
          <p:cNvSpPr>
            <a:spLocks noGrp="1" noRot="1" noChangeAspect="1" noChangeArrowheads="1" noTextEdit="1"/>
          </p:cNvSpPr>
          <p:nvPr>
            <p:ph type="sldImg"/>
          </p:nvPr>
        </p:nvSpPr>
        <p:spPr>
          <a:ln/>
        </p:spPr>
      </p:sp>
      <p:sp>
        <p:nvSpPr>
          <p:cNvPr id="146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5D76E-EF01-422B-84A1-CA838A445EC1}" type="slidenum">
              <a:rPr lang="en-US"/>
              <a:pPr/>
              <a:t>55</a:t>
            </a:fld>
            <a:endParaRPr lang="en-US"/>
          </a:p>
        </p:txBody>
      </p:sp>
      <p:sp>
        <p:nvSpPr>
          <p:cNvPr id="1529858" name="Rectangle 2"/>
          <p:cNvSpPr>
            <a:spLocks noGrp="1" noRot="1" noChangeAspect="1" noChangeArrowheads="1" noTextEdit="1"/>
          </p:cNvSpPr>
          <p:nvPr>
            <p:ph type="sldImg"/>
          </p:nvPr>
        </p:nvSpPr>
        <p:spPr>
          <a:ln/>
        </p:spPr>
      </p:sp>
      <p:sp>
        <p:nvSpPr>
          <p:cNvPr id="152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4D8A-FE05-4190-B051-3C9470C4A10A}" type="slidenum">
              <a:rPr lang="en-US"/>
              <a:pPr/>
              <a:t>56</a:t>
            </a:fld>
            <a:endParaRPr lang="en-US"/>
          </a:p>
        </p:txBody>
      </p:sp>
      <p:sp>
        <p:nvSpPr>
          <p:cNvPr id="1464322" name="Rectangle 2"/>
          <p:cNvSpPr>
            <a:spLocks noGrp="1" noRot="1" noChangeAspect="1" noChangeArrowheads="1" noTextEdit="1"/>
          </p:cNvSpPr>
          <p:nvPr>
            <p:ph type="sldImg"/>
          </p:nvPr>
        </p:nvSpPr>
        <p:spPr>
          <a:ln/>
        </p:spPr>
      </p:sp>
      <p:sp>
        <p:nvSpPr>
          <p:cNvPr id="146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0FC61-7A92-4C65-8F02-8429D7C6CB4A}" type="slidenum">
              <a:rPr lang="en-US"/>
              <a:pPr/>
              <a:t>57</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39189-5F81-41F0-9118-1F3B846DEBF2}" type="slidenum">
              <a:rPr lang="en-US"/>
              <a:pPr/>
              <a:t>58</a:t>
            </a:fld>
            <a:endParaRPr lang="en-US"/>
          </a:p>
        </p:txBody>
      </p:sp>
      <p:sp>
        <p:nvSpPr>
          <p:cNvPr id="1163266" name="Rectangle 2"/>
          <p:cNvSpPr>
            <a:spLocks noGrp="1" noRot="1" noChangeAspect="1" noChangeArrowheads="1" noTextEdit="1"/>
          </p:cNvSpPr>
          <p:nvPr>
            <p:ph type="sldImg"/>
          </p:nvPr>
        </p:nvSpPr>
        <p:spPr>
          <a:xfrm>
            <a:off x="1174750" y="695325"/>
            <a:ext cx="4635500" cy="3476625"/>
          </a:xfrm>
          <a:ln/>
        </p:spPr>
      </p:sp>
      <p:sp>
        <p:nvSpPr>
          <p:cNvPr id="1163267"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640A9-6BB8-4694-BE1C-881616373113}" type="slidenum">
              <a:rPr lang="en-US"/>
              <a:pPr/>
              <a:t>59</a:t>
            </a:fld>
            <a:endParaRPr lang="en-US"/>
          </a:p>
        </p:txBody>
      </p:sp>
      <p:sp>
        <p:nvSpPr>
          <p:cNvPr id="1614850" name="Rectangle 2"/>
          <p:cNvSpPr>
            <a:spLocks noGrp="1" noRot="1" noChangeAspect="1" noChangeArrowheads="1" noTextEdit="1"/>
          </p:cNvSpPr>
          <p:nvPr>
            <p:ph type="sldImg"/>
          </p:nvPr>
        </p:nvSpPr>
        <p:spPr>
          <a:xfrm>
            <a:off x="1174750" y="695325"/>
            <a:ext cx="4635500" cy="3476625"/>
          </a:xfrm>
          <a:ln/>
        </p:spPr>
      </p:sp>
      <p:sp>
        <p:nvSpPr>
          <p:cNvPr id="1614851"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38D80-8AFD-44C4-B8C8-3E12E3A70DE1}" type="slidenum">
              <a:rPr lang="en-US"/>
              <a:pPr/>
              <a:t>60</a:t>
            </a:fld>
            <a:endParaRPr lang="en-US"/>
          </a:p>
        </p:txBody>
      </p:sp>
      <p:sp>
        <p:nvSpPr>
          <p:cNvPr id="1616898" name="Rectangle 2"/>
          <p:cNvSpPr>
            <a:spLocks noGrp="1" noRot="1" noChangeAspect="1" noChangeArrowheads="1" noTextEdit="1"/>
          </p:cNvSpPr>
          <p:nvPr>
            <p:ph type="sldImg"/>
          </p:nvPr>
        </p:nvSpPr>
        <p:spPr>
          <a:xfrm>
            <a:off x="1174750" y="695325"/>
            <a:ext cx="4635500" cy="3476625"/>
          </a:xfrm>
          <a:ln/>
        </p:spPr>
      </p:sp>
      <p:sp>
        <p:nvSpPr>
          <p:cNvPr id="1616899" name="Rectangle 3"/>
          <p:cNvSpPr>
            <a:spLocks noGrp="1" noChangeArrowheads="1"/>
          </p:cNvSpPr>
          <p:nvPr>
            <p:ph type="body" idx="1"/>
          </p:nvPr>
        </p:nvSpPr>
        <p:spPr>
          <a:xfrm>
            <a:off x="930275" y="4403725"/>
            <a:ext cx="5124450" cy="4171950"/>
          </a:xfrm>
        </p:spPr>
        <p:txBody>
          <a:bodyPr/>
          <a:lstStyle/>
          <a:p>
            <a:r>
              <a:rPr lang="en-US"/>
              <a:t>Authero of DSS knows about this.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8A451ED-7878-4B24-A5EC-1F0036BE35A6}" type="slidenum">
              <a:rPr lang="en-US"/>
              <a:pPr/>
              <a:t>61</a:t>
            </a:fld>
            <a:endParaRPr lang="en-US"/>
          </a:p>
        </p:txBody>
      </p:sp>
      <p:sp>
        <p:nvSpPr>
          <p:cNvPr id="1608706" name="Slide Image Placeholder 1"/>
          <p:cNvSpPr>
            <a:spLocks noGrp="1" noRot="1" noChangeAspect="1" noTextEdit="1"/>
          </p:cNvSpPr>
          <p:nvPr>
            <p:ph type="sldImg"/>
          </p:nvPr>
        </p:nvSpPr>
        <p:spPr>
          <a:xfrm>
            <a:off x="1174750" y="695325"/>
            <a:ext cx="4635500" cy="3476625"/>
          </a:xfrm>
          <a:ln/>
        </p:spPr>
      </p:sp>
      <p:sp>
        <p:nvSpPr>
          <p:cNvPr id="1608707" name="Notes Placeholder 2"/>
          <p:cNvSpPr>
            <a:spLocks noGrp="1"/>
          </p:cNvSpPr>
          <p:nvPr>
            <p:ph type="body" idx="1"/>
          </p:nvPr>
        </p:nvSpPr>
        <p:spPr>
          <a:xfrm>
            <a:off x="698500" y="4403725"/>
            <a:ext cx="5588000" cy="4171950"/>
          </a:xfrm>
        </p:spPr>
        <p:txBody>
          <a:bodyPr lIns="92885" tIns="46442" rIns="92885" bIns="46442"/>
          <a:lstStyle/>
          <a:p>
            <a:pPr eaLnBrk="1" hangingPunct="1">
              <a:spcBef>
                <a:spcPct val="0"/>
              </a:spcBef>
            </a:pPr>
            <a:endParaRPr lang="en-US"/>
          </a:p>
        </p:txBody>
      </p:sp>
      <p:sp>
        <p:nvSpPr>
          <p:cNvPr id="26628" name="Slide Number Placeholder 3"/>
          <p:cNvSpPr txBox="1">
            <a:spLocks noGrp="1"/>
          </p:cNvSpPr>
          <p:nvPr/>
        </p:nvSpPr>
        <p:spPr bwMode="auto">
          <a:xfrm>
            <a:off x="3956050" y="8805863"/>
            <a:ext cx="3027363" cy="463550"/>
          </a:xfrm>
          <a:prstGeom prst="rect">
            <a:avLst/>
          </a:prstGeom>
          <a:noFill/>
          <a:ln w="9525">
            <a:noFill/>
            <a:miter lim="800000"/>
            <a:headEnd/>
            <a:tailEnd/>
          </a:ln>
        </p:spPr>
        <p:txBody>
          <a:bodyPr lIns="92885" tIns="46442" rIns="92885" bIns="46442" anchor="b"/>
          <a:lstStyle/>
          <a:p>
            <a:pPr algn="r" defTabSz="928688" eaLnBrk="1" hangingPunct="1"/>
            <a:fld id="{7B434A3E-77BD-408C-9016-9F500AF0D8EF}" type="slidenum">
              <a:rPr lang="en-US" sz="1200">
                <a:solidFill>
                  <a:schemeClr val="tx1"/>
                </a:solidFill>
                <a:latin typeface="Calibri" pitchFamily="34" charset="0"/>
              </a:rPr>
              <a:pPr algn="r" defTabSz="928688" eaLnBrk="1" hangingPunct="1"/>
              <a:t>61</a:t>
            </a:fld>
            <a:endParaRPr lang="en-US" sz="1200">
              <a:solidFill>
                <a:schemeClr val="tx1"/>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2FC18-113D-4AAC-92FD-9B10C362F173}" type="slidenum">
              <a:rPr lang="en-US"/>
              <a:pPr/>
              <a:t>62</a:t>
            </a:fld>
            <a:endParaRPr lang="en-US"/>
          </a:p>
        </p:txBody>
      </p:sp>
      <p:sp>
        <p:nvSpPr>
          <p:cNvPr id="1447938" name="Rectangle 2"/>
          <p:cNvSpPr>
            <a:spLocks noGrp="1" noRot="1" noChangeAspect="1" noChangeArrowheads="1" noTextEdit="1"/>
          </p:cNvSpPr>
          <p:nvPr>
            <p:ph type="sldImg"/>
          </p:nvPr>
        </p:nvSpPr>
        <p:spPr>
          <a:ln/>
        </p:spPr>
      </p:sp>
      <p:sp>
        <p:nvSpPr>
          <p:cNvPr id="144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3962D-6F43-4890-BCE3-2301EB828295}" type="slidenum">
              <a:rPr lang="en-US"/>
              <a:pPr/>
              <a:t>63</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r>
              <a:rPr lang="en-US"/>
              <a:t>Get rid of!</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4718B-2154-439B-A670-2D53FEFF1844}" type="slidenum">
              <a:rPr lang="en-US"/>
              <a:pPr/>
              <a:t>64</a:t>
            </a:fld>
            <a:endParaRPr lang="en-US"/>
          </a:p>
        </p:txBody>
      </p:sp>
      <p:sp>
        <p:nvSpPr>
          <p:cNvPr id="1612802" name="Rectangle 2"/>
          <p:cNvSpPr>
            <a:spLocks noGrp="1" noRot="1" noChangeAspect="1" noChangeArrowheads="1" noTextEdit="1"/>
          </p:cNvSpPr>
          <p:nvPr>
            <p:ph type="sldImg"/>
          </p:nvPr>
        </p:nvSpPr>
        <p:spPr>
          <a:ln/>
        </p:spPr>
      </p:sp>
      <p:sp>
        <p:nvSpPr>
          <p:cNvPr id="16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65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8643B-C815-4DA6-B08F-D667B62FF921}" type="slidenum">
              <a:rPr lang="en-US"/>
              <a:pPr/>
              <a:t>66</a:t>
            </a:fld>
            <a:endParaRPr lang="en-US"/>
          </a:p>
        </p:txBody>
      </p:sp>
      <p:sp>
        <p:nvSpPr>
          <p:cNvPr id="20482" name="Rectangle 2"/>
          <p:cNvSpPr>
            <a:spLocks noGrp="1" noRot="1" noChangeAspect="1" noChangeArrowheads="1" noTextEdit="1"/>
          </p:cNvSpPr>
          <p:nvPr>
            <p:ph type="sldImg"/>
          </p:nvPr>
        </p:nvSpPr>
        <p:spPr bwMode="auto">
          <a:xfrm>
            <a:off x="1176338" y="695325"/>
            <a:ext cx="4635500" cy="3476625"/>
          </a:xfrm>
          <a:prstGeom prst="rect">
            <a:avLst/>
          </a:prstGeom>
          <a:solidFill>
            <a:srgbClr val="FFFFFF"/>
          </a:solidFill>
          <a:ln>
            <a:solidFill>
              <a:srgbClr val="000000"/>
            </a:solidFill>
            <a:miter lim="800000"/>
            <a:headEnd/>
            <a:tailEnd/>
          </a:ln>
        </p:spPr>
      </p:sp>
      <p:sp>
        <p:nvSpPr>
          <p:cNvPr id="20483" name="Rectangle 3"/>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lIns="91426" tIns="45713" rIns="91426" bIns="45713"/>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74750" y="695325"/>
            <a:ext cx="4635500" cy="3476625"/>
          </a:xfrm>
          <a:ln/>
        </p:spPr>
      </p:sp>
      <p:sp>
        <p:nvSpPr>
          <p:cNvPr id="77827"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174750" y="695325"/>
            <a:ext cx="4635500" cy="3476625"/>
          </a:xfrm>
          <a:ln/>
        </p:spPr>
      </p:sp>
      <p:sp>
        <p:nvSpPr>
          <p:cNvPr id="78851"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74750" y="695325"/>
            <a:ext cx="4635500" cy="3476625"/>
          </a:xfrm>
          <a:ln/>
        </p:spPr>
      </p:sp>
      <p:sp>
        <p:nvSpPr>
          <p:cNvPr id="80899"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74750" y="695325"/>
            <a:ext cx="4635500" cy="3476625"/>
          </a:xfrm>
          <a:ln/>
        </p:spPr>
      </p:sp>
      <p:sp>
        <p:nvSpPr>
          <p:cNvPr id="82947"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74750" y="695325"/>
            <a:ext cx="4635500" cy="3476625"/>
          </a:xfrm>
          <a:ln/>
        </p:spPr>
      </p:sp>
      <p:sp>
        <p:nvSpPr>
          <p:cNvPr id="88067"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6E543-E700-4C9B-BAE4-D2CBE73B919B}" type="slidenum">
              <a:rPr lang="en-US"/>
              <a:pPr/>
              <a:t>7</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56CB2F1-2A9A-45A2-AAC4-95B84C968CFA}" type="slidenum">
              <a:rPr lang="en-US"/>
              <a:pPr/>
              <a:t>72</a:t>
            </a:fld>
            <a:endParaRPr lang="en-US"/>
          </a:p>
        </p:txBody>
      </p:sp>
      <p:sp>
        <p:nvSpPr>
          <p:cNvPr id="1466370" name="Slide Image Placeholder 1"/>
          <p:cNvSpPr>
            <a:spLocks noGrp="1" noRot="1" noChangeAspect="1" noTextEdit="1"/>
          </p:cNvSpPr>
          <p:nvPr>
            <p:ph type="sldImg"/>
          </p:nvPr>
        </p:nvSpPr>
        <p:spPr>
          <a:xfrm>
            <a:off x="1174750" y="695325"/>
            <a:ext cx="4635500" cy="3476625"/>
          </a:xfrm>
          <a:ln/>
        </p:spPr>
      </p:sp>
      <p:sp>
        <p:nvSpPr>
          <p:cNvPr id="1466371" name="Notes Placeholder 2"/>
          <p:cNvSpPr>
            <a:spLocks noGrp="1"/>
          </p:cNvSpPr>
          <p:nvPr>
            <p:ph type="body" idx="1"/>
          </p:nvPr>
        </p:nvSpPr>
        <p:spPr>
          <a:xfrm>
            <a:off x="698500" y="4403725"/>
            <a:ext cx="5588000" cy="4171950"/>
          </a:xfrm>
        </p:spPr>
        <p:txBody>
          <a:bodyPr lIns="92885" tIns="46442" rIns="92885" bIns="46442"/>
          <a:lstStyle/>
          <a:p>
            <a:pPr eaLnBrk="1" hangingPunct="1"/>
            <a:endParaRPr lang="en-US"/>
          </a:p>
        </p:txBody>
      </p:sp>
      <p:sp>
        <p:nvSpPr>
          <p:cNvPr id="1466372" name="Slide Number Placeholder 3"/>
          <p:cNvSpPr txBox="1">
            <a:spLocks noGrp="1"/>
          </p:cNvSpPr>
          <p:nvPr/>
        </p:nvSpPr>
        <p:spPr bwMode="auto">
          <a:xfrm>
            <a:off x="3956050" y="8805863"/>
            <a:ext cx="3027363" cy="463550"/>
          </a:xfrm>
          <a:prstGeom prst="rect">
            <a:avLst/>
          </a:prstGeom>
          <a:noFill/>
          <a:ln w="9525">
            <a:noFill/>
            <a:miter lim="800000"/>
            <a:headEnd/>
            <a:tailEnd/>
          </a:ln>
        </p:spPr>
        <p:txBody>
          <a:bodyPr lIns="92885" tIns="46442" rIns="92885" bIns="46442" anchor="b"/>
          <a:lstStyle/>
          <a:p>
            <a:pPr algn="r" defTabSz="928688" eaLnBrk="1" hangingPunct="1"/>
            <a:fld id="{96D2DDF4-70E6-401E-9D60-5DB8AD93D298}" type="slidenum">
              <a:rPr lang="en-US" sz="1200">
                <a:solidFill>
                  <a:schemeClr val="tx1"/>
                </a:solidFill>
                <a:latin typeface="Arial" charset="0"/>
              </a:rPr>
              <a:pPr algn="r" defTabSz="928688" eaLnBrk="1" hangingPunct="1"/>
              <a:t>72</a:t>
            </a:fld>
            <a:endParaRPr lang="en-US" sz="1200">
              <a:solidFill>
                <a:schemeClr val="tx1"/>
              </a:solidFill>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32328FF-DF47-49DA-ADAE-CF2597FA3A98}" type="slidenum">
              <a:rPr lang="en-US"/>
              <a:pPr/>
              <a:t>73</a:t>
            </a:fld>
            <a:endParaRPr lang="en-US"/>
          </a:p>
        </p:txBody>
      </p:sp>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p:txBody>
          <a:bodyPr/>
          <a:lstStyle/>
          <a:p>
            <a:pPr>
              <a:spcBef>
                <a:spcPct val="0"/>
              </a:spcBef>
            </a:pPr>
            <a:r>
              <a:rPr lang="en-US"/>
              <a:t>Background form all EMCal clusters. </a:t>
            </a:r>
          </a:p>
          <a:p>
            <a:pPr>
              <a:spcBef>
                <a:spcPct val="0"/>
              </a:spcBef>
            </a:pPr>
            <a:r>
              <a:rPr lang="en-US"/>
              <a:t>Signal shape looks reasonable.</a:t>
            </a:r>
          </a:p>
        </p:txBody>
      </p:sp>
      <p:sp>
        <p:nvSpPr>
          <p:cNvPr id="46084" name="Slide Number Placeholder 3"/>
          <p:cNvSpPr txBox="1">
            <a:spLocks noGrp="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BCA07C12-C444-4DC2-8D9C-C771241E4F62}" type="slidenum">
              <a:rPr lang="en-US" sz="1200">
                <a:latin typeface="Calibri" pitchFamily="34" charset="0"/>
              </a:rPr>
              <a:pPr algn="r" eaLnBrk="1" hangingPunct="1"/>
              <a:t>73</a:t>
            </a:fld>
            <a:endParaRPr lang="en-US" sz="1200" dirty="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FA493EA-687C-44B5-BF1F-98C4158B0D52}" type="slidenum">
              <a:rPr lang="en-US"/>
              <a:pPr/>
              <a:t>74</a:t>
            </a:fld>
            <a:endParaRPr lang="en-US"/>
          </a:p>
        </p:txBody>
      </p:sp>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p:txBody>
          <a:bodyPr/>
          <a:lstStyle/>
          <a:p>
            <a:pPr>
              <a:spcBef>
                <a:spcPct val="0"/>
              </a:spcBef>
            </a:pPr>
            <a:r>
              <a:rPr lang="en-US"/>
              <a:t>Isolation cut (figure)</a:t>
            </a:r>
          </a:p>
          <a:p>
            <a:pPr>
              <a:spcBef>
                <a:spcPct val="0"/>
              </a:spcBef>
            </a:pPr>
            <a:r>
              <a:rPr lang="en-US"/>
              <a:t>Positive, negative</a:t>
            </a:r>
          </a:p>
          <a:p>
            <a:pPr>
              <a:spcBef>
                <a:spcPct val="0"/>
              </a:spcBef>
            </a:pPr>
            <a:r>
              <a:rPr lang="en-US"/>
              <a:t>Most of them are preserved. </a:t>
            </a:r>
          </a:p>
          <a:p>
            <a:pPr>
              <a:spcBef>
                <a:spcPct val="0"/>
              </a:spcBef>
            </a:pPr>
            <a:r>
              <a:rPr lang="en-US"/>
              <a:t>Positive first </a:t>
            </a:r>
          </a:p>
        </p:txBody>
      </p:sp>
      <p:sp>
        <p:nvSpPr>
          <p:cNvPr id="51204" name="Slide Number Placeholder 3"/>
          <p:cNvSpPr txBox="1">
            <a:spLocks noGrp="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876DCA4B-5C9D-496F-98B2-B3B98A5DC057}" type="slidenum">
              <a:rPr lang="en-US" sz="1200">
                <a:latin typeface="Calibri" pitchFamily="34" charset="0"/>
              </a:rPr>
              <a:pPr algn="r" eaLnBrk="1" hangingPunct="1"/>
              <a:t>74</a:t>
            </a:fld>
            <a:endParaRPr lang="en-US" sz="1200" dirty="0">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46BA18-B573-4BB6-8E9C-A6F717F46A7B}" type="slidenum">
              <a:rPr lang="en-US"/>
              <a:pPr/>
              <a:t>75</a:t>
            </a:fld>
            <a:endParaRPr lang="en-US"/>
          </a:p>
        </p:txBody>
      </p:sp>
      <p:sp>
        <p:nvSpPr>
          <p:cNvPr id="1540098" name="Rectangle 2"/>
          <p:cNvSpPr>
            <a:spLocks noGrp="1" noRot="1" noChangeAspect="1" noChangeArrowheads="1" noTextEdit="1"/>
          </p:cNvSpPr>
          <p:nvPr>
            <p:ph type="sldImg"/>
          </p:nvPr>
        </p:nvSpPr>
        <p:spPr>
          <a:xfrm>
            <a:off x="1174750" y="695325"/>
            <a:ext cx="4635500" cy="3476625"/>
          </a:xfrm>
          <a:ln/>
        </p:spPr>
      </p:sp>
      <p:sp>
        <p:nvSpPr>
          <p:cNvPr id="154009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2CFA4-17CE-4ABE-B5D0-CBA9BBD38B89}" type="slidenum">
              <a:rPr lang="en-US"/>
              <a:pPr/>
              <a:t>76</a:t>
            </a:fld>
            <a:endParaRPr lang="en-US"/>
          </a:p>
        </p:txBody>
      </p:sp>
      <p:sp>
        <p:nvSpPr>
          <p:cNvPr id="1599490" name="Rectangle 2"/>
          <p:cNvSpPr>
            <a:spLocks noGrp="1" noRot="1" noChangeAspect="1" noChangeArrowheads="1" noTextEdit="1"/>
          </p:cNvSpPr>
          <p:nvPr>
            <p:ph type="sldImg"/>
          </p:nvPr>
        </p:nvSpPr>
        <p:spPr>
          <a:xfrm>
            <a:off x="1174750" y="693738"/>
            <a:ext cx="4635500" cy="3476625"/>
          </a:xfrm>
          <a:ln/>
        </p:spPr>
      </p:sp>
      <p:sp>
        <p:nvSpPr>
          <p:cNvPr id="1599491" name="Rectangle 3"/>
          <p:cNvSpPr>
            <a:spLocks noGrp="1" noChangeArrowheads="1"/>
          </p:cNvSpPr>
          <p:nvPr>
            <p:ph type="body" idx="1"/>
          </p:nvPr>
        </p:nvSpPr>
        <p:spPr>
          <a:xfrm>
            <a:off x="698500" y="4403725"/>
            <a:ext cx="5588000" cy="4173538"/>
          </a:xfrm>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9167E-D32B-4DA5-8867-B27C3EF23D55}" type="slidenum">
              <a:rPr lang="en-US"/>
              <a:pPr/>
              <a:t>77</a:t>
            </a:fld>
            <a:endParaRPr lang="en-US"/>
          </a:p>
        </p:txBody>
      </p:sp>
      <p:sp>
        <p:nvSpPr>
          <p:cNvPr id="1452034" name="Rectangle 2"/>
          <p:cNvSpPr>
            <a:spLocks noGrp="1" noRot="1" noChangeAspect="1" noChangeArrowheads="1" noTextEdit="1"/>
          </p:cNvSpPr>
          <p:nvPr>
            <p:ph type="sldImg"/>
          </p:nvPr>
        </p:nvSpPr>
        <p:spPr>
          <a:ln/>
        </p:spPr>
      </p:sp>
      <p:sp>
        <p:nvSpPr>
          <p:cNvPr id="145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AEB20-F9F5-4BA4-B070-2A1347C50925}" type="slidenum">
              <a:rPr lang="en-US"/>
              <a:pPr/>
              <a:t>78</a:t>
            </a:fld>
            <a:endParaRPr lang="en-US"/>
          </a:p>
        </p:txBody>
      </p:sp>
      <p:sp>
        <p:nvSpPr>
          <p:cNvPr id="1625090" name="Rectangle 2"/>
          <p:cNvSpPr>
            <a:spLocks noGrp="1" noRot="1" noChangeAspect="1" noChangeArrowheads="1" noTextEdit="1"/>
          </p:cNvSpPr>
          <p:nvPr>
            <p:ph type="sldImg"/>
          </p:nvPr>
        </p:nvSpPr>
        <p:spPr>
          <a:xfrm>
            <a:off x="1174750" y="695325"/>
            <a:ext cx="4635500" cy="3476625"/>
          </a:xfrm>
          <a:ln/>
        </p:spPr>
      </p:sp>
      <p:sp>
        <p:nvSpPr>
          <p:cNvPr id="16250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39CA3-B038-47DC-B3F5-0983A1326335}" type="slidenum">
              <a:rPr lang="en-US"/>
              <a:pPr/>
              <a:t>79</a:t>
            </a:fld>
            <a:endParaRPr lang="en-US"/>
          </a:p>
        </p:txBody>
      </p:sp>
      <p:sp>
        <p:nvSpPr>
          <p:cNvPr id="1627138" name="Rectangle 2"/>
          <p:cNvSpPr>
            <a:spLocks noGrp="1" noRot="1" noChangeAspect="1" noChangeArrowheads="1" noTextEdit="1"/>
          </p:cNvSpPr>
          <p:nvPr>
            <p:ph type="sldImg"/>
          </p:nvPr>
        </p:nvSpPr>
        <p:spPr>
          <a:xfrm>
            <a:off x="1174750" y="695325"/>
            <a:ext cx="4635500" cy="3476625"/>
          </a:xfrm>
          <a:ln/>
        </p:spPr>
      </p:sp>
      <p:sp>
        <p:nvSpPr>
          <p:cNvPr id="16271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128AC59-D694-447A-A073-40B26612CEEE}" type="slidenum">
              <a:rPr lang="en-US" smtClean="0"/>
              <a:pPr/>
              <a:t>80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E8C121-0AD5-4493-A23E-F4B1A0029470}" type="slidenum">
              <a:rPr lang="en-US"/>
              <a:pPr/>
              <a:t>81</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t>Limit on gluon sivers </a:t>
            </a:r>
          </a:p>
          <a:p>
            <a:r>
              <a:rPr lang="en-US"/>
              <a:t>Impact of 2002 result: Limit on gluon sivers function</a:t>
            </a:r>
          </a:p>
          <a:p>
            <a:r>
              <a:rPr lang="en-US"/>
              <a:t>Remove storyline?</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8</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6F8330-A4FE-4CC2-AE30-5B8FC1A73AD4}" type="slidenum">
              <a:rPr lang="en-US"/>
              <a:pPr/>
              <a:t>82</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FA689-451F-40EE-83C3-C24C31EF5EC2}" type="slidenum">
              <a:rPr lang="en-US"/>
              <a:pPr/>
              <a:t>83</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21A6AB-E43F-4C99-AC7A-7FAD47EDC095}" type="slidenum">
              <a:rPr lang="en-US"/>
              <a:pPr/>
              <a:t>84</a:t>
            </a:fld>
            <a:endParaRPr lang="en-US"/>
          </a:p>
        </p:txBody>
      </p:sp>
      <p:sp>
        <p:nvSpPr>
          <p:cNvPr id="1507330" name="Rectangle 2"/>
          <p:cNvSpPr>
            <a:spLocks noGrp="1" noRot="1" noChangeAspect="1" noChangeArrowheads="1" noTextEdit="1"/>
          </p:cNvSpPr>
          <p:nvPr>
            <p:ph type="sldImg"/>
          </p:nvPr>
        </p:nvSpPr>
        <p:spPr>
          <a:ln/>
        </p:spPr>
      </p:sp>
      <p:sp>
        <p:nvSpPr>
          <p:cNvPr id="150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AA45E-8245-4F73-B11E-95E81960D9BB}" type="slidenum">
              <a:rPr lang="en-US"/>
              <a:pPr/>
              <a:t>85</a:t>
            </a:fld>
            <a:endParaRPr lang="en-US"/>
          </a:p>
        </p:txBody>
      </p:sp>
      <p:sp>
        <p:nvSpPr>
          <p:cNvPr id="1501186" name="Rectangle 2"/>
          <p:cNvSpPr>
            <a:spLocks noGrp="1" noRot="1" noChangeAspect="1" noChangeArrowheads="1" noTextEdit="1"/>
          </p:cNvSpPr>
          <p:nvPr>
            <p:ph type="sldImg"/>
          </p:nvPr>
        </p:nvSpPr>
        <p:spPr>
          <a:xfrm>
            <a:off x="1174750" y="695325"/>
            <a:ext cx="4635500" cy="3476625"/>
          </a:xfrm>
          <a:ln/>
        </p:spPr>
      </p:sp>
      <p:sp>
        <p:nvSpPr>
          <p:cNvPr id="15011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B1BDF-8F90-4299-809E-256343DE5327}" type="slidenum">
              <a:rPr lang="en-US"/>
              <a:pPr/>
              <a:t>86</a:t>
            </a:fld>
            <a:endParaRPr lang="en-US"/>
          </a:p>
        </p:txBody>
      </p:sp>
      <p:sp>
        <p:nvSpPr>
          <p:cNvPr id="1513474" name="Rectangle 2"/>
          <p:cNvSpPr>
            <a:spLocks noGrp="1" noRot="1" noChangeAspect="1" noChangeArrowheads="1" noTextEdit="1"/>
          </p:cNvSpPr>
          <p:nvPr>
            <p:ph type="sldImg"/>
          </p:nvPr>
        </p:nvSpPr>
        <p:spPr>
          <a:xfrm>
            <a:off x="1174750" y="695325"/>
            <a:ext cx="4635500" cy="3476625"/>
          </a:xfrm>
          <a:ln/>
        </p:spPr>
      </p:sp>
      <p:sp>
        <p:nvSpPr>
          <p:cNvPr id="1513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149DC-2C6E-4195-B01F-64929DC9FE2F}" type="slidenum">
              <a:rPr lang="en-US"/>
              <a:pPr/>
              <a:t>87</a:t>
            </a:fld>
            <a:endParaRPr lang="en-US"/>
          </a:p>
        </p:txBody>
      </p:sp>
      <p:sp>
        <p:nvSpPr>
          <p:cNvPr id="1515522" name="Rectangle 2"/>
          <p:cNvSpPr>
            <a:spLocks noGrp="1" noRot="1" noChangeAspect="1" noChangeArrowheads="1" noTextEdit="1"/>
          </p:cNvSpPr>
          <p:nvPr>
            <p:ph type="sldImg"/>
          </p:nvPr>
        </p:nvSpPr>
        <p:spPr>
          <a:xfrm>
            <a:off x="1174750" y="695325"/>
            <a:ext cx="4635500" cy="3476625"/>
          </a:xfrm>
          <a:ln/>
        </p:spPr>
      </p:sp>
      <p:sp>
        <p:nvSpPr>
          <p:cNvPr id="151552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5F4D81-B551-4DDF-93B0-1887DED389C1}" type="slidenum">
              <a:rPr lang="en-US"/>
              <a:pPr/>
              <a:t>88</a:t>
            </a:fld>
            <a:endParaRPr lang="en-US"/>
          </a:p>
        </p:txBody>
      </p:sp>
      <p:sp>
        <p:nvSpPr>
          <p:cNvPr id="1527810" name="Rectangle 2"/>
          <p:cNvSpPr>
            <a:spLocks noGrp="1" noRot="1" noChangeAspect="1" noChangeArrowheads="1" noTextEdit="1"/>
          </p:cNvSpPr>
          <p:nvPr>
            <p:ph type="sldImg"/>
          </p:nvPr>
        </p:nvSpPr>
        <p:spPr>
          <a:xfrm>
            <a:off x="1174750" y="695325"/>
            <a:ext cx="4635500" cy="3476625"/>
          </a:xfrm>
          <a:ln/>
        </p:spPr>
      </p:sp>
      <p:sp>
        <p:nvSpPr>
          <p:cNvPr id="152781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F181-B438-445C-9F8D-63AD0ACB8EC0}" type="slidenum">
              <a:rPr lang="en-US"/>
              <a:pPr/>
              <a:t>89</a:t>
            </a:fld>
            <a:endParaRPr lang="en-US"/>
          </a:p>
        </p:txBody>
      </p:sp>
      <p:sp>
        <p:nvSpPr>
          <p:cNvPr id="1618946" name="Rectangle 2"/>
          <p:cNvSpPr>
            <a:spLocks noGrp="1" noRot="1" noChangeAspect="1" noChangeArrowheads="1" noTextEdit="1"/>
          </p:cNvSpPr>
          <p:nvPr>
            <p:ph type="sldImg"/>
          </p:nvPr>
        </p:nvSpPr>
        <p:spPr>
          <a:ln/>
        </p:spPr>
      </p:sp>
      <p:sp>
        <p:nvSpPr>
          <p:cNvPr id="161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DF05A-98F5-4430-B550-E43B47953A9F}" type="slidenum">
              <a:rPr lang="en-US"/>
              <a:pPr/>
              <a:t>90</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DDA96-62FD-4EE2-AA3C-A7C8ED986171}" type="slidenum">
              <a:rPr lang="en-US"/>
              <a:pPr/>
              <a:t>91</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82B5B-F0B5-4426-ADAB-B2CC5767D4D0}" type="slidenum">
              <a:rPr lang="en-US"/>
              <a:pPr/>
              <a:t>9</a:t>
            </a:fld>
            <a:endParaRPr lang="en-US"/>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r>
              <a:rPr lang="en-US"/>
              <a:t>Let me now show you some highlights from the helicity program at RHIC.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6" name="Slide Number Placeholder 5"/>
          <p:cNvSpPr>
            <a:spLocks noGrp="1"/>
          </p:cNvSpPr>
          <p:nvPr>
            <p:ph type="sldNum" sz="quarter" idx="12"/>
          </p:nvPr>
        </p:nvSpPr>
        <p:spPr/>
        <p:txBody>
          <a:bodyPr/>
          <a:lstStyle>
            <a:lvl1pPr>
              <a:defRPr/>
            </a:lvl1pPr>
          </a:lstStyle>
          <a:p>
            <a:fld id="{211344D0-F1FE-4BEB-AD16-87879286EC9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6" name="Slide Number Placeholder 5"/>
          <p:cNvSpPr>
            <a:spLocks noGrp="1"/>
          </p:cNvSpPr>
          <p:nvPr>
            <p:ph type="sldNum" sz="quarter" idx="12"/>
          </p:nvPr>
        </p:nvSpPr>
        <p:spPr/>
        <p:txBody>
          <a:bodyPr/>
          <a:lstStyle>
            <a:lvl1pPr>
              <a:defRPr/>
            </a:lvl1pPr>
          </a:lstStyle>
          <a:p>
            <a:fld id="{1068759B-A585-4681-85BB-33C3B4C9D04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6" name="Slide Number Placeholder 5"/>
          <p:cNvSpPr>
            <a:spLocks noGrp="1"/>
          </p:cNvSpPr>
          <p:nvPr>
            <p:ph type="sldNum" sz="quarter" idx="12"/>
          </p:nvPr>
        </p:nvSpPr>
        <p:spPr/>
        <p:txBody>
          <a:bodyPr/>
          <a:lstStyle>
            <a:lvl1pPr>
              <a:defRPr/>
            </a:lvl1pPr>
          </a:lstStyle>
          <a:p>
            <a:fld id="{E962746A-A1C3-4A9B-9216-456081A8163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INFN Ferrrara, June 17, 2010</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F42501-B949-4497-900A-85D7539E191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INFN Ferrrara, June 17, 2010</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INFN Ferrrara, June 17, 2010</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8301BA0-7841-47FF-B1CB-F410F547681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2667000" y="6400800"/>
            <a:ext cx="3810000" cy="319088"/>
          </a:xfrm>
        </p:spPr>
        <p:txBody>
          <a:bodyPr/>
          <a:lstStyle>
            <a:lvl1pPr>
              <a:defRPr/>
            </a:lvl1pPr>
          </a:lstStyle>
          <a:p>
            <a:r>
              <a:rPr lang="en-US" smtClean="0"/>
              <a:t>C. Aidala, INFN Ferrrara, June 17, 2010</a:t>
            </a: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105E4C2-DDCC-49BD-ADB3-461273BD2B94}"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0386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40386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305550"/>
            <a:ext cx="2133600" cy="476250"/>
          </a:xfrm>
        </p:spPr>
        <p:txBody>
          <a:bodyPr/>
          <a:lstStyle>
            <a:lvl1pPr>
              <a:defRPr/>
            </a:lvl1pPr>
          </a:lstStyle>
          <a:p>
            <a:fld id="{30FAE0BB-E817-4701-A735-C2AE79B11508}" type="slidenum">
              <a:rPr lang="en-US"/>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6" name="Slide Number Placeholder 5"/>
          <p:cNvSpPr>
            <a:spLocks noGrp="1"/>
          </p:cNvSpPr>
          <p:nvPr>
            <p:ph type="sldNum" sz="quarter" idx="12"/>
          </p:nvPr>
        </p:nvSpPr>
        <p:spPr/>
        <p:txBody>
          <a:bodyPr/>
          <a:lstStyle>
            <a:lvl1pPr>
              <a:defRPr/>
            </a:lvl1pPr>
          </a:lstStyle>
          <a:p>
            <a:fld id="{9CCA4942-7CEE-491C-9F3A-ADE7BC2C497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6" name="Slide Number Placeholder 5"/>
          <p:cNvSpPr>
            <a:spLocks noGrp="1"/>
          </p:cNvSpPr>
          <p:nvPr>
            <p:ph type="sldNum" sz="quarter" idx="12"/>
          </p:nvPr>
        </p:nvSpPr>
        <p:spPr/>
        <p:txBody>
          <a:bodyPr/>
          <a:lstStyle>
            <a:lvl1pPr>
              <a:defRPr/>
            </a:lvl1pPr>
          </a:lstStyle>
          <a:p>
            <a:fld id="{8E82CB32-AB80-4E8D-B434-E5C8B99D374C}"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7" name="Slide Number Placeholder 6"/>
          <p:cNvSpPr>
            <a:spLocks noGrp="1"/>
          </p:cNvSpPr>
          <p:nvPr>
            <p:ph type="sldNum" sz="quarter" idx="12"/>
          </p:nvPr>
        </p:nvSpPr>
        <p:spPr/>
        <p:txBody>
          <a:bodyPr/>
          <a:lstStyle>
            <a:lvl1pPr>
              <a:defRPr/>
            </a:lvl1pPr>
          </a:lstStyle>
          <a:p>
            <a:fld id="{DBCAA7B0-FB55-442B-B730-0F02697EC4D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9" name="Slide Number Placeholder 8"/>
          <p:cNvSpPr>
            <a:spLocks noGrp="1"/>
          </p:cNvSpPr>
          <p:nvPr>
            <p:ph type="sldNum" sz="quarter" idx="12"/>
          </p:nvPr>
        </p:nvSpPr>
        <p:spPr/>
        <p:txBody>
          <a:bodyPr/>
          <a:lstStyle>
            <a:lvl1pPr>
              <a:defRPr/>
            </a:lvl1pPr>
          </a:lstStyle>
          <a:p>
            <a:fld id="{1701BFD7-43E8-4CB4-B0C3-EA2D5ED73A86}"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5" name="Slide Number Placeholder 4"/>
          <p:cNvSpPr>
            <a:spLocks noGrp="1"/>
          </p:cNvSpPr>
          <p:nvPr>
            <p:ph type="sldNum" sz="quarter" idx="12"/>
          </p:nvPr>
        </p:nvSpPr>
        <p:spPr/>
        <p:txBody>
          <a:bodyPr/>
          <a:lstStyle>
            <a:lvl1pPr>
              <a:defRPr/>
            </a:lvl1pPr>
          </a:lstStyle>
          <a:p>
            <a:fld id="{CC80A51C-0834-4D37-9F6C-E61A03BDE5A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4" name="Slide Number Placeholder 3"/>
          <p:cNvSpPr>
            <a:spLocks noGrp="1"/>
          </p:cNvSpPr>
          <p:nvPr>
            <p:ph type="sldNum" sz="quarter" idx="12"/>
          </p:nvPr>
        </p:nvSpPr>
        <p:spPr/>
        <p:txBody>
          <a:bodyPr/>
          <a:lstStyle>
            <a:lvl1pPr>
              <a:defRPr/>
            </a:lvl1pPr>
          </a:lstStyle>
          <a:p>
            <a:fld id="{83F159FB-7DEB-45DF-BF94-DE0F742531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7" name="Slide Number Placeholder 6"/>
          <p:cNvSpPr>
            <a:spLocks noGrp="1"/>
          </p:cNvSpPr>
          <p:nvPr>
            <p:ph type="sldNum" sz="quarter" idx="12"/>
          </p:nvPr>
        </p:nvSpPr>
        <p:spPr/>
        <p:txBody>
          <a:bodyPr/>
          <a:lstStyle>
            <a:lvl1pPr>
              <a:defRPr/>
            </a:lvl1pPr>
          </a:lstStyle>
          <a:p>
            <a:fld id="{390F8421-50D9-4AEA-9973-92E17469AE0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INFN Ferrrara, June 17, 2010</a:t>
            </a:r>
            <a:endParaRPr lang="en-US"/>
          </a:p>
        </p:txBody>
      </p:sp>
      <p:sp>
        <p:nvSpPr>
          <p:cNvPr id="7" name="Slide Number Placeholder 6"/>
          <p:cNvSpPr>
            <a:spLocks noGrp="1"/>
          </p:cNvSpPr>
          <p:nvPr>
            <p:ph type="sldNum" sz="quarter" idx="12"/>
          </p:nvPr>
        </p:nvSpPr>
        <p:spPr/>
        <p:txBody>
          <a:bodyPr/>
          <a:lstStyle>
            <a:lvl1pPr>
              <a:defRPr/>
            </a:lvl1pPr>
          </a:lstStyle>
          <a:p>
            <a:fld id="{08A4D87B-1888-4748-AE98-A3A05193F3B7}"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8686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686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2667000" y="6400800"/>
            <a:ext cx="3810000" cy="319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r>
              <a:rPr lang="en-US" smtClean="0"/>
              <a:t>C. Aidala, INFN Ferrrara, June 17, 2010</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fld id="{87DC4EF3-C510-4D91-A9B0-DB231320F72A}" type="slidenum">
              <a:rPr lang="en-US"/>
              <a:pPr/>
              <a:t>‹#›</a:t>
            </a:fld>
            <a:endParaRPr lang="en-US"/>
          </a:p>
        </p:txBody>
      </p:sp>
      <p:pic>
        <p:nvPicPr>
          <p:cNvPr id="1034" name="Picture 10"/>
          <p:cNvPicPr>
            <a:picLocks noChangeAspect="1" noChangeArrowheads="1"/>
          </p:cNvPicPr>
          <p:nvPr userDrawn="1"/>
        </p:nvPicPr>
        <p:blipFill>
          <a:blip r:embed="rId18" cstate="print"/>
          <a:srcRect/>
          <a:stretch>
            <a:fillRect/>
          </a:stretch>
        </p:blipFill>
        <p:spPr bwMode="auto">
          <a:xfrm>
            <a:off x="76200" y="6289675"/>
            <a:ext cx="914400" cy="49212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4400" i="1">
          <a:solidFill>
            <a:srgbClr val="FFFF00"/>
          </a:solidFill>
          <a:latin typeface="+mj-lt"/>
          <a:ea typeface="+mj-ea"/>
          <a:cs typeface="+mj-cs"/>
        </a:defRPr>
      </a:lvl1pPr>
      <a:lvl2pPr algn="ctr" rtl="0" eaLnBrk="0" fontAlgn="base" hangingPunct="0">
        <a:spcBef>
          <a:spcPct val="0"/>
        </a:spcBef>
        <a:spcAft>
          <a:spcPct val="0"/>
        </a:spcAft>
        <a:defRPr sz="4400" i="1">
          <a:solidFill>
            <a:srgbClr val="FFFF00"/>
          </a:solidFill>
          <a:latin typeface="Times New Roman" pitchFamily="18" charset="0"/>
        </a:defRPr>
      </a:lvl2pPr>
      <a:lvl3pPr algn="ctr" rtl="0" eaLnBrk="0" fontAlgn="base" hangingPunct="0">
        <a:spcBef>
          <a:spcPct val="0"/>
        </a:spcBef>
        <a:spcAft>
          <a:spcPct val="0"/>
        </a:spcAft>
        <a:defRPr sz="4400" i="1">
          <a:solidFill>
            <a:srgbClr val="FFFF00"/>
          </a:solidFill>
          <a:latin typeface="Times New Roman" pitchFamily="18" charset="0"/>
        </a:defRPr>
      </a:lvl3pPr>
      <a:lvl4pPr algn="ctr" rtl="0" eaLnBrk="0" fontAlgn="base" hangingPunct="0">
        <a:spcBef>
          <a:spcPct val="0"/>
        </a:spcBef>
        <a:spcAft>
          <a:spcPct val="0"/>
        </a:spcAft>
        <a:defRPr sz="4400" i="1">
          <a:solidFill>
            <a:srgbClr val="FFFF00"/>
          </a:solidFill>
          <a:latin typeface="Times New Roman" pitchFamily="18" charset="0"/>
        </a:defRPr>
      </a:lvl4pPr>
      <a:lvl5pPr algn="ctr" rtl="0" eaLnBrk="0" fontAlgn="base" hangingPunct="0">
        <a:spcBef>
          <a:spcPct val="0"/>
        </a:spcBef>
        <a:spcAft>
          <a:spcPct val="0"/>
        </a:spcAft>
        <a:defRPr sz="4400" i="1">
          <a:solidFill>
            <a:srgbClr val="FFFF00"/>
          </a:solidFill>
          <a:latin typeface="Times New Roman" pitchFamily="18" charset="0"/>
        </a:defRPr>
      </a:lvl5pPr>
      <a:lvl6pPr marL="457200" algn="ctr" rtl="0" eaLnBrk="0" fontAlgn="base" hangingPunct="0">
        <a:spcBef>
          <a:spcPct val="0"/>
        </a:spcBef>
        <a:spcAft>
          <a:spcPct val="0"/>
        </a:spcAft>
        <a:defRPr sz="4400" i="1">
          <a:solidFill>
            <a:srgbClr val="FFFF00"/>
          </a:solidFill>
          <a:latin typeface="Times New Roman" pitchFamily="18" charset="0"/>
        </a:defRPr>
      </a:lvl6pPr>
      <a:lvl7pPr marL="914400" algn="ctr" rtl="0" eaLnBrk="0" fontAlgn="base" hangingPunct="0">
        <a:spcBef>
          <a:spcPct val="0"/>
        </a:spcBef>
        <a:spcAft>
          <a:spcPct val="0"/>
        </a:spcAft>
        <a:defRPr sz="4400" i="1">
          <a:solidFill>
            <a:srgbClr val="FFFF00"/>
          </a:solidFill>
          <a:latin typeface="Times New Roman" pitchFamily="18" charset="0"/>
        </a:defRPr>
      </a:lvl7pPr>
      <a:lvl8pPr marL="1371600" algn="ctr" rtl="0" eaLnBrk="0" fontAlgn="base" hangingPunct="0">
        <a:spcBef>
          <a:spcPct val="0"/>
        </a:spcBef>
        <a:spcAft>
          <a:spcPct val="0"/>
        </a:spcAft>
        <a:defRPr sz="4400" i="1">
          <a:solidFill>
            <a:srgbClr val="FFFF00"/>
          </a:solidFill>
          <a:latin typeface="Times New Roman" pitchFamily="18" charset="0"/>
        </a:defRPr>
      </a:lvl8pPr>
      <a:lvl9pPr marL="1828800" algn="ctr" rtl="0" eaLnBrk="0" fontAlgn="base" hangingPunct="0">
        <a:spcBef>
          <a:spcPct val="0"/>
        </a:spcBef>
        <a:spcAft>
          <a:spcPct val="0"/>
        </a:spcAft>
        <a:defRPr sz="4400" i="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latin typeface="+mn-lt"/>
        </a:defRPr>
      </a:lvl2pPr>
      <a:lvl3pPr marL="1143000" indent="-228600" algn="l" rtl="0" eaLnBrk="0" fontAlgn="base" hangingPunct="0">
        <a:spcBef>
          <a:spcPct val="20000"/>
        </a:spcBef>
        <a:spcAft>
          <a:spcPct val="0"/>
        </a:spcAft>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eaLnBrk="0" fontAlgn="base" hangingPunct="0">
        <a:spcBef>
          <a:spcPct val="20000"/>
        </a:spcBef>
        <a:spcAft>
          <a:spcPct val="0"/>
        </a:spcAft>
        <a:buChar char="»"/>
        <a:defRPr sz="2000">
          <a:solidFill>
            <a:srgbClr val="FFFF99"/>
          </a:solidFill>
          <a:latin typeface="+mn-lt"/>
        </a:defRPr>
      </a:lvl6pPr>
      <a:lvl7pPr marL="2971800" indent="-228600" algn="l" rtl="0" eaLnBrk="0" fontAlgn="base" hangingPunct="0">
        <a:spcBef>
          <a:spcPct val="20000"/>
        </a:spcBef>
        <a:spcAft>
          <a:spcPct val="0"/>
        </a:spcAft>
        <a:buChar char="»"/>
        <a:defRPr sz="2000">
          <a:solidFill>
            <a:srgbClr val="FFFF99"/>
          </a:solidFill>
          <a:latin typeface="+mn-lt"/>
        </a:defRPr>
      </a:lvl7pPr>
      <a:lvl8pPr marL="3429000" indent="-228600" algn="l" rtl="0" eaLnBrk="0" fontAlgn="base" hangingPunct="0">
        <a:spcBef>
          <a:spcPct val="20000"/>
        </a:spcBef>
        <a:spcAft>
          <a:spcPct val="0"/>
        </a:spcAft>
        <a:buChar char="»"/>
        <a:defRPr sz="2000">
          <a:solidFill>
            <a:srgbClr val="FFFF99"/>
          </a:solidFill>
          <a:latin typeface="+mn-lt"/>
        </a:defRPr>
      </a:lvl8pPr>
      <a:lvl9pPr marL="3886200" indent="-228600" algn="l" rtl="0" eaLnBrk="0" fontAlgn="base" hangingPunct="0">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image" Target="../media/image52.wm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55.gif"/><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10.bin"/><Relationship Id="rId3" Type="http://schemas.openxmlformats.org/officeDocument/2006/relationships/notesSlide" Target="../notesSlides/notesSlide2.xml"/><Relationship Id="rId7" Type="http://schemas.openxmlformats.org/officeDocument/2006/relationships/oleObject" Target="../embeddings/oleObject4.bin"/><Relationship Id="rId12"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oleObject" Target="../embeddings/oleObject45.bin"/><Relationship Id="rId3" Type="http://schemas.openxmlformats.org/officeDocument/2006/relationships/notesSlide" Target="../notesSlides/notesSlide20.xml"/><Relationship Id="rId7" Type="http://schemas.openxmlformats.org/officeDocument/2006/relationships/oleObject" Target="../embeddings/oleObject39.bin"/><Relationship Id="rId12"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38.bin"/><Relationship Id="rId11" Type="http://schemas.openxmlformats.org/officeDocument/2006/relationships/oleObject" Target="../embeddings/oleObject43.bin"/><Relationship Id="rId5" Type="http://schemas.openxmlformats.org/officeDocument/2006/relationships/oleObject" Target="../embeddings/oleObject37.bin"/><Relationship Id="rId10" Type="http://schemas.openxmlformats.org/officeDocument/2006/relationships/oleObject" Target="../embeddings/oleObject42.bin"/><Relationship Id="rId4" Type="http://schemas.openxmlformats.org/officeDocument/2006/relationships/oleObject" Target="../embeddings/oleObject36.bin"/><Relationship Id="rId9"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4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47.bin"/><Relationship Id="rId5" Type="http://schemas.openxmlformats.org/officeDocument/2006/relationships/image" Target="../media/image63.png"/><Relationship Id="rId4" Type="http://schemas.openxmlformats.org/officeDocument/2006/relationships/oleObject" Target="../embeddings/oleObject4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66.wmf"/><Relationship Id="rId5" Type="http://schemas.openxmlformats.org/officeDocument/2006/relationships/image" Target="../media/image65.png"/><Relationship Id="rId4" Type="http://schemas.openxmlformats.org/officeDocument/2006/relationships/oleObject" Target="../embeddings/oleObject49.bin"/></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3.xml"/><Relationship Id="rId7" Type="http://schemas.openxmlformats.org/officeDocument/2006/relationships/image" Target="../media/image16.jpeg"/><Relationship Id="rId12"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oleObject" Target="../embeddings/oleObject11.bin"/><Relationship Id="rId10" Type="http://schemas.openxmlformats.org/officeDocument/2006/relationships/image" Target="../media/image19.jpeg"/><Relationship Id="rId4" Type="http://schemas.openxmlformats.org/officeDocument/2006/relationships/image" Target="../media/image14.jpe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oleObject" Target="../embeddings/oleObject59.bin"/><Relationship Id="rId3" Type="http://schemas.openxmlformats.org/officeDocument/2006/relationships/notesSlide" Target="../notesSlides/notesSlide33.xml"/><Relationship Id="rId7" Type="http://schemas.openxmlformats.org/officeDocument/2006/relationships/oleObject" Target="../embeddings/oleObject53.bin"/><Relationship Id="rId12"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52.bin"/><Relationship Id="rId11" Type="http://schemas.openxmlformats.org/officeDocument/2006/relationships/oleObject" Target="../embeddings/oleObject57.bin"/><Relationship Id="rId5" Type="http://schemas.openxmlformats.org/officeDocument/2006/relationships/oleObject" Target="../embeddings/oleObject51.bin"/><Relationship Id="rId10" Type="http://schemas.openxmlformats.org/officeDocument/2006/relationships/oleObject" Target="../embeddings/oleObject56.bin"/><Relationship Id="rId4" Type="http://schemas.openxmlformats.org/officeDocument/2006/relationships/oleObject" Target="../embeddings/oleObject50.bin"/><Relationship Id="rId9" Type="http://schemas.openxmlformats.org/officeDocument/2006/relationships/oleObject" Target="../embeddings/oleObject55.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61.bin"/><Relationship Id="rId5" Type="http://schemas.openxmlformats.org/officeDocument/2006/relationships/image" Target="../media/image100.png"/><Relationship Id="rId4" Type="http://schemas.openxmlformats.org/officeDocument/2006/relationships/oleObject" Target="../embeddings/oleObject60.bin"/></Relationships>
</file>

<file path=ppt/slides/_rels/slide36.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notesSlide" Target="../notesSlides/notesSlide37.xml"/><Relationship Id="rId7" Type="http://schemas.openxmlformats.org/officeDocument/2006/relationships/oleObject" Target="../embeddings/oleObject63.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62.bin"/><Relationship Id="rId5" Type="http://schemas.openxmlformats.org/officeDocument/2006/relationships/oleObject" Target="../embeddings/Microsoft_Office_Word_97_-_2003_Document1.doc"/><Relationship Id="rId4" Type="http://schemas.openxmlformats.org/officeDocument/2006/relationships/image" Target="../media/image104.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07.png"/><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image" Target="../media/image106.wmf"/><Relationship Id="rId5" Type="http://schemas.openxmlformats.org/officeDocument/2006/relationships/image" Target="../media/image105.png"/><Relationship Id="rId4" Type="http://schemas.openxmlformats.org/officeDocument/2006/relationships/oleObject" Target="../embeddings/oleObject65.bin"/></Relationships>
</file>

<file path=ppt/slides/_rels/slide39.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image" Target="../media/image108.wmf"/><Relationship Id="rId7"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4.wmf"/><Relationship Id="rId4" Type="http://schemas.openxmlformats.org/officeDocument/2006/relationships/image" Target="../media/image109.png"/><Relationship Id="rId9" Type="http://schemas.openxmlformats.org/officeDocument/2006/relationships/image" Target="../media/image113.wmf"/></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notesSlide" Target="../notesSlides/notesSlide40.xml"/><Relationship Id="rId7" Type="http://schemas.openxmlformats.org/officeDocument/2006/relationships/oleObject" Target="../embeddings/oleObject68.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oleObject" Target="../embeddings/oleObject67.bin"/><Relationship Id="rId5" Type="http://schemas.openxmlformats.org/officeDocument/2006/relationships/oleObject" Target="../embeddings/oleObject66.bin"/><Relationship Id="rId10"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oleObject" Target="../embeddings/oleObject70.bin"/></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40.jpeg"/><Relationship Id="rId4" Type="http://schemas.openxmlformats.org/officeDocument/2006/relationships/image" Target="../media/image149.wmf"/></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71.bin"/><Relationship Id="rId3" Type="http://schemas.openxmlformats.org/officeDocument/2006/relationships/notesSlide" Target="../notesSlides/notesSlide62.xml"/><Relationship Id="rId7"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40.jpeg"/><Relationship Id="rId5" Type="http://schemas.openxmlformats.org/officeDocument/2006/relationships/image" Target="../media/image153.wmf"/><Relationship Id="rId4" Type="http://schemas.openxmlformats.org/officeDocument/2006/relationships/image" Target="../media/image152.wmf"/></Relationships>
</file>

<file path=ppt/slides/_rels/slide65.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oleObject" Target="../embeddings/oleObject72.bin"/><Relationship Id="rId4" Type="http://schemas.openxmlformats.org/officeDocument/2006/relationships/image" Target="../media/image157.png"/></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161.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7.xml"/><Relationship Id="rId7"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15.bin"/><Relationship Id="rId11" Type="http://schemas.openxmlformats.org/officeDocument/2006/relationships/oleObject" Target="../embeddings/oleObject20.bin"/><Relationship Id="rId5" Type="http://schemas.openxmlformats.org/officeDocument/2006/relationships/oleObject" Target="../embeddings/oleObject14.bin"/><Relationship Id="rId10" Type="http://schemas.openxmlformats.org/officeDocument/2006/relationships/oleObject" Target="../embeddings/oleObject19.bin"/><Relationship Id="rId4" Type="http://schemas.openxmlformats.org/officeDocument/2006/relationships/oleObject" Target="../embeddings/oleObject13.bin"/><Relationship Id="rId9" Type="http://schemas.openxmlformats.org/officeDocument/2006/relationships/oleObject" Target="../embeddings/oleObject18.bin"/></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162.png"/></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2.png"/><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68.jpeg"/><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7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3.xml"/><Relationship Id="rId1" Type="http://schemas.openxmlformats.org/officeDocument/2006/relationships/slideLayout" Target="../slideLayouts/slideLayout14.xml"/><Relationship Id="rId5" Type="http://schemas.openxmlformats.org/officeDocument/2006/relationships/image" Target="../media/image40.jpeg"/><Relationship Id="rId4" Type="http://schemas.openxmlformats.org/officeDocument/2006/relationships/image" Target="../media/image173.png"/></Relationships>
</file>

<file path=ppt/slides/_rels/slide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oleObject" Target="../embeddings/oleObject30.bin"/><Relationship Id="rId3" Type="http://schemas.openxmlformats.org/officeDocument/2006/relationships/notesSlide" Target="../notesSlides/notesSlide8.xml"/><Relationship Id="rId7" Type="http://schemas.openxmlformats.org/officeDocument/2006/relationships/oleObject" Target="../embeddings/oleObject24.bin"/><Relationship Id="rId12"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3.bin"/><Relationship Id="rId11" Type="http://schemas.openxmlformats.org/officeDocument/2006/relationships/oleObject" Target="../embeddings/oleObject28.bin"/><Relationship Id="rId5" Type="http://schemas.openxmlformats.org/officeDocument/2006/relationships/oleObject" Target="../embeddings/oleObject22.bin"/><Relationship Id="rId10" Type="http://schemas.openxmlformats.org/officeDocument/2006/relationships/oleObject" Target="../embeddings/oleObject27.bin"/><Relationship Id="rId4" Type="http://schemas.openxmlformats.org/officeDocument/2006/relationships/oleObject" Target="../embeddings/oleObject21.bin"/><Relationship Id="rId9" Type="http://schemas.openxmlformats.org/officeDocument/2006/relationships/oleObject" Target="../embeddings/oleObject26.bin"/></Relationships>
</file>

<file path=ppt/slides/_rels/slide8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8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1.xml"/><Relationship Id="rId1" Type="http://schemas.openxmlformats.org/officeDocument/2006/relationships/slideLayout" Target="../slideLayouts/slideLayout14.xml"/><Relationship Id="rId5" Type="http://schemas.openxmlformats.org/officeDocument/2006/relationships/image" Target="../media/image189.png"/><Relationship Id="rId4" Type="http://schemas.openxmlformats.org/officeDocument/2006/relationships/image" Target="../media/image188.png"/></Relationships>
</file>

<file path=ppt/slides/_rels/slide8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192.wmf"/><Relationship Id="rId4" Type="http://schemas.openxmlformats.org/officeDocument/2006/relationships/image" Target="../media/image191.wmf"/></Relationships>
</file>

<file path=ppt/slides/_rels/slide8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jpeg"/><Relationship Id="rId7" Type="http://schemas.openxmlformats.org/officeDocument/2006/relationships/image" Target="../media/image197.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01.png"/><Relationship Id="rId5" Type="http://schemas.openxmlformats.org/officeDocument/2006/relationships/image" Target="../media/image200.wmf"/><Relationship Id="rId4" Type="http://schemas.openxmlformats.org/officeDocument/2006/relationships/image" Target="../media/image199.wm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92.wmf"/><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73.bin"/><Relationship Id="rId5" Type="http://schemas.openxmlformats.org/officeDocument/2006/relationships/image" Target="../media/image204.wmf"/><Relationship Id="rId4" Type="http://schemas.openxmlformats.org/officeDocument/2006/relationships/image" Target="../media/image203.wmf"/></Relationships>
</file>

<file path=ppt/slides/_rels/slide8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74.bin"/><Relationship Id="rId5" Type="http://schemas.openxmlformats.org/officeDocument/2006/relationships/image" Target="../media/image208.png"/><Relationship Id="rId4" Type="http://schemas.openxmlformats.org/officeDocument/2006/relationships/image" Target="../media/image20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image" Target="../media/image38.jpeg"/></Relationships>
</file>

<file path=ppt/slides/_rels/slide9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210.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2.xml"/><Relationship Id="rId1" Type="http://schemas.openxmlformats.org/officeDocument/2006/relationships/vmlDrawing" Target="../drawings/vmlDrawing19.vml"/><Relationship Id="rId5" Type="http://schemas.openxmlformats.org/officeDocument/2006/relationships/oleObject" Target="../embeddings/oleObject75.bin"/><Relationship Id="rId4" Type="http://schemas.openxmlformats.org/officeDocument/2006/relationships/image" Target="../media/image2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202" name="Picture 10" descr="aerial-BNL2"/>
          <p:cNvPicPr>
            <a:picLocks noChangeAspect="1" noChangeArrowheads="1"/>
          </p:cNvPicPr>
          <p:nvPr/>
        </p:nvPicPr>
        <p:blipFill>
          <a:blip r:embed="rId3" cstate="print">
            <a:lum bright="-20000"/>
          </a:blip>
          <a:srcRect l="6194"/>
          <a:stretch>
            <a:fillRect/>
          </a:stretch>
        </p:blipFill>
        <p:spPr bwMode="auto">
          <a:xfrm>
            <a:off x="304800" y="533400"/>
            <a:ext cx="8610600" cy="5859463"/>
          </a:xfrm>
          <a:prstGeom prst="rect">
            <a:avLst/>
          </a:prstGeom>
          <a:noFill/>
          <a:ln w="9525">
            <a:noFill/>
            <a:miter lim="800000"/>
            <a:headEnd/>
            <a:tailEnd/>
          </a:ln>
        </p:spPr>
      </p:pic>
      <p:sp>
        <p:nvSpPr>
          <p:cNvPr id="1160203" name="Rectangle 11"/>
          <p:cNvSpPr>
            <a:spLocks noChangeArrowheads="1"/>
          </p:cNvSpPr>
          <p:nvPr/>
        </p:nvSpPr>
        <p:spPr bwMode="auto">
          <a:xfrm>
            <a:off x="304800" y="522288"/>
            <a:ext cx="8610600" cy="5867400"/>
          </a:xfrm>
          <a:prstGeom prst="rect">
            <a:avLst/>
          </a:prstGeom>
          <a:solidFill>
            <a:srgbClr val="333333">
              <a:alpha val="60001"/>
            </a:srgbClr>
          </a:solidFill>
          <a:ln w="9525">
            <a:noFill/>
            <a:miter lim="800000"/>
            <a:headEnd/>
            <a:tailEnd/>
          </a:ln>
          <a:effectLst/>
        </p:spPr>
        <p:txBody>
          <a:bodyPr wrap="none" anchor="ctr"/>
          <a:lstStyle/>
          <a:p>
            <a:endParaRPr lang="it-IT">
              <a:solidFill>
                <a:schemeClr val="tx1"/>
              </a:solidFill>
              <a:latin typeface="GulimChe" pitchFamily="49" charset="-127"/>
            </a:endParaRPr>
          </a:p>
        </p:txBody>
      </p:sp>
      <p:sp>
        <p:nvSpPr>
          <p:cNvPr id="1160196" name="Rectangle 4"/>
          <p:cNvSpPr>
            <a:spLocks noGrp="1" noChangeArrowheads="1"/>
          </p:cNvSpPr>
          <p:nvPr>
            <p:ph type="ctrTitle"/>
          </p:nvPr>
        </p:nvSpPr>
        <p:spPr>
          <a:xfrm>
            <a:off x="685800" y="1730375"/>
            <a:ext cx="7772400" cy="1774825"/>
          </a:xfrm>
        </p:spPr>
        <p:txBody>
          <a:bodyPr/>
          <a:lstStyle/>
          <a:p>
            <a:r>
              <a:rPr lang="en-US" b="1" dirty="0" smtClean="0">
                <a:effectLst>
                  <a:outerShdw blurRad="38100" dist="38100" dir="2700000" algn="tl">
                    <a:srgbClr val="000000"/>
                  </a:outerShdw>
                </a:effectLst>
              </a:rPr>
              <a:t>Investigating the Spin Structure of the Proton at RHIC:</a:t>
            </a:r>
            <a:br>
              <a:rPr lang="en-US" b="1" dirty="0" smtClean="0">
                <a:effectLst>
                  <a:outerShdw blurRad="38100" dist="38100" dir="2700000" algn="tl">
                    <a:srgbClr val="000000"/>
                  </a:outerShdw>
                </a:effectLst>
              </a:rPr>
            </a:br>
            <a:r>
              <a:rPr lang="en-US" b="1" dirty="0" smtClean="0">
                <a:effectLst>
                  <a:outerShdw blurRad="38100" dist="38100" dir="2700000" algn="tl">
                    <a:srgbClr val="000000"/>
                  </a:outerShdw>
                </a:effectLst>
              </a:rPr>
              <a:t>Recent Results</a:t>
            </a:r>
            <a:endParaRPr lang="en-US" b="1" dirty="0">
              <a:effectLst>
                <a:outerShdw blurRad="38100" dist="38100" dir="2700000" algn="tl">
                  <a:srgbClr val="000000"/>
                </a:outerShdw>
              </a:effectLst>
            </a:endParaRPr>
          </a:p>
        </p:txBody>
      </p:sp>
      <p:sp>
        <p:nvSpPr>
          <p:cNvPr id="1160198" name="Rectangle 6"/>
          <p:cNvSpPr>
            <a:spLocks noChangeArrowheads="1"/>
          </p:cNvSpPr>
          <p:nvPr/>
        </p:nvSpPr>
        <p:spPr bwMode="auto">
          <a:xfrm>
            <a:off x="1342572" y="4210050"/>
            <a:ext cx="6400800" cy="533400"/>
          </a:xfrm>
          <a:prstGeom prst="rect">
            <a:avLst/>
          </a:prstGeom>
          <a:noFill/>
          <a:ln w="9525">
            <a:noFill/>
            <a:miter lim="800000"/>
            <a:headEnd/>
            <a:tailEnd/>
          </a:ln>
          <a:effectLst/>
        </p:spPr>
        <p:txBody>
          <a:bodyPr/>
          <a:lstStyle/>
          <a:p>
            <a:pPr>
              <a:spcBef>
                <a:spcPct val="20000"/>
              </a:spcBef>
            </a:pPr>
            <a:r>
              <a:rPr lang="en-US" sz="2800" b="1" dirty="0" smtClean="0">
                <a:solidFill>
                  <a:srgbClr val="FFFF00"/>
                </a:solidFill>
                <a:effectLst>
                  <a:outerShdw blurRad="38100" dist="38100" dir="2700000" algn="tl">
                    <a:srgbClr val="000000"/>
                  </a:outerShdw>
                </a:effectLst>
              </a:rPr>
              <a:t>Los Alamos National Lab</a:t>
            </a:r>
            <a:endParaRPr lang="en-US" sz="2800" b="1" dirty="0">
              <a:solidFill>
                <a:srgbClr val="FFFF00"/>
              </a:solidFill>
              <a:effectLst>
                <a:outerShdw blurRad="38100" dist="38100" dir="2700000" algn="tl">
                  <a:srgbClr val="000000"/>
                </a:outerShdw>
              </a:effectLst>
            </a:endParaRPr>
          </a:p>
        </p:txBody>
      </p:sp>
      <p:sp>
        <p:nvSpPr>
          <p:cNvPr id="1160199" name="Text Box 7"/>
          <p:cNvSpPr txBox="1">
            <a:spLocks noChangeArrowheads="1"/>
          </p:cNvSpPr>
          <p:nvPr/>
        </p:nvSpPr>
        <p:spPr bwMode="auto">
          <a:xfrm>
            <a:off x="838200" y="3810000"/>
            <a:ext cx="7405688" cy="519112"/>
          </a:xfrm>
          <a:prstGeom prst="rect">
            <a:avLst/>
          </a:prstGeom>
          <a:noFill/>
          <a:ln w="9525">
            <a:noFill/>
            <a:miter lim="800000"/>
            <a:headEnd/>
            <a:tailEnd/>
          </a:ln>
          <a:effectLst/>
        </p:spPr>
        <p:txBody>
          <a:bodyPr>
            <a:spAutoFit/>
          </a:bodyPr>
          <a:lstStyle/>
          <a:p>
            <a:r>
              <a:rPr lang="en-US" sz="2800" b="1" dirty="0">
                <a:solidFill>
                  <a:srgbClr val="FFFF00"/>
                </a:solidFill>
                <a:effectLst>
                  <a:outerShdw blurRad="38100" dist="38100" dir="2700000" algn="tl">
                    <a:srgbClr val="000000"/>
                  </a:outerShdw>
                </a:effectLst>
              </a:rPr>
              <a:t>Christine Aidala</a:t>
            </a:r>
          </a:p>
        </p:txBody>
      </p:sp>
      <p:sp>
        <p:nvSpPr>
          <p:cNvPr id="1160200" name="Text Box 8"/>
          <p:cNvSpPr txBox="1">
            <a:spLocks noChangeArrowheads="1"/>
          </p:cNvSpPr>
          <p:nvPr/>
        </p:nvSpPr>
        <p:spPr bwMode="auto">
          <a:xfrm>
            <a:off x="3513641" y="5918200"/>
            <a:ext cx="2048959"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June  17, 2010</a:t>
            </a:r>
            <a:endParaRPr lang="en-US" b="1" dirty="0">
              <a:solidFill>
                <a:srgbClr val="FFFF00"/>
              </a:solidFill>
              <a:effectLst>
                <a:outerShdw blurRad="38100" dist="38100" dir="2700000" algn="tl">
                  <a:srgbClr val="000000"/>
                </a:outerShdw>
              </a:effectLst>
            </a:endParaRPr>
          </a:p>
        </p:txBody>
      </p:sp>
      <p:sp>
        <p:nvSpPr>
          <p:cNvPr id="1160201" name="Text Box 9"/>
          <p:cNvSpPr txBox="1">
            <a:spLocks noChangeArrowheads="1"/>
          </p:cNvSpPr>
          <p:nvPr/>
        </p:nvSpPr>
        <p:spPr bwMode="auto">
          <a:xfrm>
            <a:off x="3534228" y="5562600"/>
            <a:ext cx="2055371"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INFN Ferrara</a:t>
            </a:r>
            <a:endParaRPr lang="en-US"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 y="1600200"/>
            <a:ext cx="4800600" cy="3262432"/>
          </a:xfrm>
          <a:prstGeom prst="rect">
            <a:avLst/>
          </a:prstGeom>
          <a:noFill/>
        </p:spPr>
        <p:txBody>
          <a:bodyPr wrap="square" rtlCol="0">
            <a:spAutoFit/>
          </a:bodyPr>
          <a:lstStyle/>
          <a:p>
            <a:pPr algn="l"/>
            <a:r>
              <a:rPr lang="en-US" sz="3200" dirty="0" smtClean="0"/>
              <a:t>PHENIX: Limited acceptance and fast </a:t>
            </a:r>
            <a:r>
              <a:rPr lang="en-US" sz="3200" dirty="0" err="1" smtClean="0"/>
              <a:t>EMCal</a:t>
            </a:r>
            <a:r>
              <a:rPr lang="en-US" sz="3200" dirty="0" smtClean="0"/>
              <a:t> trigger </a:t>
            </a:r>
            <a:r>
              <a:rPr lang="en-US" sz="3200" dirty="0" smtClean="0">
                <a:sym typeface="Wingdings" pitchFamily="2" charset="2"/>
              </a:rPr>
              <a:t> Neutral </a:t>
            </a:r>
            <a:r>
              <a:rPr lang="en-US" sz="3200" dirty="0" err="1" smtClean="0">
                <a:sym typeface="Wingdings" pitchFamily="2" charset="2"/>
              </a:rPr>
              <a:t>pions</a:t>
            </a:r>
            <a:r>
              <a:rPr lang="en-US" sz="3200" dirty="0" smtClean="0">
                <a:sym typeface="Wingdings" pitchFamily="2" charset="2"/>
              </a:rPr>
              <a:t> have been primary probe</a:t>
            </a:r>
          </a:p>
          <a:p>
            <a:pPr algn="l"/>
            <a:r>
              <a:rPr lang="en-US" sz="2600" dirty="0" smtClean="0">
                <a:sym typeface="Wingdings" pitchFamily="2" charset="2"/>
              </a:rPr>
              <a:t>- Subject to fragmentation function uncertainties, but easy to reconstruct</a:t>
            </a:r>
            <a:endParaRPr lang="en-US" sz="2600" dirty="0"/>
          </a:p>
        </p:txBody>
      </p:sp>
      <p:sp>
        <p:nvSpPr>
          <p:cNvPr id="13" name="Footer Placeholder 3"/>
          <p:cNvSpPr>
            <a:spLocks noGrp="1"/>
          </p:cNvSpPr>
          <p:nvPr>
            <p:ph type="ftr" sz="quarter" idx="11"/>
          </p:nvPr>
        </p:nvSpPr>
        <p:spPr/>
        <p:txBody>
          <a:bodyPr/>
          <a:lstStyle/>
          <a:p>
            <a:r>
              <a:rPr lang="en-US" smtClean="0"/>
              <a:t>C. Aidala, INFN Ferrrara, June 17, 2010</a:t>
            </a:r>
            <a:endParaRPr lang="en-US"/>
          </a:p>
        </p:txBody>
      </p:sp>
      <p:sp>
        <p:nvSpPr>
          <p:cNvPr id="1434626" name="Rectangle 2"/>
          <p:cNvSpPr>
            <a:spLocks noGrp="1" noChangeArrowheads="1"/>
          </p:cNvSpPr>
          <p:nvPr>
            <p:ph type="title"/>
          </p:nvPr>
        </p:nvSpPr>
        <p:spPr/>
        <p:txBody>
          <a:bodyPr/>
          <a:lstStyle/>
          <a:p>
            <a:r>
              <a:rPr lang="en-US" sz="3400" dirty="0"/>
              <a:t>Inclusive Neutral </a:t>
            </a:r>
            <a:r>
              <a:rPr lang="en-US" sz="3400" dirty="0" err="1"/>
              <a:t>Pion</a:t>
            </a:r>
            <a:r>
              <a:rPr lang="en-US" sz="3400" dirty="0"/>
              <a:t> </a:t>
            </a:r>
            <a:r>
              <a:rPr lang="en-US" sz="3400" dirty="0" smtClean="0"/>
              <a:t>Asymmetry </a:t>
            </a:r>
            <a:r>
              <a:rPr lang="en-US" sz="3400" dirty="0"/>
              <a:t/>
            </a:r>
            <a:br>
              <a:rPr lang="en-US" sz="3400" dirty="0"/>
            </a:br>
            <a:r>
              <a:rPr lang="en-US" sz="3400" dirty="0"/>
              <a:t>at </a:t>
            </a:r>
            <a:r>
              <a:rPr lang="en-US" altLang="ja-JP" sz="3400" dirty="0">
                <a:ea typeface="ＭＳ Ｐゴシック" pitchFamily="34" charset="-128"/>
                <a:sym typeface="Symbol" pitchFamily="18" charset="2"/>
              </a:rPr>
              <a:t></a:t>
            </a:r>
            <a:r>
              <a:rPr lang="en-US" altLang="ja-JP" sz="3400" dirty="0">
                <a:ea typeface="ＭＳ Ｐゴシック" pitchFamily="34" charset="-128"/>
              </a:rPr>
              <a:t>s=</a:t>
            </a:r>
            <a:r>
              <a:rPr lang="en-US" sz="3400" dirty="0"/>
              <a:t>200 </a:t>
            </a:r>
            <a:r>
              <a:rPr lang="en-US" sz="3400" dirty="0" err="1"/>
              <a:t>GeV</a:t>
            </a:r>
            <a:endParaRPr lang="en-US" sz="3400" dirty="0"/>
          </a:p>
        </p:txBody>
      </p:sp>
      <p:sp>
        <p:nvSpPr>
          <p:cNvPr id="1434627" name="Text Box 3"/>
          <p:cNvSpPr txBox="1">
            <a:spLocks noChangeArrowheads="1"/>
          </p:cNvSpPr>
          <p:nvPr/>
        </p:nvSpPr>
        <p:spPr bwMode="auto">
          <a:xfrm>
            <a:off x="619940" y="990600"/>
            <a:ext cx="2739982" cy="400110"/>
          </a:xfrm>
          <a:prstGeom prst="rect">
            <a:avLst/>
          </a:prstGeom>
          <a:noFill/>
          <a:ln w="9525">
            <a:noFill/>
            <a:miter lim="800000"/>
            <a:headEnd/>
            <a:tailEnd/>
          </a:ln>
          <a:effectLst/>
        </p:spPr>
        <p:txBody>
          <a:bodyPr wrap="none">
            <a:spAutoFit/>
          </a:bodyPr>
          <a:lstStyle/>
          <a:p>
            <a:r>
              <a:rPr lang="en-US" sz="2000" dirty="0" smtClean="0"/>
              <a:t>PRL 103, 012003 (2009)</a:t>
            </a:r>
            <a:endParaRPr lang="en-US" sz="2000" dirty="0"/>
          </a:p>
        </p:txBody>
      </p:sp>
      <p:pic>
        <p:nvPicPr>
          <p:cNvPr id="1434628" name="Picture 2"/>
          <p:cNvPicPr>
            <a:picLocks noChangeAspect="1" noChangeArrowheads="1"/>
          </p:cNvPicPr>
          <p:nvPr/>
        </p:nvPicPr>
        <p:blipFill>
          <a:blip r:embed="rId3" cstate="print"/>
          <a:srcRect/>
          <a:stretch>
            <a:fillRect/>
          </a:stretch>
        </p:blipFill>
        <p:spPr bwMode="auto">
          <a:xfrm>
            <a:off x="152400" y="1327150"/>
            <a:ext cx="4724400" cy="4092575"/>
          </a:xfrm>
          <a:prstGeom prst="rect">
            <a:avLst/>
          </a:prstGeom>
          <a:noFill/>
          <a:ln w="9525">
            <a:noFill/>
            <a:miter lim="800000"/>
            <a:headEnd/>
            <a:tailEnd/>
          </a:ln>
        </p:spPr>
      </p:pic>
      <p:pic>
        <p:nvPicPr>
          <p:cNvPr id="1434629" name="Picture 5" descr="1phenix-logo"/>
          <p:cNvPicPr>
            <a:picLocks noChangeAspect="1" noChangeArrowheads="1"/>
          </p:cNvPicPr>
          <p:nvPr/>
        </p:nvPicPr>
        <p:blipFill>
          <a:blip r:embed="rId4" cstate="print"/>
          <a:srcRect/>
          <a:stretch>
            <a:fillRect/>
          </a:stretch>
        </p:blipFill>
        <p:spPr bwMode="auto">
          <a:xfrm>
            <a:off x="228600" y="3962400"/>
            <a:ext cx="1676400" cy="609600"/>
          </a:xfrm>
          <a:prstGeom prst="rect">
            <a:avLst/>
          </a:prstGeom>
          <a:noFill/>
        </p:spPr>
      </p:pic>
      <p:sp>
        <p:nvSpPr>
          <p:cNvPr id="1434634"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sp>
        <p:nvSpPr>
          <p:cNvPr id="15" name="Slide Number Placeholder 14"/>
          <p:cNvSpPr>
            <a:spLocks noGrp="1"/>
          </p:cNvSpPr>
          <p:nvPr>
            <p:ph type="sldNum" sz="quarter" idx="12"/>
          </p:nvPr>
        </p:nvSpPr>
        <p:spPr/>
        <p:txBody>
          <a:bodyPr/>
          <a:lstStyle/>
          <a:p>
            <a:fld id="{CC80A51C-0834-4D37-9F6C-E61A03BDE5A5}" type="slidenum">
              <a:rPr lang="en-US" smtClean="0"/>
              <a:pPr/>
              <a:t>10</a:t>
            </a:fld>
            <a:endParaRPr lang="en-US"/>
          </a:p>
        </p:txBody>
      </p:sp>
      <p:pic>
        <p:nvPicPr>
          <p:cNvPr id="14" name="Picture 7" descr="Kenichi_pi0_1"/>
          <p:cNvPicPr>
            <a:picLocks noChangeAspect="1" noChangeArrowheads="1"/>
          </p:cNvPicPr>
          <p:nvPr/>
        </p:nvPicPr>
        <p:blipFill>
          <a:blip r:embed="rId5" cstate="print"/>
          <a:srcRect/>
          <a:stretch>
            <a:fillRect/>
          </a:stretch>
        </p:blipFill>
        <p:spPr bwMode="auto">
          <a:xfrm>
            <a:off x="4987582" y="1524000"/>
            <a:ext cx="3927818" cy="2819400"/>
          </a:xfrm>
          <a:prstGeom prst="rect">
            <a:avLst/>
          </a:prstGeom>
          <a:noFill/>
          <a:ln w="19050">
            <a:solidFill>
              <a:srgbClr val="0000FF"/>
            </a:solidFill>
            <a:miter lim="800000"/>
            <a:headEnd/>
            <a:tailEnd/>
          </a:ln>
        </p:spPr>
      </p:pic>
      <p:pic>
        <p:nvPicPr>
          <p:cNvPr id="16" name="Picture 5" descr="1phenix-logo"/>
          <p:cNvPicPr>
            <a:picLocks noChangeAspect="1" noChangeArrowheads="1"/>
          </p:cNvPicPr>
          <p:nvPr/>
        </p:nvPicPr>
        <p:blipFill>
          <a:blip r:embed="rId4" cstate="print"/>
          <a:srcRect/>
          <a:stretch>
            <a:fillRect/>
          </a:stretch>
        </p:blipFill>
        <p:spPr bwMode="auto">
          <a:xfrm>
            <a:off x="6324600" y="5257800"/>
            <a:ext cx="1885950" cy="685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34628"/>
                                        </p:tgtEl>
                                        <p:attrNameLst>
                                          <p:attrName>style.visibility</p:attrName>
                                        </p:attrNameLst>
                                      </p:cBhvr>
                                      <p:to>
                                        <p:strVal val="visible"/>
                                      </p:to>
                                    </p:set>
                                    <p:animEffect transition="in" filter="blinds(horizontal)">
                                      <p:cBhvr>
                                        <p:cTn id="11" dur="500"/>
                                        <p:tgtEl>
                                          <p:spTgt spid="143462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434634"/>
                                        </p:tgtEl>
                                        <p:attrNameLst>
                                          <p:attrName>style.visibility</p:attrName>
                                        </p:attrNameLst>
                                      </p:cBhvr>
                                      <p:to>
                                        <p:strVal val="visible"/>
                                      </p:to>
                                    </p:set>
                                    <p:animEffect transition="in" filter="blinds(horizontal)">
                                      <p:cBhvr>
                                        <p:cTn id="14" dur="500"/>
                                        <p:tgtEl>
                                          <p:spTgt spid="1434634"/>
                                        </p:tgtEl>
                                      </p:cBhvr>
                                    </p:animEffect>
                                  </p:childTnLst>
                                </p:cTn>
                              </p:par>
                              <p:par>
                                <p:cTn id="15" presetID="3" presetClass="entr" presetSubtype="10" fill="hold" nodeType="withEffect">
                                  <p:stCondLst>
                                    <p:cond delay="0"/>
                                  </p:stCondLst>
                                  <p:childTnLst>
                                    <p:set>
                                      <p:cBhvr>
                                        <p:cTn id="16" dur="1" fill="hold">
                                          <p:stCondLst>
                                            <p:cond delay="0"/>
                                          </p:stCondLst>
                                        </p:cTn>
                                        <p:tgtEl>
                                          <p:spTgt spid="1434629"/>
                                        </p:tgtEl>
                                        <p:attrNameLst>
                                          <p:attrName>style.visibility</p:attrName>
                                        </p:attrNameLst>
                                      </p:cBhvr>
                                      <p:to>
                                        <p:strVal val="visible"/>
                                      </p:to>
                                    </p:set>
                                    <p:animEffect transition="in" filter="blinds(horizontal)">
                                      <p:cBhvr>
                                        <p:cTn id="17" dur="500"/>
                                        <p:tgtEl>
                                          <p:spTgt spid="143462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34627"/>
                                        </p:tgtEl>
                                        <p:attrNameLst>
                                          <p:attrName>style.visibility</p:attrName>
                                        </p:attrNameLst>
                                      </p:cBhvr>
                                      <p:to>
                                        <p:strVal val="visible"/>
                                      </p:to>
                                    </p:set>
                                    <p:animEffect transition="in" filter="blinds(horizontal)">
                                      <p:cBhvr>
                                        <p:cTn id="20" dur="5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34627" grpId="0"/>
      <p:bldP spid="14346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Slide Number Placeholder 3"/>
          <p:cNvSpPr txBox="1">
            <a:spLocks noGrp="1"/>
          </p:cNvSpPr>
          <p:nvPr/>
        </p:nvSpPr>
        <p:spPr bwMode="auto">
          <a:xfrm>
            <a:off x="8382000" y="6550025"/>
            <a:ext cx="685800" cy="307975"/>
          </a:xfrm>
          <a:prstGeom prst="rect">
            <a:avLst/>
          </a:prstGeom>
          <a:noFill/>
          <a:ln w="9525">
            <a:noFill/>
            <a:miter lim="800000"/>
            <a:headEnd/>
            <a:tailEnd/>
          </a:ln>
        </p:spPr>
        <p:txBody>
          <a:bodyPr/>
          <a:lstStyle/>
          <a:p>
            <a:pPr algn="r" eaLnBrk="1" hangingPunct="1"/>
            <a:fld id="{F0365424-1E3E-48F8-9B13-D26BE7D2BB75}" type="slidenum">
              <a:rPr lang="en-US" sz="1200"/>
              <a:pPr algn="r" eaLnBrk="1" hangingPunct="1"/>
              <a:t>11</a:t>
            </a:fld>
            <a:endParaRPr lang="en-US" sz="1200"/>
          </a:p>
        </p:txBody>
      </p:sp>
      <p:sp>
        <p:nvSpPr>
          <p:cNvPr id="71687" name="Text Box 33"/>
          <p:cNvSpPr txBox="1">
            <a:spLocks noChangeArrowheads="1"/>
          </p:cNvSpPr>
          <p:nvPr/>
        </p:nvSpPr>
        <p:spPr bwMode="auto">
          <a:xfrm>
            <a:off x="76200" y="5911850"/>
            <a:ext cx="6477000" cy="336550"/>
          </a:xfrm>
          <a:prstGeom prst="rect">
            <a:avLst/>
          </a:prstGeom>
          <a:noFill/>
          <a:ln w="9525">
            <a:noFill/>
            <a:miter lim="800000"/>
            <a:headEnd/>
            <a:tailEnd/>
          </a:ln>
        </p:spPr>
        <p:txBody>
          <a:bodyPr>
            <a:spAutoFit/>
          </a:bodyPr>
          <a:lstStyle/>
          <a:p>
            <a:pPr eaLnBrk="1" hangingPunct="1"/>
            <a:r>
              <a:rPr lang="en-US" sz="1600" b="1" dirty="0"/>
              <a:t>GRSV curves and data with cone radius R= 0.7 and -0.7 &lt; </a:t>
            </a:r>
            <a:r>
              <a:rPr lang="en-US" sz="1600" b="1" dirty="0">
                <a:sym typeface="Symbol" pitchFamily="18" charset="2"/>
              </a:rPr>
              <a:t> &lt; 0.9</a:t>
            </a:r>
          </a:p>
        </p:txBody>
      </p:sp>
      <p:graphicFrame>
        <p:nvGraphicFramePr>
          <p:cNvPr id="71730" name="Group 50"/>
          <p:cNvGraphicFramePr>
            <a:graphicFrameLocks noGrp="1"/>
          </p:cNvGraphicFramePr>
          <p:nvPr/>
        </p:nvGraphicFramePr>
        <p:xfrm>
          <a:off x="6553200" y="1295400"/>
          <a:ext cx="2590800" cy="3352802"/>
        </p:xfrm>
        <a:graphic>
          <a:graphicData uri="http://schemas.openxmlformats.org/drawingml/2006/table">
            <a:tbl>
              <a:tblPr/>
              <a:tblGrid>
                <a:gridCol w="1538288"/>
                <a:gridCol w="1052512"/>
              </a:tblGrid>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A</a:t>
                      </a:r>
                      <a:r>
                        <a:rPr kumimoji="0" lang="en-US" sz="1400" b="1" i="0" u="none" strike="noStrike" cap="none" normalizeH="0" baseline="-25000" dirty="0" smtClean="0">
                          <a:ln>
                            <a:noFill/>
                          </a:ln>
                          <a:solidFill>
                            <a:schemeClr val="bg1"/>
                          </a:solidFill>
                          <a:effectLst/>
                          <a:latin typeface="Lucida Grande" pitchFamily="34" charset="0"/>
                          <a:ea typeface="ＭＳ Ｐゴシック" pitchFamily="34" charset="-128"/>
                        </a:rPr>
                        <a:t>LL</a:t>
                      </a: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 </a:t>
                      </a:r>
                      <a:r>
                        <a:rPr kumimoji="0" lang="en-US" sz="1400" b="1" i="0" u="none" strike="noStrike" cap="none" normalizeH="0" baseline="0" dirty="0" err="1" smtClean="0">
                          <a:ln>
                            <a:noFill/>
                          </a:ln>
                          <a:solidFill>
                            <a:schemeClr val="bg1"/>
                          </a:solidFill>
                          <a:effectLst/>
                          <a:latin typeface="Lucida Grande" pitchFamily="34" charset="0"/>
                          <a:ea typeface="ＭＳ Ｐゴシック" pitchFamily="34" charset="-128"/>
                        </a:rPr>
                        <a:t>systematics</a:t>
                      </a:r>
                      <a:endPar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x 10 </a:t>
                      </a:r>
                      <a:r>
                        <a:rPr kumimoji="0" lang="en-US" sz="1400" b="0" i="0" u="none" strike="noStrike" cap="none" normalizeH="0" baseline="3000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30000" smtClean="0">
                          <a:ln>
                            <a:noFill/>
                          </a:ln>
                          <a:solidFill>
                            <a:schemeClr val="bg1"/>
                          </a:solidFill>
                          <a:effectLst/>
                          <a:latin typeface="Lucida Grande" pitchFamily="34" charset="0"/>
                          <a:ea typeface="ＭＳ Ｐゴシック" pitchFamily="34" charset="-128"/>
                        </a:rPr>
                        <a:t>3</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Reconstruction + Trigger</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[-1,+3]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5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Non</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longitudinal</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Polarization</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0.03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Relative</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Luminosity</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0.94</a:t>
                      </a:r>
                      <a:endParaRPr kumimoji="0" lang="en-US" sz="1400" b="0" i="0" u="none" strike="noStrike" cap="none" normalizeH="0" baseline="0" smtClean="0">
                        <a:ln>
                          <a:noFill/>
                        </a:ln>
                        <a:solidFill>
                          <a:schemeClr val="bg1"/>
                        </a:solidFill>
                        <a:effectLst/>
                        <a:latin typeface="Geeza Pro Bold" pitchFamily="2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Backgrounds</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1</a:t>
                      </a:r>
                      <a:r>
                        <a:rPr kumimoji="0" lang="en-US" sz="1400" b="0" i="0" u="none" strike="noStrike" cap="none" normalizeH="0" baseline="30000" dirty="0" smtClean="0">
                          <a:ln>
                            <a:noFill/>
                          </a:ln>
                          <a:solidFill>
                            <a:schemeClr val="bg1"/>
                          </a:solidFill>
                          <a:effectLst/>
                          <a:latin typeface="Geeza Pro Bold" pitchFamily="28" charset="0"/>
                          <a:ea typeface="ＭＳ Ｐゴシック" pitchFamily="34" charset="-128"/>
                        </a:rPr>
                        <a:t>st</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bin ~ 0.5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Else ~ 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1728" name="Group 48"/>
          <p:cNvGraphicFramePr>
            <a:graphicFrameLocks noGrp="1"/>
          </p:cNvGraphicFramePr>
          <p:nvPr/>
        </p:nvGraphicFramePr>
        <p:xfrm>
          <a:off x="6553200" y="4800600"/>
          <a:ext cx="2590800" cy="533400"/>
        </p:xfrm>
        <a:graphic>
          <a:graphicData uri="http://schemas.openxmlformats.org/drawingml/2006/table">
            <a:tbl>
              <a:tblPr/>
              <a:tblGrid>
                <a:gridCol w="1538288"/>
                <a:gridCol w="1052512"/>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p</a:t>
                      </a:r>
                      <a:r>
                        <a:rPr kumimoji="0" lang="en-US" sz="1400" b="1" i="0" u="none" strike="noStrike" cap="none" normalizeH="0" baseline="-25000" smtClean="0">
                          <a:ln>
                            <a:noFill/>
                          </a:ln>
                          <a:solidFill>
                            <a:srgbClr val="FF0000"/>
                          </a:solidFill>
                          <a:effectLst/>
                          <a:latin typeface="Lucida Grande" pitchFamily="34" charset="0"/>
                          <a:ea typeface="ＭＳ Ｐゴシック" pitchFamily="34" charset="-128"/>
                        </a:rPr>
                        <a:t>T</a:t>
                      </a: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 systematic</a:t>
                      </a:r>
                      <a:endParaRPr kumimoji="0" lang="en-US" sz="1400" b="1" i="0" u="none" strike="noStrike" cap="none" normalizeH="0" baseline="0" smtClean="0">
                        <a:ln>
                          <a:noFill/>
                        </a:ln>
                        <a:solidFill>
                          <a:srgbClr val="FF0000"/>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sym typeface="Symbol" pitchFamily="18" charset="2"/>
                        </a:rPr>
                        <a:t></a:t>
                      </a: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rPr>
                        <a:t>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grpSp>
        <p:nvGrpSpPr>
          <p:cNvPr id="2" name="Group 38"/>
          <p:cNvGrpSpPr>
            <a:grpSpLocks/>
          </p:cNvGrpSpPr>
          <p:nvPr/>
        </p:nvGrpSpPr>
        <p:grpSpPr bwMode="auto">
          <a:xfrm>
            <a:off x="6858000" y="5562600"/>
            <a:ext cx="1524000" cy="990600"/>
            <a:chOff x="2640" y="912"/>
            <a:chExt cx="864" cy="528"/>
          </a:xfrm>
        </p:grpSpPr>
        <p:sp>
          <p:nvSpPr>
            <p:cNvPr id="7171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7172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71731" name="Rectangle 51"/>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t>Inclusive Jet Asymmetry at </a:t>
            </a:r>
            <a:r>
              <a:rPr lang="en-US" altLang="ja-JP" sz="4000" dirty="0" smtClean="0">
                <a:ea typeface="ＭＳ Ｐゴシック" pitchFamily="34" charset="-128"/>
                <a:sym typeface="Symbol" pitchFamily="18" charset="2"/>
              </a:rPr>
              <a:t></a:t>
            </a:r>
            <a:r>
              <a:rPr lang="en-US" altLang="ja-JP" sz="4000" dirty="0" smtClean="0">
                <a:ea typeface="ＭＳ Ｐゴシック" pitchFamily="34" charset="-128"/>
              </a:rPr>
              <a:t>s=</a:t>
            </a:r>
            <a:r>
              <a:rPr lang="en-US" sz="4000" dirty="0" smtClean="0"/>
              <a:t>200 </a:t>
            </a:r>
            <a:r>
              <a:rPr lang="en-US" sz="4000" dirty="0" err="1" smtClean="0"/>
              <a:t>GeV</a:t>
            </a:r>
            <a:r>
              <a:rPr lang="en-US" sz="4000" i="1" baseline="30000" dirty="0"/>
              <a:t/>
            </a:r>
            <a:br>
              <a:rPr lang="en-US" sz="4000" i="1" baseline="30000" dirty="0"/>
            </a:br>
            <a:endParaRPr lang="en-US" sz="4000" i="1" baseline="30000" dirty="0"/>
          </a:p>
        </p:txBody>
      </p:sp>
      <p:sp>
        <p:nvSpPr>
          <p:cNvPr id="11" name="TextBox 10"/>
          <p:cNvSpPr txBox="1"/>
          <p:nvPr/>
        </p:nvSpPr>
        <p:spPr>
          <a:xfrm>
            <a:off x="533400" y="1524000"/>
            <a:ext cx="5715001" cy="2677656"/>
          </a:xfrm>
          <a:prstGeom prst="rect">
            <a:avLst/>
          </a:prstGeom>
          <a:noFill/>
        </p:spPr>
        <p:txBody>
          <a:bodyPr wrap="square" rtlCol="0">
            <a:spAutoFit/>
          </a:bodyPr>
          <a:lstStyle/>
          <a:p>
            <a:pPr algn="l"/>
            <a:r>
              <a:rPr lang="en-US" sz="3200" dirty="0" smtClean="0"/>
              <a:t>STAR: Large acceptance </a:t>
            </a:r>
          </a:p>
          <a:p>
            <a:pPr algn="l"/>
            <a:r>
              <a:rPr lang="en-US" sz="3200" dirty="0" smtClean="0">
                <a:sym typeface="Wingdings" pitchFamily="2" charset="2"/>
              </a:rPr>
              <a:t> Jets have been primary probe</a:t>
            </a:r>
          </a:p>
          <a:p>
            <a:pPr algn="l">
              <a:buFontTx/>
              <a:buChar char="-"/>
            </a:pPr>
            <a:r>
              <a:rPr lang="en-US" sz="2600" dirty="0" smtClean="0">
                <a:sym typeface="Wingdings" pitchFamily="2" charset="2"/>
              </a:rPr>
              <a:t> Not subject to uncertainties on fragmentation functions, but need to handle complexities of jet reconstruction</a:t>
            </a:r>
          </a:p>
          <a:p>
            <a:pPr algn="l">
              <a:buFontTx/>
              <a:buChar char="-"/>
            </a:pPr>
            <a:endParaRPr lang="en-US" sz="2600" dirty="0"/>
          </a:p>
        </p:txBody>
      </p:sp>
      <p:pic>
        <p:nvPicPr>
          <p:cNvPr id="71682" name="Picture 4" descr="2006ALLprel"/>
          <p:cNvPicPr>
            <a:picLocks noChangeAspect="1" noChangeArrowheads="1"/>
          </p:cNvPicPr>
          <p:nvPr/>
        </p:nvPicPr>
        <p:blipFill>
          <a:blip r:embed="rId3" cstate="print">
            <a:lum bright="-26000" contrast="40000"/>
          </a:blip>
          <a:srcRect t="8949" r="8690"/>
          <a:stretch>
            <a:fillRect/>
          </a:stretch>
        </p:blipFill>
        <p:spPr bwMode="auto">
          <a:xfrm>
            <a:off x="0" y="1143000"/>
            <a:ext cx="6400800" cy="4329113"/>
          </a:xfrm>
          <a:prstGeom prst="rect">
            <a:avLst/>
          </a:prstGeom>
          <a:noFill/>
          <a:ln w="9525">
            <a:noFill/>
            <a:miter lim="800000"/>
            <a:headEnd/>
            <a:tailEnd/>
          </a:ln>
        </p:spPr>
      </p:pic>
      <p:sp>
        <p:nvSpPr>
          <p:cNvPr id="12"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grpSp>
        <p:nvGrpSpPr>
          <p:cNvPr id="14" name="Group 1108"/>
          <p:cNvGrpSpPr>
            <a:grpSpLocks/>
          </p:cNvGrpSpPr>
          <p:nvPr/>
        </p:nvGrpSpPr>
        <p:grpSpPr bwMode="auto">
          <a:xfrm>
            <a:off x="5943600" y="1477962"/>
            <a:ext cx="3048000" cy="3398838"/>
            <a:chOff x="144" y="1872"/>
            <a:chExt cx="1920" cy="2141"/>
          </a:xfrm>
        </p:grpSpPr>
        <p:pic>
          <p:nvPicPr>
            <p:cNvPr id="19" name="Picture 1090" descr="jet_schematic_seed"/>
            <p:cNvPicPr>
              <a:picLocks noChangeArrowheads="1"/>
            </p:cNvPicPr>
            <p:nvPr/>
          </p:nvPicPr>
          <p:blipFill>
            <a:blip r:embed="rId4" cstate="print"/>
            <a:srcRect/>
            <a:stretch>
              <a:fillRect/>
            </a:stretch>
          </p:blipFill>
          <p:spPr bwMode="auto">
            <a:xfrm>
              <a:off x="384" y="1872"/>
              <a:ext cx="1488" cy="1805"/>
            </a:xfrm>
            <a:prstGeom prst="rect">
              <a:avLst/>
            </a:prstGeom>
            <a:noFill/>
            <a:ln w="25400">
              <a:solidFill>
                <a:schemeClr val="folHlink"/>
              </a:solidFill>
              <a:miter lim="800000"/>
              <a:headEnd/>
              <a:tailEnd/>
            </a:ln>
          </p:spPr>
        </p:pic>
        <p:sp>
          <p:nvSpPr>
            <p:cNvPr id="15" name="AutoShape 1067"/>
            <p:cNvSpPr>
              <a:spLocks noChangeArrowheads="1"/>
            </p:cNvSpPr>
            <p:nvPr/>
          </p:nvSpPr>
          <p:spPr bwMode="auto">
            <a:xfrm>
              <a:off x="864" y="3696"/>
              <a:ext cx="556" cy="317"/>
            </a:xfrm>
            <a:prstGeom prst="irregularSeal1">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a:effectLst/>
          </p:spPr>
          <p:txBody>
            <a:bodyPr wrap="none" anchor="ctr"/>
            <a:lstStyle/>
            <a:p>
              <a:endParaRPr lang="en-US"/>
            </a:p>
          </p:txBody>
        </p:sp>
        <p:grpSp>
          <p:nvGrpSpPr>
            <p:cNvPr id="16" name="Group 1068"/>
            <p:cNvGrpSpPr>
              <a:grpSpLocks/>
            </p:cNvGrpSpPr>
            <p:nvPr/>
          </p:nvGrpSpPr>
          <p:grpSpPr bwMode="auto">
            <a:xfrm>
              <a:off x="1392" y="3779"/>
              <a:ext cx="672" cy="159"/>
              <a:chOff x="3660" y="1858"/>
              <a:chExt cx="769" cy="159"/>
            </a:xfrm>
          </p:grpSpPr>
          <p:sp>
            <p:nvSpPr>
              <p:cNvPr id="28" name="Line 1069"/>
              <p:cNvSpPr>
                <a:spLocks noChangeShapeType="1"/>
              </p:cNvSpPr>
              <p:nvPr/>
            </p:nvSpPr>
            <p:spPr bwMode="auto">
              <a:xfrm flipH="1" flipV="1">
                <a:off x="3660" y="1948"/>
                <a:ext cx="632" cy="1"/>
              </a:xfrm>
              <a:prstGeom prst="line">
                <a:avLst/>
              </a:prstGeom>
              <a:noFill/>
              <a:ln w="76200">
                <a:solidFill>
                  <a:schemeClr val="tx1"/>
                </a:solidFill>
                <a:round/>
                <a:headEnd/>
                <a:tailEnd type="triangle" w="med" len="med"/>
              </a:ln>
            </p:spPr>
            <p:txBody>
              <a:bodyPr/>
              <a:lstStyle/>
              <a:p>
                <a:endParaRPr lang="en-US"/>
              </a:p>
            </p:txBody>
          </p:sp>
          <p:sp>
            <p:nvSpPr>
              <p:cNvPr id="29" name="Oval 1070"/>
              <p:cNvSpPr>
                <a:spLocks noChangeArrowheads="1"/>
              </p:cNvSpPr>
              <p:nvPr/>
            </p:nvSpPr>
            <p:spPr bwMode="auto">
              <a:xfrm>
                <a:off x="4250" y="1858"/>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grpSp>
          <p:nvGrpSpPr>
            <p:cNvPr id="17" name="Group 1071"/>
            <p:cNvGrpSpPr>
              <a:grpSpLocks/>
            </p:cNvGrpSpPr>
            <p:nvPr/>
          </p:nvGrpSpPr>
          <p:grpSpPr bwMode="auto">
            <a:xfrm>
              <a:off x="144" y="3791"/>
              <a:ext cx="720" cy="159"/>
              <a:chOff x="1348" y="2773"/>
              <a:chExt cx="717" cy="159"/>
            </a:xfrm>
          </p:grpSpPr>
          <p:sp>
            <p:nvSpPr>
              <p:cNvPr id="26" name="Line 1072"/>
              <p:cNvSpPr>
                <a:spLocks noChangeShapeType="1"/>
              </p:cNvSpPr>
              <p:nvPr/>
            </p:nvSpPr>
            <p:spPr bwMode="auto">
              <a:xfrm>
                <a:off x="1433" y="2850"/>
                <a:ext cx="632" cy="1"/>
              </a:xfrm>
              <a:prstGeom prst="line">
                <a:avLst/>
              </a:prstGeom>
              <a:noFill/>
              <a:ln w="76200">
                <a:solidFill>
                  <a:schemeClr val="tx1"/>
                </a:solidFill>
                <a:round/>
                <a:headEnd/>
                <a:tailEnd type="triangle" w="med" len="med"/>
              </a:ln>
            </p:spPr>
            <p:txBody>
              <a:bodyPr/>
              <a:lstStyle/>
              <a:p>
                <a:endParaRPr lang="en-US"/>
              </a:p>
            </p:txBody>
          </p:sp>
          <p:sp>
            <p:nvSpPr>
              <p:cNvPr id="27" name="Oval 1073"/>
              <p:cNvSpPr>
                <a:spLocks noChangeArrowheads="1"/>
              </p:cNvSpPr>
              <p:nvPr/>
            </p:nvSpPr>
            <p:spPr bwMode="auto">
              <a:xfrm>
                <a:off x="1348" y="2773"/>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sp>
          <p:nvSpPr>
            <p:cNvPr id="18" name="Rectangle 1086"/>
            <p:cNvSpPr>
              <a:spLocks noChangeArrowheads="1"/>
            </p:cNvSpPr>
            <p:nvPr/>
          </p:nvSpPr>
          <p:spPr bwMode="auto">
            <a:xfrm>
              <a:off x="448" y="2977"/>
              <a:ext cx="116" cy="288"/>
            </a:xfrm>
            <a:prstGeom prst="rect">
              <a:avLst/>
            </a:prstGeom>
            <a:noFill/>
            <a:ln w="19050">
              <a:noFill/>
              <a:miter lim="800000"/>
              <a:headEnd/>
              <a:tailEnd/>
            </a:ln>
          </p:spPr>
          <p:txBody>
            <a:bodyPr wrap="none">
              <a:spAutoFit/>
            </a:bodyPr>
            <a:lstStyle/>
            <a:p>
              <a:endParaRPr lang="en-US" sz="2400"/>
            </a:p>
          </p:txBody>
        </p:sp>
        <p:sp>
          <p:nvSpPr>
            <p:cNvPr id="20" name="Rectangle 1091"/>
            <p:cNvSpPr>
              <a:spLocks noChangeArrowheads="1"/>
            </p:cNvSpPr>
            <p:nvPr/>
          </p:nvSpPr>
          <p:spPr bwMode="auto">
            <a:xfrm>
              <a:off x="1552" y="2774"/>
              <a:ext cx="116" cy="288"/>
            </a:xfrm>
            <a:prstGeom prst="rect">
              <a:avLst/>
            </a:prstGeom>
            <a:noFill/>
            <a:ln w="19050">
              <a:noFill/>
              <a:miter lim="800000"/>
              <a:headEnd/>
              <a:tailEnd/>
            </a:ln>
          </p:spPr>
          <p:txBody>
            <a:bodyPr wrap="none">
              <a:spAutoFit/>
            </a:bodyPr>
            <a:lstStyle/>
            <a:p>
              <a:endParaRPr lang="en-US" sz="2400"/>
            </a:p>
          </p:txBody>
        </p:sp>
        <p:sp>
          <p:nvSpPr>
            <p:cNvPr id="21" name="Text Box 1099"/>
            <p:cNvSpPr txBox="1">
              <a:spLocks noChangeArrowheads="1"/>
            </p:cNvSpPr>
            <p:nvPr/>
          </p:nvSpPr>
          <p:spPr bwMode="auto">
            <a:xfrm>
              <a:off x="543" y="2875"/>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2" name="Text Box 1100"/>
            <p:cNvSpPr txBox="1">
              <a:spLocks noChangeArrowheads="1"/>
            </p:cNvSpPr>
            <p:nvPr/>
          </p:nvSpPr>
          <p:spPr bwMode="auto">
            <a:xfrm>
              <a:off x="1287" y="2993"/>
              <a:ext cx="293"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3" name="Text Box 1101"/>
            <p:cNvSpPr txBox="1">
              <a:spLocks noChangeArrowheads="1"/>
            </p:cNvSpPr>
            <p:nvPr/>
          </p:nvSpPr>
          <p:spPr bwMode="auto">
            <a:xfrm>
              <a:off x="1394" y="2521"/>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4" name="Text Box 1102"/>
            <p:cNvSpPr txBox="1">
              <a:spLocks noChangeArrowheads="1"/>
            </p:cNvSpPr>
            <p:nvPr/>
          </p:nvSpPr>
          <p:spPr bwMode="auto">
            <a:xfrm>
              <a:off x="756" y="2580"/>
              <a:ext cx="290"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5" name="Text Box 1104"/>
            <p:cNvSpPr txBox="1">
              <a:spLocks noChangeArrowheads="1"/>
            </p:cNvSpPr>
            <p:nvPr/>
          </p:nvSpPr>
          <p:spPr bwMode="auto">
            <a:xfrm>
              <a:off x="1128" y="2580"/>
              <a:ext cx="291" cy="173"/>
            </a:xfrm>
            <a:prstGeom prst="rect">
              <a:avLst/>
            </a:prstGeom>
            <a:noFill/>
            <a:ln w="19050">
              <a:noFill/>
              <a:miter lim="800000"/>
              <a:headEnd/>
              <a:tailEnd/>
            </a:ln>
          </p:spPr>
          <p:txBody>
            <a:bodyPr>
              <a:spAutoFit/>
            </a:bodyPr>
            <a:lstStyle/>
            <a:p>
              <a:pPr>
                <a:spcBef>
                  <a:spcPct val="50000"/>
                </a:spcBef>
              </a:pPr>
              <a:r>
                <a:rPr lang="en-US" sz="1200" b="1" dirty="0">
                  <a:solidFill>
                    <a:srgbClr val="59271C"/>
                  </a:solidFill>
                </a:rPr>
                <a:t>e</a:t>
              </a:r>
              <a:r>
                <a:rPr lang="en-US" sz="1200" b="1" baseline="30000" dirty="0">
                  <a:solidFill>
                    <a:srgbClr val="59271C"/>
                  </a:solidFill>
                </a:rPr>
                <a:t>+</a:t>
              </a:r>
              <a:endParaRPr lang="en-US" sz="1200" b="1" dirty="0">
                <a:solidFill>
                  <a:srgbClr val="59271C"/>
                </a:solidFill>
              </a:endParaRPr>
            </a:p>
          </p:txBody>
        </p:sp>
      </p:grpSp>
      <p:sp>
        <p:nvSpPr>
          <p:cNvPr id="30" name="Slide Number Placeholder 29"/>
          <p:cNvSpPr>
            <a:spLocks noGrp="1"/>
          </p:cNvSpPr>
          <p:nvPr>
            <p:ph type="sldNum" sz="quarter" idx="12"/>
          </p:nvPr>
        </p:nvSpPr>
        <p:spPr/>
        <p:txBody>
          <a:bodyPr/>
          <a:lstStyle/>
          <a:p>
            <a:fld id="{CC80A51C-0834-4D37-9F6C-E61A03BDE5A5}" type="slidenum">
              <a:rPr lang="en-US" smtClean="0"/>
              <a:pPr/>
              <a:t>11</a:t>
            </a:fld>
            <a:endParaRPr lang="en-US"/>
          </a:p>
        </p:txBody>
      </p:sp>
      <p:sp>
        <p:nvSpPr>
          <p:cNvPr id="31" name="Footer Placeholder 30"/>
          <p:cNvSpPr>
            <a:spLocks noGrp="1"/>
          </p:cNvSpPr>
          <p:nvPr>
            <p:ph type="ftr" sz="quarter" idx="11"/>
          </p:nvPr>
        </p:nvSpPr>
        <p:spPr/>
        <p:txBody>
          <a:bodyPr/>
          <a:lstStyle/>
          <a:p>
            <a:r>
              <a:rPr lang="en-US" smtClean="0"/>
              <a:t>C. Aidala, INFN Ferrrara, June 17, 2010</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1682"/>
                                        </p:tgtEl>
                                        <p:attrNameLst>
                                          <p:attrName>style.visibility</p:attrName>
                                        </p:attrNameLst>
                                      </p:cBhvr>
                                      <p:to>
                                        <p:strVal val="visible"/>
                                      </p:to>
                                    </p:set>
                                    <p:animEffect transition="in" filter="blinds(horizontal)">
                                      <p:cBhvr>
                                        <p:cTn id="11" dur="500"/>
                                        <p:tgtEl>
                                          <p:spTgt spid="7168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1687"/>
                                        </p:tgtEl>
                                        <p:attrNameLst>
                                          <p:attrName>style.visibility</p:attrName>
                                        </p:attrNameLst>
                                      </p:cBhvr>
                                      <p:to>
                                        <p:strVal val="visible"/>
                                      </p:to>
                                    </p:set>
                                    <p:animEffect transition="in" filter="blinds(horizontal)">
                                      <p:cBhvr>
                                        <p:cTn id="14" dur="500"/>
                                        <p:tgtEl>
                                          <p:spTgt spid="71687"/>
                                        </p:tgtEl>
                                      </p:cBhvr>
                                    </p:animEffect>
                                  </p:childTnLst>
                                </p:cTn>
                              </p:par>
                              <p:par>
                                <p:cTn id="15" presetID="3" presetClass="entr" presetSubtype="10" fill="hold" nodeType="withEffect">
                                  <p:stCondLst>
                                    <p:cond delay="0"/>
                                  </p:stCondLst>
                                  <p:childTnLst>
                                    <p:set>
                                      <p:cBhvr>
                                        <p:cTn id="16" dur="1" fill="hold">
                                          <p:stCondLst>
                                            <p:cond delay="0"/>
                                          </p:stCondLst>
                                        </p:cTn>
                                        <p:tgtEl>
                                          <p:spTgt spid="71730"/>
                                        </p:tgtEl>
                                        <p:attrNameLst>
                                          <p:attrName>style.visibility</p:attrName>
                                        </p:attrNameLst>
                                      </p:cBhvr>
                                      <p:to>
                                        <p:strVal val="visible"/>
                                      </p:to>
                                    </p:set>
                                    <p:animEffect transition="in" filter="blinds(horizontal)">
                                      <p:cBhvr>
                                        <p:cTn id="17" dur="500"/>
                                        <p:tgtEl>
                                          <p:spTgt spid="71730"/>
                                        </p:tgtEl>
                                      </p:cBhvr>
                                    </p:animEffect>
                                  </p:childTnLst>
                                </p:cTn>
                              </p:par>
                              <p:par>
                                <p:cTn id="18" presetID="3" presetClass="entr" presetSubtype="10" fill="hold" nodeType="withEffect">
                                  <p:stCondLst>
                                    <p:cond delay="0"/>
                                  </p:stCondLst>
                                  <p:childTnLst>
                                    <p:set>
                                      <p:cBhvr>
                                        <p:cTn id="19" dur="1" fill="hold">
                                          <p:stCondLst>
                                            <p:cond delay="0"/>
                                          </p:stCondLst>
                                        </p:cTn>
                                        <p:tgtEl>
                                          <p:spTgt spid="71728"/>
                                        </p:tgtEl>
                                        <p:attrNameLst>
                                          <p:attrName>style.visibility</p:attrName>
                                        </p:attrNameLst>
                                      </p:cBhvr>
                                      <p:to>
                                        <p:strVal val="visible"/>
                                      </p:to>
                                    </p:set>
                                    <p:animEffect transition="in" filter="blinds(horizontal)">
                                      <p:cBhvr>
                                        <p:cTn id="20" dur="500"/>
                                        <p:tgtEl>
                                          <p:spTgt spid="7172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52400" y="152400"/>
            <a:ext cx="5280025" cy="3581400"/>
            <a:chOff x="74613" y="685800"/>
            <a:chExt cx="5280025" cy="3581400"/>
          </a:xfrm>
        </p:grpSpPr>
        <p:pic>
          <p:nvPicPr>
            <p:cNvPr id="97283" name="Picture 2" descr="dssv_dg"/>
            <p:cNvPicPr>
              <a:picLocks noChangeAspect="1" noChangeArrowheads="1"/>
            </p:cNvPicPr>
            <p:nvPr/>
          </p:nvPicPr>
          <p:blipFill>
            <a:blip r:embed="rId3" cstate="print">
              <a:lum bright="-10000" contrast="20000"/>
            </a:blip>
            <a:srcRect/>
            <a:stretch>
              <a:fillRect/>
            </a:stretch>
          </p:blipFill>
          <p:spPr bwMode="auto">
            <a:xfrm>
              <a:off x="74613" y="685800"/>
              <a:ext cx="5280025" cy="3581400"/>
            </a:xfrm>
            <a:prstGeom prst="rect">
              <a:avLst/>
            </a:prstGeom>
            <a:noFill/>
            <a:ln w="9525">
              <a:noFill/>
              <a:miter lim="800000"/>
              <a:headEnd/>
              <a:tailEnd/>
            </a:ln>
          </p:spPr>
        </p:pic>
        <p:sp>
          <p:nvSpPr>
            <p:cNvPr id="97284" name="Rectangle 17"/>
            <p:cNvSpPr>
              <a:spLocks noChangeArrowheads="1"/>
            </p:cNvSpPr>
            <p:nvPr/>
          </p:nvSpPr>
          <p:spPr bwMode="auto">
            <a:xfrm>
              <a:off x="4299857" y="685800"/>
              <a:ext cx="1051560" cy="1426464"/>
            </a:xfrm>
            <a:prstGeom prst="rect">
              <a:avLst/>
            </a:prstGeom>
            <a:noFill/>
            <a:ln w="9525" algn="ctr">
              <a:solidFill>
                <a:schemeClr val="tx1"/>
              </a:solidFill>
              <a:round/>
              <a:headEnd/>
              <a:tailEnd/>
            </a:ln>
          </p:spPr>
          <p:txBody>
            <a:bodyPr/>
            <a:lstStyle/>
            <a:p>
              <a:pPr eaLnBrk="1" hangingPunct="1"/>
              <a:endParaRPr lang="en-US" sz="1600" b="1"/>
            </a:p>
          </p:txBody>
        </p:sp>
      </p:grpSp>
      <p:sp>
        <p:nvSpPr>
          <p:cNvPr id="97285" name="Rectangle 4"/>
          <p:cNvSpPr>
            <a:spLocks noGrp="1" noChangeArrowheads="1"/>
          </p:cNvSpPr>
          <p:nvPr>
            <p:ph type="body" idx="4294967295"/>
          </p:nvPr>
        </p:nvSpPr>
        <p:spPr bwMode="auto">
          <a:xfrm>
            <a:off x="0" y="4038600"/>
            <a:ext cx="4114800" cy="2209800"/>
          </a:xfrm>
          <a:prstGeom prst="rect">
            <a:avLst/>
          </a:prstGeom>
          <a:noFill/>
          <a:ln>
            <a:noFill/>
            <a:miter lim="800000"/>
            <a:headEnd/>
            <a:tailEnd/>
          </a:ln>
        </p:spPr>
        <p:txBody>
          <a:bodyPr/>
          <a:lstStyle/>
          <a:p>
            <a:pPr>
              <a:buClr>
                <a:schemeClr val="tx1"/>
              </a:buClr>
              <a:buFont typeface="Wingdings" pitchFamily="2" charset="2"/>
              <a:buNone/>
            </a:pPr>
            <a:r>
              <a:rPr lang="en-US" sz="1200" b="1" dirty="0">
                <a:solidFill>
                  <a:srgbClr val="D3140C"/>
                </a:solidFill>
              </a:rPr>
              <a:t>	</a:t>
            </a:r>
            <a:r>
              <a:rPr lang="en-US" sz="2400" dirty="0" smtClean="0"/>
              <a:t>Any parameterization or assumption for </a:t>
            </a:r>
            <a:r>
              <a:rPr lang="en-US" sz="2400" dirty="0">
                <a:latin typeface="Symbol" pitchFamily="18" charset="2"/>
                <a:sym typeface="Symbol" pitchFamily="18" charset="2"/>
              </a:rPr>
              <a:t></a:t>
            </a:r>
            <a:r>
              <a:rPr lang="en-US" sz="2400" dirty="0"/>
              <a:t>g(x) </a:t>
            </a:r>
            <a:r>
              <a:rPr lang="en-US" sz="2400" dirty="0" err="1"/>
              <a:t>vs</a:t>
            </a:r>
            <a:r>
              <a:rPr lang="en-US" sz="2400" dirty="0"/>
              <a:t> x </a:t>
            </a:r>
            <a:r>
              <a:rPr lang="en-US" sz="2400" dirty="0" smtClean="0"/>
              <a:t>can </a:t>
            </a:r>
            <a:r>
              <a:rPr lang="en-US" sz="2400" dirty="0"/>
              <a:t>be translated into predictions for A</a:t>
            </a:r>
            <a:r>
              <a:rPr lang="en-US" sz="2400" baseline="-25000" dirty="0"/>
              <a:t>LL</a:t>
            </a:r>
            <a:r>
              <a:rPr lang="en-US" sz="2400" dirty="0"/>
              <a:t> vs. </a:t>
            </a:r>
            <a:r>
              <a:rPr lang="en-US" sz="2400" dirty="0" smtClean="0"/>
              <a:t>jet, </a:t>
            </a:r>
            <a:r>
              <a:rPr lang="en-US" sz="2400" dirty="0" err="1" smtClean="0"/>
              <a:t>pion</a:t>
            </a:r>
            <a:r>
              <a:rPr lang="en-US" sz="2400" dirty="0" smtClean="0"/>
              <a:t>, etc. </a:t>
            </a:r>
            <a:r>
              <a:rPr lang="en-US" sz="2400" dirty="0" err="1"/>
              <a:t>p</a:t>
            </a:r>
            <a:r>
              <a:rPr lang="en-US" sz="2400" baseline="-25000" dirty="0" err="1"/>
              <a:t>T</a:t>
            </a:r>
            <a:r>
              <a:rPr lang="en-US" sz="2400" baseline="-25000" dirty="0"/>
              <a:t> </a:t>
            </a:r>
            <a:r>
              <a:rPr lang="en-US" sz="2400" dirty="0"/>
              <a:t> and compared with RHIC data.</a:t>
            </a:r>
          </a:p>
        </p:txBody>
      </p:sp>
      <p:sp>
        <p:nvSpPr>
          <p:cNvPr id="97288" name="TextBox 11"/>
          <p:cNvSpPr txBox="1">
            <a:spLocks noChangeArrowheads="1"/>
          </p:cNvSpPr>
          <p:nvPr/>
        </p:nvSpPr>
        <p:spPr bwMode="auto">
          <a:xfrm>
            <a:off x="0" y="3581400"/>
            <a:ext cx="5257800" cy="336550"/>
          </a:xfrm>
          <a:prstGeom prst="rect">
            <a:avLst/>
          </a:prstGeom>
          <a:solidFill>
            <a:schemeClr val="bg1"/>
          </a:solidFill>
          <a:ln w="9525">
            <a:noFill/>
            <a:miter lim="800000"/>
            <a:headEnd/>
            <a:tailEnd/>
          </a:ln>
        </p:spPr>
        <p:txBody>
          <a:bodyPr>
            <a:spAutoFit/>
          </a:bodyPr>
          <a:lstStyle/>
          <a:p>
            <a:pPr algn="ctr" eaLnBrk="1" hangingPunct="1"/>
            <a:r>
              <a:rPr lang="en-US" sz="1600" b="1" i="1" dirty="0" err="1">
                <a:solidFill>
                  <a:schemeClr val="tx1"/>
                </a:solidFill>
              </a:rPr>
              <a:t>Bjorken</a:t>
            </a:r>
            <a:r>
              <a:rPr lang="en-US" sz="1600" b="1" i="1" dirty="0">
                <a:solidFill>
                  <a:schemeClr val="tx1"/>
                </a:solidFill>
              </a:rPr>
              <a:t>  x</a:t>
            </a:r>
          </a:p>
        </p:txBody>
      </p:sp>
      <p:pic>
        <p:nvPicPr>
          <p:cNvPr id="97287" name="Picture 2" descr="dssv_all2005"/>
          <p:cNvPicPr>
            <a:picLocks noChangeAspect="1" noChangeArrowheads="1"/>
          </p:cNvPicPr>
          <p:nvPr/>
        </p:nvPicPr>
        <p:blipFill>
          <a:blip r:embed="rId4" cstate="print"/>
          <a:srcRect r="7446"/>
          <a:stretch>
            <a:fillRect/>
          </a:stretch>
        </p:blipFill>
        <p:spPr bwMode="auto">
          <a:xfrm>
            <a:off x="4343400" y="2590800"/>
            <a:ext cx="4648200" cy="3406775"/>
          </a:xfrm>
          <a:prstGeom prst="rect">
            <a:avLst/>
          </a:prstGeom>
          <a:noFill/>
          <a:ln w="9525">
            <a:noFill/>
            <a:miter lim="800000"/>
            <a:headEnd/>
            <a:tailEnd/>
          </a:ln>
        </p:spPr>
      </p:pic>
      <p:sp>
        <p:nvSpPr>
          <p:cNvPr id="97289" name="Text Box 5"/>
          <p:cNvSpPr txBox="1">
            <a:spLocks noChangeArrowheads="1"/>
          </p:cNvSpPr>
          <p:nvPr/>
        </p:nvSpPr>
        <p:spPr bwMode="auto">
          <a:xfrm>
            <a:off x="762000" y="609600"/>
            <a:ext cx="1676400" cy="323165"/>
          </a:xfrm>
          <a:prstGeom prst="rect">
            <a:avLst/>
          </a:prstGeom>
          <a:noFill/>
          <a:ln w="19050">
            <a:solidFill>
              <a:schemeClr val="tx1"/>
            </a:solidFill>
            <a:miter lim="800000"/>
            <a:headEnd/>
            <a:tailEnd/>
          </a:ln>
        </p:spPr>
        <p:txBody>
          <a:bodyPr>
            <a:spAutoFit/>
          </a:bodyPr>
          <a:lstStyle/>
          <a:p>
            <a:pPr algn="ctr" eaLnBrk="1" hangingPunct="1"/>
            <a:r>
              <a:rPr lang="en-US" sz="1500" i="1" dirty="0">
                <a:solidFill>
                  <a:schemeClr val="tx1"/>
                </a:solidFill>
              </a:rPr>
              <a:t>Q</a:t>
            </a:r>
            <a:r>
              <a:rPr lang="en-US" sz="1500" i="1" baseline="30000" dirty="0">
                <a:solidFill>
                  <a:schemeClr val="tx1"/>
                </a:solidFill>
              </a:rPr>
              <a:t>2</a:t>
            </a:r>
            <a:r>
              <a:rPr lang="en-US" sz="1500" i="1" dirty="0">
                <a:solidFill>
                  <a:schemeClr val="tx1"/>
                </a:solidFill>
              </a:rPr>
              <a:t> = 10 GeV</a:t>
            </a:r>
            <a:r>
              <a:rPr lang="en-US" sz="1500" i="1" baseline="30000" dirty="0">
                <a:solidFill>
                  <a:schemeClr val="tx1"/>
                </a:solidFill>
              </a:rPr>
              <a:t>2</a:t>
            </a:r>
            <a:endParaRPr lang="en-US" sz="1500" i="1" dirty="0">
              <a:solidFill>
                <a:schemeClr val="tx1"/>
              </a:solidFill>
            </a:endParaRPr>
          </a:p>
        </p:txBody>
      </p:sp>
      <p:sp>
        <p:nvSpPr>
          <p:cNvPr id="10" name="Slide Number Placeholder 9"/>
          <p:cNvSpPr>
            <a:spLocks noGrp="1"/>
          </p:cNvSpPr>
          <p:nvPr>
            <p:ph type="sldNum" sz="quarter" idx="12"/>
          </p:nvPr>
        </p:nvSpPr>
        <p:spPr/>
        <p:txBody>
          <a:bodyPr/>
          <a:lstStyle/>
          <a:p>
            <a:fld id="{83F159FB-7DEB-45DF-BF94-DE0F7425313E}" type="slidenum">
              <a:rPr lang="en-US" smtClean="0"/>
              <a:pPr/>
              <a:t>12</a:t>
            </a:fld>
            <a:endParaRPr lang="en-US"/>
          </a:p>
        </p:txBody>
      </p:sp>
      <p:sp>
        <p:nvSpPr>
          <p:cNvPr id="11" name="Footer Placeholder 10"/>
          <p:cNvSpPr>
            <a:spLocks noGrp="1"/>
          </p:cNvSpPr>
          <p:nvPr>
            <p:ph type="ftr" sz="quarter" idx="11"/>
          </p:nvPr>
        </p:nvSpPr>
        <p:spPr/>
        <p:txBody>
          <a:bodyPr/>
          <a:lstStyle/>
          <a:p>
            <a:r>
              <a:rPr lang="en-US" smtClean="0"/>
              <a:t>C. Aidala, INFN Ferrrara, June 17, 2010</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 Aidala, INFN Ferrrara, June 17, 2010</a:t>
            </a:r>
            <a:endParaRPr lang="en-US" dirty="0"/>
          </a:p>
        </p:txBody>
      </p:sp>
      <p:sp>
        <p:nvSpPr>
          <p:cNvPr id="8" name="Slide Number Placeholder 5"/>
          <p:cNvSpPr>
            <a:spLocks noGrp="1"/>
          </p:cNvSpPr>
          <p:nvPr>
            <p:ph type="sldNum" sz="quarter" idx="12"/>
          </p:nvPr>
        </p:nvSpPr>
        <p:spPr/>
        <p:txBody>
          <a:bodyPr/>
          <a:lstStyle/>
          <a:p>
            <a:fld id="{D2662D2A-E6DA-44A1-8C8C-22188D3A414B}" type="slidenum">
              <a:rPr lang="en-US"/>
              <a:pPr/>
              <a:t>13</a:t>
            </a:fld>
            <a:endParaRPr lang="en-US"/>
          </a:p>
        </p:txBody>
      </p:sp>
      <p:sp>
        <p:nvSpPr>
          <p:cNvPr id="1268738" name="Rectangle 2"/>
          <p:cNvSpPr>
            <a:spLocks noGrp="1" noChangeArrowheads="1"/>
          </p:cNvSpPr>
          <p:nvPr>
            <p:ph type="title"/>
          </p:nvPr>
        </p:nvSpPr>
        <p:spPr/>
        <p:txBody>
          <a:bodyPr/>
          <a:lstStyle/>
          <a:p>
            <a:r>
              <a:rPr lang="en-US" sz="4000" dirty="0"/>
              <a:t> </a:t>
            </a:r>
            <a:r>
              <a:rPr lang="en-US" sz="4000" dirty="0" smtClean="0"/>
              <a:t>Sampling the Integral of </a:t>
            </a:r>
            <a:r>
              <a:rPr lang="en-US" sz="4000" dirty="0" smtClean="0">
                <a:latin typeface="Symbol" pitchFamily="18" charset="2"/>
              </a:rPr>
              <a:t>D</a:t>
            </a:r>
            <a:r>
              <a:rPr lang="en-US" sz="4000" dirty="0" smtClean="0"/>
              <a:t>G:</a:t>
            </a:r>
            <a:br>
              <a:rPr lang="en-US" sz="4000" dirty="0" smtClean="0"/>
            </a:br>
            <a:r>
              <a:rPr lang="en-US" sz="4000" dirty="0" smtClean="0">
                <a:latin typeface="Symbol" pitchFamily="18" charset="2"/>
              </a:rPr>
              <a:t>p</a:t>
            </a:r>
            <a:r>
              <a:rPr lang="en-US" sz="4000" baseline="30000" dirty="0" smtClean="0"/>
              <a:t>0</a:t>
            </a:r>
            <a:r>
              <a:rPr lang="en-US" sz="4000" dirty="0" smtClean="0"/>
              <a:t> </a:t>
            </a:r>
            <a:r>
              <a:rPr lang="en-US" sz="4000" dirty="0" err="1"/>
              <a:t>p</a:t>
            </a:r>
            <a:r>
              <a:rPr lang="en-US" sz="4000" baseline="-18000" dirty="0" err="1"/>
              <a:t>T</a:t>
            </a:r>
            <a:r>
              <a:rPr lang="en-US" sz="4000" dirty="0"/>
              <a:t> vs. </a:t>
            </a:r>
            <a:r>
              <a:rPr lang="en-US" sz="4000" dirty="0" err="1"/>
              <a:t>x</a:t>
            </a:r>
            <a:r>
              <a:rPr lang="en-US" sz="4000" baseline="-25000" dirty="0" err="1"/>
              <a:t>gluon</a:t>
            </a:r>
            <a:r>
              <a:rPr lang="en-US" sz="4000" b="1" baseline="-25000" dirty="0"/>
              <a:t> </a:t>
            </a:r>
            <a:endParaRPr lang="en-US" sz="4000" b="1" baseline="-25000" dirty="0">
              <a:ea typeface="Arial Unicode MS" pitchFamily="34" charset="-128"/>
              <a:cs typeface="Arial Unicode MS" pitchFamily="34" charset="-128"/>
            </a:endParaRPr>
          </a:p>
        </p:txBody>
      </p:sp>
      <p:pic>
        <p:nvPicPr>
          <p:cNvPr id="1268744" name="Picture 8"/>
          <p:cNvPicPr>
            <a:picLocks noChangeAspect="1" noChangeArrowheads="1"/>
          </p:cNvPicPr>
          <p:nvPr/>
        </p:nvPicPr>
        <p:blipFill>
          <a:blip r:embed="rId3" cstate="print"/>
          <a:srcRect/>
          <a:stretch>
            <a:fillRect/>
          </a:stretch>
        </p:blipFill>
        <p:spPr bwMode="auto">
          <a:xfrm>
            <a:off x="3452567" y="1371600"/>
            <a:ext cx="5462833" cy="4648200"/>
          </a:xfrm>
          <a:prstGeom prst="rect">
            <a:avLst/>
          </a:prstGeom>
          <a:noFill/>
          <a:ln w="9525">
            <a:noFill/>
            <a:miter lim="800000"/>
            <a:headEnd/>
            <a:tailEnd/>
          </a:ln>
          <a:effectLst/>
        </p:spPr>
      </p:pic>
      <p:sp>
        <p:nvSpPr>
          <p:cNvPr id="1268747" name="Text Box 11"/>
          <p:cNvSpPr txBox="1">
            <a:spLocks noChangeArrowheads="1"/>
          </p:cNvSpPr>
          <p:nvPr/>
        </p:nvSpPr>
        <p:spPr bwMode="auto">
          <a:xfrm>
            <a:off x="252412" y="5326559"/>
            <a:ext cx="3252788" cy="707886"/>
          </a:xfrm>
          <a:prstGeom prst="rect">
            <a:avLst/>
          </a:prstGeom>
          <a:noFill/>
          <a:ln w="9525">
            <a:noFill/>
            <a:miter lim="800000"/>
            <a:headEnd/>
            <a:tailEnd/>
          </a:ln>
          <a:effectLst/>
        </p:spPr>
        <p:txBody>
          <a:bodyPr>
            <a:spAutoFit/>
          </a:bodyPr>
          <a:lstStyle/>
          <a:p>
            <a:r>
              <a:rPr lang="en-US" sz="2000" dirty="0"/>
              <a:t>Based on simulation using NLO </a:t>
            </a:r>
            <a:r>
              <a:rPr lang="en-US" sz="2000" dirty="0" err="1"/>
              <a:t>pQCD</a:t>
            </a:r>
            <a:r>
              <a:rPr lang="en-US" sz="2000" dirty="0"/>
              <a:t> as input</a:t>
            </a:r>
          </a:p>
        </p:txBody>
      </p:sp>
      <p:sp>
        <p:nvSpPr>
          <p:cNvPr id="9" name="TextBox 8"/>
          <p:cNvSpPr txBox="1"/>
          <p:nvPr/>
        </p:nvSpPr>
        <p:spPr>
          <a:xfrm>
            <a:off x="0" y="1447800"/>
            <a:ext cx="3276600" cy="2893100"/>
          </a:xfrm>
          <a:prstGeom prst="rect">
            <a:avLst/>
          </a:prstGeom>
          <a:noFill/>
        </p:spPr>
        <p:txBody>
          <a:bodyPr wrap="square" rtlCol="0">
            <a:spAutoFit/>
          </a:bodyPr>
          <a:lstStyle/>
          <a:p>
            <a:r>
              <a:rPr lang="en-US" sz="2600" dirty="0" smtClean="0"/>
              <a:t>Inclusive asymmetry measurements in </a:t>
            </a:r>
            <a:r>
              <a:rPr lang="en-US" sz="2600" dirty="0" err="1" smtClean="0"/>
              <a:t>p+p</a:t>
            </a:r>
            <a:r>
              <a:rPr lang="en-US" sz="2600" dirty="0" smtClean="0"/>
              <a:t> collisions sample from wide bins in </a:t>
            </a:r>
            <a:r>
              <a:rPr lang="en-US" sz="2600" i="1" dirty="0" smtClean="0"/>
              <a:t>x</a:t>
            </a:r>
            <a:r>
              <a:rPr lang="en-US" sz="2600" dirty="0" smtClean="0"/>
              <a:t>—sensitive to (truncated) integral of </a:t>
            </a:r>
            <a:r>
              <a:rPr lang="en-US" sz="2600" dirty="0" smtClean="0">
                <a:latin typeface="Symbol" pitchFamily="18" charset="2"/>
              </a:rPr>
              <a:t>D</a:t>
            </a:r>
            <a:r>
              <a:rPr lang="en-US" sz="2600" dirty="0" smtClean="0"/>
              <a:t>G, not to functional form vs. </a:t>
            </a:r>
            <a:r>
              <a:rPr lang="en-US" sz="2600" i="1" dirty="0" smtClean="0"/>
              <a:t>x</a:t>
            </a:r>
            <a:endParaRPr lang="en-US" sz="2600" i="1" dirty="0"/>
          </a:p>
        </p:txBody>
      </p:sp>
      <p:sp>
        <p:nvSpPr>
          <p:cNvPr id="10" name="Text Box 3"/>
          <p:cNvSpPr txBox="1">
            <a:spLocks noChangeArrowheads="1"/>
          </p:cNvSpPr>
          <p:nvPr/>
        </p:nvSpPr>
        <p:spPr bwMode="auto">
          <a:xfrm>
            <a:off x="4672040" y="6019800"/>
            <a:ext cx="2997103" cy="430887"/>
          </a:xfrm>
          <a:prstGeom prst="rect">
            <a:avLst/>
          </a:prstGeom>
          <a:noFill/>
          <a:ln w="9525">
            <a:noFill/>
            <a:miter lim="800000"/>
            <a:headEnd/>
            <a:tailEnd/>
          </a:ln>
          <a:effectLst/>
        </p:spPr>
        <p:txBody>
          <a:bodyPr wrap="none">
            <a:spAutoFit/>
          </a:bodyPr>
          <a:lstStyle/>
          <a:p>
            <a:r>
              <a:rPr lang="en-US" sz="2200" dirty="0" smtClean="0"/>
              <a:t>PRL 103, 012003 (2009)</a:t>
            </a:r>
            <a:endParaRPr lang="en-US" sz="2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C. Aidala, INFN Ferrrara, June 17, 2010</a:t>
            </a:r>
            <a:endParaRPr lang="en-US"/>
          </a:p>
        </p:txBody>
      </p:sp>
      <p:sp>
        <p:nvSpPr>
          <p:cNvPr id="1444866" name="Rectangle 2"/>
          <p:cNvSpPr>
            <a:spLocks noGrp="1" noChangeArrowheads="1"/>
          </p:cNvSpPr>
          <p:nvPr>
            <p:ph type="title"/>
          </p:nvPr>
        </p:nvSpPr>
        <p:spPr>
          <a:xfrm>
            <a:off x="304800" y="228600"/>
            <a:ext cx="8686800" cy="457200"/>
          </a:xfrm>
        </p:spPr>
        <p:txBody>
          <a:bodyPr/>
          <a:lstStyle/>
          <a:p>
            <a:r>
              <a:rPr lang="en-US" sz="3400"/>
              <a:t>Present Status of  </a:t>
            </a:r>
            <a:r>
              <a:rPr lang="en-US" sz="3400">
                <a:latin typeface="Symbol" pitchFamily="18" charset="2"/>
              </a:rPr>
              <a:t>D</a:t>
            </a:r>
            <a:r>
              <a:rPr lang="en-US" sz="3400"/>
              <a:t>g(x):  Global pdf Analyses</a:t>
            </a:r>
          </a:p>
        </p:txBody>
      </p:sp>
      <p:sp>
        <p:nvSpPr>
          <p:cNvPr id="1444867" name="Rectangle 3"/>
          <p:cNvSpPr>
            <a:spLocks noGrp="1" noChangeArrowheads="1"/>
          </p:cNvSpPr>
          <p:nvPr>
            <p:ph type="body" idx="1"/>
          </p:nvPr>
        </p:nvSpPr>
        <p:spPr>
          <a:xfrm>
            <a:off x="76200" y="3048000"/>
            <a:ext cx="5410200" cy="3276600"/>
          </a:xfrm>
        </p:spPr>
        <p:txBody>
          <a:bodyPr/>
          <a:lstStyle/>
          <a:p>
            <a:r>
              <a:rPr lang="en-US" sz="2200" dirty="0" smtClean="0"/>
              <a:t>DSSV: The </a:t>
            </a:r>
            <a:r>
              <a:rPr lang="en-US" sz="2200" dirty="0"/>
              <a:t>first global next-to-leading-order (NLO) analysis to include </a:t>
            </a:r>
            <a:r>
              <a:rPr lang="en-US" sz="2200" i="1" dirty="0"/>
              <a:t>inclusive DIS, semi-inclusive DIS, and RHIC </a:t>
            </a:r>
            <a:r>
              <a:rPr lang="en-US" sz="2200" i="1" dirty="0" err="1"/>
              <a:t>p+p</a:t>
            </a:r>
            <a:r>
              <a:rPr lang="en-US" sz="2200" i="1" dirty="0"/>
              <a:t> data</a:t>
            </a:r>
            <a:r>
              <a:rPr lang="en-US" sz="2200" dirty="0"/>
              <a:t> on an equal footing</a:t>
            </a:r>
          </a:p>
          <a:p>
            <a:r>
              <a:rPr lang="en-US" sz="2200" dirty="0"/>
              <a:t>Truncated moment of </a:t>
            </a:r>
            <a:r>
              <a:rPr lang="en-US" sz="2200" dirty="0">
                <a:latin typeface="Symbol" pitchFamily="18" charset="2"/>
              </a:rPr>
              <a:t>D</a:t>
            </a:r>
            <a:r>
              <a:rPr lang="en-US" sz="2200" dirty="0"/>
              <a:t>g(</a:t>
            </a:r>
            <a:r>
              <a:rPr lang="en-US" sz="2200" i="1" dirty="0"/>
              <a:t>x</a:t>
            </a:r>
            <a:r>
              <a:rPr lang="en-US" sz="2200" dirty="0"/>
              <a:t>) at moderate </a:t>
            </a:r>
            <a:r>
              <a:rPr lang="en-US" sz="2200" i="1" dirty="0"/>
              <a:t>x</a:t>
            </a:r>
            <a:r>
              <a:rPr lang="en-US" sz="2200" dirty="0"/>
              <a:t> found to be small</a:t>
            </a:r>
          </a:p>
          <a:p>
            <a:r>
              <a:rPr lang="en-US" sz="2200" dirty="0"/>
              <a:t>Best fit finds node in gluon distribution near </a:t>
            </a:r>
            <a:r>
              <a:rPr lang="en-US" sz="2200" i="1" dirty="0"/>
              <a:t>x</a:t>
            </a:r>
            <a:r>
              <a:rPr lang="en-US" sz="2200" dirty="0"/>
              <a:t> ~ 0.1</a:t>
            </a:r>
          </a:p>
          <a:p>
            <a:pPr lvl="1"/>
            <a:r>
              <a:rPr lang="en-US" sz="2000" dirty="0"/>
              <a:t>Not prohibited, but not so intuitive . . .</a:t>
            </a:r>
          </a:p>
        </p:txBody>
      </p:sp>
      <p:pic>
        <p:nvPicPr>
          <p:cNvPr id="1444868" name="Picture 4" descr="DSSV STAR jets fit"/>
          <p:cNvPicPr>
            <a:picLocks noChangeAspect="1" noChangeArrowheads="1"/>
          </p:cNvPicPr>
          <p:nvPr/>
        </p:nvPicPr>
        <p:blipFill>
          <a:blip r:embed="rId3" cstate="print">
            <a:lum bright="-10000" contrast="20000"/>
          </a:blip>
          <a:srcRect/>
          <a:stretch>
            <a:fillRect/>
          </a:stretch>
        </p:blipFill>
        <p:spPr bwMode="auto">
          <a:xfrm>
            <a:off x="152400" y="976313"/>
            <a:ext cx="4800600" cy="1995487"/>
          </a:xfrm>
          <a:prstGeom prst="rect">
            <a:avLst/>
          </a:prstGeom>
          <a:noFill/>
        </p:spPr>
      </p:pic>
      <p:pic>
        <p:nvPicPr>
          <p:cNvPr id="1444870" name="Picture 6" descr="DSSV Dg vs x"/>
          <p:cNvPicPr>
            <a:picLocks noChangeAspect="1" noChangeArrowheads="1"/>
          </p:cNvPicPr>
          <p:nvPr/>
        </p:nvPicPr>
        <p:blipFill>
          <a:blip r:embed="rId4" cstate="print">
            <a:lum bright="-10000" contrast="30000"/>
          </a:blip>
          <a:srcRect/>
          <a:stretch>
            <a:fillRect/>
          </a:stretch>
        </p:blipFill>
        <p:spPr bwMode="auto">
          <a:xfrm>
            <a:off x="5638800" y="1301750"/>
            <a:ext cx="3352800" cy="3279775"/>
          </a:xfrm>
          <a:prstGeom prst="rect">
            <a:avLst/>
          </a:prstGeom>
          <a:noFill/>
        </p:spPr>
      </p:pic>
      <p:sp>
        <p:nvSpPr>
          <p:cNvPr id="1444871" name="Text Box 7"/>
          <p:cNvSpPr txBox="1">
            <a:spLocks noChangeArrowheads="1"/>
          </p:cNvSpPr>
          <p:nvPr/>
        </p:nvSpPr>
        <p:spPr bwMode="auto">
          <a:xfrm>
            <a:off x="4876800" y="914400"/>
            <a:ext cx="4419600" cy="381000"/>
          </a:xfrm>
          <a:prstGeom prst="rect">
            <a:avLst/>
          </a:prstGeom>
          <a:noFill/>
          <a:ln w="9525">
            <a:noFill/>
            <a:miter lim="800000"/>
            <a:headEnd/>
            <a:tailEnd/>
          </a:ln>
          <a:effectLst/>
        </p:spPr>
        <p:txBody>
          <a:bodyPr>
            <a:spAutoFit/>
          </a:bodyPr>
          <a:lstStyle/>
          <a:p>
            <a:pPr eaLnBrk="1" hangingPunct="1">
              <a:spcBef>
                <a:spcPct val="50000"/>
              </a:spcBef>
            </a:pPr>
            <a:r>
              <a:rPr lang="en-US" sz="1900"/>
              <a:t>de Florian et al., PRL101, 072001 (2008)</a:t>
            </a:r>
          </a:p>
        </p:txBody>
      </p:sp>
      <p:sp>
        <p:nvSpPr>
          <p:cNvPr id="1444873" name="Rectangle 9"/>
          <p:cNvSpPr>
            <a:spLocks noChangeArrowheads="1"/>
          </p:cNvSpPr>
          <p:nvPr/>
        </p:nvSpPr>
        <p:spPr bwMode="auto">
          <a:xfrm>
            <a:off x="6869113" y="1349375"/>
            <a:ext cx="1143000" cy="2843213"/>
          </a:xfrm>
          <a:prstGeom prst="rect">
            <a:avLst/>
          </a:prstGeom>
          <a:solidFill>
            <a:srgbClr val="FF0000">
              <a:alpha val="50000"/>
            </a:srgbClr>
          </a:solidFill>
          <a:ln w="9525">
            <a:solidFill>
              <a:schemeClr val="tx1"/>
            </a:solidFill>
            <a:miter lim="800000"/>
            <a:headEnd/>
            <a:tailEnd/>
          </a:ln>
          <a:effectLst/>
        </p:spPr>
        <p:txBody>
          <a:bodyPr wrap="none" anchor="ctr"/>
          <a:lstStyle/>
          <a:p>
            <a:endParaRPr lang="en-US"/>
          </a:p>
        </p:txBody>
      </p:sp>
      <p:sp>
        <p:nvSpPr>
          <p:cNvPr id="1444874" name="Line 10"/>
          <p:cNvSpPr>
            <a:spLocks noChangeShapeType="1"/>
          </p:cNvSpPr>
          <p:nvPr/>
        </p:nvSpPr>
        <p:spPr bwMode="auto">
          <a:xfrm flipV="1">
            <a:off x="6858000" y="4267200"/>
            <a:ext cx="381000" cy="609600"/>
          </a:xfrm>
          <a:prstGeom prst="line">
            <a:avLst/>
          </a:prstGeom>
          <a:noFill/>
          <a:ln w="38100">
            <a:solidFill>
              <a:srgbClr val="FF0000"/>
            </a:solidFill>
            <a:round/>
            <a:headEnd/>
            <a:tailEnd type="triangle" w="med" len="med"/>
          </a:ln>
          <a:effectLst/>
        </p:spPr>
        <p:txBody>
          <a:bodyPr/>
          <a:lstStyle/>
          <a:p>
            <a:endParaRPr lang="en-US"/>
          </a:p>
        </p:txBody>
      </p:sp>
      <p:sp>
        <p:nvSpPr>
          <p:cNvPr id="1444875" name="Text Box 11"/>
          <p:cNvSpPr txBox="1">
            <a:spLocks noChangeArrowheads="1"/>
          </p:cNvSpPr>
          <p:nvPr/>
        </p:nvSpPr>
        <p:spPr bwMode="auto">
          <a:xfrm>
            <a:off x="5181600" y="4953000"/>
            <a:ext cx="3581400" cy="711200"/>
          </a:xfrm>
          <a:prstGeom prst="rect">
            <a:avLst/>
          </a:prstGeom>
          <a:solidFill>
            <a:srgbClr val="FF0000">
              <a:alpha val="50000"/>
            </a:srgbClr>
          </a:solidFill>
          <a:ln w="9525">
            <a:solidFill>
              <a:schemeClr val="tx1"/>
            </a:solidFill>
            <a:miter lim="800000"/>
            <a:headEnd/>
            <a:tailEnd/>
          </a:ln>
          <a:effectLst/>
        </p:spPr>
        <p:txBody>
          <a:bodyPr>
            <a:spAutoFit/>
          </a:bodyPr>
          <a:lstStyle/>
          <a:p>
            <a:r>
              <a:rPr lang="en-US" sz="2000"/>
              <a:t>x range covered by current RHIC measurements at 200 GeV</a:t>
            </a:r>
          </a:p>
        </p:txBody>
      </p:sp>
      <p:sp>
        <p:nvSpPr>
          <p:cNvPr id="1444872" name="Text Box 8"/>
          <p:cNvSpPr txBox="1">
            <a:spLocks noChangeArrowheads="1"/>
          </p:cNvSpPr>
          <p:nvPr/>
        </p:nvSpPr>
        <p:spPr bwMode="auto">
          <a:xfrm>
            <a:off x="609600" y="2057400"/>
            <a:ext cx="7848600" cy="2400657"/>
          </a:xfrm>
          <a:prstGeom prst="rect">
            <a:avLst/>
          </a:prstGeom>
          <a:solidFill>
            <a:srgbClr val="00FFFF"/>
          </a:solidFill>
          <a:ln w="9525">
            <a:solidFill>
              <a:schemeClr val="tx1"/>
            </a:solidFill>
            <a:miter lim="800000"/>
            <a:headEnd/>
            <a:tailEnd/>
          </a:ln>
          <a:effectLst/>
        </p:spPr>
        <p:txBody>
          <a:bodyPr>
            <a:spAutoFit/>
          </a:bodyPr>
          <a:lstStyle/>
          <a:p>
            <a:r>
              <a:rPr lang="en-US" sz="3000" i="1" dirty="0" smtClean="0">
                <a:solidFill>
                  <a:schemeClr val="tx1"/>
                </a:solidFill>
              </a:rPr>
              <a:t>RHIC results have improved constraints, but e</a:t>
            </a:r>
            <a:r>
              <a:rPr lang="en-US" sz="3000" i="1" dirty="0" smtClean="0">
                <a:solidFill>
                  <a:schemeClr val="tx1"/>
                </a:solidFill>
              </a:rPr>
              <a:t>vidently </a:t>
            </a:r>
            <a:r>
              <a:rPr lang="en-US" sz="3000" i="1" dirty="0" smtClean="0">
                <a:solidFill>
                  <a:schemeClr val="tx1"/>
                </a:solidFill>
              </a:rPr>
              <a:t>trying to measure something small!  Still </a:t>
            </a:r>
            <a:r>
              <a:rPr lang="en-US" sz="3000" i="1" dirty="0">
                <a:solidFill>
                  <a:schemeClr val="tx1"/>
                </a:solidFill>
              </a:rPr>
              <a:t>a long road </a:t>
            </a:r>
            <a:r>
              <a:rPr lang="en-US" sz="3000" i="1" dirty="0" smtClean="0">
                <a:solidFill>
                  <a:schemeClr val="tx1"/>
                </a:solidFill>
              </a:rPr>
              <a:t>ahead . . . Need more data </a:t>
            </a:r>
            <a:r>
              <a:rPr lang="en-US" sz="3000" i="1" dirty="0">
                <a:solidFill>
                  <a:schemeClr val="tx1"/>
                </a:solidFill>
              </a:rPr>
              <a:t>and </a:t>
            </a:r>
            <a:r>
              <a:rPr lang="en-US" sz="3000" i="1" dirty="0" smtClean="0">
                <a:solidFill>
                  <a:schemeClr val="tx1"/>
                </a:solidFill>
              </a:rPr>
              <a:t>measurements covering </a:t>
            </a:r>
            <a:r>
              <a:rPr lang="en-US" sz="3000" i="1" dirty="0">
                <a:solidFill>
                  <a:schemeClr val="tx1"/>
                </a:solidFill>
              </a:rPr>
              <a:t>a greater range in gluon momentum fraction</a:t>
            </a:r>
            <a:r>
              <a:rPr lang="en-US" sz="3000" i="1" dirty="0" smtClean="0">
                <a:solidFill>
                  <a:schemeClr val="tx1"/>
                </a:solidFill>
              </a:rPr>
              <a:t>.</a:t>
            </a:r>
            <a:endParaRPr lang="en-US" sz="3000" i="1" dirty="0">
              <a:solidFill>
                <a:schemeClr val="tx1"/>
              </a:solidFill>
            </a:endParaRPr>
          </a:p>
        </p:txBody>
      </p:sp>
      <p:sp>
        <p:nvSpPr>
          <p:cNvPr id="14" name="Slide Number Placeholder 13"/>
          <p:cNvSpPr>
            <a:spLocks noGrp="1"/>
          </p:cNvSpPr>
          <p:nvPr>
            <p:ph type="sldNum" sz="quarter" idx="12"/>
          </p:nvPr>
        </p:nvSpPr>
        <p:spPr/>
        <p:txBody>
          <a:bodyPr/>
          <a:lstStyle/>
          <a:p>
            <a:fld id="{9CCA4942-7CEE-491C-9F3A-ADE7BC2C4973}"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4872"/>
                                        </p:tgtEl>
                                        <p:attrNameLst>
                                          <p:attrName>style.visibility</p:attrName>
                                        </p:attrNameLst>
                                      </p:cBhvr>
                                      <p:to>
                                        <p:strVal val="visible"/>
                                      </p:to>
                                    </p:set>
                                    <p:anim calcmode="lin" valueType="num">
                                      <p:cBhvr additive="base">
                                        <p:cTn id="7" dur="500" fill="hold"/>
                                        <p:tgtEl>
                                          <p:spTgt spid="1444872"/>
                                        </p:tgtEl>
                                        <p:attrNameLst>
                                          <p:attrName>ppt_x</p:attrName>
                                        </p:attrNameLst>
                                      </p:cBhvr>
                                      <p:tavLst>
                                        <p:tav tm="0">
                                          <p:val>
                                            <p:strVal val="#ppt_x"/>
                                          </p:val>
                                        </p:tav>
                                        <p:tav tm="100000">
                                          <p:val>
                                            <p:strVal val="#ppt_x"/>
                                          </p:val>
                                        </p:tav>
                                      </p:tavLst>
                                    </p:anim>
                                    <p:anim calcmode="lin" valueType="num">
                                      <p:cBhvr additive="base">
                                        <p:cTn id="8" dur="500" fill="hold"/>
                                        <p:tgtEl>
                                          <p:spTgt spid="14448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INFN Ferrrara, June 17, 2010</a:t>
            </a:r>
            <a:endParaRPr lang="en-US"/>
          </a:p>
        </p:txBody>
      </p:sp>
      <p:grpSp>
        <p:nvGrpSpPr>
          <p:cNvPr id="2" name="Group 2"/>
          <p:cNvGrpSpPr>
            <a:grpSpLocks/>
          </p:cNvGrpSpPr>
          <p:nvPr/>
        </p:nvGrpSpPr>
        <p:grpSpPr bwMode="auto">
          <a:xfrm>
            <a:off x="5029200" y="1752600"/>
            <a:ext cx="3962400" cy="3352800"/>
            <a:chOff x="3168" y="1104"/>
            <a:chExt cx="2496" cy="2112"/>
          </a:xfrm>
        </p:grpSpPr>
        <p:pic>
          <p:nvPicPr>
            <p:cNvPr id="1577987" name="Picture 3"/>
            <p:cNvPicPr>
              <a:picLocks noChangeAspect="1" noChangeArrowheads="1"/>
            </p:cNvPicPr>
            <p:nvPr/>
          </p:nvPicPr>
          <p:blipFill>
            <a:blip r:embed="rId4" cstate="print"/>
            <a:srcRect/>
            <a:stretch>
              <a:fillRect/>
            </a:stretch>
          </p:blipFill>
          <p:spPr bwMode="auto">
            <a:xfrm>
              <a:off x="3168" y="1104"/>
              <a:ext cx="2496" cy="2112"/>
            </a:xfrm>
            <a:prstGeom prst="rect">
              <a:avLst/>
            </a:prstGeom>
            <a:noFill/>
            <a:ln w="12700">
              <a:noFill/>
              <a:miter lim="800000"/>
              <a:headEnd/>
              <a:tailEnd/>
            </a:ln>
            <a:effectLst/>
          </p:spPr>
        </p:pic>
        <p:sp>
          <p:nvSpPr>
            <p:cNvPr id="1577988" name="Text Box 4"/>
            <p:cNvSpPr txBox="1">
              <a:spLocks noChangeArrowheads="1"/>
            </p:cNvSpPr>
            <p:nvPr/>
          </p:nvSpPr>
          <p:spPr bwMode="auto">
            <a:xfrm>
              <a:off x="3360" y="1296"/>
              <a:ext cx="1981" cy="288"/>
            </a:xfrm>
            <a:prstGeom prst="rect">
              <a:avLst/>
            </a:prstGeom>
            <a:noFill/>
            <a:ln w="9525">
              <a:noFill/>
              <a:miter lim="800000"/>
              <a:headEnd/>
              <a:tailEnd/>
            </a:ln>
            <a:effectLst/>
          </p:spPr>
          <p:txBody>
            <a:bodyPr wrap="none">
              <a:spAutoFit/>
            </a:bodyPr>
            <a:lstStyle/>
            <a:p>
              <a:r>
                <a:rPr lang="en-US">
                  <a:solidFill>
                    <a:schemeClr val="tx1"/>
                  </a:solidFill>
                </a:rPr>
                <a:t>Fraction pions produced</a:t>
              </a:r>
            </a:p>
          </p:txBody>
        </p:sp>
      </p:grpSp>
      <p:sp>
        <p:nvSpPr>
          <p:cNvPr id="1577989" name="Rectangle 5"/>
          <p:cNvSpPr>
            <a:spLocks noGrp="1" noChangeArrowheads="1"/>
          </p:cNvSpPr>
          <p:nvPr>
            <p:ph type="title"/>
          </p:nvPr>
        </p:nvSpPr>
        <p:spPr/>
        <p:txBody>
          <a:bodyPr/>
          <a:lstStyle/>
          <a:p>
            <a:r>
              <a:rPr lang="en-US"/>
              <a:t>The Pion Isospin Triplet, A</a:t>
            </a:r>
            <a:r>
              <a:rPr lang="en-US" baseline="-18000"/>
              <a:t>LL</a:t>
            </a:r>
            <a:r>
              <a:rPr lang="en-US"/>
              <a:t> and </a:t>
            </a:r>
            <a:r>
              <a:rPr lang="en-US">
                <a:latin typeface="Symbol" pitchFamily="18" charset="2"/>
              </a:rPr>
              <a:t>D</a:t>
            </a:r>
            <a:r>
              <a:rPr lang="en-US"/>
              <a:t>G</a:t>
            </a:r>
          </a:p>
        </p:txBody>
      </p:sp>
      <p:sp>
        <p:nvSpPr>
          <p:cNvPr id="1577990" name="Rectangle 6"/>
          <p:cNvSpPr>
            <a:spLocks noGrp="1" noChangeArrowheads="1"/>
          </p:cNvSpPr>
          <p:nvPr>
            <p:ph type="body" idx="1"/>
          </p:nvPr>
        </p:nvSpPr>
        <p:spPr>
          <a:xfrm>
            <a:off x="228600" y="1447800"/>
            <a:ext cx="4724400" cy="4495800"/>
          </a:xfrm>
        </p:spPr>
        <p:txBody>
          <a:bodyPr/>
          <a:lstStyle/>
          <a:p>
            <a:pPr>
              <a:lnSpc>
                <a:spcPct val="80000"/>
              </a:lnSpc>
            </a:pPr>
            <a:r>
              <a:rPr lang="en-US" sz="2400" dirty="0"/>
              <a:t>At transverse </a:t>
            </a:r>
            <a:r>
              <a:rPr lang="en-US" sz="2400" dirty="0" err="1"/>
              <a:t>momenta</a:t>
            </a:r>
            <a:r>
              <a:rPr lang="en-US" sz="2400" dirty="0"/>
              <a:t>  &gt; ~5 </a:t>
            </a:r>
            <a:r>
              <a:rPr lang="en-US" sz="2400" dirty="0" err="1"/>
              <a:t>GeV</a:t>
            </a:r>
            <a:r>
              <a:rPr lang="en-US" sz="2400" dirty="0"/>
              <a:t>/c, </a:t>
            </a:r>
            <a:r>
              <a:rPr lang="en-US" sz="2400" dirty="0" err="1"/>
              <a:t>midrapidity</a:t>
            </a:r>
            <a:r>
              <a:rPr lang="en-US" sz="2400" dirty="0"/>
              <a:t> </a:t>
            </a:r>
            <a:r>
              <a:rPr lang="en-US" sz="2400" dirty="0" err="1"/>
              <a:t>pions</a:t>
            </a:r>
            <a:r>
              <a:rPr lang="en-US" sz="2400" dirty="0"/>
              <a:t> dominantly produced via </a:t>
            </a:r>
            <a:r>
              <a:rPr lang="en-US" sz="2400" dirty="0" err="1"/>
              <a:t>qg</a:t>
            </a:r>
            <a:r>
              <a:rPr lang="en-US" sz="2400" dirty="0"/>
              <a:t> scattering</a:t>
            </a:r>
          </a:p>
          <a:p>
            <a:pPr>
              <a:lnSpc>
                <a:spcPct val="80000"/>
              </a:lnSpc>
            </a:pPr>
            <a:r>
              <a:rPr lang="en-US" sz="2400" dirty="0"/>
              <a:t>Tendency of </a:t>
            </a:r>
            <a:r>
              <a:rPr lang="en-US" sz="2400" dirty="0">
                <a:latin typeface="Symbol" pitchFamily="18" charset="2"/>
              </a:rPr>
              <a:t>p</a:t>
            </a:r>
            <a:r>
              <a:rPr lang="en-US" sz="2400" baseline="30000" dirty="0"/>
              <a:t>+</a:t>
            </a:r>
            <a:r>
              <a:rPr lang="en-US" sz="2400" dirty="0"/>
              <a:t>        to fragment from an up quark and </a:t>
            </a:r>
            <a:r>
              <a:rPr lang="en-US" sz="2400" dirty="0">
                <a:latin typeface="Symbol" pitchFamily="18" charset="2"/>
              </a:rPr>
              <a:t>p</a:t>
            </a:r>
            <a:r>
              <a:rPr lang="en-US" sz="2400" baseline="30000" dirty="0"/>
              <a:t>-</a:t>
            </a:r>
            <a:r>
              <a:rPr lang="en-US" sz="2400" dirty="0"/>
              <a:t>         from a down quark and fact that </a:t>
            </a:r>
            <a:r>
              <a:rPr lang="en-US" sz="2400" dirty="0">
                <a:latin typeface="Symbol" pitchFamily="18" charset="2"/>
              </a:rPr>
              <a:t>D</a:t>
            </a:r>
            <a:r>
              <a:rPr lang="en-US" sz="2400" dirty="0"/>
              <a:t>u and </a:t>
            </a:r>
            <a:r>
              <a:rPr lang="en-US" sz="2400" dirty="0" err="1">
                <a:latin typeface="Symbol" pitchFamily="18" charset="2"/>
              </a:rPr>
              <a:t>D</a:t>
            </a:r>
            <a:r>
              <a:rPr lang="en-US" sz="2400" dirty="0" err="1"/>
              <a:t>d</a:t>
            </a:r>
            <a:r>
              <a:rPr lang="en-US" sz="2400" dirty="0"/>
              <a:t> have opposite signs make A</a:t>
            </a:r>
            <a:r>
              <a:rPr lang="en-US" sz="2400" baseline="-18000" dirty="0"/>
              <a:t>LL</a:t>
            </a:r>
            <a:r>
              <a:rPr lang="en-US" sz="2400" dirty="0"/>
              <a:t> of </a:t>
            </a:r>
            <a:r>
              <a:rPr lang="en-US" sz="2400" dirty="0">
                <a:latin typeface="Symbol" pitchFamily="18" charset="2"/>
              </a:rPr>
              <a:t>p</a:t>
            </a:r>
            <a:r>
              <a:rPr lang="en-US" sz="2400" baseline="30000" dirty="0"/>
              <a:t>+</a:t>
            </a:r>
            <a:r>
              <a:rPr lang="en-US" sz="2400" dirty="0"/>
              <a:t> and </a:t>
            </a:r>
            <a:r>
              <a:rPr lang="en-US" sz="2400" dirty="0">
                <a:latin typeface="Symbol" pitchFamily="18" charset="2"/>
              </a:rPr>
              <a:t>p</a:t>
            </a:r>
            <a:r>
              <a:rPr lang="en-US" sz="2400" baseline="30000" dirty="0"/>
              <a:t>-</a:t>
            </a:r>
            <a:r>
              <a:rPr lang="en-US" sz="2400" dirty="0"/>
              <a:t> differ </a:t>
            </a:r>
          </a:p>
          <a:p>
            <a:pPr>
              <a:lnSpc>
                <a:spcPct val="80000"/>
              </a:lnSpc>
            </a:pPr>
            <a:r>
              <a:rPr lang="en-US" sz="2400" dirty="0"/>
              <a:t>Order of asymmetries of </a:t>
            </a:r>
            <a:r>
              <a:rPr lang="en-US" sz="2400" dirty="0" err="1"/>
              <a:t>pion</a:t>
            </a:r>
            <a:r>
              <a:rPr lang="en-US" sz="2400" dirty="0"/>
              <a:t> species can provide information on the </a:t>
            </a:r>
            <a:r>
              <a:rPr lang="en-US" sz="2400" i="1" dirty="0"/>
              <a:t>sign</a:t>
            </a:r>
            <a:r>
              <a:rPr lang="en-US" sz="2400" dirty="0"/>
              <a:t> of </a:t>
            </a:r>
            <a:r>
              <a:rPr lang="en-US" sz="2400" dirty="0">
                <a:latin typeface="Symbol" pitchFamily="18" charset="2"/>
              </a:rPr>
              <a:t>D</a:t>
            </a:r>
            <a:r>
              <a:rPr lang="en-US" sz="2400" dirty="0"/>
              <a:t>G, which remains </a:t>
            </a:r>
            <a:r>
              <a:rPr lang="en-US" sz="2400" dirty="0" smtClean="0"/>
              <a:t>uncertain . . .</a:t>
            </a:r>
            <a:endParaRPr lang="en-US" sz="2400" dirty="0"/>
          </a:p>
        </p:txBody>
      </p:sp>
      <p:graphicFrame>
        <p:nvGraphicFramePr>
          <p:cNvPr id="1577991" name="Object 7"/>
          <p:cNvGraphicFramePr>
            <a:graphicFrameLocks noChangeAspect="1"/>
          </p:cNvGraphicFramePr>
          <p:nvPr>
            <p:ph sz="quarter" idx="4294967295"/>
          </p:nvPr>
        </p:nvGraphicFramePr>
        <p:xfrm>
          <a:off x="2579688" y="2668588"/>
          <a:ext cx="595312" cy="412750"/>
        </p:xfrm>
        <a:graphic>
          <a:graphicData uri="http://schemas.openxmlformats.org/presentationml/2006/ole">
            <p:oleObj spid="_x0000_s1753090" name="Equation" r:id="rId5" imgW="330120" imgH="228600" progId="Equation.3">
              <p:embed/>
            </p:oleObj>
          </a:graphicData>
        </a:graphic>
      </p:graphicFrame>
      <p:graphicFrame>
        <p:nvGraphicFramePr>
          <p:cNvPr id="1577992" name="Object 8"/>
          <p:cNvGraphicFramePr>
            <a:graphicFrameLocks noChangeAspect="1"/>
          </p:cNvGraphicFramePr>
          <p:nvPr>
            <p:ph sz="quarter" idx="4294967295"/>
          </p:nvPr>
        </p:nvGraphicFramePr>
        <p:xfrm>
          <a:off x="3657600" y="3005138"/>
          <a:ext cx="598488" cy="368300"/>
        </p:xfrm>
        <a:graphic>
          <a:graphicData uri="http://schemas.openxmlformats.org/presentationml/2006/ole">
            <p:oleObj spid="_x0000_s1753091" name="Equation" r:id="rId6" imgW="330120" imgH="203040" progId="Equation.3">
              <p:embed/>
            </p:oleObj>
          </a:graphicData>
        </a:graphic>
      </p:graphicFrame>
      <p:graphicFrame>
        <p:nvGraphicFramePr>
          <p:cNvPr id="1577993" name="Object 9"/>
          <p:cNvGraphicFramePr>
            <a:graphicFrameLocks noChangeAspect="1"/>
          </p:cNvGraphicFramePr>
          <p:nvPr/>
        </p:nvGraphicFramePr>
        <p:xfrm>
          <a:off x="2652713" y="5638800"/>
          <a:ext cx="4056062" cy="619125"/>
        </p:xfrm>
        <a:graphic>
          <a:graphicData uri="http://schemas.openxmlformats.org/presentationml/2006/ole">
            <p:oleObj spid="_x0000_s1753092" name="Equation" r:id="rId7" imgW="1663560" imgH="253800" progId="Equation.3">
              <p:embed/>
            </p:oleObj>
          </a:graphicData>
        </a:graphic>
      </p:graphicFrame>
      <p:sp>
        <p:nvSpPr>
          <p:cNvPr id="13" name="Slide Number Placeholder 12"/>
          <p:cNvSpPr>
            <a:spLocks noGrp="1"/>
          </p:cNvSpPr>
          <p:nvPr>
            <p:ph type="sldNum" sz="quarter" idx="12"/>
          </p:nvPr>
        </p:nvSpPr>
        <p:spPr/>
        <p:txBody>
          <a:bodyPr/>
          <a:lstStyle/>
          <a:p>
            <a:fld id="{9CCA4942-7CEE-491C-9F3A-ADE7BC2C4973}" type="slidenum">
              <a:rPr lang="en-US" smtClean="0"/>
              <a:pPr/>
              <a:t>15</a:t>
            </a:fld>
            <a:endParaRPr lang="en-US"/>
          </a:p>
        </p:txBody>
      </p:sp>
      <p:sp>
        <p:nvSpPr>
          <p:cNvPr id="14" name="Text Box 11"/>
          <p:cNvSpPr txBox="1">
            <a:spLocks noChangeArrowheads="1"/>
          </p:cNvSpPr>
          <p:nvPr/>
        </p:nvSpPr>
        <p:spPr bwMode="auto">
          <a:xfrm>
            <a:off x="914400" y="2590800"/>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PHENIX preliminary results from 2009 data released last week</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7993"/>
                                        </p:tgtEl>
                                        <p:attrNameLst>
                                          <p:attrName>style.visibility</p:attrName>
                                        </p:attrNameLst>
                                      </p:cBhvr>
                                      <p:to>
                                        <p:strVal val="visible"/>
                                      </p:to>
                                    </p:set>
                                    <p:anim calcmode="lin" valueType="num">
                                      <p:cBhvr additive="base">
                                        <p:cTn id="7" dur="500" fill="hold"/>
                                        <p:tgtEl>
                                          <p:spTgt spid="1577993"/>
                                        </p:tgtEl>
                                        <p:attrNameLst>
                                          <p:attrName>ppt_x</p:attrName>
                                        </p:attrNameLst>
                                      </p:cBhvr>
                                      <p:tavLst>
                                        <p:tav tm="0">
                                          <p:val>
                                            <p:strVal val="#ppt_x"/>
                                          </p:val>
                                        </p:tav>
                                        <p:tav tm="100000">
                                          <p:val>
                                            <p:strVal val="#ppt_x"/>
                                          </p:val>
                                        </p:tav>
                                      </p:tavLst>
                                    </p:anim>
                                    <p:anim calcmode="lin" valueType="num">
                                      <p:cBhvr additive="base">
                                        <p:cTn id="8" dur="500" fill="hold"/>
                                        <p:tgtEl>
                                          <p:spTgt spid="15779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INFN Ferrrara, June 17, 2010</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16</a:t>
            </a:fld>
            <a:endParaRPr lang="en-US"/>
          </a:p>
        </p:txBody>
      </p:sp>
      <p:pic>
        <p:nvPicPr>
          <p:cNvPr id="7" name="Picture 6"/>
          <p:cNvPicPr>
            <a:picLocks noChangeAspect="1" noChangeArrowheads="1"/>
          </p:cNvPicPr>
          <p:nvPr/>
        </p:nvPicPr>
        <p:blipFill>
          <a:blip r:embed="rId3" cstate="print"/>
          <a:srcRect/>
          <a:stretch>
            <a:fillRect/>
          </a:stretch>
        </p:blipFill>
        <p:spPr bwMode="auto">
          <a:xfrm>
            <a:off x="758758" y="3055936"/>
            <a:ext cx="3207384" cy="3268664"/>
          </a:xfrm>
          <a:prstGeom prst="rect">
            <a:avLst/>
          </a:prstGeom>
          <a:noFill/>
          <a:ln w="9525" cap="flat" cmpd="sng" algn="ctr">
            <a:noFill/>
            <a:prstDash val="solid"/>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5029200" y="2987722"/>
            <a:ext cx="3775330" cy="3325763"/>
          </a:xfrm>
          <a:prstGeom prst="rect">
            <a:avLst/>
          </a:prstGeom>
          <a:noFill/>
          <a:ln w="9525" cap="flat" cmpd="sng" algn="ctr">
            <a:noFill/>
            <a:prstDash val="solid"/>
            <a:miter lim="800000"/>
            <a:headEnd/>
            <a:tailEnd/>
          </a:ln>
        </p:spPr>
      </p:pic>
      <p:grpSp>
        <p:nvGrpSpPr>
          <p:cNvPr id="15" name="Group 38"/>
          <p:cNvGrpSpPr>
            <a:grpSpLocks/>
          </p:cNvGrpSpPr>
          <p:nvPr/>
        </p:nvGrpSpPr>
        <p:grpSpPr bwMode="auto">
          <a:xfrm>
            <a:off x="1524000" y="4740322"/>
            <a:ext cx="914400" cy="609600"/>
            <a:chOff x="2640" y="912"/>
            <a:chExt cx="864" cy="528"/>
          </a:xfrm>
        </p:grpSpPr>
        <p:sp>
          <p:nvSpPr>
            <p:cNvPr id="16"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7" name="Text Box 40"/>
            <p:cNvSpPr txBox="1">
              <a:spLocks noChangeArrowheads="1"/>
            </p:cNvSpPr>
            <p:nvPr/>
          </p:nvSpPr>
          <p:spPr bwMode="auto">
            <a:xfrm>
              <a:off x="2852" y="1057"/>
              <a:ext cx="652" cy="267"/>
            </a:xfrm>
            <a:prstGeom prst="rect">
              <a:avLst/>
            </a:prstGeom>
            <a:noFill/>
            <a:ln w="12700">
              <a:noFill/>
              <a:miter lim="800000"/>
              <a:headEnd type="none" w="sm" len="sm"/>
              <a:tailEnd type="none" w="sm" len="sm"/>
            </a:ln>
            <a:effectLst/>
          </p:spPr>
          <p:txBody>
            <a:bodyPr>
              <a:spAutoFit/>
            </a:bodyPr>
            <a:lstStyle/>
            <a:p>
              <a:r>
                <a:rPr lang="en-US" sz="1400" b="1" i="1" dirty="0">
                  <a:solidFill>
                    <a:srgbClr val="1C0E81"/>
                  </a:solidFill>
                  <a:effectLst>
                    <a:outerShdw blurRad="38100" dist="38100" dir="2700000" algn="tl">
                      <a:srgbClr val="FFFFFF"/>
                    </a:outerShdw>
                  </a:effectLst>
                  <a:latin typeface="Helvetica"/>
                  <a:cs typeface="Arial" pitchFamily="34" charset="0"/>
                </a:rPr>
                <a:t>STAR</a:t>
              </a:r>
            </a:p>
          </p:txBody>
        </p:sp>
      </p:grpSp>
      <p:grpSp>
        <p:nvGrpSpPr>
          <p:cNvPr id="19" name="Group 38"/>
          <p:cNvGrpSpPr>
            <a:grpSpLocks/>
          </p:cNvGrpSpPr>
          <p:nvPr/>
        </p:nvGrpSpPr>
        <p:grpSpPr bwMode="auto">
          <a:xfrm>
            <a:off x="5562600" y="4740322"/>
            <a:ext cx="914400" cy="609600"/>
            <a:chOff x="2640" y="912"/>
            <a:chExt cx="864" cy="528"/>
          </a:xfrm>
        </p:grpSpPr>
        <p:sp>
          <p:nvSpPr>
            <p:cNvPr id="20"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21" name="Text Box 40"/>
            <p:cNvSpPr txBox="1">
              <a:spLocks noChangeArrowheads="1"/>
            </p:cNvSpPr>
            <p:nvPr/>
          </p:nvSpPr>
          <p:spPr bwMode="auto">
            <a:xfrm>
              <a:off x="2852" y="1057"/>
              <a:ext cx="652" cy="267"/>
            </a:xfrm>
            <a:prstGeom prst="rect">
              <a:avLst/>
            </a:prstGeom>
            <a:noFill/>
            <a:ln w="12700">
              <a:noFill/>
              <a:miter lim="800000"/>
              <a:headEnd type="none" w="sm" len="sm"/>
              <a:tailEnd type="none" w="sm" len="sm"/>
            </a:ln>
            <a:effectLst/>
          </p:spPr>
          <p:txBody>
            <a:bodyPr>
              <a:spAutoFit/>
            </a:bodyPr>
            <a:lstStyle/>
            <a:p>
              <a:r>
                <a:rPr lang="en-US" sz="1400" b="1" i="1" dirty="0">
                  <a:solidFill>
                    <a:srgbClr val="1C0E81"/>
                  </a:solidFill>
                  <a:effectLst>
                    <a:outerShdw blurRad="38100" dist="38100" dir="2700000" algn="tl">
                      <a:srgbClr val="FFFFFF"/>
                    </a:outerShdw>
                  </a:effectLst>
                  <a:latin typeface="Helvetica"/>
                  <a:cs typeface="Arial" pitchFamily="34" charset="0"/>
                </a:rPr>
                <a:t>STAR</a:t>
              </a:r>
            </a:p>
          </p:txBody>
        </p:sp>
      </p:grpSp>
      <p:grpSp>
        <p:nvGrpSpPr>
          <p:cNvPr id="29" name="Group 28"/>
          <p:cNvGrpSpPr/>
          <p:nvPr/>
        </p:nvGrpSpPr>
        <p:grpSpPr>
          <a:xfrm>
            <a:off x="382966" y="76200"/>
            <a:ext cx="3888166" cy="2770405"/>
            <a:chOff x="382966" y="3581400"/>
            <a:chExt cx="3888166" cy="2770405"/>
          </a:xfrm>
        </p:grpSpPr>
        <p:pic>
          <p:nvPicPr>
            <p:cNvPr id="12" name="Picture 11" descr="preliminaryNegCombinedRuns.gif"/>
            <p:cNvPicPr>
              <a:picLocks noChangeAspect="1"/>
            </p:cNvPicPr>
            <p:nvPr/>
          </p:nvPicPr>
          <p:blipFill>
            <a:blip r:embed="rId5" cstate="print"/>
            <a:stretch>
              <a:fillRect/>
            </a:stretch>
          </p:blipFill>
          <p:spPr>
            <a:xfrm>
              <a:off x="382966" y="3581400"/>
              <a:ext cx="3888166" cy="2770405"/>
            </a:xfrm>
            <a:prstGeom prst="rect">
              <a:avLst/>
            </a:prstGeom>
          </p:spPr>
        </p:pic>
        <p:pic>
          <p:nvPicPr>
            <p:cNvPr id="22" name="Picture 5" descr="1phenix-logo"/>
            <p:cNvPicPr>
              <a:picLocks noChangeAspect="1" noChangeArrowheads="1"/>
            </p:cNvPicPr>
            <p:nvPr/>
          </p:nvPicPr>
          <p:blipFill>
            <a:blip r:embed="rId6" cstate="print"/>
            <a:srcRect/>
            <a:stretch>
              <a:fillRect/>
            </a:stretch>
          </p:blipFill>
          <p:spPr bwMode="auto">
            <a:xfrm>
              <a:off x="914400" y="5687290"/>
              <a:ext cx="914400" cy="332509"/>
            </a:xfrm>
            <a:prstGeom prst="rect">
              <a:avLst/>
            </a:prstGeom>
            <a:noFill/>
          </p:spPr>
        </p:pic>
      </p:grpSp>
      <p:grpSp>
        <p:nvGrpSpPr>
          <p:cNvPr id="30" name="Group 29"/>
          <p:cNvGrpSpPr/>
          <p:nvPr/>
        </p:nvGrpSpPr>
        <p:grpSpPr>
          <a:xfrm>
            <a:off x="4953000" y="76200"/>
            <a:ext cx="3888166" cy="2770405"/>
            <a:chOff x="4953000" y="3581400"/>
            <a:chExt cx="3888166" cy="2770405"/>
          </a:xfrm>
        </p:grpSpPr>
        <p:pic>
          <p:nvPicPr>
            <p:cNvPr id="11" name="Picture 10" descr="preliminaryPosCombinedRuns.gif"/>
            <p:cNvPicPr>
              <a:picLocks noChangeAspect="1"/>
            </p:cNvPicPr>
            <p:nvPr/>
          </p:nvPicPr>
          <p:blipFill>
            <a:blip r:embed="rId7" cstate="print"/>
            <a:stretch>
              <a:fillRect/>
            </a:stretch>
          </p:blipFill>
          <p:spPr>
            <a:xfrm>
              <a:off x="4953000" y="3581400"/>
              <a:ext cx="3888166" cy="2770405"/>
            </a:xfrm>
            <a:prstGeom prst="rect">
              <a:avLst/>
            </a:prstGeom>
          </p:spPr>
        </p:pic>
        <p:pic>
          <p:nvPicPr>
            <p:cNvPr id="23" name="Picture 5" descr="1phenix-logo"/>
            <p:cNvPicPr>
              <a:picLocks noChangeAspect="1" noChangeArrowheads="1"/>
            </p:cNvPicPr>
            <p:nvPr/>
          </p:nvPicPr>
          <p:blipFill>
            <a:blip r:embed="rId6" cstate="print"/>
            <a:srcRect/>
            <a:stretch>
              <a:fillRect/>
            </a:stretch>
          </p:blipFill>
          <p:spPr bwMode="auto">
            <a:xfrm>
              <a:off x="5486400" y="5687290"/>
              <a:ext cx="914400" cy="332509"/>
            </a:xfrm>
            <a:prstGeom prst="rect">
              <a:avLst/>
            </a:prstGeom>
            <a:noFill/>
          </p:spPr>
        </p:pic>
      </p:grpSp>
      <p:sp>
        <p:nvSpPr>
          <p:cNvPr id="24" name="Oval 23"/>
          <p:cNvSpPr/>
          <p:nvPr/>
        </p:nvSpPr>
        <p:spPr bwMode="auto">
          <a:xfrm>
            <a:off x="2362200" y="6034314"/>
            <a:ext cx="457200" cy="2286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5" name="Oval 24"/>
          <p:cNvSpPr/>
          <p:nvPr/>
        </p:nvSpPr>
        <p:spPr bwMode="auto">
          <a:xfrm>
            <a:off x="6306456" y="5972628"/>
            <a:ext cx="457200" cy="2286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6" name="Oval 25"/>
          <p:cNvSpPr/>
          <p:nvPr/>
        </p:nvSpPr>
        <p:spPr bwMode="auto">
          <a:xfrm>
            <a:off x="3352800" y="2590800"/>
            <a:ext cx="609600" cy="3048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7" name="Oval 26"/>
          <p:cNvSpPr/>
          <p:nvPr/>
        </p:nvSpPr>
        <p:spPr bwMode="auto">
          <a:xfrm>
            <a:off x="7924800" y="2590800"/>
            <a:ext cx="609600" cy="3048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8" name="Text Box 11"/>
          <p:cNvSpPr txBox="1">
            <a:spLocks noChangeArrowheads="1"/>
          </p:cNvSpPr>
          <p:nvPr/>
        </p:nvSpPr>
        <p:spPr bwMode="auto">
          <a:xfrm>
            <a:off x="838200" y="2551093"/>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Still limited statistics.  Small </a:t>
            </a:r>
            <a:r>
              <a:rPr lang="en-US" sz="2800" i="1" dirty="0" smtClean="0">
                <a:solidFill>
                  <a:schemeClr val="tx1"/>
                </a:solidFill>
                <a:latin typeface="Symbol" pitchFamily="18" charset="2"/>
              </a:rPr>
              <a:t>D</a:t>
            </a:r>
            <a:r>
              <a:rPr lang="en-US" sz="2800" i="1" dirty="0" smtClean="0">
                <a:solidFill>
                  <a:schemeClr val="tx1"/>
                </a:solidFill>
              </a:rPr>
              <a:t>G </a:t>
            </a:r>
            <a:r>
              <a:rPr lang="en-US" sz="2800" i="1" dirty="0" smtClean="0">
                <a:solidFill>
                  <a:schemeClr val="tx1"/>
                </a:solidFill>
                <a:sym typeface="Wingdings" pitchFamily="2" charset="2"/>
              </a:rPr>
              <a:t> small differences between </a:t>
            </a:r>
            <a:r>
              <a:rPr lang="en-US" sz="2800" i="1" dirty="0" err="1" smtClean="0">
                <a:solidFill>
                  <a:schemeClr val="tx1"/>
                </a:solidFill>
                <a:sym typeface="Wingdings" pitchFamily="2" charset="2"/>
              </a:rPr>
              <a:t>pion</a:t>
            </a:r>
            <a:r>
              <a:rPr lang="en-US" sz="2800" i="1" dirty="0" smtClean="0">
                <a:solidFill>
                  <a:schemeClr val="tx1"/>
                </a:solidFill>
                <a:sym typeface="Wingdings" pitchFamily="2" charset="2"/>
              </a:rPr>
              <a:t> asymmetries!</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cs typeface="Times New Roman"/>
              </a:rPr>
              <a:t>η</a:t>
            </a:r>
            <a:r>
              <a:rPr lang="en-US" dirty="0" smtClean="0"/>
              <a:t> asymmetry results from PHENIX</a:t>
            </a:r>
            <a:endParaRPr lang="en-US" dirty="0"/>
          </a:p>
        </p:txBody>
      </p:sp>
      <p:sp>
        <p:nvSpPr>
          <p:cNvPr id="5" name="Slide Number Placeholder 4"/>
          <p:cNvSpPr>
            <a:spLocks noGrp="1"/>
          </p:cNvSpPr>
          <p:nvPr>
            <p:ph type="sldNum" sz="quarter" idx="12"/>
          </p:nvPr>
        </p:nvSpPr>
        <p:spPr/>
        <p:txBody>
          <a:bodyPr/>
          <a:lstStyle/>
          <a:p>
            <a:pPr>
              <a:defRPr/>
            </a:pPr>
            <a:fld id="{B3C96F80-A6DB-4388-87CA-B819615243F3}" type="slidenum">
              <a:rPr lang="en-US" smtClean="0"/>
              <a:pPr>
                <a:defRPr/>
              </a:pPr>
              <a:t>17</a:t>
            </a:fld>
            <a:endParaRPr lang="en-US"/>
          </a:p>
        </p:txBody>
      </p:sp>
      <p:sp>
        <p:nvSpPr>
          <p:cNvPr id="6" name="Content Placeholder 5"/>
          <p:cNvSpPr>
            <a:spLocks noGrp="1"/>
          </p:cNvSpPr>
          <p:nvPr>
            <p:ph sz="quarter" idx="1"/>
          </p:nvPr>
        </p:nvSpPr>
        <p:spPr>
          <a:xfrm>
            <a:off x="228600" y="1600200"/>
            <a:ext cx="3733800" cy="4495800"/>
          </a:xfrm>
        </p:spPr>
        <p:txBody>
          <a:bodyPr>
            <a:normAutofit fontScale="85000" lnSpcReduction="20000"/>
          </a:bodyPr>
          <a:lstStyle/>
          <a:p>
            <a:pPr lvl="1"/>
            <a:endParaRPr lang="en-US" sz="2000" dirty="0" smtClean="0">
              <a:cs typeface="Times New Roman" pitchFamily="18" charset="0"/>
            </a:endParaRPr>
          </a:p>
          <a:p>
            <a:pPr lvl="1">
              <a:buNone/>
            </a:pPr>
            <a:endParaRPr lang="en-US" sz="2000" dirty="0" smtClean="0">
              <a:cs typeface="Times New Roman" pitchFamily="18" charset="0"/>
            </a:endParaRPr>
          </a:p>
          <a:p>
            <a:r>
              <a:rPr lang="en-US" sz="2800" dirty="0" smtClean="0">
                <a:ea typeface="MS PGothic" pitchFamily="34" charset="-128"/>
                <a:cs typeface="Times New Roman" pitchFamily="18" charset="0"/>
                <a:sym typeface="Symbol" pitchFamily="18" charset="2"/>
              </a:rPr>
              <a:t> </a:t>
            </a:r>
            <a:r>
              <a:rPr lang="en-US" sz="2800" dirty="0" smtClean="0">
                <a:cs typeface="Times New Roman" pitchFamily="18" charset="0"/>
              </a:rPr>
              <a:t> </a:t>
            </a:r>
            <a:r>
              <a:rPr lang="el-GR" sz="2800" dirty="0" smtClean="0">
                <a:cs typeface="Times New Roman" pitchFamily="18" charset="0"/>
              </a:rPr>
              <a:t>η</a:t>
            </a:r>
            <a:r>
              <a:rPr lang="en-US" sz="2800" dirty="0" smtClean="0">
                <a:cs typeface="Times New Roman" pitchFamily="18" charset="0"/>
              </a:rPr>
              <a:t> at 200 </a:t>
            </a:r>
            <a:r>
              <a:rPr lang="en-US" sz="2800" dirty="0" err="1" smtClean="0">
                <a:cs typeface="Times New Roman" pitchFamily="18" charset="0"/>
              </a:rPr>
              <a:t>GeV</a:t>
            </a:r>
            <a:endParaRPr lang="en-US" sz="2400" dirty="0" smtClean="0"/>
          </a:p>
          <a:p>
            <a:pPr lvl="1"/>
            <a:r>
              <a:rPr lang="en-US" sz="2000" dirty="0" smtClean="0"/>
              <a:t>Analysis and sensitivities similar to </a:t>
            </a:r>
            <a:r>
              <a:rPr lang="en-US" sz="2000" dirty="0" smtClean="0">
                <a:sym typeface="Symbol" pitchFamily="18" charset="2"/>
              </a:rPr>
              <a:t></a:t>
            </a:r>
            <a:r>
              <a:rPr lang="en-US" sz="2000" baseline="30000" dirty="0" smtClean="0"/>
              <a:t>0</a:t>
            </a:r>
            <a:endParaRPr lang="en-US" sz="2000" dirty="0" smtClean="0">
              <a:ea typeface="MS PGothic" pitchFamily="34" charset="-128"/>
              <a:cs typeface="Times New Roman" pitchFamily="18" charset="0"/>
              <a:sym typeface="Symbol" pitchFamily="18" charset="2"/>
            </a:endParaRPr>
          </a:p>
          <a:p>
            <a:pPr lvl="1"/>
            <a:r>
              <a:rPr lang="en-US" sz="2000" dirty="0" smtClean="0"/>
              <a:t>Independent confirmation</a:t>
            </a:r>
          </a:p>
          <a:p>
            <a:pPr lvl="1">
              <a:buNone/>
            </a:pPr>
            <a:r>
              <a:rPr lang="en-US" sz="2000" dirty="0" smtClean="0"/>
              <a:t>     of </a:t>
            </a:r>
            <a:r>
              <a:rPr lang="en-US" sz="2000" dirty="0" smtClean="0">
                <a:sym typeface="Symbol" pitchFamily="18" charset="2"/>
              </a:rPr>
              <a:t></a:t>
            </a:r>
            <a:r>
              <a:rPr lang="en-US" sz="2000" dirty="0" smtClean="0"/>
              <a:t>G, additional statistics</a:t>
            </a:r>
          </a:p>
          <a:p>
            <a:r>
              <a:rPr lang="en-US" sz="2400" dirty="0" smtClean="0"/>
              <a:t>NLO </a:t>
            </a:r>
            <a:r>
              <a:rPr lang="en-US" sz="2400" dirty="0" err="1" smtClean="0"/>
              <a:t>pQCD</a:t>
            </a:r>
            <a:r>
              <a:rPr lang="en-US" sz="2400" dirty="0" smtClean="0"/>
              <a:t> calculations enabled by recent parameterization of eta FFs from world data (CAA, J. Seele, M. Stratmann, R. </a:t>
            </a:r>
            <a:r>
              <a:rPr lang="en-US" sz="2400" dirty="0" err="1" smtClean="0"/>
              <a:t>Sassot</a:t>
            </a:r>
            <a:r>
              <a:rPr lang="en-US" sz="2400" dirty="0" smtClean="0"/>
              <a:t>).  </a:t>
            </a:r>
          </a:p>
          <a:p>
            <a:r>
              <a:rPr lang="en-US" sz="2400" dirty="0" smtClean="0"/>
              <a:t>PHENIX 2005+2006 results and FF paper to be submitted simultaneously to PRD within a few weeks.</a:t>
            </a:r>
            <a:endParaRPr lang="en-US" sz="2400" dirty="0"/>
          </a:p>
        </p:txBody>
      </p:sp>
      <p:pic>
        <p:nvPicPr>
          <p:cNvPr id="1027" name="Picture 3"/>
          <p:cNvPicPr>
            <a:picLocks noChangeAspect="1" noChangeArrowheads="1"/>
          </p:cNvPicPr>
          <p:nvPr/>
        </p:nvPicPr>
        <p:blipFill>
          <a:blip r:embed="rId3" cstate="print"/>
          <a:srcRect/>
          <a:stretch>
            <a:fillRect/>
          </a:stretch>
        </p:blipFill>
        <p:spPr bwMode="auto">
          <a:xfrm>
            <a:off x="3886200" y="2438400"/>
            <a:ext cx="5105400" cy="3519332"/>
          </a:xfrm>
          <a:prstGeom prst="rect">
            <a:avLst/>
          </a:prstGeom>
          <a:noFill/>
          <a:ln w="9525">
            <a:noFill/>
            <a:miter lim="800000"/>
            <a:headEnd/>
            <a:tailEnd/>
          </a:ln>
        </p:spPr>
      </p:pic>
      <p:sp>
        <p:nvSpPr>
          <p:cNvPr id="10" name="Text Box 11"/>
          <p:cNvSpPr txBox="1">
            <a:spLocks noChangeArrowheads="1"/>
          </p:cNvSpPr>
          <p:nvPr/>
        </p:nvSpPr>
        <p:spPr bwMode="auto">
          <a:xfrm>
            <a:off x="1981200" y="1066800"/>
            <a:ext cx="6688138" cy="954107"/>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solidFill>
                  <a:schemeClr val="tx1"/>
                </a:solidFill>
              </a:rPr>
              <a:t>Preliminary results from 2009 data released last week</a:t>
            </a:r>
            <a:endParaRPr lang="en-US" sz="2800" i="1"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ymbol" pitchFamily="18" charset="2"/>
              </a:rPr>
              <a:t>D</a:t>
            </a:r>
            <a:r>
              <a:rPr lang="en-US" dirty="0" smtClean="0"/>
              <a:t>G/G – LO extraction from direct photon A</a:t>
            </a:r>
            <a:r>
              <a:rPr lang="en-US" baseline="-25000" dirty="0" smtClean="0"/>
              <a:t>LL</a:t>
            </a:r>
            <a:endParaRPr lang="en-US" baseline="-25000" dirty="0"/>
          </a:p>
        </p:txBody>
      </p:sp>
      <p:sp>
        <p:nvSpPr>
          <p:cNvPr id="3" name="Content Placeholder 2"/>
          <p:cNvSpPr>
            <a:spLocks noGrp="1"/>
          </p:cNvSpPr>
          <p:nvPr>
            <p:ph idx="1"/>
          </p:nvPr>
        </p:nvSpPr>
        <p:spPr>
          <a:xfrm>
            <a:off x="5562600" y="1600200"/>
            <a:ext cx="3581400" cy="4495800"/>
          </a:xfrm>
        </p:spPr>
        <p:txBody>
          <a:bodyPr/>
          <a:lstStyle/>
          <a:p>
            <a:r>
              <a:rPr lang="en-US" sz="2600" dirty="0" smtClean="0"/>
              <a:t>Statistical uncertainty from 2005 and 2006 data similar to COMPASS open charm result</a:t>
            </a:r>
          </a:p>
          <a:p>
            <a:r>
              <a:rPr lang="en-US" sz="2600" dirty="0" smtClean="0"/>
              <a:t>New 200 </a:t>
            </a:r>
            <a:r>
              <a:rPr lang="en-US" sz="2600" dirty="0" err="1" smtClean="0"/>
              <a:t>GeV</a:t>
            </a:r>
            <a:r>
              <a:rPr lang="en-US" sz="2600" dirty="0" smtClean="0"/>
              <a:t> data (16 pb</a:t>
            </a:r>
            <a:r>
              <a:rPr lang="en-US" sz="2600" baseline="30000" dirty="0" smtClean="0"/>
              <a:t>-1</a:t>
            </a:r>
            <a:r>
              <a:rPr lang="en-US" sz="2600" dirty="0" smtClean="0"/>
              <a:t>, compared to &lt; 10 in current result) from 2009 being analyzed.</a:t>
            </a:r>
            <a:endParaRPr lang="en-US" sz="2600" dirty="0"/>
          </a:p>
        </p:txBody>
      </p:sp>
      <p:sp>
        <p:nvSpPr>
          <p:cNvPr id="4" name="Footer Placeholder 3"/>
          <p:cNvSpPr>
            <a:spLocks noGrp="1"/>
          </p:cNvSpPr>
          <p:nvPr>
            <p:ph type="ftr" sz="quarter" idx="11"/>
          </p:nvPr>
        </p:nvSpPr>
        <p:spPr/>
        <p:txBody>
          <a:bodyPr/>
          <a:lstStyle/>
          <a:p>
            <a:r>
              <a:rPr lang="en-US" smtClean="0"/>
              <a:t>C. Aidala, INFN Ferrrara, June 17, 2010</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18</a:t>
            </a:fld>
            <a:endParaRPr lang="en-US" dirty="0"/>
          </a:p>
        </p:txBody>
      </p:sp>
      <p:grpSp>
        <p:nvGrpSpPr>
          <p:cNvPr id="9" name="Group 8"/>
          <p:cNvGrpSpPr/>
          <p:nvPr/>
        </p:nvGrpSpPr>
        <p:grpSpPr>
          <a:xfrm>
            <a:off x="0" y="1447800"/>
            <a:ext cx="5602023" cy="3886200"/>
            <a:chOff x="304800" y="1447800"/>
            <a:chExt cx="5602023" cy="3886200"/>
          </a:xfrm>
        </p:grpSpPr>
        <p:pic>
          <p:nvPicPr>
            <p:cNvPr id="2082818" name="Picture 2"/>
            <p:cNvPicPr>
              <a:picLocks noChangeAspect="1" noChangeArrowheads="1"/>
            </p:cNvPicPr>
            <p:nvPr/>
          </p:nvPicPr>
          <p:blipFill>
            <a:blip r:embed="rId3" cstate="print"/>
            <a:srcRect/>
            <a:stretch>
              <a:fillRect/>
            </a:stretch>
          </p:blipFill>
          <p:spPr bwMode="auto">
            <a:xfrm>
              <a:off x="304800" y="1524001"/>
              <a:ext cx="5602023" cy="3809999"/>
            </a:xfrm>
            <a:prstGeom prst="rect">
              <a:avLst/>
            </a:prstGeom>
            <a:noFill/>
            <a:ln w="9525">
              <a:noFill/>
              <a:miter lim="800000"/>
              <a:headEnd/>
              <a:tailEnd/>
            </a:ln>
          </p:spPr>
        </p:pic>
        <p:sp>
          <p:nvSpPr>
            <p:cNvPr id="7" name="TextBox 6"/>
            <p:cNvSpPr txBox="1"/>
            <p:nvPr/>
          </p:nvSpPr>
          <p:spPr>
            <a:xfrm>
              <a:off x="1005114" y="3962400"/>
              <a:ext cx="2195286" cy="877163"/>
            </a:xfrm>
            <a:prstGeom prst="rect">
              <a:avLst/>
            </a:prstGeom>
            <a:noFill/>
          </p:spPr>
          <p:txBody>
            <a:bodyPr wrap="square" rtlCol="0">
              <a:spAutoFit/>
            </a:bodyPr>
            <a:lstStyle/>
            <a:p>
              <a:r>
                <a:rPr lang="en-US" sz="1700" dirty="0" smtClean="0">
                  <a:solidFill>
                    <a:schemeClr val="tx1"/>
                  </a:solidFill>
                </a:rPr>
                <a:t>Not a PHENIX result.  Uses PHENIX preliminary data.</a:t>
              </a:r>
              <a:endParaRPr lang="en-US" sz="1700" dirty="0">
                <a:solidFill>
                  <a:schemeClr val="tx1"/>
                </a:solidFill>
              </a:endParaRPr>
            </a:p>
          </p:txBody>
        </p:sp>
        <p:sp>
          <p:nvSpPr>
            <p:cNvPr id="8" name="TextBox 7"/>
            <p:cNvSpPr txBox="1"/>
            <p:nvPr/>
          </p:nvSpPr>
          <p:spPr>
            <a:xfrm>
              <a:off x="4495800" y="1447800"/>
              <a:ext cx="1063112" cy="338554"/>
            </a:xfrm>
            <a:prstGeom prst="rect">
              <a:avLst/>
            </a:prstGeom>
            <a:noFill/>
          </p:spPr>
          <p:txBody>
            <a:bodyPr wrap="none" rtlCol="0">
              <a:spAutoFit/>
            </a:bodyPr>
            <a:lstStyle/>
            <a:p>
              <a:r>
                <a:rPr lang="en-US" sz="1600" dirty="0" smtClean="0">
                  <a:solidFill>
                    <a:schemeClr val="tx1"/>
                  </a:solidFill>
                </a:rPr>
                <a:t>R. Bennett</a:t>
              </a:r>
              <a:endParaRPr lang="en-US" sz="1600" dirty="0">
                <a:solidFill>
                  <a:schemeClr val="tx1"/>
                </a:solidFill>
              </a:endParaRPr>
            </a:p>
          </p:txBody>
        </p:sp>
      </p:grpSp>
      <p:sp>
        <p:nvSpPr>
          <p:cNvPr id="10" name="Rectangle 9"/>
          <p:cNvSpPr/>
          <p:nvPr/>
        </p:nvSpPr>
        <p:spPr bwMode="auto">
          <a:xfrm>
            <a:off x="990600" y="2971800"/>
            <a:ext cx="1981200" cy="228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pic>
        <p:nvPicPr>
          <p:cNvPr id="11" name="Picture 4" descr="rob_dp1"/>
          <p:cNvPicPr>
            <a:picLocks noChangeAspect="1" noChangeArrowheads="1"/>
          </p:cNvPicPr>
          <p:nvPr/>
        </p:nvPicPr>
        <p:blipFill>
          <a:blip r:embed="rId4" cstate="print"/>
          <a:srcRect/>
          <a:stretch>
            <a:fillRect/>
          </a:stretch>
        </p:blipFill>
        <p:spPr bwMode="auto">
          <a:xfrm>
            <a:off x="633213" y="5257801"/>
            <a:ext cx="2338587" cy="13836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INFN Ferrrara, June 17, 2010</a:t>
            </a:r>
            <a:endParaRPr lang="en-US" dirty="0"/>
          </a:p>
        </p:txBody>
      </p:sp>
      <p:sp>
        <p:nvSpPr>
          <p:cNvPr id="1582082" name="Rectangle 2"/>
          <p:cNvSpPr>
            <a:spLocks noGrp="1" noChangeArrowheads="1"/>
          </p:cNvSpPr>
          <p:nvPr>
            <p:ph type="title"/>
          </p:nvPr>
        </p:nvSpPr>
        <p:spPr/>
        <p:txBody>
          <a:bodyPr/>
          <a:lstStyle/>
          <a:p>
            <a:r>
              <a:rPr lang="en-US" sz="3800" dirty="0"/>
              <a:t>The Future of </a:t>
            </a:r>
            <a:r>
              <a:rPr lang="en-US" sz="3800" dirty="0">
                <a:latin typeface="Symbol" pitchFamily="18" charset="2"/>
              </a:rPr>
              <a:t>D</a:t>
            </a:r>
            <a:r>
              <a:rPr lang="en-US" sz="3800" dirty="0"/>
              <a:t>G Measurements at RHIC</a:t>
            </a:r>
          </a:p>
        </p:txBody>
      </p:sp>
      <p:sp>
        <p:nvSpPr>
          <p:cNvPr id="1582083" name="Rectangle 3"/>
          <p:cNvSpPr>
            <a:spLocks noGrp="1" noChangeArrowheads="1"/>
          </p:cNvSpPr>
          <p:nvPr>
            <p:ph type="body" idx="1"/>
          </p:nvPr>
        </p:nvSpPr>
        <p:spPr>
          <a:xfrm>
            <a:off x="228600" y="914400"/>
            <a:ext cx="8686800" cy="5410200"/>
          </a:xfrm>
        </p:spPr>
        <p:txBody>
          <a:bodyPr/>
          <a:lstStyle/>
          <a:p>
            <a:r>
              <a:rPr lang="en-US" sz="2600" dirty="0"/>
              <a:t>Extend </a:t>
            </a:r>
            <a:r>
              <a:rPr lang="en-US" sz="2600" i="1" dirty="0"/>
              <a:t>x</a:t>
            </a:r>
            <a:r>
              <a:rPr lang="en-US" sz="2600" dirty="0"/>
              <a:t> coverage</a:t>
            </a:r>
          </a:p>
          <a:p>
            <a:pPr lvl="1"/>
            <a:r>
              <a:rPr lang="en-US" sz="2400" dirty="0"/>
              <a:t>Run at different center-of-mass </a:t>
            </a:r>
            <a:r>
              <a:rPr lang="en-US" sz="2400" dirty="0" smtClean="0"/>
              <a:t>energies</a:t>
            </a:r>
          </a:p>
          <a:p>
            <a:pPr lvl="2"/>
            <a:r>
              <a:rPr lang="en-US" sz="2000" dirty="0" smtClean="0"/>
              <a:t>Already results for neutral </a:t>
            </a:r>
            <a:r>
              <a:rPr lang="en-US" sz="2000" dirty="0" err="1" smtClean="0"/>
              <a:t>pions</a:t>
            </a:r>
            <a:r>
              <a:rPr lang="en-US" sz="2000" dirty="0" smtClean="0"/>
              <a:t> at 62.4 </a:t>
            </a:r>
            <a:r>
              <a:rPr lang="en-US" sz="2000" dirty="0" err="1" smtClean="0"/>
              <a:t>GeV</a:t>
            </a:r>
            <a:r>
              <a:rPr lang="en-US" sz="2000" dirty="0" smtClean="0"/>
              <a:t>, now first data at 500 </a:t>
            </a:r>
            <a:r>
              <a:rPr lang="en-US" sz="2000" dirty="0" err="1" smtClean="0"/>
              <a:t>GeV</a:t>
            </a:r>
            <a:endParaRPr lang="en-US" sz="2000" dirty="0"/>
          </a:p>
          <a:p>
            <a:pPr lvl="1"/>
            <a:r>
              <a:rPr lang="en-US" sz="2400" dirty="0"/>
              <a:t>Extend measurements to forward particle </a:t>
            </a:r>
            <a:r>
              <a:rPr lang="en-US" sz="2400" dirty="0" smtClean="0"/>
              <a:t>production</a:t>
            </a:r>
          </a:p>
          <a:p>
            <a:pPr lvl="2"/>
            <a:r>
              <a:rPr lang="en-US" sz="2000" dirty="0" smtClean="0"/>
              <a:t>Forward </a:t>
            </a:r>
            <a:r>
              <a:rPr lang="en-US" sz="2000" dirty="0" err="1" smtClean="0"/>
              <a:t>calorimetry</a:t>
            </a:r>
            <a:r>
              <a:rPr lang="en-US" sz="2000" dirty="0" smtClean="0"/>
              <a:t> recently enhanced in both PHENIX and STAR</a:t>
            </a:r>
            <a:endParaRPr lang="en-US" sz="2000" dirty="0"/>
          </a:p>
          <a:p>
            <a:r>
              <a:rPr lang="en-US" sz="2600" dirty="0"/>
              <a:t>Go beyond inclusive measurements—i.e. measure the final state more completely—to better reconstruct the kinematics and thus the </a:t>
            </a:r>
            <a:r>
              <a:rPr lang="en-US" sz="2600" i="1" dirty="0"/>
              <a:t>x</a:t>
            </a:r>
            <a:r>
              <a:rPr lang="en-US" sz="2600" dirty="0"/>
              <a:t> values probed.  </a:t>
            </a:r>
          </a:p>
          <a:p>
            <a:pPr lvl="1"/>
            <a:r>
              <a:rPr lang="en-US" sz="2400" dirty="0" smtClean="0"/>
              <a:t>Jet-jet and direct </a:t>
            </a:r>
            <a:r>
              <a:rPr lang="en-US" sz="2400" dirty="0"/>
              <a:t>photon – jet measurements – But need </a:t>
            </a:r>
            <a:r>
              <a:rPr lang="en-US" sz="2400" dirty="0" smtClean="0"/>
              <a:t>higher </a:t>
            </a:r>
            <a:r>
              <a:rPr lang="en-US" sz="2400" dirty="0"/>
              <a:t>statistics</a:t>
            </a:r>
            <a:r>
              <a:rPr lang="en-US" sz="2400" dirty="0" smtClean="0"/>
              <a:t>!  STAR expects first results from 2009 data.</a:t>
            </a:r>
            <a:endParaRPr lang="en-US" sz="2400" dirty="0"/>
          </a:p>
        </p:txBody>
      </p:sp>
      <p:sp>
        <p:nvSpPr>
          <p:cNvPr id="7" name="Slide Number Placeholder 6"/>
          <p:cNvSpPr>
            <a:spLocks noGrp="1"/>
          </p:cNvSpPr>
          <p:nvPr>
            <p:ph type="sldNum" sz="quarter" idx="12"/>
          </p:nvPr>
        </p:nvSpPr>
        <p:spPr/>
        <p:txBody>
          <a:bodyPr/>
          <a:lstStyle/>
          <a:p>
            <a:fld id="{9CCA4942-7CEE-491C-9F3A-ADE7BC2C4973}" type="slidenum">
              <a:rPr lang="en-US" smtClean="0"/>
              <a:pPr/>
              <a:t>19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82083">
                                            <p:txEl>
                                              <p:pRg st="5" end="5"/>
                                            </p:txEl>
                                          </p:spTgt>
                                        </p:tgtEl>
                                        <p:attrNameLst>
                                          <p:attrName>style.visibility</p:attrName>
                                        </p:attrNameLst>
                                      </p:cBhvr>
                                      <p:to>
                                        <p:strVal val="visible"/>
                                      </p:to>
                                    </p:set>
                                    <p:animEffect transition="in" filter="blinds(horizontal)">
                                      <p:cBhvr>
                                        <p:cTn id="7" dur="500"/>
                                        <p:tgtEl>
                                          <p:spTgt spid="158208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82083">
                                            <p:txEl>
                                              <p:pRg st="6" end="6"/>
                                            </p:txEl>
                                          </p:spTgt>
                                        </p:tgtEl>
                                        <p:attrNameLst>
                                          <p:attrName>style.visibility</p:attrName>
                                        </p:attrNameLst>
                                      </p:cBhvr>
                                      <p:to>
                                        <p:strVal val="visible"/>
                                      </p:to>
                                    </p:set>
                                    <p:animEffect transition="in" filter="blinds(horizontal)">
                                      <p:cBhvr>
                                        <p:cTn id="10" dur="500"/>
                                        <p:tgtEl>
                                          <p:spTgt spid="1582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fld id="{7FD549B2-9577-415B-9ABA-788F67AF97B2}" type="slidenum">
              <a:rPr lang="en-US"/>
              <a:pPr/>
              <a:t>2</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a:t>
            </a:r>
            <a:r>
              <a:rPr lang="en-US" dirty="0" smtClean="0"/>
              <a:t>Structure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3884" name="Equation" r:id="rId4" imgW="952200" imgH="190440" progId="">
                <p:embed/>
              </p:oleObj>
            </a:graphicData>
          </a:graphic>
        </p:graphicFrame>
      </p:grpSp>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3876" name="Equation" r:id="rId5" imgW="1498320" imgH="203040" progId="">
              <p:embed/>
            </p:oleObj>
          </a:graphicData>
        </a:graphic>
      </p:graphicFrame>
      <p:sp>
        <p:nvSpPr>
          <p:cNvPr id="448533" name="Rectangle 21"/>
          <p:cNvSpPr>
            <a:spLocks noChangeArrowheads="1"/>
          </p:cNvSpPr>
          <p:nvPr/>
        </p:nvSpPr>
        <p:spPr bwMode="auto">
          <a:xfrm>
            <a:off x="-1588" y="976313"/>
            <a:ext cx="3278188" cy="3352800"/>
          </a:xfrm>
          <a:prstGeom prst="rect">
            <a:avLst/>
          </a:prstGeom>
          <a:noFill/>
          <a:ln w="9525">
            <a:noFill/>
            <a:miter lim="800000"/>
            <a:headEnd/>
            <a:tailEnd/>
          </a:ln>
          <a:effectLst/>
        </p:spPr>
        <p:txBody>
          <a:bodyPr wrap="none" anchor="ctr"/>
          <a:lstStyle/>
          <a:p>
            <a:endParaRPr lang="en-US"/>
          </a:p>
        </p:txBody>
      </p:sp>
      <p:graphicFrame>
        <p:nvGraphicFramePr>
          <p:cNvPr id="448535" name="Object 23"/>
          <p:cNvGraphicFramePr>
            <a:graphicFrameLocks noChangeAspect="1"/>
          </p:cNvGraphicFramePr>
          <p:nvPr/>
        </p:nvGraphicFramePr>
        <p:xfrm>
          <a:off x="219075" y="2662238"/>
          <a:ext cx="192088" cy="190500"/>
        </p:xfrm>
        <a:graphic>
          <a:graphicData uri="http://schemas.openxmlformats.org/presentationml/2006/ole">
            <p:oleObj spid="_x0000_s1743882" name="Equation" r:id="rId6" imgW="126720" imgH="126720" progId="">
              <p:embed/>
            </p:oleObj>
          </a:graphicData>
        </a:graphic>
      </p:graphicFrame>
      <p:sp>
        <p:nvSpPr>
          <p:cNvPr id="448536" name="Text Box 24"/>
          <p:cNvSpPr txBox="1">
            <a:spLocks noChangeArrowheads="1"/>
          </p:cNvSpPr>
          <p:nvPr/>
        </p:nvSpPr>
        <p:spPr bwMode="auto">
          <a:xfrm>
            <a:off x="220662" y="2609851"/>
            <a:ext cx="676275" cy="307975"/>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1565275" y="2641601"/>
          <a:ext cx="1406525" cy="234950"/>
        </p:xfrm>
        <a:graphic>
          <a:graphicData uri="http://schemas.openxmlformats.org/presentationml/2006/ole">
            <p:oleObj spid="_x0000_s1743883" name="Equation" r:id="rId7" imgW="1143000" imgH="190440" progId="">
              <p:embed/>
            </p:oleObj>
          </a:graphicData>
        </a:graphic>
      </p:graphicFrame>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3877" name="Equation" r:id="rId8"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3878" name="Equation" r:id="rId9"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3879" name="ﾋﾞｯﾄﾏｯﾌﾟ ｲﾒｰｼﾞ" r:id="rId10"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3880" name="ﾋﾞｯﾄﾏｯﾌﾟ ｲﾒｰｼﾞ" r:id="rId11"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3885" name="Bitmap Image" r:id="rId12"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3886" name="Bitmap Image" r:id="rId13" imgW="4886266" imgH="2152922" progId="PBrush">
                <p:embed/>
              </p:oleObj>
            </a:graphicData>
          </a:graphic>
        </p:graphicFrame>
      </p:grpSp>
      <p:sp>
        <p:nvSpPr>
          <p:cNvPr id="34" name="Text Box 10"/>
          <p:cNvSpPr txBox="1">
            <a:spLocks noChangeArrowheads="1"/>
          </p:cNvSpPr>
          <p:nvPr/>
        </p:nvSpPr>
        <p:spPr bwMode="auto">
          <a:xfrm>
            <a:off x="199572" y="4495800"/>
            <a:ext cx="8686800" cy="1877437"/>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Advantages of a polarized </a:t>
            </a:r>
            <a:r>
              <a:rPr lang="en-US" sz="3200" i="1" dirty="0" smtClean="0">
                <a:solidFill>
                  <a:schemeClr val="tx1"/>
                </a:solidFill>
              </a:rPr>
              <a:t>proton-proton collider</a:t>
            </a:r>
            <a:r>
              <a:rPr lang="en-US" sz="3200" dirty="0" smtClean="0">
                <a:solidFill>
                  <a:schemeClr val="tx1"/>
                </a:solidFill>
              </a:rPr>
              <a:t>:</a:t>
            </a:r>
          </a:p>
          <a:p>
            <a:pPr>
              <a:buFontTx/>
              <a:buChar char="-"/>
            </a:pPr>
            <a:r>
              <a:rPr lang="en-US" sz="2800" dirty="0" smtClean="0">
                <a:solidFill>
                  <a:schemeClr val="tx1"/>
                </a:solidFill>
              </a:rPr>
              <a:t> </a:t>
            </a:r>
            <a:r>
              <a:rPr lang="en-US" sz="2800" dirty="0" err="1" smtClean="0">
                <a:solidFill>
                  <a:schemeClr val="tx1"/>
                </a:solidFill>
              </a:rPr>
              <a:t>Hadronic</a:t>
            </a:r>
            <a:r>
              <a:rPr lang="en-US" sz="2800" dirty="0" smtClean="0">
                <a:solidFill>
                  <a:schemeClr val="tx1"/>
                </a:solidFill>
              </a:rPr>
              <a:t> collisions </a:t>
            </a:r>
            <a:r>
              <a:rPr lang="en-US" sz="2800" dirty="0" smtClean="0">
                <a:solidFill>
                  <a:schemeClr val="tx1"/>
                </a:solidFill>
                <a:sym typeface="Wingdings" pitchFamily="2" charset="2"/>
              </a:rPr>
              <a:t> </a:t>
            </a:r>
            <a:r>
              <a:rPr lang="en-US" sz="2800" dirty="0" smtClean="0">
                <a:solidFill>
                  <a:schemeClr val="tx1"/>
                </a:solidFill>
              </a:rPr>
              <a:t>Leading-order access to gluons</a:t>
            </a:r>
          </a:p>
          <a:p>
            <a:pPr>
              <a:buFontTx/>
              <a:buChar char="-"/>
            </a:pPr>
            <a:r>
              <a:rPr lang="en-US" sz="2800" dirty="0" smtClean="0">
                <a:solidFill>
                  <a:schemeClr val="tx1"/>
                </a:solidFill>
              </a:rPr>
              <a:t> High energies </a:t>
            </a:r>
            <a:r>
              <a:rPr lang="en-US" sz="2800" dirty="0" smtClean="0">
                <a:solidFill>
                  <a:schemeClr val="tx1"/>
                </a:solidFill>
                <a:sym typeface="Wingdings" pitchFamily="2" charset="2"/>
              </a:rPr>
              <a:t> Applicability of </a:t>
            </a:r>
            <a:r>
              <a:rPr lang="en-US" sz="2800" dirty="0" err="1" smtClean="0">
                <a:solidFill>
                  <a:schemeClr val="tx1"/>
                </a:solidFill>
                <a:sym typeface="Wingdings" pitchFamily="2" charset="2"/>
              </a:rPr>
              <a:t>perturbative</a:t>
            </a:r>
            <a:r>
              <a:rPr lang="en-US" sz="2800" dirty="0" smtClean="0">
                <a:solidFill>
                  <a:schemeClr val="tx1"/>
                </a:solidFill>
                <a:sym typeface="Wingdings" pitchFamily="2" charset="2"/>
              </a:rPr>
              <a:t> QCD</a:t>
            </a:r>
          </a:p>
          <a:p>
            <a:pPr>
              <a:buFontTx/>
              <a:buChar char="-"/>
            </a:pPr>
            <a:r>
              <a:rPr lang="en-US" sz="2800" dirty="0" smtClean="0">
                <a:solidFill>
                  <a:schemeClr val="tx1"/>
                </a:solidFill>
                <a:sym typeface="Wingdings" pitchFamily="2" charset="2"/>
              </a:rPr>
              <a:t> High energies  Production of new probes: W bosons</a:t>
            </a:r>
            <a:endParaRPr lang="en-US" sz="2800" dirty="0" smtClean="0">
              <a:solidFill>
                <a:schemeClr val="tx1"/>
              </a:solidFill>
            </a:endParaRPr>
          </a:p>
        </p:txBody>
      </p:sp>
      <p:sp>
        <p:nvSpPr>
          <p:cNvPr id="35" name="Footer Placeholder 34"/>
          <p:cNvSpPr>
            <a:spLocks noGrp="1"/>
          </p:cNvSpPr>
          <p:nvPr>
            <p:ph type="ftr" sz="quarter" idx="11"/>
          </p:nvPr>
        </p:nvSpPr>
        <p:spPr/>
        <p:txBody>
          <a:bodyPr/>
          <a:lstStyle/>
          <a:p>
            <a:r>
              <a:rPr lang="en-US" smtClean="0"/>
              <a:t>C. Aidala, INFN Ferrrara, June 17, 2010</a:t>
            </a:r>
            <a:endParaRPr lang="en-US"/>
          </a:p>
        </p:txBody>
      </p:sp>
      <p:sp>
        <p:nvSpPr>
          <p:cNvPr id="36" name="Rectangle 35"/>
          <p:cNvSpPr/>
          <p:nvPr/>
        </p:nvSpPr>
        <p:spPr>
          <a:xfrm>
            <a:off x="76200" y="1150203"/>
            <a:ext cx="3048000" cy="830997"/>
          </a:xfrm>
          <a:prstGeom prst="rect">
            <a:avLst/>
          </a:prstGeom>
        </p:spPr>
        <p:txBody>
          <a:bodyPr wrap="square">
            <a:spAutoFit/>
          </a:bodyPr>
          <a:lstStyle/>
          <a:p>
            <a:r>
              <a:rPr lang="en-US" b="1" dirty="0" smtClean="0">
                <a:solidFill>
                  <a:schemeClr val="tx2">
                    <a:lumMod val="50000"/>
                    <a:lumOff val="50000"/>
                  </a:schemeClr>
                </a:solidFill>
                <a:latin typeface="Arial" pitchFamily="34" charset="0"/>
                <a:cs typeface="Arial" pitchFamily="34" charset="0"/>
              </a:rPr>
              <a:t>Gluon </a:t>
            </a:r>
            <a:r>
              <a:rPr lang="en-US" b="1" dirty="0" err="1" smtClean="0">
                <a:solidFill>
                  <a:schemeClr val="tx2">
                    <a:lumMod val="50000"/>
                    <a:lumOff val="50000"/>
                  </a:schemeClr>
                </a:solidFill>
                <a:latin typeface="Arial" pitchFamily="34" charset="0"/>
                <a:cs typeface="Arial" pitchFamily="34" charset="0"/>
              </a:rPr>
              <a:t>helicity</a:t>
            </a:r>
            <a:r>
              <a:rPr lang="en-US" b="1" dirty="0" smtClean="0">
                <a:solidFill>
                  <a:schemeClr val="tx2">
                    <a:lumMod val="50000"/>
                    <a:lumOff val="50000"/>
                  </a:schemeClr>
                </a:solidFill>
                <a:latin typeface="Arial" pitchFamily="34" charset="0"/>
                <a:cs typeface="Arial" pitchFamily="34" charset="0"/>
              </a:rPr>
              <a:t> distribution and </a:t>
            </a:r>
            <a:r>
              <a:rPr lang="en-US" b="1" dirty="0" smtClean="0">
                <a:solidFill>
                  <a:schemeClr val="tx2">
                    <a:lumMod val="50000"/>
                    <a:lumOff val="50000"/>
                  </a:schemeClr>
                </a:solidFill>
                <a:latin typeface="Symbol" pitchFamily="18" charset="2"/>
                <a:cs typeface="Arial" pitchFamily="34" charset="0"/>
              </a:rPr>
              <a:t>D</a:t>
            </a:r>
            <a:r>
              <a:rPr lang="en-US" b="1" dirty="0" smtClean="0">
                <a:solidFill>
                  <a:schemeClr val="tx2">
                    <a:lumMod val="50000"/>
                    <a:lumOff val="50000"/>
                  </a:schemeClr>
                </a:solidFill>
                <a:latin typeface="Arial" pitchFamily="34" charset="0"/>
                <a:cs typeface="Arial" pitchFamily="34" charset="0"/>
              </a:rPr>
              <a:t>G</a:t>
            </a:r>
            <a:endParaRPr lang="en-US" b="1" dirty="0">
              <a:solidFill>
                <a:schemeClr val="tx2">
                  <a:lumMod val="50000"/>
                  <a:lumOff val="50000"/>
                </a:schemeClr>
              </a:solidFill>
              <a:latin typeface="Arial" pitchFamily="34" charset="0"/>
              <a:cs typeface="Arial" pitchFamily="34" charset="0"/>
            </a:endParaRPr>
          </a:p>
        </p:txBody>
      </p:sp>
      <p:sp>
        <p:nvSpPr>
          <p:cNvPr id="38" name="TextBox 37"/>
          <p:cNvSpPr txBox="1"/>
          <p:nvPr/>
        </p:nvSpPr>
        <p:spPr>
          <a:xfrm>
            <a:off x="6248401" y="1219200"/>
            <a:ext cx="2667000" cy="707886"/>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“Transverse spin” phenomena</a:t>
            </a:r>
            <a:endParaRPr lang="en-US" sz="2000" b="1" dirty="0">
              <a:solidFill>
                <a:schemeClr val="tx2">
                  <a:lumMod val="50000"/>
                  <a:lumOff val="50000"/>
                </a:schemeClr>
              </a:solidFill>
              <a:latin typeface="Arial" pitchFamily="34" charset="0"/>
              <a:cs typeface="Arial" pitchFamily="34" charset="0"/>
            </a:endParaRPr>
          </a:p>
        </p:txBody>
      </p:sp>
      <p:sp>
        <p:nvSpPr>
          <p:cNvPr id="40" name="TextBox 39"/>
          <p:cNvSpPr txBox="1"/>
          <p:nvPr/>
        </p:nvSpPr>
        <p:spPr>
          <a:xfrm>
            <a:off x="3352800" y="1117937"/>
            <a:ext cx="2667000" cy="1015663"/>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Flavor–separated sea quark </a:t>
            </a:r>
            <a:r>
              <a:rPr lang="en-US" sz="2000" b="1" dirty="0" err="1" smtClean="0">
                <a:solidFill>
                  <a:schemeClr val="tx2">
                    <a:lumMod val="50000"/>
                    <a:lumOff val="50000"/>
                  </a:schemeClr>
                </a:solidFill>
                <a:latin typeface="Arial" pitchFamily="34" charset="0"/>
                <a:cs typeface="Arial" pitchFamily="34" charset="0"/>
              </a:rPr>
              <a:t>helicity</a:t>
            </a:r>
            <a:r>
              <a:rPr lang="en-US" sz="2000" b="1" dirty="0" smtClean="0">
                <a:solidFill>
                  <a:schemeClr val="tx2">
                    <a:lumMod val="50000"/>
                    <a:lumOff val="50000"/>
                  </a:schemeClr>
                </a:solidFill>
                <a:latin typeface="Arial" pitchFamily="34" charset="0"/>
                <a:cs typeface="Arial" pitchFamily="34" charset="0"/>
              </a:rPr>
              <a:t> distributions</a:t>
            </a:r>
            <a:endParaRPr lang="en-US" sz="2000" b="1" dirty="0">
              <a:solidFill>
                <a:schemeClr val="tx2">
                  <a:lumMod val="50000"/>
                  <a:lumOff val="50000"/>
                </a:schemeClr>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INFN Ferrrara, June 17, 2010</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20</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7980" name="Equation" r:id="rId4" imgW="952200" imgH="190440" progId="">
                <p:embed/>
              </p:oleObj>
            </a:graphicData>
          </a:graphic>
        </p:graphicFrame>
      </p:grpSp>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7972" name="Equation" r:id="rId5" imgW="1498320" imgH="203040" progId="">
              <p:embed/>
            </p:oleObj>
          </a:graphicData>
        </a:graphic>
      </p:graphicFrame>
      <p:sp>
        <p:nvSpPr>
          <p:cNvPr id="448533" name="Rectangle 21"/>
          <p:cNvSpPr>
            <a:spLocks noChangeArrowheads="1"/>
          </p:cNvSpPr>
          <p:nvPr/>
        </p:nvSpPr>
        <p:spPr bwMode="auto">
          <a:xfrm>
            <a:off x="-1588" y="976313"/>
            <a:ext cx="3278188" cy="3352800"/>
          </a:xfrm>
          <a:prstGeom prst="rect">
            <a:avLst/>
          </a:prstGeom>
          <a:noFill/>
          <a:ln w="9525">
            <a:noFill/>
            <a:miter lim="800000"/>
            <a:headEnd/>
            <a:tailEnd/>
          </a:ln>
          <a:effectLst/>
        </p:spPr>
        <p:txBody>
          <a:bodyPr wrap="none" anchor="ctr"/>
          <a:lstStyle/>
          <a:p>
            <a:endParaRPr lang="en-US"/>
          </a:p>
        </p:txBody>
      </p:sp>
      <p:graphicFrame>
        <p:nvGraphicFramePr>
          <p:cNvPr id="448535" name="Object 23"/>
          <p:cNvGraphicFramePr>
            <a:graphicFrameLocks noChangeAspect="1"/>
          </p:cNvGraphicFramePr>
          <p:nvPr/>
        </p:nvGraphicFramePr>
        <p:xfrm>
          <a:off x="219075" y="2662238"/>
          <a:ext cx="192088" cy="190500"/>
        </p:xfrm>
        <a:graphic>
          <a:graphicData uri="http://schemas.openxmlformats.org/presentationml/2006/ole">
            <p:oleObj spid="_x0000_s1747978" name="Equation" r:id="rId6" imgW="126720" imgH="126720" progId="">
              <p:embed/>
            </p:oleObj>
          </a:graphicData>
        </a:graphic>
      </p:graphicFrame>
      <p:sp>
        <p:nvSpPr>
          <p:cNvPr id="448536" name="Text Box 24"/>
          <p:cNvSpPr txBox="1">
            <a:spLocks noChangeArrowheads="1"/>
          </p:cNvSpPr>
          <p:nvPr/>
        </p:nvSpPr>
        <p:spPr bwMode="auto">
          <a:xfrm>
            <a:off x="220662" y="2609851"/>
            <a:ext cx="676275" cy="307975"/>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1565275" y="2641601"/>
          <a:ext cx="1406525" cy="234950"/>
        </p:xfrm>
        <a:graphic>
          <a:graphicData uri="http://schemas.openxmlformats.org/presentationml/2006/ole">
            <p:oleObj spid="_x0000_s1747979" name="Equation" r:id="rId7" imgW="1143000" imgH="190440" progId="">
              <p:embed/>
            </p:oleObj>
          </a:graphicData>
        </a:graphic>
      </p:graphicFrame>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7973" name="Equation" r:id="rId8"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7974" name="Equation" r:id="rId9"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7975" name="ﾋﾞｯﾄﾏｯﾌﾟ ｲﾒｰｼﾞ" r:id="rId10"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7976" name="ﾋﾞｯﾄﾏｯﾌﾟ ｲﾒｰｼﾞ" r:id="rId11"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7981" name="Bitmap Image" r:id="rId12"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7982" name="Bitmap Image" r:id="rId13" imgW="4886266" imgH="2152922" progId="PBrush">
                <p:embed/>
              </p:oleObj>
            </a:graphicData>
          </a:graphic>
        </p:graphicFrame>
      </p:grpSp>
      <p:sp>
        <p:nvSpPr>
          <p:cNvPr id="34" name="Rectangle 33"/>
          <p:cNvSpPr/>
          <p:nvPr/>
        </p:nvSpPr>
        <p:spPr bwMode="auto">
          <a:xfrm>
            <a:off x="3385458" y="990600"/>
            <a:ext cx="26670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Box 34"/>
          <p:cNvSpPr txBox="1"/>
          <p:nvPr/>
        </p:nvSpPr>
        <p:spPr>
          <a:xfrm>
            <a:off x="6248401" y="1219200"/>
            <a:ext cx="2667000" cy="707886"/>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“Transverse spin” phenomena</a:t>
            </a:r>
            <a:endParaRPr lang="en-US" sz="2000" b="1" dirty="0">
              <a:solidFill>
                <a:schemeClr val="tx2">
                  <a:lumMod val="50000"/>
                  <a:lumOff val="50000"/>
                </a:schemeClr>
              </a:solidFill>
              <a:latin typeface="Arial" pitchFamily="34" charset="0"/>
              <a:cs typeface="Arial" pitchFamily="34" charset="0"/>
            </a:endParaRPr>
          </a:p>
        </p:txBody>
      </p:sp>
      <p:sp>
        <p:nvSpPr>
          <p:cNvPr id="38" name="TextBox 37"/>
          <p:cNvSpPr txBox="1"/>
          <p:nvPr/>
        </p:nvSpPr>
        <p:spPr>
          <a:xfrm>
            <a:off x="3352800" y="1117937"/>
            <a:ext cx="2667000" cy="1015663"/>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Flavor–separated sea quark </a:t>
            </a:r>
            <a:r>
              <a:rPr lang="en-US" sz="2000" b="1" dirty="0" err="1" smtClean="0">
                <a:solidFill>
                  <a:schemeClr val="tx2">
                    <a:lumMod val="50000"/>
                    <a:lumOff val="50000"/>
                  </a:schemeClr>
                </a:solidFill>
                <a:latin typeface="Arial" pitchFamily="34" charset="0"/>
                <a:cs typeface="Arial" pitchFamily="34" charset="0"/>
              </a:rPr>
              <a:t>helicity</a:t>
            </a:r>
            <a:r>
              <a:rPr lang="en-US" sz="2000" b="1" dirty="0" smtClean="0">
                <a:solidFill>
                  <a:schemeClr val="tx2">
                    <a:lumMod val="50000"/>
                    <a:lumOff val="50000"/>
                  </a:schemeClr>
                </a:solidFill>
                <a:latin typeface="Arial" pitchFamily="34" charset="0"/>
                <a:cs typeface="Arial" pitchFamily="34" charset="0"/>
              </a:rPr>
              <a:t> distributions</a:t>
            </a:r>
            <a:endParaRPr lang="en-US" sz="2000" b="1" dirty="0">
              <a:solidFill>
                <a:schemeClr val="tx2">
                  <a:lumMod val="50000"/>
                  <a:lumOff val="50000"/>
                </a:schemeClr>
              </a:solidFill>
              <a:latin typeface="Arial" pitchFamily="34" charset="0"/>
              <a:cs typeface="Arial" pitchFamily="34" charset="0"/>
            </a:endParaRPr>
          </a:p>
        </p:txBody>
      </p:sp>
      <p:sp>
        <p:nvSpPr>
          <p:cNvPr id="40" name="Rectangle 39"/>
          <p:cNvSpPr/>
          <p:nvPr/>
        </p:nvSpPr>
        <p:spPr>
          <a:xfrm>
            <a:off x="76200" y="1150203"/>
            <a:ext cx="3048000" cy="830997"/>
          </a:xfrm>
          <a:prstGeom prst="rect">
            <a:avLst/>
          </a:prstGeom>
        </p:spPr>
        <p:txBody>
          <a:bodyPr wrap="square">
            <a:spAutoFit/>
          </a:bodyPr>
          <a:lstStyle/>
          <a:p>
            <a:r>
              <a:rPr lang="en-US" b="1" dirty="0" smtClean="0">
                <a:solidFill>
                  <a:schemeClr val="tx2">
                    <a:lumMod val="50000"/>
                    <a:lumOff val="50000"/>
                  </a:schemeClr>
                </a:solidFill>
                <a:latin typeface="Arial" pitchFamily="34" charset="0"/>
                <a:cs typeface="Arial" pitchFamily="34" charset="0"/>
              </a:rPr>
              <a:t>Gluon </a:t>
            </a:r>
            <a:r>
              <a:rPr lang="en-US" b="1" dirty="0" err="1" smtClean="0">
                <a:solidFill>
                  <a:schemeClr val="tx2">
                    <a:lumMod val="50000"/>
                    <a:lumOff val="50000"/>
                  </a:schemeClr>
                </a:solidFill>
                <a:latin typeface="Arial" pitchFamily="34" charset="0"/>
                <a:cs typeface="Arial" pitchFamily="34" charset="0"/>
              </a:rPr>
              <a:t>helicity</a:t>
            </a:r>
            <a:r>
              <a:rPr lang="en-US" b="1" dirty="0" smtClean="0">
                <a:solidFill>
                  <a:schemeClr val="tx2">
                    <a:lumMod val="50000"/>
                    <a:lumOff val="50000"/>
                  </a:schemeClr>
                </a:solidFill>
                <a:latin typeface="Arial" pitchFamily="34" charset="0"/>
                <a:cs typeface="Arial" pitchFamily="34" charset="0"/>
              </a:rPr>
              <a:t> distribution and </a:t>
            </a:r>
            <a:r>
              <a:rPr lang="en-US" b="1" dirty="0" smtClean="0">
                <a:solidFill>
                  <a:schemeClr val="tx2">
                    <a:lumMod val="50000"/>
                    <a:lumOff val="50000"/>
                  </a:schemeClr>
                </a:solidFill>
                <a:latin typeface="Symbol" pitchFamily="18" charset="2"/>
                <a:cs typeface="Arial" pitchFamily="34" charset="0"/>
              </a:rPr>
              <a:t>D</a:t>
            </a:r>
            <a:r>
              <a:rPr lang="en-US" b="1" dirty="0" smtClean="0">
                <a:solidFill>
                  <a:schemeClr val="tx2">
                    <a:lumMod val="50000"/>
                    <a:lumOff val="50000"/>
                  </a:schemeClr>
                </a:solidFill>
                <a:latin typeface="Arial" pitchFamily="34" charset="0"/>
                <a:cs typeface="Arial" pitchFamily="34" charset="0"/>
              </a:rPr>
              <a:t>G</a:t>
            </a:r>
            <a:endParaRPr lang="en-US" b="1" dirty="0">
              <a:solidFill>
                <a:schemeClr val="tx2">
                  <a:lumMod val="50000"/>
                  <a:lumOff val="50000"/>
                </a:schemeClr>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r>
              <a:rPr lang="en-US" smtClean="0"/>
              <a:t>C. Aidala, INFN Ferrrara, June 17, 2010</a:t>
            </a:r>
            <a:endParaRPr lang="en-US" dirty="0"/>
          </a:p>
        </p:txBody>
      </p:sp>
      <p:sp>
        <p:nvSpPr>
          <p:cNvPr id="11" name="Slide Number Placeholder 3"/>
          <p:cNvSpPr>
            <a:spLocks noGrp="1"/>
          </p:cNvSpPr>
          <p:nvPr>
            <p:ph type="sldNum" sz="quarter" idx="12"/>
          </p:nvPr>
        </p:nvSpPr>
        <p:spPr/>
        <p:txBody>
          <a:bodyPr/>
          <a:lstStyle/>
          <a:p>
            <a:fld id="{AF408B2D-2956-4918-9D95-2516C8B2280F}" type="slidenum">
              <a:rPr lang="en-US"/>
              <a:pPr/>
              <a:t>21</a:t>
            </a:fld>
            <a:endParaRPr lang="en-US" dirty="0"/>
          </a:p>
        </p:txBody>
      </p:sp>
      <p:sp>
        <p:nvSpPr>
          <p:cNvPr id="1256450" name="Text Box 2"/>
          <p:cNvSpPr txBox="1">
            <a:spLocks noChangeArrowheads="1"/>
          </p:cNvSpPr>
          <p:nvPr/>
        </p:nvSpPr>
        <p:spPr bwMode="auto">
          <a:xfrm>
            <a:off x="898525" y="2093913"/>
            <a:ext cx="184150" cy="366712"/>
          </a:xfrm>
          <a:prstGeom prst="rect">
            <a:avLst/>
          </a:prstGeom>
          <a:noFill/>
          <a:ln w="9525">
            <a:noFill/>
            <a:miter lim="800000"/>
            <a:headEnd/>
            <a:tailEnd/>
          </a:ln>
          <a:effectLst/>
        </p:spPr>
        <p:txBody>
          <a:bodyPr wrap="none">
            <a:spAutoFit/>
          </a:bodyPr>
          <a:lstStyle/>
          <a:p>
            <a:pPr algn="l" eaLnBrk="1" hangingPunct="1"/>
            <a:endParaRPr lang="en-US" sz="1800">
              <a:solidFill>
                <a:schemeClr val="tx1"/>
              </a:solidFill>
              <a:latin typeface="Arial" pitchFamily="34" charset="0"/>
            </a:endParaRPr>
          </a:p>
        </p:txBody>
      </p:sp>
      <p:graphicFrame>
        <p:nvGraphicFramePr>
          <p:cNvPr id="1256452" name="Object 4"/>
          <p:cNvGraphicFramePr>
            <a:graphicFrameLocks noChangeAspect="1"/>
          </p:cNvGraphicFramePr>
          <p:nvPr/>
        </p:nvGraphicFramePr>
        <p:xfrm>
          <a:off x="784225" y="1447800"/>
          <a:ext cx="2568575" cy="622300"/>
        </p:xfrm>
        <a:graphic>
          <a:graphicData uri="http://schemas.openxmlformats.org/presentationml/2006/ole">
            <p:oleObj spid="_x0000_s1744898" name="Equation" r:id="rId4" imgW="838080" imgH="203040" progId="Equation.3">
              <p:embed/>
            </p:oleObj>
          </a:graphicData>
        </a:graphic>
      </p:graphicFrame>
      <p:sp>
        <p:nvSpPr>
          <p:cNvPr id="1256454" name="Rectangle 6"/>
          <p:cNvSpPr>
            <a:spLocks noChangeArrowheads="1"/>
          </p:cNvSpPr>
          <p:nvPr/>
        </p:nvSpPr>
        <p:spPr bwMode="auto">
          <a:xfrm>
            <a:off x="228600" y="171450"/>
            <a:ext cx="9182100" cy="914400"/>
          </a:xfrm>
          <a:prstGeom prst="rect">
            <a:avLst/>
          </a:prstGeom>
          <a:noFill/>
          <a:ln w="9525">
            <a:noFill/>
            <a:miter lim="800000"/>
            <a:headEnd/>
            <a:tailEnd/>
          </a:ln>
          <a:effectLst/>
        </p:spPr>
        <p:txBody>
          <a:bodyPr anchor="ctr"/>
          <a:lstStyle/>
          <a:p>
            <a:r>
              <a:rPr lang="en-US" sz="4200" i="1" dirty="0">
                <a:solidFill>
                  <a:srgbClr val="FFFF00"/>
                </a:solidFill>
              </a:rPr>
              <a:t>Flavor-Separated Sea Quark Polarizations Through W Production </a:t>
            </a:r>
          </a:p>
        </p:txBody>
      </p:sp>
      <p:pic>
        <p:nvPicPr>
          <p:cNvPr id="1256456" name="Picture 8" descr="ming"/>
          <p:cNvPicPr>
            <a:picLocks noChangeAspect="1" noChangeArrowheads="1"/>
          </p:cNvPicPr>
          <p:nvPr/>
        </p:nvPicPr>
        <p:blipFill>
          <a:blip r:embed="rId5" cstate="print"/>
          <a:srcRect/>
          <a:stretch>
            <a:fillRect/>
          </a:stretch>
        </p:blipFill>
        <p:spPr bwMode="auto">
          <a:xfrm>
            <a:off x="381000" y="2438400"/>
            <a:ext cx="3355975" cy="3429000"/>
          </a:xfrm>
          <a:prstGeom prst="rect">
            <a:avLst/>
          </a:prstGeom>
          <a:solidFill>
            <a:schemeClr val="bg1"/>
          </a:solidFill>
          <a:ln w="9525">
            <a:noFill/>
            <a:miter lim="800000"/>
            <a:headEnd/>
            <a:tailEnd/>
          </a:ln>
        </p:spPr>
      </p:pic>
      <p:sp>
        <p:nvSpPr>
          <p:cNvPr id="1256458" name="Text Box 10"/>
          <p:cNvSpPr txBox="1">
            <a:spLocks noChangeArrowheads="1"/>
          </p:cNvSpPr>
          <p:nvPr/>
        </p:nvSpPr>
        <p:spPr bwMode="auto">
          <a:xfrm>
            <a:off x="4114800" y="3733800"/>
            <a:ext cx="4419600" cy="2308324"/>
          </a:xfrm>
          <a:prstGeom prst="rect">
            <a:avLst/>
          </a:prstGeom>
          <a:noFill/>
          <a:ln w="9525">
            <a:noFill/>
            <a:miter lim="800000"/>
            <a:headEnd/>
            <a:tailEnd/>
          </a:ln>
          <a:effectLst/>
        </p:spPr>
        <p:txBody>
          <a:bodyPr wrap="square">
            <a:spAutoFit/>
          </a:bodyPr>
          <a:lstStyle/>
          <a:p>
            <a:pPr eaLnBrk="1" hangingPunct="1"/>
            <a:r>
              <a:rPr lang="en-US" dirty="0">
                <a:latin typeface="+mn-lt"/>
              </a:rPr>
              <a:t>Parity violation of the weak</a:t>
            </a:r>
          </a:p>
          <a:p>
            <a:pPr eaLnBrk="1" hangingPunct="1"/>
            <a:r>
              <a:rPr lang="en-US" dirty="0">
                <a:latin typeface="+mn-lt"/>
              </a:rPr>
              <a:t>interaction in combination with</a:t>
            </a:r>
          </a:p>
          <a:p>
            <a:pPr eaLnBrk="1" hangingPunct="1"/>
            <a:r>
              <a:rPr lang="en-US" dirty="0">
                <a:latin typeface="+mn-lt"/>
              </a:rPr>
              <a:t>control over the proton spin </a:t>
            </a:r>
          </a:p>
          <a:p>
            <a:pPr eaLnBrk="1" hangingPunct="1"/>
            <a:r>
              <a:rPr lang="en-US" dirty="0">
                <a:latin typeface="+mn-lt"/>
              </a:rPr>
              <a:t>orientation gives access to the</a:t>
            </a:r>
          </a:p>
          <a:p>
            <a:pPr eaLnBrk="1" hangingPunct="1"/>
            <a:r>
              <a:rPr lang="en-US" i="1" dirty="0">
                <a:latin typeface="+mn-lt"/>
              </a:rPr>
              <a:t>flavor</a:t>
            </a:r>
            <a:r>
              <a:rPr lang="en-US" dirty="0">
                <a:latin typeface="+mn-lt"/>
              </a:rPr>
              <a:t> spin structure in the proton</a:t>
            </a:r>
            <a:r>
              <a:rPr lang="en-US" dirty="0" smtClean="0">
                <a:latin typeface="+mn-lt"/>
              </a:rPr>
              <a:t>!</a:t>
            </a:r>
          </a:p>
          <a:p>
            <a:pPr eaLnBrk="1" hangingPunct="1"/>
            <a:r>
              <a:rPr lang="en-US" dirty="0" smtClean="0">
                <a:latin typeface="+mn-lt"/>
              </a:rPr>
              <a:t>Measure final-state lepton (e or </a:t>
            </a:r>
            <a:r>
              <a:rPr lang="en-US" dirty="0" smtClean="0">
                <a:latin typeface="Symbol" pitchFamily="18" charset="2"/>
              </a:rPr>
              <a:t>m</a:t>
            </a:r>
            <a:r>
              <a:rPr lang="en-US" dirty="0" smtClean="0">
                <a:latin typeface="+mn-lt"/>
              </a:rPr>
              <a:t>)</a:t>
            </a:r>
            <a:endParaRPr lang="en-US" dirty="0">
              <a:latin typeface="+mn-lt"/>
            </a:endParaRPr>
          </a:p>
        </p:txBody>
      </p:sp>
      <p:graphicFrame>
        <p:nvGraphicFramePr>
          <p:cNvPr id="1744900" name="Content Placeholder 7"/>
          <p:cNvGraphicFramePr>
            <a:graphicFrameLocks noChangeAspect="1"/>
          </p:cNvGraphicFramePr>
          <p:nvPr/>
        </p:nvGraphicFramePr>
        <p:xfrm>
          <a:off x="4800600" y="1417637"/>
          <a:ext cx="4244975" cy="868363"/>
        </p:xfrm>
        <a:graphic>
          <a:graphicData uri="http://schemas.openxmlformats.org/presentationml/2006/ole">
            <p:oleObj spid="_x0000_s1744900" name="Equation" r:id="rId6" imgW="2234880" imgH="457200" progId="Equation.3">
              <p:embed/>
            </p:oleObj>
          </a:graphicData>
        </a:graphic>
      </p:graphicFrame>
      <p:graphicFrame>
        <p:nvGraphicFramePr>
          <p:cNvPr id="1744901" name="Object 4"/>
          <p:cNvGraphicFramePr>
            <a:graphicFrameLocks noChangeAspect="1"/>
          </p:cNvGraphicFramePr>
          <p:nvPr/>
        </p:nvGraphicFramePr>
        <p:xfrm>
          <a:off x="4808538" y="2449513"/>
          <a:ext cx="4259262" cy="827087"/>
        </p:xfrm>
        <a:graphic>
          <a:graphicData uri="http://schemas.openxmlformats.org/presentationml/2006/ole">
            <p:oleObj spid="_x0000_s1744901" name="Equation" r:id="rId7" imgW="2222280" imgH="431640" progId="Equation.3">
              <p:embed/>
            </p:oleObj>
          </a:graphicData>
        </a:graphic>
      </p:graphicFrame>
      <p:sp>
        <p:nvSpPr>
          <p:cNvPr id="12" name="Text Box 13"/>
          <p:cNvSpPr txBox="1">
            <a:spLocks noChangeArrowheads="1"/>
          </p:cNvSpPr>
          <p:nvPr/>
        </p:nvSpPr>
        <p:spPr bwMode="auto">
          <a:xfrm>
            <a:off x="914400" y="2320925"/>
            <a:ext cx="7416800" cy="2246769"/>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Flavor separation of the polarized sea quarks with </a:t>
            </a:r>
            <a:r>
              <a:rPr lang="en-US" sz="2800" b="1" i="1" dirty="0" smtClean="0">
                <a:solidFill>
                  <a:schemeClr val="tx1"/>
                </a:solidFill>
              </a:rPr>
              <a:t>no reliance on FF’s, </a:t>
            </a:r>
            <a:r>
              <a:rPr lang="en-US" sz="2800" i="1" dirty="0" smtClean="0">
                <a:solidFill>
                  <a:schemeClr val="tx1"/>
                </a:solidFill>
              </a:rPr>
              <a:t>and at </a:t>
            </a:r>
            <a:r>
              <a:rPr lang="en-US" sz="2800" b="1" i="1" dirty="0" smtClean="0">
                <a:solidFill>
                  <a:schemeClr val="tx1"/>
                </a:solidFill>
              </a:rPr>
              <a:t>much higher scale </a:t>
            </a:r>
            <a:r>
              <a:rPr lang="en-US" sz="2800" i="1" dirty="0" smtClean="0">
                <a:solidFill>
                  <a:schemeClr val="tx1"/>
                </a:solidFill>
              </a:rPr>
              <a:t>than previous fixed-target experiments.</a:t>
            </a:r>
          </a:p>
          <a:p>
            <a:r>
              <a:rPr lang="en-US" sz="2800" b="1" i="1" dirty="0" smtClean="0">
                <a:solidFill>
                  <a:schemeClr val="tx1"/>
                </a:solidFill>
              </a:rPr>
              <a:t>Complementary</a:t>
            </a:r>
            <a:r>
              <a:rPr lang="en-US" sz="2800" i="1" dirty="0" smtClean="0">
                <a:solidFill>
                  <a:schemeClr val="tx1"/>
                </a:solidFill>
              </a:rPr>
              <a:t> to semi-inclusive DIS measurements.</a:t>
            </a:r>
            <a:endParaRPr lang="en-US" sz="28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en-US" smtClean="0"/>
              <a:t>C. Aidala, INFN Ferrrara, June 17, 2010</a:t>
            </a:r>
            <a:endParaRPr lang="en-US"/>
          </a:p>
        </p:txBody>
      </p:sp>
      <p:sp>
        <p:nvSpPr>
          <p:cNvPr id="17" name="Slide Number Placeholder 3"/>
          <p:cNvSpPr>
            <a:spLocks noGrp="1"/>
          </p:cNvSpPr>
          <p:nvPr>
            <p:ph type="sldNum" sz="quarter" idx="12"/>
          </p:nvPr>
        </p:nvSpPr>
        <p:spPr/>
        <p:txBody>
          <a:bodyPr/>
          <a:lstStyle/>
          <a:p>
            <a:fld id="{F1B4B916-9EFB-4E02-80E6-0AC1A76B3316}" type="slidenum">
              <a:rPr lang="en-US"/>
              <a:pPr/>
              <a:t>22</a:t>
            </a:fld>
            <a:endParaRPr lang="en-US"/>
          </a:p>
        </p:txBody>
      </p:sp>
      <p:sp>
        <p:nvSpPr>
          <p:cNvPr id="7" name="Title 6"/>
          <p:cNvSpPr>
            <a:spLocks noGrp="1"/>
          </p:cNvSpPr>
          <p:nvPr>
            <p:ph type="title" idx="4294967295"/>
          </p:nvPr>
        </p:nvSpPr>
        <p:spPr/>
        <p:txBody>
          <a:bodyPr>
            <a:normAutofit fontScale="90000"/>
          </a:bodyPr>
          <a:lstStyle/>
          <a:p>
            <a:r>
              <a:rPr lang="en-US" sz="4000" dirty="0" smtClean="0"/>
              <a:t>Flavor-Separated Sea Quark Polarizations Through W Production </a:t>
            </a:r>
            <a:endParaRPr lang="en-US" sz="4000" dirty="0"/>
          </a:p>
        </p:txBody>
      </p:sp>
      <p:graphicFrame>
        <p:nvGraphicFramePr>
          <p:cNvPr id="1461260" name="Object 5"/>
          <p:cNvGraphicFramePr>
            <a:graphicFrameLocks noChangeAspect="1"/>
          </p:cNvGraphicFramePr>
          <p:nvPr/>
        </p:nvGraphicFramePr>
        <p:xfrm>
          <a:off x="4800600" y="1762125"/>
          <a:ext cx="4156075" cy="1133475"/>
        </p:xfrm>
        <a:graphic>
          <a:graphicData uri="http://schemas.openxmlformats.org/presentationml/2006/ole">
            <p:oleObj spid="_x0000_s1745922" name="Equation" r:id="rId4" imgW="1536480" imgH="419040" progId="Equation.3">
              <p:embed/>
            </p:oleObj>
          </a:graphicData>
        </a:graphic>
      </p:graphicFrame>
      <p:grpSp>
        <p:nvGrpSpPr>
          <p:cNvPr id="2" name="Group 8"/>
          <p:cNvGrpSpPr>
            <a:grpSpLocks/>
          </p:cNvGrpSpPr>
          <p:nvPr/>
        </p:nvGrpSpPr>
        <p:grpSpPr bwMode="auto">
          <a:xfrm>
            <a:off x="609600" y="1219200"/>
            <a:ext cx="4122737" cy="5334000"/>
            <a:chOff x="144" y="432"/>
            <a:chExt cx="2597" cy="3360"/>
          </a:xfrm>
        </p:grpSpPr>
        <p:sp>
          <p:nvSpPr>
            <p:cNvPr id="1461262" name="Rectangle 5"/>
            <p:cNvSpPr>
              <a:spLocks noChangeAspect="1" noChangeArrowheads="1"/>
            </p:cNvSpPr>
            <p:nvPr/>
          </p:nvSpPr>
          <p:spPr bwMode="auto">
            <a:xfrm>
              <a:off x="144" y="432"/>
              <a:ext cx="2597" cy="3360"/>
            </a:xfrm>
            <a:prstGeom prst="rect">
              <a:avLst/>
            </a:prstGeom>
            <a:solidFill>
              <a:schemeClr val="bg1"/>
            </a:solidFill>
            <a:ln w="9525">
              <a:solidFill>
                <a:schemeClr val="tx1"/>
              </a:solidFill>
              <a:miter lim="800000"/>
              <a:headEnd/>
              <a:tailEnd/>
            </a:ln>
          </p:spPr>
          <p:txBody>
            <a:bodyPr wrap="none" anchor="ctr"/>
            <a:lstStyle/>
            <a:p>
              <a:pPr algn="l" eaLnBrk="1" hangingPunct="1"/>
              <a:endParaRPr lang="en-US">
                <a:solidFill>
                  <a:schemeClr val="tx1"/>
                </a:solidFill>
                <a:latin typeface="Arial" charset="0"/>
              </a:endParaRPr>
            </a:p>
          </p:txBody>
        </p:sp>
        <p:pic>
          <p:nvPicPr>
            <p:cNvPr id="1461263" name="Picture 4" descr="minisea"/>
            <p:cNvPicPr>
              <a:picLocks noChangeAspect="1" noChangeArrowheads="1"/>
            </p:cNvPicPr>
            <p:nvPr/>
          </p:nvPicPr>
          <p:blipFill>
            <a:blip r:embed="rId5" cstate="print"/>
            <a:srcRect/>
            <a:stretch>
              <a:fillRect/>
            </a:stretch>
          </p:blipFill>
          <p:spPr bwMode="auto">
            <a:xfrm>
              <a:off x="365" y="1493"/>
              <a:ext cx="2135" cy="2183"/>
            </a:xfrm>
            <a:prstGeom prst="rect">
              <a:avLst/>
            </a:prstGeom>
            <a:noFill/>
            <a:ln w="9525">
              <a:noFill/>
              <a:miter lim="800000"/>
              <a:headEnd/>
              <a:tailEnd/>
            </a:ln>
          </p:spPr>
        </p:pic>
        <p:pic>
          <p:nvPicPr>
            <p:cNvPr id="1461264" name="Picture 7"/>
            <p:cNvPicPr>
              <a:picLocks noChangeAspect="1" noChangeArrowheads="1"/>
            </p:cNvPicPr>
            <p:nvPr/>
          </p:nvPicPr>
          <p:blipFill>
            <a:blip r:embed="rId6" cstate="print"/>
            <a:srcRect r="35721" b="54420"/>
            <a:stretch>
              <a:fillRect/>
            </a:stretch>
          </p:blipFill>
          <p:spPr bwMode="auto">
            <a:xfrm>
              <a:off x="282" y="489"/>
              <a:ext cx="2131" cy="1008"/>
            </a:xfrm>
            <a:prstGeom prst="rect">
              <a:avLst/>
            </a:prstGeom>
            <a:noFill/>
            <a:ln w="9525">
              <a:noFill/>
              <a:miter lim="800000"/>
              <a:headEnd/>
              <a:tailEnd/>
            </a:ln>
          </p:spPr>
        </p:pic>
      </p:grpSp>
      <p:sp>
        <p:nvSpPr>
          <p:cNvPr id="1461265" name="Rectangle 17"/>
          <p:cNvSpPr>
            <a:spLocks noChangeArrowheads="1"/>
          </p:cNvSpPr>
          <p:nvPr/>
        </p:nvSpPr>
        <p:spPr bwMode="auto">
          <a:xfrm>
            <a:off x="685800" y="2895600"/>
            <a:ext cx="3733800" cy="1524000"/>
          </a:xfrm>
          <a:prstGeom prst="rect">
            <a:avLst/>
          </a:prstGeom>
          <a:noFill/>
          <a:ln w="25400">
            <a:solidFill>
              <a:srgbClr val="FF0000"/>
            </a:solidFill>
            <a:miter lim="800000"/>
            <a:headEnd/>
            <a:tailEnd/>
          </a:ln>
          <a:effectLst/>
        </p:spPr>
        <p:txBody>
          <a:bodyPr wrap="none" anchor="ctr"/>
          <a:lstStyle/>
          <a:p>
            <a:endParaRPr lang="en-US"/>
          </a:p>
        </p:txBody>
      </p:sp>
      <p:sp>
        <p:nvSpPr>
          <p:cNvPr id="1461266" name="Text Box 18"/>
          <p:cNvSpPr txBox="1">
            <a:spLocks noChangeArrowheads="1"/>
          </p:cNvSpPr>
          <p:nvPr/>
        </p:nvSpPr>
        <p:spPr bwMode="auto">
          <a:xfrm>
            <a:off x="511175" y="6357938"/>
            <a:ext cx="4038600" cy="376237"/>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800">
                <a:solidFill>
                  <a:schemeClr val="tx1"/>
                </a:solidFill>
              </a:rPr>
              <a:t>DSSV, PRL101, 072001 (2008)</a:t>
            </a:r>
          </a:p>
        </p:txBody>
      </p:sp>
      <p:sp>
        <p:nvSpPr>
          <p:cNvPr id="18" name="TextBox 17"/>
          <p:cNvSpPr txBox="1"/>
          <p:nvPr/>
        </p:nvSpPr>
        <p:spPr>
          <a:xfrm>
            <a:off x="4795111" y="3352800"/>
            <a:ext cx="4272689" cy="3046988"/>
          </a:xfrm>
          <a:prstGeom prst="rect">
            <a:avLst/>
          </a:prstGeom>
          <a:noFill/>
        </p:spPr>
        <p:txBody>
          <a:bodyPr wrap="square" rtlCol="0">
            <a:spAutoFit/>
          </a:bodyPr>
          <a:lstStyle/>
          <a:p>
            <a:r>
              <a:rPr lang="en-US" dirty="0" smtClean="0"/>
              <a:t>Latest global fit to </a:t>
            </a:r>
            <a:r>
              <a:rPr lang="en-US" dirty="0" err="1" smtClean="0"/>
              <a:t>helicity</a:t>
            </a:r>
            <a:r>
              <a:rPr lang="en-US" dirty="0" smtClean="0"/>
              <a:t> distributions:  Indication of SU(3) breaking in the polarized quark sea (as in the </a:t>
            </a:r>
            <a:r>
              <a:rPr lang="en-US" dirty="0" err="1" smtClean="0"/>
              <a:t>unpolarized</a:t>
            </a:r>
            <a:r>
              <a:rPr lang="en-US" dirty="0" smtClean="0"/>
              <a:t> sea), but still relatively large uncertainties on </a:t>
            </a:r>
            <a:r>
              <a:rPr lang="en-US" dirty="0" err="1" smtClean="0"/>
              <a:t>helicity</a:t>
            </a:r>
            <a:r>
              <a:rPr lang="en-US" dirty="0" smtClean="0"/>
              <a:t> distributions of anti-up and anti-down quarks!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61266"/>
                                        </p:tgtEl>
                                        <p:attrNameLst>
                                          <p:attrName>style.visibility</p:attrName>
                                        </p:attrNameLst>
                                      </p:cBhvr>
                                      <p:to>
                                        <p:strVal val="visible"/>
                                      </p:to>
                                    </p:set>
                                    <p:animEffect transition="in" filter="blinds(horizontal)">
                                      <p:cBhvr>
                                        <p:cTn id="7" dur="500"/>
                                        <p:tgtEl>
                                          <p:spTgt spid="1461266"/>
                                        </p:tgtEl>
                                      </p:cBhvr>
                                    </p:animEffect>
                                  </p:childTnLst>
                                </p:cTn>
                              </p:par>
                            </p:childTnLst>
                          </p:cTn>
                        </p:par>
                        <p:par>
                          <p:cTn id="8" fill="hold">
                            <p:stCondLst>
                              <p:cond delay="500"/>
                            </p:stCondLst>
                            <p:childTnLst>
                              <p:par>
                                <p:cTn id="9" presetID="8" presetClass="entr" presetSubtype="16" fill="hold" grpId="0" nodeType="afterEffect">
                                  <p:stCondLst>
                                    <p:cond delay="500"/>
                                  </p:stCondLst>
                                  <p:childTnLst>
                                    <p:set>
                                      <p:cBhvr>
                                        <p:cTn id="10" dur="1" fill="hold">
                                          <p:stCondLst>
                                            <p:cond delay="0"/>
                                          </p:stCondLst>
                                        </p:cTn>
                                        <p:tgtEl>
                                          <p:spTgt spid="1461265"/>
                                        </p:tgtEl>
                                        <p:attrNameLst>
                                          <p:attrName>style.visibility</p:attrName>
                                        </p:attrNameLst>
                                      </p:cBhvr>
                                      <p:to>
                                        <p:strVal val="visible"/>
                                      </p:to>
                                    </p:set>
                                    <p:animEffect transition="in" filter="diamond(in)">
                                      <p:cBhvr>
                                        <p:cTn id="11" dur="1000"/>
                                        <p:tgtEl>
                                          <p:spTgt spid="146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65" grpId="0" animBg="1"/>
      <p:bldP spid="14612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43542" y="1164774"/>
            <a:ext cx="8991600" cy="5562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pic>
        <p:nvPicPr>
          <p:cNvPr id="11265" name="Picture 1"/>
          <p:cNvPicPr>
            <a:picLocks noChangeAspect="1" noChangeArrowheads="1"/>
          </p:cNvPicPr>
          <p:nvPr/>
        </p:nvPicPr>
        <p:blipFill>
          <a:blip r:embed="rId3" cstate="print"/>
          <a:srcRect l="44003" t="16476" r="11021" b="20160"/>
          <a:stretch>
            <a:fillRect/>
          </a:stretch>
        </p:blipFill>
        <p:spPr bwMode="auto">
          <a:xfrm>
            <a:off x="1020235" y="1143000"/>
            <a:ext cx="2720626" cy="5372100"/>
          </a:xfrm>
          <a:prstGeom prst="rect">
            <a:avLst/>
          </a:prstGeom>
          <a:noFill/>
          <a:ln w="12700">
            <a:noFill/>
            <a:round/>
            <a:headEnd/>
            <a:tailEnd/>
          </a:ln>
        </p:spPr>
      </p:pic>
      <p:sp>
        <p:nvSpPr>
          <p:cNvPr id="11268" name="Rectangle 2"/>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5" name="Rectangle 6"/>
          <p:cNvSpPr>
            <a:spLocks noGrp="1" noChangeArrowheads="1"/>
          </p:cNvSpPr>
          <p:nvPr>
            <p:ph type="title"/>
          </p:nvPr>
        </p:nvSpPr>
        <p:spPr/>
        <p:txBody>
          <a:bodyPr rIns="132080"/>
          <a:lstStyle/>
          <a:p>
            <a:pPr indent="0" eaLnBrk="1" hangingPunct="1">
              <a:defRPr/>
            </a:pPr>
            <a:r>
              <a:rPr lang="en-US" sz="4000" dirty="0" smtClean="0"/>
              <a:t>Flavor </a:t>
            </a:r>
            <a:r>
              <a:rPr lang="en-US" sz="4000" dirty="0" err="1" smtClean="0"/>
              <a:t>Sensitivies</a:t>
            </a:r>
            <a:r>
              <a:rPr lang="en-US" sz="4000" dirty="0" smtClean="0"/>
              <a:t> at Different Rapidity</a:t>
            </a:r>
            <a:endParaRPr lang="en-US" sz="3200" dirty="0" smtClean="0"/>
          </a:p>
        </p:txBody>
      </p:sp>
      <p:sp>
        <p:nvSpPr>
          <p:cNvPr id="11272" name="Rectangle 8"/>
          <p:cNvSpPr>
            <a:spLocks/>
          </p:cNvSpPr>
          <p:nvPr/>
        </p:nvSpPr>
        <p:spPr bwMode="auto">
          <a:xfrm>
            <a:off x="3787768" y="5778500"/>
            <a:ext cx="4913544" cy="812800"/>
          </a:xfrm>
          <a:prstGeom prst="rect">
            <a:avLst/>
          </a:prstGeom>
          <a:noFill/>
          <a:ln w="12700">
            <a:noFill/>
            <a:miter lim="800000"/>
            <a:headEnd/>
            <a:tailEnd/>
          </a:ln>
        </p:spPr>
        <p:txBody>
          <a:bodyPr lIns="0" tIns="0" rIns="40639" bIns="0" anchor="ctr"/>
          <a:lstStyle/>
          <a:p>
            <a:pPr marL="39688">
              <a:lnSpc>
                <a:spcPct val="150000"/>
              </a:lnSpc>
            </a:pPr>
            <a:r>
              <a:rPr lang="en-US" sz="1200">
                <a:solidFill>
                  <a:srgbClr val="000000"/>
                </a:solidFill>
                <a:latin typeface="Helvetica" pitchFamily="34" charset="0"/>
                <a:ea typeface="Helvetica" pitchFamily="34" charset="0"/>
                <a:cs typeface="Helvetica" pitchFamily="34" charset="0"/>
                <a:sym typeface="Helvetica" pitchFamily="34" charset="0"/>
              </a:rPr>
              <a:t>Calculations:</a:t>
            </a:r>
          </a:p>
          <a:p>
            <a:pPr marL="39688">
              <a:lnSpc>
                <a:spcPct val="150000"/>
              </a:lnSpc>
            </a:pPr>
            <a:r>
              <a:rPr lang="en-US" sz="1200">
                <a:solidFill>
                  <a:srgbClr val="000000"/>
                </a:solidFill>
                <a:latin typeface="Helvetica" pitchFamily="34" charset="0"/>
                <a:ea typeface="Helvetica" pitchFamily="34" charset="0"/>
                <a:cs typeface="Helvetica" pitchFamily="34" charset="0"/>
                <a:sym typeface="Helvetica" pitchFamily="34" charset="0"/>
              </a:rPr>
              <a:t>1) RHICBOS: P.M. Nadolsky and C.-P. Yuan, Nucl. Phys. B666 (2003) 31.  </a:t>
            </a:r>
          </a:p>
          <a:p>
            <a:pPr marL="39688">
              <a:lnSpc>
                <a:spcPct val="150000"/>
              </a:lnSpc>
            </a:pPr>
            <a:r>
              <a:rPr lang="en-US" sz="1200">
                <a:solidFill>
                  <a:srgbClr val="000000"/>
                </a:solidFill>
                <a:latin typeface="Helvetica" pitchFamily="34" charset="0"/>
                <a:ea typeface="Helvetica" pitchFamily="34" charset="0"/>
                <a:cs typeface="Helvetica" pitchFamily="34" charset="0"/>
                <a:sym typeface="Helvetica" pitchFamily="34" charset="0"/>
              </a:rPr>
              <a:t>2) deFlorian / Vogelsang: D. deFlorian, private communications.</a:t>
            </a:r>
          </a:p>
        </p:txBody>
      </p:sp>
      <p:grpSp>
        <p:nvGrpSpPr>
          <p:cNvPr id="2" name="Group 9"/>
          <p:cNvGrpSpPr>
            <a:grpSpLocks/>
          </p:cNvGrpSpPr>
          <p:nvPr/>
        </p:nvGrpSpPr>
        <p:grpSpPr bwMode="auto">
          <a:xfrm>
            <a:off x="3048977" y="1333500"/>
            <a:ext cx="1723845" cy="4762500"/>
            <a:chOff x="0" y="0"/>
            <a:chExt cx="1176" cy="3000"/>
          </a:xfrm>
        </p:grpSpPr>
        <p:pic>
          <p:nvPicPr>
            <p:cNvPr id="11300" name="Picture 10"/>
            <p:cNvPicPr>
              <a:picLocks noChangeAspect="1" noChangeArrowheads="1"/>
            </p:cNvPicPr>
            <p:nvPr/>
          </p:nvPicPr>
          <p:blipFill>
            <a:blip r:embed="rId4" cstate="print"/>
            <a:srcRect/>
            <a:stretch>
              <a:fillRect/>
            </a:stretch>
          </p:blipFill>
          <p:spPr bwMode="auto">
            <a:xfrm>
              <a:off x="447" y="2144"/>
              <a:ext cx="538" cy="240"/>
            </a:xfrm>
            <a:prstGeom prst="rect">
              <a:avLst/>
            </a:prstGeom>
            <a:noFill/>
            <a:ln w="12700">
              <a:noFill/>
              <a:round/>
              <a:headEnd/>
              <a:tailEnd/>
            </a:ln>
          </p:spPr>
        </p:pic>
        <p:pic>
          <p:nvPicPr>
            <p:cNvPr id="11301" name="Picture 11"/>
            <p:cNvPicPr>
              <a:picLocks noChangeAspect="1" noChangeArrowheads="1"/>
            </p:cNvPicPr>
            <p:nvPr/>
          </p:nvPicPr>
          <p:blipFill>
            <a:blip r:embed="rId5" cstate="print"/>
            <a:srcRect/>
            <a:stretch>
              <a:fillRect/>
            </a:stretch>
          </p:blipFill>
          <p:spPr bwMode="auto">
            <a:xfrm>
              <a:off x="448" y="176"/>
              <a:ext cx="657" cy="240"/>
            </a:xfrm>
            <a:prstGeom prst="rect">
              <a:avLst/>
            </a:prstGeom>
            <a:noFill/>
            <a:ln w="12700">
              <a:noFill/>
              <a:round/>
              <a:headEnd/>
              <a:tailEnd/>
            </a:ln>
          </p:spPr>
        </p:pic>
        <p:sp>
          <p:nvSpPr>
            <p:cNvPr id="11302" name="Rectangle 12"/>
            <p:cNvSpPr>
              <a:spLocks/>
            </p:cNvSpPr>
            <p:nvPr/>
          </p:nvSpPr>
          <p:spPr bwMode="auto">
            <a:xfrm>
              <a:off x="0" y="1736"/>
              <a:ext cx="312" cy="1264"/>
            </a:xfrm>
            <a:prstGeom prst="rect">
              <a:avLst/>
            </a:prstGeom>
            <a:solidFill>
              <a:srgbClr val="292CE8">
                <a:alpha val="24706"/>
              </a:srgbClr>
            </a:solidFill>
            <a:ln w="12700">
              <a:noFill/>
              <a:round/>
              <a:headEnd/>
              <a:tailEnd/>
            </a:ln>
          </p:spPr>
          <p:txBody>
            <a:bodyPr lIns="0" tIns="0" rIns="0" bIns="0"/>
            <a:lstStyle/>
            <a:p>
              <a:endParaRPr lang="en-US"/>
            </a:p>
          </p:txBody>
        </p:sp>
        <p:sp>
          <p:nvSpPr>
            <p:cNvPr id="11303" name="Rectangle 13"/>
            <p:cNvSpPr>
              <a:spLocks/>
            </p:cNvSpPr>
            <p:nvPr/>
          </p:nvSpPr>
          <p:spPr bwMode="auto">
            <a:xfrm>
              <a:off x="0" y="0"/>
              <a:ext cx="312" cy="1264"/>
            </a:xfrm>
            <a:prstGeom prst="rect">
              <a:avLst/>
            </a:prstGeom>
            <a:solidFill>
              <a:srgbClr val="292CE8">
                <a:alpha val="24706"/>
              </a:srgbClr>
            </a:solidFill>
            <a:ln w="12700">
              <a:noFill/>
              <a:round/>
              <a:headEnd/>
              <a:tailEnd/>
            </a:ln>
          </p:spPr>
          <p:txBody>
            <a:bodyPr lIns="0" tIns="0" rIns="0" bIns="0"/>
            <a:lstStyle/>
            <a:p>
              <a:endParaRPr lang="en-US"/>
            </a:p>
          </p:txBody>
        </p:sp>
        <p:pic>
          <p:nvPicPr>
            <p:cNvPr id="11304" name="Picture 14"/>
            <p:cNvPicPr>
              <a:picLocks noChangeAspect="1" noChangeArrowheads="1"/>
            </p:cNvPicPr>
            <p:nvPr/>
          </p:nvPicPr>
          <p:blipFill>
            <a:blip r:embed="rId6" cstate="print"/>
            <a:srcRect/>
            <a:stretch>
              <a:fillRect/>
            </a:stretch>
          </p:blipFill>
          <p:spPr bwMode="auto">
            <a:xfrm>
              <a:off x="592" y="504"/>
              <a:ext cx="400" cy="87"/>
            </a:xfrm>
            <a:prstGeom prst="rect">
              <a:avLst/>
            </a:prstGeom>
            <a:noFill/>
            <a:ln w="12700">
              <a:noFill/>
              <a:round/>
              <a:headEnd/>
              <a:tailEnd/>
            </a:ln>
          </p:spPr>
        </p:pic>
        <p:sp>
          <p:nvSpPr>
            <p:cNvPr id="11305" name="Rectangle 15"/>
            <p:cNvSpPr>
              <a:spLocks/>
            </p:cNvSpPr>
            <p:nvPr/>
          </p:nvSpPr>
          <p:spPr bwMode="auto">
            <a:xfrm>
              <a:off x="408" y="112"/>
              <a:ext cx="768" cy="360"/>
            </a:xfrm>
            <a:prstGeom prst="rect">
              <a:avLst/>
            </a:prstGeom>
            <a:solidFill>
              <a:srgbClr val="292CE8">
                <a:alpha val="24706"/>
              </a:srgbClr>
            </a:solidFill>
            <a:ln w="12700">
              <a:noFill/>
              <a:round/>
              <a:headEnd/>
              <a:tailEnd/>
            </a:ln>
          </p:spPr>
          <p:txBody>
            <a:bodyPr lIns="0" tIns="0" rIns="0" bIns="0"/>
            <a:lstStyle/>
            <a:p>
              <a:endParaRPr lang="en-US"/>
            </a:p>
          </p:txBody>
        </p:sp>
        <p:sp>
          <p:nvSpPr>
            <p:cNvPr id="11306" name="Rectangle 16"/>
            <p:cNvSpPr>
              <a:spLocks/>
            </p:cNvSpPr>
            <p:nvPr/>
          </p:nvSpPr>
          <p:spPr bwMode="auto">
            <a:xfrm>
              <a:off x="408" y="2104"/>
              <a:ext cx="768" cy="360"/>
            </a:xfrm>
            <a:prstGeom prst="rect">
              <a:avLst/>
            </a:prstGeom>
            <a:solidFill>
              <a:srgbClr val="292CE8">
                <a:alpha val="24706"/>
              </a:srgbClr>
            </a:solidFill>
            <a:ln w="12700">
              <a:noFill/>
              <a:round/>
              <a:headEnd/>
              <a:tailEnd/>
            </a:ln>
          </p:spPr>
          <p:txBody>
            <a:bodyPr lIns="0" tIns="0" rIns="0" bIns="0"/>
            <a:lstStyle/>
            <a:p>
              <a:endParaRPr lang="en-US"/>
            </a:p>
          </p:txBody>
        </p:sp>
        <p:pic>
          <p:nvPicPr>
            <p:cNvPr id="11307" name="Picture 17"/>
            <p:cNvPicPr>
              <a:picLocks noChangeAspect="1" noChangeArrowheads="1"/>
            </p:cNvPicPr>
            <p:nvPr/>
          </p:nvPicPr>
          <p:blipFill>
            <a:blip r:embed="rId6" cstate="print"/>
            <a:srcRect/>
            <a:stretch>
              <a:fillRect/>
            </a:stretch>
          </p:blipFill>
          <p:spPr bwMode="auto">
            <a:xfrm>
              <a:off x="592" y="2488"/>
              <a:ext cx="400" cy="87"/>
            </a:xfrm>
            <a:prstGeom prst="rect">
              <a:avLst/>
            </a:prstGeom>
            <a:noFill/>
            <a:ln w="12700">
              <a:noFill/>
              <a:round/>
              <a:headEnd/>
              <a:tailEnd/>
            </a:ln>
          </p:spPr>
        </p:pic>
      </p:grpSp>
      <p:grpSp>
        <p:nvGrpSpPr>
          <p:cNvPr id="3" name="Group 18"/>
          <p:cNvGrpSpPr>
            <a:grpSpLocks/>
          </p:cNvGrpSpPr>
          <p:nvPr/>
        </p:nvGrpSpPr>
        <p:grpSpPr bwMode="auto">
          <a:xfrm>
            <a:off x="140722" y="1333500"/>
            <a:ext cx="1958382" cy="4786313"/>
            <a:chOff x="0" y="0"/>
            <a:chExt cx="1336" cy="3015"/>
          </a:xfrm>
        </p:grpSpPr>
        <p:sp>
          <p:nvSpPr>
            <p:cNvPr id="11292" name="Rectangle 19"/>
            <p:cNvSpPr>
              <a:spLocks/>
            </p:cNvSpPr>
            <p:nvPr/>
          </p:nvSpPr>
          <p:spPr bwMode="auto">
            <a:xfrm>
              <a:off x="0" y="472"/>
              <a:ext cx="768" cy="360"/>
            </a:xfrm>
            <a:prstGeom prst="rect">
              <a:avLst/>
            </a:prstGeom>
            <a:solidFill>
              <a:srgbClr val="E7C6C8"/>
            </a:solidFill>
            <a:ln w="12700">
              <a:noFill/>
              <a:round/>
              <a:headEnd/>
              <a:tailEnd/>
            </a:ln>
          </p:spPr>
          <p:txBody>
            <a:bodyPr lIns="0" tIns="0" rIns="0" bIns="0"/>
            <a:lstStyle/>
            <a:p>
              <a:endParaRPr lang="en-US"/>
            </a:p>
          </p:txBody>
        </p:sp>
        <p:pic>
          <p:nvPicPr>
            <p:cNvPr id="11293" name="Picture 20"/>
            <p:cNvPicPr>
              <a:picLocks noChangeAspect="1" noChangeArrowheads="1"/>
            </p:cNvPicPr>
            <p:nvPr/>
          </p:nvPicPr>
          <p:blipFill>
            <a:blip r:embed="rId7" cstate="print"/>
            <a:srcRect/>
            <a:stretch>
              <a:fillRect/>
            </a:stretch>
          </p:blipFill>
          <p:spPr bwMode="auto">
            <a:xfrm>
              <a:off x="56" y="512"/>
              <a:ext cx="576" cy="240"/>
            </a:xfrm>
            <a:prstGeom prst="rect">
              <a:avLst/>
            </a:prstGeom>
            <a:noFill/>
            <a:ln w="12700">
              <a:noFill/>
              <a:round/>
              <a:headEnd/>
              <a:tailEnd/>
            </a:ln>
          </p:spPr>
        </p:pic>
        <p:sp>
          <p:nvSpPr>
            <p:cNvPr id="11294" name="Rectangle 21"/>
            <p:cNvSpPr>
              <a:spLocks/>
            </p:cNvSpPr>
            <p:nvPr/>
          </p:nvSpPr>
          <p:spPr bwMode="auto">
            <a:xfrm>
              <a:off x="1024" y="1736"/>
              <a:ext cx="312" cy="1264"/>
            </a:xfrm>
            <a:prstGeom prst="rect">
              <a:avLst/>
            </a:prstGeom>
            <a:solidFill>
              <a:srgbClr val="A7343B">
                <a:alpha val="24706"/>
              </a:srgbClr>
            </a:solidFill>
            <a:ln w="12700">
              <a:noFill/>
              <a:round/>
              <a:headEnd/>
              <a:tailEnd/>
            </a:ln>
          </p:spPr>
          <p:txBody>
            <a:bodyPr lIns="0" tIns="0" rIns="0" bIns="0"/>
            <a:lstStyle/>
            <a:p>
              <a:endParaRPr lang="en-US"/>
            </a:p>
          </p:txBody>
        </p:sp>
        <p:sp>
          <p:nvSpPr>
            <p:cNvPr id="11295" name="Rectangle 22"/>
            <p:cNvSpPr>
              <a:spLocks/>
            </p:cNvSpPr>
            <p:nvPr/>
          </p:nvSpPr>
          <p:spPr bwMode="auto">
            <a:xfrm>
              <a:off x="1024" y="0"/>
              <a:ext cx="312" cy="1264"/>
            </a:xfrm>
            <a:prstGeom prst="rect">
              <a:avLst/>
            </a:prstGeom>
            <a:solidFill>
              <a:srgbClr val="A7343B">
                <a:alpha val="24706"/>
              </a:srgbClr>
            </a:solidFill>
            <a:ln w="12700">
              <a:noFill/>
              <a:round/>
              <a:headEnd/>
              <a:tailEnd/>
            </a:ln>
          </p:spPr>
          <p:txBody>
            <a:bodyPr lIns="0" tIns="0" rIns="0" bIns="0"/>
            <a:lstStyle/>
            <a:p>
              <a:endParaRPr lang="en-US"/>
            </a:p>
          </p:txBody>
        </p:sp>
        <p:pic>
          <p:nvPicPr>
            <p:cNvPr id="11296" name="Picture 23"/>
            <p:cNvPicPr>
              <a:picLocks noChangeAspect="1" noChangeArrowheads="1"/>
            </p:cNvPicPr>
            <p:nvPr/>
          </p:nvPicPr>
          <p:blipFill>
            <a:blip r:embed="rId8" cstate="print"/>
            <a:srcRect/>
            <a:stretch>
              <a:fillRect/>
            </a:stretch>
          </p:blipFill>
          <p:spPr bwMode="auto">
            <a:xfrm>
              <a:off x="184" y="872"/>
              <a:ext cx="400" cy="87"/>
            </a:xfrm>
            <a:prstGeom prst="rect">
              <a:avLst/>
            </a:prstGeom>
            <a:noFill/>
            <a:ln w="12700">
              <a:noFill/>
              <a:round/>
              <a:headEnd/>
              <a:tailEnd/>
            </a:ln>
          </p:spPr>
        </p:pic>
        <p:pic>
          <p:nvPicPr>
            <p:cNvPr id="11297" name="Picture 24"/>
            <p:cNvPicPr>
              <a:picLocks noChangeAspect="1" noChangeArrowheads="1"/>
            </p:cNvPicPr>
            <p:nvPr/>
          </p:nvPicPr>
          <p:blipFill>
            <a:blip r:embed="rId9" cstate="print"/>
            <a:srcRect/>
            <a:stretch>
              <a:fillRect/>
            </a:stretch>
          </p:blipFill>
          <p:spPr bwMode="auto">
            <a:xfrm>
              <a:off x="48" y="2600"/>
              <a:ext cx="660" cy="240"/>
            </a:xfrm>
            <a:prstGeom prst="rect">
              <a:avLst/>
            </a:prstGeom>
            <a:noFill/>
            <a:ln w="12700">
              <a:noFill/>
              <a:round/>
              <a:headEnd/>
              <a:tailEnd/>
            </a:ln>
          </p:spPr>
        </p:pic>
        <p:sp>
          <p:nvSpPr>
            <p:cNvPr id="11298" name="Rectangle 25"/>
            <p:cNvSpPr>
              <a:spLocks/>
            </p:cNvSpPr>
            <p:nvPr/>
          </p:nvSpPr>
          <p:spPr bwMode="auto">
            <a:xfrm>
              <a:off x="0" y="2536"/>
              <a:ext cx="768" cy="360"/>
            </a:xfrm>
            <a:prstGeom prst="rect">
              <a:avLst/>
            </a:prstGeom>
            <a:solidFill>
              <a:srgbClr val="A7343B">
                <a:alpha val="23921"/>
              </a:srgbClr>
            </a:solidFill>
            <a:ln w="12700">
              <a:noFill/>
              <a:round/>
              <a:headEnd/>
              <a:tailEnd/>
            </a:ln>
          </p:spPr>
          <p:txBody>
            <a:bodyPr lIns="0" tIns="0" rIns="0" bIns="0"/>
            <a:lstStyle/>
            <a:p>
              <a:endParaRPr lang="en-US"/>
            </a:p>
          </p:txBody>
        </p:sp>
        <p:pic>
          <p:nvPicPr>
            <p:cNvPr id="11299" name="Picture 26"/>
            <p:cNvPicPr>
              <a:picLocks noChangeAspect="1" noChangeArrowheads="1"/>
            </p:cNvPicPr>
            <p:nvPr/>
          </p:nvPicPr>
          <p:blipFill>
            <a:blip r:embed="rId8" cstate="print"/>
            <a:srcRect/>
            <a:stretch>
              <a:fillRect/>
            </a:stretch>
          </p:blipFill>
          <p:spPr bwMode="auto">
            <a:xfrm>
              <a:off x="184" y="2928"/>
              <a:ext cx="400" cy="87"/>
            </a:xfrm>
            <a:prstGeom prst="rect">
              <a:avLst/>
            </a:prstGeom>
            <a:noFill/>
            <a:ln w="12700">
              <a:noFill/>
              <a:round/>
              <a:headEnd/>
              <a:tailEnd/>
            </a:ln>
          </p:spPr>
        </p:pic>
      </p:grpSp>
      <p:pic>
        <p:nvPicPr>
          <p:cNvPr id="11291" name="Picture 27"/>
          <p:cNvPicPr>
            <a:picLocks noChangeAspect="1" noChangeArrowheads="1"/>
          </p:cNvPicPr>
          <p:nvPr/>
        </p:nvPicPr>
        <p:blipFill>
          <a:blip r:embed="rId10" cstate="print"/>
          <a:srcRect/>
          <a:stretch>
            <a:fillRect/>
          </a:stretch>
        </p:blipFill>
        <p:spPr bwMode="auto">
          <a:xfrm>
            <a:off x="5498421" y="1854200"/>
            <a:ext cx="3355340" cy="3263900"/>
          </a:xfrm>
          <a:prstGeom prst="rect">
            <a:avLst/>
          </a:prstGeom>
          <a:noFill/>
          <a:ln w="12700">
            <a:noFill/>
            <a:round/>
            <a:headEnd/>
            <a:tailEnd/>
          </a:ln>
        </p:spPr>
      </p:pic>
      <p:grpSp>
        <p:nvGrpSpPr>
          <p:cNvPr id="4" name="Group 28"/>
          <p:cNvGrpSpPr>
            <a:grpSpLocks/>
          </p:cNvGrpSpPr>
          <p:nvPr/>
        </p:nvGrpSpPr>
        <p:grpSpPr bwMode="auto">
          <a:xfrm>
            <a:off x="5335710" y="1193800"/>
            <a:ext cx="3506324" cy="4775200"/>
            <a:chOff x="0" y="0"/>
            <a:chExt cx="2392" cy="3008"/>
          </a:xfrm>
        </p:grpSpPr>
        <p:sp>
          <p:nvSpPr>
            <p:cNvPr id="11287" name="Rectangle 29"/>
            <p:cNvSpPr>
              <a:spLocks/>
            </p:cNvSpPr>
            <p:nvPr/>
          </p:nvSpPr>
          <p:spPr bwMode="auto">
            <a:xfrm>
              <a:off x="336" y="1296"/>
              <a:ext cx="1928" cy="208"/>
            </a:xfrm>
            <a:prstGeom prst="rect">
              <a:avLst/>
            </a:prstGeom>
            <a:solidFill>
              <a:srgbClr val="FFFFFF"/>
            </a:solidFill>
            <a:ln w="12700">
              <a:noFill/>
              <a:round/>
              <a:headEnd/>
              <a:tailEnd/>
            </a:ln>
          </p:spPr>
          <p:txBody>
            <a:bodyPr lIns="0" tIns="0" rIns="0" bIns="0"/>
            <a:lstStyle/>
            <a:p>
              <a:endParaRPr lang="en-US"/>
            </a:p>
          </p:txBody>
        </p:sp>
        <p:grpSp>
          <p:nvGrpSpPr>
            <p:cNvPr id="6" name="Group 30"/>
            <p:cNvGrpSpPr>
              <a:grpSpLocks/>
            </p:cNvGrpSpPr>
            <p:nvPr/>
          </p:nvGrpSpPr>
          <p:grpSpPr bwMode="auto">
            <a:xfrm>
              <a:off x="0" y="0"/>
              <a:ext cx="2392" cy="3008"/>
              <a:chOff x="0" y="0"/>
              <a:chExt cx="2392" cy="3008"/>
            </a:xfrm>
          </p:grpSpPr>
          <p:pic>
            <p:nvPicPr>
              <p:cNvPr id="11289" name="Picture 31"/>
              <p:cNvPicPr>
                <a:picLocks noChangeAspect="1" noChangeArrowheads="1"/>
              </p:cNvPicPr>
              <p:nvPr/>
            </p:nvPicPr>
            <p:blipFill>
              <a:blip r:embed="rId11" cstate="print"/>
              <a:srcRect l="15887" t="93228" r="3775" b="1822"/>
              <a:stretch>
                <a:fillRect/>
              </a:stretch>
            </p:blipFill>
            <p:spPr bwMode="auto">
              <a:xfrm>
                <a:off x="432" y="2856"/>
                <a:ext cx="1872" cy="152"/>
              </a:xfrm>
              <a:prstGeom prst="rect">
                <a:avLst/>
              </a:prstGeom>
              <a:noFill/>
              <a:ln w="12700">
                <a:noFill/>
                <a:round/>
                <a:headEnd/>
                <a:tailEnd/>
              </a:ln>
            </p:spPr>
          </p:pic>
          <p:pic>
            <p:nvPicPr>
              <p:cNvPr id="11290" name="Picture 32"/>
              <p:cNvPicPr>
                <a:picLocks noChangeAspect="1" noChangeArrowheads="1"/>
              </p:cNvPicPr>
              <p:nvPr/>
            </p:nvPicPr>
            <p:blipFill>
              <a:blip r:embed="rId11" cstate="print"/>
              <a:srcRect b="50520"/>
              <a:stretch>
                <a:fillRect/>
              </a:stretch>
            </p:blipFill>
            <p:spPr bwMode="auto">
              <a:xfrm>
                <a:off x="61" y="1344"/>
                <a:ext cx="2330" cy="1520"/>
              </a:xfrm>
              <a:prstGeom prst="rect">
                <a:avLst/>
              </a:prstGeom>
              <a:noFill/>
              <a:ln w="12700">
                <a:noFill/>
                <a:round/>
                <a:headEnd/>
                <a:tailEnd/>
              </a:ln>
            </p:spPr>
          </p:pic>
          <p:pic>
            <p:nvPicPr>
              <p:cNvPr id="7" name="Picture 33"/>
              <p:cNvPicPr>
                <a:picLocks noChangeAspect="1" noChangeArrowheads="1"/>
              </p:cNvPicPr>
              <p:nvPr/>
            </p:nvPicPr>
            <p:blipFill>
              <a:blip r:embed="rId11" cstate="print"/>
              <a:srcRect t="50000" b="520"/>
              <a:stretch>
                <a:fillRect/>
              </a:stretch>
            </p:blipFill>
            <p:spPr bwMode="auto">
              <a:xfrm>
                <a:off x="64" y="0"/>
                <a:ext cx="2327" cy="1520"/>
              </a:xfrm>
              <a:prstGeom prst="rect">
                <a:avLst/>
              </a:prstGeom>
              <a:noFill/>
              <a:ln w="12700">
                <a:noFill/>
                <a:round/>
                <a:headEnd/>
                <a:tailEnd/>
              </a:ln>
            </p:spPr>
          </p:pic>
        </p:grpSp>
      </p:grpSp>
      <p:grpSp>
        <p:nvGrpSpPr>
          <p:cNvPr id="8" name="Group 34"/>
          <p:cNvGrpSpPr>
            <a:grpSpLocks/>
          </p:cNvGrpSpPr>
          <p:nvPr/>
        </p:nvGrpSpPr>
        <p:grpSpPr bwMode="auto">
          <a:xfrm>
            <a:off x="2099104" y="1333500"/>
            <a:ext cx="3142792" cy="4762500"/>
            <a:chOff x="0" y="0"/>
            <a:chExt cx="2144" cy="3000"/>
          </a:xfrm>
        </p:grpSpPr>
        <p:pic>
          <p:nvPicPr>
            <p:cNvPr id="11280" name="Picture 35"/>
            <p:cNvPicPr>
              <a:picLocks noChangeAspect="1" noChangeArrowheads="1"/>
            </p:cNvPicPr>
            <p:nvPr/>
          </p:nvPicPr>
          <p:blipFill>
            <a:blip r:embed="rId12" cstate="print"/>
            <a:srcRect/>
            <a:stretch>
              <a:fillRect/>
            </a:stretch>
          </p:blipFill>
          <p:spPr bwMode="auto">
            <a:xfrm>
              <a:off x="1096" y="1032"/>
              <a:ext cx="1003" cy="240"/>
            </a:xfrm>
            <a:prstGeom prst="rect">
              <a:avLst/>
            </a:prstGeom>
            <a:noFill/>
            <a:ln w="12700">
              <a:noFill/>
              <a:round/>
              <a:headEnd/>
              <a:tailEnd/>
            </a:ln>
          </p:spPr>
        </p:pic>
        <p:pic>
          <p:nvPicPr>
            <p:cNvPr id="11281" name="Picture 36"/>
            <p:cNvPicPr>
              <a:picLocks noChangeAspect="1" noChangeArrowheads="1"/>
            </p:cNvPicPr>
            <p:nvPr/>
          </p:nvPicPr>
          <p:blipFill>
            <a:blip r:embed="rId13" cstate="print"/>
            <a:srcRect/>
            <a:stretch>
              <a:fillRect/>
            </a:stretch>
          </p:blipFill>
          <p:spPr bwMode="auto">
            <a:xfrm>
              <a:off x="1096" y="1528"/>
              <a:ext cx="967" cy="240"/>
            </a:xfrm>
            <a:prstGeom prst="rect">
              <a:avLst/>
            </a:prstGeom>
            <a:noFill/>
            <a:ln w="12700">
              <a:noFill/>
              <a:round/>
              <a:headEnd/>
              <a:tailEnd/>
            </a:ln>
          </p:spPr>
        </p:pic>
        <p:sp>
          <p:nvSpPr>
            <p:cNvPr id="11282" name="Rectangle 37"/>
            <p:cNvSpPr>
              <a:spLocks/>
            </p:cNvSpPr>
            <p:nvPr/>
          </p:nvSpPr>
          <p:spPr bwMode="auto">
            <a:xfrm>
              <a:off x="0" y="1736"/>
              <a:ext cx="648" cy="1264"/>
            </a:xfrm>
            <a:prstGeom prst="rect">
              <a:avLst/>
            </a:prstGeom>
            <a:solidFill>
              <a:srgbClr val="0E6949">
                <a:alpha val="25098"/>
              </a:srgbClr>
            </a:solidFill>
            <a:ln w="12700">
              <a:noFill/>
              <a:round/>
              <a:headEnd/>
              <a:tailEnd/>
            </a:ln>
          </p:spPr>
          <p:txBody>
            <a:bodyPr lIns="0" tIns="0" rIns="0" bIns="0"/>
            <a:lstStyle/>
            <a:p>
              <a:endParaRPr lang="en-US"/>
            </a:p>
          </p:txBody>
        </p:sp>
        <p:sp>
          <p:nvSpPr>
            <p:cNvPr id="11283" name="Rectangle 38"/>
            <p:cNvSpPr>
              <a:spLocks/>
            </p:cNvSpPr>
            <p:nvPr/>
          </p:nvSpPr>
          <p:spPr bwMode="auto">
            <a:xfrm>
              <a:off x="0" y="0"/>
              <a:ext cx="648" cy="1264"/>
            </a:xfrm>
            <a:prstGeom prst="rect">
              <a:avLst/>
            </a:prstGeom>
            <a:solidFill>
              <a:srgbClr val="008040">
                <a:alpha val="25098"/>
              </a:srgbClr>
            </a:solidFill>
            <a:ln w="12700">
              <a:noFill/>
              <a:round/>
              <a:headEnd/>
              <a:tailEnd/>
            </a:ln>
          </p:spPr>
          <p:txBody>
            <a:bodyPr lIns="0" tIns="0" rIns="0" bIns="0"/>
            <a:lstStyle/>
            <a:p>
              <a:endParaRPr lang="en-US"/>
            </a:p>
          </p:txBody>
        </p:sp>
        <p:pic>
          <p:nvPicPr>
            <p:cNvPr id="11284" name="Picture 39"/>
            <p:cNvPicPr>
              <a:picLocks noChangeAspect="1" noChangeArrowheads="1"/>
            </p:cNvPicPr>
            <p:nvPr/>
          </p:nvPicPr>
          <p:blipFill>
            <a:blip r:embed="rId14" cstate="print"/>
            <a:srcRect/>
            <a:stretch>
              <a:fillRect/>
            </a:stretch>
          </p:blipFill>
          <p:spPr bwMode="auto">
            <a:xfrm>
              <a:off x="1376" y="1360"/>
              <a:ext cx="413" cy="80"/>
            </a:xfrm>
            <a:prstGeom prst="rect">
              <a:avLst/>
            </a:prstGeom>
            <a:noFill/>
            <a:ln w="12700">
              <a:noFill/>
              <a:round/>
              <a:headEnd/>
              <a:tailEnd/>
            </a:ln>
          </p:spPr>
        </p:pic>
        <p:sp>
          <p:nvSpPr>
            <p:cNvPr id="11285" name="Rectangle 40"/>
            <p:cNvSpPr>
              <a:spLocks/>
            </p:cNvSpPr>
            <p:nvPr/>
          </p:nvSpPr>
          <p:spPr bwMode="auto">
            <a:xfrm>
              <a:off x="1056" y="1488"/>
              <a:ext cx="1088" cy="320"/>
            </a:xfrm>
            <a:prstGeom prst="rect">
              <a:avLst/>
            </a:prstGeom>
            <a:solidFill>
              <a:srgbClr val="008040">
                <a:alpha val="25098"/>
              </a:srgbClr>
            </a:solidFill>
            <a:ln w="12700">
              <a:noFill/>
              <a:round/>
              <a:headEnd/>
              <a:tailEnd/>
            </a:ln>
          </p:spPr>
          <p:txBody>
            <a:bodyPr lIns="0" tIns="0" rIns="0" bIns="0"/>
            <a:lstStyle/>
            <a:p>
              <a:endParaRPr lang="en-US"/>
            </a:p>
          </p:txBody>
        </p:sp>
        <p:sp>
          <p:nvSpPr>
            <p:cNvPr id="11286" name="Rectangle 41"/>
            <p:cNvSpPr>
              <a:spLocks/>
            </p:cNvSpPr>
            <p:nvPr/>
          </p:nvSpPr>
          <p:spPr bwMode="auto">
            <a:xfrm>
              <a:off x="1056" y="992"/>
              <a:ext cx="1088" cy="320"/>
            </a:xfrm>
            <a:prstGeom prst="rect">
              <a:avLst/>
            </a:prstGeom>
            <a:solidFill>
              <a:srgbClr val="008040">
                <a:alpha val="25098"/>
              </a:srgbClr>
            </a:solidFill>
            <a:ln w="12700">
              <a:noFill/>
              <a:round/>
              <a:headEnd/>
              <a:tailEnd/>
            </a:ln>
          </p:spPr>
          <p:txBody>
            <a:bodyPr lIns="0" tIns="0" rIns="0" bIns="0"/>
            <a:lstStyle/>
            <a:p>
              <a:endParaRPr lang="en-US"/>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0272896" presetClass="entr" presetSubtype="378719952"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0272896" presetClass="entr" presetSubtype="398386216"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0272896" presetClass="entr" presetSubtype="39838852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90272896" presetClass="entr" presetSubtype="141803008" fill="hold" nodeType="clickEffect">
                                  <p:stCondLst>
                                    <p:cond delay="0"/>
                                  </p:stCondLst>
                                  <p:childTnLst>
                                    <p:set>
                                      <p:cBhvr>
                                        <p:cTn id="18" dur="1" fill="hold">
                                          <p:stCondLst>
                                            <p:cond delay="499"/>
                                          </p:stCondLst>
                                        </p:cTn>
                                        <p:tgtEl>
                                          <p:spTgt spid="112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90272896" presetClass="entr" presetSubtype="39838856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First 500 </a:t>
            </a:r>
            <a:r>
              <a:rPr lang="en-US" dirty="0" err="1" smtClean="0"/>
              <a:t>GeV</a:t>
            </a:r>
            <a:r>
              <a:rPr lang="en-US" dirty="0" smtClean="0"/>
              <a:t> Data in 2009</a:t>
            </a:r>
            <a:endParaRPr lang="en-US" dirty="0"/>
          </a:p>
        </p:txBody>
      </p:sp>
      <p:sp>
        <p:nvSpPr>
          <p:cNvPr id="5" name="Content Placeholder 4"/>
          <p:cNvSpPr>
            <a:spLocks noGrp="1"/>
          </p:cNvSpPr>
          <p:nvPr>
            <p:ph idx="1"/>
          </p:nvPr>
        </p:nvSpPr>
        <p:spPr>
          <a:xfrm>
            <a:off x="228600" y="1143000"/>
            <a:ext cx="8686800" cy="4876800"/>
          </a:xfrm>
        </p:spPr>
        <p:txBody>
          <a:bodyPr/>
          <a:lstStyle/>
          <a:p>
            <a:r>
              <a:rPr lang="en-US" dirty="0" smtClean="0"/>
              <a:t>First 500 </a:t>
            </a:r>
            <a:r>
              <a:rPr lang="en-US" dirty="0" err="1" smtClean="0"/>
              <a:t>GeV</a:t>
            </a:r>
            <a:r>
              <a:rPr lang="en-US" dirty="0" smtClean="0"/>
              <a:t> run took place in February and March 2009</a:t>
            </a:r>
          </a:p>
          <a:p>
            <a:r>
              <a:rPr lang="en-US" dirty="0" smtClean="0"/>
              <a:t>Largely a commissioning run for the accelerator, the </a:t>
            </a:r>
            <a:r>
              <a:rPr lang="en-US" dirty="0" err="1" smtClean="0"/>
              <a:t>polarimeters</a:t>
            </a:r>
            <a:r>
              <a:rPr lang="en-US" dirty="0" smtClean="0"/>
              <a:t>, and the detectors</a:t>
            </a:r>
          </a:p>
          <a:p>
            <a:pPr lvl="1"/>
            <a:r>
              <a:rPr lang="en-US" dirty="0" smtClean="0"/>
              <a:t>Average polarization ~39% —many additional depolarizing resonances compared to 200 </a:t>
            </a:r>
            <a:r>
              <a:rPr lang="en-US" dirty="0" err="1" smtClean="0"/>
              <a:t>GeV</a:t>
            </a:r>
            <a:endParaRPr lang="en-US" dirty="0" smtClean="0"/>
          </a:p>
          <a:p>
            <a:pPr lvl="1"/>
            <a:r>
              <a:rPr lang="en-US" dirty="0" smtClean="0"/>
              <a:t>Both STAR and PHENIX will finish installing detector/trigger upgrades to be able to make full use of the next 500 </a:t>
            </a:r>
            <a:r>
              <a:rPr lang="en-US" dirty="0" err="1" smtClean="0"/>
              <a:t>GeV</a:t>
            </a:r>
            <a:r>
              <a:rPr lang="en-US" dirty="0" smtClean="0"/>
              <a:t> run</a:t>
            </a:r>
          </a:p>
          <a:p>
            <a:pPr lvl="1"/>
            <a:r>
              <a:rPr lang="en-US" dirty="0" smtClean="0"/>
              <a:t>But W </a:t>
            </a:r>
            <a:r>
              <a:rPr lang="en-US" dirty="0" smtClean="0">
                <a:sym typeface="Wingdings" pitchFamily="2" charset="2"/>
              </a:rPr>
              <a:t> e at </a:t>
            </a:r>
            <a:r>
              <a:rPr lang="en-US" dirty="0" err="1" smtClean="0">
                <a:sym typeface="Wingdings" pitchFamily="2" charset="2"/>
              </a:rPr>
              <a:t>midrapidity</a:t>
            </a:r>
            <a:r>
              <a:rPr lang="en-US" dirty="0" smtClean="0">
                <a:sym typeface="Wingdings" pitchFamily="2" charset="2"/>
              </a:rPr>
              <a:t> already possible with current data!</a:t>
            </a:r>
            <a:endParaRPr lang="en-US" dirty="0"/>
          </a:p>
        </p:txBody>
      </p:sp>
      <p:sp>
        <p:nvSpPr>
          <p:cNvPr id="2" name="Footer Placeholder 1"/>
          <p:cNvSpPr>
            <a:spLocks noGrp="1"/>
          </p:cNvSpPr>
          <p:nvPr>
            <p:ph type="ftr" sz="quarter" idx="11"/>
          </p:nvPr>
        </p:nvSpPr>
        <p:spPr/>
        <p:txBody>
          <a:bodyPr/>
          <a:lstStyle/>
          <a:p>
            <a:r>
              <a:rPr lang="en-US" smtClean="0"/>
              <a:t>C. Aidala, INFN Ferrrara, June 17, 2010</a:t>
            </a:r>
            <a:endParaRPr lang="en-US"/>
          </a:p>
        </p:txBody>
      </p:sp>
      <p:sp>
        <p:nvSpPr>
          <p:cNvPr id="3" name="Slide Number Placeholder 2"/>
          <p:cNvSpPr>
            <a:spLocks noGrp="1"/>
          </p:cNvSpPr>
          <p:nvPr>
            <p:ph type="sldNum" sz="quarter" idx="12"/>
          </p:nvPr>
        </p:nvSpPr>
        <p:spPr/>
        <p:txBody>
          <a:bodyPr/>
          <a:lstStyle/>
          <a:p>
            <a:fld id="{83F159FB-7DEB-45DF-BF94-DE0F7425313E}"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3" cstate="print"/>
          <a:srcRect l="28914" t="5554" r="21211" b="35620"/>
          <a:stretch>
            <a:fillRect/>
          </a:stretch>
        </p:blipFill>
        <p:spPr bwMode="auto">
          <a:xfrm>
            <a:off x="284010" y="1201738"/>
            <a:ext cx="5430990" cy="5359400"/>
          </a:xfrm>
          <a:prstGeom prst="rect">
            <a:avLst/>
          </a:prstGeom>
          <a:noFill/>
          <a:ln w="12700">
            <a:noFill/>
            <a:miter lim="800000"/>
            <a:headEnd/>
            <a:tailEnd/>
          </a:ln>
        </p:spPr>
      </p:pic>
      <p:pic>
        <p:nvPicPr>
          <p:cNvPr id="8" name="Picture 7"/>
          <p:cNvPicPr>
            <a:picLocks noChangeAspect="1" noChangeArrowheads="1"/>
          </p:cNvPicPr>
          <p:nvPr/>
        </p:nvPicPr>
        <p:blipFill>
          <a:blip r:embed="rId4" cstate="print"/>
          <a:srcRect l="35353" t="3104" r="22221" b="41013"/>
          <a:stretch>
            <a:fillRect/>
          </a:stretch>
        </p:blipFill>
        <p:spPr bwMode="auto">
          <a:xfrm>
            <a:off x="533400" y="1174750"/>
            <a:ext cx="4862239" cy="5360988"/>
          </a:xfrm>
          <a:prstGeom prst="rect">
            <a:avLst/>
          </a:prstGeom>
          <a:noFill/>
          <a:ln w="12700">
            <a:noFill/>
            <a:miter lim="800000"/>
            <a:headEnd/>
            <a:tailEnd/>
          </a:ln>
        </p:spPr>
      </p:pic>
      <p:sp>
        <p:nvSpPr>
          <p:cNvPr id="13" name="Title 12"/>
          <p:cNvSpPr>
            <a:spLocks noGrp="1"/>
          </p:cNvSpPr>
          <p:nvPr>
            <p:ph type="title"/>
          </p:nvPr>
        </p:nvSpPr>
        <p:spPr/>
        <p:txBody>
          <a:bodyPr/>
          <a:lstStyle/>
          <a:p>
            <a:r>
              <a:rPr lang="en-US" sz="4200" dirty="0" smtClean="0"/>
              <a:t>The Hunt for W’s at RHIC has Begun!</a:t>
            </a:r>
            <a:endParaRPr lang="en-US" sz="4200" dirty="0"/>
          </a:p>
        </p:txBody>
      </p:sp>
      <p:sp>
        <p:nvSpPr>
          <p:cNvPr id="12" name="Slide Number Placeholder 5"/>
          <p:cNvSpPr>
            <a:spLocks noGrp="1"/>
          </p:cNvSpPr>
          <p:nvPr>
            <p:ph type="sldNum" sz="quarter" idx="12"/>
          </p:nvPr>
        </p:nvSpPr>
        <p:spPr/>
        <p:txBody>
          <a:bodyPr/>
          <a:lstStyle/>
          <a:p>
            <a:fld id="{133800D7-438A-48D4-9845-F966C7E396B8}" type="slidenum">
              <a:rPr lang="en-US"/>
              <a:pPr/>
              <a:t>25</a:t>
            </a:fld>
            <a:endParaRPr lang="en-US"/>
          </a:p>
        </p:txBody>
      </p:sp>
      <p:sp>
        <p:nvSpPr>
          <p:cNvPr id="7" name="Footer Placeholder 6"/>
          <p:cNvSpPr>
            <a:spLocks noGrp="1"/>
          </p:cNvSpPr>
          <p:nvPr>
            <p:ph type="ftr" sz="quarter" idx="11"/>
          </p:nvPr>
        </p:nvSpPr>
        <p:spPr/>
        <p:txBody>
          <a:bodyPr/>
          <a:lstStyle/>
          <a:p>
            <a:r>
              <a:rPr lang="en-US" smtClean="0"/>
              <a:t>C. Aidala, INFN Ferrrara, June 17, 2010</a:t>
            </a:r>
            <a:endParaRPr lang="en-US"/>
          </a:p>
        </p:txBody>
      </p:sp>
      <p:pic>
        <p:nvPicPr>
          <p:cNvPr id="16" name="Picture 14"/>
          <p:cNvPicPr>
            <a:picLocks noGrp="1" noChangeAspect="1" noChangeArrowheads="1"/>
          </p:cNvPicPr>
          <p:nvPr>
            <p:ph sz="half" idx="2"/>
          </p:nvPr>
        </p:nvPicPr>
        <p:blipFill>
          <a:blip r:embed="rId5" cstate="print"/>
          <a:srcRect/>
          <a:stretch>
            <a:fillRect/>
          </a:stretch>
        </p:blipFill>
        <p:spPr bwMode="auto">
          <a:xfrm>
            <a:off x="228600" y="1371600"/>
            <a:ext cx="6781800" cy="4241627"/>
          </a:xfrm>
          <a:prstGeom prst="rect">
            <a:avLst/>
          </a:prstGeom>
          <a:noFill/>
        </p:spPr>
      </p:pic>
      <p:sp>
        <p:nvSpPr>
          <p:cNvPr id="10" name="TextBox 9"/>
          <p:cNvSpPr txBox="1"/>
          <p:nvPr/>
        </p:nvSpPr>
        <p:spPr>
          <a:xfrm>
            <a:off x="6282602" y="1600200"/>
            <a:ext cx="2556598" cy="461665"/>
          </a:xfrm>
          <a:prstGeom prst="rect">
            <a:avLst/>
          </a:prstGeom>
          <a:noFill/>
        </p:spPr>
        <p:txBody>
          <a:bodyPr wrap="none" rtlCol="0">
            <a:spAutoFit/>
          </a:bodyPr>
          <a:lstStyle/>
          <a:p>
            <a:r>
              <a:rPr lang="en-US" dirty="0" smtClean="0"/>
              <a:t>STAR W candidate</a:t>
            </a:r>
            <a:endParaRPr lang="en-US" dirty="0"/>
          </a:p>
        </p:txBody>
      </p:sp>
      <p:sp>
        <p:nvSpPr>
          <p:cNvPr id="11" name="TextBox 10"/>
          <p:cNvSpPr txBox="1"/>
          <p:nvPr/>
        </p:nvSpPr>
        <p:spPr>
          <a:xfrm>
            <a:off x="6405264" y="2129135"/>
            <a:ext cx="2311275" cy="461665"/>
          </a:xfrm>
          <a:prstGeom prst="rect">
            <a:avLst/>
          </a:prstGeom>
          <a:noFill/>
        </p:spPr>
        <p:txBody>
          <a:bodyPr wrap="none" rtlCol="0">
            <a:spAutoFit/>
          </a:bodyPr>
          <a:lstStyle/>
          <a:p>
            <a:r>
              <a:rPr lang="en-US" dirty="0" smtClean="0"/>
              <a:t>STAR </a:t>
            </a:r>
            <a:r>
              <a:rPr lang="en-US" dirty="0" err="1" smtClean="0"/>
              <a:t>dijet</a:t>
            </a:r>
            <a:r>
              <a:rPr lang="en-US" dirty="0" smtClean="0"/>
              <a:t> event</a:t>
            </a:r>
            <a:endParaRPr lang="en-US" dirty="0"/>
          </a:p>
        </p:txBody>
      </p:sp>
      <p:sp>
        <p:nvSpPr>
          <p:cNvPr id="14" name="TextBox 13"/>
          <p:cNvSpPr txBox="1"/>
          <p:nvPr/>
        </p:nvSpPr>
        <p:spPr>
          <a:xfrm>
            <a:off x="6251171" y="5634335"/>
            <a:ext cx="2924262" cy="461665"/>
          </a:xfrm>
          <a:prstGeom prst="rect">
            <a:avLst/>
          </a:prstGeom>
          <a:noFill/>
        </p:spPr>
        <p:txBody>
          <a:bodyPr wrap="none" rtlCol="0">
            <a:spAutoFit/>
          </a:bodyPr>
          <a:lstStyle/>
          <a:p>
            <a:r>
              <a:rPr lang="en-US" dirty="0" smtClean="0"/>
              <a:t>PHENIX W candidate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398101504" presetClass="entr" presetSubtype="221655424" fill="hold" nodeType="with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xit" presetSubtype="10" fill="hold" grpId="1" nodeType="with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4876800" y="1447800"/>
            <a:ext cx="2590800" cy="2667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9698" name="Slide Number Placeholder 3"/>
          <p:cNvSpPr>
            <a:spLocks noGrp="1"/>
          </p:cNvSpPr>
          <p:nvPr>
            <p:ph type="sldNum" sz="quarter" idx="10"/>
          </p:nvPr>
        </p:nvSpPr>
        <p:spPr>
          <a:noFill/>
        </p:spPr>
        <p:txBody>
          <a:bodyPr/>
          <a:lstStyle/>
          <a:p>
            <a:fld id="{058794F8-4788-4121-800C-03F61571E25A}" type="slidenum">
              <a:rPr lang="en-US"/>
              <a:pPr/>
              <a:t>26</a:t>
            </a:fld>
            <a:endParaRPr lang="en-US"/>
          </a:p>
        </p:txBody>
      </p:sp>
      <p:sp>
        <p:nvSpPr>
          <p:cNvPr id="29699" name="Rectangle 1"/>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6" name="Rectangle 5"/>
          <p:cNvSpPr>
            <a:spLocks noGrp="1" noChangeArrowheads="1"/>
          </p:cNvSpPr>
          <p:nvPr>
            <p:ph type="title"/>
          </p:nvPr>
        </p:nvSpPr>
        <p:spPr>
          <a:xfrm>
            <a:off x="228600" y="76200"/>
            <a:ext cx="8686800" cy="762000"/>
          </a:xfrm>
        </p:spPr>
        <p:txBody>
          <a:bodyPr rIns="132080"/>
          <a:lstStyle/>
          <a:p>
            <a:pPr indent="0" eaLnBrk="1" hangingPunct="1">
              <a:defRPr/>
            </a:pPr>
            <a:r>
              <a:rPr lang="en-US" dirty="0" smtClean="0"/>
              <a:t>STAR W Physics Analysis</a:t>
            </a:r>
          </a:p>
        </p:txBody>
      </p:sp>
      <p:sp>
        <p:nvSpPr>
          <p:cNvPr id="29704" name="Rectangle 6"/>
          <p:cNvSpPr>
            <a:spLocks noGrp="1" noChangeArrowheads="1"/>
          </p:cNvSpPr>
          <p:nvPr>
            <p:ph type="body" idx="1"/>
          </p:nvPr>
        </p:nvSpPr>
        <p:spPr>
          <a:xfrm>
            <a:off x="140722" y="709613"/>
            <a:ext cx="8513683" cy="584200"/>
          </a:xfrm>
        </p:spPr>
        <p:txBody>
          <a:bodyPr rIns="132080"/>
          <a:lstStyle/>
          <a:p>
            <a:pPr eaLnBrk="1" hangingPunct="1">
              <a:buFontTx/>
              <a:buBlip>
                <a:blip r:embed="rId3"/>
              </a:buBlip>
            </a:pPr>
            <a:r>
              <a:rPr lang="en-US" sz="2800" dirty="0" smtClean="0"/>
              <a:t>Evolution of E</a:t>
            </a:r>
            <a:r>
              <a:rPr lang="en-US" sz="2800" baseline="-6000" dirty="0" smtClean="0"/>
              <a:t>T</a:t>
            </a:r>
            <a:r>
              <a:rPr lang="en-US" sz="2800" dirty="0" smtClean="0"/>
              <a:t> distribution vs. cut ID</a:t>
            </a:r>
          </a:p>
        </p:txBody>
      </p:sp>
      <p:pic>
        <p:nvPicPr>
          <p:cNvPr id="29703" name="Picture 7"/>
          <p:cNvPicPr>
            <a:picLocks noChangeAspect="1" noChangeArrowheads="1"/>
          </p:cNvPicPr>
          <p:nvPr/>
        </p:nvPicPr>
        <p:blipFill>
          <a:blip r:embed="rId4" cstate="print"/>
          <a:srcRect/>
          <a:stretch>
            <a:fillRect/>
          </a:stretch>
        </p:blipFill>
        <p:spPr bwMode="auto">
          <a:xfrm>
            <a:off x="1114049" y="1177926"/>
            <a:ext cx="3588412" cy="5249863"/>
          </a:xfrm>
          <a:prstGeom prst="rect">
            <a:avLst/>
          </a:prstGeom>
          <a:noFill/>
          <a:ln w="12700">
            <a:noFill/>
            <a:miter lim="800000"/>
            <a:headEnd/>
            <a:tailEnd/>
          </a:ln>
        </p:spPr>
      </p:pic>
      <p:sp>
        <p:nvSpPr>
          <p:cNvPr id="7" name="Rectangle 8"/>
          <p:cNvSpPr>
            <a:spLocks/>
          </p:cNvSpPr>
          <p:nvPr/>
        </p:nvSpPr>
        <p:spPr bwMode="auto">
          <a:xfrm>
            <a:off x="5722696" y="4381500"/>
            <a:ext cx="2964104" cy="2247900"/>
          </a:xfrm>
          <a:prstGeom prst="rect">
            <a:avLst/>
          </a:prstGeom>
          <a:noFill/>
          <a:ln w="12700">
            <a:noFill/>
            <a:miter lim="800000"/>
            <a:headEnd/>
            <a:tailEnd/>
          </a:ln>
        </p:spPr>
        <p:txBody>
          <a:bodyPr lIns="0" tIns="0" rIns="40639" bIns="0"/>
          <a:lstStyle/>
          <a:p>
            <a:pPr marL="39688">
              <a:lnSpc>
                <a:spcPct val="140000"/>
              </a:lnSpc>
            </a:pPr>
            <a:r>
              <a:rPr lang="en-US" sz="2000" dirty="0" smtClean="0">
                <a:latin typeface="+mj-lt"/>
                <a:ea typeface="Comic Sans MS" pitchFamily="66" charset="0"/>
                <a:cs typeface="Comic Sans MS" pitchFamily="66" charset="0"/>
                <a:sym typeface="Comic Sans MS" pitchFamily="66" charset="0"/>
              </a:rPr>
              <a:t>Clear </a:t>
            </a:r>
            <a:r>
              <a:rPr lang="en-US" sz="2000" i="1" dirty="0" err="1">
                <a:latin typeface="+mj-lt"/>
                <a:ea typeface="Comic Sans MS" pitchFamily="66" charset="0"/>
                <a:cs typeface="Comic Sans MS" pitchFamily="66" charset="0"/>
                <a:sym typeface="Comic Sans MS" pitchFamily="66" charset="0"/>
              </a:rPr>
              <a:t>Jacobian</a:t>
            </a:r>
            <a:r>
              <a:rPr lang="en-US" sz="2000" i="1" dirty="0">
                <a:latin typeface="+mj-lt"/>
                <a:ea typeface="Comic Sans MS" pitchFamily="66" charset="0"/>
                <a:cs typeface="Comic Sans MS" pitchFamily="66" charset="0"/>
                <a:sym typeface="Comic Sans MS" pitchFamily="66" charset="0"/>
              </a:rPr>
              <a:t> peak</a:t>
            </a:r>
            <a:r>
              <a:rPr lang="en-US" sz="2000" dirty="0">
                <a:latin typeface="+mj-lt"/>
                <a:ea typeface="Comic Sans MS" pitchFamily="66" charset="0"/>
                <a:cs typeface="Comic Sans MS" pitchFamily="66" charset="0"/>
                <a:sym typeface="Comic Sans MS" pitchFamily="66" charset="0"/>
              </a:rPr>
              <a:t> </a:t>
            </a:r>
            <a:r>
              <a:rPr lang="en-US" sz="2000" dirty="0" smtClean="0">
                <a:latin typeface="+mj-lt"/>
                <a:ea typeface="Comic Sans MS" pitchFamily="66" charset="0"/>
                <a:cs typeface="Comic Sans MS" pitchFamily="66" charset="0"/>
                <a:sym typeface="Comic Sans MS" pitchFamily="66" charset="0"/>
              </a:rPr>
              <a:t>seen, </a:t>
            </a:r>
            <a:r>
              <a:rPr lang="en-US" sz="2000" dirty="0">
                <a:latin typeface="+mj-lt"/>
                <a:ea typeface="Comic Sans MS" pitchFamily="66" charset="0"/>
                <a:cs typeface="Comic Sans MS" pitchFamily="66" charset="0"/>
                <a:sym typeface="Comic Sans MS" pitchFamily="66" charset="0"/>
              </a:rPr>
              <a:t>characteristic </a:t>
            </a:r>
            <a:r>
              <a:rPr lang="en-US" sz="2000" dirty="0" smtClean="0">
                <a:latin typeface="+mj-lt"/>
                <a:ea typeface="Comic Sans MS" pitchFamily="66" charset="0"/>
                <a:cs typeface="Comic Sans MS" pitchFamily="66" charset="0"/>
                <a:sym typeface="Comic Sans MS" pitchFamily="66" charset="0"/>
              </a:rPr>
              <a:t>of W production and in </a:t>
            </a:r>
            <a:r>
              <a:rPr lang="en-US" sz="2000" dirty="0">
                <a:latin typeface="+mj-lt"/>
                <a:ea typeface="Comic Sans MS" pitchFamily="66" charset="0"/>
                <a:cs typeface="Comic Sans MS" pitchFamily="66" charset="0"/>
                <a:sym typeface="Comic Sans MS" pitchFamily="66" charset="0"/>
              </a:rPr>
              <a:t>contrast </a:t>
            </a:r>
            <a:r>
              <a:rPr lang="en-US" sz="2000" dirty="0" smtClean="0">
                <a:latin typeface="+mj-lt"/>
                <a:ea typeface="Comic Sans MS" pitchFamily="66" charset="0"/>
                <a:cs typeface="Comic Sans MS" pitchFamily="66" charset="0"/>
                <a:sym typeface="Comic Sans MS" pitchFamily="66" charset="0"/>
              </a:rPr>
              <a:t>to </a:t>
            </a:r>
            <a:r>
              <a:rPr lang="en-US" sz="2000" i="1" dirty="0">
                <a:latin typeface="+mj-lt"/>
                <a:ea typeface="Comic Sans MS" pitchFamily="66" charset="0"/>
                <a:cs typeface="Comic Sans MS" pitchFamily="66" charset="0"/>
                <a:sym typeface="Comic Sans MS" pitchFamily="66" charset="0"/>
              </a:rPr>
              <a:t>QCD background</a:t>
            </a:r>
            <a:r>
              <a:rPr lang="en-US" sz="2000" dirty="0">
                <a:latin typeface="+mj-lt"/>
                <a:ea typeface="Comic Sans MS" pitchFamily="66" charset="0"/>
                <a:cs typeface="Comic Sans MS" pitchFamily="66" charset="0"/>
                <a:sym typeface="Comic Sans MS" pitchFamily="66" charset="0"/>
              </a:rPr>
              <a:t>!</a:t>
            </a:r>
          </a:p>
        </p:txBody>
      </p:sp>
      <p:grpSp>
        <p:nvGrpSpPr>
          <p:cNvPr id="2" name="Group 9"/>
          <p:cNvGrpSpPr>
            <a:grpSpLocks/>
          </p:cNvGrpSpPr>
          <p:nvPr/>
        </p:nvGrpSpPr>
        <p:grpSpPr bwMode="auto">
          <a:xfrm>
            <a:off x="2908256" y="1433513"/>
            <a:ext cx="4787481" cy="2146300"/>
            <a:chOff x="0" y="0"/>
            <a:chExt cx="3266" cy="1351"/>
          </a:xfrm>
        </p:grpSpPr>
        <p:sp>
          <p:nvSpPr>
            <p:cNvPr id="29719" name="Rectangle 10"/>
            <p:cNvSpPr>
              <a:spLocks/>
            </p:cNvSpPr>
            <p:nvPr/>
          </p:nvSpPr>
          <p:spPr bwMode="auto">
            <a:xfrm>
              <a:off x="1182" y="0"/>
              <a:ext cx="2084" cy="288"/>
            </a:xfrm>
            <a:prstGeom prst="rect">
              <a:avLst/>
            </a:prstGeom>
            <a:noFill/>
            <a:ln w="12700">
              <a:noFill/>
              <a:miter lim="800000"/>
              <a:headEnd/>
              <a:tailEnd/>
            </a:ln>
          </p:spPr>
          <p:txBody>
            <a:bodyPr lIns="0" tIns="0" rIns="0" bIns="0" anchor="ctr"/>
            <a:lstStyle/>
            <a:p>
              <a:pPr algn="ctr"/>
              <a:r>
                <a:rPr lang="en-US" sz="1400" dirty="0">
                  <a:solidFill>
                    <a:srgbClr val="000000"/>
                  </a:solidFill>
                  <a:latin typeface="Comic Sans MS" pitchFamily="66" charset="0"/>
                  <a:ea typeface="Comic Sans MS" pitchFamily="66" charset="0"/>
                  <a:cs typeface="Comic Sans MS" pitchFamily="66" charset="0"/>
                  <a:sym typeface="Comic Sans MS" pitchFamily="66" charset="0"/>
                </a:rPr>
                <a:t>Starting raw distribution</a:t>
              </a:r>
            </a:p>
          </p:txBody>
        </p:sp>
        <p:sp>
          <p:nvSpPr>
            <p:cNvPr id="29720" name="Line 11"/>
            <p:cNvSpPr>
              <a:spLocks noChangeShapeType="1"/>
            </p:cNvSpPr>
            <p:nvPr/>
          </p:nvSpPr>
          <p:spPr bwMode="auto">
            <a:xfrm rot="10800000" flipH="1">
              <a:off x="0" y="147"/>
              <a:ext cx="1388" cy="1204"/>
            </a:xfrm>
            <a:prstGeom prst="line">
              <a:avLst/>
            </a:prstGeom>
            <a:noFill/>
            <a:ln w="12700">
              <a:solidFill>
                <a:srgbClr val="000000"/>
              </a:solidFill>
              <a:prstDash val="sysDot"/>
              <a:round/>
              <a:headEnd type="arrow" w="med" len="med"/>
              <a:tailEnd/>
            </a:ln>
          </p:spPr>
          <p:txBody>
            <a:bodyPr lIns="0" tIns="0" rIns="0" bIns="0"/>
            <a:lstStyle/>
            <a:p>
              <a:endParaRPr lang="en-US"/>
            </a:p>
          </p:txBody>
        </p:sp>
      </p:grpSp>
      <p:grpSp>
        <p:nvGrpSpPr>
          <p:cNvPr id="3" name="Group 12"/>
          <p:cNvGrpSpPr>
            <a:grpSpLocks/>
          </p:cNvGrpSpPr>
          <p:nvPr/>
        </p:nvGrpSpPr>
        <p:grpSpPr bwMode="auto">
          <a:xfrm>
            <a:off x="2755806" y="2236788"/>
            <a:ext cx="4559393" cy="1681162"/>
            <a:chOff x="0" y="0"/>
            <a:chExt cx="2818" cy="1059"/>
          </a:xfrm>
        </p:grpSpPr>
        <p:sp>
          <p:nvSpPr>
            <p:cNvPr id="8" name="Rectangle 13"/>
            <p:cNvSpPr>
              <a:spLocks/>
            </p:cNvSpPr>
            <p:nvPr/>
          </p:nvSpPr>
          <p:spPr bwMode="auto">
            <a:xfrm>
              <a:off x="1386" y="0"/>
              <a:ext cx="1432" cy="280"/>
            </a:xfrm>
            <a:prstGeom prst="rect">
              <a:avLst/>
            </a:prstGeom>
            <a:noFill/>
            <a:ln w="12700">
              <a:noFill/>
              <a:miter lim="800000"/>
              <a:headEnd/>
              <a:tailEnd/>
            </a:ln>
          </p:spPr>
          <p:txBody>
            <a:bodyPr lIns="0" tIns="0" rIns="0" bIns="0" anchor="ctr"/>
            <a:lstStyle/>
            <a:p>
              <a:pPr algn="ctr">
                <a:lnSpc>
                  <a:spcPct val="80000"/>
                </a:lnSpc>
              </a:pPr>
              <a:r>
                <a:rPr lang="en-US" sz="1400" dirty="0" smtClean="0">
                  <a:solidFill>
                    <a:srgbClr val="0000FF"/>
                  </a:solidFill>
                  <a:latin typeface="Comic Sans MS" pitchFamily="66" charset="0"/>
                  <a:ea typeface="Comic Sans MS" pitchFamily="66" charset="0"/>
                  <a:cs typeface="Comic Sans MS" pitchFamily="66" charset="0"/>
                  <a:sym typeface="Comic Sans MS" pitchFamily="66" charset="0"/>
                </a:rPr>
                <a:t>TPC track - </a:t>
              </a:r>
              <a:r>
                <a:rPr lang="en-US" sz="1400" dirty="0" err="1" smtClean="0">
                  <a:solidFill>
                    <a:srgbClr val="0000FF"/>
                  </a:solidFill>
                  <a:latin typeface="Comic Sans MS" pitchFamily="66" charset="0"/>
                  <a:ea typeface="Comic Sans MS" pitchFamily="66" charset="0"/>
                  <a:cs typeface="Comic Sans MS" pitchFamily="66" charset="0"/>
                  <a:sym typeface="Comic Sans MS" pitchFamily="66" charset="0"/>
                </a:rPr>
                <a:t>EMCal</a:t>
              </a:r>
              <a:r>
                <a:rPr lang="en-US" sz="1400" dirty="0" smtClean="0">
                  <a:solidFill>
                    <a:srgbClr val="0000FF"/>
                  </a:solidFill>
                  <a:latin typeface="Comic Sans MS" pitchFamily="66" charset="0"/>
                  <a:ea typeface="Comic Sans MS" pitchFamily="66" charset="0"/>
                  <a:cs typeface="Comic Sans MS" pitchFamily="66" charset="0"/>
                  <a:sym typeface="Comic Sans MS" pitchFamily="66" charset="0"/>
                </a:rPr>
                <a:t> cluster </a:t>
              </a:r>
              <a:r>
                <a:rPr lang="en-US" sz="1400" dirty="0">
                  <a:solidFill>
                    <a:srgbClr val="0000FF"/>
                  </a:solidFill>
                  <a:latin typeface="Comic Sans MS" pitchFamily="66" charset="0"/>
                  <a:ea typeface="Comic Sans MS" pitchFamily="66" charset="0"/>
                  <a:cs typeface="Comic Sans MS" pitchFamily="66" charset="0"/>
                  <a:sym typeface="Comic Sans MS" pitchFamily="66" charset="0"/>
                </a:rPr>
                <a:t>match</a:t>
              </a:r>
              <a:r>
                <a:rPr lang="en-US" sz="2100" dirty="0">
                  <a:solidFill>
                    <a:srgbClr val="002D99"/>
                  </a:solidFill>
                  <a:latin typeface="Gill Sans" charset="0"/>
                  <a:ea typeface="Gill Sans" charset="0"/>
                  <a:cs typeface="Gill Sans" charset="0"/>
                  <a:sym typeface="Gill Sans" charset="0"/>
                </a:rPr>
                <a:t> </a:t>
              </a:r>
            </a:p>
          </p:txBody>
        </p:sp>
        <p:sp>
          <p:nvSpPr>
            <p:cNvPr id="9" name="Line 14"/>
            <p:cNvSpPr>
              <a:spLocks noChangeShapeType="1"/>
            </p:cNvSpPr>
            <p:nvPr/>
          </p:nvSpPr>
          <p:spPr bwMode="auto">
            <a:xfrm rot="10800000" flipH="1">
              <a:off x="0" y="146"/>
              <a:ext cx="1493" cy="913"/>
            </a:xfrm>
            <a:prstGeom prst="line">
              <a:avLst/>
            </a:prstGeom>
            <a:noFill/>
            <a:ln w="12700">
              <a:solidFill>
                <a:srgbClr val="0000FF"/>
              </a:solidFill>
              <a:prstDash val="sysDot"/>
              <a:round/>
              <a:headEnd type="arrow" w="med" len="med"/>
              <a:tailEnd/>
            </a:ln>
          </p:spPr>
          <p:txBody>
            <a:bodyPr lIns="0" tIns="0" rIns="0" bIns="0"/>
            <a:lstStyle/>
            <a:p>
              <a:endParaRPr lang="en-US"/>
            </a:p>
          </p:txBody>
        </p:sp>
      </p:grpSp>
      <p:grpSp>
        <p:nvGrpSpPr>
          <p:cNvPr id="4" name="Group 15"/>
          <p:cNvGrpSpPr>
            <a:grpSpLocks/>
          </p:cNvGrpSpPr>
          <p:nvPr/>
        </p:nvGrpSpPr>
        <p:grpSpPr bwMode="auto">
          <a:xfrm>
            <a:off x="3477007" y="2936876"/>
            <a:ext cx="3685793" cy="1751013"/>
            <a:chOff x="0" y="0"/>
            <a:chExt cx="2014" cy="1102"/>
          </a:xfrm>
        </p:grpSpPr>
        <p:sp>
          <p:nvSpPr>
            <p:cNvPr id="29715" name="Rectangle 16"/>
            <p:cNvSpPr>
              <a:spLocks/>
            </p:cNvSpPr>
            <p:nvPr/>
          </p:nvSpPr>
          <p:spPr bwMode="auto">
            <a:xfrm>
              <a:off x="942" y="0"/>
              <a:ext cx="1072" cy="296"/>
            </a:xfrm>
            <a:prstGeom prst="rect">
              <a:avLst/>
            </a:prstGeom>
            <a:noFill/>
            <a:ln w="12700">
              <a:noFill/>
              <a:miter lim="800000"/>
              <a:headEnd/>
              <a:tailEnd/>
            </a:ln>
          </p:spPr>
          <p:txBody>
            <a:bodyPr lIns="0" tIns="0" rIns="0" bIns="0" anchor="ctr"/>
            <a:lstStyle/>
            <a:p>
              <a:pPr algn="ctr">
                <a:lnSpc>
                  <a:spcPct val="80000"/>
                </a:lnSpc>
              </a:pPr>
              <a:r>
                <a:rPr lang="en-US" sz="1400" dirty="0">
                  <a:solidFill>
                    <a:srgbClr val="3F691E"/>
                  </a:solidFill>
                  <a:latin typeface="Comic Sans MS" pitchFamily="66" charset="0"/>
                  <a:ea typeface="Comic Sans MS" pitchFamily="66" charset="0"/>
                  <a:cs typeface="Comic Sans MS" pitchFamily="66" charset="0"/>
                  <a:sym typeface="Comic Sans MS" pitchFamily="66" charset="0"/>
                </a:rPr>
                <a:t>No </a:t>
              </a:r>
              <a:r>
                <a:rPr lang="en-US" sz="1400" dirty="0" smtClean="0">
                  <a:solidFill>
                    <a:srgbClr val="3F691E"/>
                  </a:solidFill>
                  <a:latin typeface="Comic Sans MS" pitchFamily="66" charset="0"/>
                  <a:ea typeface="Comic Sans MS" pitchFamily="66" charset="0"/>
                  <a:cs typeface="Comic Sans MS" pitchFamily="66" charset="0"/>
                  <a:sym typeface="Comic Sans MS" pitchFamily="66" charset="0"/>
                </a:rPr>
                <a:t>near-cone E</a:t>
              </a:r>
              <a:r>
                <a:rPr lang="en-US" sz="1400" baseline="-6000" dirty="0" smtClean="0">
                  <a:solidFill>
                    <a:srgbClr val="3F691E"/>
                  </a:solidFill>
                  <a:latin typeface="Comic Sans MS" pitchFamily="66" charset="0"/>
                  <a:ea typeface="Comic Sans MS" pitchFamily="66" charset="0"/>
                  <a:cs typeface="Comic Sans MS" pitchFamily="66" charset="0"/>
                  <a:sym typeface="Comic Sans MS" pitchFamily="66" charset="0"/>
                </a:rPr>
                <a:t>T</a:t>
              </a:r>
              <a:r>
                <a:rPr lang="en-US" sz="1400" dirty="0" smtClean="0">
                  <a:solidFill>
                    <a:srgbClr val="3F691E"/>
                  </a:solidFill>
                  <a:latin typeface="Comic Sans MS" pitchFamily="66" charset="0"/>
                  <a:ea typeface="Comic Sans MS" pitchFamily="66" charset="0"/>
                  <a:cs typeface="Comic Sans MS" pitchFamily="66" charset="0"/>
                  <a:sym typeface="Comic Sans MS" pitchFamily="66" charset="0"/>
                </a:rPr>
                <a:t> (isolation)</a:t>
              </a:r>
              <a:endParaRPr lang="en-US" sz="1400" dirty="0">
                <a:solidFill>
                  <a:srgbClr val="3F691E"/>
                </a:solidFill>
                <a:latin typeface="Comic Sans MS" pitchFamily="66" charset="0"/>
                <a:ea typeface="Comic Sans MS" pitchFamily="66" charset="0"/>
                <a:cs typeface="Comic Sans MS" pitchFamily="66" charset="0"/>
                <a:sym typeface="Comic Sans MS" pitchFamily="66" charset="0"/>
              </a:endParaRPr>
            </a:p>
          </p:txBody>
        </p:sp>
        <p:sp>
          <p:nvSpPr>
            <p:cNvPr id="29716" name="Line 17"/>
            <p:cNvSpPr>
              <a:spLocks noChangeShapeType="1"/>
            </p:cNvSpPr>
            <p:nvPr/>
          </p:nvSpPr>
          <p:spPr bwMode="auto">
            <a:xfrm rot="10800000" flipH="1">
              <a:off x="0" y="152"/>
              <a:ext cx="1000" cy="950"/>
            </a:xfrm>
            <a:prstGeom prst="line">
              <a:avLst/>
            </a:prstGeom>
            <a:noFill/>
            <a:ln w="12700">
              <a:solidFill>
                <a:srgbClr val="4ECF34"/>
              </a:solidFill>
              <a:prstDash val="sysDot"/>
              <a:round/>
              <a:headEnd type="arrow" w="med" len="med"/>
              <a:tailEnd/>
            </a:ln>
          </p:spPr>
          <p:txBody>
            <a:bodyPr lIns="0" tIns="0" rIns="0" bIns="0"/>
            <a:lstStyle/>
            <a:p>
              <a:endParaRPr lang="en-US"/>
            </a:p>
          </p:txBody>
        </p:sp>
      </p:grpSp>
      <p:grpSp>
        <p:nvGrpSpPr>
          <p:cNvPr id="5" name="Group 18"/>
          <p:cNvGrpSpPr>
            <a:grpSpLocks/>
          </p:cNvGrpSpPr>
          <p:nvPr/>
        </p:nvGrpSpPr>
        <p:grpSpPr bwMode="auto">
          <a:xfrm>
            <a:off x="3584014" y="3670300"/>
            <a:ext cx="3807385" cy="1385888"/>
            <a:chOff x="0" y="0"/>
            <a:chExt cx="1950" cy="872"/>
          </a:xfrm>
        </p:grpSpPr>
        <p:sp>
          <p:nvSpPr>
            <p:cNvPr id="29713" name="Rectangle 19"/>
            <p:cNvSpPr>
              <a:spLocks/>
            </p:cNvSpPr>
            <p:nvPr/>
          </p:nvSpPr>
          <p:spPr bwMode="auto">
            <a:xfrm>
              <a:off x="662" y="0"/>
              <a:ext cx="1288" cy="224"/>
            </a:xfrm>
            <a:prstGeom prst="rect">
              <a:avLst/>
            </a:prstGeom>
            <a:noFill/>
            <a:ln w="12700">
              <a:noFill/>
              <a:miter lim="800000"/>
              <a:headEnd/>
              <a:tailEnd/>
            </a:ln>
          </p:spPr>
          <p:txBody>
            <a:bodyPr lIns="0" tIns="0" rIns="0" bIns="0" anchor="ctr"/>
            <a:lstStyle/>
            <a:p>
              <a:pPr algn="ctr">
                <a:lnSpc>
                  <a:spcPct val="80000"/>
                </a:lnSpc>
              </a:pPr>
              <a:r>
                <a:rPr lang="en-US" sz="1400" dirty="0">
                  <a:solidFill>
                    <a:srgbClr val="D90B00"/>
                  </a:solidFill>
                  <a:latin typeface="Comic Sans MS" pitchFamily="66" charset="0"/>
                  <a:ea typeface="Comic Sans MS" pitchFamily="66" charset="0"/>
                  <a:cs typeface="Comic Sans MS" pitchFamily="66" charset="0"/>
                  <a:sym typeface="Comic Sans MS" pitchFamily="66" charset="0"/>
                </a:rPr>
                <a:t>No </a:t>
              </a:r>
              <a:r>
                <a:rPr lang="en-US" sz="1400" dirty="0" smtClean="0">
                  <a:solidFill>
                    <a:srgbClr val="D90B00"/>
                  </a:solidFill>
                  <a:latin typeface="Comic Sans MS" pitchFamily="66" charset="0"/>
                  <a:ea typeface="Comic Sans MS" pitchFamily="66" charset="0"/>
                  <a:cs typeface="Comic Sans MS" pitchFamily="66" charset="0"/>
                  <a:sym typeface="Comic Sans MS" pitchFamily="66" charset="0"/>
                </a:rPr>
                <a:t>away-cone E</a:t>
              </a:r>
              <a:r>
                <a:rPr lang="en-US" sz="1400" baseline="-6000" dirty="0" smtClean="0">
                  <a:solidFill>
                    <a:srgbClr val="D90B00"/>
                  </a:solidFill>
                  <a:latin typeface="Comic Sans MS" pitchFamily="66" charset="0"/>
                  <a:ea typeface="Comic Sans MS" pitchFamily="66" charset="0"/>
                  <a:cs typeface="Comic Sans MS" pitchFamily="66" charset="0"/>
                  <a:sym typeface="Comic Sans MS" pitchFamily="66" charset="0"/>
                </a:rPr>
                <a:t>T </a:t>
              </a:r>
            </a:p>
            <a:p>
              <a:pPr algn="ctr">
                <a:lnSpc>
                  <a:spcPct val="80000"/>
                </a:lnSpc>
              </a:pPr>
              <a:r>
                <a:rPr lang="en-US" sz="1400" dirty="0" smtClean="0">
                  <a:solidFill>
                    <a:srgbClr val="D90B00"/>
                  </a:solidFill>
                  <a:latin typeface="Comic Sans MS" pitchFamily="66" charset="0"/>
                  <a:ea typeface="Comic Sans MS" pitchFamily="66" charset="0"/>
                  <a:cs typeface="Comic Sans MS" pitchFamily="66" charset="0"/>
                  <a:sym typeface="Comic Sans MS" pitchFamily="66" charset="0"/>
                </a:rPr>
                <a:t>(missing energy on opposite side)</a:t>
              </a:r>
              <a:endParaRPr lang="en-US" sz="1400" dirty="0">
                <a:solidFill>
                  <a:srgbClr val="D90B00"/>
                </a:solidFill>
                <a:latin typeface="Comic Sans MS" pitchFamily="66" charset="0"/>
                <a:ea typeface="Comic Sans MS" pitchFamily="66" charset="0"/>
                <a:cs typeface="Comic Sans MS" pitchFamily="66" charset="0"/>
                <a:sym typeface="Comic Sans MS" pitchFamily="66" charset="0"/>
              </a:endParaRPr>
            </a:p>
          </p:txBody>
        </p:sp>
        <p:sp>
          <p:nvSpPr>
            <p:cNvPr id="29714" name="Line 20"/>
            <p:cNvSpPr>
              <a:spLocks noChangeShapeType="1"/>
            </p:cNvSpPr>
            <p:nvPr/>
          </p:nvSpPr>
          <p:spPr bwMode="auto">
            <a:xfrm rot="10800000" flipH="1">
              <a:off x="0" y="114"/>
              <a:ext cx="928" cy="758"/>
            </a:xfrm>
            <a:prstGeom prst="line">
              <a:avLst/>
            </a:prstGeom>
            <a:noFill/>
            <a:ln w="12700">
              <a:solidFill>
                <a:srgbClr val="FB0000"/>
              </a:solidFill>
              <a:prstDash val="sysDot"/>
              <a:round/>
              <a:headEnd type="arrow" w="med" len="med"/>
              <a:tailEnd/>
            </a:ln>
          </p:spPr>
          <p:txBody>
            <a:bodyPr lIns="0" tIns="0" rIns="0" bIns="0"/>
            <a:lstStyle/>
            <a:p>
              <a:endParaRPr lang="en-US"/>
            </a:p>
          </p:txBody>
        </p:sp>
      </p:grpSp>
      <p:sp>
        <p:nvSpPr>
          <p:cNvPr id="29717" name="Line 21"/>
          <p:cNvSpPr>
            <a:spLocks noChangeShapeType="1"/>
          </p:cNvSpPr>
          <p:nvPr/>
        </p:nvSpPr>
        <p:spPr bwMode="auto">
          <a:xfrm flipV="1">
            <a:off x="3352800" y="4572000"/>
            <a:ext cx="2318664" cy="355601"/>
          </a:xfrm>
          <a:prstGeom prst="line">
            <a:avLst/>
          </a:prstGeom>
          <a:noFill/>
          <a:ln w="38100">
            <a:solidFill>
              <a:srgbClr val="000000"/>
            </a:solidFill>
            <a:round/>
            <a:headEnd type="arrow" w="med" len="med"/>
            <a:tailEnd/>
          </a:ln>
        </p:spPr>
        <p:txBody>
          <a:bodyPr lIns="0" tIns="0" rIns="0" bIns="0"/>
          <a:lstStyle/>
          <a:p>
            <a:endParaRPr lang="en-US"/>
          </a:p>
        </p:txBody>
      </p:sp>
      <p:sp>
        <p:nvSpPr>
          <p:cNvPr id="29718" name="Line 22"/>
          <p:cNvSpPr>
            <a:spLocks noChangeShapeType="1"/>
          </p:cNvSpPr>
          <p:nvPr/>
        </p:nvSpPr>
        <p:spPr bwMode="auto">
          <a:xfrm>
            <a:off x="2362201" y="4724400"/>
            <a:ext cx="3505200" cy="990600"/>
          </a:xfrm>
          <a:prstGeom prst="line">
            <a:avLst/>
          </a:prstGeom>
          <a:noFill/>
          <a:ln w="38100">
            <a:solidFill>
              <a:srgbClr val="000000"/>
            </a:solidFill>
            <a:round/>
            <a:headEnd type="arrow" w="med" len="med"/>
            <a:tailEnd/>
          </a:ln>
        </p:spPr>
        <p:txBody>
          <a:bodyPr lIns="0" tIns="0" rIns="0" bIns="0"/>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7017344" presetClass="entr" presetSubtype="373758248"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07017344" presetClass="entr" presetSubtype="422082048"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07017344" presetClass="entr" presetSubtype="422082216"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07017344" presetClass="entr" presetSubtype="141802704" fill="hold" grpId="0"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par>
                                <p:cTn id="19" presetID="407017344" presetClass="entr" presetSubtype="422082384" fill="hold" grpId="0" nodeType="withEffect">
                                  <p:stCondLst>
                                    <p:cond delay="0"/>
                                  </p:stCondLst>
                                  <p:childTnLst>
                                    <p:set>
                                      <p:cBhvr>
                                        <p:cTn id="20" dur="1" fill="hold">
                                          <p:stCondLst>
                                            <p:cond delay="499"/>
                                          </p:stCondLst>
                                        </p:cTn>
                                        <p:tgtEl>
                                          <p:spTgt spid="29717"/>
                                        </p:tgtEl>
                                        <p:attrNameLst>
                                          <p:attrName>style.visibility</p:attrName>
                                        </p:attrNameLst>
                                      </p:cBhvr>
                                      <p:to>
                                        <p:strVal val="visible"/>
                                      </p:to>
                                    </p:set>
                                  </p:childTnLst>
                                </p:cTn>
                              </p:par>
                              <p:par>
                                <p:cTn id="21" presetID="407017344" presetClass="entr" presetSubtype="422081832" fill="hold" grpId="0" nodeType="withEffect">
                                  <p:stCondLst>
                                    <p:cond delay="0"/>
                                  </p:stCondLst>
                                  <p:childTnLst>
                                    <p:set>
                                      <p:cBhvr>
                                        <p:cTn id="22" dur="1" fill="hold">
                                          <p:stCondLst>
                                            <p:cond delay="499"/>
                                          </p:stCondLst>
                                        </p:cTn>
                                        <p:tgtEl>
                                          <p:spTgt spid="29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29717" grpId="0" animBg="1"/>
      <p:bldP spid="297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bwMode="auto">
          <a:xfrm>
            <a:off x="6858000" y="1538514"/>
            <a:ext cx="1752600" cy="12618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6" name="Title 35"/>
          <p:cNvSpPr>
            <a:spLocks noGrp="1"/>
          </p:cNvSpPr>
          <p:nvPr>
            <p:ph type="title"/>
          </p:nvPr>
        </p:nvSpPr>
        <p:spPr/>
        <p:txBody>
          <a:bodyPr/>
          <a:lstStyle/>
          <a:p>
            <a:r>
              <a:rPr lang="en-US" dirty="0" smtClean="0"/>
              <a:t>Charge Separation at 40 </a:t>
            </a:r>
            <a:r>
              <a:rPr lang="en-US" dirty="0" err="1" smtClean="0"/>
              <a:t>GeV</a:t>
            </a:r>
            <a:r>
              <a:rPr lang="en-US" dirty="0" smtClean="0"/>
              <a:t> </a:t>
            </a:r>
            <a:r>
              <a:rPr lang="en-US" sz="3600" dirty="0" smtClean="0"/>
              <a:t>(STAR)</a:t>
            </a:r>
            <a:endParaRPr lang="en-US" sz="3600" dirty="0"/>
          </a:p>
        </p:txBody>
      </p:sp>
      <p:sp>
        <p:nvSpPr>
          <p:cNvPr id="31746" name="Slide Number Placeholder 3"/>
          <p:cNvSpPr>
            <a:spLocks noGrp="1"/>
          </p:cNvSpPr>
          <p:nvPr>
            <p:ph type="sldNum" sz="quarter" idx="12"/>
          </p:nvPr>
        </p:nvSpPr>
        <p:spPr>
          <a:noFill/>
        </p:spPr>
        <p:txBody>
          <a:bodyPr/>
          <a:lstStyle/>
          <a:p>
            <a:fld id="{4435371E-5383-4B28-BBEB-DA27D917AD97}" type="slidenum">
              <a:rPr lang="en-US"/>
              <a:pPr/>
              <a:t>27</a:t>
            </a:fld>
            <a:endParaRPr lang="en-US"/>
          </a:p>
        </p:txBody>
      </p:sp>
      <p:sp>
        <p:nvSpPr>
          <p:cNvPr id="31747" name="Rectangle 1"/>
          <p:cNvSpPr>
            <a:spLocks/>
          </p:cNvSpPr>
          <p:nvPr/>
        </p:nvSpPr>
        <p:spPr bwMode="auto">
          <a:xfrm>
            <a:off x="23454" y="3994150"/>
            <a:ext cx="2110146" cy="1270000"/>
          </a:xfrm>
          <a:prstGeom prst="rect">
            <a:avLst/>
          </a:prstGeom>
          <a:noFill/>
          <a:ln w="12700">
            <a:noFill/>
            <a:miter lim="800000"/>
            <a:headEnd/>
            <a:tailEnd/>
          </a:ln>
        </p:spPr>
        <p:txBody>
          <a:bodyPr lIns="0" tIns="0" rIns="40639" bIns="0" anchor="ctr"/>
          <a:lstStyle/>
          <a:p>
            <a:pPr marL="39688"/>
            <a:r>
              <a:rPr lang="en-US" sz="1600" dirty="0">
                <a:latin typeface="Comic Sans MS" pitchFamily="66" charset="0"/>
                <a:ea typeface="Comic Sans MS" pitchFamily="66" charset="0"/>
                <a:cs typeface="Comic Sans MS" pitchFamily="66" charset="0"/>
                <a:sym typeface="Comic Sans MS" pitchFamily="66" charset="0"/>
              </a:rPr>
              <a:t>Q: Charge-sign </a:t>
            </a:r>
          </a:p>
          <a:p>
            <a:pPr marL="39688"/>
            <a:r>
              <a:rPr lang="en-US" sz="1600" dirty="0">
                <a:latin typeface="Comic Sans MS" pitchFamily="66" charset="0"/>
                <a:ea typeface="Comic Sans MS" pitchFamily="66" charset="0"/>
                <a:cs typeface="Comic Sans MS" pitchFamily="66" charset="0"/>
                <a:sym typeface="Comic Sans MS" pitchFamily="66" charset="0"/>
              </a:rPr>
              <a:t>of </a:t>
            </a:r>
          </a:p>
          <a:p>
            <a:pPr marL="39688"/>
            <a:r>
              <a:rPr lang="en-US" sz="1600" dirty="0">
                <a:latin typeface="Comic Sans MS" pitchFamily="66" charset="0"/>
                <a:ea typeface="Comic Sans MS" pitchFamily="66" charset="0"/>
                <a:cs typeface="Comic Sans MS" pitchFamily="66" charset="0"/>
                <a:sym typeface="Comic Sans MS" pitchFamily="66" charset="0"/>
              </a:rPr>
              <a:t>reconstructed </a:t>
            </a:r>
          </a:p>
          <a:p>
            <a:pPr marL="39688"/>
            <a:r>
              <a:rPr lang="en-US" sz="1600" dirty="0">
                <a:latin typeface="Comic Sans MS" pitchFamily="66" charset="0"/>
                <a:ea typeface="Comic Sans MS" pitchFamily="66" charset="0"/>
                <a:cs typeface="Comic Sans MS" pitchFamily="66" charset="0"/>
                <a:sym typeface="Comic Sans MS" pitchFamily="66" charset="0"/>
              </a:rPr>
              <a:t>track</a:t>
            </a:r>
          </a:p>
        </p:txBody>
      </p:sp>
      <p:grpSp>
        <p:nvGrpSpPr>
          <p:cNvPr id="2" name="Group 2"/>
          <p:cNvGrpSpPr>
            <a:grpSpLocks/>
          </p:cNvGrpSpPr>
          <p:nvPr/>
        </p:nvGrpSpPr>
        <p:grpSpPr bwMode="auto">
          <a:xfrm>
            <a:off x="574615" y="1168401"/>
            <a:ext cx="6848472" cy="2151063"/>
            <a:chOff x="0" y="0"/>
            <a:chExt cx="4671" cy="1355"/>
          </a:xfrm>
        </p:grpSpPr>
        <p:grpSp>
          <p:nvGrpSpPr>
            <p:cNvPr id="3" name="Group 3"/>
            <p:cNvGrpSpPr>
              <a:grpSpLocks/>
            </p:cNvGrpSpPr>
            <p:nvPr/>
          </p:nvGrpSpPr>
          <p:grpSpPr bwMode="auto">
            <a:xfrm>
              <a:off x="0" y="0"/>
              <a:ext cx="3981" cy="1355"/>
              <a:chOff x="0" y="0"/>
              <a:chExt cx="3981" cy="1355"/>
            </a:xfrm>
          </p:grpSpPr>
          <p:pic>
            <p:nvPicPr>
              <p:cNvPr id="31777" name="Picture 4"/>
              <p:cNvPicPr>
                <a:picLocks noChangeArrowheads="1"/>
              </p:cNvPicPr>
              <p:nvPr/>
            </p:nvPicPr>
            <p:blipFill>
              <a:blip r:embed="rId3" cstate="print"/>
              <a:srcRect l="2361" t="8022" b="14325"/>
              <a:stretch>
                <a:fillRect/>
              </a:stretch>
            </p:blipFill>
            <p:spPr bwMode="auto">
              <a:xfrm>
                <a:off x="23" y="0"/>
                <a:ext cx="3958" cy="1355"/>
              </a:xfrm>
              <a:prstGeom prst="rect">
                <a:avLst/>
              </a:prstGeom>
              <a:noFill/>
              <a:ln w="12700">
                <a:noFill/>
                <a:miter lim="800000"/>
                <a:headEnd/>
                <a:tailEnd/>
              </a:ln>
            </p:spPr>
          </p:pic>
          <p:sp>
            <p:nvSpPr>
              <p:cNvPr id="31778" name="Rectangle 5"/>
              <p:cNvSpPr>
                <a:spLocks/>
              </p:cNvSpPr>
              <p:nvPr/>
            </p:nvSpPr>
            <p:spPr bwMode="auto">
              <a:xfrm>
                <a:off x="0" y="908"/>
                <a:ext cx="239" cy="95"/>
              </a:xfrm>
              <a:prstGeom prst="rect">
                <a:avLst/>
              </a:prstGeom>
              <a:solidFill>
                <a:srgbClr val="FFFFFF"/>
              </a:solidFill>
              <a:ln w="25400">
                <a:noFill/>
                <a:miter lim="800000"/>
                <a:headEnd/>
                <a:tailEnd/>
              </a:ln>
            </p:spPr>
            <p:txBody>
              <a:bodyPr lIns="0" tIns="0" rIns="0" bIns="0"/>
              <a:lstStyle/>
              <a:p>
                <a:endParaRPr lang="en-US"/>
              </a:p>
            </p:txBody>
          </p:sp>
          <p:sp>
            <p:nvSpPr>
              <p:cNvPr id="31779" name="Rectangle 6"/>
              <p:cNvSpPr>
                <a:spLocks/>
              </p:cNvSpPr>
              <p:nvPr/>
            </p:nvSpPr>
            <p:spPr bwMode="auto">
              <a:xfrm>
                <a:off x="55" y="368"/>
                <a:ext cx="240" cy="95"/>
              </a:xfrm>
              <a:prstGeom prst="rect">
                <a:avLst/>
              </a:prstGeom>
              <a:solidFill>
                <a:srgbClr val="FFFFFF"/>
              </a:solidFill>
              <a:ln w="25400">
                <a:noFill/>
                <a:miter lim="800000"/>
                <a:headEnd/>
                <a:tailEnd/>
              </a:ln>
            </p:spPr>
            <p:txBody>
              <a:bodyPr lIns="0" tIns="0" rIns="0" bIns="0"/>
              <a:lstStyle/>
              <a:p>
                <a:endParaRPr lang="en-US"/>
              </a:p>
            </p:txBody>
          </p:sp>
        </p:grpSp>
        <p:sp>
          <p:nvSpPr>
            <p:cNvPr id="31776" name="Rectangle 7"/>
            <p:cNvSpPr>
              <a:spLocks/>
            </p:cNvSpPr>
            <p:nvPr/>
          </p:nvSpPr>
          <p:spPr bwMode="auto">
            <a:xfrm>
              <a:off x="3735" y="232"/>
              <a:ext cx="936" cy="800"/>
            </a:xfrm>
            <a:prstGeom prst="rect">
              <a:avLst/>
            </a:prstGeom>
            <a:solidFill>
              <a:srgbClr val="FFFFFF"/>
            </a:solidFill>
            <a:ln w="12700">
              <a:noFill/>
              <a:round/>
              <a:headEnd/>
              <a:tailEnd/>
            </a:ln>
          </p:spPr>
          <p:txBody>
            <a:bodyPr lIns="0" tIns="0" rIns="0" bIns="0"/>
            <a:lstStyle/>
            <a:p>
              <a:endParaRPr lang="en-US"/>
            </a:p>
          </p:txBody>
        </p:sp>
      </p:grpSp>
      <p:sp>
        <p:nvSpPr>
          <p:cNvPr id="31749" name="Rectangle 8"/>
          <p:cNvSpPr>
            <a:spLocks/>
          </p:cNvSpPr>
          <p:nvPr/>
        </p:nvSpPr>
        <p:spPr bwMode="auto">
          <a:xfrm>
            <a:off x="6215223" y="3016250"/>
            <a:ext cx="2837894" cy="2146300"/>
          </a:xfrm>
          <a:prstGeom prst="rect">
            <a:avLst/>
          </a:prstGeom>
          <a:solidFill>
            <a:srgbClr val="FFFFFF"/>
          </a:solidFill>
          <a:ln w="12700">
            <a:noFill/>
            <a:miter lim="800000"/>
            <a:headEnd/>
            <a:tailEnd/>
          </a:ln>
        </p:spPr>
        <p:txBody>
          <a:bodyPr lIns="0" tIns="0" rIns="0" bIns="0"/>
          <a:lstStyle/>
          <a:p>
            <a:pPr algn="ctr">
              <a:lnSpc>
                <a:spcPct val="120000"/>
              </a:lnSpc>
            </a:pPr>
            <a:r>
              <a:rPr lang="en-US" sz="1600">
                <a:solidFill>
                  <a:srgbClr val="000000"/>
                </a:solidFill>
                <a:latin typeface="Comic Sans MS" pitchFamily="66" charset="0"/>
                <a:ea typeface="Comic Sans MS" pitchFamily="66" charset="0"/>
                <a:cs typeface="Comic Sans MS" pitchFamily="66" charset="0"/>
                <a:sym typeface="Comic Sans MS" pitchFamily="66" charset="0"/>
              </a:rPr>
              <a:t>+/- distance D: ~1/P</a:t>
            </a:r>
            <a:r>
              <a:rPr lang="en-US" sz="1600" baseline="-27000">
                <a:solidFill>
                  <a:srgbClr val="000000"/>
                </a:solidFill>
                <a:latin typeface="Comic Sans MS" pitchFamily="66" charset="0"/>
                <a:ea typeface="Comic Sans MS" pitchFamily="66" charset="0"/>
                <a:cs typeface="Comic Sans MS" pitchFamily="66" charset="0"/>
                <a:sym typeface="Comic Sans MS" pitchFamily="66" charset="0"/>
              </a:rPr>
              <a:t>T</a:t>
            </a:r>
          </a:p>
          <a:p>
            <a:pPr algn="ctr">
              <a:lnSpc>
                <a:spcPct val="120000"/>
              </a:lnSpc>
            </a:pPr>
            <a:r>
              <a:rPr lang="en-US" sz="1600">
                <a:solidFill>
                  <a:srgbClr val="000000"/>
                </a:solidFill>
                <a:latin typeface="Comic Sans MS" pitchFamily="66" charset="0"/>
                <a:ea typeface="Comic Sans MS" pitchFamily="66" charset="0"/>
                <a:cs typeface="Comic Sans MS" pitchFamily="66" charset="0"/>
                <a:sym typeface="Comic Sans MS" pitchFamily="66" charset="0"/>
              </a:rPr>
              <a:t> p</a:t>
            </a:r>
            <a:r>
              <a:rPr lang="en-US" sz="1600" baseline="-23000">
                <a:solidFill>
                  <a:srgbClr val="000000"/>
                </a:solidFill>
                <a:latin typeface="Comic Sans MS" pitchFamily="66" charset="0"/>
                <a:ea typeface="Comic Sans MS" pitchFamily="66" charset="0"/>
                <a:cs typeface="Comic Sans MS" pitchFamily="66" charset="0"/>
                <a:sym typeface="Comic Sans MS" pitchFamily="66" charset="0"/>
              </a:rPr>
              <a:t>T </a:t>
            </a:r>
            <a:r>
              <a:rPr lang="en-US" sz="1600">
                <a:solidFill>
                  <a:srgbClr val="000000"/>
                </a:solidFill>
                <a:latin typeface="Comic Sans MS" pitchFamily="66" charset="0"/>
                <a:ea typeface="Comic Sans MS" pitchFamily="66" charset="0"/>
                <a:cs typeface="Comic Sans MS" pitchFamily="66" charset="0"/>
                <a:sym typeface="Comic Sans MS" pitchFamily="66" charset="0"/>
              </a:rPr>
              <a:t>= 5 GeV    : D ~15 cm</a:t>
            </a:r>
          </a:p>
          <a:p>
            <a:pPr algn="ctr">
              <a:lnSpc>
                <a:spcPct val="120000"/>
              </a:lnSpc>
            </a:pPr>
            <a:r>
              <a:rPr lang="en-US" sz="1600">
                <a:solidFill>
                  <a:srgbClr val="000000"/>
                </a:solidFill>
                <a:latin typeface="Comic Sans MS" pitchFamily="66" charset="0"/>
                <a:ea typeface="Comic Sans MS" pitchFamily="66" charset="0"/>
                <a:cs typeface="Comic Sans MS" pitchFamily="66" charset="0"/>
                <a:sym typeface="Comic Sans MS" pitchFamily="66" charset="0"/>
              </a:rPr>
              <a:t>p</a:t>
            </a:r>
            <a:r>
              <a:rPr lang="en-US" sz="1600" baseline="-23000">
                <a:solidFill>
                  <a:srgbClr val="000000"/>
                </a:solidFill>
                <a:latin typeface="Comic Sans MS" pitchFamily="66" charset="0"/>
                <a:ea typeface="Comic Sans MS" pitchFamily="66" charset="0"/>
                <a:cs typeface="Comic Sans MS" pitchFamily="66" charset="0"/>
                <a:sym typeface="Comic Sans MS" pitchFamily="66" charset="0"/>
              </a:rPr>
              <a:t>T </a:t>
            </a:r>
            <a:r>
              <a:rPr lang="en-US" sz="1600">
                <a:solidFill>
                  <a:srgbClr val="000000"/>
                </a:solidFill>
                <a:latin typeface="Comic Sans MS" pitchFamily="66" charset="0"/>
                <a:ea typeface="Comic Sans MS" pitchFamily="66" charset="0"/>
                <a:cs typeface="Comic Sans MS" pitchFamily="66" charset="0"/>
                <a:sym typeface="Comic Sans MS" pitchFamily="66" charset="0"/>
              </a:rPr>
              <a:t>= 40 GeV  : D ~2 cm</a:t>
            </a:r>
          </a:p>
          <a:p>
            <a:pPr algn="ctr">
              <a:lnSpc>
                <a:spcPct val="120000"/>
              </a:lnSpc>
              <a:spcBef>
                <a:spcPts val="1100"/>
              </a:spcBef>
            </a:pPr>
            <a:r>
              <a:rPr lang="en-US" sz="1600">
                <a:solidFill>
                  <a:srgbClr val="0000FF"/>
                </a:solidFill>
                <a:latin typeface="Comic Sans MS" pitchFamily="66" charset="0"/>
                <a:ea typeface="Comic Sans MS" pitchFamily="66" charset="0"/>
                <a:cs typeface="Comic Sans MS" pitchFamily="66" charset="0"/>
                <a:sym typeface="Comic Sans MS" pitchFamily="66" charset="0"/>
              </a:rPr>
              <a:t>Successful separation of </a:t>
            </a:r>
          </a:p>
          <a:p>
            <a:pPr algn="ctr">
              <a:lnSpc>
                <a:spcPct val="120000"/>
              </a:lnSpc>
            </a:pPr>
            <a:r>
              <a:rPr lang="en-US" sz="1600">
                <a:solidFill>
                  <a:srgbClr val="0000FF"/>
                </a:solidFill>
                <a:latin typeface="Comic Sans MS" pitchFamily="66" charset="0"/>
                <a:ea typeface="Comic Sans MS" pitchFamily="66" charset="0"/>
                <a:cs typeface="Comic Sans MS" pitchFamily="66" charset="0"/>
                <a:sym typeface="Comic Sans MS" pitchFamily="66" charset="0"/>
              </a:rPr>
              <a:t>different charge states!</a:t>
            </a:r>
          </a:p>
        </p:txBody>
      </p:sp>
      <p:sp>
        <p:nvSpPr>
          <p:cNvPr id="31750" name="Rectangle 9"/>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31755" name="Rectangle 14"/>
          <p:cNvSpPr>
            <a:spLocks/>
          </p:cNvSpPr>
          <p:nvPr/>
        </p:nvSpPr>
        <p:spPr bwMode="auto">
          <a:xfrm>
            <a:off x="6144862" y="5314950"/>
            <a:ext cx="3318694" cy="1079500"/>
          </a:xfrm>
          <a:prstGeom prst="rect">
            <a:avLst/>
          </a:prstGeom>
          <a:noFill/>
          <a:ln w="12700">
            <a:noFill/>
            <a:miter lim="800000"/>
            <a:headEnd/>
            <a:tailEnd/>
          </a:ln>
        </p:spPr>
        <p:txBody>
          <a:bodyPr lIns="0" tIns="0" rIns="40639" bIns="0" anchor="ctr"/>
          <a:lstStyle/>
          <a:p>
            <a:pPr marL="39688"/>
            <a:r>
              <a:rPr lang="en-US" sz="1600" dirty="0">
                <a:latin typeface="Comic Sans MS" pitchFamily="66" charset="0"/>
                <a:ea typeface="Comic Sans MS" pitchFamily="66" charset="0"/>
                <a:cs typeface="Comic Sans MS" pitchFamily="66" charset="0"/>
                <a:sym typeface="Comic Sans MS" pitchFamily="66" charset="0"/>
              </a:rPr>
              <a:t>Assign:</a:t>
            </a:r>
          </a:p>
          <a:p>
            <a:pPr marL="39688"/>
            <a:r>
              <a:rPr lang="en-US" sz="1600" dirty="0">
                <a:latin typeface="Comic Sans MS" pitchFamily="66" charset="0"/>
                <a:ea typeface="Comic Sans MS" pitchFamily="66" charset="0"/>
                <a:cs typeface="Comic Sans MS" pitchFamily="66" charset="0"/>
                <a:sym typeface="Comic Sans MS" pitchFamily="66" charset="0"/>
              </a:rPr>
              <a:t>Q/</a:t>
            </a:r>
            <a:r>
              <a:rPr lang="en-US" sz="1600" dirty="0" err="1">
                <a:latin typeface="Comic Sans MS" pitchFamily="66" charset="0"/>
                <a:ea typeface="Comic Sans MS" pitchFamily="66" charset="0"/>
                <a:cs typeface="Comic Sans MS" pitchFamily="66" charset="0"/>
                <a:sym typeface="Comic Sans MS" pitchFamily="66" charset="0"/>
              </a:rPr>
              <a:t>p</a:t>
            </a:r>
            <a:r>
              <a:rPr lang="en-US" sz="1600" baseline="-30000" dirty="0" err="1">
                <a:latin typeface="Comic Sans MS" pitchFamily="66" charset="0"/>
                <a:ea typeface="Comic Sans MS" pitchFamily="66" charset="0"/>
                <a:cs typeface="Comic Sans MS" pitchFamily="66" charset="0"/>
                <a:sym typeface="Comic Sans MS" pitchFamily="66" charset="0"/>
              </a:rPr>
              <a:t>T</a:t>
            </a:r>
            <a:r>
              <a:rPr lang="en-US" sz="1600" dirty="0">
                <a:latin typeface="Comic Sans MS" pitchFamily="66" charset="0"/>
                <a:ea typeface="Comic Sans MS" pitchFamily="66" charset="0"/>
                <a:cs typeface="Comic Sans MS" pitchFamily="66" charset="0"/>
                <a:sym typeface="Comic Sans MS" pitchFamily="66" charset="0"/>
              </a:rPr>
              <a:t> &gt; 0 positrons </a:t>
            </a:r>
          </a:p>
          <a:p>
            <a:pPr marL="39688"/>
            <a:r>
              <a:rPr lang="en-US" sz="1600" dirty="0">
                <a:latin typeface="Comic Sans MS" pitchFamily="66" charset="0"/>
                <a:ea typeface="Comic Sans MS" pitchFamily="66" charset="0"/>
                <a:cs typeface="Comic Sans MS" pitchFamily="66" charset="0"/>
                <a:sym typeface="Comic Sans MS" pitchFamily="66" charset="0"/>
              </a:rPr>
              <a:t>Q/</a:t>
            </a:r>
            <a:r>
              <a:rPr lang="en-US" sz="1600" dirty="0" err="1">
                <a:latin typeface="Comic Sans MS" pitchFamily="66" charset="0"/>
                <a:ea typeface="Comic Sans MS" pitchFamily="66" charset="0"/>
                <a:cs typeface="Comic Sans MS" pitchFamily="66" charset="0"/>
                <a:sym typeface="Comic Sans MS" pitchFamily="66" charset="0"/>
              </a:rPr>
              <a:t>p</a:t>
            </a:r>
            <a:r>
              <a:rPr lang="en-US" sz="1600" baseline="-30000" dirty="0" err="1">
                <a:latin typeface="Comic Sans MS" pitchFamily="66" charset="0"/>
                <a:ea typeface="Comic Sans MS" pitchFamily="66" charset="0"/>
                <a:cs typeface="Comic Sans MS" pitchFamily="66" charset="0"/>
                <a:sym typeface="Comic Sans MS" pitchFamily="66" charset="0"/>
              </a:rPr>
              <a:t>T</a:t>
            </a:r>
            <a:r>
              <a:rPr lang="en-US" sz="1600" dirty="0">
                <a:latin typeface="Comic Sans MS" pitchFamily="66" charset="0"/>
                <a:ea typeface="Comic Sans MS" pitchFamily="66" charset="0"/>
                <a:cs typeface="Comic Sans MS" pitchFamily="66" charset="0"/>
                <a:sym typeface="Comic Sans MS" pitchFamily="66" charset="0"/>
              </a:rPr>
              <a:t> &lt; 0 to be electrons</a:t>
            </a:r>
          </a:p>
        </p:txBody>
      </p:sp>
      <p:sp>
        <p:nvSpPr>
          <p:cNvPr id="31758" name="Rectangle 17"/>
          <p:cNvSpPr>
            <a:spLocks/>
          </p:cNvSpPr>
          <p:nvPr/>
        </p:nvSpPr>
        <p:spPr bwMode="auto">
          <a:xfrm>
            <a:off x="504254" y="1641475"/>
            <a:ext cx="1067142" cy="711200"/>
          </a:xfrm>
          <a:prstGeom prst="rect">
            <a:avLst/>
          </a:prstGeom>
          <a:noFill/>
          <a:ln w="12700">
            <a:noFill/>
            <a:miter lim="800000"/>
            <a:headEnd/>
            <a:tailEnd/>
          </a:ln>
        </p:spPr>
        <p:txBody>
          <a:bodyPr lIns="0" tIns="0" rIns="0" bIns="0" anchor="ctr"/>
          <a:lstStyle/>
          <a:p>
            <a:r>
              <a:rPr lang="en-US" sz="1800">
                <a:solidFill>
                  <a:srgbClr val="000000"/>
                </a:solidFill>
                <a:latin typeface="Lucida Grande" charset="0"/>
                <a:ea typeface="Lucida Grande" charset="0"/>
                <a:cs typeface="Lucida Grande" charset="0"/>
                <a:sym typeface="Lucida Grande" charset="0"/>
              </a:rPr>
              <a:t>vertex</a:t>
            </a:r>
          </a:p>
        </p:txBody>
      </p:sp>
      <p:sp>
        <p:nvSpPr>
          <p:cNvPr id="31759" name="Rectangle 18"/>
          <p:cNvSpPr>
            <a:spLocks/>
          </p:cNvSpPr>
          <p:nvPr/>
        </p:nvSpPr>
        <p:spPr bwMode="auto">
          <a:xfrm>
            <a:off x="2626811" y="1155700"/>
            <a:ext cx="926420" cy="368300"/>
          </a:xfrm>
          <a:prstGeom prst="rect">
            <a:avLst/>
          </a:prstGeom>
          <a:noFill/>
          <a:ln w="12700">
            <a:noFill/>
            <a:miter lim="800000"/>
            <a:headEnd/>
            <a:tailEnd/>
          </a:ln>
        </p:spPr>
        <p:txBody>
          <a:bodyPr lIns="0" tIns="0" rIns="40639" bIns="0"/>
          <a:lstStyle/>
          <a:p>
            <a:pPr marL="39688"/>
            <a:r>
              <a:rPr lang="en-US" sz="2000" dirty="0">
                <a:solidFill>
                  <a:srgbClr val="000000"/>
                </a:solidFill>
                <a:latin typeface="Lucida Grande" charset="0"/>
                <a:ea typeface="Lucida Grande" charset="0"/>
                <a:cs typeface="Lucida Grande" charset="0"/>
                <a:sym typeface="Lucida Grande" charset="0"/>
              </a:rPr>
              <a:t>TPC</a:t>
            </a:r>
          </a:p>
        </p:txBody>
      </p:sp>
      <p:grpSp>
        <p:nvGrpSpPr>
          <p:cNvPr id="4" name="Group 19"/>
          <p:cNvGrpSpPr>
            <a:grpSpLocks/>
          </p:cNvGrpSpPr>
          <p:nvPr/>
        </p:nvGrpSpPr>
        <p:grpSpPr bwMode="auto">
          <a:xfrm>
            <a:off x="1934928" y="3429000"/>
            <a:ext cx="4080939" cy="3367088"/>
            <a:chOff x="0" y="0"/>
            <a:chExt cx="2784" cy="2121"/>
          </a:xfrm>
        </p:grpSpPr>
        <p:pic>
          <p:nvPicPr>
            <p:cNvPr id="31770" name="Picture 20"/>
            <p:cNvPicPr>
              <a:picLocks noChangeArrowheads="1"/>
            </p:cNvPicPr>
            <p:nvPr/>
          </p:nvPicPr>
          <p:blipFill>
            <a:blip r:embed="rId4" cstate="print"/>
            <a:srcRect/>
            <a:stretch>
              <a:fillRect/>
            </a:stretch>
          </p:blipFill>
          <p:spPr bwMode="auto">
            <a:xfrm>
              <a:off x="104" y="0"/>
              <a:ext cx="2658" cy="1991"/>
            </a:xfrm>
            <a:prstGeom prst="rect">
              <a:avLst/>
            </a:prstGeom>
            <a:noFill/>
            <a:ln w="9525">
              <a:noFill/>
              <a:miter lim="800000"/>
              <a:headEnd/>
              <a:tailEnd/>
            </a:ln>
          </p:spPr>
        </p:pic>
        <p:sp>
          <p:nvSpPr>
            <p:cNvPr id="31771" name="Rectangle 21"/>
            <p:cNvSpPr>
              <a:spLocks/>
            </p:cNvSpPr>
            <p:nvPr/>
          </p:nvSpPr>
          <p:spPr bwMode="auto">
            <a:xfrm>
              <a:off x="1480" y="1889"/>
              <a:ext cx="1304" cy="232"/>
            </a:xfrm>
            <a:prstGeom prst="rect">
              <a:avLst/>
            </a:prstGeom>
            <a:solidFill>
              <a:srgbClr val="FFFFFF"/>
            </a:solidFill>
            <a:ln w="12700">
              <a:noFill/>
              <a:miter lim="800000"/>
              <a:headEnd/>
              <a:tailEnd/>
            </a:ln>
          </p:spPr>
          <p:txBody>
            <a:bodyPr lIns="0" tIns="0" rIns="40639" bIns="0"/>
            <a:lstStyle/>
            <a:p>
              <a:pPr marL="39688"/>
              <a:r>
                <a:rPr lang="en-US" sz="1400">
                  <a:solidFill>
                    <a:srgbClr val="000000"/>
                  </a:solidFill>
                  <a:latin typeface="Helvetica" pitchFamily="34" charset="0"/>
                  <a:ea typeface="Helvetica" pitchFamily="34" charset="0"/>
                  <a:cs typeface="Helvetica" pitchFamily="34" charset="0"/>
                  <a:sym typeface="Helvetica" pitchFamily="34" charset="0"/>
                </a:rPr>
                <a:t>EMC Cluster E</a:t>
              </a:r>
              <a:r>
                <a:rPr lang="en-US" sz="1400" baseline="-30000">
                  <a:solidFill>
                    <a:srgbClr val="000000"/>
                  </a:solidFill>
                  <a:latin typeface="Helvetica" pitchFamily="34" charset="0"/>
                  <a:ea typeface="Helvetica" pitchFamily="34" charset="0"/>
                  <a:cs typeface="Helvetica" pitchFamily="34" charset="0"/>
                  <a:sym typeface="Helvetica" pitchFamily="34" charset="0"/>
                </a:rPr>
                <a:t>T</a:t>
              </a:r>
              <a:r>
                <a:rPr lang="en-US" sz="1400">
                  <a:solidFill>
                    <a:srgbClr val="000000"/>
                  </a:solidFill>
                  <a:latin typeface="Helvetica" pitchFamily="34" charset="0"/>
                  <a:ea typeface="Helvetica" pitchFamily="34" charset="0"/>
                  <a:cs typeface="Helvetica" pitchFamily="34" charset="0"/>
                  <a:sym typeface="Helvetica" pitchFamily="34" charset="0"/>
                </a:rPr>
                <a:t> (GeV)</a:t>
              </a:r>
            </a:p>
          </p:txBody>
        </p:sp>
        <p:sp>
          <p:nvSpPr>
            <p:cNvPr id="31772" name="Rectangle 22"/>
            <p:cNvSpPr>
              <a:spLocks/>
            </p:cNvSpPr>
            <p:nvPr/>
          </p:nvSpPr>
          <p:spPr bwMode="auto">
            <a:xfrm>
              <a:off x="1784" y="384"/>
              <a:ext cx="776" cy="248"/>
            </a:xfrm>
            <a:prstGeom prst="rect">
              <a:avLst/>
            </a:prstGeom>
            <a:noFill/>
            <a:ln w="12700">
              <a:noFill/>
              <a:miter lim="800000"/>
              <a:headEnd/>
              <a:tailEnd/>
            </a:ln>
          </p:spPr>
          <p:txBody>
            <a:bodyPr lIns="0" tIns="0" rIns="40639" bIns="0"/>
            <a:lstStyle/>
            <a:p>
              <a:pPr marL="39688"/>
              <a:r>
                <a:rPr lang="en-US" sz="1600">
                  <a:solidFill>
                    <a:srgbClr val="FF0000"/>
                  </a:solidFill>
                  <a:latin typeface="Comic Sans MS" pitchFamily="66" charset="0"/>
                  <a:ea typeface="Comic Sans MS" pitchFamily="66" charset="0"/>
                  <a:cs typeface="Comic Sans MS" pitchFamily="66" charset="0"/>
                  <a:sym typeface="Comic Sans MS" pitchFamily="66" charset="0"/>
                </a:rPr>
                <a:t>positrons</a:t>
              </a:r>
            </a:p>
          </p:txBody>
        </p:sp>
        <p:sp>
          <p:nvSpPr>
            <p:cNvPr id="31773" name="Rectangle 23"/>
            <p:cNvSpPr>
              <a:spLocks/>
            </p:cNvSpPr>
            <p:nvPr/>
          </p:nvSpPr>
          <p:spPr bwMode="auto">
            <a:xfrm>
              <a:off x="1784" y="1296"/>
              <a:ext cx="728" cy="248"/>
            </a:xfrm>
            <a:prstGeom prst="rect">
              <a:avLst/>
            </a:prstGeom>
            <a:noFill/>
            <a:ln w="12700">
              <a:noFill/>
              <a:miter lim="800000"/>
              <a:headEnd/>
              <a:tailEnd/>
            </a:ln>
          </p:spPr>
          <p:txBody>
            <a:bodyPr lIns="0" tIns="0" rIns="40639" bIns="0"/>
            <a:lstStyle/>
            <a:p>
              <a:pPr marL="39688"/>
              <a:r>
                <a:rPr lang="en-US" sz="1600">
                  <a:solidFill>
                    <a:srgbClr val="000000"/>
                  </a:solidFill>
                  <a:latin typeface="Comic Sans MS" pitchFamily="66" charset="0"/>
                  <a:ea typeface="Comic Sans MS" pitchFamily="66" charset="0"/>
                  <a:cs typeface="Comic Sans MS" pitchFamily="66" charset="0"/>
                  <a:sym typeface="Comic Sans MS" pitchFamily="66" charset="0"/>
                </a:rPr>
                <a:t>electrons</a:t>
              </a:r>
            </a:p>
          </p:txBody>
        </p:sp>
        <p:sp>
          <p:nvSpPr>
            <p:cNvPr id="31774" name="Rectangle 24"/>
            <p:cNvSpPr>
              <a:spLocks/>
            </p:cNvSpPr>
            <p:nvPr/>
          </p:nvSpPr>
          <p:spPr bwMode="auto">
            <a:xfrm rot="-5400000">
              <a:off x="-356" y="380"/>
              <a:ext cx="912" cy="200"/>
            </a:xfrm>
            <a:prstGeom prst="rect">
              <a:avLst/>
            </a:prstGeom>
            <a:solidFill>
              <a:srgbClr val="FFFFFF"/>
            </a:solidFill>
            <a:ln w="12700">
              <a:noFill/>
              <a:miter lim="800000"/>
              <a:headEnd/>
              <a:tailEnd/>
            </a:ln>
          </p:spPr>
          <p:txBody>
            <a:bodyPr lIns="0" tIns="0" rIns="40639" bIns="0"/>
            <a:lstStyle/>
            <a:p>
              <a:pPr marL="39688"/>
              <a:r>
                <a:rPr lang="en-US" sz="1400">
                  <a:solidFill>
                    <a:srgbClr val="000000"/>
                  </a:solidFill>
                  <a:latin typeface="Helvetica" pitchFamily="34" charset="0"/>
                  <a:ea typeface="Helvetica" pitchFamily="34" charset="0"/>
                  <a:cs typeface="Helvetica" pitchFamily="34" charset="0"/>
                  <a:sym typeface="Helvetica" pitchFamily="34" charset="0"/>
                </a:rPr>
                <a:t>Q / p</a:t>
              </a:r>
              <a:r>
                <a:rPr lang="en-US" sz="1400" baseline="-6000">
                  <a:solidFill>
                    <a:srgbClr val="000000"/>
                  </a:solidFill>
                  <a:latin typeface="Helvetica" pitchFamily="34" charset="0"/>
                  <a:ea typeface="Helvetica" pitchFamily="34" charset="0"/>
                  <a:cs typeface="Helvetica" pitchFamily="34" charset="0"/>
                  <a:sym typeface="Helvetica" pitchFamily="34" charset="0"/>
                </a:rPr>
                <a:t>T</a:t>
              </a:r>
              <a:r>
                <a:rPr lang="en-US" sz="1400">
                  <a:solidFill>
                    <a:srgbClr val="000000"/>
                  </a:solidFill>
                  <a:latin typeface="Helvetica" pitchFamily="34" charset="0"/>
                  <a:ea typeface="Helvetica" pitchFamily="34" charset="0"/>
                  <a:cs typeface="Helvetica" pitchFamily="34" charset="0"/>
                  <a:sym typeface="Helvetica" pitchFamily="34" charset="0"/>
                </a:rPr>
                <a:t> (1/GeV)</a:t>
              </a:r>
            </a:p>
          </p:txBody>
        </p:sp>
      </p:grpSp>
      <p:grpSp>
        <p:nvGrpSpPr>
          <p:cNvPr id="5" name="Group 25"/>
          <p:cNvGrpSpPr>
            <a:grpSpLocks/>
          </p:cNvGrpSpPr>
          <p:nvPr/>
        </p:nvGrpSpPr>
        <p:grpSpPr bwMode="auto">
          <a:xfrm>
            <a:off x="1752600" y="2389187"/>
            <a:ext cx="3089118" cy="354013"/>
            <a:chOff x="0" y="0"/>
            <a:chExt cx="2687" cy="223"/>
          </a:xfrm>
        </p:grpSpPr>
        <p:sp>
          <p:nvSpPr>
            <p:cNvPr id="31768" name="Rectangle 26"/>
            <p:cNvSpPr>
              <a:spLocks/>
            </p:cNvSpPr>
            <p:nvPr/>
          </p:nvSpPr>
          <p:spPr bwMode="auto">
            <a:xfrm>
              <a:off x="687" y="0"/>
              <a:ext cx="1304" cy="223"/>
            </a:xfrm>
            <a:prstGeom prst="rect">
              <a:avLst/>
            </a:prstGeom>
            <a:noFill/>
            <a:ln w="12700">
              <a:noFill/>
              <a:miter lim="800000"/>
              <a:headEnd/>
              <a:tailEnd/>
            </a:ln>
          </p:spPr>
          <p:txBody>
            <a:bodyPr lIns="0" tIns="0" rIns="40639" bIns="0"/>
            <a:lstStyle/>
            <a:p>
              <a:pPr marL="39688"/>
              <a:r>
                <a:rPr lang="en-US" sz="1800">
                  <a:solidFill>
                    <a:srgbClr val="000000"/>
                  </a:solidFill>
                  <a:latin typeface="Arial" pitchFamily="34" charset="0"/>
                  <a:cs typeface="Arial" pitchFamily="34" charset="0"/>
                  <a:sym typeface="Arial" pitchFamily="34" charset="0"/>
                </a:rPr>
                <a:t>200 cm of tracking</a:t>
              </a:r>
            </a:p>
          </p:txBody>
        </p:sp>
        <p:sp>
          <p:nvSpPr>
            <p:cNvPr id="31769" name="Line 27"/>
            <p:cNvSpPr>
              <a:spLocks noChangeShapeType="1"/>
            </p:cNvSpPr>
            <p:nvPr/>
          </p:nvSpPr>
          <p:spPr bwMode="auto">
            <a:xfrm>
              <a:off x="0" y="216"/>
              <a:ext cx="2687" cy="0"/>
            </a:xfrm>
            <a:prstGeom prst="line">
              <a:avLst/>
            </a:prstGeom>
            <a:noFill/>
            <a:ln w="25400">
              <a:solidFill>
                <a:srgbClr val="000000"/>
              </a:solidFill>
              <a:round/>
              <a:headEnd type="arrow" w="med" len="med"/>
              <a:tailEnd type="arrow" w="med" len="med"/>
            </a:ln>
          </p:spPr>
          <p:txBody>
            <a:bodyPr lIns="0" tIns="0" rIns="0" bIns="0"/>
            <a:lstStyle/>
            <a:p>
              <a:endParaRPr lang="en-US"/>
            </a:p>
          </p:txBody>
        </p:sp>
      </p:grpSp>
      <p:sp>
        <p:nvSpPr>
          <p:cNvPr id="31762" name="Rectangle 28"/>
          <p:cNvSpPr>
            <a:spLocks/>
          </p:cNvSpPr>
          <p:nvPr/>
        </p:nvSpPr>
        <p:spPr bwMode="auto">
          <a:xfrm>
            <a:off x="5148081" y="3048000"/>
            <a:ext cx="926420" cy="368300"/>
          </a:xfrm>
          <a:prstGeom prst="rect">
            <a:avLst/>
          </a:prstGeom>
          <a:noFill/>
          <a:ln w="12700">
            <a:noFill/>
            <a:miter lim="800000"/>
            <a:headEnd/>
            <a:tailEnd/>
          </a:ln>
        </p:spPr>
        <p:txBody>
          <a:bodyPr lIns="0" tIns="0" rIns="40639" bIns="0"/>
          <a:lstStyle/>
          <a:p>
            <a:pPr marL="39688"/>
            <a:r>
              <a:rPr lang="en-US" sz="2000" dirty="0">
                <a:solidFill>
                  <a:srgbClr val="000000"/>
                </a:solidFill>
                <a:latin typeface="Lucida Grande" charset="0"/>
                <a:ea typeface="Lucida Grande" charset="0"/>
                <a:cs typeface="Lucida Grande" charset="0"/>
                <a:sym typeface="Lucida Grande" charset="0"/>
              </a:rPr>
              <a:t>BEMC</a:t>
            </a:r>
          </a:p>
        </p:txBody>
      </p:sp>
      <p:grpSp>
        <p:nvGrpSpPr>
          <p:cNvPr id="6" name="Group 29"/>
          <p:cNvGrpSpPr>
            <a:grpSpLocks/>
          </p:cNvGrpSpPr>
          <p:nvPr/>
        </p:nvGrpSpPr>
        <p:grpSpPr bwMode="auto">
          <a:xfrm>
            <a:off x="6143397" y="1701800"/>
            <a:ext cx="2616550" cy="965200"/>
            <a:chOff x="0" y="0"/>
            <a:chExt cx="1784" cy="608"/>
          </a:xfrm>
        </p:grpSpPr>
        <p:sp>
          <p:nvSpPr>
            <p:cNvPr id="31765" name="Line 30"/>
            <p:cNvSpPr>
              <a:spLocks noChangeShapeType="1"/>
            </p:cNvSpPr>
            <p:nvPr/>
          </p:nvSpPr>
          <p:spPr bwMode="auto">
            <a:xfrm rot="10800000" flipH="1">
              <a:off x="0" y="134"/>
              <a:ext cx="2" cy="333"/>
            </a:xfrm>
            <a:prstGeom prst="line">
              <a:avLst/>
            </a:prstGeom>
            <a:noFill/>
            <a:ln w="25400">
              <a:solidFill>
                <a:srgbClr val="DD2067"/>
              </a:solidFill>
              <a:round/>
              <a:headEnd type="arrow" w="med" len="med"/>
              <a:tailEnd type="arrow" w="med" len="med"/>
            </a:ln>
          </p:spPr>
          <p:txBody>
            <a:bodyPr lIns="0" tIns="0" rIns="0" bIns="0"/>
            <a:lstStyle/>
            <a:p>
              <a:endParaRPr lang="en-US"/>
            </a:p>
          </p:txBody>
        </p:sp>
        <p:sp>
          <p:nvSpPr>
            <p:cNvPr id="31766" name="Rectangle 31"/>
            <p:cNvSpPr>
              <a:spLocks/>
            </p:cNvSpPr>
            <p:nvPr/>
          </p:nvSpPr>
          <p:spPr bwMode="auto">
            <a:xfrm>
              <a:off x="144" y="0"/>
              <a:ext cx="1640" cy="280"/>
            </a:xfrm>
            <a:prstGeom prst="rect">
              <a:avLst/>
            </a:prstGeom>
            <a:noFill/>
            <a:ln w="12700">
              <a:noFill/>
              <a:miter lim="800000"/>
              <a:headEnd/>
              <a:tailEnd/>
            </a:ln>
          </p:spPr>
          <p:txBody>
            <a:bodyPr lIns="0" tIns="0" rIns="40639" bIns="0"/>
            <a:lstStyle/>
            <a:p>
              <a:pPr marL="39688"/>
              <a:r>
                <a:rPr lang="en-US" sz="1600" dirty="0">
                  <a:solidFill>
                    <a:srgbClr val="FF0000"/>
                  </a:solidFill>
                  <a:latin typeface="Comic Sans MS" pitchFamily="66" charset="0"/>
                  <a:ea typeface="Comic Sans MS" pitchFamily="66" charset="0"/>
                  <a:cs typeface="Comic Sans MS" pitchFamily="66" charset="0"/>
                  <a:sym typeface="Comic Sans MS" pitchFamily="66" charset="0"/>
                </a:rPr>
                <a:t>positron  </a:t>
              </a:r>
              <a:r>
                <a:rPr lang="en-US" sz="1600" dirty="0" err="1">
                  <a:solidFill>
                    <a:srgbClr val="FF0000"/>
                  </a:solidFill>
                  <a:latin typeface="Comic Sans MS" pitchFamily="66" charset="0"/>
                  <a:ea typeface="Comic Sans MS" pitchFamily="66" charset="0"/>
                  <a:cs typeface="Comic Sans MS" pitchFamily="66" charset="0"/>
                  <a:sym typeface="Comic Sans MS" pitchFamily="66" charset="0"/>
                </a:rPr>
                <a:t>p</a:t>
              </a:r>
              <a:r>
                <a:rPr lang="en-US" sz="1600" baseline="-27000" dirty="0" err="1">
                  <a:solidFill>
                    <a:srgbClr val="FF0000"/>
                  </a:solidFill>
                  <a:latin typeface="Comic Sans MS" pitchFamily="66" charset="0"/>
                  <a:ea typeface="Comic Sans MS" pitchFamily="66" charset="0"/>
                  <a:cs typeface="Comic Sans MS" pitchFamily="66" charset="0"/>
                  <a:sym typeface="Comic Sans MS" pitchFamily="66" charset="0"/>
                </a:rPr>
                <a:t>T</a:t>
              </a:r>
              <a:r>
                <a:rPr lang="en-US" sz="1600" dirty="0">
                  <a:solidFill>
                    <a:srgbClr val="FF0000"/>
                  </a:solidFill>
                  <a:latin typeface="Comic Sans MS" pitchFamily="66" charset="0"/>
                  <a:ea typeface="Comic Sans MS" pitchFamily="66" charset="0"/>
                  <a:cs typeface="Comic Sans MS" pitchFamily="66" charset="0"/>
                  <a:sym typeface="Comic Sans MS" pitchFamily="66" charset="0"/>
                </a:rPr>
                <a:t> = 5 </a:t>
              </a:r>
              <a:r>
                <a:rPr lang="en-US" sz="1600" dirty="0" err="1">
                  <a:solidFill>
                    <a:srgbClr val="FF0000"/>
                  </a:solidFill>
                  <a:latin typeface="Comic Sans MS" pitchFamily="66" charset="0"/>
                  <a:ea typeface="Comic Sans MS" pitchFamily="66" charset="0"/>
                  <a:cs typeface="Comic Sans MS" pitchFamily="66" charset="0"/>
                  <a:sym typeface="Comic Sans MS" pitchFamily="66" charset="0"/>
                </a:rPr>
                <a:t>GeV</a:t>
              </a:r>
              <a:endParaRPr lang="en-US" sz="1600" dirty="0">
                <a:solidFill>
                  <a:srgbClr val="FF0000"/>
                </a:solidFill>
                <a:latin typeface="Comic Sans MS" pitchFamily="66" charset="0"/>
                <a:ea typeface="Comic Sans MS" pitchFamily="66" charset="0"/>
                <a:cs typeface="Comic Sans MS" pitchFamily="66" charset="0"/>
                <a:sym typeface="Comic Sans MS" pitchFamily="66" charset="0"/>
              </a:endParaRPr>
            </a:p>
          </p:txBody>
        </p:sp>
        <p:sp>
          <p:nvSpPr>
            <p:cNvPr id="31767" name="Rectangle 32"/>
            <p:cNvSpPr>
              <a:spLocks/>
            </p:cNvSpPr>
            <p:nvPr/>
          </p:nvSpPr>
          <p:spPr bwMode="auto">
            <a:xfrm>
              <a:off x="144" y="328"/>
              <a:ext cx="1640" cy="280"/>
            </a:xfrm>
            <a:prstGeom prst="rect">
              <a:avLst/>
            </a:prstGeom>
            <a:noFill/>
            <a:ln w="12700">
              <a:noFill/>
              <a:miter lim="800000"/>
              <a:headEnd/>
              <a:tailEnd/>
            </a:ln>
          </p:spPr>
          <p:txBody>
            <a:bodyPr lIns="0" tIns="0" rIns="40639" bIns="0"/>
            <a:lstStyle/>
            <a:p>
              <a:pPr marL="39688"/>
              <a:r>
                <a:rPr lang="en-US" sz="1600">
                  <a:solidFill>
                    <a:srgbClr val="000000"/>
                  </a:solidFill>
                  <a:latin typeface="Comic Sans MS" pitchFamily="66" charset="0"/>
                  <a:ea typeface="Comic Sans MS" pitchFamily="66" charset="0"/>
                  <a:cs typeface="Comic Sans MS" pitchFamily="66" charset="0"/>
                  <a:sym typeface="Comic Sans MS" pitchFamily="66" charset="0"/>
                </a:rPr>
                <a:t>electron  p</a:t>
              </a:r>
              <a:r>
                <a:rPr lang="en-US" sz="1600" baseline="-27000">
                  <a:solidFill>
                    <a:srgbClr val="000000"/>
                  </a:solidFill>
                  <a:latin typeface="Comic Sans MS" pitchFamily="66" charset="0"/>
                  <a:ea typeface="Comic Sans MS" pitchFamily="66" charset="0"/>
                  <a:cs typeface="Comic Sans MS" pitchFamily="66" charset="0"/>
                  <a:sym typeface="Comic Sans MS" pitchFamily="66" charset="0"/>
                </a:rPr>
                <a:t>T</a:t>
              </a:r>
              <a:r>
                <a:rPr lang="en-US" sz="1600">
                  <a:solidFill>
                    <a:srgbClr val="000000"/>
                  </a:solidFill>
                  <a:latin typeface="Comic Sans MS" pitchFamily="66" charset="0"/>
                  <a:ea typeface="Comic Sans MS" pitchFamily="66" charset="0"/>
                  <a:cs typeface="Comic Sans MS" pitchFamily="66" charset="0"/>
                  <a:sym typeface="Comic Sans MS" pitchFamily="66" charset="0"/>
                </a:rPr>
                <a:t> = 5 GeV</a:t>
              </a:r>
            </a:p>
          </p:txBody>
        </p:sp>
      </p:grpSp>
      <p:sp>
        <p:nvSpPr>
          <p:cNvPr id="38" name="Text Box 13"/>
          <p:cNvSpPr txBox="1">
            <a:spLocks noChangeArrowheads="1"/>
          </p:cNvSpPr>
          <p:nvPr/>
        </p:nvSpPr>
        <p:spPr bwMode="auto">
          <a:xfrm>
            <a:off x="4114800" y="914400"/>
            <a:ext cx="4800600" cy="523220"/>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solidFill>
                  <a:schemeClr val="tx1"/>
                </a:solidFill>
              </a:rPr>
              <a:t>Recall: Collider experiment!</a:t>
            </a:r>
            <a:endParaRPr lang="en-US" sz="2800" i="1" dirty="0">
              <a:solidFill>
                <a:schemeClr val="tx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p:spPr>
        <p:txBody>
          <a:bodyPr/>
          <a:lstStyle/>
          <a:p>
            <a:fld id="{37945106-DAB2-4FB7-8A05-E1C23CDFB31D}" type="slidenum">
              <a:rPr lang="en-US"/>
              <a:pPr/>
              <a:t>28</a:t>
            </a:fld>
            <a:endParaRPr lang="en-US"/>
          </a:p>
        </p:txBody>
      </p:sp>
      <p:sp>
        <p:nvSpPr>
          <p:cNvPr id="32771" name="Rectangle 1"/>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34821" name="Rectangle 5"/>
          <p:cNvSpPr>
            <a:spLocks noGrp="1" noChangeArrowheads="1"/>
          </p:cNvSpPr>
          <p:nvPr>
            <p:ph type="title"/>
          </p:nvPr>
        </p:nvSpPr>
        <p:spPr/>
        <p:txBody>
          <a:bodyPr rIns="132080"/>
          <a:lstStyle/>
          <a:p>
            <a:pPr indent="0" eaLnBrk="1" hangingPunct="1">
              <a:defRPr/>
            </a:pPr>
            <a:r>
              <a:rPr lang="en-US" sz="4000" dirty="0" smtClean="0"/>
              <a:t>Charge-Separated E</a:t>
            </a:r>
            <a:r>
              <a:rPr lang="en-US" sz="4000" baseline="-25000" dirty="0" smtClean="0"/>
              <a:t>T</a:t>
            </a:r>
            <a:r>
              <a:rPr lang="en-US" sz="4000" dirty="0" smtClean="0"/>
              <a:t> Distributions</a:t>
            </a:r>
          </a:p>
        </p:txBody>
      </p:sp>
      <p:sp>
        <p:nvSpPr>
          <p:cNvPr id="32777" name="Rectangle 7"/>
          <p:cNvSpPr>
            <a:spLocks/>
          </p:cNvSpPr>
          <p:nvPr/>
        </p:nvSpPr>
        <p:spPr bwMode="auto">
          <a:xfrm>
            <a:off x="316625" y="5372100"/>
            <a:ext cx="8666131" cy="1104900"/>
          </a:xfrm>
          <a:prstGeom prst="rect">
            <a:avLst/>
          </a:prstGeom>
          <a:noFill/>
          <a:ln w="12700">
            <a:noFill/>
            <a:miter lim="800000"/>
            <a:headEnd/>
            <a:tailEnd/>
          </a:ln>
        </p:spPr>
        <p:txBody>
          <a:bodyPr lIns="0" tIns="0" rIns="40639" bIns="0" anchor="ctr"/>
          <a:lstStyle/>
          <a:p>
            <a:pPr marL="400050" indent="-360363">
              <a:lnSpc>
                <a:spcPct val="120000"/>
              </a:lnSpc>
              <a:buSzPct val="77000"/>
            </a:pPr>
            <a:r>
              <a:rPr lang="en-US" sz="1800" dirty="0" smtClean="0">
                <a:latin typeface="Comic Sans MS" pitchFamily="66" charset="0"/>
                <a:ea typeface="Comic Sans MS" pitchFamily="66" charset="0"/>
                <a:cs typeface="Comic Sans MS" pitchFamily="66" charset="0"/>
                <a:sym typeface="Comic Sans MS" pitchFamily="66" charset="0"/>
              </a:rPr>
              <a:t>Charge-separated </a:t>
            </a:r>
            <a:r>
              <a:rPr lang="en-US" sz="1800" dirty="0">
                <a:latin typeface="Comic Sans MS" pitchFamily="66" charset="0"/>
                <a:ea typeface="Comic Sans MS" pitchFamily="66" charset="0"/>
                <a:cs typeface="Comic Sans MS" pitchFamily="66" charset="0"/>
                <a:sym typeface="Comic Sans MS" pitchFamily="66" charset="0"/>
              </a:rPr>
              <a:t>W</a:t>
            </a:r>
            <a:r>
              <a:rPr lang="en-US" sz="1800" baseline="32000" dirty="0">
                <a:latin typeface="Comic Sans MS" pitchFamily="66" charset="0"/>
                <a:ea typeface="Comic Sans MS" pitchFamily="66" charset="0"/>
                <a:cs typeface="Comic Sans MS" pitchFamily="66" charset="0"/>
                <a:sym typeface="Comic Sans MS" pitchFamily="66" charset="0"/>
              </a:rPr>
              <a:t>+</a:t>
            </a:r>
            <a:r>
              <a:rPr lang="en-US" sz="1800" dirty="0">
                <a:latin typeface="Comic Sans MS" pitchFamily="66" charset="0"/>
                <a:ea typeface="Comic Sans MS" pitchFamily="66" charset="0"/>
                <a:cs typeface="Comic Sans MS" pitchFamily="66" charset="0"/>
                <a:sym typeface="Comic Sans MS" pitchFamily="66" charset="0"/>
              </a:rPr>
              <a:t>/W</a:t>
            </a:r>
            <a:r>
              <a:rPr lang="en-US" sz="1800" baseline="32000" dirty="0">
                <a:latin typeface="Comic Sans MS" pitchFamily="66" charset="0"/>
                <a:ea typeface="Comic Sans MS" pitchFamily="66" charset="0"/>
                <a:cs typeface="Comic Sans MS" pitchFamily="66" charset="0"/>
                <a:sym typeface="Comic Sans MS" pitchFamily="66" charset="0"/>
              </a:rPr>
              <a:t>- </a:t>
            </a:r>
            <a:r>
              <a:rPr lang="en-US" sz="1800" dirty="0">
                <a:latin typeface="Comic Sans MS" pitchFamily="66" charset="0"/>
                <a:ea typeface="Comic Sans MS" pitchFamily="66" charset="0"/>
                <a:cs typeface="Comic Sans MS" pitchFamily="66" charset="0"/>
                <a:sym typeface="Comic Sans MS" pitchFamily="66" charset="0"/>
              </a:rPr>
              <a:t>candidate distributions of the EMC cluster transverse energy E</a:t>
            </a:r>
            <a:r>
              <a:rPr lang="en-US" sz="1800" baseline="-6000" dirty="0">
                <a:latin typeface="Comic Sans MS" pitchFamily="66" charset="0"/>
                <a:ea typeface="Comic Sans MS" pitchFamily="66" charset="0"/>
                <a:cs typeface="Comic Sans MS" pitchFamily="66" charset="0"/>
                <a:sym typeface="Comic Sans MS" pitchFamily="66" charset="0"/>
              </a:rPr>
              <a:t>T</a:t>
            </a:r>
            <a:r>
              <a:rPr lang="en-US" sz="1800" dirty="0">
                <a:latin typeface="Comic Sans MS" pitchFamily="66" charset="0"/>
                <a:ea typeface="Comic Sans MS" pitchFamily="66" charset="0"/>
                <a:cs typeface="Comic Sans MS" pitchFamily="66" charset="0"/>
                <a:sym typeface="Comic Sans MS" pitchFamily="66" charset="0"/>
              </a:rPr>
              <a:t> (</a:t>
            </a:r>
            <a:r>
              <a:rPr lang="en-US" sz="1800" dirty="0" err="1">
                <a:latin typeface="Comic Sans MS" pitchFamily="66" charset="0"/>
                <a:ea typeface="Comic Sans MS" pitchFamily="66" charset="0"/>
                <a:cs typeface="Comic Sans MS" pitchFamily="66" charset="0"/>
                <a:sym typeface="Comic Sans MS" pitchFamily="66" charset="0"/>
              </a:rPr>
              <a:t>GeV</a:t>
            </a:r>
            <a:r>
              <a:rPr lang="en-US" sz="1800" dirty="0" smtClean="0">
                <a:latin typeface="Comic Sans MS" pitchFamily="66" charset="0"/>
                <a:ea typeface="Comic Sans MS" pitchFamily="66" charset="0"/>
                <a:cs typeface="Comic Sans MS" pitchFamily="66" charset="0"/>
                <a:sym typeface="Comic Sans MS" pitchFamily="66" charset="0"/>
              </a:rPr>
              <a:t>)</a:t>
            </a:r>
            <a:r>
              <a:rPr lang="en-US" sz="1800" dirty="0">
                <a:latin typeface="Comic Sans MS" pitchFamily="66" charset="0"/>
                <a:ea typeface="Comic Sans MS" pitchFamily="66" charset="0"/>
                <a:cs typeface="Comic Sans MS" pitchFamily="66" charset="0"/>
                <a:sym typeface="Comic Sans MS" pitchFamily="66" charset="0"/>
              </a:rPr>
              <a:t> </a:t>
            </a:r>
            <a:r>
              <a:rPr lang="en-US" sz="1800" dirty="0" smtClean="0">
                <a:latin typeface="Comic Sans MS" pitchFamily="66" charset="0"/>
                <a:ea typeface="Comic Sans MS" pitchFamily="66" charset="0"/>
                <a:cs typeface="Comic Sans MS" pitchFamily="66" charset="0"/>
                <a:sym typeface="Comic Sans MS" pitchFamily="66" charset="0"/>
              </a:rPr>
              <a:t>after all cuts (no </a:t>
            </a:r>
            <a:r>
              <a:rPr lang="en-US" sz="1800" dirty="0" err="1" smtClean="0">
                <a:latin typeface="Comic Sans MS" pitchFamily="66" charset="0"/>
                <a:ea typeface="Comic Sans MS" pitchFamily="66" charset="0"/>
                <a:cs typeface="Comic Sans MS" pitchFamily="66" charset="0"/>
                <a:sym typeface="Comic Sans MS" pitchFamily="66" charset="0"/>
              </a:rPr>
              <a:t>bg</a:t>
            </a:r>
            <a:r>
              <a:rPr lang="en-US" sz="1800" dirty="0" smtClean="0">
                <a:latin typeface="Comic Sans MS" pitchFamily="66" charset="0"/>
                <a:ea typeface="Comic Sans MS" pitchFamily="66" charset="0"/>
                <a:cs typeface="Comic Sans MS" pitchFamily="66" charset="0"/>
                <a:sym typeface="Comic Sans MS" pitchFamily="66" charset="0"/>
              </a:rPr>
              <a:t> subtraction)</a:t>
            </a:r>
            <a:endParaRPr lang="en-US" sz="1800" dirty="0">
              <a:latin typeface="Comic Sans MS" pitchFamily="66" charset="0"/>
              <a:ea typeface="Comic Sans MS" pitchFamily="66" charset="0"/>
              <a:cs typeface="Comic Sans MS" pitchFamily="66" charset="0"/>
              <a:sym typeface="Comic Sans MS" pitchFamily="66" charset="0"/>
            </a:endParaRPr>
          </a:p>
        </p:txBody>
      </p:sp>
      <p:grpSp>
        <p:nvGrpSpPr>
          <p:cNvPr id="2" name="Group 8"/>
          <p:cNvGrpSpPr>
            <a:grpSpLocks/>
          </p:cNvGrpSpPr>
          <p:nvPr/>
        </p:nvGrpSpPr>
        <p:grpSpPr bwMode="auto">
          <a:xfrm>
            <a:off x="935289" y="1143000"/>
            <a:ext cx="7446711" cy="3962400"/>
            <a:chOff x="0" y="0"/>
            <a:chExt cx="4636" cy="2080"/>
          </a:xfrm>
        </p:grpSpPr>
        <p:pic>
          <p:nvPicPr>
            <p:cNvPr id="32779" name="Picture 9"/>
            <p:cNvPicPr>
              <a:picLocks noChangeAspect="1" noChangeArrowheads="1"/>
            </p:cNvPicPr>
            <p:nvPr/>
          </p:nvPicPr>
          <p:blipFill>
            <a:blip r:embed="rId3" cstate="print"/>
            <a:srcRect t="8260" r="3749"/>
            <a:stretch>
              <a:fillRect/>
            </a:stretch>
          </p:blipFill>
          <p:spPr bwMode="auto">
            <a:xfrm>
              <a:off x="0" y="0"/>
              <a:ext cx="4636" cy="2080"/>
            </a:xfrm>
            <a:prstGeom prst="rect">
              <a:avLst/>
            </a:prstGeom>
            <a:noFill/>
            <a:ln w="9525">
              <a:noFill/>
              <a:miter lim="800000"/>
              <a:headEnd/>
              <a:tailEnd/>
            </a:ln>
          </p:spPr>
        </p:pic>
        <p:sp>
          <p:nvSpPr>
            <p:cNvPr id="32780" name="Rectangle 10"/>
            <p:cNvSpPr>
              <a:spLocks/>
            </p:cNvSpPr>
            <p:nvPr/>
          </p:nvSpPr>
          <p:spPr bwMode="auto">
            <a:xfrm>
              <a:off x="1031" y="744"/>
              <a:ext cx="1831" cy="376"/>
            </a:xfrm>
            <a:prstGeom prst="rect">
              <a:avLst/>
            </a:prstGeom>
            <a:solidFill>
              <a:srgbClr val="FEFFFE"/>
            </a:solidFill>
            <a:ln w="12700">
              <a:noFill/>
              <a:round/>
              <a:headEnd/>
              <a:tailEnd/>
            </a:ln>
          </p:spPr>
          <p:txBody>
            <a:bodyPr lIns="0" tIns="0" rIns="0" bIns="0"/>
            <a:lstStyle/>
            <a:p>
              <a:r>
                <a:rPr lang="en-US" dirty="0" err="1" smtClean="0">
                  <a:solidFill>
                    <a:schemeClr val="tx1"/>
                  </a:solidFill>
                </a:rPr>
                <a:t>Jacobian</a:t>
              </a:r>
              <a:r>
                <a:rPr lang="en-US" dirty="0" smtClean="0">
                  <a:solidFill>
                    <a:schemeClr val="tx1"/>
                  </a:solidFill>
                </a:rPr>
                <a:t> peaks visible for both charges</a:t>
              </a:r>
              <a:endParaRPr lang="en-US" dirty="0">
                <a:solidFill>
                  <a:schemeClr val="tx1"/>
                </a:solidFill>
              </a:endParaRPr>
            </a:p>
          </p:txBody>
        </p:sp>
        <p:sp>
          <p:nvSpPr>
            <p:cNvPr id="32781" name="Rectangle 11"/>
            <p:cNvSpPr>
              <a:spLocks/>
            </p:cNvSpPr>
            <p:nvPr/>
          </p:nvSpPr>
          <p:spPr bwMode="auto">
            <a:xfrm>
              <a:off x="3808" y="504"/>
              <a:ext cx="680" cy="264"/>
            </a:xfrm>
            <a:prstGeom prst="rect">
              <a:avLst/>
            </a:prstGeom>
            <a:solidFill>
              <a:srgbClr val="FEFFFE"/>
            </a:solidFill>
            <a:ln w="12700">
              <a:noFill/>
              <a:round/>
              <a:headEnd/>
              <a:tailEnd/>
            </a:ln>
          </p:spPr>
          <p:txBody>
            <a:bodyPr lIns="0" tIns="0" rIns="0" bIns="0"/>
            <a:lstStyle/>
            <a:p>
              <a:endParaRPr lang="en-US"/>
            </a:p>
          </p:txBody>
        </p:sp>
      </p:gr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p>
            <a:fld id="{E34E059C-5083-45F4-ACA3-BFF0FA3E2051}" type="slidenum">
              <a:rPr lang="en-US"/>
              <a:pPr/>
              <a:t>29</a:t>
            </a:fld>
            <a:endParaRPr lang="en-US"/>
          </a:p>
        </p:txBody>
      </p:sp>
      <p:pic>
        <p:nvPicPr>
          <p:cNvPr id="36867" name="Picture 1"/>
          <p:cNvPicPr>
            <a:picLocks noChangeArrowheads="1"/>
          </p:cNvPicPr>
          <p:nvPr/>
        </p:nvPicPr>
        <p:blipFill>
          <a:blip r:embed="rId3" cstate="print"/>
          <a:srcRect/>
          <a:stretch>
            <a:fillRect/>
          </a:stretch>
        </p:blipFill>
        <p:spPr bwMode="auto">
          <a:xfrm>
            <a:off x="152449" y="1257300"/>
            <a:ext cx="3887446" cy="5181600"/>
          </a:xfrm>
          <a:prstGeom prst="rect">
            <a:avLst/>
          </a:prstGeom>
          <a:noFill/>
          <a:ln w="9525">
            <a:noFill/>
            <a:miter lim="800000"/>
            <a:headEnd/>
            <a:tailEnd/>
          </a:ln>
        </p:spPr>
      </p:pic>
      <p:sp>
        <p:nvSpPr>
          <p:cNvPr id="36868" name="Rectangle 2"/>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38918" name="Rectangle 6"/>
          <p:cNvSpPr>
            <a:spLocks noGrp="1" noChangeArrowheads="1"/>
          </p:cNvSpPr>
          <p:nvPr>
            <p:ph type="title"/>
          </p:nvPr>
        </p:nvSpPr>
        <p:spPr>
          <a:xfrm>
            <a:off x="228600" y="228600"/>
            <a:ext cx="8686800" cy="685800"/>
          </a:xfrm>
        </p:spPr>
        <p:txBody>
          <a:bodyPr rIns="132080"/>
          <a:lstStyle/>
          <a:p>
            <a:pPr indent="0" eaLnBrk="1" hangingPunct="1">
              <a:defRPr/>
            </a:pPr>
            <a:r>
              <a:rPr lang="en-US" sz="4200" dirty="0" smtClean="0"/>
              <a:t>Preliminary W Cross Section Results </a:t>
            </a:r>
          </a:p>
        </p:txBody>
      </p:sp>
      <p:sp>
        <p:nvSpPr>
          <p:cNvPr id="36873" name="Rectangle 7"/>
          <p:cNvSpPr>
            <a:spLocks noGrp="1" noChangeArrowheads="1"/>
          </p:cNvSpPr>
          <p:nvPr>
            <p:ph type="body" idx="1"/>
          </p:nvPr>
        </p:nvSpPr>
        <p:spPr>
          <a:xfrm>
            <a:off x="140722" y="771298"/>
            <a:ext cx="7098278" cy="814388"/>
          </a:xfrm>
        </p:spPr>
        <p:txBody>
          <a:bodyPr rIns="132080"/>
          <a:lstStyle/>
          <a:p>
            <a:pPr eaLnBrk="1" hangingPunct="1">
              <a:buNone/>
            </a:pPr>
            <a:r>
              <a:rPr lang="en-US" sz="2800" dirty="0" smtClean="0"/>
              <a:t>Total W</a:t>
            </a:r>
            <a:r>
              <a:rPr lang="en-US" sz="2800" baseline="32000" dirty="0" smtClean="0"/>
              <a:t>+</a:t>
            </a:r>
            <a:r>
              <a:rPr lang="en-US" sz="2800" dirty="0" smtClean="0"/>
              <a:t>/W</a:t>
            </a:r>
            <a:r>
              <a:rPr lang="en-US" sz="2800" baseline="32000" dirty="0" smtClean="0"/>
              <a:t>-</a:t>
            </a:r>
            <a:r>
              <a:rPr lang="en-US" sz="2800" dirty="0" smtClean="0"/>
              <a:t> cross-section results</a:t>
            </a:r>
          </a:p>
        </p:txBody>
      </p:sp>
      <p:pic>
        <p:nvPicPr>
          <p:cNvPr id="38920" name="Picture 8"/>
          <p:cNvPicPr>
            <a:picLocks noChangeArrowheads="1"/>
          </p:cNvPicPr>
          <p:nvPr/>
        </p:nvPicPr>
        <p:blipFill>
          <a:blip r:embed="rId4" cstate="print"/>
          <a:srcRect/>
          <a:stretch>
            <a:fillRect/>
          </a:stretch>
        </p:blipFill>
        <p:spPr bwMode="auto">
          <a:xfrm>
            <a:off x="4160339" y="1298576"/>
            <a:ext cx="4221661" cy="1573213"/>
          </a:xfrm>
          <a:prstGeom prst="rect">
            <a:avLst/>
          </a:prstGeom>
          <a:noFill/>
          <a:ln w="9525">
            <a:noFill/>
            <a:miter lim="800000"/>
            <a:headEnd/>
            <a:tailEnd/>
          </a:ln>
        </p:spPr>
      </p:pic>
      <p:sp>
        <p:nvSpPr>
          <p:cNvPr id="38921" name="Rectangle 9"/>
          <p:cNvSpPr>
            <a:spLocks/>
          </p:cNvSpPr>
          <p:nvPr/>
        </p:nvSpPr>
        <p:spPr bwMode="auto">
          <a:xfrm>
            <a:off x="3928490" y="5054600"/>
            <a:ext cx="4608646" cy="1397000"/>
          </a:xfrm>
          <a:prstGeom prst="rect">
            <a:avLst/>
          </a:prstGeom>
          <a:noFill/>
          <a:ln w="12700">
            <a:noFill/>
            <a:miter lim="800000"/>
            <a:headEnd/>
            <a:tailEnd/>
          </a:ln>
        </p:spPr>
        <p:txBody>
          <a:bodyPr lIns="0" tIns="0" rIns="40639" bIns="0" anchor="ctr"/>
          <a:lstStyle/>
          <a:p>
            <a:pPr marL="400050" indent="-360363">
              <a:lnSpc>
                <a:spcPct val="170000"/>
              </a:lnSpc>
              <a:buSzPct val="77000"/>
              <a:buFontTx/>
              <a:buBlip>
                <a:blip r:embed="rId5"/>
              </a:buBlip>
            </a:pPr>
            <a:r>
              <a:rPr lang="en-US" sz="1600" dirty="0">
                <a:latin typeface="Comic Sans MS" pitchFamily="66" charset="0"/>
                <a:ea typeface="Comic Sans MS" pitchFamily="66" charset="0"/>
                <a:cs typeface="Comic Sans MS" pitchFamily="66" charset="0"/>
                <a:sym typeface="Comic Sans MS" pitchFamily="66" charset="0"/>
              </a:rPr>
              <a:t>Reasonable agreement between measured and </a:t>
            </a:r>
            <a:r>
              <a:rPr lang="en-US" sz="1600" dirty="0" smtClean="0">
                <a:latin typeface="Comic Sans MS" pitchFamily="66" charset="0"/>
                <a:ea typeface="Comic Sans MS" pitchFamily="66" charset="0"/>
                <a:cs typeface="Comic Sans MS" pitchFamily="66" charset="0"/>
                <a:sym typeface="Comic Sans MS" pitchFamily="66" charset="0"/>
              </a:rPr>
              <a:t>theoretical cross-sections </a:t>
            </a:r>
            <a:r>
              <a:rPr lang="en-US" sz="1600" dirty="0">
                <a:latin typeface="Comic Sans MS" pitchFamily="66" charset="0"/>
                <a:ea typeface="Comic Sans MS" pitchFamily="66" charset="0"/>
                <a:cs typeface="Comic Sans MS" pitchFamily="66" charset="0"/>
                <a:sym typeface="Comic Sans MS" pitchFamily="66" charset="0"/>
              </a:rPr>
              <a:t>within uncertainties!</a:t>
            </a:r>
          </a:p>
        </p:txBody>
      </p:sp>
      <p:grpSp>
        <p:nvGrpSpPr>
          <p:cNvPr id="2" name="Group 10"/>
          <p:cNvGrpSpPr>
            <a:grpSpLocks/>
          </p:cNvGrpSpPr>
          <p:nvPr/>
        </p:nvGrpSpPr>
        <p:grpSpPr bwMode="auto">
          <a:xfrm>
            <a:off x="4007645" y="3136900"/>
            <a:ext cx="5136354" cy="1663700"/>
            <a:chOff x="118" y="0"/>
            <a:chExt cx="3504" cy="1048"/>
          </a:xfrm>
        </p:grpSpPr>
        <p:sp>
          <p:nvSpPr>
            <p:cNvPr id="36877" name="AutoShape 11"/>
            <p:cNvSpPr>
              <a:spLocks/>
            </p:cNvSpPr>
            <p:nvPr/>
          </p:nvSpPr>
          <p:spPr bwMode="auto">
            <a:xfrm>
              <a:off x="118" y="8"/>
              <a:ext cx="3504" cy="1040"/>
            </a:xfrm>
            <a:prstGeom prst="roundRect">
              <a:avLst>
                <a:gd name="adj" fmla="val 11537"/>
              </a:avLst>
            </a:prstGeom>
            <a:gradFill rotWithShape="0">
              <a:gsLst>
                <a:gs pos="0">
                  <a:srgbClr val="EDF1F0"/>
                </a:gs>
                <a:gs pos="100000">
                  <a:srgbClr val="F9DB87"/>
                </a:gs>
              </a:gsLst>
              <a:lin ang="0" scaled="1"/>
            </a:gradFill>
            <a:ln w="12700">
              <a:noFill/>
              <a:round/>
              <a:headEnd/>
              <a:tailEnd/>
            </a:ln>
          </p:spPr>
          <p:txBody>
            <a:bodyPr lIns="0" tIns="0" rIns="0" bIns="0"/>
            <a:lstStyle/>
            <a:p>
              <a:endParaRPr lang="en-US"/>
            </a:p>
          </p:txBody>
        </p:sp>
        <p:sp>
          <p:nvSpPr>
            <p:cNvPr id="36878" name="Rectangle 12"/>
            <p:cNvSpPr>
              <a:spLocks/>
            </p:cNvSpPr>
            <p:nvPr/>
          </p:nvSpPr>
          <p:spPr bwMode="auto">
            <a:xfrm>
              <a:off x="490" y="0"/>
              <a:ext cx="2720" cy="248"/>
            </a:xfrm>
            <a:prstGeom prst="rect">
              <a:avLst/>
            </a:prstGeom>
            <a:noFill/>
            <a:ln w="12700">
              <a:noFill/>
              <a:miter lim="800000"/>
              <a:headEnd/>
              <a:tailEnd/>
            </a:ln>
          </p:spPr>
          <p:txBody>
            <a:bodyPr lIns="0" tIns="0" rIns="40639" bIns="0"/>
            <a:lstStyle/>
            <a:p>
              <a:pPr marL="39688" algn="ctr"/>
              <a:r>
                <a:rPr lang="en-US" sz="1600" dirty="0">
                  <a:solidFill>
                    <a:srgbClr val="000000"/>
                  </a:solidFill>
                  <a:latin typeface="Comic Sans MS" pitchFamily="66" charset="0"/>
                  <a:ea typeface="Comic Sans MS" pitchFamily="66" charset="0"/>
                  <a:cs typeface="Comic Sans MS" pitchFamily="66" charset="0"/>
                  <a:sym typeface="Comic Sans MS" pitchFamily="66" charset="0"/>
                </a:rPr>
                <a:t>STAR Preliminary Run 9 </a:t>
              </a:r>
              <a:endParaRPr lang="en-US" sz="1600" dirty="0" smtClean="0">
                <a:solidFill>
                  <a:srgbClr val="000000"/>
                </a:solidFill>
                <a:latin typeface="Comic Sans MS" pitchFamily="66" charset="0"/>
                <a:ea typeface="Comic Sans MS" pitchFamily="66" charset="0"/>
                <a:cs typeface="Comic Sans MS" pitchFamily="66" charset="0"/>
                <a:sym typeface="Comic Sans MS" pitchFamily="66" charset="0"/>
              </a:endParaRPr>
            </a:p>
            <a:p>
              <a:pPr marL="39688" algn="ctr"/>
              <a:r>
                <a:rPr lang="en-US" sz="1600" dirty="0" smtClean="0">
                  <a:solidFill>
                    <a:srgbClr val="000000"/>
                  </a:solidFill>
                  <a:latin typeface="Comic Sans MS" pitchFamily="66" charset="0"/>
                  <a:ea typeface="Comic Sans MS" pitchFamily="66" charset="0"/>
                  <a:cs typeface="Comic Sans MS" pitchFamily="66" charset="0"/>
                  <a:sym typeface="Comic Sans MS" pitchFamily="66" charset="0"/>
                </a:rPr>
                <a:t>(</a:t>
              </a:r>
              <a:r>
                <a:rPr lang="en-US" sz="1600" dirty="0" err="1">
                  <a:solidFill>
                    <a:srgbClr val="000000"/>
                  </a:solidFill>
                  <a:latin typeface="Comic Sans MS" pitchFamily="66" charset="0"/>
                  <a:ea typeface="Comic Sans MS" pitchFamily="66" charset="0"/>
                  <a:cs typeface="Comic Sans MS" pitchFamily="66" charset="0"/>
                  <a:sym typeface="Comic Sans MS" pitchFamily="66" charset="0"/>
                </a:rPr>
                <a:t>p+p</a:t>
              </a:r>
              <a:r>
                <a:rPr lang="en-US" sz="1600" dirty="0">
                  <a:solidFill>
                    <a:srgbClr val="000000"/>
                  </a:solidFill>
                  <a:latin typeface="Comic Sans MS" pitchFamily="66" charset="0"/>
                  <a:ea typeface="Comic Sans MS" pitchFamily="66" charset="0"/>
                  <a:cs typeface="Comic Sans MS" pitchFamily="66" charset="0"/>
                  <a:sym typeface="Comic Sans MS" pitchFamily="66" charset="0"/>
                </a:rPr>
                <a:t> √s=500 </a:t>
              </a:r>
              <a:r>
                <a:rPr lang="en-US" sz="1600" dirty="0" err="1">
                  <a:solidFill>
                    <a:srgbClr val="000000"/>
                  </a:solidFill>
                  <a:latin typeface="Comic Sans MS" pitchFamily="66" charset="0"/>
                  <a:ea typeface="Comic Sans MS" pitchFamily="66" charset="0"/>
                  <a:cs typeface="Comic Sans MS" pitchFamily="66" charset="0"/>
                  <a:sym typeface="Comic Sans MS" pitchFamily="66" charset="0"/>
                </a:rPr>
                <a:t>GeV</a:t>
              </a:r>
              <a:r>
                <a:rPr lang="en-US" sz="1600" dirty="0">
                  <a:solidFill>
                    <a:srgbClr val="000000"/>
                  </a:solidFill>
                  <a:latin typeface="Comic Sans MS" pitchFamily="66" charset="0"/>
                  <a:ea typeface="Comic Sans MS" pitchFamily="66" charset="0"/>
                  <a:cs typeface="Comic Sans MS" pitchFamily="66" charset="0"/>
                  <a:sym typeface="Comic Sans MS" pitchFamily="66" charset="0"/>
                </a:rPr>
                <a:t>)</a:t>
              </a:r>
            </a:p>
          </p:txBody>
        </p:sp>
        <p:pic>
          <p:nvPicPr>
            <p:cNvPr id="36879" name="Picture 13"/>
            <p:cNvPicPr>
              <a:picLocks noChangeAspect="1" noChangeArrowheads="1"/>
            </p:cNvPicPr>
            <p:nvPr/>
          </p:nvPicPr>
          <p:blipFill>
            <a:blip r:embed="rId6" cstate="print"/>
            <a:srcRect/>
            <a:stretch>
              <a:fillRect/>
            </a:stretch>
          </p:blipFill>
          <p:spPr bwMode="auto">
            <a:xfrm>
              <a:off x="274" y="808"/>
              <a:ext cx="3146" cy="170"/>
            </a:xfrm>
            <a:prstGeom prst="rect">
              <a:avLst/>
            </a:prstGeom>
            <a:noFill/>
            <a:ln w="12700">
              <a:noFill/>
              <a:round/>
              <a:headEnd/>
              <a:tailEnd/>
            </a:ln>
          </p:spPr>
        </p:pic>
        <p:pic>
          <p:nvPicPr>
            <p:cNvPr id="36880" name="Picture 14"/>
            <p:cNvPicPr>
              <a:picLocks noChangeAspect="1" noChangeArrowheads="1"/>
            </p:cNvPicPr>
            <p:nvPr/>
          </p:nvPicPr>
          <p:blipFill>
            <a:blip r:embed="rId7" cstate="print"/>
            <a:srcRect/>
            <a:stretch>
              <a:fillRect/>
            </a:stretch>
          </p:blipFill>
          <p:spPr bwMode="auto">
            <a:xfrm>
              <a:off x="218" y="448"/>
              <a:ext cx="3262" cy="170"/>
            </a:xfrm>
            <a:prstGeom prst="rect">
              <a:avLst/>
            </a:prstGeom>
            <a:noFill/>
            <a:ln w="12700">
              <a:noFill/>
              <a:round/>
              <a:headEnd/>
              <a:tailEnd/>
            </a:ln>
          </p:spPr>
        </p:pic>
      </p:grpSp>
      <p:grpSp>
        <p:nvGrpSpPr>
          <p:cNvPr id="17" name="Group 38"/>
          <p:cNvGrpSpPr>
            <a:grpSpLocks/>
          </p:cNvGrpSpPr>
          <p:nvPr/>
        </p:nvGrpSpPr>
        <p:grpSpPr bwMode="auto">
          <a:xfrm>
            <a:off x="1524000" y="5486400"/>
            <a:ext cx="914400" cy="609600"/>
            <a:chOff x="2640" y="912"/>
            <a:chExt cx="864" cy="528"/>
          </a:xfrm>
        </p:grpSpPr>
        <p:sp>
          <p:nvSpPr>
            <p:cNvPr id="18"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9" name="Text Box 40"/>
            <p:cNvSpPr txBox="1">
              <a:spLocks noChangeArrowheads="1"/>
            </p:cNvSpPr>
            <p:nvPr/>
          </p:nvSpPr>
          <p:spPr bwMode="auto">
            <a:xfrm>
              <a:off x="2852" y="1057"/>
              <a:ext cx="652" cy="267"/>
            </a:xfrm>
            <a:prstGeom prst="rect">
              <a:avLst/>
            </a:prstGeom>
            <a:noFill/>
            <a:ln w="12700">
              <a:noFill/>
              <a:miter lim="800000"/>
              <a:headEnd type="none" w="sm" len="sm"/>
              <a:tailEnd type="none" w="sm" len="sm"/>
            </a:ln>
            <a:effectLst/>
          </p:spPr>
          <p:txBody>
            <a:bodyPr>
              <a:spAutoFit/>
            </a:bodyPr>
            <a:lstStyle/>
            <a:p>
              <a:r>
                <a:rPr lang="en-US" sz="1400" b="1" i="1" dirty="0">
                  <a:solidFill>
                    <a:srgbClr val="1C0E81"/>
                  </a:solidFill>
                  <a:effectLst>
                    <a:outerShdw blurRad="38100" dist="38100" dir="2700000" algn="tl">
                      <a:srgbClr val="FFFFFF"/>
                    </a:outerShdw>
                  </a:effectLst>
                  <a:latin typeface="Helvetica"/>
                  <a:cs typeface="Arial" pitchFamily="34" charset="0"/>
                </a:rPr>
                <a:t>STAR</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5075456" presetClass="entr" presetSubtype="384389712" fill="hold" nodeType="clickEffect">
                                  <p:stCondLst>
                                    <p:cond delay="0"/>
                                  </p:stCondLst>
                                  <p:childTnLst>
                                    <p:set>
                                      <p:cBhvr>
                                        <p:cTn id="6" dur="1" fill="hold">
                                          <p:stCondLst>
                                            <p:cond delay="499"/>
                                          </p:stCondLst>
                                        </p:cTn>
                                        <p:tgtEl>
                                          <p:spTgt spid="389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5075456" presetClass="entr" presetSubtype="349364432"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5075456" presetClass="entr" presetSubtype="372994216" fill="hold" grpId="0" nodeType="clickEffect">
                                  <p:stCondLst>
                                    <p:cond delay="0"/>
                                  </p:stCondLst>
                                  <p:childTnLst>
                                    <p:set>
                                      <p:cBhvr>
                                        <p:cTn id="14" dur="1" fill="hold">
                                          <p:stCondLst>
                                            <p:cond delay="499"/>
                                          </p:stCondLst>
                                        </p:cTn>
                                        <p:tgtEl>
                                          <p:spTgt spid="38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oter Placeholder 3"/>
          <p:cNvSpPr>
            <a:spLocks noGrp="1"/>
          </p:cNvSpPr>
          <p:nvPr>
            <p:ph type="ftr" sz="quarter" idx="11"/>
          </p:nvPr>
        </p:nvSpPr>
        <p:spPr/>
        <p:txBody>
          <a:bodyPr/>
          <a:lstStyle/>
          <a:p>
            <a:r>
              <a:rPr lang="en-US" smtClean="0"/>
              <a:t>C. Aidala, INFN Ferrrara, June 17, 2010</a:t>
            </a:r>
            <a:endParaRPr lang="en-US"/>
          </a:p>
        </p:txBody>
      </p:sp>
      <p:sp>
        <p:nvSpPr>
          <p:cNvPr id="1422338"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339" name="Rectangle 3"/>
          <p:cNvSpPr>
            <a:spLocks noChangeArrowheads="1"/>
          </p:cNvSpPr>
          <p:nvPr/>
        </p:nvSpPr>
        <p:spPr bwMode="auto">
          <a:xfrm>
            <a:off x="685800" y="304800"/>
            <a:ext cx="7793038" cy="762000"/>
          </a:xfrm>
          <a:prstGeom prst="rect">
            <a:avLst/>
          </a:prstGeom>
          <a:noFill/>
          <a:ln w="9525">
            <a:noFill/>
            <a:miter lim="800000"/>
            <a:headEnd/>
            <a:tailEnd/>
          </a:ln>
          <a:effectLst/>
        </p:spPr>
        <p:txBody>
          <a:bodyPr lIns="92075" tIns="46038" rIns="92075" bIns="46038" anchor="b"/>
          <a:lstStyle/>
          <a:p>
            <a:pPr eaLnBrk="1" hangingPunct="1"/>
            <a:endParaRPr lang="en-US">
              <a:solidFill>
                <a:schemeClr val="tx1"/>
              </a:solidFill>
            </a:endParaRPr>
          </a:p>
        </p:txBody>
      </p:sp>
      <p:sp>
        <p:nvSpPr>
          <p:cNvPr id="1422340"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a:effectLst/>
        </p:spPr>
        <p:txBody>
          <a:bodyPr/>
          <a:lstStyle/>
          <a:p>
            <a:endParaRPr lang="en-US"/>
          </a:p>
        </p:txBody>
      </p:sp>
      <p:sp>
        <p:nvSpPr>
          <p:cNvPr id="1422341" name="Freeform 5"/>
          <p:cNvSpPr>
            <a:spLocks/>
          </p:cNvSpPr>
          <p:nvPr/>
        </p:nvSpPr>
        <p:spPr bwMode="auto">
          <a:xfrm>
            <a:off x="6221413" y="3325813"/>
            <a:ext cx="465137" cy="392112"/>
          </a:xfrm>
          <a:custGeom>
            <a:avLst/>
            <a:gdLst/>
            <a:ahLst/>
            <a:cxnLst>
              <a:cxn ang="0">
                <a:pos x="0" y="246"/>
              </a:cxn>
              <a:cxn ang="0">
                <a:pos x="64" y="214"/>
              </a:cxn>
              <a:cxn ang="0">
                <a:pos x="66" y="172"/>
              </a:cxn>
              <a:cxn ang="0">
                <a:pos x="232" y="106"/>
              </a:cxn>
              <a:cxn ang="0">
                <a:pos x="232" y="61"/>
              </a:cxn>
              <a:cxn ang="0">
                <a:pos x="292" y="0"/>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42" name="Oval 6"/>
          <p:cNvSpPr>
            <a:spLocks noChangeArrowheads="1"/>
          </p:cNvSpPr>
          <p:nvPr/>
        </p:nvSpPr>
        <p:spPr bwMode="auto">
          <a:xfrm>
            <a:off x="1446213" y="2300288"/>
            <a:ext cx="5508625" cy="1587500"/>
          </a:xfrm>
          <a:prstGeom prst="ellipse">
            <a:avLst/>
          </a:prstGeom>
          <a:noFill/>
          <a:ln w="9525">
            <a:noFill/>
            <a:round/>
            <a:headEnd/>
            <a:tailEnd/>
          </a:ln>
          <a:effectLst/>
        </p:spPr>
        <p:txBody>
          <a:bodyPr wrap="none" anchor="ctr"/>
          <a:lstStyle/>
          <a:p>
            <a:endParaRPr lang="en-US"/>
          </a:p>
        </p:txBody>
      </p:sp>
      <p:sp>
        <p:nvSpPr>
          <p:cNvPr id="1422343" name="Rectangle 7"/>
          <p:cNvSpPr>
            <a:spLocks noChangeArrowheads="1"/>
          </p:cNvSpPr>
          <p:nvPr/>
        </p:nvSpPr>
        <p:spPr bwMode="auto">
          <a:xfrm>
            <a:off x="3814763" y="1860550"/>
            <a:ext cx="1106487" cy="276225"/>
          </a:xfrm>
          <a:prstGeom prst="rect">
            <a:avLst/>
          </a:prstGeom>
          <a:noFill/>
          <a:ln w="9525">
            <a:noFill/>
            <a:miter lim="800000"/>
            <a:headEnd/>
            <a:tailEnd/>
          </a:ln>
          <a:effectLst/>
        </p:spPr>
        <p:txBody>
          <a:bodyPr wrap="none" anchor="ctr"/>
          <a:lstStyle/>
          <a:p>
            <a:endParaRPr lang="en-US"/>
          </a:p>
        </p:txBody>
      </p:sp>
      <p:sp>
        <p:nvSpPr>
          <p:cNvPr id="1422344" name="Rectangle 8"/>
          <p:cNvSpPr>
            <a:spLocks noChangeArrowheads="1"/>
          </p:cNvSpPr>
          <p:nvPr/>
        </p:nvSpPr>
        <p:spPr bwMode="auto">
          <a:xfrm>
            <a:off x="5930900" y="1968500"/>
            <a:ext cx="1830388" cy="481013"/>
          </a:xfrm>
          <a:prstGeom prst="rect">
            <a:avLst/>
          </a:prstGeom>
          <a:noFill/>
          <a:ln w="9525">
            <a:noFill/>
            <a:miter lim="800000"/>
            <a:headEnd/>
            <a:tailEnd/>
          </a:ln>
          <a:effectLst/>
        </p:spPr>
        <p:txBody>
          <a:bodyPr wrap="none" anchor="ctr"/>
          <a:lstStyle/>
          <a:p>
            <a:endParaRPr lang="en-US"/>
          </a:p>
        </p:txBody>
      </p:sp>
      <p:sp>
        <p:nvSpPr>
          <p:cNvPr id="1422345" name="Rectangle 9"/>
          <p:cNvSpPr>
            <a:spLocks noChangeArrowheads="1"/>
          </p:cNvSpPr>
          <p:nvPr/>
        </p:nvSpPr>
        <p:spPr bwMode="auto">
          <a:xfrm>
            <a:off x="6488113" y="3543300"/>
            <a:ext cx="1022350" cy="276225"/>
          </a:xfrm>
          <a:prstGeom prst="rect">
            <a:avLst/>
          </a:prstGeom>
          <a:noFill/>
          <a:ln w="9525">
            <a:noFill/>
            <a:miter lim="800000"/>
            <a:headEnd/>
            <a:tailEnd/>
          </a:ln>
          <a:effectLst/>
        </p:spPr>
        <p:txBody>
          <a:bodyPr wrap="none" anchor="ctr"/>
          <a:lstStyle/>
          <a:p>
            <a:endParaRPr lang="en-US"/>
          </a:p>
        </p:txBody>
      </p:sp>
      <p:sp>
        <p:nvSpPr>
          <p:cNvPr id="1422346" name="Rectangle 10"/>
          <p:cNvSpPr>
            <a:spLocks noChangeArrowheads="1"/>
          </p:cNvSpPr>
          <p:nvPr/>
        </p:nvSpPr>
        <p:spPr bwMode="auto">
          <a:xfrm>
            <a:off x="4246563" y="3957638"/>
            <a:ext cx="1019175" cy="482600"/>
          </a:xfrm>
          <a:prstGeom prst="rect">
            <a:avLst/>
          </a:prstGeom>
          <a:noFill/>
          <a:ln w="9525">
            <a:noFill/>
            <a:miter lim="800000"/>
            <a:headEnd/>
            <a:tailEnd/>
          </a:ln>
          <a:effectLst/>
        </p:spPr>
        <p:txBody>
          <a:bodyPr wrap="none" anchor="ctr"/>
          <a:lstStyle/>
          <a:p>
            <a:endParaRPr lang="en-US"/>
          </a:p>
        </p:txBody>
      </p:sp>
      <p:sp>
        <p:nvSpPr>
          <p:cNvPr id="1422347" name="Rectangle 11"/>
          <p:cNvSpPr>
            <a:spLocks noChangeArrowheads="1"/>
          </p:cNvSpPr>
          <p:nvPr/>
        </p:nvSpPr>
        <p:spPr bwMode="auto">
          <a:xfrm>
            <a:off x="3687763" y="2800350"/>
            <a:ext cx="901700" cy="434975"/>
          </a:xfrm>
          <a:prstGeom prst="rect">
            <a:avLst/>
          </a:prstGeom>
          <a:noFill/>
          <a:ln w="9525">
            <a:noFill/>
            <a:miter lim="800000"/>
            <a:headEnd/>
            <a:tailEnd/>
          </a:ln>
          <a:effectLst/>
        </p:spPr>
        <p:txBody>
          <a:bodyPr wrap="none" anchor="ctr"/>
          <a:lstStyle/>
          <a:p>
            <a:endParaRPr lang="en-US"/>
          </a:p>
        </p:txBody>
      </p:sp>
      <p:sp>
        <p:nvSpPr>
          <p:cNvPr id="1422348" name="Rectangle 12"/>
          <p:cNvSpPr>
            <a:spLocks noChangeArrowheads="1"/>
          </p:cNvSpPr>
          <p:nvPr/>
        </p:nvSpPr>
        <p:spPr bwMode="auto">
          <a:xfrm>
            <a:off x="3486150" y="4943475"/>
            <a:ext cx="531813" cy="298450"/>
          </a:xfrm>
          <a:prstGeom prst="rect">
            <a:avLst/>
          </a:prstGeom>
          <a:noFill/>
          <a:ln w="9525">
            <a:noFill/>
            <a:miter lim="800000"/>
            <a:headEnd/>
            <a:tailEnd/>
          </a:ln>
          <a:effectLst/>
        </p:spPr>
        <p:txBody>
          <a:bodyPr wrap="none" anchor="ctr"/>
          <a:lstStyle/>
          <a:p>
            <a:endParaRPr lang="en-US"/>
          </a:p>
        </p:txBody>
      </p:sp>
      <p:sp>
        <p:nvSpPr>
          <p:cNvPr id="1422349" name="Rectangle 13"/>
          <p:cNvSpPr>
            <a:spLocks noChangeArrowheads="1"/>
          </p:cNvSpPr>
          <p:nvPr/>
        </p:nvSpPr>
        <p:spPr bwMode="auto">
          <a:xfrm>
            <a:off x="3651250" y="5043488"/>
            <a:ext cx="679450" cy="274637"/>
          </a:xfrm>
          <a:prstGeom prst="rect">
            <a:avLst/>
          </a:prstGeom>
          <a:noFill/>
          <a:ln w="9525">
            <a:noFill/>
            <a:miter lim="800000"/>
            <a:headEnd/>
            <a:tailEnd/>
          </a:ln>
          <a:effectLst/>
        </p:spPr>
        <p:txBody>
          <a:bodyPr lIns="0" tIns="0" rIns="0" bIns="0">
            <a:spAutoFit/>
          </a:bodyPr>
          <a:lstStyle/>
          <a:p>
            <a:pPr algn="l"/>
            <a:r>
              <a:rPr lang="en-US" sz="1800" b="1">
                <a:latin typeface="Arial" charset="0"/>
              </a:rPr>
              <a:t>AGS</a:t>
            </a:r>
          </a:p>
        </p:txBody>
      </p:sp>
      <p:sp>
        <p:nvSpPr>
          <p:cNvPr id="1422350" name="Rectangle 14"/>
          <p:cNvSpPr>
            <a:spLocks noChangeArrowheads="1"/>
          </p:cNvSpPr>
          <p:nvPr/>
        </p:nvSpPr>
        <p:spPr bwMode="auto">
          <a:xfrm>
            <a:off x="1535113" y="4838700"/>
            <a:ext cx="628650" cy="254000"/>
          </a:xfrm>
          <a:prstGeom prst="rect">
            <a:avLst/>
          </a:prstGeom>
          <a:noFill/>
          <a:ln w="9525">
            <a:noFill/>
            <a:miter lim="800000"/>
            <a:headEnd/>
            <a:tailEnd/>
          </a:ln>
          <a:effectLst/>
        </p:spPr>
        <p:txBody>
          <a:bodyPr wrap="none" anchor="ctr"/>
          <a:lstStyle/>
          <a:p>
            <a:endParaRPr lang="en-US"/>
          </a:p>
        </p:txBody>
      </p:sp>
      <p:sp>
        <p:nvSpPr>
          <p:cNvPr id="1422351" name="Rectangle 15"/>
          <p:cNvSpPr>
            <a:spLocks noChangeArrowheads="1"/>
          </p:cNvSpPr>
          <p:nvPr/>
        </p:nvSpPr>
        <p:spPr bwMode="auto">
          <a:xfrm>
            <a:off x="1828800" y="4999038"/>
            <a:ext cx="609600" cy="182562"/>
          </a:xfrm>
          <a:prstGeom prst="rect">
            <a:avLst/>
          </a:prstGeom>
          <a:noFill/>
          <a:ln w="9525">
            <a:noFill/>
            <a:miter lim="800000"/>
            <a:headEnd/>
            <a:tailEnd/>
          </a:ln>
          <a:effectLst/>
        </p:spPr>
        <p:txBody>
          <a:bodyPr lIns="0" tIns="0" rIns="0" bIns="0">
            <a:spAutoFit/>
          </a:bodyPr>
          <a:lstStyle/>
          <a:p>
            <a:pPr algn="l"/>
            <a:r>
              <a:rPr lang="en-US" sz="1200" b="1">
                <a:latin typeface="Arial" charset="0"/>
              </a:rPr>
              <a:t>LINAC</a:t>
            </a:r>
          </a:p>
        </p:txBody>
      </p:sp>
      <p:sp>
        <p:nvSpPr>
          <p:cNvPr id="1422352" name="Rectangle 16"/>
          <p:cNvSpPr>
            <a:spLocks noChangeArrowheads="1"/>
          </p:cNvSpPr>
          <p:nvPr/>
        </p:nvSpPr>
        <p:spPr bwMode="auto">
          <a:xfrm>
            <a:off x="2362200" y="5181600"/>
            <a:ext cx="627063" cy="152400"/>
          </a:xfrm>
          <a:prstGeom prst="rect">
            <a:avLst/>
          </a:prstGeom>
          <a:noFill/>
          <a:ln w="9525">
            <a:noFill/>
            <a:miter lim="800000"/>
            <a:headEnd/>
            <a:tailEnd/>
          </a:ln>
          <a:effectLst/>
        </p:spPr>
        <p:txBody>
          <a:bodyPr wrap="none" lIns="0" tIns="0" rIns="0" bIns="0">
            <a:spAutoFit/>
          </a:bodyPr>
          <a:lstStyle/>
          <a:p>
            <a:pPr algn="l"/>
            <a:r>
              <a:rPr lang="en-US" sz="1000" b="1">
                <a:latin typeface="Arial" charset="0"/>
              </a:rPr>
              <a:t>BOOSTER</a:t>
            </a:r>
          </a:p>
        </p:txBody>
      </p:sp>
      <p:sp>
        <p:nvSpPr>
          <p:cNvPr id="1422353" name="Rectangle 17"/>
          <p:cNvSpPr>
            <a:spLocks noChangeArrowheads="1"/>
          </p:cNvSpPr>
          <p:nvPr/>
        </p:nvSpPr>
        <p:spPr bwMode="auto">
          <a:xfrm>
            <a:off x="2163763" y="4284663"/>
            <a:ext cx="993775" cy="254000"/>
          </a:xfrm>
          <a:prstGeom prst="rect">
            <a:avLst/>
          </a:prstGeom>
          <a:noFill/>
          <a:ln w="9525">
            <a:noFill/>
            <a:miter lim="800000"/>
            <a:headEnd/>
            <a:tailEnd/>
          </a:ln>
          <a:effectLst/>
        </p:spPr>
        <p:txBody>
          <a:bodyPr wrap="none" anchor="ctr"/>
          <a:lstStyle/>
          <a:p>
            <a:endParaRPr lang="en-US"/>
          </a:p>
        </p:txBody>
      </p:sp>
      <p:sp>
        <p:nvSpPr>
          <p:cNvPr id="1422354" name="Oval 18"/>
          <p:cNvSpPr>
            <a:spLocks noChangeArrowheads="1"/>
          </p:cNvSpPr>
          <p:nvPr/>
        </p:nvSpPr>
        <p:spPr bwMode="auto">
          <a:xfrm>
            <a:off x="3009900" y="4803775"/>
            <a:ext cx="1663700" cy="747713"/>
          </a:xfrm>
          <a:prstGeom prst="ellipse">
            <a:avLst/>
          </a:prstGeom>
          <a:noFill/>
          <a:ln w="25400">
            <a:solidFill>
              <a:srgbClr val="FF0000"/>
            </a:solidFill>
            <a:round/>
            <a:headEnd/>
            <a:tailEnd/>
          </a:ln>
          <a:effectLst/>
        </p:spPr>
        <p:txBody>
          <a:bodyPr wrap="none" anchor="ctr"/>
          <a:lstStyle/>
          <a:p>
            <a:endParaRPr lang="en-US"/>
          </a:p>
        </p:txBody>
      </p:sp>
      <p:sp>
        <p:nvSpPr>
          <p:cNvPr id="1422355" name="Arc 19"/>
          <p:cNvSpPr>
            <a:spLocks/>
          </p:cNvSpPr>
          <p:nvPr/>
        </p:nvSpPr>
        <p:spPr bwMode="auto">
          <a:xfrm>
            <a:off x="2365375" y="23764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6" name="Arc 20"/>
          <p:cNvSpPr>
            <a:spLocks/>
          </p:cNvSpPr>
          <p:nvPr/>
        </p:nvSpPr>
        <p:spPr bwMode="auto">
          <a:xfrm>
            <a:off x="1552575" y="27955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7" name="Arc 21"/>
          <p:cNvSpPr>
            <a:spLocks/>
          </p:cNvSpPr>
          <p:nvPr/>
        </p:nvSpPr>
        <p:spPr bwMode="auto">
          <a:xfrm>
            <a:off x="4192588" y="27908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8" name="Arc 22"/>
          <p:cNvSpPr>
            <a:spLocks/>
          </p:cNvSpPr>
          <p:nvPr/>
        </p:nvSpPr>
        <p:spPr bwMode="auto">
          <a:xfrm>
            <a:off x="4330700" y="29718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9" name="Arc 23"/>
          <p:cNvSpPr>
            <a:spLocks/>
          </p:cNvSpPr>
          <p:nvPr/>
        </p:nvSpPr>
        <p:spPr bwMode="auto">
          <a:xfrm>
            <a:off x="2336800" y="31623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0" name="Arc 24"/>
          <p:cNvSpPr>
            <a:spLocks/>
          </p:cNvSpPr>
          <p:nvPr/>
        </p:nvSpPr>
        <p:spPr bwMode="auto">
          <a:xfrm>
            <a:off x="4186238" y="23828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1" name="Arc 25"/>
          <p:cNvSpPr>
            <a:spLocks/>
          </p:cNvSpPr>
          <p:nvPr/>
        </p:nvSpPr>
        <p:spPr bwMode="auto">
          <a:xfrm>
            <a:off x="4178300" y="31242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2" name="Arc 26"/>
          <p:cNvSpPr>
            <a:spLocks/>
          </p:cNvSpPr>
          <p:nvPr/>
        </p:nvSpPr>
        <p:spPr bwMode="auto">
          <a:xfrm>
            <a:off x="2230438" y="31067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3" name="Arc 27"/>
          <p:cNvSpPr>
            <a:spLocks/>
          </p:cNvSpPr>
          <p:nvPr/>
        </p:nvSpPr>
        <p:spPr bwMode="auto">
          <a:xfrm>
            <a:off x="1373188" y="27384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4" name="Arc 28"/>
          <p:cNvSpPr>
            <a:spLocks/>
          </p:cNvSpPr>
          <p:nvPr/>
        </p:nvSpPr>
        <p:spPr bwMode="auto">
          <a:xfrm>
            <a:off x="2276475" y="22574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p:spPr>
        <p:txBody>
          <a:bodyPr/>
          <a:lstStyle/>
          <a:p>
            <a:endParaRPr lang="en-US"/>
          </a:p>
        </p:txBody>
      </p:sp>
      <p:sp>
        <p:nvSpPr>
          <p:cNvPr id="1422365" name="Arc 29"/>
          <p:cNvSpPr>
            <a:spLocks/>
          </p:cNvSpPr>
          <p:nvPr/>
        </p:nvSpPr>
        <p:spPr bwMode="auto">
          <a:xfrm>
            <a:off x="4198938" y="22621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p:spPr>
        <p:txBody>
          <a:bodyPr/>
          <a:lstStyle/>
          <a:p>
            <a:endParaRPr lang="en-US"/>
          </a:p>
        </p:txBody>
      </p:sp>
      <p:sp>
        <p:nvSpPr>
          <p:cNvPr id="1422366" name="Arc 30"/>
          <p:cNvSpPr>
            <a:spLocks/>
          </p:cNvSpPr>
          <p:nvPr/>
        </p:nvSpPr>
        <p:spPr bwMode="auto">
          <a:xfrm>
            <a:off x="4198938" y="27273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7" name="Freeform 31"/>
          <p:cNvSpPr>
            <a:spLocks/>
          </p:cNvSpPr>
          <p:nvPr/>
        </p:nvSpPr>
        <p:spPr bwMode="auto">
          <a:xfrm>
            <a:off x="3700463" y="3794125"/>
            <a:ext cx="1017587" cy="158750"/>
          </a:xfrm>
          <a:custGeom>
            <a:avLst/>
            <a:gdLst/>
            <a:ahLst/>
            <a:cxnLst>
              <a:cxn ang="0">
                <a:pos x="0" y="0"/>
              </a:cxn>
              <a:cxn ang="0">
                <a:pos x="172" y="18"/>
              </a:cxn>
              <a:cxn ang="0">
                <a:pos x="220" y="57"/>
              </a:cxn>
              <a:cxn ang="0">
                <a:pos x="407" y="57"/>
              </a:cxn>
              <a:cxn ang="0">
                <a:pos x="446" y="95"/>
              </a:cxn>
              <a:cxn ang="0">
                <a:pos x="640" y="99"/>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68" name="Freeform 32"/>
          <p:cNvSpPr>
            <a:spLocks/>
          </p:cNvSpPr>
          <p:nvPr/>
        </p:nvSpPr>
        <p:spPr bwMode="auto">
          <a:xfrm>
            <a:off x="3694113" y="3798888"/>
            <a:ext cx="1000125" cy="155575"/>
          </a:xfrm>
          <a:custGeom>
            <a:avLst/>
            <a:gdLst/>
            <a:ahLst/>
            <a:cxnLst>
              <a:cxn ang="0">
                <a:pos x="0" y="97"/>
              </a:cxn>
              <a:cxn ang="0">
                <a:pos x="177" y="96"/>
              </a:cxn>
              <a:cxn ang="0">
                <a:pos x="225" y="51"/>
              </a:cxn>
              <a:cxn ang="0">
                <a:pos x="407" y="51"/>
              </a:cxn>
              <a:cxn ang="0">
                <a:pos x="448" y="15"/>
              </a:cxn>
              <a:cxn ang="0">
                <a:pos x="629" y="0"/>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69"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0" name="Arc 34"/>
          <p:cNvSpPr>
            <a:spLocks/>
          </p:cNvSpPr>
          <p:nvPr/>
        </p:nvSpPr>
        <p:spPr bwMode="auto">
          <a:xfrm>
            <a:off x="3182938" y="39322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71" name="Arc 35"/>
          <p:cNvSpPr>
            <a:spLocks/>
          </p:cNvSpPr>
          <p:nvPr/>
        </p:nvSpPr>
        <p:spPr bwMode="auto">
          <a:xfrm>
            <a:off x="4208463" y="39322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72" name="Freeform 36"/>
          <p:cNvSpPr>
            <a:spLocks/>
          </p:cNvSpPr>
          <p:nvPr/>
        </p:nvSpPr>
        <p:spPr bwMode="auto">
          <a:xfrm>
            <a:off x="3695700" y="2254250"/>
            <a:ext cx="1011238" cy="128588"/>
          </a:xfrm>
          <a:custGeom>
            <a:avLst/>
            <a:gdLst/>
            <a:ahLst/>
            <a:cxnLst>
              <a:cxn ang="0">
                <a:pos x="0" y="0"/>
              </a:cxn>
              <a:cxn ang="0">
                <a:pos x="172" y="2"/>
              </a:cxn>
              <a:cxn ang="0">
                <a:pos x="222" y="32"/>
              </a:cxn>
              <a:cxn ang="0">
                <a:pos x="400" y="30"/>
              </a:cxn>
              <a:cxn ang="0">
                <a:pos x="446" y="68"/>
              </a:cxn>
              <a:cxn ang="0">
                <a:pos x="636" y="80"/>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73" name="Freeform 37"/>
          <p:cNvSpPr>
            <a:spLocks/>
          </p:cNvSpPr>
          <p:nvPr/>
        </p:nvSpPr>
        <p:spPr bwMode="auto">
          <a:xfrm>
            <a:off x="3694113" y="2251075"/>
            <a:ext cx="1012825" cy="128588"/>
          </a:xfrm>
          <a:custGeom>
            <a:avLst/>
            <a:gdLst/>
            <a:ahLst/>
            <a:cxnLst>
              <a:cxn ang="0">
                <a:pos x="0" y="80"/>
              </a:cxn>
              <a:cxn ang="0">
                <a:pos x="178" y="74"/>
              </a:cxn>
              <a:cxn ang="0">
                <a:pos x="222" y="32"/>
              </a:cxn>
              <a:cxn ang="0">
                <a:pos x="397" y="32"/>
              </a:cxn>
              <a:cxn ang="0">
                <a:pos x="451" y="0"/>
              </a:cxn>
              <a:cxn ang="0">
                <a:pos x="637" y="4"/>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4" name="Freeform 38"/>
          <p:cNvSpPr>
            <a:spLocks/>
          </p:cNvSpPr>
          <p:nvPr/>
        </p:nvSpPr>
        <p:spPr bwMode="auto">
          <a:xfrm>
            <a:off x="1593850" y="3444875"/>
            <a:ext cx="749300" cy="153988"/>
          </a:xfrm>
          <a:custGeom>
            <a:avLst/>
            <a:gdLst/>
            <a:ahLst/>
            <a:cxnLst>
              <a:cxn ang="0">
                <a:pos x="0" y="0"/>
              </a:cxn>
              <a:cxn ang="0">
                <a:pos x="106" y="54"/>
              </a:cxn>
              <a:cxn ang="0">
                <a:pos x="152" y="44"/>
              </a:cxn>
              <a:cxn ang="0">
                <a:pos x="271" y="90"/>
              </a:cxn>
              <a:cxn ang="0">
                <a:pos x="345" y="68"/>
              </a:cxn>
              <a:cxn ang="0">
                <a:pos x="471" y="96"/>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5" name="Freeform 39"/>
          <p:cNvSpPr>
            <a:spLocks/>
          </p:cNvSpPr>
          <p:nvPr/>
        </p:nvSpPr>
        <p:spPr bwMode="auto">
          <a:xfrm>
            <a:off x="1719263" y="3336925"/>
            <a:ext cx="523875" cy="395288"/>
          </a:xfrm>
          <a:custGeom>
            <a:avLst/>
            <a:gdLst/>
            <a:ahLst/>
            <a:cxnLst>
              <a:cxn ang="0">
                <a:pos x="0" y="0"/>
              </a:cxn>
              <a:cxn ang="0">
                <a:pos x="68" y="46"/>
              </a:cxn>
              <a:cxn ang="0">
                <a:pos x="78" y="110"/>
              </a:cxn>
              <a:cxn ang="0">
                <a:pos x="191" y="156"/>
              </a:cxn>
              <a:cxn ang="0">
                <a:pos x="195" y="202"/>
              </a:cxn>
              <a:cxn ang="0">
                <a:pos x="329" y="248"/>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6"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7" name="Freeform 41"/>
          <p:cNvSpPr>
            <a:spLocks/>
          </p:cNvSpPr>
          <p:nvPr/>
        </p:nvSpPr>
        <p:spPr bwMode="auto">
          <a:xfrm>
            <a:off x="1643063" y="2571750"/>
            <a:ext cx="725487" cy="176213"/>
          </a:xfrm>
          <a:custGeom>
            <a:avLst/>
            <a:gdLst/>
            <a:ahLst/>
            <a:cxnLst>
              <a:cxn ang="0">
                <a:pos x="0" y="110"/>
              </a:cxn>
              <a:cxn ang="0">
                <a:pos x="80" y="70"/>
              </a:cxn>
              <a:cxn ang="0">
                <a:pos x="136" y="68"/>
              </a:cxn>
              <a:cxn ang="0">
                <a:pos x="296" y="2"/>
              </a:cxn>
              <a:cxn ang="0">
                <a:pos x="348" y="22"/>
              </a:cxn>
              <a:cxn ang="0">
                <a:pos x="456" y="0"/>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8" name="Freeform 42"/>
          <p:cNvSpPr>
            <a:spLocks/>
          </p:cNvSpPr>
          <p:nvPr/>
        </p:nvSpPr>
        <p:spPr bwMode="auto">
          <a:xfrm>
            <a:off x="1763713" y="2473325"/>
            <a:ext cx="511175" cy="325438"/>
          </a:xfrm>
          <a:custGeom>
            <a:avLst/>
            <a:gdLst/>
            <a:ahLst/>
            <a:cxnLst>
              <a:cxn ang="0">
                <a:pos x="0" y="204"/>
              </a:cxn>
              <a:cxn ang="0">
                <a:pos x="58" y="164"/>
              </a:cxn>
              <a:cxn ang="0">
                <a:pos x="58" y="130"/>
              </a:cxn>
              <a:cxn ang="0">
                <a:pos x="217" y="66"/>
              </a:cxn>
              <a:cxn ang="0">
                <a:pos x="221" y="30"/>
              </a:cxn>
              <a:cxn ang="0">
                <a:pos x="321" y="0"/>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9" name="Rectangle 43"/>
          <p:cNvSpPr>
            <a:spLocks noChangeArrowheads="1"/>
          </p:cNvSpPr>
          <p:nvPr/>
        </p:nvSpPr>
        <p:spPr bwMode="auto">
          <a:xfrm rot="20280000">
            <a:off x="1925638" y="25781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0"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1" name="Freeform 45"/>
          <p:cNvSpPr>
            <a:spLocks/>
          </p:cNvSpPr>
          <p:nvPr/>
        </p:nvSpPr>
        <p:spPr bwMode="auto">
          <a:xfrm>
            <a:off x="6126163" y="2474913"/>
            <a:ext cx="503237" cy="314325"/>
          </a:xfrm>
          <a:custGeom>
            <a:avLst/>
            <a:gdLst/>
            <a:ahLst/>
            <a:cxnLst>
              <a:cxn ang="0">
                <a:pos x="0" y="0"/>
              </a:cxn>
              <a:cxn ang="0">
                <a:pos x="75" y="24"/>
              </a:cxn>
              <a:cxn ang="0">
                <a:pos x="87" y="57"/>
              </a:cxn>
              <a:cxn ang="0">
                <a:pos x="264" y="125"/>
              </a:cxn>
              <a:cxn ang="0">
                <a:pos x="262" y="164"/>
              </a:cxn>
              <a:cxn ang="0">
                <a:pos x="316" y="197"/>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82" name="Freeform 46"/>
          <p:cNvSpPr>
            <a:spLocks/>
          </p:cNvSpPr>
          <p:nvPr/>
        </p:nvSpPr>
        <p:spPr bwMode="auto">
          <a:xfrm>
            <a:off x="6107113" y="3440113"/>
            <a:ext cx="712787" cy="160337"/>
          </a:xfrm>
          <a:custGeom>
            <a:avLst/>
            <a:gdLst/>
            <a:ahLst/>
            <a:cxnLst>
              <a:cxn ang="0">
                <a:pos x="0" y="92"/>
              </a:cxn>
              <a:cxn ang="0">
                <a:pos x="93" y="73"/>
              </a:cxn>
              <a:cxn ang="0">
                <a:pos x="141" y="100"/>
              </a:cxn>
              <a:cxn ang="0">
                <a:pos x="304" y="33"/>
              </a:cxn>
              <a:cxn ang="0">
                <a:pos x="354" y="52"/>
              </a:cxn>
              <a:cxn ang="0">
                <a:pos x="448" y="0"/>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3" name="Rectangle 47"/>
          <p:cNvSpPr>
            <a:spLocks noChangeArrowheads="1"/>
          </p:cNvSpPr>
          <p:nvPr/>
        </p:nvSpPr>
        <p:spPr bwMode="auto">
          <a:xfrm rot="20280000">
            <a:off x="6386513" y="34972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4" name="Freeform 48"/>
          <p:cNvSpPr>
            <a:spLocks/>
          </p:cNvSpPr>
          <p:nvPr/>
        </p:nvSpPr>
        <p:spPr bwMode="auto">
          <a:xfrm>
            <a:off x="6034088" y="2568575"/>
            <a:ext cx="715962" cy="161925"/>
          </a:xfrm>
          <a:custGeom>
            <a:avLst/>
            <a:gdLst/>
            <a:ahLst/>
            <a:cxnLst>
              <a:cxn ang="0">
                <a:pos x="0" y="0"/>
              </a:cxn>
              <a:cxn ang="0">
                <a:pos x="84" y="20"/>
              </a:cxn>
              <a:cxn ang="0">
                <a:pos x="147" y="0"/>
              </a:cxn>
              <a:cxn ang="0">
                <a:pos x="319" y="69"/>
              </a:cxn>
              <a:cxn ang="0">
                <a:pos x="379" y="60"/>
              </a:cxn>
              <a:cxn ang="0">
                <a:pos x="450" y="10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5"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grpSp>
        <p:nvGrpSpPr>
          <p:cNvPr id="1422386" name="Group 50"/>
          <p:cNvGrpSpPr>
            <a:grpSpLocks/>
          </p:cNvGrpSpPr>
          <p:nvPr/>
        </p:nvGrpSpPr>
        <p:grpSpPr bwMode="auto">
          <a:xfrm>
            <a:off x="4410075" y="3884613"/>
            <a:ext cx="225425" cy="123825"/>
            <a:chOff x="2778" y="2447"/>
            <a:chExt cx="142" cy="78"/>
          </a:xfrm>
        </p:grpSpPr>
        <p:sp>
          <p:nvSpPr>
            <p:cNvPr id="1422387"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88" name="Freeform 52"/>
            <p:cNvSpPr>
              <a:spLocks/>
            </p:cNvSpPr>
            <p:nvPr/>
          </p:nvSpPr>
          <p:spPr bwMode="auto">
            <a:xfrm>
              <a:off x="2811" y="2456"/>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89" name="Group 53"/>
          <p:cNvGrpSpPr>
            <a:grpSpLocks/>
          </p:cNvGrpSpPr>
          <p:nvPr/>
        </p:nvGrpSpPr>
        <p:grpSpPr bwMode="auto">
          <a:xfrm>
            <a:off x="4402138" y="3743325"/>
            <a:ext cx="225425" cy="123825"/>
            <a:chOff x="2773" y="2358"/>
            <a:chExt cx="142" cy="78"/>
          </a:xfrm>
        </p:grpSpPr>
        <p:sp>
          <p:nvSpPr>
            <p:cNvPr id="1422390" name="Oval 54"/>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1" name="Freeform 55"/>
            <p:cNvSpPr>
              <a:spLocks/>
            </p:cNvSpPr>
            <p:nvPr/>
          </p:nvSpPr>
          <p:spPr bwMode="auto">
            <a:xfrm>
              <a:off x="2808" y="2364"/>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2" name="Group 56"/>
          <p:cNvGrpSpPr>
            <a:grpSpLocks/>
          </p:cNvGrpSpPr>
          <p:nvPr/>
        </p:nvGrpSpPr>
        <p:grpSpPr bwMode="auto">
          <a:xfrm>
            <a:off x="3752850" y="3881438"/>
            <a:ext cx="225425" cy="123825"/>
            <a:chOff x="2364" y="2445"/>
            <a:chExt cx="142" cy="78"/>
          </a:xfrm>
        </p:grpSpPr>
        <p:sp>
          <p:nvSpPr>
            <p:cNvPr id="1422393" name="Oval 57"/>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4" name="Freeform 58"/>
            <p:cNvSpPr>
              <a:spLocks/>
            </p:cNvSpPr>
            <p:nvPr/>
          </p:nvSpPr>
          <p:spPr bwMode="auto">
            <a:xfrm>
              <a:off x="2399" y="2451"/>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5" name="Group 59"/>
          <p:cNvGrpSpPr>
            <a:grpSpLocks/>
          </p:cNvGrpSpPr>
          <p:nvPr/>
        </p:nvGrpSpPr>
        <p:grpSpPr bwMode="auto">
          <a:xfrm>
            <a:off x="3746500" y="3740150"/>
            <a:ext cx="225425" cy="123825"/>
            <a:chOff x="2360" y="2356"/>
            <a:chExt cx="142" cy="78"/>
          </a:xfrm>
        </p:grpSpPr>
        <p:sp>
          <p:nvSpPr>
            <p:cNvPr id="1422396"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97" name="Freeform 61"/>
            <p:cNvSpPr>
              <a:spLocks/>
            </p:cNvSpPr>
            <p:nvPr/>
          </p:nvSpPr>
          <p:spPr bwMode="auto">
            <a:xfrm>
              <a:off x="2393" y="2365"/>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8" name="Group 62"/>
          <p:cNvGrpSpPr>
            <a:grpSpLocks/>
          </p:cNvGrpSpPr>
          <p:nvPr/>
        </p:nvGrpSpPr>
        <p:grpSpPr bwMode="auto">
          <a:xfrm>
            <a:off x="2171700" y="3525838"/>
            <a:ext cx="225425" cy="123825"/>
            <a:chOff x="1368" y="2221"/>
            <a:chExt cx="142" cy="78"/>
          </a:xfrm>
        </p:grpSpPr>
        <p:sp>
          <p:nvSpPr>
            <p:cNvPr id="1422399"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0" name="Freeform 64"/>
            <p:cNvSpPr>
              <a:spLocks/>
            </p:cNvSpPr>
            <p:nvPr/>
          </p:nvSpPr>
          <p:spPr bwMode="auto">
            <a:xfrm>
              <a:off x="1396" y="2229"/>
              <a:ext cx="85" cy="68"/>
            </a:xfrm>
            <a:custGeom>
              <a:avLst/>
              <a:gdLst/>
              <a:ahLst/>
              <a:cxnLst>
                <a:cxn ang="0">
                  <a:pos x="2" y="42"/>
                </a:cxn>
                <a:cxn ang="0">
                  <a:pos x="6" y="32"/>
                </a:cxn>
                <a:cxn ang="0">
                  <a:pos x="11" y="23"/>
                </a:cxn>
                <a:cxn ang="0">
                  <a:pos x="16" y="15"/>
                </a:cxn>
                <a:cxn ang="0">
                  <a:pos x="22" y="8"/>
                </a:cxn>
                <a:cxn ang="0">
                  <a:pos x="25" y="6"/>
                </a:cxn>
                <a:cxn ang="0">
                  <a:pos x="28" y="4"/>
                </a:cxn>
                <a:cxn ang="0">
                  <a:pos x="32" y="2"/>
                </a:cxn>
                <a:cxn ang="0">
                  <a:pos x="35" y="1"/>
                </a:cxn>
                <a:cxn ang="0">
                  <a:pos x="38" y="0"/>
                </a:cxn>
                <a:cxn ang="0">
                  <a:pos x="41" y="0"/>
                </a:cxn>
                <a:cxn ang="0">
                  <a:pos x="44" y="1"/>
                </a:cxn>
                <a:cxn ang="0">
                  <a:pos x="62" y="6"/>
                </a:cxn>
                <a:cxn ang="0">
                  <a:pos x="65" y="8"/>
                </a:cxn>
                <a:cxn ang="0">
                  <a:pos x="68" y="11"/>
                </a:cxn>
                <a:cxn ang="0">
                  <a:pos x="71" y="16"/>
                </a:cxn>
                <a:cxn ang="0">
                  <a:pos x="73" y="21"/>
                </a:cxn>
                <a:cxn ang="0">
                  <a:pos x="75" y="27"/>
                </a:cxn>
                <a:cxn ang="0">
                  <a:pos x="76" y="34"/>
                </a:cxn>
                <a:cxn ang="0">
                  <a:pos x="76" y="41"/>
                </a:cxn>
                <a:cxn ang="0">
                  <a:pos x="84" y="47"/>
                </a:cxn>
                <a:cxn ang="0">
                  <a:pos x="52" y="38"/>
                </a:cxn>
                <a:cxn ang="0">
                  <a:pos x="60" y="34"/>
                </a:cxn>
                <a:cxn ang="0">
                  <a:pos x="59" y="24"/>
                </a:cxn>
                <a:cxn ang="0">
                  <a:pos x="56" y="15"/>
                </a:cxn>
                <a:cxn ang="0">
                  <a:pos x="55" y="11"/>
                </a:cxn>
                <a:cxn ang="0">
                  <a:pos x="53" y="8"/>
                </a:cxn>
                <a:cxn ang="0">
                  <a:pos x="51" y="5"/>
                </a:cxn>
                <a:cxn ang="0">
                  <a:pos x="46" y="7"/>
                </a:cxn>
                <a:cxn ang="0">
                  <a:pos x="41" y="11"/>
                </a:cxn>
                <a:cxn ang="0">
                  <a:pos x="36" y="15"/>
                </a:cxn>
                <a:cxn ang="0">
                  <a:pos x="31" y="21"/>
                </a:cxn>
                <a:cxn ang="0">
                  <a:pos x="27" y="28"/>
                </a:cxn>
                <a:cxn ang="0">
                  <a:pos x="22" y="36"/>
                </a:cxn>
                <a:cxn ang="0">
                  <a:pos x="19" y="44"/>
                </a:cxn>
                <a:cxn ang="0">
                  <a:pos x="16" y="53"/>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1" name="Group 65"/>
          <p:cNvGrpSpPr>
            <a:grpSpLocks/>
          </p:cNvGrpSpPr>
          <p:nvPr/>
        </p:nvGrpSpPr>
        <p:grpSpPr bwMode="auto">
          <a:xfrm>
            <a:off x="2057400" y="3643313"/>
            <a:ext cx="225425" cy="123825"/>
            <a:chOff x="1296" y="2295"/>
            <a:chExt cx="142" cy="78"/>
          </a:xfrm>
        </p:grpSpPr>
        <p:sp>
          <p:nvSpPr>
            <p:cNvPr id="1422402"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3" name="Freeform 67"/>
            <p:cNvSpPr>
              <a:spLocks/>
            </p:cNvSpPr>
            <p:nvPr/>
          </p:nvSpPr>
          <p:spPr bwMode="auto">
            <a:xfrm>
              <a:off x="1325" y="2299"/>
              <a:ext cx="84" cy="70"/>
            </a:xfrm>
            <a:custGeom>
              <a:avLst/>
              <a:gdLst/>
              <a:ahLst/>
              <a:cxnLst>
                <a:cxn ang="0">
                  <a:pos x="2" y="41"/>
                </a:cxn>
                <a:cxn ang="0">
                  <a:pos x="7" y="30"/>
                </a:cxn>
                <a:cxn ang="0">
                  <a:pos x="13" y="21"/>
                </a:cxn>
                <a:cxn ang="0">
                  <a:pos x="19" y="14"/>
                </a:cxn>
                <a:cxn ang="0">
                  <a:pos x="25" y="7"/>
                </a:cxn>
                <a:cxn ang="0">
                  <a:pos x="30" y="4"/>
                </a:cxn>
                <a:cxn ang="0">
                  <a:pos x="33" y="2"/>
                </a:cxn>
                <a:cxn ang="0">
                  <a:pos x="36" y="1"/>
                </a:cxn>
                <a:cxn ang="0">
                  <a:pos x="40" y="0"/>
                </a:cxn>
                <a:cxn ang="0">
                  <a:pos x="43" y="0"/>
                </a:cxn>
                <a:cxn ang="0">
                  <a:pos x="46" y="1"/>
                </a:cxn>
                <a:cxn ang="0">
                  <a:pos x="62" y="7"/>
                </a:cxn>
                <a:cxn ang="0">
                  <a:pos x="66" y="9"/>
                </a:cxn>
                <a:cxn ang="0">
                  <a:pos x="69" y="12"/>
                </a:cxn>
                <a:cxn ang="0">
                  <a:pos x="72" y="16"/>
                </a:cxn>
                <a:cxn ang="0">
                  <a:pos x="74" y="21"/>
                </a:cxn>
                <a:cxn ang="0">
                  <a:pos x="75" y="27"/>
                </a:cxn>
                <a:cxn ang="0">
                  <a:pos x="76" y="33"/>
                </a:cxn>
                <a:cxn ang="0">
                  <a:pos x="76" y="40"/>
                </a:cxn>
                <a:cxn ang="0">
                  <a:pos x="76" y="48"/>
                </a:cxn>
                <a:cxn ang="0">
                  <a:pos x="62" y="69"/>
                </a:cxn>
                <a:cxn ang="0">
                  <a:pos x="60" y="42"/>
                </a:cxn>
                <a:cxn ang="0">
                  <a:pos x="61" y="31"/>
                </a:cxn>
                <a:cxn ang="0">
                  <a:pos x="60" y="22"/>
                </a:cxn>
                <a:cxn ang="0">
                  <a:pos x="58" y="13"/>
                </a:cxn>
                <a:cxn ang="0">
                  <a:pos x="56" y="10"/>
                </a:cxn>
                <a:cxn ang="0">
                  <a:pos x="54" y="7"/>
                </a:cxn>
                <a:cxn ang="0">
                  <a:pos x="49" y="9"/>
                </a:cxn>
                <a:cxn ang="0">
                  <a:pos x="43" y="12"/>
                </a:cxn>
                <a:cxn ang="0">
                  <a:pos x="38" y="16"/>
                </a:cxn>
                <a:cxn ang="0">
                  <a:pos x="33" y="21"/>
                </a:cxn>
                <a:cxn ang="0">
                  <a:pos x="28" y="28"/>
                </a:cxn>
                <a:cxn ang="0">
                  <a:pos x="23" y="35"/>
                </a:cxn>
                <a:cxn ang="0">
                  <a:pos x="19" y="43"/>
                </a:cxn>
                <a:cxn ang="0">
                  <a:pos x="15" y="52"/>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4" name="Group 68"/>
          <p:cNvGrpSpPr>
            <a:grpSpLocks/>
          </p:cNvGrpSpPr>
          <p:nvPr/>
        </p:nvGrpSpPr>
        <p:grpSpPr bwMode="auto">
          <a:xfrm>
            <a:off x="1606550" y="3268663"/>
            <a:ext cx="225425" cy="123825"/>
            <a:chOff x="1012" y="2059"/>
            <a:chExt cx="142" cy="78"/>
          </a:xfrm>
        </p:grpSpPr>
        <p:sp>
          <p:nvSpPr>
            <p:cNvPr id="1422405"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6" name="Freeform 70"/>
            <p:cNvSpPr>
              <a:spLocks/>
            </p:cNvSpPr>
            <p:nvPr/>
          </p:nvSpPr>
          <p:spPr bwMode="auto">
            <a:xfrm>
              <a:off x="1039" y="2064"/>
              <a:ext cx="81" cy="73"/>
            </a:xfrm>
            <a:custGeom>
              <a:avLst/>
              <a:gdLst/>
              <a:ahLst/>
              <a:cxnLst>
                <a:cxn ang="0">
                  <a:pos x="3" y="29"/>
                </a:cxn>
                <a:cxn ang="0">
                  <a:pos x="11" y="21"/>
                </a:cxn>
                <a:cxn ang="0">
                  <a:pos x="18" y="13"/>
                </a:cxn>
                <a:cxn ang="0">
                  <a:pos x="26" y="8"/>
                </a:cxn>
                <a:cxn ang="0">
                  <a:pos x="34" y="3"/>
                </a:cxn>
                <a:cxn ang="0">
                  <a:pos x="41" y="1"/>
                </a:cxn>
                <a:cxn ang="0">
                  <a:pos x="48" y="0"/>
                </a:cxn>
                <a:cxn ang="0">
                  <a:pos x="51" y="1"/>
                </a:cxn>
                <a:cxn ang="0">
                  <a:pos x="54" y="2"/>
                </a:cxn>
                <a:cxn ang="0">
                  <a:pos x="57" y="3"/>
                </a:cxn>
                <a:cxn ang="0">
                  <a:pos x="72" y="13"/>
                </a:cxn>
                <a:cxn ang="0">
                  <a:pos x="75" y="17"/>
                </a:cxn>
                <a:cxn ang="0">
                  <a:pos x="77" y="21"/>
                </a:cxn>
                <a:cxn ang="0">
                  <a:pos x="78" y="26"/>
                </a:cxn>
                <a:cxn ang="0">
                  <a:pos x="78" y="31"/>
                </a:cxn>
                <a:cxn ang="0">
                  <a:pos x="78" y="38"/>
                </a:cxn>
                <a:cxn ang="0">
                  <a:pos x="76" y="44"/>
                </a:cxn>
                <a:cxn ang="0">
                  <a:pos x="74" y="51"/>
                </a:cxn>
                <a:cxn ang="0">
                  <a:pos x="80" y="60"/>
                </a:cxn>
                <a:cxn ang="0">
                  <a:pos x="53" y="41"/>
                </a:cxn>
                <a:cxn ang="0">
                  <a:pos x="61" y="41"/>
                </a:cxn>
                <a:cxn ang="0">
                  <a:pos x="64" y="30"/>
                </a:cxn>
                <a:cxn ang="0">
                  <a:pos x="64" y="21"/>
                </a:cxn>
                <a:cxn ang="0">
                  <a:pos x="63" y="13"/>
                </a:cxn>
                <a:cxn ang="0">
                  <a:pos x="59" y="10"/>
                </a:cxn>
                <a:cxn ang="0">
                  <a:pos x="54" y="11"/>
                </a:cxn>
                <a:cxn ang="0">
                  <a:pos x="47" y="13"/>
                </a:cxn>
                <a:cxn ang="0">
                  <a:pos x="41" y="17"/>
                </a:cxn>
                <a:cxn ang="0">
                  <a:pos x="35" y="21"/>
                </a:cxn>
                <a:cxn ang="0">
                  <a:pos x="28" y="27"/>
                </a:cxn>
                <a:cxn ang="0">
                  <a:pos x="22" y="33"/>
                </a:cxn>
                <a:cxn ang="0">
                  <a:pos x="17" y="40"/>
                </a:cxn>
                <a:cxn ang="0">
                  <a:pos x="0" y="34"/>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7" name="Group 71"/>
          <p:cNvGrpSpPr>
            <a:grpSpLocks/>
          </p:cNvGrpSpPr>
          <p:nvPr/>
        </p:nvGrpSpPr>
        <p:grpSpPr bwMode="auto">
          <a:xfrm>
            <a:off x="1506538" y="3379788"/>
            <a:ext cx="225425" cy="125412"/>
            <a:chOff x="949" y="2129"/>
            <a:chExt cx="142" cy="79"/>
          </a:xfrm>
        </p:grpSpPr>
        <p:sp>
          <p:nvSpPr>
            <p:cNvPr id="1422408"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9" name="Freeform 73"/>
            <p:cNvSpPr>
              <a:spLocks/>
            </p:cNvSpPr>
            <p:nvPr/>
          </p:nvSpPr>
          <p:spPr bwMode="auto">
            <a:xfrm>
              <a:off x="974" y="2137"/>
              <a:ext cx="83" cy="71"/>
            </a:xfrm>
            <a:custGeom>
              <a:avLst/>
              <a:gdLst/>
              <a:ahLst/>
              <a:cxnLst>
                <a:cxn ang="0">
                  <a:pos x="3" y="33"/>
                </a:cxn>
                <a:cxn ang="0">
                  <a:pos x="10" y="24"/>
                </a:cxn>
                <a:cxn ang="0">
                  <a:pos x="17" y="16"/>
                </a:cxn>
                <a:cxn ang="0">
                  <a:pos x="24" y="9"/>
                </a:cxn>
                <a:cxn ang="0">
                  <a:pos x="31" y="4"/>
                </a:cxn>
                <a:cxn ang="0">
                  <a:pos x="39" y="1"/>
                </a:cxn>
                <a:cxn ang="0">
                  <a:pos x="44" y="0"/>
                </a:cxn>
                <a:cxn ang="0">
                  <a:pos x="47" y="0"/>
                </a:cxn>
                <a:cxn ang="0">
                  <a:pos x="50" y="0"/>
                </a:cxn>
                <a:cxn ang="0">
                  <a:pos x="53" y="1"/>
                </a:cxn>
                <a:cxn ang="0">
                  <a:pos x="68" y="10"/>
                </a:cxn>
                <a:cxn ang="0">
                  <a:pos x="71" y="12"/>
                </a:cxn>
                <a:cxn ang="0">
                  <a:pos x="74" y="16"/>
                </a:cxn>
                <a:cxn ang="0">
                  <a:pos x="76" y="20"/>
                </a:cxn>
                <a:cxn ang="0">
                  <a:pos x="78" y="25"/>
                </a:cxn>
                <a:cxn ang="0">
                  <a:pos x="78" y="31"/>
                </a:cxn>
                <a:cxn ang="0">
                  <a:pos x="78" y="38"/>
                </a:cxn>
                <a:cxn ang="0">
                  <a:pos x="77" y="45"/>
                </a:cxn>
                <a:cxn ang="0">
                  <a:pos x="75" y="52"/>
                </a:cxn>
                <a:cxn ang="0">
                  <a:pos x="58" y="70"/>
                </a:cxn>
                <a:cxn ang="0">
                  <a:pos x="60" y="44"/>
                </a:cxn>
                <a:cxn ang="0">
                  <a:pos x="62" y="38"/>
                </a:cxn>
                <a:cxn ang="0">
                  <a:pos x="63" y="28"/>
                </a:cxn>
                <a:cxn ang="0">
                  <a:pos x="63" y="19"/>
                </a:cxn>
                <a:cxn ang="0">
                  <a:pos x="61" y="11"/>
                </a:cxn>
                <a:cxn ang="0">
                  <a:pos x="57" y="8"/>
                </a:cxn>
                <a:cxn ang="0">
                  <a:pos x="51" y="10"/>
                </a:cxn>
                <a:cxn ang="0">
                  <a:pos x="45" y="12"/>
                </a:cxn>
                <a:cxn ang="0">
                  <a:pos x="39" y="16"/>
                </a:cxn>
                <a:cxn ang="0">
                  <a:pos x="33" y="21"/>
                </a:cxn>
                <a:cxn ang="0">
                  <a:pos x="28" y="28"/>
                </a:cxn>
                <a:cxn ang="0">
                  <a:pos x="22" y="34"/>
                </a:cxn>
                <a:cxn ang="0">
                  <a:pos x="17" y="42"/>
                </a:cxn>
                <a:cxn ang="0">
                  <a:pos x="0" y="38"/>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0" name="Group 74"/>
          <p:cNvGrpSpPr>
            <a:grpSpLocks/>
          </p:cNvGrpSpPr>
          <p:nvPr/>
        </p:nvGrpSpPr>
        <p:grpSpPr bwMode="auto">
          <a:xfrm>
            <a:off x="1392238" y="2781300"/>
            <a:ext cx="225425" cy="133350"/>
            <a:chOff x="877" y="1752"/>
            <a:chExt cx="142" cy="84"/>
          </a:xfrm>
        </p:grpSpPr>
        <p:sp>
          <p:nvSpPr>
            <p:cNvPr id="1422411" name="Oval 75"/>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12" name="Freeform 76"/>
            <p:cNvSpPr>
              <a:spLocks/>
            </p:cNvSpPr>
            <p:nvPr/>
          </p:nvSpPr>
          <p:spPr bwMode="auto">
            <a:xfrm>
              <a:off x="917" y="1758"/>
              <a:ext cx="73" cy="78"/>
            </a:xfrm>
            <a:custGeom>
              <a:avLst/>
              <a:gdLst/>
              <a:ahLst/>
              <a:cxnLst>
                <a:cxn ang="0">
                  <a:pos x="19" y="72"/>
                </a:cxn>
                <a:cxn ang="0">
                  <a:pos x="12" y="63"/>
                </a:cxn>
                <a:cxn ang="0">
                  <a:pos x="7" y="54"/>
                </a:cxn>
                <a:cxn ang="0">
                  <a:pos x="3" y="45"/>
                </a:cxn>
                <a:cxn ang="0">
                  <a:pos x="1" y="37"/>
                </a:cxn>
                <a:cxn ang="0">
                  <a:pos x="0" y="29"/>
                </a:cxn>
                <a:cxn ang="0">
                  <a:pos x="1" y="22"/>
                </a:cxn>
                <a:cxn ang="0">
                  <a:pos x="4" y="17"/>
                </a:cxn>
                <a:cxn ang="0">
                  <a:pos x="18" y="4"/>
                </a:cxn>
                <a:cxn ang="0">
                  <a:pos x="22" y="2"/>
                </a:cxn>
                <a:cxn ang="0">
                  <a:pos x="26" y="0"/>
                </a:cxn>
                <a:cxn ang="0">
                  <a:pos x="31" y="0"/>
                </a:cxn>
                <a:cxn ang="0">
                  <a:pos x="36" y="0"/>
                </a:cxn>
                <a:cxn ang="0">
                  <a:pos x="42" y="1"/>
                </a:cxn>
                <a:cxn ang="0">
                  <a:pos x="48"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6" y="55"/>
                </a:cxn>
                <a:cxn ang="0">
                  <a:pos x="32" y="63"/>
                </a:cxn>
                <a:cxn ang="0">
                  <a:pos x="23" y="77"/>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3" name="Group 77"/>
          <p:cNvGrpSpPr>
            <a:grpSpLocks/>
          </p:cNvGrpSpPr>
          <p:nvPr/>
        </p:nvGrpSpPr>
        <p:grpSpPr bwMode="auto">
          <a:xfrm>
            <a:off x="1544638" y="2828925"/>
            <a:ext cx="225425" cy="130175"/>
            <a:chOff x="973" y="1782"/>
            <a:chExt cx="142" cy="82"/>
          </a:xfrm>
        </p:grpSpPr>
        <p:sp>
          <p:nvSpPr>
            <p:cNvPr id="1422414" name="Oval 78"/>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5" name="Freeform 79"/>
            <p:cNvSpPr>
              <a:spLocks/>
            </p:cNvSpPr>
            <p:nvPr/>
          </p:nvSpPr>
          <p:spPr bwMode="auto">
            <a:xfrm>
              <a:off x="1010" y="1786"/>
              <a:ext cx="73" cy="78"/>
            </a:xfrm>
            <a:custGeom>
              <a:avLst/>
              <a:gdLst/>
              <a:ahLst/>
              <a:cxnLst>
                <a:cxn ang="0">
                  <a:pos x="20" y="73"/>
                </a:cxn>
                <a:cxn ang="0">
                  <a:pos x="13" y="64"/>
                </a:cxn>
                <a:cxn ang="0">
                  <a:pos x="8" y="55"/>
                </a:cxn>
                <a:cxn ang="0">
                  <a:pos x="4"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2"/>
                </a:cxn>
                <a:cxn ang="0">
                  <a:pos x="48" y="22"/>
                </a:cxn>
                <a:cxn ang="0">
                  <a:pos x="38" y="16"/>
                </a:cxn>
                <a:cxn ang="0">
                  <a:pos x="29" y="12"/>
                </a:cxn>
                <a:cxn ang="0">
                  <a:pos x="22" y="11"/>
                </a:cxn>
                <a:cxn ang="0">
                  <a:pos x="19" y="10"/>
                </a:cxn>
                <a:cxn ang="0">
                  <a:pos x="15" y="11"/>
                </a:cxn>
                <a:cxn ang="0">
                  <a:pos x="12" y="14"/>
                </a:cxn>
                <a:cxn ang="0">
                  <a:pos x="12" y="20"/>
                </a:cxn>
                <a:cxn ang="0">
                  <a:pos x="13" y="26"/>
                </a:cxn>
                <a:cxn ang="0">
                  <a:pos x="15" y="33"/>
                </a:cxn>
                <a:cxn ang="0">
                  <a:pos x="18" y="40"/>
                </a:cxn>
                <a:cxn ang="0">
                  <a:pos x="22" y="48"/>
                </a:cxn>
                <a:cxn ang="0">
                  <a:pos x="27" y="55"/>
                </a:cxn>
                <a:cxn ang="0">
                  <a:pos x="33" y="63"/>
                </a:cxn>
                <a:cxn ang="0">
                  <a:pos x="24" y="77"/>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6" name="Group 80"/>
          <p:cNvGrpSpPr>
            <a:grpSpLocks/>
          </p:cNvGrpSpPr>
          <p:nvPr/>
        </p:nvGrpSpPr>
        <p:grpSpPr bwMode="auto">
          <a:xfrm>
            <a:off x="6867525" y="3213100"/>
            <a:ext cx="125413" cy="225425"/>
            <a:chOff x="4326" y="2024"/>
            <a:chExt cx="79" cy="142"/>
          </a:xfrm>
        </p:grpSpPr>
        <p:sp>
          <p:nvSpPr>
            <p:cNvPr id="1422417" name="Oval 81"/>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8" name="Freeform 82"/>
            <p:cNvSpPr>
              <a:spLocks/>
            </p:cNvSpPr>
            <p:nvPr/>
          </p:nvSpPr>
          <p:spPr bwMode="auto">
            <a:xfrm>
              <a:off x="4332" y="2058"/>
              <a:ext cx="73" cy="79"/>
            </a:xfrm>
            <a:custGeom>
              <a:avLst/>
              <a:gdLst/>
              <a:ahLst/>
              <a:cxnLst>
                <a:cxn ang="0">
                  <a:pos x="22" y="74"/>
                </a:cxn>
                <a:cxn ang="0">
                  <a:pos x="15" y="65"/>
                </a:cxn>
                <a:cxn ang="0">
                  <a:pos x="8" y="56"/>
                </a:cxn>
                <a:cxn ang="0">
                  <a:pos x="4" y="48"/>
                </a:cxn>
                <a:cxn ang="0">
                  <a:pos x="1" y="39"/>
                </a:cxn>
                <a:cxn ang="0">
                  <a:pos x="0" y="32"/>
                </a:cxn>
                <a:cxn ang="0">
                  <a:pos x="1" y="25"/>
                </a:cxn>
                <a:cxn ang="0">
                  <a:pos x="3" y="19"/>
                </a:cxn>
                <a:cxn ang="0">
                  <a:pos x="5" y="17"/>
                </a:cxn>
                <a:cxn ang="0">
                  <a:pos x="18" y="4"/>
                </a:cxn>
                <a:cxn ang="0">
                  <a:pos x="21" y="2"/>
                </a:cxn>
                <a:cxn ang="0">
                  <a:pos x="26" y="0"/>
                </a:cxn>
                <a:cxn ang="0">
                  <a:pos x="31" y="0"/>
                </a:cxn>
                <a:cxn ang="0">
                  <a:pos x="37" y="1"/>
                </a:cxn>
                <a:cxn ang="0">
                  <a:pos x="43" y="2"/>
                </a:cxn>
                <a:cxn ang="0">
                  <a:pos x="49" y="5"/>
                </a:cxn>
                <a:cxn ang="0">
                  <a:pos x="56" y="8"/>
                </a:cxn>
                <a:cxn ang="0">
                  <a:pos x="65" y="4"/>
                </a:cxn>
                <a:cxn ang="0">
                  <a:pos x="41" y="28"/>
                </a:cxn>
                <a:cxn ang="0">
                  <a:pos x="42" y="19"/>
                </a:cxn>
                <a:cxn ang="0">
                  <a:pos x="33" y="15"/>
                </a:cxn>
                <a:cxn ang="0">
                  <a:pos x="26" y="13"/>
                </a:cxn>
                <a:cxn ang="0">
                  <a:pos x="21" y="12"/>
                </a:cxn>
                <a:cxn ang="0">
                  <a:pos x="17" y="12"/>
                </a:cxn>
                <a:cxn ang="0">
                  <a:pos x="14" y="12"/>
                </a:cxn>
                <a:cxn ang="0">
                  <a:pos x="12" y="16"/>
                </a:cxn>
                <a:cxn ang="0">
                  <a:pos x="12" y="22"/>
                </a:cxn>
                <a:cxn ang="0">
                  <a:pos x="13" y="28"/>
                </a:cxn>
                <a:cxn ang="0">
                  <a:pos x="15" y="35"/>
                </a:cxn>
                <a:cxn ang="0">
                  <a:pos x="18" y="42"/>
                </a:cxn>
                <a:cxn ang="0">
                  <a:pos x="23" y="49"/>
                </a:cxn>
                <a:cxn ang="0">
                  <a:pos x="28" y="57"/>
                </a:cxn>
                <a:cxn ang="0">
                  <a:pos x="34" y="64"/>
                </a:cxn>
                <a:cxn ang="0">
                  <a:pos x="26" y="78"/>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9" name="Group 83"/>
          <p:cNvGrpSpPr>
            <a:grpSpLocks/>
          </p:cNvGrpSpPr>
          <p:nvPr/>
        </p:nvGrpSpPr>
        <p:grpSpPr bwMode="auto">
          <a:xfrm>
            <a:off x="6623050" y="3205163"/>
            <a:ext cx="225425" cy="133350"/>
            <a:chOff x="4172" y="2019"/>
            <a:chExt cx="142" cy="84"/>
          </a:xfrm>
        </p:grpSpPr>
        <p:sp>
          <p:nvSpPr>
            <p:cNvPr id="1422420" name="Oval 84"/>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21" name="Freeform 85"/>
            <p:cNvSpPr>
              <a:spLocks/>
            </p:cNvSpPr>
            <p:nvPr/>
          </p:nvSpPr>
          <p:spPr bwMode="auto">
            <a:xfrm>
              <a:off x="4212" y="2025"/>
              <a:ext cx="73" cy="78"/>
            </a:xfrm>
            <a:custGeom>
              <a:avLst/>
              <a:gdLst/>
              <a:ahLst/>
              <a:cxnLst>
                <a:cxn ang="0">
                  <a:pos x="19" y="73"/>
                </a:cxn>
                <a:cxn ang="0">
                  <a:pos x="13" y="64"/>
                </a:cxn>
                <a:cxn ang="0">
                  <a:pos x="7" y="55"/>
                </a:cxn>
                <a:cxn ang="0">
                  <a:pos x="3"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7" y="55"/>
                </a:cxn>
                <a:cxn ang="0">
                  <a:pos x="33" y="63"/>
                </a:cxn>
                <a:cxn ang="0">
                  <a:pos x="23" y="77"/>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22" name="Freeform 86"/>
          <p:cNvSpPr>
            <a:spLocks/>
          </p:cNvSpPr>
          <p:nvPr/>
        </p:nvSpPr>
        <p:spPr bwMode="auto">
          <a:xfrm>
            <a:off x="2463800" y="4903788"/>
            <a:ext cx="282575" cy="142875"/>
          </a:xfrm>
          <a:custGeom>
            <a:avLst/>
            <a:gdLst/>
            <a:ahLst/>
            <a:cxnLst>
              <a:cxn ang="0">
                <a:pos x="177" y="0"/>
              </a:cxn>
              <a:cxn ang="0">
                <a:pos x="138" y="44"/>
              </a:cxn>
              <a:cxn ang="0">
                <a:pos x="155" y="89"/>
              </a:cxn>
              <a:cxn ang="0">
                <a:pos x="0" y="36"/>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3"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a:effectLst/>
        </p:spPr>
        <p:txBody>
          <a:bodyPr/>
          <a:lstStyle/>
          <a:p>
            <a:endParaRPr lang="en-US"/>
          </a:p>
        </p:txBody>
      </p:sp>
      <p:sp>
        <p:nvSpPr>
          <p:cNvPr id="1422424" name="Freeform 88"/>
          <p:cNvSpPr>
            <a:spLocks/>
          </p:cNvSpPr>
          <p:nvPr/>
        </p:nvSpPr>
        <p:spPr bwMode="auto">
          <a:xfrm>
            <a:off x="1595438" y="4721225"/>
            <a:ext cx="165100" cy="146050"/>
          </a:xfrm>
          <a:custGeom>
            <a:avLst/>
            <a:gdLst/>
            <a:ahLst/>
            <a:cxnLst>
              <a:cxn ang="0">
                <a:pos x="0" y="67"/>
              </a:cxn>
              <a:cxn ang="0">
                <a:pos x="73" y="91"/>
              </a:cxn>
              <a:cxn ang="0">
                <a:pos x="103" y="0"/>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5" name="Freeform 89"/>
          <p:cNvSpPr>
            <a:spLocks/>
          </p:cNvSpPr>
          <p:nvPr/>
        </p:nvSpPr>
        <p:spPr bwMode="auto">
          <a:xfrm>
            <a:off x="3016250" y="4860925"/>
            <a:ext cx="82550" cy="268288"/>
          </a:xfrm>
          <a:custGeom>
            <a:avLst/>
            <a:gdLst/>
            <a:ahLst/>
            <a:cxnLst>
              <a:cxn ang="0">
                <a:pos x="8" y="0"/>
              </a:cxn>
              <a:cxn ang="0">
                <a:pos x="51" y="54"/>
              </a:cxn>
              <a:cxn ang="0">
                <a:pos x="0" y="168"/>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6" name="Oval 90"/>
          <p:cNvSpPr>
            <a:spLocks noChangeArrowheads="1"/>
          </p:cNvSpPr>
          <p:nvPr/>
        </p:nvSpPr>
        <p:spPr bwMode="auto">
          <a:xfrm>
            <a:off x="2743200" y="4835525"/>
            <a:ext cx="325438" cy="174625"/>
          </a:xfrm>
          <a:prstGeom prst="ellipse">
            <a:avLst/>
          </a:prstGeom>
          <a:noFill/>
          <a:ln w="25400">
            <a:solidFill>
              <a:srgbClr val="FF0000"/>
            </a:solidFill>
            <a:round/>
            <a:headEnd/>
            <a:tailEnd/>
          </a:ln>
          <a:effectLst/>
        </p:spPr>
        <p:txBody>
          <a:bodyPr wrap="none" anchor="ctr"/>
          <a:lstStyle/>
          <a:p>
            <a:endParaRPr lang="en-US"/>
          </a:p>
        </p:txBody>
      </p:sp>
      <p:sp>
        <p:nvSpPr>
          <p:cNvPr id="1422427" name="Freeform 91"/>
          <p:cNvSpPr>
            <a:spLocks/>
          </p:cNvSpPr>
          <p:nvPr/>
        </p:nvSpPr>
        <p:spPr bwMode="auto">
          <a:xfrm>
            <a:off x="4202113" y="4408488"/>
            <a:ext cx="388937" cy="601662"/>
          </a:xfrm>
          <a:custGeom>
            <a:avLst/>
            <a:gdLst/>
            <a:ahLst/>
            <a:cxnLst>
              <a:cxn ang="0">
                <a:pos x="244" y="378"/>
              </a:cxn>
              <a:cxn ang="0">
                <a:pos x="90" y="252"/>
              </a:cxn>
              <a:cxn ang="0">
                <a:pos x="42" y="180"/>
              </a:cxn>
              <a:cxn ang="0">
                <a:pos x="0" y="0"/>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8"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29"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0"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1"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Polarized Source</a:t>
            </a:r>
          </a:p>
        </p:txBody>
      </p:sp>
      <p:sp>
        <p:nvSpPr>
          <p:cNvPr id="1422432"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a:effectLst/>
        </p:spPr>
        <p:txBody>
          <a:bodyPr wrap="none" lIns="92075" tIns="46038" rIns="92075" bIns="46038">
            <a:spAutoFit/>
          </a:bodyPr>
          <a:lstStyle/>
          <a:p>
            <a:pPr algn="l"/>
            <a:r>
              <a:rPr lang="en-US" sz="1400">
                <a:solidFill>
                  <a:schemeClr val="tx1"/>
                </a:solidFill>
                <a:latin typeface="Arial" charset="0"/>
              </a:rPr>
              <a:t>Spin Rotators</a:t>
            </a:r>
          </a:p>
        </p:txBody>
      </p:sp>
      <p:grpSp>
        <p:nvGrpSpPr>
          <p:cNvPr id="1422433" name="Group 97"/>
          <p:cNvGrpSpPr>
            <a:grpSpLocks/>
          </p:cNvGrpSpPr>
          <p:nvPr/>
        </p:nvGrpSpPr>
        <p:grpSpPr bwMode="auto">
          <a:xfrm>
            <a:off x="3879850" y="4748213"/>
            <a:ext cx="225425" cy="123825"/>
            <a:chOff x="2444" y="2991"/>
            <a:chExt cx="142" cy="78"/>
          </a:xfrm>
        </p:grpSpPr>
        <p:sp>
          <p:nvSpPr>
            <p:cNvPr id="142243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35" name="Freeform 99"/>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36"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7"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8"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9"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440" name="Group 104"/>
          <p:cNvGrpSpPr>
            <a:grpSpLocks/>
          </p:cNvGrpSpPr>
          <p:nvPr/>
        </p:nvGrpSpPr>
        <p:grpSpPr bwMode="auto">
          <a:xfrm>
            <a:off x="4419600" y="5332413"/>
            <a:ext cx="155575" cy="153987"/>
            <a:chOff x="2834" y="3316"/>
            <a:chExt cx="98" cy="97"/>
          </a:xfrm>
        </p:grpSpPr>
        <p:sp>
          <p:nvSpPr>
            <p:cNvPr id="1422441"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2"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3"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4"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445"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46" name="Group 110"/>
          <p:cNvGrpSpPr>
            <a:grpSpLocks/>
          </p:cNvGrpSpPr>
          <p:nvPr/>
        </p:nvGrpSpPr>
        <p:grpSpPr bwMode="auto">
          <a:xfrm>
            <a:off x="2808288" y="5033963"/>
            <a:ext cx="153987" cy="174625"/>
            <a:chOff x="1769" y="3171"/>
            <a:chExt cx="97" cy="110"/>
          </a:xfrm>
        </p:grpSpPr>
        <p:sp>
          <p:nvSpPr>
            <p:cNvPr id="1422447"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8"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49"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50"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p:spPr>
          <p:txBody>
            <a:bodyPr/>
            <a:lstStyle/>
            <a:p>
              <a:endParaRPr lang="en-US"/>
            </a:p>
          </p:txBody>
        </p:sp>
        <p:sp>
          <p:nvSpPr>
            <p:cNvPr id="1422451"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2" name="Group 116"/>
          <p:cNvGrpSpPr>
            <a:grpSpLocks/>
          </p:cNvGrpSpPr>
          <p:nvPr/>
        </p:nvGrpSpPr>
        <p:grpSpPr bwMode="auto">
          <a:xfrm>
            <a:off x="4495800" y="2276475"/>
            <a:ext cx="144463" cy="188913"/>
            <a:chOff x="2832" y="1434"/>
            <a:chExt cx="91" cy="119"/>
          </a:xfrm>
        </p:grpSpPr>
        <p:sp>
          <p:nvSpPr>
            <p:cNvPr id="1422453"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54"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5"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6"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7"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8" name="Group 122"/>
          <p:cNvGrpSpPr>
            <a:grpSpLocks/>
          </p:cNvGrpSpPr>
          <p:nvPr/>
        </p:nvGrpSpPr>
        <p:grpSpPr bwMode="auto">
          <a:xfrm>
            <a:off x="4397375" y="2151063"/>
            <a:ext cx="152400" cy="188912"/>
            <a:chOff x="2770" y="1355"/>
            <a:chExt cx="96" cy="119"/>
          </a:xfrm>
        </p:grpSpPr>
        <p:sp>
          <p:nvSpPr>
            <p:cNvPr id="1422459"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60"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1"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2"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3"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464"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200 MeV Polarimeter</a:t>
            </a:r>
          </a:p>
        </p:txBody>
      </p:sp>
      <p:sp>
        <p:nvSpPr>
          <p:cNvPr id="1422465"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AGS Internal Polarimeter</a:t>
            </a:r>
          </a:p>
        </p:txBody>
      </p:sp>
      <p:sp>
        <p:nvSpPr>
          <p:cNvPr id="1422466"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a:effectLst/>
        </p:spPr>
        <p:txBody>
          <a:bodyPr wrap="none" anchor="ctr"/>
          <a:lstStyle/>
          <a:p>
            <a:endParaRPr lang="en-US"/>
          </a:p>
        </p:txBody>
      </p:sp>
      <p:sp>
        <p:nvSpPr>
          <p:cNvPr id="1422467"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Rf Dipole</a:t>
            </a:r>
          </a:p>
        </p:txBody>
      </p:sp>
      <p:sp>
        <p:nvSpPr>
          <p:cNvPr id="1422468"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69"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0"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1"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a:effectLst/>
        </p:spPr>
        <p:txBody>
          <a:bodyPr lIns="0" tIns="0" rIns="0" bIns="0" anchor="ctr" anchorCtr="1">
            <a:spAutoFit/>
          </a:bodyPr>
          <a:lstStyle/>
          <a:p>
            <a:pPr algn="l"/>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422472" name="Group 136"/>
          <p:cNvGrpSpPr>
            <a:grpSpLocks/>
          </p:cNvGrpSpPr>
          <p:nvPr/>
        </p:nvGrpSpPr>
        <p:grpSpPr bwMode="auto">
          <a:xfrm>
            <a:off x="6216650" y="2465388"/>
            <a:ext cx="139700" cy="223837"/>
            <a:chOff x="3916" y="1553"/>
            <a:chExt cx="88" cy="141"/>
          </a:xfrm>
        </p:grpSpPr>
        <p:sp>
          <p:nvSpPr>
            <p:cNvPr id="1422473"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a:effectLst/>
          </p:spPr>
          <p:txBody>
            <a:bodyPr wrap="none" anchor="ctr"/>
            <a:lstStyle/>
            <a:p>
              <a:endParaRPr lang="en-US"/>
            </a:p>
          </p:txBody>
        </p:sp>
        <p:grpSp>
          <p:nvGrpSpPr>
            <p:cNvPr id="1422474" name="Group 138"/>
            <p:cNvGrpSpPr>
              <a:grpSpLocks/>
            </p:cNvGrpSpPr>
            <p:nvPr/>
          </p:nvGrpSpPr>
          <p:grpSpPr bwMode="auto">
            <a:xfrm>
              <a:off x="3916" y="1658"/>
              <a:ext cx="40" cy="36"/>
              <a:chOff x="3916" y="1658"/>
              <a:chExt cx="40" cy="36"/>
            </a:xfrm>
          </p:grpSpPr>
          <p:sp>
            <p:nvSpPr>
              <p:cNvPr id="1422475"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6"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77" name="Group 141"/>
            <p:cNvGrpSpPr>
              <a:grpSpLocks/>
            </p:cNvGrpSpPr>
            <p:nvPr/>
          </p:nvGrpSpPr>
          <p:grpSpPr bwMode="auto">
            <a:xfrm>
              <a:off x="3964" y="1553"/>
              <a:ext cx="40" cy="36"/>
              <a:chOff x="3964" y="1553"/>
              <a:chExt cx="40" cy="36"/>
            </a:xfrm>
          </p:grpSpPr>
          <p:sp>
            <p:nvSpPr>
              <p:cNvPr id="1422478"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9"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grpSp>
        <p:nvGrpSpPr>
          <p:cNvPr id="1422480" name="Group 144"/>
          <p:cNvGrpSpPr>
            <a:grpSpLocks/>
          </p:cNvGrpSpPr>
          <p:nvPr/>
        </p:nvGrpSpPr>
        <p:grpSpPr bwMode="auto">
          <a:xfrm>
            <a:off x="2438400" y="1600200"/>
            <a:ext cx="2971800" cy="609600"/>
            <a:chOff x="1536" y="1008"/>
            <a:chExt cx="1872" cy="384"/>
          </a:xfrm>
        </p:grpSpPr>
        <p:sp>
          <p:nvSpPr>
            <p:cNvPr id="1422481"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2"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a:effectLst/>
          </p:spPr>
          <p:txBody>
            <a:bodyPr lIns="0" tIns="0" rIns="0" bIns="0">
              <a:spAutoFit/>
            </a:bodyPr>
            <a:lstStyle/>
            <a:p>
              <a:pPr algn="l"/>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422483"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4" name="Rectangle 148"/>
          <p:cNvSpPr>
            <a:spLocks noChangeArrowheads="1"/>
          </p:cNvSpPr>
          <p:nvPr/>
        </p:nvSpPr>
        <p:spPr bwMode="auto">
          <a:xfrm>
            <a:off x="1892300" y="3200400"/>
            <a:ext cx="88106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HENIX</a:t>
            </a:r>
          </a:p>
        </p:txBody>
      </p:sp>
      <p:sp>
        <p:nvSpPr>
          <p:cNvPr id="1422485" name="Rectangle 149"/>
          <p:cNvSpPr>
            <a:spLocks noChangeArrowheads="1"/>
          </p:cNvSpPr>
          <p:nvPr/>
        </p:nvSpPr>
        <p:spPr bwMode="auto">
          <a:xfrm>
            <a:off x="1130300" y="2286000"/>
            <a:ext cx="98901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HOBOS</a:t>
            </a:r>
          </a:p>
        </p:txBody>
      </p:sp>
      <p:sp>
        <p:nvSpPr>
          <p:cNvPr id="1422486" name="Rectangle 150"/>
          <p:cNvSpPr>
            <a:spLocks noChangeArrowheads="1"/>
          </p:cNvSpPr>
          <p:nvPr/>
        </p:nvSpPr>
        <p:spPr bwMode="auto">
          <a:xfrm>
            <a:off x="6324600" y="2209800"/>
            <a:ext cx="1803400"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B</a:t>
            </a:r>
            <a:r>
              <a:rPr lang="en-US" sz="1400" b="1">
                <a:latin typeface="Arial" charset="0"/>
              </a:rPr>
              <a:t>RAHMS &amp; PP2PP</a:t>
            </a:r>
          </a:p>
        </p:txBody>
      </p:sp>
      <p:sp>
        <p:nvSpPr>
          <p:cNvPr id="1422487" name="Rectangle 151"/>
          <p:cNvSpPr>
            <a:spLocks noChangeArrowheads="1"/>
          </p:cNvSpPr>
          <p:nvPr/>
        </p:nvSpPr>
        <p:spPr bwMode="auto">
          <a:xfrm>
            <a:off x="3873500" y="3429000"/>
            <a:ext cx="701675"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S</a:t>
            </a:r>
            <a:r>
              <a:rPr lang="en-US" sz="1400" b="1">
                <a:latin typeface="Arial" charset="0"/>
              </a:rPr>
              <a:t>TAR</a:t>
            </a:r>
          </a:p>
        </p:txBody>
      </p:sp>
      <p:sp>
        <p:nvSpPr>
          <p:cNvPr id="1422488"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9"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0"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1"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2"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3"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4"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5"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AGS pC Polarimeter</a:t>
            </a:r>
          </a:p>
        </p:txBody>
      </p:sp>
      <p:grpSp>
        <p:nvGrpSpPr>
          <p:cNvPr id="1422496" name="Group 160"/>
          <p:cNvGrpSpPr>
            <a:grpSpLocks/>
          </p:cNvGrpSpPr>
          <p:nvPr/>
        </p:nvGrpSpPr>
        <p:grpSpPr bwMode="auto">
          <a:xfrm>
            <a:off x="3432175" y="4752975"/>
            <a:ext cx="225425" cy="123825"/>
            <a:chOff x="2444" y="2991"/>
            <a:chExt cx="142" cy="78"/>
          </a:xfrm>
        </p:grpSpPr>
        <p:sp>
          <p:nvSpPr>
            <p:cNvPr id="1422497"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98" name="Freeform 16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99" name="Group 163"/>
          <p:cNvGrpSpPr>
            <a:grpSpLocks/>
          </p:cNvGrpSpPr>
          <p:nvPr/>
        </p:nvGrpSpPr>
        <p:grpSpPr bwMode="auto">
          <a:xfrm>
            <a:off x="4191000" y="5410200"/>
            <a:ext cx="155575" cy="153988"/>
            <a:chOff x="2834" y="3316"/>
            <a:chExt cx="98" cy="97"/>
          </a:xfrm>
        </p:grpSpPr>
        <p:sp>
          <p:nvSpPr>
            <p:cNvPr id="1422500"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501"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2"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3"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504"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505"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506" name="Group 170"/>
          <p:cNvGrpSpPr>
            <a:grpSpLocks/>
          </p:cNvGrpSpPr>
          <p:nvPr/>
        </p:nvGrpSpPr>
        <p:grpSpPr bwMode="auto">
          <a:xfrm>
            <a:off x="4575175" y="5057775"/>
            <a:ext cx="225425" cy="123825"/>
            <a:chOff x="2444" y="2991"/>
            <a:chExt cx="142" cy="78"/>
          </a:xfrm>
        </p:grpSpPr>
        <p:sp>
          <p:nvSpPr>
            <p:cNvPr id="1422507"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508" name="Freeform 17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509"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Partial Snake</a:t>
            </a:r>
          </a:p>
        </p:txBody>
      </p:sp>
      <p:sp>
        <p:nvSpPr>
          <p:cNvPr id="1422510"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Siberian Snakes</a:t>
            </a:r>
          </a:p>
        </p:txBody>
      </p:sp>
      <p:sp>
        <p:nvSpPr>
          <p:cNvPr id="1422511"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Siberian Snakes</a:t>
            </a:r>
          </a:p>
        </p:txBody>
      </p:sp>
      <p:grpSp>
        <p:nvGrpSpPr>
          <p:cNvPr id="1422512" name="Group 176"/>
          <p:cNvGrpSpPr>
            <a:grpSpLocks/>
          </p:cNvGrpSpPr>
          <p:nvPr/>
        </p:nvGrpSpPr>
        <p:grpSpPr bwMode="auto">
          <a:xfrm>
            <a:off x="4765675" y="4267200"/>
            <a:ext cx="1120775" cy="762000"/>
            <a:chOff x="3002" y="2688"/>
            <a:chExt cx="706" cy="480"/>
          </a:xfrm>
        </p:grpSpPr>
        <p:sp>
          <p:nvSpPr>
            <p:cNvPr id="1422513"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Helical Partial</a:t>
              </a:r>
            </a:p>
            <a:p>
              <a:pPr algn="l"/>
              <a:r>
                <a:rPr lang="en-US" sz="1200">
                  <a:solidFill>
                    <a:schemeClr val="tx1"/>
                  </a:solidFill>
                  <a:latin typeface="Arial" charset="0"/>
                </a:rPr>
                <a:t>  Snake</a:t>
              </a:r>
            </a:p>
          </p:txBody>
        </p:sp>
        <p:sp>
          <p:nvSpPr>
            <p:cNvPr id="1422514"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a:effectLst/>
          </p:spPr>
          <p:txBody>
            <a:bodyPr/>
            <a:lstStyle/>
            <a:p>
              <a:endParaRPr lang="en-US"/>
            </a:p>
          </p:txBody>
        </p:sp>
      </p:grpSp>
      <p:grpSp>
        <p:nvGrpSpPr>
          <p:cNvPr id="1422515" name="Group 179"/>
          <p:cNvGrpSpPr>
            <a:grpSpLocks/>
          </p:cNvGrpSpPr>
          <p:nvPr/>
        </p:nvGrpSpPr>
        <p:grpSpPr bwMode="auto">
          <a:xfrm>
            <a:off x="2057400" y="4440238"/>
            <a:ext cx="1295400" cy="360362"/>
            <a:chOff x="1296" y="2797"/>
            <a:chExt cx="816" cy="227"/>
          </a:xfrm>
        </p:grpSpPr>
        <p:sp>
          <p:nvSpPr>
            <p:cNvPr id="1422516"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Strong Snake</a:t>
              </a:r>
            </a:p>
          </p:txBody>
        </p:sp>
        <p:sp>
          <p:nvSpPr>
            <p:cNvPr id="1422517"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a:effectLst/>
          </p:spPr>
          <p:txBody>
            <a:bodyPr/>
            <a:lstStyle/>
            <a:p>
              <a:endParaRPr lang="en-US"/>
            </a:p>
          </p:txBody>
        </p:sp>
      </p:grpSp>
      <p:sp>
        <p:nvSpPr>
          <p:cNvPr id="142251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Spin Flipper</a:t>
            </a:r>
          </a:p>
        </p:txBody>
      </p:sp>
      <p:sp>
        <p:nvSpPr>
          <p:cNvPr id="142251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0" name="Rectangle 184"/>
          <p:cNvSpPr>
            <a:spLocks noGrp="1" noChangeArrowheads="1"/>
          </p:cNvSpPr>
          <p:nvPr>
            <p:ph type="title"/>
          </p:nvPr>
        </p:nvSpPr>
        <p:spPr/>
        <p:txBody>
          <a:bodyPr/>
          <a:lstStyle/>
          <a:p>
            <a:r>
              <a:rPr lang="en-US"/>
              <a:t>RHIC as a Polarized p+p Collider</a:t>
            </a:r>
          </a:p>
        </p:txBody>
      </p:sp>
      <p:sp>
        <p:nvSpPr>
          <p:cNvPr id="142252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2" name="Text Box 186"/>
          <p:cNvSpPr txBox="1">
            <a:spLocks noChangeArrowheads="1"/>
          </p:cNvSpPr>
          <p:nvPr/>
        </p:nvSpPr>
        <p:spPr bwMode="auto">
          <a:xfrm>
            <a:off x="6324600" y="4038600"/>
            <a:ext cx="2743200" cy="2282825"/>
          </a:xfrm>
          <a:prstGeom prst="rect">
            <a:avLst/>
          </a:prstGeom>
          <a:noFill/>
          <a:ln w="9525">
            <a:noFill/>
            <a:miter lim="800000"/>
            <a:headEnd/>
            <a:tailEnd/>
          </a:ln>
          <a:effectLst/>
        </p:spPr>
        <p:txBody>
          <a:bodyPr>
            <a:spAutoFit/>
          </a:bodyPr>
          <a:lstStyle/>
          <a:p>
            <a:pPr algn="l"/>
            <a:r>
              <a:rPr lang="en-US"/>
              <a:t>Various equipment to </a:t>
            </a:r>
            <a:r>
              <a:rPr lang="en-US" i="1">
                <a:solidFill>
                  <a:srgbClr val="00FFFF"/>
                </a:solidFill>
              </a:rPr>
              <a:t>maintain</a:t>
            </a:r>
            <a:r>
              <a:rPr lang="en-US"/>
              <a:t> and </a:t>
            </a:r>
            <a:r>
              <a:rPr lang="en-US" i="1">
                <a:solidFill>
                  <a:srgbClr val="FFCC00"/>
                </a:solidFill>
              </a:rPr>
              <a:t>measure</a:t>
            </a:r>
            <a:r>
              <a:rPr lang="en-US"/>
              <a:t> beam  polarization through acceleration and storage</a:t>
            </a:r>
          </a:p>
        </p:txBody>
      </p:sp>
      <p:sp>
        <p:nvSpPr>
          <p:cNvPr id="142252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52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a:effectLst/>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p:oleObj spid="_x0000_s1422526" name="Bitmap Image" r:id="rId5" imgW="5706272" imgH="4352381" progId="PBrush">
              <p:embed/>
            </p:oleObj>
          </a:graphicData>
        </a:graphic>
      </p:graphicFrame>
      <p:pic>
        <p:nvPicPr>
          <p:cNvPr id="1422527" name="Picture 347" descr="P1010001-cropped"/>
          <p:cNvPicPr>
            <a:picLocks noChangeAspect="1" noChangeArrowheads="1"/>
          </p:cNvPicPr>
          <p:nvPr/>
        </p:nvPicPr>
        <p:blipFill>
          <a:blip r:embed="rId6"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7"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8"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9"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0"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1"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197"/>
          <p:cNvGraphicFramePr>
            <a:graphicFrameLocks noChangeAspect="1"/>
          </p:cNvGraphicFramePr>
          <p:nvPr/>
        </p:nvGraphicFramePr>
        <p:xfrm>
          <a:off x="2309813" y="152400"/>
          <a:ext cx="944562" cy="1447800"/>
        </p:xfrm>
        <a:graphic>
          <a:graphicData uri="http://schemas.openxmlformats.org/presentationml/2006/ole">
            <p:oleObj spid="_x0000_s1422533" name="Photo Editor Photo" r:id="rId12" imgW="3123810" imgH="4800000" progId="">
              <p:embed/>
            </p:oleObj>
          </a:graphicData>
        </a:graphic>
      </p:graphicFrame>
      <p:sp>
        <p:nvSpPr>
          <p:cNvPr id="201" name="Slide Number Placeholder 200"/>
          <p:cNvSpPr>
            <a:spLocks noGrp="1"/>
          </p:cNvSpPr>
          <p:nvPr>
            <p:ph type="sldNum" sz="quarter" idx="12"/>
          </p:nvPr>
        </p:nvSpPr>
        <p:spPr/>
        <p:txBody>
          <a:bodyPr/>
          <a:lstStyle/>
          <a:p>
            <a:fld id="{CC80A51C-0834-4D37-9F6C-E61A03BDE5A5}" type="slidenum">
              <a:rPr lang="en-US" smtClean="0"/>
              <a:pPr/>
              <a:t>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0" grpId="0"/>
      <p:bldP spid="14225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p>
            <a:fld id="{B5B6A1F3-4395-44E4-B358-6D3E542A19A7}" type="slidenum">
              <a:rPr lang="en-US"/>
              <a:pPr/>
              <a:t>30</a:t>
            </a:fld>
            <a:endParaRPr lang="en-US"/>
          </a:p>
        </p:txBody>
      </p:sp>
      <p:sp>
        <p:nvSpPr>
          <p:cNvPr id="38915" name="Rectangle 1"/>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40965" name="Rectangle 5"/>
          <p:cNvSpPr>
            <a:spLocks noGrp="1" noChangeArrowheads="1"/>
          </p:cNvSpPr>
          <p:nvPr>
            <p:ph type="title"/>
          </p:nvPr>
        </p:nvSpPr>
        <p:spPr/>
        <p:txBody>
          <a:bodyPr rIns="132080"/>
          <a:lstStyle/>
          <a:p>
            <a:pPr indent="0" eaLnBrk="1" hangingPunct="1">
              <a:defRPr/>
            </a:pPr>
            <a:r>
              <a:rPr lang="en-US" sz="4000" dirty="0" smtClean="0"/>
              <a:t>Preliminary A</a:t>
            </a:r>
            <a:r>
              <a:rPr lang="en-US" sz="4000" baseline="-25000" dirty="0" smtClean="0"/>
              <a:t>L</a:t>
            </a:r>
            <a:r>
              <a:rPr lang="en-US" sz="4000" dirty="0" smtClean="0"/>
              <a:t> Results from 2009 </a:t>
            </a:r>
            <a:br>
              <a:rPr lang="en-US" sz="4000" dirty="0" smtClean="0"/>
            </a:br>
            <a:r>
              <a:rPr lang="en-US" sz="4000" dirty="0" smtClean="0"/>
              <a:t>500 </a:t>
            </a:r>
            <a:r>
              <a:rPr lang="en-US" sz="4000" dirty="0" err="1" smtClean="0"/>
              <a:t>GeV</a:t>
            </a:r>
            <a:r>
              <a:rPr lang="en-US" sz="4000" dirty="0" smtClean="0"/>
              <a:t> Commissioning Run</a:t>
            </a:r>
          </a:p>
        </p:txBody>
      </p:sp>
      <p:pic>
        <p:nvPicPr>
          <p:cNvPr id="40967" name="Picture 7"/>
          <p:cNvPicPr>
            <a:picLocks noChangeAspect="1" noChangeArrowheads="1"/>
          </p:cNvPicPr>
          <p:nvPr/>
        </p:nvPicPr>
        <p:blipFill>
          <a:blip r:embed="rId3" cstate="print"/>
          <a:srcRect/>
          <a:stretch>
            <a:fillRect/>
          </a:stretch>
        </p:blipFill>
        <p:spPr bwMode="auto">
          <a:xfrm>
            <a:off x="504254" y="1181100"/>
            <a:ext cx="3789234" cy="5295900"/>
          </a:xfrm>
          <a:prstGeom prst="rect">
            <a:avLst/>
          </a:prstGeom>
          <a:noFill/>
          <a:ln w="12700">
            <a:noFill/>
            <a:miter lim="800000"/>
            <a:headEnd/>
            <a:tailEnd/>
          </a:ln>
        </p:spPr>
      </p:pic>
      <p:pic>
        <p:nvPicPr>
          <p:cNvPr id="40968" name="Picture 8"/>
          <p:cNvPicPr>
            <a:picLocks noChangeAspect="1" noChangeArrowheads="1"/>
          </p:cNvPicPr>
          <p:nvPr/>
        </p:nvPicPr>
        <p:blipFill>
          <a:blip r:embed="rId4" cstate="print"/>
          <a:srcRect/>
          <a:stretch>
            <a:fillRect/>
          </a:stretch>
        </p:blipFill>
        <p:spPr bwMode="auto">
          <a:xfrm>
            <a:off x="492527" y="1257300"/>
            <a:ext cx="3863992" cy="5207000"/>
          </a:xfrm>
          <a:prstGeom prst="rect">
            <a:avLst/>
          </a:prstGeom>
          <a:noFill/>
          <a:ln w="12700">
            <a:noFill/>
            <a:miter lim="800000"/>
            <a:headEnd/>
            <a:tailEnd/>
          </a:ln>
        </p:spPr>
      </p:pic>
      <p:grpSp>
        <p:nvGrpSpPr>
          <p:cNvPr id="2" name="Group 9"/>
          <p:cNvGrpSpPr>
            <a:grpSpLocks/>
          </p:cNvGrpSpPr>
          <p:nvPr/>
        </p:nvGrpSpPr>
        <p:grpSpPr bwMode="auto">
          <a:xfrm>
            <a:off x="4479651" y="1333500"/>
            <a:ext cx="4456197" cy="1562100"/>
            <a:chOff x="0" y="0"/>
            <a:chExt cx="3040" cy="984"/>
          </a:xfrm>
        </p:grpSpPr>
        <p:sp>
          <p:nvSpPr>
            <p:cNvPr id="38925" name="AutoShape 10"/>
            <p:cNvSpPr>
              <a:spLocks/>
            </p:cNvSpPr>
            <p:nvPr/>
          </p:nvSpPr>
          <p:spPr bwMode="auto">
            <a:xfrm>
              <a:off x="0" y="0"/>
              <a:ext cx="3040" cy="984"/>
            </a:xfrm>
            <a:prstGeom prst="roundRect">
              <a:avLst>
                <a:gd name="adj" fmla="val 12194"/>
              </a:avLst>
            </a:prstGeom>
            <a:gradFill rotWithShape="0">
              <a:gsLst>
                <a:gs pos="0">
                  <a:srgbClr val="EDF1F0"/>
                </a:gs>
                <a:gs pos="100000">
                  <a:srgbClr val="F9DB87"/>
                </a:gs>
              </a:gsLst>
              <a:lin ang="0" scaled="1"/>
            </a:gradFill>
            <a:ln w="12700">
              <a:noFill/>
              <a:round/>
              <a:headEnd/>
              <a:tailEnd/>
            </a:ln>
          </p:spPr>
          <p:txBody>
            <a:bodyPr lIns="0" tIns="0" rIns="0" bIns="0"/>
            <a:lstStyle/>
            <a:p>
              <a:endParaRPr lang="en-US"/>
            </a:p>
          </p:txBody>
        </p:sp>
        <p:pic>
          <p:nvPicPr>
            <p:cNvPr id="38926" name="Picture 11"/>
            <p:cNvPicPr>
              <a:picLocks noChangeAspect="1" noChangeArrowheads="1"/>
            </p:cNvPicPr>
            <p:nvPr/>
          </p:nvPicPr>
          <p:blipFill>
            <a:blip r:embed="rId5" cstate="print"/>
            <a:srcRect r="75517"/>
            <a:stretch>
              <a:fillRect/>
            </a:stretch>
          </p:blipFill>
          <p:spPr bwMode="auto">
            <a:xfrm>
              <a:off x="110" y="428"/>
              <a:ext cx="735" cy="457"/>
            </a:xfrm>
            <a:prstGeom prst="rect">
              <a:avLst/>
            </a:prstGeom>
            <a:noFill/>
            <a:ln w="12700">
              <a:noFill/>
              <a:miter lim="800000"/>
              <a:headEnd/>
              <a:tailEnd/>
            </a:ln>
          </p:spPr>
        </p:pic>
        <p:pic>
          <p:nvPicPr>
            <p:cNvPr id="38927" name="Picture 12"/>
            <p:cNvPicPr>
              <a:picLocks noChangeAspect="1" noChangeArrowheads="1"/>
            </p:cNvPicPr>
            <p:nvPr/>
          </p:nvPicPr>
          <p:blipFill>
            <a:blip r:embed="rId6" cstate="print"/>
            <a:srcRect l="28024"/>
            <a:stretch>
              <a:fillRect/>
            </a:stretch>
          </p:blipFill>
          <p:spPr bwMode="auto">
            <a:xfrm>
              <a:off x="888" y="439"/>
              <a:ext cx="2043" cy="434"/>
            </a:xfrm>
            <a:prstGeom prst="rect">
              <a:avLst/>
            </a:prstGeom>
            <a:noFill/>
            <a:ln w="12700">
              <a:noFill/>
              <a:miter lim="800000"/>
              <a:headEnd/>
              <a:tailEnd/>
            </a:ln>
          </p:spPr>
        </p:pic>
        <p:sp>
          <p:nvSpPr>
            <p:cNvPr id="38928" name="Rectangle 13"/>
            <p:cNvSpPr>
              <a:spLocks/>
            </p:cNvSpPr>
            <p:nvPr/>
          </p:nvSpPr>
          <p:spPr bwMode="auto">
            <a:xfrm>
              <a:off x="192" y="72"/>
              <a:ext cx="2720" cy="248"/>
            </a:xfrm>
            <a:prstGeom prst="rect">
              <a:avLst/>
            </a:prstGeom>
            <a:noFill/>
            <a:ln w="12700">
              <a:noFill/>
              <a:miter lim="800000"/>
              <a:headEnd/>
              <a:tailEnd/>
            </a:ln>
          </p:spPr>
          <p:txBody>
            <a:bodyPr lIns="0" tIns="0" rIns="40639" bIns="0"/>
            <a:lstStyle/>
            <a:p>
              <a:pPr marL="39688" algn="ctr"/>
              <a:r>
                <a:rPr lang="en-US" sz="1600" dirty="0">
                  <a:solidFill>
                    <a:srgbClr val="000000"/>
                  </a:solidFill>
                  <a:latin typeface="Comic Sans MS" pitchFamily="66" charset="0"/>
                  <a:ea typeface="Comic Sans MS" pitchFamily="66" charset="0"/>
                  <a:cs typeface="Comic Sans MS" pitchFamily="66" charset="0"/>
                  <a:sym typeface="Comic Sans MS" pitchFamily="66" charset="0"/>
                </a:rPr>
                <a:t>STAR Preliminary Run 9 </a:t>
              </a:r>
              <a:endParaRPr lang="en-US" sz="1600" dirty="0" smtClean="0">
                <a:solidFill>
                  <a:srgbClr val="000000"/>
                </a:solidFill>
                <a:latin typeface="Comic Sans MS" pitchFamily="66" charset="0"/>
                <a:ea typeface="Comic Sans MS" pitchFamily="66" charset="0"/>
                <a:cs typeface="Comic Sans MS" pitchFamily="66" charset="0"/>
                <a:sym typeface="Comic Sans MS" pitchFamily="66" charset="0"/>
              </a:endParaRPr>
            </a:p>
            <a:p>
              <a:pPr marL="39688" algn="ctr"/>
              <a:r>
                <a:rPr lang="en-US" sz="1600" dirty="0" smtClean="0">
                  <a:solidFill>
                    <a:srgbClr val="000000"/>
                  </a:solidFill>
                  <a:latin typeface="Comic Sans MS" pitchFamily="66" charset="0"/>
                  <a:ea typeface="Comic Sans MS" pitchFamily="66" charset="0"/>
                  <a:cs typeface="Comic Sans MS" pitchFamily="66" charset="0"/>
                  <a:sym typeface="Comic Sans MS" pitchFamily="66" charset="0"/>
                </a:rPr>
                <a:t>(</a:t>
              </a:r>
              <a:r>
                <a:rPr lang="en-US" sz="1600" dirty="0" err="1">
                  <a:solidFill>
                    <a:srgbClr val="000000"/>
                  </a:solidFill>
                  <a:latin typeface="Comic Sans MS" pitchFamily="66" charset="0"/>
                  <a:ea typeface="Comic Sans MS" pitchFamily="66" charset="0"/>
                  <a:cs typeface="Comic Sans MS" pitchFamily="66" charset="0"/>
                  <a:sym typeface="Comic Sans MS" pitchFamily="66" charset="0"/>
                </a:rPr>
                <a:t>p+p</a:t>
              </a:r>
              <a:r>
                <a:rPr lang="en-US" sz="1600" dirty="0">
                  <a:solidFill>
                    <a:srgbClr val="000000"/>
                  </a:solidFill>
                  <a:latin typeface="Comic Sans MS" pitchFamily="66" charset="0"/>
                  <a:ea typeface="Comic Sans MS" pitchFamily="66" charset="0"/>
                  <a:cs typeface="Comic Sans MS" pitchFamily="66" charset="0"/>
                  <a:sym typeface="Comic Sans MS" pitchFamily="66" charset="0"/>
                </a:rPr>
                <a:t> √s=500 </a:t>
              </a:r>
              <a:r>
                <a:rPr lang="en-US" sz="1600" dirty="0" err="1">
                  <a:solidFill>
                    <a:srgbClr val="000000"/>
                  </a:solidFill>
                  <a:latin typeface="Comic Sans MS" pitchFamily="66" charset="0"/>
                  <a:ea typeface="Comic Sans MS" pitchFamily="66" charset="0"/>
                  <a:cs typeface="Comic Sans MS" pitchFamily="66" charset="0"/>
                  <a:sym typeface="Comic Sans MS" pitchFamily="66" charset="0"/>
                </a:rPr>
                <a:t>GeV</a:t>
              </a:r>
              <a:r>
                <a:rPr lang="en-US" sz="1600" dirty="0">
                  <a:solidFill>
                    <a:srgbClr val="000000"/>
                  </a:solidFill>
                  <a:latin typeface="Comic Sans MS" pitchFamily="66" charset="0"/>
                  <a:ea typeface="Comic Sans MS" pitchFamily="66" charset="0"/>
                  <a:cs typeface="Comic Sans MS" pitchFamily="66" charset="0"/>
                  <a:sym typeface="Comic Sans MS" pitchFamily="66" charset="0"/>
                </a:rPr>
                <a:t>)</a:t>
              </a:r>
            </a:p>
          </p:txBody>
        </p:sp>
      </p:grpSp>
      <p:sp>
        <p:nvSpPr>
          <p:cNvPr id="40974" name="Rectangle 14"/>
          <p:cNvSpPr>
            <a:spLocks/>
          </p:cNvSpPr>
          <p:nvPr/>
        </p:nvSpPr>
        <p:spPr bwMode="auto">
          <a:xfrm>
            <a:off x="4491378" y="3155950"/>
            <a:ext cx="4538285" cy="3263900"/>
          </a:xfrm>
          <a:prstGeom prst="rect">
            <a:avLst/>
          </a:prstGeom>
          <a:noFill/>
          <a:ln w="12700">
            <a:noFill/>
            <a:miter lim="800000"/>
            <a:headEnd/>
            <a:tailEnd/>
          </a:ln>
        </p:spPr>
        <p:txBody>
          <a:bodyPr lIns="0" tIns="0" rIns="40639" bIns="0" anchor="ctr"/>
          <a:lstStyle/>
          <a:p>
            <a:pPr marL="400050" indent="-360363" algn="l">
              <a:lnSpc>
                <a:spcPct val="160000"/>
              </a:lnSpc>
              <a:buSzPct val="77000"/>
              <a:buFontTx/>
              <a:buBlip>
                <a:blip r:embed="rId7"/>
              </a:buBlip>
            </a:pPr>
            <a:r>
              <a:rPr lang="en-US" sz="2600" dirty="0">
                <a:latin typeface="+mj-lt"/>
                <a:ea typeface="Comic Sans MS" pitchFamily="66" charset="0"/>
                <a:cs typeface="Comic Sans MS" pitchFamily="66" charset="0"/>
                <a:sym typeface="Comic Sans MS" pitchFamily="66" charset="0"/>
              </a:rPr>
              <a:t>A</a:t>
            </a:r>
            <a:r>
              <a:rPr lang="en-US" sz="2600" baseline="-6000" dirty="0">
                <a:latin typeface="+mj-lt"/>
                <a:ea typeface="Comic Sans MS" pitchFamily="66" charset="0"/>
                <a:cs typeface="Comic Sans MS" pitchFamily="66" charset="0"/>
                <a:sym typeface="Comic Sans MS" pitchFamily="66" charset="0"/>
              </a:rPr>
              <a:t>L</a:t>
            </a:r>
            <a:r>
              <a:rPr lang="en-US" sz="2600" dirty="0">
                <a:latin typeface="+mj-lt"/>
                <a:ea typeface="Comic Sans MS" pitchFamily="66" charset="0"/>
                <a:cs typeface="Comic Sans MS" pitchFamily="66" charset="0"/>
                <a:sym typeface="Comic Sans MS" pitchFamily="66" charset="0"/>
              </a:rPr>
              <a:t>(W</a:t>
            </a:r>
            <a:r>
              <a:rPr lang="en-US" sz="2600" baseline="32000" dirty="0">
                <a:latin typeface="+mj-lt"/>
                <a:ea typeface="Comic Sans MS" pitchFamily="66" charset="0"/>
                <a:cs typeface="Comic Sans MS" pitchFamily="66" charset="0"/>
                <a:sym typeface="Comic Sans MS" pitchFamily="66" charset="0"/>
              </a:rPr>
              <a:t>+</a:t>
            </a:r>
            <a:r>
              <a:rPr lang="en-US" sz="2600" dirty="0">
                <a:latin typeface="+mj-lt"/>
                <a:ea typeface="Comic Sans MS" pitchFamily="66" charset="0"/>
                <a:cs typeface="Comic Sans MS" pitchFamily="66" charset="0"/>
                <a:sym typeface="Comic Sans MS" pitchFamily="66" charset="0"/>
              </a:rPr>
              <a:t>) negative with a significance of </a:t>
            </a:r>
            <a:r>
              <a:rPr lang="en-US" sz="2600" dirty="0" smtClean="0">
                <a:latin typeface="+mj-lt"/>
                <a:ea typeface="Comic Sans MS" pitchFamily="66" charset="0"/>
                <a:cs typeface="Comic Sans MS" pitchFamily="66" charset="0"/>
                <a:sym typeface="Comic Sans MS" pitchFamily="66" charset="0"/>
              </a:rPr>
              <a:t>3.3σ</a:t>
            </a:r>
          </a:p>
          <a:p>
            <a:pPr marL="857250" lvl="1" indent="-360363" algn="l">
              <a:lnSpc>
                <a:spcPct val="160000"/>
              </a:lnSpc>
              <a:buSzPct val="77000"/>
              <a:buFontTx/>
              <a:buBlip>
                <a:blip r:embed="rId7"/>
              </a:buBlip>
            </a:pPr>
            <a:r>
              <a:rPr lang="en-US" dirty="0" smtClean="0">
                <a:latin typeface="+mj-lt"/>
                <a:ea typeface="Comic Sans MS" pitchFamily="66" charset="0"/>
                <a:cs typeface="Comic Sans MS" pitchFamily="66" charset="0"/>
                <a:sym typeface="Comic Sans MS" pitchFamily="66" charset="0"/>
              </a:rPr>
              <a:t>First non-zero </a:t>
            </a:r>
            <a:r>
              <a:rPr lang="en-US" dirty="0" err="1" smtClean="0">
                <a:latin typeface="+mj-lt"/>
                <a:ea typeface="Comic Sans MS" pitchFamily="66" charset="0"/>
                <a:cs typeface="Comic Sans MS" pitchFamily="66" charset="0"/>
                <a:sym typeface="Comic Sans MS" pitchFamily="66" charset="0"/>
              </a:rPr>
              <a:t>helicity</a:t>
            </a:r>
            <a:r>
              <a:rPr lang="en-US" dirty="0" smtClean="0">
                <a:latin typeface="+mj-lt"/>
                <a:ea typeface="Comic Sans MS" pitchFamily="66" charset="0"/>
                <a:cs typeface="Comic Sans MS" pitchFamily="66" charset="0"/>
                <a:sym typeface="Comic Sans MS" pitchFamily="66" charset="0"/>
              </a:rPr>
              <a:t> asymmetry at RHIC!</a:t>
            </a:r>
            <a:endParaRPr lang="en-US" dirty="0">
              <a:latin typeface="+mj-lt"/>
              <a:ea typeface="Comic Sans MS" pitchFamily="66" charset="0"/>
              <a:cs typeface="Comic Sans MS" pitchFamily="66" charset="0"/>
              <a:sym typeface="Comic Sans MS" pitchFamily="66" charset="0"/>
            </a:endParaRPr>
          </a:p>
          <a:p>
            <a:pPr marL="400050" indent="-360363" algn="l">
              <a:lnSpc>
                <a:spcPct val="160000"/>
              </a:lnSpc>
              <a:buSzPct val="77000"/>
              <a:buFontTx/>
              <a:buBlip>
                <a:blip r:embed="rId7"/>
              </a:buBlip>
            </a:pPr>
            <a:r>
              <a:rPr lang="en-US" sz="2600" dirty="0">
                <a:latin typeface="+mj-lt"/>
                <a:ea typeface="Comic Sans MS" pitchFamily="66" charset="0"/>
                <a:cs typeface="Comic Sans MS" pitchFamily="66" charset="0"/>
                <a:sym typeface="Comic Sans MS" pitchFamily="66" charset="0"/>
              </a:rPr>
              <a:t>A</a:t>
            </a:r>
            <a:r>
              <a:rPr lang="en-US" sz="2600" baseline="-6000" dirty="0">
                <a:latin typeface="+mj-lt"/>
                <a:ea typeface="Comic Sans MS" pitchFamily="66" charset="0"/>
                <a:cs typeface="Comic Sans MS" pitchFamily="66" charset="0"/>
                <a:sym typeface="Comic Sans MS" pitchFamily="66" charset="0"/>
              </a:rPr>
              <a:t>L</a:t>
            </a:r>
            <a:r>
              <a:rPr lang="en-US" sz="2600" dirty="0">
                <a:latin typeface="+mj-lt"/>
                <a:ea typeface="Comic Sans MS" pitchFamily="66" charset="0"/>
                <a:cs typeface="Comic Sans MS" pitchFamily="66" charset="0"/>
                <a:sym typeface="Comic Sans MS" pitchFamily="66" charset="0"/>
              </a:rPr>
              <a:t>(W</a:t>
            </a:r>
            <a:r>
              <a:rPr lang="en-US" sz="2600" baseline="32000" dirty="0">
                <a:latin typeface="+mj-lt"/>
                <a:ea typeface="Comic Sans MS" pitchFamily="66" charset="0"/>
                <a:cs typeface="Comic Sans MS" pitchFamily="66" charset="0"/>
                <a:sym typeface="Comic Sans MS" pitchFamily="66" charset="0"/>
              </a:rPr>
              <a:t>-</a:t>
            </a:r>
            <a:r>
              <a:rPr lang="en-US" sz="2600" dirty="0">
                <a:latin typeface="+mj-lt"/>
                <a:ea typeface="Comic Sans MS" pitchFamily="66" charset="0"/>
                <a:cs typeface="Comic Sans MS" pitchFamily="66" charset="0"/>
                <a:sym typeface="Comic Sans MS" pitchFamily="66" charset="0"/>
              </a:rPr>
              <a:t>) central value </a:t>
            </a:r>
            <a:r>
              <a:rPr lang="en-US" sz="2600" dirty="0" smtClean="0">
                <a:latin typeface="+mj-lt"/>
                <a:ea typeface="Comic Sans MS" pitchFamily="66" charset="0"/>
                <a:cs typeface="Comic Sans MS" pitchFamily="66" charset="0"/>
                <a:sym typeface="Comic Sans MS" pitchFamily="66" charset="0"/>
              </a:rPr>
              <a:t>positive</a:t>
            </a:r>
            <a:endParaRPr lang="en-US" sz="2600" dirty="0">
              <a:latin typeface="+mj-lt"/>
              <a:ea typeface="Comic Sans MS" pitchFamily="66" charset="0"/>
              <a:cs typeface="Comic Sans MS" pitchFamily="66" charset="0"/>
              <a:sym typeface="Comic Sans MS" pitchFamily="66" charset="0"/>
            </a:endParaRPr>
          </a:p>
          <a:p>
            <a:pPr marL="400050" indent="-360363" algn="l">
              <a:lnSpc>
                <a:spcPct val="160000"/>
              </a:lnSpc>
              <a:spcBef>
                <a:spcPts val="2100"/>
              </a:spcBef>
              <a:buSzPct val="77000"/>
              <a:buFontTx/>
              <a:buBlip>
                <a:blip r:embed="rId7"/>
              </a:buBlip>
            </a:pPr>
            <a:endParaRPr lang="en-US" sz="1800" dirty="0">
              <a:latin typeface="+mj-lt"/>
              <a:ea typeface="Comic Sans MS" pitchFamily="66" charset="0"/>
              <a:cs typeface="Comic Sans MS" pitchFamily="66" charset="0"/>
              <a:sym typeface="Comic Sans MS" pitchFamily="66" charset="0"/>
            </a:endParaRPr>
          </a:p>
        </p:txBody>
      </p:sp>
      <p:grpSp>
        <p:nvGrpSpPr>
          <p:cNvPr id="19" name="Group 38"/>
          <p:cNvGrpSpPr>
            <a:grpSpLocks/>
          </p:cNvGrpSpPr>
          <p:nvPr/>
        </p:nvGrpSpPr>
        <p:grpSpPr bwMode="auto">
          <a:xfrm>
            <a:off x="4343400" y="5867400"/>
            <a:ext cx="914400" cy="609600"/>
            <a:chOff x="2640" y="912"/>
            <a:chExt cx="864" cy="528"/>
          </a:xfrm>
        </p:grpSpPr>
        <p:sp>
          <p:nvSpPr>
            <p:cNvPr id="20"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21" name="Text Box 40"/>
            <p:cNvSpPr txBox="1">
              <a:spLocks noChangeArrowheads="1"/>
            </p:cNvSpPr>
            <p:nvPr/>
          </p:nvSpPr>
          <p:spPr bwMode="auto">
            <a:xfrm>
              <a:off x="2852" y="1057"/>
              <a:ext cx="652" cy="267"/>
            </a:xfrm>
            <a:prstGeom prst="rect">
              <a:avLst/>
            </a:prstGeom>
            <a:noFill/>
            <a:ln w="12700">
              <a:noFill/>
              <a:miter lim="800000"/>
              <a:headEnd type="none" w="sm" len="sm"/>
              <a:tailEnd type="none" w="sm" len="sm"/>
            </a:ln>
            <a:effectLst/>
          </p:spPr>
          <p:txBody>
            <a:bodyPr>
              <a:spAutoFit/>
            </a:bodyPr>
            <a:lstStyle/>
            <a:p>
              <a:r>
                <a:rPr lang="en-US" sz="1400" b="1" i="1" dirty="0">
                  <a:solidFill>
                    <a:srgbClr val="1C0E81"/>
                  </a:solidFill>
                  <a:effectLst>
                    <a:outerShdw blurRad="38100" dist="38100" dir="2700000" algn="tl">
                      <a:srgbClr val="FFFFFF"/>
                    </a:outerShdw>
                  </a:effectLst>
                  <a:latin typeface="Helvetica"/>
                  <a:cs typeface="Arial" pitchFamily="34" charset="0"/>
                </a:rPr>
                <a:t>STAR</a:t>
              </a: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5076992" presetClass="entr" presetSubtype="384389760" fill="hold" nodeType="clickEffect">
                                  <p:stCondLst>
                                    <p:cond delay="0"/>
                                  </p:stCondLst>
                                  <p:childTnLst>
                                    <p:set>
                                      <p:cBhvr>
                                        <p:cTn id="6" dur="1" fill="hold">
                                          <p:stCondLst>
                                            <p:cond delay="499"/>
                                          </p:stCondLst>
                                        </p:cTn>
                                        <p:tgtEl>
                                          <p:spTgt spid="40968"/>
                                        </p:tgtEl>
                                        <p:attrNameLst>
                                          <p:attrName>style.visibility</p:attrName>
                                        </p:attrNameLst>
                                      </p:cBhvr>
                                      <p:to>
                                        <p:strVal val="visible"/>
                                      </p:to>
                                    </p:set>
                                  </p:childTnLst>
                                </p:cTn>
                              </p:par>
                              <p:par>
                                <p:cTn id="7" presetID="425076992" presetClass="entr" presetSubtype="378719144"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par>
                          <p:cTn id="9" fill="hold">
                            <p:stCondLst>
                              <p:cond delay="500"/>
                            </p:stCondLst>
                            <p:childTnLst>
                              <p:par>
                                <p:cTn id="10" presetID="425076992" presetClass="entr" presetSubtype="378718632" fill="hold" grpId="0" nodeType="afterEffect">
                                  <p:stCondLst>
                                    <p:cond delay="0"/>
                                  </p:stCondLst>
                                  <p:childTnLst>
                                    <p:set>
                                      <p:cBhvr>
                                        <p:cTn id="11" dur="1" fill="hold">
                                          <p:stCondLst>
                                            <p:cond delay="499"/>
                                          </p:stCondLst>
                                        </p:cTn>
                                        <p:tgtEl>
                                          <p:spTgt spid="40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a:spLocks noGrp="1"/>
          </p:cNvSpPr>
          <p:nvPr>
            <p:ph type="ftr" sz="quarter" idx="11"/>
          </p:nvPr>
        </p:nvSpPr>
        <p:spPr/>
        <p:txBody>
          <a:bodyPr/>
          <a:lstStyle/>
          <a:p>
            <a:r>
              <a:rPr lang="en-US"/>
              <a:t>RHICAGS2010, Upton, NY</a:t>
            </a:r>
          </a:p>
        </p:txBody>
      </p:sp>
      <p:sp>
        <p:nvSpPr>
          <p:cNvPr id="12" name="Slide Number Placeholder 3"/>
          <p:cNvSpPr>
            <a:spLocks noGrp="1"/>
          </p:cNvSpPr>
          <p:nvPr>
            <p:ph type="sldNum" sz="quarter" idx="12"/>
          </p:nvPr>
        </p:nvSpPr>
        <p:spPr/>
        <p:txBody>
          <a:bodyPr/>
          <a:lstStyle/>
          <a:p>
            <a:fld id="{139395D9-A826-46A9-B9FA-E8D3C1C660A6}" type="slidenum">
              <a:rPr lang="en-US"/>
              <a:pPr/>
              <a:t>31</a:t>
            </a:fld>
            <a:endParaRPr lang="en-US"/>
          </a:p>
        </p:txBody>
      </p:sp>
      <p:pic>
        <p:nvPicPr>
          <p:cNvPr id="54275" name="Picture 2"/>
          <p:cNvPicPr>
            <a:picLocks noChangeAspect="1" noChangeArrowheads="1"/>
          </p:cNvPicPr>
          <p:nvPr/>
        </p:nvPicPr>
        <p:blipFill>
          <a:blip r:embed="rId3" cstate="print"/>
          <a:srcRect/>
          <a:stretch>
            <a:fillRect/>
          </a:stretch>
        </p:blipFill>
        <p:spPr bwMode="auto">
          <a:xfrm>
            <a:off x="457200" y="2133600"/>
            <a:ext cx="8229600" cy="4419600"/>
          </a:xfrm>
          <a:prstGeom prst="rect">
            <a:avLst/>
          </a:prstGeom>
          <a:noFill/>
          <a:ln w="9525">
            <a:noFill/>
            <a:round/>
            <a:headEnd/>
            <a:tailEnd/>
          </a:ln>
        </p:spPr>
      </p:pic>
      <p:sp>
        <p:nvSpPr>
          <p:cNvPr id="2" name="Title 1"/>
          <p:cNvSpPr>
            <a:spLocks noGrp="1"/>
          </p:cNvSpPr>
          <p:nvPr>
            <p:ph type="title" idx="4294967295"/>
          </p:nvPr>
        </p:nvSpPr>
        <p:spPr/>
        <p:txBody>
          <a:bodyPr>
            <a:normAutofit fontScale="90000"/>
          </a:bodyPr>
          <a:lstStyle/>
          <a:p>
            <a:r>
              <a:rPr lang="en-US" sz="4000" dirty="0" smtClean="0"/>
              <a:t>PHENIX W Analysis: Raw </a:t>
            </a:r>
            <a:r>
              <a:rPr lang="en-US" sz="4000" dirty="0"/>
              <a:t>Asymmetries (e</a:t>
            </a:r>
            <a:r>
              <a:rPr lang="en-US" sz="4000" baseline="30000" dirty="0"/>
              <a:t>+</a:t>
            </a:r>
            <a:r>
              <a:rPr lang="en-US" sz="4000" dirty="0"/>
              <a:t>)</a:t>
            </a:r>
          </a:p>
        </p:txBody>
      </p:sp>
      <p:graphicFrame>
        <p:nvGraphicFramePr>
          <p:cNvPr id="54304" name="Group 32"/>
          <p:cNvGraphicFramePr>
            <a:graphicFrameLocks noGrp="1"/>
          </p:cNvGraphicFramePr>
          <p:nvPr/>
        </p:nvGraphicFramePr>
        <p:xfrm>
          <a:off x="1143000" y="990600"/>
          <a:ext cx="6934200" cy="1114425"/>
        </p:xfrm>
        <a:graphic>
          <a:graphicData uri="http://schemas.openxmlformats.org/drawingml/2006/table">
            <a:tbl>
              <a:tblPr/>
              <a:tblGrid>
                <a:gridCol w="2286000"/>
                <a:gridCol w="1776413"/>
                <a:gridCol w="2871787"/>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DejaVu Sans"/>
                        <a:cs typeface="DejaVu San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AE2C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DejaVu Sans"/>
                          <a:cs typeface="DejaVu Sans"/>
                        </a:rPr>
                        <a:t>Background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AE2C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DejaVu Sans"/>
                          <a:cs typeface="DejaVu Sans"/>
                        </a:rPr>
                        <a:t>Signal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AE2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DejaVu Sans"/>
                          <a:cs typeface="DejaVu Sans"/>
                        </a:rPr>
                        <a:t>p</a:t>
                      </a:r>
                      <a:r>
                        <a:rPr kumimoji="0" lang="en-US" sz="1800" b="1" i="0" u="none" strike="noStrike" cap="none" normalizeH="0" baseline="-25000" smtClean="0">
                          <a:ln>
                            <a:noFill/>
                          </a:ln>
                          <a:solidFill>
                            <a:srgbClr val="000000"/>
                          </a:solidFill>
                          <a:effectLst/>
                          <a:latin typeface="Arial" pitchFamily="34" charset="0"/>
                          <a:ea typeface="DejaVu Sans"/>
                          <a:cs typeface="DejaVu Sans"/>
                        </a:rPr>
                        <a:t>T</a:t>
                      </a:r>
                      <a:r>
                        <a:rPr kumimoji="0" lang="en-US" sz="1800" b="1" i="0" u="none" strike="noStrike" cap="none" normalizeH="0" baseline="0" smtClean="0">
                          <a:ln>
                            <a:noFill/>
                          </a:ln>
                          <a:solidFill>
                            <a:srgbClr val="000000"/>
                          </a:solidFill>
                          <a:effectLst/>
                          <a:latin typeface="Arial" pitchFamily="34" charset="0"/>
                          <a:ea typeface="DejaVu Sans"/>
                          <a:cs typeface="DejaVu Sans"/>
                        </a:rPr>
                        <a:t> Range (GeV/c)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DejaVu Sans"/>
                          <a:cs typeface="DejaVu Sans"/>
                        </a:rPr>
                        <a:t>12-20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DejaVu Sans"/>
                          <a:cs typeface="DejaVu Sans"/>
                        </a:rPr>
                        <a:t>30-50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1FAF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DejaVu Sans"/>
                          <a:cs typeface="DejaVu Sans"/>
                        </a:rPr>
                        <a:t>Raw Asymmetry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DejaVu Sans"/>
                          <a:cs typeface="DejaVu Sans"/>
                        </a:rPr>
                        <a:t>0.035</a:t>
                      </a:r>
                      <a:r>
                        <a:rPr kumimoji="0" lang="en-US" sz="1800" b="1" i="0" u="none" strike="noStrike" cap="none" normalizeH="0" baseline="0" smtClean="0">
                          <a:ln>
                            <a:noFill/>
                          </a:ln>
                          <a:solidFill>
                            <a:srgbClr val="000000"/>
                          </a:solidFill>
                          <a:effectLst/>
                          <a:latin typeface="Arial" pitchFamily="34" charset="0"/>
                          <a:ea typeface="DejaVu Sans"/>
                          <a:cs typeface="DejaVu Sans"/>
                          <a:sym typeface="Symbol" pitchFamily="18" charset="2"/>
                        </a:rPr>
                        <a:t>0.047</a:t>
                      </a:r>
                      <a:endParaRPr kumimoji="0" lang="en-US" sz="1800" b="1" i="0" u="none" strike="noStrike" cap="none" normalizeH="0" baseline="0" smtClean="0">
                        <a:ln>
                          <a:noFill/>
                        </a:ln>
                        <a:solidFill>
                          <a:schemeClr val="tx1"/>
                        </a:solidFill>
                        <a:effectLst/>
                        <a:latin typeface="Arial" pitchFamily="34" charset="0"/>
                        <a:ea typeface="DejaVu Sans"/>
                        <a:cs typeface="DejaVu San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A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DejaVu Sans"/>
                          <a:cs typeface="DejaVu Sans"/>
                        </a:rPr>
                        <a:t>-0.29</a:t>
                      </a:r>
                      <a:r>
                        <a:rPr kumimoji="0" lang="en-US" sz="1800" b="1" i="0" u="none" strike="noStrike" cap="none" normalizeH="0" baseline="0" smtClean="0">
                          <a:ln>
                            <a:noFill/>
                          </a:ln>
                          <a:solidFill>
                            <a:schemeClr val="tx1"/>
                          </a:solidFill>
                          <a:effectLst/>
                          <a:latin typeface="Arial" pitchFamily="34" charset="0"/>
                          <a:ea typeface="DejaVu Sans"/>
                          <a:cs typeface="DejaVu Sans"/>
                          <a:sym typeface="Symbol" pitchFamily="18" charset="2"/>
                        </a:rPr>
                        <a:t>0.11</a:t>
                      </a:r>
                      <a:endParaRPr kumimoji="0" lang="en-US" sz="1800" b="1" i="0" u="none" strike="noStrike" cap="none" normalizeH="0" baseline="0" smtClean="0">
                        <a:ln>
                          <a:noFill/>
                        </a:ln>
                        <a:solidFill>
                          <a:schemeClr val="tx1"/>
                        </a:solidFill>
                        <a:effectLst/>
                        <a:latin typeface="Arial" pitchFamily="34" charset="0"/>
                        <a:ea typeface="DejaVu Sans"/>
                        <a:cs typeface="DejaVu San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1FAF6"/>
                    </a:solidFill>
                  </a:tcPr>
                </a:tc>
              </a:tr>
            </a:tbl>
          </a:graphicData>
        </a:graphic>
      </p:graphicFrame>
      <p:grpSp>
        <p:nvGrpSpPr>
          <p:cNvPr id="3" name="Group 41"/>
          <p:cNvGrpSpPr>
            <a:grpSpLocks/>
          </p:cNvGrpSpPr>
          <p:nvPr/>
        </p:nvGrpSpPr>
        <p:grpSpPr bwMode="auto">
          <a:xfrm>
            <a:off x="2362200" y="2057400"/>
            <a:ext cx="1524000" cy="3962400"/>
            <a:chOff x="1488" y="1296"/>
            <a:chExt cx="960" cy="2496"/>
          </a:xfrm>
        </p:grpSpPr>
        <p:sp>
          <p:nvSpPr>
            <p:cNvPr id="54306" name="Rectangle 34"/>
            <p:cNvSpPr>
              <a:spLocks noChangeArrowheads="1"/>
            </p:cNvSpPr>
            <p:nvPr/>
          </p:nvSpPr>
          <p:spPr bwMode="auto">
            <a:xfrm>
              <a:off x="1488" y="1776"/>
              <a:ext cx="480" cy="2016"/>
            </a:xfrm>
            <a:prstGeom prst="rect">
              <a:avLst/>
            </a:prstGeom>
            <a:noFill/>
            <a:ln w="19050">
              <a:solidFill>
                <a:schemeClr val="tx1"/>
              </a:solidFill>
              <a:miter lim="800000"/>
              <a:headEnd/>
              <a:tailEnd/>
            </a:ln>
            <a:effectLst/>
          </p:spPr>
          <p:txBody>
            <a:bodyPr wrap="none" anchor="ctr"/>
            <a:lstStyle/>
            <a:p>
              <a:endParaRPr lang="en-US"/>
            </a:p>
          </p:txBody>
        </p:sp>
        <p:sp>
          <p:nvSpPr>
            <p:cNvPr id="54307" name="Line 35"/>
            <p:cNvSpPr>
              <a:spLocks noChangeShapeType="1"/>
            </p:cNvSpPr>
            <p:nvPr/>
          </p:nvSpPr>
          <p:spPr bwMode="auto">
            <a:xfrm flipV="1">
              <a:off x="1968" y="1296"/>
              <a:ext cx="480" cy="480"/>
            </a:xfrm>
            <a:prstGeom prst="line">
              <a:avLst/>
            </a:prstGeom>
            <a:noFill/>
            <a:ln w="9525">
              <a:solidFill>
                <a:schemeClr val="tx1"/>
              </a:solidFill>
              <a:round/>
              <a:headEnd/>
              <a:tailEnd type="triangle" w="med" len="med"/>
            </a:ln>
            <a:effectLst/>
          </p:spPr>
          <p:txBody>
            <a:bodyPr/>
            <a:lstStyle/>
            <a:p>
              <a:endParaRPr lang="en-US"/>
            </a:p>
          </p:txBody>
        </p:sp>
      </p:grpSp>
      <p:grpSp>
        <p:nvGrpSpPr>
          <p:cNvPr id="4" name="Group 42"/>
          <p:cNvGrpSpPr>
            <a:grpSpLocks/>
          </p:cNvGrpSpPr>
          <p:nvPr/>
        </p:nvGrpSpPr>
        <p:grpSpPr bwMode="auto">
          <a:xfrm>
            <a:off x="4114800" y="2057400"/>
            <a:ext cx="2362200" cy="3962400"/>
            <a:chOff x="2592" y="1296"/>
            <a:chExt cx="1488" cy="2496"/>
          </a:xfrm>
        </p:grpSpPr>
        <p:sp>
          <p:nvSpPr>
            <p:cNvPr id="54310" name="Rectangle 38"/>
            <p:cNvSpPr>
              <a:spLocks noChangeArrowheads="1"/>
            </p:cNvSpPr>
            <p:nvPr/>
          </p:nvSpPr>
          <p:spPr bwMode="auto">
            <a:xfrm>
              <a:off x="2592" y="2784"/>
              <a:ext cx="1152" cy="1008"/>
            </a:xfrm>
            <a:prstGeom prst="rect">
              <a:avLst/>
            </a:prstGeom>
            <a:noFill/>
            <a:ln w="19050">
              <a:solidFill>
                <a:schemeClr val="tx1"/>
              </a:solidFill>
              <a:miter lim="800000"/>
              <a:headEnd/>
              <a:tailEnd/>
            </a:ln>
            <a:effectLst/>
          </p:spPr>
          <p:txBody>
            <a:bodyPr wrap="none" anchor="ctr"/>
            <a:lstStyle/>
            <a:p>
              <a:endParaRPr lang="en-US"/>
            </a:p>
          </p:txBody>
        </p:sp>
        <p:sp>
          <p:nvSpPr>
            <p:cNvPr id="54311" name="Line 39"/>
            <p:cNvSpPr>
              <a:spLocks noChangeShapeType="1"/>
            </p:cNvSpPr>
            <p:nvPr/>
          </p:nvSpPr>
          <p:spPr bwMode="auto">
            <a:xfrm flipV="1">
              <a:off x="3744" y="1296"/>
              <a:ext cx="336" cy="1488"/>
            </a:xfrm>
            <a:prstGeom prst="line">
              <a:avLst/>
            </a:prstGeom>
            <a:noFill/>
            <a:ln w="9525">
              <a:solidFill>
                <a:schemeClr val="tx1"/>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PHENIX W Analysis: </a:t>
            </a:r>
            <a:br>
              <a:rPr lang="en-US" dirty="0" smtClean="0"/>
            </a:br>
            <a:r>
              <a:rPr lang="en-US" dirty="0" smtClean="0"/>
              <a:t>Preliminary A</a:t>
            </a:r>
            <a:r>
              <a:rPr lang="en-US" baseline="-25000" dirty="0" smtClean="0"/>
              <a:t>L</a:t>
            </a:r>
            <a:r>
              <a:rPr lang="en-US" dirty="0" smtClean="0"/>
              <a:t> Results</a:t>
            </a:r>
            <a:endParaRPr lang="en-US" dirty="0"/>
          </a:p>
        </p:txBody>
      </p:sp>
      <p:sp>
        <p:nvSpPr>
          <p:cNvPr id="7" name="Slide Number Placeholder 3"/>
          <p:cNvSpPr>
            <a:spLocks noGrp="1"/>
          </p:cNvSpPr>
          <p:nvPr>
            <p:ph type="sldNum" sz="quarter" idx="12"/>
          </p:nvPr>
        </p:nvSpPr>
        <p:spPr/>
        <p:txBody>
          <a:bodyPr/>
          <a:lstStyle/>
          <a:p>
            <a:fld id="{EAE45D37-61CF-4E2B-8804-007F8DB921E2}" type="slidenum">
              <a:rPr lang="en-US"/>
              <a:pPr/>
              <a:t>32</a:t>
            </a:fld>
            <a:endParaRPr lang="en-US"/>
          </a:p>
        </p:txBody>
      </p:sp>
      <p:sp>
        <p:nvSpPr>
          <p:cNvPr id="3" name="Content Placeholder 2"/>
          <p:cNvSpPr>
            <a:spLocks noGrp="1"/>
          </p:cNvSpPr>
          <p:nvPr>
            <p:ph idx="4294967295"/>
          </p:nvPr>
        </p:nvSpPr>
        <p:spPr>
          <a:xfrm>
            <a:off x="0" y="1676400"/>
            <a:ext cx="4495800" cy="1965325"/>
          </a:xfrm>
        </p:spPr>
        <p:txBody>
          <a:bodyPr lIns="54864" tIns="91440">
            <a:normAutofit fontScale="92500" lnSpcReduction="10000"/>
          </a:bodyPr>
          <a:lstStyle/>
          <a:p>
            <a:pPr marL="438150" indent="-319088">
              <a:lnSpc>
                <a:spcPct val="90000"/>
              </a:lnSpc>
            </a:pPr>
            <a:r>
              <a:rPr lang="en-US" sz="2400" dirty="0"/>
              <a:t>Using average polarization </a:t>
            </a:r>
            <a:r>
              <a:rPr lang="en-US" sz="2400" dirty="0" smtClean="0"/>
              <a:t>0.39±0.04:</a:t>
            </a:r>
            <a:endParaRPr lang="en-US" sz="2400" dirty="0"/>
          </a:p>
          <a:p>
            <a:pPr marL="438150" indent="-319088">
              <a:lnSpc>
                <a:spcPct val="90000"/>
              </a:lnSpc>
            </a:pPr>
            <a:endParaRPr lang="en-US" sz="2400" dirty="0"/>
          </a:p>
          <a:p>
            <a:pPr marL="438150" indent="-319088">
              <a:lnSpc>
                <a:spcPct val="90000"/>
              </a:lnSpc>
            </a:pPr>
            <a:endParaRPr lang="en-US" sz="2400" dirty="0"/>
          </a:p>
          <a:p>
            <a:pPr marL="438150" indent="-319088">
              <a:lnSpc>
                <a:spcPct val="90000"/>
              </a:lnSpc>
            </a:pPr>
            <a:r>
              <a:rPr lang="en-US" sz="2400" dirty="0"/>
              <a:t>Asymmetry </a:t>
            </a:r>
            <a:r>
              <a:rPr lang="en-US" sz="2400" dirty="0" smtClean="0"/>
              <a:t>corrected  </a:t>
            </a:r>
            <a:r>
              <a:rPr lang="en-US" sz="2400" dirty="0"/>
              <a:t>for dilution by Z and QCD backgrounds</a:t>
            </a:r>
          </a:p>
        </p:txBody>
      </p:sp>
      <p:sp>
        <p:nvSpPr>
          <p:cNvPr id="56323" name="TextBox 7"/>
          <p:cNvSpPr txBox="1">
            <a:spLocks noChangeArrowheads="1"/>
          </p:cNvSpPr>
          <p:nvPr/>
        </p:nvSpPr>
        <p:spPr bwMode="auto">
          <a:xfrm>
            <a:off x="1066800" y="2438400"/>
            <a:ext cx="2655662" cy="461665"/>
          </a:xfrm>
          <a:prstGeom prst="rect">
            <a:avLst/>
          </a:prstGeom>
          <a:solidFill>
            <a:schemeClr val="bg1"/>
          </a:solidFill>
          <a:ln w="25400">
            <a:solidFill>
              <a:schemeClr val="tx1"/>
            </a:solidFill>
            <a:miter lim="800000"/>
            <a:headEnd/>
            <a:tailEnd/>
          </a:ln>
        </p:spPr>
        <p:txBody>
          <a:bodyPr wrap="none">
            <a:spAutoFit/>
          </a:bodyPr>
          <a:lstStyle/>
          <a:p>
            <a:pPr eaLnBrk="1" hangingPunct="1"/>
            <a:r>
              <a:rPr lang="en-US" sz="2400" dirty="0">
                <a:solidFill>
                  <a:schemeClr val="tx1"/>
                </a:solidFill>
              </a:rPr>
              <a:t>A</a:t>
            </a:r>
            <a:r>
              <a:rPr lang="en-US" sz="2400" baseline="-25000" dirty="0">
                <a:solidFill>
                  <a:schemeClr val="tx1"/>
                </a:solidFill>
              </a:rPr>
              <a:t>L</a:t>
            </a:r>
            <a:r>
              <a:rPr lang="en-US" sz="2400" baseline="30000" dirty="0">
                <a:solidFill>
                  <a:schemeClr val="tx1"/>
                </a:solidFill>
              </a:rPr>
              <a:t>W</a:t>
            </a:r>
            <a:r>
              <a:rPr lang="en-US" sz="2400" baseline="50000" dirty="0">
                <a:solidFill>
                  <a:schemeClr val="tx1"/>
                </a:solidFill>
              </a:rPr>
              <a:t>+</a:t>
            </a:r>
            <a:r>
              <a:rPr lang="en-US" sz="2400" dirty="0">
                <a:solidFill>
                  <a:schemeClr val="tx1"/>
                </a:solidFill>
              </a:rPr>
              <a:t> = -0.83 ± 0.31</a:t>
            </a:r>
          </a:p>
        </p:txBody>
      </p:sp>
      <p:pic>
        <p:nvPicPr>
          <p:cNvPr id="56324" name="Picture 4" descr="W_AL_logo.gif"/>
          <p:cNvPicPr>
            <a:picLocks noChangeAspect="1"/>
          </p:cNvPicPr>
          <p:nvPr/>
        </p:nvPicPr>
        <p:blipFill>
          <a:blip r:embed="rId3" cstate="print"/>
          <a:srcRect/>
          <a:stretch>
            <a:fillRect/>
          </a:stretch>
        </p:blipFill>
        <p:spPr bwMode="auto">
          <a:xfrm>
            <a:off x="4495800" y="1543050"/>
            <a:ext cx="4572000" cy="4248150"/>
          </a:xfrm>
          <a:prstGeom prst="rect">
            <a:avLst/>
          </a:prstGeom>
          <a:noFill/>
          <a:ln w="9525">
            <a:noFill/>
            <a:miter lim="800000"/>
            <a:headEnd/>
            <a:tailEnd/>
          </a:ln>
        </p:spPr>
      </p:pic>
      <p:sp>
        <p:nvSpPr>
          <p:cNvPr id="9" name="Rectangle 8"/>
          <p:cNvSpPr/>
          <p:nvPr/>
        </p:nvSpPr>
        <p:spPr>
          <a:xfrm>
            <a:off x="152400" y="3810000"/>
            <a:ext cx="6096000" cy="1569660"/>
          </a:xfrm>
          <a:prstGeom prst="rect">
            <a:avLst/>
          </a:prstGeom>
          <a:solidFill>
            <a:srgbClr val="00FFFF"/>
          </a:solidFill>
          <a:ln>
            <a:solidFill>
              <a:schemeClr val="tx1"/>
            </a:solidFill>
          </a:ln>
        </p:spPr>
        <p:txBody>
          <a:bodyPr wrap="square">
            <a:spAutoFit/>
          </a:bodyPr>
          <a:lstStyle/>
          <a:p>
            <a:r>
              <a:rPr lang="en-US" dirty="0" smtClean="0">
                <a:solidFill>
                  <a:schemeClr val="tx1"/>
                </a:solidFill>
                <a:ea typeface="Comic Sans MS" pitchFamily="66" charset="0"/>
                <a:cs typeface="Comic Sans MS" pitchFamily="66" charset="0"/>
                <a:sym typeface="Comic Sans MS" pitchFamily="66" charset="0"/>
              </a:rPr>
              <a:t>Measured asymmetries </a:t>
            </a:r>
            <a:r>
              <a:rPr lang="en-US" dirty="0" smtClean="0">
                <a:solidFill>
                  <a:schemeClr val="tx1"/>
                </a:solidFill>
                <a:ea typeface="Comic Sans MS" pitchFamily="66" charset="0"/>
                <a:cs typeface="Comic Sans MS" pitchFamily="66" charset="0"/>
                <a:sym typeface="Comic Sans MS" pitchFamily="66" charset="0"/>
              </a:rPr>
              <a:t>by STAR and PHENIX in </a:t>
            </a:r>
            <a:r>
              <a:rPr lang="en-US" dirty="0" smtClean="0">
                <a:solidFill>
                  <a:schemeClr val="tx1"/>
                </a:solidFill>
                <a:ea typeface="Comic Sans MS" pitchFamily="66" charset="0"/>
                <a:cs typeface="Comic Sans MS" pitchFamily="66" charset="0"/>
                <a:sym typeface="Comic Sans MS" pitchFamily="66" charset="0"/>
              </a:rPr>
              <a:t>agreement with theory </a:t>
            </a:r>
            <a:r>
              <a:rPr lang="en-US" dirty="0" smtClean="0">
                <a:solidFill>
                  <a:schemeClr val="tx1"/>
                </a:solidFill>
                <a:sym typeface="Comic Sans MS" pitchFamily="66" charset="0"/>
              </a:rPr>
              <a:t>using polarized </a:t>
            </a:r>
            <a:r>
              <a:rPr lang="en-US" dirty="0" err="1" smtClean="0">
                <a:solidFill>
                  <a:schemeClr val="tx1"/>
                </a:solidFill>
                <a:sym typeface="Comic Sans MS" pitchFamily="66" charset="0"/>
              </a:rPr>
              <a:t>pdf’s</a:t>
            </a:r>
            <a:r>
              <a:rPr lang="en-US" dirty="0" smtClean="0">
                <a:solidFill>
                  <a:schemeClr val="tx1"/>
                </a:solidFill>
                <a:sym typeface="Comic Sans MS" pitchFamily="66" charset="0"/>
              </a:rPr>
              <a:t> (DSSV) constrained by polarized DIS data </a:t>
            </a:r>
          </a:p>
          <a:p>
            <a:r>
              <a:rPr lang="en-US" dirty="0" smtClean="0">
                <a:solidFill>
                  <a:schemeClr val="tx1"/>
                </a:solidFill>
                <a:sym typeface="Comic Sans MS" pitchFamily="66" charset="0"/>
              </a:rPr>
              <a:t>⇒ </a:t>
            </a:r>
            <a:r>
              <a:rPr lang="en-US" dirty="0" smtClean="0">
                <a:solidFill>
                  <a:schemeClr val="tx1"/>
                </a:solidFill>
                <a:ea typeface="Comic Sans MS" pitchFamily="66" charset="0"/>
                <a:cs typeface="Comic Sans MS" pitchFamily="66" charset="0"/>
                <a:sym typeface="Comic Sans MS" pitchFamily="66" charset="0"/>
              </a:rPr>
              <a:t>Universality of </a:t>
            </a:r>
            <a:r>
              <a:rPr lang="en-US" dirty="0" err="1" smtClean="0">
                <a:solidFill>
                  <a:schemeClr val="tx1"/>
                </a:solidFill>
                <a:ea typeface="Comic Sans MS" pitchFamily="66" charset="0"/>
                <a:cs typeface="Comic Sans MS" pitchFamily="66" charset="0"/>
                <a:sym typeface="Comic Sans MS" pitchFamily="66" charset="0"/>
              </a:rPr>
              <a:t>helicity</a:t>
            </a:r>
            <a:r>
              <a:rPr lang="en-US" dirty="0" smtClean="0">
                <a:solidFill>
                  <a:schemeClr val="tx1"/>
                </a:solidFill>
                <a:ea typeface="Comic Sans MS" pitchFamily="66" charset="0"/>
                <a:cs typeface="Comic Sans MS" pitchFamily="66" charset="0"/>
                <a:sym typeface="Comic Sans MS" pitchFamily="66" charset="0"/>
              </a:rPr>
              <a:t> distribution functions</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INFN Ferrrara, June 17, 2010</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33</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891340" name="Equation" r:id="rId4" imgW="952200" imgH="190440" progId="">
                <p:embed/>
              </p:oleObj>
            </a:graphicData>
          </a:graphic>
        </p:graphicFrame>
      </p:grpSp>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891332" name="Equation" r:id="rId5" imgW="1498320" imgH="203040" progId="">
              <p:embed/>
            </p:oleObj>
          </a:graphicData>
        </a:graphic>
      </p:graphicFrame>
      <p:sp>
        <p:nvSpPr>
          <p:cNvPr id="448533" name="Rectangle 21"/>
          <p:cNvSpPr>
            <a:spLocks noChangeArrowheads="1"/>
          </p:cNvSpPr>
          <p:nvPr/>
        </p:nvSpPr>
        <p:spPr bwMode="auto">
          <a:xfrm>
            <a:off x="-1588" y="976313"/>
            <a:ext cx="3278188" cy="3352800"/>
          </a:xfrm>
          <a:prstGeom prst="rect">
            <a:avLst/>
          </a:prstGeom>
          <a:noFill/>
          <a:ln w="9525">
            <a:noFill/>
            <a:miter lim="800000"/>
            <a:headEnd/>
            <a:tailEnd/>
          </a:ln>
          <a:effectLst/>
        </p:spPr>
        <p:txBody>
          <a:bodyPr wrap="none" anchor="ctr"/>
          <a:lstStyle/>
          <a:p>
            <a:endParaRPr lang="en-US"/>
          </a:p>
        </p:txBody>
      </p:sp>
      <p:graphicFrame>
        <p:nvGraphicFramePr>
          <p:cNvPr id="448535" name="Object 23"/>
          <p:cNvGraphicFramePr>
            <a:graphicFrameLocks noChangeAspect="1"/>
          </p:cNvGraphicFramePr>
          <p:nvPr/>
        </p:nvGraphicFramePr>
        <p:xfrm>
          <a:off x="219075" y="2662238"/>
          <a:ext cx="192088" cy="190500"/>
        </p:xfrm>
        <a:graphic>
          <a:graphicData uri="http://schemas.openxmlformats.org/presentationml/2006/ole">
            <p:oleObj spid="_x0000_s1891338" name="Equation" r:id="rId6" imgW="126720" imgH="126720" progId="">
              <p:embed/>
            </p:oleObj>
          </a:graphicData>
        </a:graphic>
      </p:graphicFrame>
      <p:sp>
        <p:nvSpPr>
          <p:cNvPr id="448536" name="Text Box 24"/>
          <p:cNvSpPr txBox="1">
            <a:spLocks noChangeArrowheads="1"/>
          </p:cNvSpPr>
          <p:nvPr/>
        </p:nvSpPr>
        <p:spPr bwMode="auto">
          <a:xfrm>
            <a:off x="220662" y="2609851"/>
            <a:ext cx="676275" cy="307975"/>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1565275" y="2641601"/>
          <a:ext cx="1406525" cy="234950"/>
        </p:xfrm>
        <a:graphic>
          <a:graphicData uri="http://schemas.openxmlformats.org/presentationml/2006/ole">
            <p:oleObj spid="_x0000_s1891339" name="Equation" r:id="rId7" imgW="1143000" imgH="190440" progId="">
              <p:embed/>
            </p:oleObj>
          </a:graphicData>
        </a:graphic>
      </p:graphicFrame>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891333" name="Equation" r:id="rId8"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891334" name="Equation" r:id="rId9"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891335" name="ﾋﾞｯﾄﾏｯﾌﾟ ｲﾒｰｼﾞ" r:id="rId10"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891336" name="ﾋﾞｯﾄﾏｯﾌﾟ ｲﾒｰｼﾞ" r:id="rId11"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891341" name="Bitmap Image" r:id="rId12"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891342" name="Bitmap Image" r:id="rId13" imgW="4886266" imgH="2152922" progId="PBrush">
                <p:embed/>
              </p:oleObj>
            </a:graphicData>
          </a:graphic>
        </p:graphicFrame>
      </p:grpSp>
      <p:sp>
        <p:nvSpPr>
          <p:cNvPr id="34" name="Rectangle 33"/>
          <p:cNvSpPr/>
          <p:nvPr/>
        </p:nvSpPr>
        <p:spPr bwMode="auto">
          <a:xfrm>
            <a:off x="6291942" y="990600"/>
            <a:ext cx="2743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Box 34"/>
          <p:cNvSpPr txBox="1"/>
          <p:nvPr/>
        </p:nvSpPr>
        <p:spPr>
          <a:xfrm>
            <a:off x="6248401" y="1219200"/>
            <a:ext cx="2667000" cy="707886"/>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“Transverse spin” phenomena</a:t>
            </a:r>
            <a:endParaRPr lang="en-US" sz="2000" b="1" dirty="0">
              <a:solidFill>
                <a:schemeClr val="tx2">
                  <a:lumMod val="50000"/>
                  <a:lumOff val="50000"/>
                </a:schemeClr>
              </a:solidFill>
              <a:latin typeface="Arial" pitchFamily="34" charset="0"/>
              <a:cs typeface="Arial" pitchFamily="34" charset="0"/>
            </a:endParaRPr>
          </a:p>
        </p:txBody>
      </p:sp>
      <p:sp>
        <p:nvSpPr>
          <p:cNvPr id="38" name="TextBox 37"/>
          <p:cNvSpPr txBox="1"/>
          <p:nvPr/>
        </p:nvSpPr>
        <p:spPr>
          <a:xfrm>
            <a:off x="3352800" y="1117937"/>
            <a:ext cx="2667000" cy="1015663"/>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Flavor–separated sea quark </a:t>
            </a:r>
            <a:r>
              <a:rPr lang="en-US" sz="2000" b="1" dirty="0" err="1" smtClean="0">
                <a:solidFill>
                  <a:schemeClr val="tx2">
                    <a:lumMod val="50000"/>
                    <a:lumOff val="50000"/>
                  </a:schemeClr>
                </a:solidFill>
                <a:latin typeface="Arial" pitchFamily="34" charset="0"/>
                <a:cs typeface="Arial" pitchFamily="34" charset="0"/>
              </a:rPr>
              <a:t>helicity</a:t>
            </a:r>
            <a:r>
              <a:rPr lang="en-US" sz="2000" b="1" dirty="0" smtClean="0">
                <a:solidFill>
                  <a:schemeClr val="tx2">
                    <a:lumMod val="50000"/>
                    <a:lumOff val="50000"/>
                  </a:schemeClr>
                </a:solidFill>
                <a:latin typeface="Arial" pitchFamily="34" charset="0"/>
                <a:cs typeface="Arial" pitchFamily="34" charset="0"/>
              </a:rPr>
              <a:t> distributions</a:t>
            </a:r>
            <a:endParaRPr lang="en-US" sz="2000" b="1" dirty="0">
              <a:solidFill>
                <a:schemeClr val="tx2">
                  <a:lumMod val="50000"/>
                  <a:lumOff val="50000"/>
                </a:schemeClr>
              </a:solidFill>
              <a:latin typeface="Arial" pitchFamily="34" charset="0"/>
              <a:cs typeface="Arial" pitchFamily="34" charset="0"/>
            </a:endParaRPr>
          </a:p>
        </p:txBody>
      </p:sp>
      <p:sp>
        <p:nvSpPr>
          <p:cNvPr id="40" name="Rectangle 39"/>
          <p:cNvSpPr/>
          <p:nvPr/>
        </p:nvSpPr>
        <p:spPr>
          <a:xfrm>
            <a:off x="76200" y="1150203"/>
            <a:ext cx="3048000" cy="830997"/>
          </a:xfrm>
          <a:prstGeom prst="rect">
            <a:avLst/>
          </a:prstGeom>
        </p:spPr>
        <p:txBody>
          <a:bodyPr wrap="square">
            <a:spAutoFit/>
          </a:bodyPr>
          <a:lstStyle/>
          <a:p>
            <a:r>
              <a:rPr lang="en-US" b="1" dirty="0" smtClean="0">
                <a:solidFill>
                  <a:schemeClr val="tx2">
                    <a:lumMod val="50000"/>
                    <a:lumOff val="50000"/>
                  </a:schemeClr>
                </a:solidFill>
                <a:latin typeface="Arial" pitchFamily="34" charset="0"/>
                <a:cs typeface="Arial" pitchFamily="34" charset="0"/>
              </a:rPr>
              <a:t>Gluon </a:t>
            </a:r>
            <a:r>
              <a:rPr lang="en-US" b="1" dirty="0" err="1" smtClean="0">
                <a:solidFill>
                  <a:schemeClr val="tx2">
                    <a:lumMod val="50000"/>
                    <a:lumOff val="50000"/>
                  </a:schemeClr>
                </a:solidFill>
                <a:latin typeface="Arial" pitchFamily="34" charset="0"/>
                <a:cs typeface="Arial" pitchFamily="34" charset="0"/>
              </a:rPr>
              <a:t>helicity</a:t>
            </a:r>
            <a:r>
              <a:rPr lang="en-US" b="1" dirty="0" smtClean="0">
                <a:solidFill>
                  <a:schemeClr val="tx2">
                    <a:lumMod val="50000"/>
                    <a:lumOff val="50000"/>
                  </a:schemeClr>
                </a:solidFill>
                <a:latin typeface="Arial" pitchFamily="34" charset="0"/>
                <a:cs typeface="Arial" pitchFamily="34" charset="0"/>
              </a:rPr>
              <a:t> distribution and </a:t>
            </a:r>
            <a:r>
              <a:rPr lang="en-US" b="1" dirty="0" smtClean="0">
                <a:solidFill>
                  <a:schemeClr val="tx2">
                    <a:lumMod val="50000"/>
                    <a:lumOff val="50000"/>
                  </a:schemeClr>
                </a:solidFill>
                <a:latin typeface="Symbol" pitchFamily="18" charset="2"/>
                <a:cs typeface="Arial" pitchFamily="34" charset="0"/>
              </a:rPr>
              <a:t>D</a:t>
            </a:r>
            <a:r>
              <a:rPr lang="en-US" b="1" dirty="0" smtClean="0">
                <a:solidFill>
                  <a:schemeClr val="tx2">
                    <a:lumMod val="50000"/>
                    <a:lumOff val="50000"/>
                  </a:schemeClr>
                </a:solidFill>
                <a:latin typeface="Arial" pitchFamily="34" charset="0"/>
                <a:cs typeface="Arial" pitchFamily="34" charset="0"/>
              </a:rPr>
              <a:t>G</a:t>
            </a:r>
            <a:endParaRPr lang="en-US" b="1" dirty="0">
              <a:solidFill>
                <a:schemeClr val="tx2">
                  <a:lumMod val="50000"/>
                  <a:lumOff val="50000"/>
                </a:schemeClr>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INFN Ferrrara, June 17, 2010</a:t>
            </a:r>
            <a:endParaRPr lang="en-US"/>
          </a:p>
        </p:txBody>
      </p:sp>
      <p:sp>
        <p:nvSpPr>
          <p:cNvPr id="1448962" name="Rectangle 2"/>
          <p:cNvSpPr>
            <a:spLocks noGrp="1" noChangeArrowheads="1"/>
          </p:cNvSpPr>
          <p:nvPr>
            <p:ph type="title"/>
          </p:nvPr>
        </p:nvSpPr>
        <p:spPr/>
        <p:txBody>
          <a:bodyPr/>
          <a:lstStyle/>
          <a:p>
            <a:r>
              <a:rPr lang="en-US" sz="4000"/>
              <a:t>Longitudinal (Helicity) vs. Transverse Spin Structure</a:t>
            </a:r>
          </a:p>
        </p:txBody>
      </p:sp>
      <p:sp>
        <p:nvSpPr>
          <p:cNvPr id="1448963" name="Rectangle 3"/>
          <p:cNvSpPr>
            <a:spLocks noGrp="1" noChangeArrowheads="1"/>
          </p:cNvSpPr>
          <p:nvPr>
            <p:ph type="body" idx="1"/>
          </p:nvPr>
        </p:nvSpPr>
        <p:spPr/>
        <p:txBody>
          <a:bodyPr/>
          <a:lstStyle/>
          <a:p>
            <a:r>
              <a:rPr lang="en-US" dirty="0"/>
              <a:t>Transverse spin structure of the proton cannot be deduced from longitudinal (</a:t>
            </a:r>
            <a:r>
              <a:rPr lang="en-US" dirty="0" err="1"/>
              <a:t>helicity</a:t>
            </a:r>
            <a:r>
              <a:rPr lang="en-US" dirty="0"/>
              <a:t>) structure</a:t>
            </a:r>
          </a:p>
          <a:p>
            <a:pPr lvl="1"/>
            <a:r>
              <a:rPr lang="en-US" dirty="0"/>
              <a:t>Spatial rotations and Lorentz boosts don’t commute!</a:t>
            </a:r>
          </a:p>
          <a:p>
            <a:pPr lvl="1"/>
            <a:r>
              <a:rPr lang="en-US" dirty="0"/>
              <a:t>Only the same in the non-relativistic limit</a:t>
            </a:r>
          </a:p>
          <a:p>
            <a:r>
              <a:rPr lang="en-US" dirty="0"/>
              <a:t>Transverse structure linked to intrinsic </a:t>
            </a:r>
            <a:r>
              <a:rPr lang="en-US" dirty="0" err="1"/>
              <a:t>parton</a:t>
            </a:r>
            <a:r>
              <a:rPr lang="en-US" dirty="0"/>
              <a:t> transverse momentum (</a:t>
            </a:r>
            <a:r>
              <a:rPr lang="en-US" dirty="0" err="1"/>
              <a:t>k</a:t>
            </a:r>
            <a:r>
              <a:rPr lang="en-US" baseline="-18000" dirty="0" err="1"/>
              <a:t>T</a:t>
            </a:r>
            <a:r>
              <a:rPr lang="en-US" dirty="0"/>
              <a:t>) and orbital angular momentum</a:t>
            </a:r>
            <a:r>
              <a:rPr lang="en-US" dirty="0" smtClean="0"/>
              <a:t>!</a:t>
            </a:r>
          </a:p>
          <a:p>
            <a:pPr lvl="1"/>
            <a:r>
              <a:rPr lang="en-US" i="1" dirty="0" smtClean="0"/>
              <a:t>Parton dynamics</a:t>
            </a:r>
            <a:endParaRPr lang="en-US" i="1" dirty="0"/>
          </a:p>
        </p:txBody>
      </p:sp>
      <p:sp>
        <p:nvSpPr>
          <p:cNvPr id="7" name="Slide Number Placeholder 6"/>
          <p:cNvSpPr>
            <a:spLocks noGrp="1"/>
          </p:cNvSpPr>
          <p:nvPr>
            <p:ph type="sldNum" sz="quarter" idx="12"/>
          </p:nvPr>
        </p:nvSpPr>
        <p:spPr/>
        <p:txBody>
          <a:bodyPr/>
          <a:lstStyle/>
          <a:p>
            <a:fld id="{9CCA4942-7CEE-491C-9F3A-ADE7BC2C4973}"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5"/>
          <p:cNvSpPr>
            <a:spLocks noGrp="1"/>
          </p:cNvSpPr>
          <p:nvPr>
            <p:ph type="ftr" sz="quarter" idx="11"/>
          </p:nvPr>
        </p:nvSpPr>
        <p:spPr/>
        <p:txBody>
          <a:bodyPr/>
          <a:lstStyle/>
          <a:p>
            <a:r>
              <a:rPr lang="en-US" smtClean="0"/>
              <a:t>C. Aidala, INFN Ferrrara, June 17, 2010</a:t>
            </a:r>
            <a:endParaRPr lang="en-US"/>
          </a:p>
        </p:txBody>
      </p:sp>
      <p:sp>
        <p:nvSpPr>
          <p:cNvPr id="1348610" name="Rectangle 2"/>
          <p:cNvSpPr>
            <a:spLocks noGrp="1" noChangeArrowheads="1"/>
          </p:cNvSpPr>
          <p:nvPr>
            <p:ph type="title"/>
          </p:nvPr>
        </p:nvSpPr>
        <p:spPr/>
        <p:txBody>
          <a:bodyPr/>
          <a:lstStyle/>
          <a:p>
            <a:r>
              <a:rPr lang="en-US" sz="4000"/>
              <a:t>1976: Discovery in p+p Collisions! </a:t>
            </a:r>
            <a:br>
              <a:rPr lang="en-US" sz="4000"/>
            </a:br>
            <a:r>
              <a:rPr lang="en-US" sz="3400"/>
              <a:t>Large Transverse Single-Spin Asymmetries</a:t>
            </a:r>
          </a:p>
        </p:txBody>
      </p:sp>
      <p:graphicFrame>
        <p:nvGraphicFramePr>
          <p:cNvPr id="1348614" name="Object 6"/>
          <p:cNvGraphicFramePr>
            <a:graphicFrameLocks noChangeAspect="1"/>
          </p:cNvGraphicFramePr>
          <p:nvPr>
            <p:ph sz="half" idx="1"/>
          </p:nvPr>
        </p:nvGraphicFramePr>
        <p:xfrm>
          <a:off x="2012950" y="3727450"/>
          <a:ext cx="698500" cy="241300"/>
        </p:xfrm>
        <a:graphic>
          <a:graphicData uri="http://schemas.openxmlformats.org/presentationml/2006/ole">
            <p:oleObj spid="_x0000_s1348614" name="Equation" r:id="rId4" imgW="698400" imgH="241200" progId="Equation.3">
              <p:embed/>
            </p:oleObj>
          </a:graphicData>
        </a:graphic>
      </p:graphicFrame>
      <p:pic>
        <p:nvPicPr>
          <p:cNvPr id="1348611" name="Picture 3" descr="zgs"/>
          <p:cNvPicPr>
            <a:picLocks noChangeAspect="1" noChangeArrowheads="1"/>
          </p:cNvPicPr>
          <p:nvPr/>
        </p:nvPicPr>
        <p:blipFill>
          <a:blip r:embed="rId5" cstate="print"/>
          <a:srcRect/>
          <a:stretch>
            <a:fillRect/>
          </a:stretch>
        </p:blipFill>
        <p:spPr bwMode="auto">
          <a:xfrm>
            <a:off x="533400" y="1906588"/>
            <a:ext cx="3886200" cy="3884612"/>
          </a:xfrm>
          <a:prstGeom prst="rect">
            <a:avLst/>
          </a:prstGeom>
          <a:noFill/>
          <a:ln w="9525">
            <a:noFill/>
            <a:miter lim="800000"/>
            <a:headEnd/>
            <a:tailEnd/>
          </a:ln>
        </p:spPr>
      </p:pic>
      <p:sp>
        <p:nvSpPr>
          <p:cNvPr id="1348612" name="Text Box 4"/>
          <p:cNvSpPr txBox="1">
            <a:spLocks noChangeArrowheads="1"/>
          </p:cNvSpPr>
          <p:nvPr/>
        </p:nvSpPr>
        <p:spPr bwMode="auto">
          <a:xfrm>
            <a:off x="0" y="5867400"/>
            <a:ext cx="5202238" cy="457200"/>
          </a:xfrm>
          <a:prstGeom prst="rect">
            <a:avLst/>
          </a:prstGeom>
          <a:noFill/>
          <a:ln w="9525">
            <a:noFill/>
            <a:miter lim="800000"/>
            <a:headEnd/>
            <a:tailEnd/>
          </a:ln>
          <a:effectLst/>
        </p:spPr>
        <p:txBody>
          <a:bodyPr wrap="none">
            <a:spAutoFit/>
          </a:bodyPr>
          <a:lstStyle/>
          <a:p>
            <a:r>
              <a:rPr lang="en-US"/>
              <a:t>W.H. Dragoset et al., PRL36, 929 (1976)</a:t>
            </a:r>
          </a:p>
        </p:txBody>
      </p:sp>
      <p:grpSp>
        <p:nvGrpSpPr>
          <p:cNvPr id="1348615" name="Group 7"/>
          <p:cNvGrpSpPr>
            <a:grpSpLocks/>
          </p:cNvGrpSpPr>
          <p:nvPr/>
        </p:nvGrpSpPr>
        <p:grpSpPr bwMode="auto">
          <a:xfrm>
            <a:off x="5181600" y="3538538"/>
            <a:ext cx="3048000" cy="1566862"/>
            <a:chOff x="1680" y="3141"/>
            <a:chExt cx="1872" cy="864"/>
          </a:xfrm>
        </p:grpSpPr>
        <p:sp>
          <p:nvSpPr>
            <p:cNvPr id="1348616"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48617" name="Group 9"/>
            <p:cNvGrpSpPr>
              <a:grpSpLocks/>
            </p:cNvGrpSpPr>
            <p:nvPr/>
          </p:nvGrpSpPr>
          <p:grpSpPr bwMode="auto">
            <a:xfrm>
              <a:off x="1776" y="3141"/>
              <a:ext cx="1579" cy="845"/>
              <a:chOff x="1776" y="2666"/>
              <a:chExt cx="2088" cy="1271"/>
            </a:xfrm>
          </p:grpSpPr>
          <p:sp>
            <p:nvSpPr>
              <p:cNvPr id="1348618"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348619" name="Group 11"/>
              <p:cNvGrpSpPr>
                <a:grpSpLocks/>
              </p:cNvGrpSpPr>
              <p:nvPr/>
            </p:nvGrpSpPr>
            <p:grpSpPr bwMode="auto">
              <a:xfrm>
                <a:off x="2352" y="3072"/>
                <a:ext cx="288" cy="480"/>
                <a:chOff x="4320" y="1488"/>
                <a:chExt cx="288" cy="480"/>
              </a:xfrm>
            </p:grpSpPr>
            <p:sp>
              <p:nvSpPr>
                <p:cNvPr id="1348620"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48621"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48622"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48623"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48624"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48625"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48626"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48627"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sp>
        <p:nvSpPr>
          <p:cNvPr id="1348628" name="Text Box 20"/>
          <p:cNvSpPr txBox="1">
            <a:spLocks noChangeArrowheads="1"/>
          </p:cNvSpPr>
          <p:nvPr/>
        </p:nvSpPr>
        <p:spPr bwMode="auto">
          <a:xfrm>
            <a:off x="3124200" y="4267200"/>
            <a:ext cx="5919788" cy="1569660"/>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Due to </a:t>
            </a:r>
            <a:r>
              <a:rPr lang="en-US" dirty="0" err="1" smtClean="0">
                <a:solidFill>
                  <a:schemeClr val="tx1"/>
                </a:solidFill>
              </a:rPr>
              <a:t>transversity</a:t>
            </a:r>
            <a:r>
              <a:rPr lang="en-US" dirty="0" smtClean="0">
                <a:solidFill>
                  <a:schemeClr val="tx1"/>
                </a:solidFill>
              </a:rPr>
              <a:t>?  </a:t>
            </a:r>
            <a:r>
              <a:rPr lang="en-US" dirty="0">
                <a:solidFill>
                  <a:schemeClr val="tx1"/>
                </a:solidFill>
              </a:rPr>
              <a:t>Other effects?  We’ll need to wait more than a decade for the birth of a new subfield in order to explore the possibilities . . .</a:t>
            </a:r>
          </a:p>
        </p:txBody>
      </p:sp>
      <p:sp>
        <p:nvSpPr>
          <p:cNvPr id="1348629" name="Text Box 21"/>
          <p:cNvSpPr txBox="1">
            <a:spLocks noChangeArrowheads="1"/>
          </p:cNvSpPr>
          <p:nvPr/>
        </p:nvSpPr>
        <p:spPr bwMode="auto">
          <a:xfrm>
            <a:off x="990600" y="1295400"/>
            <a:ext cx="2894013" cy="457200"/>
          </a:xfrm>
          <a:prstGeom prst="rect">
            <a:avLst/>
          </a:prstGeom>
          <a:noFill/>
          <a:ln w="9525">
            <a:noFill/>
            <a:miter lim="800000"/>
            <a:headEnd/>
            <a:tailEnd/>
          </a:ln>
          <a:effectLst/>
        </p:spPr>
        <p:txBody>
          <a:bodyPr wrap="none">
            <a:spAutoFit/>
          </a:bodyPr>
          <a:lstStyle/>
          <a:p>
            <a:r>
              <a:rPr lang="en-US"/>
              <a:t>Argonne </a:t>
            </a:r>
            <a:r>
              <a:rPr lang="en-US" altLang="ja-JP">
                <a:ea typeface="ＭＳ Ｐゴシック" pitchFamily="34" charset="-128"/>
                <a:sym typeface="Symbol" pitchFamily="18" charset="2"/>
              </a:rPr>
              <a:t></a:t>
            </a:r>
            <a:r>
              <a:rPr lang="en-US" altLang="ja-JP">
                <a:ea typeface="ＭＳ Ｐゴシック" pitchFamily="34" charset="-128"/>
              </a:rPr>
              <a:t>s=4.9 GeV</a:t>
            </a:r>
            <a:r>
              <a:rPr lang="en-US"/>
              <a:t> </a:t>
            </a:r>
          </a:p>
        </p:txBody>
      </p:sp>
      <p:graphicFrame>
        <p:nvGraphicFramePr>
          <p:cNvPr id="1348630" name="Object 22"/>
          <p:cNvGraphicFramePr>
            <a:graphicFrameLocks noChangeAspect="1"/>
          </p:cNvGraphicFramePr>
          <p:nvPr>
            <p:ph sz="half" idx="2"/>
          </p:nvPr>
        </p:nvGraphicFramePr>
        <p:xfrm>
          <a:off x="5638800" y="5867400"/>
          <a:ext cx="1828800" cy="498475"/>
        </p:xfrm>
        <a:graphic>
          <a:graphicData uri="http://schemas.openxmlformats.org/presentationml/2006/ole">
            <p:oleObj spid="_x0000_s1348630" name="Equation" r:id="rId6" imgW="977760" imgH="266400" progId="Equation.3">
              <p:embed/>
            </p:oleObj>
          </a:graphicData>
        </a:graphic>
      </p:graphicFrame>
      <p:sp>
        <p:nvSpPr>
          <p:cNvPr id="1348632" name="Text Box 24"/>
          <p:cNvSpPr txBox="1">
            <a:spLocks noChangeArrowheads="1"/>
          </p:cNvSpPr>
          <p:nvPr/>
        </p:nvSpPr>
        <p:spPr bwMode="auto">
          <a:xfrm>
            <a:off x="4572000" y="1295400"/>
            <a:ext cx="4378325" cy="1917700"/>
          </a:xfrm>
          <a:prstGeom prst="rect">
            <a:avLst/>
          </a:prstGeom>
          <a:noFill/>
          <a:ln w="9525">
            <a:noFill/>
            <a:miter lim="800000"/>
            <a:headEnd/>
            <a:tailEnd/>
          </a:ln>
          <a:effectLst/>
        </p:spPr>
        <p:txBody>
          <a:bodyPr>
            <a:spAutoFit/>
          </a:bodyPr>
          <a:lstStyle/>
          <a:p>
            <a:r>
              <a:rPr lang="en-US"/>
              <a:t>Charged pions produced preferentially on one or the other side with respect to the transversely polarized beam direction!</a:t>
            </a:r>
          </a:p>
        </p:txBody>
      </p:sp>
      <p:sp>
        <p:nvSpPr>
          <p:cNvPr id="26" name="Slide Number Placeholder 25"/>
          <p:cNvSpPr>
            <a:spLocks noGrp="1"/>
          </p:cNvSpPr>
          <p:nvPr>
            <p:ph type="sldNum" sz="quarter" idx="12"/>
          </p:nvPr>
        </p:nvSpPr>
        <p:spPr/>
        <p:txBody>
          <a:bodyPr/>
          <a:lstStyle/>
          <a:p>
            <a:fld id="{DBCAA7B0-FB55-442B-B730-0F02697EC4DB}" type="slidenum">
              <a:rPr lang="en-US" smtClean="0"/>
              <a:pPr/>
              <a:t>35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8628"/>
                                        </p:tgtEl>
                                        <p:attrNameLst>
                                          <p:attrName>style.visibility</p:attrName>
                                        </p:attrNameLst>
                                      </p:cBhvr>
                                      <p:to>
                                        <p:strVal val="visible"/>
                                      </p:to>
                                    </p:set>
                                    <p:anim calcmode="lin" valueType="num">
                                      <p:cBhvr additive="base">
                                        <p:cTn id="7" dur="500" fill="hold"/>
                                        <p:tgtEl>
                                          <p:spTgt spid="1348628"/>
                                        </p:tgtEl>
                                        <p:attrNameLst>
                                          <p:attrName>ppt_x</p:attrName>
                                        </p:attrNameLst>
                                      </p:cBhvr>
                                      <p:tavLst>
                                        <p:tav tm="0">
                                          <p:val>
                                            <p:strVal val="#ppt_x"/>
                                          </p:val>
                                        </p:tav>
                                        <p:tav tm="100000">
                                          <p:val>
                                            <p:strVal val="#ppt_x"/>
                                          </p:val>
                                        </p:tav>
                                      </p:tavLst>
                                    </p:anim>
                                    <p:anim calcmode="lin" valueType="num">
                                      <p:cBhvr additive="base">
                                        <p:cTn id="8" dur="500" fill="hold"/>
                                        <p:tgtEl>
                                          <p:spTgt spid="1348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INFN Ferrrara, June 17, 2010</a:t>
            </a:r>
            <a:endParaRPr lang="en-US"/>
          </a:p>
        </p:txBody>
      </p:sp>
      <p:sp>
        <p:nvSpPr>
          <p:cNvPr id="1350658" name="Rectangle 2"/>
          <p:cNvSpPr>
            <a:spLocks noGrp="1" noChangeArrowheads="1"/>
          </p:cNvSpPr>
          <p:nvPr>
            <p:ph type="title"/>
          </p:nvPr>
        </p:nvSpPr>
        <p:spPr/>
        <p:txBody>
          <a:bodyPr/>
          <a:lstStyle/>
          <a:p>
            <a:r>
              <a:rPr lang="en-US" sz="3600"/>
              <a:t>Transverse-Momentum-Dependent Distributions and Single-Spin Asymmetries</a:t>
            </a:r>
          </a:p>
        </p:txBody>
      </p:sp>
      <p:pic>
        <p:nvPicPr>
          <p:cNvPr id="1350659" name="Picture 3"/>
          <p:cNvPicPr>
            <a:picLocks noChangeAspect="1"/>
          </p:cNvPicPr>
          <p:nvPr/>
        </p:nvPicPr>
        <p:blipFill>
          <a:blip r:embed="rId3" cstate="print"/>
          <a:srcRect/>
          <a:stretch>
            <a:fillRect/>
          </a:stretch>
        </p:blipFill>
        <p:spPr bwMode="auto">
          <a:xfrm>
            <a:off x="152400" y="1143000"/>
            <a:ext cx="3713163" cy="5715000"/>
          </a:xfrm>
          <a:prstGeom prst="rect">
            <a:avLst/>
          </a:prstGeom>
          <a:noFill/>
          <a:ln w="25400">
            <a:noFill/>
            <a:miter lim="800000"/>
            <a:headEnd/>
            <a:tailEnd/>
          </a:ln>
          <a:effectLst/>
        </p:spPr>
      </p:pic>
      <p:sp>
        <p:nvSpPr>
          <p:cNvPr id="1350662" name="Rectangle 6"/>
          <p:cNvSpPr>
            <a:spLocks noChangeArrowheads="1"/>
          </p:cNvSpPr>
          <p:nvPr/>
        </p:nvSpPr>
        <p:spPr bwMode="auto">
          <a:xfrm>
            <a:off x="4619625" y="2514600"/>
            <a:ext cx="4079875" cy="457200"/>
          </a:xfrm>
          <a:prstGeom prst="rect">
            <a:avLst/>
          </a:prstGeom>
          <a:noFill/>
          <a:ln w="9525">
            <a:noFill/>
            <a:miter lim="800000"/>
            <a:headEnd/>
            <a:tailEnd/>
          </a:ln>
          <a:effectLst/>
        </p:spPr>
        <p:txBody>
          <a:bodyPr wrap="none">
            <a:spAutoFit/>
          </a:bodyPr>
          <a:lstStyle/>
          <a:p>
            <a:r>
              <a:rPr lang="en-US"/>
              <a:t>D.W. Sivers, PRD41, 83 (1990)</a:t>
            </a:r>
          </a:p>
        </p:txBody>
      </p:sp>
      <p:sp>
        <p:nvSpPr>
          <p:cNvPr id="1350663" name="Text Box 7"/>
          <p:cNvSpPr txBox="1">
            <a:spLocks noChangeArrowheads="1"/>
          </p:cNvSpPr>
          <p:nvPr/>
        </p:nvSpPr>
        <p:spPr bwMode="auto">
          <a:xfrm>
            <a:off x="3962400" y="1327150"/>
            <a:ext cx="5334000" cy="1187450"/>
          </a:xfrm>
          <a:prstGeom prst="rect">
            <a:avLst/>
          </a:prstGeom>
          <a:noFill/>
          <a:ln w="9525">
            <a:noFill/>
            <a:miter lim="800000"/>
            <a:headEnd/>
            <a:tailEnd/>
          </a:ln>
          <a:effectLst/>
        </p:spPr>
        <p:txBody>
          <a:bodyPr>
            <a:spAutoFit/>
          </a:bodyPr>
          <a:lstStyle/>
          <a:p>
            <a:r>
              <a:rPr lang="en-US"/>
              <a:t>1989: The “Sivers mechanism” is proposed in an attempt to understand the observed asymmetries.</a:t>
            </a:r>
          </a:p>
        </p:txBody>
      </p:sp>
      <p:sp>
        <p:nvSpPr>
          <p:cNvPr id="1350666" name="Text Box 10"/>
          <p:cNvSpPr txBox="1">
            <a:spLocks noChangeArrowheads="1"/>
          </p:cNvSpPr>
          <p:nvPr/>
        </p:nvSpPr>
        <p:spPr bwMode="auto">
          <a:xfrm>
            <a:off x="3886200" y="3276600"/>
            <a:ext cx="5257800" cy="1917700"/>
          </a:xfrm>
          <a:prstGeom prst="rect">
            <a:avLst/>
          </a:prstGeom>
          <a:noFill/>
          <a:ln w="9525">
            <a:noFill/>
            <a:miter lim="800000"/>
            <a:headEnd/>
            <a:tailEnd/>
          </a:ln>
          <a:effectLst/>
        </p:spPr>
        <p:txBody>
          <a:bodyPr>
            <a:spAutoFit/>
          </a:bodyPr>
          <a:lstStyle/>
          <a:p>
            <a:r>
              <a:rPr lang="en-US"/>
              <a:t>Departs from the traditional </a:t>
            </a:r>
            <a:r>
              <a:rPr lang="en-US" i="1"/>
              <a:t>collinear</a:t>
            </a:r>
            <a:r>
              <a:rPr lang="en-US"/>
              <a:t> factorization assumption in pQCD and proposes a correlation between the </a:t>
            </a:r>
            <a:r>
              <a:rPr lang="en-US" i="1"/>
              <a:t>intrinsic transverse motion</a:t>
            </a:r>
            <a:r>
              <a:rPr lang="en-US"/>
              <a:t> of the quarks and gluons and the proton’s spin</a:t>
            </a:r>
          </a:p>
        </p:txBody>
      </p:sp>
      <p:sp>
        <p:nvSpPr>
          <p:cNvPr id="1350667" name="Text Box 11"/>
          <p:cNvSpPr txBox="1">
            <a:spLocks noChangeArrowheads="1"/>
          </p:cNvSpPr>
          <p:nvPr/>
        </p:nvSpPr>
        <p:spPr bwMode="auto">
          <a:xfrm>
            <a:off x="1676400" y="2590800"/>
            <a:ext cx="7221538" cy="955675"/>
          </a:xfrm>
          <a:prstGeom prst="rect">
            <a:avLst/>
          </a:prstGeom>
          <a:solidFill>
            <a:srgbClr val="00FFFF"/>
          </a:solidFill>
          <a:ln w="9525">
            <a:solidFill>
              <a:schemeClr val="tx1"/>
            </a:solidFill>
            <a:miter lim="800000"/>
            <a:headEnd/>
            <a:tailEnd/>
          </a:ln>
          <a:effectLst/>
        </p:spPr>
        <p:txBody>
          <a:bodyPr>
            <a:spAutoFit/>
          </a:bodyPr>
          <a:lstStyle/>
          <a:p>
            <a:r>
              <a:rPr lang="en-US" sz="2800" i="1" dirty="0">
                <a:solidFill>
                  <a:schemeClr val="tx1"/>
                </a:solidFill>
              </a:rPr>
              <a:t>The </a:t>
            </a:r>
            <a:r>
              <a:rPr lang="en-US" sz="2800" i="1" dirty="0" err="1">
                <a:solidFill>
                  <a:schemeClr val="tx1"/>
                </a:solidFill>
              </a:rPr>
              <a:t>Sivers</a:t>
            </a:r>
            <a:r>
              <a:rPr lang="en-US" sz="2800" i="1" dirty="0">
                <a:solidFill>
                  <a:schemeClr val="tx1"/>
                </a:solidFill>
              </a:rPr>
              <a:t> distribution:  the </a:t>
            </a:r>
            <a:r>
              <a:rPr lang="en-US" sz="2800" i="1" dirty="0" smtClean="0">
                <a:solidFill>
                  <a:schemeClr val="tx1"/>
                </a:solidFill>
              </a:rPr>
              <a:t>first </a:t>
            </a:r>
            <a:r>
              <a:rPr lang="en-US" sz="2800" i="1" dirty="0">
                <a:solidFill>
                  <a:schemeClr val="tx1"/>
                </a:solidFill>
              </a:rPr>
              <a:t>transverse-momentum-dependent distribution (TMD)!</a:t>
            </a:r>
          </a:p>
        </p:txBody>
      </p:sp>
      <p:sp>
        <p:nvSpPr>
          <p:cNvPr id="11" name="Slide Number Placeholder 10"/>
          <p:cNvSpPr>
            <a:spLocks noGrp="1"/>
          </p:cNvSpPr>
          <p:nvPr>
            <p:ph type="sldNum" sz="quarter" idx="12"/>
          </p:nvPr>
        </p:nvSpPr>
        <p:spPr/>
        <p:txBody>
          <a:bodyPr/>
          <a:lstStyle/>
          <a:p>
            <a:fld id="{CC80A51C-0834-4D37-9F6C-E61A03BDE5A5}" type="slidenum">
              <a:rPr lang="en-US" smtClean="0"/>
              <a:pPr/>
              <a:t>36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0667"/>
                                        </p:tgtEl>
                                        <p:attrNameLst>
                                          <p:attrName>style.visibility</p:attrName>
                                        </p:attrNameLst>
                                      </p:cBhvr>
                                      <p:to>
                                        <p:strVal val="visible"/>
                                      </p:to>
                                    </p:set>
                                    <p:anim calcmode="lin" valueType="num">
                                      <p:cBhvr additive="base">
                                        <p:cTn id="7" dur="500" fill="hold"/>
                                        <p:tgtEl>
                                          <p:spTgt spid="1350667"/>
                                        </p:tgtEl>
                                        <p:attrNameLst>
                                          <p:attrName>ppt_x</p:attrName>
                                        </p:attrNameLst>
                                      </p:cBhvr>
                                      <p:tavLst>
                                        <p:tav tm="0">
                                          <p:val>
                                            <p:strVal val="#ppt_x"/>
                                          </p:val>
                                        </p:tav>
                                        <p:tav tm="100000">
                                          <p:val>
                                            <p:strVal val="#ppt_x"/>
                                          </p:val>
                                        </p:tav>
                                      </p:tavLst>
                                    </p:anim>
                                    <p:anim calcmode="lin" valueType="num">
                                      <p:cBhvr additive="base">
                                        <p:cTn id="8" dur="500" fill="hold"/>
                                        <p:tgtEl>
                                          <p:spTgt spid="1350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INFN Ferrrara, June 17, 2010</a:t>
            </a:r>
            <a:endParaRPr lang="en-US"/>
          </a:p>
        </p:txBody>
      </p:sp>
      <p:sp>
        <p:nvSpPr>
          <p:cNvPr id="1364994" name="Rectangle 2"/>
          <p:cNvSpPr>
            <a:spLocks noChangeArrowheads="1"/>
          </p:cNvSpPr>
          <p:nvPr/>
        </p:nvSpPr>
        <p:spPr bwMode="auto">
          <a:xfrm>
            <a:off x="381000" y="1260475"/>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p:txBody>
          <a:bodyPr/>
          <a:lstStyle/>
          <a:p>
            <a:r>
              <a:rPr lang="en-US" altLang="zh-CN">
                <a:ea typeface="宋体" pitchFamily="116" charset="-122"/>
              </a:rPr>
              <a:t>Quark Distribution Functions</a:t>
            </a:r>
          </a:p>
        </p:txBody>
      </p:sp>
      <p:pic>
        <p:nvPicPr>
          <p:cNvPr id="1364996" name="Picture 4" descr="distrib"/>
          <p:cNvPicPr>
            <a:picLocks noChangeAspect="1" noChangeArrowheads="1"/>
          </p:cNvPicPr>
          <p:nvPr/>
        </p:nvPicPr>
        <p:blipFill>
          <a:blip r:embed="rId4" cstate="print"/>
          <a:srcRect/>
          <a:stretch>
            <a:fillRect/>
          </a:stretch>
        </p:blipFill>
        <p:spPr bwMode="auto">
          <a:xfrm>
            <a:off x="2895600" y="1641475"/>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nvGraphicFramePr>
        <p:xfrm>
          <a:off x="3657600" y="3829050"/>
          <a:ext cx="2203450" cy="1471613"/>
        </p:xfrm>
        <a:graphic>
          <a:graphicData uri="http://schemas.openxmlformats.org/presentationml/2006/ole">
            <p:oleObj spid="_x0000_s1364997" name="Document" r:id="rId5" imgW="6088943" imgH="4066896" progId="Word.Document.8">
              <p:embed/>
            </p:oleObj>
          </a:graphicData>
        </a:graphic>
      </p:graphicFrame>
      <p:sp>
        <p:nvSpPr>
          <p:cNvPr id="1364998" name="Text Box 6"/>
          <p:cNvSpPr txBox="1">
            <a:spLocks noChangeArrowheads="1"/>
          </p:cNvSpPr>
          <p:nvPr/>
        </p:nvSpPr>
        <p:spPr bwMode="auto">
          <a:xfrm>
            <a:off x="4953000" y="3241675"/>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1" name="Rectangle 9"/>
          <p:cNvSpPr>
            <a:spLocks noChangeArrowheads="1"/>
          </p:cNvSpPr>
          <p:nvPr/>
        </p:nvSpPr>
        <p:spPr bwMode="auto">
          <a:xfrm>
            <a:off x="0" y="855663"/>
            <a:ext cx="6032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143000"/>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nvGraphicFramePr>
        <p:xfrm>
          <a:off x="228600" y="1417638"/>
          <a:ext cx="114300" cy="219075"/>
        </p:xfrm>
        <a:graphic>
          <a:graphicData uri="http://schemas.openxmlformats.org/presentationml/2006/ole">
            <p:oleObj spid="_x0000_s1365003" name="Equation" r:id="rId6" imgW="114120" imgH="215640" progId="Equation.3">
              <p:embed/>
            </p:oleObj>
          </a:graphicData>
        </a:graphic>
      </p:graphicFrame>
      <p:sp>
        <p:nvSpPr>
          <p:cNvPr id="1365004" name="Rectangle 12"/>
          <p:cNvSpPr>
            <a:spLocks noChangeArrowheads="1"/>
          </p:cNvSpPr>
          <p:nvPr/>
        </p:nvSpPr>
        <p:spPr bwMode="auto">
          <a:xfrm>
            <a:off x="0" y="198120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766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nvGraphicFramePr>
        <p:xfrm>
          <a:off x="228600" y="3027363"/>
          <a:ext cx="114300" cy="219075"/>
        </p:xfrm>
        <a:graphic>
          <a:graphicData uri="http://schemas.openxmlformats.org/presentationml/2006/ole">
            <p:oleObj spid="_x0000_s1365006" name="Equation" r:id="rId7" imgW="114120" imgH="215640" progId="Equation.3">
              <p:embed/>
            </p:oleObj>
          </a:graphicData>
        </a:graphic>
      </p:graphicFrame>
      <p:sp>
        <p:nvSpPr>
          <p:cNvPr id="1365007" name="Rectangle 15"/>
          <p:cNvSpPr>
            <a:spLocks noChangeArrowheads="1"/>
          </p:cNvSpPr>
          <p:nvPr/>
        </p:nvSpPr>
        <p:spPr bwMode="auto">
          <a:xfrm>
            <a:off x="0" y="358616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nvGraphicFramePr>
        <p:xfrm>
          <a:off x="228600" y="3246438"/>
          <a:ext cx="114300" cy="219075"/>
        </p:xfrm>
        <a:graphic>
          <a:graphicData uri="http://schemas.openxmlformats.org/presentationml/2006/ole">
            <p:oleObj spid="_x0000_s1365008" name="Equation" r:id="rId8" imgW="114120" imgH="215640" progId="Equation.3">
              <p:embed/>
            </p:oleObj>
          </a:graphicData>
        </a:graphic>
      </p:graphicFrame>
      <p:sp>
        <p:nvSpPr>
          <p:cNvPr id="1365009" name="Rectangle 17"/>
          <p:cNvSpPr>
            <a:spLocks noChangeArrowheads="1"/>
          </p:cNvSpPr>
          <p:nvPr/>
        </p:nvSpPr>
        <p:spPr bwMode="auto">
          <a:xfrm>
            <a:off x="4537075" y="3465513"/>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908675"/>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565275"/>
            <a:ext cx="2667000" cy="19050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3546475"/>
            <a:ext cx="2667000" cy="152400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609600" y="1946275"/>
            <a:ext cx="20574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2"/>
                </a:solidFill>
                <a:latin typeface="Arial" charset="0"/>
                <a:ea typeface="宋体" pitchFamily="116" charset="-122"/>
              </a:rPr>
              <a:t>No k</a:t>
            </a:r>
            <a:r>
              <a:rPr lang="en-US" altLang="zh-CN" baseline="-25000">
                <a:solidFill>
                  <a:schemeClr val="accent2"/>
                </a:solidFill>
                <a:latin typeface="Arial" charset="0"/>
                <a:ea typeface="宋体" pitchFamily="116" charset="-122"/>
              </a:rPr>
              <a:t>T</a:t>
            </a:r>
            <a:r>
              <a:rPr lang="en-US" altLang="zh-CN">
                <a:solidFill>
                  <a:schemeClr val="accent2"/>
                </a:solidFill>
                <a:latin typeface="Arial" charset="0"/>
                <a:ea typeface="宋体" pitchFamily="116" charset="-122"/>
              </a:rPr>
              <a:t> dependence</a:t>
            </a:r>
          </a:p>
        </p:txBody>
      </p:sp>
      <p:sp>
        <p:nvSpPr>
          <p:cNvPr id="1365014" name="Text Box 22"/>
          <p:cNvSpPr txBox="1">
            <a:spLocks noChangeArrowheads="1"/>
          </p:cNvSpPr>
          <p:nvPr/>
        </p:nvSpPr>
        <p:spPr bwMode="auto">
          <a:xfrm>
            <a:off x="228600" y="3927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rgbClr val="FF3300"/>
                </a:solidFill>
                <a:latin typeface="Arial" charset="0"/>
                <a:ea typeface="宋体" pitchFamily="116" charset="-122"/>
              </a:rPr>
              <a:t>k</a:t>
            </a:r>
            <a:r>
              <a:rPr lang="en-US" altLang="zh-CN" baseline="-25000">
                <a:solidFill>
                  <a:srgbClr val="FF3300"/>
                </a:solidFill>
                <a:latin typeface="Arial" charset="0"/>
                <a:ea typeface="宋体" pitchFamily="116" charset="-122"/>
              </a:rPr>
              <a:t>T</a:t>
            </a:r>
            <a:r>
              <a:rPr lang="en-US" altLang="zh-CN">
                <a:solidFill>
                  <a:srgbClr val="FF3300"/>
                </a:solidFill>
                <a:latin typeface="Arial" charset="0"/>
                <a:ea typeface="宋体" pitchFamily="116" charset="-122"/>
              </a:rPr>
              <a:t> - dependent, T-odd</a:t>
            </a:r>
          </a:p>
        </p:txBody>
      </p:sp>
      <p:sp>
        <p:nvSpPr>
          <p:cNvPr id="1365015" name="Rectangle 23"/>
          <p:cNvSpPr>
            <a:spLocks noChangeArrowheads="1"/>
          </p:cNvSpPr>
          <p:nvPr/>
        </p:nvSpPr>
        <p:spPr bwMode="auto">
          <a:xfrm>
            <a:off x="2667000" y="5146675"/>
            <a:ext cx="5867400" cy="8382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6" name="Rectangle 24"/>
          <p:cNvSpPr>
            <a:spLocks noChangeArrowheads="1"/>
          </p:cNvSpPr>
          <p:nvPr/>
        </p:nvSpPr>
        <p:spPr bwMode="auto">
          <a:xfrm>
            <a:off x="5791200" y="1793875"/>
            <a:ext cx="2438400" cy="10668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7" name="Text Box 25"/>
          <p:cNvSpPr txBox="1">
            <a:spLocks noChangeArrowheads="1"/>
          </p:cNvSpPr>
          <p:nvPr/>
        </p:nvSpPr>
        <p:spPr bwMode="auto">
          <a:xfrm>
            <a:off x="5867400" y="3546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1"/>
                </a:solidFill>
                <a:latin typeface="Arial" charset="0"/>
                <a:ea typeface="宋体" pitchFamily="116" charset="-122"/>
              </a:rPr>
              <a:t>k</a:t>
            </a:r>
            <a:r>
              <a:rPr lang="en-US" altLang="zh-CN" baseline="-25000">
                <a:solidFill>
                  <a:schemeClr val="accent1"/>
                </a:solidFill>
                <a:latin typeface="Arial" charset="0"/>
                <a:ea typeface="宋体" pitchFamily="116" charset="-122"/>
              </a:rPr>
              <a:t>T</a:t>
            </a:r>
            <a:r>
              <a:rPr lang="en-US" altLang="zh-CN">
                <a:solidFill>
                  <a:schemeClr val="accent1"/>
                </a:solidFill>
                <a:latin typeface="Arial" charset="0"/>
                <a:ea typeface="宋体" pitchFamily="116" charset="-122"/>
              </a:rPr>
              <a:t> - dependent, T-even</a:t>
            </a:r>
          </a:p>
        </p:txBody>
      </p:sp>
      <p:sp>
        <p:nvSpPr>
          <p:cNvPr id="1365018" name="Text Box 26"/>
          <p:cNvSpPr txBox="1">
            <a:spLocks noChangeArrowheads="1"/>
          </p:cNvSpPr>
          <p:nvPr/>
        </p:nvSpPr>
        <p:spPr bwMode="auto">
          <a:xfrm>
            <a:off x="5334000" y="2917825"/>
            <a:ext cx="1706563" cy="457200"/>
          </a:xfrm>
          <a:prstGeom prst="rect">
            <a:avLst/>
          </a:prstGeom>
          <a:noFill/>
          <a:ln w="9525">
            <a:noFill/>
            <a:miter lim="800000"/>
            <a:headEnd/>
            <a:tailEnd/>
          </a:ln>
          <a:effectLst/>
        </p:spPr>
        <p:txBody>
          <a:bodyPr wrap="none">
            <a:spAutoFit/>
          </a:bodyPr>
          <a:lstStyle/>
          <a:p>
            <a:r>
              <a:rPr lang="en-US">
                <a:solidFill>
                  <a:schemeClr val="tx1"/>
                </a:solidFill>
              </a:rPr>
              <a:t>Transversity</a:t>
            </a:r>
          </a:p>
        </p:txBody>
      </p:sp>
      <p:sp>
        <p:nvSpPr>
          <p:cNvPr id="1365019" name="Text Box 27"/>
          <p:cNvSpPr txBox="1">
            <a:spLocks noChangeArrowheads="1"/>
          </p:cNvSpPr>
          <p:nvPr/>
        </p:nvSpPr>
        <p:spPr bwMode="auto">
          <a:xfrm>
            <a:off x="5334000" y="3860800"/>
            <a:ext cx="946150" cy="457200"/>
          </a:xfrm>
          <a:prstGeom prst="rect">
            <a:avLst/>
          </a:prstGeom>
          <a:noFill/>
          <a:ln w="9525">
            <a:noFill/>
            <a:miter lim="800000"/>
            <a:headEnd/>
            <a:tailEnd/>
          </a:ln>
          <a:effectLst/>
        </p:spPr>
        <p:txBody>
          <a:bodyPr wrap="none">
            <a:spAutoFit/>
          </a:bodyPr>
          <a:lstStyle/>
          <a:p>
            <a:r>
              <a:rPr lang="en-US">
                <a:solidFill>
                  <a:schemeClr val="tx1"/>
                </a:solidFill>
              </a:rPr>
              <a:t>Sivers</a:t>
            </a:r>
          </a:p>
        </p:txBody>
      </p:sp>
      <p:sp>
        <p:nvSpPr>
          <p:cNvPr id="1365021" name="Text Box 29"/>
          <p:cNvSpPr txBox="1">
            <a:spLocks noChangeArrowheads="1"/>
          </p:cNvSpPr>
          <p:nvPr/>
        </p:nvSpPr>
        <p:spPr bwMode="auto">
          <a:xfrm>
            <a:off x="5332413" y="4546600"/>
            <a:ext cx="1893887" cy="457200"/>
          </a:xfrm>
          <a:prstGeom prst="rect">
            <a:avLst/>
          </a:prstGeom>
          <a:noFill/>
          <a:ln w="9525">
            <a:noFill/>
            <a:miter lim="800000"/>
            <a:headEnd/>
            <a:tailEnd/>
          </a:ln>
          <a:effectLst/>
        </p:spPr>
        <p:txBody>
          <a:bodyPr wrap="none">
            <a:spAutoFit/>
          </a:bodyPr>
          <a:lstStyle/>
          <a:p>
            <a:r>
              <a:rPr lang="en-US">
                <a:solidFill>
                  <a:schemeClr val="tx1"/>
                </a:solidFill>
              </a:rPr>
              <a:t>Boer-Mulders</a:t>
            </a:r>
          </a:p>
        </p:txBody>
      </p:sp>
      <p:sp>
        <p:nvSpPr>
          <p:cNvPr id="1365024" name="Text Box 32"/>
          <p:cNvSpPr txBox="1">
            <a:spLocks noChangeArrowheads="1"/>
          </p:cNvSpPr>
          <p:nvPr/>
        </p:nvSpPr>
        <p:spPr bwMode="auto">
          <a:xfrm>
            <a:off x="496888" y="1905000"/>
            <a:ext cx="8266112" cy="1196975"/>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Similarly, can have </a:t>
            </a:r>
            <a:r>
              <a:rPr lang="en-US" dirty="0" err="1">
                <a:solidFill>
                  <a:schemeClr val="tx1"/>
                </a:solidFill>
              </a:rPr>
              <a:t>k</a:t>
            </a:r>
            <a:r>
              <a:rPr lang="en-US" baseline="-18000" dirty="0" err="1">
                <a:solidFill>
                  <a:schemeClr val="tx1"/>
                </a:solidFill>
              </a:rPr>
              <a:t>T</a:t>
            </a:r>
            <a:r>
              <a:rPr lang="en-US" dirty="0">
                <a:solidFill>
                  <a:schemeClr val="tx1"/>
                </a:solidFill>
              </a:rPr>
              <a:t>-dependent fragmentation functions (FF’s).  One example: the </a:t>
            </a:r>
            <a:r>
              <a:rPr lang="en-US" dirty="0" err="1">
                <a:solidFill>
                  <a:schemeClr val="tx1"/>
                </a:solidFill>
              </a:rPr>
              <a:t>chiral</a:t>
            </a:r>
            <a:r>
              <a:rPr lang="en-US" dirty="0">
                <a:solidFill>
                  <a:schemeClr val="tx1"/>
                </a:solidFill>
              </a:rPr>
              <a:t>-odd Collins FF, which provides one way of accessing </a:t>
            </a:r>
            <a:r>
              <a:rPr lang="en-US" dirty="0" err="1" smtClean="0">
                <a:solidFill>
                  <a:schemeClr val="tx1"/>
                </a:solidFill>
              </a:rPr>
              <a:t>transversity</a:t>
            </a:r>
            <a:r>
              <a:rPr lang="en-US" dirty="0" smtClean="0">
                <a:solidFill>
                  <a:schemeClr val="tx1"/>
                </a:solidFill>
              </a:rPr>
              <a:t> distribution (also </a:t>
            </a:r>
            <a:r>
              <a:rPr lang="en-US" dirty="0" err="1" smtClean="0">
                <a:solidFill>
                  <a:schemeClr val="tx1"/>
                </a:solidFill>
              </a:rPr>
              <a:t>chiral</a:t>
            </a:r>
            <a:r>
              <a:rPr lang="en-US" dirty="0" smtClean="0">
                <a:solidFill>
                  <a:schemeClr val="tx1"/>
                </a:solidFill>
              </a:rPr>
              <a:t>-odd).</a:t>
            </a:r>
            <a:endParaRPr lang="en-US" dirty="0">
              <a:solidFill>
                <a:schemeClr val="tx1"/>
              </a:solidFill>
            </a:endParaRPr>
          </a:p>
        </p:txBody>
      </p:sp>
      <p:sp>
        <p:nvSpPr>
          <p:cNvPr id="33" name="Slide Number Placeholder 32"/>
          <p:cNvSpPr>
            <a:spLocks noGrp="1"/>
          </p:cNvSpPr>
          <p:nvPr>
            <p:ph type="sldNum" sz="quarter" idx="12"/>
          </p:nvPr>
        </p:nvSpPr>
        <p:spPr/>
        <p:txBody>
          <a:bodyPr/>
          <a:lstStyle/>
          <a:p>
            <a:fld id="{CC80A51C-0834-4D37-9F6C-E61A03BDE5A5}" type="slidenum">
              <a:rPr lang="en-US" smtClean="0"/>
              <a:pPr/>
              <a:t>37</a:t>
            </a:fld>
            <a:endParaRPr lang="en-US"/>
          </a:p>
        </p:txBody>
      </p:sp>
      <p:sp>
        <p:nvSpPr>
          <p:cNvPr id="32" name="Text Box 32"/>
          <p:cNvSpPr txBox="1">
            <a:spLocks noChangeArrowheads="1"/>
          </p:cNvSpPr>
          <p:nvPr/>
        </p:nvSpPr>
        <p:spPr bwMode="auto">
          <a:xfrm>
            <a:off x="486228" y="3984625"/>
            <a:ext cx="8266112" cy="1200329"/>
          </a:xfrm>
          <a:prstGeom prst="rect">
            <a:avLst/>
          </a:prstGeom>
          <a:solidFill>
            <a:srgbClr val="00FFFF"/>
          </a:solidFill>
          <a:ln w="9525">
            <a:solidFill>
              <a:schemeClr val="tx1"/>
            </a:solidFill>
            <a:miter lim="800000"/>
            <a:headEnd/>
            <a:tailEnd/>
          </a:ln>
          <a:effectLst/>
        </p:spPr>
        <p:txBody>
          <a:bodyPr>
            <a:spAutoFit/>
          </a:bodyPr>
          <a:lstStyle/>
          <a:p>
            <a:r>
              <a:rPr lang="en-US" i="1" dirty="0" smtClean="0">
                <a:solidFill>
                  <a:schemeClr val="tx1"/>
                </a:solidFill>
              </a:rPr>
              <a:t>Relevant measurements in simpler systems (DIS, </a:t>
            </a:r>
            <a:r>
              <a:rPr lang="en-US" i="1" dirty="0" err="1" smtClean="0">
                <a:solidFill>
                  <a:schemeClr val="tx1"/>
                </a:solidFill>
              </a:rPr>
              <a:t>e+e</a:t>
            </a:r>
            <a:r>
              <a:rPr lang="en-US" i="1" dirty="0" smtClean="0">
                <a:solidFill>
                  <a:schemeClr val="tx1"/>
                </a:solidFill>
              </a:rPr>
              <a:t>-) only starting to be made over the last ~6 years!  Rapidly advancing field both experimentally and theoretically!</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5024"/>
                                        </p:tgtEl>
                                        <p:attrNameLst>
                                          <p:attrName>style.visibility</p:attrName>
                                        </p:attrNameLst>
                                      </p:cBhvr>
                                      <p:to>
                                        <p:strVal val="visible"/>
                                      </p:to>
                                    </p:set>
                                    <p:anim calcmode="lin" valueType="num">
                                      <p:cBhvr additive="base">
                                        <p:cTn id="7" dur="500" fill="hold"/>
                                        <p:tgtEl>
                                          <p:spTgt spid="1365024"/>
                                        </p:tgtEl>
                                        <p:attrNameLst>
                                          <p:attrName>ppt_x</p:attrName>
                                        </p:attrNameLst>
                                      </p:cBhvr>
                                      <p:tavLst>
                                        <p:tav tm="0">
                                          <p:val>
                                            <p:strVal val="#ppt_x"/>
                                          </p:val>
                                        </p:tav>
                                        <p:tav tm="100000">
                                          <p:val>
                                            <p:strVal val="#ppt_x"/>
                                          </p:val>
                                        </p:tav>
                                      </p:tavLst>
                                    </p:anim>
                                    <p:anim calcmode="lin" valueType="num">
                                      <p:cBhvr additive="base">
                                        <p:cTn id="8" dur="500" fill="hold"/>
                                        <p:tgtEl>
                                          <p:spTgt spid="1365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024"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INFN Ferrrara, June 17, 2010</a:t>
            </a:r>
            <a:endParaRPr lang="en-US"/>
          </a:p>
        </p:txBody>
      </p:sp>
      <p:sp>
        <p:nvSpPr>
          <p:cNvPr id="1352706" name="Rectangle 2"/>
          <p:cNvSpPr>
            <a:spLocks noGrp="1" noChangeArrowheads="1"/>
          </p:cNvSpPr>
          <p:nvPr>
            <p:ph type="title"/>
          </p:nvPr>
        </p:nvSpPr>
        <p:spPr/>
        <p:txBody>
          <a:bodyPr/>
          <a:lstStyle/>
          <a:p>
            <a:r>
              <a:rPr lang="en-US" sz="3600" dirty="0"/>
              <a:t>Transverse Single-Spin Asymmetries: </a:t>
            </a:r>
            <a:br>
              <a:rPr lang="en-US" sz="3600" dirty="0"/>
            </a:br>
            <a:r>
              <a:rPr lang="en-US" sz="3600" dirty="0"/>
              <a:t>From Low to High </a:t>
            </a:r>
            <a:r>
              <a:rPr lang="en-US" sz="3600" dirty="0" smtClean="0"/>
              <a:t>Energies!</a:t>
            </a:r>
            <a:endParaRPr lang="en-US" sz="3600" dirty="0"/>
          </a:p>
        </p:txBody>
      </p:sp>
      <p:sp>
        <p:nvSpPr>
          <p:cNvPr id="1352712" name="Text Box 8"/>
          <p:cNvSpPr txBox="1">
            <a:spLocks noChangeArrowheads="1"/>
          </p:cNvSpPr>
          <p:nvPr/>
        </p:nvSpPr>
        <p:spPr bwMode="auto">
          <a:xfrm>
            <a:off x="448548" y="1357086"/>
            <a:ext cx="1761252" cy="830997"/>
          </a:xfrm>
          <a:prstGeom prst="rect">
            <a:avLst/>
          </a:prstGeom>
          <a:noFill/>
          <a:ln w="9525">
            <a:noFill/>
            <a:miter lim="800000"/>
            <a:headEnd/>
            <a:tailEnd/>
          </a:ln>
          <a:effectLst/>
        </p:spPr>
        <p:txBody>
          <a:bodyPr wrap="none">
            <a:spAutoFit/>
          </a:bodyPr>
          <a:lstStyle/>
          <a:p>
            <a:r>
              <a:rPr lang="en-US" dirty="0" smtClean="0"/>
              <a:t>ANL </a:t>
            </a:r>
          </a:p>
          <a:p>
            <a:r>
              <a:rPr lang="en-US" altLang="ja-JP" dirty="0" smtClean="0">
                <a:ea typeface="ＭＳ Ｐゴシック" pitchFamily="34" charset="-128"/>
                <a:sym typeface="Symbol" pitchFamily="18" charset="2"/>
              </a:rPr>
              <a:t></a:t>
            </a:r>
            <a:r>
              <a:rPr lang="en-US" altLang="ja-JP" dirty="0">
                <a:ea typeface="ＭＳ Ｐゴシック" pitchFamily="34" charset="-128"/>
              </a:rPr>
              <a:t>s=4.9 </a:t>
            </a:r>
            <a:r>
              <a:rPr lang="en-US" altLang="ja-JP" dirty="0" err="1">
                <a:ea typeface="ＭＳ Ｐゴシック" pitchFamily="34" charset="-128"/>
              </a:rPr>
              <a:t>GeV</a:t>
            </a:r>
            <a:r>
              <a:rPr lang="en-US" dirty="0"/>
              <a:t> </a:t>
            </a:r>
          </a:p>
        </p:txBody>
      </p:sp>
      <p:graphicFrame>
        <p:nvGraphicFramePr>
          <p:cNvPr id="1352738" name="Object 34"/>
          <p:cNvGraphicFramePr>
            <a:graphicFrameLocks noChangeAspect="1"/>
          </p:cNvGraphicFramePr>
          <p:nvPr>
            <p:ph sz="half" idx="2"/>
          </p:nvPr>
        </p:nvGraphicFramePr>
        <p:xfrm>
          <a:off x="1066800" y="5334000"/>
          <a:ext cx="2057400" cy="561975"/>
        </p:xfrm>
        <a:graphic>
          <a:graphicData uri="http://schemas.openxmlformats.org/presentationml/2006/ole">
            <p:oleObj spid="_x0000_s1892354" name="Equation" r:id="rId4" imgW="977760" imgH="266400" progId="Equation.3">
              <p:embed/>
            </p:oleObj>
          </a:graphicData>
        </a:graphic>
      </p:graphicFrame>
      <p:sp>
        <p:nvSpPr>
          <p:cNvPr id="17" name="Slide Number Placeholder 16"/>
          <p:cNvSpPr>
            <a:spLocks noGrp="1"/>
          </p:cNvSpPr>
          <p:nvPr>
            <p:ph type="sldNum" sz="quarter" idx="12"/>
          </p:nvPr>
        </p:nvSpPr>
        <p:spPr/>
        <p:txBody>
          <a:bodyPr/>
          <a:lstStyle/>
          <a:p>
            <a:fld id="{A2F42501-B949-4497-900A-85D7539E1911}" type="slidenum">
              <a:rPr lang="en-US" smtClean="0"/>
              <a:pPr/>
              <a:t>38</a:t>
            </a:fld>
            <a:endParaRPr lang="en-US"/>
          </a:p>
        </p:txBody>
      </p:sp>
      <p:pic>
        <p:nvPicPr>
          <p:cNvPr id="1892356" name="Picture 4"/>
          <p:cNvPicPr>
            <a:picLocks noChangeAspect="1" noChangeArrowheads="1"/>
          </p:cNvPicPr>
          <p:nvPr/>
        </p:nvPicPr>
        <p:blipFill>
          <a:blip r:embed="rId5"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761252" cy="830997"/>
          </a:xfrm>
          <a:prstGeom prst="rect">
            <a:avLst/>
          </a:prstGeom>
        </p:spPr>
        <p:txBody>
          <a:bodyPr wrap="none">
            <a:spAutoFit/>
          </a:bodyPr>
          <a:lstStyle/>
          <a:p>
            <a:r>
              <a:rPr lang="en-US" dirty="0" smtClean="0"/>
              <a:t>BNL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s=6.6 </a:t>
            </a:r>
            <a:r>
              <a:rPr lang="en-US" altLang="ja-JP" dirty="0" err="1" smtClean="0">
                <a:ea typeface="ＭＳ Ｐゴシック" pitchFamily="34" charset="-128"/>
              </a:rPr>
              <a:t>GeV</a:t>
            </a:r>
            <a:r>
              <a:rPr lang="en-US" dirty="0" smtClean="0"/>
              <a:t> </a:t>
            </a:r>
            <a:endParaRPr lang="en-US" dirty="0"/>
          </a:p>
        </p:txBody>
      </p:sp>
      <p:sp>
        <p:nvSpPr>
          <p:cNvPr id="19" name="Rectangle 18"/>
          <p:cNvSpPr/>
          <p:nvPr/>
        </p:nvSpPr>
        <p:spPr>
          <a:xfrm>
            <a:off x="4866660" y="1295400"/>
            <a:ext cx="1915140" cy="830997"/>
          </a:xfrm>
          <a:prstGeom prst="rect">
            <a:avLst/>
          </a:prstGeom>
        </p:spPr>
        <p:txBody>
          <a:bodyPr wrap="none">
            <a:spAutoFit/>
          </a:bodyPr>
          <a:lstStyle/>
          <a:p>
            <a:r>
              <a:rPr lang="en-US" dirty="0" smtClean="0"/>
              <a:t>FNAL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s=19.4 </a:t>
            </a:r>
            <a:r>
              <a:rPr lang="en-US" altLang="ja-JP" dirty="0" err="1" smtClean="0">
                <a:ea typeface="ＭＳ Ｐゴシック" pitchFamily="34" charset="-128"/>
              </a:rPr>
              <a:t>GeV</a:t>
            </a:r>
            <a:r>
              <a:rPr lang="en-US" dirty="0" smtClean="0"/>
              <a:t> </a:t>
            </a:r>
            <a:endParaRPr lang="en-US" dirty="0"/>
          </a:p>
        </p:txBody>
      </p:sp>
      <p:sp>
        <p:nvSpPr>
          <p:cNvPr id="20" name="Rectangle 19"/>
          <p:cNvSpPr/>
          <p:nvPr/>
        </p:nvSpPr>
        <p:spPr>
          <a:xfrm>
            <a:off x="7145621" y="1302711"/>
            <a:ext cx="1915140" cy="830997"/>
          </a:xfrm>
          <a:prstGeom prst="rect">
            <a:avLst/>
          </a:prstGeom>
        </p:spPr>
        <p:txBody>
          <a:bodyPr wrap="none">
            <a:spAutoFit/>
          </a:bodyPr>
          <a:lstStyle/>
          <a:p>
            <a:r>
              <a:rPr lang="en-US" dirty="0" smtClean="0"/>
              <a:t>RHIC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s=62.4 </a:t>
            </a:r>
            <a:r>
              <a:rPr lang="en-US" altLang="ja-JP" dirty="0" err="1" smtClean="0">
                <a:ea typeface="ＭＳ Ｐゴシック" pitchFamily="34" charset="-128"/>
              </a:rPr>
              <a:t>GeV</a:t>
            </a:r>
            <a:r>
              <a:rPr lang="en-US" dirty="0" smtClean="0"/>
              <a:t> </a:t>
            </a:r>
            <a:endParaRPr lang="en-US" dirty="0"/>
          </a:p>
        </p:txBody>
      </p:sp>
      <p:grpSp>
        <p:nvGrpSpPr>
          <p:cNvPr id="21"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25"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4" name="Picture 17"/>
          <p:cNvPicPr>
            <a:picLocks noChangeAspect="1"/>
          </p:cNvPicPr>
          <p:nvPr/>
        </p:nvPicPr>
        <p:blipFill>
          <a:blip r:embed="rId6" cstate="print"/>
          <a:srcRect/>
          <a:stretch>
            <a:fillRect/>
          </a:stretch>
        </p:blipFill>
        <p:spPr bwMode="auto">
          <a:xfrm>
            <a:off x="2257425" y="1371600"/>
            <a:ext cx="4629150" cy="4467225"/>
          </a:xfrm>
          <a:prstGeom prst="rect">
            <a:avLst/>
          </a:prstGeom>
          <a:noFill/>
          <a:ln w="25400">
            <a:noFill/>
            <a:miter lim="800000"/>
            <a:headEnd/>
            <a:tailEnd/>
          </a:ln>
          <a:effectLst/>
        </p:spPr>
      </p:pic>
      <p:sp>
        <p:nvSpPr>
          <p:cNvPr id="35" name="Text Box 19"/>
          <p:cNvSpPr txBox="1">
            <a:spLocks noChangeArrowheads="1"/>
          </p:cNvSpPr>
          <p:nvPr/>
        </p:nvSpPr>
        <p:spPr bwMode="auto">
          <a:xfrm>
            <a:off x="5289550" y="2943225"/>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pic>
        <p:nvPicPr>
          <p:cNvPr id="36" name="Picture 8" descr="BRAHMSlogo"/>
          <p:cNvPicPr>
            <a:picLocks noChangeAspect="1" noChangeArrowheads="1"/>
          </p:cNvPicPr>
          <p:nvPr/>
        </p:nvPicPr>
        <p:blipFill>
          <a:blip r:embed="rId7" cstate="print"/>
          <a:srcRect/>
          <a:stretch>
            <a:fillRect/>
          </a:stretch>
        </p:blipFill>
        <p:spPr bwMode="auto">
          <a:xfrm>
            <a:off x="8001000" y="762000"/>
            <a:ext cx="990600" cy="530058"/>
          </a:xfrm>
          <a:prstGeom prst="rect">
            <a:avLst/>
          </a:prstGeom>
          <a:noFill/>
        </p:spPr>
      </p:pic>
      <p:grpSp>
        <p:nvGrpSpPr>
          <p:cNvPr id="37" name="Group 3"/>
          <p:cNvGrpSpPr>
            <a:grpSpLocks/>
          </p:cNvGrpSpPr>
          <p:nvPr/>
        </p:nvGrpSpPr>
        <p:grpSpPr bwMode="auto">
          <a:xfrm>
            <a:off x="3048000" y="5562600"/>
            <a:ext cx="1560513" cy="704850"/>
            <a:chOff x="0" y="0"/>
            <a:chExt cx="983" cy="444"/>
          </a:xfrm>
        </p:grpSpPr>
        <p:grpSp>
          <p:nvGrpSpPr>
            <p:cNvPr id="38" name="Group 4"/>
            <p:cNvGrpSpPr>
              <a:grpSpLocks/>
            </p:cNvGrpSpPr>
            <p:nvPr/>
          </p:nvGrpSpPr>
          <p:grpSpPr bwMode="auto">
            <a:xfrm>
              <a:off x="0" y="0"/>
              <a:ext cx="496" cy="438"/>
              <a:chOff x="0" y="0"/>
              <a:chExt cx="496" cy="438"/>
            </a:xfrm>
          </p:grpSpPr>
          <p:sp>
            <p:nvSpPr>
              <p:cNvPr id="40"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41"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39"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dirty="0">
                  <a:solidFill>
                    <a:srgbClr val="333399"/>
                  </a:solidFill>
                  <a:effectLst>
                    <a:outerShdw blurRad="38100" dist="38100" dir="2700000" algn="tl">
                      <a:srgbClr val="000000"/>
                    </a:outerShdw>
                  </a:effectLst>
                  <a:latin typeface="Helvetica"/>
                  <a:sym typeface="Helvetica"/>
                </a:rPr>
                <a:t>STAR</a:t>
              </a:r>
            </a:p>
          </p:txBody>
        </p:sp>
      </p:grpSp>
      <p:sp>
        <p:nvSpPr>
          <p:cNvPr id="42" name="Rectangle 41"/>
          <p:cNvSpPr/>
          <p:nvPr/>
        </p:nvSpPr>
        <p:spPr>
          <a:xfrm>
            <a:off x="4615542" y="1419225"/>
            <a:ext cx="1946367" cy="830997"/>
          </a:xfrm>
          <a:prstGeom prst="rect">
            <a:avLst/>
          </a:prstGeom>
          <a:solidFill>
            <a:srgbClr val="00FFFF"/>
          </a:solidFill>
          <a:ln>
            <a:solidFill>
              <a:schemeClr val="tx1"/>
            </a:solidFill>
          </a:ln>
        </p:spPr>
        <p:txBody>
          <a:bodyPr wrap="none">
            <a:spAutoFit/>
          </a:bodyPr>
          <a:lstStyle/>
          <a:p>
            <a:r>
              <a:rPr lang="en-US" dirty="0" smtClean="0">
                <a:solidFill>
                  <a:schemeClr val="tx1"/>
                </a:solidFill>
              </a:rPr>
              <a:t>RHIC </a:t>
            </a:r>
          </a:p>
          <a:p>
            <a:r>
              <a:rPr lang="en-US" altLang="ja-JP" dirty="0" smtClean="0">
                <a:solidFill>
                  <a:schemeClr val="tx1"/>
                </a:solidFill>
                <a:ea typeface="ＭＳ Ｐゴシック" pitchFamily="34" charset="-128"/>
                <a:sym typeface="Symbol" pitchFamily="18" charset="2"/>
              </a:rPr>
              <a:t></a:t>
            </a:r>
            <a:r>
              <a:rPr lang="en-US" altLang="ja-JP" dirty="0" smtClean="0">
                <a:solidFill>
                  <a:schemeClr val="tx1"/>
                </a:solidFill>
                <a:ea typeface="ＭＳ Ｐゴシック" pitchFamily="34" charset="-128"/>
              </a:rPr>
              <a:t>s=200 </a:t>
            </a:r>
            <a:r>
              <a:rPr lang="en-US" altLang="ja-JP" dirty="0" err="1" smtClean="0">
                <a:solidFill>
                  <a:schemeClr val="tx1"/>
                </a:solidFill>
                <a:ea typeface="ＭＳ Ｐゴシック" pitchFamily="34" charset="-128"/>
              </a:rPr>
              <a:t>GeV</a:t>
            </a:r>
            <a:r>
              <a:rPr lang="en-US" altLang="ja-JP" dirty="0" smtClean="0">
                <a:solidFill>
                  <a:schemeClr val="tx1"/>
                </a:solidFill>
                <a:ea typeface="ＭＳ Ｐゴシック" pitchFamily="34" charset="-128"/>
              </a:rPr>
              <a:t>!</a:t>
            </a:r>
            <a:r>
              <a:rPr lang="en-US" dirty="0" smtClean="0">
                <a:solidFill>
                  <a:schemeClr val="tx1"/>
                </a:solidFill>
              </a:rPr>
              <a:t> </a:t>
            </a:r>
            <a:endParaRPr lang="en-US" dirty="0">
              <a:solidFill>
                <a:schemeClr val="tx1"/>
              </a:solidFill>
            </a:endParaRPr>
          </a:p>
        </p:txBody>
      </p:sp>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3"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linds(horizontal)">
                                      <p:cBhvr>
                                        <p:cTn id="18" dur="500"/>
                                        <p:tgtEl>
                                          <p:spTgt spid="3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linds(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animBg="1"/>
      <p:bldP spid="4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en-US" smtClean="0"/>
              <a:t>C. Aidala, INFN Ferrrara, June 17, 2010</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cstate="print"/>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cstate="print"/>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cstate="print"/>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cstate="print"/>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cstate="print"/>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39</a:t>
            </a:fld>
            <a:endParaRPr lang="en-US"/>
          </a:p>
        </p:txBody>
      </p:sp>
      <p:sp>
        <p:nvSpPr>
          <p:cNvPr id="38" name="Text Box 34"/>
          <p:cNvSpPr txBox="1">
            <a:spLocks noChangeArrowheads="1"/>
          </p:cNvSpPr>
          <p:nvPr/>
        </p:nvSpPr>
        <p:spPr bwMode="auto">
          <a:xfrm>
            <a:off x="15875" y="609600"/>
            <a:ext cx="9128125"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Pattern of </a:t>
            </a:r>
            <a:r>
              <a:rPr lang="en-US" sz="2800" dirty="0" err="1" smtClean="0">
                <a:solidFill>
                  <a:schemeClr val="tx1"/>
                </a:solidFill>
              </a:rPr>
              <a:t>pion</a:t>
            </a:r>
            <a:r>
              <a:rPr lang="en-US" sz="2800" dirty="0" smtClean="0">
                <a:solidFill>
                  <a:schemeClr val="tx1"/>
                </a:solidFill>
              </a:rPr>
              <a:t> species asymmetries in the forward direction</a:t>
            </a:r>
          </a:p>
          <a:p>
            <a:r>
              <a:rPr lang="en-US" sz="2800" dirty="0" smtClean="0">
                <a:solidFill>
                  <a:schemeClr val="tx1"/>
                </a:solidFill>
                <a:sym typeface="Wingdings" pitchFamily="2" charset="2"/>
              </a:rPr>
              <a:t> valence quark effect.</a:t>
            </a:r>
          </a:p>
          <a:p>
            <a:r>
              <a:rPr lang="en-US" sz="2800" dirty="0" smtClean="0">
                <a:solidFill>
                  <a:schemeClr val="tx1"/>
                </a:solidFill>
                <a:sym typeface="Wingdings" pitchFamily="2" charset="2"/>
              </a:rPr>
              <a:t>But this conclusion confounded by </a:t>
            </a:r>
            <a:r>
              <a:rPr lang="en-US" sz="2800" dirty="0" err="1" smtClean="0">
                <a:solidFill>
                  <a:schemeClr val="tx1"/>
                </a:solidFill>
                <a:sym typeface="Wingdings" pitchFamily="2" charset="2"/>
              </a:rPr>
              <a:t>kaon</a:t>
            </a:r>
            <a:r>
              <a:rPr lang="en-US" sz="2800" dirty="0" smtClean="0">
                <a:solidFill>
                  <a:schemeClr val="tx1"/>
                </a:solidFill>
                <a:sym typeface="Wingdings" pitchFamily="2" charset="2"/>
              </a:rPr>
              <a:t> and antiproton asymmetries!</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p:txBody>
          <a:bodyPr/>
          <a:lstStyle/>
          <a:p>
            <a:r>
              <a:rPr lang="en-US" smtClean="0"/>
              <a:t>C. Aidala, INFN Ferrrara, June 17, 2010</a:t>
            </a:r>
            <a:endParaRPr lang="en-US"/>
          </a:p>
        </p:txBody>
      </p:sp>
      <p:sp>
        <p:nvSpPr>
          <p:cNvPr id="876546" name="Rectangle 2"/>
          <p:cNvSpPr>
            <a:spLocks noGrp="1" noChangeArrowheads="1"/>
          </p:cNvSpPr>
          <p:nvPr>
            <p:ph type="title"/>
          </p:nvPr>
        </p:nvSpPr>
        <p:spPr>
          <a:xfrm>
            <a:off x="228600" y="228600"/>
            <a:ext cx="8686800" cy="685800"/>
          </a:xfrm>
        </p:spPr>
        <p:txBody>
          <a:bodyPr/>
          <a:lstStyle/>
          <a:p>
            <a:r>
              <a:rPr lang="en-US" sz="4000" dirty="0" smtClean="0"/>
              <a:t>RHIC Spin </a:t>
            </a:r>
            <a:r>
              <a:rPr lang="en-US" sz="4000" dirty="0"/>
              <a:t>Physics </a:t>
            </a:r>
            <a:r>
              <a:rPr lang="en-US" sz="4000" dirty="0" smtClean="0"/>
              <a:t>Experiments</a:t>
            </a:r>
            <a:endParaRPr lang="en-US" sz="4000" dirty="0"/>
          </a:p>
        </p:txBody>
      </p:sp>
      <p:sp>
        <p:nvSpPr>
          <p:cNvPr id="876547" name="Rectangle 3"/>
          <p:cNvSpPr>
            <a:spLocks noGrp="1" noChangeArrowheads="1"/>
          </p:cNvSpPr>
          <p:nvPr>
            <p:ph type="body" idx="1"/>
          </p:nvPr>
        </p:nvSpPr>
        <p:spPr>
          <a:xfrm>
            <a:off x="228600" y="1219200"/>
            <a:ext cx="3886200" cy="4800600"/>
          </a:xfrm>
        </p:spPr>
        <p:txBody>
          <a:bodyPr/>
          <a:lstStyle/>
          <a:p>
            <a:r>
              <a:rPr lang="en-US" dirty="0"/>
              <a:t>Three experiments: STAR, PHENIX, BRAHMS</a:t>
            </a:r>
          </a:p>
          <a:p>
            <a:r>
              <a:rPr lang="en-US" dirty="0" smtClean="0"/>
              <a:t>After 2006 </a:t>
            </a:r>
            <a:r>
              <a:rPr lang="en-US" dirty="0"/>
              <a:t>only </a:t>
            </a:r>
            <a:r>
              <a:rPr lang="en-US" dirty="0" smtClean="0"/>
              <a:t>STAR </a:t>
            </a:r>
            <a:r>
              <a:rPr lang="en-US" dirty="0"/>
              <a:t>and </a:t>
            </a:r>
            <a:r>
              <a:rPr lang="en-US" dirty="0" smtClean="0"/>
              <a:t>PHENIX running</a:t>
            </a:r>
            <a:endParaRPr lang="en-US" dirty="0"/>
          </a:p>
        </p:txBody>
      </p:sp>
      <p:pic>
        <p:nvPicPr>
          <p:cNvPr id="876548" name="Picture 4"/>
          <p:cNvPicPr>
            <a:picLocks noChangeAspect="1" noChangeArrowheads="1"/>
          </p:cNvPicPr>
          <p:nvPr/>
        </p:nvPicPr>
        <p:blipFill>
          <a:blip r:embed="rId3" cstate="print"/>
          <a:srcRect r="6363" b="23721"/>
          <a:stretch>
            <a:fillRect/>
          </a:stretch>
        </p:blipFill>
        <p:spPr bwMode="auto">
          <a:xfrm>
            <a:off x="4191000" y="1371600"/>
            <a:ext cx="4800600" cy="3646488"/>
          </a:xfrm>
          <a:prstGeom prst="rect">
            <a:avLst/>
          </a:prstGeom>
          <a:noFill/>
        </p:spPr>
      </p:pic>
      <p:grpSp>
        <p:nvGrpSpPr>
          <p:cNvPr id="876566" name="Group 22"/>
          <p:cNvGrpSpPr>
            <a:grpSpLocks/>
          </p:cNvGrpSpPr>
          <p:nvPr/>
        </p:nvGrpSpPr>
        <p:grpSpPr bwMode="auto">
          <a:xfrm>
            <a:off x="7237413" y="1384300"/>
            <a:ext cx="1731962" cy="1646238"/>
            <a:chOff x="4559" y="1023"/>
            <a:chExt cx="1091" cy="1037"/>
          </a:xfrm>
        </p:grpSpPr>
        <p:grpSp>
          <p:nvGrpSpPr>
            <p:cNvPr id="87655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876557" name="Group 13"/>
          <p:cNvGrpSpPr>
            <a:grpSpLocks/>
          </p:cNvGrpSpPr>
          <p:nvPr/>
        </p:nvGrpSpPr>
        <p:grpSpPr bwMode="auto">
          <a:xfrm>
            <a:off x="6276975" y="33162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876560" name="Group 16"/>
          <p:cNvGrpSpPr>
            <a:grpSpLocks/>
          </p:cNvGrpSpPr>
          <p:nvPr/>
        </p:nvGrpSpPr>
        <p:grpSpPr bwMode="auto">
          <a:xfrm>
            <a:off x="4308475" y="31130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2226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9512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5" name="Text Box 21"/>
          <p:cNvSpPr txBox="1">
            <a:spLocks noChangeArrowheads="1"/>
          </p:cNvSpPr>
          <p:nvPr/>
        </p:nvSpPr>
        <p:spPr bwMode="auto">
          <a:xfrm>
            <a:off x="1535114" y="5181600"/>
            <a:ext cx="6332183" cy="1200329"/>
          </a:xfrm>
          <a:prstGeom prst="rect">
            <a:avLst/>
          </a:prstGeom>
          <a:noFill/>
          <a:ln w="9525">
            <a:noFill/>
            <a:miter lim="800000"/>
            <a:headEnd/>
            <a:tailEnd/>
          </a:ln>
          <a:effectLst/>
        </p:spPr>
        <p:txBody>
          <a:bodyPr wrap="none">
            <a:spAutoFit/>
          </a:bodyPr>
          <a:lstStyle/>
          <a:p>
            <a:r>
              <a:rPr lang="en-US" dirty="0" smtClean="0">
                <a:solidFill>
                  <a:schemeClr val="hlink"/>
                </a:solidFill>
              </a:rPr>
              <a:t>Accelerator </a:t>
            </a:r>
            <a:r>
              <a:rPr lang="en-US" dirty="0">
                <a:solidFill>
                  <a:schemeClr val="hlink"/>
                </a:solidFill>
              </a:rPr>
              <a:t>performance: </a:t>
            </a:r>
          </a:p>
          <a:p>
            <a:r>
              <a:rPr lang="en-US" dirty="0">
                <a:solidFill>
                  <a:schemeClr val="hlink"/>
                </a:solidFill>
              </a:rPr>
              <a:t>Avg. </a:t>
            </a:r>
            <a:r>
              <a:rPr lang="en-US" dirty="0" err="1">
                <a:solidFill>
                  <a:schemeClr val="hlink"/>
                </a:solidFill>
              </a:rPr>
              <a:t>pol</a:t>
            </a:r>
            <a:r>
              <a:rPr lang="en-US" dirty="0">
                <a:solidFill>
                  <a:schemeClr val="hlink"/>
                </a:solidFill>
              </a:rPr>
              <a:t> </a:t>
            </a:r>
            <a:r>
              <a:rPr lang="en-US" dirty="0" smtClean="0">
                <a:solidFill>
                  <a:schemeClr val="hlink"/>
                </a:solidFill>
              </a:rPr>
              <a:t>~55% </a:t>
            </a:r>
            <a:r>
              <a:rPr lang="en-US" dirty="0">
                <a:solidFill>
                  <a:schemeClr val="hlink"/>
                </a:solidFill>
              </a:rPr>
              <a:t>at 200 </a:t>
            </a:r>
            <a:r>
              <a:rPr lang="en-US" dirty="0" err="1">
                <a:solidFill>
                  <a:schemeClr val="hlink"/>
                </a:solidFill>
              </a:rPr>
              <a:t>GeV</a:t>
            </a:r>
            <a:r>
              <a:rPr lang="en-US" dirty="0">
                <a:solidFill>
                  <a:schemeClr val="hlink"/>
                </a:solidFill>
              </a:rPr>
              <a:t> (design 70%).</a:t>
            </a:r>
          </a:p>
          <a:p>
            <a:r>
              <a:rPr lang="en-US" dirty="0">
                <a:solidFill>
                  <a:schemeClr val="hlink"/>
                </a:solidFill>
              </a:rPr>
              <a:t>Achieved </a:t>
            </a:r>
            <a:r>
              <a:rPr lang="en-US" dirty="0" smtClean="0">
                <a:solidFill>
                  <a:schemeClr val="hlink"/>
                </a:solidFill>
              </a:rPr>
              <a:t>5.0x10</a:t>
            </a:r>
            <a:r>
              <a:rPr lang="en-US" baseline="30000" dirty="0" smtClean="0">
                <a:solidFill>
                  <a:schemeClr val="hlink"/>
                </a:solidFill>
              </a:rPr>
              <a:t>31 </a:t>
            </a:r>
            <a:r>
              <a:rPr lang="en-US" dirty="0">
                <a:solidFill>
                  <a:schemeClr val="hlink"/>
                </a:solidFill>
              </a:rPr>
              <a:t>cm</a:t>
            </a:r>
            <a:r>
              <a:rPr lang="en-US" baseline="30000" dirty="0">
                <a:solidFill>
                  <a:schemeClr val="hlink"/>
                </a:solidFill>
              </a:rPr>
              <a:t>-2</a:t>
            </a:r>
            <a:r>
              <a:rPr lang="en-US" dirty="0">
                <a:solidFill>
                  <a:schemeClr val="hlink"/>
                </a:solidFill>
              </a:rPr>
              <a:t> s</a:t>
            </a:r>
            <a:r>
              <a:rPr lang="en-US" baseline="30000" dirty="0">
                <a:solidFill>
                  <a:schemeClr val="hlink"/>
                </a:solidFill>
              </a:rPr>
              <a:t>-1</a:t>
            </a:r>
            <a:r>
              <a:rPr lang="en-US" dirty="0">
                <a:solidFill>
                  <a:schemeClr val="hlink"/>
                </a:solidFill>
              </a:rPr>
              <a:t> </a:t>
            </a:r>
            <a:r>
              <a:rPr lang="en-US" dirty="0" err="1">
                <a:solidFill>
                  <a:schemeClr val="hlink"/>
                </a:solidFill>
              </a:rPr>
              <a:t>lumi</a:t>
            </a:r>
            <a:r>
              <a:rPr lang="en-US" dirty="0">
                <a:solidFill>
                  <a:schemeClr val="hlink"/>
                </a:solidFill>
              </a:rPr>
              <a:t> (design </a:t>
            </a:r>
            <a:r>
              <a:rPr lang="en-US" dirty="0" smtClean="0">
                <a:solidFill>
                  <a:schemeClr val="hlink"/>
                </a:solidFill>
              </a:rPr>
              <a:t>~4x </a:t>
            </a:r>
            <a:r>
              <a:rPr lang="en-US" dirty="0">
                <a:solidFill>
                  <a:schemeClr val="hlink"/>
                </a:solidFill>
              </a:rPr>
              <a:t>this).</a:t>
            </a:r>
          </a:p>
        </p:txBody>
      </p:sp>
      <p:sp>
        <p:nvSpPr>
          <p:cNvPr id="22" name="Slide Number Placeholder 21"/>
          <p:cNvSpPr>
            <a:spLocks noGrp="1"/>
          </p:cNvSpPr>
          <p:nvPr>
            <p:ph type="sldNum" sz="quarter" idx="12"/>
          </p:nvPr>
        </p:nvSpPr>
        <p:spPr/>
        <p:txBody>
          <a:bodyPr/>
          <a:lstStyle/>
          <a:p>
            <a:fld id="{9CCA4942-7CEE-491C-9F3A-ADE7BC2C4973}" type="slidenum">
              <a:rPr lang="en-US" smtClean="0"/>
              <a:pPr/>
              <a:t>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6547">
                                            <p:txEl>
                                              <p:pRg st="1" end="1"/>
                                            </p:txEl>
                                          </p:spTgt>
                                        </p:tgtEl>
                                        <p:attrNameLst>
                                          <p:attrName>style.visibility</p:attrName>
                                        </p:attrNameLst>
                                      </p:cBhvr>
                                      <p:to>
                                        <p:strVal val="visible"/>
                                      </p:to>
                                    </p:set>
                                    <p:animEffect transition="in" filter="blinds(horizontal)">
                                      <p:cBhvr>
                                        <p:cTn id="7" dur="500"/>
                                        <p:tgtEl>
                                          <p:spTgt spid="876547">
                                            <p:txEl>
                                              <p:pRg st="1" end="1"/>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876566"/>
                                        </p:tgtEl>
                                      </p:cBhvr>
                                    </p:animEffect>
                                    <p:set>
                                      <p:cBhvr>
                                        <p:cTn id="10" dur="1" fill="hold">
                                          <p:stCondLst>
                                            <p:cond delay="499"/>
                                          </p:stCondLst>
                                        </p:cTn>
                                        <p:tgtEl>
                                          <p:spTgt spid="8765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76565"/>
                                        </p:tgtEl>
                                        <p:attrNameLst>
                                          <p:attrName>style.visibility</p:attrName>
                                        </p:attrNameLst>
                                      </p:cBhvr>
                                      <p:to>
                                        <p:strVal val="visible"/>
                                      </p:to>
                                    </p:set>
                                    <p:anim calcmode="lin" valueType="num">
                                      <p:cBhvr additive="base">
                                        <p:cTn id="15" dur="500" fill="hold"/>
                                        <p:tgtEl>
                                          <p:spTgt spid="876565"/>
                                        </p:tgtEl>
                                        <p:attrNameLst>
                                          <p:attrName>ppt_x</p:attrName>
                                        </p:attrNameLst>
                                      </p:cBhvr>
                                      <p:tavLst>
                                        <p:tav tm="0">
                                          <p:val>
                                            <p:strVal val="#ppt_x"/>
                                          </p:val>
                                        </p:tav>
                                        <p:tav tm="100000">
                                          <p:val>
                                            <p:strVal val="#ppt_x"/>
                                          </p:val>
                                        </p:tav>
                                      </p:tavLst>
                                    </p:anim>
                                    <p:anim calcmode="lin" valueType="num">
                                      <p:cBhvr additive="base">
                                        <p:cTn id="16" dur="500" fill="hold"/>
                                        <p:tgtEl>
                                          <p:spTgt spid="876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3811242" y="1565275"/>
            <a:ext cx="4951758" cy="4911725"/>
            <a:chOff x="96" y="960"/>
            <a:chExt cx="3216" cy="3190"/>
          </a:xfrm>
        </p:grpSpPr>
        <p:pic>
          <p:nvPicPr>
            <p:cNvPr id="137232" name="Picture 16"/>
            <p:cNvPicPr>
              <a:picLocks noChangeAspect="1" noChangeArrowheads="1"/>
            </p:cNvPicPr>
            <p:nvPr/>
          </p:nvPicPr>
          <p:blipFill>
            <a:blip r:embed="rId4" cstate="print"/>
            <a:srcRect/>
            <a:stretch>
              <a:fillRect/>
            </a:stretch>
          </p:blipFill>
          <p:spPr bwMode="auto">
            <a:xfrm>
              <a:off x="96" y="960"/>
              <a:ext cx="3216" cy="3190"/>
            </a:xfrm>
            <a:prstGeom prst="rect">
              <a:avLst/>
            </a:prstGeom>
            <a:noFill/>
            <a:ln w="9525">
              <a:noFill/>
              <a:miter lim="800000"/>
              <a:headEnd/>
              <a:tailEnd/>
            </a:ln>
            <a:effectLst/>
          </p:spPr>
        </p:pic>
        <p:sp>
          <p:nvSpPr>
            <p:cNvPr id="137233" name="Rectangle 17"/>
            <p:cNvSpPr>
              <a:spLocks noChangeAspect="1" noChangeArrowheads="1"/>
            </p:cNvSpPr>
            <p:nvPr/>
          </p:nvSpPr>
          <p:spPr bwMode="auto">
            <a:xfrm>
              <a:off x="1980" y="2730"/>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4" name="Rectangle 18"/>
            <p:cNvSpPr>
              <a:spLocks noChangeAspect="1" noChangeArrowheads="1"/>
            </p:cNvSpPr>
            <p:nvPr/>
          </p:nvSpPr>
          <p:spPr bwMode="auto">
            <a:xfrm>
              <a:off x="1980" y="3265"/>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sp>
          <p:nvSpPr>
            <p:cNvPr id="137235" name="Rectangle 19"/>
            <p:cNvSpPr>
              <a:spLocks noChangeAspect="1" noChangeArrowheads="1"/>
            </p:cNvSpPr>
            <p:nvPr/>
          </p:nvSpPr>
          <p:spPr bwMode="auto">
            <a:xfrm>
              <a:off x="1980" y="2598"/>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6" name="Rectangle 20"/>
            <p:cNvSpPr>
              <a:spLocks noChangeAspect="1" noChangeArrowheads="1"/>
            </p:cNvSpPr>
            <p:nvPr/>
          </p:nvSpPr>
          <p:spPr bwMode="auto">
            <a:xfrm>
              <a:off x="1980" y="3313"/>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grpSp>
      <p:sp>
        <p:nvSpPr>
          <p:cNvPr id="13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648200" y="28956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a:solidFill>
                    <a:srgbClr val="1C0E81"/>
                  </a:solidFill>
                  <a:effectLst>
                    <a:outerShdw blurRad="38100" dist="38100" dir="2700000" algn="tl">
                      <a:srgbClr val="FFFFFF"/>
                    </a:outerShdw>
                  </a:effectLst>
                  <a:latin typeface="" charset="0"/>
                  <a:cs typeface="ＭＳ Ｐゴシック" pitchFamily="34" charset="-128"/>
                </a:rPr>
                <a:t>STAR</a:t>
              </a:r>
            </a:p>
          </p:txBody>
        </p:sp>
      </p:grpSp>
      <p:grpSp>
        <p:nvGrpSpPr>
          <p:cNvPr id="4" name="Group 23"/>
          <p:cNvGrpSpPr>
            <a:grpSpLocks/>
          </p:cNvGrpSpPr>
          <p:nvPr/>
        </p:nvGrpSpPr>
        <p:grpSpPr bwMode="auto">
          <a:xfrm>
            <a:off x="533400" y="3124200"/>
            <a:ext cx="2667000" cy="1600200"/>
            <a:chOff x="3648" y="1824"/>
            <a:chExt cx="1680" cy="1008"/>
          </a:xfrm>
        </p:grpSpPr>
        <p:sp>
          <p:nvSpPr>
            <p:cNvPr id="137240" name="Rectangle 24"/>
            <p:cNvSpPr>
              <a:spLocks noChangeAspect="1" noChangeArrowheads="1"/>
            </p:cNvSpPr>
            <p:nvPr/>
          </p:nvSpPr>
          <p:spPr bwMode="auto">
            <a:xfrm>
              <a:off x="3648" y="1824"/>
              <a:ext cx="1680" cy="1008"/>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137241" name="Object 25"/>
            <p:cNvGraphicFramePr>
              <a:graphicFrameLocks noChangeAspect="1"/>
            </p:cNvGraphicFramePr>
            <p:nvPr/>
          </p:nvGraphicFramePr>
          <p:xfrm>
            <a:off x="3792" y="2208"/>
            <a:ext cx="1296" cy="267"/>
          </p:xfrm>
          <a:graphic>
            <a:graphicData uri="http://schemas.openxmlformats.org/presentationml/2006/ole">
              <p:oleObj spid="_x0000_s1894405" name="Equation" r:id="rId5" imgW="1371600" imgH="279360" progId="">
                <p:embed/>
              </p:oleObj>
            </a:graphicData>
          </a:graphic>
        </p:graphicFrame>
        <p:graphicFrame>
          <p:nvGraphicFramePr>
            <p:cNvPr id="137242" name="Object 26"/>
            <p:cNvGraphicFramePr>
              <a:graphicFrameLocks noChangeAspect="1"/>
            </p:cNvGraphicFramePr>
            <p:nvPr/>
          </p:nvGraphicFramePr>
          <p:xfrm>
            <a:off x="3792" y="2496"/>
            <a:ext cx="1296" cy="244"/>
          </p:xfrm>
          <a:graphic>
            <a:graphicData uri="http://schemas.openxmlformats.org/presentationml/2006/ole">
              <p:oleObj spid="_x0000_s1894406" name="Equation" r:id="rId6" imgW="1384300" imgH="254000" progId="">
                <p:embed/>
              </p:oleObj>
            </a:graphicData>
          </a:graphic>
        </p:graphicFrame>
        <p:graphicFrame>
          <p:nvGraphicFramePr>
            <p:cNvPr id="137243" name="Object 27"/>
            <p:cNvGraphicFramePr>
              <a:graphicFrameLocks noChangeAspect="1"/>
            </p:cNvGraphicFramePr>
            <p:nvPr/>
          </p:nvGraphicFramePr>
          <p:xfrm>
            <a:off x="4032" y="1920"/>
            <a:ext cx="842" cy="211"/>
          </p:xfrm>
          <a:graphic>
            <a:graphicData uri="http://schemas.openxmlformats.org/presentationml/2006/ole">
              <p:oleObj spid="_x0000_s1894407" name="Equation" r:id="rId7" imgW="914400" imgH="228600" progId="">
                <p:embed/>
              </p:oleObj>
            </a:graphicData>
          </a:graphic>
        </p:graphicFrame>
      </p:grpSp>
      <p:graphicFrame>
        <p:nvGraphicFramePr>
          <p:cNvPr id="23" name="Object 22"/>
          <p:cNvGraphicFramePr>
            <a:graphicFrameLocks noChangeAspect="1"/>
          </p:cNvGraphicFramePr>
          <p:nvPr/>
        </p:nvGraphicFramePr>
        <p:xfrm>
          <a:off x="182479" y="1676400"/>
          <a:ext cx="3551321" cy="838200"/>
        </p:xfrm>
        <a:graphic>
          <a:graphicData uri="http://schemas.openxmlformats.org/presentationml/2006/ole">
            <p:oleObj spid="_x0000_s1894409" name="Equation" r:id="rId8" imgW="2044440" imgH="482400" progId="Equation.3">
              <p:embed/>
            </p:oleObj>
          </a:graphicData>
        </a:graphic>
      </p:graphicFrame>
      <p:sp>
        <p:nvSpPr>
          <p:cNvPr id="24" name="TextBox 23"/>
          <p:cNvSpPr txBox="1"/>
          <p:nvPr/>
        </p:nvSpPr>
        <p:spPr>
          <a:xfrm>
            <a:off x="21694" y="2590800"/>
            <a:ext cx="3712106" cy="461665"/>
          </a:xfrm>
          <a:prstGeom prst="rect">
            <a:avLst/>
          </a:prstGeom>
          <a:noFill/>
        </p:spPr>
        <p:txBody>
          <a:bodyPr wrap="none" rtlCol="0">
            <a:spAutoFit/>
          </a:bodyPr>
          <a:lstStyle/>
          <a:p>
            <a:r>
              <a:rPr lang="en-US" dirty="0" smtClean="0"/>
              <a:t>Larger than the neutral </a:t>
            </a:r>
            <a:r>
              <a:rPr lang="en-US" dirty="0" err="1" smtClean="0"/>
              <a:t>pion</a:t>
            </a:r>
            <a:r>
              <a:rPr lang="en-US" dirty="0" smtClean="0"/>
              <a:t>!</a:t>
            </a:r>
            <a:endParaRPr lang="en-US" dirty="0"/>
          </a:p>
        </p:txBody>
      </p:sp>
      <p:graphicFrame>
        <p:nvGraphicFramePr>
          <p:cNvPr id="1894410" name="Object 10"/>
          <p:cNvGraphicFramePr>
            <a:graphicFrameLocks noChangeAspect="1"/>
          </p:cNvGraphicFramePr>
          <p:nvPr/>
        </p:nvGraphicFramePr>
        <p:xfrm>
          <a:off x="1014413" y="4941888"/>
          <a:ext cx="1935162" cy="1506537"/>
        </p:xfrm>
        <a:graphic>
          <a:graphicData uri="http://schemas.openxmlformats.org/presentationml/2006/ole">
            <p:oleObj spid="_x0000_s1894410" name="Equation" r:id="rId9" imgW="1143000" imgH="888840" progId="Equation.3">
              <p:embed/>
            </p:oleObj>
          </a:graphicData>
        </a:graphic>
      </p:graphicFrame>
      <p:sp>
        <p:nvSpPr>
          <p:cNvPr id="26" name="Text Box 34"/>
          <p:cNvSpPr txBox="1">
            <a:spLocks noChangeArrowheads="1"/>
          </p:cNvSpPr>
          <p:nvPr/>
        </p:nvSpPr>
        <p:spPr bwMode="auto">
          <a:xfrm>
            <a:off x="701675" y="2057400"/>
            <a:ext cx="7756525" cy="954107"/>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Further evidence against a valence quark effect!</a:t>
            </a:r>
          </a:p>
          <a:p>
            <a:r>
              <a:rPr lang="en-US" sz="2800" dirty="0" smtClean="0">
                <a:solidFill>
                  <a:schemeClr val="tx1"/>
                </a:solidFill>
              </a:rPr>
              <a:t>PHENIX analysis in progress . . .</a:t>
            </a:r>
            <a:endParaRPr lang="en-US" sz="2800" dirty="0">
              <a:solidFill>
                <a:schemeClr val="tx1"/>
              </a:solidFill>
            </a:endParaRPr>
          </a:p>
        </p:txBody>
      </p:sp>
      <p:sp>
        <p:nvSpPr>
          <p:cNvPr id="21" name="Slide Number Placeholder 20"/>
          <p:cNvSpPr>
            <a:spLocks noGrp="1"/>
          </p:cNvSpPr>
          <p:nvPr>
            <p:ph type="sldNum" sz="quarter" idx="12"/>
          </p:nvPr>
        </p:nvSpPr>
        <p:spPr/>
        <p:txBody>
          <a:bodyPr/>
          <a:lstStyle/>
          <a:p>
            <a:fld id="{CC80A51C-0834-4D37-9F6C-E61A03BDE5A5}" type="slidenum">
              <a:rPr lang="en-US" smtClean="0"/>
              <a:pPr/>
              <a:t>40</a:t>
            </a:fld>
            <a:endParaRPr lang="en-US"/>
          </a:p>
        </p:txBody>
      </p:sp>
      <p:sp>
        <p:nvSpPr>
          <p:cNvPr id="22" name="Footer Placeholder 21"/>
          <p:cNvSpPr>
            <a:spLocks noGrp="1"/>
          </p:cNvSpPr>
          <p:nvPr>
            <p:ph type="ftr" sz="quarter" idx="11"/>
          </p:nvPr>
        </p:nvSpPr>
        <p:spPr/>
        <p:txBody>
          <a:bodyPr/>
          <a:lstStyle/>
          <a:p>
            <a:r>
              <a:rPr lang="en-US" smtClean="0"/>
              <a:t>C. Aidala, INFN Ferrrara, June 17, 2010</a:t>
            </a:r>
            <a:endParaRPr lang="en-US"/>
          </a:p>
        </p:txBody>
      </p:sp>
      <p:pic>
        <p:nvPicPr>
          <p:cNvPr id="1894411" name="Picture 11"/>
          <p:cNvPicPr>
            <a:picLocks noChangeAspect="1" noChangeArrowheads="1"/>
          </p:cNvPicPr>
          <p:nvPr/>
        </p:nvPicPr>
        <p:blipFill>
          <a:blip r:embed="rId10" cstate="print"/>
          <a:srcRect/>
          <a:stretch>
            <a:fillRect/>
          </a:stretch>
        </p:blipFill>
        <p:spPr bwMode="auto">
          <a:xfrm>
            <a:off x="3680282" y="1600200"/>
            <a:ext cx="5158918" cy="4800600"/>
          </a:xfrm>
          <a:prstGeom prst="rect">
            <a:avLst/>
          </a:prstGeom>
          <a:noFill/>
          <a:ln w="9525">
            <a:noFill/>
            <a:miter lim="800000"/>
            <a:headEnd/>
            <a:tailEnd/>
          </a:ln>
        </p:spPr>
      </p:pic>
      <p:sp>
        <p:nvSpPr>
          <p:cNvPr id="25" name="Text Box 34"/>
          <p:cNvSpPr txBox="1">
            <a:spLocks noChangeArrowheads="1"/>
          </p:cNvSpPr>
          <p:nvPr/>
        </p:nvSpPr>
        <p:spPr bwMode="auto">
          <a:xfrm>
            <a:off x="5791200" y="1524000"/>
            <a:ext cx="3200400" cy="954109"/>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There were hints already from E704!</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894411"/>
                                        </p:tgtEl>
                                        <p:attrNameLst>
                                          <p:attrName>style.visibility</p:attrName>
                                        </p:attrNameLst>
                                      </p:cBhvr>
                                      <p:to>
                                        <p:strVal val="visible"/>
                                      </p:to>
                                    </p:set>
                                    <p:animEffect transition="in" filter="blinds(horizontal)">
                                      <p:cBhvr>
                                        <p:cTn id="13" dur="500"/>
                                        <p:tgtEl>
                                          <p:spTgt spid="1894411"/>
                                        </p:tgtEl>
                                      </p:cBhvr>
                                    </p:animEffect>
                                  </p:childTnLst>
                                </p:cTn>
                              </p:par>
                              <p:par>
                                <p:cTn id="14" presetID="3" presetClass="exit" presetSubtype="10" fill="hold" grpId="1" nodeType="withEffect">
                                  <p:stCondLst>
                                    <p:cond delay="0"/>
                                  </p:stCondLst>
                                  <p:childTnLst>
                                    <p:animEffect transition="out" filter="blinds(horizontal)">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Neutral </a:t>
            </a:r>
            <a:r>
              <a:rPr lang="en-US" sz="3600" dirty="0" err="1" smtClean="0"/>
              <a:t>Pion</a:t>
            </a:r>
            <a:r>
              <a:rPr lang="en-US" sz="3600" dirty="0" smtClean="0"/>
              <a:t> Transverse SSA:</a:t>
            </a:r>
            <a:br>
              <a:rPr lang="en-US" sz="3600" dirty="0" smtClean="0"/>
            </a:br>
            <a:r>
              <a:rPr lang="en-US" sz="3600" dirty="0" smtClean="0"/>
              <a:t>Expected Decrease at Low </a:t>
            </a:r>
            <a:r>
              <a:rPr lang="en-US" sz="3600" dirty="0" err="1" smtClean="0"/>
              <a:t>p</a:t>
            </a:r>
            <a:r>
              <a:rPr lang="en-US" sz="3600" baseline="-25000" dirty="0" err="1" smtClean="0"/>
              <a:t>T</a:t>
            </a:r>
            <a:r>
              <a:rPr lang="en-US" sz="3600" dirty="0" smtClean="0"/>
              <a:t> Now Observed</a:t>
            </a:r>
            <a:endParaRPr lang="en-US" dirty="0"/>
          </a:p>
        </p:txBody>
      </p:sp>
      <p:sp>
        <p:nvSpPr>
          <p:cNvPr id="6" name="Footer Placeholder 5"/>
          <p:cNvSpPr>
            <a:spLocks noGrp="1"/>
          </p:cNvSpPr>
          <p:nvPr>
            <p:ph type="ftr" sz="quarter" idx="11"/>
          </p:nvPr>
        </p:nvSpPr>
        <p:spPr/>
        <p:txBody>
          <a:bodyPr/>
          <a:lstStyle/>
          <a:p>
            <a:r>
              <a:rPr lang="en-US" smtClean="0"/>
              <a:t>C. Aidala, INFN Ferrrara, June 17, 2010</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41</a:t>
            </a:fld>
            <a:endParaRPr lang="en-US" dirty="0"/>
          </a:p>
        </p:txBody>
      </p:sp>
      <p:pic>
        <p:nvPicPr>
          <p:cNvPr id="117764" name="Picture 4"/>
          <p:cNvPicPr>
            <a:picLocks noGrp="1" noChangeAspect="1" noChangeArrowheads="1"/>
          </p:cNvPicPr>
          <p:nvPr>
            <p:ph idx="4294967295"/>
          </p:nvPr>
        </p:nvPicPr>
        <p:blipFill>
          <a:blip r:embed="rId3" cstate="print">
            <a:lum bright="-10000" contrast="26000"/>
          </a:blip>
          <a:srcRect/>
          <a:stretch>
            <a:fillRect/>
          </a:stretch>
        </p:blipFill>
        <p:spPr bwMode="auto">
          <a:xfrm>
            <a:off x="0" y="1981200"/>
            <a:ext cx="7304088" cy="4114800"/>
          </a:xfrm>
          <a:noFill/>
          <a:ln>
            <a:miter lim="800000"/>
            <a:headEnd/>
            <a:tailEnd/>
          </a:ln>
        </p:spPr>
      </p:pic>
      <p:sp>
        <p:nvSpPr>
          <p:cNvPr id="117765" name="Text Box 5"/>
          <p:cNvSpPr txBox="1">
            <a:spLocks noChangeArrowheads="1"/>
          </p:cNvSpPr>
          <p:nvPr/>
        </p:nvSpPr>
        <p:spPr bwMode="auto">
          <a:xfrm>
            <a:off x="3581400" y="3581400"/>
            <a:ext cx="3581400" cy="707886"/>
          </a:xfrm>
          <a:prstGeom prst="rect">
            <a:avLst/>
          </a:prstGeom>
          <a:noFill/>
          <a:ln w="9525">
            <a:noFill/>
            <a:miter lim="800000"/>
            <a:headEnd/>
            <a:tailEnd/>
          </a:ln>
          <a:effectLst/>
        </p:spPr>
        <p:txBody>
          <a:bodyPr wrap="square">
            <a:spAutoFit/>
          </a:bodyPr>
          <a:lstStyle/>
          <a:p>
            <a:pPr>
              <a:spcBef>
                <a:spcPct val="50000"/>
              </a:spcBef>
            </a:pPr>
            <a:r>
              <a:rPr lang="en-US" sz="1600" dirty="0">
                <a:solidFill>
                  <a:schemeClr val="tx1"/>
                </a:solidFill>
                <a:latin typeface="Times" charset="0"/>
              </a:rPr>
              <a:t>Black points: </a:t>
            </a:r>
            <a:endParaRPr lang="en-US" sz="1600" dirty="0" smtClean="0">
              <a:solidFill>
                <a:schemeClr val="tx1"/>
              </a:solidFill>
              <a:latin typeface="Times" charset="0"/>
            </a:endParaRPr>
          </a:p>
          <a:p>
            <a:pPr>
              <a:spcBef>
                <a:spcPct val="50000"/>
              </a:spcBef>
            </a:pPr>
            <a:r>
              <a:rPr lang="en-US" sz="1600" dirty="0" smtClean="0">
                <a:solidFill>
                  <a:schemeClr val="tx1"/>
                </a:solidFill>
                <a:latin typeface="Times" charset="0"/>
              </a:rPr>
              <a:t>Phys</a:t>
            </a:r>
            <a:r>
              <a:rPr lang="en-US" sz="1600" dirty="0">
                <a:solidFill>
                  <a:schemeClr val="tx1"/>
                </a:solidFill>
                <a:latin typeface="Times" charset="0"/>
              </a:rPr>
              <a:t>. Rev. </a:t>
            </a:r>
            <a:r>
              <a:rPr lang="en-US" sz="1600" dirty="0" err="1">
                <a:solidFill>
                  <a:schemeClr val="tx1"/>
                </a:solidFill>
                <a:latin typeface="Times" charset="0"/>
              </a:rPr>
              <a:t>Lett</a:t>
            </a:r>
            <a:r>
              <a:rPr lang="en-US" sz="1600" dirty="0">
                <a:solidFill>
                  <a:schemeClr val="tx1"/>
                </a:solidFill>
                <a:latin typeface="Times" charset="0"/>
              </a:rPr>
              <a:t>. 101, 222001 (2008)</a:t>
            </a:r>
          </a:p>
        </p:txBody>
      </p:sp>
      <p:grpSp>
        <p:nvGrpSpPr>
          <p:cNvPr id="7" name="Group 3"/>
          <p:cNvGrpSpPr>
            <a:grpSpLocks/>
          </p:cNvGrpSpPr>
          <p:nvPr/>
        </p:nvGrpSpPr>
        <p:grpSpPr bwMode="auto">
          <a:xfrm>
            <a:off x="2514600" y="4724400"/>
            <a:ext cx="1560513" cy="704850"/>
            <a:chOff x="0" y="0"/>
            <a:chExt cx="983" cy="444"/>
          </a:xfrm>
        </p:grpSpPr>
        <p:grpSp>
          <p:nvGrpSpPr>
            <p:cNvPr id="8" name="Group 4"/>
            <p:cNvGrpSpPr>
              <a:grpSpLocks/>
            </p:cNvGrpSpPr>
            <p:nvPr/>
          </p:nvGrpSpPr>
          <p:grpSpPr bwMode="auto">
            <a:xfrm>
              <a:off x="0" y="0"/>
              <a:ext cx="496" cy="438"/>
              <a:chOff x="0" y="0"/>
              <a:chExt cx="496" cy="438"/>
            </a:xfrm>
          </p:grpSpPr>
          <p:sp>
            <p:nvSpPr>
              <p:cNvPr id="10"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1"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9"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dirty="0">
                  <a:solidFill>
                    <a:srgbClr val="333399"/>
                  </a:solidFill>
                  <a:effectLst>
                    <a:outerShdw blurRad="38100" dist="38100" dir="2700000" algn="tl">
                      <a:srgbClr val="000000"/>
                    </a:outerShdw>
                  </a:effectLst>
                  <a:latin typeface="Helvetica"/>
                  <a:sym typeface="Helvetica"/>
                </a:rPr>
                <a:t>STAR</a:t>
              </a:r>
            </a:p>
          </p:txBody>
        </p:sp>
      </p:grpSp>
      <p:sp>
        <p:nvSpPr>
          <p:cNvPr id="12" name="Oval 11"/>
          <p:cNvSpPr/>
          <p:nvPr/>
        </p:nvSpPr>
        <p:spPr bwMode="auto">
          <a:xfrm rot="2495682">
            <a:off x="1463726" y="3617780"/>
            <a:ext cx="1075991" cy="19399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3" name="Text Box 34"/>
          <p:cNvSpPr txBox="1">
            <a:spLocks noChangeArrowheads="1"/>
          </p:cNvSpPr>
          <p:nvPr/>
        </p:nvSpPr>
        <p:spPr bwMode="auto">
          <a:xfrm>
            <a:off x="6477000" y="3581400"/>
            <a:ext cx="2667000" cy="2246769"/>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Flat </a:t>
            </a:r>
          </a:p>
          <a:p>
            <a:r>
              <a:rPr lang="en-US" sz="2800" dirty="0" err="1" smtClean="0">
                <a:solidFill>
                  <a:schemeClr val="tx1"/>
                </a:solidFill>
              </a:rPr>
              <a:t>p</a:t>
            </a:r>
            <a:r>
              <a:rPr lang="en-US" sz="2800" baseline="-25000" dirty="0" err="1" smtClean="0">
                <a:solidFill>
                  <a:schemeClr val="tx1"/>
                </a:solidFill>
              </a:rPr>
              <a:t>T</a:t>
            </a:r>
            <a:r>
              <a:rPr lang="en-US" sz="2800" dirty="0" smtClean="0">
                <a:solidFill>
                  <a:schemeClr val="tx1"/>
                </a:solidFill>
              </a:rPr>
              <a:t> dependence </a:t>
            </a:r>
          </a:p>
          <a:p>
            <a:r>
              <a:rPr lang="en-US" sz="2800" dirty="0" smtClean="0">
                <a:solidFill>
                  <a:schemeClr val="tx1"/>
                </a:solidFill>
              </a:rPr>
              <a:t>2.5-3.5 </a:t>
            </a:r>
            <a:r>
              <a:rPr lang="en-US" sz="2800" dirty="0" err="1" smtClean="0">
                <a:solidFill>
                  <a:schemeClr val="tx1"/>
                </a:solidFill>
              </a:rPr>
              <a:t>GeV</a:t>
            </a:r>
            <a:r>
              <a:rPr lang="en-US" sz="2800" dirty="0" smtClean="0">
                <a:solidFill>
                  <a:schemeClr val="tx1"/>
                </a:solidFill>
              </a:rPr>
              <a:t>/c?  </a:t>
            </a:r>
            <a:r>
              <a:rPr lang="en-US" sz="2800" dirty="0" smtClean="0">
                <a:solidFill>
                  <a:schemeClr val="tx1"/>
                </a:solidFill>
              </a:rPr>
              <a:t>Or falling above ~3 </a:t>
            </a:r>
            <a:r>
              <a:rPr lang="en-US" sz="2800" dirty="0" err="1" smtClean="0">
                <a:solidFill>
                  <a:schemeClr val="tx1"/>
                </a:solidFill>
              </a:rPr>
              <a:t>GeV</a:t>
            </a:r>
            <a:r>
              <a:rPr lang="en-US" sz="2800" dirty="0" smtClean="0">
                <a:solidFill>
                  <a:schemeClr val="tx1"/>
                </a:solidFill>
              </a:rPr>
              <a:t>/c??</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ED2E39B7-0549-428E-B3C1-34947A14465B}" type="slidenum">
              <a:rPr lang="en-US"/>
              <a:pPr/>
              <a:t>42</a:t>
            </a:fld>
            <a:endParaRPr lang="en-US"/>
          </a:p>
        </p:txBody>
      </p:sp>
      <p:sp>
        <p:nvSpPr>
          <p:cNvPr id="140290" name="Rectangle 2"/>
          <p:cNvSpPr>
            <a:spLocks noGrp="1" noChangeArrowheads="1"/>
          </p:cNvSpPr>
          <p:nvPr>
            <p:ph type="title"/>
          </p:nvPr>
        </p:nvSpPr>
        <p:spPr/>
        <p:txBody>
          <a:bodyPr/>
          <a:lstStyle/>
          <a:p>
            <a:r>
              <a:rPr lang="en-US" sz="3200" dirty="0" smtClean="0"/>
              <a:t>Improved Forward Coverage in PHENIX: A</a:t>
            </a:r>
            <a:r>
              <a:rPr lang="en-US" sz="3200" baseline="-25000" dirty="0" smtClean="0"/>
              <a:t>N</a:t>
            </a:r>
            <a:r>
              <a:rPr lang="en-US" sz="3200" dirty="0" smtClean="0"/>
              <a:t> of Forward Clusters </a:t>
            </a:r>
            <a:r>
              <a:rPr lang="en-US" sz="3200" dirty="0"/>
              <a:t>in MPC at </a:t>
            </a:r>
            <a:r>
              <a:rPr lang="en-US" sz="3200" dirty="0">
                <a:sym typeface="Symbol" pitchFamily="18" charset="2"/>
              </a:rPr>
              <a:t>s=200 </a:t>
            </a:r>
            <a:r>
              <a:rPr lang="en-US" sz="3200" dirty="0" err="1">
                <a:sym typeface="Symbol" pitchFamily="18" charset="2"/>
              </a:rPr>
              <a:t>GeV</a:t>
            </a:r>
            <a:endParaRPr lang="en-US" sz="3200" dirty="0">
              <a:sym typeface="Symbol" pitchFamily="18" charset="2"/>
            </a:endParaRPr>
          </a:p>
        </p:txBody>
      </p:sp>
      <p:pic>
        <p:nvPicPr>
          <p:cNvPr id="140291" name="Picture 3" descr="cpzpt"/>
          <p:cNvPicPr>
            <a:picLocks noGrp="1" noChangeAspect="1" noChangeArrowheads="1"/>
          </p:cNvPicPr>
          <p:nvPr>
            <p:ph sz="half" idx="2"/>
          </p:nvPr>
        </p:nvPicPr>
        <p:blipFill>
          <a:blip r:embed="rId3" cstate="print"/>
          <a:srcRect/>
          <a:stretch>
            <a:fillRect/>
          </a:stretch>
        </p:blipFill>
        <p:spPr>
          <a:xfrm>
            <a:off x="457200" y="1084262"/>
            <a:ext cx="8229600" cy="3182938"/>
          </a:xfrm>
          <a:noFill/>
          <a:ln/>
        </p:spPr>
      </p:pic>
      <p:pic>
        <p:nvPicPr>
          <p:cNvPr id="140292" name="Picture 4" descr="cbreak0"/>
          <p:cNvPicPr>
            <a:picLocks noGrp="1" noChangeAspect="1" noChangeArrowheads="1"/>
          </p:cNvPicPr>
          <p:nvPr>
            <p:ph sz="half" idx="1"/>
          </p:nvPr>
        </p:nvPicPr>
        <p:blipFill>
          <a:blip r:embed="rId4" cstate="print"/>
          <a:srcRect/>
          <a:stretch>
            <a:fillRect/>
          </a:stretch>
        </p:blipFill>
        <p:spPr>
          <a:xfrm>
            <a:off x="2057400" y="4296228"/>
            <a:ext cx="4800600" cy="2275670"/>
          </a:xfrm>
          <a:noFill/>
          <a:ln/>
        </p:spPr>
      </p:pic>
      <p:sp>
        <p:nvSpPr>
          <p:cNvPr id="140293" name="Text Box 5"/>
          <p:cNvSpPr txBox="1">
            <a:spLocks noChangeArrowheads="1"/>
          </p:cNvSpPr>
          <p:nvPr/>
        </p:nvSpPr>
        <p:spPr bwMode="auto">
          <a:xfrm rot="16200000">
            <a:off x="339300" y="4842302"/>
            <a:ext cx="2285998" cy="830997"/>
          </a:xfrm>
          <a:prstGeom prst="rect">
            <a:avLst/>
          </a:prstGeom>
          <a:noFill/>
          <a:ln w="9525">
            <a:noFill/>
            <a:miter lim="800000"/>
            <a:headEnd/>
            <a:tailEnd/>
          </a:ln>
          <a:effectLst/>
        </p:spPr>
        <p:txBody>
          <a:bodyPr wrap="square">
            <a:spAutoFit/>
          </a:bodyPr>
          <a:lstStyle/>
          <a:p>
            <a:pPr>
              <a:spcBef>
                <a:spcPct val="50000"/>
              </a:spcBef>
            </a:pPr>
            <a:r>
              <a:rPr lang="en-US" b="0" dirty="0"/>
              <a:t>Fraction of clusters</a:t>
            </a:r>
          </a:p>
        </p:txBody>
      </p:sp>
      <p:sp>
        <p:nvSpPr>
          <p:cNvPr id="140294" name="Text Box 6"/>
          <p:cNvSpPr txBox="1">
            <a:spLocks noChangeArrowheads="1"/>
          </p:cNvSpPr>
          <p:nvPr/>
        </p:nvSpPr>
        <p:spPr bwMode="auto">
          <a:xfrm>
            <a:off x="5562600" y="6415088"/>
            <a:ext cx="2895600" cy="366712"/>
          </a:xfrm>
          <a:prstGeom prst="rect">
            <a:avLst/>
          </a:prstGeom>
          <a:noFill/>
          <a:ln w="9525">
            <a:noFill/>
            <a:miter lim="800000"/>
            <a:headEnd/>
            <a:tailEnd/>
          </a:ln>
          <a:effectLst/>
        </p:spPr>
        <p:txBody>
          <a:bodyPr>
            <a:spAutoFit/>
          </a:bodyPr>
          <a:lstStyle/>
          <a:p>
            <a:pPr>
              <a:spcBef>
                <a:spcPct val="50000"/>
              </a:spcBef>
            </a:pPr>
            <a:r>
              <a:rPr lang="en-US" b="0" dirty="0" err="1"/>
              <a:t>p</a:t>
            </a:r>
            <a:r>
              <a:rPr lang="en-US" b="0" baseline="-25000" dirty="0" err="1"/>
              <a:t>T</a:t>
            </a:r>
            <a:r>
              <a:rPr lang="en-US" b="0" baseline="-25000" dirty="0"/>
              <a:t> </a:t>
            </a:r>
            <a:r>
              <a:rPr lang="en-US" b="0" dirty="0"/>
              <a:t>(</a:t>
            </a:r>
            <a:r>
              <a:rPr lang="en-US" b="0" dirty="0" err="1"/>
              <a:t>GeV</a:t>
            </a:r>
            <a:r>
              <a:rPr lang="en-US" b="0" dirty="0"/>
              <a:t>/c)</a:t>
            </a:r>
          </a:p>
        </p:txBody>
      </p:sp>
      <p:sp>
        <p:nvSpPr>
          <p:cNvPr id="140295" name="Text Box 7"/>
          <p:cNvSpPr txBox="1">
            <a:spLocks noChangeArrowheads="1"/>
          </p:cNvSpPr>
          <p:nvPr/>
        </p:nvSpPr>
        <p:spPr bwMode="auto">
          <a:xfrm>
            <a:off x="6934200" y="4800600"/>
            <a:ext cx="2057400" cy="1200329"/>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b="0" dirty="0">
                <a:solidFill>
                  <a:srgbClr val="0033CC"/>
                </a:solidFill>
              </a:rPr>
              <a:t>Decay photon</a:t>
            </a:r>
            <a:br>
              <a:rPr lang="en-US" b="0" dirty="0">
                <a:solidFill>
                  <a:srgbClr val="0033CC"/>
                </a:solidFill>
              </a:rPr>
            </a:br>
            <a:r>
              <a:rPr lang="el-GR" b="0" dirty="0">
                <a:solidFill>
                  <a:srgbClr val="FF0000"/>
                </a:solidFill>
              </a:rPr>
              <a:t>π</a:t>
            </a:r>
            <a:r>
              <a:rPr lang="en-US" b="0" baseline="30000" dirty="0">
                <a:solidFill>
                  <a:srgbClr val="FF0000"/>
                </a:solidFill>
              </a:rPr>
              <a:t>0</a:t>
            </a:r>
            <a:br>
              <a:rPr lang="en-US" b="0" baseline="30000" dirty="0">
                <a:solidFill>
                  <a:srgbClr val="FF0000"/>
                </a:solidFill>
              </a:rPr>
            </a:br>
            <a:r>
              <a:rPr lang="en-US" b="0" dirty="0">
                <a:solidFill>
                  <a:schemeClr val="tx1"/>
                </a:solidFill>
              </a:rPr>
              <a:t>Direct photon</a:t>
            </a:r>
            <a:endParaRPr lang="el-GR" b="0" dirty="0">
              <a:solidFill>
                <a:schemeClr val="tx1"/>
              </a:solidFill>
            </a:endParaRPr>
          </a:p>
        </p:txBody>
      </p:sp>
      <p:sp>
        <p:nvSpPr>
          <p:cNvPr id="9" name="Text Box 34"/>
          <p:cNvSpPr txBox="1">
            <a:spLocks noChangeArrowheads="1"/>
          </p:cNvSpPr>
          <p:nvPr/>
        </p:nvSpPr>
        <p:spPr bwMode="auto">
          <a:xfrm>
            <a:off x="533400" y="3048000"/>
            <a:ext cx="3200400" cy="954107"/>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2008 data, released earlier this year.</a:t>
            </a:r>
            <a:endParaRPr lang="en-US" sz="2800" dirty="0">
              <a:solidFill>
                <a:schemeClr val="tx1"/>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0"/>
          </p:nvPr>
        </p:nvSpPr>
        <p:spPr/>
        <p:txBody>
          <a:bodyPr/>
          <a:lstStyle/>
          <a:p>
            <a:fld id="{91DDD3B4-5F5A-4948-9253-778604A24647}" type="slidenum">
              <a:rPr lang="en-US"/>
              <a:pPr/>
              <a:t>43</a:t>
            </a:fld>
            <a:endParaRPr lang="en-US"/>
          </a:p>
        </p:txBody>
      </p:sp>
      <p:sp>
        <p:nvSpPr>
          <p:cNvPr id="141314" name="Rectangle 2"/>
          <p:cNvSpPr>
            <a:spLocks noGrp="1" noChangeArrowheads="1"/>
          </p:cNvSpPr>
          <p:nvPr>
            <p:ph type="title"/>
          </p:nvPr>
        </p:nvSpPr>
        <p:spPr/>
        <p:txBody>
          <a:bodyPr/>
          <a:lstStyle/>
          <a:p>
            <a:r>
              <a:rPr lang="en-US" sz="3200" dirty="0" smtClean="0"/>
              <a:t>PHENIX:A</a:t>
            </a:r>
            <a:r>
              <a:rPr lang="en-US" sz="3200" baseline="-25000" dirty="0" smtClean="0"/>
              <a:t>N</a:t>
            </a:r>
            <a:r>
              <a:rPr lang="en-US" sz="3200" dirty="0" smtClean="0"/>
              <a:t> of Forward Clusters </a:t>
            </a:r>
            <a:r>
              <a:rPr lang="en-US" sz="3200" dirty="0"/>
              <a:t>in MPC </a:t>
            </a:r>
            <a:r>
              <a:rPr lang="en-US" sz="3200" dirty="0" smtClean="0"/>
              <a:t>for Different </a:t>
            </a:r>
            <a:r>
              <a:rPr lang="en-US" sz="3200" dirty="0" err="1" smtClean="0"/>
              <a:t>Pseudorapidities</a:t>
            </a:r>
            <a:endParaRPr lang="en-US" sz="3200" baseline="-25000" dirty="0">
              <a:solidFill>
                <a:schemeClr val="tx1"/>
              </a:solidFill>
              <a:sym typeface="Symbol" pitchFamily="18" charset="2"/>
            </a:endParaRPr>
          </a:p>
        </p:txBody>
      </p:sp>
      <p:pic>
        <p:nvPicPr>
          <p:cNvPr id="141315" name="Picture 3" descr="cprap"/>
          <p:cNvPicPr>
            <a:picLocks noGrp="1" noChangeAspect="1" noChangeArrowheads="1"/>
          </p:cNvPicPr>
          <p:nvPr>
            <p:ph sz="half" idx="1"/>
          </p:nvPr>
        </p:nvPicPr>
        <p:blipFill>
          <a:blip r:embed="rId3" cstate="print"/>
          <a:srcRect/>
          <a:stretch>
            <a:fillRect/>
          </a:stretch>
        </p:blipFill>
        <p:spPr>
          <a:xfrm>
            <a:off x="457200" y="1117219"/>
            <a:ext cx="7543800" cy="3607181"/>
          </a:xfrm>
          <a:noFill/>
          <a:ln/>
        </p:spPr>
      </p:pic>
      <p:sp>
        <p:nvSpPr>
          <p:cNvPr id="141316" name="Text Box 4"/>
          <p:cNvSpPr txBox="1">
            <a:spLocks noChangeArrowheads="1"/>
          </p:cNvSpPr>
          <p:nvPr/>
        </p:nvSpPr>
        <p:spPr bwMode="auto">
          <a:xfrm>
            <a:off x="3429000" y="5410200"/>
            <a:ext cx="1828800" cy="366713"/>
          </a:xfrm>
          <a:prstGeom prst="rect">
            <a:avLst/>
          </a:prstGeom>
          <a:noFill/>
          <a:ln w="9525">
            <a:noFill/>
            <a:miter lim="800000"/>
            <a:headEnd/>
            <a:tailEnd/>
          </a:ln>
          <a:effectLst/>
        </p:spPr>
        <p:txBody>
          <a:bodyPr>
            <a:spAutoFit/>
          </a:bodyPr>
          <a:lstStyle/>
          <a:p>
            <a:pPr>
              <a:spcBef>
                <a:spcPct val="50000"/>
              </a:spcBef>
            </a:pPr>
            <a:r>
              <a:rPr lang="en-US" b="0"/>
              <a:t>Eta&gt;3.3</a:t>
            </a:r>
          </a:p>
        </p:txBody>
      </p:sp>
      <p:sp>
        <p:nvSpPr>
          <p:cNvPr id="141317" name="Text Box 5"/>
          <p:cNvSpPr txBox="1">
            <a:spLocks noChangeArrowheads="1"/>
          </p:cNvSpPr>
          <p:nvPr/>
        </p:nvSpPr>
        <p:spPr bwMode="auto">
          <a:xfrm>
            <a:off x="5029200" y="6338888"/>
            <a:ext cx="1371600" cy="366712"/>
          </a:xfrm>
          <a:prstGeom prst="rect">
            <a:avLst/>
          </a:prstGeom>
          <a:noFill/>
          <a:ln w="9525">
            <a:noFill/>
            <a:miter lim="800000"/>
            <a:headEnd/>
            <a:tailEnd/>
          </a:ln>
          <a:effectLst/>
        </p:spPr>
        <p:txBody>
          <a:bodyPr>
            <a:spAutoFit/>
          </a:bodyPr>
          <a:lstStyle/>
          <a:p>
            <a:pPr>
              <a:spcBef>
                <a:spcPct val="50000"/>
              </a:spcBef>
            </a:pPr>
            <a:r>
              <a:rPr lang="en-US" b="0" dirty="0" err="1"/>
              <a:t>x</a:t>
            </a:r>
            <a:r>
              <a:rPr lang="en-US" b="0" baseline="-25000" dirty="0" err="1"/>
              <a:t>F</a:t>
            </a:r>
            <a:endParaRPr lang="en-US" b="0" baseline="-25000" dirty="0"/>
          </a:p>
        </p:txBody>
      </p:sp>
      <p:pic>
        <p:nvPicPr>
          <p:cNvPr id="141318" name="Picture 6" descr="cbreak1"/>
          <p:cNvPicPr>
            <a:picLocks noGrp="1" noChangeAspect="1" noChangeArrowheads="1"/>
          </p:cNvPicPr>
          <p:nvPr>
            <p:ph sz="half" idx="2"/>
          </p:nvPr>
        </p:nvPicPr>
        <p:blipFill>
          <a:blip r:embed="rId4" cstate="print"/>
          <a:srcRect/>
          <a:stretch>
            <a:fillRect/>
          </a:stretch>
        </p:blipFill>
        <p:spPr>
          <a:xfrm>
            <a:off x="2667000" y="4953000"/>
            <a:ext cx="2743200" cy="1828800"/>
          </a:xfrm>
          <a:noFill/>
          <a:ln/>
        </p:spPr>
      </p:pic>
      <p:sp>
        <p:nvSpPr>
          <p:cNvPr id="141323" name="Text Box 11"/>
          <p:cNvSpPr txBox="1">
            <a:spLocks noChangeArrowheads="1"/>
          </p:cNvSpPr>
          <p:nvPr/>
        </p:nvSpPr>
        <p:spPr bwMode="auto">
          <a:xfrm>
            <a:off x="4270830" y="3791856"/>
            <a:ext cx="1676400" cy="274638"/>
          </a:xfrm>
          <a:prstGeom prst="rect">
            <a:avLst/>
          </a:prstGeom>
          <a:noFill/>
          <a:ln w="9525">
            <a:noFill/>
            <a:miter lim="800000"/>
            <a:headEnd/>
            <a:tailEnd/>
          </a:ln>
          <a:effectLst/>
        </p:spPr>
        <p:txBody>
          <a:bodyPr>
            <a:spAutoFit/>
          </a:bodyPr>
          <a:lstStyle/>
          <a:p>
            <a:pPr>
              <a:spcBef>
                <a:spcPct val="50000"/>
              </a:spcBef>
            </a:pPr>
            <a:r>
              <a:rPr lang="en-US" sz="1200" b="0" dirty="0" err="1">
                <a:solidFill>
                  <a:srgbClr val="FF0000"/>
                </a:solidFill>
              </a:rPr>
              <a:t>GeV</a:t>
            </a:r>
            <a:r>
              <a:rPr lang="en-US" sz="1200" b="0" dirty="0">
                <a:solidFill>
                  <a:srgbClr val="FF0000"/>
                </a:solidFill>
              </a:rPr>
              <a:t>/c</a:t>
            </a:r>
          </a:p>
        </p:txBody>
      </p:sp>
      <p:sp>
        <p:nvSpPr>
          <p:cNvPr id="141324" name="Text Box 12"/>
          <p:cNvSpPr txBox="1">
            <a:spLocks noChangeArrowheads="1"/>
          </p:cNvSpPr>
          <p:nvPr/>
        </p:nvSpPr>
        <p:spPr bwMode="auto">
          <a:xfrm>
            <a:off x="4270830" y="4050619"/>
            <a:ext cx="1676400" cy="274637"/>
          </a:xfrm>
          <a:prstGeom prst="rect">
            <a:avLst/>
          </a:prstGeom>
          <a:noFill/>
          <a:ln w="9525">
            <a:noFill/>
            <a:miter lim="800000"/>
            <a:headEnd/>
            <a:tailEnd/>
          </a:ln>
          <a:effectLst/>
        </p:spPr>
        <p:txBody>
          <a:bodyPr>
            <a:spAutoFit/>
          </a:bodyPr>
          <a:lstStyle/>
          <a:p>
            <a:pPr>
              <a:spcBef>
                <a:spcPct val="50000"/>
              </a:spcBef>
            </a:pPr>
            <a:r>
              <a:rPr lang="en-US" sz="1200" b="0">
                <a:solidFill>
                  <a:schemeClr val="tx1"/>
                </a:solidFill>
              </a:rPr>
              <a:t>GeV/c</a:t>
            </a:r>
          </a:p>
        </p:txBody>
      </p:sp>
      <p:sp>
        <p:nvSpPr>
          <p:cNvPr id="14" name="Text Box 7"/>
          <p:cNvSpPr txBox="1">
            <a:spLocks noChangeArrowheads="1"/>
          </p:cNvSpPr>
          <p:nvPr/>
        </p:nvSpPr>
        <p:spPr bwMode="auto">
          <a:xfrm>
            <a:off x="5638800" y="4895671"/>
            <a:ext cx="2057400" cy="1200329"/>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b="0" dirty="0">
                <a:solidFill>
                  <a:srgbClr val="0033CC"/>
                </a:solidFill>
              </a:rPr>
              <a:t>Decay photon</a:t>
            </a:r>
            <a:br>
              <a:rPr lang="en-US" b="0" dirty="0">
                <a:solidFill>
                  <a:srgbClr val="0033CC"/>
                </a:solidFill>
              </a:rPr>
            </a:br>
            <a:r>
              <a:rPr lang="el-GR" b="0" dirty="0">
                <a:solidFill>
                  <a:srgbClr val="FF0000"/>
                </a:solidFill>
              </a:rPr>
              <a:t>π</a:t>
            </a:r>
            <a:r>
              <a:rPr lang="en-US" b="0" baseline="30000" dirty="0">
                <a:solidFill>
                  <a:srgbClr val="FF0000"/>
                </a:solidFill>
              </a:rPr>
              <a:t>0</a:t>
            </a:r>
            <a:br>
              <a:rPr lang="en-US" b="0" baseline="30000" dirty="0">
                <a:solidFill>
                  <a:srgbClr val="FF0000"/>
                </a:solidFill>
              </a:rPr>
            </a:br>
            <a:r>
              <a:rPr lang="en-US" b="0" dirty="0">
                <a:solidFill>
                  <a:schemeClr val="tx1"/>
                </a:solidFill>
              </a:rPr>
              <a:t>Direct photon</a:t>
            </a:r>
            <a:endParaRPr lang="el-GR" b="0" dirty="0">
              <a:solidFill>
                <a:schemeClr val="tx1"/>
              </a:solidFill>
            </a:endParaRPr>
          </a:p>
        </p:txBody>
      </p:sp>
      <p:sp>
        <p:nvSpPr>
          <p:cNvPr id="15" name="Text Box 6"/>
          <p:cNvSpPr txBox="1">
            <a:spLocks noChangeArrowheads="1"/>
          </p:cNvSpPr>
          <p:nvPr/>
        </p:nvSpPr>
        <p:spPr bwMode="auto">
          <a:xfrm rot="16200000">
            <a:off x="1070402" y="5261402"/>
            <a:ext cx="2057398" cy="830997"/>
          </a:xfrm>
          <a:prstGeom prst="rect">
            <a:avLst/>
          </a:prstGeom>
          <a:noFill/>
          <a:ln w="9525">
            <a:noFill/>
            <a:miter lim="800000"/>
            <a:headEnd/>
            <a:tailEnd/>
          </a:ln>
          <a:effectLst/>
        </p:spPr>
        <p:txBody>
          <a:bodyPr wrap="square">
            <a:spAutoFit/>
          </a:bodyPr>
          <a:lstStyle/>
          <a:p>
            <a:pPr>
              <a:spcBef>
                <a:spcPct val="50000"/>
              </a:spcBef>
            </a:pPr>
            <a:r>
              <a:rPr lang="en-US" b="0" dirty="0"/>
              <a:t>Fraction of clusters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C2359EF3-44E3-475B-96C9-CBE8C35A6763}" type="slidenum">
              <a:rPr lang="en-US"/>
              <a:pPr/>
              <a:t>44</a:t>
            </a:fld>
            <a:endParaRPr lang="en-US"/>
          </a:p>
        </p:txBody>
      </p:sp>
      <p:sp>
        <p:nvSpPr>
          <p:cNvPr id="142338" name="Rectangle 2"/>
          <p:cNvSpPr>
            <a:spLocks noGrp="1" noChangeArrowheads="1"/>
          </p:cNvSpPr>
          <p:nvPr>
            <p:ph type="title"/>
          </p:nvPr>
        </p:nvSpPr>
        <p:spPr/>
        <p:txBody>
          <a:bodyPr/>
          <a:lstStyle/>
          <a:p>
            <a:r>
              <a:rPr lang="en-US" sz="3200" dirty="0" smtClean="0"/>
              <a:t>PHENIX:A</a:t>
            </a:r>
            <a:r>
              <a:rPr lang="en-US" sz="3200" baseline="-25000" dirty="0" smtClean="0"/>
              <a:t>N</a:t>
            </a:r>
            <a:r>
              <a:rPr lang="en-US" sz="3200" dirty="0" smtClean="0"/>
              <a:t> of Forward Clusters in MPC vs. </a:t>
            </a:r>
            <a:r>
              <a:rPr lang="en-US" sz="3200" dirty="0" err="1" smtClean="0"/>
              <a:t>p</a:t>
            </a:r>
            <a:r>
              <a:rPr lang="en-US" sz="3200" baseline="-25000" dirty="0" err="1" smtClean="0"/>
              <a:t>T</a:t>
            </a:r>
            <a:endParaRPr lang="en-US" sz="3200" dirty="0">
              <a:solidFill>
                <a:schemeClr val="tx1"/>
              </a:solidFill>
              <a:sym typeface="Symbol" pitchFamily="18" charset="2"/>
            </a:endParaRPr>
          </a:p>
        </p:txBody>
      </p:sp>
      <p:pic>
        <p:nvPicPr>
          <p:cNvPr id="142339" name="Picture 3" descr="cpt"/>
          <p:cNvPicPr>
            <a:picLocks noGrp="1" noChangeAspect="1" noChangeArrowheads="1"/>
          </p:cNvPicPr>
          <p:nvPr>
            <p:ph sz="half" idx="1"/>
          </p:nvPr>
        </p:nvPicPr>
        <p:blipFill>
          <a:blip r:embed="rId3" cstate="print"/>
          <a:srcRect/>
          <a:stretch>
            <a:fillRect/>
          </a:stretch>
        </p:blipFill>
        <p:spPr>
          <a:xfrm>
            <a:off x="381000" y="990600"/>
            <a:ext cx="6934200" cy="3284538"/>
          </a:xfrm>
          <a:noFill/>
          <a:ln/>
        </p:spPr>
      </p:pic>
      <p:pic>
        <p:nvPicPr>
          <p:cNvPr id="142340" name="Picture 4" descr="cbreak2"/>
          <p:cNvPicPr>
            <a:picLocks noGrp="1" noChangeAspect="1" noChangeArrowheads="1"/>
          </p:cNvPicPr>
          <p:nvPr>
            <p:ph sz="half" idx="2"/>
          </p:nvPr>
        </p:nvPicPr>
        <p:blipFill>
          <a:blip r:embed="rId4" cstate="print"/>
          <a:srcRect/>
          <a:stretch>
            <a:fillRect/>
          </a:stretch>
        </p:blipFill>
        <p:spPr>
          <a:xfrm>
            <a:off x="2149110" y="4267200"/>
            <a:ext cx="2499089" cy="2378075"/>
          </a:xfrm>
          <a:noFill/>
          <a:ln/>
        </p:spPr>
      </p:pic>
      <p:sp>
        <p:nvSpPr>
          <p:cNvPr id="142341" name="Text Box 5"/>
          <p:cNvSpPr txBox="1">
            <a:spLocks noChangeArrowheads="1"/>
          </p:cNvSpPr>
          <p:nvPr/>
        </p:nvSpPr>
        <p:spPr bwMode="auto">
          <a:xfrm>
            <a:off x="3886200" y="6491288"/>
            <a:ext cx="1066800" cy="366712"/>
          </a:xfrm>
          <a:prstGeom prst="rect">
            <a:avLst/>
          </a:prstGeom>
          <a:noFill/>
          <a:ln w="9525">
            <a:noFill/>
            <a:miter lim="800000"/>
            <a:headEnd/>
            <a:tailEnd/>
          </a:ln>
          <a:effectLst/>
        </p:spPr>
        <p:txBody>
          <a:bodyPr>
            <a:spAutoFit/>
          </a:bodyPr>
          <a:lstStyle/>
          <a:p>
            <a:pPr>
              <a:spcBef>
                <a:spcPct val="50000"/>
              </a:spcBef>
            </a:pPr>
            <a:r>
              <a:rPr lang="en-US" b="0" dirty="0" err="1"/>
              <a:t>p</a:t>
            </a:r>
            <a:r>
              <a:rPr lang="en-US" b="0" baseline="-25000" dirty="0" err="1"/>
              <a:t>T</a:t>
            </a:r>
            <a:endParaRPr lang="en-US" b="0" baseline="-25000" dirty="0"/>
          </a:p>
        </p:txBody>
      </p:sp>
      <p:sp>
        <p:nvSpPr>
          <p:cNvPr id="142342" name="Text Box 6"/>
          <p:cNvSpPr txBox="1">
            <a:spLocks noChangeArrowheads="1"/>
          </p:cNvSpPr>
          <p:nvPr/>
        </p:nvSpPr>
        <p:spPr bwMode="auto">
          <a:xfrm rot="16200000">
            <a:off x="450059" y="4956602"/>
            <a:ext cx="2362198" cy="830997"/>
          </a:xfrm>
          <a:prstGeom prst="rect">
            <a:avLst/>
          </a:prstGeom>
          <a:noFill/>
          <a:ln w="9525">
            <a:noFill/>
            <a:miter lim="800000"/>
            <a:headEnd/>
            <a:tailEnd/>
          </a:ln>
          <a:effectLst/>
        </p:spPr>
        <p:txBody>
          <a:bodyPr wrap="square">
            <a:spAutoFit/>
          </a:bodyPr>
          <a:lstStyle/>
          <a:p>
            <a:pPr>
              <a:spcBef>
                <a:spcPct val="50000"/>
              </a:spcBef>
            </a:pPr>
            <a:r>
              <a:rPr lang="en-US" b="0" dirty="0"/>
              <a:t>Fraction of clusters</a:t>
            </a:r>
          </a:p>
        </p:txBody>
      </p:sp>
      <p:sp>
        <p:nvSpPr>
          <p:cNvPr id="9" name="Text Box 7"/>
          <p:cNvSpPr txBox="1">
            <a:spLocks noChangeArrowheads="1"/>
          </p:cNvSpPr>
          <p:nvPr/>
        </p:nvSpPr>
        <p:spPr bwMode="auto">
          <a:xfrm>
            <a:off x="4953000" y="4737100"/>
            <a:ext cx="2057400" cy="1200329"/>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b="0" dirty="0">
                <a:solidFill>
                  <a:srgbClr val="0033CC"/>
                </a:solidFill>
              </a:rPr>
              <a:t>Decay photon</a:t>
            </a:r>
            <a:br>
              <a:rPr lang="en-US" b="0" dirty="0">
                <a:solidFill>
                  <a:srgbClr val="0033CC"/>
                </a:solidFill>
              </a:rPr>
            </a:br>
            <a:r>
              <a:rPr lang="el-GR" b="0" dirty="0">
                <a:solidFill>
                  <a:srgbClr val="FF0000"/>
                </a:solidFill>
              </a:rPr>
              <a:t>π</a:t>
            </a:r>
            <a:r>
              <a:rPr lang="en-US" b="0" baseline="30000" dirty="0">
                <a:solidFill>
                  <a:srgbClr val="FF0000"/>
                </a:solidFill>
              </a:rPr>
              <a:t>0</a:t>
            </a:r>
            <a:br>
              <a:rPr lang="en-US" b="0" baseline="30000" dirty="0">
                <a:solidFill>
                  <a:srgbClr val="FF0000"/>
                </a:solidFill>
              </a:rPr>
            </a:br>
            <a:r>
              <a:rPr lang="en-US" b="0" dirty="0">
                <a:solidFill>
                  <a:schemeClr val="tx1"/>
                </a:solidFill>
              </a:rPr>
              <a:t>Direct photon</a:t>
            </a:r>
            <a:endParaRPr lang="el-GR" b="0" dirty="0">
              <a:solidFill>
                <a:schemeClr val="tx1"/>
              </a:solidFill>
            </a:endParaRPr>
          </a:p>
        </p:txBody>
      </p:sp>
      <p:sp>
        <p:nvSpPr>
          <p:cNvPr id="10" name="Text Box 34"/>
          <p:cNvSpPr txBox="1">
            <a:spLocks noChangeArrowheads="1"/>
          </p:cNvSpPr>
          <p:nvPr/>
        </p:nvSpPr>
        <p:spPr bwMode="auto">
          <a:xfrm>
            <a:off x="6477000" y="2932093"/>
            <a:ext cx="2590800" cy="954107"/>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Turnover for </a:t>
            </a:r>
          </a:p>
          <a:p>
            <a:r>
              <a:rPr lang="en-US" sz="2800" dirty="0" err="1" smtClean="0">
                <a:solidFill>
                  <a:schemeClr val="tx1"/>
                </a:solidFill>
              </a:rPr>
              <a:t>p</a:t>
            </a:r>
            <a:r>
              <a:rPr lang="en-US" sz="2800" baseline="-25000" dirty="0" err="1" smtClean="0">
                <a:solidFill>
                  <a:schemeClr val="tx1"/>
                </a:solidFill>
              </a:rPr>
              <a:t>T</a:t>
            </a:r>
            <a:r>
              <a:rPr lang="en-US" sz="2800" dirty="0" smtClean="0">
                <a:solidFill>
                  <a:schemeClr val="tx1"/>
                </a:solidFill>
              </a:rPr>
              <a:t> &gt;~3 </a:t>
            </a:r>
            <a:r>
              <a:rPr lang="en-US" sz="2800" dirty="0" err="1" smtClean="0">
                <a:solidFill>
                  <a:schemeClr val="tx1"/>
                </a:solidFill>
              </a:rPr>
              <a:t>GeV</a:t>
            </a:r>
            <a:r>
              <a:rPr lang="en-US" sz="2800" dirty="0" smtClean="0">
                <a:solidFill>
                  <a:schemeClr val="tx1"/>
                </a:solidFill>
              </a:rPr>
              <a:t>/c?</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Compare: Recent </a:t>
            </a:r>
            <a:r>
              <a:rPr lang="en-US" sz="3600" dirty="0" smtClean="0"/>
              <a:t>HERMES Results for SSA in Inclusive </a:t>
            </a:r>
            <a:r>
              <a:rPr lang="en-US" sz="3600" dirty="0" err="1" smtClean="0"/>
              <a:t>Hadron</a:t>
            </a:r>
            <a:r>
              <a:rPr lang="en-US" sz="3600" dirty="0" smtClean="0"/>
              <a:t> Production</a:t>
            </a:r>
            <a:endParaRPr lang="en-US" sz="3600" dirty="0"/>
          </a:p>
        </p:txBody>
      </p:sp>
      <p:sp>
        <p:nvSpPr>
          <p:cNvPr id="10" name="Content Placeholder 9"/>
          <p:cNvSpPr>
            <a:spLocks noGrp="1"/>
          </p:cNvSpPr>
          <p:nvPr>
            <p:ph idx="1"/>
          </p:nvPr>
        </p:nvSpPr>
        <p:spPr>
          <a:xfrm>
            <a:off x="5638800" y="1600200"/>
            <a:ext cx="3352800" cy="4495800"/>
          </a:xfrm>
        </p:spPr>
        <p:txBody>
          <a:bodyPr/>
          <a:lstStyle/>
          <a:p>
            <a:r>
              <a:rPr lang="en-US" dirty="0" smtClean="0"/>
              <a:t>Non-zero, but smaller magnitudes than low-energy </a:t>
            </a:r>
            <a:r>
              <a:rPr lang="en-US" dirty="0" err="1" smtClean="0"/>
              <a:t>p+p</a:t>
            </a:r>
            <a:r>
              <a:rPr lang="en-US" dirty="0" smtClean="0"/>
              <a:t> results</a:t>
            </a:r>
          </a:p>
          <a:p>
            <a:r>
              <a:rPr lang="en-US" dirty="0" smtClean="0"/>
              <a:t>Sharp turnover for </a:t>
            </a:r>
            <a:r>
              <a:rPr lang="en-US" dirty="0" err="1" smtClean="0"/>
              <a:t>p</a:t>
            </a:r>
            <a:r>
              <a:rPr lang="en-US" baseline="-25000" dirty="0" err="1" smtClean="0"/>
              <a:t>T</a:t>
            </a:r>
            <a:r>
              <a:rPr lang="en-US" dirty="0" smtClean="0"/>
              <a:t>&gt;~0.8 </a:t>
            </a:r>
            <a:r>
              <a:rPr lang="en-US" dirty="0" err="1" smtClean="0"/>
              <a:t>GeV</a:t>
            </a:r>
            <a:r>
              <a:rPr lang="en-US" dirty="0" smtClean="0"/>
              <a:t>/c</a:t>
            </a:r>
            <a:endParaRPr lang="en-US" dirty="0"/>
          </a:p>
        </p:txBody>
      </p:sp>
      <p:sp>
        <p:nvSpPr>
          <p:cNvPr id="6" name="Footer Placeholder 5"/>
          <p:cNvSpPr>
            <a:spLocks noGrp="1"/>
          </p:cNvSpPr>
          <p:nvPr>
            <p:ph type="ftr" sz="quarter" idx="11"/>
          </p:nvPr>
        </p:nvSpPr>
        <p:spPr/>
        <p:txBody>
          <a:bodyPr/>
          <a:lstStyle/>
          <a:p>
            <a:r>
              <a:rPr lang="en-US" smtClean="0"/>
              <a:t>C. Aidala, INFN Ferrrara, June 17, 2010</a:t>
            </a:r>
            <a:endParaRPr lang="en-US"/>
          </a:p>
        </p:txBody>
      </p:sp>
      <p:sp>
        <p:nvSpPr>
          <p:cNvPr id="7" name="Slide Number Placeholder 6"/>
          <p:cNvSpPr>
            <a:spLocks noGrp="1"/>
          </p:cNvSpPr>
          <p:nvPr>
            <p:ph type="sldNum" sz="quarter" idx="12"/>
          </p:nvPr>
        </p:nvSpPr>
        <p:spPr/>
        <p:txBody>
          <a:bodyPr/>
          <a:lstStyle/>
          <a:p>
            <a:fld id="{58301BA0-7841-47FF-B1CB-F410F547681B}" type="slidenum">
              <a:rPr lang="en-US" smtClean="0"/>
              <a:pPr/>
              <a:t>45</a:t>
            </a:fld>
            <a:endParaRPr lang="en-US"/>
          </a:p>
        </p:txBody>
      </p:sp>
      <p:pic>
        <p:nvPicPr>
          <p:cNvPr id="2207746" name="Picture 2"/>
          <p:cNvPicPr>
            <a:picLocks noChangeAspect="1" noChangeArrowheads="1"/>
          </p:cNvPicPr>
          <p:nvPr/>
        </p:nvPicPr>
        <p:blipFill>
          <a:blip r:embed="rId2" cstate="print"/>
          <a:srcRect/>
          <a:stretch>
            <a:fillRect/>
          </a:stretch>
        </p:blipFill>
        <p:spPr bwMode="auto">
          <a:xfrm>
            <a:off x="0" y="1371600"/>
            <a:ext cx="5590657" cy="3989844"/>
          </a:xfrm>
          <a:prstGeom prst="rect">
            <a:avLst/>
          </a:prstGeom>
          <a:noFill/>
          <a:ln w="9525">
            <a:noFill/>
            <a:miter lim="800000"/>
            <a:headEnd/>
            <a:tailEnd/>
          </a:ln>
        </p:spPr>
      </p:pic>
      <p:pic>
        <p:nvPicPr>
          <p:cNvPr id="2207747" name="Picture 3"/>
          <p:cNvPicPr>
            <a:picLocks noChangeAspect="1" noChangeArrowheads="1"/>
          </p:cNvPicPr>
          <p:nvPr/>
        </p:nvPicPr>
        <p:blipFill>
          <a:blip r:embed="rId3" cstate="print"/>
          <a:srcRect/>
          <a:stretch>
            <a:fillRect/>
          </a:stretch>
        </p:blipFill>
        <p:spPr bwMode="auto">
          <a:xfrm>
            <a:off x="0" y="1371600"/>
            <a:ext cx="5590658" cy="4038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07747"/>
                                        </p:tgtEl>
                                        <p:attrNameLst>
                                          <p:attrName>style.visibility</p:attrName>
                                        </p:attrNameLst>
                                      </p:cBhvr>
                                      <p:to>
                                        <p:strVal val="visible"/>
                                      </p:to>
                                    </p:set>
                                    <p:animEffect transition="in" filter="blinds(horizontal)">
                                      <p:cBhvr>
                                        <p:cTn id="7" dur="500"/>
                                        <p:tgtEl>
                                          <p:spTgt spid="2207747"/>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E53EF2BF-A6F0-4CBD-A881-156AC48338A9}" type="slidenum">
              <a:rPr lang="en-US"/>
              <a:pPr/>
              <a:t>46</a:t>
            </a:fld>
            <a:endParaRPr lang="en-US"/>
          </a:p>
        </p:txBody>
      </p:sp>
      <p:pic>
        <p:nvPicPr>
          <p:cNvPr id="134146" name="Picture 2" descr="cincl_christine"/>
          <p:cNvPicPr>
            <a:picLocks noGrp="1" noChangeAspect="1" noChangeArrowheads="1"/>
          </p:cNvPicPr>
          <p:nvPr>
            <p:ph idx="1"/>
          </p:nvPr>
        </p:nvPicPr>
        <p:blipFill>
          <a:blip r:embed="rId3" cstate="print"/>
          <a:srcRect/>
          <a:stretch>
            <a:fillRect/>
          </a:stretch>
        </p:blipFill>
        <p:spPr>
          <a:xfrm>
            <a:off x="457200" y="1708150"/>
            <a:ext cx="8229600" cy="3897313"/>
          </a:xfrm>
          <a:noFill/>
          <a:ln/>
        </p:spPr>
      </p:pic>
      <p:sp>
        <p:nvSpPr>
          <p:cNvPr id="134147" name="Rectangle 3"/>
          <p:cNvSpPr>
            <a:spLocks noGrp="1" noChangeArrowheads="1"/>
          </p:cNvSpPr>
          <p:nvPr>
            <p:ph type="title"/>
          </p:nvPr>
        </p:nvSpPr>
        <p:spPr/>
        <p:txBody>
          <a:bodyPr/>
          <a:lstStyle/>
          <a:p>
            <a:r>
              <a:rPr lang="en-US" sz="4000" dirty="0" smtClean="0">
                <a:latin typeface="Times New Roman" pitchFamily="18" charset="0"/>
              </a:rPr>
              <a:t>PHENIX </a:t>
            </a:r>
            <a:r>
              <a:rPr lang="en-US" sz="4000" dirty="0" smtClean="0"/>
              <a:t>Results </a:t>
            </a:r>
            <a:r>
              <a:rPr lang="en-US" sz="4000" dirty="0"/>
              <a:t>for </a:t>
            </a:r>
            <a:r>
              <a:rPr lang="en-US" sz="4000" u="sng" dirty="0" err="1" smtClean="0"/>
              <a:t>Midrapidity</a:t>
            </a:r>
            <a:r>
              <a:rPr lang="en-US" sz="4000" b="1" dirty="0" smtClean="0"/>
              <a:t> </a:t>
            </a:r>
            <a:r>
              <a:rPr lang="en-US" sz="4000" dirty="0">
                <a:sym typeface="Symbol" pitchFamily="18" charset="2"/>
              </a:rPr>
              <a:t></a:t>
            </a:r>
            <a:r>
              <a:rPr lang="en-US" sz="4000" baseline="30000" dirty="0">
                <a:sym typeface="Symbol" pitchFamily="18" charset="2"/>
              </a:rPr>
              <a:t>0</a:t>
            </a:r>
            <a:r>
              <a:rPr lang="en-US" sz="4000" dirty="0"/>
              <a:t> A</a:t>
            </a:r>
            <a:r>
              <a:rPr lang="en-US" sz="4000" baseline="-25000" dirty="0"/>
              <a:t>N</a:t>
            </a:r>
          </a:p>
        </p:txBody>
      </p:sp>
      <p:sp>
        <p:nvSpPr>
          <p:cNvPr id="134148" name="Rectangle 4"/>
          <p:cNvSpPr>
            <a:spLocks noChangeArrowheads="1"/>
          </p:cNvSpPr>
          <p:nvPr/>
        </p:nvSpPr>
        <p:spPr bwMode="auto">
          <a:xfrm>
            <a:off x="457200" y="5486400"/>
            <a:ext cx="8229600" cy="1571172"/>
          </a:xfrm>
          <a:prstGeom prst="rect">
            <a:avLst/>
          </a:prstGeom>
          <a:noFill/>
          <a:ln w="9525">
            <a:noFill/>
            <a:miter lim="800000"/>
            <a:headEnd/>
            <a:tailEnd/>
          </a:ln>
          <a:effectLst/>
        </p:spPr>
        <p:txBody>
          <a:bodyPr/>
          <a:lstStyle/>
          <a:p>
            <a:pPr marL="342900" indent="-342900">
              <a:lnSpc>
                <a:spcPct val="90000"/>
              </a:lnSpc>
              <a:spcBef>
                <a:spcPct val="20000"/>
              </a:spcBef>
              <a:buClr>
                <a:schemeClr val="accent2"/>
              </a:buClr>
              <a:buSzPct val="130000"/>
            </a:pPr>
            <a:endParaRPr lang="en-US" b="0" dirty="0"/>
          </a:p>
          <a:p>
            <a:pPr marL="342900" indent="-342900">
              <a:lnSpc>
                <a:spcPct val="90000"/>
              </a:lnSpc>
              <a:spcBef>
                <a:spcPct val="20000"/>
              </a:spcBef>
              <a:buClr>
                <a:schemeClr val="accent2"/>
              </a:buClr>
              <a:buSzPct val="130000"/>
              <a:buFont typeface="Wingdings" pitchFamily="2" charset="2"/>
              <a:buChar char="§"/>
            </a:pPr>
            <a:r>
              <a:rPr lang="en-US" b="0" dirty="0"/>
              <a:t>20x smaller error </a:t>
            </a:r>
            <a:r>
              <a:rPr lang="en-US" b="0" dirty="0" smtClean="0"/>
              <a:t>bars than 200 result!</a:t>
            </a:r>
            <a:endParaRPr lang="en-US" b="0" dirty="0"/>
          </a:p>
          <a:p>
            <a:pPr marL="342900" indent="-342900">
              <a:lnSpc>
                <a:spcPct val="90000"/>
              </a:lnSpc>
              <a:spcBef>
                <a:spcPct val="20000"/>
              </a:spcBef>
              <a:buClr>
                <a:schemeClr val="accent2"/>
              </a:buClr>
              <a:buSzPct val="130000"/>
              <a:buFont typeface="Wingdings" pitchFamily="2" charset="2"/>
              <a:buChar char="§"/>
            </a:pPr>
            <a:r>
              <a:rPr lang="en-US" b="0" dirty="0">
                <a:sym typeface="Wingdings" pitchFamily="2" charset="2"/>
              </a:rPr>
              <a:t>Large </a:t>
            </a:r>
            <a:r>
              <a:rPr lang="en-US" b="0" dirty="0"/>
              <a:t>improvement </a:t>
            </a:r>
            <a:r>
              <a:rPr lang="en-US" b="0" dirty="0" smtClean="0"/>
              <a:t>in both </a:t>
            </a:r>
            <a:r>
              <a:rPr lang="en-US" b="0" dirty="0"/>
              <a:t>polarization and luminosity </a:t>
            </a:r>
          </a:p>
        </p:txBody>
      </p:sp>
      <p:sp>
        <p:nvSpPr>
          <p:cNvPr id="134150" name="Rectangle 6"/>
          <p:cNvSpPr>
            <a:spLocks noChangeArrowheads="1"/>
          </p:cNvSpPr>
          <p:nvPr/>
        </p:nvSpPr>
        <p:spPr bwMode="auto">
          <a:xfrm>
            <a:off x="1905000" y="3886200"/>
            <a:ext cx="2514600" cy="533400"/>
          </a:xfrm>
          <a:prstGeom prst="rect">
            <a:avLst/>
          </a:prstGeom>
          <a:noFill/>
          <a:ln w="9525" cap="rnd">
            <a:solidFill>
              <a:schemeClr val="tx1"/>
            </a:solidFill>
            <a:prstDash val="sysDot"/>
            <a:miter lim="800000"/>
            <a:headEnd/>
            <a:tailEnd/>
          </a:ln>
          <a:effectLst/>
        </p:spPr>
        <p:txBody>
          <a:bodyPr wrap="none" anchor="ctr"/>
          <a:lstStyle/>
          <a:p>
            <a:endParaRPr lang="en-US"/>
          </a:p>
        </p:txBody>
      </p:sp>
      <p:sp>
        <p:nvSpPr>
          <p:cNvPr id="134151" name="Text Box 7"/>
          <p:cNvSpPr txBox="1">
            <a:spLocks noChangeArrowheads="1"/>
          </p:cNvSpPr>
          <p:nvPr/>
        </p:nvSpPr>
        <p:spPr bwMode="auto">
          <a:xfrm>
            <a:off x="685800" y="1066800"/>
            <a:ext cx="7848600" cy="461665"/>
          </a:xfrm>
          <a:prstGeom prst="rect">
            <a:avLst/>
          </a:prstGeom>
          <a:solidFill>
            <a:schemeClr val="bg1"/>
          </a:solidFill>
          <a:ln w="9525">
            <a:solidFill>
              <a:schemeClr val="tx1"/>
            </a:solidFill>
            <a:miter lim="800000"/>
            <a:headEnd/>
            <a:tailEnd/>
          </a:ln>
          <a:effectLst/>
        </p:spPr>
        <p:txBody>
          <a:bodyPr>
            <a:spAutoFit/>
          </a:bodyPr>
          <a:lstStyle/>
          <a:p>
            <a:pPr>
              <a:spcBef>
                <a:spcPct val="50000"/>
              </a:spcBef>
            </a:pPr>
            <a:r>
              <a:rPr lang="en-US" dirty="0" smtClean="0">
                <a:solidFill>
                  <a:srgbClr val="0033CC"/>
                </a:solidFill>
              </a:rPr>
              <a:t>2002 </a:t>
            </a:r>
            <a:r>
              <a:rPr lang="en-US" dirty="0">
                <a:solidFill>
                  <a:srgbClr val="0033CC"/>
                </a:solidFill>
              </a:rPr>
              <a:t>Published Result	</a:t>
            </a:r>
            <a:r>
              <a:rPr lang="en-US" dirty="0"/>
              <a:t>	</a:t>
            </a:r>
            <a:r>
              <a:rPr lang="en-US" dirty="0">
                <a:solidFill>
                  <a:schemeClr val="tx1"/>
                </a:solidFill>
              </a:rPr>
              <a:t>2008 Preliminary Result</a:t>
            </a:r>
          </a:p>
        </p:txBody>
      </p:sp>
      <p:sp>
        <p:nvSpPr>
          <p:cNvPr id="134153" name="Text Box 9"/>
          <p:cNvSpPr txBox="1">
            <a:spLocks noChangeArrowheads="1"/>
          </p:cNvSpPr>
          <p:nvPr/>
        </p:nvSpPr>
        <p:spPr bwMode="auto">
          <a:xfrm>
            <a:off x="3200400" y="2773362"/>
            <a:ext cx="762000" cy="369332"/>
          </a:xfrm>
          <a:prstGeom prst="rect">
            <a:avLst/>
          </a:prstGeom>
          <a:solidFill>
            <a:schemeClr val="bg1"/>
          </a:solidFill>
          <a:ln w="9525">
            <a:noFill/>
            <a:miter lim="800000"/>
            <a:headEnd/>
            <a:tailEnd/>
          </a:ln>
          <a:effectLst/>
        </p:spPr>
        <p:txBody>
          <a:bodyPr wrap="square" lIns="0" tIns="0" rIns="0" bIns="0">
            <a:spAutoFit/>
          </a:bodyPr>
          <a:lstStyle/>
          <a:p>
            <a:pPr>
              <a:spcBef>
                <a:spcPct val="50000"/>
              </a:spcBef>
            </a:pPr>
            <a:r>
              <a:rPr lang="en-US">
                <a:solidFill>
                  <a:schemeClr val="tx1"/>
                </a:solidFill>
              </a:rPr>
              <a:t>A</a:t>
            </a:r>
            <a:r>
              <a:rPr lang="en-US" baseline="-25000">
                <a:solidFill>
                  <a:schemeClr val="tx1"/>
                </a:solidFill>
              </a:rPr>
              <a:t>N</a:t>
            </a:r>
          </a:p>
        </p:txBody>
      </p:sp>
      <p:sp>
        <p:nvSpPr>
          <p:cNvPr id="134154" name="Text Box 10"/>
          <p:cNvSpPr txBox="1">
            <a:spLocks noChangeArrowheads="1"/>
          </p:cNvSpPr>
          <p:nvPr/>
        </p:nvSpPr>
        <p:spPr bwMode="auto">
          <a:xfrm>
            <a:off x="6477000" y="3733800"/>
            <a:ext cx="304800" cy="369332"/>
          </a:xfrm>
          <a:prstGeom prst="rect">
            <a:avLst/>
          </a:prstGeom>
          <a:solidFill>
            <a:schemeClr val="bg1"/>
          </a:solidFill>
          <a:ln w="9525">
            <a:noFill/>
            <a:miter lim="800000"/>
            <a:headEnd/>
            <a:tailEnd/>
          </a:ln>
          <a:effectLst/>
        </p:spPr>
        <p:txBody>
          <a:bodyPr lIns="0" tIns="0" rIns="0" bIns="0">
            <a:spAutoFit/>
          </a:bodyPr>
          <a:lstStyle/>
          <a:p>
            <a:pPr>
              <a:spcBef>
                <a:spcPct val="50000"/>
              </a:spcBef>
            </a:pPr>
            <a:r>
              <a:rPr lang="en-US">
                <a:solidFill>
                  <a:schemeClr val="tx1"/>
                </a:solidFill>
              </a:rPr>
              <a:t>p</a:t>
            </a:r>
            <a:r>
              <a:rPr lang="en-US" baseline="-25000">
                <a:solidFill>
                  <a:schemeClr val="tx1"/>
                </a:solidFill>
              </a:rPr>
              <a:t>T</a:t>
            </a:r>
          </a:p>
        </p:txBody>
      </p:sp>
      <p:sp>
        <p:nvSpPr>
          <p:cNvPr id="134149" name="Rectangle 5"/>
          <p:cNvSpPr>
            <a:spLocks noChangeArrowheads="1"/>
          </p:cNvSpPr>
          <p:nvPr/>
        </p:nvSpPr>
        <p:spPr bwMode="auto">
          <a:xfrm>
            <a:off x="3886200" y="2743200"/>
            <a:ext cx="3200400" cy="1219200"/>
          </a:xfrm>
          <a:prstGeom prst="rect">
            <a:avLst/>
          </a:prstGeom>
          <a:solidFill>
            <a:schemeClr val="bg1"/>
          </a:solidFill>
          <a:ln w="9525">
            <a:noFill/>
            <a:miter lim="800000"/>
            <a:headEnd/>
            <a:tailEnd/>
          </a:ln>
          <a:effectLst/>
        </p:spPr>
        <p:txBody>
          <a:bodyPr wrap="none" anchor="ctr"/>
          <a:lstStyle/>
          <a:p>
            <a:endParaRPr lang="en-US" sz="2200" dirty="0"/>
          </a:p>
        </p:txBody>
      </p:sp>
      <p:sp>
        <p:nvSpPr>
          <p:cNvPr id="11" name="Text Box 34"/>
          <p:cNvSpPr txBox="1">
            <a:spLocks noChangeArrowheads="1"/>
          </p:cNvSpPr>
          <p:nvPr/>
        </p:nvSpPr>
        <p:spPr bwMode="auto">
          <a:xfrm>
            <a:off x="228600" y="5112603"/>
            <a:ext cx="2362200" cy="830997"/>
          </a:xfrm>
          <a:prstGeom prst="rect">
            <a:avLst/>
          </a:prstGeom>
          <a:solidFill>
            <a:srgbClr val="00FFFF"/>
          </a:solidFill>
          <a:ln w="9525">
            <a:solidFill>
              <a:schemeClr val="tx1"/>
            </a:solidFill>
            <a:miter lim="800000"/>
            <a:headEnd/>
            <a:tailEnd/>
          </a:ln>
          <a:effectLst/>
        </p:spPr>
        <p:txBody>
          <a:bodyPr wrap="square">
            <a:spAutoFit/>
          </a:bodyPr>
          <a:lstStyle/>
          <a:p>
            <a:r>
              <a:rPr lang="en-US" dirty="0" smtClean="0">
                <a:solidFill>
                  <a:schemeClr val="tx1"/>
                </a:solidFill>
              </a:rPr>
              <a:t>R</a:t>
            </a:r>
            <a:r>
              <a:rPr lang="en-US" dirty="0" smtClean="0">
                <a:solidFill>
                  <a:schemeClr val="tx1"/>
                </a:solidFill>
              </a:rPr>
              <a:t>eleased earlier </a:t>
            </a:r>
          </a:p>
          <a:p>
            <a:r>
              <a:rPr lang="en-US" dirty="0" smtClean="0">
                <a:solidFill>
                  <a:schemeClr val="tx1"/>
                </a:solidFill>
              </a:rPr>
              <a:t>this year.</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414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41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P spid="134153" grpId="0" animBg="1"/>
      <p:bldP spid="134154" grpId="0" animBg="1"/>
      <p:bldP spid="13414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B08A2ABC-99D1-402F-9B67-18D98FE606F5}" type="slidenum">
              <a:rPr lang="en-US"/>
              <a:pPr/>
              <a:t>47</a:t>
            </a:fld>
            <a:endParaRPr lang="en-US"/>
          </a:p>
        </p:txBody>
      </p:sp>
      <p:sp>
        <p:nvSpPr>
          <p:cNvPr id="136194" name="Rectangle 2"/>
          <p:cNvSpPr>
            <a:spLocks noGrp="1" noChangeArrowheads="1"/>
          </p:cNvSpPr>
          <p:nvPr>
            <p:ph type="title"/>
          </p:nvPr>
        </p:nvSpPr>
        <p:spPr/>
        <p:txBody>
          <a:bodyPr/>
          <a:lstStyle/>
          <a:p>
            <a:r>
              <a:rPr lang="en-US" dirty="0" smtClean="0">
                <a:latin typeface="Times New Roman" pitchFamily="18" charset="0"/>
              </a:rPr>
              <a:t>PHENIX Results for </a:t>
            </a:r>
            <a:r>
              <a:rPr lang="en-US" dirty="0" err="1" smtClean="0"/>
              <a:t>Midrapidity</a:t>
            </a:r>
            <a:r>
              <a:rPr lang="en-US" dirty="0" smtClean="0"/>
              <a:t> </a:t>
            </a:r>
            <a:r>
              <a:rPr lang="en-US" dirty="0">
                <a:sym typeface="Symbol" pitchFamily="18" charset="2"/>
              </a:rPr>
              <a:t></a:t>
            </a:r>
            <a:r>
              <a:rPr lang="en-US" baseline="30000" dirty="0">
                <a:sym typeface="Symbol" pitchFamily="18" charset="2"/>
              </a:rPr>
              <a:t>0</a:t>
            </a:r>
            <a:r>
              <a:rPr lang="en-US" dirty="0"/>
              <a:t> and </a:t>
            </a:r>
            <a:r>
              <a:rPr lang="el-GR" dirty="0">
                <a:sym typeface="Symbol" pitchFamily="18" charset="2"/>
              </a:rPr>
              <a:t>η</a:t>
            </a:r>
            <a:r>
              <a:rPr lang="en-US" dirty="0">
                <a:sym typeface="Symbol" pitchFamily="18" charset="2"/>
              </a:rPr>
              <a:t> </a:t>
            </a:r>
            <a:r>
              <a:rPr lang="en-US" dirty="0"/>
              <a:t>A</a:t>
            </a:r>
            <a:r>
              <a:rPr lang="en-US" baseline="-25000" dirty="0"/>
              <a:t>N</a:t>
            </a:r>
          </a:p>
        </p:txBody>
      </p:sp>
      <p:pic>
        <p:nvPicPr>
          <p:cNvPr id="136195" name="Picture 3" descr="cincl_all"/>
          <p:cNvPicPr>
            <a:picLocks noGrp="1" noChangeAspect="1" noChangeArrowheads="1"/>
          </p:cNvPicPr>
          <p:nvPr>
            <p:ph idx="1"/>
          </p:nvPr>
        </p:nvPicPr>
        <p:blipFill>
          <a:blip r:embed="rId3" cstate="print"/>
          <a:srcRect/>
          <a:stretch>
            <a:fillRect/>
          </a:stretch>
        </p:blipFill>
        <p:spPr>
          <a:xfrm>
            <a:off x="457200" y="1676400"/>
            <a:ext cx="8229600" cy="3897313"/>
          </a:xfrm>
          <a:noFill/>
          <a:ln/>
        </p:spPr>
      </p:pic>
      <p:sp>
        <p:nvSpPr>
          <p:cNvPr id="136196" name="Rectangle 4"/>
          <p:cNvSpPr>
            <a:spLocks noChangeArrowheads="1"/>
          </p:cNvSpPr>
          <p:nvPr/>
        </p:nvSpPr>
        <p:spPr bwMode="auto">
          <a:xfrm>
            <a:off x="457200" y="5486400"/>
            <a:ext cx="8229600" cy="838200"/>
          </a:xfrm>
          <a:prstGeom prst="rect">
            <a:avLst/>
          </a:prstGeom>
          <a:noFill/>
          <a:ln w="9525">
            <a:noFill/>
            <a:miter lim="800000"/>
            <a:headEnd/>
            <a:tailEnd/>
          </a:ln>
          <a:effectLst/>
        </p:spPr>
        <p:txBody>
          <a:bodyPr/>
          <a:lstStyle/>
          <a:p>
            <a:pPr marL="342900" indent="-342900">
              <a:lnSpc>
                <a:spcPct val="90000"/>
              </a:lnSpc>
              <a:spcBef>
                <a:spcPct val="20000"/>
              </a:spcBef>
              <a:buClr>
                <a:schemeClr val="accent2"/>
              </a:buClr>
              <a:buSzPct val="130000"/>
            </a:pPr>
            <a:endParaRPr lang="en-US" b="0" dirty="0"/>
          </a:p>
          <a:p>
            <a:pPr marL="342900" indent="-342900">
              <a:lnSpc>
                <a:spcPct val="90000"/>
              </a:lnSpc>
              <a:spcBef>
                <a:spcPct val="20000"/>
              </a:spcBef>
              <a:buClr>
                <a:schemeClr val="accent2"/>
              </a:buClr>
              <a:buSzPct val="130000"/>
              <a:buFont typeface="Wingdings" pitchFamily="2" charset="2"/>
              <a:buChar char="§"/>
            </a:pPr>
            <a:r>
              <a:rPr lang="en-US" b="0" dirty="0">
                <a:sym typeface="Wingdings" pitchFamily="2" charset="2"/>
              </a:rPr>
              <a:t>A</a:t>
            </a:r>
            <a:r>
              <a:rPr lang="en-US" b="0" baseline="-25000" dirty="0">
                <a:sym typeface="Wingdings" pitchFamily="2" charset="2"/>
              </a:rPr>
              <a:t>N </a:t>
            </a:r>
            <a:r>
              <a:rPr lang="en-US" b="0" dirty="0" smtClean="0">
                <a:sym typeface="Wingdings" pitchFamily="2" charset="2"/>
              </a:rPr>
              <a:t>consistent </a:t>
            </a:r>
            <a:r>
              <a:rPr lang="en-US" b="0" dirty="0">
                <a:sym typeface="Wingdings" pitchFamily="2" charset="2"/>
              </a:rPr>
              <a:t>with </a:t>
            </a:r>
            <a:r>
              <a:rPr lang="en-US" b="0" dirty="0" smtClean="0">
                <a:sym typeface="Wingdings" pitchFamily="2" charset="2"/>
              </a:rPr>
              <a:t>zero </a:t>
            </a:r>
            <a:r>
              <a:rPr lang="en-US" b="0" dirty="0" smtClean="0">
                <a:sym typeface="Wingdings" pitchFamily="2" charset="2"/>
              </a:rPr>
              <a:t>(at level 10</a:t>
            </a:r>
            <a:r>
              <a:rPr lang="en-US" b="0" baseline="30000" dirty="0" smtClean="0">
                <a:sym typeface="Wingdings" pitchFamily="2" charset="2"/>
              </a:rPr>
              <a:t>-3</a:t>
            </a:r>
            <a:r>
              <a:rPr lang="en-US" b="0" dirty="0" smtClean="0">
                <a:sym typeface="Wingdings" pitchFamily="2" charset="2"/>
              </a:rPr>
              <a:t>!) at </a:t>
            </a:r>
            <a:r>
              <a:rPr lang="en-US" b="0" dirty="0" err="1" smtClean="0">
                <a:sym typeface="Wingdings" pitchFamily="2" charset="2"/>
              </a:rPr>
              <a:t>midrapidity</a:t>
            </a:r>
            <a:r>
              <a:rPr lang="en-US" dirty="0" smtClean="0">
                <a:sym typeface="Wingdings" pitchFamily="2" charset="2"/>
              </a:rPr>
              <a:t>.</a:t>
            </a:r>
            <a:r>
              <a:rPr lang="en-US" b="0" dirty="0" smtClean="0">
                <a:sym typeface="Wingdings" pitchFamily="2" charset="2"/>
              </a:rPr>
              <a:t>  </a:t>
            </a:r>
            <a:r>
              <a:rPr lang="en-US" b="0" dirty="0" smtClean="0">
                <a:sym typeface="Wingdings" pitchFamily="2" charset="2"/>
              </a:rPr>
              <a:t>Most precise RHIC asymmetry results to date.</a:t>
            </a:r>
            <a:endParaRPr lang="en-US" b="0" dirty="0"/>
          </a:p>
        </p:txBody>
      </p:sp>
      <p:sp>
        <p:nvSpPr>
          <p:cNvPr id="136197" name="Text Box 5"/>
          <p:cNvSpPr txBox="1">
            <a:spLocks noChangeArrowheads="1"/>
          </p:cNvSpPr>
          <p:nvPr/>
        </p:nvSpPr>
        <p:spPr bwMode="auto">
          <a:xfrm>
            <a:off x="1219200" y="2590800"/>
            <a:ext cx="533400" cy="369332"/>
          </a:xfrm>
          <a:prstGeom prst="rect">
            <a:avLst/>
          </a:prstGeom>
          <a:solidFill>
            <a:schemeClr val="bg1"/>
          </a:solidFill>
          <a:ln w="9525">
            <a:noFill/>
            <a:miter lim="800000"/>
            <a:headEnd/>
            <a:tailEnd/>
          </a:ln>
          <a:effectLst/>
        </p:spPr>
        <p:txBody>
          <a:bodyPr wrap="square" lIns="0" tIns="0" rIns="0" bIns="0">
            <a:spAutoFit/>
          </a:bodyPr>
          <a:lstStyle/>
          <a:p>
            <a:pPr>
              <a:spcBef>
                <a:spcPct val="50000"/>
              </a:spcBef>
            </a:pPr>
            <a:r>
              <a:rPr lang="en-US" dirty="0">
                <a:solidFill>
                  <a:schemeClr val="tx1"/>
                </a:solidFill>
              </a:rPr>
              <a:t>A</a:t>
            </a:r>
            <a:r>
              <a:rPr lang="en-US" baseline="-25000" dirty="0">
                <a:solidFill>
                  <a:schemeClr val="tx1"/>
                </a:solidFill>
              </a:rPr>
              <a:t>N</a:t>
            </a:r>
          </a:p>
        </p:txBody>
      </p:sp>
      <p:sp>
        <p:nvSpPr>
          <p:cNvPr id="136198" name="Text Box 6"/>
          <p:cNvSpPr txBox="1">
            <a:spLocks noChangeArrowheads="1"/>
          </p:cNvSpPr>
          <p:nvPr/>
        </p:nvSpPr>
        <p:spPr bwMode="auto">
          <a:xfrm>
            <a:off x="4495800" y="3505200"/>
            <a:ext cx="304800" cy="369332"/>
          </a:xfrm>
          <a:prstGeom prst="rect">
            <a:avLst/>
          </a:prstGeom>
          <a:solidFill>
            <a:schemeClr val="bg1"/>
          </a:solidFill>
          <a:ln w="9525">
            <a:noFill/>
            <a:miter lim="800000"/>
            <a:headEnd/>
            <a:tailEnd/>
          </a:ln>
          <a:effectLst/>
        </p:spPr>
        <p:txBody>
          <a:bodyPr lIns="0" tIns="0" rIns="0" bIns="0">
            <a:spAutoFit/>
          </a:bodyPr>
          <a:lstStyle/>
          <a:p>
            <a:pPr>
              <a:spcBef>
                <a:spcPct val="50000"/>
              </a:spcBef>
            </a:pPr>
            <a:r>
              <a:rPr lang="en-US" dirty="0" err="1">
                <a:solidFill>
                  <a:schemeClr val="tx1"/>
                </a:solidFill>
              </a:rPr>
              <a:t>p</a:t>
            </a:r>
            <a:r>
              <a:rPr lang="en-US" baseline="-25000" dirty="0" err="1">
                <a:solidFill>
                  <a:schemeClr val="tx1"/>
                </a:solidFill>
              </a:rPr>
              <a:t>T</a:t>
            </a:r>
            <a:endParaRPr lang="en-US" baseline="-25000" dirty="0">
              <a:solidFill>
                <a:schemeClr val="tx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fld id="{7DF0103F-8F96-4A26-AAD7-78FE68FB17B4}" type="slidenum">
              <a:rPr lang="en-US"/>
              <a:pPr/>
              <a:t>48</a:t>
            </a:fld>
            <a:endParaRPr lang="en-US"/>
          </a:p>
        </p:txBody>
      </p:sp>
      <p:sp>
        <p:nvSpPr>
          <p:cNvPr id="161794" name="Rectangle 2"/>
          <p:cNvSpPr>
            <a:spLocks noGrp="1" noChangeArrowheads="1"/>
          </p:cNvSpPr>
          <p:nvPr>
            <p:ph type="title"/>
          </p:nvPr>
        </p:nvSpPr>
        <p:spPr/>
        <p:txBody>
          <a:bodyPr/>
          <a:lstStyle/>
          <a:p>
            <a:r>
              <a:rPr lang="en-US" sz="4000" dirty="0" smtClean="0"/>
              <a:t>BELLE </a:t>
            </a:r>
            <a:r>
              <a:rPr lang="en-US" sz="4000" dirty="0" smtClean="0"/>
              <a:t>Interference FF </a:t>
            </a:r>
            <a:r>
              <a:rPr lang="en-US" sz="4000" dirty="0"/>
              <a:t>Measurement</a:t>
            </a:r>
            <a:endParaRPr lang="en-US" sz="4000" baseline="30000" dirty="0"/>
          </a:p>
        </p:txBody>
      </p:sp>
      <p:pic>
        <p:nvPicPr>
          <p:cNvPr id="161797" name="Content Placeholder 9" descr="final_asypanel_val0_m__bin1.png"/>
          <p:cNvPicPr>
            <a:picLocks noChangeAspect="1"/>
          </p:cNvPicPr>
          <p:nvPr/>
        </p:nvPicPr>
        <p:blipFill>
          <a:blip r:embed="rId3" cstate="print"/>
          <a:srcRect/>
          <a:stretch>
            <a:fillRect/>
          </a:stretch>
        </p:blipFill>
        <p:spPr bwMode="auto">
          <a:xfrm>
            <a:off x="381000" y="1054419"/>
            <a:ext cx="8001000" cy="5425755"/>
          </a:xfrm>
          <a:prstGeom prst="rect">
            <a:avLst/>
          </a:prstGeom>
          <a:noFill/>
          <a:ln w="9525">
            <a:noFill/>
            <a:miter lim="800000"/>
            <a:headEnd/>
            <a:tailEnd/>
          </a:ln>
          <a:effectLst/>
        </p:spPr>
      </p:pic>
      <p:sp>
        <p:nvSpPr>
          <p:cNvPr id="161798" name="TextBox 7"/>
          <p:cNvSpPr txBox="1">
            <a:spLocks noChangeArrowheads="1"/>
          </p:cNvSpPr>
          <p:nvPr/>
        </p:nvSpPr>
        <p:spPr bwMode="auto">
          <a:xfrm>
            <a:off x="2819400" y="6477000"/>
            <a:ext cx="2971800" cy="366713"/>
          </a:xfrm>
          <a:prstGeom prst="rect">
            <a:avLst/>
          </a:prstGeom>
          <a:noFill/>
          <a:ln w="9525">
            <a:noFill/>
            <a:miter lim="800000"/>
            <a:headEnd/>
            <a:tailEnd/>
          </a:ln>
        </p:spPr>
        <p:txBody>
          <a:bodyPr>
            <a:spAutoFit/>
          </a:bodyPr>
          <a:lstStyle/>
          <a:p>
            <a:r>
              <a:rPr lang="en-US">
                <a:latin typeface="Calibri" pitchFamily="34" charset="0"/>
              </a:rPr>
              <a:t>8x8 m</a:t>
            </a:r>
            <a:r>
              <a:rPr lang="en-US" baseline="-25000">
                <a:latin typeface="Calibri" pitchFamily="34" charset="0"/>
              </a:rPr>
              <a:t>1</a:t>
            </a:r>
            <a:r>
              <a:rPr lang="en-US">
                <a:latin typeface="Calibri" pitchFamily="34" charset="0"/>
              </a:rPr>
              <a:t> m</a:t>
            </a:r>
            <a:r>
              <a:rPr lang="en-US" baseline="-25000">
                <a:latin typeface="Calibri" pitchFamily="34" charset="0"/>
              </a:rPr>
              <a:t>2</a:t>
            </a:r>
            <a:r>
              <a:rPr lang="en-US">
                <a:latin typeface="Calibri" pitchFamily="34" charset="0"/>
              </a:rPr>
              <a:t> binning</a:t>
            </a:r>
          </a:p>
        </p:txBody>
      </p:sp>
      <p:sp>
        <p:nvSpPr>
          <p:cNvPr id="161799" name="Text Box 7"/>
          <p:cNvSpPr txBox="1">
            <a:spLocks noChangeArrowheads="1"/>
          </p:cNvSpPr>
          <p:nvPr/>
        </p:nvSpPr>
        <p:spPr bwMode="auto">
          <a:xfrm rot="653132">
            <a:off x="1143000" y="1679575"/>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sp>
        <p:nvSpPr>
          <p:cNvPr id="161800" name="Text Box 8"/>
          <p:cNvSpPr txBox="1">
            <a:spLocks noChangeArrowheads="1"/>
          </p:cNvSpPr>
          <p:nvPr/>
        </p:nvSpPr>
        <p:spPr bwMode="auto">
          <a:xfrm rot="653132">
            <a:off x="3638550" y="1679575"/>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sp>
        <p:nvSpPr>
          <p:cNvPr id="161801" name="Text Box 9"/>
          <p:cNvSpPr txBox="1">
            <a:spLocks noChangeArrowheads="1"/>
          </p:cNvSpPr>
          <p:nvPr/>
        </p:nvSpPr>
        <p:spPr bwMode="auto">
          <a:xfrm rot="653132">
            <a:off x="6305550" y="1679575"/>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sp>
        <p:nvSpPr>
          <p:cNvPr id="161802" name="Text Box 10"/>
          <p:cNvSpPr txBox="1">
            <a:spLocks noChangeArrowheads="1"/>
          </p:cNvSpPr>
          <p:nvPr/>
        </p:nvSpPr>
        <p:spPr bwMode="auto">
          <a:xfrm rot="653132">
            <a:off x="685800" y="3552825"/>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sp>
        <p:nvSpPr>
          <p:cNvPr id="161803" name="Text Box 11"/>
          <p:cNvSpPr txBox="1">
            <a:spLocks noChangeArrowheads="1"/>
          </p:cNvSpPr>
          <p:nvPr/>
        </p:nvSpPr>
        <p:spPr bwMode="auto">
          <a:xfrm rot="653132">
            <a:off x="4171950" y="3324225"/>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sp>
        <p:nvSpPr>
          <p:cNvPr id="161804" name="Text Box 12"/>
          <p:cNvSpPr txBox="1">
            <a:spLocks noChangeArrowheads="1"/>
          </p:cNvSpPr>
          <p:nvPr/>
        </p:nvSpPr>
        <p:spPr bwMode="auto">
          <a:xfrm rot="653132">
            <a:off x="6781800" y="3324225"/>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sp>
        <p:nvSpPr>
          <p:cNvPr id="161805" name="Text Box 13"/>
          <p:cNvSpPr txBox="1">
            <a:spLocks noChangeArrowheads="1"/>
          </p:cNvSpPr>
          <p:nvPr/>
        </p:nvSpPr>
        <p:spPr bwMode="auto">
          <a:xfrm rot="653132">
            <a:off x="1276350" y="5229225"/>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sp>
        <p:nvSpPr>
          <p:cNvPr id="161806" name="Text Box 14"/>
          <p:cNvSpPr txBox="1">
            <a:spLocks noChangeArrowheads="1"/>
          </p:cNvSpPr>
          <p:nvPr/>
        </p:nvSpPr>
        <p:spPr bwMode="auto">
          <a:xfrm rot="653132">
            <a:off x="4038600" y="5226050"/>
            <a:ext cx="1314450" cy="336550"/>
          </a:xfrm>
          <a:prstGeom prst="rect">
            <a:avLst/>
          </a:prstGeom>
          <a:noFill/>
          <a:ln w="9525">
            <a:noFill/>
            <a:miter lim="800000"/>
            <a:headEnd/>
            <a:tailEnd/>
          </a:ln>
          <a:effectLst/>
        </p:spPr>
        <p:txBody>
          <a:bodyPr wrap="none">
            <a:spAutoFit/>
          </a:bodyPr>
          <a:lstStyle/>
          <a:p>
            <a:r>
              <a:rPr lang="en-US" sz="1600">
                <a:solidFill>
                  <a:srgbClr val="FF0000"/>
                </a:solidFill>
                <a:latin typeface="Cambria" pitchFamily="18" charset="0"/>
              </a:rPr>
              <a:t>Preliminary</a:t>
            </a:r>
          </a:p>
        </p:txBody>
      </p:sp>
      <p:pic>
        <p:nvPicPr>
          <p:cNvPr id="161808" name="Picture 17" descr="B-logo"/>
          <p:cNvPicPr>
            <a:picLocks noGrp="1" noChangeAspect="1" noChangeArrowheads="1"/>
          </p:cNvPicPr>
          <p:nvPr>
            <p:ph idx="1"/>
          </p:nvPr>
        </p:nvPicPr>
        <p:blipFill>
          <a:blip r:embed="rId4" cstate="print"/>
          <a:srcRect/>
          <a:stretch>
            <a:fillRect/>
          </a:stretch>
        </p:blipFill>
        <p:spPr>
          <a:xfrm>
            <a:off x="5943600" y="5686425"/>
            <a:ext cx="1219200" cy="942975"/>
          </a:xfrm>
          <a:noFill/>
          <a:ln/>
        </p:spPr>
      </p:pic>
      <p:sp>
        <p:nvSpPr>
          <p:cNvPr id="161810" name="Text Box 18"/>
          <p:cNvSpPr txBox="1">
            <a:spLocks noChangeArrowheads="1"/>
          </p:cNvSpPr>
          <p:nvPr/>
        </p:nvSpPr>
        <p:spPr bwMode="auto">
          <a:xfrm>
            <a:off x="5257800" y="4876800"/>
            <a:ext cx="3352800" cy="1169551"/>
          </a:xfrm>
          <a:prstGeom prst="rect">
            <a:avLst/>
          </a:prstGeom>
          <a:noFill/>
          <a:ln w="9525">
            <a:noFill/>
            <a:miter lim="800000"/>
            <a:headEnd/>
            <a:tailEnd/>
          </a:ln>
          <a:effectLst/>
        </p:spPr>
        <p:txBody>
          <a:bodyPr>
            <a:spAutoFit/>
          </a:bodyPr>
          <a:lstStyle/>
          <a:p>
            <a:pPr>
              <a:spcBef>
                <a:spcPct val="50000"/>
              </a:spcBef>
            </a:pPr>
            <a:r>
              <a:rPr lang="en-US" sz="2000" dirty="0">
                <a:solidFill>
                  <a:schemeClr val="tx1"/>
                </a:solidFill>
              </a:rPr>
              <a:t>Measurement probes ( H</a:t>
            </a:r>
            <a:r>
              <a:rPr lang="en-US" sz="2000" baseline="-25000" dirty="0">
                <a:solidFill>
                  <a:schemeClr val="tx1"/>
                </a:solidFill>
              </a:rPr>
              <a:t>1</a:t>
            </a:r>
            <a:r>
              <a:rPr lang="en-US" sz="2000" baseline="30000" dirty="0">
                <a:solidFill>
                  <a:schemeClr val="tx1"/>
                </a:solidFill>
              </a:rPr>
              <a:t>&lt; </a:t>
            </a:r>
            <a:r>
              <a:rPr lang="en-US" sz="2000" dirty="0">
                <a:solidFill>
                  <a:schemeClr val="tx1"/>
                </a:solidFill>
              </a:rPr>
              <a:t>)</a:t>
            </a:r>
            <a:r>
              <a:rPr lang="en-US" sz="2000" baseline="30000" dirty="0">
                <a:solidFill>
                  <a:schemeClr val="tx1"/>
                </a:solidFill>
              </a:rPr>
              <a:t>2</a:t>
            </a:r>
          </a:p>
          <a:p>
            <a:pPr>
              <a:spcBef>
                <a:spcPct val="50000"/>
              </a:spcBef>
              <a:buFont typeface="Wingdings" pitchFamily="2" charset="2"/>
              <a:buChar char="à"/>
            </a:pPr>
            <a:r>
              <a:rPr lang="en-US" sz="2000" dirty="0">
                <a:solidFill>
                  <a:srgbClr val="FF0000"/>
                </a:solidFill>
              </a:rPr>
              <a:t>Non-zero and large </a:t>
            </a:r>
            <a:r>
              <a:rPr lang="en-US" sz="2000" dirty="0">
                <a:solidFill>
                  <a:srgbClr val="0000FF"/>
                </a:solidFill>
              </a:rPr>
              <a:t/>
            </a:r>
            <a:br>
              <a:rPr lang="en-US" sz="2000" dirty="0">
                <a:solidFill>
                  <a:srgbClr val="0000FF"/>
                </a:solidFill>
              </a:rPr>
            </a:br>
            <a:endParaRPr lang="en-US" sz="2000" dirty="0">
              <a:solidFill>
                <a:srgbClr val="0000FF"/>
              </a:solidFill>
            </a:endParaRPr>
          </a:p>
        </p:txBody>
      </p:sp>
      <p:sp>
        <p:nvSpPr>
          <p:cNvPr id="17" name="Text Box 32"/>
          <p:cNvSpPr txBox="1">
            <a:spLocks noChangeArrowheads="1"/>
          </p:cNvSpPr>
          <p:nvPr/>
        </p:nvSpPr>
        <p:spPr bwMode="auto">
          <a:xfrm>
            <a:off x="0" y="2281297"/>
            <a:ext cx="9144000" cy="1200329"/>
          </a:xfrm>
          <a:prstGeom prst="rect">
            <a:avLst/>
          </a:prstGeom>
          <a:solidFill>
            <a:srgbClr val="00FFFF"/>
          </a:solidFill>
          <a:ln w="9525">
            <a:solidFill>
              <a:schemeClr val="tx1"/>
            </a:solidFill>
            <a:miter lim="800000"/>
            <a:headEnd/>
            <a:tailEnd/>
          </a:ln>
          <a:effectLst/>
        </p:spPr>
        <p:txBody>
          <a:bodyPr wrap="square">
            <a:spAutoFit/>
          </a:bodyPr>
          <a:lstStyle/>
          <a:p>
            <a:r>
              <a:rPr lang="en-US" sz="3600" i="1" dirty="0" smtClean="0">
                <a:solidFill>
                  <a:schemeClr val="tx1"/>
                </a:solidFill>
              </a:rPr>
              <a:t>With measurement from </a:t>
            </a:r>
            <a:r>
              <a:rPr lang="en-US" sz="3600" i="1" dirty="0" err="1" smtClean="0">
                <a:solidFill>
                  <a:schemeClr val="tx1"/>
                </a:solidFill>
              </a:rPr>
              <a:t>e+e</a:t>
            </a:r>
            <a:r>
              <a:rPr lang="en-US" sz="3600" i="1" dirty="0" smtClean="0">
                <a:solidFill>
                  <a:schemeClr val="tx1"/>
                </a:solidFill>
              </a:rPr>
              <a:t>- available, can learn from </a:t>
            </a:r>
            <a:r>
              <a:rPr lang="en-US" sz="3600" i="1" dirty="0" err="1" smtClean="0">
                <a:solidFill>
                  <a:schemeClr val="tx1"/>
                </a:solidFill>
              </a:rPr>
              <a:t>p+p</a:t>
            </a:r>
            <a:r>
              <a:rPr lang="en-US" sz="3600" i="1" dirty="0" smtClean="0">
                <a:solidFill>
                  <a:schemeClr val="tx1"/>
                </a:solidFill>
              </a:rPr>
              <a:t> (probe </a:t>
            </a:r>
            <a:r>
              <a:rPr lang="en-US" sz="3600" i="1" dirty="0" err="1" smtClean="0">
                <a:solidFill>
                  <a:schemeClr val="tx1"/>
                </a:solidFill>
              </a:rPr>
              <a:t>transversity</a:t>
            </a:r>
            <a:r>
              <a:rPr lang="en-US" sz="3600" i="1" dirty="0" smtClean="0">
                <a:solidFill>
                  <a:schemeClr val="tx1"/>
                </a:solidFill>
              </a:rPr>
              <a:t> </a:t>
            </a:r>
            <a:r>
              <a:rPr lang="en-US" sz="3600" dirty="0" smtClean="0">
                <a:solidFill>
                  <a:schemeClr val="tx1"/>
                </a:solidFill>
              </a:rPr>
              <a:t>x</a:t>
            </a:r>
            <a:r>
              <a:rPr lang="en-US" sz="3600" i="1" dirty="0" smtClean="0">
                <a:solidFill>
                  <a:schemeClr val="tx1"/>
                </a:solidFill>
              </a:rPr>
              <a:t> IFF)!</a:t>
            </a:r>
            <a:endParaRPr lang="en-US" sz="36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300" dirty="0" smtClean="0"/>
              <a:t>PHENIX IFF Results at </a:t>
            </a:r>
            <a:r>
              <a:rPr lang="en-US" sz="3300" dirty="0" err="1" smtClean="0"/>
              <a:t>Midrapidity</a:t>
            </a:r>
            <a:r>
              <a:rPr lang="en-US" sz="3300" dirty="0" smtClean="0"/>
              <a:t> vs. Pair Mass</a:t>
            </a:r>
            <a:endParaRPr lang="en-US" sz="3300" dirty="0"/>
          </a:p>
        </p:txBody>
      </p:sp>
      <p:sp>
        <p:nvSpPr>
          <p:cNvPr id="7" name="Slide Number Placeholder 5"/>
          <p:cNvSpPr>
            <a:spLocks noGrp="1"/>
          </p:cNvSpPr>
          <p:nvPr>
            <p:ph type="sldNum" sz="quarter" idx="12"/>
          </p:nvPr>
        </p:nvSpPr>
        <p:spPr/>
        <p:txBody>
          <a:bodyPr/>
          <a:lstStyle/>
          <a:p>
            <a:fld id="{7EF4BE0A-4E0B-40B3-833C-0527D778E780}" type="slidenum">
              <a:rPr lang="en-US"/>
              <a:pPr/>
              <a:t>49</a:t>
            </a:fld>
            <a:endParaRPr lang="en-US"/>
          </a:p>
        </p:txBody>
      </p:sp>
      <p:pic>
        <p:nvPicPr>
          <p:cNvPr id="70687" name="Picture 31"/>
          <p:cNvPicPr>
            <a:picLocks noGrp="1" noChangeAspect="1" noChangeArrowheads="1"/>
          </p:cNvPicPr>
          <p:nvPr>
            <p:ph sz="quarter" idx="4294967295"/>
          </p:nvPr>
        </p:nvPicPr>
        <p:blipFill>
          <a:blip r:embed="rId3" cstate="print"/>
          <a:srcRect/>
          <a:stretch>
            <a:fillRect/>
          </a:stretch>
        </p:blipFill>
        <p:spPr>
          <a:xfrm>
            <a:off x="1066800" y="990600"/>
            <a:ext cx="7542212" cy="4470400"/>
          </a:xfrm>
          <a:noFill/>
          <a:ln/>
        </p:spPr>
      </p:pic>
      <p:sp>
        <p:nvSpPr>
          <p:cNvPr id="70697" name="Text Box 41"/>
          <p:cNvSpPr txBox="1">
            <a:spLocks noChangeArrowheads="1"/>
          </p:cNvSpPr>
          <p:nvPr/>
        </p:nvSpPr>
        <p:spPr bwMode="auto">
          <a:xfrm>
            <a:off x="-609600" y="5410200"/>
            <a:ext cx="7467600" cy="366713"/>
          </a:xfrm>
          <a:prstGeom prst="rect">
            <a:avLst/>
          </a:prstGeom>
          <a:noFill/>
          <a:ln w="9525">
            <a:noFill/>
            <a:miter lim="800000"/>
            <a:headEnd/>
            <a:tailEnd/>
          </a:ln>
          <a:effectLst/>
        </p:spPr>
        <p:txBody>
          <a:bodyPr>
            <a:spAutoFit/>
          </a:bodyPr>
          <a:lstStyle/>
          <a:p>
            <a:pPr>
              <a:spcBef>
                <a:spcPct val="50000"/>
              </a:spcBef>
            </a:pPr>
            <a:r>
              <a:rPr lang="en-US" b="0" dirty="0"/>
              <a:t>Added statistics from 2008 running	</a:t>
            </a:r>
          </a:p>
        </p:txBody>
      </p:sp>
      <p:sp>
        <p:nvSpPr>
          <p:cNvPr id="70699" name="Text Box 43"/>
          <p:cNvSpPr txBox="1">
            <a:spLocks noChangeArrowheads="1"/>
          </p:cNvSpPr>
          <p:nvPr/>
        </p:nvSpPr>
        <p:spPr bwMode="auto">
          <a:xfrm>
            <a:off x="5410200" y="5410200"/>
            <a:ext cx="3505200" cy="1200329"/>
          </a:xfrm>
          <a:prstGeom prst="rect">
            <a:avLst/>
          </a:prstGeom>
          <a:noFill/>
          <a:ln w="9525">
            <a:noFill/>
            <a:miter lim="800000"/>
            <a:headEnd/>
            <a:tailEnd/>
          </a:ln>
          <a:effectLst/>
        </p:spPr>
        <p:txBody>
          <a:bodyPr>
            <a:spAutoFit/>
          </a:bodyPr>
          <a:lstStyle/>
          <a:p>
            <a:pPr>
              <a:spcBef>
                <a:spcPct val="50000"/>
              </a:spcBef>
            </a:pPr>
            <a:r>
              <a:rPr lang="en-US" b="0" dirty="0" smtClean="0"/>
              <a:t>As in DIS measurements, no significant effect observed around rho mass.</a:t>
            </a:r>
            <a:endParaRPr lang="en-US" b="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228600"/>
            <a:ext cx="8686800" cy="1295400"/>
          </a:xfrm>
        </p:spPr>
        <p:txBody>
          <a:bodyPr/>
          <a:lstStyle/>
          <a:p>
            <a:r>
              <a:rPr lang="en-US" dirty="0"/>
              <a:t>RHIC </a:t>
            </a:r>
            <a:r>
              <a:rPr lang="en-US" dirty="0" smtClean="0"/>
              <a:t>Integrated Luminosity and Polarization History</a:t>
            </a:r>
            <a:br>
              <a:rPr lang="en-US" dirty="0" smtClean="0"/>
            </a:br>
            <a:r>
              <a:rPr lang="en-US" sz="3600" dirty="0" smtClean="0">
                <a:solidFill>
                  <a:srgbClr val="FFFF99"/>
                </a:solidFill>
              </a:rPr>
              <a:t>(PHENIX </a:t>
            </a:r>
            <a:r>
              <a:rPr lang="en-US" sz="3600" dirty="0" err="1" smtClean="0">
                <a:solidFill>
                  <a:srgbClr val="FFFF99"/>
                </a:solidFill>
              </a:rPr>
              <a:t>lumi</a:t>
            </a:r>
            <a:r>
              <a:rPr lang="en-US" sz="3600" dirty="0" smtClean="0">
                <a:solidFill>
                  <a:srgbClr val="FFFF99"/>
                </a:solidFill>
              </a:rPr>
              <a:t> values)</a:t>
            </a:r>
            <a:endParaRPr lang="en-US" sz="3600" dirty="0">
              <a:solidFill>
                <a:srgbClr val="FFFF99"/>
              </a:solidFill>
            </a:endParaRPr>
          </a:p>
        </p:txBody>
      </p:sp>
      <p:graphicFrame>
        <p:nvGraphicFramePr>
          <p:cNvPr id="61929" name="Group 489"/>
          <p:cNvGraphicFramePr>
            <a:graphicFrameLocks noGrp="1"/>
          </p:cNvGraphicFramePr>
          <p:nvPr>
            <p:ph sz="half" idx="2"/>
          </p:nvPr>
        </p:nvGraphicFramePr>
        <p:xfrm>
          <a:off x="685800" y="1981200"/>
          <a:ext cx="7810500" cy="3688080"/>
        </p:xfrm>
        <a:graphic>
          <a:graphicData uri="http://schemas.openxmlformats.org/drawingml/2006/table">
            <a:tbl>
              <a:tblPr/>
              <a:tblGrid>
                <a:gridCol w="914400"/>
                <a:gridCol w="914400"/>
                <a:gridCol w="1676400"/>
                <a:gridCol w="817563"/>
                <a:gridCol w="1087437"/>
                <a:gridCol w="1133475"/>
                <a:gridCol w="1266825"/>
              </a:tblGrid>
              <a:tr h="1841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Run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1" i="0" u="none" strike="noStrike" cap="none" normalizeH="0" baseline="0" smtClean="0">
                          <a:ln>
                            <a:noFill/>
                          </a:ln>
                          <a:solidFill>
                            <a:schemeClr val="tx1"/>
                          </a:solidFill>
                          <a:effectLst/>
                          <a:latin typeface="Arial" pitchFamily="34" charset="0"/>
                          <a:cs typeface="Arial" pitchFamily="34" charset="0"/>
                        </a:rPr>
                        <a:t>Energy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1" i="0" u="none" strike="noStrike" cap="none" normalizeH="0" baseline="0" smtClean="0">
                          <a:ln>
                            <a:noFill/>
                          </a:ln>
                          <a:solidFill>
                            <a:schemeClr val="tx1"/>
                          </a:solidFill>
                          <a:effectLst/>
                          <a:latin typeface="Arial" pitchFamily="34" charset="0"/>
                          <a:cs typeface="Arial" pitchFamily="34" charset="0"/>
                        </a:rPr>
                        <a:t>Polarization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1" i="0" u="none" strike="noStrike" cap="none" normalizeH="0" baseline="0" smtClean="0">
                          <a:ln>
                            <a:noFill/>
                          </a:ln>
                          <a:solidFill>
                            <a:srgbClr val="0033CC"/>
                          </a:solidFill>
                          <a:effectLst/>
                          <a:latin typeface="Arial" pitchFamily="34" charset="0"/>
                          <a:cs typeface="Arial" pitchFamily="34" charset="0"/>
                        </a:rPr>
                        <a:t>Longitudinal</a:t>
                      </a:r>
                      <a:endParaRPr kumimoji="0" lang="en-US" sz="1600" b="1" i="0" u="none" strike="noStrike" cap="none" normalizeH="0" baseline="30000" smtClean="0">
                        <a:ln>
                          <a:noFill/>
                        </a:ln>
                        <a:solidFill>
                          <a:srgbClr val="0033CC"/>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1" i="0" u="none" strike="noStrike" cap="none" normalizeH="0" baseline="0" smtClean="0">
                          <a:ln>
                            <a:noFill/>
                          </a:ln>
                          <a:solidFill>
                            <a:srgbClr val="FF0000"/>
                          </a:solidFill>
                          <a:effectLst/>
                          <a:latin typeface="Arial" pitchFamily="34" charset="0"/>
                          <a:cs typeface="Arial" pitchFamily="34" charset="0"/>
                        </a:rPr>
                        <a:t>Transverse</a:t>
                      </a:r>
                      <a:endParaRPr kumimoji="0" lang="en-US" sz="1600" b="1" i="0" u="none" strike="noStrike" cap="none" normalizeH="0" baseline="30000" smtClean="0">
                        <a:ln>
                          <a:noFill/>
                        </a:ln>
                        <a:solidFill>
                          <a:srgbClr val="FF0000"/>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1841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[GeV]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L [pb</a:t>
                      </a:r>
                      <a:r>
                        <a:rPr kumimoji="0" lang="en-US" sz="1600" b="0" i="0" u="none" strike="noStrike" cap="none" normalizeH="0" baseline="30000" smtClean="0">
                          <a:ln>
                            <a:noFill/>
                          </a:ln>
                          <a:solidFill>
                            <a:schemeClr val="tx1"/>
                          </a:solidFill>
                          <a:effectLst/>
                          <a:latin typeface="Arial" pitchFamily="34" charset="0"/>
                          <a:cs typeface="Arial" pitchFamily="34" charset="0"/>
                        </a:rPr>
                        <a:t>-1</a:t>
                      </a:r>
                      <a:r>
                        <a:rPr kumimoji="0" lang="en-US" sz="1600" b="0" i="0" u="none" strike="noStrike" cap="none" normalizeH="0" baseline="0" smtClean="0">
                          <a:ln>
                            <a:noFill/>
                          </a:ln>
                          <a:solidFill>
                            <a:schemeClr val="tx1"/>
                          </a:solidFill>
                          <a:effectLst/>
                          <a:latin typeface="Arial" pitchFamily="34" charset="0"/>
                          <a:cs typeface="Arial" pitchFamily="34" charset="0"/>
                        </a:rPr>
                        <a:t>]</a:t>
                      </a:r>
                      <a:endParaRPr kumimoji="0" lang="en-US" sz="1600" b="0" i="0" u="none" strike="noStrike" cap="none" normalizeH="0" baseline="3000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LP</a:t>
                      </a:r>
                      <a:r>
                        <a:rPr kumimoji="0" lang="en-US" sz="1600" b="0" i="0" u="none" strike="noStrike" cap="none" normalizeH="0" baseline="30000" smtClean="0">
                          <a:ln>
                            <a:noFill/>
                          </a:ln>
                          <a:solidFill>
                            <a:schemeClr val="tx1"/>
                          </a:solidFill>
                          <a:effectLst/>
                          <a:latin typeface="Arial" pitchFamily="34" charset="0"/>
                          <a:cs typeface="Arial" pitchFamily="34" charset="0"/>
                        </a:rPr>
                        <a:t>4 </a:t>
                      </a:r>
                      <a:r>
                        <a:rPr kumimoji="0" lang="en-US" sz="1600" b="0" i="0" u="none" strike="noStrike" cap="none" normalizeH="0" baseline="0" smtClean="0">
                          <a:ln>
                            <a:noFill/>
                          </a:ln>
                          <a:solidFill>
                            <a:schemeClr val="tx1"/>
                          </a:solidFill>
                          <a:effectLst/>
                          <a:latin typeface="Arial" pitchFamily="34" charset="0"/>
                          <a:cs typeface="Arial" pitchFamily="34" charset="0"/>
                        </a:rPr>
                        <a:t>[pb</a:t>
                      </a:r>
                      <a:r>
                        <a:rPr kumimoji="0" lang="en-US" sz="1600" b="0" i="0" u="none" strike="noStrike" cap="none" normalizeH="0" baseline="30000" smtClean="0">
                          <a:ln>
                            <a:noFill/>
                          </a:ln>
                          <a:solidFill>
                            <a:schemeClr val="tx1"/>
                          </a:solidFill>
                          <a:effectLst/>
                          <a:latin typeface="Arial" pitchFamily="34" charset="0"/>
                          <a:cs typeface="Arial" pitchFamily="34" charset="0"/>
                        </a:rPr>
                        <a:t>-1</a:t>
                      </a:r>
                      <a:r>
                        <a:rPr kumimoji="0" lang="en-US" sz="1600" b="0" i="0" u="none" strike="noStrike" cap="none" normalizeH="0" baseline="0" smtClean="0">
                          <a:ln>
                            <a:noFill/>
                          </a:ln>
                          <a:solidFill>
                            <a:schemeClr val="tx1"/>
                          </a:solidFill>
                          <a:effectLst/>
                          <a:latin typeface="Arial" pitchFamily="34" charset="0"/>
                          <a:cs typeface="Arial" pitchFamily="34" charset="0"/>
                        </a:rPr>
                        <a:t>]</a:t>
                      </a:r>
                      <a:endParaRPr kumimoji="0" lang="en-US" sz="1600" b="0" i="0" u="none" strike="noStrike" cap="none" normalizeH="0" baseline="3000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L [pb</a:t>
                      </a:r>
                      <a:r>
                        <a:rPr kumimoji="0" lang="en-US" sz="1600" b="0" i="0" u="none" strike="noStrike" cap="none" normalizeH="0" baseline="30000" smtClean="0">
                          <a:ln>
                            <a:noFill/>
                          </a:ln>
                          <a:solidFill>
                            <a:schemeClr val="tx1"/>
                          </a:solidFill>
                          <a:effectLst/>
                          <a:latin typeface="Arial" pitchFamily="34" charset="0"/>
                          <a:cs typeface="Arial" pitchFamily="34" charset="0"/>
                        </a:rPr>
                        <a:t>-1</a:t>
                      </a:r>
                      <a:r>
                        <a:rPr kumimoji="0" lang="en-US" sz="1600" b="0" i="0" u="none" strike="noStrike" cap="none" normalizeH="0" baseline="0" smtClean="0">
                          <a:ln>
                            <a:noFill/>
                          </a:ln>
                          <a:solidFill>
                            <a:schemeClr val="tx1"/>
                          </a:solidFill>
                          <a:effectLst/>
                          <a:latin typeface="Arial" pitchFamily="34" charset="0"/>
                          <a:cs typeface="Arial" pitchFamily="34" charset="0"/>
                        </a:rPr>
                        <a:t>]</a:t>
                      </a:r>
                      <a:endParaRPr kumimoji="0" lang="en-US" sz="1600" b="0" i="0" u="none" strike="noStrike" cap="none" normalizeH="0" baseline="3000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LP</a:t>
                      </a:r>
                      <a:r>
                        <a:rPr kumimoji="0" lang="en-US" sz="1600" b="0" i="0" u="none" strike="noStrike" cap="none" normalizeH="0" baseline="30000" smtClean="0">
                          <a:ln>
                            <a:noFill/>
                          </a:ln>
                          <a:solidFill>
                            <a:schemeClr val="tx1"/>
                          </a:solidFill>
                          <a:effectLst/>
                          <a:latin typeface="Arial" pitchFamily="34" charset="0"/>
                          <a:cs typeface="Arial" pitchFamily="34" charset="0"/>
                        </a:rPr>
                        <a:t>2</a:t>
                      </a:r>
                      <a:r>
                        <a:rPr kumimoji="0" lang="en-US" sz="1600" b="0" i="0" u="none" strike="noStrike" cap="none" normalizeH="0" baseline="0" smtClean="0">
                          <a:ln>
                            <a:noFill/>
                          </a:ln>
                          <a:solidFill>
                            <a:schemeClr val="tx1"/>
                          </a:solidFill>
                          <a:effectLst/>
                          <a:latin typeface="Arial" pitchFamily="34" charset="0"/>
                          <a:cs typeface="Arial" pitchFamily="34" charset="0"/>
                        </a:rPr>
                        <a:t> [pb</a:t>
                      </a:r>
                      <a:r>
                        <a:rPr kumimoji="0" lang="en-US" sz="1600" b="0" i="0" u="none" strike="noStrike" cap="none" normalizeH="0" baseline="30000" smtClean="0">
                          <a:ln>
                            <a:noFill/>
                          </a:ln>
                          <a:solidFill>
                            <a:schemeClr val="tx1"/>
                          </a:solidFill>
                          <a:effectLst/>
                          <a:latin typeface="Arial" pitchFamily="34" charset="0"/>
                          <a:cs typeface="Arial" pitchFamily="34" charset="0"/>
                        </a:rPr>
                        <a:t>-1</a:t>
                      </a: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41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3.4 x 10</a:t>
                      </a:r>
                      <a:r>
                        <a:rPr kumimoji="0" lang="en-US" sz="1600" b="0" i="0" u="none" strike="noStrike" cap="none" normalizeH="0" baseline="30000" smtClean="0">
                          <a:ln>
                            <a:noFill/>
                          </a:ln>
                          <a:solidFill>
                            <a:schemeClr val="tx1"/>
                          </a:solidFill>
                          <a:effectLst/>
                          <a:latin typeface="Arial" pitchFamily="34" charset="0"/>
                          <a:cs typeface="Arial"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9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1.9 x 10</a:t>
                      </a:r>
                      <a:r>
                        <a:rPr kumimoji="0" lang="en-US" sz="1600" b="0" i="0" u="none" strike="noStrike" cap="none" normalizeH="0" baseline="30000" smtClean="0">
                          <a:ln>
                            <a:noFill/>
                          </a:ln>
                          <a:solidFill>
                            <a:schemeClr val="tx1"/>
                          </a:solidFill>
                          <a:effectLst/>
                          <a:latin typeface="Arial" pitchFamily="34" charset="0"/>
                          <a:cs typeface="Arial"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9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9 x 10</a:t>
                      </a:r>
                      <a:r>
                        <a:rPr kumimoji="0" lang="en-US" sz="1600" b="0" i="0" u="none" strike="noStrike" cap="none" normalizeH="0" baseline="30000" smtClean="0">
                          <a:ln>
                            <a:noFill/>
                          </a:ln>
                          <a:solidFill>
                            <a:schemeClr val="tx1"/>
                          </a:solidFill>
                          <a:effectLst/>
                          <a:latin typeface="Arial" pitchFamily="34" charset="0"/>
                          <a:cs typeface="Arial" pitchFamily="34" charset="0"/>
                        </a:rPr>
                        <a:t>-3</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9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dirty="0" smtClean="0">
                          <a:ln>
                            <a:noFill/>
                          </a:ln>
                          <a:solidFill>
                            <a:srgbClr val="0070C0"/>
                          </a:solidFill>
                          <a:effectLst/>
                          <a:latin typeface="Arial" pitchFamily="34" charset="0"/>
                          <a:cs typeface="Arial" pitchFamily="34" charset="0"/>
                        </a:rPr>
                        <a:t>49</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smtClean="0">
                          <a:ln>
                            <a:noFill/>
                          </a:ln>
                          <a:solidFill>
                            <a:srgbClr val="FF0000"/>
                          </a:solidFill>
                          <a:effectLst/>
                          <a:latin typeface="Arial" pitchFamily="34" charset="0"/>
                          <a:cs typeface="Arial" pitchFamily="34" charset="0"/>
                        </a:rPr>
                        <a:t>47</a:t>
                      </a: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 x 10</a:t>
                      </a:r>
                      <a:r>
                        <a:rPr kumimoji="0" lang="en-US" sz="1600" b="0" i="0" u="none" strike="noStrike" cap="none" normalizeH="0" baseline="30000" smtClean="0">
                          <a:ln>
                            <a:noFill/>
                          </a:ln>
                          <a:solidFill>
                            <a:schemeClr val="tx1"/>
                          </a:solidFill>
                          <a:effectLst/>
                          <a:latin typeface="Arial" pitchFamily="34" charset="0"/>
                          <a:cs typeface="Arial" pitchFamily="34" charset="0"/>
                        </a:rPr>
                        <a:t>-1</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0.16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3.5 x 10</a:t>
                      </a:r>
                      <a:r>
                        <a:rPr kumimoji="0" lang="en-US" sz="1600" b="0" i="0" u="none" strike="noStrike" cap="none" normalizeH="0" baseline="30000" smtClean="0">
                          <a:ln>
                            <a:noFill/>
                          </a:ln>
                          <a:solidFill>
                            <a:schemeClr val="tx1"/>
                          </a:solidFill>
                          <a:effectLst/>
                          <a:latin typeface="Arial" pitchFamily="34" charset="0"/>
                          <a:cs typeface="Arial" pitchFamily="34" charset="0"/>
                        </a:rPr>
                        <a:t>-2</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9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dirty="0" smtClean="0">
                          <a:ln>
                            <a:noFill/>
                          </a:ln>
                          <a:solidFill>
                            <a:srgbClr val="0070C0"/>
                          </a:solidFill>
                          <a:effectLst/>
                          <a:latin typeface="Arial" pitchFamily="34" charset="0"/>
                          <a:cs typeface="Arial" pitchFamily="34" charset="0"/>
                        </a:rPr>
                        <a:t>57</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smtClean="0">
                          <a:ln>
                            <a:noFill/>
                          </a:ln>
                          <a:solidFill>
                            <a:srgbClr val="FF0000"/>
                          </a:solidFill>
                          <a:effectLst/>
                          <a:latin typeface="Arial" pitchFamily="34" charset="0"/>
                          <a:cs typeface="Arial" pitchFamily="34" charset="0"/>
                        </a:rPr>
                        <a:t>51</a:t>
                      </a: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7.9 x 10</a:t>
                      </a:r>
                      <a:r>
                        <a:rPr kumimoji="0" lang="en-US" sz="1600" b="0" i="0" u="none" strike="noStrike" cap="none" normalizeH="0" baseline="30000" smtClean="0">
                          <a:ln>
                            <a:noFill/>
                          </a:ln>
                          <a:solidFill>
                            <a:schemeClr val="tx1"/>
                          </a:solidFill>
                          <a:effectLst/>
                          <a:latin typeface="Arial" pitchFamily="34" charset="0"/>
                          <a:cs typeface="Arial" pitchFamily="34" charset="0"/>
                        </a:rPr>
                        <a:t>-1</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7.0 x 10</a:t>
                      </a:r>
                      <a:r>
                        <a:rPr kumimoji="0" lang="en-US" sz="1600" b="0" i="0" u="none" strike="noStrike" cap="none" normalizeH="0" baseline="30000" smtClean="0">
                          <a:ln>
                            <a:noFill/>
                          </a:ln>
                          <a:solidFill>
                            <a:schemeClr val="tx1"/>
                          </a:solidFill>
                          <a:effectLst/>
                          <a:latin typeface="Arial" pitchFamily="34" charset="0"/>
                          <a:cs typeface="Arial" pitchFamily="34" charset="0"/>
                        </a:rPr>
                        <a:t>-1</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9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0.08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4.2 x 10</a:t>
                      </a:r>
                      <a:r>
                        <a:rPr kumimoji="0" lang="en-US" sz="1600" b="0" i="0" u="none" strike="noStrike" cap="none" normalizeH="0" baseline="30000" smtClean="0">
                          <a:ln>
                            <a:noFill/>
                          </a:ln>
                          <a:solidFill>
                            <a:schemeClr val="tx1"/>
                          </a:solidFill>
                          <a:effectLst/>
                          <a:latin typeface="Arial" pitchFamily="34" charset="0"/>
                          <a:cs typeface="Arial"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4.6 x 10</a:t>
                      </a:r>
                      <a:r>
                        <a:rPr kumimoji="0" lang="en-US" sz="1600" b="0" i="0" u="none" strike="noStrike" cap="none" normalizeH="0" baseline="30000" smtClean="0">
                          <a:ln>
                            <a:noFill/>
                          </a:ln>
                          <a:solidFill>
                            <a:schemeClr val="tx1"/>
                          </a:solidFill>
                          <a:effectLst/>
                          <a:latin typeface="Arial" pitchFamily="34" charset="0"/>
                          <a:cs typeface="Arial" pitchFamily="34" charset="0"/>
                        </a:rPr>
                        <a:t>-3</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49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1.1 x 10</a:t>
                      </a:r>
                      <a:r>
                        <a:rPr kumimoji="0" lang="en-US" sz="1600" b="0" i="0" u="none" strike="noStrike" cap="none" normalizeH="0" baseline="30000" smtClean="0">
                          <a:ln>
                            <a:noFill/>
                          </a:ln>
                          <a:solidFill>
                            <a:schemeClr val="tx1"/>
                          </a:solidFill>
                          <a:effectLst/>
                          <a:latin typeface="Arial" pitchFamily="34" charset="0"/>
                          <a:cs typeface="Arial"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49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2.1x 10</a:t>
                      </a:r>
                      <a:r>
                        <a:rPr kumimoji="0" lang="en-US" sz="1600" b="0" i="0" u="none" strike="noStrike" cap="none" normalizeH="0" baseline="30000" smtClean="0">
                          <a:ln>
                            <a:noFill/>
                          </a:ln>
                          <a:solidFill>
                            <a:schemeClr val="tx1"/>
                          </a:solidFill>
                          <a:effectLst/>
                          <a:latin typeface="Arial" pitchFamily="34" charset="0"/>
                          <a:cs typeface="Arial"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9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1.5 x 10</a:t>
                      </a:r>
                      <a:r>
                        <a:rPr kumimoji="0" lang="en-US" sz="1600" b="0" i="0" u="none" strike="noStrike" cap="none" normalizeH="0" baseline="30000" dirty="0" smtClean="0">
                          <a:ln>
                            <a:noFill/>
                          </a:ln>
                          <a:solidFill>
                            <a:schemeClr val="tx1"/>
                          </a:solidFill>
                          <a:effectLst/>
                          <a:latin typeface="Arial" pitchFamily="34" charset="0"/>
                          <a:cs typeface="Arial"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130000"/>
                        <a:buFont typeface="Wingdings" pitchFamily="2" charset="2"/>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Rectangle 6"/>
          <p:cNvSpPr/>
          <p:nvPr/>
        </p:nvSpPr>
        <p:spPr bwMode="auto">
          <a:xfrm>
            <a:off x="609600" y="4953000"/>
            <a:ext cx="7924800" cy="762000"/>
          </a:xfrm>
          <a:prstGeom prst="rect">
            <a:avLst/>
          </a:prstGeom>
          <a:noFill/>
          <a:ln w="2857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8" name="Text Box 10"/>
          <p:cNvSpPr txBox="1">
            <a:spLocks noChangeArrowheads="1"/>
          </p:cNvSpPr>
          <p:nvPr/>
        </p:nvSpPr>
        <p:spPr bwMode="auto">
          <a:xfrm>
            <a:off x="304800" y="5867400"/>
            <a:ext cx="8686800" cy="584775"/>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First 500 </a:t>
            </a:r>
            <a:r>
              <a:rPr lang="en-US" sz="3200" dirty="0" err="1" smtClean="0">
                <a:solidFill>
                  <a:schemeClr val="tx1"/>
                </a:solidFill>
              </a:rPr>
              <a:t>GeV</a:t>
            </a:r>
            <a:r>
              <a:rPr lang="en-US" sz="3200" dirty="0" smtClean="0">
                <a:solidFill>
                  <a:schemeClr val="tx1"/>
                </a:solidFill>
              </a:rPr>
              <a:t> commissioning run in 2009</a:t>
            </a:r>
            <a:endParaRPr lang="en-US" sz="28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0"/>
          </p:nvPr>
        </p:nvSpPr>
        <p:spPr/>
        <p:txBody>
          <a:bodyPr/>
          <a:lstStyle/>
          <a:p>
            <a:fld id="{0CAA9BA7-F1E9-48B5-AE99-C20523DE30FB}" type="slidenum">
              <a:rPr lang="en-US"/>
              <a:pPr/>
              <a:t>50</a:t>
            </a:fld>
            <a:endParaRPr lang="en-US"/>
          </a:p>
        </p:txBody>
      </p:sp>
      <p:pic>
        <p:nvPicPr>
          <p:cNvPr id="56338" name="Picture 18"/>
          <p:cNvPicPr>
            <a:picLocks noGrp="1" noChangeAspect="1" noChangeArrowheads="1"/>
          </p:cNvPicPr>
          <p:nvPr>
            <p:ph sz="half" idx="1"/>
          </p:nvPr>
        </p:nvPicPr>
        <p:blipFill>
          <a:blip r:embed="rId3" cstate="print"/>
          <a:srcRect/>
          <a:stretch>
            <a:fillRect/>
          </a:stretch>
        </p:blipFill>
        <p:spPr>
          <a:xfrm>
            <a:off x="914400" y="914400"/>
            <a:ext cx="7543800" cy="4471988"/>
          </a:xfrm>
          <a:noFill/>
          <a:ln/>
        </p:spPr>
      </p:pic>
      <p:sp>
        <p:nvSpPr>
          <p:cNvPr id="56341" name="Text Box 21"/>
          <p:cNvSpPr txBox="1">
            <a:spLocks noChangeArrowheads="1"/>
          </p:cNvSpPr>
          <p:nvPr/>
        </p:nvSpPr>
        <p:spPr bwMode="auto">
          <a:xfrm>
            <a:off x="457200" y="5410200"/>
            <a:ext cx="5638800" cy="461665"/>
          </a:xfrm>
          <a:prstGeom prst="rect">
            <a:avLst/>
          </a:prstGeom>
          <a:noFill/>
          <a:ln w="9525">
            <a:noFill/>
            <a:miter lim="800000"/>
            <a:headEnd/>
            <a:tailEnd/>
          </a:ln>
          <a:effectLst/>
        </p:spPr>
        <p:txBody>
          <a:bodyPr wrap="square">
            <a:spAutoFit/>
          </a:bodyPr>
          <a:lstStyle/>
          <a:p>
            <a:pPr>
              <a:spcBef>
                <a:spcPct val="50000"/>
              </a:spcBef>
            </a:pPr>
            <a:r>
              <a:rPr lang="en-US" b="0" dirty="0"/>
              <a:t>Added statistics from 2008 running	</a:t>
            </a:r>
          </a:p>
        </p:txBody>
      </p:sp>
      <p:sp>
        <p:nvSpPr>
          <p:cNvPr id="56342" name="Text Box 22"/>
          <p:cNvSpPr txBox="1">
            <a:spLocks noChangeArrowheads="1"/>
          </p:cNvSpPr>
          <p:nvPr/>
        </p:nvSpPr>
        <p:spPr bwMode="auto">
          <a:xfrm>
            <a:off x="5410200" y="5410200"/>
            <a:ext cx="3505200" cy="1200329"/>
          </a:xfrm>
          <a:prstGeom prst="rect">
            <a:avLst/>
          </a:prstGeom>
          <a:noFill/>
          <a:ln w="9525">
            <a:noFill/>
            <a:miter lim="800000"/>
            <a:headEnd/>
            <a:tailEnd/>
          </a:ln>
          <a:effectLst/>
        </p:spPr>
        <p:txBody>
          <a:bodyPr>
            <a:spAutoFit/>
          </a:bodyPr>
          <a:lstStyle/>
          <a:p>
            <a:pPr>
              <a:spcBef>
                <a:spcPct val="50000"/>
              </a:spcBef>
            </a:pPr>
            <a:r>
              <a:rPr lang="en-US" b="0" dirty="0"/>
              <a:t>No significant asymmetries seen at </a:t>
            </a:r>
            <a:r>
              <a:rPr lang="en-US" b="0" dirty="0" smtClean="0"/>
              <a:t>mid-rapidity (yet!).  </a:t>
            </a:r>
            <a:endParaRPr lang="en-US" b="0" dirty="0"/>
          </a:p>
        </p:txBody>
      </p:sp>
      <p:sp>
        <p:nvSpPr>
          <p:cNvPr id="8" name="Title 8"/>
          <p:cNvSpPr>
            <a:spLocks noGrp="1"/>
          </p:cNvSpPr>
          <p:nvPr>
            <p:ph type="title"/>
          </p:nvPr>
        </p:nvSpPr>
        <p:spPr>
          <a:xfrm>
            <a:off x="228600" y="152400"/>
            <a:ext cx="8686800" cy="762000"/>
          </a:xfrm>
        </p:spPr>
        <p:txBody>
          <a:bodyPr/>
          <a:lstStyle/>
          <a:p>
            <a:r>
              <a:rPr lang="en-US" sz="3300" dirty="0" smtClean="0"/>
              <a:t>PHENIX IFF Results at </a:t>
            </a:r>
            <a:r>
              <a:rPr lang="en-US" sz="3300" dirty="0" err="1" smtClean="0"/>
              <a:t>Midrapidity</a:t>
            </a:r>
            <a:r>
              <a:rPr lang="en-US" sz="3300" dirty="0" smtClean="0"/>
              <a:t> vs. </a:t>
            </a:r>
            <a:r>
              <a:rPr lang="en-US" sz="3300" dirty="0" err="1" smtClean="0"/>
              <a:t>p</a:t>
            </a:r>
            <a:r>
              <a:rPr lang="en-US" sz="3300" baseline="-25000" dirty="0" err="1" smtClean="0"/>
              <a:t>T</a:t>
            </a:r>
            <a:endParaRPr lang="en-US" sz="3300" baseline="-250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1"/>
          </p:nvPr>
        </p:nvSpPr>
        <p:spPr/>
        <p:txBody>
          <a:bodyPr/>
          <a:lstStyle/>
          <a:p>
            <a:r>
              <a:rPr lang="en-US" smtClean="0"/>
              <a:t>C. Aidala, INFN Ferrrara, June 17, 2010</a:t>
            </a:r>
            <a:endParaRPr lang="en-US" dirty="0"/>
          </a:p>
        </p:txBody>
      </p:sp>
      <p:sp>
        <p:nvSpPr>
          <p:cNvPr id="1563652" name="Text Box 4"/>
          <p:cNvSpPr txBox="1">
            <a:spLocks noChangeArrowheads="1"/>
          </p:cNvSpPr>
          <p:nvPr/>
        </p:nvSpPr>
        <p:spPr bwMode="auto">
          <a:xfrm>
            <a:off x="1066800" y="1748135"/>
            <a:ext cx="3017298" cy="461665"/>
          </a:xfrm>
          <a:prstGeom prst="rect">
            <a:avLst/>
          </a:prstGeom>
          <a:noFill/>
          <a:ln w="28575">
            <a:solidFill>
              <a:srgbClr val="0000FF"/>
            </a:solidFill>
            <a:miter lim="800000"/>
            <a:headEnd/>
            <a:tailEnd/>
          </a:ln>
          <a:effectLst/>
        </p:spPr>
        <p:txBody>
          <a:bodyPr wrap="square">
            <a:spAutoFit/>
          </a:bodyPr>
          <a:lstStyle/>
          <a:p>
            <a:pPr algn="l"/>
            <a:r>
              <a:rPr lang="en-US" b="1" dirty="0">
                <a:latin typeface="Times" charset="0"/>
              </a:rPr>
              <a:t>DIS: </a:t>
            </a:r>
            <a:r>
              <a:rPr lang="en-US" b="1" dirty="0" smtClean="0">
                <a:latin typeface="Times" charset="0"/>
              </a:rPr>
              <a:t>attractive FSI</a:t>
            </a:r>
            <a:endParaRPr lang="en-US" b="1" dirty="0">
              <a:latin typeface="Times" charset="0"/>
            </a:endParaRPr>
          </a:p>
        </p:txBody>
      </p:sp>
      <p:sp>
        <p:nvSpPr>
          <p:cNvPr id="1563653" name="Text Box 5"/>
          <p:cNvSpPr txBox="1">
            <a:spLocks noChangeArrowheads="1"/>
          </p:cNvSpPr>
          <p:nvPr/>
        </p:nvSpPr>
        <p:spPr bwMode="auto">
          <a:xfrm>
            <a:off x="4800600" y="1752600"/>
            <a:ext cx="3378199" cy="461665"/>
          </a:xfrm>
          <a:prstGeom prst="rect">
            <a:avLst/>
          </a:prstGeom>
          <a:noFill/>
          <a:ln w="28575">
            <a:solidFill>
              <a:srgbClr val="0000FF"/>
            </a:solidFill>
            <a:miter lim="800000"/>
            <a:headEnd/>
            <a:tailEnd/>
          </a:ln>
          <a:effectLst/>
        </p:spPr>
        <p:txBody>
          <a:bodyPr wrap="square">
            <a:spAutoFit/>
          </a:bodyPr>
          <a:lstStyle/>
          <a:p>
            <a:pPr algn="l"/>
            <a:r>
              <a:rPr lang="en-US" b="1" dirty="0" err="1">
                <a:latin typeface="Times" charset="0"/>
              </a:rPr>
              <a:t>Drell</a:t>
            </a:r>
            <a:r>
              <a:rPr lang="en-US" b="1" dirty="0">
                <a:latin typeface="Times" charset="0"/>
              </a:rPr>
              <a:t>-Yan: </a:t>
            </a:r>
            <a:r>
              <a:rPr lang="en-US" b="1" dirty="0" smtClean="0">
                <a:latin typeface="Times" charset="0"/>
              </a:rPr>
              <a:t>repulsive ISI</a:t>
            </a:r>
            <a:endParaRPr lang="en-US" b="1" dirty="0">
              <a:latin typeface="Times" charset="0"/>
            </a:endParaRPr>
          </a:p>
        </p:txBody>
      </p:sp>
      <p:pic>
        <p:nvPicPr>
          <p:cNvPr id="1563655" name="Picture 7"/>
          <p:cNvPicPr>
            <a:picLocks noChangeAspect="1" noChangeArrowheads="1"/>
          </p:cNvPicPr>
          <p:nvPr/>
        </p:nvPicPr>
        <p:blipFill>
          <a:blip r:embed="rId3" cstate="print"/>
          <a:srcRect/>
          <a:stretch>
            <a:fillRect/>
          </a:stretch>
        </p:blipFill>
        <p:spPr bwMode="auto">
          <a:xfrm>
            <a:off x="762000" y="2487612"/>
            <a:ext cx="7556602" cy="2084388"/>
          </a:xfrm>
          <a:prstGeom prst="rect">
            <a:avLst/>
          </a:prstGeom>
          <a:noFill/>
          <a:ln w="9525">
            <a:noFill/>
            <a:miter lim="800000"/>
            <a:headEnd/>
            <a:tailEnd/>
          </a:ln>
          <a:effectLst/>
        </p:spPr>
      </p:pic>
      <p:pic>
        <p:nvPicPr>
          <p:cNvPr id="1563664" name="Picture 16"/>
          <p:cNvPicPr>
            <a:picLocks noChangeAspect="1" noChangeArrowheads="1"/>
          </p:cNvPicPr>
          <p:nvPr/>
        </p:nvPicPr>
        <p:blipFill>
          <a:blip r:embed="rId4" cstate="print"/>
          <a:srcRect/>
          <a:stretch>
            <a:fillRect/>
          </a:stretch>
        </p:blipFill>
        <p:spPr bwMode="auto">
          <a:xfrm>
            <a:off x="2329542" y="5270953"/>
            <a:ext cx="4419600" cy="436418"/>
          </a:xfrm>
          <a:prstGeom prst="rect">
            <a:avLst/>
          </a:prstGeom>
          <a:noFill/>
        </p:spPr>
      </p:pic>
      <p:sp>
        <p:nvSpPr>
          <p:cNvPr id="1563665" name="Text Box 17"/>
          <p:cNvSpPr txBox="1">
            <a:spLocks noChangeArrowheads="1"/>
          </p:cNvSpPr>
          <p:nvPr/>
        </p:nvSpPr>
        <p:spPr bwMode="auto">
          <a:xfrm>
            <a:off x="306388" y="5196114"/>
            <a:ext cx="1674812" cy="457200"/>
          </a:xfrm>
          <a:prstGeom prst="rect">
            <a:avLst/>
          </a:prstGeom>
          <a:noFill/>
          <a:ln w="9525">
            <a:noFill/>
            <a:miter lim="800000"/>
            <a:headEnd/>
            <a:tailEnd/>
          </a:ln>
          <a:effectLst/>
        </p:spPr>
        <p:txBody>
          <a:bodyPr wrap="none">
            <a:spAutoFit/>
          </a:bodyPr>
          <a:lstStyle/>
          <a:p>
            <a:pPr algn="l"/>
            <a:r>
              <a:rPr lang="en-US" b="1" dirty="0">
                <a:latin typeface="Times" charset="0"/>
              </a:rPr>
              <a:t>As a result:</a:t>
            </a:r>
          </a:p>
        </p:txBody>
      </p:sp>
      <p:sp>
        <p:nvSpPr>
          <p:cNvPr id="1563666" name="Text Box 18"/>
          <p:cNvSpPr txBox="1">
            <a:spLocks noChangeArrowheads="1"/>
          </p:cNvSpPr>
          <p:nvPr/>
        </p:nvSpPr>
        <p:spPr bwMode="auto">
          <a:xfrm>
            <a:off x="762000" y="-26988"/>
            <a:ext cx="7523790" cy="1077218"/>
          </a:xfrm>
          <a:prstGeom prst="rect">
            <a:avLst/>
          </a:prstGeom>
          <a:noFill/>
          <a:ln w="9525">
            <a:noFill/>
            <a:miter lim="800000"/>
            <a:headEnd/>
            <a:tailEnd/>
          </a:ln>
          <a:effectLst/>
        </p:spPr>
        <p:txBody>
          <a:bodyPr wrap="none">
            <a:spAutoFit/>
          </a:bodyPr>
          <a:lstStyle/>
          <a:p>
            <a:r>
              <a:rPr lang="en-US" sz="3200" i="1" dirty="0" smtClean="0">
                <a:solidFill>
                  <a:srgbClr val="FFFF00"/>
                </a:solidFill>
              </a:rPr>
              <a:t>TMD’s and Universality:</a:t>
            </a:r>
          </a:p>
          <a:p>
            <a:r>
              <a:rPr lang="en-US" sz="3200" i="1" u="sng" dirty="0" smtClean="0">
                <a:solidFill>
                  <a:srgbClr val="FFFF00"/>
                </a:solidFill>
              </a:rPr>
              <a:t>Modified Universality</a:t>
            </a:r>
            <a:r>
              <a:rPr lang="en-US" sz="3200" i="1" dirty="0" smtClean="0">
                <a:solidFill>
                  <a:srgbClr val="FFFF00"/>
                </a:solidFill>
              </a:rPr>
              <a:t> of </a:t>
            </a:r>
            <a:r>
              <a:rPr lang="en-US" sz="3200" i="1" dirty="0" err="1" smtClean="0">
                <a:solidFill>
                  <a:srgbClr val="FFFF00"/>
                </a:solidFill>
              </a:rPr>
              <a:t>Sivers</a:t>
            </a:r>
            <a:r>
              <a:rPr lang="en-US" sz="3200" i="1" dirty="0" smtClean="0">
                <a:solidFill>
                  <a:srgbClr val="FFFF00"/>
                </a:solidFill>
              </a:rPr>
              <a:t> Asymmetries</a:t>
            </a:r>
            <a:endParaRPr lang="en-US" sz="3200" i="1" dirty="0">
              <a:solidFill>
                <a:srgbClr val="FFFF00"/>
              </a:solidFill>
            </a:endParaRPr>
          </a:p>
        </p:txBody>
      </p:sp>
      <p:sp>
        <p:nvSpPr>
          <p:cNvPr id="1563667" name="Rectangle 19"/>
          <p:cNvSpPr>
            <a:spLocks noChangeArrowheads="1"/>
          </p:cNvSpPr>
          <p:nvPr/>
        </p:nvSpPr>
        <p:spPr bwMode="auto">
          <a:xfrm>
            <a:off x="2133600" y="4953000"/>
            <a:ext cx="4800600" cy="1066800"/>
          </a:xfrm>
          <a:prstGeom prst="rect">
            <a:avLst/>
          </a:prstGeom>
          <a:noFill/>
          <a:ln w="38100">
            <a:solidFill>
              <a:srgbClr val="0000FF"/>
            </a:solidFill>
            <a:miter lim="800000"/>
            <a:headEnd/>
            <a:tailEnd/>
          </a:ln>
          <a:effectLst/>
        </p:spPr>
        <p:txBody>
          <a:bodyPr wrap="none" anchor="ctr"/>
          <a:lstStyle/>
          <a:p>
            <a:endParaRPr lang="en-US"/>
          </a:p>
        </p:txBody>
      </p:sp>
      <p:sp>
        <p:nvSpPr>
          <p:cNvPr id="23" name="Slide Number Placeholder 22"/>
          <p:cNvSpPr>
            <a:spLocks noGrp="1"/>
          </p:cNvSpPr>
          <p:nvPr>
            <p:ph type="sldNum" sz="quarter" idx="12"/>
          </p:nvPr>
        </p:nvSpPr>
        <p:spPr/>
        <p:txBody>
          <a:bodyPr/>
          <a:lstStyle/>
          <a:p>
            <a:fld id="{83F159FB-7DEB-45DF-BF94-DE0F7425313E}" type="slidenum">
              <a:rPr lang="en-US" smtClean="0"/>
              <a:pPr/>
              <a:t>51</a:t>
            </a:fld>
            <a:endParaRPr lang="en-US"/>
          </a:p>
        </p:txBody>
      </p:sp>
      <p:sp>
        <p:nvSpPr>
          <p:cNvPr id="11" name="Text Box 32"/>
          <p:cNvSpPr txBox="1">
            <a:spLocks noChangeArrowheads="1"/>
          </p:cNvSpPr>
          <p:nvPr/>
        </p:nvSpPr>
        <p:spPr bwMode="auto">
          <a:xfrm>
            <a:off x="0" y="2281297"/>
            <a:ext cx="9144000" cy="1692771"/>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smtClean="0">
                <a:solidFill>
                  <a:schemeClr val="tx1"/>
                </a:solidFill>
              </a:rPr>
              <a:t>Measurements in semi-inclusive DIS already exist.  A </a:t>
            </a:r>
            <a:r>
              <a:rPr lang="en-US" sz="2600" i="1" dirty="0" err="1" smtClean="0">
                <a:solidFill>
                  <a:schemeClr val="tx1"/>
                </a:solidFill>
              </a:rPr>
              <a:t>Drell</a:t>
            </a:r>
            <a:r>
              <a:rPr lang="en-US" sz="2600" i="1" dirty="0" smtClean="0">
                <a:solidFill>
                  <a:schemeClr val="tx1"/>
                </a:solidFill>
              </a:rPr>
              <a:t>-Yan</a:t>
            </a:r>
            <a:r>
              <a:rPr lang="en-US" sz="2600" i="1" dirty="0" smtClean="0">
                <a:solidFill>
                  <a:schemeClr val="tx1"/>
                </a:solidFill>
              </a:rPr>
              <a:t> </a:t>
            </a:r>
            <a:r>
              <a:rPr lang="en-US" sz="2600" i="1" dirty="0" smtClean="0">
                <a:solidFill>
                  <a:schemeClr val="tx1"/>
                </a:solidFill>
              </a:rPr>
              <a:t>measurement will be a crucial test of our understanding of QCD!</a:t>
            </a:r>
          </a:p>
          <a:p>
            <a:r>
              <a:rPr lang="en-US" sz="2600" i="1" dirty="0" smtClean="0">
                <a:solidFill>
                  <a:schemeClr val="tx1"/>
                </a:solidFill>
              </a:rPr>
              <a:t>Multiple dedicated polarized </a:t>
            </a:r>
            <a:r>
              <a:rPr lang="en-US" sz="2600" i="1" dirty="0" err="1" smtClean="0">
                <a:solidFill>
                  <a:schemeClr val="tx1"/>
                </a:solidFill>
              </a:rPr>
              <a:t>Drell</a:t>
            </a:r>
            <a:r>
              <a:rPr lang="en-US" sz="2600" i="1" dirty="0" smtClean="0">
                <a:solidFill>
                  <a:schemeClr val="tx1"/>
                </a:solidFill>
              </a:rPr>
              <a:t>-Yan experiments now being proposed.</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TMDs, Factorization, and Universality in Other </a:t>
            </a:r>
            <a:r>
              <a:rPr lang="en-US" sz="4000" dirty="0" err="1" smtClean="0"/>
              <a:t>Hadronic</a:t>
            </a:r>
            <a:r>
              <a:rPr lang="en-US" sz="4000" dirty="0" smtClean="0"/>
              <a:t> Reactions</a:t>
            </a:r>
            <a:endParaRPr lang="en-US" sz="4000" dirty="0"/>
          </a:p>
        </p:txBody>
      </p:sp>
      <p:sp>
        <p:nvSpPr>
          <p:cNvPr id="5" name="Content Placeholder 4"/>
          <p:cNvSpPr>
            <a:spLocks noGrp="1"/>
          </p:cNvSpPr>
          <p:nvPr>
            <p:ph idx="1"/>
          </p:nvPr>
        </p:nvSpPr>
        <p:spPr/>
        <p:txBody>
          <a:bodyPr/>
          <a:lstStyle/>
          <a:p>
            <a:r>
              <a:rPr lang="en-US" dirty="0" smtClean="0"/>
              <a:t>Recent work by T.C. Rogers, P.J. </a:t>
            </a:r>
            <a:r>
              <a:rPr lang="en-US" dirty="0" err="1" smtClean="0"/>
              <a:t>Mulders</a:t>
            </a:r>
            <a:r>
              <a:rPr lang="en-US" dirty="0" smtClean="0"/>
              <a:t> (PRD81:094006, 2010/</a:t>
            </a:r>
            <a:r>
              <a:rPr lang="en-US" dirty="0" err="1" smtClean="0"/>
              <a:t>hep</a:t>
            </a:r>
            <a:r>
              <a:rPr lang="en-US" dirty="0" smtClean="0"/>
              <a:t>-ph 1001.2977) on “color entanglement”—no “standard” factorization for TMDs possible when &gt; 2 hadrons involved in hard process!</a:t>
            </a:r>
          </a:p>
          <a:p>
            <a:r>
              <a:rPr lang="en-US" dirty="0" smtClean="0"/>
              <a:t>For single-weighted functions still possible . . .</a:t>
            </a:r>
          </a:p>
          <a:p>
            <a:r>
              <a:rPr lang="en-US" dirty="0" smtClean="0"/>
              <a:t>Solution for non-weighted functions may be to include all hadrons in a </a:t>
            </a:r>
            <a:r>
              <a:rPr lang="en-US" i="1" dirty="0" smtClean="0"/>
              <a:t>single</a:t>
            </a:r>
            <a:r>
              <a:rPr lang="en-US" dirty="0" smtClean="0"/>
              <a:t> soft part</a:t>
            </a:r>
          </a:p>
          <a:p>
            <a:endParaRPr lang="en-US" dirty="0"/>
          </a:p>
        </p:txBody>
      </p:sp>
      <p:sp>
        <p:nvSpPr>
          <p:cNvPr id="2" name="Footer Placeholder 1"/>
          <p:cNvSpPr>
            <a:spLocks noGrp="1"/>
          </p:cNvSpPr>
          <p:nvPr>
            <p:ph type="ftr" sz="quarter" idx="11"/>
          </p:nvPr>
        </p:nvSpPr>
        <p:spPr/>
        <p:txBody>
          <a:bodyPr/>
          <a:lstStyle/>
          <a:p>
            <a:r>
              <a:rPr lang="en-US" smtClean="0"/>
              <a:t>C. Aidala, INFN Ferrrara, June 17, 2010</a:t>
            </a:r>
            <a:endParaRPr lang="en-US"/>
          </a:p>
        </p:txBody>
      </p:sp>
      <p:sp>
        <p:nvSpPr>
          <p:cNvPr id="3" name="Slide Number Placeholder 2"/>
          <p:cNvSpPr>
            <a:spLocks noGrp="1"/>
          </p:cNvSpPr>
          <p:nvPr>
            <p:ph type="sldNum" sz="quarter" idx="12"/>
          </p:nvPr>
        </p:nvSpPr>
        <p:spPr/>
        <p:txBody>
          <a:bodyPr/>
          <a:lstStyle/>
          <a:p>
            <a:fld id="{83F159FB-7DEB-45DF-BF94-DE0F7425313E}" type="slidenum">
              <a:rPr lang="en-US" smtClean="0"/>
              <a:pPr/>
              <a:t>52</a:t>
            </a:fld>
            <a:endParaRPr lang="en-US"/>
          </a:p>
        </p:txBody>
      </p:sp>
      <p:sp>
        <p:nvSpPr>
          <p:cNvPr id="7" name="Rectangle 6"/>
          <p:cNvSpPr/>
          <p:nvPr/>
        </p:nvSpPr>
        <p:spPr>
          <a:xfrm>
            <a:off x="609600" y="1752600"/>
            <a:ext cx="7924800" cy="2308324"/>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We’ve known in principle all along that factorization is an approximation!  Finally ready to start to move beyond the simplest approximation of hadrons that don’t “communicate” in multi-</a:t>
            </a:r>
            <a:r>
              <a:rPr lang="en-US" sz="3200" i="1" dirty="0" err="1" smtClean="0">
                <a:solidFill>
                  <a:schemeClr val="tx1"/>
                </a:solidFill>
              </a:rPr>
              <a:t>hadron</a:t>
            </a:r>
            <a:r>
              <a:rPr lang="en-US" sz="3200" i="1" dirty="0" smtClean="0">
                <a:solidFill>
                  <a:schemeClr val="tx1"/>
                </a:solidFill>
              </a:rPr>
              <a:t> interactions!</a:t>
            </a:r>
            <a:endParaRPr lang="en-US" sz="3200" i="1"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INFN Ferrrara, June 17, 2010</a:t>
            </a:r>
            <a:endParaRPr lang="en-US"/>
          </a:p>
        </p:txBody>
      </p:sp>
      <p:sp>
        <p:nvSpPr>
          <p:cNvPr id="1459202" name="Rectangle 2"/>
          <p:cNvSpPr>
            <a:spLocks noGrp="1" noChangeArrowheads="1"/>
          </p:cNvSpPr>
          <p:nvPr>
            <p:ph type="title"/>
          </p:nvPr>
        </p:nvSpPr>
        <p:spPr/>
        <p:txBody>
          <a:bodyPr/>
          <a:lstStyle/>
          <a:p>
            <a:r>
              <a:rPr lang="en-US"/>
              <a:t>QED vs. QCD</a:t>
            </a:r>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433513" y="6042025"/>
            <a:ext cx="1644650" cy="274638"/>
          </a:xfrm>
          <a:prstGeom prst="rect">
            <a:avLst/>
          </a:prstGeom>
          <a:noFill/>
          <a:ln w="9525">
            <a:noFill/>
            <a:miter lim="800000"/>
            <a:headEnd/>
            <a:tailEnd/>
          </a:ln>
          <a:effectLst/>
        </p:spPr>
        <p:txBody>
          <a:bodyPr wrap="none">
            <a:spAutoFit/>
          </a:bodyPr>
          <a:lstStyle/>
          <a:p>
            <a:r>
              <a:rPr lang="en-US" sz="1200">
                <a:solidFill>
                  <a:schemeClr val="tx1"/>
                </a:solidFill>
                <a:latin typeface="Arial" charset="0"/>
              </a:rPr>
              <a:t>observation &amp; models</a:t>
            </a:r>
          </a:p>
        </p:txBody>
      </p:sp>
      <p:sp>
        <p:nvSpPr>
          <p:cNvPr id="1459206" name="Rectangle 6"/>
          <p:cNvSpPr>
            <a:spLocks noChangeArrowheads="1"/>
          </p:cNvSpPr>
          <p:nvPr/>
        </p:nvSpPr>
        <p:spPr bwMode="auto">
          <a:xfrm>
            <a:off x="4365625" y="5943600"/>
            <a:ext cx="1838325" cy="457200"/>
          </a:xfrm>
          <a:prstGeom prst="rect">
            <a:avLst/>
          </a:prstGeom>
          <a:noFill/>
          <a:ln w="9525">
            <a:noFill/>
            <a:miter lim="800000"/>
            <a:headEnd/>
            <a:tailEnd/>
          </a:ln>
          <a:effectLst/>
        </p:spPr>
        <p:txBody>
          <a:bodyPr wrap="none">
            <a:spAutoFit/>
          </a:bodyPr>
          <a:lstStyle/>
          <a:p>
            <a:r>
              <a:rPr lang="en-US" sz="1200">
                <a:solidFill>
                  <a:srgbClr val="FF0000"/>
                </a:solidFill>
                <a:latin typeface="Arial" charset="0"/>
              </a:rPr>
              <a:t>precision measurements</a:t>
            </a:r>
          </a:p>
          <a:p>
            <a:r>
              <a:rPr lang="en-US" sz="1200">
                <a:solidFill>
                  <a:srgbClr val="FF0000"/>
                </a:solidFill>
                <a:latin typeface="Arial" charset="0"/>
              </a:rPr>
              <a:t>&amp; fundamental theory</a:t>
            </a:r>
          </a:p>
        </p:txBody>
      </p:sp>
      <p:sp>
        <p:nvSpPr>
          <p:cNvPr id="1459207" name="Oval 7"/>
          <p:cNvSpPr>
            <a:spLocks noChangeArrowheads="1"/>
          </p:cNvSpPr>
          <p:nvPr/>
        </p:nvSpPr>
        <p:spPr bwMode="auto">
          <a:xfrm>
            <a:off x="5692775" y="4748213"/>
            <a:ext cx="381000" cy="838200"/>
          </a:xfrm>
          <a:prstGeom prst="ellipse">
            <a:avLst/>
          </a:prstGeom>
          <a:noFill/>
          <a:ln w="34925">
            <a:solidFill>
              <a:srgbClr val="FF0000"/>
            </a:solidFill>
            <a:round/>
            <a:headEnd/>
            <a:tailEnd/>
          </a:ln>
          <a:effectLst/>
        </p:spPr>
        <p:txBody>
          <a:bodyPr wrap="none" anchor="ctr"/>
          <a:lstStyle/>
          <a:p>
            <a:endParaRPr lang="en-US"/>
          </a:p>
        </p:txBody>
      </p:sp>
      <p:sp>
        <p:nvSpPr>
          <p:cNvPr id="11" name="Slide Number Placeholder 10"/>
          <p:cNvSpPr>
            <a:spLocks noGrp="1"/>
          </p:cNvSpPr>
          <p:nvPr>
            <p:ph type="sldNum" sz="quarter" idx="12"/>
          </p:nvPr>
        </p:nvSpPr>
        <p:spPr/>
        <p:txBody>
          <a:bodyPr/>
          <a:lstStyle/>
          <a:p>
            <a:fld id="{CC80A51C-0834-4D37-9F6C-E61A03BDE5A5}" type="slidenum">
              <a:rPr lang="en-US" smtClean="0"/>
              <a:pPr/>
              <a:t>53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59207"/>
                                        </p:tgtEl>
                                        <p:attrNameLst>
                                          <p:attrName>style.visibility</p:attrName>
                                        </p:attrNameLst>
                                      </p:cBhvr>
                                      <p:to>
                                        <p:strVal val="visible"/>
                                      </p:to>
                                    </p:set>
                                    <p:animEffect transition="in" filter="diamond(in)">
                                      <p:cBhvr>
                                        <p:cTn id="7" dur="2000"/>
                                        <p:tgtEl>
                                          <p:spTgt spid="145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20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INFN Ferrrara, June 17, 2010</a:t>
            </a:r>
            <a:endParaRPr lang="en-US"/>
          </a:p>
        </p:txBody>
      </p:sp>
      <p:sp>
        <p:nvSpPr>
          <p:cNvPr id="1461250" name="Rectangle 2"/>
          <p:cNvSpPr>
            <a:spLocks noGrp="1" noChangeArrowheads="1"/>
          </p:cNvSpPr>
          <p:nvPr>
            <p:ph type="title"/>
          </p:nvPr>
        </p:nvSpPr>
        <p:spPr/>
        <p:txBody>
          <a:bodyPr/>
          <a:lstStyle/>
          <a:p>
            <a:r>
              <a:rPr lang="en-US" dirty="0" smtClean="0"/>
              <a:t>Glancing Into the Future:</a:t>
            </a:r>
            <a:br>
              <a:rPr lang="en-US" dirty="0" smtClean="0"/>
            </a:br>
            <a:r>
              <a:rPr lang="en-US" dirty="0" smtClean="0"/>
              <a:t>The </a:t>
            </a:r>
            <a:r>
              <a:rPr lang="en-US" dirty="0"/>
              <a:t>Electron-Ion Collider</a:t>
            </a:r>
          </a:p>
        </p:txBody>
      </p:sp>
      <p:sp>
        <p:nvSpPr>
          <p:cNvPr id="1461251" name="Rectangle 3"/>
          <p:cNvSpPr>
            <a:spLocks noGrp="1" noChangeArrowheads="1"/>
          </p:cNvSpPr>
          <p:nvPr>
            <p:ph type="body" idx="1"/>
          </p:nvPr>
        </p:nvSpPr>
        <p:spPr/>
        <p:txBody>
          <a:bodyPr/>
          <a:lstStyle/>
          <a:p>
            <a:r>
              <a:rPr lang="en-US" dirty="0"/>
              <a:t>Design and build a new facility with the capability of colliding a beam of electrons with a wide variety of nuclei as well as polarized protons and light ions: the Electron-Ion Collider </a:t>
            </a:r>
          </a:p>
        </p:txBody>
      </p:sp>
      <p:pic>
        <p:nvPicPr>
          <p:cNvPr id="1461252" name="Picture 4"/>
          <p:cNvPicPr>
            <a:picLocks noChangeAspect="1" noChangeArrowheads="1"/>
          </p:cNvPicPr>
          <p:nvPr/>
        </p:nvPicPr>
        <p:blipFill>
          <a:blip r:embed="rId3" cstate="print"/>
          <a:srcRect/>
          <a:stretch>
            <a:fillRect/>
          </a:stretch>
        </p:blipFill>
        <p:spPr bwMode="auto">
          <a:xfrm>
            <a:off x="3200400" y="3810000"/>
            <a:ext cx="2667000" cy="2466975"/>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INFN Ferrrara, June 17, 2010</a:t>
            </a:r>
            <a:endParaRPr lang="en-US" dirty="0"/>
          </a:p>
        </p:txBody>
      </p:sp>
      <p:sp>
        <p:nvSpPr>
          <p:cNvPr id="1528834" name="Rectangle 2"/>
          <p:cNvSpPr>
            <a:spLocks noGrp="1" noChangeArrowheads="1"/>
          </p:cNvSpPr>
          <p:nvPr>
            <p:ph type="title"/>
          </p:nvPr>
        </p:nvSpPr>
        <p:spPr/>
        <p:txBody>
          <a:bodyPr/>
          <a:lstStyle/>
          <a:p>
            <a:r>
              <a:rPr lang="en-US" sz="4000"/>
              <a:t>The EIC: Communities Coming Together</a:t>
            </a:r>
          </a:p>
        </p:txBody>
      </p:sp>
      <p:sp>
        <p:nvSpPr>
          <p:cNvPr id="1528835" name="Rectangle 3"/>
          <p:cNvSpPr>
            <a:spLocks noGrp="1" noChangeArrowheads="1"/>
          </p:cNvSpPr>
          <p:nvPr>
            <p:ph type="body" idx="1"/>
          </p:nvPr>
        </p:nvSpPr>
        <p:spPr>
          <a:xfrm>
            <a:off x="228600" y="1295400"/>
            <a:ext cx="8686800" cy="4495800"/>
          </a:xfrm>
        </p:spPr>
        <p:txBody>
          <a:bodyPr/>
          <a:lstStyle/>
          <a:p>
            <a:r>
              <a:rPr lang="en-US" sz="2800" dirty="0"/>
              <a:t>At RHIC, heavy ions and nucleon spin structure already meet, but in some sense by “chance”</a:t>
            </a:r>
          </a:p>
          <a:p>
            <a:pPr lvl="1"/>
            <a:r>
              <a:rPr lang="en-US" sz="2400" dirty="0"/>
              <a:t>Genuinely different physics</a:t>
            </a:r>
          </a:p>
          <a:p>
            <a:pPr lvl="1"/>
            <a:r>
              <a:rPr lang="en-US" sz="2400" dirty="0"/>
              <a:t>Communities come from different backgrounds</a:t>
            </a:r>
          </a:p>
          <a:p>
            <a:pPr lvl="1"/>
            <a:r>
              <a:rPr lang="en-US" sz="2400" dirty="0"/>
              <a:t>Bound by an accelerator that has capabilities relevant to both</a:t>
            </a:r>
          </a:p>
          <a:p>
            <a:endParaRPr lang="en-US" sz="2800" dirty="0" smtClean="0"/>
          </a:p>
          <a:p>
            <a:r>
              <a:rPr lang="en-US" sz="2800" dirty="0" smtClean="0"/>
              <a:t>Proposed </a:t>
            </a:r>
            <a:r>
              <a:rPr lang="en-US" sz="2800" dirty="0"/>
              <a:t>EIC a facility where heavy ion and nucleon structure communities truly come together, peering into various forms of </a:t>
            </a:r>
            <a:r>
              <a:rPr lang="en-US" sz="2800" dirty="0" err="1"/>
              <a:t>hadronic</a:t>
            </a:r>
            <a:r>
              <a:rPr lang="en-US" sz="2800" dirty="0"/>
              <a:t> matter to </a:t>
            </a:r>
            <a:r>
              <a:rPr lang="en-US" sz="2800" dirty="0" smtClean="0"/>
              <a:t>continue to uncover </a:t>
            </a:r>
            <a:r>
              <a:rPr lang="en-US" sz="2800" dirty="0"/>
              <a:t>the secrets </a:t>
            </a:r>
            <a:r>
              <a:rPr lang="en-US" sz="2800" dirty="0" smtClean="0"/>
              <a:t>and subtleties of QCD  . </a:t>
            </a:r>
            <a:r>
              <a:rPr lang="en-US" sz="2800" dirty="0"/>
              <a:t>. .</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28835">
                                            <p:txEl>
                                              <p:pRg st="5" end="5"/>
                                            </p:txEl>
                                          </p:spTgt>
                                        </p:tgtEl>
                                        <p:attrNameLst>
                                          <p:attrName>style.visibility</p:attrName>
                                        </p:attrNameLst>
                                      </p:cBhvr>
                                      <p:to>
                                        <p:strVal val="visible"/>
                                      </p:to>
                                    </p:set>
                                    <p:animEffect transition="in" filter="blinds(horizontal)">
                                      <p:cBhvr>
                                        <p:cTn id="7" dur="500"/>
                                        <p:tgtEl>
                                          <p:spTgt spid="15288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INFN Ferrrara, June 17, 2010</a:t>
            </a:r>
            <a:endParaRPr lang="en-US"/>
          </a:p>
        </p:txBody>
      </p:sp>
      <p:sp>
        <p:nvSpPr>
          <p:cNvPr id="1463298" name="Rectangle 2"/>
          <p:cNvSpPr>
            <a:spLocks noGrp="1" noChangeArrowheads="1"/>
          </p:cNvSpPr>
          <p:nvPr>
            <p:ph type="title"/>
          </p:nvPr>
        </p:nvSpPr>
        <p:spPr/>
        <p:txBody>
          <a:bodyPr/>
          <a:lstStyle/>
          <a:p>
            <a:r>
              <a:rPr lang="en-US"/>
              <a:t>Conclusions and Prospects</a:t>
            </a:r>
          </a:p>
        </p:txBody>
      </p:sp>
      <p:sp>
        <p:nvSpPr>
          <p:cNvPr id="1463299" name="Rectangle 3"/>
          <p:cNvSpPr>
            <a:spLocks noGrp="1" noChangeArrowheads="1"/>
          </p:cNvSpPr>
          <p:nvPr>
            <p:ph type="body" idx="1"/>
          </p:nvPr>
        </p:nvSpPr>
        <p:spPr>
          <a:xfrm>
            <a:off x="228600" y="990600"/>
            <a:ext cx="8686800" cy="5410200"/>
          </a:xfrm>
        </p:spPr>
        <p:txBody>
          <a:bodyPr/>
          <a:lstStyle/>
          <a:p>
            <a:pPr>
              <a:lnSpc>
                <a:spcPct val="90000"/>
              </a:lnSpc>
            </a:pPr>
            <a:r>
              <a:rPr lang="en-US" sz="2400" dirty="0"/>
              <a:t>After </a:t>
            </a:r>
            <a:r>
              <a:rPr lang="en-US" sz="2400" dirty="0" smtClean="0"/>
              <a:t>&gt; 40 years of studying </a:t>
            </a:r>
            <a:r>
              <a:rPr lang="en-US" sz="2400" dirty="0"/>
              <a:t>the internal structure of the nucleon and nuclei, we remain far from the ultimate goal of being able to describe nuclear matter in terms of its quark and gluon degrees of freedom</a:t>
            </a:r>
            <a:r>
              <a:rPr lang="en-US" sz="2400" dirty="0" smtClean="0"/>
              <a:t>!</a:t>
            </a:r>
            <a:endParaRPr lang="en-US" sz="2400" dirty="0"/>
          </a:p>
          <a:p>
            <a:pPr>
              <a:lnSpc>
                <a:spcPct val="90000"/>
              </a:lnSpc>
            </a:pPr>
            <a:endParaRPr lang="en-US" sz="2400" dirty="0" smtClean="0"/>
          </a:p>
          <a:p>
            <a:pPr>
              <a:lnSpc>
                <a:spcPct val="90000"/>
              </a:lnSpc>
            </a:pPr>
            <a:r>
              <a:rPr lang="en-US" sz="2400" dirty="0" smtClean="0"/>
              <a:t>Further </a:t>
            </a:r>
            <a:r>
              <a:rPr lang="en-US" sz="2400" dirty="0"/>
              <a:t>data from RHIC will </a:t>
            </a:r>
            <a:r>
              <a:rPr lang="en-US" sz="2400" dirty="0" smtClean="0"/>
              <a:t>better </a:t>
            </a:r>
            <a:r>
              <a:rPr lang="en-US" sz="2400" dirty="0"/>
              <a:t>constrain the </a:t>
            </a:r>
            <a:r>
              <a:rPr lang="en-US" sz="2400" dirty="0" err="1" smtClean="0"/>
              <a:t>helicity</a:t>
            </a:r>
            <a:r>
              <a:rPr lang="en-US" sz="2400" dirty="0" smtClean="0"/>
              <a:t> distributions within the proton </a:t>
            </a:r>
            <a:r>
              <a:rPr lang="en-US" sz="2400" dirty="0"/>
              <a:t>and continue to push forward knowledge of the </a:t>
            </a:r>
            <a:r>
              <a:rPr lang="en-US" sz="2400" dirty="0" smtClean="0"/>
              <a:t>quantum mechanical spin-momentum correlations of </a:t>
            </a:r>
            <a:r>
              <a:rPr lang="en-US" sz="2400" dirty="0" err="1" smtClean="0"/>
              <a:t>partons</a:t>
            </a:r>
            <a:r>
              <a:rPr lang="en-US" sz="2400" dirty="0" smtClean="0"/>
              <a:t> in nucleons.</a:t>
            </a:r>
            <a:endParaRPr lang="en-US" sz="2400" dirty="0"/>
          </a:p>
          <a:p>
            <a:pPr>
              <a:lnSpc>
                <a:spcPct val="90000"/>
              </a:lnSpc>
            </a:pPr>
            <a:endParaRPr lang="en-US" sz="2400" dirty="0" smtClean="0"/>
          </a:p>
          <a:p>
            <a:pPr>
              <a:lnSpc>
                <a:spcPct val="90000"/>
              </a:lnSpc>
            </a:pPr>
            <a:r>
              <a:rPr lang="en-US" sz="2400" dirty="0" smtClean="0"/>
              <a:t>The </a:t>
            </a:r>
            <a:r>
              <a:rPr lang="en-US" sz="2400" dirty="0"/>
              <a:t>EIC promises to usher in a new era of precision measurements that will probe the behavior of quarks and gluons in nucleons as well as nuclei, bringing us to a new phase in understanding the rich complexities of QCD in matter.</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56</a:t>
            </a:fld>
            <a:endParaRPr lang="en-US"/>
          </a:p>
        </p:txBody>
      </p:sp>
      <p:sp>
        <p:nvSpPr>
          <p:cNvPr id="6" name="Rectangle 5"/>
          <p:cNvSpPr/>
          <p:nvPr/>
        </p:nvSpPr>
        <p:spPr>
          <a:xfrm>
            <a:off x="609600" y="2111276"/>
            <a:ext cx="7924800" cy="2751522"/>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There’s a large and diverse community of people—at RHIC and complementary facilities—driven to continue exploring </a:t>
            </a:r>
            <a:r>
              <a:rPr lang="en-US" sz="3200" i="1" smtClean="0">
                <a:solidFill>
                  <a:schemeClr val="tx1"/>
                </a:solidFill>
              </a:rPr>
              <a:t>QCD and coaxing </a:t>
            </a:r>
            <a:r>
              <a:rPr lang="en-US" sz="3200" i="1" dirty="0" smtClean="0">
                <a:solidFill>
                  <a:schemeClr val="tx1"/>
                </a:solidFill>
              </a:rPr>
              <a:t>the secrets out of one of the most fundamental building blocks of the world around us.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63299">
                                            <p:txEl>
                                              <p:pRg st="2" end="2"/>
                                            </p:txEl>
                                          </p:spTgt>
                                        </p:tgtEl>
                                        <p:attrNameLst>
                                          <p:attrName>style.visibility</p:attrName>
                                        </p:attrNameLst>
                                      </p:cBhvr>
                                      <p:to>
                                        <p:strVal val="visible"/>
                                      </p:to>
                                    </p:set>
                                    <p:animEffect transition="in" filter="blinds(horizontal)">
                                      <p:cBhvr>
                                        <p:cTn id="7" dur="500"/>
                                        <p:tgtEl>
                                          <p:spTgt spid="14632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63299">
                                            <p:txEl>
                                              <p:pRg st="4" end="4"/>
                                            </p:txEl>
                                          </p:spTgt>
                                        </p:tgtEl>
                                        <p:attrNameLst>
                                          <p:attrName>style.visibility</p:attrName>
                                        </p:attrNameLst>
                                      </p:cBhvr>
                                      <p:to>
                                        <p:strVal val="visible"/>
                                      </p:to>
                                    </p:set>
                                    <p:animEffect transition="in" filter="blinds(horizontal)">
                                      <p:cBhvr>
                                        <p:cTn id="12" dur="500"/>
                                        <p:tgtEl>
                                          <p:spTgt spid="146329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INFN Ferrrara, June 17, 2010</a:t>
            </a:r>
            <a:endParaRPr lang="en-US"/>
          </a:p>
        </p:txBody>
      </p:sp>
      <p:sp>
        <p:nvSpPr>
          <p:cNvPr id="132100" name="Rectangle 4"/>
          <p:cNvSpPr>
            <a:spLocks noGrp="1" noChangeArrowheads="1"/>
          </p:cNvSpPr>
          <p:nvPr>
            <p:ph type="title"/>
          </p:nvPr>
        </p:nvSpPr>
        <p:spPr/>
        <p:txBody>
          <a:bodyPr/>
          <a:lstStyle/>
          <a:p>
            <a:r>
              <a:rPr lang="en-US"/>
              <a:t>Additional Material</a:t>
            </a:r>
          </a:p>
        </p:txBody>
      </p:sp>
      <p:sp>
        <p:nvSpPr>
          <p:cNvPr id="6" name="Slide Number Placeholder 5"/>
          <p:cNvSpPr>
            <a:spLocks noGrp="1"/>
          </p:cNvSpPr>
          <p:nvPr>
            <p:ph type="sldNum" sz="quarter" idx="12"/>
          </p:nvPr>
        </p:nvSpPr>
        <p:spPr/>
        <p:txBody>
          <a:bodyPr/>
          <a:lstStyle/>
          <a:p>
            <a:fld id="{CC80A51C-0834-4D37-9F6C-E61A03BDE5A5}" type="slidenum">
              <a:rPr lang="en-US" smtClean="0"/>
              <a:pPr/>
              <a:t>57</a:t>
            </a:fld>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INFN Ferrrara, June 17, 2010</a:t>
            </a:r>
            <a:endParaRPr lang="en-US"/>
          </a:p>
        </p:txBody>
      </p:sp>
      <p:sp>
        <p:nvSpPr>
          <p:cNvPr id="7" name="Slide Number Placeholder 5"/>
          <p:cNvSpPr>
            <a:spLocks noGrp="1"/>
          </p:cNvSpPr>
          <p:nvPr>
            <p:ph type="sldNum" sz="quarter" idx="12"/>
          </p:nvPr>
        </p:nvSpPr>
        <p:spPr/>
        <p:txBody>
          <a:bodyPr/>
          <a:lstStyle/>
          <a:p>
            <a:fld id="{070965C7-7C33-42A5-9C57-002C8026A865}" type="slidenum">
              <a:rPr lang="en-US"/>
              <a:pPr/>
              <a:t>58</a:t>
            </a:fld>
            <a:endParaRPr lang="en-US"/>
          </a:p>
        </p:txBody>
      </p:sp>
      <p:sp>
        <p:nvSpPr>
          <p:cNvPr id="1162242" name="Rectangle 2"/>
          <p:cNvSpPr>
            <a:spLocks noGrp="1" noChangeArrowheads="1"/>
          </p:cNvSpPr>
          <p:nvPr>
            <p:ph type="title"/>
          </p:nvPr>
        </p:nvSpPr>
        <p:spPr/>
        <p:txBody>
          <a:bodyPr/>
          <a:lstStyle/>
          <a:p>
            <a:r>
              <a:rPr lang="en-US" sz="3600"/>
              <a:t>Polarization-averaged cross sections at </a:t>
            </a:r>
            <a:r>
              <a:rPr lang="en-US" sz="3600">
                <a:cs typeface="Arial" pitchFamily="34" charset="0"/>
              </a:rPr>
              <a:t>√</a:t>
            </a:r>
            <a:r>
              <a:rPr lang="en-US" sz="3600"/>
              <a:t>s=200 GeV</a:t>
            </a:r>
          </a:p>
        </p:txBody>
      </p:sp>
      <p:pic>
        <p:nvPicPr>
          <p:cNvPr id="1162244" name="Picture 4" descr="three_rapidities_pt_compare_with_pqcd"/>
          <p:cNvPicPr>
            <a:picLocks noChangeAspect="1" noChangeArrowheads="1"/>
          </p:cNvPicPr>
          <p:nvPr/>
        </p:nvPicPr>
        <p:blipFill>
          <a:blip r:embed="rId3" cstate="print"/>
          <a:srcRect/>
          <a:stretch>
            <a:fillRect/>
          </a:stretch>
        </p:blipFill>
        <p:spPr bwMode="auto">
          <a:xfrm>
            <a:off x="1219200" y="1158875"/>
            <a:ext cx="6477000" cy="4394200"/>
          </a:xfrm>
          <a:prstGeom prst="rect">
            <a:avLst/>
          </a:prstGeom>
          <a:noFill/>
        </p:spPr>
      </p:pic>
      <p:sp>
        <p:nvSpPr>
          <p:cNvPr id="1162243" name="Text Box 3"/>
          <p:cNvSpPr txBox="1">
            <a:spLocks noChangeArrowheads="1"/>
          </p:cNvSpPr>
          <p:nvPr/>
        </p:nvSpPr>
        <p:spPr bwMode="auto">
          <a:xfrm>
            <a:off x="838200" y="5537200"/>
            <a:ext cx="7635875" cy="1016000"/>
          </a:xfrm>
          <a:prstGeom prst="rect">
            <a:avLst/>
          </a:prstGeom>
          <a:solidFill>
            <a:srgbClr val="00FFCC"/>
          </a:solidFill>
          <a:ln w="9525">
            <a:solidFill>
              <a:schemeClr val="tx1"/>
            </a:solidFill>
            <a:miter lim="800000"/>
            <a:headEnd/>
            <a:tailEnd/>
          </a:ln>
          <a:effectLst/>
        </p:spPr>
        <p:txBody>
          <a:bodyPr>
            <a:spAutoFit/>
          </a:bodyPr>
          <a:lstStyle/>
          <a:p>
            <a:pPr algn="l"/>
            <a:r>
              <a:rPr lang="en-US" sz="3000" i="1">
                <a:solidFill>
                  <a:schemeClr val="tx1"/>
                </a:solidFill>
              </a:rPr>
              <a:t>Good description at 200 GeV over all rapidities down to p</a:t>
            </a:r>
            <a:r>
              <a:rPr lang="en-US" sz="3000" i="1" baseline="-25000">
                <a:solidFill>
                  <a:schemeClr val="tx1"/>
                </a:solidFill>
              </a:rPr>
              <a:t>T </a:t>
            </a:r>
            <a:r>
              <a:rPr lang="en-US" sz="3000" i="1">
                <a:solidFill>
                  <a:schemeClr val="tx1"/>
                </a:solidFill>
              </a:rPr>
              <a:t>of 1-2 GeV/c.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2243"/>
                                        </p:tgtEl>
                                        <p:attrNameLst>
                                          <p:attrName>style.visibility</p:attrName>
                                        </p:attrNameLst>
                                      </p:cBhvr>
                                      <p:to>
                                        <p:strVal val="visible"/>
                                      </p:to>
                                    </p:set>
                                    <p:anim calcmode="lin" valueType="num">
                                      <p:cBhvr additive="base">
                                        <p:cTn id="7" dur="500" fill="hold"/>
                                        <p:tgtEl>
                                          <p:spTgt spid="1162243"/>
                                        </p:tgtEl>
                                        <p:attrNameLst>
                                          <p:attrName>ppt_x</p:attrName>
                                        </p:attrNameLst>
                                      </p:cBhvr>
                                      <p:tavLst>
                                        <p:tav tm="0">
                                          <p:val>
                                            <p:strVal val="#ppt_x"/>
                                          </p:val>
                                        </p:tav>
                                        <p:tav tm="100000">
                                          <p:val>
                                            <p:strVal val="#ppt_x"/>
                                          </p:val>
                                        </p:tav>
                                      </p:tavLst>
                                    </p:anim>
                                    <p:anim calcmode="lin" valueType="num">
                                      <p:cBhvr additive="base">
                                        <p:cTn id="8" dur="500" fill="hold"/>
                                        <p:tgtEl>
                                          <p:spTgt spid="1162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INFN Ferrrara, June 17, 2010</a:t>
            </a:r>
            <a:endParaRPr lang="en-US"/>
          </a:p>
        </p:txBody>
      </p:sp>
      <p:sp>
        <p:nvSpPr>
          <p:cNvPr id="1613826" name="Text Box 2"/>
          <p:cNvSpPr txBox="1">
            <a:spLocks noChangeArrowheads="1"/>
          </p:cNvSpPr>
          <p:nvPr/>
        </p:nvSpPr>
        <p:spPr bwMode="auto">
          <a:xfrm>
            <a:off x="5715000" y="1524000"/>
            <a:ext cx="3429000" cy="4114800"/>
          </a:xfrm>
          <a:prstGeom prst="rect">
            <a:avLst/>
          </a:prstGeom>
          <a:noFill/>
          <a:ln w="9525">
            <a:noFill/>
            <a:miter lim="800000"/>
            <a:headEnd/>
            <a:tailEnd/>
          </a:ln>
          <a:effectLst/>
        </p:spPr>
        <p:txBody>
          <a:bodyPr>
            <a:spAutoFit/>
          </a:bodyPr>
          <a:lstStyle/>
          <a:p>
            <a:pPr algn="l"/>
            <a:r>
              <a:rPr lang="en-US" sz="2000"/>
              <a:t>Comparison of NLO pQCD calculations with BRAHMS </a:t>
            </a:r>
            <a:r>
              <a:rPr lang="en-US" sz="2000">
                <a:latin typeface="Symbol" pitchFamily="18" charset="2"/>
              </a:rPr>
              <a:t>p</a:t>
            </a:r>
            <a:r>
              <a:rPr lang="en-US" sz="2000" baseline="30000"/>
              <a:t> </a:t>
            </a:r>
            <a:r>
              <a:rPr lang="en-US" sz="2000"/>
              <a:t>data at high rapidity. The calculations are for a scale factor of </a:t>
            </a:r>
            <a:r>
              <a:rPr lang="en-US" sz="2000">
                <a:latin typeface="Symbol" pitchFamily="18" charset="2"/>
              </a:rPr>
              <a:t>m</a:t>
            </a:r>
            <a:r>
              <a:rPr lang="en-US" sz="2000"/>
              <a:t>=p</a:t>
            </a:r>
            <a:r>
              <a:rPr lang="en-US" sz="2000" baseline="-25000"/>
              <a:t>T</a:t>
            </a:r>
            <a:r>
              <a:rPr lang="en-US" sz="2000"/>
              <a:t>, KKP (solid) and DSS (dashed) with CTEQ5 and CTEQ6.5.</a:t>
            </a:r>
          </a:p>
          <a:p>
            <a:pPr algn="l"/>
            <a:endParaRPr lang="en-US" sz="2000"/>
          </a:p>
          <a:p>
            <a:pPr algn="l"/>
            <a:r>
              <a:rPr lang="en-US" sz="2000"/>
              <a:t>Surprisingly good description of data, in apparent disagreement with earlier analysis of ISR </a:t>
            </a:r>
            <a:r>
              <a:rPr lang="en-US">
                <a:latin typeface="Symbol" pitchFamily="18" charset="2"/>
              </a:rPr>
              <a:t>p</a:t>
            </a:r>
            <a:r>
              <a:rPr lang="en-US" baseline="30000"/>
              <a:t>0</a:t>
            </a:r>
            <a:r>
              <a:rPr lang="en-US"/>
              <a:t> </a:t>
            </a:r>
            <a:r>
              <a:rPr lang="en-US" sz="2000"/>
              <a:t>data at 53 GeV.</a:t>
            </a:r>
          </a:p>
        </p:txBody>
      </p:sp>
      <p:pic>
        <p:nvPicPr>
          <p:cNvPr id="1613827" name="Picture 3"/>
          <p:cNvPicPr>
            <a:picLocks noChangeAspect="1" noChangeArrowheads="1"/>
          </p:cNvPicPr>
          <p:nvPr/>
        </p:nvPicPr>
        <p:blipFill>
          <a:blip r:embed="rId3" cstate="print"/>
          <a:srcRect/>
          <a:stretch>
            <a:fillRect/>
          </a:stretch>
        </p:blipFill>
        <p:spPr bwMode="auto">
          <a:xfrm>
            <a:off x="304800" y="1219200"/>
            <a:ext cx="5105400" cy="4440238"/>
          </a:xfrm>
          <a:prstGeom prst="rect">
            <a:avLst/>
          </a:prstGeom>
          <a:noFill/>
          <a:ln w="9525">
            <a:noFill/>
            <a:miter lim="800000"/>
            <a:headEnd/>
            <a:tailEnd/>
          </a:ln>
          <a:effectLst/>
        </p:spPr>
      </p:pic>
      <p:sp>
        <p:nvSpPr>
          <p:cNvPr id="1613828" name="Rectangle 4"/>
          <p:cNvSpPr>
            <a:spLocks noGrp="1" noChangeArrowheads="1"/>
          </p:cNvSpPr>
          <p:nvPr>
            <p:ph type="title"/>
          </p:nvPr>
        </p:nvSpPr>
        <p:spPr>
          <a:noFill/>
          <a:ln/>
        </p:spPr>
        <p:txBody>
          <a:bodyPr/>
          <a:lstStyle/>
          <a:p>
            <a:r>
              <a:rPr lang="en-US" sz="3600"/>
              <a:t>√s=62.4 GeV</a:t>
            </a:r>
            <a:br>
              <a:rPr lang="en-US" sz="3600"/>
            </a:br>
            <a:r>
              <a:rPr lang="en-US" sz="3600"/>
              <a:t>Forward pions</a:t>
            </a:r>
          </a:p>
        </p:txBody>
      </p:sp>
      <p:pic>
        <p:nvPicPr>
          <p:cNvPr id="1613829" name="Picture 5" descr="BRAHMSlogo"/>
          <p:cNvPicPr>
            <a:picLocks noChangeAspect="1" noChangeArrowheads="1"/>
          </p:cNvPicPr>
          <p:nvPr/>
        </p:nvPicPr>
        <p:blipFill>
          <a:blip r:embed="rId4" cstate="print"/>
          <a:srcRect/>
          <a:stretch>
            <a:fillRect/>
          </a:stretch>
        </p:blipFill>
        <p:spPr bwMode="auto">
          <a:xfrm>
            <a:off x="3505200" y="2362200"/>
            <a:ext cx="1371600" cy="733425"/>
          </a:xfrm>
          <a:prstGeom prst="rect">
            <a:avLst/>
          </a:prstGeom>
          <a:noFill/>
        </p:spPr>
      </p:pic>
      <p:sp>
        <p:nvSpPr>
          <p:cNvPr id="1613830" name="Text Box 6"/>
          <p:cNvSpPr txBox="1">
            <a:spLocks noChangeArrowheads="1"/>
          </p:cNvSpPr>
          <p:nvPr/>
        </p:nvSpPr>
        <p:spPr bwMode="auto">
          <a:xfrm>
            <a:off x="6019800" y="5715000"/>
            <a:ext cx="2130425" cy="466725"/>
          </a:xfrm>
          <a:prstGeom prst="rect">
            <a:avLst/>
          </a:prstGeom>
          <a:solidFill>
            <a:srgbClr val="00FFCC"/>
          </a:solidFill>
          <a:ln w="9525">
            <a:solidFill>
              <a:schemeClr val="tx1"/>
            </a:solidFill>
            <a:miter lim="800000"/>
            <a:headEnd/>
            <a:tailEnd/>
          </a:ln>
          <a:effectLst/>
        </p:spPr>
        <p:txBody>
          <a:bodyPr wrap="none">
            <a:spAutoFit/>
          </a:bodyPr>
          <a:lstStyle/>
          <a:p>
            <a:r>
              <a:rPr lang="en-US">
                <a:solidFill>
                  <a:schemeClr val="tx1"/>
                </a:solidFill>
              </a:rPr>
              <a:t>Still not so bad!</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59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3830"/>
                                        </p:tgtEl>
                                        <p:attrNameLst>
                                          <p:attrName>style.visibility</p:attrName>
                                        </p:attrNameLst>
                                      </p:cBhvr>
                                      <p:to>
                                        <p:strVal val="visible"/>
                                      </p:to>
                                    </p:set>
                                    <p:anim calcmode="lin" valueType="num">
                                      <p:cBhvr additive="base">
                                        <p:cTn id="7" dur="500" fill="hold"/>
                                        <p:tgtEl>
                                          <p:spTgt spid="1613830"/>
                                        </p:tgtEl>
                                        <p:attrNameLst>
                                          <p:attrName>ppt_x</p:attrName>
                                        </p:attrNameLst>
                                      </p:cBhvr>
                                      <p:tavLst>
                                        <p:tav tm="0">
                                          <p:val>
                                            <p:strVal val="#ppt_x"/>
                                          </p:val>
                                        </p:tav>
                                        <p:tav tm="100000">
                                          <p:val>
                                            <p:strVal val="#ppt_x"/>
                                          </p:val>
                                        </p:tav>
                                      </p:tavLst>
                                    </p:anim>
                                    <p:anim calcmode="lin" valueType="num">
                                      <p:cBhvr additive="base">
                                        <p:cTn id="8" dur="500" fill="hold"/>
                                        <p:tgtEl>
                                          <p:spTgt spid="1613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8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Studying Nucleon Structure in </a:t>
            </a:r>
            <a:r>
              <a:rPr lang="en-US" sz="4000" dirty="0" err="1" smtClean="0"/>
              <a:t>p+p</a:t>
            </a:r>
            <a:r>
              <a:rPr lang="en-US" sz="4000" dirty="0" smtClean="0"/>
              <a:t>: Reliance on Input from Simpler Systems</a:t>
            </a:r>
            <a:endParaRPr lang="en-US" sz="4000" dirty="0"/>
          </a:p>
        </p:txBody>
      </p:sp>
      <p:sp>
        <p:nvSpPr>
          <p:cNvPr id="7" name="Content Placeholder 6"/>
          <p:cNvSpPr>
            <a:spLocks noGrp="1"/>
          </p:cNvSpPr>
          <p:nvPr>
            <p:ph idx="1"/>
          </p:nvPr>
        </p:nvSpPr>
        <p:spPr/>
        <p:txBody>
          <a:bodyPr/>
          <a:lstStyle/>
          <a:p>
            <a:r>
              <a:rPr lang="en-US" u="sng" dirty="0" smtClean="0"/>
              <a:t>Disadvantage</a:t>
            </a:r>
            <a:r>
              <a:rPr lang="en-US" dirty="0" smtClean="0"/>
              <a:t> of </a:t>
            </a:r>
            <a:r>
              <a:rPr lang="en-US" dirty="0" err="1" smtClean="0"/>
              <a:t>hadronic</a:t>
            </a:r>
            <a:r>
              <a:rPr lang="en-US" dirty="0" smtClean="0"/>
              <a:t> collisions: much “messier” than DIS!  </a:t>
            </a:r>
            <a:r>
              <a:rPr lang="en-US" dirty="0" smtClean="0">
                <a:sym typeface="Wingdings" pitchFamily="2" charset="2"/>
              </a:rPr>
              <a:t> </a:t>
            </a:r>
            <a:r>
              <a:rPr lang="en-US" i="1" dirty="0" smtClean="0">
                <a:sym typeface="Wingdings" pitchFamily="2" charset="2"/>
              </a:rPr>
              <a:t>Rely on input from simpler systems</a:t>
            </a:r>
          </a:p>
          <a:p>
            <a:endParaRPr lang="en-US" dirty="0" smtClean="0">
              <a:sym typeface="Wingdings" pitchFamily="2" charset="2"/>
            </a:endParaRPr>
          </a:p>
          <a:p>
            <a:r>
              <a:rPr lang="en-US" dirty="0" smtClean="0">
                <a:sym typeface="Wingdings" pitchFamily="2" charset="2"/>
              </a:rPr>
              <a:t>The more we know from simpler systems such as DIS and </a:t>
            </a:r>
            <a:r>
              <a:rPr lang="en-US" dirty="0" err="1" smtClean="0">
                <a:sym typeface="Wingdings" pitchFamily="2" charset="2"/>
              </a:rPr>
              <a:t>e+e</a:t>
            </a:r>
            <a:r>
              <a:rPr lang="en-US" dirty="0" smtClean="0">
                <a:sym typeface="Wingdings" pitchFamily="2" charset="2"/>
              </a:rPr>
              <a:t>- annihilation, the more we can in turn learn from </a:t>
            </a:r>
            <a:r>
              <a:rPr lang="en-US" dirty="0" err="1" smtClean="0">
                <a:sym typeface="Wingdings" pitchFamily="2" charset="2"/>
              </a:rPr>
              <a:t>hadronic</a:t>
            </a:r>
            <a:r>
              <a:rPr lang="en-US" dirty="0" smtClean="0">
                <a:sym typeface="Wingdings" pitchFamily="2" charset="2"/>
              </a:rPr>
              <a:t> collisions!</a:t>
            </a:r>
            <a:endParaRPr lang="en-US" dirty="0"/>
          </a:p>
        </p:txBody>
      </p:sp>
      <p:sp>
        <p:nvSpPr>
          <p:cNvPr id="5" name="Footer Placeholder 4"/>
          <p:cNvSpPr>
            <a:spLocks noGrp="1"/>
          </p:cNvSpPr>
          <p:nvPr>
            <p:ph type="ftr" sz="quarter" idx="11"/>
          </p:nvPr>
        </p:nvSpPr>
        <p:spPr/>
        <p:txBody>
          <a:bodyPr/>
          <a:lstStyle/>
          <a:p>
            <a:r>
              <a:rPr lang="en-US" smtClean="0"/>
              <a:t>C. Aidala, INFN Ferrrara, June 17, 2010</a:t>
            </a:r>
            <a:endParaRPr lang="en-US" dirty="0"/>
          </a:p>
        </p:txBody>
      </p:sp>
      <p:sp>
        <p:nvSpPr>
          <p:cNvPr id="6" name="Slide Number Placeholder 5"/>
          <p:cNvSpPr>
            <a:spLocks noGrp="1"/>
          </p:cNvSpPr>
          <p:nvPr>
            <p:ph type="sldNum" sz="quarter" idx="12"/>
          </p:nvPr>
        </p:nvSpPr>
        <p:spPr/>
        <p:txBody>
          <a:bodyPr/>
          <a:lstStyle/>
          <a:p>
            <a:fld id="{DBCAA7B0-FB55-442B-B730-0F02697EC4DB}" type="slidenum">
              <a:rPr lang="en-US" smtClean="0"/>
              <a:pPr/>
              <a:t>6</a:t>
            </a:fld>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INFN Ferrrara, June 17, 2010</a:t>
            </a:r>
            <a:endParaRPr lang="en-US"/>
          </a:p>
        </p:txBody>
      </p:sp>
      <p:sp>
        <p:nvSpPr>
          <p:cNvPr id="1615874" name="Rectangle 2"/>
          <p:cNvSpPr>
            <a:spLocks noGrp="1" noChangeArrowheads="1"/>
          </p:cNvSpPr>
          <p:nvPr>
            <p:ph type="title"/>
          </p:nvPr>
        </p:nvSpPr>
        <p:spPr/>
        <p:txBody>
          <a:bodyPr/>
          <a:lstStyle/>
          <a:p>
            <a:r>
              <a:rPr lang="en-US" sz="3600"/>
              <a:t>√s=62.4 GeV</a:t>
            </a:r>
            <a:br>
              <a:rPr lang="en-US" sz="3600"/>
            </a:br>
            <a:r>
              <a:rPr lang="en-US" sz="3600"/>
              <a:t>Forward kaons</a:t>
            </a:r>
          </a:p>
        </p:txBody>
      </p:sp>
      <p:pic>
        <p:nvPicPr>
          <p:cNvPr id="1615875" name="Picture 3"/>
          <p:cNvPicPr>
            <a:picLocks noChangeAspect="1" noChangeArrowheads="1"/>
          </p:cNvPicPr>
          <p:nvPr/>
        </p:nvPicPr>
        <p:blipFill>
          <a:blip r:embed="rId3" cstate="print"/>
          <a:srcRect/>
          <a:stretch>
            <a:fillRect/>
          </a:stretch>
        </p:blipFill>
        <p:spPr bwMode="auto">
          <a:xfrm>
            <a:off x="304800" y="1219200"/>
            <a:ext cx="5105400" cy="4497388"/>
          </a:xfrm>
          <a:prstGeom prst="rect">
            <a:avLst/>
          </a:prstGeom>
          <a:noFill/>
          <a:ln w="9525">
            <a:noFill/>
            <a:miter lim="800000"/>
            <a:headEnd/>
            <a:tailEnd/>
          </a:ln>
          <a:effectLst/>
        </p:spPr>
      </p:pic>
      <p:sp>
        <p:nvSpPr>
          <p:cNvPr id="1615876" name="Text Box 4"/>
          <p:cNvSpPr txBox="1">
            <a:spLocks noChangeArrowheads="1"/>
          </p:cNvSpPr>
          <p:nvPr/>
        </p:nvSpPr>
        <p:spPr bwMode="auto">
          <a:xfrm>
            <a:off x="5486400" y="1600200"/>
            <a:ext cx="3505200" cy="3378200"/>
          </a:xfrm>
          <a:prstGeom prst="rect">
            <a:avLst/>
          </a:prstGeom>
          <a:noFill/>
          <a:ln w="9525">
            <a:noFill/>
            <a:miter lim="800000"/>
            <a:headEnd/>
            <a:tailEnd/>
          </a:ln>
          <a:effectLst/>
        </p:spPr>
        <p:txBody>
          <a:bodyPr>
            <a:spAutoFit/>
          </a:bodyPr>
          <a:lstStyle/>
          <a:p>
            <a:pPr algn="l"/>
            <a:r>
              <a:rPr lang="en-US"/>
              <a:t>K</a:t>
            </a:r>
            <a:r>
              <a:rPr lang="en-US" baseline="30000"/>
              <a:t>-</a:t>
            </a:r>
            <a:r>
              <a:rPr lang="en-US"/>
              <a:t> </a:t>
            </a:r>
            <a:r>
              <a:rPr lang="en-US" i="1"/>
              <a:t>data</a:t>
            </a:r>
            <a:r>
              <a:rPr lang="en-US"/>
              <a:t> suppressed ~order of magnitude (valence quark effect).</a:t>
            </a:r>
          </a:p>
          <a:p>
            <a:pPr algn="l"/>
            <a:endParaRPr lang="en-US"/>
          </a:p>
          <a:p>
            <a:pPr algn="l"/>
            <a:r>
              <a:rPr lang="en-US"/>
              <a:t>NLO pQCD using recent DSS FF’s gives ~same yield for both charges(??). </a:t>
            </a:r>
          </a:p>
          <a:p>
            <a:pPr algn="l"/>
            <a:endParaRPr lang="en-US"/>
          </a:p>
          <a:p>
            <a:pPr algn="l"/>
            <a:r>
              <a:rPr lang="en-US"/>
              <a:t>Related to FF’s? PDF’s??</a:t>
            </a:r>
          </a:p>
        </p:txBody>
      </p:sp>
      <p:pic>
        <p:nvPicPr>
          <p:cNvPr id="1615877" name="Picture 5" descr="BRAHMSlogo"/>
          <p:cNvPicPr>
            <a:picLocks noChangeAspect="1" noChangeArrowheads="1"/>
          </p:cNvPicPr>
          <p:nvPr/>
        </p:nvPicPr>
        <p:blipFill>
          <a:blip r:embed="rId4" cstate="print"/>
          <a:srcRect/>
          <a:stretch>
            <a:fillRect/>
          </a:stretch>
        </p:blipFill>
        <p:spPr bwMode="auto">
          <a:xfrm>
            <a:off x="3506788" y="2379663"/>
            <a:ext cx="1371600" cy="733425"/>
          </a:xfrm>
          <a:prstGeom prst="rect">
            <a:avLst/>
          </a:prstGeom>
          <a:noFill/>
        </p:spPr>
      </p:pic>
      <p:sp>
        <p:nvSpPr>
          <p:cNvPr id="1615878" name="Text Box 6"/>
          <p:cNvSpPr txBox="1">
            <a:spLocks noChangeArrowheads="1"/>
          </p:cNvSpPr>
          <p:nvPr/>
        </p:nvSpPr>
        <p:spPr bwMode="auto">
          <a:xfrm>
            <a:off x="5791200" y="5486400"/>
            <a:ext cx="1839913" cy="831850"/>
          </a:xfrm>
          <a:prstGeom prst="rect">
            <a:avLst/>
          </a:prstGeom>
          <a:solidFill>
            <a:srgbClr val="00FFCC"/>
          </a:solidFill>
          <a:ln w="9525">
            <a:solidFill>
              <a:schemeClr val="tx1"/>
            </a:solidFill>
            <a:miter lim="800000"/>
            <a:headEnd/>
            <a:tailEnd/>
          </a:ln>
          <a:effectLst/>
        </p:spPr>
        <p:txBody>
          <a:bodyPr wrap="none">
            <a:spAutoFit/>
          </a:bodyPr>
          <a:lstStyle/>
          <a:p>
            <a:pPr algn="l"/>
            <a:r>
              <a:rPr lang="en-US">
                <a:solidFill>
                  <a:schemeClr val="tx1"/>
                </a:solidFill>
              </a:rPr>
              <a:t>K</a:t>
            </a:r>
            <a:r>
              <a:rPr lang="en-US" baseline="30000">
                <a:solidFill>
                  <a:schemeClr val="tx1"/>
                </a:solidFill>
              </a:rPr>
              <a:t>+</a:t>
            </a:r>
            <a:r>
              <a:rPr lang="en-US">
                <a:solidFill>
                  <a:schemeClr val="tx1"/>
                </a:solidFill>
              </a:rPr>
              <a:t>:  Not bad!</a:t>
            </a:r>
          </a:p>
          <a:p>
            <a:pPr algn="l"/>
            <a:r>
              <a:rPr lang="en-US">
                <a:solidFill>
                  <a:schemeClr val="tx1"/>
                </a:solidFill>
              </a:rPr>
              <a:t>K</a:t>
            </a:r>
            <a:r>
              <a:rPr lang="en-US" baseline="30000">
                <a:solidFill>
                  <a:schemeClr val="tx1"/>
                </a:solidFill>
              </a:rPr>
              <a:t>-</a:t>
            </a:r>
            <a:r>
              <a:rPr lang="en-US">
                <a:solidFill>
                  <a:schemeClr val="tx1"/>
                </a:solidFill>
              </a:rPr>
              <a:t>:  Hmm…</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5878"/>
                                        </p:tgtEl>
                                        <p:attrNameLst>
                                          <p:attrName>style.visibility</p:attrName>
                                        </p:attrNameLst>
                                      </p:cBhvr>
                                      <p:to>
                                        <p:strVal val="visible"/>
                                      </p:to>
                                    </p:set>
                                    <p:anim calcmode="lin" valueType="num">
                                      <p:cBhvr additive="base">
                                        <p:cTn id="7" dur="500" fill="hold"/>
                                        <p:tgtEl>
                                          <p:spTgt spid="1615878"/>
                                        </p:tgtEl>
                                        <p:attrNameLst>
                                          <p:attrName>ppt_x</p:attrName>
                                        </p:attrNameLst>
                                      </p:cBhvr>
                                      <p:tavLst>
                                        <p:tav tm="0">
                                          <p:val>
                                            <p:strVal val="#ppt_x"/>
                                          </p:val>
                                        </p:tav>
                                        <p:tav tm="100000">
                                          <p:val>
                                            <p:strVal val="#ppt_x"/>
                                          </p:val>
                                        </p:tav>
                                      </p:tavLst>
                                    </p:anim>
                                    <p:anim calcmode="lin" valueType="num">
                                      <p:cBhvr additive="base">
                                        <p:cTn id="8" dur="500" fill="hold"/>
                                        <p:tgtEl>
                                          <p:spTgt spid="1615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87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1"/>
          </p:nvPr>
        </p:nvSpPr>
        <p:spPr/>
        <p:txBody>
          <a:bodyPr/>
          <a:lstStyle/>
          <a:p>
            <a:r>
              <a:rPr lang="en-US" smtClean="0"/>
              <a:t>C. Aidala, INFN Ferrrara, June 17, 2010</a:t>
            </a:r>
            <a:endParaRPr lang="en-US"/>
          </a:p>
        </p:txBody>
      </p:sp>
      <p:sp>
        <p:nvSpPr>
          <p:cNvPr id="1607682" name="Text Box 2"/>
          <p:cNvSpPr txBox="1">
            <a:spLocks noChangeArrowheads="1"/>
          </p:cNvSpPr>
          <p:nvPr/>
        </p:nvSpPr>
        <p:spPr bwMode="auto">
          <a:xfrm>
            <a:off x="623888" y="5791200"/>
            <a:ext cx="4557712" cy="457200"/>
          </a:xfrm>
          <a:prstGeom prst="rect">
            <a:avLst/>
          </a:prstGeom>
          <a:noFill/>
          <a:ln w="9525">
            <a:noFill/>
            <a:miter lim="800000"/>
            <a:headEnd/>
            <a:tailEnd/>
          </a:ln>
          <a:effectLst/>
        </p:spPr>
        <p:txBody>
          <a:bodyPr wrap="none">
            <a:spAutoFit/>
          </a:bodyPr>
          <a:lstStyle/>
          <a:p>
            <a:r>
              <a:rPr lang="en-US"/>
              <a:t>arXiv:0810.0694, submitted to PRL</a:t>
            </a:r>
          </a:p>
        </p:txBody>
      </p:sp>
      <p:pic>
        <p:nvPicPr>
          <p:cNvPr id="1607683" name="Picture 2"/>
          <p:cNvPicPr>
            <a:picLocks noChangeAspect="1" noChangeArrowheads="1"/>
          </p:cNvPicPr>
          <p:nvPr/>
        </p:nvPicPr>
        <p:blipFill>
          <a:blip r:embed="rId3" cstate="print"/>
          <a:srcRect/>
          <a:stretch>
            <a:fillRect/>
          </a:stretch>
        </p:blipFill>
        <p:spPr bwMode="auto">
          <a:xfrm>
            <a:off x="304800" y="1295400"/>
            <a:ext cx="3657600" cy="4343400"/>
          </a:xfrm>
          <a:prstGeom prst="rect">
            <a:avLst/>
          </a:prstGeom>
          <a:noFill/>
          <a:ln w="9525">
            <a:noFill/>
            <a:miter lim="800000"/>
            <a:headEnd/>
            <a:tailEnd/>
          </a:ln>
        </p:spPr>
      </p:pic>
      <p:pic>
        <p:nvPicPr>
          <p:cNvPr id="1607684" name="Picture 12"/>
          <p:cNvPicPr>
            <a:picLocks noChangeAspect="1" noChangeArrowheads="1"/>
          </p:cNvPicPr>
          <p:nvPr/>
        </p:nvPicPr>
        <p:blipFill>
          <a:blip r:embed="rId4" cstate="print"/>
          <a:srcRect/>
          <a:stretch>
            <a:fillRect/>
          </a:stretch>
        </p:blipFill>
        <p:spPr bwMode="auto">
          <a:xfrm>
            <a:off x="4419600" y="1447800"/>
            <a:ext cx="3686175" cy="1914525"/>
          </a:xfrm>
          <a:prstGeom prst="rect">
            <a:avLst/>
          </a:prstGeom>
          <a:noFill/>
          <a:ln w="9525">
            <a:noFill/>
            <a:miter lim="800000"/>
            <a:headEnd/>
            <a:tailEnd/>
          </a:ln>
        </p:spPr>
      </p:pic>
      <p:sp>
        <p:nvSpPr>
          <p:cNvPr id="1607685" name="TextBox 13"/>
          <p:cNvSpPr txBox="1">
            <a:spLocks noChangeArrowheads="1"/>
          </p:cNvSpPr>
          <p:nvPr/>
        </p:nvSpPr>
        <p:spPr bwMode="auto">
          <a:xfrm>
            <a:off x="4114800" y="3733800"/>
            <a:ext cx="5029200" cy="1552575"/>
          </a:xfrm>
          <a:prstGeom prst="rect">
            <a:avLst/>
          </a:prstGeom>
          <a:noFill/>
          <a:ln w="9525">
            <a:noFill/>
            <a:miter lim="800000"/>
            <a:headEnd/>
            <a:tailEnd/>
          </a:ln>
        </p:spPr>
        <p:txBody>
          <a:bodyPr>
            <a:spAutoFit/>
          </a:bodyPr>
          <a:lstStyle/>
          <a:p>
            <a:pPr algn="l" eaLnBrk="1" hangingPunct="1">
              <a:buFont typeface="Arial" charset="0"/>
              <a:buNone/>
            </a:pPr>
            <a:r>
              <a:rPr lang="en-US">
                <a:cs typeface="Times New Roman" pitchFamily="18" charset="0"/>
              </a:rPr>
              <a:t>Small </a:t>
            </a:r>
            <a:r>
              <a:rPr lang="el-GR">
                <a:cs typeface="Times New Roman" pitchFamily="18" charset="0"/>
              </a:rPr>
              <a:t>Δ</a:t>
            </a:r>
            <a:r>
              <a:rPr lang="en-US">
                <a:cs typeface="Times New Roman" pitchFamily="18" charset="0"/>
              </a:rPr>
              <a:t>G in our measured </a:t>
            </a:r>
            <a:r>
              <a:rPr lang="en-US" i="1">
                <a:cs typeface="Times New Roman" pitchFamily="18" charset="0"/>
              </a:rPr>
              <a:t>x</a:t>
            </a:r>
            <a:r>
              <a:rPr lang="en-US">
                <a:cs typeface="Times New Roman" pitchFamily="18" charset="0"/>
              </a:rPr>
              <a:t> region 0.02 to 0.3  gives small A</a:t>
            </a:r>
            <a:r>
              <a:rPr lang="en-US" baseline="-25000">
                <a:cs typeface="Times New Roman" pitchFamily="18" charset="0"/>
              </a:rPr>
              <a:t>LL</a:t>
            </a:r>
            <a:r>
              <a:rPr lang="en-US">
                <a:cs typeface="Times New Roman" pitchFamily="18" charset="0"/>
              </a:rPr>
              <a:t> (DSSV and GS-C).  Large </a:t>
            </a:r>
            <a:r>
              <a:rPr lang="el-GR">
                <a:cs typeface="Times New Roman" pitchFamily="18" charset="0"/>
              </a:rPr>
              <a:t>Δ</a:t>
            </a:r>
            <a:r>
              <a:rPr lang="en-US">
                <a:cs typeface="Times New Roman" pitchFamily="18" charset="0"/>
              </a:rPr>
              <a:t>G gives comparatively larger A</a:t>
            </a:r>
            <a:r>
              <a:rPr lang="en-US" baseline="-25000">
                <a:cs typeface="Times New Roman" pitchFamily="18" charset="0"/>
              </a:rPr>
              <a:t>LL</a:t>
            </a:r>
            <a:r>
              <a:rPr lang="en-US">
                <a:cs typeface="Times New Roman" pitchFamily="18" charset="0"/>
              </a:rPr>
              <a:t> . </a:t>
            </a:r>
          </a:p>
        </p:txBody>
      </p:sp>
      <p:sp>
        <p:nvSpPr>
          <p:cNvPr id="1607686" name="Rectangle 6"/>
          <p:cNvSpPr>
            <a:spLocks noGrp="1" noChangeArrowheads="1"/>
          </p:cNvSpPr>
          <p:nvPr>
            <p:ph type="title"/>
          </p:nvPr>
        </p:nvSpPr>
        <p:spPr/>
        <p:txBody>
          <a:bodyPr/>
          <a:lstStyle/>
          <a:p>
            <a:r>
              <a:rPr lang="en-US" sz="4000">
                <a:latin typeface="Symbol" pitchFamily="18" charset="2"/>
              </a:rPr>
              <a:t>p</a:t>
            </a:r>
            <a:r>
              <a:rPr lang="en-US" sz="4000" baseline="30000"/>
              <a:t>0</a:t>
            </a:r>
            <a:r>
              <a:rPr lang="en-US" sz="4000"/>
              <a:t> A</a:t>
            </a:r>
            <a:r>
              <a:rPr lang="en-US" sz="4000" baseline="-18000"/>
              <a:t>LL</a:t>
            </a:r>
            <a:r>
              <a:rPr lang="en-US" sz="4000"/>
              <a:t>: Agreement with Different Parametrizations of </a:t>
            </a:r>
            <a:r>
              <a:rPr lang="en-US" sz="4000">
                <a:latin typeface="Symbol" pitchFamily="18" charset="2"/>
              </a:rPr>
              <a:t>D</a:t>
            </a:r>
            <a:r>
              <a:rPr lang="en-US" sz="4000"/>
              <a:t>g(x)</a:t>
            </a:r>
          </a:p>
        </p:txBody>
      </p:sp>
      <p:pic>
        <p:nvPicPr>
          <p:cNvPr id="1607687" name="Picture 9"/>
          <p:cNvPicPr>
            <a:picLocks noChangeAspect="1" noChangeArrowheads="1"/>
          </p:cNvPicPr>
          <p:nvPr/>
        </p:nvPicPr>
        <p:blipFill>
          <a:blip r:embed="rId5" cstate="print"/>
          <a:srcRect/>
          <a:stretch>
            <a:fillRect/>
          </a:stretch>
        </p:blipFill>
        <p:spPr bwMode="auto">
          <a:xfrm>
            <a:off x="214313" y="1463675"/>
            <a:ext cx="5119687" cy="3565525"/>
          </a:xfrm>
          <a:prstGeom prst="rect">
            <a:avLst/>
          </a:prstGeom>
          <a:noFill/>
          <a:ln w="9525">
            <a:noFill/>
            <a:miter lim="800000"/>
            <a:headEnd/>
            <a:tailEnd/>
          </a:ln>
        </p:spPr>
      </p:pic>
      <p:sp>
        <p:nvSpPr>
          <p:cNvPr id="1607688" name="TextBox 14"/>
          <p:cNvSpPr txBox="1">
            <a:spLocks noChangeArrowheads="1"/>
          </p:cNvSpPr>
          <p:nvPr/>
        </p:nvSpPr>
        <p:spPr bwMode="auto">
          <a:xfrm>
            <a:off x="533400" y="5645150"/>
            <a:ext cx="8153400" cy="831850"/>
          </a:xfrm>
          <a:prstGeom prst="rect">
            <a:avLst/>
          </a:prstGeom>
          <a:solidFill>
            <a:srgbClr val="00FFFF"/>
          </a:solidFill>
          <a:ln w="9525">
            <a:solidFill>
              <a:schemeClr val="tx1"/>
            </a:solidFill>
            <a:miter lim="800000"/>
            <a:headEnd/>
            <a:tailEnd/>
          </a:ln>
        </p:spPr>
        <p:txBody>
          <a:bodyPr>
            <a:spAutoFit/>
          </a:bodyPr>
          <a:lstStyle/>
          <a:p>
            <a:pPr algn="l" eaLnBrk="1" hangingPunct="1">
              <a:buFont typeface="Arial" charset="0"/>
              <a:buNone/>
            </a:pPr>
            <a:r>
              <a:rPr lang="en-US">
                <a:solidFill>
                  <a:schemeClr val="tx1"/>
                </a:solidFill>
                <a:cs typeface="Times New Roman" pitchFamily="18" charset="0"/>
              </a:rPr>
              <a:t>Note small A</a:t>
            </a:r>
            <a:r>
              <a:rPr lang="en-US" baseline="-25000">
                <a:solidFill>
                  <a:schemeClr val="tx1"/>
                </a:solidFill>
                <a:cs typeface="Times New Roman" pitchFamily="18" charset="0"/>
              </a:rPr>
              <a:t>LL</a:t>
            </a:r>
            <a:r>
              <a:rPr lang="en-US">
                <a:solidFill>
                  <a:schemeClr val="tx1"/>
                </a:solidFill>
                <a:cs typeface="Times New Roman" pitchFamily="18" charset="0"/>
              </a:rPr>
              <a:t> does not necessarily mean small </a:t>
            </a:r>
            <a:r>
              <a:rPr lang="el-GR">
                <a:solidFill>
                  <a:schemeClr val="tx1"/>
                </a:solidFill>
                <a:cs typeface="Times New Roman" pitchFamily="18" charset="0"/>
              </a:rPr>
              <a:t>Δ</a:t>
            </a:r>
            <a:r>
              <a:rPr lang="en-US">
                <a:solidFill>
                  <a:schemeClr val="tx1"/>
                </a:solidFill>
                <a:cs typeface="Times New Roman" pitchFamily="18" charset="0"/>
              </a:rPr>
              <a:t>G in the full </a:t>
            </a:r>
            <a:r>
              <a:rPr lang="en-US" i="1">
                <a:solidFill>
                  <a:schemeClr val="tx1"/>
                </a:solidFill>
                <a:cs typeface="Times New Roman" pitchFamily="18" charset="0"/>
              </a:rPr>
              <a:t>x</a:t>
            </a:r>
            <a:r>
              <a:rPr lang="en-US">
                <a:solidFill>
                  <a:schemeClr val="tx1"/>
                </a:solidFill>
                <a:cs typeface="Times New Roman" pitchFamily="18" charset="0"/>
              </a:rPr>
              <a:t> range!  </a:t>
            </a:r>
          </a:p>
        </p:txBody>
      </p:sp>
      <p:sp>
        <p:nvSpPr>
          <p:cNvPr id="12" name="Slide Number Placeholder 11"/>
          <p:cNvSpPr>
            <a:spLocks noGrp="1"/>
          </p:cNvSpPr>
          <p:nvPr>
            <p:ph type="sldNum" sz="quarter" idx="12"/>
          </p:nvPr>
        </p:nvSpPr>
        <p:spPr/>
        <p:txBody>
          <a:bodyPr/>
          <a:lstStyle/>
          <a:p>
            <a:fld id="{CC80A51C-0834-4D37-9F6C-E61A03BDE5A5}" type="slidenum">
              <a:rPr lang="en-US" smtClean="0"/>
              <a:pPr/>
              <a:t>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607687"/>
                                        </p:tgtEl>
                                      </p:cBhvr>
                                    </p:animEffect>
                                    <p:set>
                                      <p:cBhvr>
                                        <p:cTn id="7" dur="1" fill="hold">
                                          <p:stCondLst>
                                            <p:cond delay="499"/>
                                          </p:stCondLst>
                                        </p:cTn>
                                        <p:tgtEl>
                                          <p:spTgt spid="1607687"/>
                                        </p:tgtEl>
                                        <p:attrNameLst>
                                          <p:attrName>style.visibility</p:attrName>
                                        </p:attrNameLst>
                                      </p:cBhvr>
                                      <p:to>
                                        <p:strVal val="hidden"/>
                                      </p:to>
                                    </p:se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607683"/>
                                        </p:tgtEl>
                                        <p:attrNameLst>
                                          <p:attrName>style.visibility</p:attrName>
                                        </p:attrNameLst>
                                      </p:cBhvr>
                                      <p:to>
                                        <p:strVal val="visible"/>
                                      </p:to>
                                    </p:set>
                                    <p:animEffect transition="in" filter="box(in)">
                                      <p:cBhvr>
                                        <p:cTn id="11" dur="500"/>
                                        <p:tgtEl>
                                          <p:spTgt spid="1607683"/>
                                        </p:tgtEl>
                                      </p:cBhvr>
                                    </p:animEffect>
                                  </p:childTnLst>
                                </p:cTn>
                              </p:par>
                              <p:par>
                                <p:cTn id="12" presetID="4" presetClass="entr" presetSubtype="16" fill="hold" nodeType="withEffect">
                                  <p:stCondLst>
                                    <p:cond delay="0"/>
                                  </p:stCondLst>
                                  <p:childTnLst>
                                    <p:set>
                                      <p:cBhvr>
                                        <p:cTn id="13" dur="1" fill="hold">
                                          <p:stCondLst>
                                            <p:cond delay="0"/>
                                          </p:stCondLst>
                                        </p:cTn>
                                        <p:tgtEl>
                                          <p:spTgt spid="1607684"/>
                                        </p:tgtEl>
                                        <p:attrNameLst>
                                          <p:attrName>style.visibility</p:attrName>
                                        </p:attrNameLst>
                                      </p:cBhvr>
                                      <p:to>
                                        <p:strVal val="visible"/>
                                      </p:to>
                                    </p:set>
                                    <p:animEffect transition="in" filter="box(in)">
                                      <p:cBhvr>
                                        <p:cTn id="14" dur="500"/>
                                        <p:tgtEl>
                                          <p:spTgt spid="1607684"/>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607685"/>
                                        </p:tgtEl>
                                        <p:attrNameLst>
                                          <p:attrName>style.visibility</p:attrName>
                                        </p:attrNameLst>
                                      </p:cBhvr>
                                      <p:to>
                                        <p:strVal val="visible"/>
                                      </p:to>
                                    </p:set>
                                    <p:animEffect transition="in" filter="box(in)">
                                      <p:cBhvr>
                                        <p:cTn id="17" dur="500"/>
                                        <p:tgtEl>
                                          <p:spTgt spid="1607685"/>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607682"/>
                                        </p:tgtEl>
                                        <p:attrNameLst>
                                          <p:attrName>style.visibility</p:attrName>
                                        </p:attrNameLst>
                                      </p:cBhvr>
                                      <p:to>
                                        <p:strVal val="visible"/>
                                      </p:to>
                                    </p:set>
                                    <p:animEffect transition="in" filter="box(in)">
                                      <p:cBhvr>
                                        <p:cTn id="20" dur="500"/>
                                        <p:tgtEl>
                                          <p:spTgt spid="160768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07688"/>
                                        </p:tgtEl>
                                        <p:attrNameLst>
                                          <p:attrName>style.visibility</p:attrName>
                                        </p:attrNameLst>
                                      </p:cBhvr>
                                      <p:to>
                                        <p:strVal val="visible"/>
                                      </p:to>
                                    </p:set>
                                    <p:anim calcmode="lin" valueType="num">
                                      <p:cBhvr additive="base">
                                        <p:cTn id="25" dur="500" fill="hold"/>
                                        <p:tgtEl>
                                          <p:spTgt spid="1607688"/>
                                        </p:tgtEl>
                                        <p:attrNameLst>
                                          <p:attrName>ppt_x</p:attrName>
                                        </p:attrNameLst>
                                      </p:cBhvr>
                                      <p:tavLst>
                                        <p:tav tm="0">
                                          <p:val>
                                            <p:strVal val="#ppt_x"/>
                                          </p:val>
                                        </p:tav>
                                        <p:tav tm="100000">
                                          <p:val>
                                            <p:strVal val="#ppt_x"/>
                                          </p:val>
                                        </p:tav>
                                      </p:tavLst>
                                    </p:anim>
                                    <p:anim calcmode="lin" valueType="num">
                                      <p:cBhvr additive="base">
                                        <p:cTn id="26" dur="500" fill="hold"/>
                                        <p:tgtEl>
                                          <p:spTgt spid="16076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682" grpId="0"/>
      <p:bldP spid="1607685" grpId="0"/>
      <p:bldP spid="160768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INFN Ferrrara, June 17, 2010</a:t>
            </a:r>
            <a:endParaRPr lang="en-US"/>
          </a:p>
        </p:txBody>
      </p:sp>
      <p:sp>
        <p:nvSpPr>
          <p:cNvPr id="1446914" name="Text Box 2"/>
          <p:cNvSpPr txBox="1">
            <a:spLocks noChangeArrowheads="1"/>
          </p:cNvSpPr>
          <p:nvPr/>
        </p:nvSpPr>
        <p:spPr bwMode="auto">
          <a:xfrm>
            <a:off x="623888" y="5791200"/>
            <a:ext cx="4557712" cy="457200"/>
          </a:xfrm>
          <a:prstGeom prst="rect">
            <a:avLst/>
          </a:prstGeom>
          <a:noFill/>
          <a:ln w="9525">
            <a:noFill/>
            <a:miter lim="800000"/>
            <a:headEnd/>
            <a:tailEnd/>
          </a:ln>
          <a:effectLst/>
        </p:spPr>
        <p:txBody>
          <a:bodyPr wrap="none">
            <a:spAutoFit/>
          </a:bodyPr>
          <a:lstStyle/>
          <a:p>
            <a:r>
              <a:rPr lang="en-US"/>
              <a:t>arXiv:0810.0694, submitted to PRL</a:t>
            </a:r>
          </a:p>
        </p:txBody>
      </p:sp>
      <p:sp>
        <p:nvSpPr>
          <p:cNvPr id="1446915" name="Rectangle 3"/>
          <p:cNvSpPr>
            <a:spLocks noGrp="1" noChangeArrowheads="1"/>
          </p:cNvSpPr>
          <p:nvPr>
            <p:ph type="title"/>
          </p:nvPr>
        </p:nvSpPr>
        <p:spPr/>
        <p:txBody>
          <a:bodyPr/>
          <a:lstStyle/>
          <a:p>
            <a:r>
              <a:rPr lang="en-US" sz="4000">
                <a:latin typeface="Symbol" pitchFamily="18" charset="2"/>
              </a:rPr>
              <a:t>p</a:t>
            </a:r>
            <a:r>
              <a:rPr lang="en-US" sz="4000" baseline="30000"/>
              <a:t>0</a:t>
            </a:r>
            <a:r>
              <a:rPr lang="en-US" sz="4000"/>
              <a:t> A</a:t>
            </a:r>
            <a:r>
              <a:rPr lang="en-US" sz="4000" baseline="-18000"/>
              <a:t>LL</a:t>
            </a:r>
            <a:r>
              <a:rPr lang="en-US" sz="4000"/>
              <a:t>: Agreement with different parametrizations</a:t>
            </a:r>
          </a:p>
        </p:txBody>
      </p:sp>
      <p:pic>
        <p:nvPicPr>
          <p:cNvPr id="1446916" name="Picture 4"/>
          <p:cNvPicPr>
            <a:picLocks noChangeAspect="1" noChangeArrowheads="1"/>
          </p:cNvPicPr>
          <p:nvPr/>
        </p:nvPicPr>
        <p:blipFill>
          <a:blip r:embed="rId3" cstate="print"/>
          <a:srcRect/>
          <a:stretch>
            <a:fillRect/>
          </a:stretch>
        </p:blipFill>
        <p:spPr bwMode="auto">
          <a:xfrm>
            <a:off x="4343400" y="1281113"/>
            <a:ext cx="3887788" cy="4433887"/>
          </a:xfrm>
          <a:prstGeom prst="rect">
            <a:avLst/>
          </a:prstGeom>
          <a:noFill/>
          <a:ln w="9525">
            <a:noFill/>
            <a:miter lim="800000"/>
            <a:headEnd/>
            <a:tailEnd/>
          </a:ln>
          <a:effectLst/>
        </p:spPr>
      </p:pic>
      <p:sp>
        <p:nvSpPr>
          <p:cNvPr id="1446917" name="Text Box 5"/>
          <p:cNvSpPr txBox="1">
            <a:spLocks noChangeArrowheads="1"/>
          </p:cNvSpPr>
          <p:nvPr/>
        </p:nvSpPr>
        <p:spPr bwMode="auto">
          <a:xfrm>
            <a:off x="152400" y="1676400"/>
            <a:ext cx="4114800" cy="3378200"/>
          </a:xfrm>
          <a:prstGeom prst="rect">
            <a:avLst/>
          </a:prstGeom>
          <a:noFill/>
          <a:ln w="9525">
            <a:noFill/>
            <a:miter lim="800000"/>
            <a:headEnd/>
            <a:tailEnd/>
          </a:ln>
          <a:effectLst/>
        </p:spPr>
        <p:txBody>
          <a:bodyPr>
            <a:spAutoFit/>
          </a:bodyPr>
          <a:lstStyle/>
          <a:p>
            <a:r>
              <a:rPr lang="en-US"/>
              <a:t>For each parametrization, vary </a:t>
            </a:r>
            <a:r>
              <a:rPr lang="en-US">
                <a:latin typeface="Symbol" pitchFamily="18" charset="2"/>
              </a:rPr>
              <a:t>D</a:t>
            </a:r>
            <a:r>
              <a:rPr lang="en-US"/>
              <a:t>G</a:t>
            </a:r>
            <a:r>
              <a:rPr lang="en-US" baseline="30000"/>
              <a:t>[0,1]</a:t>
            </a:r>
            <a:r>
              <a:rPr lang="en-US"/>
              <a:t> at the input scale while fixing </a:t>
            </a:r>
            <a:r>
              <a:rPr lang="en-US">
                <a:latin typeface="Symbol" pitchFamily="18" charset="2"/>
              </a:rPr>
              <a:t>D</a:t>
            </a:r>
            <a:r>
              <a:rPr lang="en-US"/>
              <a:t>q(x) and the shape of </a:t>
            </a:r>
            <a:r>
              <a:rPr lang="en-US">
                <a:latin typeface="Symbol" pitchFamily="18" charset="2"/>
              </a:rPr>
              <a:t>D</a:t>
            </a:r>
            <a:r>
              <a:rPr lang="en-US"/>
              <a:t>g(x), i.e. no refit to DIS data.</a:t>
            </a:r>
          </a:p>
          <a:p>
            <a:endParaRPr lang="en-US"/>
          </a:p>
          <a:p>
            <a:r>
              <a:rPr lang="en-US"/>
              <a:t>For range of shapes studied, current data relatively insensitive to shape in </a:t>
            </a:r>
            <a:r>
              <a:rPr lang="en-US" i="1"/>
              <a:t>x</a:t>
            </a:r>
            <a:r>
              <a:rPr lang="en-US"/>
              <a:t> region covered.</a:t>
            </a:r>
          </a:p>
        </p:txBody>
      </p:sp>
      <p:sp>
        <p:nvSpPr>
          <p:cNvPr id="1446918" name="TextBox 14"/>
          <p:cNvSpPr txBox="1">
            <a:spLocks noChangeArrowheads="1"/>
          </p:cNvSpPr>
          <p:nvPr/>
        </p:nvSpPr>
        <p:spPr bwMode="auto">
          <a:xfrm>
            <a:off x="1600200" y="5705475"/>
            <a:ext cx="5715000" cy="466725"/>
          </a:xfrm>
          <a:prstGeom prst="rect">
            <a:avLst/>
          </a:prstGeom>
          <a:solidFill>
            <a:srgbClr val="00FFFF"/>
          </a:solidFill>
          <a:ln w="9525">
            <a:solidFill>
              <a:schemeClr val="tx1"/>
            </a:solidFill>
            <a:miter lim="800000"/>
            <a:headEnd/>
            <a:tailEnd/>
          </a:ln>
        </p:spPr>
        <p:txBody>
          <a:bodyPr>
            <a:spAutoFit/>
          </a:bodyPr>
          <a:lstStyle/>
          <a:p>
            <a:pPr eaLnBrk="1" hangingPunct="1">
              <a:buFont typeface="Arial" charset="0"/>
              <a:buNone/>
            </a:pPr>
            <a:r>
              <a:rPr lang="en-US">
                <a:solidFill>
                  <a:schemeClr val="tx1"/>
                </a:solidFill>
                <a:cs typeface="Times New Roman" pitchFamily="18" charset="0"/>
              </a:rPr>
              <a:t>Need to extend </a:t>
            </a:r>
            <a:r>
              <a:rPr lang="en-US" i="1">
                <a:solidFill>
                  <a:schemeClr val="tx1"/>
                </a:solidFill>
                <a:cs typeface="Times New Roman" pitchFamily="18" charset="0"/>
              </a:rPr>
              <a:t>x</a:t>
            </a:r>
            <a:r>
              <a:rPr lang="en-US">
                <a:solidFill>
                  <a:schemeClr val="tx1"/>
                </a:solidFill>
                <a:cs typeface="Times New Roman" pitchFamily="18" charset="0"/>
              </a:rPr>
              <a:t> range!</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62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6918"/>
                                        </p:tgtEl>
                                        <p:attrNameLst>
                                          <p:attrName>style.visibility</p:attrName>
                                        </p:attrNameLst>
                                      </p:cBhvr>
                                      <p:to>
                                        <p:strVal val="visible"/>
                                      </p:to>
                                    </p:set>
                                    <p:anim calcmode="lin" valueType="num">
                                      <p:cBhvr additive="base">
                                        <p:cTn id="7" dur="500" fill="hold"/>
                                        <p:tgtEl>
                                          <p:spTgt spid="1446918"/>
                                        </p:tgtEl>
                                        <p:attrNameLst>
                                          <p:attrName>ppt_x</p:attrName>
                                        </p:attrNameLst>
                                      </p:cBhvr>
                                      <p:tavLst>
                                        <p:tav tm="0">
                                          <p:val>
                                            <p:strVal val="#ppt_x"/>
                                          </p:val>
                                        </p:tav>
                                        <p:tav tm="100000">
                                          <p:val>
                                            <p:strVal val="#ppt_x"/>
                                          </p:val>
                                        </p:tav>
                                      </p:tavLst>
                                    </p:anim>
                                    <p:anim calcmode="lin" valueType="num">
                                      <p:cBhvr additive="base">
                                        <p:cTn id="8" dur="500" fill="hold"/>
                                        <p:tgtEl>
                                          <p:spTgt spid="1446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en-US" smtClean="0"/>
              <a:t>C. Aidala, INFN Ferrrara, June 17, 2010</a:t>
            </a:r>
            <a:endParaRPr lang="en-US"/>
          </a:p>
        </p:txBody>
      </p:sp>
      <p:grpSp>
        <p:nvGrpSpPr>
          <p:cNvPr id="1609730" name="Group 2"/>
          <p:cNvGrpSpPr>
            <a:grpSpLocks/>
          </p:cNvGrpSpPr>
          <p:nvPr/>
        </p:nvGrpSpPr>
        <p:grpSpPr bwMode="auto">
          <a:xfrm>
            <a:off x="0" y="2057400"/>
            <a:ext cx="5245100" cy="3403600"/>
            <a:chOff x="2389" y="1906"/>
            <a:chExt cx="3304" cy="2144"/>
          </a:xfrm>
        </p:grpSpPr>
        <p:pic>
          <p:nvPicPr>
            <p:cNvPr id="1609731" name="Picture 3" descr="justxaxis"/>
            <p:cNvPicPr>
              <a:picLocks noChangeAspect="1" noChangeArrowheads="1"/>
            </p:cNvPicPr>
            <p:nvPr/>
          </p:nvPicPr>
          <p:blipFill>
            <a:blip r:embed="rId3" cstate="print"/>
            <a:srcRect/>
            <a:stretch>
              <a:fillRect/>
            </a:stretch>
          </p:blipFill>
          <p:spPr bwMode="auto">
            <a:xfrm>
              <a:off x="2389" y="1906"/>
              <a:ext cx="3192" cy="2144"/>
            </a:xfrm>
            <a:prstGeom prst="rect">
              <a:avLst/>
            </a:prstGeom>
            <a:noFill/>
          </p:spPr>
        </p:pic>
        <p:sp>
          <p:nvSpPr>
            <p:cNvPr id="1609732" name="Rectangle 4"/>
            <p:cNvSpPr>
              <a:spLocks noChangeArrowheads="1"/>
            </p:cNvSpPr>
            <p:nvPr/>
          </p:nvSpPr>
          <p:spPr bwMode="auto">
            <a:xfrm>
              <a:off x="3809" y="2118"/>
              <a:ext cx="1012" cy="1719"/>
            </a:xfrm>
            <a:prstGeom prst="rect">
              <a:avLst/>
            </a:prstGeom>
            <a:solidFill>
              <a:srgbClr val="FF0000">
                <a:alpha val="39999"/>
              </a:srgbClr>
            </a:solidFill>
            <a:ln w="9525">
              <a:noFill/>
              <a:miter lim="800000"/>
              <a:headEnd/>
              <a:tailEnd/>
            </a:ln>
            <a:effectLst/>
          </p:spPr>
          <p:txBody>
            <a:bodyPr wrap="none" anchor="ctr"/>
            <a:lstStyle/>
            <a:p>
              <a:endParaRPr lang="en-US"/>
            </a:p>
          </p:txBody>
        </p:sp>
        <p:sp>
          <p:nvSpPr>
            <p:cNvPr id="1609733" name="Text Box 5"/>
            <p:cNvSpPr txBox="1">
              <a:spLocks noChangeArrowheads="1"/>
            </p:cNvSpPr>
            <p:nvPr/>
          </p:nvSpPr>
          <p:spPr bwMode="auto">
            <a:xfrm>
              <a:off x="3810" y="3130"/>
              <a:ext cx="1029" cy="615"/>
            </a:xfrm>
            <a:prstGeom prst="rect">
              <a:avLst/>
            </a:prstGeom>
            <a:noFill/>
            <a:ln w="38100">
              <a:noFill/>
              <a:miter lim="800000"/>
              <a:headEnd/>
              <a:tailEnd type="none" w="lg" len="lg"/>
            </a:ln>
            <a:effectLst/>
          </p:spPr>
          <p:txBody>
            <a:bodyPr>
              <a:spAutoFit/>
            </a:bodyPr>
            <a:lstStyle/>
            <a:p>
              <a:pPr algn="l" eaLnBrk="1" hangingPunct="1"/>
              <a:r>
                <a:rPr lang="en-US" sz="1800" b="1">
                  <a:solidFill>
                    <a:srgbClr val="FF0000"/>
                  </a:solidFill>
                  <a:latin typeface="Arial Unicode MS" pitchFamily="34" charset="-128"/>
                </a:rPr>
                <a:t>present </a:t>
              </a:r>
            </a:p>
            <a:p>
              <a:pPr algn="l" eaLnBrk="1" hangingPunct="1"/>
              <a:r>
                <a:rPr lang="en-US" sz="2200" i="1">
                  <a:solidFill>
                    <a:srgbClr val="FF0000"/>
                  </a:solidFill>
                </a:rPr>
                <a:t>x</a:t>
              </a:r>
              <a:r>
                <a:rPr lang="en-US" sz="1800" b="1">
                  <a:solidFill>
                    <a:srgbClr val="FF0000"/>
                  </a:solidFill>
                  <a:latin typeface="Arial Unicode MS" pitchFamily="34" charset="-128"/>
                </a:rPr>
                <a:t>-range</a:t>
              </a:r>
            </a:p>
            <a:p>
              <a:pPr algn="l" eaLnBrk="1" hangingPunct="1"/>
              <a:r>
                <a:rPr lang="en-US" altLang="ja-JP" sz="1800">
                  <a:solidFill>
                    <a:srgbClr val="FF0000"/>
                  </a:solidFill>
                  <a:latin typeface="Arial" charset="0"/>
                  <a:ea typeface="ＭＳ Ｐゴシック" pitchFamily="34" charset="-128"/>
                  <a:sym typeface="Symbol" pitchFamily="18" charset="2"/>
                </a:rPr>
                <a:t></a:t>
              </a:r>
              <a:r>
                <a:rPr lang="en-US" sz="1800" b="1">
                  <a:solidFill>
                    <a:srgbClr val="FF0000"/>
                  </a:solidFill>
                  <a:latin typeface="Arial Unicode MS" pitchFamily="34" charset="-128"/>
                </a:rPr>
                <a:t>s = 200 GeV</a:t>
              </a:r>
            </a:p>
          </p:txBody>
        </p:sp>
        <p:grpSp>
          <p:nvGrpSpPr>
            <p:cNvPr id="1609734" name="Group 6"/>
            <p:cNvGrpSpPr>
              <a:grpSpLocks/>
            </p:cNvGrpSpPr>
            <p:nvPr/>
          </p:nvGrpSpPr>
          <p:grpSpPr bwMode="auto">
            <a:xfrm>
              <a:off x="2972" y="2313"/>
              <a:ext cx="1244" cy="754"/>
              <a:chOff x="1922" y="2337"/>
              <a:chExt cx="1244" cy="754"/>
            </a:xfrm>
          </p:grpSpPr>
          <p:sp>
            <p:nvSpPr>
              <p:cNvPr id="1609735" name="AutoShape 7"/>
              <p:cNvSpPr>
                <a:spLocks noChangeArrowheads="1"/>
              </p:cNvSpPr>
              <p:nvPr/>
            </p:nvSpPr>
            <p:spPr bwMode="auto">
              <a:xfrm rot="-10800000">
                <a:off x="2418" y="2742"/>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sp>
            <p:nvSpPr>
              <p:cNvPr id="1609736" name="Text Box 8"/>
              <p:cNvSpPr txBox="1">
                <a:spLocks noChangeArrowheads="1"/>
              </p:cNvSpPr>
              <p:nvPr/>
            </p:nvSpPr>
            <p:spPr bwMode="auto">
              <a:xfrm>
                <a:off x="1922" y="2337"/>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lower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500 GeV</a:t>
                </a:r>
                <a:endParaRPr lang="en-US" sz="1800">
                  <a:solidFill>
                    <a:schemeClr val="tx1"/>
                  </a:solidFill>
                  <a:latin typeface="Arial" charset="0"/>
                  <a:sym typeface="Symbol" pitchFamily="18" charset="2"/>
                </a:endParaRPr>
              </a:p>
            </p:txBody>
          </p:sp>
        </p:grpSp>
        <p:grpSp>
          <p:nvGrpSpPr>
            <p:cNvPr id="1609737" name="Group 9"/>
            <p:cNvGrpSpPr>
              <a:grpSpLocks/>
            </p:cNvGrpSpPr>
            <p:nvPr/>
          </p:nvGrpSpPr>
          <p:grpSpPr bwMode="auto">
            <a:xfrm>
              <a:off x="4280" y="2287"/>
              <a:ext cx="1413" cy="779"/>
              <a:chOff x="3350" y="2311"/>
              <a:chExt cx="1299" cy="779"/>
            </a:xfrm>
          </p:grpSpPr>
          <p:sp>
            <p:nvSpPr>
              <p:cNvPr id="1609738" name="Text Box 10"/>
              <p:cNvSpPr txBox="1">
                <a:spLocks noChangeArrowheads="1"/>
              </p:cNvSpPr>
              <p:nvPr/>
            </p:nvSpPr>
            <p:spPr bwMode="auto">
              <a:xfrm>
                <a:off x="3405" y="2311"/>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higher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62.4 GeV</a:t>
                </a:r>
                <a:endParaRPr lang="en-US" sz="1800">
                  <a:solidFill>
                    <a:schemeClr val="tx1"/>
                  </a:solidFill>
                  <a:latin typeface="Arial" charset="0"/>
                  <a:sym typeface="Symbol" pitchFamily="18" charset="2"/>
                </a:endParaRPr>
              </a:p>
            </p:txBody>
          </p:sp>
          <p:sp>
            <p:nvSpPr>
              <p:cNvPr id="1609739" name="AutoShape 11"/>
              <p:cNvSpPr>
                <a:spLocks noChangeArrowheads="1"/>
              </p:cNvSpPr>
              <p:nvPr/>
            </p:nvSpPr>
            <p:spPr bwMode="auto">
              <a:xfrm rot="-21600000">
                <a:off x="3350" y="2741"/>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grpSp>
      </p:grpSp>
      <p:sp>
        <p:nvSpPr>
          <p:cNvPr id="1609740" name="Rectangle 12"/>
          <p:cNvSpPr>
            <a:spLocks noGrp="1" noChangeArrowheads="1"/>
          </p:cNvSpPr>
          <p:nvPr>
            <p:ph type="title"/>
          </p:nvPr>
        </p:nvSpPr>
        <p:spPr/>
        <p:txBody>
          <a:bodyPr/>
          <a:lstStyle/>
          <a:p>
            <a:r>
              <a:rPr lang="en-US"/>
              <a:t>Extending x Coverage</a:t>
            </a:r>
          </a:p>
        </p:txBody>
      </p:sp>
      <p:sp>
        <p:nvSpPr>
          <p:cNvPr id="1609741" name="Rectangle 13"/>
          <p:cNvSpPr>
            <a:spLocks noGrp="1" noChangeArrowheads="1"/>
          </p:cNvSpPr>
          <p:nvPr>
            <p:ph type="body" idx="1"/>
          </p:nvPr>
        </p:nvSpPr>
        <p:spPr>
          <a:xfrm>
            <a:off x="5029200" y="1600200"/>
            <a:ext cx="4267200" cy="4495800"/>
          </a:xfrm>
        </p:spPr>
        <p:txBody>
          <a:bodyPr/>
          <a:lstStyle/>
          <a:p>
            <a:r>
              <a:rPr lang="en-US" sz="2600"/>
              <a:t>Measure in different kinematic regions</a:t>
            </a:r>
          </a:p>
          <a:p>
            <a:pPr lvl="1"/>
            <a:r>
              <a:rPr lang="en-US" sz="2200"/>
              <a:t>e.g. forward vs. central</a:t>
            </a:r>
            <a:r>
              <a:rPr lang="en-US" sz="2400"/>
              <a:t> </a:t>
            </a:r>
          </a:p>
          <a:p>
            <a:r>
              <a:rPr lang="en-US" sz="2600"/>
              <a:t>Change center-of-mass energy</a:t>
            </a:r>
          </a:p>
          <a:p>
            <a:pPr lvl="1"/>
            <a:r>
              <a:rPr lang="en-US" sz="2200"/>
              <a:t>Most data so far at 200 GeV</a:t>
            </a:r>
          </a:p>
          <a:p>
            <a:pPr lvl="1"/>
            <a:r>
              <a:rPr lang="en-US" sz="2200"/>
              <a:t>Brief run in 2006 at 62.4 GeV</a:t>
            </a:r>
          </a:p>
          <a:p>
            <a:pPr lvl="1"/>
            <a:r>
              <a:rPr lang="en-US" sz="2200"/>
              <a:t>First 500 GeV data-taking to start next month!</a:t>
            </a:r>
          </a:p>
          <a:p>
            <a:endParaRPr lang="en-US" sz="2200"/>
          </a:p>
        </p:txBody>
      </p:sp>
      <p:pic>
        <p:nvPicPr>
          <p:cNvPr id="1609742" name="Picture 14"/>
          <p:cNvPicPr>
            <a:picLocks noChangeAspect="1" noChangeArrowheads="1"/>
          </p:cNvPicPr>
          <p:nvPr/>
        </p:nvPicPr>
        <p:blipFill>
          <a:blip r:embed="rId4" cstate="print"/>
          <a:srcRect/>
          <a:stretch>
            <a:fillRect/>
          </a:stretch>
        </p:blipFill>
        <p:spPr bwMode="auto">
          <a:xfrm>
            <a:off x="4800600" y="1165225"/>
            <a:ext cx="3962400" cy="5181600"/>
          </a:xfrm>
          <a:prstGeom prst="rect">
            <a:avLst/>
          </a:prstGeom>
          <a:noFill/>
          <a:ln w="9525">
            <a:noFill/>
            <a:miter lim="800000"/>
            <a:headEnd/>
            <a:tailEnd/>
          </a:ln>
          <a:effectLst/>
        </p:spPr>
      </p:pic>
      <p:sp>
        <p:nvSpPr>
          <p:cNvPr id="1609743" name="Text Box 15"/>
          <p:cNvSpPr txBox="1">
            <a:spLocks noChangeArrowheads="1"/>
          </p:cNvSpPr>
          <p:nvPr/>
        </p:nvSpPr>
        <p:spPr bwMode="auto">
          <a:xfrm>
            <a:off x="7050088" y="25146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pic>
        <p:nvPicPr>
          <p:cNvPr id="1609744" name="Picture 16" descr="1phenix-logo"/>
          <p:cNvPicPr>
            <a:picLocks noChangeAspect="1" noChangeArrowheads="1"/>
          </p:cNvPicPr>
          <p:nvPr/>
        </p:nvPicPr>
        <p:blipFill>
          <a:blip r:embed="rId5" cstate="print"/>
          <a:srcRect/>
          <a:stretch>
            <a:fillRect/>
          </a:stretch>
        </p:blipFill>
        <p:spPr bwMode="auto">
          <a:xfrm>
            <a:off x="304800" y="457200"/>
            <a:ext cx="1676400" cy="609600"/>
          </a:xfrm>
          <a:prstGeom prst="rect">
            <a:avLst/>
          </a:prstGeom>
          <a:noFill/>
        </p:spPr>
      </p:pic>
      <p:sp>
        <p:nvSpPr>
          <p:cNvPr id="1609745" name="Text Box 17"/>
          <p:cNvSpPr txBox="1">
            <a:spLocks noChangeArrowheads="1"/>
          </p:cNvSpPr>
          <p:nvPr/>
        </p:nvSpPr>
        <p:spPr bwMode="auto">
          <a:xfrm>
            <a:off x="5162550" y="990600"/>
            <a:ext cx="3048000" cy="466725"/>
          </a:xfrm>
          <a:prstGeom prst="rect">
            <a:avLst/>
          </a:prstGeom>
          <a:solidFill>
            <a:srgbClr val="00FFFF"/>
          </a:solidFill>
          <a:ln w="9525">
            <a:solidFill>
              <a:schemeClr val="tx1"/>
            </a:solidFill>
            <a:miter lim="800000"/>
            <a:headEnd/>
            <a:tailEnd/>
          </a:ln>
          <a:effectLst/>
        </p:spPr>
        <p:txBody>
          <a:bodyPr wrap="none">
            <a:spAutoFit/>
          </a:bodyPr>
          <a:lstStyle/>
          <a:p>
            <a:r>
              <a:rPr lang="en-US">
                <a:solidFill>
                  <a:schemeClr val="tx1"/>
                </a:solidFill>
              </a:rPr>
              <a:t>PRD79, 012003 (2009)</a:t>
            </a:r>
          </a:p>
        </p:txBody>
      </p:sp>
      <p:pic>
        <p:nvPicPr>
          <p:cNvPr id="1609746" name="Picture 18" descr="pi0CrossRun05Final"/>
          <p:cNvPicPr>
            <a:picLocks noChangeAspect="1" noChangeArrowheads="1"/>
          </p:cNvPicPr>
          <p:nvPr/>
        </p:nvPicPr>
        <p:blipFill>
          <a:blip r:embed="rId6" cstate="print"/>
          <a:srcRect/>
          <a:stretch>
            <a:fillRect/>
          </a:stretch>
        </p:blipFill>
        <p:spPr bwMode="auto">
          <a:xfrm>
            <a:off x="304800" y="1143000"/>
            <a:ext cx="3962400" cy="5224463"/>
          </a:xfrm>
          <a:prstGeom prst="rect">
            <a:avLst/>
          </a:prstGeom>
          <a:noFill/>
        </p:spPr>
      </p:pic>
      <p:sp>
        <p:nvSpPr>
          <p:cNvPr id="1609747" name="Text Box 19"/>
          <p:cNvSpPr txBox="1">
            <a:spLocks noChangeArrowheads="1"/>
          </p:cNvSpPr>
          <p:nvPr/>
        </p:nvSpPr>
        <p:spPr bwMode="auto">
          <a:xfrm>
            <a:off x="2667000" y="35052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23" name="Slide Number Placeholder 22"/>
          <p:cNvSpPr>
            <a:spLocks noGrp="1"/>
          </p:cNvSpPr>
          <p:nvPr>
            <p:ph type="sldNum" sz="quarter" idx="12"/>
          </p:nvPr>
        </p:nvSpPr>
        <p:spPr/>
        <p:txBody>
          <a:bodyPr/>
          <a:lstStyle/>
          <a:p>
            <a:fld id="{9CCA4942-7CEE-491C-9F3A-ADE7BC2C4973}" type="slidenum">
              <a:rPr lang="en-US" smtClean="0"/>
              <a:pPr/>
              <a:t>63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09746"/>
                                        </p:tgtEl>
                                        <p:attrNameLst>
                                          <p:attrName>style.visibility</p:attrName>
                                        </p:attrNameLst>
                                      </p:cBhvr>
                                      <p:to>
                                        <p:strVal val="visible"/>
                                      </p:to>
                                    </p:set>
                                    <p:animEffect transition="in" filter="blinds(horizontal)">
                                      <p:cBhvr>
                                        <p:cTn id="7" dur="500"/>
                                        <p:tgtEl>
                                          <p:spTgt spid="16097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9747"/>
                                        </p:tgtEl>
                                        <p:attrNameLst>
                                          <p:attrName>style.visibility</p:attrName>
                                        </p:attrNameLst>
                                      </p:cBhvr>
                                      <p:to>
                                        <p:strVal val="visible"/>
                                      </p:to>
                                    </p:set>
                                    <p:animEffect transition="in" filter="blinds(horizontal)">
                                      <p:cBhvr>
                                        <p:cTn id="10" dur="500"/>
                                        <p:tgtEl>
                                          <p:spTgt spid="1609747"/>
                                        </p:tgtEl>
                                      </p:cBhvr>
                                    </p:animEffect>
                                  </p:childTnLst>
                                </p:cTn>
                              </p:par>
                              <p:par>
                                <p:cTn id="11" presetID="3" presetClass="entr" presetSubtype="10" fill="hold" nodeType="withEffect">
                                  <p:stCondLst>
                                    <p:cond delay="0"/>
                                  </p:stCondLst>
                                  <p:childTnLst>
                                    <p:set>
                                      <p:cBhvr>
                                        <p:cTn id="12" dur="1" fill="hold">
                                          <p:stCondLst>
                                            <p:cond delay="0"/>
                                          </p:stCondLst>
                                        </p:cTn>
                                        <p:tgtEl>
                                          <p:spTgt spid="1609744"/>
                                        </p:tgtEl>
                                        <p:attrNameLst>
                                          <p:attrName>style.visibility</p:attrName>
                                        </p:attrNameLst>
                                      </p:cBhvr>
                                      <p:to>
                                        <p:strVal val="visible"/>
                                      </p:to>
                                    </p:set>
                                    <p:animEffect transition="in" filter="blinds(horizontal)">
                                      <p:cBhvr>
                                        <p:cTn id="13" dur="500"/>
                                        <p:tgtEl>
                                          <p:spTgt spid="160974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9743"/>
                                        </p:tgtEl>
                                        <p:attrNameLst>
                                          <p:attrName>style.visibility</p:attrName>
                                        </p:attrNameLst>
                                      </p:cBhvr>
                                      <p:to>
                                        <p:strVal val="visible"/>
                                      </p:to>
                                    </p:set>
                                    <p:animEffect transition="in" filter="blinds(horizontal)">
                                      <p:cBhvr>
                                        <p:cTn id="18" dur="500"/>
                                        <p:tgtEl>
                                          <p:spTgt spid="1609743"/>
                                        </p:tgtEl>
                                      </p:cBhvr>
                                    </p:animEffect>
                                  </p:childTnLst>
                                </p:cTn>
                              </p:par>
                              <p:par>
                                <p:cTn id="19" presetID="3" presetClass="entr" presetSubtype="10" fill="hold" nodeType="withEffect">
                                  <p:stCondLst>
                                    <p:cond delay="0"/>
                                  </p:stCondLst>
                                  <p:childTnLst>
                                    <p:set>
                                      <p:cBhvr>
                                        <p:cTn id="20" dur="1" fill="hold">
                                          <p:stCondLst>
                                            <p:cond delay="0"/>
                                          </p:stCondLst>
                                        </p:cTn>
                                        <p:tgtEl>
                                          <p:spTgt spid="1609742"/>
                                        </p:tgtEl>
                                        <p:attrNameLst>
                                          <p:attrName>style.visibility</p:attrName>
                                        </p:attrNameLst>
                                      </p:cBhvr>
                                      <p:to>
                                        <p:strVal val="visible"/>
                                      </p:to>
                                    </p:set>
                                    <p:animEffect transition="in" filter="blinds(horizontal)">
                                      <p:cBhvr>
                                        <p:cTn id="21" dur="500"/>
                                        <p:tgtEl>
                                          <p:spTgt spid="1609742"/>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09745"/>
                                        </p:tgtEl>
                                        <p:attrNameLst>
                                          <p:attrName>style.visibility</p:attrName>
                                        </p:attrNameLst>
                                      </p:cBhvr>
                                      <p:to>
                                        <p:strVal val="visible"/>
                                      </p:to>
                                    </p:set>
                                    <p:anim calcmode="lin" valueType="num">
                                      <p:cBhvr additive="base">
                                        <p:cTn id="25" dur="500" fill="hold"/>
                                        <p:tgtEl>
                                          <p:spTgt spid="1609745"/>
                                        </p:tgtEl>
                                        <p:attrNameLst>
                                          <p:attrName>ppt_x</p:attrName>
                                        </p:attrNameLst>
                                      </p:cBhvr>
                                      <p:tavLst>
                                        <p:tav tm="0">
                                          <p:val>
                                            <p:strVal val="#ppt_x"/>
                                          </p:val>
                                        </p:tav>
                                        <p:tav tm="100000">
                                          <p:val>
                                            <p:strVal val="#ppt_x"/>
                                          </p:val>
                                        </p:tav>
                                      </p:tavLst>
                                    </p:anim>
                                    <p:anim calcmode="lin" valueType="num">
                                      <p:cBhvr additive="base">
                                        <p:cTn id="26" dur="500" fill="hold"/>
                                        <p:tgtEl>
                                          <p:spTgt spid="1609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43" grpId="0"/>
      <p:bldP spid="1609745" grpId="0" animBg="1"/>
      <p:bldP spid="160974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INFN Ferrrara, June 17, 2010</a:t>
            </a:r>
            <a:endParaRPr lang="en-US"/>
          </a:p>
        </p:txBody>
      </p:sp>
      <p:sp>
        <p:nvSpPr>
          <p:cNvPr id="1611778" name="Rectangle 2"/>
          <p:cNvSpPr>
            <a:spLocks noGrp="1" noChangeArrowheads="1"/>
          </p:cNvSpPr>
          <p:nvPr>
            <p:ph type="title"/>
          </p:nvPr>
        </p:nvSpPr>
        <p:spPr/>
        <p:txBody>
          <a:bodyPr/>
          <a:lstStyle/>
          <a:p>
            <a:r>
              <a:rPr lang="en-US"/>
              <a:t>Neutral Pion A</a:t>
            </a:r>
            <a:r>
              <a:rPr lang="en-US" baseline="-18000"/>
              <a:t>LL</a:t>
            </a:r>
            <a:r>
              <a:rPr lang="en-US"/>
              <a:t> at 62.4 GeV</a:t>
            </a:r>
          </a:p>
        </p:txBody>
      </p:sp>
      <p:pic>
        <p:nvPicPr>
          <p:cNvPr id="1611779" name="Picture 3"/>
          <p:cNvPicPr>
            <a:picLocks noChangeAspect="1" noChangeArrowheads="1"/>
          </p:cNvPicPr>
          <p:nvPr/>
        </p:nvPicPr>
        <p:blipFill>
          <a:blip r:embed="rId4" cstate="print"/>
          <a:srcRect/>
          <a:stretch>
            <a:fillRect/>
          </a:stretch>
        </p:blipFill>
        <p:spPr bwMode="auto">
          <a:xfrm>
            <a:off x="0" y="1752600"/>
            <a:ext cx="4518025" cy="3752850"/>
          </a:xfrm>
          <a:prstGeom prst="rect">
            <a:avLst/>
          </a:prstGeom>
          <a:noFill/>
          <a:ln w="9525">
            <a:noFill/>
            <a:miter lim="800000"/>
            <a:headEnd/>
            <a:tailEnd/>
          </a:ln>
          <a:effectLst/>
        </p:spPr>
      </p:pic>
      <p:pic>
        <p:nvPicPr>
          <p:cNvPr id="1611780" name="Picture 4"/>
          <p:cNvPicPr>
            <a:picLocks noChangeAspect="1" noChangeArrowheads="1"/>
          </p:cNvPicPr>
          <p:nvPr/>
        </p:nvPicPr>
        <p:blipFill>
          <a:blip r:embed="rId5" cstate="print"/>
          <a:srcRect/>
          <a:stretch>
            <a:fillRect/>
          </a:stretch>
        </p:blipFill>
        <p:spPr bwMode="auto">
          <a:xfrm>
            <a:off x="0" y="1828800"/>
            <a:ext cx="4491038" cy="3694113"/>
          </a:xfrm>
          <a:prstGeom prst="rect">
            <a:avLst/>
          </a:prstGeom>
          <a:noFill/>
          <a:ln w="9525">
            <a:noFill/>
            <a:miter lim="800000"/>
            <a:headEnd/>
            <a:tailEnd/>
          </a:ln>
          <a:effectLst/>
        </p:spPr>
      </p:pic>
      <p:sp>
        <p:nvSpPr>
          <p:cNvPr id="1611781" name="Text Box 5"/>
          <p:cNvSpPr txBox="1">
            <a:spLocks noChangeArrowheads="1"/>
          </p:cNvSpPr>
          <p:nvPr/>
        </p:nvSpPr>
        <p:spPr bwMode="auto">
          <a:xfrm>
            <a:off x="776288" y="5638800"/>
            <a:ext cx="3038475" cy="457200"/>
          </a:xfrm>
          <a:prstGeom prst="rect">
            <a:avLst/>
          </a:prstGeom>
          <a:noFill/>
          <a:ln w="9525">
            <a:noFill/>
            <a:miter lim="800000"/>
            <a:headEnd/>
            <a:tailEnd/>
          </a:ln>
          <a:effectLst/>
        </p:spPr>
        <p:txBody>
          <a:bodyPr wrap="none">
            <a:spAutoFit/>
          </a:bodyPr>
          <a:lstStyle/>
          <a:p>
            <a:r>
              <a:rPr lang="en-US"/>
              <a:t>PRD79, 012003 (2009)</a:t>
            </a:r>
          </a:p>
        </p:txBody>
      </p:sp>
      <p:pic>
        <p:nvPicPr>
          <p:cNvPr id="1611782" name="Picture 6" descr="1phenix-logo"/>
          <p:cNvPicPr>
            <a:picLocks noChangeAspect="1" noChangeArrowheads="1"/>
          </p:cNvPicPr>
          <p:nvPr/>
        </p:nvPicPr>
        <p:blipFill>
          <a:blip r:embed="rId6" cstate="print"/>
          <a:srcRect/>
          <a:stretch>
            <a:fillRect/>
          </a:stretch>
        </p:blipFill>
        <p:spPr bwMode="auto">
          <a:xfrm>
            <a:off x="304800" y="990600"/>
            <a:ext cx="1676400" cy="609600"/>
          </a:xfrm>
          <a:prstGeom prst="rect">
            <a:avLst/>
          </a:prstGeom>
          <a:noFill/>
        </p:spPr>
      </p:pic>
      <p:pic>
        <p:nvPicPr>
          <p:cNvPr id="1611783" name="Picture 7"/>
          <p:cNvPicPr>
            <a:picLocks noChangeAspect="1" noChangeArrowheads="1"/>
          </p:cNvPicPr>
          <p:nvPr/>
        </p:nvPicPr>
        <p:blipFill>
          <a:blip r:embed="rId7" cstate="print"/>
          <a:srcRect/>
          <a:stretch>
            <a:fillRect/>
          </a:stretch>
        </p:blipFill>
        <p:spPr bwMode="auto">
          <a:xfrm>
            <a:off x="7361238" y="1066800"/>
            <a:ext cx="1300162" cy="736600"/>
          </a:xfrm>
          <a:prstGeom prst="rect">
            <a:avLst/>
          </a:prstGeom>
          <a:noFill/>
          <a:ln w="9525">
            <a:noFill/>
            <a:miter lim="800000"/>
            <a:headEnd/>
            <a:tailEnd/>
          </a:ln>
          <a:effectLst/>
        </p:spPr>
      </p:pic>
      <p:sp>
        <p:nvSpPr>
          <p:cNvPr id="1611784" name="Text Box 8"/>
          <p:cNvSpPr txBox="1">
            <a:spLocks noChangeArrowheads="1"/>
          </p:cNvSpPr>
          <p:nvPr/>
        </p:nvSpPr>
        <p:spPr bwMode="auto">
          <a:xfrm>
            <a:off x="4648200" y="2286000"/>
            <a:ext cx="4267200" cy="1917700"/>
          </a:xfrm>
          <a:prstGeom prst="rect">
            <a:avLst/>
          </a:prstGeom>
          <a:noFill/>
          <a:ln w="9525">
            <a:noFill/>
            <a:miter lim="800000"/>
            <a:headEnd/>
            <a:tailEnd/>
          </a:ln>
          <a:effectLst/>
        </p:spPr>
        <p:txBody>
          <a:bodyPr>
            <a:spAutoFit/>
          </a:bodyPr>
          <a:lstStyle/>
          <a:p>
            <a:pPr algn="l"/>
            <a:r>
              <a:rPr lang="en-US"/>
              <a:t>Converting to x</a:t>
            </a:r>
            <a:r>
              <a:rPr lang="en-US" baseline="-18000"/>
              <a:t>T</a:t>
            </a:r>
            <a:r>
              <a:rPr lang="en-US"/>
              <a:t>, can see significance of 62.4 GeV measurement (0.08 pb</a:t>
            </a:r>
            <a:r>
              <a:rPr lang="en-US" baseline="30000"/>
              <a:t>-1</a:t>
            </a:r>
            <a:r>
              <a:rPr lang="en-US"/>
              <a:t>) compared to published data from 2005 at 200 GeV (3.4 pb</a:t>
            </a:r>
            <a:r>
              <a:rPr lang="en-US" baseline="30000"/>
              <a:t>-1</a:t>
            </a:r>
            <a:r>
              <a:rPr lang="en-US"/>
              <a:t>). </a:t>
            </a:r>
          </a:p>
        </p:txBody>
      </p:sp>
      <p:graphicFrame>
        <p:nvGraphicFramePr>
          <p:cNvPr id="1611785" name="Object 9"/>
          <p:cNvGraphicFramePr>
            <a:graphicFrameLocks noChangeAspect="1"/>
          </p:cNvGraphicFramePr>
          <p:nvPr>
            <p:ph idx="1"/>
          </p:nvPr>
        </p:nvGraphicFramePr>
        <p:xfrm>
          <a:off x="4648200" y="4572000"/>
          <a:ext cx="4191000" cy="1065213"/>
        </p:xfrm>
        <a:graphic>
          <a:graphicData uri="http://schemas.openxmlformats.org/presentationml/2006/ole">
            <p:oleObj spid="_x0000_s1611785" name="Equation" r:id="rId8" imgW="2197080" imgH="558720" progId="Equation.3">
              <p:embed/>
            </p:oleObj>
          </a:graphicData>
        </a:graphic>
      </p:graphicFrame>
      <p:sp>
        <p:nvSpPr>
          <p:cNvPr id="13" name="Slide Number Placeholder 12"/>
          <p:cNvSpPr>
            <a:spLocks noGrp="1"/>
          </p:cNvSpPr>
          <p:nvPr>
            <p:ph type="sldNum" sz="quarter" idx="12"/>
          </p:nvPr>
        </p:nvSpPr>
        <p:spPr/>
        <p:txBody>
          <a:bodyPr/>
          <a:lstStyle/>
          <a:p>
            <a:fld id="{9CCA4942-7CEE-491C-9F3A-ADE7BC2C4973}" type="slidenum">
              <a:rPr lang="en-US" smtClean="0"/>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1780"/>
                                        </p:tgtEl>
                                        <p:attrNameLst>
                                          <p:attrName>style.visibility</p:attrName>
                                        </p:attrNameLst>
                                      </p:cBhvr>
                                      <p:to>
                                        <p:strVal val="visible"/>
                                      </p:to>
                                    </p:set>
                                    <p:anim calcmode="lin" valueType="num">
                                      <p:cBhvr additive="base">
                                        <p:cTn id="7" dur="500" fill="hold"/>
                                        <p:tgtEl>
                                          <p:spTgt spid="1611780"/>
                                        </p:tgtEl>
                                        <p:attrNameLst>
                                          <p:attrName>ppt_x</p:attrName>
                                        </p:attrNameLst>
                                      </p:cBhvr>
                                      <p:tavLst>
                                        <p:tav tm="0">
                                          <p:val>
                                            <p:strVal val="#ppt_x"/>
                                          </p:val>
                                        </p:tav>
                                        <p:tav tm="100000">
                                          <p:val>
                                            <p:strVal val="#ppt_x"/>
                                          </p:val>
                                        </p:tav>
                                      </p:tavLst>
                                    </p:anim>
                                    <p:anim calcmode="lin" valueType="num">
                                      <p:cBhvr additive="base">
                                        <p:cTn id="8" dur="500" fill="hold"/>
                                        <p:tgtEl>
                                          <p:spTgt spid="1611780"/>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611783"/>
                                        </p:tgtEl>
                                        <p:attrNameLst>
                                          <p:attrName>style.visibility</p:attrName>
                                        </p:attrNameLst>
                                      </p:cBhvr>
                                      <p:to>
                                        <p:strVal val="visible"/>
                                      </p:to>
                                    </p:set>
                                    <p:animEffect transition="in" filter="blinds(horizontal)">
                                      <p:cBhvr>
                                        <p:cTn id="11" dur="500"/>
                                        <p:tgtEl>
                                          <p:spTgt spid="161178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11784"/>
                                        </p:tgtEl>
                                        <p:attrNameLst>
                                          <p:attrName>style.visibility</p:attrName>
                                        </p:attrNameLst>
                                      </p:cBhvr>
                                      <p:to>
                                        <p:strVal val="visible"/>
                                      </p:to>
                                    </p:set>
                                    <p:animEffect transition="in" filter="blinds(horizontal)">
                                      <p:cBhvr>
                                        <p:cTn id="14" dur="500"/>
                                        <p:tgtEl>
                                          <p:spTgt spid="1611784"/>
                                        </p:tgtEl>
                                      </p:cBhvr>
                                    </p:animEffect>
                                  </p:childTnLst>
                                </p:cTn>
                              </p:par>
                              <p:par>
                                <p:cTn id="15" presetID="3" presetClass="entr" presetSubtype="10" fill="hold" nodeType="withEffect">
                                  <p:stCondLst>
                                    <p:cond delay="0"/>
                                  </p:stCondLst>
                                  <p:childTnLst>
                                    <p:set>
                                      <p:cBhvr>
                                        <p:cTn id="16" dur="1" fill="hold">
                                          <p:stCondLst>
                                            <p:cond delay="0"/>
                                          </p:stCondLst>
                                        </p:cTn>
                                        <p:tgtEl>
                                          <p:spTgt spid="1611785"/>
                                        </p:tgtEl>
                                        <p:attrNameLst>
                                          <p:attrName>style.visibility</p:attrName>
                                        </p:attrNameLst>
                                      </p:cBhvr>
                                      <p:to>
                                        <p:strVal val="visible"/>
                                      </p:to>
                                    </p:set>
                                    <p:animEffect transition="in" filter="blinds(horizontal)">
                                      <p:cBhvr>
                                        <p:cTn id="17" dur="500"/>
                                        <p:tgtEl>
                                          <p:spTgt spid="161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178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Ordering of A</a:t>
            </a:r>
            <a:r>
              <a:rPr lang="en-US" baseline="-25000" dirty="0" smtClean="0"/>
              <a:t>LL</a:t>
            </a:r>
            <a:r>
              <a:rPr lang="en-US" dirty="0" smtClean="0"/>
              <a:t> for </a:t>
            </a:r>
            <a:r>
              <a:rPr lang="en-US" dirty="0" err="1" smtClean="0"/>
              <a:t>pion</a:t>
            </a:r>
            <a:r>
              <a:rPr lang="en-US" dirty="0" smtClean="0"/>
              <a:t> species?</a:t>
            </a:r>
            <a:endParaRPr lang="en-US" dirty="0"/>
          </a:p>
        </p:txBody>
      </p:sp>
      <p:sp>
        <p:nvSpPr>
          <p:cNvPr id="6" name="Footer Placeholder 5"/>
          <p:cNvSpPr>
            <a:spLocks noGrp="1"/>
          </p:cNvSpPr>
          <p:nvPr>
            <p:ph type="ftr" sz="quarter" idx="11"/>
          </p:nvPr>
        </p:nvSpPr>
        <p:spPr/>
        <p:txBody>
          <a:bodyPr/>
          <a:lstStyle/>
          <a:p>
            <a:r>
              <a:rPr lang="en-US" smtClean="0"/>
              <a:t>C. Aidala, INFN Ferrrara, June 17, 2010</a:t>
            </a:r>
            <a:endParaRPr lang="en-US"/>
          </a:p>
        </p:txBody>
      </p:sp>
      <p:sp>
        <p:nvSpPr>
          <p:cNvPr id="7" name="Slide Number Placeholder 6"/>
          <p:cNvSpPr>
            <a:spLocks noGrp="1"/>
          </p:cNvSpPr>
          <p:nvPr>
            <p:ph type="sldNum" sz="quarter" idx="12"/>
          </p:nvPr>
        </p:nvSpPr>
        <p:spPr/>
        <p:txBody>
          <a:bodyPr/>
          <a:lstStyle/>
          <a:p>
            <a:fld id="{58301BA0-7841-47FF-B1CB-F410F547681B}" type="slidenum">
              <a:rPr lang="en-US" smtClean="0"/>
              <a:pPr/>
              <a:t>65</a:t>
            </a:fld>
            <a:endParaRPr lang="en-US"/>
          </a:p>
        </p:txBody>
      </p:sp>
      <p:pic>
        <p:nvPicPr>
          <p:cNvPr id="8" name="Picture 7" descr="preliminaryAllPionsCombinedRuns.gif"/>
          <p:cNvPicPr>
            <a:picLocks noChangeAspect="1"/>
          </p:cNvPicPr>
          <p:nvPr/>
        </p:nvPicPr>
        <p:blipFill>
          <a:blip r:embed="rId3" cstate="print"/>
          <a:stretch>
            <a:fillRect/>
          </a:stretch>
        </p:blipFill>
        <p:spPr>
          <a:xfrm>
            <a:off x="1447800" y="1066800"/>
            <a:ext cx="6188074" cy="4409139"/>
          </a:xfrm>
          <a:prstGeom prst="rect">
            <a:avLst/>
          </a:prstGeom>
        </p:spPr>
      </p:pic>
      <p:sp>
        <p:nvSpPr>
          <p:cNvPr id="9" name="TextBox 8"/>
          <p:cNvSpPr txBox="1"/>
          <p:nvPr/>
        </p:nvSpPr>
        <p:spPr>
          <a:xfrm>
            <a:off x="439625" y="5486400"/>
            <a:ext cx="8069068" cy="830997"/>
          </a:xfrm>
          <a:prstGeom prst="rect">
            <a:avLst/>
          </a:prstGeom>
          <a:noFill/>
        </p:spPr>
        <p:txBody>
          <a:bodyPr wrap="none" rtlCol="0">
            <a:spAutoFit/>
          </a:bodyPr>
          <a:lstStyle/>
          <a:p>
            <a:r>
              <a:rPr lang="en-US" dirty="0" smtClean="0"/>
              <a:t>Not yet clear.</a:t>
            </a:r>
          </a:p>
          <a:p>
            <a:r>
              <a:rPr lang="en-US" dirty="0" smtClean="0"/>
              <a:t>Small </a:t>
            </a:r>
            <a:r>
              <a:rPr lang="en-US" dirty="0" smtClean="0">
                <a:latin typeface="Symbol" pitchFamily="18" charset="2"/>
              </a:rPr>
              <a:t>D</a:t>
            </a:r>
            <a:r>
              <a:rPr lang="en-US" dirty="0" smtClean="0"/>
              <a:t>G </a:t>
            </a:r>
            <a:r>
              <a:rPr lang="en-US" dirty="0" smtClean="0">
                <a:sym typeface="Wingdings" pitchFamily="2" charset="2"/>
              </a:rPr>
              <a:t> small predicted differences between asymmetries!</a:t>
            </a:r>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9" name="Rectangle 13"/>
          <p:cNvSpPr>
            <a:spLocks noGrp="1" noChangeArrowheads="1"/>
          </p:cNvSpPr>
          <p:nvPr>
            <p:ph type="title"/>
          </p:nvPr>
        </p:nvSpPr>
        <p:spPr bwMode="auto">
          <a:xfrm>
            <a:off x="533400" y="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a:t>Reduce Integration Bins: Correlation Measurements</a:t>
            </a:r>
            <a:endParaRPr lang="en-US"/>
          </a:p>
        </p:txBody>
      </p:sp>
      <p:sp>
        <p:nvSpPr>
          <p:cNvPr id="19470" name="Rectangle 14"/>
          <p:cNvSpPr>
            <a:spLocks noChangeArrowheads="1"/>
          </p:cNvSpPr>
          <p:nvPr/>
        </p:nvSpPr>
        <p:spPr bwMode="auto">
          <a:xfrm>
            <a:off x="5156200" y="4756150"/>
            <a:ext cx="184150" cy="304800"/>
          </a:xfrm>
          <a:prstGeom prst="rect">
            <a:avLst/>
          </a:prstGeom>
          <a:noFill/>
          <a:ln w="9525">
            <a:noFill/>
            <a:miter lim="800000"/>
            <a:headEnd/>
            <a:tailEnd/>
          </a:ln>
        </p:spPr>
        <p:txBody>
          <a:bodyPr wrap="none">
            <a:spAutoFit/>
          </a:bodyPr>
          <a:lstStyle/>
          <a:p>
            <a:endParaRPr lang="en-US"/>
          </a:p>
        </p:txBody>
      </p:sp>
      <p:pic>
        <p:nvPicPr>
          <p:cNvPr id="19471" name="Picture 15"/>
          <p:cNvPicPr>
            <a:picLocks noChangeAspect="1" noChangeArrowheads="1"/>
          </p:cNvPicPr>
          <p:nvPr/>
        </p:nvPicPr>
        <p:blipFill>
          <a:blip r:embed="rId4" cstate="print"/>
          <a:srcRect/>
          <a:stretch>
            <a:fillRect/>
          </a:stretch>
        </p:blipFill>
        <p:spPr bwMode="auto">
          <a:xfrm>
            <a:off x="304800" y="1295400"/>
            <a:ext cx="5105400" cy="5003800"/>
          </a:xfrm>
          <a:prstGeom prst="rect">
            <a:avLst/>
          </a:prstGeom>
          <a:noFill/>
          <a:ln w="25400">
            <a:solidFill>
              <a:srgbClr val="00FF00"/>
            </a:solidFill>
            <a:miter lim="800000"/>
            <a:headEnd/>
            <a:tailEnd/>
          </a:ln>
        </p:spPr>
      </p:pic>
      <p:sp>
        <p:nvSpPr>
          <p:cNvPr id="19472" name="Text Box 16"/>
          <p:cNvSpPr txBox="1">
            <a:spLocks noChangeArrowheads="1"/>
          </p:cNvSpPr>
          <p:nvPr/>
        </p:nvSpPr>
        <p:spPr bwMode="auto">
          <a:xfrm>
            <a:off x="5867400" y="1600200"/>
            <a:ext cx="2590800" cy="1536700"/>
          </a:xfrm>
          <a:prstGeom prst="rect">
            <a:avLst/>
          </a:prstGeom>
          <a:noFill/>
          <a:ln w="9525">
            <a:noFill/>
            <a:miter lim="800000"/>
            <a:headEnd/>
            <a:tailEnd/>
          </a:ln>
        </p:spPr>
        <p:txBody>
          <a:bodyPr>
            <a:spAutoFit/>
          </a:bodyPr>
          <a:lstStyle/>
          <a:p>
            <a:pPr>
              <a:spcBef>
                <a:spcPct val="50000"/>
              </a:spcBef>
            </a:pPr>
            <a:r>
              <a:rPr lang="en-US" sz="1900"/>
              <a:t>Di-Jet  and Photon-Jet Asymmetries allows reconstruction of partonic x1 and x2 at leading order.</a:t>
            </a:r>
          </a:p>
        </p:txBody>
      </p:sp>
      <p:graphicFrame>
        <p:nvGraphicFramePr>
          <p:cNvPr id="146432" name="Object 1024"/>
          <p:cNvGraphicFramePr>
            <a:graphicFrameLocks noChangeAspect="1"/>
          </p:cNvGraphicFramePr>
          <p:nvPr/>
        </p:nvGraphicFramePr>
        <p:xfrm>
          <a:off x="5943600" y="3505200"/>
          <a:ext cx="2386013" cy="2439988"/>
        </p:xfrm>
        <a:graphic>
          <a:graphicData uri="http://schemas.openxmlformats.org/presentationml/2006/ole">
            <p:oleObj spid="_x0000_s1752066" name="Equation" r:id="rId5" imgW="1638300" imgH="1676400" progId="Equation.3">
              <p:embed/>
            </p:oleObj>
          </a:graphicData>
        </a:graphic>
      </p:graphicFrame>
      <p:sp>
        <p:nvSpPr>
          <p:cNvPr id="7" name="Slide Number Placeholder 6"/>
          <p:cNvSpPr>
            <a:spLocks noGrp="1"/>
          </p:cNvSpPr>
          <p:nvPr>
            <p:ph type="sldNum" sz="quarter" idx="12"/>
          </p:nvPr>
        </p:nvSpPr>
        <p:spPr/>
        <p:txBody>
          <a:bodyPr/>
          <a:lstStyle/>
          <a:p>
            <a:fld id="{9CCA4942-7CEE-491C-9F3A-ADE7BC2C4973}" type="slidenum">
              <a:rPr lang="en-US" smtClean="0"/>
              <a:pPr/>
              <a:t>66</a:t>
            </a:fld>
            <a:endParaRPr lang="en-US"/>
          </a:p>
        </p:txBody>
      </p:sp>
      <p:sp>
        <p:nvSpPr>
          <p:cNvPr id="8" name="Footer Placeholder 7"/>
          <p:cNvSpPr>
            <a:spLocks noGrp="1"/>
          </p:cNvSpPr>
          <p:nvPr>
            <p:ph type="ftr" sz="quarter" idx="11"/>
          </p:nvPr>
        </p:nvSpPr>
        <p:spPr/>
        <p:txBody>
          <a:bodyPr/>
          <a:lstStyle/>
          <a:p>
            <a:r>
              <a:rPr lang="en-US" smtClean="0"/>
              <a:t>C. Aidala, INFN Ferrrara, June 17, 2010</a:t>
            </a:r>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1"/>
          <p:cNvPicPr>
            <a:picLocks noChangeArrowheads="1"/>
          </p:cNvPicPr>
          <p:nvPr/>
        </p:nvPicPr>
        <p:blipFill>
          <a:blip r:embed="rId3" cstate="print"/>
          <a:srcRect t="5957" r="3795" b="2234"/>
          <a:stretch>
            <a:fillRect/>
          </a:stretch>
        </p:blipFill>
        <p:spPr bwMode="auto">
          <a:xfrm>
            <a:off x="1149230" y="1054100"/>
            <a:ext cx="6836745" cy="3327400"/>
          </a:xfrm>
          <a:prstGeom prst="rect">
            <a:avLst/>
          </a:prstGeom>
          <a:noFill/>
          <a:ln w="9525">
            <a:noFill/>
            <a:miter lim="800000"/>
            <a:headEnd/>
            <a:tailEnd/>
          </a:ln>
        </p:spPr>
      </p:pic>
      <p:sp>
        <p:nvSpPr>
          <p:cNvPr id="34820" name="Rectangle 2"/>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36870" name="Rectangle 6"/>
          <p:cNvSpPr>
            <a:spLocks noGrp="1" noChangeArrowheads="1"/>
          </p:cNvSpPr>
          <p:nvPr>
            <p:ph type="title"/>
          </p:nvPr>
        </p:nvSpPr>
        <p:spPr/>
        <p:txBody>
          <a:bodyPr rIns="132080"/>
          <a:lstStyle/>
          <a:p>
            <a:pPr indent="0" eaLnBrk="1" hangingPunct="1">
              <a:defRPr/>
            </a:pPr>
            <a:r>
              <a:rPr lang="en-US" dirty="0" smtClean="0"/>
              <a:t>STAR W Analysis: BG Subtraction</a:t>
            </a:r>
          </a:p>
        </p:txBody>
      </p:sp>
      <p:pic>
        <p:nvPicPr>
          <p:cNvPr id="36872" name="Picture 8"/>
          <p:cNvPicPr>
            <a:picLocks noChangeArrowheads="1"/>
          </p:cNvPicPr>
          <p:nvPr/>
        </p:nvPicPr>
        <p:blipFill>
          <a:blip r:embed="rId4" cstate="print"/>
          <a:srcRect/>
          <a:stretch>
            <a:fillRect/>
          </a:stretch>
        </p:blipFill>
        <p:spPr bwMode="auto">
          <a:xfrm>
            <a:off x="3447690" y="4787901"/>
            <a:ext cx="5699242" cy="1400175"/>
          </a:xfrm>
          <a:prstGeom prst="rect">
            <a:avLst/>
          </a:prstGeom>
          <a:noFill/>
          <a:ln w="9525">
            <a:noFill/>
            <a:miter lim="800000"/>
            <a:headEnd/>
            <a:tailEnd/>
          </a:ln>
        </p:spPr>
      </p:pic>
      <p:sp>
        <p:nvSpPr>
          <p:cNvPr id="34827" name="Rectangle 9"/>
          <p:cNvSpPr>
            <a:spLocks/>
          </p:cNvSpPr>
          <p:nvPr/>
        </p:nvSpPr>
        <p:spPr bwMode="auto">
          <a:xfrm>
            <a:off x="140722" y="4635500"/>
            <a:ext cx="3166246" cy="1701800"/>
          </a:xfrm>
          <a:prstGeom prst="rect">
            <a:avLst/>
          </a:prstGeom>
          <a:noFill/>
          <a:ln w="12700">
            <a:noFill/>
            <a:miter lim="800000"/>
            <a:headEnd/>
            <a:tailEnd/>
          </a:ln>
        </p:spPr>
        <p:txBody>
          <a:bodyPr lIns="0" tIns="0" rIns="40639" bIns="0" anchor="ctr"/>
          <a:lstStyle/>
          <a:p>
            <a:pPr marL="400050" indent="-360363">
              <a:lnSpc>
                <a:spcPct val="140000"/>
              </a:lnSpc>
              <a:buSzPct val="77000"/>
              <a:buFontTx/>
              <a:buBlip>
                <a:blip r:embed="rId5"/>
              </a:buBlip>
            </a:pPr>
            <a:r>
              <a:rPr lang="en-US" sz="1400" dirty="0">
                <a:latin typeface="Comic Sans MS" pitchFamily="66" charset="0"/>
                <a:ea typeface="Comic Sans MS" pitchFamily="66" charset="0"/>
                <a:cs typeface="Comic Sans MS" pitchFamily="66" charset="0"/>
                <a:sym typeface="Comic Sans MS" pitchFamily="66" charset="0"/>
              </a:rPr>
              <a:t>Background distribution and background-subtracted signal distribution</a:t>
            </a:r>
          </a:p>
          <a:p>
            <a:pPr marL="400050" indent="-360363">
              <a:lnSpc>
                <a:spcPct val="140000"/>
              </a:lnSpc>
              <a:buSzPct val="77000"/>
              <a:buFontTx/>
              <a:buBlip>
                <a:blip r:embed="rId5"/>
              </a:buBlip>
            </a:pPr>
            <a:r>
              <a:rPr lang="en-US" sz="1400" dirty="0">
                <a:latin typeface="Comic Sans MS" pitchFamily="66" charset="0"/>
                <a:ea typeface="Comic Sans MS" pitchFamily="66" charset="0"/>
                <a:cs typeface="Comic Sans MS" pitchFamily="66" charset="0"/>
                <a:sym typeface="Comic Sans MS" pitchFamily="66" charset="0"/>
              </a:rPr>
              <a:t>B/(S+B) (E</a:t>
            </a:r>
            <a:r>
              <a:rPr lang="en-US" sz="1400" baseline="-6000" dirty="0">
                <a:latin typeface="Comic Sans MS" pitchFamily="66" charset="0"/>
                <a:ea typeface="Comic Sans MS" pitchFamily="66" charset="0"/>
                <a:cs typeface="Comic Sans MS" pitchFamily="66" charset="0"/>
                <a:sym typeface="Comic Sans MS" pitchFamily="66" charset="0"/>
              </a:rPr>
              <a:t>T </a:t>
            </a:r>
            <a:r>
              <a:rPr lang="en-US" sz="1400" dirty="0">
                <a:latin typeface="Comic Sans MS" pitchFamily="66" charset="0"/>
                <a:ea typeface="Comic Sans MS" pitchFamily="66" charset="0"/>
                <a:cs typeface="Comic Sans MS" pitchFamily="66" charset="0"/>
                <a:sym typeface="Comic Sans MS" pitchFamily="66" charset="0"/>
              </a:rPr>
              <a:t>&gt; 25GeV) W</a:t>
            </a:r>
            <a:r>
              <a:rPr lang="en-US" sz="1400" baseline="32000" dirty="0">
                <a:latin typeface="Comic Sans MS" pitchFamily="66" charset="0"/>
                <a:ea typeface="Comic Sans MS" pitchFamily="66" charset="0"/>
                <a:cs typeface="Comic Sans MS" pitchFamily="66" charset="0"/>
                <a:sym typeface="Comic Sans MS" pitchFamily="66" charset="0"/>
              </a:rPr>
              <a:t>-</a:t>
            </a:r>
            <a:r>
              <a:rPr lang="en-US" sz="1400" dirty="0">
                <a:latin typeface="Comic Sans MS" pitchFamily="66" charset="0"/>
                <a:ea typeface="Comic Sans MS" pitchFamily="66" charset="0"/>
                <a:cs typeface="Comic Sans MS" pitchFamily="66" charset="0"/>
                <a:sym typeface="Comic Sans MS" pitchFamily="66" charset="0"/>
              </a:rPr>
              <a:t>: 16%</a:t>
            </a:r>
          </a:p>
          <a:p>
            <a:pPr marL="400050" indent="-360363">
              <a:lnSpc>
                <a:spcPct val="140000"/>
              </a:lnSpc>
              <a:buSzPct val="77000"/>
              <a:buFontTx/>
              <a:buBlip>
                <a:blip r:embed="rId5"/>
              </a:buBlip>
            </a:pPr>
            <a:r>
              <a:rPr lang="en-US" sz="1400" dirty="0">
                <a:latin typeface="Comic Sans MS" pitchFamily="66" charset="0"/>
                <a:ea typeface="Comic Sans MS" pitchFamily="66" charset="0"/>
                <a:cs typeface="Comic Sans MS" pitchFamily="66" charset="0"/>
                <a:sym typeface="Comic Sans MS" pitchFamily="66" charset="0"/>
              </a:rPr>
              <a:t>B/(S+B) (E</a:t>
            </a:r>
            <a:r>
              <a:rPr lang="en-US" sz="1400" baseline="-6000" dirty="0">
                <a:latin typeface="Comic Sans MS" pitchFamily="66" charset="0"/>
                <a:ea typeface="Comic Sans MS" pitchFamily="66" charset="0"/>
                <a:cs typeface="Comic Sans MS" pitchFamily="66" charset="0"/>
                <a:sym typeface="Comic Sans MS" pitchFamily="66" charset="0"/>
              </a:rPr>
              <a:t>T </a:t>
            </a:r>
            <a:r>
              <a:rPr lang="en-US" sz="1400" dirty="0">
                <a:latin typeface="Comic Sans MS" pitchFamily="66" charset="0"/>
                <a:ea typeface="Comic Sans MS" pitchFamily="66" charset="0"/>
                <a:cs typeface="Comic Sans MS" pitchFamily="66" charset="0"/>
                <a:sym typeface="Comic Sans MS" pitchFamily="66" charset="0"/>
              </a:rPr>
              <a:t>&gt; 25GeV) W</a:t>
            </a:r>
            <a:r>
              <a:rPr lang="en-US" sz="1400" baseline="32000" dirty="0">
                <a:latin typeface="Comic Sans MS" pitchFamily="66" charset="0"/>
                <a:ea typeface="Comic Sans MS" pitchFamily="66" charset="0"/>
                <a:cs typeface="Comic Sans MS" pitchFamily="66" charset="0"/>
                <a:sym typeface="Comic Sans MS" pitchFamily="66" charset="0"/>
              </a:rPr>
              <a:t>+</a:t>
            </a:r>
            <a:r>
              <a:rPr lang="en-US" sz="1400" dirty="0">
                <a:latin typeface="Comic Sans MS" pitchFamily="66" charset="0"/>
                <a:ea typeface="Comic Sans MS" pitchFamily="66" charset="0"/>
                <a:cs typeface="Comic Sans MS" pitchFamily="66" charset="0"/>
                <a:sym typeface="Comic Sans MS" pitchFamily="66" charset="0"/>
              </a:rPr>
              <a:t>: 8%</a:t>
            </a:r>
          </a:p>
        </p:txBody>
      </p:sp>
      <p:grpSp>
        <p:nvGrpSpPr>
          <p:cNvPr id="2" name="Group 10"/>
          <p:cNvGrpSpPr>
            <a:grpSpLocks/>
          </p:cNvGrpSpPr>
          <p:nvPr/>
        </p:nvGrpSpPr>
        <p:grpSpPr bwMode="auto">
          <a:xfrm>
            <a:off x="2424524" y="1230314"/>
            <a:ext cx="1808864" cy="2581275"/>
            <a:chOff x="0" y="0"/>
            <a:chExt cx="1233" cy="1626"/>
          </a:xfrm>
        </p:grpSpPr>
        <p:sp>
          <p:nvSpPr>
            <p:cNvPr id="34833" name="Line 11"/>
            <p:cNvSpPr>
              <a:spLocks noChangeShapeType="1"/>
            </p:cNvSpPr>
            <p:nvPr/>
          </p:nvSpPr>
          <p:spPr bwMode="auto">
            <a:xfrm>
              <a:off x="2" y="0"/>
              <a:ext cx="1" cy="1626"/>
            </a:xfrm>
            <a:prstGeom prst="line">
              <a:avLst/>
            </a:prstGeom>
            <a:noFill/>
            <a:ln w="12700">
              <a:solidFill>
                <a:srgbClr val="FF0000"/>
              </a:solidFill>
              <a:prstDash val="sysDot"/>
              <a:round/>
              <a:headEnd/>
              <a:tailEnd/>
            </a:ln>
          </p:spPr>
          <p:txBody>
            <a:bodyPr lIns="0" tIns="0" rIns="0" bIns="0"/>
            <a:lstStyle/>
            <a:p>
              <a:endParaRPr lang="en-US"/>
            </a:p>
          </p:txBody>
        </p:sp>
        <p:sp>
          <p:nvSpPr>
            <p:cNvPr id="34834" name="Rectangle 12"/>
            <p:cNvSpPr>
              <a:spLocks/>
            </p:cNvSpPr>
            <p:nvPr/>
          </p:nvSpPr>
          <p:spPr bwMode="auto">
            <a:xfrm>
              <a:off x="601" y="792"/>
              <a:ext cx="632" cy="216"/>
            </a:xfrm>
            <a:prstGeom prst="rect">
              <a:avLst/>
            </a:prstGeom>
            <a:noFill/>
            <a:ln w="12700">
              <a:noFill/>
              <a:miter lim="800000"/>
              <a:headEnd/>
              <a:tailEnd/>
            </a:ln>
          </p:spPr>
          <p:txBody>
            <a:bodyPr lIns="0" tIns="0" rIns="0" bIns="0" anchor="ctr"/>
            <a:lstStyle/>
            <a:p>
              <a:pPr algn="ctr"/>
              <a:r>
                <a:rPr lang="en-US" sz="1400">
                  <a:solidFill>
                    <a:srgbClr val="FF0000"/>
                  </a:solidFill>
                  <a:latin typeface="Comic Sans MS" pitchFamily="66" charset="0"/>
                  <a:ea typeface="Comic Sans MS" pitchFamily="66" charset="0"/>
                  <a:cs typeface="Comic Sans MS" pitchFamily="66" charset="0"/>
                  <a:sym typeface="Comic Sans MS" pitchFamily="66" charset="0"/>
                </a:rPr>
                <a:t>S/B~6</a:t>
              </a:r>
            </a:p>
          </p:txBody>
        </p:sp>
        <p:sp>
          <p:nvSpPr>
            <p:cNvPr id="34835" name="Line 13"/>
            <p:cNvSpPr>
              <a:spLocks noChangeShapeType="1"/>
            </p:cNvSpPr>
            <p:nvPr/>
          </p:nvSpPr>
          <p:spPr bwMode="auto">
            <a:xfrm flipH="1">
              <a:off x="248" y="993"/>
              <a:ext cx="631" cy="601"/>
            </a:xfrm>
            <a:prstGeom prst="line">
              <a:avLst/>
            </a:prstGeom>
            <a:noFill/>
            <a:ln w="25400">
              <a:solidFill>
                <a:srgbClr val="FF0000"/>
              </a:solidFill>
              <a:round/>
              <a:headEnd/>
              <a:tailEnd type="arrow" w="med" len="med"/>
            </a:ln>
          </p:spPr>
          <p:txBody>
            <a:bodyPr lIns="0" tIns="0" rIns="0" bIns="0"/>
            <a:lstStyle/>
            <a:p>
              <a:endParaRPr lang="en-US"/>
            </a:p>
          </p:txBody>
        </p:sp>
      </p:grpSp>
      <p:grpSp>
        <p:nvGrpSpPr>
          <p:cNvPr id="3" name="Group 14"/>
          <p:cNvGrpSpPr>
            <a:grpSpLocks/>
          </p:cNvGrpSpPr>
          <p:nvPr/>
        </p:nvGrpSpPr>
        <p:grpSpPr bwMode="auto">
          <a:xfrm>
            <a:off x="6011470" y="1231901"/>
            <a:ext cx="1760491" cy="2589213"/>
            <a:chOff x="0" y="0"/>
            <a:chExt cx="1201" cy="1631"/>
          </a:xfrm>
        </p:grpSpPr>
        <p:sp>
          <p:nvSpPr>
            <p:cNvPr id="34830" name="Line 15"/>
            <p:cNvSpPr>
              <a:spLocks noChangeShapeType="1"/>
            </p:cNvSpPr>
            <p:nvPr/>
          </p:nvSpPr>
          <p:spPr bwMode="auto">
            <a:xfrm>
              <a:off x="2" y="0"/>
              <a:ext cx="1" cy="1631"/>
            </a:xfrm>
            <a:prstGeom prst="line">
              <a:avLst/>
            </a:prstGeom>
            <a:noFill/>
            <a:ln w="12700">
              <a:solidFill>
                <a:srgbClr val="FF0000"/>
              </a:solidFill>
              <a:prstDash val="sysDot"/>
              <a:round/>
              <a:headEnd/>
              <a:tailEnd/>
            </a:ln>
          </p:spPr>
          <p:txBody>
            <a:bodyPr lIns="0" tIns="0" rIns="0" bIns="0"/>
            <a:lstStyle/>
            <a:p>
              <a:endParaRPr lang="en-US"/>
            </a:p>
          </p:txBody>
        </p:sp>
        <p:sp>
          <p:nvSpPr>
            <p:cNvPr id="34831" name="Rectangle 16"/>
            <p:cNvSpPr>
              <a:spLocks/>
            </p:cNvSpPr>
            <p:nvPr/>
          </p:nvSpPr>
          <p:spPr bwMode="auto">
            <a:xfrm>
              <a:off x="569" y="791"/>
              <a:ext cx="632" cy="216"/>
            </a:xfrm>
            <a:prstGeom prst="rect">
              <a:avLst/>
            </a:prstGeom>
            <a:noFill/>
            <a:ln w="12700">
              <a:noFill/>
              <a:miter lim="800000"/>
              <a:headEnd/>
              <a:tailEnd/>
            </a:ln>
          </p:spPr>
          <p:txBody>
            <a:bodyPr lIns="0" tIns="0" rIns="0" bIns="0" anchor="ctr"/>
            <a:lstStyle/>
            <a:p>
              <a:pPr algn="ctr"/>
              <a:r>
                <a:rPr lang="en-US" sz="1400">
                  <a:solidFill>
                    <a:srgbClr val="FF0000"/>
                  </a:solidFill>
                  <a:latin typeface="Comic Sans MS" pitchFamily="66" charset="0"/>
                  <a:ea typeface="Comic Sans MS" pitchFamily="66" charset="0"/>
                  <a:cs typeface="Comic Sans MS" pitchFamily="66" charset="0"/>
                  <a:sym typeface="Comic Sans MS" pitchFamily="66" charset="0"/>
                </a:rPr>
                <a:t>S/B~11</a:t>
              </a:r>
            </a:p>
          </p:txBody>
        </p:sp>
        <p:sp>
          <p:nvSpPr>
            <p:cNvPr id="34832" name="Line 17"/>
            <p:cNvSpPr>
              <a:spLocks noChangeShapeType="1"/>
            </p:cNvSpPr>
            <p:nvPr/>
          </p:nvSpPr>
          <p:spPr bwMode="auto">
            <a:xfrm flipH="1">
              <a:off x="258" y="992"/>
              <a:ext cx="631" cy="601"/>
            </a:xfrm>
            <a:prstGeom prst="line">
              <a:avLst/>
            </a:prstGeom>
            <a:noFill/>
            <a:ln w="25400">
              <a:solidFill>
                <a:srgbClr val="FF0000"/>
              </a:solidFill>
              <a:round/>
              <a:headEnd/>
              <a:tailEnd type="arrow" w="med" len="med"/>
            </a:ln>
          </p:spPr>
          <p:txBody>
            <a:bodyPr lIns="0" tIns="0" rIns="0" bIns="0"/>
            <a:lstStyle/>
            <a:p>
              <a:endParaRPr lang="en-US"/>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3013376" presetClass="entr" presetSubtype="425101184"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3013376" presetClass="entr" presetSubtype="42510109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3013376" presetClass="entr" presetSubtype="378716584" fill="hold" nodeType="clickEffect">
                                  <p:stCondLst>
                                    <p:cond delay="0"/>
                                  </p:stCondLst>
                                  <p:childTnLst>
                                    <p:set>
                                      <p:cBhvr>
                                        <p:cTn id="14" dur="1" fill="hold">
                                          <p:stCondLst>
                                            <p:cond delay="499"/>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56059" y="901700"/>
            <a:ext cx="7458267" cy="4114800"/>
            <a:chOff x="0" y="0"/>
            <a:chExt cx="5088" cy="2592"/>
          </a:xfrm>
        </p:grpSpPr>
        <p:pic>
          <p:nvPicPr>
            <p:cNvPr id="35851" name="Picture 2"/>
            <p:cNvPicPr>
              <a:picLocks noChangeArrowheads="1"/>
            </p:cNvPicPr>
            <p:nvPr/>
          </p:nvPicPr>
          <p:blipFill>
            <a:blip r:embed="rId3" cstate="print"/>
            <a:srcRect/>
            <a:stretch>
              <a:fillRect/>
            </a:stretch>
          </p:blipFill>
          <p:spPr bwMode="auto">
            <a:xfrm>
              <a:off x="0" y="0"/>
              <a:ext cx="2619" cy="2592"/>
            </a:xfrm>
            <a:prstGeom prst="rect">
              <a:avLst/>
            </a:prstGeom>
            <a:noFill/>
            <a:ln w="9525">
              <a:noFill/>
              <a:miter lim="800000"/>
              <a:headEnd/>
              <a:tailEnd/>
            </a:ln>
          </p:spPr>
        </p:pic>
        <p:pic>
          <p:nvPicPr>
            <p:cNvPr id="35852" name="Picture 3"/>
            <p:cNvPicPr>
              <a:picLocks noChangeArrowheads="1"/>
            </p:cNvPicPr>
            <p:nvPr/>
          </p:nvPicPr>
          <p:blipFill>
            <a:blip r:embed="rId4" cstate="print"/>
            <a:srcRect/>
            <a:stretch>
              <a:fillRect/>
            </a:stretch>
          </p:blipFill>
          <p:spPr bwMode="auto">
            <a:xfrm>
              <a:off x="2469" y="0"/>
              <a:ext cx="2619" cy="2590"/>
            </a:xfrm>
            <a:prstGeom prst="rect">
              <a:avLst/>
            </a:prstGeom>
            <a:noFill/>
            <a:ln w="9525">
              <a:noFill/>
              <a:miter lim="800000"/>
              <a:headEnd/>
              <a:tailEnd/>
            </a:ln>
          </p:spPr>
        </p:pic>
      </p:grpSp>
      <p:sp>
        <p:nvSpPr>
          <p:cNvPr id="35844" name="Rectangle 4"/>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37896" name="Rectangle 8"/>
          <p:cNvSpPr>
            <a:spLocks noGrp="1" noChangeArrowheads="1"/>
          </p:cNvSpPr>
          <p:nvPr>
            <p:ph type="title"/>
          </p:nvPr>
        </p:nvSpPr>
        <p:spPr/>
        <p:txBody>
          <a:bodyPr rIns="132080"/>
          <a:lstStyle/>
          <a:p>
            <a:pPr indent="0" eaLnBrk="1" hangingPunct="1">
              <a:defRPr/>
            </a:pPr>
            <a:r>
              <a:rPr lang="en-US" sz="4000" dirty="0" smtClean="0"/>
              <a:t>STAR W Analysis: Data/MC Comparison</a:t>
            </a:r>
          </a:p>
        </p:txBody>
      </p:sp>
      <p:sp>
        <p:nvSpPr>
          <p:cNvPr id="35850" name="Rectangle 10"/>
          <p:cNvSpPr>
            <a:spLocks/>
          </p:cNvSpPr>
          <p:nvPr/>
        </p:nvSpPr>
        <p:spPr bwMode="auto">
          <a:xfrm>
            <a:off x="234537" y="5156200"/>
            <a:ext cx="8666131" cy="1219200"/>
          </a:xfrm>
          <a:prstGeom prst="rect">
            <a:avLst/>
          </a:prstGeom>
          <a:noFill/>
          <a:ln w="12700">
            <a:noFill/>
            <a:miter lim="800000"/>
            <a:headEnd/>
            <a:tailEnd/>
          </a:ln>
        </p:spPr>
        <p:txBody>
          <a:bodyPr lIns="0" tIns="0" rIns="40639" bIns="0" anchor="ctr"/>
          <a:lstStyle/>
          <a:p>
            <a:pPr marL="400050" indent="-360363">
              <a:lnSpc>
                <a:spcPct val="140000"/>
              </a:lnSpc>
              <a:buSzPct val="77000"/>
              <a:buFontTx/>
              <a:buBlip>
                <a:blip r:embed="rId5"/>
              </a:buBlip>
            </a:pPr>
            <a:r>
              <a:rPr lang="en-US" sz="1600" dirty="0">
                <a:latin typeface="Comic Sans MS" pitchFamily="66" charset="0"/>
                <a:ea typeface="Comic Sans MS" pitchFamily="66" charset="0"/>
                <a:cs typeface="Comic Sans MS" pitchFamily="66" charset="0"/>
                <a:sym typeface="Comic Sans MS" pitchFamily="66" charset="0"/>
              </a:rPr>
              <a:t>Comparison of data and PYTHIA+GEANT simulations for W signal events at 500GeV</a:t>
            </a:r>
          </a:p>
          <a:p>
            <a:pPr marL="400050" indent="-360363">
              <a:lnSpc>
                <a:spcPct val="140000"/>
              </a:lnSpc>
              <a:buSzPct val="77000"/>
              <a:buFontTx/>
              <a:buBlip>
                <a:blip r:embed="rId5"/>
              </a:buBlip>
            </a:pPr>
            <a:r>
              <a:rPr lang="en-US" sz="1600" dirty="0">
                <a:latin typeface="Comic Sans MS" pitchFamily="66" charset="0"/>
                <a:ea typeface="Comic Sans MS" pitchFamily="66" charset="0"/>
                <a:cs typeface="Comic Sans MS" pitchFamily="66" charset="0"/>
                <a:sym typeface="Comic Sans MS" pitchFamily="66" charset="0"/>
              </a:rPr>
              <a:t>Systematic uncertainties were estimated by varying cuts and normalization regions for QCD background and by varying BEMC energy scale uncertainty (±7.5%)</a:t>
            </a:r>
          </a:p>
        </p:txBody>
      </p:sp>
    </p:spTree>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37893" name="Rectangle 3"/>
          <p:cNvSpPr>
            <a:spLocks/>
          </p:cNvSpPr>
          <p:nvPr/>
        </p:nvSpPr>
        <p:spPr bwMode="auto">
          <a:xfrm>
            <a:off x="7314614" y="6616700"/>
            <a:ext cx="1829386" cy="254000"/>
          </a:xfrm>
          <a:prstGeom prst="rect">
            <a:avLst/>
          </a:prstGeom>
          <a:noFill/>
          <a:ln w="12700">
            <a:noFill/>
            <a:miter lim="800000"/>
            <a:headEnd/>
            <a:tailEnd/>
          </a:ln>
        </p:spPr>
        <p:txBody>
          <a:bodyPr lIns="0" tIns="0" rIns="40639" bIns="0"/>
          <a:lstStyle/>
          <a:p>
            <a:pPr marL="39688" algn="r">
              <a:spcBef>
                <a:spcPts val="600"/>
              </a:spcBef>
            </a:pPr>
            <a:r>
              <a:rPr lang="en-US" sz="1000">
                <a:solidFill>
                  <a:srgbClr val="000000"/>
                </a:solidFill>
                <a:latin typeface="Helvetica" pitchFamily="34" charset="0"/>
                <a:ea typeface="Helvetica" pitchFamily="34" charset="0"/>
                <a:cs typeface="Helvetica" pitchFamily="34" charset="0"/>
                <a:sym typeface="Helvetica" pitchFamily="34" charset="0"/>
              </a:rPr>
              <a:t>Bernd Surrow</a:t>
            </a:r>
          </a:p>
        </p:txBody>
      </p:sp>
      <p:sp>
        <p:nvSpPr>
          <p:cNvPr id="39941" name="Rectangle 5"/>
          <p:cNvSpPr>
            <a:spLocks noGrp="1" noChangeArrowheads="1"/>
          </p:cNvSpPr>
          <p:nvPr>
            <p:ph type="title"/>
          </p:nvPr>
        </p:nvSpPr>
        <p:spPr>
          <a:xfrm>
            <a:off x="228600" y="228600"/>
            <a:ext cx="8686800" cy="609600"/>
          </a:xfrm>
        </p:spPr>
        <p:txBody>
          <a:bodyPr rIns="132080"/>
          <a:lstStyle/>
          <a:p>
            <a:pPr indent="0" eaLnBrk="1" hangingPunct="1">
              <a:defRPr/>
            </a:pPr>
            <a:r>
              <a:rPr lang="en-US" sz="4000" dirty="0" smtClean="0"/>
              <a:t>STAR W Cross Section: Uncertainties </a:t>
            </a:r>
          </a:p>
        </p:txBody>
      </p:sp>
      <p:sp>
        <p:nvSpPr>
          <p:cNvPr id="37896" name="Rectangle 6"/>
          <p:cNvSpPr>
            <a:spLocks noGrp="1" noChangeArrowheads="1"/>
          </p:cNvSpPr>
          <p:nvPr>
            <p:ph type="body" idx="1"/>
          </p:nvPr>
        </p:nvSpPr>
        <p:spPr>
          <a:xfrm>
            <a:off x="140722" y="709612"/>
            <a:ext cx="8088878" cy="738187"/>
          </a:xfrm>
        </p:spPr>
        <p:txBody>
          <a:bodyPr rIns="132080"/>
          <a:lstStyle/>
          <a:p>
            <a:pPr eaLnBrk="1" hangingPunct="1">
              <a:buFontTx/>
              <a:buBlip>
                <a:blip r:embed="rId3"/>
              </a:buBlip>
            </a:pPr>
            <a:r>
              <a:rPr lang="en-US" dirty="0" smtClean="0"/>
              <a:t>Total W</a:t>
            </a:r>
            <a:r>
              <a:rPr lang="en-US" baseline="32000" dirty="0" smtClean="0"/>
              <a:t>+</a:t>
            </a:r>
            <a:r>
              <a:rPr lang="en-US" dirty="0" smtClean="0"/>
              <a:t>/W</a:t>
            </a:r>
            <a:r>
              <a:rPr lang="en-US" baseline="32000" dirty="0" smtClean="0"/>
              <a:t>-</a:t>
            </a:r>
            <a:r>
              <a:rPr lang="en-US" dirty="0" smtClean="0"/>
              <a:t> cross-section uncertainties</a:t>
            </a:r>
          </a:p>
        </p:txBody>
      </p:sp>
      <p:sp>
        <p:nvSpPr>
          <p:cNvPr id="37897" name="Rectangle 7"/>
          <p:cNvSpPr>
            <a:spLocks/>
          </p:cNvSpPr>
          <p:nvPr/>
        </p:nvSpPr>
        <p:spPr bwMode="auto">
          <a:xfrm>
            <a:off x="422166" y="1295400"/>
            <a:ext cx="8443322" cy="4978400"/>
          </a:xfrm>
          <a:prstGeom prst="rect">
            <a:avLst/>
          </a:prstGeom>
          <a:noFill/>
          <a:ln w="12700">
            <a:noFill/>
            <a:miter lim="800000"/>
            <a:headEnd/>
            <a:tailEnd/>
          </a:ln>
        </p:spPr>
        <p:txBody>
          <a:bodyPr lIns="0" tIns="0" rIns="40639" bIns="0"/>
          <a:lstStyle/>
          <a:p>
            <a:pPr marL="342900" indent="-342900">
              <a:lnSpc>
                <a:spcPct val="130000"/>
              </a:lnSpc>
              <a:spcBef>
                <a:spcPts val="738"/>
              </a:spcBef>
              <a:buSzPct val="77000"/>
              <a:buFontTx/>
              <a:buBlip>
                <a:blip r:embed="rId4"/>
              </a:buBlip>
            </a:pPr>
            <a:r>
              <a:rPr lang="en-US" sz="1800" dirty="0">
                <a:latin typeface="+mj-lt"/>
                <a:ea typeface="Comic Sans MS" pitchFamily="66" charset="0"/>
                <a:cs typeface="Comic Sans MS" pitchFamily="66" charset="0"/>
                <a:sym typeface="Comic Sans MS" pitchFamily="66" charset="0"/>
              </a:rPr>
              <a:t>W reconstruction systematic uncertainties</a:t>
            </a:r>
          </a:p>
          <a:p>
            <a:pPr marL="839788" lvl="1" indent="-342900">
              <a:lnSpc>
                <a:spcPct val="130000"/>
              </a:lnSpc>
              <a:spcBef>
                <a:spcPts val="1538"/>
              </a:spcBef>
              <a:buSzPct val="77000"/>
              <a:buFontTx/>
              <a:buBlip>
                <a:blip r:embed="rId5"/>
              </a:buBlip>
            </a:pPr>
            <a:r>
              <a:rPr lang="en-US" sz="1800" dirty="0">
                <a:latin typeface="+mj-lt"/>
                <a:ea typeface="Comic Sans MS" pitchFamily="66" charset="0"/>
                <a:cs typeface="Comic Sans MS" pitchFamily="66" charset="0"/>
                <a:sym typeface="Comic Sans MS" pitchFamily="66" charset="0"/>
              </a:rPr>
              <a:t>Track reconstruction:  15 – 20%</a:t>
            </a:r>
          </a:p>
          <a:p>
            <a:pPr marL="839788" lvl="1" indent="-342900">
              <a:lnSpc>
                <a:spcPct val="130000"/>
              </a:lnSpc>
              <a:spcBef>
                <a:spcPts val="738"/>
              </a:spcBef>
              <a:buSzPct val="77000"/>
              <a:buFontTx/>
              <a:buBlip>
                <a:blip r:embed="rId5"/>
              </a:buBlip>
            </a:pPr>
            <a:r>
              <a:rPr lang="en-US" sz="1800" dirty="0">
                <a:latin typeface="+mj-lt"/>
                <a:ea typeface="Comic Sans MS" pitchFamily="66" charset="0"/>
                <a:cs typeface="Comic Sans MS" pitchFamily="66" charset="0"/>
                <a:sym typeface="Comic Sans MS" pitchFamily="66" charset="0"/>
              </a:rPr>
              <a:t>Vertex reconstruction:  3%</a:t>
            </a:r>
          </a:p>
          <a:p>
            <a:pPr marL="839788" lvl="1" indent="-342900">
              <a:lnSpc>
                <a:spcPct val="130000"/>
              </a:lnSpc>
              <a:spcBef>
                <a:spcPts val="738"/>
              </a:spcBef>
              <a:buSzPct val="77000"/>
              <a:buFontTx/>
              <a:buBlip>
                <a:blip r:embed="rId5"/>
              </a:buBlip>
            </a:pPr>
            <a:r>
              <a:rPr lang="en-US" sz="1800" dirty="0">
                <a:latin typeface="+mj-lt"/>
                <a:ea typeface="Comic Sans MS" pitchFamily="66" charset="0"/>
                <a:cs typeface="Comic Sans MS" pitchFamily="66" charset="0"/>
                <a:sym typeface="Comic Sans MS" pitchFamily="66" charset="0"/>
              </a:rPr>
              <a:t>BEMC Energy scale:  &lt; 1%</a:t>
            </a:r>
          </a:p>
          <a:p>
            <a:pPr marL="1239838" lvl="2" indent="-285750">
              <a:lnSpc>
                <a:spcPct val="130000"/>
              </a:lnSpc>
              <a:spcBef>
                <a:spcPts val="638"/>
              </a:spcBef>
              <a:buSzPct val="77000"/>
              <a:buFontTx/>
              <a:buChar char="•"/>
            </a:pPr>
            <a:endParaRPr lang="en-US" sz="1800" dirty="0">
              <a:latin typeface="+mj-lt"/>
              <a:ea typeface="Apple Chancery" charset="0"/>
              <a:cs typeface="Apple Chancery" charset="0"/>
              <a:sym typeface="Comic Sans MS" pitchFamily="66" charset="0"/>
            </a:endParaRPr>
          </a:p>
          <a:p>
            <a:pPr marL="342900" indent="-342900">
              <a:lnSpc>
                <a:spcPct val="130000"/>
              </a:lnSpc>
              <a:spcBef>
                <a:spcPts val="738"/>
              </a:spcBef>
              <a:buSzPct val="77000"/>
              <a:buFontTx/>
              <a:buChar char="•"/>
            </a:pPr>
            <a:r>
              <a:rPr lang="en-US" sz="1800" dirty="0">
                <a:latin typeface="+mj-lt"/>
                <a:ea typeface="Comic Sans MS" pitchFamily="66" charset="0"/>
                <a:cs typeface="Comic Sans MS" pitchFamily="66" charset="0"/>
                <a:sym typeface="Comic Sans MS" pitchFamily="66" charset="0"/>
              </a:rPr>
              <a:t>Normalization / Luminosity systematic uncertainty</a:t>
            </a:r>
          </a:p>
          <a:p>
            <a:pPr marL="839788" lvl="1" indent="-342900">
              <a:lnSpc>
                <a:spcPct val="130000"/>
              </a:lnSpc>
              <a:spcBef>
                <a:spcPts val="1538"/>
              </a:spcBef>
              <a:buSzPct val="77000"/>
              <a:buFontTx/>
              <a:buChar char="•"/>
            </a:pPr>
            <a:r>
              <a:rPr lang="en-US" sz="1800" dirty="0" err="1">
                <a:latin typeface="+mj-lt"/>
                <a:ea typeface="Comic Sans MS" pitchFamily="66" charset="0"/>
                <a:cs typeface="Comic Sans MS" pitchFamily="66" charset="0"/>
                <a:sym typeface="Comic Sans MS" pitchFamily="66" charset="0"/>
              </a:rPr>
              <a:t>Vernier</a:t>
            </a:r>
            <a:r>
              <a:rPr lang="en-US" sz="1800" dirty="0">
                <a:latin typeface="+mj-lt"/>
                <a:ea typeface="Comic Sans MS" pitchFamily="66" charset="0"/>
                <a:cs typeface="Comic Sans MS" pitchFamily="66" charset="0"/>
                <a:sym typeface="Comic Sans MS" pitchFamily="66" charset="0"/>
              </a:rPr>
              <a:t> scan absolute cross section:  23%</a:t>
            </a:r>
          </a:p>
          <a:p>
            <a:pPr marL="1239838" lvl="2" indent="-285750">
              <a:lnSpc>
                <a:spcPct val="130000"/>
              </a:lnSpc>
              <a:spcBef>
                <a:spcPts val="638"/>
              </a:spcBef>
              <a:buSzPct val="77000"/>
              <a:buFontTx/>
              <a:buChar char="•"/>
            </a:pPr>
            <a:endParaRPr lang="en-US" sz="1800" dirty="0">
              <a:latin typeface="+mj-lt"/>
              <a:ea typeface="Apple Chancery" charset="0"/>
              <a:cs typeface="Apple Chancery" charset="0"/>
              <a:sym typeface="Comic Sans MS" pitchFamily="66" charset="0"/>
            </a:endParaRPr>
          </a:p>
          <a:p>
            <a:pPr marL="342900" indent="-342900">
              <a:lnSpc>
                <a:spcPct val="130000"/>
              </a:lnSpc>
              <a:spcBef>
                <a:spcPts val="738"/>
              </a:spcBef>
              <a:buSzPct val="77000"/>
              <a:buFontTx/>
              <a:buChar char="•"/>
            </a:pPr>
            <a:r>
              <a:rPr lang="en-US" sz="1800" dirty="0">
                <a:latin typeface="+mj-lt"/>
                <a:ea typeface="Comic Sans MS" pitchFamily="66" charset="0"/>
                <a:cs typeface="Comic Sans MS" pitchFamily="66" charset="0"/>
                <a:sym typeface="Comic Sans MS" pitchFamily="66" charset="0"/>
              </a:rPr>
              <a:t>Background systematic uncertainty</a:t>
            </a:r>
          </a:p>
          <a:p>
            <a:pPr marL="839788" lvl="1" indent="-342900">
              <a:lnSpc>
                <a:spcPct val="130000"/>
              </a:lnSpc>
              <a:spcBef>
                <a:spcPts val="1538"/>
              </a:spcBef>
              <a:buSzPct val="77000"/>
              <a:buFontTx/>
              <a:buChar char="•"/>
            </a:pPr>
            <a:r>
              <a:rPr lang="en-US" sz="1800" dirty="0">
                <a:latin typeface="+mj-lt"/>
                <a:ea typeface="Comic Sans MS" pitchFamily="66" charset="0"/>
                <a:cs typeface="Comic Sans MS" pitchFamily="66" charset="0"/>
                <a:sym typeface="Comic Sans MS" pitchFamily="66" charset="0"/>
              </a:rPr>
              <a:t>Vary data driven QCD background shape and normalization region (E</a:t>
            </a:r>
            <a:r>
              <a:rPr lang="en-US" sz="1800" baseline="-30000" dirty="0">
                <a:latin typeface="+mj-lt"/>
                <a:ea typeface="Comic Sans MS" pitchFamily="66" charset="0"/>
                <a:cs typeface="Comic Sans MS" pitchFamily="66" charset="0"/>
                <a:sym typeface="Comic Sans MS" pitchFamily="66" charset="0"/>
              </a:rPr>
              <a:t>T</a:t>
            </a:r>
            <a:r>
              <a:rPr lang="en-US" sz="1800" dirty="0">
                <a:latin typeface="+mj-lt"/>
                <a:ea typeface="Comic Sans MS" pitchFamily="66" charset="0"/>
                <a:cs typeface="Comic Sans MS" pitchFamily="66" charset="0"/>
                <a:sym typeface="Comic Sans MS" pitchFamily="66" charset="0"/>
              </a:rPr>
              <a:t> &lt; 17 – 21 </a:t>
            </a:r>
            <a:r>
              <a:rPr lang="en-US" sz="1800" dirty="0" err="1">
                <a:latin typeface="+mj-lt"/>
                <a:ea typeface="Comic Sans MS" pitchFamily="66" charset="0"/>
                <a:cs typeface="Comic Sans MS" pitchFamily="66" charset="0"/>
                <a:sym typeface="Comic Sans MS" pitchFamily="66" charset="0"/>
              </a:rPr>
              <a:t>GeV</a:t>
            </a:r>
            <a:r>
              <a:rPr lang="en-US" sz="1800" dirty="0">
                <a:latin typeface="+mj-lt"/>
                <a:ea typeface="Comic Sans MS" pitchFamily="66" charset="0"/>
                <a:cs typeface="Comic Sans MS" pitchFamily="66" charset="0"/>
                <a:sym typeface="Comic Sans MS" pitchFamily="66" charset="0"/>
              </a:rPr>
              <a:t>)</a:t>
            </a:r>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INFN Ferrrara, June 17, 2010</a:t>
            </a:r>
            <a:endParaRPr lang="en-US"/>
          </a:p>
        </p:txBody>
      </p:sp>
      <p:grpSp>
        <p:nvGrpSpPr>
          <p:cNvPr id="1414146"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03" y="865"/>
              <a:ext cx="434" cy="417"/>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p:oleObj spid="_x0000_s1414165" name="Equation" r:id="rId4" imgW="152280" imgH="215640" progId="">
                <p:embed/>
              </p:oleObj>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p:oleObj spid="_x0000_s1414166" name="Equation" r:id="rId5" imgW="304560" imgH="215640" progId="">
                <p:embed/>
              </p:oleObj>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p:oleObj spid="_x0000_s1414167" name="Equation" r:id="rId6" imgW="139680" imgH="215640" progId="">
                <p:embed/>
              </p:oleObj>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p:oleObj spid="_x0000_s1414168" name="Equation" r:id="rId7" imgW="279360" imgH="215640" progId="">
                <p:embed/>
              </p:oleObj>
            </a:graphicData>
          </a:graphic>
        </p:graphicFrame>
        <p:grpSp>
          <p:nvGrpSpPr>
            <p:cNvPr id="1414169"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1414182"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p:oleObj spid="_x0000_s1414188" name="Equation" r:id="rId8" imgW="126720" imgH="190440" progId="">
                <p:embed/>
              </p:oleObj>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p:oleObj spid="_x0000_s1414190" name="Equation" r:id="rId9" imgW="444240" imgH="203040" progId="Equation.3">
                <p:embed/>
              </p:oleObj>
            </a:graphicData>
          </a:graphic>
        </p:graphicFrame>
        <p:grpSp>
          <p:nvGrpSpPr>
            <p:cNvPr id="1414191"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p:oleObj spid="_x0000_s1414203" name="Equation" r:id="rId10" imgW="469800" imgH="279360" progId="Equation.3">
                <p:embed/>
              </p:oleObj>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495" y="969"/>
              <a:ext cx="425"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q(x</a:t>
              </a:r>
              <a:r>
                <a:rPr lang="en-US" sz="1800" baseline="-18000">
                  <a:solidFill>
                    <a:schemeClr val="tx1"/>
                  </a:solidFill>
                  <a:latin typeface="Comic Sans MS" pitchFamily="66" charset="0"/>
                </a:rPr>
                <a:t>1</a:t>
              </a:r>
              <a:r>
                <a:rPr lang="en-US" sz="1800">
                  <a:solidFill>
                    <a:schemeClr val="tx1"/>
                  </a:solidFill>
                  <a:latin typeface="Comic Sans MS" pitchFamily="66" charset="0"/>
                </a:rPr>
                <a:t>)</a:t>
              </a:r>
            </a:p>
          </p:txBody>
        </p:sp>
        <p:sp>
          <p:nvSpPr>
            <p:cNvPr id="1414206" name="Text Box 62"/>
            <p:cNvSpPr txBox="1">
              <a:spLocks noChangeArrowheads="1"/>
            </p:cNvSpPr>
            <p:nvPr/>
          </p:nvSpPr>
          <p:spPr bwMode="auto">
            <a:xfrm>
              <a:off x="1527" y="1929"/>
              <a:ext cx="442"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g(x</a:t>
              </a:r>
              <a:r>
                <a:rPr lang="en-US" sz="1800" baseline="-18000">
                  <a:solidFill>
                    <a:schemeClr val="tx1"/>
                  </a:solidFill>
                  <a:latin typeface="Comic Sans MS" pitchFamily="66" charset="0"/>
                </a:rPr>
                <a:t>2</a:t>
              </a:r>
              <a:r>
                <a:rPr lang="en-US" sz="180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noFill/>
        </p:spPr>
        <p:txBody>
          <a:bodyPr/>
          <a:lstStyle/>
          <a:p>
            <a:r>
              <a:rPr lang="en-US" sz="3600" dirty="0" smtClean="0"/>
              <a:t>Factorization </a:t>
            </a:r>
            <a:r>
              <a:rPr lang="en-US" sz="3600" dirty="0"/>
              <a:t>and Universality in </a:t>
            </a:r>
            <a:r>
              <a:rPr lang="en-US" sz="3600" dirty="0" err="1"/>
              <a:t>Perturbative</a:t>
            </a:r>
            <a:r>
              <a:rPr lang="en-US" sz="3600" dirty="0"/>
              <a:t> QCD</a:t>
            </a:r>
          </a:p>
        </p:txBody>
      </p:sp>
      <p:sp>
        <p:nvSpPr>
          <p:cNvPr id="1414209" name="Rectangle 65"/>
          <p:cNvSpPr>
            <a:spLocks noChangeArrowheads="1"/>
          </p:cNvSpPr>
          <p:nvPr/>
        </p:nvSpPr>
        <p:spPr bwMode="auto">
          <a:xfrm>
            <a:off x="3810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dirty="0"/>
              <a:t>“Hard” </a:t>
            </a:r>
            <a:r>
              <a:rPr lang="en-US" dirty="0" smtClean="0"/>
              <a:t>probes </a:t>
            </a:r>
            <a:r>
              <a:rPr lang="en-US" dirty="0"/>
              <a:t>have predictable rates given:</a:t>
            </a:r>
          </a:p>
          <a:p>
            <a:pPr marL="1143000" lvl="2" indent="-228600" algn="l">
              <a:spcBef>
                <a:spcPct val="20000"/>
              </a:spcBef>
              <a:buClr>
                <a:srgbClr val="500093"/>
              </a:buClr>
              <a:buFontTx/>
              <a:buChar char="–"/>
            </a:pPr>
            <a:r>
              <a:rPr lang="en-US" sz="2000" dirty="0">
                <a:solidFill>
                  <a:srgbClr val="FF85FF"/>
                </a:solidFill>
              </a:rPr>
              <a:t>Parton distribution functions (need experimental</a:t>
            </a:r>
            <a:r>
              <a:rPr lang="en-US" sz="2000" b="1" dirty="0">
                <a:solidFill>
                  <a:srgbClr val="FF85FF"/>
                </a:solidFill>
              </a:rPr>
              <a:t> </a:t>
            </a:r>
            <a:r>
              <a:rPr lang="en-US" sz="2000" dirty="0">
                <a:solidFill>
                  <a:srgbClr val="FF85FF"/>
                </a:solidFill>
              </a:rPr>
              <a:t>input)</a:t>
            </a:r>
          </a:p>
          <a:p>
            <a:pPr marL="1143000" lvl="2" indent="-228600" algn="l">
              <a:spcBef>
                <a:spcPct val="20000"/>
              </a:spcBef>
              <a:buClr>
                <a:srgbClr val="500093"/>
              </a:buClr>
              <a:buFontTx/>
              <a:buChar char="–"/>
            </a:pPr>
            <a:r>
              <a:rPr lang="en-US" sz="2000" dirty="0" err="1">
                <a:solidFill>
                  <a:srgbClr val="00FF00"/>
                </a:solidFill>
              </a:rPr>
              <a:t>Partonic</a:t>
            </a:r>
            <a:r>
              <a:rPr lang="en-US" sz="2000" dirty="0">
                <a:solidFill>
                  <a:srgbClr val="00FF00"/>
                </a:solidFill>
              </a:rPr>
              <a:t> hard scattering rates (calculable in </a:t>
            </a:r>
            <a:r>
              <a:rPr lang="en-US" sz="2000" dirty="0" err="1">
                <a:solidFill>
                  <a:srgbClr val="00FF00"/>
                </a:solidFill>
              </a:rPr>
              <a:t>pQCD</a:t>
            </a:r>
            <a:r>
              <a:rPr lang="en-US" sz="2000" dirty="0">
                <a:solidFill>
                  <a:srgbClr val="00FF00"/>
                </a:solidFill>
              </a:rPr>
              <a:t>)</a:t>
            </a:r>
          </a:p>
          <a:p>
            <a:pPr marL="1143000" lvl="2" indent="-228600" algn="l">
              <a:spcBef>
                <a:spcPct val="20000"/>
              </a:spcBef>
              <a:buClr>
                <a:srgbClr val="500093"/>
              </a:buClr>
              <a:buFontTx/>
              <a:buChar char="–"/>
            </a:pPr>
            <a:r>
              <a:rPr lang="en-US" sz="2000" dirty="0">
                <a:solidFill>
                  <a:srgbClr val="00FFCC"/>
                </a:solidFill>
              </a:rPr>
              <a:t>Fragmentation functions (need experimental input)</a:t>
            </a:r>
          </a:p>
        </p:txBody>
      </p:sp>
      <p:grpSp>
        <p:nvGrpSpPr>
          <p:cNvPr id="1414218" name="Group 74"/>
          <p:cNvGrpSpPr>
            <a:grpSpLocks/>
          </p:cNvGrpSpPr>
          <p:nvPr/>
        </p:nvGrpSpPr>
        <p:grpSpPr bwMode="auto">
          <a:xfrm>
            <a:off x="7239000" y="4702175"/>
            <a:ext cx="1371600" cy="1695450"/>
            <a:chOff x="4560" y="2962"/>
            <a:chExt cx="864" cy="1068"/>
          </a:xfrm>
        </p:grpSpPr>
        <p:sp>
          <p:nvSpPr>
            <p:cNvPr id="1414211" name="Rectangle 67"/>
            <p:cNvSpPr>
              <a:spLocks noChangeArrowheads="1"/>
            </p:cNvSpPr>
            <p:nvPr/>
          </p:nvSpPr>
          <p:spPr bwMode="auto">
            <a:xfrm rot="5400000">
              <a:off x="4592" y="3198"/>
              <a:ext cx="1068" cy="596"/>
            </a:xfrm>
            <a:prstGeom prst="rect">
              <a:avLst/>
            </a:prstGeom>
            <a:noFill/>
            <a:ln w="12700">
              <a:noFill/>
              <a:miter lim="800000"/>
              <a:headEnd/>
              <a:tailEnd/>
            </a:ln>
            <a:effectLst/>
          </p:spPr>
          <p:txBody>
            <a:bodyPr wrap="none">
              <a:spAutoFit/>
            </a:bodyPr>
            <a:lstStyle/>
            <a:p>
              <a:pPr eaLnBrk="1" hangingPunct="1"/>
              <a:r>
                <a:rPr lang="en-US" sz="2000">
                  <a:solidFill>
                    <a:schemeClr val="bg1"/>
                  </a:solidFill>
                  <a:effectLst>
                    <a:outerShdw blurRad="38100" dist="38100" dir="2700000" algn="tl">
                      <a:srgbClr val="000000"/>
                    </a:outerShdw>
                  </a:effectLst>
                  <a:latin typeface="Arial Rounded MT Bold" pitchFamily="34" charset="0"/>
                </a:rPr>
                <a:t>Universality</a:t>
              </a:r>
            </a:p>
            <a:p>
              <a:pPr eaLnBrk="1" hangingPunct="1"/>
              <a:r>
                <a:rPr lang="en-US" sz="1800">
                  <a:solidFill>
                    <a:schemeClr val="bg1"/>
                  </a:solidFill>
                  <a:effectLst>
                    <a:outerShdw blurRad="38100" dist="38100" dir="2700000" algn="tl">
                      <a:srgbClr val="000000"/>
                    </a:outerShdw>
                  </a:effectLst>
                  <a:latin typeface="Arial Rounded MT Bold" pitchFamily="34" charset="0"/>
                </a:rPr>
                <a:t>(Process </a:t>
              </a:r>
            </a:p>
            <a:p>
              <a:pPr eaLnBrk="1" hangingPunct="1"/>
              <a:r>
                <a:rPr lang="en-US" sz="1800">
                  <a:solidFill>
                    <a:schemeClr val="bg1"/>
                  </a:solidFill>
                  <a:effectLst>
                    <a:outerShdw blurRad="38100" dist="38100" dir="2700000" algn="tl">
                      <a:srgbClr val="000000"/>
                    </a:outerShdw>
                  </a:effectLst>
                  <a:latin typeface="Arial Rounded MT Bold" pitchFamily="34" charset="0"/>
                </a:rPr>
                <a:t>independence)</a:t>
              </a:r>
            </a:p>
          </p:txBody>
        </p:sp>
        <p:sp>
          <p:nvSpPr>
            <p:cNvPr id="1414212" name="AutoShape 68"/>
            <p:cNvSpPr>
              <a:spLocks/>
            </p:cNvSpPr>
            <p:nvPr/>
          </p:nvSpPr>
          <p:spPr bwMode="auto">
            <a:xfrm>
              <a:off x="4560" y="3024"/>
              <a:ext cx="240" cy="912"/>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p:oleObj spid="_x0000_s1414213" name="Equation" r:id="rId11" imgW="3174840" imgH="279360" progId="Equation.3">
              <p:embed/>
            </p:oleObj>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Slide Number Placeholder 76"/>
          <p:cNvSpPr>
            <a:spLocks noGrp="1"/>
          </p:cNvSpPr>
          <p:nvPr>
            <p:ph type="sldNum" sz="quarter" idx="12"/>
          </p:nvPr>
        </p:nvSpPr>
        <p:spPr/>
        <p:txBody>
          <a:bodyPr/>
          <a:lstStyle/>
          <a:p>
            <a:fld id="{DBCAA7B0-FB55-442B-B730-0F02697EC4DB}" type="slidenum">
              <a:rPr lang="en-US" smtClean="0"/>
              <a:pPr/>
              <a:t>7</a:t>
            </a:fld>
            <a:endParaRPr lang="en-US"/>
          </a:p>
        </p:txBody>
      </p:sp>
      <p:sp>
        <p:nvSpPr>
          <p:cNvPr id="76" name="Text Box 10"/>
          <p:cNvSpPr txBox="1">
            <a:spLocks noChangeArrowheads="1"/>
          </p:cNvSpPr>
          <p:nvPr/>
        </p:nvSpPr>
        <p:spPr bwMode="auto">
          <a:xfrm>
            <a:off x="228600" y="2438400"/>
            <a:ext cx="8686800" cy="584775"/>
          </a:xfrm>
          <a:prstGeom prst="rect">
            <a:avLst/>
          </a:prstGeom>
          <a:solidFill>
            <a:srgbClr val="00FFFF"/>
          </a:solidFill>
          <a:ln w="9525">
            <a:solidFill>
              <a:schemeClr val="tx1"/>
            </a:solidFill>
            <a:miter lim="800000"/>
            <a:headEnd/>
            <a:tailEnd/>
          </a:ln>
          <a:effectLst/>
        </p:spPr>
        <p:txBody>
          <a:bodyPr wrap="square">
            <a:spAutoFit/>
          </a:bodyPr>
          <a:lstStyle/>
          <a:p>
            <a:r>
              <a:rPr lang="en-US" sz="3200" i="1" dirty="0" smtClean="0">
                <a:solidFill>
                  <a:schemeClr val="tx1"/>
                </a:solidFill>
              </a:rPr>
              <a:t>More on factorization and universality later . . .</a:t>
            </a:r>
            <a:endParaRPr lang="en-US" sz="2800" i="1"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4209">
                                            <p:txEl>
                                              <p:pRg st="1" end="1"/>
                                            </p:txEl>
                                          </p:spTgt>
                                        </p:tgtEl>
                                        <p:attrNameLst>
                                          <p:attrName>style.visibility</p:attrName>
                                        </p:attrNameLst>
                                      </p:cBhvr>
                                      <p:to>
                                        <p:strVal val="visible"/>
                                      </p:to>
                                    </p:set>
                                    <p:animEffect transition="in" filter="checkerboard(across)">
                                      <p:cBhvr>
                                        <p:cTn id="7" dur="500"/>
                                        <p:tgtEl>
                                          <p:spTgt spid="1414209">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07"/>
                                        </p:tgtEl>
                                        <p:attrNameLst>
                                          <p:attrName>style.visibility</p:attrName>
                                        </p:attrNameLst>
                                      </p:cBhvr>
                                      <p:to>
                                        <p:strVal val="visible"/>
                                      </p:to>
                                    </p:set>
                                    <p:animEffect transition="in" filter="checkerboard(across)">
                                      <p:cBhvr>
                                        <p:cTn id="10" dur="500"/>
                                        <p:tgtEl>
                                          <p:spTgt spid="141420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5" dur="500"/>
                                        <p:tgtEl>
                                          <p:spTgt spid="141420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14214"/>
                                        </p:tgtEl>
                                        <p:attrNameLst>
                                          <p:attrName>style.visibility</p:attrName>
                                        </p:attrNameLst>
                                      </p:cBhvr>
                                      <p:to>
                                        <p:strVal val="visible"/>
                                      </p:to>
                                    </p:set>
                                    <p:animEffect transition="in" filter="checkerboard(across)">
                                      <p:cBhvr>
                                        <p:cTn id="18" dur="500"/>
                                        <p:tgtEl>
                                          <p:spTgt spid="141421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14217"/>
                                        </p:tgtEl>
                                        <p:attrNameLst>
                                          <p:attrName>style.visibility</p:attrName>
                                        </p:attrNameLst>
                                      </p:cBhvr>
                                      <p:to>
                                        <p:strVal val="visible"/>
                                      </p:to>
                                    </p:set>
                                    <p:animEffect transition="in" filter="checkerboard(across)">
                                      <p:cBhvr>
                                        <p:cTn id="21" dur="500"/>
                                        <p:tgtEl>
                                          <p:spTgt spid="141421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26" dur="500"/>
                                        <p:tgtEl>
                                          <p:spTgt spid="1414209">
                                            <p:txEl>
                                              <p:pRg st="3" end="3"/>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14215"/>
                                        </p:tgtEl>
                                        <p:attrNameLst>
                                          <p:attrName>style.visibility</p:attrName>
                                        </p:attrNameLst>
                                      </p:cBhvr>
                                      <p:to>
                                        <p:strVal val="visible"/>
                                      </p:to>
                                    </p:set>
                                    <p:animEffect transition="in" filter="checkerboard(across)">
                                      <p:cBhvr>
                                        <p:cTn id="29" dur="500"/>
                                        <p:tgtEl>
                                          <p:spTgt spid="14142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14216"/>
                                        </p:tgtEl>
                                        <p:attrNameLst>
                                          <p:attrName>style.visibility</p:attrName>
                                        </p:attrNameLst>
                                      </p:cBhvr>
                                      <p:to>
                                        <p:strVal val="visible"/>
                                      </p:to>
                                    </p:set>
                                    <p:animEffect transition="in" filter="checkerboard(across)">
                                      <p:cBhvr>
                                        <p:cTn id="32" dur="500"/>
                                        <p:tgtEl>
                                          <p:spTgt spid="14142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14218"/>
                                        </p:tgtEl>
                                        <p:attrNameLst>
                                          <p:attrName>style.visibility</p:attrName>
                                        </p:attrNameLst>
                                      </p:cBhvr>
                                      <p:to>
                                        <p:strVal val="visible"/>
                                      </p:to>
                                    </p:set>
                                    <p:anim calcmode="lin" valueType="num">
                                      <p:cBhvr additive="base">
                                        <p:cTn id="37" dur="500" fill="hold"/>
                                        <p:tgtEl>
                                          <p:spTgt spid="1414218"/>
                                        </p:tgtEl>
                                        <p:attrNameLst>
                                          <p:attrName>ppt_x</p:attrName>
                                        </p:attrNameLst>
                                      </p:cBhvr>
                                      <p:tavLst>
                                        <p:tav tm="0">
                                          <p:val>
                                            <p:strVal val="#ppt_x"/>
                                          </p:val>
                                        </p:tav>
                                        <p:tav tm="100000">
                                          <p:val>
                                            <p:strVal val="#ppt_x"/>
                                          </p:val>
                                        </p:tav>
                                      </p:tavLst>
                                    </p:anim>
                                    <p:anim calcmode="lin" valueType="num">
                                      <p:cBhvr additive="base">
                                        <p:cTn id="38" dur="500" fill="hold"/>
                                        <p:tgtEl>
                                          <p:spTgt spid="14142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500" fill="hold"/>
                                        <p:tgtEl>
                                          <p:spTgt spid="76"/>
                                        </p:tgtEl>
                                        <p:attrNameLst>
                                          <p:attrName>ppt_x</p:attrName>
                                        </p:attrNameLst>
                                      </p:cBhvr>
                                      <p:tavLst>
                                        <p:tav tm="0">
                                          <p:val>
                                            <p:strVal val="#ppt_x"/>
                                          </p:val>
                                        </p:tav>
                                        <p:tav tm="100000">
                                          <p:val>
                                            <p:strVal val="#ppt_x"/>
                                          </p:val>
                                        </p:tav>
                                      </p:tavLst>
                                    </p:anim>
                                    <p:anim calcmode="lin" valueType="num">
                                      <p:cBhvr additive="base">
                                        <p:cTn id="4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P spid="7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fld id="{0DDC498F-4F1D-413B-A9C0-60A3FA9DBDC9}" type="slidenum">
              <a:rPr lang="en-US"/>
              <a:pPr/>
              <a:t>70</a:t>
            </a:fld>
            <a:endParaRPr lang="en-US"/>
          </a:p>
        </p:txBody>
      </p:sp>
      <p:sp>
        <p:nvSpPr>
          <p:cNvPr id="39939" name="Rectangle 1"/>
          <p:cNvSpPr>
            <a:spLocks/>
          </p:cNvSpPr>
          <p:nvPr/>
        </p:nvSpPr>
        <p:spPr bwMode="auto">
          <a:xfrm>
            <a:off x="469074" y="4425950"/>
            <a:ext cx="8021155" cy="1854200"/>
          </a:xfrm>
          <a:prstGeom prst="rect">
            <a:avLst/>
          </a:prstGeom>
          <a:noFill/>
          <a:ln w="12700">
            <a:noFill/>
            <a:miter lim="800000"/>
            <a:headEnd/>
            <a:tailEnd/>
          </a:ln>
        </p:spPr>
        <p:txBody>
          <a:bodyPr lIns="0" tIns="0" rIns="40639" bIns="0" anchor="ctr"/>
          <a:lstStyle/>
          <a:p>
            <a:pPr marL="400050" indent="-360363">
              <a:lnSpc>
                <a:spcPct val="170000"/>
              </a:lnSpc>
              <a:buSzPct val="77000"/>
              <a:buFontTx/>
              <a:buBlip>
                <a:blip r:embed="rId3"/>
              </a:buBlip>
            </a:pPr>
            <a:r>
              <a:rPr lang="en-US" sz="1600">
                <a:solidFill>
                  <a:srgbClr val="000000"/>
                </a:solidFill>
                <a:latin typeface="Comic Sans MS" pitchFamily="66" charset="0"/>
                <a:ea typeface="Comic Sans MS" pitchFamily="66" charset="0"/>
                <a:cs typeface="Comic Sans MS" pitchFamily="66" charset="0"/>
                <a:sym typeface="Comic Sans MS" pitchFamily="66" charset="0"/>
              </a:rPr>
              <a:t>The following effects were found to be negligible:</a:t>
            </a:r>
          </a:p>
          <a:p>
            <a:pPr marL="400050" indent="-360363">
              <a:lnSpc>
                <a:spcPct val="170000"/>
              </a:lnSpc>
              <a:buSzPct val="77000"/>
              <a:buFontTx/>
              <a:buBlip>
                <a:blip r:embed="rId4"/>
              </a:buBlip>
            </a:pPr>
            <a:r>
              <a:rPr lang="en-US" sz="1400">
                <a:solidFill>
                  <a:srgbClr val="000000"/>
                </a:solidFill>
                <a:latin typeface="Comic Sans MS" pitchFamily="66" charset="0"/>
                <a:ea typeface="Comic Sans MS" pitchFamily="66" charset="0"/>
                <a:cs typeface="Comic Sans MS" pitchFamily="66" charset="0"/>
                <a:sym typeface="Comic Sans MS" pitchFamily="66" charset="0"/>
              </a:rPr>
              <a:t>Dilution of A</a:t>
            </a:r>
            <a:r>
              <a:rPr lang="en-US" sz="1400" baseline="-6000">
                <a:solidFill>
                  <a:srgbClr val="000000"/>
                </a:solidFill>
                <a:latin typeface="Comic Sans MS" pitchFamily="66" charset="0"/>
                <a:ea typeface="Comic Sans MS" pitchFamily="66" charset="0"/>
                <a:cs typeface="Comic Sans MS" pitchFamily="66" charset="0"/>
                <a:sym typeface="Comic Sans MS" pitchFamily="66" charset="0"/>
              </a:rPr>
              <a:t>L</a:t>
            </a:r>
            <a:r>
              <a:rPr lang="en-US" sz="1400">
                <a:solidFill>
                  <a:srgbClr val="000000"/>
                </a:solidFill>
                <a:latin typeface="Comic Sans MS" pitchFamily="66" charset="0"/>
                <a:ea typeface="Comic Sans MS" pitchFamily="66" charset="0"/>
                <a:cs typeface="Comic Sans MS" pitchFamily="66" charset="0"/>
                <a:sym typeface="Comic Sans MS" pitchFamily="66" charset="0"/>
              </a:rPr>
              <a:t> due to swap of W</a:t>
            </a:r>
            <a:r>
              <a:rPr lang="en-US" sz="1400" baseline="32000">
                <a:solidFill>
                  <a:srgbClr val="000000"/>
                </a:solidFill>
                <a:latin typeface="Comic Sans MS" pitchFamily="66" charset="0"/>
                <a:ea typeface="Comic Sans MS" pitchFamily="66" charset="0"/>
                <a:cs typeface="Comic Sans MS" pitchFamily="66" charset="0"/>
                <a:sym typeface="Comic Sans MS" pitchFamily="66" charset="0"/>
              </a:rPr>
              <a:t>+</a:t>
            </a:r>
            <a:r>
              <a:rPr lang="en-US" sz="1400">
                <a:solidFill>
                  <a:srgbClr val="000000"/>
                </a:solidFill>
                <a:latin typeface="Comic Sans MS" pitchFamily="66" charset="0"/>
                <a:ea typeface="Comic Sans MS" pitchFamily="66" charset="0"/>
                <a:cs typeface="Comic Sans MS" pitchFamily="66" charset="0"/>
                <a:sym typeface="Comic Sans MS" pitchFamily="66" charset="0"/>
              </a:rPr>
              <a:t>/W</a:t>
            </a:r>
            <a:r>
              <a:rPr lang="en-US" sz="1400" baseline="32000">
                <a:solidFill>
                  <a:srgbClr val="000000"/>
                </a:solidFill>
                <a:latin typeface="Comic Sans MS" pitchFamily="66" charset="0"/>
                <a:ea typeface="Comic Sans MS" pitchFamily="66" charset="0"/>
                <a:cs typeface="Comic Sans MS" pitchFamily="66" charset="0"/>
                <a:sym typeface="Comic Sans MS" pitchFamily="66" charset="0"/>
              </a:rPr>
              <a:t>-</a:t>
            </a:r>
            <a:r>
              <a:rPr lang="en-US" sz="1400">
                <a:solidFill>
                  <a:srgbClr val="000000"/>
                </a:solidFill>
                <a:latin typeface="Comic Sans MS" pitchFamily="66" charset="0"/>
                <a:ea typeface="Comic Sans MS" pitchFamily="66" charset="0"/>
                <a:cs typeface="Comic Sans MS" pitchFamily="66" charset="0"/>
                <a:sym typeface="Comic Sans MS" pitchFamily="66" charset="0"/>
              </a:rPr>
              <a:t> charges : Tracks with false curvature were removed</a:t>
            </a:r>
          </a:p>
          <a:p>
            <a:pPr marL="400050" indent="-360363">
              <a:lnSpc>
                <a:spcPct val="170000"/>
              </a:lnSpc>
              <a:buSzPct val="77000"/>
              <a:buFontTx/>
              <a:buBlip>
                <a:blip r:embed="rId4"/>
              </a:buBlip>
            </a:pPr>
            <a:r>
              <a:rPr lang="en-US" sz="1400">
                <a:solidFill>
                  <a:srgbClr val="000000"/>
                </a:solidFill>
                <a:latin typeface="Comic Sans MS" pitchFamily="66" charset="0"/>
                <a:ea typeface="Comic Sans MS" pitchFamily="66" charset="0"/>
                <a:cs typeface="Comic Sans MS" pitchFamily="66" charset="0"/>
                <a:sym typeface="Comic Sans MS" pitchFamily="66" charset="0"/>
              </a:rPr>
              <a:t>A</a:t>
            </a:r>
            <a:r>
              <a:rPr lang="en-US" sz="1400" baseline="-6000">
                <a:solidFill>
                  <a:srgbClr val="000000"/>
                </a:solidFill>
                <a:latin typeface="Comic Sans MS" pitchFamily="66" charset="0"/>
                <a:ea typeface="Comic Sans MS" pitchFamily="66" charset="0"/>
                <a:cs typeface="Comic Sans MS" pitchFamily="66" charset="0"/>
                <a:sym typeface="Comic Sans MS" pitchFamily="66" charset="0"/>
              </a:rPr>
              <a:t>LL</a:t>
            </a:r>
            <a:r>
              <a:rPr lang="en-US" sz="1400">
                <a:solidFill>
                  <a:srgbClr val="000000"/>
                </a:solidFill>
                <a:latin typeface="Comic Sans MS" pitchFamily="66" charset="0"/>
                <a:ea typeface="Comic Sans MS" pitchFamily="66" charset="0"/>
                <a:cs typeface="Comic Sans MS" pitchFamily="66" charset="0"/>
                <a:sym typeface="Comic Sans MS" pitchFamily="66" charset="0"/>
              </a:rPr>
              <a:t> P</a:t>
            </a:r>
            <a:r>
              <a:rPr lang="en-US" sz="1400" baseline="-6000">
                <a:solidFill>
                  <a:srgbClr val="000000"/>
                </a:solidFill>
                <a:latin typeface="Comic Sans MS" pitchFamily="66" charset="0"/>
                <a:ea typeface="Comic Sans MS" pitchFamily="66" charset="0"/>
                <a:cs typeface="Comic Sans MS" pitchFamily="66" charset="0"/>
                <a:sym typeface="Comic Sans MS" pitchFamily="66" charset="0"/>
              </a:rPr>
              <a:t>1</a:t>
            </a:r>
            <a:r>
              <a:rPr lang="en-US" sz="1400">
                <a:solidFill>
                  <a:srgbClr val="000000"/>
                </a:solidFill>
                <a:latin typeface="Comic Sans MS" pitchFamily="66" charset="0"/>
                <a:ea typeface="Comic Sans MS" pitchFamily="66" charset="0"/>
                <a:cs typeface="Comic Sans MS" pitchFamily="66" charset="0"/>
                <a:sym typeface="Comic Sans MS" pitchFamily="66" charset="0"/>
              </a:rPr>
              <a:t>P</a:t>
            </a:r>
            <a:r>
              <a:rPr lang="en-US" sz="1400" baseline="-6000">
                <a:solidFill>
                  <a:srgbClr val="000000"/>
                </a:solidFill>
                <a:latin typeface="Comic Sans MS" pitchFamily="66" charset="0"/>
                <a:ea typeface="Comic Sans MS" pitchFamily="66" charset="0"/>
                <a:cs typeface="Comic Sans MS" pitchFamily="66" charset="0"/>
                <a:sym typeface="Comic Sans MS" pitchFamily="66" charset="0"/>
              </a:rPr>
              <a:t>2</a:t>
            </a:r>
            <a:r>
              <a:rPr lang="en-US" sz="1400">
                <a:solidFill>
                  <a:srgbClr val="000000"/>
                </a:solidFill>
                <a:latin typeface="Comic Sans MS" pitchFamily="66" charset="0"/>
                <a:ea typeface="Comic Sans MS" pitchFamily="66" charset="0"/>
                <a:cs typeface="Comic Sans MS" pitchFamily="66" charset="0"/>
                <a:sym typeface="Comic Sans MS" pitchFamily="66" charset="0"/>
              </a:rPr>
              <a:t> term cancels out</a:t>
            </a:r>
          </a:p>
          <a:p>
            <a:pPr marL="400050" indent="-360363">
              <a:lnSpc>
                <a:spcPct val="170000"/>
              </a:lnSpc>
              <a:buSzPct val="77000"/>
              <a:buFontTx/>
              <a:buBlip>
                <a:blip r:embed="rId4"/>
              </a:buBlip>
            </a:pPr>
            <a:r>
              <a:rPr lang="en-US" sz="1400">
                <a:solidFill>
                  <a:srgbClr val="000000"/>
                </a:solidFill>
                <a:latin typeface="Comic Sans MS" pitchFamily="66" charset="0"/>
                <a:ea typeface="Comic Sans MS" pitchFamily="66" charset="0"/>
                <a:cs typeface="Comic Sans MS" pitchFamily="66" charset="0"/>
                <a:sym typeface="Comic Sans MS" pitchFamily="66" charset="0"/>
              </a:rPr>
              <a:t>Transverse spin term negligible  </a:t>
            </a:r>
          </a:p>
        </p:txBody>
      </p:sp>
      <p:sp>
        <p:nvSpPr>
          <p:cNvPr id="39940" name="Rectangle 2"/>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39942" name="Rectangle 4"/>
          <p:cNvSpPr>
            <a:spLocks/>
          </p:cNvSpPr>
          <p:nvPr/>
        </p:nvSpPr>
        <p:spPr bwMode="auto">
          <a:xfrm>
            <a:off x="7314614" y="6616700"/>
            <a:ext cx="1829386" cy="254000"/>
          </a:xfrm>
          <a:prstGeom prst="rect">
            <a:avLst/>
          </a:prstGeom>
          <a:noFill/>
          <a:ln w="12700">
            <a:noFill/>
            <a:miter lim="800000"/>
            <a:headEnd/>
            <a:tailEnd/>
          </a:ln>
        </p:spPr>
        <p:txBody>
          <a:bodyPr lIns="0" tIns="0" rIns="40639" bIns="0"/>
          <a:lstStyle/>
          <a:p>
            <a:pPr marL="39688" algn="r">
              <a:spcBef>
                <a:spcPts val="600"/>
              </a:spcBef>
            </a:pPr>
            <a:r>
              <a:rPr lang="en-US" sz="1000">
                <a:solidFill>
                  <a:srgbClr val="000000"/>
                </a:solidFill>
                <a:latin typeface="Helvetica" pitchFamily="34" charset="0"/>
                <a:ea typeface="Helvetica" pitchFamily="34" charset="0"/>
                <a:cs typeface="Helvetica" pitchFamily="34" charset="0"/>
                <a:sym typeface="Helvetica" pitchFamily="34" charset="0"/>
              </a:rPr>
              <a:t>Bernd Surrow</a:t>
            </a:r>
          </a:p>
        </p:txBody>
      </p:sp>
      <p:sp>
        <p:nvSpPr>
          <p:cNvPr id="39943" name="Rectangle 5"/>
          <p:cNvSpPr>
            <a:spLocks/>
          </p:cNvSpPr>
          <p:nvPr/>
        </p:nvSpPr>
        <p:spPr bwMode="auto">
          <a:xfrm>
            <a:off x="98213" y="6473825"/>
            <a:ext cx="5112900" cy="419100"/>
          </a:xfrm>
          <a:prstGeom prst="rect">
            <a:avLst/>
          </a:prstGeom>
          <a:noFill/>
          <a:ln w="12700">
            <a:noFill/>
            <a:miter lim="800000"/>
            <a:headEnd/>
            <a:tailEnd/>
          </a:ln>
        </p:spPr>
        <p:txBody>
          <a:bodyPr lIns="0" tIns="0" rIns="40639" bIns="0"/>
          <a:lstStyle/>
          <a:p>
            <a:pPr marL="39688">
              <a:spcBef>
                <a:spcPts val="50"/>
              </a:spcBef>
            </a:pPr>
            <a:r>
              <a:rPr lang="en-US" sz="1000">
                <a:solidFill>
                  <a:srgbClr val="000000"/>
                </a:solidFill>
                <a:latin typeface="Helvetica" pitchFamily="34" charset="0"/>
                <a:ea typeface="Helvetica" pitchFamily="34" charset="0"/>
                <a:cs typeface="Helvetica" pitchFamily="34" charset="0"/>
                <a:sym typeface="Helvetica" pitchFamily="34" charset="0"/>
              </a:rPr>
              <a:t>Nuclear Physics Seminar - BNL</a:t>
            </a:r>
          </a:p>
          <a:p>
            <a:pPr marL="39688">
              <a:spcBef>
                <a:spcPts val="50"/>
              </a:spcBef>
            </a:pPr>
            <a:r>
              <a:rPr lang="en-US" sz="1000">
                <a:solidFill>
                  <a:srgbClr val="000000"/>
                </a:solidFill>
                <a:latin typeface="Helvetica" pitchFamily="34" charset="0"/>
                <a:ea typeface="Helvetica" pitchFamily="34" charset="0"/>
                <a:cs typeface="Helvetica" pitchFamily="34" charset="0"/>
                <a:sym typeface="Helvetica" pitchFamily="34" charset="0"/>
              </a:rPr>
              <a:t>Upton, NY, March 16, 2010</a:t>
            </a:r>
          </a:p>
        </p:txBody>
      </p:sp>
      <p:sp>
        <p:nvSpPr>
          <p:cNvPr id="41990" name="Rectangle 6"/>
          <p:cNvSpPr>
            <a:spLocks noGrp="1" noChangeArrowheads="1"/>
          </p:cNvSpPr>
          <p:nvPr>
            <p:ph type="title"/>
          </p:nvPr>
        </p:nvSpPr>
        <p:spPr>
          <a:xfrm>
            <a:off x="228600" y="228600"/>
            <a:ext cx="8686800" cy="685800"/>
          </a:xfrm>
        </p:spPr>
        <p:txBody>
          <a:bodyPr rIns="132080"/>
          <a:lstStyle/>
          <a:p>
            <a:pPr indent="0" eaLnBrk="1" hangingPunct="1">
              <a:defRPr/>
            </a:pPr>
            <a:r>
              <a:rPr lang="en-US" dirty="0" smtClean="0"/>
              <a:t>STAR W A</a:t>
            </a:r>
            <a:r>
              <a:rPr lang="en-US" baseline="-25000" dirty="0" smtClean="0"/>
              <a:t>L</a:t>
            </a:r>
            <a:r>
              <a:rPr lang="en-US" dirty="0" smtClean="0"/>
              <a:t> Uncertainties</a:t>
            </a:r>
          </a:p>
        </p:txBody>
      </p:sp>
      <p:sp>
        <p:nvSpPr>
          <p:cNvPr id="39945" name="Rectangle 7"/>
          <p:cNvSpPr>
            <a:spLocks noGrp="1" noChangeArrowheads="1"/>
          </p:cNvSpPr>
          <p:nvPr>
            <p:ph type="body" idx="1"/>
          </p:nvPr>
        </p:nvSpPr>
        <p:spPr>
          <a:xfrm>
            <a:off x="140722" y="709613"/>
            <a:ext cx="8724766" cy="444500"/>
          </a:xfrm>
        </p:spPr>
        <p:txBody>
          <a:bodyPr rIns="132080"/>
          <a:lstStyle/>
          <a:p>
            <a:pPr eaLnBrk="1" hangingPunct="1">
              <a:buFontTx/>
              <a:buBlip>
                <a:blip r:embed="rId5"/>
              </a:buBlip>
            </a:pPr>
            <a:r>
              <a:rPr lang="en-US" dirty="0" smtClean="0"/>
              <a:t>Parity-violating single-spin asymmetry W</a:t>
            </a:r>
            <a:r>
              <a:rPr lang="en-US" baseline="32000" dirty="0" smtClean="0"/>
              <a:t>+</a:t>
            </a:r>
            <a:r>
              <a:rPr lang="en-US" dirty="0" smtClean="0"/>
              <a:t>/W</a:t>
            </a:r>
            <a:r>
              <a:rPr lang="en-US" baseline="32000" dirty="0" smtClean="0"/>
              <a:t>-</a:t>
            </a:r>
            <a:r>
              <a:rPr lang="en-US" dirty="0" smtClean="0"/>
              <a:t> A</a:t>
            </a:r>
            <a:r>
              <a:rPr lang="en-US" baseline="-6000" dirty="0" smtClean="0"/>
              <a:t>L</a:t>
            </a:r>
            <a:r>
              <a:rPr lang="en-US" dirty="0" smtClean="0"/>
              <a:t> uncertainties</a:t>
            </a:r>
          </a:p>
        </p:txBody>
      </p:sp>
      <p:sp>
        <p:nvSpPr>
          <p:cNvPr id="39946" name="Rectangle 8"/>
          <p:cNvSpPr>
            <a:spLocks/>
          </p:cNvSpPr>
          <p:nvPr/>
        </p:nvSpPr>
        <p:spPr bwMode="auto">
          <a:xfrm>
            <a:off x="469074" y="1276350"/>
            <a:ext cx="8021155" cy="393700"/>
          </a:xfrm>
          <a:prstGeom prst="rect">
            <a:avLst/>
          </a:prstGeom>
          <a:noFill/>
          <a:ln w="12700">
            <a:noFill/>
            <a:miter lim="800000"/>
            <a:headEnd/>
            <a:tailEnd/>
          </a:ln>
        </p:spPr>
        <p:txBody>
          <a:bodyPr lIns="0" tIns="0" rIns="40639" bIns="0" anchor="ctr"/>
          <a:lstStyle/>
          <a:p>
            <a:pPr marL="400050" indent="-360363">
              <a:lnSpc>
                <a:spcPct val="170000"/>
              </a:lnSpc>
              <a:buSzPct val="77000"/>
              <a:buFontTx/>
              <a:buBlip>
                <a:blip r:embed="rId3"/>
              </a:buBlip>
            </a:pPr>
            <a:endParaRPr lang="en-US" sz="1600" dirty="0">
              <a:solidFill>
                <a:srgbClr val="66FFCC"/>
              </a:solidFill>
              <a:latin typeface="Comic Sans MS" pitchFamily="66" charset="0"/>
              <a:ea typeface="Comic Sans MS" pitchFamily="66" charset="0"/>
              <a:cs typeface="Comic Sans MS" pitchFamily="66" charset="0"/>
              <a:sym typeface="Comic Sans MS" pitchFamily="66" charset="0"/>
            </a:endParaRPr>
          </a:p>
        </p:txBody>
      </p:sp>
      <p:graphicFrame>
        <p:nvGraphicFramePr>
          <p:cNvPr id="41993" name="Group 9"/>
          <p:cNvGraphicFramePr>
            <a:graphicFrameLocks noGrp="1"/>
          </p:cNvGraphicFramePr>
          <p:nvPr/>
        </p:nvGraphicFramePr>
        <p:xfrm>
          <a:off x="104076" y="1851026"/>
          <a:ext cx="8981287" cy="4951731"/>
        </p:xfrm>
        <a:graphic>
          <a:graphicData uri="http://schemas.openxmlformats.org/drawingml/2006/table">
            <a:tbl>
              <a:tblPr/>
              <a:tblGrid>
                <a:gridCol w="703610"/>
                <a:gridCol w="737324"/>
                <a:gridCol w="249195"/>
                <a:gridCol w="713872"/>
                <a:gridCol w="680156"/>
                <a:gridCol w="260922"/>
                <a:gridCol w="1580045"/>
                <a:gridCol w="52916"/>
                <a:gridCol w="816480"/>
                <a:gridCol w="816481"/>
                <a:gridCol w="2370286"/>
              </a:tblGrid>
              <a:tr h="382588">
                <a:tc>
                  <a:txBody>
                    <a:bodyPr/>
                    <a:lstStyle/>
                    <a:p>
                      <a:pPr marL="0" marR="0" lvl="0" indent="0" algn="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dirty="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W</a:t>
                      </a:r>
                      <a:r>
                        <a:rPr kumimoji="0" lang="en-US" sz="1600" b="0" i="0" u="none" strike="noStrike" cap="none" normalizeH="0" baseline="32000" dirty="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W </a:t>
                      </a:r>
                      <a:r>
                        <a:rPr kumimoji="0" lang="en-US" sz="1600" b="0" i="0" u="none" strike="noStrike" cap="none" normalizeH="0" baseline="3200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r>
              <a:tr h="296863">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high</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low</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high</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low</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 </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FF2712"/>
                          </a:solidFill>
                          <a:effectLst/>
                          <a:latin typeface="Helvetica Neue" charset="0"/>
                          <a:ea typeface="Helvetica Neue" charset="0"/>
                          <a:cs typeface="Helvetica Neue" charset="0"/>
                          <a:sym typeface="Helvetica Neue" charset="0"/>
                        </a:rPr>
                        <a:t>0.09</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FF2712"/>
                          </a:solidFill>
                          <a:effectLst/>
                          <a:latin typeface="Helvetica Neue" charset="0"/>
                          <a:ea typeface="Helvetica Neue" charset="0"/>
                          <a:cs typeface="Helvetica Neue" charset="0"/>
                          <a:sym typeface="Helvetica Neue" charset="0"/>
                        </a:rPr>
                        <a:t>0.09</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endParaRPr kumimoji="0" lang="en-US" sz="1600" b="1" i="0" u="none" strike="noStrike" cap="none" normalizeH="0" baseline="0" smtClean="0">
                        <a:ln>
                          <a:noFill/>
                        </a:ln>
                        <a:solidFill>
                          <a:srgbClr val="FF2712"/>
                        </a:solidFill>
                        <a:effectLst/>
                        <a:latin typeface="Helvetica Neue" charset="0"/>
                        <a:ea typeface="ヒラギノ角ゴ ProN W6" charset="0"/>
                        <a:cs typeface="ヒラギノ角ゴ ProN W6"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0.09</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0.09</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1" i="0" u="none" strike="noStrike" cap="none" normalizeH="0" baseline="0" smtClean="0">
                        <a:ln>
                          <a:noFill/>
                        </a:ln>
                        <a:solidFill>
                          <a:srgbClr val="FF2712"/>
                        </a:solidFill>
                        <a:effectLst/>
                        <a:latin typeface="Helvetica Neue" charset="0"/>
                        <a:ea typeface="ヒラギノ角ゴ ProN W6" charset="0"/>
                        <a:cs typeface="ヒラギノ角ゴ ProN W6"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dirty="0" smtClean="0">
                          <a:ln>
                            <a:noFill/>
                          </a:ln>
                          <a:solidFill>
                            <a:srgbClr val="FF2712"/>
                          </a:solidFill>
                          <a:effectLst/>
                          <a:latin typeface="Comic Sans MS" pitchFamily="66" charset="0"/>
                          <a:ea typeface="ヒラギノ明朝 ProN W3" charset="0"/>
                          <a:cs typeface="ヒラギノ明朝 ProN W3" charset="0"/>
                          <a:sym typeface="Comic Sans MS" pitchFamily="66" charset="0"/>
                        </a:rPr>
                        <a:t>Absolute  polarization magnitude of both beams  (P1+P2) (9.2%)</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FF2712"/>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dirty="0" smtClean="0">
                        <a:ln>
                          <a:noFill/>
                        </a:ln>
                        <a:solidFill>
                          <a:srgbClr val="FF2712"/>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FF2712"/>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dirty="0" smtClean="0">
                        <a:ln>
                          <a:noFill/>
                        </a:ln>
                        <a:solidFill>
                          <a:srgbClr val="FF2712"/>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0.07</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0.02</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0.13</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0.03</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QCD unpolarized  background </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dirty="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0.07</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0.07</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FF2712"/>
                          </a:solidFill>
                          <a:effectLst/>
                          <a:latin typeface="Helvetica Neue" charset="0"/>
                          <a:ea typeface="Helvetica Neue" charset="0"/>
                          <a:cs typeface="Helvetica Neue" charset="0"/>
                          <a:sym typeface="Helvetica Neue" charset="0"/>
                        </a:rPr>
                        <a:t>0.14</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FF2712"/>
                          </a:solidFill>
                          <a:effectLst/>
                          <a:latin typeface="Helvetica Neue" charset="0"/>
                          <a:ea typeface="Helvetica Neue" charset="0"/>
                          <a:cs typeface="Helvetica Neue" charset="0"/>
                          <a:sym typeface="Helvetica Neue" charset="0"/>
                        </a:rPr>
                        <a:t>0.14</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C0EDFE"/>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1" i="0" u="none" strike="noStrike" cap="none" normalizeH="0" baseline="0" smtClean="0">
                        <a:ln>
                          <a:noFill/>
                        </a:ln>
                        <a:solidFill>
                          <a:srgbClr val="FF2712"/>
                        </a:solidFill>
                        <a:effectLst/>
                        <a:latin typeface="Helvetica Neue" charset="0"/>
                        <a:ea typeface="ヒラギノ角ゴ ProN W6" charset="0"/>
                        <a:cs typeface="ヒラギノ角ゴ ProN W6"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FF2712"/>
                          </a:solidFill>
                          <a:effectLst/>
                          <a:latin typeface="Comic Sans MS" pitchFamily="66" charset="0"/>
                          <a:ea typeface="ヒラギノ明朝 ProN W3" charset="0"/>
                          <a:cs typeface="ヒラギノ明朝 ProN W3" charset="0"/>
                          <a:sym typeface="Comic Sans MS" pitchFamily="66" charset="0"/>
                        </a:rPr>
                        <a:t>QCD pol. bckg. ~0: use 1/2 stat error of this test </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FF2712"/>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FF2712"/>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FF2712"/>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a:noFill/>
                    </a:lnTlToBr>
                    <a:lnBlToTr>
                      <a:noFill/>
                    </a:lnBlToTr>
                    <a:solidFill>
                      <a:srgbClr val="FFFFFF"/>
                    </a:solidFill>
                  </a:tcPr>
                </a:tc>
              </a:tr>
              <a:tr h="331788">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0.01</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0.00</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0.01</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C0EDFE"/>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0.00</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C0EDFE"/>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Decay of pol. within fill</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0.13</a:t>
                      </a:r>
                    </a:p>
                  </a:txBody>
                  <a:tcPr marL="11727" marR="11727" marT="12700" marB="12700" horzOverflow="overflow">
                    <a:lnL w="25400" cap="flat" cmpd="sng" algn="ctr">
                      <a:solidFill>
                        <a:srgbClr val="FDA531"/>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0.11</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ED1C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Helvetica Neue" charset="0"/>
                        <a:ea typeface="ヒラギノ角ゴ ProN W3" charset="0"/>
                        <a:cs typeface="ヒラギノ角ゴ ProN W3"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0.21</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C0EDFE"/>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pPr>
                      <a:r>
                        <a:rPr kumimoji="0" lang="en-US" sz="16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rPr>
                        <a:t>0.17</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C0EDFE"/>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1" i="0" u="none" strike="noStrike" cap="none" normalizeH="0" baseline="0" smtClean="0">
                        <a:ln>
                          <a:noFill/>
                        </a:ln>
                        <a:solidFill>
                          <a:srgbClr val="000000"/>
                        </a:solidFill>
                        <a:effectLst/>
                        <a:latin typeface="Helvetica Neue" charset="0"/>
                        <a:ea typeface="ヒラギノ角ゴ ProN W6" charset="0"/>
                        <a:cs typeface="ヒラギノ角ゴ ProN W6" charset="0"/>
                        <a:sym typeface="Helvetica Neue"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r>
                        <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Total syst.  in fraction of measured A</a:t>
                      </a:r>
                      <a:r>
                        <a:rPr kumimoji="0" lang="en-US" sz="1600" b="0" i="0" u="none" strike="noStrike" cap="none" normalizeH="0" baseline="-6000" smtClean="0">
                          <a:ln>
                            <a:noFill/>
                          </a:ln>
                          <a:solidFill>
                            <a:srgbClr val="000000"/>
                          </a:solidFill>
                          <a:effectLst/>
                          <a:latin typeface="Comic Sans MS" pitchFamily="66" charset="0"/>
                          <a:ea typeface="ヒラギノ明朝 ProN W3" charset="0"/>
                          <a:cs typeface="ヒラギノ明朝 ProN W3" charset="0"/>
                          <a:sym typeface="Comic Sans MS" pitchFamily="66" charset="0"/>
                        </a:rPr>
                        <a:t>L</a:t>
                      </a: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3175" cap="flat" cmpd="sng" algn="ctr">
                      <a:solidFill>
                        <a:srgbClr val="FFFFFF"/>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Pct val="77000"/>
                        <a:buFontTx/>
                        <a:buNone/>
                        <a:tabLst/>
                      </a:pPr>
                      <a:endParaRPr kumimoji="0" lang="en-US" sz="1600" b="0" i="0" u="none" strike="noStrike" cap="none" normalizeH="0" baseline="0" smtClean="0">
                        <a:ln>
                          <a:noFill/>
                        </a:ln>
                        <a:solidFill>
                          <a:srgbClr val="000000"/>
                        </a:solidFill>
                        <a:effectLst/>
                        <a:latin typeface="Comic Sans MS" pitchFamily="66" charset="0"/>
                        <a:ea typeface="ヒラギノ明朝 ProN W3" charset="0"/>
                        <a:cs typeface="ヒラギノ明朝 ProN W3" charset="0"/>
                        <a:sym typeface="Comic Sans MS" pitchFamily="66" charset="0"/>
                      </a:endParaRPr>
                    </a:p>
                  </a:txBody>
                  <a:tcPr marL="11727" marR="11727" marT="12700" marB="12700" horzOverflow="overflow">
                    <a:lnL w="3175" cap="flat" cmpd="sng" algn="ctr">
                      <a:solidFill>
                        <a:srgbClr val="FFFFFF"/>
                      </a:solidFill>
                      <a:prstDash val="solid"/>
                      <a:round/>
                      <a:headEnd type="none" w="med" len="med"/>
                      <a:tailEnd type="none" w="med" len="med"/>
                    </a:lnL>
                    <a:lnR w="25400" cap="flat" cmpd="sng" algn="ctr">
                      <a:solidFill>
                        <a:srgbClr val="FDA531"/>
                      </a:solidFill>
                      <a:prstDash val="solid"/>
                      <a:round/>
                      <a:headEnd type="none" w="med" len="med"/>
                      <a:tailEnd type="none" w="med" len="med"/>
                    </a:lnR>
                    <a:lnT w="25400" cap="flat" cmpd="sng" algn="ctr">
                      <a:solidFill>
                        <a:srgbClr val="FDA531"/>
                      </a:solidFill>
                      <a:prstDash val="solid"/>
                      <a:round/>
                      <a:headEnd type="none" w="med" len="med"/>
                      <a:tailEnd type="none" w="med" len="med"/>
                    </a:lnT>
                    <a:lnB w="25400" cap="flat" cmpd="sng" algn="ctr">
                      <a:solidFill>
                        <a:srgbClr val="FDA531"/>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
          <p:cNvSpPr>
            <a:spLocks/>
          </p:cNvSpPr>
          <p:nvPr/>
        </p:nvSpPr>
        <p:spPr bwMode="auto">
          <a:xfrm>
            <a:off x="8358302" y="0"/>
            <a:ext cx="785698" cy="292100"/>
          </a:xfrm>
          <a:prstGeom prst="rect">
            <a:avLst/>
          </a:prstGeom>
          <a:noFill/>
          <a:ln w="12700">
            <a:noFill/>
            <a:miter lim="800000"/>
            <a:headEnd/>
            <a:tailEnd/>
          </a:ln>
        </p:spPr>
        <p:txBody>
          <a:bodyPr lIns="0" tIns="0" rIns="40639" bIns="0"/>
          <a:lstStyle/>
          <a:p>
            <a:pPr marL="39688" algn="r">
              <a:spcBef>
                <a:spcPts val="800"/>
              </a:spcBef>
            </a:pPr>
            <a:r>
              <a:rPr lang="en-US" sz="1400">
                <a:solidFill>
                  <a:srgbClr val="000000"/>
                </a:solidFill>
                <a:cs typeface="Times New Roman" pitchFamily="18" charset="0"/>
              </a:rPr>
              <a:t> </a:t>
            </a:r>
          </a:p>
        </p:txBody>
      </p:sp>
      <p:sp>
        <p:nvSpPr>
          <p:cNvPr id="13" name="Title 12"/>
          <p:cNvSpPr>
            <a:spLocks noGrp="1"/>
          </p:cNvSpPr>
          <p:nvPr>
            <p:ph type="title"/>
          </p:nvPr>
        </p:nvSpPr>
        <p:spPr/>
        <p:txBody>
          <a:bodyPr/>
          <a:lstStyle/>
          <a:p>
            <a:r>
              <a:rPr lang="en-US" dirty="0" smtClean="0"/>
              <a:t>W Projections (STAR)</a:t>
            </a:r>
            <a:endParaRPr lang="en-US" dirty="0"/>
          </a:p>
        </p:txBody>
      </p:sp>
      <p:pic>
        <p:nvPicPr>
          <p:cNvPr id="47110" name="Picture 6"/>
          <p:cNvPicPr>
            <a:picLocks noChangeAspect="1" noChangeArrowheads="1"/>
          </p:cNvPicPr>
          <p:nvPr/>
        </p:nvPicPr>
        <p:blipFill>
          <a:blip r:embed="rId3" cstate="print"/>
          <a:srcRect/>
          <a:stretch>
            <a:fillRect/>
          </a:stretch>
        </p:blipFill>
        <p:spPr bwMode="auto">
          <a:xfrm>
            <a:off x="4764081" y="995310"/>
            <a:ext cx="4151319" cy="5759503"/>
          </a:xfrm>
          <a:prstGeom prst="rect">
            <a:avLst/>
          </a:prstGeom>
          <a:noFill/>
          <a:ln w="12700">
            <a:noFill/>
            <a:miter lim="800000"/>
            <a:headEnd/>
            <a:tailEnd/>
          </a:ln>
        </p:spPr>
      </p:pic>
      <p:pic>
        <p:nvPicPr>
          <p:cNvPr id="47111" name="Picture 7"/>
          <p:cNvPicPr>
            <a:picLocks noChangeAspect="1" noChangeArrowheads="1"/>
          </p:cNvPicPr>
          <p:nvPr/>
        </p:nvPicPr>
        <p:blipFill>
          <a:blip r:embed="rId4" cstate="print"/>
          <a:srcRect/>
          <a:stretch>
            <a:fillRect/>
          </a:stretch>
        </p:blipFill>
        <p:spPr bwMode="auto">
          <a:xfrm>
            <a:off x="4774314" y="990600"/>
            <a:ext cx="4152736" cy="5761038"/>
          </a:xfrm>
          <a:prstGeom prst="rect">
            <a:avLst/>
          </a:prstGeom>
          <a:noFill/>
          <a:ln w="12700">
            <a:noFill/>
            <a:miter lim="800000"/>
            <a:headEnd/>
            <a:tailEnd/>
          </a:ln>
        </p:spPr>
      </p:pic>
      <p:sp>
        <p:nvSpPr>
          <p:cNvPr id="47112" name="Rectangle 8"/>
          <p:cNvSpPr>
            <a:spLocks/>
          </p:cNvSpPr>
          <p:nvPr/>
        </p:nvSpPr>
        <p:spPr bwMode="auto">
          <a:xfrm>
            <a:off x="155380" y="1435100"/>
            <a:ext cx="4264220" cy="4889500"/>
          </a:xfrm>
          <a:prstGeom prst="rect">
            <a:avLst/>
          </a:prstGeom>
          <a:noFill/>
          <a:ln w="12700">
            <a:noFill/>
            <a:miter lim="800000"/>
            <a:headEnd/>
            <a:tailEnd/>
          </a:ln>
        </p:spPr>
        <p:txBody>
          <a:bodyPr lIns="0" tIns="0" rIns="40639" bIns="0"/>
          <a:lstStyle/>
          <a:p>
            <a:pPr marL="268288" indent="-228600" algn="l">
              <a:lnSpc>
                <a:spcPct val="130000"/>
              </a:lnSpc>
              <a:spcBef>
                <a:spcPts val="575"/>
              </a:spcBef>
              <a:buSzPct val="77000"/>
            </a:pPr>
            <a:r>
              <a:rPr lang="en-US" sz="2000" dirty="0">
                <a:latin typeface="Comic Sans MS" pitchFamily="66" charset="0"/>
                <a:ea typeface="Comic Sans MS" pitchFamily="66" charset="0"/>
                <a:cs typeface="Comic Sans MS" pitchFamily="66" charset="0"/>
                <a:sym typeface="Comic Sans MS" pitchFamily="66" charset="0"/>
              </a:rPr>
              <a:t>Assumptions:</a:t>
            </a:r>
          </a:p>
          <a:p>
            <a:pPr marL="268288" indent="-228600" algn="l">
              <a:lnSpc>
                <a:spcPct val="130000"/>
              </a:lnSpc>
              <a:spcBef>
                <a:spcPts val="575"/>
              </a:spcBef>
              <a:buSzPct val="77000"/>
              <a:buFontTx/>
              <a:buBlip>
                <a:blip r:embed="rId5"/>
              </a:buBlip>
            </a:pPr>
            <a:r>
              <a:rPr lang="en-US" sz="1600" dirty="0">
                <a:latin typeface="Comic Sans MS" pitchFamily="66" charset="0"/>
                <a:ea typeface="Comic Sans MS" pitchFamily="66" charset="0"/>
                <a:cs typeface="Comic Sans MS" pitchFamily="66" charset="0"/>
                <a:sym typeface="Comic Sans MS" pitchFamily="66" charset="0"/>
              </a:rPr>
              <a:t>Efficiency:</a:t>
            </a:r>
          </a:p>
          <a:p>
            <a:pPr marL="914400" lvl="1" indent="-228600" algn="l">
              <a:lnSpc>
                <a:spcPct val="150000"/>
              </a:lnSpc>
              <a:spcBef>
                <a:spcPts val="575"/>
              </a:spcBef>
              <a:buSzPct val="77000"/>
              <a:buFontTx/>
              <a:buBlip>
                <a:blip r:embed="rId6"/>
              </a:buBlip>
            </a:pPr>
            <a:r>
              <a:rPr lang="en-US" sz="1600" dirty="0">
                <a:latin typeface="Comic Sans MS" pitchFamily="66" charset="0"/>
                <a:ea typeface="Comic Sans MS" pitchFamily="66" charset="0"/>
                <a:cs typeface="Comic Sans MS" pitchFamily="66" charset="0"/>
                <a:sym typeface="Comic Sans MS" pitchFamily="66" charset="0"/>
              </a:rPr>
              <a:t>Mid-rapidity: 0.65</a:t>
            </a:r>
          </a:p>
          <a:p>
            <a:pPr marL="914400" lvl="1" indent="-228600" algn="l">
              <a:lnSpc>
                <a:spcPct val="150000"/>
              </a:lnSpc>
              <a:spcBef>
                <a:spcPts val="575"/>
              </a:spcBef>
              <a:buSzPct val="77000"/>
              <a:buFontTx/>
              <a:buBlip>
                <a:blip r:embed="rId6"/>
              </a:buBlip>
            </a:pPr>
            <a:r>
              <a:rPr lang="en-US" sz="1600" dirty="0">
                <a:latin typeface="Comic Sans MS" pitchFamily="66" charset="0"/>
                <a:ea typeface="Comic Sans MS" pitchFamily="66" charset="0"/>
                <a:cs typeface="Comic Sans MS" pitchFamily="66" charset="0"/>
                <a:sym typeface="Comic Sans MS" pitchFamily="66" charset="0"/>
              </a:rPr>
              <a:t>Forward rapidity: 0.60</a:t>
            </a:r>
          </a:p>
          <a:p>
            <a:pPr marL="914400" lvl="1" indent="-228600" algn="l">
              <a:lnSpc>
                <a:spcPct val="150000"/>
              </a:lnSpc>
              <a:spcBef>
                <a:spcPts val="575"/>
              </a:spcBef>
              <a:buSzPct val="77000"/>
              <a:buFontTx/>
              <a:buBlip>
                <a:blip r:embed="rId6"/>
              </a:buBlip>
            </a:pPr>
            <a:r>
              <a:rPr lang="en-US" sz="1600" dirty="0">
                <a:latin typeface="Comic Sans MS" pitchFamily="66" charset="0"/>
                <a:ea typeface="Comic Sans MS" pitchFamily="66" charset="0"/>
                <a:cs typeface="Comic Sans MS" pitchFamily="66" charset="0"/>
                <a:sym typeface="Comic Sans MS" pitchFamily="66" charset="0"/>
              </a:rPr>
              <a:t>Assume availability of 9MHz RF </a:t>
            </a:r>
          </a:p>
          <a:p>
            <a:pPr marL="268288" indent="-228600" algn="l">
              <a:lnSpc>
                <a:spcPct val="150000"/>
              </a:lnSpc>
              <a:spcBef>
                <a:spcPts val="575"/>
              </a:spcBef>
              <a:buSzPct val="77000"/>
              <a:buFontTx/>
              <a:buBlip>
                <a:blip r:embed="rId5"/>
              </a:buBlip>
            </a:pPr>
            <a:r>
              <a:rPr lang="en-US" sz="1600" dirty="0">
                <a:latin typeface="Comic Sans MS" pitchFamily="66" charset="0"/>
                <a:ea typeface="Comic Sans MS" pitchFamily="66" charset="0"/>
                <a:cs typeface="Comic Sans MS" pitchFamily="66" charset="0"/>
                <a:sym typeface="Comic Sans MS" pitchFamily="66" charset="0"/>
              </a:rPr>
              <a:t>Background:</a:t>
            </a:r>
          </a:p>
          <a:p>
            <a:pPr marL="914400" lvl="1" indent="-228600" algn="l">
              <a:lnSpc>
                <a:spcPct val="150000"/>
              </a:lnSpc>
              <a:spcBef>
                <a:spcPts val="575"/>
              </a:spcBef>
              <a:buSzPct val="77000"/>
              <a:buFontTx/>
              <a:buBlip>
                <a:blip r:embed="rId6"/>
              </a:buBlip>
            </a:pPr>
            <a:r>
              <a:rPr lang="en-US" sz="1600" dirty="0">
                <a:latin typeface="Comic Sans MS" pitchFamily="66" charset="0"/>
                <a:ea typeface="Comic Sans MS" pitchFamily="66" charset="0"/>
                <a:cs typeface="Comic Sans MS" pitchFamily="66" charset="0"/>
                <a:sym typeface="Comic Sans MS" pitchFamily="66" charset="0"/>
              </a:rPr>
              <a:t>Mid-rapidity: Run 9 </a:t>
            </a:r>
          </a:p>
          <a:p>
            <a:pPr marL="914400" lvl="1" indent="-228600" algn="l">
              <a:lnSpc>
                <a:spcPct val="150000"/>
              </a:lnSpc>
              <a:spcBef>
                <a:spcPts val="575"/>
              </a:spcBef>
              <a:buSzPct val="77000"/>
              <a:buFontTx/>
              <a:buBlip>
                <a:blip r:embed="rId6"/>
              </a:buBlip>
            </a:pPr>
            <a:r>
              <a:rPr lang="en-US" sz="1600" dirty="0">
                <a:latin typeface="Comic Sans MS" pitchFamily="66" charset="0"/>
                <a:ea typeface="Comic Sans MS" pitchFamily="66" charset="0"/>
                <a:cs typeface="Comic Sans MS" pitchFamily="66" charset="0"/>
                <a:sym typeface="Comic Sans MS" pitchFamily="66" charset="0"/>
              </a:rPr>
              <a:t>Forward rapidity: QCD MC simulations</a:t>
            </a:r>
          </a:p>
          <a:p>
            <a:pPr marL="268288" indent="-228600" algn="l">
              <a:lnSpc>
                <a:spcPct val="150000"/>
              </a:lnSpc>
              <a:spcBef>
                <a:spcPts val="575"/>
              </a:spcBef>
              <a:buSzPct val="77000"/>
              <a:buFontTx/>
              <a:buBlip>
                <a:blip r:embed="rId5"/>
              </a:buBlip>
            </a:pPr>
            <a:r>
              <a:rPr lang="en-US" sz="1600" dirty="0">
                <a:latin typeface="Comic Sans MS" pitchFamily="66" charset="0"/>
                <a:ea typeface="Comic Sans MS" pitchFamily="66" charset="0"/>
                <a:cs typeface="Comic Sans MS" pitchFamily="66" charset="0"/>
                <a:sym typeface="Comic Sans MS" pitchFamily="66" charset="0"/>
              </a:rPr>
              <a:t>Full charge-sign discrimination at high-</a:t>
            </a:r>
            <a:r>
              <a:rPr lang="en-US" sz="1600" dirty="0" err="1">
                <a:latin typeface="Comic Sans MS" pitchFamily="66" charset="0"/>
                <a:ea typeface="Comic Sans MS" pitchFamily="66" charset="0"/>
                <a:cs typeface="Comic Sans MS" pitchFamily="66" charset="0"/>
                <a:sym typeface="Comic Sans MS" pitchFamily="66" charset="0"/>
              </a:rPr>
              <a:t>p</a:t>
            </a:r>
            <a:r>
              <a:rPr lang="en-US" sz="1600" baseline="-6000" dirty="0" err="1">
                <a:latin typeface="Comic Sans MS" pitchFamily="66" charset="0"/>
                <a:ea typeface="Comic Sans MS" pitchFamily="66" charset="0"/>
                <a:cs typeface="Comic Sans MS" pitchFamily="66" charset="0"/>
                <a:sym typeface="Comic Sans MS" pitchFamily="66" charset="0"/>
              </a:rPr>
              <a:t>T</a:t>
            </a:r>
            <a:endParaRPr lang="en-US" sz="1600" baseline="-6000" dirty="0">
              <a:latin typeface="Comic Sans MS" pitchFamily="66" charset="0"/>
              <a:ea typeface="Comic Sans MS" pitchFamily="66" charset="0"/>
              <a:cs typeface="Comic Sans MS" pitchFamily="66" charset="0"/>
              <a:sym typeface="Comic Sans MS" pitchFamily="66"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6665856" presetClass="entr" presetSubtype="373790632" fill="hold" nodeType="clickEffect">
                                  <p:stCondLst>
                                    <p:cond delay="0"/>
                                  </p:stCondLst>
                                  <p:childTnLst>
                                    <p:set>
                                      <p:cBhvr>
                                        <p:cTn id="6" dur="1" fill="hold">
                                          <p:stCondLst>
                                            <p:cond delay="499"/>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a:spLocks noGrp="1"/>
          </p:cNvSpPr>
          <p:nvPr>
            <p:ph type="ftr" sz="quarter" idx="11"/>
          </p:nvPr>
        </p:nvSpPr>
        <p:spPr/>
        <p:txBody>
          <a:bodyPr/>
          <a:lstStyle/>
          <a:p>
            <a:r>
              <a:rPr lang="en-US" smtClean="0"/>
              <a:t>C. Aidala, INFN Ferrrara, June 17, 2010</a:t>
            </a:r>
            <a:endParaRPr lang="en-US"/>
          </a:p>
        </p:txBody>
      </p:sp>
      <p:sp>
        <p:nvSpPr>
          <p:cNvPr id="20" name="Slide Number Placeholder 3"/>
          <p:cNvSpPr>
            <a:spLocks noGrp="1"/>
          </p:cNvSpPr>
          <p:nvPr>
            <p:ph type="sldNum" sz="quarter" idx="12"/>
          </p:nvPr>
        </p:nvSpPr>
        <p:spPr/>
        <p:txBody>
          <a:bodyPr/>
          <a:lstStyle/>
          <a:p>
            <a:fld id="{B7F35658-9379-4C94-A7B4-7EB2E30DA623}" type="slidenum">
              <a:rPr lang="en-US"/>
              <a:pPr/>
              <a:t>72</a:t>
            </a:fld>
            <a:endParaRPr lang="en-US"/>
          </a:p>
        </p:txBody>
      </p:sp>
      <p:sp>
        <p:nvSpPr>
          <p:cNvPr id="12" name="Slide Number Placeholder 5"/>
          <p:cNvSpPr txBox="1">
            <a:spLocks noGrp="1"/>
          </p:cNvSpPr>
          <p:nvPr/>
        </p:nvSpPr>
        <p:spPr bwMode="auto">
          <a:xfrm>
            <a:off x="6781800" y="6432550"/>
            <a:ext cx="2133600" cy="476250"/>
          </a:xfrm>
          <a:prstGeom prst="rect">
            <a:avLst/>
          </a:prstGeom>
          <a:noFill/>
          <a:ln>
            <a:miter lim="800000"/>
            <a:headEnd/>
            <a:tailEnd/>
          </a:ln>
        </p:spPr>
        <p:txBody>
          <a:bodyPr/>
          <a:lstStyle/>
          <a:p>
            <a:pPr algn="r" eaLnBrk="1" hangingPunct="1">
              <a:defRPr/>
            </a:pPr>
            <a:fld id="{61DF9FA0-1118-4880-8D79-781D925B744F}" type="slidenum">
              <a:rPr lang="en-US" sz="1400">
                <a:solidFill>
                  <a:srgbClr val="FFFF00"/>
                </a:solidFill>
                <a:latin typeface="+mn-lt"/>
              </a:rPr>
              <a:pPr algn="r" eaLnBrk="1" hangingPunct="1">
                <a:defRPr/>
              </a:pPr>
              <a:t>72</a:t>
            </a:fld>
            <a:endParaRPr lang="en-US" sz="1400">
              <a:solidFill>
                <a:srgbClr val="FFFF00"/>
              </a:solidFill>
              <a:latin typeface="+mn-lt"/>
            </a:endParaRPr>
          </a:p>
        </p:txBody>
      </p:sp>
      <p:pic>
        <p:nvPicPr>
          <p:cNvPr id="1465349" name="Picture 11"/>
          <p:cNvPicPr>
            <a:picLocks noChangeAspect="1" noChangeArrowheads="1"/>
          </p:cNvPicPr>
          <p:nvPr/>
        </p:nvPicPr>
        <p:blipFill>
          <a:blip r:embed="rId3" cstate="print"/>
          <a:srcRect/>
          <a:stretch>
            <a:fillRect/>
          </a:stretch>
        </p:blipFill>
        <p:spPr bwMode="auto">
          <a:xfrm>
            <a:off x="304800" y="998538"/>
            <a:ext cx="5334000" cy="5311775"/>
          </a:xfrm>
          <a:prstGeom prst="rect">
            <a:avLst/>
          </a:prstGeom>
          <a:noFill/>
          <a:ln w="9525">
            <a:noFill/>
            <a:miter lim="800000"/>
            <a:headEnd/>
            <a:tailEnd/>
          </a:ln>
        </p:spPr>
      </p:pic>
      <p:sp>
        <p:nvSpPr>
          <p:cNvPr id="1465350" name="Rectangle 2"/>
          <p:cNvSpPr>
            <a:spLocks noGrp="1" noChangeArrowheads="1"/>
          </p:cNvSpPr>
          <p:nvPr>
            <p:ph type="title" idx="4294967295"/>
          </p:nvPr>
        </p:nvSpPr>
        <p:spPr>
          <a:xfrm>
            <a:off x="457200" y="0"/>
            <a:ext cx="8229600" cy="1143000"/>
          </a:xfrm>
        </p:spPr>
        <p:txBody>
          <a:bodyPr/>
          <a:lstStyle/>
          <a:p>
            <a:r>
              <a:rPr lang="en-US" dirty="0" smtClean="0"/>
              <a:t>W Projections </a:t>
            </a:r>
            <a:r>
              <a:rPr lang="en-US" dirty="0"/>
              <a:t>vs. </a:t>
            </a:r>
            <a:r>
              <a:rPr lang="en-US" dirty="0" err="1"/>
              <a:t>p</a:t>
            </a:r>
            <a:r>
              <a:rPr lang="en-US" baseline="-25000" dirty="0" err="1"/>
              <a:t>T</a:t>
            </a:r>
            <a:endParaRPr lang="en-US" baseline="-25000" dirty="0"/>
          </a:p>
        </p:txBody>
      </p:sp>
      <p:sp>
        <p:nvSpPr>
          <p:cNvPr id="1465351" name="Rectangle 3"/>
          <p:cNvSpPr>
            <a:spLocks noGrp="1" noChangeArrowheads="1"/>
          </p:cNvSpPr>
          <p:nvPr>
            <p:ph type="body" idx="4294967295"/>
          </p:nvPr>
        </p:nvSpPr>
        <p:spPr>
          <a:xfrm>
            <a:off x="5715000" y="1143000"/>
            <a:ext cx="3429000" cy="5105400"/>
          </a:xfrm>
          <a:ln/>
        </p:spPr>
        <p:txBody>
          <a:bodyPr/>
          <a:lstStyle/>
          <a:p>
            <a:pPr marL="225425" indent="-225425">
              <a:lnSpc>
                <a:spcPct val="90000"/>
              </a:lnSpc>
            </a:pPr>
            <a:r>
              <a:rPr lang="en-US"/>
              <a:t>1 &lt; </a:t>
            </a:r>
            <a:r>
              <a:rPr lang="en-US">
                <a:latin typeface="Symbol" pitchFamily="18" charset="2"/>
              </a:rPr>
              <a:t>h</a:t>
            </a:r>
            <a:r>
              <a:rPr lang="en-US"/>
              <a:t> &lt; 2</a:t>
            </a:r>
          </a:p>
          <a:p>
            <a:pPr marL="225425" indent="-225425">
              <a:lnSpc>
                <a:spcPct val="90000"/>
              </a:lnSpc>
            </a:pPr>
            <a:r>
              <a:rPr lang="en-US"/>
              <a:t>300 pb</a:t>
            </a:r>
            <a:r>
              <a:rPr lang="en-US" baseline="30000"/>
              <a:t>-1</a:t>
            </a:r>
          </a:p>
          <a:p>
            <a:pPr marL="225425" indent="-225425">
              <a:lnSpc>
                <a:spcPct val="90000"/>
              </a:lnSpc>
            </a:pPr>
            <a:r>
              <a:rPr lang="en-US"/>
              <a:t>Realistic BG subtraction</a:t>
            </a:r>
          </a:p>
          <a:p>
            <a:pPr marL="225425" indent="-225425">
              <a:lnSpc>
                <a:spcPct val="90000"/>
              </a:lnSpc>
            </a:pPr>
            <a:r>
              <a:rPr lang="en-US"/>
              <a:t>Recent PDFs ~representing current allowed </a:t>
            </a:r>
            <a:r>
              <a:rPr lang="en-US">
                <a:latin typeface="Symbol" pitchFamily="18" charset="2"/>
              </a:rPr>
              <a:t>D</a:t>
            </a:r>
            <a:r>
              <a:rPr lang="en-US"/>
              <a:t>u/</a:t>
            </a:r>
            <a:r>
              <a:rPr lang="en-US">
                <a:latin typeface="Symbol" pitchFamily="18" charset="2"/>
              </a:rPr>
              <a:t>D</a:t>
            </a:r>
            <a:r>
              <a:rPr lang="en-US"/>
              <a:t>d range</a:t>
            </a:r>
          </a:p>
          <a:p>
            <a:pPr marL="225425" indent="-225425">
              <a:lnSpc>
                <a:spcPct val="90000"/>
              </a:lnSpc>
            </a:pPr>
            <a:r>
              <a:rPr lang="en-US"/>
              <a:t> </a:t>
            </a:r>
            <a:r>
              <a:rPr lang="en-US">
                <a:latin typeface="Symbol" pitchFamily="18" charset="2"/>
              </a:rPr>
              <a:t>D</a:t>
            </a:r>
            <a:r>
              <a:rPr lang="en-US"/>
              <a:t>d and </a:t>
            </a:r>
            <a:r>
              <a:rPr lang="en-US">
                <a:latin typeface="Symbol" pitchFamily="18" charset="2"/>
              </a:rPr>
              <a:t>D</a:t>
            </a:r>
            <a:r>
              <a:rPr lang="en-US"/>
              <a:t>u isolated</a:t>
            </a:r>
          </a:p>
          <a:p>
            <a:pPr marL="225425" indent="-225425">
              <a:lnSpc>
                <a:spcPct val="90000"/>
              </a:lnSpc>
            </a:pPr>
            <a:endParaRPr lang="en-US"/>
          </a:p>
        </p:txBody>
      </p:sp>
      <p:sp>
        <p:nvSpPr>
          <p:cNvPr id="1465352" name="Line 6"/>
          <p:cNvSpPr>
            <a:spLocks noChangeShapeType="1"/>
          </p:cNvSpPr>
          <p:nvPr/>
        </p:nvSpPr>
        <p:spPr bwMode="auto">
          <a:xfrm flipH="1" flipV="1">
            <a:off x="4114800" y="3200400"/>
            <a:ext cx="1981200" cy="1981200"/>
          </a:xfrm>
          <a:prstGeom prst="line">
            <a:avLst/>
          </a:prstGeom>
          <a:noFill/>
          <a:ln w="22225">
            <a:solidFill>
              <a:srgbClr val="D25300"/>
            </a:solidFill>
            <a:round/>
            <a:headEnd/>
            <a:tailEnd type="triangle" w="lg" len="lg"/>
          </a:ln>
        </p:spPr>
        <p:txBody>
          <a:bodyPr/>
          <a:lstStyle/>
          <a:p>
            <a:endParaRPr lang="en-US"/>
          </a:p>
        </p:txBody>
      </p:sp>
      <p:sp>
        <p:nvSpPr>
          <p:cNvPr id="1465353" name="Line 7"/>
          <p:cNvSpPr>
            <a:spLocks noChangeShapeType="1"/>
          </p:cNvSpPr>
          <p:nvPr/>
        </p:nvSpPr>
        <p:spPr bwMode="auto">
          <a:xfrm flipH="1" flipV="1">
            <a:off x="4191000" y="5486400"/>
            <a:ext cx="1752600" cy="228600"/>
          </a:xfrm>
          <a:prstGeom prst="line">
            <a:avLst/>
          </a:prstGeom>
          <a:noFill/>
          <a:ln w="22225">
            <a:solidFill>
              <a:srgbClr val="D25300"/>
            </a:solidFill>
            <a:round/>
            <a:headEnd/>
            <a:tailEnd type="triangle" w="lg" len="lg"/>
          </a:ln>
        </p:spPr>
        <p:txBody>
          <a:bodyPr/>
          <a:lstStyle/>
          <a:p>
            <a:endParaRPr lang="en-US"/>
          </a:p>
        </p:txBody>
      </p:sp>
      <p:sp>
        <p:nvSpPr>
          <p:cNvPr id="1465354" name="Line 8"/>
          <p:cNvSpPr>
            <a:spLocks noChangeShapeType="1"/>
          </p:cNvSpPr>
          <p:nvPr/>
        </p:nvSpPr>
        <p:spPr bwMode="auto">
          <a:xfrm>
            <a:off x="7620000" y="5181600"/>
            <a:ext cx="228600" cy="0"/>
          </a:xfrm>
          <a:prstGeom prst="line">
            <a:avLst/>
          </a:prstGeom>
          <a:noFill/>
          <a:ln w="31750">
            <a:solidFill>
              <a:srgbClr val="FFFF99"/>
            </a:solidFill>
            <a:round/>
            <a:headEnd/>
            <a:tailEnd/>
          </a:ln>
        </p:spPr>
        <p:txBody>
          <a:bodyPr/>
          <a:lstStyle/>
          <a:p>
            <a:endParaRPr lang="en-US"/>
          </a:p>
        </p:txBody>
      </p:sp>
      <p:sp>
        <p:nvSpPr>
          <p:cNvPr id="1465355" name="Line 9"/>
          <p:cNvSpPr>
            <a:spLocks noChangeShapeType="1"/>
          </p:cNvSpPr>
          <p:nvPr/>
        </p:nvSpPr>
        <p:spPr bwMode="auto">
          <a:xfrm>
            <a:off x="6248400" y="4648200"/>
            <a:ext cx="228600" cy="0"/>
          </a:xfrm>
          <a:prstGeom prst="line">
            <a:avLst/>
          </a:prstGeom>
          <a:noFill/>
          <a:ln w="31750">
            <a:solidFill>
              <a:srgbClr val="FFFF99"/>
            </a:solidFill>
            <a:round/>
            <a:headEnd/>
            <a:tailEnd/>
          </a:ln>
        </p:spPr>
        <p:txBody>
          <a:bodyPr/>
          <a:lstStyle/>
          <a:p>
            <a:endParaRPr lang="en-US"/>
          </a:p>
        </p:txBody>
      </p:sp>
      <p:sp>
        <p:nvSpPr>
          <p:cNvPr id="1465356" name="Line 10"/>
          <p:cNvSpPr>
            <a:spLocks noChangeShapeType="1"/>
          </p:cNvSpPr>
          <p:nvPr/>
        </p:nvSpPr>
        <p:spPr bwMode="auto">
          <a:xfrm>
            <a:off x="6781800" y="4572000"/>
            <a:ext cx="228600" cy="0"/>
          </a:xfrm>
          <a:prstGeom prst="line">
            <a:avLst/>
          </a:prstGeom>
          <a:noFill/>
          <a:ln w="31750">
            <a:solidFill>
              <a:srgbClr val="FFFF99"/>
            </a:solidFill>
            <a:round/>
            <a:headEnd/>
            <a:tailEnd/>
          </a:ln>
        </p:spPr>
        <p:txBody>
          <a:bodyPr/>
          <a:lstStyle/>
          <a:p>
            <a:endParaRPr lang="en-US"/>
          </a:p>
        </p:txBody>
      </p:sp>
      <p:grpSp>
        <p:nvGrpSpPr>
          <p:cNvPr id="2" name="Group 13"/>
          <p:cNvGrpSpPr>
            <a:grpSpLocks/>
          </p:cNvGrpSpPr>
          <p:nvPr/>
        </p:nvGrpSpPr>
        <p:grpSpPr bwMode="auto">
          <a:xfrm>
            <a:off x="1905000" y="3657600"/>
            <a:ext cx="1257300" cy="669925"/>
            <a:chOff x="4525" y="3840"/>
            <a:chExt cx="850" cy="413"/>
          </a:xfrm>
        </p:grpSpPr>
        <p:sp>
          <p:nvSpPr>
            <p:cNvPr id="1465358" name="AutoShape 14"/>
            <p:cNvSpPr>
              <a:spLocks noChangeArrowheads="1"/>
            </p:cNvSpPr>
            <p:nvPr/>
          </p:nvSpPr>
          <p:spPr bwMode="auto">
            <a:xfrm>
              <a:off x="4525" y="3840"/>
              <a:ext cx="468" cy="413"/>
            </a:xfrm>
            <a:prstGeom prst="star5">
              <a:avLst/>
            </a:prstGeom>
            <a:solidFill>
              <a:srgbClr val="FF0000"/>
            </a:solidFill>
            <a:ln w="9525">
              <a:solidFill>
                <a:srgbClr val="FF0000"/>
              </a:solidFill>
              <a:miter lim="800000"/>
              <a:headEnd type="none" w="sm" len="sm"/>
              <a:tailEnd type="none" w="sm" len="sm"/>
            </a:ln>
            <a:effectLst/>
          </p:spPr>
          <p:txBody>
            <a:bodyPr wrap="none" anchor="ctr"/>
            <a:lstStyle/>
            <a:p>
              <a:endParaRPr lang="en-US" b="1" i="1">
                <a:solidFill>
                  <a:schemeClr val="tx1"/>
                </a:solidFill>
                <a:latin typeface="Arial" charset="0"/>
                <a:ea typeface="ＭＳ Ｐゴシック" pitchFamily="34" charset="-128"/>
              </a:endParaRPr>
            </a:p>
          </p:txBody>
        </p:sp>
        <p:sp>
          <p:nvSpPr>
            <p:cNvPr id="1465359" name="Text Box 15"/>
            <p:cNvSpPr txBox="1">
              <a:spLocks noChangeArrowheads="1"/>
            </p:cNvSpPr>
            <p:nvPr/>
          </p:nvSpPr>
          <p:spPr bwMode="auto">
            <a:xfrm>
              <a:off x="4689" y="3953"/>
              <a:ext cx="686" cy="282"/>
            </a:xfrm>
            <a:prstGeom prst="rect">
              <a:avLst/>
            </a:prstGeom>
            <a:noFill/>
            <a:ln w="12700">
              <a:noFill/>
              <a:miter lim="800000"/>
              <a:headEnd type="none" w="sm" len="sm"/>
              <a:tailEnd type="none" w="sm" len="sm"/>
            </a:ln>
            <a:effectLst/>
          </p:spPr>
          <p:txBody>
            <a:bodyPr wrap="none">
              <a:spAutoFit/>
            </a:bodyPr>
            <a:lstStyle/>
            <a:p>
              <a:pPr algn="l"/>
              <a:r>
                <a:rPr lang="en-US" b="1" i="1">
                  <a:solidFill>
                    <a:schemeClr val="accent2"/>
                  </a:solidFill>
                  <a:effectLst>
                    <a:outerShdw blurRad="38100" dist="38100" dir="2700000" algn="tl">
                      <a:srgbClr val="000000"/>
                    </a:outerShdw>
                  </a:effectLst>
                  <a:latin typeface="Helvetica"/>
                  <a:ea typeface="ＭＳ Ｐゴシック" pitchFamily="34" charset="-128"/>
                </a:rPr>
                <a:t>STAR</a:t>
              </a:r>
            </a:p>
          </p:txBody>
        </p:sp>
      </p:grpSp>
      <p:grpSp>
        <p:nvGrpSpPr>
          <p:cNvPr id="3" name="Group 18"/>
          <p:cNvGrpSpPr>
            <a:grpSpLocks/>
          </p:cNvGrpSpPr>
          <p:nvPr/>
        </p:nvGrpSpPr>
        <p:grpSpPr bwMode="auto">
          <a:xfrm>
            <a:off x="347663" y="1524000"/>
            <a:ext cx="8415337" cy="4265613"/>
            <a:chOff x="219" y="960"/>
            <a:chExt cx="5301" cy="2687"/>
          </a:xfrm>
        </p:grpSpPr>
        <p:pic>
          <p:nvPicPr>
            <p:cNvPr id="1465363" name="図 6" descr="pt_phasy_range1_lumi1300_new2_res0.png"/>
            <p:cNvPicPr>
              <a:picLocks noChangeAspect="1"/>
            </p:cNvPicPr>
            <p:nvPr/>
          </p:nvPicPr>
          <p:blipFill>
            <a:blip r:embed="rId4" cstate="print"/>
            <a:srcRect/>
            <a:stretch>
              <a:fillRect/>
            </a:stretch>
          </p:blipFill>
          <p:spPr bwMode="auto">
            <a:xfrm>
              <a:off x="219" y="960"/>
              <a:ext cx="5301" cy="2687"/>
            </a:xfrm>
            <a:prstGeom prst="rect">
              <a:avLst/>
            </a:prstGeom>
            <a:noFill/>
            <a:ln w="9525">
              <a:noFill/>
              <a:miter lim="800000"/>
              <a:headEnd/>
              <a:tailEnd/>
            </a:ln>
          </p:spPr>
        </p:pic>
        <p:pic>
          <p:nvPicPr>
            <p:cNvPr id="1465364" name="Picture 20" descr="1phenix-logo"/>
            <p:cNvPicPr>
              <a:picLocks noChangeAspect="1" noChangeArrowheads="1"/>
            </p:cNvPicPr>
            <p:nvPr/>
          </p:nvPicPr>
          <p:blipFill>
            <a:blip r:embed="rId5" cstate="print"/>
            <a:srcRect/>
            <a:stretch>
              <a:fillRect/>
            </a:stretch>
          </p:blipFill>
          <p:spPr bwMode="auto">
            <a:xfrm>
              <a:off x="1776" y="2448"/>
              <a:ext cx="1152" cy="419"/>
            </a:xfrm>
            <a:prstGeom prst="rect">
              <a:avLst/>
            </a:prstGeom>
            <a:noFill/>
          </p:spPr>
        </p:pic>
      </p:grpSp>
    </p:spTree>
  </p:cSld>
  <p:clrMapOvr>
    <a:masterClrMapping/>
  </p:clrMapOvr>
  <p:transition advTm="11795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465349"/>
                                        </p:tgtEl>
                                      </p:cBhvr>
                                    </p:animEffect>
                                    <p:set>
                                      <p:cBhvr>
                                        <p:cTn id="7" dur="1" fill="hold">
                                          <p:stCondLst>
                                            <p:cond delay="499"/>
                                          </p:stCondLst>
                                        </p:cTn>
                                        <p:tgtEl>
                                          <p:spTgt spid="1465349"/>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465352"/>
                                        </p:tgtEl>
                                      </p:cBhvr>
                                    </p:animEffect>
                                    <p:set>
                                      <p:cBhvr>
                                        <p:cTn id="13" dur="1" fill="hold">
                                          <p:stCondLst>
                                            <p:cond delay="499"/>
                                          </p:stCondLst>
                                        </p:cTn>
                                        <p:tgtEl>
                                          <p:spTgt spid="1465352"/>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1465353"/>
                                        </p:tgtEl>
                                      </p:cBhvr>
                                    </p:animEffect>
                                    <p:set>
                                      <p:cBhvr>
                                        <p:cTn id="16" dur="1" fill="hold">
                                          <p:stCondLst>
                                            <p:cond delay="499"/>
                                          </p:stCondLst>
                                        </p:cTn>
                                        <p:tgtEl>
                                          <p:spTgt spid="1465353"/>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1465351">
                                            <p:txEl>
                                              <p:pRg st="0" end="0"/>
                                            </p:txEl>
                                          </p:spTgt>
                                        </p:tgtEl>
                                      </p:cBhvr>
                                    </p:animEffect>
                                    <p:set>
                                      <p:cBhvr>
                                        <p:cTn id="19" dur="1" fill="hold">
                                          <p:stCondLst>
                                            <p:cond delay="499"/>
                                          </p:stCondLst>
                                        </p:cTn>
                                        <p:tgtEl>
                                          <p:spTgt spid="1465351">
                                            <p:txEl>
                                              <p:pRg st="0" end="0"/>
                                            </p:txEl>
                                          </p:spTgt>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1465351">
                                            <p:txEl>
                                              <p:pRg st="1" end="1"/>
                                            </p:txEl>
                                          </p:spTgt>
                                        </p:tgtEl>
                                      </p:cBhvr>
                                    </p:animEffect>
                                    <p:set>
                                      <p:cBhvr>
                                        <p:cTn id="22" dur="1" fill="hold">
                                          <p:stCondLst>
                                            <p:cond delay="499"/>
                                          </p:stCondLst>
                                        </p:cTn>
                                        <p:tgtEl>
                                          <p:spTgt spid="1465351">
                                            <p:txEl>
                                              <p:pRg st="1" end="1"/>
                                            </p:txEl>
                                          </p:spTgt>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1465351">
                                            <p:txEl>
                                              <p:pRg st="2" end="2"/>
                                            </p:txEl>
                                          </p:spTgt>
                                        </p:tgtEl>
                                      </p:cBhvr>
                                    </p:animEffect>
                                    <p:set>
                                      <p:cBhvr>
                                        <p:cTn id="25" dur="1" fill="hold">
                                          <p:stCondLst>
                                            <p:cond delay="499"/>
                                          </p:stCondLst>
                                        </p:cTn>
                                        <p:tgtEl>
                                          <p:spTgt spid="1465351">
                                            <p:txEl>
                                              <p:pRg st="2" end="2"/>
                                            </p:txEl>
                                          </p:spTgt>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1465351">
                                            <p:txEl>
                                              <p:pRg st="3" end="3"/>
                                            </p:txEl>
                                          </p:spTgt>
                                        </p:tgtEl>
                                      </p:cBhvr>
                                    </p:animEffect>
                                    <p:set>
                                      <p:cBhvr>
                                        <p:cTn id="28" dur="1" fill="hold">
                                          <p:stCondLst>
                                            <p:cond delay="499"/>
                                          </p:stCondLst>
                                        </p:cTn>
                                        <p:tgtEl>
                                          <p:spTgt spid="1465351">
                                            <p:txEl>
                                              <p:pRg st="3" end="3"/>
                                            </p:txEl>
                                          </p:spTgt>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1465351">
                                            <p:txEl>
                                              <p:pRg st="4" end="4"/>
                                            </p:txEl>
                                          </p:spTgt>
                                        </p:tgtEl>
                                      </p:cBhvr>
                                    </p:animEffect>
                                    <p:set>
                                      <p:cBhvr>
                                        <p:cTn id="31" dur="1" fill="hold">
                                          <p:stCondLst>
                                            <p:cond delay="499"/>
                                          </p:stCondLst>
                                        </p:cTn>
                                        <p:tgtEl>
                                          <p:spTgt spid="1465351">
                                            <p:txEl>
                                              <p:pRg st="4" end="4"/>
                                            </p:txEl>
                                          </p:spTgt>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1465355"/>
                                        </p:tgtEl>
                                      </p:cBhvr>
                                    </p:animEffect>
                                    <p:set>
                                      <p:cBhvr>
                                        <p:cTn id="34" dur="1" fill="hold">
                                          <p:stCondLst>
                                            <p:cond delay="499"/>
                                          </p:stCondLst>
                                        </p:cTn>
                                        <p:tgtEl>
                                          <p:spTgt spid="1465355"/>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1465356"/>
                                        </p:tgtEl>
                                      </p:cBhvr>
                                    </p:animEffect>
                                    <p:set>
                                      <p:cBhvr>
                                        <p:cTn id="37" dur="1" fill="hold">
                                          <p:stCondLst>
                                            <p:cond delay="499"/>
                                          </p:stCondLst>
                                        </p:cTn>
                                        <p:tgtEl>
                                          <p:spTgt spid="1465356"/>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1465354"/>
                                        </p:tgtEl>
                                      </p:cBhvr>
                                    </p:animEffect>
                                    <p:set>
                                      <p:cBhvr>
                                        <p:cTn id="40" dur="1" fill="hold">
                                          <p:stCondLst>
                                            <p:cond delay="499"/>
                                          </p:stCondLst>
                                        </p:cTn>
                                        <p:tgtEl>
                                          <p:spTgt spid="1465354"/>
                                        </p:tgtEl>
                                        <p:attrNameLst>
                                          <p:attrName>style.visibility</p:attrName>
                                        </p:attrNameLst>
                                      </p:cBhvr>
                                      <p:to>
                                        <p:strVal val="hidden"/>
                                      </p:to>
                                    </p:se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351" grpId="0" build="p"/>
      <p:bldP spid="1465352" grpId="0" animBg="1"/>
      <p:bldP spid="1465353" grpId="0" animBg="1"/>
      <p:bldP spid="1465354" grpId="0" animBg="1"/>
      <p:bldP spid="1465355" grpId="0" animBg="1"/>
      <p:bldP spid="146535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9DF686AD-C3F9-4EFA-B233-F6AD46E39FCC}" type="slidenum">
              <a:rPr lang="en-US"/>
              <a:pPr/>
              <a:t>73</a:t>
            </a:fld>
            <a:endParaRPr lang="en-US"/>
          </a:p>
        </p:txBody>
      </p:sp>
      <p:sp>
        <p:nvSpPr>
          <p:cNvPr id="45058" name="Title 1"/>
          <p:cNvSpPr>
            <a:spLocks noGrp="1"/>
          </p:cNvSpPr>
          <p:nvPr>
            <p:ph type="title" idx="4294967295"/>
          </p:nvPr>
        </p:nvSpPr>
        <p:spPr/>
        <p:txBody>
          <a:bodyPr/>
          <a:lstStyle/>
          <a:p>
            <a:r>
              <a:rPr lang="en-US" sz="4000" dirty="0" smtClean="0"/>
              <a:t>PHENIX W Analysis: Electron </a:t>
            </a:r>
            <a:r>
              <a:rPr lang="en-US" sz="4000" dirty="0" err="1" smtClean="0"/>
              <a:t>p</a:t>
            </a:r>
            <a:r>
              <a:rPr lang="en-US" sz="4000" baseline="-25000" dirty="0" err="1" smtClean="0"/>
              <a:t>T</a:t>
            </a:r>
            <a:r>
              <a:rPr lang="en-US" sz="4000" dirty="0" smtClean="0"/>
              <a:t> Spectra</a:t>
            </a:r>
            <a:endParaRPr lang="en-US" sz="4000" dirty="0"/>
          </a:p>
        </p:txBody>
      </p:sp>
      <p:sp>
        <p:nvSpPr>
          <p:cNvPr id="45062" name="TextBox 6"/>
          <p:cNvSpPr txBox="1">
            <a:spLocks noChangeArrowheads="1"/>
          </p:cNvSpPr>
          <p:nvPr/>
        </p:nvSpPr>
        <p:spPr bwMode="auto">
          <a:xfrm>
            <a:off x="42363" y="838200"/>
            <a:ext cx="4666662" cy="461665"/>
          </a:xfrm>
          <a:prstGeom prst="rect">
            <a:avLst/>
          </a:prstGeom>
          <a:noFill/>
          <a:ln w="9525">
            <a:noFill/>
            <a:miter lim="800000"/>
            <a:headEnd/>
            <a:tailEnd/>
          </a:ln>
        </p:spPr>
        <p:txBody>
          <a:bodyPr wrap="none">
            <a:spAutoFit/>
          </a:bodyPr>
          <a:lstStyle/>
          <a:p>
            <a:pPr eaLnBrk="1" hangingPunct="1"/>
            <a:r>
              <a:rPr lang="en-US" sz="2400" dirty="0" smtClean="0">
                <a:latin typeface="Calibri" pitchFamily="34" charset="0"/>
              </a:rPr>
              <a:t>Data- </a:t>
            </a:r>
            <a:r>
              <a:rPr lang="en-US" sz="2400" dirty="0">
                <a:latin typeface="Calibri" pitchFamily="34" charset="0"/>
              </a:rPr>
              <a:t>and </a:t>
            </a:r>
            <a:r>
              <a:rPr lang="en-US" sz="2400" dirty="0" smtClean="0">
                <a:latin typeface="Calibri" pitchFamily="34" charset="0"/>
              </a:rPr>
              <a:t>MC-driven </a:t>
            </a:r>
            <a:r>
              <a:rPr lang="en-US" sz="2400" dirty="0">
                <a:latin typeface="Calibri" pitchFamily="34" charset="0"/>
              </a:rPr>
              <a:t>BG estimation:</a:t>
            </a:r>
          </a:p>
        </p:txBody>
      </p:sp>
      <p:sp>
        <p:nvSpPr>
          <p:cNvPr id="6" name="TextBox 5"/>
          <p:cNvSpPr txBox="1">
            <a:spLocks noChangeArrowheads="1"/>
          </p:cNvSpPr>
          <p:nvPr/>
        </p:nvSpPr>
        <p:spPr bwMode="auto">
          <a:xfrm>
            <a:off x="381000" y="1314450"/>
            <a:ext cx="3581400" cy="1323439"/>
          </a:xfrm>
          <a:prstGeom prst="rect">
            <a:avLst/>
          </a:prstGeom>
          <a:solidFill>
            <a:srgbClr val="FFC000"/>
          </a:solidFill>
          <a:ln w="9525">
            <a:solidFill>
              <a:srgbClr val="385D8A"/>
            </a:solidFill>
            <a:miter lim="800000"/>
            <a:headEnd/>
            <a:tailEnd/>
          </a:ln>
        </p:spPr>
        <p:txBody>
          <a:bodyPr>
            <a:spAutoFit/>
          </a:bodyPr>
          <a:lstStyle/>
          <a:p>
            <a:pPr eaLnBrk="1" hangingPunct="1"/>
            <a:r>
              <a:rPr lang="en-US" sz="2000" dirty="0" err="1">
                <a:solidFill>
                  <a:schemeClr val="tx1"/>
                </a:solidFill>
              </a:rPr>
              <a:t>EMCal</a:t>
            </a:r>
            <a:r>
              <a:rPr lang="en-US" sz="2000" dirty="0">
                <a:solidFill>
                  <a:schemeClr val="tx1"/>
                </a:solidFill>
              </a:rPr>
              <a:t> cluster distribution after subtracting cosmic background</a:t>
            </a:r>
          </a:p>
          <a:p>
            <a:pPr eaLnBrk="1" hangingPunct="1"/>
            <a:r>
              <a:rPr lang="en-US" sz="2000" dirty="0">
                <a:solidFill>
                  <a:schemeClr val="tx1"/>
                </a:solidFill>
                <a:sym typeface="Symbol" pitchFamily="18" charset="2"/>
              </a:rPr>
              <a:t></a:t>
            </a:r>
            <a:r>
              <a:rPr lang="en-US" sz="2000" dirty="0">
                <a:solidFill>
                  <a:schemeClr val="tx1"/>
                </a:solidFill>
              </a:rPr>
              <a:t> (Conversion + Accidental)</a:t>
            </a:r>
          </a:p>
          <a:p>
            <a:pPr eaLnBrk="1" hangingPunct="1"/>
            <a:r>
              <a:rPr lang="en-US" sz="2000" dirty="0">
                <a:solidFill>
                  <a:schemeClr val="tx1"/>
                </a:solidFill>
                <a:sym typeface="Symbol" pitchFamily="18" charset="2"/>
              </a:rPr>
              <a:t></a:t>
            </a:r>
            <a:r>
              <a:rPr lang="en-US" sz="2000" dirty="0">
                <a:solidFill>
                  <a:schemeClr val="tx1"/>
                </a:solidFill>
              </a:rPr>
              <a:t> Tracking Acceptance</a:t>
            </a:r>
          </a:p>
        </p:txBody>
      </p:sp>
      <p:sp>
        <p:nvSpPr>
          <p:cNvPr id="45067" name="Text Box 11"/>
          <p:cNvSpPr txBox="1">
            <a:spLocks noChangeArrowheads="1"/>
          </p:cNvSpPr>
          <p:nvPr/>
        </p:nvSpPr>
        <p:spPr bwMode="auto">
          <a:xfrm>
            <a:off x="4114800" y="1568450"/>
            <a:ext cx="450850" cy="641350"/>
          </a:xfrm>
          <a:prstGeom prst="rect">
            <a:avLst/>
          </a:prstGeom>
          <a:noFill/>
          <a:ln w="9525">
            <a:noFill/>
            <a:miter lim="800000"/>
            <a:headEnd/>
            <a:tailEnd/>
          </a:ln>
          <a:effectLst/>
        </p:spPr>
        <p:txBody>
          <a:bodyPr wrap="none">
            <a:spAutoFit/>
          </a:bodyPr>
          <a:lstStyle/>
          <a:p>
            <a:r>
              <a:rPr lang="en-US" sz="3600" b="1"/>
              <a:t>+</a:t>
            </a:r>
          </a:p>
        </p:txBody>
      </p:sp>
      <p:sp>
        <p:nvSpPr>
          <p:cNvPr id="2" name="TextBox 5"/>
          <p:cNvSpPr txBox="1">
            <a:spLocks noChangeArrowheads="1"/>
          </p:cNvSpPr>
          <p:nvPr/>
        </p:nvSpPr>
        <p:spPr bwMode="auto">
          <a:xfrm>
            <a:off x="4724400" y="1314450"/>
            <a:ext cx="4267200" cy="1631216"/>
          </a:xfrm>
          <a:prstGeom prst="rect">
            <a:avLst/>
          </a:prstGeom>
          <a:solidFill>
            <a:srgbClr val="FFC000"/>
          </a:solidFill>
          <a:ln w="9525">
            <a:solidFill>
              <a:srgbClr val="385D8A"/>
            </a:solidFill>
            <a:miter lim="800000"/>
            <a:headEnd/>
            <a:tailEnd/>
          </a:ln>
        </p:spPr>
        <p:txBody>
          <a:bodyPr>
            <a:spAutoFit/>
          </a:bodyPr>
          <a:lstStyle/>
          <a:p>
            <a:pPr eaLnBrk="1" hangingPunct="1"/>
            <a:endParaRPr lang="en-US" sz="2000" dirty="0">
              <a:solidFill>
                <a:schemeClr val="tx1"/>
              </a:solidFill>
            </a:endParaRPr>
          </a:p>
          <a:p>
            <a:pPr eaLnBrk="1" hangingPunct="1"/>
            <a:r>
              <a:rPr lang="en-US" sz="2000" dirty="0">
                <a:solidFill>
                  <a:schemeClr val="tx1"/>
                </a:solidFill>
              </a:rPr>
              <a:t>(NLO Hadrons thru </a:t>
            </a:r>
            <a:r>
              <a:rPr lang="en-US" sz="2000" dirty="0" err="1">
                <a:solidFill>
                  <a:schemeClr val="tx1"/>
                </a:solidFill>
              </a:rPr>
              <a:t>Geant</a:t>
            </a:r>
            <a:r>
              <a:rPr lang="en-US" sz="2000" dirty="0">
                <a:solidFill>
                  <a:schemeClr val="tx1"/>
                </a:solidFill>
              </a:rPr>
              <a:t> + FONLL c/b)</a:t>
            </a:r>
          </a:p>
          <a:p>
            <a:pPr eaLnBrk="1" hangingPunct="1"/>
            <a:r>
              <a:rPr lang="en-US" sz="2000" dirty="0">
                <a:solidFill>
                  <a:schemeClr val="tx1"/>
                </a:solidFill>
                <a:sym typeface="Symbol" pitchFamily="18" charset="2"/>
              </a:rPr>
              <a:t></a:t>
            </a:r>
            <a:r>
              <a:rPr lang="en-US" sz="2000" dirty="0">
                <a:solidFill>
                  <a:schemeClr val="tx1"/>
                </a:solidFill>
              </a:rPr>
              <a:t> Normalization from fit to 10-20 </a:t>
            </a:r>
            <a:r>
              <a:rPr lang="en-US" sz="2000" dirty="0" err="1">
                <a:solidFill>
                  <a:schemeClr val="tx1"/>
                </a:solidFill>
              </a:rPr>
              <a:t>GeV</a:t>
            </a:r>
            <a:endParaRPr lang="en-US" sz="2000" dirty="0">
              <a:solidFill>
                <a:schemeClr val="tx1"/>
              </a:solidFill>
            </a:endParaRPr>
          </a:p>
          <a:p>
            <a:pPr eaLnBrk="1" hangingPunct="1"/>
            <a:endParaRPr lang="en-US" sz="2000" dirty="0">
              <a:solidFill>
                <a:schemeClr val="tx1"/>
              </a:solidFill>
            </a:endParaRPr>
          </a:p>
        </p:txBody>
      </p:sp>
      <p:grpSp>
        <p:nvGrpSpPr>
          <p:cNvPr id="3" name="Group 13"/>
          <p:cNvGrpSpPr>
            <a:grpSpLocks/>
          </p:cNvGrpSpPr>
          <p:nvPr/>
        </p:nvGrpSpPr>
        <p:grpSpPr bwMode="auto">
          <a:xfrm>
            <a:off x="0" y="2560638"/>
            <a:ext cx="9448800" cy="3382962"/>
            <a:chOff x="0" y="701"/>
            <a:chExt cx="5952" cy="2131"/>
          </a:xfrm>
        </p:grpSpPr>
        <p:pic>
          <p:nvPicPr>
            <p:cNvPr id="45070" name="Picture 6" descr="cp_logo.gif"/>
            <p:cNvPicPr>
              <a:picLocks noChangeAspect="1"/>
            </p:cNvPicPr>
            <p:nvPr/>
          </p:nvPicPr>
          <p:blipFill>
            <a:blip r:embed="rId3" cstate="print"/>
            <a:srcRect/>
            <a:stretch>
              <a:fillRect/>
            </a:stretch>
          </p:blipFill>
          <p:spPr bwMode="auto">
            <a:xfrm>
              <a:off x="0" y="701"/>
              <a:ext cx="3132" cy="2106"/>
            </a:xfrm>
            <a:prstGeom prst="rect">
              <a:avLst/>
            </a:prstGeom>
            <a:noFill/>
            <a:ln w="9525">
              <a:noFill/>
              <a:miter lim="800000"/>
              <a:headEnd/>
              <a:tailEnd/>
            </a:ln>
          </p:spPr>
        </p:pic>
        <p:pic>
          <p:nvPicPr>
            <p:cNvPr id="45071" name="Picture 7" descr="cm_logo.gif"/>
            <p:cNvPicPr>
              <a:picLocks noChangeAspect="1"/>
            </p:cNvPicPr>
            <p:nvPr/>
          </p:nvPicPr>
          <p:blipFill>
            <a:blip r:embed="rId4" cstate="print"/>
            <a:srcRect l="3065"/>
            <a:stretch>
              <a:fillRect/>
            </a:stretch>
          </p:blipFill>
          <p:spPr bwMode="auto">
            <a:xfrm>
              <a:off x="2916" y="726"/>
              <a:ext cx="3036" cy="2106"/>
            </a:xfrm>
            <a:prstGeom prst="rect">
              <a:avLst/>
            </a:prstGeom>
            <a:noFill/>
            <a:ln w="9525">
              <a:noFill/>
              <a:miter lim="800000"/>
              <a:headEnd/>
              <a:tailEnd/>
            </a:ln>
          </p:spPr>
        </p:pic>
        <p:sp>
          <p:nvSpPr>
            <p:cNvPr id="45072" name="TextBox 11"/>
            <p:cNvSpPr txBox="1">
              <a:spLocks noChangeArrowheads="1"/>
            </p:cNvSpPr>
            <p:nvPr/>
          </p:nvSpPr>
          <p:spPr bwMode="auto">
            <a:xfrm>
              <a:off x="1824" y="1488"/>
              <a:ext cx="291" cy="480"/>
            </a:xfrm>
            <a:prstGeom prst="rect">
              <a:avLst/>
            </a:prstGeom>
            <a:solidFill>
              <a:srgbClr val="FFC000"/>
            </a:solidFill>
            <a:ln w="9525">
              <a:noFill/>
              <a:miter lim="800000"/>
              <a:headEnd/>
              <a:tailEnd/>
            </a:ln>
          </p:spPr>
          <p:txBody>
            <a:bodyPr wrap="none">
              <a:spAutoFit/>
            </a:bodyPr>
            <a:lstStyle/>
            <a:p>
              <a:pPr eaLnBrk="1" hangingPunct="1"/>
              <a:r>
                <a:rPr lang="en-US" sz="4400">
                  <a:solidFill>
                    <a:schemeClr val="bg1"/>
                  </a:solidFill>
                  <a:latin typeface="Calibri" pitchFamily="34" charset="0"/>
                </a:rPr>
                <a:t>+</a:t>
              </a:r>
            </a:p>
          </p:txBody>
        </p:sp>
        <p:sp>
          <p:nvSpPr>
            <p:cNvPr id="45073" name="TextBox 12"/>
            <p:cNvSpPr txBox="1">
              <a:spLocks noChangeArrowheads="1"/>
            </p:cNvSpPr>
            <p:nvPr/>
          </p:nvSpPr>
          <p:spPr bwMode="auto">
            <a:xfrm>
              <a:off x="4767" y="1531"/>
              <a:ext cx="224" cy="480"/>
            </a:xfrm>
            <a:prstGeom prst="rect">
              <a:avLst/>
            </a:prstGeom>
            <a:solidFill>
              <a:srgbClr val="FFC000"/>
            </a:solidFill>
            <a:ln w="9525">
              <a:noFill/>
              <a:miter lim="800000"/>
              <a:headEnd/>
              <a:tailEnd/>
            </a:ln>
          </p:spPr>
          <p:txBody>
            <a:bodyPr wrap="none">
              <a:spAutoFit/>
            </a:bodyPr>
            <a:lstStyle/>
            <a:p>
              <a:pPr eaLnBrk="1" hangingPunct="1"/>
              <a:r>
                <a:rPr lang="en-US" sz="4400">
                  <a:solidFill>
                    <a:schemeClr val="bg1"/>
                  </a:solidFill>
                  <a:latin typeface="Calibri" pitchFamily="34" charset="0"/>
                </a:rPr>
                <a:t>-</a:t>
              </a:r>
            </a:p>
          </p:txBody>
        </p:sp>
      </p:grpSp>
      <p:sp>
        <p:nvSpPr>
          <p:cNvPr id="45074" name="TextBox 10"/>
          <p:cNvSpPr txBox="1">
            <a:spLocks noChangeArrowheads="1"/>
          </p:cNvSpPr>
          <p:nvPr/>
        </p:nvSpPr>
        <p:spPr bwMode="auto">
          <a:xfrm>
            <a:off x="228600" y="5807075"/>
            <a:ext cx="8153400" cy="830997"/>
          </a:xfrm>
          <a:prstGeom prst="rect">
            <a:avLst/>
          </a:prstGeom>
          <a:solidFill>
            <a:srgbClr val="00FFFF"/>
          </a:solidFill>
          <a:ln w="9525">
            <a:solidFill>
              <a:schemeClr val="tx1"/>
            </a:solidFill>
            <a:miter lim="800000"/>
            <a:headEnd/>
            <a:tailEnd/>
          </a:ln>
        </p:spPr>
        <p:txBody>
          <a:bodyPr>
            <a:spAutoFit/>
          </a:bodyPr>
          <a:lstStyle/>
          <a:p>
            <a:pPr eaLnBrk="1" hangingPunct="1">
              <a:buFontTx/>
              <a:buChar char="•"/>
            </a:pPr>
            <a:r>
              <a:rPr lang="en-US" sz="2400" dirty="0">
                <a:solidFill>
                  <a:schemeClr val="tx1"/>
                </a:solidFill>
                <a:latin typeface="Calibri" pitchFamily="34" charset="0"/>
              </a:rPr>
              <a:t>The same scale factor for PYTHIA was used for W/Z shape. </a:t>
            </a:r>
          </a:p>
          <a:p>
            <a:pPr eaLnBrk="1" hangingPunct="1">
              <a:buFontTx/>
              <a:buChar char="•"/>
            </a:pPr>
            <a:r>
              <a:rPr lang="en-US" sz="2400" dirty="0">
                <a:solidFill>
                  <a:schemeClr val="tx1"/>
                </a:solidFill>
                <a:latin typeface="Calibri" pitchFamily="34" charset="0"/>
              </a:rPr>
              <a:t>W</a:t>
            </a:r>
            <a:r>
              <a:rPr lang="en-US" sz="2400" baseline="30000" dirty="0">
                <a:solidFill>
                  <a:schemeClr val="tx1"/>
                </a:solidFill>
                <a:latin typeface="Calibri" pitchFamily="34" charset="0"/>
              </a:rPr>
              <a:t>-</a:t>
            </a:r>
            <a:r>
              <a:rPr lang="en-US" sz="2400" dirty="0">
                <a:solidFill>
                  <a:schemeClr val="tx1"/>
                </a:solidFill>
                <a:latin typeface="Calibri" pitchFamily="34" charset="0"/>
                <a:sym typeface="Symbol" pitchFamily="18" charset="2"/>
              </a:rPr>
              <a:t>e</a:t>
            </a:r>
            <a:r>
              <a:rPr lang="en-US" sz="2400" baseline="30000" dirty="0">
                <a:solidFill>
                  <a:schemeClr val="tx1"/>
                </a:solidFill>
                <a:latin typeface="Calibri" pitchFamily="34" charset="0"/>
                <a:sym typeface="Symbol" pitchFamily="18" charset="2"/>
              </a:rPr>
              <a:t>- </a:t>
            </a:r>
            <a:r>
              <a:rPr lang="en-US" sz="2400" dirty="0">
                <a:solidFill>
                  <a:schemeClr val="tx1"/>
                </a:solidFill>
                <a:latin typeface="Calibri" pitchFamily="34" charset="0"/>
                <a:sym typeface="Symbol" pitchFamily="18" charset="2"/>
              </a:rPr>
              <a:t> signal has fewer counts than W</a:t>
            </a:r>
            <a:r>
              <a:rPr lang="en-US" sz="2400" baseline="30000" dirty="0">
                <a:solidFill>
                  <a:schemeClr val="tx1"/>
                </a:solidFill>
                <a:latin typeface="Calibri" pitchFamily="34" charset="0"/>
                <a:sym typeface="Symbol" pitchFamily="18" charset="2"/>
              </a:rPr>
              <a:t>+</a:t>
            </a:r>
            <a:r>
              <a:rPr lang="en-US" sz="2400" dirty="0">
                <a:solidFill>
                  <a:schemeClr val="tx1"/>
                </a:solidFill>
                <a:latin typeface="Calibri" pitchFamily="34" charset="0"/>
                <a:sym typeface="Symbol" pitchFamily="18" charset="2"/>
              </a:rPr>
              <a:t>e</a:t>
            </a:r>
            <a:r>
              <a:rPr lang="en-US" sz="2400" baseline="30000" dirty="0">
                <a:solidFill>
                  <a:schemeClr val="tx1"/>
                </a:solidFill>
                <a:latin typeface="Calibri" pitchFamily="34" charset="0"/>
                <a:sym typeface="Symbol" pitchFamily="18" charset="2"/>
              </a:rPr>
              <a:t>+ </a:t>
            </a:r>
            <a:r>
              <a:rPr lang="en-US" sz="2400" dirty="0">
                <a:solidFill>
                  <a:schemeClr val="tx1"/>
                </a:solidFill>
                <a:latin typeface="Calibri" pitchFamily="34" charset="0"/>
                <a:sym typeface="Symbol" pitchFamily="18" charset="2"/>
              </a:rPr>
              <a:t>signal as expected</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p:cNvSpPr>
            <a:spLocks noGrp="1"/>
          </p:cNvSpPr>
          <p:nvPr>
            <p:ph type="ftr" sz="quarter" idx="11"/>
          </p:nvPr>
        </p:nvSpPr>
        <p:spPr/>
        <p:txBody>
          <a:bodyPr/>
          <a:lstStyle/>
          <a:p>
            <a:r>
              <a:rPr lang="en-US"/>
              <a:t>RHICAGS2010, Upton, NY</a:t>
            </a:r>
          </a:p>
        </p:txBody>
      </p:sp>
      <p:sp>
        <p:nvSpPr>
          <p:cNvPr id="21" name="Slide Number Placeholder 3"/>
          <p:cNvSpPr>
            <a:spLocks noGrp="1"/>
          </p:cNvSpPr>
          <p:nvPr>
            <p:ph type="sldNum" sz="quarter" idx="12"/>
          </p:nvPr>
        </p:nvSpPr>
        <p:spPr/>
        <p:txBody>
          <a:bodyPr/>
          <a:lstStyle/>
          <a:p>
            <a:fld id="{FA76E083-FEF5-466C-9F43-E647C8E003B5}" type="slidenum">
              <a:rPr lang="en-US"/>
              <a:pPr/>
              <a:t>74</a:t>
            </a:fld>
            <a:endParaRPr lang="en-US"/>
          </a:p>
        </p:txBody>
      </p:sp>
      <p:sp>
        <p:nvSpPr>
          <p:cNvPr id="50178" name="Title 1"/>
          <p:cNvSpPr>
            <a:spLocks noGrp="1"/>
          </p:cNvSpPr>
          <p:nvPr>
            <p:ph type="title" idx="4294967295"/>
          </p:nvPr>
        </p:nvSpPr>
        <p:spPr/>
        <p:txBody>
          <a:bodyPr/>
          <a:lstStyle/>
          <a:p>
            <a:r>
              <a:rPr lang="en-US" dirty="0" smtClean="0"/>
              <a:t>PHENIX W Analysis: Isolation </a:t>
            </a:r>
            <a:r>
              <a:rPr lang="en-US" dirty="0"/>
              <a:t>C</a:t>
            </a:r>
            <a:r>
              <a:rPr lang="en-US" dirty="0" smtClean="0"/>
              <a:t>ut</a:t>
            </a:r>
            <a:endParaRPr lang="en-US" dirty="0"/>
          </a:p>
        </p:txBody>
      </p:sp>
      <p:sp>
        <p:nvSpPr>
          <p:cNvPr id="4" name="Date Placeholder 3"/>
          <p:cNvSpPr txBox="1">
            <a:spLocks noGrp="1"/>
          </p:cNvSpPr>
          <p:nvPr/>
        </p:nvSpPr>
        <p:spPr>
          <a:xfrm>
            <a:off x="457200" y="6492875"/>
            <a:ext cx="2133600" cy="365125"/>
          </a:xfrm>
          <a:prstGeom prst="rect">
            <a:avLst/>
          </a:prstGeom>
          <a:noFill/>
        </p:spPr>
        <p:txBody>
          <a:bodyPr anchor="ctr"/>
          <a:lstStyle/>
          <a:p>
            <a:pPr eaLnBrk="1" fontAlgn="auto" hangingPunct="1">
              <a:spcBef>
                <a:spcPts val="0"/>
              </a:spcBef>
              <a:spcAft>
                <a:spcPts val="0"/>
              </a:spcAft>
              <a:defRPr/>
            </a:pPr>
            <a:r>
              <a:rPr lang="en-US" sz="1200">
                <a:solidFill>
                  <a:schemeClr val="tx1">
                    <a:tint val="75000"/>
                  </a:schemeClr>
                </a:solidFill>
                <a:latin typeface="+mn-lt"/>
              </a:rPr>
              <a:t>2/20/2010</a:t>
            </a:r>
          </a:p>
        </p:txBody>
      </p:sp>
      <p:sp>
        <p:nvSpPr>
          <p:cNvPr id="5" name="Slide Number Placeholder 4"/>
          <p:cNvSpPr txBox="1">
            <a:spLocks noGrp="1"/>
          </p:cNvSpPr>
          <p:nvPr/>
        </p:nvSpPr>
        <p:spPr>
          <a:xfrm>
            <a:off x="6553200" y="6492875"/>
            <a:ext cx="2133600" cy="365125"/>
          </a:xfrm>
          <a:prstGeom prst="rect">
            <a:avLst/>
          </a:prstGeom>
          <a:noFill/>
        </p:spPr>
        <p:txBody>
          <a:bodyPr anchor="ctr"/>
          <a:lstStyle/>
          <a:p>
            <a:pPr algn="r" eaLnBrk="1" hangingPunct="1"/>
            <a:fld id="{B8B23426-3440-46EC-9DB7-2419146671E2}" type="slidenum">
              <a:rPr lang="en-US" sz="1200">
                <a:solidFill>
                  <a:srgbClr val="898989"/>
                </a:solidFill>
                <a:latin typeface="Calibri" pitchFamily="34" charset="0"/>
              </a:rPr>
              <a:pPr algn="r" eaLnBrk="1" hangingPunct="1"/>
              <a:t>74</a:t>
            </a:fld>
            <a:endParaRPr lang="en-US" sz="1200">
              <a:solidFill>
                <a:srgbClr val="898989"/>
              </a:solidFill>
              <a:latin typeface="Calibri" pitchFamily="34" charset="0"/>
            </a:endParaRPr>
          </a:p>
        </p:txBody>
      </p:sp>
      <p:pic>
        <p:nvPicPr>
          <p:cNvPr id="50181" name="Picture 2"/>
          <p:cNvPicPr>
            <a:picLocks noChangeAspect="1" noChangeArrowheads="1"/>
          </p:cNvPicPr>
          <p:nvPr/>
        </p:nvPicPr>
        <p:blipFill>
          <a:blip r:embed="rId3" cstate="print"/>
          <a:srcRect/>
          <a:stretch>
            <a:fillRect/>
          </a:stretch>
        </p:blipFill>
        <p:spPr bwMode="auto">
          <a:xfrm>
            <a:off x="-76200" y="2057400"/>
            <a:ext cx="4838700" cy="3254375"/>
          </a:xfrm>
          <a:prstGeom prst="rect">
            <a:avLst/>
          </a:prstGeom>
          <a:noFill/>
          <a:ln w="9525">
            <a:noFill/>
            <a:round/>
            <a:headEnd/>
            <a:tailEnd/>
          </a:ln>
        </p:spPr>
      </p:pic>
      <p:pic>
        <p:nvPicPr>
          <p:cNvPr id="50182" name="Picture 3"/>
          <p:cNvPicPr>
            <a:picLocks noChangeAspect="1" noChangeArrowheads="1"/>
          </p:cNvPicPr>
          <p:nvPr/>
        </p:nvPicPr>
        <p:blipFill>
          <a:blip r:embed="rId4" cstate="print"/>
          <a:srcRect/>
          <a:stretch>
            <a:fillRect/>
          </a:stretch>
        </p:blipFill>
        <p:spPr bwMode="auto">
          <a:xfrm>
            <a:off x="4533900" y="2057400"/>
            <a:ext cx="4838700" cy="3254375"/>
          </a:xfrm>
          <a:prstGeom prst="rect">
            <a:avLst/>
          </a:prstGeom>
          <a:noFill/>
          <a:ln w="9525">
            <a:noFill/>
            <a:round/>
            <a:headEnd/>
            <a:tailEnd/>
          </a:ln>
        </p:spPr>
      </p:pic>
      <p:grpSp>
        <p:nvGrpSpPr>
          <p:cNvPr id="2" name="Group 20"/>
          <p:cNvGrpSpPr>
            <a:grpSpLocks/>
          </p:cNvGrpSpPr>
          <p:nvPr/>
        </p:nvGrpSpPr>
        <p:grpSpPr bwMode="auto">
          <a:xfrm>
            <a:off x="6629400" y="366713"/>
            <a:ext cx="2138363" cy="1614487"/>
            <a:chOff x="2209800" y="823127"/>
            <a:chExt cx="2137583" cy="1614974"/>
          </a:xfrm>
        </p:grpSpPr>
        <p:sp>
          <p:nvSpPr>
            <p:cNvPr id="7" name="Oval 6"/>
            <p:cNvSpPr/>
            <p:nvPr/>
          </p:nvSpPr>
          <p:spPr>
            <a:xfrm rot="20939333">
              <a:off x="3503141" y="823127"/>
              <a:ext cx="844242" cy="137201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Calibri" pitchFamily="34" charset="0"/>
              </a:endParaRPr>
            </a:p>
          </p:txBody>
        </p:sp>
        <p:cxnSp>
          <p:nvCxnSpPr>
            <p:cNvPr id="9" name="Straight Connector 8"/>
            <p:cNvCxnSpPr/>
            <p:nvPr/>
          </p:nvCxnSpPr>
          <p:spPr>
            <a:xfrm flipV="1">
              <a:off x="2209800" y="1523425"/>
              <a:ext cx="1675789" cy="304892"/>
            </a:xfrm>
            <a:prstGeom prst="line">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7" idx="0"/>
            </p:cNvCxnSpPr>
            <p:nvPr/>
          </p:nvCxnSpPr>
          <p:spPr>
            <a:xfrm flipV="1">
              <a:off x="2209800" y="835831"/>
              <a:ext cx="1585335" cy="992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4"/>
            </p:cNvCxnSpPr>
            <p:nvPr/>
          </p:nvCxnSpPr>
          <p:spPr>
            <a:xfrm>
              <a:off x="2209800" y="1828317"/>
              <a:ext cx="1847176" cy="35412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809416" y="1142310"/>
              <a:ext cx="76172" cy="762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Calibri" pitchFamily="34" charset="0"/>
              </a:endParaRPr>
            </a:p>
          </p:txBody>
        </p:sp>
        <p:sp>
          <p:nvSpPr>
            <p:cNvPr id="18" name="Oval 17"/>
            <p:cNvSpPr>
              <a:spLocks noChangeAspect="1"/>
            </p:cNvSpPr>
            <p:nvPr/>
          </p:nvSpPr>
          <p:spPr>
            <a:xfrm>
              <a:off x="3961761" y="1675871"/>
              <a:ext cx="138063" cy="2286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Calibri" pitchFamily="34" charset="0"/>
              </a:endParaRPr>
            </a:p>
          </p:txBody>
        </p:sp>
        <p:sp>
          <p:nvSpPr>
            <p:cNvPr id="19" name="Oval 18"/>
            <p:cNvSpPr>
              <a:spLocks noChangeAspect="1"/>
            </p:cNvSpPr>
            <p:nvPr/>
          </p:nvSpPr>
          <p:spPr>
            <a:xfrm>
              <a:off x="4053802" y="1218533"/>
              <a:ext cx="68238" cy="1143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Calibri" pitchFamily="34" charset="0"/>
              </a:endParaRPr>
            </a:p>
          </p:txBody>
        </p:sp>
        <p:sp>
          <p:nvSpPr>
            <p:cNvPr id="50191" name="TextBox 19"/>
            <p:cNvSpPr txBox="1">
              <a:spLocks noChangeArrowheads="1"/>
            </p:cNvSpPr>
            <p:nvPr/>
          </p:nvSpPr>
          <p:spPr bwMode="auto">
            <a:xfrm>
              <a:off x="2209800" y="1980763"/>
              <a:ext cx="1542488" cy="457338"/>
            </a:xfrm>
            <a:prstGeom prst="rect">
              <a:avLst/>
            </a:prstGeom>
            <a:noFill/>
            <a:ln w="9525">
              <a:noFill/>
              <a:miter lim="800000"/>
              <a:headEnd/>
              <a:tailEnd/>
            </a:ln>
          </p:spPr>
          <p:txBody>
            <a:bodyPr wrap="none">
              <a:spAutoFit/>
            </a:bodyPr>
            <a:lstStyle/>
            <a:p>
              <a:pPr eaLnBrk="1" hangingPunct="1"/>
              <a:r>
                <a:rPr lang="en-US" sz="2400">
                  <a:latin typeface="Calibri" pitchFamily="34" charset="0"/>
                  <a:sym typeface="Symbol" pitchFamily="18" charset="2"/>
                </a:rPr>
                <a:t>E  &lt; 2GeV</a:t>
              </a:r>
              <a:endParaRPr lang="en-US" sz="2400">
                <a:latin typeface="Calibri" pitchFamily="34" charset="0"/>
              </a:endParaRPr>
            </a:p>
          </p:txBody>
        </p:sp>
      </p:grpSp>
      <p:sp>
        <p:nvSpPr>
          <p:cNvPr id="50192" name="TextBox 21"/>
          <p:cNvSpPr txBox="1">
            <a:spLocks noChangeArrowheads="1"/>
          </p:cNvSpPr>
          <p:nvPr/>
        </p:nvSpPr>
        <p:spPr bwMode="auto">
          <a:xfrm>
            <a:off x="76200" y="793750"/>
            <a:ext cx="6324600" cy="1187450"/>
          </a:xfrm>
          <a:prstGeom prst="rect">
            <a:avLst/>
          </a:prstGeom>
          <a:noFill/>
          <a:ln w="9525">
            <a:noFill/>
            <a:miter lim="800000"/>
            <a:headEnd/>
            <a:tailEnd/>
          </a:ln>
        </p:spPr>
        <p:txBody>
          <a:bodyPr>
            <a:spAutoFit/>
          </a:bodyPr>
          <a:lstStyle/>
          <a:p>
            <a:pPr eaLnBrk="1" hangingPunct="1">
              <a:buFontTx/>
              <a:buChar char="•"/>
            </a:pPr>
            <a:r>
              <a:rPr lang="en-US" sz="2400" dirty="0">
                <a:latin typeface="Calibri" pitchFamily="34" charset="0"/>
              </a:rPr>
              <a:t>Signature of a W event is that it is isolated</a:t>
            </a:r>
          </a:p>
          <a:p>
            <a:pPr eaLnBrk="1" hangingPunct="1">
              <a:buFontTx/>
              <a:buChar char="•"/>
            </a:pPr>
            <a:r>
              <a:rPr lang="en-US" sz="2400" dirty="0">
                <a:latin typeface="Calibri" pitchFamily="34" charset="0"/>
              </a:rPr>
              <a:t>Sum up energy in a cone around electron and in cone on opposite hemisphere</a:t>
            </a:r>
          </a:p>
        </p:txBody>
      </p:sp>
      <p:sp>
        <p:nvSpPr>
          <p:cNvPr id="50193" name="TextBox 22"/>
          <p:cNvSpPr txBox="1">
            <a:spLocks noChangeArrowheads="1"/>
          </p:cNvSpPr>
          <p:nvPr/>
        </p:nvSpPr>
        <p:spPr bwMode="auto">
          <a:xfrm>
            <a:off x="2743200" y="3536950"/>
            <a:ext cx="461963" cy="762000"/>
          </a:xfrm>
          <a:prstGeom prst="rect">
            <a:avLst/>
          </a:prstGeom>
          <a:solidFill>
            <a:srgbClr val="FFC000"/>
          </a:solidFill>
          <a:ln w="9525">
            <a:noFill/>
            <a:miter lim="800000"/>
            <a:headEnd/>
            <a:tailEnd/>
          </a:ln>
        </p:spPr>
        <p:txBody>
          <a:bodyPr wrap="none">
            <a:spAutoFit/>
          </a:bodyPr>
          <a:lstStyle/>
          <a:p>
            <a:pPr eaLnBrk="1" hangingPunct="1"/>
            <a:r>
              <a:rPr lang="en-US" sz="4400">
                <a:solidFill>
                  <a:schemeClr val="bg1"/>
                </a:solidFill>
                <a:latin typeface="Calibri" pitchFamily="34" charset="0"/>
              </a:rPr>
              <a:t>+</a:t>
            </a:r>
          </a:p>
        </p:txBody>
      </p:sp>
      <p:sp>
        <p:nvSpPr>
          <p:cNvPr id="50194" name="TextBox 23"/>
          <p:cNvSpPr txBox="1">
            <a:spLocks noChangeArrowheads="1"/>
          </p:cNvSpPr>
          <p:nvPr/>
        </p:nvSpPr>
        <p:spPr bwMode="auto">
          <a:xfrm>
            <a:off x="7415213" y="3605213"/>
            <a:ext cx="355600" cy="762000"/>
          </a:xfrm>
          <a:prstGeom prst="rect">
            <a:avLst/>
          </a:prstGeom>
          <a:solidFill>
            <a:srgbClr val="FFC000"/>
          </a:solidFill>
          <a:ln w="9525">
            <a:noFill/>
            <a:miter lim="800000"/>
            <a:headEnd/>
            <a:tailEnd/>
          </a:ln>
        </p:spPr>
        <p:txBody>
          <a:bodyPr wrap="none">
            <a:spAutoFit/>
          </a:bodyPr>
          <a:lstStyle/>
          <a:p>
            <a:pPr eaLnBrk="1" hangingPunct="1"/>
            <a:r>
              <a:rPr lang="en-US" sz="4400">
                <a:solidFill>
                  <a:schemeClr val="bg1"/>
                </a:solidFill>
                <a:latin typeface="Calibri" pitchFamily="34" charset="0"/>
              </a:rPr>
              <a:t>-</a:t>
            </a:r>
          </a:p>
        </p:txBody>
      </p:sp>
      <p:sp>
        <p:nvSpPr>
          <p:cNvPr id="50195" name="TextBox 24"/>
          <p:cNvSpPr txBox="1">
            <a:spLocks noChangeArrowheads="1"/>
          </p:cNvSpPr>
          <p:nvPr/>
        </p:nvSpPr>
        <p:spPr bwMode="auto">
          <a:xfrm>
            <a:off x="152400" y="5486400"/>
            <a:ext cx="5738813" cy="822325"/>
          </a:xfrm>
          <a:prstGeom prst="rect">
            <a:avLst/>
          </a:prstGeom>
          <a:noFill/>
          <a:ln w="9525">
            <a:noFill/>
            <a:miter lim="800000"/>
            <a:headEnd/>
            <a:tailEnd/>
          </a:ln>
        </p:spPr>
        <p:txBody>
          <a:bodyPr wrap="none">
            <a:spAutoFit/>
          </a:bodyPr>
          <a:lstStyle/>
          <a:p>
            <a:pPr eaLnBrk="1" hangingPunct="1">
              <a:buFontTx/>
              <a:buChar char="•"/>
            </a:pPr>
            <a:r>
              <a:rPr lang="en-US" sz="2400" dirty="0">
                <a:latin typeface="Calibri" pitchFamily="34" charset="0"/>
              </a:rPr>
              <a:t>90+% of signal is kept (red histograms)</a:t>
            </a:r>
          </a:p>
          <a:p>
            <a:pPr eaLnBrk="1" hangingPunct="1">
              <a:buFontTx/>
              <a:buChar char="•"/>
            </a:pPr>
            <a:r>
              <a:rPr lang="en-US" sz="2400" dirty="0">
                <a:latin typeface="Calibri" pitchFamily="34" charset="0"/>
              </a:rPr>
              <a:t>Factor ~5 reduction in jet dominated region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6"/>
          <p:cNvSpPr>
            <a:spLocks noGrp="1"/>
          </p:cNvSpPr>
          <p:nvPr>
            <p:ph type="ftr" sz="quarter" idx="11"/>
          </p:nvPr>
        </p:nvSpPr>
        <p:spPr/>
        <p:txBody>
          <a:bodyPr/>
          <a:lstStyle/>
          <a:p>
            <a:r>
              <a:rPr lang="en-US" smtClean="0"/>
              <a:t>C. Aidala, INFN Ferrrara, June 17, 2010</a:t>
            </a:r>
            <a:endParaRPr lang="en-US"/>
          </a:p>
        </p:txBody>
      </p:sp>
      <p:sp>
        <p:nvSpPr>
          <p:cNvPr id="1539074" name="Rectangle 2"/>
          <p:cNvSpPr>
            <a:spLocks noGrp="1" noChangeArrowheads="1"/>
          </p:cNvSpPr>
          <p:nvPr>
            <p:ph type="title"/>
          </p:nvPr>
        </p:nvSpPr>
        <p:spPr/>
        <p:txBody>
          <a:bodyPr/>
          <a:lstStyle/>
          <a:p>
            <a:r>
              <a:rPr lang="en-US" sz="4000"/>
              <a:t>A</a:t>
            </a:r>
            <a:r>
              <a:rPr lang="en-US" sz="4000" baseline="-25000"/>
              <a:t>LL</a:t>
            </a:r>
            <a:r>
              <a:rPr lang="en-US" sz="4000"/>
              <a:t> of Non-identified Charged Hadrons at 62.4 GeV</a:t>
            </a:r>
          </a:p>
        </p:txBody>
      </p:sp>
      <p:pic>
        <p:nvPicPr>
          <p:cNvPr id="1539075" name="Picture 3" descr="A_LL_hp-logo"/>
          <p:cNvPicPr>
            <a:picLocks noGrp="1" noChangeAspect="1" noChangeArrowheads="1"/>
          </p:cNvPicPr>
          <p:nvPr>
            <p:ph sz="half" idx="1"/>
          </p:nvPr>
        </p:nvPicPr>
        <p:blipFill>
          <a:blip r:embed="rId3" cstate="print"/>
          <a:srcRect/>
          <a:stretch>
            <a:fillRect/>
          </a:stretch>
        </p:blipFill>
        <p:spPr>
          <a:xfrm>
            <a:off x="228600" y="2057400"/>
            <a:ext cx="4267200" cy="3563938"/>
          </a:xfrm>
          <a:noFill/>
          <a:ln/>
        </p:spPr>
      </p:pic>
      <p:pic>
        <p:nvPicPr>
          <p:cNvPr id="1539076" name="Picture 4" descr="A_LL_hn-logo"/>
          <p:cNvPicPr>
            <a:picLocks noGrp="1" noChangeAspect="1" noChangeArrowheads="1"/>
          </p:cNvPicPr>
          <p:nvPr>
            <p:ph sz="quarter" idx="2"/>
          </p:nvPr>
        </p:nvPicPr>
        <p:blipFill>
          <a:blip r:embed="rId4" cstate="print"/>
          <a:srcRect/>
          <a:stretch>
            <a:fillRect/>
          </a:stretch>
        </p:blipFill>
        <p:spPr>
          <a:xfrm>
            <a:off x="4648200" y="2057400"/>
            <a:ext cx="4403725" cy="3563938"/>
          </a:xfrm>
          <a:noFill/>
          <a:ln/>
        </p:spPr>
      </p:pic>
      <p:sp>
        <p:nvSpPr>
          <p:cNvPr id="1539077" name="Text Box 5"/>
          <p:cNvSpPr txBox="1">
            <a:spLocks noChangeArrowheads="1"/>
          </p:cNvSpPr>
          <p:nvPr/>
        </p:nvSpPr>
        <p:spPr bwMode="auto">
          <a:xfrm>
            <a:off x="1752600" y="5715000"/>
            <a:ext cx="4032250" cy="366713"/>
          </a:xfrm>
          <a:prstGeom prst="rect">
            <a:avLst/>
          </a:prstGeom>
          <a:noFill/>
          <a:ln w="9525">
            <a:noFill/>
            <a:miter lim="800000"/>
            <a:headEnd/>
            <a:tailEnd/>
          </a:ln>
          <a:effectLst/>
        </p:spPr>
        <p:txBody>
          <a:bodyPr wrap="none">
            <a:spAutoFit/>
          </a:bodyPr>
          <a:lstStyle/>
          <a:p>
            <a:pPr algn="l" eaLnBrk="1" hangingPunct="1"/>
            <a:r>
              <a:rPr lang="en-US" sz="1800">
                <a:cs typeface="Arial" charset="0"/>
              </a:rPr>
              <a:t>14% polarization uncertainty not included</a:t>
            </a:r>
          </a:p>
        </p:txBody>
      </p:sp>
      <p:sp>
        <p:nvSpPr>
          <p:cNvPr id="1539078" name="Text Box 6"/>
          <p:cNvSpPr txBox="1">
            <a:spLocks noChangeArrowheads="1"/>
          </p:cNvSpPr>
          <p:nvPr/>
        </p:nvSpPr>
        <p:spPr bwMode="auto">
          <a:xfrm>
            <a:off x="2057400" y="1412875"/>
            <a:ext cx="5040313" cy="457200"/>
          </a:xfrm>
          <a:prstGeom prst="rect">
            <a:avLst/>
          </a:prstGeom>
          <a:noFill/>
          <a:ln w="9525">
            <a:noFill/>
            <a:miter lim="800000"/>
            <a:headEnd/>
            <a:tailEnd/>
          </a:ln>
          <a:effectLst/>
        </p:spPr>
        <p:txBody>
          <a:bodyPr wrap="none">
            <a:spAutoFit/>
          </a:bodyPr>
          <a:lstStyle/>
          <a:p>
            <a:r>
              <a:rPr lang="en-US"/>
              <a:t>Cross section measurement in progress!</a:t>
            </a:r>
          </a:p>
        </p:txBody>
      </p:sp>
      <p:pic>
        <p:nvPicPr>
          <p:cNvPr id="1539079" name="Picture 7" descr="1phenix-logo"/>
          <p:cNvPicPr>
            <a:picLocks noChangeAspect="1" noChangeArrowheads="1"/>
          </p:cNvPicPr>
          <p:nvPr/>
        </p:nvPicPr>
        <p:blipFill>
          <a:blip r:embed="rId5" cstate="print"/>
          <a:srcRect/>
          <a:stretch>
            <a:fillRect/>
          </a:stretch>
        </p:blipFill>
        <p:spPr bwMode="auto">
          <a:xfrm>
            <a:off x="381000" y="1143000"/>
            <a:ext cx="1676400" cy="609600"/>
          </a:xfrm>
          <a:prstGeom prst="rect">
            <a:avLst/>
          </a:prstGeom>
          <a:noFill/>
        </p:spPr>
      </p:pic>
      <p:sp>
        <p:nvSpPr>
          <p:cNvPr id="11" name="Slide Number Placeholder 10"/>
          <p:cNvSpPr>
            <a:spLocks noGrp="1"/>
          </p:cNvSpPr>
          <p:nvPr>
            <p:ph type="sldNum" sz="quarter" idx="12"/>
          </p:nvPr>
        </p:nvSpPr>
        <p:spPr/>
        <p:txBody>
          <a:bodyPr/>
          <a:lstStyle/>
          <a:p>
            <a:fld id="{58301BA0-7841-47FF-B1CB-F410F547681B}"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p:cNvSpPr>
            <a:spLocks noGrp="1"/>
          </p:cNvSpPr>
          <p:nvPr>
            <p:ph type="ftr" sz="quarter" idx="11"/>
          </p:nvPr>
        </p:nvSpPr>
        <p:spPr/>
        <p:txBody>
          <a:bodyPr/>
          <a:lstStyle/>
          <a:p>
            <a:r>
              <a:rPr lang="en-US" smtClean="0"/>
              <a:t>C. Aidala, INFN Ferrrara, June 17, 2010</a:t>
            </a:r>
            <a:endParaRPr lang="en-US"/>
          </a:p>
        </p:txBody>
      </p:sp>
      <p:sp>
        <p:nvSpPr>
          <p:cNvPr id="1598466" name="Rectangle 2"/>
          <p:cNvSpPr>
            <a:spLocks noChangeArrowheads="1"/>
          </p:cNvSpPr>
          <p:nvPr/>
        </p:nvSpPr>
        <p:spPr bwMode="auto">
          <a:xfrm>
            <a:off x="0" y="152400"/>
            <a:ext cx="9144000" cy="6477000"/>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 name="Group 57"/>
          <p:cNvGrpSpPr>
            <a:grpSpLocks/>
          </p:cNvGrpSpPr>
          <p:nvPr/>
        </p:nvGrpSpPr>
        <p:grpSpPr bwMode="auto">
          <a:xfrm>
            <a:off x="990600" y="3408363"/>
            <a:ext cx="7327900" cy="3297237"/>
            <a:chOff x="624" y="1968"/>
            <a:chExt cx="4616" cy="2077"/>
          </a:xfrm>
        </p:grpSpPr>
        <p:grpSp>
          <p:nvGrpSpPr>
            <p:cNvPr id="1598468" name="Group 58"/>
            <p:cNvGrpSpPr>
              <a:grpSpLocks/>
            </p:cNvGrpSpPr>
            <p:nvPr/>
          </p:nvGrpSpPr>
          <p:grpSpPr bwMode="auto">
            <a:xfrm>
              <a:off x="624" y="2088"/>
              <a:ext cx="4616" cy="1957"/>
              <a:chOff x="624" y="2088"/>
              <a:chExt cx="4616" cy="1957"/>
            </a:xfrm>
          </p:grpSpPr>
          <p:pic>
            <p:nvPicPr>
              <p:cNvPr id="1598469" name="Picture 59" descr="gpdwp"/>
              <p:cNvPicPr>
                <a:picLocks noChangeAspect="1" noChangeArrowheads="1"/>
              </p:cNvPicPr>
              <p:nvPr/>
            </p:nvPicPr>
            <p:blipFill>
              <a:blip r:embed="rId3" cstate="print"/>
              <a:srcRect/>
              <a:stretch>
                <a:fillRect/>
              </a:stretch>
            </p:blipFill>
            <p:spPr bwMode="auto">
              <a:xfrm>
                <a:off x="720" y="2088"/>
                <a:ext cx="4520" cy="1704"/>
              </a:xfrm>
              <a:prstGeom prst="rect">
                <a:avLst/>
              </a:prstGeom>
              <a:noFill/>
              <a:ln w="9525">
                <a:noFill/>
                <a:miter lim="800000"/>
                <a:headEnd/>
                <a:tailEnd/>
              </a:ln>
            </p:spPr>
          </p:pic>
          <p:sp>
            <p:nvSpPr>
              <p:cNvPr id="1598470" name="Text Box 60"/>
              <p:cNvSpPr txBox="1">
                <a:spLocks noChangeArrowheads="1"/>
              </p:cNvSpPr>
              <p:nvPr/>
            </p:nvSpPr>
            <p:spPr bwMode="auto">
              <a:xfrm>
                <a:off x="1334" y="3833"/>
                <a:ext cx="116" cy="212"/>
              </a:xfrm>
              <a:prstGeom prst="rect">
                <a:avLst/>
              </a:prstGeom>
              <a:noFill/>
              <a:ln w="9525">
                <a:noFill/>
                <a:miter lim="800000"/>
                <a:headEnd/>
                <a:tailEnd/>
              </a:ln>
            </p:spPr>
            <p:txBody>
              <a:bodyPr wrap="none">
                <a:spAutoFit/>
              </a:bodyPr>
              <a:lstStyle/>
              <a:p>
                <a:pPr algn="l" eaLnBrk="1" hangingPunct="1"/>
                <a:endParaRPr lang="en-US" sz="1600">
                  <a:solidFill>
                    <a:schemeClr val="tx1"/>
                  </a:solidFill>
                  <a:latin typeface="Comic Sans MS" pitchFamily="66" charset="0"/>
                </a:endParaRPr>
              </a:p>
            </p:txBody>
          </p:sp>
          <p:sp>
            <p:nvSpPr>
              <p:cNvPr id="1598471" name="Text Box 61"/>
              <p:cNvSpPr txBox="1">
                <a:spLocks noChangeArrowheads="1"/>
              </p:cNvSpPr>
              <p:nvPr/>
            </p:nvSpPr>
            <p:spPr bwMode="auto">
              <a:xfrm>
                <a:off x="624" y="3820"/>
                <a:ext cx="4608" cy="212"/>
              </a:xfrm>
              <a:prstGeom prst="rect">
                <a:avLst/>
              </a:prstGeom>
              <a:noFill/>
              <a:ln w="9525">
                <a:noFill/>
                <a:miter lim="800000"/>
                <a:headEnd/>
                <a:tailEnd/>
              </a:ln>
            </p:spPr>
            <p:txBody>
              <a:bodyPr>
                <a:spAutoFit/>
              </a:bodyPr>
              <a:lstStyle/>
              <a:p>
                <a:pPr algn="l" eaLnBrk="1" hangingPunct="1"/>
                <a:r>
                  <a:rPr lang="en-US" sz="1600">
                    <a:solidFill>
                      <a:schemeClr val="tx2"/>
                    </a:solidFill>
                    <a:latin typeface="Comic Sans MS" pitchFamily="66" charset="0"/>
                    <a:sym typeface="Wingdings" pitchFamily="2" charset="2"/>
                  </a:rPr>
                  <a:t>gives transverse position of quark (parton) with longitud. mom. fraction x</a:t>
                </a:r>
                <a:endParaRPr lang="en-US" sz="1600">
                  <a:solidFill>
                    <a:schemeClr val="tx2"/>
                  </a:solidFill>
                  <a:latin typeface="Comic Sans MS" pitchFamily="66" charset="0"/>
                </a:endParaRPr>
              </a:p>
            </p:txBody>
          </p:sp>
        </p:grpSp>
        <p:sp>
          <p:nvSpPr>
            <p:cNvPr id="1598472" name="Text Box 62"/>
            <p:cNvSpPr txBox="1">
              <a:spLocks noChangeArrowheads="1"/>
            </p:cNvSpPr>
            <p:nvPr/>
          </p:nvSpPr>
          <p:spPr bwMode="auto">
            <a:xfrm>
              <a:off x="624" y="1968"/>
              <a:ext cx="2565"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Fourier transform in momentum transfer</a:t>
              </a:r>
            </a:p>
          </p:txBody>
        </p:sp>
      </p:grpSp>
      <p:grpSp>
        <p:nvGrpSpPr>
          <p:cNvPr id="4" name="Group 43"/>
          <p:cNvGrpSpPr>
            <a:grpSpLocks/>
          </p:cNvGrpSpPr>
          <p:nvPr/>
        </p:nvGrpSpPr>
        <p:grpSpPr bwMode="auto">
          <a:xfrm>
            <a:off x="1295400" y="914400"/>
            <a:ext cx="6627813" cy="2790825"/>
            <a:chOff x="816" y="144"/>
            <a:chExt cx="4175" cy="1758"/>
          </a:xfrm>
        </p:grpSpPr>
        <p:pic>
          <p:nvPicPr>
            <p:cNvPr id="1598474" name="Picture 44"/>
            <p:cNvPicPr>
              <a:picLocks noChangeAspect="1" noChangeArrowheads="1"/>
            </p:cNvPicPr>
            <p:nvPr/>
          </p:nvPicPr>
          <p:blipFill>
            <a:blip r:embed="rId4" cstate="print"/>
            <a:srcRect b="54507"/>
            <a:stretch>
              <a:fillRect/>
            </a:stretch>
          </p:blipFill>
          <p:spPr bwMode="auto">
            <a:xfrm>
              <a:off x="816" y="192"/>
              <a:ext cx="4175" cy="1323"/>
            </a:xfrm>
            <a:prstGeom prst="rect">
              <a:avLst/>
            </a:prstGeom>
            <a:noFill/>
            <a:ln w="9525">
              <a:noFill/>
              <a:miter lim="800000"/>
              <a:headEnd/>
              <a:tailEnd/>
            </a:ln>
          </p:spPr>
        </p:pic>
        <p:sp>
          <p:nvSpPr>
            <p:cNvPr id="1598475" name="Text Box 45"/>
            <p:cNvSpPr txBox="1">
              <a:spLocks noChangeArrowheads="1"/>
            </p:cNvSpPr>
            <p:nvPr/>
          </p:nvSpPr>
          <p:spPr bwMode="auto">
            <a:xfrm>
              <a:off x="1305" y="144"/>
              <a:ext cx="519"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0.01</a:t>
              </a:r>
            </a:p>
          </p:txBody>
        </p:sp>
        <p:sp>
          <p:nvSpPr>
            <p:cNvPr id="1598476" name="Text Box 46"/>
            <p:cNvSpPr txBox="1">
              <a:spLocks noChangeArrowheads="1"/>
            </p:cNvSpPr>
            <p:nvPr/>
          </p:nvSpPr>
          <p:spPr bwMode="auto">
            <a:xfrm>
              <a:off x="2649" y="144"/>
              <a:ext cx="537"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0.40</a:t>
              </a:r>
            </a:p>
          </p:txBody>
        </p:sp>
        <p:sp>
          <p:nvSpPr>
            <p:cNvPr id="1598477" name="Text Box 47"/>
            <p:cNvSpPr txBox="1">
              <a:spLocks noChangeArrowheads="1"/>
            </p:cNvSpPr>
            <p:nvPr/>
          </p:nvSpPr>
          <p:spPr bwMode="auto">
            <a:xfrm>
              <a:off x="3975" y="144"/>
              <a:ext cx="537"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0.70</a:t>
              </a:r>
            </a:p>
          </p:txBody>
        </p:sp>
        <p:sp>
          <p:nvSpPr>
            <p:cNvPr id="1598478" name="Text Box 48"/>
            <p:cNvSpPr txBox="1">
              <a:spLocks noChangeArrowheads="1"/>
            </p:cNvSpPr>
            <p:nvPr/>
          </p:nvSpPr>
          <p:spPr bwMode="auto">
            <a:xfrm>
              <a:off x="1190" y="1536"/>
              <a:ext cx="3418" cy="366"/>
            </a:xfrm>
            <a:prstGeom prst="rect">
              <a:avLst/>
            </a:prstGeom>
            <a:noFill/>
            <a:ln w="9525">
              <a:noFill/>
              <a:miter lim="800000"/>
              <a:headEnd/>
              <a:tailEnd/>
            </a:ln>
          </p:spPr>
          <p:txBody>
            <a:bodyPr>
              <a:spAutoFit/>
            </a:bodyPr>
            <a:lstStyle/>
            <a:p>
              <a:pPr algn="l" eaLnBrk="1" hangingPunct="1"/>
              <a:r>
                <a:rPr lang="en-US" sz="1600">
                  <a:solidFill>
                    <a:schemeClr val="tx1"/>
                  </a:solidFill>
                  <a:latin typeface="Comic Sans MS" pitchFamily="66" charset="0"/>
                </a:rPr>
                <a:t>Wigner function: Probability to find a u(x) quark with a certain polarization at position </a:t>
              </a:r>
              <a:r>
                <a:rPr lang="en-US" sz="1600" b="1">
                  <a:solidFill>
                    <a:schemeClr val="tx1"/>
                  </a:solidFill>
                  <a:latin typeface="Comic Sans MS" pitchFamily="66" charset="0"/>
                </a:rPr>
                <a:t>r</a:t>
              </a:r>
              <a:r>
                <a:rPr lang="en-US" sz="1600">
                  <a:solidFill>
                    <a:schemeClr val="tx1"/>
                  </a:solidFill>
                  <a:latin typeface="Comic Sans MS" pitchFamily="66" charset="0"/>
                </a:rPr>
                <a:t> and with momentum </a:t>
              </a:r>
              <a:r>
                <a:rPr lang="en-US" sz="1600" b="1">
                  <a:solidFill>
                    <a:schemeClr val="tx1"/>
                  </a:solidFill>
                  <a:latin typeface="Comic Sans MS" pitchFamily="66" charset="0"/>
                </a:rPr>
                <a:t>k</a:t>
              </a:r>
            </a:p>
          </p:txBody>
        </p:sp>
      </p:grpSp>
      <p:sp>
        <p:nvSpPr>
          <p:cNvPr id="1598479" name="Text Box 4"/>
          <p:cNvSpPr txBox="1">
            <a:spLocks noChangeArrowheads="1"/>
          </p:cNvSpPr>
          <p:nvPr/>
        </p:nvSpPr>
        <p:spPr bwMode="auto">
          <a:xfrm>
            <a:off x="3563938" y="228600"/>
            <a:ext cx="1922462" cy="579438"/>
          </a:xfrm>
          <a:prstGeom prst="rect">
            <a:avLst/>
          </a:prstGeom>
          <a:noFill/>
          <a:ln w="9525">
            <a:noFill/>
            <a:miter lim="800000"/>
            <a:headEnd/>
            <a:tailEnd/>
          </a:ln>
        </p:spPr>
        <p:txBody>
          <a:bodyPr wrap="none">
            <a:spAutoFit/>
          </a:bodyPr>
          <a:lstStyle/>
          <a:p>
            <a:pPr algn="l" eaLnBrk="1" hangingPunct="1"/>
            <a:r>
              <a:rPr lang="en-US" sz="3200">
                <a:solidFill>
                  <a:schemeClr val="tx1"/>
                </a:solidFill>
                <a:latin typeface="Comic Sans MS" pitchFamily="66" charset="0"/>
              </a:rPr>
              <a:t>W</a:t>
            </a:r>
            <a:r>
              <a:rPr lang="en-US" sz="3200" baseline="30000">
                <a:solidFill>
                  <a:schemeClr val="tx1"/>
                </a:solidFill>
                <a:latin typeface="Comic Sans MS" pitchFamily="66" charset="0"/>
              </a:rPr>
              <a:t>u</a:t>
            </a:r>
            <a:r>
              <a:rPr lang="en-US" sz="3200">
                <a:solidFill>
                  <a:schemeClr val="tx1"/>
                </a:solidFill>
                <a:latin typeface="Comic Sans MS" pitchFamily="66" charset="0"/>
              </a:rPr>
              <a:t>(x,</a:t>
            </a:r>
            <a:r>
              <a:rPr lang="en-US" sz="3200" b="1">
                <a:solidFill>
                  <a:schemeClr val="tx1"/>
                </a:solidFill>
                <a:latin typeface="Comic Sans MS" pitchFamily="66" charset="0"/>
              </a:rPr>
              <a:t>k</a:t>
            </a:r>
            <a:r>
              <a:rPr lang="en-US" sz="3200">
                <a:solidFill>
                  <a:schemeClr val="tx1"/>
                </a:solidFill>
                <a:latin typeface="Comic Sans MS" pitchFamily="66" charset="0"/>
              </a:rPr>
              <a:t>,</a:t>
            </a:r>
            <a:r>
              <a:rPr lang="en-US" sz="3200" b="1">
                <a:solidFill>
                  <a:schemeClr val="tx1"/>
                </a:solidFill>
                <a:latin typeface="Comic Sans MS" pitchFamily="66" charset="0"/>
              </a:rPr>
              <a:t>r</a:t>
            </a:r>
            <a:r>
              <a:rPr lang="en-US" sz="3200">
                <a:solidFill>
                  <a:schemeClr val="tx1"/>
                </a:solidFill>
                <a:latin typeface="Comic Sans MS" pitchFamily="66" charset="0"/>
              </a:rPr>
              <a:t>)</a:t>
            </a:r>
          </a:p>
        </p:txBody>
      </p:sp>
      <p:grpSp>
        <p:nvGrpSpPr>
          <p:cNvPr id="5" name="Group 51"/>
          <p:cNvGrpSpPr>
            <a:grpSpLocks/>
          </p:cNvGrpSpPr>
          <p:nvPr/>
        </p:nvGrpSpPr>
        <p:grpSpPr bwMode="auto">
          <a:xfrm>
            <a:off x="4724400" y="884238"/>
            <a:ext cx="4227513" cy="2849562"/>
            <a:chOff x="2976" y="557"/>
            <a:chExt cx="2663" cy="1795"/>
          </a:xfrm>
        </p:grpSpPr>
        <p:grpSp>
          <p:nvGrpSpPr>
            <p:cNvPr id="1598481" name="Group 17"/>
            <p:cNvGrpSpPr>
              <a:grpSpLocks/>
            </p:cNvGrpSpPr>
            <p:nvPr/>
          </p:nvGrpSpPr>
          <p:grpSpPr bwMode="auto">
            <a:xfrm>
              <a:off x="3216" y="1680"/>
              <a:ext cx="1423" cy="672"/>
              <a:chOff x="3353" y="1312"/>
              <a:chExt cx="1423" cy="672"/>
            </a:xfrm>
          </p:grpSpPr>
          <p:sp>
            <p:nvSpPr>
              <p:cNvPr id="1598482" name="Text Box 6"/>
              <p:cNvSpPr txBox="1">
                <a:spLocks noChangeArrowheads="1"/>
              </p:cNvSpPr>
              <p:nvPr/>
            </p:nvSpPr>
            <p:spPr bwMode="auto">
              <a:xfrm>
                <a:off x="3353" y="1312"/>
                <a:ext cx="1423" cy="672"/>
              </a:xfrm>
              <a:prstGeom prst="rect">
                <a:avLst/>
              </a:prstGeom>
              <a:solidFill>
                <a:srgbClr val="F2F296"/>
              </a:solidFill>
              <a:ln w="9525">
                <a:noFill/>
                <a:miter lim="800000"/>
                <a:headEnd/>
                <a:tailEnd/>
              </a:ln>
            </p:spPr>
            <p:txBody>
              <a:bodyPr wrap="none">
                <a:spAutoFit/>
              </a:bodyPr>
              <a:lstStyle/>
              <a:p>
                <a:pPr eaLnBrk="1" hangingPunct="1"/>
                <a:r>
                  <a:rPr lang="en-US" sz="3200">
                    <a:solidFill>
                      <a:schemeClr val="tx1"/>
                    </a:solidFill>
                    <a:latin typeface="Comic Sans MS" pitchFamily="66" charset="0"/>
                  </a:rPr>
                  <a:t>GPD</a:t>
                </a:r>
                <a:r>
                  <a:rPr lang="en-US" sz="3200" baseline="30000">
                    <a:solidFill>
                      <a:schemeClr val="tx1"/>
                    </a:solidFill>
                    <a:latin typeface="Comic Sans MS" pitchFamily="66" charset="0"/>
                  </a:rPr>
                  <a:t>u</a:t>
                </a:r>
                <a:r>
                  <a:rPr lang="en-US" sz="3200">
                    <a:solidFill>
                      <a:schemeClr val="tx1"/>
                    </a:solidFill>
                    <a:latin typeface="Comic Sans MS" pitchFamily="66" charset="0"/>
                  </a:rPr>
                  <a:t>(x,</a:t>
                </a:r>
                <a:r>
                  <a:rPr lang="en-US" sz="3200">
                    <a:solidFill>
                      <a:schemeClr val="tx1"/>
                    </a:solidFill>
                    <a:latin typeface="Symbol" pitchFamily="18" charset="2"/>
                  </a:rPr>
                  <a:t>x</a:t>
                </a:r>
                <a:r>
                  <a:rPr lang="en-US" sz="3200">
                    <a:solidFill>
                      <a:schemeClr val="tx1"/>
                    </a:solidFill>
                    <a:latin typeface="Comic Sans MS" pitchFamily="66" charset="0"/>
                  </a:rPr>
                  <a:t>,t)</a:t>
                </a:r>
              </a:p>
              <a:p>
                <a:pPr eaLnBrk="1" hangingPunct="1"/>
                <a:r>
                  <a:rPr lang="en-US" sz="3200">
                    <a:solidFill>
                      <a:schemeClr val="tx1"/>
                    </a:solidFill>
                    <a:latin typeface="Comic Sans MS" pitchFamily="66" charset="0"/>
                  </a:rPr>
                  <a:t> </a:t>
                </a:r>
                <a:r>
                  <a:rPr lang="en-US">
                    <a:solidFill>
                      <a:schemeClr val="accent2"/>
                    </a:solidFill>
                    <a:latin typeface="Comic Sans MS" pitchFamily="66" charset="0"/>
                  </a:rPr>
                  <a:t>H</a:t>
                </a:r>
                <a:r>
                  <a:rPr lang="en-US" baseline="30000">
                    <a:solidFill>
                      <a:schemeClr val="accent2"/>
                    </a:solidFill>
                    <a:latin typeface="Comic Sans MS" pitchFamily="66" charset="0"/>
                  </a:rPr>
                  <a:t>u</a:t>
                </a:r>
                <a:r>
                  <a:rPr lang="en-US">
                    <a:solidFill>
                      <a:schemeClr val="tx1"/>
                    </a:solidFill>
                    <a:latin typeface="Comic Sans MS" pitchFamily="66" charset="0"/>
                  </a:rPr>
                  <a:t>, </a:t>
                </a:r>
                <a:r>
                  <a:rPr lang="en-US">
                    <a:solidFill>
                      <a:schemeClr val="accent2"/>
                    </a:solidFill>
                    <a:latin typeface="Comic Sans MS" pitchFamily="66" charset="0"/>
                  </a:rPr>
                  <a:t>E</a:t>
                </a:r>
                <a:r>
                  <a:rPr lang="en-US" baseline="30000">
                    <a:solidFill>
                      <a:schemeClr val="accent2"/>
                    </a:solidFill>
                    <a:latin typeface="Comic Sans MS" pitchFamily="66" charset="0"/>
                  </a:rPr>
                  <a:t>u</a:t>
                </a:r>
                <a:r>
                  <a:rPr lang="en-US">
                    <a:solidFill>
                      <a:schemeClr val="tx1"/>
                    </a:solidFill>
                    <a:latin typeface="Comic Sans MS" pitchFamily="66" charset="0"/>
                  </a:rPr>
                  <a:t>, </a:t>
                </a:r>
                <a:r>
                  <a:rPr lang="en-US">
                    <a:solidFill>
                      <a:srgbClr val="009900"/>
                    </a:solidFill>
                    <a:latin typeface="Comic Sans MS" pitchFamily="66" charset="0"/>
                  </a:rPr>
                  <a:t>H</a:t>
                </a:r>
                <a:r>
                  <a:rPr lang="en-US" baseline="30000">
                    <a:solidFill>
                      <a:srgbClr val="009900"/>
                    </a:solidFill>
                    <a:latin typeface="Comic Sans MS" pitchFamily="66" charset="0"/>
                  </a:rPr>
                  <a:t>u</a:t>
                </a:r>
                <a:r>
                  <a:rPr lang="en-US">
                    <a:solidFill>
                      <a:schemeClr val="tx1"/>
                    </a:solidFill>
                    <a:latin typeface="Comic Sans MS" pitchFamily="66" charset="0"/>
                  </a:rPr>
                  <a:t>, </a:t>
                </a:r>
                <a:r>
                  <a:rPr lang="en-US">
                    <a:solidFill>
                      <a:srgbClr val="009900"/>
                    </a:solidFill>
                    <a:latin typeface="Comic Sans MS" pitchFamily="66" charset="0"/>
                  </a:rPr>
                  <a:t>E</a:t>
                </a:r>
                <a:r>
                  <a:rPr lang="en-US" baseline="30000">
                    <a:solidFill>
                      <a:srgbClr val="009900"/>
                    </a:solidFill>
                    <a:latin typeface="Comic Sans MS" pitchFamily="66" charset="0"/>
                  </a:rPr>
                  <a:t>u</a:t>
                </a:r>
                <a:r>
                  <a:rPr lang="en-US">
                    <a:solidFill>
                      <a:srgbClr val="009900"/>
                    </a:solidFill>
                    <a:latin typeface="Comic Sans MS" pitchFamily="66" charset="0"/>
                  </a:rPr>
                  <a:t> </a:t>
                </a:r>
                <a:endParaRPr lang="en-US" baseline="30000">
                  <a:solidFill>
                    <a:srgbClr val="009900"/>
                  </a:solidFill>
                  <a:latin typeface="Comic Sans MS" pitchFamily="66" charset="0"/>
                </a:endParaRPr>
              </a:p>
            </p:txBody>
          </p:sp>
          <p:sp>
            <p:nvSpPr>
              <p:cNvPr id="1598483" name="Text Box 10"/>
              <p:cNvSpPr txBox="1">
                <a:spLocks noChangeArrowheads="1"/>
              </p:cNvSpPr>
              <p:nvPr/>
            </p:nvSpPr>
            <p:spPr bwMode="auto">
              <a:xfrm>
                <a:off x="4416" y="1536"/>
                <a:ext cx="231" cy="288"/>
              </a:xfrm>
              <a:prstGeom prst="rect">
                <a:avLst/>
              </a:prstGeom>
              <a:noFill/>
              <a:ln w="9525">
                <a:noFill/>
                <a:miter lim="800000"/>
                <a:headEnd/>
                <a:tailEnd/>
              </a:ln>
            </p:spPr>
            <p:txBody>
              <a:bodyPr wrap="none">
                <a:spAutoFit/>
              </a:bodyPr>
              <a:lstStyle/>
              <a:p>
                <a:pPr algn="l" eaLnBrk="1" hangingPunct="1"/>
                <a:r>
                  <a:rPr lang="en-US">
                    <a:solidFill>
                      <a:srgbClr val="009900"/>
                    </a:solidFill>
                    <a:latin typeface="Comic Sans MS" pitchFamily="66" charset="0"/>
                  </a:rPr>
                  <a:t>~</a:t>
                </a:r>
              </a:p>
            </p:txBody>
          </p:sp>
          <p:sp>
            <p:nvSpPr>
              <p:cNvPr id="1598484" name="Text Box 15"/>
              <p:cNvSpPr txBox="1">
                <a:spLocks noChangeArrowheads="1"/>
              </p:cNvSpPr>
              <p:nvPr/>
            </p:nvSpPr>
            <p:spPr bwMode="auto">
              <a:xfrm>
                <a:off x="4080" y="1536"/>
                <a:ext cx="231" cy="288"/>
              </a:xfrm>
              <a:prstGeom prst="rect">
                <a:avLst/>
              </a:prstGeom>
              <a:noFill/>
              <a:ln w="9525">
                <a:noFill/>
                <a:miter lim="800000"/>
                <a:headEnd/>
                <a:tailEnd/>
              </a:ln>
            </p:spPr>
            <p:txBody>
              <a:bodyPr wrap="none">
                <a:spAutoFit/>
              </a:bodyPr>
              <a:lstStyle/>
              <a:p>
                <a:pPr algn="l" eaLnBrk="1" hangingPunct="1"/>
                <a:r>
                  <a:rPr lang="en-US">
                    <a:solidFill>
                      <a:srgbClr val="009900"/>
                    </a:solidFill>
                    <a:latin typeface="Comic Sans MS" pitchFamily="66" charset="0"/>
                  </a:rPr>
                  <a:t>~</a:t>
                </a:r>
              </a:p>
            </p:txBody>
          </p:sp>
        </p:grpSp>
        <p:grpSp>
          <p:nvGrpSpPr>
            <p:cNvPr id="1598485" name="Group 29"/>
            <p:cNvGrpSpPr>
              <a:grpSpLocks/>
            </p:cNvGrpSpPr>
            <p:nvPr/>
          </p:nvGrpSpPr>
          <p:grpSpPr bwMode="auto">
            <a:xfrm>
              <a:off x="4320" y="557"/>
              <a:ext cx="1319" cy="883"/>
              <a:chOff x="4320" y="557"/>
              <a:chExt cx="1319" cy="883"/>
            </a:xfrm>
          </p:grpSpPr>
          <p:pic>
            <p:nvPicPr>
              <p:cNvPr id="1598486" name="Picture 14" descr="handbag"/>
              <p:cNvPicPr>
                <a:picLocks noChangeAspect="1" noChangeArrowheads="1"/>
              </p:cNvPicPr>
              <p:nvPr/>
            </p:nvPicPr>
            <p:blipFill>
              <a:blip r:embed="rId5" cstate="print"/>
              <a:srcRect r="14558"/>
              <a:stretch>
                <a:fillRect/>
              </a:stretch>
            </p:blipFill>
            <p:spPr bwMode="auto">
              <a:xfrm>
                <a:off x="4320" y="557"/>
                <a:ext cx="1148" cy="883"/>
              </a:xfrm>
              <a:prstGeom prst="rect">
                <a:avLst/>
              </a:prstGeom>
              <a:noFill/>
              <a:ln w="9525">
                <a:noFill/>
                <a:miter lim="800000"/>
                <a:headEnd/>
                <a:tailEnd/>
              </a:ln>
            </p:spPr>
          </p:pic>
          <p:sp>
            <p:nvSpPr>
              <p:cNvPr id="1598487" name="Text Box 21"/>
              <p:cNvSpPr txBox="1">
                <a:spLocks noChangeArrowheads="1"/>
              </p:cNvSpPr>
              <p:nvPr/>
            </p:nvSpPr>
            <p:spPr bwMode="auto">
              <a:xfrm>
                <a:off x="4320" y="960"/>
                <a:ext cx="184"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p</a:t>
                </a:r>
              </a:p>
            </p:txBody>
          </p:sp>
          <p:sp>
            <p:nvSpPr>
              <p:cNvPr id="1598488" name="Text Box 22"/>
              <p:cNvSpPr txBox="1">
                <a:spLocks noChangeArrowheads="1"/>
              </p:cNvSpPr>
              <p:nvPr/>
            </p:nvSpPr>
            <p:spPr bwMode="auto">
              <a:xfrm>
                <a:off x="5424" y="652"/>
                <a:ext cx="215"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m</a:t>
                </a:r>
              </a:p>
            </p:txBody>
          </p:sp>
          <p:sp>
            <p:nvSpPr>
              <p:cNvPr id="1598489" name="Text Box 25"/>
              <p:cNvSpPr txBox="1">
                <a:spLocks noChangeArrowheads="1"/>
              </p:cNvSpPr>
              <p:nvPr/>
            </p:nvSpPr>
            <p:spPr bwMode="auto">
              <a:xfrm>
                <a:off x="5424" y="1084"/>
                <a:ext cx="197"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B</a:t>
                </a:r>
              </a:p>
            </p:txBody>
          </p:sp>
          <p:sp>
            <p:nvSpPr>
              <p:cNvPr id="1598490" name="Text Box 27"/>
              <p:cNvSpPr txBox="1">
                <a:spLocks noChangeArrowheads="1"/>
              </p:cNvSpPr>
              <p:nvPr/>
            </p:nvSpPr>
            <p:spPr bwMode="auto">
              <a:xfrm>
                <a:off x="4726" y="1084"/>
                <a:ext cx="362"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GPD</a:t>
                </a:r>
              </a:p>
            </p:txBody>
          </p:sp>
        </p:grpSp>
        <p:sp>
          <p:nvSpPr>
            <p:cNvPr id="1598491" name="Line 31"/>
            <p:cNvSpPr>
              <a:spLocks noChangeShapeType="1"/>
            </p:cNvSpPr>
            <p:nvPr/>
          </p:nvSpPr>
          <p:spPr bwMode="auto">
            <a:xfrm>
              <a:off x="2976" y="576"/>
              <a:ext cx="624" cy="960"/>
            </a:xfrm>
            <a:prstGeom prst="line">
              <a:avLst/>
            </a:prstGeom>
            <a:noFill/>
            <a:ln w="76200">
              <a:solidFill>
                <a:schemeClr val="tx1"/>
              </a:solidFill>
              <a:round/>
              <a:headEnd/>
              <a:tailEnd type="triangle" w="med" len="med"/>
            </a:ln>
          </p:spPr>
          <p:txBody>
            <a:bodyPr/>
            <a:lstStyle/>
            <a:p>
              <a:endParaRPr lang="en-US"/>
            </a:p>
          </p:txBody>
        </p:sp>
        <p:sp>
          <p:nvSpPr>
            <p:cNvPr id="1598492" name="Text Box 33"/>
            <p:cNvSpPr txBox="1">
              <a:spLocks noChangeArrowheads="1"/>
            </p:cNvSpPr>
            <p:nvPr/>
          </p:nvSpPr>
          <p:spPr bwMode="auto">
            <a:xfrm rot="3300000">
              <a:off x="3207" y="825"/>
              <a:ext cx="498"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2</a:t>
              </a:r>
              <a:r>
                <a:rPr lang="en-US">
                  <a:solidFill>
                    <a:schemeClr val="tx1"/>
                  </a:solidFill>
                  <a:latin typeface="Comic Sans MS" pitchFamily="66" charset="0"/>
                </a:rPr>
                <a:t>k</a:t>
              </a:r>
              <a:r>
                <a:rPr lang="en-US" baseline="-25000">
                  <a:solidFill>
                    <a:schemeClr val="tx1"/>
                  </a:solidFill>
                  <a:latin typeface="Comic Sans MS" pitchFamily="66" charset="0"/>
                </a:rPr>
                <a:t>T</a:t>
              </a:r>
            </a:p>
          </p:txBody>
        </p:sp>
      </p:grpSp>
      <p:grpSp>
        <p:nvGrpSpPr>
          <p:cNvPr id="8" name="Group 50"/>
          <p:cNvGrpSpPr>
            <a:grpSpLocks/>
          </p:cNvGrpSpPr>
          <p:nvPr/>
        </p:nvGrpSpPr>
        <p:grpSpPr bwMode="auto">
          <a:xfrm>
            <a:off x="1689100" y="3810000"/>
            <a:ext cx="5718175" cy="2895600"/>
            <a:chOff x="1064" y="2400"/>
            <a:chExt cx="3602" cy="1824"/>
          </a:xfrm>
        </p:grpSpPr>
        <p:sp>
          <p:nvSpPr>
            <p:cNvPr id="1598494" name="Text Box 7"/>
            <p:cNvSpPr txBox="1">
              <a:spLocks noChangeArrowheads="1"/>
            </p:cNvSpPr>
            <p:nvPr/>
          </p:nvSpPr>
          <p:spPr bwMode="auto">
            <a:xfrm>
              <a:off x="2047" y="3047"/>
              <a:ext cx="644"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accent2"/>
                  </a:solidFill>
                  <a:latin typeface="Comic Sans MS" pitchFamily="66" charset="0"/>
                </a:rPr>
                <a:t>u(x)</a:t>
              </a:r>
              <a:endParaRPr lang="en-US">
                <a:solidFill>
                  <a:schemeClr val="accent2"/>
                </a:solidFill>
                <a:latin typeface="Comic Sans MS" pitchFamily="66" charset="0"/>
              </a:endParaRPr>
            </a:p>
            <a:p>
              <a:pPr eaLnBrk="1" hangingPunct="1"/>
              <a:r>
                <a:rPr lang="en-US">
                  <a:solidFill>
                    <a:srgbClr val="009900"/>
                  </a:solidFill>
                  <a:latin typeface="Symbol" pitchFamily="18" charset="2"/>
                </a:rPr>
                <a:t>D</a:t>
              </a:r>
              <a:r>
                <a:rPr lang="en-US">
                  <a:solidFill>
                    <a:srgbClr val="009900"/>
                  </a:solidFill>
                  <a:latin typeface="Comic Sans MS" pitchFamily="66" charset="0"/>
                </a:rPr>
                <a:t>u</a:t>
              </a:r>
              <a:r>
                <a:rPr lang="en-US">
                  <a:solidFill>
                    <a:schemeClr val="tx1"/>
                  </a:solidFill>
                  <a:latin typeface="Comic Sans MS" pitchFamily="66" charset="0"/>
                </a:rPr>
                <a:t>, </a:t>
              </a:r>
              <a:r>
                <a:rPr lang="en-US">
                  <a:solidFill>
                    <a:srgbClr val="E00000"/>
                  </a:solidFill>
                  <a:latin typeface="Symbol" pitchFamily="18" charset="2"/>
                </a:rPr>
                <a:t>d</a:t>
              </a:r>
              <a:r>
                <a:rPr lang="en-US">
                  <a:solidFill>
                    <a:srgbClr val="E00000"/>
                  </a:solidFill>
                  <a:latin typeface="Comic Sans MS" pitchFamily="66" charset="0"/>
                </a:rPr>
                <a:t>u</a:t>
              </a:r>
              <a:endParaRPr lang="en-US" sz="3200">
                <a:solidFill>
                  <a:srgbClr val="E00000"/>
                </a:solidFill>
                <a:latin typeface="Comic Sans MS" pitchFamily="66" charset="0"/>
              </a:endParaRPr>
            </a:p>
          </p:txBody>
        </p:sp>
        <p:sp>
          <p:nvSpPr>
            <p:cNvPr id="1598495" name="Text Box 8"/>
            <p:cNvSpPr txBox="1">
              <a:spLocks noChangeArrowheads="1"/>
            </p:cNvSpPr>
            <p:nvPr/>
          </p:nvSpPr>
          <p:spPr bwMode="auto">
            <a:xfrm>
              <a:off x="3486" y="3047"/>
              <a:ext cx="1047"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tx1"/>
                  </a:solidFill>
                  <a:latin typeface="Comic Sans MS" pitchFamily="66" charset="0"/>
                </a:rPr>
                <a:t>F</a:t>
              </a:r>
              <a:r>
                <a:rPr lang="en-US" sz="3200" baseline="-25000">
                  <a:solidFill>
                    <a:schemeClr val="tx1"/>
                  </a:solidFill>
                  <a:latin typeface="Comic Sans MS" pitchFamily="66" charset="0"/>
                </a:rPr>
                <a:t>1</a:t>
              </a:r>
              <a:r>
                <a:rPr lang="en-US" sz="3200" baseline="30000">
                  <a:solidFill>
                    <a:schemeClr val="tx1"/>
                  </a:solidFill>
                  <a:latin typeface="Comic Sans MS" pitchFamily="66" charset="0"/>
                </a:rPr>
                <a:t>u</a:t>
              </a:r>
              <a:r>
                <a:rPr lang="en-US" sz="3200">
                  <a:solidFill>
                    <a:schemeClr val="tx1"/>
                  </a:solidFill>
                  <a:latin typeface="Comic Sans MS" pitchFamily="66" charset="0"/>
                </a:rPr>
                <a:t>(t)</a:t>
              </a:r>
            </a:p>
            <a:p>
              <a:pPr eaLnBrk="1" hangingPunct="1"/>
              <a:r>
                <a:rPr lang="en-US">
                  <a:solidFill>
                    <a:schemeClr val="tx1"/>
                  </a:solidFill>
                  <a:latin typeface="Comic Sans MS" pitchFamily="66" charset="0"/>
                </a:rPr>
                <a:t>F</a:t>
              </a:r>
              <a:r>
                <a:rPr lang="en-US" baseline="-25000">
                  <a:solidFill>
                    <a:schemeClr val="tx1"/>
                  </a:solidFill>
                  <a:latin typeface="Comic Sans MS" pitchFamily="66" charset="0"/>
                </a:rPr>
                <a:t>2</a:t>
              </a:r>
              <a:r>
                <a:rPr lang="en-US" baseline="30000">
                  <a:solidFill>
                    <a:schemeClr val="tx1"/>
                  </a:solidFill>
                  <a:latin typeface="Comic Sans MS" pitchFamily="66" charset="0"/>
                </a:rPr>
                <a:t>u</a:t>
              </a:r>
              <a:r>
                <a:rPr lang="en-US">
                  <a:solidFill>
                    <a:schemeClr val="tx1"/>
                  </a:solidFill>
                  <a:latin typeface="Comic Sans MS" pitchFamily="66" charset="0"/>
                </a:rPr>
                <a:t>,G</a:t>
              </a:r>
              <a:r>
                <a:rPr lang="en-US" baseline="-25000">
                  <a:solidFill>
                    <a:schemeClr val="tx1"/>
                  </a:solidFill>
                  <a:latin typeface="Comic Sans MS" pitchFamily="66" charset="0"/>
                </a:rPr>
                <a:t>A</a:t>
              </a:r>
              <a:r>
                <a:rPr lang="en-US" baseline="30000">
                  <a:solidFill>
                    <a:schemeClr val="tx1"/>
                  </a:solidFill>
                  <a:latin typeface="Comic Sans MS" pitchFamily="66" charset="0"/>
                </a:rPr>
                <a:t>u</a:t>
              </a:r>
              <a:r>
                <a:rPr lang="en-US">
                  <a:solidFill>
                    <a:schemeClr val="tx1"/>
                  </a:solidFill>
                  <a:latin typeface="Comic Sans MS" pitchFamily="66" charset="0"/>
                </a:rPr>
                <a:t>,G</a:t>
              </a:r>
              <a:r>
                <a:rPr lang="en-US" baseline="-25000">
                  <a:solidFill>
                    <a:schemeClr val="tx1"/>
                  </a:solidFill>
                  <a:latin typeface="Comic Sans MS" pitchFamily="66" charset="0"/>
                </a:rPr>
                <a:t>P</a:t>
              </a:r>
              <a:r>
                <a:rPr lang="en-US" baseline="30000">
                  <a:solidFill>
                    <a:schemeClr val="tx1"/>
                  </a:solidFill>
                  <a:latin typeface="Comic Sans MS" pitchFamily="66" charset="0"/>
                </a:rPr>
                <a:t>u</a:t>
              </a:r>
            </a:p>
          </p:txBody>
        </p:sp>
        <p:sp>
          <p:nvSpPr>
            <p:cNvPr id="1598496" name="Text Box 12"/>
            <p:cNvSpPr txBox="1">
              <a:spLocks noChangeArrowheads="1"/>
            </p:cNvSpPr>
            <p:nvPr/>
          </p:nvSpPr>
          <p:spPr bwMode="auto">
            <a:xfrm>
              <a:off x="1064" y="3053"/>
              <a:ext cx="667"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accent2"/>
                  </a:solidFill>
                  <a:latin typeface="Comic Sans MS" pitchFamily="66" charset="0"/>
                </a:rPr>
                <a:t>f</a:t>
              </a:r>
              <a:r>
                <a:rPr lang="en-US" sz="3200" baseline="-25000">
                  <a:solidFill>
                    <a:schemeClr val="accent2"/>
                  </a:solidFill>
                  <a:latin typeface="Comic Sans MS" pitchFamily="66" charset="0"/>
                </a:rPr>
                <a:t>1</a:t>
              </a:r>
              <a:r>
                <a:rPr lang="en-US" sz="3200">
                  <a:solidFill>
                    <a:schemeClr val="accent2"/>
                  </a:solidFill>
                  <a:latin typeface="Comic Sans MS" pitchFamily="66" charset="0"/>
                </a:rPr>
                <a:t>(x)</a:t>
              </a:r>
            </a:p>
            <a:p>
              <a:pPr eaLnBrk="1" hangingPunct="1"/>
              <a:r>
                <a:rPr lang="en-US">
                  <a:solidFill>
                    <a:srgbClr val="009900"/>
                  </a:solidFill>
                  <a:latin typeface="Comic Sans MS" pitchFamily="66" charset="0"/>
                </a:rPr>
                <a:t>g</a:t>
              </a:r>
              <a:r>
                <a:rPr lang="en-US" baseline="-25000">
                  <a:solidFill>
                    <a:srgbClr val="009900"/>
                  </a:solidFill>
                  <a:latin typeface="Comic Sans MS" pitchFamily="66" charset="0"/>
                </a:rPr>
                <a:t>1</a:t>
              </a:r>
              <a:r>
                <a:rPr lang="en-US">
                  <a:solidFill>
                    <a:schemeClr val="tx1"/>
                  </a:solidFill>
                  <a:latin typeface="Comic Sans MS" pitchFamily="66" charset="0"/>
                </a:rPr>
                <a:t>, </a:t>
              </a:r>
              <a:r>
                <a:rPr lang="en-US">
                  <a:solidFill>
                    <a:srgbClr val="E00000"/>
                  </a:solidFill>
                  <a:latin typeface="Comic Sans MS" pitchFamily="66" charset="0"/>
                </a:rPr>
                <a:t>h</a:t>
              </a:r>
              <a:r>
                <a:rPr lang="en-US" baseline="-25000">
                  <a:solidFill>
                    <a:srgbClr val="E00000"/>
                  </a:solidFill>
                  <a:latin typeface="Comic Sans MS" pitchFamily="66" charset="0"/>
                </a:rPr>
                <a:t>1</a:t>
              </a:r>
            </a:p>
          </p:txBody>
        </p:sp>
        <p:sp>
          <p:nvSpPr>
            <p:cNvPr id="1598497" name="Text Box 18"/>
            <p:cNvSpPr txBox="1">
              <a:spLocks noChangeArrowheads="1"/>
            </p:cNvSpPr>
            <p:nvPr/>
          </p:nvSpPr>
          <p:spPr bwMode="auto">
            <a:xfrm>
              <a:off x="1776" y="3706"/>
              <a:ext cx="1291" cy="518"/>
            </a:xfrm>
            <a:prstGeom prst="rect">
              <a:avLst/>
            </a:prstGeom>
            <a:noFill/>
            <a:ln w="9525">
              <a:noFill/>
              <a:miter lim="800000"/>
              <a:headEnd/>
              <a:tailEnd/>
            </a:ln>
          </p:spPr>
          <p:txBody>
            <a:bodyPr wrap="none">
              <a:spAutoFit/>
            </a:bodyPr>
            <a:lstStyle/>
            <a:p>
              <a:pPr eaLnBrk="1" hangingPunct="1"/>
              <a:r>
                <a:rPr lang="en-US">
                  <a:solidFill>
                    <a:schemeClr val="tx1"/>
                  </a:solidFill>
                  <a:latin typeface="Comic Sans MS" pitchFamily="66" charset="0"/>
                </a:rPr>
                <a:t>Parton</a:t>
              </a:r>
            </a:p>
            <a:p>
              <a:pPr eaLnBrk="1" hangingPunct="1"/>
              <a:r>
                <a:rPr lang="en-US">
                  <a:solidFill>
                    <a:schemeClr val="tx1"/>
                  </a:solidFill>
                  <a:latin typeface="Comic Sans MS" pitchFamily="66" charset="0"/>
                </a:rPr>
                <a:t>Distributions</a:t>
              </a:r>
            </a:p>
          </p:txBody>
        </p:sp>
        <p:sp>
          <p:nvSpPr>
            <p:cNvPr id="1598498" name="Text Box 19"/>
            <p:cNvSpPr txBox="1">
              <a:spLocks noChangeArrowheads="1"/>
            </p:cNvSpPr>
            <p:nvPr/>
          </p:nvSpPr>
          <p:spPr bwMode="auto">
            <a:xfrm>
              <a:off x="3264" y="3706"/>
              <a:ext cx="1402" cy="288"/>
            </a:xfrm>
            <a:prstGeom prst="rect">
              <a:avLst/>
            </a:prstGeom>
            <a:noFill/>
            <a:ln w="9525">
              <a:noFill/>
              <a:miter lim="800000"/>
              <a:headEnd/>
              <a:tailEnd/>
            </a:ln>
          </p:spPr>
          <p:txBody>
            <a:bodyPr>
              <a:spAutoFit/>
            </a:bodyPr>
            <a:lstStyle/>
            <a:p>
              <a:pPr eaLnBrk="1" hangingPunct="1"/>
              <a:r>
                <a:rPr lang="en-US">
                  <a:solidFill>
                    <a:schemeClr val="tx1"/>
                  </a:solidFill>
                  <a:latin typeface="Comic Sans MS" pitchFamily="66" charset="0"/>
                </a:rPr>
                <a:t>Form Factors</a:t>
              </a:r>
            </a:p>
          </p:txBody>
        </p:sp>
        <p:sp>
          <p:nvSpPr>
            <p:cNvPr id="1598499" name="Line 34"/>
            <p:cNvSpPr>
              <a:spLocks noChangeShapeType="1"/>
            </p:cNvSpPr>
            <p:nvPr/>
          </p:nvSpPr>
          <p:spPr bwMode="auto">
            <a:xfrm>
              <a:off x="1392" y="2496"/>
              <a:ext cx="0" cy="528"/>
            </a:xfrm>
            <a:prstGeom prst="line">
              <a:avLst/>
            </a:prstGeom>
            <a:noFill/>
            <a:ln w="76200">
              <a:solidFill>
                <a:schemeClr val="tx1"/>
              </a:solidFill>
              <a:round/>
              <a:headEnd/>
              <a:tailEnd type="triangle" w="med" len="med"/>
            </a:ln>
          </p:spPr>
          <p:txBody>
            <a:bodyPr/>
            <a:lstStyle/>
            <a:p>
              <a:endParaRPr lang="en-US"/>
            </a:p>
          </p:txBody>
        </p:sp>
        <p:sp>
          <p:nvSpPr>
            <p:cNvPr id="1598500" name="Line 35"/>
            <p:cNvSpPr>
              <a:spLocks noChangeShapeType="1"/>
            </p:cNvSpPr>
            <p:nvPr/>
          </p:nvSpPr>
          <p:spPr bwMode="auto">
            <a:xfrm>
              <a:off x="1728" y="3360"/>
              <a:ext cx="336" cy="0"/>
            </a:xfrm>
            <a:prstGeom prst="line">
              <a:avLst/>
            </a:prstGeom>
            <a:noFill/>
            <a:ln w="76200">
              <a:solidFill>
                <a:schemeClr val="tx1"/>
              </a:solidFill>
              <a:round/>
              <a:headEnd/>
              <a:tailEnd type="triangle" w="med" len="med"/>
            </a:ln>
          </p:spPr>
          <p:txBody>
            <a:bodyPr/>
            <a:lstStyle/>
            <a:p>
              <a:endParaRPr lang="en-US"/>
            </a:p>
          </p:txBody>
        </p:sp>
        <p:sp>
          <p:nvSpPr>
            <p:cNvPr id="1598501" name="Text Box 36"/>
            <p:cNvSpPr txBox="1">
              <a:spLocks noChangeArrowheads="1"/>
            </p:cNvSpPr>
            <p:nvPr/>
          </p:nvSpPr>
          <p:spPr bwMode="auto">
            <a:xfrm rot="5400000">
              <a:off x="1335" y="2583"/>
              <a:ext cx="498"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2</a:t>
              </a:r>
              <a:r>
                <a:rPr lang="en-US">
                  <a:solidFill>
                    <a:schemeClr val="tx1"/>
                  </a:solidFill>
                  <a:latin typeface="Comic Sans MS" pitchFamily="66" charset="0"/>
                </a:rPr>
                <a:t>k</a:t>
              </a:r>
              <a:r>
                <a:rPr lang="en-US" baseline="-25000">
                  <a:solidFill>
                    <a:schemeClr val="tx1"/>
                  </a:solidFill>
                  <a:latin typeface="Comic Sans MS" pitchFamily="66" charset="0"/>
                </a:rPr>
                <a:t>T</a:t>
              </a:r>
            </a:p>
          </p:txBody>
        </p:sp>
        <p:sp>
          <p:nvSpPr>
            <p:cNvPr id="1598502" name="Line 38"/>
            <p:cNvSpPr>
              <a:spLocks noChangeShapeType="1"/>
            </p:cNvSpPr>
            <p:nvPr/>
          </p:nvSpPr>
          <p:spPr bwMode="auto">
            <a:xfrm>
              <a:off x="4032" y="2400"/>
              <a:ext cx="0" cy="624"/>
            </a:xfrm>
            <a:prstGeom prst="line">
              <a:avLst/>
            </a:prstGeom>
            <a:noFill/>
            <a:ln w="76200">
              <a:solidFill>
                <a:schemeClr val="tx1"/>
              </a:solidFill>
              <a:round/>
              <a:headEnd/>
              <a:tailEnd type="triangle" w="med" len="med"/>
            </a:ln>
          </p:spPr>
          <p:txBody>
            <a:bodyPr/>
            <a:lstStyle/>
            <a:p>
              <a:endParaRPr lang="en-US"/>
            </a:p>
          </p:txBody>
        </p:sp>
        <p:sp>
          <p:nvSpPr>
            <p:cNvPr id="1598503" name="Text Box 39"/>
            <p:cNvSpPr txBox="1">
              <a:spLocks noChangeArrowheads="1"/>
            </p:cNvSpPr>
            <p:nvPr/>
          </p:nvSpPr>
          <p:spPr bwMode="auto">
            <a:xfrm rot="5400000">
              <a:off x="4005" y="2525"/>
              <a:ext cx="342"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dx</a:t>
              </a:r>
            </a:p>
          </p:txBody>
        </p:sp>
        <p:sp>
          <p:nvSpPr>
            <p:cNvPr id="1598504" name="Line 40"/>
            <p:cNvSpPr>
              <a:spLocks noChangeShapeType="1"/>
            </p:cNvSpPr>
            <p:nvPr/>
          </p:nvSpPr>
          <p:spPr bwMode="auto">
            <a:xfrm flipH="1">
              <a:off x="1728" y="2400"/>
              <a:ext cx="1824" cy="576"/>
            </a:xfrm>
            <a:prstGeom prst="line">
              <a:avLst/>
            </a:prstGeom>
            <a:noFill/>
            <a:ln w="38100">
              <a:solidFill>
                <a:schemeClr val="tx1"/>
              </a:solidFill>
              <a:round/>
              <a:headEnd/>
              <a:tailEnd type="triangle" w="med" len="med"/>
            </a:ln>
          </p:spPr>
          <p:txBody>
            <a:bodyPr/>
            <a:lstStyle/>
            <a:p>
              <a:endParaRPr lang="en-US"/>
            </a:p>
          </p:txBody>
        </p:sp>
        <p:sp>
          <p:nvSpPr>
            <p:cNvPr id="1598505" name="Text Box 41"/>
            <p:cNvSpPr txBox="1">
              <a:spLocks noChangeArrowheads="1"/>
            </p:cNvSpPr>
            <p:nvPr/>
          </p:nvSpPr>
          <p:spPr bwMode="auto">
            <a:xfrm rot="-1080000">
              <a:off x="2579" y="2544"/>
              <a:ext cx="1069"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Symbol" pitchFamily="18" charset="2"/>
                </a:rPr>
                <a:t>x</a:t>
              </a:r>
              <a:r>
                <a:rPr lang="en-US">
                  <a:solidFill>
                    <a:schemeClr val="tx1"/>
                  </a:solidFill>
                  <a:latin typeface="Comic Sans MS" pitchFamily="66" charset="0"/>
                </a:rPr>
                <a:t> = 0, t = 0</a:t>
              </a:r>
            </a:p>
          </p:txBody>
        </p:sp>
      </p:grpSp>
      <p:sp>
        <p:nvSpPr>
          <p:cNvPr id="129066" name="Text Box 42"/>
          <p:cNvSpPr txBox="1">
            <a:spLocks noChangeArrowheads="1"/>
          </p:cNvSpPr>
          <p:nvPr/>
        </p:nvSpPr>
        <p:spPr bwMode="auto">
          <a:xfrm>
            <a:off x="0" y="2727325"/>
            <a:ext cx="1539875" cy="1006475"/>
          </a:xfrm>
          <a:prstGeom prst="rect">
            <a:avLst/>
          </a:prstGeom>
          <a:noFill/>
          <a:ln w="9525">
            <a:noFill/>
            <a:miter lim="800000"/>
            <a:headEnd/>
            <a:tailEnd/>
          </a:ln>
        </p:spPr>
        <p:txBody>
          <a:bodyPr>
            <a:spAutoFit/>
          </a:bodyPr>
          <a:lstStyle/>
          <a:p>
            <a:pPr eaLnBrk="1" hangingPunct="1"/>
            <a:r>
              <a:rPr lang="en-US" sz="2000" b="1">
                <a:solidFill>
                  <a:srgbClr val="CC0066"/>
                </a:solidFill>
                <a:latin typeface="Comic Sans MS" pitchFamily="66" charset="0"/>
              </a:rPr>
              <a:t>Link to Orbital Momentum</a:t>
            </a:r>
          </a:p>
        </p:txBody>
      </p:sp>
      <p:sp>
        <p:nvSpPr>
          <p:cNvPr id="129073" name="Text Box 49"/>
          <p:cNvSpPr txBox="1">
            <a:spLocks noChangeArrowheads="1"/>
          </p:cNvSpPr>
          <p:nvPr/>
        </p:nvSpPr>
        <p:spPr bwMode="auto">
          <a:xfrm>
            <a:off x="517525" y="92075"/>
            <a:ext cx="2911475" cy="822325"/>
          </a:xfrm>
          <a:prstGeom prst="rect">
            <a:avLst/>
          </a:prstGeom>
          <a:noFill/>
          <a:ln w="9525">
            <a:noFill/>
            <a:miter lim="800000"/>
            <a:headEnd/>
            <a:tailEnd/>
          </a:ln>
        </p:spPr>
        <p:txBody>
          <a:bodyPr>
            <a:spAutoFit/>
          </a:bodyPr>
          <a:lstStyle/>
          <a:p>
            <a:pPr eaLnBrk="1" hangingPunct="1"/>
            <a:r>
              <a:rPr lang="en-US">
                <a:solidFill>
                  <a:schemeClr val="tx1"/>
                </a:solidFill>
                <a:latin typeface="Comic Sans MS" pitchFamily="66" charset="0"/>
              </a:rPr>
              <a:t>Towards a 3D spin-flavor landscape</a:t>
            </a:r>
          </a:p>
        </p:txBody>
      </p:sp>
      <p:sp>
        <p:nvSpPr>
          <p:cNvPr id="129088" name="Text Box 64"/>
          <p:cNvSpPr txBox="1">
            <a:spLocks noChangeArrowheads="1"/>
          </p:cNvSpPr>
          <p:nvPr/>
        </p:nvSpPr>
        <p:spPr bwMode="auto">
          <a:xfrm>
            <a:off x="7391400" y="2727325"/>
            <a:ext cx="1539875" cy="1006475"/>
          </a:xfrm>
          <a:prstGeom prst="rect">
            <a:avLst/>
          </a:prstGeom>
          <a:noFill/>
          <a:ln w="9525">
            <a:noFill/>
            <a:miter lim="800000"/>
            <a:headEnd/>
            <a:tailEnd/>
          </a:ln>
        </p:spPr>
        <p:txBody>
          <a:bodyPr>
            <a:spAutoFit/>
          </a:bodyPr>
          <a:lstStyle/>
          <a:p>
            <a:pPr eaLnBrk="1" hangingPunct="1"/>
            <a:r>
              <a:rPr lang="en-US" sz="2000" b="1">
                <a:solidFill>
                  <a:srgbClr val="CC0066"/>
                </a:solidFill>
                <a:latin typeface="Comic Sans MS" pitchFamily="66" charset="0"/>
              </a:rPr>
              <a:t>Link to Orbital Momentum</a:t>
            </a:r>
          </a:p>
        </p:txBody>
      </p:sp>
      <p:grpSp>
        <p:nvGrpSpPr>
          <p:cNvPr id="9" name="Group 80"/>
          <p:cNvGrpSpPr>
            <a:grpSpLocks/>
          </p:cNvGrpSpPr>
          <p:nvPr/>
        </p:nvGrpSpPr>
        <p:grpSpPr bwMode="auto">
          <a:xfrm>
            <a:off x="457200" y="914400"/>
            <a:ext cx="3886200" cy="2955925"/>
            <a:chOff x="288" y="576"/>
            <a:chExt cx="2448" cy="1862"/>
          </a:xfrm>
        </p:grpSpPr>
        <p:grpSp>
          <p:nvGrpSpPr>
            <p:cNvPr id="1598510" name="Group 28"/>
            <p:cNvGrpSpPr>
              <a:grpSpLocks/>
            </p:cNvGrpSpPr>
            <p:nvPr/>
          </p:nvGrpSpPr>
          <p:grpSpPr bwMode="auto">
            <a:xfrm>
              <a:off x="288" y="620"/>
              <a:ext cx="1655" cy="696"/>
              <a:chOff x="288" y="620"/>
              <a:chExt cx="1655" cy="696"/>
            </a:xfrm>
          </p:grpSpPr>
          <p:pic>
            <p:nvPicPr>
              <p:cNvPr id="1598511" name="Picture 13" descr="sidisblob"/>
              <p:cNvPicPr>
                <a:picLocks noChangeAspect="1" noChangeArrowheads="1"/>
              </p:cNvPicPr>
              <p:nvPr/>
            </p:nvPicPr>
            <p:blipFill>
              <a:blip r:embed="rId6" cstate="print"/>
              <a:srcRect/>
              <a:stretch>
                <a:fillRect/>
              </a:stretch>
            </p:blipFill>
            <p:spPr bwMode="auto">
              <a:xfrm>
                <a:off x="288" y="620"/>
                <a:ext cx="1584" cy="676"/>
              </a:xfrm>
              <a:prstGeom prst="rect">
                <a:avLst/>
              </a:prstGeom>
              <a:noFill/>
              <a:ln w="9525">
                <a:noFill/>
                <a:miter lim="800000"/>
                <a:headEnd/>
                <a:tailEnd/>
              </a:ln>
            </p:spPr>
          </p:pic>
          <p:sp>
            <p:nvSpPr>
              <p:cNvPr id="1598512" name="Text Box 20"/>
              <p:cNvSpPr txBox="1">
                <a:spLocks noChangeArrowheads="1"/>
              </p:cNvSpPr>
              <p:nvPr/>
            </p:nvSpPr>
            <p:spPr bwMode="auto">
              <a:xfrm>
                <a:off x="344" y="960"/>
                <a:ext cx="184"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p</a:t>
                </a:r>
              </a:p>
            </p:txBody>
          </p:sp>
          <p:sp>
            <p:nvSpPr>
              <p:cNvPr id="1598513" name="Text Box 23"/>
              <p:cNvSpPr txBox="1">
                <a:spLocks noChangeArrowheads="1"/>
              </p:cNvSpPr>
              <p:nvPr/>
            </p:nvSpPr>
            <p:spPr bwMode="auto">
              <a:xfrm>
                <a:off x="1728" y="652"/>
                <a:ext cx="215" cy="366"/>
              </a:xfrm>
              <a:prstGeom prst="rect">
                <a:avLst/>
              </a:prstGeom>
              <a:solidFill>
                <a:schemeClr val="bg1"/>
              </a:solidFill>
              <a:ln w="9525">
                <a:noFill/>
                <a:miter lim="800000"/>
                <a:headEnd/>
                <a:tailEnd/>
              </a:ln>
            </p:spPr>
            <p:txBody>
              <a:bodyPr>
                <a:spAutoFit/>
              </a:bodyPr>
              <a:lstStyle/>
              <a:p>
                <a:pPr algn="l" eaLnBrk="1" hangingPunct="1"/>
                <a:r>
                  <a:rPr lang="en-US" sz="1600">
                    <a:solidFill>
                      <a:schemeClr val="tx1"/>
                    </a:solidFill>
                    <a:latin typeface="Comic Sans MS" pitchFamily="66" charset="0"/>
                  </a:rPr>
                  <a:t>m</a:t>
                </a:r>
              </a:p>
              <a:p>
                <a:pPr algn="l" eaLnBrk="1" hangingPunct="1"/>
                <a:endParaRPr lang="en-US" sz="1600">
                  <a:solidFill>
                    <a:schemeClr val="tx1"/>
                  </a:solidFill>
                  <a:latin typeface="Comic Sans MS" pitchFamily="66" charset="0"/>
                </a:endParaRPr>
              </a:p>
            </p:txBody>
          </p:sp>
          <p:sp>
            <p:nvSpPr>
              <p:cNvPr id="1598514" name="Text Box 24"/>
              <p:cNvSpPr txBox="1">
                <a:spLocks noChangeArrowheads="1"/>
              </p:cNvSpPr>
              <p:nvPr/>
            </p:nvSpPr>
            <p:spPr bwMode="auto">
              <a:xfrm>
                <a:off x="1691" y="1008"/>
                <a:ext cx="229" cy="288"/>
              </a:xfrm>
              <a:prstGeom prst="rect">
                <a:avLst/>
              </a:prstGeom>
              <a:solidFill>
                <a:schemeClr val="bg1"/>
              </a:solidFill>
              <a:ln w="9525">
                <a:noFill/>
                <a:miter lim="800000"/>
                <a:headEnd/>
                <a:tailEnd/>
              </a:ln>
            </p:spPr>
            <p:txBody>
              <a:bodyPr wrap="none">
                <a:spAutoFit/>
              </a:bodyPr>
              <a:lstStyle/>
              <a:p>
                <a:pPr algn="l" eaLnBrk="1" hangingPunct="1"/>
                <a:r>
                  <a:rPr lang="en-US">
                    <a:solidFill>
                      <a:schemeClr val="tx1"/>
                    </a:solidFill>
                    <a:latin typeface="Comic Sans MS" pitchFamily="66" charset="0"/>
                  </a:rPr>
                  <a:t>x</a:t>
                </a:r>
              </a:p>
            </p:txBody>
          </p:sp>
          <p:sp>
            <p:nvSpPr>
              <p:cNvPr id="1598515" name="Text Box 26"/>
              <p:cNvSpPr txBox="1">
                <a:spLocks noChangeArrowheads="1"/>
              </p:cNvSpPr>
              <p:nvPr/>
            </p:nvSpPr>
            <p:spPr bwMode="auto">
              <a:xfrm>
                <a:off x="744" y="1104"/>
                <a:ext cx="408"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TMD</a:t>
                </a:r>
              </a:p>
            </p:txBody>
          </p:sp>
        </p:grpSp>
        <p:sp>
          <p:nvSpPr>
            <p:cNvPr id="1598516" name="Line 30"/>
            <p:cNvSpPr>
              <a:spLocks noChangeShapeType="1"/>
            </p:cNvSpPr>
            <p:nvPr/>
          </p:nvSpPr>
          <p:spPr bwMode="auto">
            <a:xfrm flipH="1">
              <a:off x="2064" y="576"/>
              <a:ext cx="672" cy="960"/>
            </a:xfrm>
            <a:prstGeom prst="line">
              <a:avLst/>
            </a:prstGeom>
            <a:noFill/>
            <a:ln w="76200">
              <a:solidFill>
                <a:schemeClr val="tx1"/>
              </a:solidFill>
              <a:round/>
              <a:headEnd/>
              <a:tailEnd type="triangle" w="med" len="med"/>
            </a:ln>
          </p:spPr>
          <p:txBody>
            <a:bodyPr/>
            <a:lstStyle/>
            <a:p>
              <a:endParaRPr lang="en-US"/>
            </a:p>
          </p:txBody>
        </p:sp>
        <p:sp>
          <p:nvSpPr>
            <p:cNvPr id="1598517" name="Text Box 32"/>
            <p:cNvSpPr txBox="1">
              <a:spLocks noChangeArrowheads="1"/>
            </p:cNvSpPr>
            <p:nvPr/>
          </p:nvSpPr>
          <p:spPr bwMode="auto">
            <a:xfrm rot="-3300000">
              <a:off x="2104" y="824"/>
              <a:ext cx="399"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3</a:t>
              </a:r>
              <a:r>
                <a:rPr lang="en-US">
                  <a:solidFill>
                    <a:schemeClr val="tx1"/>
                  </a:solidFill>
                  <a:latin typeface="Comic Sans MS" pitchFamily="66" charset="0"/>
                </a:rPr>
                <a:t>r</a:t>
              </a:r>
            </a:p>
          </p:txBody>
        </p:sp>
        <p:grpSp>
          <p:nvGrpSpPr>
            <p:cNvPr id="1598518" name="Group 66"/>
            <p:cNvGrpSpPr>
              <a:grpSpLocks/>
            </p:cNvGrpSpPr>
            <p:nvPr/>
          </p:nvGrpSpPr>
          <p:grpSpPr bwMode="auto">
            <a:xfrm>
              <a:off x="1056" y="1536"/>
              <a:ext cx="1450" cy="902"/>
              <a:chOff x="1056" y="1546"/>
              <a:chExt cx="1450" cy="902"/>
            </a:xfrm>
          </p:grpSpPr>
          <p:sp>
            <p:nvSpPr>
              <p:cNvPr id="1598519" name="Text Box 67"/>
              <p:cNvSpPr txBox="1">
                <a:spLocks noChangeArrowheads="1"/>
              </p:cNvSpPr>
              <p:nvPr/>
            </p:nvSpPr>
            <p:spPr bwMode="auto">
              <a:xfrm>
                <a:off x="1056" y="1546"/>
                <a:ext cx="1450" cy="902"/>
              </a:xfrm>
              <a:prstGeom prst="rect">
                <a:avLst/>
              </a:prstGeom>
              <a:solidFill>
                <a:srgbClr val="E5C7E3"/>
              </a:solidFill>
              <a:ln w="9525">
                <a:noFill/>
                <a:miter lim="800000"/>
                <a:headEnd/>
                <a:tailEnd/>
              </a:ln>
            </p:spPr>
            <p:txBody>
              <a:bodyPr wrap="none">
                <a:spAutoFit/>
              </a:bodyPr>
              <a:lstStyle/>
              <a:p>
                <a:pPr eaLnBrk="1" hangingPunct="1"/>
                <a:r>
                  <a:rPr lang="en-US" sz="3200">
                    <a:solidFill>
                      <a:schemeClr val="tx1"/>
                    </a:solidFill>
                    <a:latin typeface="Comic Sans MS" pitchFamily="66" charset="0"/>
                  </a:rPr>
                  <a:t>TMD</a:t>
                </a:r>
                <a:r>
                  <a:rPr lang="en-US" sz="3200" baseline="30000">
                    <a:solidFill>
                      <a:schemeClr val="tx1"/>
                    </a:solidFill>
                    <a:latin typeface="Comic Sans MS" pitchFamily="66" charset="0"/>
                  </a:rPr>
                  <a:t>u</a:t>
                </a:r>
                <a:r>
                  <a:rPr lang="en-US" sz="3200">
                    <a:solidFill>
                      <a:schemeClr val="tx1"/>
                    </a:solidFill>
                    <a:latin typeface="Comic Sans MS" pitchFamily="66" charset="0"/>
                  </a:rPr>
                  <a:t>(x,k</a:t>
                </a:r>
                <a:r>
                  <a:rPr lang="en-US" sz="3200" baseline="-25000">
                    <a:solidFill>
                      <a:schemeClr val="tx1"/>
                    </a:solidFill>
                    <a:latin typeface="Comic Sans MS" pitchFamily="66" charset="0"/>
                  </a:rPr>
                  <a:t>T</a:t>
                </a:r>
                <a:r>
                  <a:rPr lang="en-US" sz="3200">
                    <a:solidFill>
                      <a:schemeClr val="tx1"/>
                    </a:solidFill>
                    <a:latin typeface="Comic Sans MS" pitchFamily="66" charset="0"/>
                  </a:rPr>
                  <a:t>)</a:t>
                </a:r>
              </a:p>
              <a:p>
                <a:pPr eaLnBrk="1" hangingPunct="1"/>
                <a:r>
                  <a:rPr lang="en-US" sz="3200">
                    <a:solidFill>
                      <a:schemeClr val="tx1"/>
                    </a:solidFill>
                    <a:latin typeface="Comic Sans MS" pitchFamily="66" charset="0"/>
                  </a:rPr>
                  <a:t> </a:t>
                </a:r>
                <a:r>
                  <a:rPr lang="en-US">
                    <a:solidFill>
                      <a:schemeClr val="accent2"/>
                    </a:solidFill>
                    <a:latin typeface="Comic Sans MS" pitchFamily="66" charset="0"/>
                  </a:rPr>
                  <a:t>f</a:t>
                </a:r>
                <a:r>
                  <a:rPr lang="en-US" baseline="-25000">
                    <a:solidFill>
                      <a:schemeClr val="accent2"/>
                    </a:solidFill>
                    <a:latin typeface="Comic Sans MS" pitchFamily="66" charset="0"/>
                  </a:rPr>
                  <a:t>1</a:t>
                </a:r>
                <a:r>
                  <a:rPr lang="en-US">
                    <a:solidFill>
                      <a:schemeClr val="tx1"/>
                    </a:solidFill>
                    <a:latin typeface="Comic Sans MS" pitchFamily="66" charset="0"/>
                  </a:rPr>
                  <a:t>,</a:t>
                </a:r>
                <a:r>
                  <a:rPr lang="en-US">
                    <a:solidFill>
                      <a:srgbClr val="009900"/>
                    </a:solidFill>
                    <a:latin typeface="Comic Sans MS" pitchFamily="66" charset="0"/>
                  </a:rPr>
                  <a:t>g</a:t>
                </a:r>
                <a:r>
                  <a:rPr lang="en-US" baseline="-25000">
                    <a:solidFill>
                      <a:srgbClr val="009900"/>
                    </a:solidFill>
                    <a:latin typeface="Comic Sans MS" pitchFamily="66" charset="0"/>
                  </a:rPr>
                  <a:t>1</a:t>
                </a:r>
                <a:r>
                  <a:rPr lang="en-US">
                    <a:solidFill>
                      <a:schemeClr val="tx1"/>
                    </a:solidFill>
                    <a:latin typeface="Comic Sans MS" pitchFamily="66" charset="0"/>
                  </a:rPr>
                  <a:t>,</a:t>
                </a:r>
                <a:r>
                  <a:rPr lang="en-US">
                    <a:solidFill>
                      <a:schemeClr val="accent2"/>
                    </a:solidFill>
                    <a:latin typeface="Comic Sans MS" pitchFamily="66" charset="0"/>
                  </a:rPr>
                  <a:t>f</a:t>
                </a:r>
                <a:r>
                  <a:rPr lang="en-US" baseline="-25000">
                    <a:solidFill>
                      <a:schemeClr val="accent2"/>
                    </a:solidFill>
                    <a:latin typeface="Comic Sans MS" pitchFamily="66" charset="0"/>
                  </a:rPr>
                  <a:t>1T</a:t>
                </a:r>
                <a:r>
                  <a:rPr lang="en-US">
                    <a:solidFill>
                      <a:schemeClr val="tx1"/>
                    </a:solidFill>
                    <a:latin typeface="Comic Sans MS" pitchFamily="66" charset="0"/>
                  </a:rPr>
                  <a:t> ,</a:t>
                </a:r>
                <a:r>
                  <a:rPr lang="en-US">
                    <a:solidFill>
                      <a:srgbClr val="009900"/>
                    </a:solidFill>
                    <a:latin typeface="Comic Sans MS" pitchFamily="66" charset="0"/>
                  </a:rPr>
                  <a:t>g</a:t>
                </a:r>
                <a:r>
                  <a:rPr lang="en-US" baseline="-25000">
                    <a:solidFill>
                      <a:srgbClr val="009900"/>
                    </a:solidFill>
                    <a:latin typeface="Comic Sans MS" pitchFamily="66" charset="0"/>
                  </a:rPr>
                  <a:t>1T</a:t>
                </a:r>
              </a:p>
              <a:p>
                <a:pPr eaLnBrk="1" hangingPunct="1"/>
                <a:r>
                  <a:rPr lang="en-US">
                    <a:solidFill>
                      <a:srgbClr val="E00000"/>
                    </a:solidFill>
                    <a:latin typeface="Comic Sans MS" pitchFamily="66" charset="0"/>
                  </a:rPr>
                  <a:t>h</a:t>
                </a:r>
                <a:r>
                  <a:rPr lang="en-US" baseline="-25000">
                    <a:solidFill>
                      <a:srgbClr val="E00000"/>
                    </a:solidFill>
                    <a:latin typeface="Comic Sans MS" pitchFamily="66" charset="0"/>
                  </a:rPr>
                  <a:t>1</a:t>
                </a:r>
                <a:r>
                  <a:rPr lang="en-US">
                    <a:solidFill>
                      <a:srgbClr val="E00000"/>
                    </a:solidFill>
                    <a:latin typeface="Comic Sans MS" pitchFamily="66" charset="0"/>
                  </a:rPr>
                  <a:t>, h</a:t>
                </a:r>
                <a:r>
                  <a:rPr lang="en-US" baseline="-25000">
                    <a:solidFill>
                      <a:srgbClr val="E00000"/>
                    </a:solidFill>
                    <a:latin typeface="Comic Sans MS" pitchFamily="66" charset="0"/>
                  </a:rPr>
                  <a:t>1T</a:t>
                </a:r>
                <a:r>
                  <a:rPr lang="en-US">
                    <a:solidFill>
                      <a:srgbClr val="E00000"/>
                    </a:solidFill>
                    <a:latin typeface="Comic Sans MS" pitchFamily="66" charset="0"/>
                  </a:rPr>
                  <a:t> ,h</a:t>
                </a:r>
                <a:r>
                  <a:rPr lang="en-US" baseline="-25000">
                    <a:solidFill>
                      <a:srgbClr val="E00000"/>
                    </a:solidFill>
                    <a:latin typeface="Comic Sans MS" pitchFamily="66" charset="0"/>
                  </a:rPr>
                  <a:t>1L </a:t>
                </a:r>
                <a:r>
                  <a:rPr lang="en-US">
                    <a:solidFill>
                      <a:srgbClr val="E00000"/>
                    </a:solidFill>
                    <a:latin typeface="Comic Sans MS" pitchFamily="66" charset="0"/>
                  </a:rPr>
                  <a:t>,h</a:t>
                </a:r>
                <a:r>
                  <a:rPr lang="en-US" baseline="-25000">
                    <a:solidFill>
                      <a:srgbClr val="E00000"/>
                    </a:solidFill>
                    <a:latin typeface="Comic Sans MS" pitchFamily="66" charset="0"/>
                  </a:rPr>
                  <a:t>1</a:t>
                </a:r>
                <a:r>
                  <a:rPr lang="en-US">
                    <a:solidFill>
                      <a:schemeClr val="tx1"/>
                    </a:solidFill>
                    <a:latin typeface="Comic Sans MS" pitchFamily="66" charset="0"/>
                  </a:rPr>
                  <a:t> </a:t>
                </a:r>
              </a:p>
            </p:txBody>
          </p:sp>
          <p:grpSp>
            <p:nvGrpSpPr>
              <p:cNvPr id="1598520" name="Group 68"/>
              <p:cNvGrpSpPr>
                <a:grpSpLocks/>
              </p:cNvGrpSpPr>
              <p:nvPr/>
            </p:nvGrpSpPr>
            <p:grpSpPr bwMode="auto">
              <a:xfrm>
                <a:off x="1680" y="2208"/>
                <a:ext cx="96" cy="96"/>
                <a:chOff x="1728" y="3072"/>
                <a:chExt cx="96" cy="96"/>
              </a:xfrm>
            </p:grpSpPr>
            <p:sp>
              <p:nvSpPr>
                <p:cNvPr id="1598521" name="Line 69"/>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22" name="Line 70"/>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nvGrpSpPr>
              <p:cNvPr id="1598523" name="Group 71"/>
              <p:cNvGrpSpPr>
                <a:grpSpLocks/>
              </p:cNvGrpSpPr>
              <p:nvPr/>
            </p:nvGrpSpPr>
            <p:grpSpPr bwMode="auto">
              <a:xfrm>
                <a:off x="2304" y="2208"/>
                <a:ext cx="96" cy="96"/>
                <a:chOff x="1728" y="3072"/>
                <a:chExt cx="96" cy="96"/>
              </a:xfrm>
            </p:grpSpPr>
            <p:sp>
              <p:nvSpPr>
                <p:cNvPr id="1598524" name="Line 72"/>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25" name="Line 73"/>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nvGrpSpPr>
              <p:cNvPr id="1598526" name="Group 74"/>
              <p:cNvGrpSpPr>
                <a:grpSpLocks/>
              </p:cNvGrpSpPr>
              <p:nvPr/>
            </p:nvGrpSpPr>
            <p:grpSpPr bwMode="auto">
              <a:xfrm>
                <a:off x="1968" y="1968"/>
                <a:ext cx="96" cy="96"/>
                <a:chOff x="1728" y="3072"/>
                <a:chExt cx="96" cy="96"/>
              </a:xfrm>
            </p:grpSpPr>
            <p:sp>
              <p:nvSpPr>
                <p:cNvPr id="1598527" name="Line 75"/>
                <p:cNvSpPr>
                  <a:spLocks noChangeShapeType="1"/>
                </p:cNvSpPr>
                <p:nvPr/>
              </p:nvSpPr>
              <p:spPr bwMode="auto">
                <a:xfrm>
                  <a:off x="1776" y="3072"/>
                  <a:ext cx="0" cy="96"/>
                </a:xfrm>
                <a:prstGeom prst="line">
                  <a:avLst/>
                </a:prstGeom>
                <a:noFill/>
                <a:ln w="9525">
                  <a:solidFill>
                    <a:schemeClr val="accent2"/>
                  </a:solidFill>
                  <a:round/>
                  <a:headEnd/>
                  <a:tailEnd/>
                </a:ln>
              </p:spPr>
              <p:txBody>
                <a:bodyPr/>
                <a:lstStyle/>
                <a:p>
                  <a:endParaRPr lang="en-US"/>
                </a:p>
              </p:txBody>
            </p:sp>
            <p:sp>
              <p:nvSpPr>
                <p:cNvPr id="1598528" name="Line 76"/>
                <p:cNvSpPr>
                  <a:spLocks noChangeShapeType="1"/>
                </p:cNvSpPr>
                <p:nvPr/>
              </p:nvSpPr>
              <p:spPr bwMode="auto">
                <a:xfrm flipH="1">
                  <a:off x="1728" y="3168"/>
                  <a:ext cx="96" cy="0"/>
                </a:xfrm>
                <a:prstGeom prst="line">
                  <a:avLst/>
                </a:prstGeom>
                <a:noFill/>
                <a:ln w="9525">
                  <a:solidFill>
                    <a:schemeClr val="accent2"/>
                  </a:solidFill>
                  <a:round/>
                  <a:headEnd/>
                  <a:tailEnd/>
                </a:ln>
              </p:spPr>
              <p:txBody>
                <a:bodyPr/>
                <a:lstStyle/>
                <a:p>
                  <a:endParaRPr lang="en-US"/>
                </a:p>
              </p:txBody>
            </p:sp>
          </p:grpSp>
          <p:grpSp>
            <p:nvGrpSpPr>
              <p:cNvPr id="1598529" name="Group 77"/>
              <p:cNvGrpSpPr>
                <a:grpSpLocks/>
              </p:cNvGrpSpPr>
              <p:nvPr/>
            </p:nvGrpSpPr>
            <p:grpSpPr bwMode="auto">
              <a:xfrm>
                <a:off x="2016" y="2208"/>
                <a:ext cx="96" cy="96"/>
                <a:chOff x="1728" y="3072"/>
                <a:chExt cx="96" cy="96"/>
              </a:xfrm>
            </p:grpSpPr>
            <p:sp>
              <p:nvSpPr>
                <p:cNvPr id="1598530" name="Line 78"/>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31" name="Line 79"/>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grpSp>
      <p:sp>
        <p:nvSpPr>
          <p:cNvPr id="71" name="Slide Number Placeholder 70"/>
          <p:cNvSpPr>
            <a:spLocks noGrp="1"/>
          </p:cNvSpPr>
          <p:nvPr>
            <p:ph type="sldNum" sz="quarter" idx="12"/>
          </p:nvPr>
        </p:nvSpPr>
        <p:spPr/>
        <p:txBody>
          <a:bodyPr/>
          <a:lstStyle/>
          <a:p>
            <a:fld id="{83F159FB-7DEB-45DF-BF94-DE0F7425313E}" type="slidenum">
              <a:rPr lang="en-US" smtClean="0"/>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907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0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9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66" grpId="0"/>
      <p:bldP spid="129073" grpId="0"/>
      <p:bldP spid="12908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INFN Ferrrara, June 17, 2010</a:t>
            </a:r>
            <a:endParaRPr lang="en-US"/>
          </a:p>
        </p:txBody>
      </p:sp>
      <p:sp>
        <p:nvSpPr>
          <p:cNvPr id="1451010" name="Rectangle 2"/>
          <p:cNvSpPr>
            <a:spLocks noGrp="1" noChangeArrowheads="1"/>
          </p:cNvSpPr>
          <p:nvPr>
            <p:ph type="title"/>
          </p:nvPr>
        </p:nvSpPr>
        <p:spPr/>
        <p:txBody>
          <a:bodyPr/>
          <a:lstStyle/>
          <a:p>
            <a:r>
              <a:rPr lang="en-US" sz="3600"/>
              <a:t>Understanding Transverse Spin Measurements in Hadronic Collisions</a:t>
            </a:r>
          </a:p>
        </p:txBody>
      </p:sp>
      <p:sp>
        <p:nvSpPr>
          <p:cNvPr id="1451011" name="Rectangle 3"/>
          <p:cNvSpPr>
            <a:spLocks noGrp="1" noChangeArrowheads="1"/>
          </p:cNvSpPr>
          <p:nvPr>
            <p:ph type="body" idx="1"/>
          </p:nvPr>
        </p:nvSpPr>
        <p:spPr>
          <a:xfrm>
            <a:off x="228600" y="1371600"/>
            <a:ext cx="8686800" cy="4876800"/>
          </a:xfrm>
        </p:spPr>
        <p:txBody>
          <a:bodyPr/>
          <a:lstStyle/>
          <a:p>
            <a:r>
              <a:rPr lang="en-US"/>
              <a:t>Theoretical interpretation of longitudinally polarized measurements at RHIC relies on the existence of results from simpler systems, e.g.</a:t>
            </a:r>
          </a:p>
          <a:p>
            <a:pPr lvl="1"/>
            <a:r>
              <a:rPr lang="en-US"/>
              <a:t>Fragmentation functions from e+e- experiments</a:t>
            </a:r>
          </a:p>
          <a:p>
            <a:pPr lvl="1"/>
            <a:r>
              <a:rPr lang="en-US"/>
              <a:t> </a:t>
            </a:r>
            <a:r>
              <a:rPr lang="en-US">
                <a:latin typeface="Symbol" pitchFamily="18" charset="2"/>
              </a:rPr>
              <a:t>D</a:t>
            </a:r>
            <a:r>
              <a:rPr lang="en-US"/>
              <a:t>u, </a:t>
            </a:r>
            <a:r>
              <a:rPr lang="en-US">
                <a:latin typeface="Symbol" pitchFamily="18" charset="2"/>
              </a:rPr>
              <a:t>D</a:t>
            </a:r>
            <a:r>
              <a:rPr lang="en-US"/>
              <a:t>d from deep-inelastic scattering experiments</a:t>
            </a:r>
          </a:p>
          <a:p>
            <a:pPr lvl="1"/>
            <a:endParaRPr lang="en-US"/>
          </a:p>
          <a:p>
            <a:r>
              <a:rPr lang="en-US"/>
              <a:t>Relevant quantities for transverse spin calculations starting to be measured and parameterized now…</a:t>
            </a:r>
          </a:p>
        </p:txBody>
      </p:sp>
      <p:pic>
        <p:nvPicPr>
          <p:cNvPr id="1451012" name="Picture 4"/>
          <p:cNvPicPr>
            <a:picLocks noChangeAspect="1" noChangeArrowheads="1"/>
          </p:cNvPicPr>
          <p:nvPr/>
        </p:nvPicPr>
        <p:blipFill>
          <a:blip r:embed="rId3" cstate="print"/>
          <a:srcRect/>
          <a:stretch>
            <a:fillRect/>
          </a:stretch>
        </p:blipFill>
        <p:spPr bwMode="auto">
          <a:xfrm>
            <a:off x="406400" y="750888"/>
            <a:ext cx="6908800" cy="5929312"/>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77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51012"/>
                                        </p:tgtEl>
                                        <p:attrNameLst>
                                          <p:attrName>style.visibility</p:attrName>
                                        </p:attrNameLst>
                                      </p:cBhvr>
                                      <p:to>
                                        <p:strVal val="visible"/>
                                      </p:to>
                                    </p:set>
                                    <p:animEffect transition="in" filter="blinds(horizontal)">
                                      <p:cBhvr>
                                        <p:cTn id="7" dur="500"/>
                                        <p:tgtEl>
                                          <p:spTgt spid="145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INFN Ferrrara, June 17, 2010</a:t>
            </a:r>
            <a:endParaRPr lang="en-US"/>
          </a:p>
        </p:txBody>
      </p:sp>
      <p:pic>
        <p:nvPicPr>
          <p:cNvPr id="1624066" name="Picture 2"/>
          <p:cNvPicPr>
            <a:picLocks noChangeAspect="1" noChangeArrowheads="1"/>
          </p:cNvPicPr>
          <p:nvPr/>
        </p:nvPicPr>
        <p:blipFill>
          <a:blip r:embed="rId3" cstate="print"/>
          <a:srcRect/>
          <a:stretch>
            <a:fillRect/>
          </a:stretch>
        </p:blipFill>
        <p:spPr bwMode="auto">
          <a:xfrm>
            <a:off x="0" y="0"/>
            <a:ext cx="9144000" cy="6294438"/>
          </a:xfrm>
          <a:prstGeom prst="rect">
            <a:avLst/>
          </a:prstGeom>
          <a:noFill/>
          <a:ln w="38100">
            <a:noFill/>
            <a:miter lim="800000"/>
            <a:headEnd/>
            <a:tailEnd type="none" w="lg" len="lg"/>
          </a:ln>
          <a:effectLst/>
        </p:spPr>
      </p:pic>
      <p:sp>
        <p:nvSpPr>
          <p:cNvPr id="1624067" name="Text Box 3"/>
          <p:cNvSpPr txBox="1">
            <a:spLocks noChangeArrowheads="1"/>
          </p:cNvSpPr>
          <p:nvPr/>
        </p:nvSpPr>
        <p:spPr bwMode="auto">
          <a:xfrm>
            <a:off x="347663" y="54927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INFN Ferrrara, June 17, 2010</a:t>
            </a:r>
            <a:endParaRPr lang="en-US"/>
          </a:p>
        </p:txBody>
      </p:sp>
      <p:pic>
        <p:nvPicPr>
          <p:cNvPr id="1626114" name="Picture 2"/>
          <p:cNvPicPr>
            <a:picLocks noChangeAspect="1" noChangeArrowheads="1"/>
          </p:cNvPicPr>
          <p:nvPr/>
        </p:nvPicPr>
        <p:blipFill>
          <a:blip r:embed="rId3" cstate="print"/>
          <a:srcRect/>
          <a:stretch>
            <a:fillRect/>
          </a:stretch>
        </p:blipFill>
        <p:spPr bwMode="auto">
          <a:xfrm>
            <a:off x="-36513" y="-26988"/>
            <a:ext cx="9178926" cy="6153151"/>
          </a:xfrm>
          <a:prstGeom prst="rect">
            <a:avLst/>
          </a:prstGeom>
          <a:noFill/>
          <a:ln w="38100">
            <a:noFill/>
            <a:miter lim="800000"/>
            <a:headEnd/>
            <a:tailEnd type="none" w="lg" len="lg"/>
          </a:ln>
          <a:effectLst/>
        </p:spPr>
      </p:pic>
      <p:sp>
        <p:nvSpPr>
          <p:cNvPr id="1626115" name="Text Box 3"/>
          <p:cNvSpPr txBox="1">
            <a:spLocks noChangeArrowheads="1"/>
          </p:cNvSpPr>
          <p:nvPr/>
        </p:nvSpPr>
        <p:spPr bwMode="auto">
          <a:xfrm>
            <a:off x="5800725" y="143192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INFN Ferrrara, June 17, 2010</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8</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dirty="0"/>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8996" name="Equation" r:id="rId4" imgW="1498320" imgH="203040" progId="">
              <p:embed/>
            </p:oleObj>
          </a:graphicData>
        </a:graphic>
      </p:graphicFrame>
      <p:sp>
        <p:nvSpPr>
          <p:cNvPr id="448533" name="Rectangle 21"/>
          <p:cNvSpPr>
            <a:spLocks noChangeArrowheads="1"/>
          </p:cNvSpPr>
          <p:nvPr/>
        </p:nvSpPr>
        <p:spPr bwMode="auto">
          <a:xfrm>
            <a:off x="-1588" y="976313"/>
            <a:ext cx="3278188" cy="3352800"/>
          </a:xfrm>
          <a:prstGeom prst="rect">
            <a:avLst/>
          </a:prstGeom>
          <a:noFill/>
          <a:ln w="9525">
            <a:noFill/>
            <a:miter lim="800000"/>
            <a:headEnd/>
            <a:tailEnd/>
          </a:ln>
          <a:effectLst/>
        </p:spPr>
        <p:txBody>
          <a:bodyPr wrap="none" anchor="ctr"/>
          <a:lstStyle/>
          <a:p>
            <a:endParaRPr lang="en-US"/>
          </a:p>
        </p:txBody>
      </p:sp>
      <p:graphicFrame>
        <p:nvGraphicFramePr>
          <p:cNvPr id="448535" name="Object 23"/>
          <p:cNvGraphicFramePr>
            <a:graphicFrameLocks noChangeAspect="1"/>
          </p:cNvGraphicFramePr>
          <p:nvPr/>
        </p:nvGraphicFramePr>
        <p:xfrm>
          <a:off x="219075" y="2662238"/>
          <a:ext cx="192088" cy="190500"/>
        </p:xfrm>
        <a:graphic>
          <a:graphicData uri="http://schemas.openxmlformats.org/presentationml/2006/ole">
            <p:oleObj spid="_x0000_s1749002" name="Equation" r:id="rId5" imgW="126720" imgH="126720" progId="">
              <p:embed/>
            </p:oleObj>
          </a:graphicData>
        </a:graphic>
      </p:graphicFrame>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8997" name="Equation" r:id="rId6"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8998" name="Equation" r:id="rId7"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8999" name="ﾋﾞｯﾄﾏｯﾌﾟ ｲﾒｰｼﾞ" r:id="rId8"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9000" name="ﾋﾞｯﾄﾏｯﾌﾟ ｲﾒｰｼﾞ" r:id="rId9" imgW="4991150" imgH="2428727" progId="PBrush">
              <p:embed/>
            </p:oleObj>
          </a:graphicData>
        </a:graphic>
      </p:graphicFrame>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9005" name="Bitmap Image" r:id="rId10"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9006" name="Bitmap Image" r:id="rId11" imgW="4886266" imgH="2152922" progId="PBrush">
                <p:embed/>
              </p:oleObj>
            </a:graphicData>
          </a:graphic>
        </p:graphicFrame>
      </p:grpSp>
      <p:sp>
        <p:nvSpPr>
          <p:cNvPr id="34" name="Rectangle 33"/>
          <p:cNvSpPr/>
          <p:nvPr/>
        </p:nvSpPr>
        <p:spPr bwMode="auto">
          <a:xfrm>
            <a:off x="72570" y="990600"/>
            <a:ext cx="3124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Box 34"/>
          <p:cNvSpPr txBox="1"/>
          <p:nvPr/>
        </p:nvSpPr>
        <p:spPr>
          <a:xfrm>
            <a:off x="6248401" y="1219200"/>
            <a:ext cx="2667000" cy="707886"/>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“Transverse spin” phenomena</a:t>
            </a:r>
            <a:endParaRPr lang="en-US" sz="2000" b="1" dirty="0">
              <a:solidFill>
                <a:schemeClr val="tx2">
                  <a:lumMod val="50000"/>
                  <a:lumOff val="50000"/>
                </a:schemeClr>
              </a:solidFill>
              <a:latin typeface="Arial" pitchFamily="34" charset="0"/>
              <a:cs typeface="Arial" pitchFamily="34" charset="0"/>
            </a:endParaRPr>
          </a:p>
        </p:txBody>
      </p:sp>
      <p:grpSp>
        <p:nvGrpSpPr>
          <p:cNvPr id="40" name="Group 39"/>
          <p:cNvGrpSpPr/>
          <p:nvPr/>
        </p:nvGrpSpPr>
        <p:grpSpPr>
          <a:xfrm>
            <a:off x="76200" y="1219200"/>
            <a:ext cx="2895600" cy="2895402"/>
            <a:chOff x="76200" y="1219200"/>
            <a:chExt cx="2895600" cy="2895402"/>
          </a:xfrm>
        </p:grpSpPr>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9004" name="Equation" r:id="rId12" imgW="952200" imgH="190440" progId="">
                  <p:embed/>
                </p:oleObj>
              </a:graphicData>
            </a:graphic>
          </p:graphicFrame>
        </p:grpSp>
        <p:sp>
          <p:nvSpPr>
            <p:cNvPr id="448536" name="Text Box 24"/>
            <p:cNvSpPr txBox="1">
              <a:spLocks noChangeArrowheads="1"/>
            </p:cNvSpPr>
            <p:nvPr/>
          </p:nvSpPr>
          <p:spPr bwMode="auto">
            <a:xfrm>
              <a:off x="220662" y="2609851"/>
              <a:ext cx="676275" cy="307975"/>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1565275" y="2641601"/>
            <a:ext cx="1406525" cy="234950"/>
          </p:xfrm>
          <a:graphic>
            <a:graphicData uri="http://schemas.openxmlformats.org/presentationml/2006/ole">
              <p:oleObj spid="_x0000_s1749003" name="Equation" r:id="rId13" imgW="1143000" imgH="190440" progId="">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38" name="TextBox 37"/>
            <p:cNvSpPr txBox="1"/>
            <p:nvPr/>
          </p:nvSpPr>
          <p:spPr>
            <a:xfrm>
              <a:off x="228600" y="1219200"/>
              <a:ext cx="2667000" cy="707886"/>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Gluon </a:t>
              </a:r>
              <a:r>
                <a:rPr lang="en-US" sz="2000" b="1" dirty="0" err="1" smtClean="0">
                  <a:solidFill>
                    <a:schemeClr val="tx2">
                      <a:lumMod val="50000"/>
                      <a:lumOff val="50000"/>
                    </a:schemeClr>
                  </a:solidFill>
                  <a:latin typeface="Arial" pitchFamily="34" charset="0"/>
                  <a:cs typeface="Arial" pitchFamily="34" charset="0"/>
                </a:rPr>
                <a:t>helicity</a:t>
              </a:r>
              <a:r>
                <a:rPr lang="en-US" sz="2000" b="1" dirty="0" smtClean="0">
                  <a:solidFill>
                    <a:schemeClr val="tx2">
                      <a:lumMod val="50000"/>
                      <a:lumOff val="50000"/>
                    </a:schemeClr>
                  </a:solidFill>
                  <a:latin typeface="Arial" pitchFamily="34" charset="0"/>
                  <a:cs typeface="Arial" pitchFamily="34" charset="0"/>
                </a:rPr>
                <a:t> distribution and </a:t>
              </a:r>
              <a:r>
                <a:rPr lang="en-US" sz="2000" b="1" dirty="0" smtClean="0">
                  <a:solidFill>
                    <a:schemeClr val="tx2">
                      <a:lumMod val="50000"/>
                      <a:lumOff val="50000"/>
                    </a:schemeClr>
                  </a:solidFill>
                  <a:latin typeface="Symbol" pitchFamily="18" charset="2"/>
                  <a:cs typeface="Arial" pitchFamily="34" charset="0"/>
                </a:rPr>
                <a:t>D</a:t>
              </a:r>
              <a:r>
                <a:rPr lang="en-US" sz="2000" b="1" dirty="0" smtClean="0">
                  <a:solidFill>
                    <a:schemeClr val="tx2">
                      <a:lumMod val="50000"/>
                      <a:lumOff val="50000"/>
                    </a:schemeClr>
                  </a:solidFill>
                  <a:latin typeface="Arial" pitchFamily="34" charset="0"/>
                  <a:cs typeface="Arial" pitchFamily="34" charset="0"/>
                </a:rPr>
                <a:t>G</a:t>
              </a:r>
              <a:endParaRPr lang="en-US" sz="2000" b="1" dirty="0">
                <a:solidFill>
                  <a:schemeClr val="tx2">
                    <a:lumMod val="50000"/>
                    <a:lumOff val="50000"/>
                  </a:schemeClr>
                </a:solidFill>
                <a:latin typeface="Arial" pitchFamily="34" charset="0"/>
                <a:cs typeface="Arial" pitchFamily="34" charset="0"/>
              </a:endParaRPr>
            </a:p>
          </p:txBody>
        </p:sp>
      </p:grpSp>
      <p:sp>
        <p:nvSpPr>
          <p:cNvPr id="47" name="TextBox 46"/>
          <p:cNvSpPr txBox="1"/>
          <p:nvPr/>
        </p:nvSpPr>
        <p:spPr>
          <a:xfrm>
            <a:off x="3352800" y="1117937"/>
            <a:ext cx="2667000" cy="1015663"/>
          </a:xfrm>
          <a:prstGeom prst="rect">
            <a:avLst/>
          </a:prstGeom>
          <a:noFill/>
        </p:spPr>
        <p:txBody>
          <a:bodyPr wrap="square" rtlCol="0">
            <a:spAutoFit/>
          </a:bodyPr>
          <a:lstStyle/>
          <a:p>
            <a:r>
              <a:rPr lang="en-US" sz="2000" b="1" dirty="0" smtClean="0">
                <a:solidFill>
                  <a:schemeClr val="tx2">
                    <a:lumMod val="50000"/>
                    <a:lumOff val="50000"/>
                  </a:schemeClr>
                </a:solidFill>
                <a:latin typeface="Arial" pitchFamily="34" charset="0"/>
                <a:cs typeface="Arial" pitchFamily="34" charset="0"/>
              </a:rPr>
              <a:t>Flavor–separated sea quark </a:t>
            </a:r>
            <a:r>
              <a:rPr lang="en-US" sz="2000" b="1" dirty="0" err="1" smtClean="0">
                <a:solidFill>
                  <a:schemeClr val="tx2">
                    <a:lumMod val="50000"/>
                    <a:lumOff val="50000"/>
                  </a:schemeClr>
                </a:solidFill>
                <a:latin typeface="Arial" pitchFamily="34" charset="0"/>
                <a:cs typeface="Arial" pitchFamily="34" charset="0"/>
              </a:rPr>
              <a:t>helicity</a:t>
            </a:r>
            <a:r>
              <a:rPr lang="en-US" sz="2000" b="1" dirty="0" smtClean="0">
                <a:solidFill>
                  <a:schemeClr val="tx2">
                    <a:lumMod val="50000"/>
                    <a:lumOff val="50000"/>
                  </a:schemeClr>
                </a:solidFill>
                <a:latin typeface="Arial" pitchFamily="34" charset="0"/>
                <a:cs typeface="Arial" pitchFamily="34" charset="0"/>
              </a:rPr>
              <a:t> distributions</a:t>
            </a:r>
            <a:endParaRPr lang="en-US" sz="2000" b="1" dirty="0">
              <a:solidFill>
                <a:schemeClr val="tx2">
                  <a:lumMod val="50000"/>
                  <a:lumOff val="50000"/>
                </a:schemeClr>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0"/>
          </p:nvPr>
        </p:nvSpPr>
        <p:spPr/>
        <p:txBody>
          <a:bodyPr/>
          <a:lstStyle/>
          <a:p>
            <a:fld id="{EEA89D4A-A27F-4D0B-8CEC-E8815F47135F}" type="slidenum">
              <a:rPr lang="en-US"/>
              <a:pPr/>
              <a:t>80</a:t>
            </a:fld>
            <a:endParaRPr lang="en-US"/>
          </a:p>
        </p:txBody>
      </p:sp>
      <p:sp>
        <p:nvSpPr>
          <p:cNvPr id="139266" name="Rectangle 2"/>
          <p:cNvSpPr>
            <a:spLocks noGrp="1" noChangeArrowheads="1"/>
          </p:cNvSpPr>
          <p:nvPr>
            <p:ph type="title"/>
          </p:nvPr>
        </p:nvSpPr>
        <p:spPr/>
        <p:txBody>
          <a:bodyPr/>
          <a:lstStyle/>
          <a:p>
            <a:r>
              <a:rPr lang="en-US" sz="3600" dirty="0" smtClean="0"/>
              <a:t>Improved Forward Coverage in </a:t>
            </a:r>
            <a:r>
              <a:rPr lang="en-US" sz="3600" dirty="0" err="1" smtClean="0"/>
              <a:t>PHENIX:Muon</a:t>
            </a:r>
            <a:r>
              <a:rPr lang="en-US" sz="3600" dirty="0" smtClean="0"/>
              <a:t> </a:t>
            </a:r>
            <a:r>
              <a:rPr lang="en-US" sz="3600" dirty="0"/>
              <a:t>Piston Calorimeter </a:t>
            </a:r>
            <a:endParaRPr lang="en-US" sz="3600" baseline="-25000" dirty="0"/>
          </a:p>
        </p:txBody>
      </p:sp>
      <p:pic>
        <p:nvPicPr>
          <p:cNvPr id="139268" name="Picture 4"/>
          <p:cNvPicPr>
            <a:picLocks noGrp="1" noChangeAspect="1" noChangeArrowheads="1"/>
          </p:cNvPicPr>
          <p:nvPr>
            <p:ph sz="quarter" idx="3"/>
          </p:nvPr>
        </p:nvPicPr>
        <p:blipFill>
          <a:blip r:embed="rId3" cstate="print"/>
          <a:srcRect/>
          <a:stretch>
            <a:fillRect/>
          </a:stretch>
        </p:blipFill>
        <p:spPr>
          <a:xfrm>
            <a:off x="4648200" y="1498421"/>
            <a:ext cx="4495800" cy="4078288"/>
          </a:xfrm>
          <a:noFill/>
          <a:ln/>
        </p:spPr>
      </p:pic>
      <p:sp>
        <p:nvSpPr>
          <p:cNvPr id="139269" name="Rectangle 5"/>
          <p:cNvSpPr>
            <a:spLocks noGrp="1" noChangeArrowheads="1"/>
          </p:cNvSpPr>
          <p:nvPr>
            <p:ph type="body" sz="half" idx="1"/>
          </p:nvPr>
        </p:nvSpPr>
        <p:spPr>
          <a:xfrm>
            <a:off x="304800" y="1143000"/>
            <a:ext cx="5791200" cy="5181600"/>
          </a:xfrm>
        </p:spPr>
        <p:txBody>
          <a:bodyPr/>
          <a:lstStyle/>
          <a:p>
            <a:pPr>
              <a:buFont typeface="Wingdings" pitchFamily="2" charset="2"/>
              <a:buNone/>
            </a:pPr>
            <a:r>
              <a:rPr lang="en-US" sz="1600" dirty="0"/>
              <a:t>Photon merging effects prevent two-photon </a:t>
            </a:r>
            <a:r>
              <a:rPr lang="en-US" sz="1600" dirty="0">
                <a:sym typeface="Symbol" pitchFamily="18" charset="2"/>
              </a:rPr>
              <a:t></a:t>
            </a:r>
            <a:r>
              <a:rPr lang="en-US" sz="1600" baseline="30000" dirty="0">
                <a:sym typeface="Symbol" pitchFamily="18" charset="2"/>
              </a:rPr>
              <a:t>0</a:t>
            </a:r>
            <a:r>
              <a:rPr lang="en-US" sz="1600" dirty="0"/>
              <a:t> analysis for E&gt;20 </a:t>
            </a:r>
            <a:r>
              <a:rPr lang="en-US" sz="1600" dirty="0" err="1"/>
              <a:t>GeV</a:t>
            </a:r>
            <a:r>
              <a:rPr lang="en-US" sz="1600" dirty="0"/>
              <a:t> (</a:t>
            </a:r>
            <a:r>
              <a:rPr lang="en-US" sz="1600" dirty="0" err="1"/>
              <a:t>p</a:t>
            </a:r>
            <a:r>
              <a:rPr lang="en-US" sz="1600" baseline="-25000" dirty="0" err="1"/>
              <a:t>T</a:t>
            </a:r>
            <a:r>
              <a:rPr lang="en-US" sz="1600" dirty="0"/>
              <a:t>&gt;2 </a:t>
            </a:r>
            <a:r>
              <a:rPr lang="en-US" sz="1600" dirty="0" err="1"/>
              <a:t>GeV</a:t>
            </a:r>
            <a:r>
              <a:rPr lang="en-US" sz="1600" dirty="0"/>
              <a:t>/c)</a:t>
            </a:r>
          </a:p>
          <a:p>
            <a:pPr>
              <a:buFont typeface="Wingdings" pitchFamily="2" charset="2"/>
              <a:buNone/>
            </a:pPr>
            <a:r>
              <a:rPr lang="en-US" sz="1600" b="1" dirty="0"/>
              <a:t>62 </a:t>
            </a:r>
            <a:r>
              <a:rPr lang="en-US" sz="1600" b="1" dirty="0" err="1"/>
              <a:t>GeV</a:t>
            </a:r>
            <a:endParaRPr lang="en-US" sz="1600" b="1" dirty="0"/>
          </a:p>
          <a:p>
            <a:pPr>
              <a:buFont typeface="Wingdings" pitchFamily="2" charset="2"/>
              <a:buNone/>
            </a:pPr>
            <a:r>
              <a:rPr lang="en-US" sz="1600" dirty="0">
                <a:sym typeface="Wingdings" pitchFamily="2" charset="2"/>
              </a:rPr>
              <a:t>20 </a:t>
            </a:r>
            <a:r>
              <a:rPr lang="en-US" sz="1600" dirty="0" err="1">
                <a:sym typeface="Wingdings" pitchFamily="2" charset="2"/>
              </a:rPr>
              <a:t>GeV</a:t>
            </a:r>
            <a:r>
              <a:rPr lang="en-US" sz="1600" dirty="0">
                <a:sym typeface="Wingdings" pitchFamily="2" charset="2"/>
              </a:rPr>
              <a:t>  0.65 </a:t>
            </a:r>
            <a:r>
              <a:rPr lang="en-US" sz="1600" dirty="0" err="1">
                <a:sym typeface="Wingdings" pitchFamily="2" charset="2"/>
              </a:rPr>
              <a:t>x</a:t>
            </a:r>
            <a:r>
              <a:rPr lang="en-US" sz="1600" baseline="-25000" dirty="0" err="1">
                <a:sym typeface="Wingdings" pitchFamily="2" charset="2"/>
              </a:rPr>
              <a:t>F</a:t>
            </a:r>
            <a:r>
              <a:rPr lang="en-US" sz="1600" dirty="0" err="1">
                <a:sym typeface="Wingdings" pitchFamily="2" charset="2"/>
              </a:rPr>
              <a:t>:Two</a:t>
            </a:r>
            <a:r>
              <a:rPr lang="en-US" sz="1600" dirty="0">
                <a:sym typeface="Wingdings" pitchFamily="2" charset="2"/>
              </a:rPr>
              <a:t>-photon</a:t>
            </a:r>
            <a:r>
              <a:rPr lang="en-US" sz="1600" dirty="0"/>
              <a:t> </a:t>
            </a:r>
            <a:r>
              <a:rPr lang="en-US" sz="1600" dirty="0">
                <a:sym typeface="Symbol" pitchFamily="18" charset="2"/>
              </a:rPr>
              <a:t></a:t>
            </a:r>
            <a:r>
              <a:rPr lang="en-US" sz="1600" baseline="30000" dirty="0">
                <a:sym typeface="Symbol" pitchFamily="18" charset="2"/>
              </a:rPr>
              <a:t>0</a:t>
            </a:r>
            <a:r>
              <a:rPr lang="en-US" sz="1600" dirty="0"/>
              <a:t> analysis</a:t>
            </a:r>
          </a:p>
          <a:p>
            <a:pPr>
              <a:buFont typeface="Wingdings" pitchFamily="2" charset="2"/>
              <a:buNone/>
            </a:pPr>
            <a:r>
              <a:rPr lang="en-US" sz="1600" b="1" dirty="0"/>
              <a:t>200 </a:t>
            </a:r>
            <a:r>
              <a:rPr lang="en-US" sz="1600" b="1" dirty="0" err="1"/>
              <a:t>GeV</a:t>
            </a:r>
            <a:endParaRPr lang="en-US" sz="1600" b="1" dirty="0"/>
          </a:p>
          <a:p>
            <a:pPr>
              <a:buFont typeface="Wingdings" pitchFamily="2" charset="2"/>
              <a:buNone/>
            </a:pPr>
            <a:r>
              <a:rPr lang="en-US" sz="1600" dirty="0">
                <a:sym typeface="Wingdings" pitchFamily="2" charset="2"/>
              </a:rPr>
              <a:t>20 </a:t>
            </a:r>
            <a:r>
              <a:rPr lang="en-US" sz="1600" dirty="0" err="1">
                <a:sym typeface="Wingdings" pitchFamily="2" charset="2"/>
              </a:rPr>
              <a:t>GeV</a:t>
            </a:r>
            <a:r>
              <a:rPr lang="en-US" sz="1600" dirty="0">
                <a:sym typeface="Wingdings" pitchFamily="2" charset="2"/>
              </a:rPr>
              <a:t>  0.20 </a:t>
            </a:r>
            <a:r>
              <a:rPr lang="en-US" sz="1600" dirty="0" err="1">
                <a:sym typeface="Wingdings" pitchFamily="2" charset="2"/>
              </a:rPr>
              <a:t>x</a:t>
            </a:r>
            <a:r>
              <a:rPr lang="en-US" sz="1600" baseline="-25000" dirty="0" err="1">
                <a:sym typeface="Wingdings" pitchFamily="2" charset="2"/>
              </a:rPr>
              <a:t>F</a:t>
            </a:r>
            <a:r>
              <a:rPr lang="en-US" sz="1600" baseline="-25000" dirty="0">
                <a:sym typeface="Wingdings" pitchFamily="2" charset="2"/>
              </a:rPr>
              <a:t> </a:t>
            </a:r>
            <a:r>
              <a:rPr lang="en-US" sz="1600" dirty="0">
                <a:sym typeface="Wingdings" pitchFamily="2" charset="2"/>
              </a:rPr>
              <a:t>: “Single clusters”.  </a:t>
            </a:r>
            <a:br>
              <a:rPr lang="en-US" sz="1600" dirty="0">
                <a:sym typeface="Wingdings" pitchFamily="2" charset="2"/>
              </a:rPr>
            </a:br>
            <a:r>
              <a:rPr lang="en-US" sz="1600" dirty="0">
                <a:sym typeface="Wingdings" pitchFamily="2" charset="2"/>
              </a:rPr>
              <a:t>Yields dominated by </a:t>
            </a:r>
            <a:r>
              <a:rPr lang="en-US" sz="1600" dirty="0">
                <a:sym typeface="Symbol" pitchFamily="18" charset="2"/>
              </a:rPr>
              <a:t></a:t>
            </a:r>
            <a:r>
              <a:rPr lang="en-US" sz="1600" baseline="30000" dirty="0">
                <a:sym typeface="Symbol" pitchFamily="18" charset="2"/>
              </a:rPr>
              <a:t>0</a:t>
            </a:r>
            <a:r>
              <a:rPr lang="en-US" sz="1600" dirty="0">
                <a:sym typeface="Wingdings" pitchFamily="2" charset="2"/>
              </a:rPr>
              <a:t>’</a:t>
            </a:r>
            <a:r>
              <a:rPr lang="en-US" sz="1600" dirty="0"/>
              <a:t>s</a:t>
            </a:r>
            <a:r>
              <a:rPr lang="en-US" sz="1600" dirty="0">
                <a:sym typeface="Wingdings" pitchFamily="2" charset="2"/>
              </a:rPr>
              <a:t> but also get </a:t>
            </a:r>
            <a:br>
              <a:rPr lang="en-US" sz="1600" dirty="0">
                <a:sym typeface="Wingdings" pitchFamily="2" charset="2"/>
              </a:rPr>
            </a:br>
            <a:r>
              <a:rPr lang="en-US" sz="1600" dirty="0">
                <a:sym typeface="Wingdings" pitchFamily="2" charset="2"/>
              </a:rPr>
              <a:t>contributions from:</a:t>
            </a:r>
          </a:p>
          <a:p>
            <a:r>
              <a:rPr lang="en-US" sz="1600" b="1" dirty="0">
                <a:sym typeface="Wingdings" pitchFamily="2" charset="2"/>
              </a:rPr>
              <a:t>Electromagnetic </a:t>
            </a:r>
          </a:p>
          <a:p>
            <a:pPr lvl="1"/>
            <a:r>
              <a:rPr lang="en-US" sz="1400" dirty="0">
                <a:sym typeface="Wingdings" pitchFamily="2" charset="2"/>
              </a:rPr>
              <a:t>Direct photons</a:t>
            </a:r>
          </a:p>
          <a:p>
            <a:pPr lvl="1"/>
            <a:r>
              <a:rPr lang="en-US" sz="1400" dirty="0">
                <a:sym typeface="Wingdings" pitchFamily="2" charset="2"/>
              </a:rPr>
              <a:t>Decay photons (</a:t>
            </a:r>
            <a:r>
              <a:rPr lang="el-GR" sz="1400" dirty="0">
                <a:sym typeface="Wingdings" pitchFamily="2" charset="2"/>
              </a:rPr>
              <a:t>η</a:t>
            </a:r>
            <a:r>
              <a:rPr lang="en-US" sz="1400" dirty="0">
                <a:sym typeface="Wingdings" pitchFamily="2" charset="2"/>
              </a:rPr>
              <a:t>, etc)  </a:t>
            </a:r>
          </a:p>
          <a:p>
            <a:pPr lvl="1"/>
            <a:r>
              <a:rPr lang="en-US" sz="1400" dirty="0">
                <a:sym typeface="Wingdings" pitchFamily="2" charset="2"/>
              </a:rPr>
              <a:t>Estimated using </a:t>
            </a:r>
            <a:r>
              <a:rPr lang="en-US" sz="1400" dirty="0" err="1">
                <a:sym typeface="Wingdings" pitchFamily="2" charset="2"/>
              </a:rPr>
              <a:t>Pythia</a:t>
            </a:r>
            <a:r>
              <a:rPr lang="en-US" sz="1400" dirty="0">
                <a:sym typeface="Wingdings" pitchFamily="2" charset="2"/>
              </a:rPr>
              <a:t> (</a:t>
            </a:r>
            <a:r>
              <a:rPr lang="en-US" sz="1400" dirty="0" err="1">
                <a:sym typeface="Wingdings" pitchFamily="2" charset="2"/>
              </a:rPr>
              <a:t>TuneA</a:t>
            </a:r>
            <a:r>
              <a:rPr lang="en-US" sz="1400" dirty="0">
                <a:sym typeface="Wingdings" pitchFamily="2" charset="2"/>
              </a:rPr>
              <a:t>)</a:t>
            </a:r>
          </a:p>
          <a:p>
            <a:r>
              <a:rPr lang="en-US" sz="1600" b="1" dirty="0" err="1">
                <a:sym typeface="Wingdings" pitchFamily="2" charset="2"/>
              </a:rPr>
              <a:t>Hadronic</a:t>
            </a:r>
            <a:r>
              <a:rPr lang="en-US" sz="1600" b="1" dirty="0">
                <a:sym typeface="Wingdings" pitchFamily="2" charset="2"/>
              </a:rPr>
              <a:t>: (</a:t>
            </a:r>
            <a:r>
              <a:rPr lang="en-US" sz="1600" dirty="0">
                <a:sym typeface="Symbol" pitchFamily="18" charset="2"/>
              </a:rPr>
              <a:t></a:t>
            </a:r>
            <a:r>
              <a:rPr lang="en-US" sz="1600" baseline="30000" dirty="0">
                <a:sym typeface="Symbol" pitchFamily="18" charset="2"/>
              </a:rPr>
              <a:t>+/-</a:t>
            </a:r>
            <a:r>
              <a:rPr lang="en-US" sz="1600" dirty="0">
                <a:sym typeface="Symbol" pitchFamily="18" charset="2"/>
              </a:rPr>
              <a:t>, </a:t>
            </a:r>
            <a:r>
              <a:rPr lang="en-US" sz="1600" b="1" dirty="0"/>
              <a:t>K</a:t>
            </a:r>
            <a:r>
              <a:rPr lang="en-US" sz="1600" b="1" baseline="30000" dirty="0"/>
              <a:t>+/-</a:t>
            </a:r>
            <a:r>
              <a:rPr lang="en-US" sz="1600" b="1" dirty="0"/>
              <a:t>, etc.) </a:t>
            </a:r>
          </a:p>
          <a:p>
            <a:pPr lvl="1"/>
            <a:r>
              <a:rPr lang="en-US" sz="1400" dirty="0"/>
              <a:t>Estimated with </a:t>
            </a:r>
            <a:r>
              <a:rPr lang="en-US" sz="1400" dirty="0" err="1"/>
              <a:t>Pythia+GEANT</a:t>
            </a:r>
            <a:r>
              <a:rPr lang="en-US" sz="1400" dirty="0"/>
              <a:t>.  </a:t>
            </a:r>
            <a:br>
              <a:rPr lang="en-US" sz="1400" dirty="0"/>
            </a:br>
            <a:r>
              <a:rPr lang="en-US" sz="1400" dirty="0"/>
              <a:t>Initial estimate is &lt;10% contamination in lowest </a:t>
            </a:r>
            <a:br>
              <a:rPr lang="en-US" sz="1400" dirty="0"/>
            </a:br>
            <a:r>
              <a:rPr lang="en-US" sz="1400" dirty="0"/>
              <a:t>energy bin with decreasing fraction as </a:t>
            </a:r>
            <a:br>
              <a:rPr lang="en-US" sz="1400" dirty="0"/>
            </a:br>
            <a:r>
              <a:rPr lang="en-US" sz="1400" dirty="0"/>
              <a:t>deposited energy increases  </a:t>
            </a:r>
          </a:p>
          <a:p>
            <a:pPr lvl="1"/>
            <a:r>
              <a:rPr lang="en-US" sz="1400" dirty="0"/>
              <a:t>Qualitatively consistent with expected detector </a:t>
            </a:r>
            <a:br>
              <a:rPr lang="en-US" sz="1400" dirty="0"/>
            </a:br>
            <a:r>
              <a:rPr lang="en-US" sz="1400" dirty="0"/>
              <a:t>behavior</a:t>
            </a:r>
          </a:p>
          <a:p>
            <a:pPr>
              <a:buFont typeface="Wingdings" pitchFamily="2" charset="2"/>
              <a:buNone/>
            </a:pPr>
            <a:endParaRPr lang="en-US" sz="1600" b="1" dirty="0"/>
          </a:p>
          <a:p>
            <a:endParaRPr lang="en-US" sz="1600" b="1" dirty="0"/>
          </a:p>
        </p:txBody>
      </p:sp>
      <p:sp>
        <p:nvSpPr>
          <p:cNvPr id="139270" name="Oval 6"/>
          <p:cNvSpPr>
            <a:spLocks noChangeArrowheads="1"/>
          </p:cNvSpPr>
          <p:nvPr/>
        </p:nvSpPr>
        <p:spPr bwMode="auto">
          <a:xfrm>
            <a:off x="6172200" y="4394021"/>
            <a:ext cx="533400" cy="533400"/>
          </a:xfrm>
          <a:prstGeom prst="ellipse">
            <a:avLst/>
          </a:prstGeom>
          <a:solidFill>
            <a:srgbClr val="000080">
              <a:alpha val="60001"/>
            </a:srgbClr>
          </a:solidFill>
          <a:ln w="9525">
            <a:solidFill>
              <a:schemeClr val="tx1"/>
            </a:solidFill>
            <a:round/>
            <a:headEnd/>
            <a:tailEnd/>
          </a:ln>
          <a:effectLst/>
        </p:spPr>
        <p:txBody>
          <a:bodyPr wrap="none" anchor="ctr"/>
          <a:lstStyle/>
          <a:p>
            <a:endParaRPr lang="en-US"/>
          </a:p>
        </p:txBody>
      </p:sp>
      <p:sp>
        <p:nvSpPr>
          <p:cNvPr id="139271" name="Oval 7"/>
          <p:cNvSpPr>
            <a:spLocks noChangeArrowheads="1"/>
          </p:cNvSpPr>
          <p:nvPr/>
        </p:nvSpPr>
        <p:spPr bwMode="auto">
          <a:xfrm>
            <a:off x="7086600" y="4317821"/>
            <a:ext cx="533400" cy="533400"/>
          </a:xfrm>
          <a:prstGeom prst="ellipse">
            <a:avLst/>
          </a:prstGeom>
          <a:solidFill>
            <a:srgbClr val="000080">
              <a:alpha val="60001"/>
            </a:srgbClr>
          </a:solidFill>
          <a:ln w="9525">
            <a:solidFill>
              <a:schemeClr val="tx1"/>
            </a:solidFill>
            <a:round/>
            <a:headEnd/>
            <a:tailEnd/>
          </a:ln>
          <a:effectLst/>
        </p:spPr>
        <p:txBody>
          <a:bodyPr wrap="none" anchor="ctr"/>
          <a:lstStyle/>
          <a:p>
            <a:endParaRPr lang="en-US"/>
          </a:p>
        </p:txBody>
      </p:sp>
      <p:sp>
        <p:nvSpPr>
          <p:cNvPr id="139272" name="Oval 8"/>
          <p:cNvSpPr>
            <a:spLocks noChangeArrowheads="1"/>
          </p:cNvSpPr>
          <p:nvPr/>
        </p:nvSpPr>
        <p:spPr bwMode="auto">
          <a:xfrm>
            <a:off x="5410200" y="2870021"/>
            <a:ext cx="533400" cy="533400"/>
          </a:xfrm>
          <a:prstGeom prst="ellipse">
            <a:avLst/>
          </a:prstGeom>
          <a:solidFill>
            <a:srgbClr val="FF0000">
              <a:alpha val="60001"/>
            </a:srgbClr>
          </a:solidFill>
          <a:ln w="9525">
            <a:solidFill>
              <a:schemeClr val="tx1"/>
            </a:solidFill>
            <a:round/>
            <a:headEnd/>
            <a:tailEnd/>
          </a:ln>
          <a:effectLst/>
        </p:spPr>
        <p:txBody>
          <a:bodyPr wrap="none" anchor="ctr"/>
          <a:lstStyle/>
          <a:p>
            <a:endParaRPr lang="en-US"/>
          </a:p>
        </p:txBody>
      </p:sp>
      <p:sp>
        <p:nvSpPr>
          <p:cNvPr id="139273" name="Oval 9"/>
          <p:cNvSpPr>
            <a:spLocks noChangeArrowheads="1"/>
          </p:cNvSpPr>
          <p:nvPr/>
        </p:nvSpPr>
        <p:spPr bwMode="auto">
          <a:xfrm>
            <a:off x="5638800" y="2641421"/>
            <a:ext cx="533400" cy="533400"/>
          </a:xfrm>
          <a:prstGeom prst="ellipse">
            <a:avLst/>
          </a:prstGeom>
          <a:solidFill>
            <a:srgbClr val="FF0000">
              <a:alpha val="60001"/>
            </a:srgbClr>
          </a:solidFill>
          <a:ln w="9525">
            <a:solidFill>
              <a:schemeClr val="tx1"/>
            </a:solidFill>
            <a:round/>
            <a:headEnd/>
            <a:tailEnd/>
          </a:ln>
          <a:effectLst/>
        </p:spPr>
        <p:txBody>
          <a:bodyPr wrap="none" anchor="ctr"/>
          <a:lstStyle/>
          <a:p>
            <a:endParaRPr lang="en-US"/>
          </a:p>
        </p:txBody>
      </p:sp>
      <p:sp>
        <p:nvSpPr>
          <p:cNvPr id="139274" name="Text Box 10"/>
          <p:cNvSpPr txBox="1">
            <a:spLocks noChangeArrowheads="1"/>
          </p:cNvSpPr>
          <p:nvPr/>
        </p:nvSpPr>
        <p:spPr bwMode="auto">
          <a:xfrm>
            <a:off x="5029200" y="5562600"/>
            <a:ext cx="3581400" cy="1200329"/>
          </a:xfrm>
          <a:prstGeom prst="rect">
            <a:avLst/>
          </a:prstGeom>
          <a:noFill/>
          <a:ln w="9525">
            <a:noFill/>
            <a:miter lim="800000"/>
            <a:headEnd/>
            <a:tailEnd/>
          </a:ln>
          <a:effectLst/>
        </p:spPr>
        <p:txBody>
          <a:bodyPr wrap="square">
            <a:spAutoFit/>
          </a:bodyPr>
          <a:lstStyle/>
          <a:p>
            <a:pPr>
              <a:spcBef>
                <a:spcPct val="50000"/>
              </a:spcBef>
            </a:pPr>
            <a:r>
              <a:rPr lang="en-US" b="0" dirty="0"/>
              <a:t>Decay photon impact positions for </a:t>
            </a:r>
            <a:r>
              <a:rPr lang="en-US" dirty="0">
                <a:solidFill>
                  <a:srgbClr val="0033CC"/>
                </a:solidFill>
              </a:rPr>
              <a:t>low</a:t>
            </a:r>
            <a:r>
              <a:rPr lang="en-US" dirty="0"/>
              <a:t> </a:t>
            </a:r>
            <a:r>
              <a:rPr lang="en-US" b="0" dirty="0"/>
              <a:t>and</a:t>
            </a:r>
            <a:r>
              <a:rPr lang="en-US" dirty="0">
                <a:solidFill>
                  <a:srgbClr val="FF0000"/>
                </a:solidFill>
              </a:rPr>
              <a:t> high </a:t>
            </a:r>
            <a:r>
              <a:rPr lang="en-US" b="0" dirty="0"/>
              <a:t>energy </a:t>
            </a:r>
            <a:r>
              <a:rPr lang="en-US" b="0" dirty="0">
                <a:sym typeface="Symbol" pitchFamily="18" charset="2"/>
              </a:rPr>
              <a:t></a:t>
            </a:r>
            <a:r>
              <a:rPr lang="en-US" b="0" baseline="30000" dirty="0">
                <a:sym typeface="Symbol" pitchFamily="18" charset="2"/>
              </a:rPr>
              <a:t>0</a:t>
            </a:r>
            <a:r>
              <a:rPr lang="en-US" b="0" dirty="0"/>
              <a:t>’</a:t>
            </a:r>
            <a:r>
              <a:rPr lang="en-US" dirty="0"/>
              <a: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2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92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92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92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6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926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926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926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926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926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9269">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9269">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9269">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9269">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926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animBg="1"/>
      <p:bldP spid="139271" grpId="0" animBg="1"/>
      <p:bldP spid="139272" grpId="0" animBg="1"/>
      <p:bldP spid="139273" grpId="0" animBg="1"/>
      <p:bldP spid="13927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0"/>
          </p:nvPr>
        </p:nvSpPr>
        <p:spPr/>
        <p:txBody>
          <a:bodyPr/>
          <a:lstStyle/>
          <a:p>
            <a:fld id="{9B984B24-56AD-48B1-89D3-664918413B13}" type="slidenum">
              <a:rPr lang="en-US"/>
              <a:pPr/>
              <a:t>81</a:t>
            </a:fld>
            <a:endParaRPr lang="en-US"/>
          </a:p>
        </p:txBody>
      </p:sp>
      <p:sp>
        <p:nvSpPr>
          <p:cNvPr id="132099" name="Rectangle 3"/>
          <p:cNvSpPr>
            <a:spLocks noChangeArrowheads="1"/>
          </p:cNvSpPr>
          <p:nvPr/>
        </p:nvSpPr>
        <p:spPr bwMode="auto">
          <a:xfrm>
            <a:off x="704850" y="4876800"/>
            <a:ext cx="2724150" cy="366713"/>
          </a:xfrm>
          <a:prstGeom prst="rect">
            <a:avLst/>
          </a:prstGeom>
          <a:noFill/>
          <a:ln w="9525">
            <a:noFill/>
            <a:miter lim="800000"/>
            <a:headEnd/>
            <a:tailEnd/>
          </a:ln>
          <a:effectLst/>
        </p:spPr>
        <p:txBody>
          <a:bodyPr wrap="none" anchor="ctr">
            <a:spAutoFit/>
          </a:bodyPr>
          <a:lstStyle/>
          <a:p>
            <a:r>
              <a:rPr lang="en-US" b="0" dirty="0"/>
              <a:t>Phys. Rev. D 74, 094011</a:t>
            </a:r>
          </a:p>
        </p:txBody>
      </p:sp>
      <p:pic>
        <p:nvPicPr>
          <p:cNvPr id="132100" name="Picture 4" descr="central_an_theory_comp"/>
          <p:cNvPicPr>
            <a:picLocks noGrp="1" noChangeAspect="1" noChangeArrowheads="1"/>
          </p:cNvPicPr>
          <p:nvPr>
            <p:ph sz="half" idx="2"/>
          </p:nvPr>
        </p:nvPicPr>
        <p:blipFill>
          <a:blip r:embed="rId3" cstate="print">
            <a:clrChange>
              <a:clrFrom>
                <a:srgbClr val="FFFFFF"/>
              </a:clrFrom>
              <a:clrTo>
                <a:srgbClr val="FFFFFF">
                  <a:alpha val="0"/>
                </a:srgbClr>
              </a:clrTo>
            </a:clrChange>
          </a:blip>
          <a:srcRect/>
          <a:stretch>
            <a:fillRect/>
          </a:stretch>
        </p:blipFill>
        <p:spPr>
          <a:xfrm>
            <a:off x="228600" y="1066800"/>
            <a:ext cx="4038600" cy="3903663"/>
          </a:xfrm>
          <a:solidFill>
            <a:schemeClr val="bg1"/>
          </a:solidFill>
          <a:ln/>
        </p:spPr>
      </p:pic>
      <p:sp>
        <p:nvSpPr>
          <p:cNvPr id="132101" name="Text Box 5"/>
          <p:cNvSpPr txBox="1">
            <a:spLocks noChangeArrowheads="1"/>
          </p:cNvSpPr>
          <p:nvPr/>
        </p:nvSpPr>
        <p:spPr bwMode="auto">
          <a:xfrm>
            <a:off x="152400" y="5287963"/>
            <a:ext cx="8763000" cy="1616075"/>
          </a:xfrm>
          <a:prstGeom prst="rect">
            <a:avLst/>
          </a:prstGeom>
          <a:noFill/>
          <a:ln w="9525">
            <a:noFill/>
            <a:miter lim="800000"/>
            <a:headEnd/>
            <a:tailEnd/>
          </a:ln>
          <a:effectLst/>
        </p:spPr>
        <p:txBody>
          <a:bodyPr>
            <a:spAutoFit/>
          </a:bodyPr>
          <a:lstStyle/>
          <a:p>
            <a:pPr>
              <a:buFontTx/>
              <a:buChar char="•"/>
            </a:pPr>
            <a:r>
              <a:rPr lang="en-US" sz="2000" b="0">
                <a:solidFill>
                  <a:schemeClr val="hlink"/>
                </a:solidFill>
              </a:rPr>
              <a:t>Cyan: Gluon Sivers Function at positivity bound, no sea quark Sivers</a:t>
            </a:r>
          </a:p>
          <a:p>
            <a:pPr>
              <a:buFontTx/>
              <a:buChar char="•"/>
            </a:pPr>
            <a:r>
              <a:rPr lang="en-US" sz="2000" b="0">
                <a:solidFill>
                  <a:srgbClr val="FF0000"/>
                </a:solidFill>
              </a:rPr>
              <a:t>Thick Red: Gluon Sivers parameterized to be 1 sigma from PHENIX </a:t>
            </a:r>
            <a:r>
              <a:rPr lang="en-US" sz="2000" b="0">
                <a:solidFill>
                  <a:srgbClr val="FF0000"/>
                </a:solidFill>
                <a:sym typeface="Symbol" pitchFamily="18" charset="2"/>
              </a:rPr>
              <a:t></a:t>
            </a:r>
            <a:r>
              <a:rPr lang="en-US" sz="2000" b="0" baseline="30000">
                <a:solidFill>
                  <a:srgbClr val="FF0000"/>
                </a:solidFill>
              </a:rPr>
              <a:t>0</a:t>
            </a:r>
            <a:r>
              <a:rPr lang="en-US" sz="2000" b="0">
                <a:solidFill>
                  <a:srgbClr val="FF0000"/>
                </a:solidFill>
              </a:rPr>
              <a:t> A</a:t>
            </a:r>
            <a:r>
              <a:rPr lang="en-US" sz="2000" b="0" baseline="-25000">
                <a:solidFill>
                  <a:srgbClr val="FF0000"/>
                </a:solidFill>
              </a:rPr>
              <a:t>N</a:t>
            </a:r>
          </a:p>
          <a:p>
            <a:pPr>
              <a:buFontTx/>
              <a:buChar char="•"/>
            </a:pPr>
            <a:r>
              <a:rPr lang="en-US" sz="2000" b="0">
                <a:solidFill>
                  <a:schemeClr val="accent2"/>
                </a:solidFill>
              </a:rPr>
              <a:t>Blue: Asymmetry from Sea quark Sivers at positivity bound</a:t>
            </a:r>
          </a:p>
          <a:p>
            <a:pPr>
              <a:buFontTx/>
              <a:buChar char="•"/>
            </a:pPr>
            <a:r>
              <a:rPr lang="en-US" sz="2000" b="0">
                <a:solidFill>
                  <a:srgbClr val="006600"/>
                </a:solidFill>
              </a:rPr>
              <a:t>Green: Asymmetry from Gluon Sivers for case of sea quark at positivity bound</a:t>
            </a:r>
          </a:p>
        </p:txBody>
      </p:sp>
      <p:sp>
        <p:nvSpPr>
          <p:cNvPr id="132102" name="Text Box 6"/>
          <p:cNvSpPr txBox="1">
            <a:spLocks noChangeArrowheads="1"/>
          </p:cNvSpPr>
          <p:nvPr/>
        </p:nvSpPr>
        <p:spPr bwMode="auto">
          <a:xfrm>
            <a:off x="4572000" y="1143000"/>
            <a:ext cx="4800600" cy="366713"/>
          </a:xfrm>
          <a:prstGeom prst="rect">
            <a:avLst/>
          </a:prstGeom>
          <a:noFill/>
          <a:ln w="9525">
            <a:noFill/>
            <a:miter lim="800000"/>
            <a:headEnd/>
            <a:tailEnd/>
          </a:ln>
          <a:effectLst/>
        </p:spPr>
        <p:txBody>
          <a:bodyPr>
            <a:spAutoFit/>
          </a:bodyPr>
          <a:lstStyle/>
          <a:p>
            <a:pPr>
              <a:spcBef>
                <a:spcPct val="50000"/>
              </a:spcBef>
              <a:buClr>
                <a:srgbClr val="0033CC"/>
              </a:buClr>
              <a:buSzPct val="130000"/>
              <a:buFont typeface="Wingdings" pitchFamily="2" charset="2"/>
              <a:buChar char="§"/>
            </a:pPr>
            <a:endParaRPr lang="en-US" b="0">
              <a:sym typeface="Wingdings" pitchFamily="2" charset="2"/>
            </a:endParaRPr>
          </a:p>
        </p:txBody>
      </p:sp>
      <p:sp>
        <p:nvSpPr>
          <p:cNvPr id="132103" name="Rectangle 7"/>
          <p:cNvSpPr>
            <a:spLocks noGrp="1" noChangeArrowheads="1"/>
          </p:cNvSpPr>
          <p:nvPr>
            <p:ph type="title"/>
          </p:nvPr>
        </p:nvSpPr>
        <p:spPr>
          <a:noFill/>
          <a:ln/>
        </p:spPr>
        <p:txBody>
          <a:bodyPr/>
          <a:lstStyle/>
          <a:p>
            <a:r>
              <a:rPr lang="en-US" sz="3600" dirty="0" err="1" smtClean="0">
                <a:latin typeface="Times New Roman" pitchFamily="18" charset="0"/>
              </a:rPr>
              <a:t>Midrapidity</a:t>
            </a:r>
            <a:r>
              <a:rPr lang="en-US" sz="3600" dirty="0" smtClean="0">
                <a:latin typeface="Times New Roman" pitchFamily="18" charset="0"/>
              </a:rPr>
              <a:t> Neutral </a:t>
            </a:r>
            <a:r>
              <a:rPr lang="en-US" sz="3600" dirty="0" err="1" smtClean="0">
                <a:latin typeface="Times New Roman" pitchFamily="18" charset="0"/>
              </a:rPr>
              <a:t>Pion</a:t>
            </a:r>
            <a:r>
              <a:rPr lang="en-US" sz="3600" dirty="0" smtClean="0">
                <a:latin typeface="Times New Roman" pitchFamily="18" charset="0"/>
              </a:rPr>
              <a:t> SSA: </a:t>
            </a:r>
            <a:r>
              <a:rPr lang="en-US" sz="3600" dirty="0" smtClean="0"/>
              <a:t>Limit </a:t>
            </a:r>
            <a:r>
              <a:rPr lang="en-US" sz="3600" dirty="0"/>
              <a:t>on Gluon </a:t>
            </a:r>
            <a:r>
              <a:rPr lang="en-US" sz="3600" dirty="0" err="1"/>
              <a:t>Sivers</a:t>
            </a:r>
            <a:r>
              <a:rPr lang="en-US" sz="3600" dirty="0"/>
              <a:t> Function</a:t>
            </a:r>
          </a:p>
        </p:txBody>
      </p:sp>
      <p:sp>
        <p:nvSpPr>
          <p:cNvPr id="132104" name="Rectangle 8"/>
          <p:cNvSpPr>
            <a:spLocks noChangeArrowheads="1"/>
          </p:cNvSpPr>
          <p:nvPr/>
        </p:nvSpPr>
        <p:spPr bwMode="auto">
          <a:xfrm>
            <a:off x="4343400" y="1295400"/>
            <a:ext cx="4648200" cy="3733800"/>
          </a:xfrm>
          <a:prstGeom prst="rect">
            <a:avLst/>
          </a:prstGeom>
          <a:noFill/>
          <a:ln w="9525">
            <a:noFill/>
            <a:miter lim="800000"/>
            <a:headEnd/>
            <a:tailEnd/>
          </a:ln>
          <a:effectLst/>
        </p:spPr>
        <p:txBody>
          <a:bodyPr/>
          <a:lstStyle/>
          <a:p>
            <a:pPr marL="342900" indent="-342900">
              <a:spcBef>
                <a:spcPct val="20000"/>
              </a:spcBef>
              <a:buClr>
                <a:schemeClr val="accent2"/>
              </a:buClr>
              <a:buSzPct val="130000"/>
              <a:buFont typeface="Wingdings" pitchFamily="2" charset="2"/>
              <a:buChar char="§"/>
            </a:pPr>
            <a:r>
              <a:rPr lang="en-US" b="0" dirty="0"/>
              <a:t>Data points: </a:t>
            </a:r>
            <a:r>
              <a:rPr lang="en-US" dirty="0">
                <a:sym typeface="Symbol" pitchFamily="18" charset="2"/>
              </a:rPr>
              <a:t></a:t>
            </a:r>
            <a:r>
              <a:rPr lang="en-US" b="0" baseline="30000" dirty="0">
                <a:sym typeface="Symbol" pitchFamily="18" charset="2"/>
              </a:rPr>
              <a:t>0</a:t>
            </a:r>
            <a:r>
              <a:rPr lang="en-US" b="0" dirty="0"/>
              <a:t> A</a:t>
            </a:r>
            <a:r>
              <a:rPr lang="en-US" b="0" baseline="-25000" dirty="0"/>
              <a:t>N</a:t>
            </a:r>
            <a:r>
              <a:rPr lang="en-US" b="0" dirty="0"/>
              <a:t> at </a:t>
            </a:r>
            <a:r>
              <a:rPr lang="en-US" b="0" dirty="0" err="1"/>
              <a:t>x</a:t>
            </a:r>
            <a:r>
              <a:rPr lang="en-US" b="0" baseline="-25000" dirty="0" err="1"/>
              <a:t>F</a:t>
            </a:r>
            <a:r>
              <a:rPr lang="en-US" b="0" dirty="0"/>
              <a:t>=0</a:t>
            </a:r>
          </a:p>
          <a:p>
            <a:pPr marL="342900" indent="-342900">
              <a:spcBef>
                <a:spcPct val="20000"/>
              </a:spcBef>
              <a:buClr>
                <a:schemeClr val="accent2"/>
              </a:buClr>
              <a:buSzPct val="130000"/>
              <a:buFont typeface="Wingdings" pitchFamily="2" charset="2"/>
              <a:buChar char="§"/>
            </a:pPr>
            <a:r>
              <a:rPr lang="en-US" b="0" dirty="0">
                <a:sym typeface="Wingdings" pitchFamily="2" charset="2"/>
              </a:rPr>
              <a:t>Leading order </a:t>
            </a:r>
            <a:r>
              <a:rPr lang="en-US" b="0" dirty="0" smtClean="0">
                <a:sym typeface="Wingdings" pitchFamily="2" charset="2"/>
              </a:rPr>
              <a:t>model-dependent </a:t>
            </a:r>
            <a:r>
              <a:rPr lang="en-US" b="0" dirty="0">
                <a:sym typeface="Wingdings" pitchFamily="2" charset="2"/>
              </a:rPr>
              <a:t/>
            </a:r>
            <a:br>
              <a:rPr lang="en-US" b="0" dirty="0">
                <a:sym typeface="Wingdings" pitchFamily="2" charset="2"/>
              </a:rPr>
            </a:br>
            <a:r>
              <a:rPr lang="en-US" b="0" dirty="0">
                <a:sym typeface="Wingdings" pitchFamily="2" charset="2"/>
              </a:rPr>
              <a:t>constraints on gluon </a:t>
            </a:r>
            <a:r>
              <a:rPr lang="en-US" b="0" dirty="0" err="1">
                <a:sym typeface="Wingdings" pitchFamily="2" charset="2"/>
              </a:rPr>
              <a:t>Sivers</a:t>
            </a:r>
            <a:r>
              <a:rPr lang="en-US" b="0" dirty="0">
                <a:sym typeface="Wingdings" pitchFamily="2" charset="2"/>
              </a:rPr>
              <a:t> function </a:t>
            </a:r>
          </a:p>
          <a:p>
            <a:pPr marL="342900" indent="-342900">
              <a:spcBef>
                <a:spcPct val="20000"/>
              </a:spcBef>
              <a:buClr>
                <a:schemeClr val="accent2"/>
              </a:buClr>
              <a:buSzPct val="130000"/>
              <a:buFont typeface="Wingdings" pitchFamily="2" charset="2"/>
              <a:buChar char="§"/>
            </a:pPr>
            <a:r>
              <a:rPr lang="en-US" b="0" dirty="0">
                <a:sym typeface="Wingdings" pitchFamily="2" charset="2"/>
              </a:rPr>
              <a:t>Similar storyline to A</a:t>
            </a:r>
            <a:r>
              <a:rPr lang="en-US" b="0" baseline="-25000" dirty="0">
                <a:sym typeface="Wingdings" pitchFamily="2" charset="2"/>
              </a:rPr>
              <a:t>LL</a:t>
            </a:r>
          </a:p>
          <a:p>
            <a:pPr marL="742950" lvl="1" indent="-285750">
              <a:spcBef>
                <a:spcPct val="20000"/>
              </a:spcBef>
              <a:buClr>
                <a:schemeClr val="accent2"/>
              </a:buClr>
              <a:buFont typeface="Arial" pitchFamily="34" charset="0"/>
              <a:buChar char="–"/>
            </a:pPr>
            <a:r>
              <a:rPr lang="en-US" sz="1600" b="0" dirty="0">
                <a:sym typeface="Wingdings" pitchFamily="2" charset="2"/>
              </a:rPr>
              <a:t>Initial data rules out maximally polarized distributions</a:t>
            </a:r>
          </a:p>
          <a:p>
            <a:pPr marL="742950" lvl="1" indent="-285750">
              <a:spcBef>
                <a:spcPct val="20000"/>
              </a:spcBef>
              <a:buClr>
                <a:schemeClr val="accent2"/>
              </a:buClr>
              <a:buFont typeface="Arial" pitchFamily="34" charset="0"/>
              <a:buChar char="–"/>
            </a:pPr>
            <a:r>
              <a:rPr lang="en-US" sz="1600" b="0" dirty="0">
                <a:sym typeface="Wingdings" pitchFamily="2" charset="2"/>
              </a:rPr>
              <a:t> Later data puts precise determination on distribution</a:t>
            </a:r>
          </a:p>
          <a:p>
            <a:pPr marL="342900" indent="-342900">
              <a:spcBef>
                <a:spcPct val="20000"/>
              </a:spcBef>
              <a:buClr>
                <a:schemeClr val="accent2"/>
              </a:buClr>
              <a:buSzPct val="130000"/>
              <a:buFont typeface="Wingdings" pitchFamily="2" charset="2"/>
              <a:buChar char="§"/>
            </a:pPr>
            <a:endParaRPr lang="en-US" b="0"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6"/>
          <p:cNvSpPr>
            <a:spLocks noGrp="1"/>
          </p:cNvSpPr>
          <p:nvPr>
            <p:ph type="sldNum" sz="quarter" idx="10"/>
          </p:nvPr>
        </p:nvSpPr>
        <p:spPr/>
        <p:txBody>
          <a:bodyPr/>
          <a:lstStyle/>
          <a:p>
            <a:fld id="{945BD9E1-EFD1-4FF5-A831-2680A65C9218}" type="slidenum">
              <a:rPr lang="en-US"/>
              <a:pPr/>
              <a:t>82</a:t>
            </a:fld>
            <a:endParaRPr lang="en-US"/>
          </a:p>
        </p:txBody>
      </p:sp>
      <p:sp>
        <p:nvSpPr>
          <p:cNvPr id="8206" name="Rectangle 14"/>
          <p:cNvSpPr>
            <a:spLocks noGrp="1" noChangeArrowheads="1"/>
          </p:cNvSpPr>
          <p:nvPr>
            <p:ph type="title" sz="quarter"/>
          </p:nvPr>
        </p:nvSpPr>
        <p:spPr/>
        <p:txBody>
          <a:bodyPr/>
          <a:lstStyle/>
          <a:p>
            <a:r>
              <a:rPr lang="en-US" sz="3600" dirty="0" smtClean="0"/>
              <a:t>Constraints </a:t>
            </a:r>
            <a:r>
              <a:rPr lang="en-US" sz="3600" dirty="0"/>
              <a:t>on </a:t>
            </a:r>
            <a:r>
              <a:rPr lang="en-US" sz="3600" dirty="0" err="1"/>
              <a:t>Sivers</a:t>
            </a:r>
            <a:r>
              <a:rPr lang="en-US" sz="3600" dirty="0"/>
              <a:t> Function: </a:t>
            </a:r>
            <a:r>
              <a:rPr lang="en-US" sz="3600" dirty="0" smtClean="0"/>
              <a:t/>
            </a:r>
            <a:br>
              <a:rPr lang="en-US" sz="3600" dirty="0" smtClean="0"/>
            </a:br>
            <a:r>
              <a:rPr lang="en-US" sz="3600" dirty="0" smtClean="0"/>
              <a:t>Heavy </a:t>
            </a:r>
            <a:r>
              <a:rPr lang="en-US" sz="3600" dirty="0"/>
              <a:t>Flavor</a:t>
            </a:r>
          </a:p>
        </p:txBody>
      </p:sp>
      <p:pic>
        <p:nvPicPr>
          <p:cNvPr id="8224" name="Picture 32" descr="AN_xF_D"/>
          <p:cNvPicPr>
            <a:picLocks noGrp="1" noChangeAspect="1" noChangeArrowheads="1"/>
          </p:cNvPicPr>
          <p:nvPr>
            <p:ph sz="quarter" idx="1"/>
          </p:nvPr>
        </p:nvPicPr>
        <p:blipFill>
          <a:blip r:embed="rId3" cstate="print"/>
          <a:srcRect/>
          <a:stretch>
            <a:fillRect/>
          </a:stretch>
        </p:blipFill>
        <p:spPr>
          <a:xfrm>
            <a:off x="3886200" y="1295400"/>
            <a:ext cx="3708400" cy="2514600"/>
          </a:xfrm>
          <a:noFill/>
          <a:ln/>
        </p:spPr>
      </p:pic>
      <p:pic>
        <p:nvPicPr>
          <p:cNvPr id="8228" name="Picture 36"/>
          <p:cNvPicPr>
            <a:picLocks noGrp="1" noChangeAspect="1" noChangeArrowheads="1"/>
          </p:cNvPicPr>
          <p:nvPr>
            <p:ph sz="quarter" idx="2"/>
          </p:nvPr>
        </p:nvPicPr>
        <p:blipFill>
          <a:blip r:embed="rId4" cstate="print"/>
          <a:srcRect/>
          <a:stretch>
            <a:fillRect/>
          </a:stretch>
        </p:blipFill>
        <p:spPr>
          <a:xfrm>
            <a:off x="1" y="990600"/>
            <a:ext cx="2894928" cy="1600200"/>
          </a:xfrm>
          <a:noFill/>
          <a:ln/>
        </p:spPr>
      </p:pic>
      <p:sp>
        <p:nvSpPr>
          <p:cNvPr id="8208" name="Text Box 16"/>
          <p:cNvSpPr txBox="1">
            <a:spLocks noChangeArrowheads="1"/>
          </p:cNvSpPr>
          <p:nvPr/>
        </p:nvSpPr>
        <p:spPr bwMode="auto">
          <a:xfrm>
            <a:off x="-14514" y="2692837"/>
            <a:ext cx="3048000" cy="3631763"/>
          </a:xfrm>
          <a:prstGeom prst="rect">
            <a:avLst/>
          </a:prstGeom>
          <a:noFill/>
          <a:ln w="9525">
            <a:noFill/>
            <a:miter lim="800000"/>
            <a:headEnd/>
            <a:tailEnd/>
          </a:ln>
          <a:effectLst/>
        </p:spPr>
        <p:txBody>
          <a:bodyPr wrap="square">
            <a:spAutoFit/>
          </a:bodyPr>
          <a:lstStyle/>
          <a:p>
            <a:pPr>
              <a:spcBef>
                <a:spcPct val="50000"/>
              </a:spcBef>
            </a:pPr>
            <a:r>
              <a:rPr lang="en-US" sz="2000" b="0" dirty="0"/>
              <a:t>D meson </a:t>
            </a:r>
            <a:r>
              <a:rPr lang="en-US" sz="2000" b="0" dirty="0" smtClean="0"/>
              <a:t>A</a:t>
            </a:r>
            <a:r>
              <a:rPr lang="en-US" sz="2000" b="0" baseline="-25000" dirty="0" smtClean="0"/>
              <a:t>N</a:t>
            </a:r>
            <a:endParaRPr lang="en-US" sz="2000" dirty="0" smtClean="0"/>
          </a:p>
          <a:p>
            <a:pPr>
              <a:spcBef>
                <a:spcPct val="50000"/>
              </a:spcBef>
              <a:buFontTx/>
              <a:buChar char="•"/>
            </a:pPr>
            <a:r>
              <a:rPr lang="en-US" sz="2000" b="0" dirty="0" smtClean="0"/>
              <a:t> </a:t>
            </a:r>
            <a:r>
              <a:rPr lang="en-US" sz="2000" b="0" dirty="0"/>
              <a:t>Production dominated by gluon-gluon fusion at RHIC </a:t>
            </a:r>
            <a:r>
              <a:rPr lang="en-US" sz="2000" b="0" dirty="0" smtClean="0"/>
              <a:t>energy</a:t>
            </a:r>
            <a:endParaRPr lang="en-US" sz="2000" b="0" dirty="0"/>
          </a:p>
          <a:p>
            <a:pPr>
              <a:spcBef>
                <a:spcPct val="50000"/>
              </a:spcBef>
              <a:buFontTx/>
              <a:buChar char="•"/>
            </a:pPr>
            <a:r>
              <a:rPr lang="en-US" sz="2000" b="0" dirty="0"/>
              <a:t> Gluon </a:t>
            </a:r>
            <a:r>
              <a:rPr lang="en-US" sz="2000" b="0" dirty="0" err="1"/>
              <a:t>transversity</a:t>
            </a:r>
            <a:r>
              <a:rPr lang="en-US" sz="2000" b="0" dirty="0"/>
              <a:t> zero </a:t>
            </a:r>
            <a:br>
              <a:rPr lang="en-US" sz="2000" b="0" dirty="0"/>
            </a:br>
            <a:r>
              <a:rPr lang="en-US" sz="2000" b="0" dirty="0">
                <a:sym typeface="Wingdings" pitchFamily="2" charset="2"/>
              </a:rPr>
              <a:t>Asymmetry c</a:t>
            </a:r>
            <a:r>
              <a:rPr lang="en-US" sz="2000" b="0" dirty="0"/>
              <a:t>annot originate from </a:t>
            </a:r>
            <a:r>
              <a:rPr lang="en-US" sz="2000" b="0" dirty="0" err="1"/>
              <a:t>Transversity</a:t>
            </a:r>
            <a:r>
              <a:rPr lang="en-US" sz="2000" b="0" dirty="0"/>
              <a:t> x  Collins</a:t>
            </a:r>
          </a:p>
          <a:p>
            <a:pPr>
              <a:spcBef>
                <a:spcPct val="50000"/>
              </a:spcBef>
              <a:buFontTx/>
              <a:buChar char="•"/>
            </a:pPr>
            <a:r>
              <a:rPr lang="en-US" sz="2000" b="0" dirty="0"/>
              <a:t> Sensitive to gluon </a:t>
            </a:r>
            <a:r>
              <a:rPr lang="en-US" sz="2000" b="0" dirty="0" err="1"/>
              <a:t>Sivers</a:t>
            </a:r>
            <a:r>
              <a:rPr lang="en-US" sz="2000" b="0" dirty="0"/>
              <a:t> effect</a:t>
            </a:r>
          </a:p>
        </p:txBody>
      </p:sp>
      <p:sp>
        <p:nvSpPr>
          <p:cNvPr id="8222" name="Text Box 30"/>
          <p:cNvSpPr txBox="1">
            <a:spLocks noChangeArrowheads="1"/>
          </p:cNvSpPr>
          <p:nvPr/>
        </p:nvSpPr>
        <p:spPr bwMode="auto">
          <a:xfrm>
            <a:off x="3886200" y="3810000"/>
            <a:ext cx="3200400" cy="1190625"/>
          </a:xfrm>
          <a:prstGeom prst="rect">
            <a:avLst/>
          </a:prstGeom>
          <a:noFill/>
          <a:ln w="9525">
            <a:noFill/>
            <a:miter lim="800000"/>
            <a:headEnd/>
            <a:tailEnd/>
          </a:ln>
          <a:effectLst/>
        </p:spPr>
        <p:txBody>
          <a:bodyPr>
            <a:spAutoFit/>
          </a:bodyPr>
          <a:lstStyle/>
          <a:p>
            <a:pPr>
              <a:spcBef>
                <a:spcPct val="50000"/>
              </a:spcBef>
            </a:pPr>
            <a:r>
              <a:rPr lang="en-US">
                <a:solidFill>
                  <a:srgbClr val="008000"/>
                </a:solidFill>
              </a:rPr>
              <a:t>Gluon Sivers=Max</a:t>
            </a:r>
            <a:br>
              <a:rPr lang="en-US">
                <a:solidFill>
                  <a:srgbClr val="008000"/>
                </a:solidFill>
              </a:rPr>
            </a:br>
            <a:r>
              <a:rPr lang="en-US">
                <a:solidFill>
                  <a:srgbClr val="008000"/>
                </a:solidFill>
              </a:rPr>
              <a:t>Quark Sivers=0</a:t>
            </a:r>
            <a:br>
              <a:rPr lang="en-US">
                <a:solidFill>
                  <a:srgbClr val="008000"/>
                </a:solidFill>
              </a:rPr>
            </a:br>
            <a:r>
              <a:rPr lang="en-US">
                <a:solidFill>
                  <a:schemeClr val="accent2"/>
                </a:solidFill>
              </a:rPr>
              <a:t>Gluon Sivers=0</a:t>
            </a:r>
            <a:br>
              <a:rPr lang="en-US">
                <a:solidFill>
                  <a:schemeClr val="accent2"/>
                </a:solidFill>
              </a:rPr>
            </a:br>
            <a:r>
              <a:rPr lang="en-US">
                <a:solidFill>
                  <a:schemeClr val="accent2"/>
                </a:solidFill>
              </a:rPr>
              <a:t>Quark Sivers=Max</a:t>
            </a:r>
          </a:p>
        </p:txBody>
      </p:sp>
      <p:sp>
        <p:nvSpPr>
          <p:cNvPr id="8226" name="Text Box 34"/>
          <p:cNvSpPr txBox="1">
            <a:spLocks noChangeArrowheads="1"/>
          </p:cNvSpPr>
          <p:nvPr/>
        </p:nvSpPr>
        <p:spPr bwMode="auto">
          <a:xfrm>
            <a:off x="0" y="3581400"/>
            <a:ext cx="4572000" cy="366713"/>
          </a:xfrm>
          <a:prstGeom prst="rect">
            <a:avLst/>
          </a:prstGeom>
          <a:noFill/>
          <a:ln w="9525">
            <a:noFill/>
            <a:miter lim="800000"/>
            <a:headEnd/>
            <a:tailEnd/>
          </a:ln>
          <a:effectLst/>
        </p:spPr>
        <p:txBody>
          <a:bodyPr>
            <a:spAutoFit/>
          </a:bodyPr>
          <a:lstStyle/>
          <a:p>
            <a:pPr>
              <a:spcBef>
                <a:spcPct val="50000"/>
              </a:spcBef>
            </a:pPr>
            <a:endParaRPr lang="en-US" b="0"/>
          </a:p>
        </p:txBody>
      </p:sp>
      <p:sp>
        <p:nvSpPr>
          <p:cNvPr id="8227" name="Text Box 35"/>
          <p:cNvSpPr txBox="1">
            <a:spLocks noChangeArrowheads="1"/>
          </p:cNvSpPr>
          <p:nvPr/>
        </p:nvSpPr>
        <p:spPr bwMode="auto">
          <a:xfrm>
            <a:off x="4572000" y="914400"/>
            <a:ext cx="4572000" cy="457200"/>
          </a:xfrm>
          <a:prstGeom prst="rect">
            <a:avLst/>
          </a:prstGeom>
          <a:noFill/>
          <a:ln w="9525">
            <a:noFill/>
            <a:miter lim="800000"/>
            <a:headEnd/>
            <a:tailEnd/>
          </a:ln>
          <a:effectLst/>
        </p:spPr>
        <p:txBody>
          <a:bodyPr>
            <a:spAutoFit/>
          </a:bodyPr>
          <a:lstStyle/>
          <a:p>
            <a:pPr>
              <a:spcBef>
                <a:spcPct val="50000"/>
              </a:spcBef>
            </a:pPr>
            <a:r>
              <a:rPr lang="en-US" sz="2400"/>
              <a:t>Theoretical predictions:</a:t>
            </a:r>
          </a:p>
        </p:txBody>
      </p:sp>
      <p:pic>
        <p:nvPicPr>
          <p:cNvPr id="8241" name="Picture 49"/>
          <p:cNvPicPr>
            <a:picLocks noGrp="1" noChangeAspect="1" noChangeArrowheads="1"/>
          </p:cNvPicPr>
          <p:nvPr>
            <p:ph sz="quarter" idx="4"/>
          </p:nvPr>
        </p:nvPicPr>
        <p:blipFill>
          <a:blip r:embed="rId5" cstate="print"/>
          <a:srcRect/>
          <a:stretch>
            <a:fillRect/>
          </a:stretch>
        </p:blipFill>
        <p:spPr>
          <a:xfrm>
            <a:off x="6045200" y="1295400"/>
            <a:ext cx="3098800" cy="2514600"/>
          </a:xfrm>
          <a:noFill/>
          <a:ln/>
        </p:spPr>
      </p:pic>
      <p:pic>
        <p:nvPicPr>
          <p:cNvPr id="8239" name="Picture 47"/>
          <p:cNvPicPr>
            <a:picLocks noGrp="1" noChangeAspect="1" noChangeArrowheads="1"/>
          </p:cNvPicPr>
          <p:nvPr>
            <p:ph sz="quarter" idx="3"/>
          </p:nvPr>
        </p:nvPicPr>
        <p:blipFill>
          <a:blip r:embed="rId6" cstate="print"/>
          <a:srcRect/>
          <a:stretch>
            <a:fillRect/>
          </a:stretch>
        </p:blipFill>
        <p:spPr>
          <a:xfrm>
            <a:off x="2895600" y="1295400"/>
            <a:ext cx="3149600" cy="2573338"/>
          </a:xfrm>
          <a:noFill/>
          <a:ln/>
        </p:spPr>
      </p:pic>
      <p:sp>
        <p:nvSpPr>
          <p:cNvPr id="8245" name="Text Box 53"/>
          <p:cNvSpPr txBox="1">
            <a:spLocks noChangeArrowheads="1"/>
          </p:cNvSpPr>
          <p:nvPr/>
        </p:nvSpPr>
        <p:spPr bwMode="auto">
          <a:xfrm>
            <a:off x="3429000" y="3886200"/>
            <a:ext cx="5410200" cy="1879600"/>
          </a:xfrm>
          <a:prstGeom prst="rect">
            <a:avLst/>
          </a:prstGeom>
          <a:noFill/>
          <a:ln w="9525">
            <a:noFill/>
            <a:miter lim="800000"/>
            <a:headEnd/>
            <a:tailEnd/>
          </a:ln>
          <a:effectLst/>
        </p:spPr>
        <p:txBody>
          <a:bodyPr>
            <a:spAutoFit/>
          </a:bodyPr>
          <a:lstStyle/>
          <a:p>
            <a:pPr>
              <a:spcBef>
                <a:spcPct val="50000"/>
              </a:spcBef>
            </a:pPr>
            <a:r>
              <a:rPr lang="en-US">
                <a:solidFill>
                  <a:srgbClr val="FF0000"/>
                </a:solidFill>
              </a:rPr>
              <a:t>High twist </a:t>
            </a:r>
            <a:r>
              <a:rPr lang="en-US" b="0"/>
              <a:t>(PRD 78 114013)</a:t>
            </a:r>
            <a:br>
              <a:rPr lang="en-US" b="0"/>
            </a:br>
            <a:r>
              <a:rPr lang="en-US" b="0"/>
              <a:t>T</a:t>
            </a:r>
            <a:r>
              <a:rPr lang="en-US" b="0" baseline="-25000"/>
              <a:t>G</a:t>
            </a:r>
            <a:r>
              <a:rPr lang="en-US" b="0" baseline="30000"/>
              <a:t>(d)</a:t>
            </a:r>
            <a:r>
              <a:rPr lang="en-US" b="0"/>
              <a:t>, T</a:t>
            </a:r>
            <a:r>
              <a:rPr lang="en-US" b="0" baseline="-25000"/>
              <a:t>G</a:t>
            </a:r>
            <a:r>
              <a:rPr lang="en-US" b="0" baseline="30000"/>
              <a:t>(f)</a:t>
            </a:r>
            <a:r>
              <a:rPr lang="en-US" b="0"/>
              <a:t> twist 3 gluon correlators</a:t>
            </a:r>
            <a:endParaRPr lang="en-US" b="0" baseline="30000"/>
          </a:p>
          <a:p>
            <a:pPr>
              <a:spcBef>
                <a:spcPct val="50000"/>
              </a:spcBef>
              <a:buFontTx/>
              <a:buChar char="•"/>
            </a:pPr>
            <a:r>
              <a:rPr lang="en-US" b="0"/>
              <a:t> Solid: 	  T</a:t>
            </a:r>
            <a:r>
              <a:rPr lang="en-US" b="0" baseline="-25000"/>
              <a:t>G</a:t>
            </a:r>
            <a:r>
              <a:rPr lang="en-US" b="0" baseline="30000"/>
              <a:t>(d)</a:t>
            </a:r>
            <a:r>
              <a:rPr lang="en-US" b="0"/>
              <a:t>, T</a:t>
            </a:r>
            <a:r>
              <a:rPr lang="en-US" b="0" baseline="-25000"/>
              <a:t>G</a:t>
            </a:r>
            <a:r>
              <a:rPr lang="en-US" b="0" baseline="30000"/>
              <a:t>(f)</a:t>
            </a:r>
            <a:r>
              <a:rPr lang="en-US" b="0"/>
              <a:t> same sign</a:t>
            </a:r>
          </a:p>
          <a:p>
            <a:pPr>
              <a:spcBef>
                <a:spcPct val="50000"/>
              </a:spcBef>
              <a:buFontTx/>
              <a:buChar char="•"/>
            </a:pPr>
            <a:r>
              <a:rPr lang="en-US" b="0"/>
              <a:t> Dashed: T</a:t>
            </a:r>
            <a:r>
              <a:rPr lang="en-US" b="0" baseline="-25000"/>
              <a:t>G</a:t>
            </a:r>
            <a:r>
              <a:rPr lang="en-US" b="0" baseline="30000"/>
              <a:t>(d)</a:t>
            </a:r>
            <a:r>
              <a:rPr lang="en-US" b="0"/>
              <a:t>=T</a:t>
            </a:r>
            <a:r>
              <a:rPr lang="en-US" b="0" baseline="-25000"/>
              <a:t>G</a:t>
            </a:r>
            <a:r>
              <a:rPr lang="en-US" b="0" baseline="30000"/>
              <a:t>(f)</a:t>
            </a:r>
            <a:r>
              <a:rPr lang="en-US" b="0"/>
              <a:t>=0</a:t>
            </a:r>
          </a:p>
          <a:p>
            <a:pPr>
              <a:spcBef>
                <a:spcPct val="50000"/>
              </a:spcBef>
              <a:buFontTx/>
              <a:buChar char="•"/>
            </a:pPr>
            <a:r>
              <a:rPr lang="en-US" b="0"/>
              <a:t> Dotted:   T</a:t>
            </a:r>
            <a:r>
              <a:rPr lang="en-US" b="0" baseline="-25000"/>
              <a:t>G</a:t>
            </a:r>
            <a:r>
              <a:rPr lang="en-US" b="0" baseline="30000"/>
              <a:t>(d)</a:t>
            </a:r>
            <a:r>
              <a:rPr lang="en-US" b="0"/>
              <a:t>, T</a:t>
            </a:r>
            <a:r>
              <a:rPr lang="en-US" b="0" baseline="-25000"/>
              <a:t>G</a:t>
            </a:r>
            <a:r>
              <a:rPr lang="en-US" b="0" baseline="30000"/>
              <a:t>(f)</a:t>
            </a:r>
            <a:r>
              <a:rPr lang="en-US" b="0"/>
              <a:t> opposite sign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2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2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3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822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 grpId="0"/>
      <p:bldP spid="824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0"/>
          </p:nvPr>
        </p:nvSpPr>
        <p:spPr/>
        <p:txBody>
          <a:bodyPr/>
          <a:lstStyle/>
          <a:p>
            <a:fld id="{DE1ECF82-BED6-4C6D-8B9C-8BF1C452F922}" type="slidenum">
              <a:rPr lang="en-US"/>
              <a:pPr/>
              <a:t>83</a:t>
            </a:fld>
            <a:endParaRPr lang="en-US"/>
          </a:p>
        </p:txBody>
      </p:sp>
      <p:sp>
        <p:nvSpPr>
          <p:cNvPr id="87042" name="Rectangle 2"/>
          <p:cNvSpPr>
            <a:spLocks noGrp="1" noChangeArrowheads="1"/>
          </p:cNvSpPr>
          <p:nvPr>
            <p:ph type="title"/>
          </p:nvPr>
        </p:nvSpPr>
        <p:spPr/>
        <p:txBody>
          <a:bodyPr/>
          <a:lstStyle/>
          <a:p>
            <a:r>
              <a:rPr lang="en-US" sz="3600" dirty="0" smtClean="0"/>
              <a:t>Constraints </a:t>
            </a:r>
            <a:r>
              <a:rPr lang="en-US" sz="3600" dirty="0"/>
              <a:t>on </a:t>
            </a:r>
            <a:r>
              <a:rPr lang="en-US" sz="3600" dirty="0" err="1"/>
              <a:t>Sivers</a:t>
            </a:r>
            <a:r>
              <a:rPr lang="en-US" sz="3600" dirty="0"/>
              <a:t> Function: Heavy Flavor</a:t>
            </a:r>
          </a:p>
        </p:txBody>
      </p:sp>
      <p:pic>
        <p:nvPicPr>
          <p:cNvPr id="87043" name="Picture 3"/>
          <p:cNvPicPr>
            <a:picLocks noGrp="1" noChangeAspect="1" noChangeArrowheads="1"/>
          </p:cNvPicPr>
          <p:nvPr>
            <p:ph sz="half" idx="1"/>
          </p:nvPr>
        </p:nvPicPr>
        <p:blipFill>
          <a:blip r:embed="rId3" cstate="print"/>
          <a:srcRect t="6761"/>
          <a:stretch>
            <a:fillRect/>
          </a:stretch>
        </p:blipFill>
        <p:spPr>
          <a:xfrm>
            <a:off x="5181600" y="3429000"/>
            <a:ext cx="3209925" cy="3429000"/>
          </a:xfrm>
          <a:ln/>
        </p:spPr>
      </p:pic>
      <p:pic>
        <p:nvPicPr>
          <p:cNvPr id="87052" name="Picture 12"/>
          <p:cNvPicPr>
            <a:picLocks noGrp="1" noChangeAspect="1" noChangeArrowheads="1"/>
          </p:cNvPicPr>
          <p:nvPr>
            <p:ph sz="quarter" idx="3"/>
          </p:nvPr>
        </p:nvPicPr>
        <p:blipFill>
          <a:blip r:embed="rId4" cstate="print"/>
          <a:srcRect/>
          <a:stretch>
            <a:fillRect/>
          </a:stretch>
        </p:blipFill>
        <p:spPr>
          <a:xfrm>
            <a:off x="1143000" y="3048000"/>
            <a:ext cx="3886200" cy="3770313"/>
          </a:xfrm>
          <a:noFill/>
          <a:ln/>
        </p:spPr>
      </p:pic>
      <p:sp>
        <p:nvSpPr>
          <p:cNvPr id="87047" name="Text Box 7"/>
          <p:cNvSpPr txBox="1">
            <a:spLocks noChangeArrowheads="1"/>
          </p:cNvSpPr>
          <p:nvPr/>
        </p:nvSpPr>
        <p:spPr bwMode="auto">
          <a:xfrm>
            <a:off x="152400" y="1066800"/>
            <a:ext cx="5105400" cy="1892826"/>
          </a:xfrm>
          <a:prstGeom prst="rect">
            <a:avLst/>
          </a:prstGeom>
          <a:noFill/>
          <a:ln w="9525">
            <a:noFill/>
            <a:miter lim="800000"/>
            <a:headEnd/>
            <a:tailEnd/>
          </a:ln>
          <a:effectLst/>
        </p:spPr>
        <p:txBody>
          <a:bodyPr>
            <a:spAutoFit/>
          </a:bodyPr>
          <a:lstStyle/>
          <a:p>
            <a:pPr>
              <a:spcBef>
                <a:spcPct val="50000"/>
              </a:spcBef>
            </a:pPr>
            <a:r>
              <a:rPr lang="en-US" sz="1800" b="0" dirty="0"/>
              <a:t>PHENIX: no reconstruction of D meson</a:t>
            </a:r>
          </a:p>
          <a:p>
            <a:pPr>
              <a:spcBef>
                <a:spcPct val="50000"/>
              </a:spcBef>
              <a:buFontTx/>
              <a:buChar char="•"/>
            </a:pPr>
            <a:r>
              <a:rPr lang="en-US" sz="1800" b="0" dirty="0"/>
              <a:t> Dominated by charm production in current kinematic range</a:t>
            </a:r>
          </a:p>
          <a:p>
            <a:pPr>
              <a:spcBef>
                <a:spcPct val="50000"/>
              </a:spcBef>
              <a:buFontTx/>
              <a:buChar char="•"/>
            </a:pPr>
            <a:r>
              <a:rPr lang="en-US" sz="1800" b="0" dirty="0"/>
              <a:t>Measurements at </a:t>
            </a:r>
            <a:r>
              <a:rPr lang="en-US" sz="1800" dirty="0">
                <a:solidFill>
                  <a:srgbClr val="800080"/>
                </a:solidFill>
              </a:rPr>
              <a:t>mid</a:t>
            </a:r>
            <a:r>
              <a:rPr lang="en-US" sz="1800" b="0" dirty="0"/>
              <a:t> and </a:t>
            </a:r>
            <a:r>
              <a:rPr lang="en-US" sz="1800" dirty="0">
                <a:solidFill>
                  <a:srgbClr val="FF0000"/>
                </a:solidFill>
              </a:rPr>
              <a:t>forward</a:t>
            </a:r>
            <a:r>
              <a:rPr lang="en-US" sz="1800" b="0" dirty="0"/>
              <a:t> rapidity</a:t>
            </a:r>
          </a:p>
          <a:p>
            <a:pPr>
              <a:spcBef>
                <a:spcPct val="50000"/>
              </a:spcBef>
              <a:buFontTx/>
              <a:buChar char="•"/>
            </a:pPr>
            <a:r>
              <a:rPr lang="en-US" sz="1800" b="0" dirty="0"/>
              <a:t> Constraints on both twist-3 and </a:t>
            </a:r>
            <a:r>
              <a:rPr lang="en-US" sz="1800" b="0" dirty="0" err="1"/>
              <a:t>Sivers</a:t>
            </a:r>
            <a:r>
              <a:rPr lang="en-US" sz="1800" b="0" dirty="0"/>
              <a:t> functions</a:t>
            </a:r>
          </a:p>
        </p:txBody>
      </p:sp>
      <p:pic>
        <p:nvPicPr>
          <p:cNvPr id="87056" name="Picture 16"/>
          <p:cNvPicPr>
            <a:picLocks noGrp="1" noChangeAspect="1" noChangeArrowheads="1"/>
          </p:cNvPicPr>
          <p:nvPr>
            <p:ph sz="quarter" idx="2"/>
          </p:nvPr>
        </p:nvPicPr>
        <p:blipFill>
          <a:blip r:embed="rId5" cstate="print"/>
          <a:srcRect/>
          <a:stretch>
            <a:fillRect/>
          </a:stretch>
        </p:blipFill>
        <p:spPr>
          <a:xfrm>
            <a:off x="4953000" y="952500"/>
            <a:ext cx="4038600" cy="2400300"/>
          </a:xfrm>
          <a:noFill/>
          <a:ln/>
        </p:spPr>
      </p:pic>
      <p:sp>
        <p:nvSpPr>
          <p:cNvPr id="87058" name="Line 18"/>
          <p:cNvSpPr>
            <a:spLocks noChangeShapeType="1"/>
          </p:cNvSpPr>
          <p:nvPr/>
        </p:nvSpPr>
        <p:spPr bwMode="auto">
          <a:xfrm flipV="1">
            <a:off x="6934200" y="1143000"/>
            <a:ext cx="0" cy="1066800"/>
          </a:xfrm>
          <a:prstGeom prst="line">
            <a:avLst/>
          </a:prstGeom>
          <a:noFill/>
          <a:ln w="63500">
            <a:solidFill>
              <a:srgbClr val="993366"/>
            </a:solidFill>
            <a:round/>
            <a:headEnd/>
            <a:tailEnd type="triangle" w="med" len="med"/>
          </a:ln>
          <a:effectLst/>
        </p:spPr>
        <p:txBody>
          <a:bodyPr/>
          <a:lstStyle/>
          <a:p>
            <a:endParaRPr lang="en-US"/>
          </a:p>
        </p:txBody>
      </p:sp>
      <p:sp>
        <p:nvSpPr>
          <p:cNvPr id="87059" name="Line 19"/>
          <p:cNvSpPr>
            <a:spLocks noChangeShapeType="1"/>
          </p:cNvSpPr>
          <p:nvPr/>
        </p:nvSpPr>
        <p:spPr bwMode="auto">
          <a:xfrm flipV="1">
            <a:off x="6934200" y="1295400"/>
            <a:ext cx="1676400" cy="914400"/>
          </a:xfrm>
          <a:prstGeom prst="line">
            <a:avLst/>
          </a:prstGeom>
          <a:noFill/>
          <a:ln w="63500">
            <a:solidFill>
              <a:srgbClr val="FF0000"/>
            </a:solidFill>
            <a:round/>
            <a:headEnd/>
            <a:tailEnd type="triangle" w="med" len="med"/>
          </a:ln>
          <a:effectLst/>
        </p:spPr>
        <p:txBody>
          <a:bodyPr/>
          <a:lstStyle/>
          <a:p>
            <a:endParaRPr 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p:txBody>
          <a:bodyPr/>
          <a:lstStyle/>
          <a:p>
            <a:r>
              <a:rPr lang="en-US" smtClean="0"/>
              <a:t>C. Aidala, INFN Ferrrara, June 17, 2010</a:t>
            </a:r>
            <a:endParaRPr lang="en-US"/>
          </a:p>
        </p:txBody>
      </p:sp>
      <p:sp>
        <p:nvSpPr>
          <p:cNvPr id="1506306" name="Rectangle 2"/>
          <p:cNvSpPr>
            <a:spLocks noGrp="1" noChangeArrowheads="1"/>
          </p:cNvSpPr>
          <p:nvPr>
            <p:ph type="title"/>
          </p:nvPr>
        </p:nvSpPr>
        <p:spPr/>
        <p:txBody>
          <a:bodyPr/>
          <a:lstStyle/>
          <a:p>
            <a:r>
              <a:rPr lang="en-US"/>
              <a:t>SSA of heavy flavor vs. x</a:t>
            </a:r>
            <a:r>
              <a:rPr lang="en-US" baseline="-18000"/>
              <a:t>F</a:t>
            </a:r>
          </a:p>
        </p:txBody>
      </p:sp>
      <p:grpSp>
        <p:nvGrpSpPr>
          <p:cNvPr id="1506307" name="Group 3"/>
          <p:cNvGrpSpPr>
            <a:grpSpLocks/>
          </p:cNvGrpSpPr>
          <p:nvPr/>
        </p:nvGrpSpPr>
        <p:grpSpPr bwMode="auto">
          <a:xfrm>
            <a:off x="304800" y="1031875"/>
            <a:ext cx="4346575" cy="4378325"/>
            <a:chOff x="192" y="794"/>
            <a:chExt cx="2738" cy="2758"/>
          </a:xfrm>
        </p:grpSpPr>
        <p:pic>
          <p:nvPicPr>
            <p:cNvPr id="1506308" name="Picture 4" descr="AN_xF_Muon_Run6"/>
            <p:cNvPicPr>
              <a:picLocks noChangeAspect="1" noChangeArrowheads="1"/>
            </p:cNvPicPr>
            <p:nvPr/>
          </p:nvPicPr>
          <p:blipFill>
            <a:blip r:embed="rId3" cstate="print"/>
            <a:srcRect/>
            <a:stretch>
              <a:fillRect/>
            </a:stretch>
          </p:blipFill>
          <p:spPr bwMode="auto">
            <a:xfrm>
              <a:off x="192" y="794"/>
              <a:ext cx="2738" cy="2758"/>
            </a:xfrm>
            <a:prstGeom prst="rect">
              <a:avLst/>
            </a:prstGeom>
            <a:noFill/>
          </p:spPr>
        </p:pic>
        <p:sp>
          <p:nvSpPr>
            <p:cNvPr id="1506309" name="Rectangle 5"/>
            <p:cNvSpPr>
              <a:spLocks noChangeArrowheads="1"/>
            </p:cNvSpPr>
            <p:nvPr/>
          </p:nvSpPr>
          <p:spPr bwMode="auto">
            <a:xfrm>
              <a:off x="1234" y="2037"/>
              <a:ext cx="672" cy="720"/>
            </a:xfrm>
            <a:prstGeom prst="rect">
              <a:avLst/>
            </a:prstGeom>
            <a:noFill/>
            <a:ln w="22225">
              <a:solidFill>
                <a:srgbClr val="FF0000"/>
              </a:solidFill>
              <a:miter lim="800000"/>
              <a:headEnd/>
              <a:tailEnd/>
            </a:ln>
            <a:effectLst/>
          </p:spPr>
          <p:txBody>
            <a:bodyPr wrap="none" anchor="ctr"/>
            <a:lstStyle/>
            <a:p>
              <a:endParaRPr lang="en-US"/>
            </a:p>
          </p:txBody>
        </p:sp>
      </p:grpSp>
      <p:grpSp>
        <p:nvGrpSpPr>
          <p:cNvPr id="1506310" name="Group 6"/>
          <p:cNvGrpSpPr>
            <a:grpSpLocks/>
          </p:cNvGrpSpPr>
          <p:nvPr/>
        </p:nvGrpSpPr>
        <p:grpSpPr bwMode="auto">
          <a:xfrm>
            <a:off x="4800600" y="1066800"/>
            <a:ext cx="4114800" cy="4038600"/>
            <a:chOff x="3024" y="816"/>
            <a:chExt cx="2592" cy="2544"/>
          </a:xfrm>
        </p:grpSpPr>
        <p:grpSp>
          <p:nvGrpSpPr>
            <p:cNvPr id="1506311" name="Group 7"/>
            <p:cNvGrpSpPr>
              <a:grpSpLocks/>
            </p:cNvGrpSpPr>
            <p:nvPr/>
          </p:nvGrpSpPr>
          <p:grpSpPr bwMode="auto">
            <a:xfrm>
              <a:off x="3024" y="816"/>
              <a:ext cx="2592" cy="2544"/>
              <a:chOff x="3408" y="1152"/>
              <a:chExt cx="2208" cy="1787"/>
            </a:xfrm>
          </p:grpSpPr>
          <p:pic>
            <p:nvPicPr>
              <p:cNvPr id="1506312" name="Picture 8"/>
              <p:cNvPicPr>
                <a:picLocks noChangeAspect="1" noChangeArrowheads="1"/>
              </p:cNvPicPr>
              <p:nvPr/>
            </p:nvPicPr>
            <p:blipFill>
              <a:blip r:embed="rId4" cstate="print"/>
              <a:srcRect/>
              <a:stretch>
                <a:fillRect/>
              </a:stretch>
            </p:blipFill>
            <p:spPr bwMode="auto">
              <a:xfrm>
                <a:off x="3408" y="1152"/>
                <a:ext cx="2208" cy="1787"/>
              </a:xfrm>
              <a:prstGeom prst="rect">
                <a:avLst/>
              </a:prstGeom>
              <a:noFill/>
              <a:ln w="9525">
                <a:noFill/>
                <a:miter lim="800000"/>
                <a:headEnd/>
                <a:tailEnd/>
              </a:ln>
              <a:effectLst/>
            </p:spPr>
          </p:pic>
          <p:sp>
            <p:nvSpPr>
              <p:cNvPr id="1506313" name="Line 9"/>
              <p:cNvSpPr>
                <a:spLocks noChangeShapeType="1"/>
              </p:cNvSpPr>
              <p:nvPr/>
            </p:nvSpPr>
            <p:spPr bwMode="auto">
              <a:xfrm>
                <a:off x="3648" y="2270"/>
                <a:ext cx="1728" cy="0"/>
              </a:xfrm>
              <a:prstGeom prst="line">
                <a:avLst/>
              </a:prstGeom>
              <a:noFill/>
              <a:ln w="9525">
                <a:solidFill>
                  <a:schemeClr val="tx1"/>
                </a:solidFill>
                <a:round/>
                <a:headEnd/>
                <a:tailEnd/>
              </a:ln>
              <a:effectLst/>
            </p:spPr>
            <p:txBody>
              <a:bodyPr/>
              <a:lstStyle/>
              <a:p>
                <a:endParaRPr lang="en-US"/>
              </a:p>
            </p:txBody>
          </p:sp>
        </p:grpSp>
        <p:sp>
          <p:nvSpPr>
            <p:cNvPr id="1506314" name="Rectangle 10"/>
            <p:cNvSpPr>
              <a:spLocks noChangeArrowheads="1"/>
            </p:cNvSpPr>
            <p:nvPr/>
          </p:nvSpPr>
          <p:spPr bwMode="auto">
            <a:xfrm>
              <a:off x="4243" y="2064"/>
              <a:ext cx="173" cy="720"/>
            </a:xfrm>
            <a:prstGeom prst="rect">
              <a:avLst/>
            </a:prstGeom>
            <a:noFill/>
            <a:ln w="22225">
              <a:solidFill>
                <a:srgbClr val="FF0000"/>
              </a:solidFill>
              <a:miter lim="800000"/>
              <a:headEnd/>
              <a:tailEnd/>
            </a:ln>
            <a:effectLst/>
          </p:spPr>
          <p:txBody>
            <a:bodyPr wrap="none" anchor="ctr"/>
            <a:lstStyle/>
            <a:p>
              <a:endParaRPr lang="en-US"/>
            </a:p>
          </p:txBody>
        </p:sp>
      </p:grpSp>
      <p:sp>
        <p:nvSpPr>
          <p:cNvPr id="1506315" name="Text Box 11"/>
          <p:cNvSpPr txBox="1">
            <a:spLocks noChangeArrowheads="1"/>
          </p:cNvSpPr>
          <p:nvPr/>
        </p:nvSpPr>
        <p:spPr bwMode="auto">
          <a:xfrm>
            <a:off x="990600" y="5867400"/>
            <a:ext cx="2705100" cy="457200"/>
          </a:xfrm>
          <a:prstGeom prst="rect">
            <a:avLst/>
          </a:prstGeom>
          <a:noFill/>
          <a:ln w="9525">
            <a:noFill/>
            <a:miter lim="800000"/>
            <a:headEnd/>
            <a:tailEnd/>
          </a:ln>
          <a:effectLst/>
        </p:spPr>
        <p:txBody>
          <a:bodyPr wrap="none">
            <a:spAutoFit/>
          </a:bodyPr>
          <a:lstStyle/>
          <a:p>
            <a:pPr algn="l"/>
            <a:r>
              <a:rPr lang="en-US"/>
              <a:t>Data: Prompt muons</a:t>
            </a:r>
          </a:p>
        </p:txBody>
      </p:sp>
      <p:sp>
        <p:nvSpPr>
          <p:cNvPr id="1506316" name="Text Box 12"/>
          <p:cNvSpPr txBox="1">
            <a:spLocks noChangeArrowheads="1"/>
          </p:cNvSpPr>
          <p:nvPr/>
        </p:nvSpPr>
        <p:spPr bwMode="auto">
          <a:xfrm>
            <a:off x="5410200" y="5845175"/>
            <a:ext cx="3076575" cy="457200"/>
          </a:xfrm>
          <a:prstGeom prst="rect">
            <a:avLst/>
          </a:prstGeom>
          <a:noFill/>
          <a:ln w="9525">
            <a:noFill/>
            <a:miter lim="800000"/>
            <a:headEnd/>
            <a:tailEnd/>
          </a:ln>
          <a:effectLst/>
        </p:spPr>
        <p:txBody>
          <a:bodyPr wrap="none">
            <a:spAutoFit/>
          </a:bodyPr>
          <a:lstStyle/>
          <a:p>
            <a:pPr algn="l"/>
            <a:r>
              <a:rPr lang="en-US"/>
              <a:t>Calculations: D mesons</a:t>
            </a:r>
          </a:p>
        </p:txBody>
      </p:sp>
      <p:pic>
        <p:nvPicPr>
          <p:cNvPr id="1506317" name="Picture 13" descr="logo"/>
          <p:cNvPicPr>
            <a:picLocks noChangeAspect="1" noChangeArrowheads="1"/>
          </p:cNvPicPr>
          <p:nvPr/>
        </p:nvPicPr>
        <p:blipFill>
          <a:blip r:embed="rId5" cstate="print"/>
          <a:srcRect/>
          <a:stretch>
            <a:fillRect/>
          </a:stretch>
        </p:blipFill>
        <p:spPr bwMode="auto">
          <a:xfrm>
            <a:off x="2438400" y="2209800"/>
            <a:ext cx="1600200" cy="630238"/>
          </a:xfrm>
          <a:prstGeom prst="rect">
            <a:avLst/>
          </a:prstGeom>
          <a:noFill/>
        </p:spPr>
      </p:pic>
      <p:sp>
        <p:nvSpPr>
          <p:cNvPr id="1506318" name="Text Box 14"/>
          <p:cNvSpPr txBox="1">
            <a:spLocks noChangeArrowheads="1"/>
          </p:cNvSpPr>
          <p:nvPr/>
        </p:nvSpPr>
        <p:spPr bwMode="auto">
          <a:xfrm>
            <a:off x="1069975" y="4375150"/>
            <a:ext cx="7312025" cy="2025650"/>
          </a:xfrm>
          <a:prstGeom prst="rect">
            <a:avLst/>
          </a:prstGeom>
          <a:solidFill>
            <a:srgbClr val="00FFFF"/>
          </a:solidFill>
          <a:ln w="9525">
            <a:solidFill>
              <a:schemeClr val="tx1"/>
            </a:solidFill>
            <a:miter lim="800000"/>
            <a:headEnd/>
            <a:tailEnd/>
          </a:ln>
          <a:effectLst/>
        </p:spPr>
        <p:txBody>
          <a:bodyPr>
            <a:spAutoFit/>
          </a:bodyPr>
          <a:lstStyle/>
          <a:p>
            <a:r>
              <a:rPr lang="en-US" sz="2100">
                <a:solidFill>
                  <a:schemeClr val="tx1"/>
                </a:solidFill>
              </a:rPr>
              <a:t>Qualitative conclusion: Data constrain the gluon Sivers function</a:t>
            </a:r>
          </a:p>
          <a:p>
            <a:r>
              <a:rPr lang="en-US" sz="2100">
                <a:solidFill>
                  <a:schemeClr val="tx1"/>
                </a:solidFill>
              </a:rPr>
              <a:t>to be significantly smaller than the maximal allowed.</a:t>
            </a:r>
          </a:p>
          <a:p>
            <a:endParaRPr lang="en-US" sz="2100">
              <a:solidFill>
                <a:schemeClr val="tx1"/>
              </a:solidFill>
            </a:endParaRPr>
          </a:p>
          <a:p>
            <a:r>
              <a:rPr lang="en-US" sz="2100">
                <a:solidFill>
                  <a:schemeClr val="tx1"/>
                </a:solidFill>
              </a:rPr>
              <a:t>Translation between D meson and muon kinematics and </a:t>
            </a:r>
          </a:p>
          <a:p>
            <a:r>
              <a:rPr lang="en-US" sz="2100">
                <a:solidFill>
                  <a:schemeClr val="tx1"/>
                </a:solidFill>
              </a:rPr>
              <a:t>estimate of charm vs. bottom components underway such </a:t>
            </a:r>
          </a:p>
          <a:p>
            <a:r>
              <a:rPr lang="en-US" sz="2100">
                <a:solidFill>
                  <a:schemeClr val="tx1"/>
                </a:solidFill>
              </a:rPr>
              <a:t>that more quantitative comparison can be made in the future.</a:t>
            </a:r>
          </a:p>
        </p:txBody>
      </p:sp>
      <p:sp>
        <p:nvSpPr>
          <p:cNvPr id="18" name="Slide Number Placeholder 17"/>
          <p:cNvSpPr>
            <a:spLocks noGrp="1"/>
          </p:cNvSpPr>
          <p:nvPr>
            <p:ph type="sldNum" sz="quarter" idx="12"/>
          </p:nvPr>
        </p:nvSpPr>
        <p:spPr/>
        <p:txBody>
          <a:bodyPr/>
          <a:lstStyle/>
          <a:p>
            <a:fld id="{CC80A51C-0834-4D37-9F6C-E61A03BDE5A5}" type="slidenum">
              <a:rPr lang="en-US" smtClean="0"/>
              <a:pPr/>
              <a:t>84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6318"/>
                                        </p:tgtEl>
                                        <p:attrNameLst>
                                          <p:attrName>style.visibility</p:attrName>
                                        </p:attrNameLst>
                                      </p:cBhvr>
                                      <p:to>
                                        <p:strVal val="visible"/>
                                      </p:to>
                                    </p:set>
                                    <p:anim calcmode="lin" valueType="num">
                                      <p:cBhvr additive="base">
                                        <p:cTn id="7" dur="500" fill="hold"/>
                                        <p:tgtEl>
                                          <p:spTgt spid="1506318"/>
                                        </p:tgtEl>
                                        <p:attrNameLst>
                                          <p:attrName>ppt_x</p:attrName>
                                        </p:attrNameLst>
                                      </p:cBhvr>
                                      <p:tavLst>
                                        <p:tav tm="0">
                                          <p:val>
                                            <p:strVal val="#ppt_x"/>
                                          </p:val>
                                        </p:tav>
                                        <p:tav tm="100000">
                                          <p:val>
                                            <p:strVal val="#ppt_x"/>
                                          </p:val>
                                        </p:tav>
                                      </p:tavLst>
                                    </p:anim>
                                    <p:anim calcmode="lin" valueType="num">
                                      <p:cBhvr additive="base">
                                        <p:cTn id="8" dur="500" fill="hold"/>
                                        <p:tgtEl>
                                          <p:spTgt spid="1506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631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4"/>
          <p:cNvSpPr>
            <a:spLocks noGrp="1"/>
          </p:cNvSpPr>
          <p:nvPr>
            <p:ph type="ftr" sz="quarter" idx="11"/>
          </p:nvPr>
        </p:nvSpPr>
        <p:spPr/>
        <p:txBody>
          <a:bodyPr/>
          <a:lstStyle/>
          <a:p>
            <a:r>
              <a:rPr lang="en-US" smtClean="0"/>
              <a:t>C. Aidala, INFN Ferrrara, June 17, 2010</a:t>
            </a:r>
            <a:endParaRPr lang="en-US"/>
          </a:p>
        </p:txBody>
      </p:sp>
      <p:sp>
        <p:nvSpPr>
          <p:cNvPr id="1500162" name="Rectangle 2"/>
          <p:cNvSpPr>
            <a:spLocks noGrp="1" noChangeArrowheads="1"/>
          </p:cNvSpPr>
          <p:nvPr>
            <p:ph type="title"/>
          </p:nvPr>
        </p:nvSpPr>
        <p:spPr/>
        <p:txBody>
          <a:bodyPr/>
          <a:lstStyle/>
          <a:p>
            <a:r>
              <a:rPr lang="en-US" sz="4000"/>
              <a:t>Attempting to Probe k</a:t>
            </a:r>
            <a:r>
              <a:rPr lang="en-US" sz="4000" baseline="-25000"/>
              <a:t>T</a:t>
            </a:r>
            <a:r>
              <a:rPr lang="en-US" sz="4000"/>
              <a:t> from </a:t>
            </a:r>
            <a:br>
              <a:rPr lang="en-US" sz="4000"/>
            </a:br>
            <a:r>
              <a:rPr lang="en-US" sz="4000"/>
              <a:t>Orbital Motion</a:t>
            </a:r>
          </a:p>
        </p:txBody>
      </p:sp>
      <p:sp>
        <p:nvSpPr>
          <p:cNvPr id="1500163" name="Rectangle 3"/>
          <p:cNvSpPr>
            <a:spLocks noGrp="1" noChangeArrowheads="1"/>
          </p:cNvSpPr>
          <p:nvPr>
            <p:ph type="body" idx="1"/>
          </p:nvPr>
        </p:nvSpPr>
        <p:spPr>
          <a:xfrm>
            <a:off x="200025" y="1485900"/>
            <a:ext cx="4295775" cy="4610100"/>
          </a:xfrm>
        </p:spPr>
        <p:txBody>
          <a:bodyPr/>
          <a:lstStyle/>
          <a:p>
            <a:pPr>
              <a:lnSpc>
                <a:spcPct val="90000"/>
              </a:lnSpc>
            </a:pPr>
            <a:r>
              <a:rPr lang="en-US" sz="2400"/>
              <a:t>Spin-correlated transverse momentum (orbital angular momentum) may contribute to jet k</a:t>
            </a:r>
            <a:r>
              <a:rPr lang="en-US" sz="2400" baseline="-25000"/>
              <a:t>T</a:t>
            </a:r>
            <a:r>
              <a:rPr lang="en-US" sz="2400"/>
              <a:t>. (Meng Ta-chung et al., Phys. Rev. D40, 1989)</a:t>
            </a:r>
            <a:endParaRPr lang="en-US" altLang="ja-JP" sz="2400">
              <a:ea typeface="ＭＳ Ｐゴシック" pitchFamily="34" charset="-128"/>
            </a:endParaRPr>
          </a:p>
          <a:p>
            <a:pPr>
              <a:lnSpc>
                <a:spcPct val="90000"/>
              </a:lnSpc>
            </a:pPr>
            <a:r>
              <a:rPr lang="en-US" sz="2400"/>
              <a:t>Possible helicity dependence</a:t>
            </a:r>
          </a:p>
          <a:p>
            <a:pPr>
              <a:lnSpc>
                <a:spcPct val="90000"/>
              </a:lnSpc>
            </a:pPr>
            <a:r>
              <a:rPr lang="en-US" sz="2400"/>
              <a:t>Would depend on (unmeasured) impact parameter, but may observe net effect after averaging   over impact parameter</a:t>
            </a:r>
          </a:p>
        </p:txBody>
      </p:sp>
      <p:grpSp>
        <p:nvGrpSpPr>
          <p:cNvPr id="1500164" name="Group 4"/>
          <p:cNvGrpSpPr>
            <a:grpSpLocks/>
          </p:cNvGrpSpPr>
          <p:nvPr/>
        </p:nvGrpSpPr>
        <p:grpSpPr bwMode="auto">
          <a:xfrm>
            <a:off x="5257800" y="1676400"/>
            <a:ext cx="3810000" cy="4005263"/>
            <a:chOff x="3456" y="1728"/>
            <a:chExt cx="1992" cy="1899"/>
          </a:xfrm>
        </p:grpSpPr>
        <p:pic>
          <p:nvPicPr>
            <p:cNvPr id="1500165" name="Picture 5" descr="NaiveOAM_unlike_small"/>
            <p:cNvPicPr>
              <a:picLocks noChangeAspect="1" noChangeArrowheads="1"/>
            </p:cNvPicPr>
            <p:nvPr/>
          </p:nvPicPr>
          <p:blipFill>
            <a:blip r:embed="rId3" cstate="print"/>
            <a:srcRect/>
            <a:stretch>
              <a:fillRect/>
            </a:stretch>
          </p:blipFill>
          <p:spPr bwMode="auto">
            <a:xfrm>
              <a:off x="3456" y="2736"/>
              <a:ext cx="936" cy="891"/>
            </a:xfrm>
            <a:prstGeom prst="rect">
              <a:avLst/>
            </a:prstGeom>
            <a:noFill/>
          </p:spPr>
        </p:pic>
        <p:pic>
          <p:nvPicPr>
            <p:cNvPr id="1500166" name="Picture 6" descr="NaiveOAM_like_big"/>
            <p:cNvPicPr>
              <a:picLocks noChangeAspect="1" noChangeArrowheads="1"/>
            </p:cNvPicPr>
            <p:nvPr/>
          </p:nvPicPr>
          <p:blipFill>
            <a:blip r:embed="rId4" cstate="print"/>
            <a:srcRect/>
            <a:stretch>
              <a:fillRect/>
            </a:stretch>
          </p:blipFill>
          <p:spPr bwMode="auto">
            <a:xfrm>
              <a:off x="3456" y="1728"/>
              <a:ext cx="936" cy="891"/>
            </a:xfrm>
            <a:prstGeom prst="rect">
              <a:avLst/>
            </a:prstGeom>
            <a:noFill/>
          </p:spPr>
        </p:pic>
        <p:pic>
          <p:nvPicPr>
            <p:cNvPr id="1500167" name="Picture 7" descr="NaiveOAM_like_small"/>
            <p:cNvPicPr>
              <a:picLocks noChangeAspect="1" noChangeArrowheads="1"/>
            </p:cNvPicPr>
            <p:nvPr/>
          </p:nvPicPr>
          <p:blipFill>
            <a:blip r:embed="rId5" cstate="print"/>
            <a:srcRect/>
            <a:stretch>
              <a:fillRect/>
            </a:stretch>
          </p:blipFill>
          <p:spPr bwMode="auto">
            <a:xfrm>
              <a:off x="4512" y="1728"/>
              <a:ext cx="936" cy="891"/>
            </a:xfrm>
            <a:prstGeom prst="rect">
              <a:avLst/>
            </a:prstGeom>
            <a:noFill/>
          </p:spPr>
        </p:pic>
        <p:pic>
          <p:nvPicPr>
            <p:cNvPr id="1500168" name="Picture 8" descr="NaiveOAM_unlike_big"/>
            <p:cNvPicPr>
              <a:picLocks noChangeAspect="1" noChangeArrowheads="1"/>
            </p:cNvPicPr>
            <p:nvPr/>
          </p:nvPicPr>
          <p:blipFill>
            <a:blip r:embed="rId6" cstate="print"/>
            <a:srcRect/>
            <a:stretch>
              <a:fillRect/>
            </a:stretch>
          </p:blipFill>
          <p:spPr bwMode="auto">
            <a:xfrm>
              <a:off x="4512" y="2736"/>
              <a:ext cx="936" cy="891"/>
            </a:xfrm>
            <a:prstGeom prst="rect">
              <a:avLst/>
            </a:prstGeom>
            <a:noFill/>
          </p:spPr>
        </p:pic>
      </p:grpSp>
      <p:sp>
        <p:nvSpPr>
          <p:cNvPr id="1500169" name="Text Box 9"/>
          <p:cNvSpPr txBox="1">
            <a:spLocks noChangeArrowheads="1"/>
          </p:cNvSpPr>
          <p:nvPr/>
        </p:nvSpPr>
        <p:spPr bwMode="auto">
          <a:xfrm>
            <a:off x="5534025" y="1295400"/>
            <a:ext cx="1019175" cy="366713"/>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k</a:t>
            </a:r>
            <a:r>
              <a:rPr lang="en-US" sz="1800" baseline="-25000">
                <a:solidFill>
                  <a:schemeClr val="hlink"/>
                </a:solidFill>
                <a:latin typeface="Arial" charset="0"/>
              </a:rPr>
              <a:t>T </a:t>
            </a:r>
            <a:r>
              <a:rPr lang="en-US" sz="1800">
                <a:solidFill>
                  <a:schemeClr val="hlink"/>
                </a:solidFill>
                <a:latin typeface="Arial" charset="0"/>
              </a:rPr>
              <a:t>larger</a:t>
            </a:r>
          </a:p>
        </p:txBody>
      </p:sp>
      <p:sp>
        <p:nvSpPr>
          <p:cNvPr id="1500170" name="Text Box 10"/>
          <p:cNvSpPr txBox="1">
            <a:spLocks noChangeArrowheads="1"/>
          </p:cNvSpPr>
          <p:nvPr/>
        </p:nvSpPr>
        <p:spPr bwMode="auto">
          <a:xfrm>
            <a:off x="7515225" y="1295400"/>
            <a:ext cx="1171575" cy="366713"/>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k</a:t>
            </a:r>
            <a:r>
              <a:rPr lang="en-US" sz="1800" baseline="-25000">
                <a:solidFill>
                  <a:schemeClr val="hlink"/>
                </a:solidFill>
                <a:latin typeface="Arial" charset="0"/>
              </a:rPr>
              <a:t>T </a:t>
            </a:r>
            <a:r>
              <a:rPr lang="en-US" sz="1800">
                <a:solidFill>
                  <a:schemeClr val="hlink"/>
                </a:solidFill>
                <a:latin typeface="Arial" charset="0"/>
              </a:rPr>
              <a:t>smaller</a:t>
            </a:r>
          </a:p>
        </p:txBody>
      </p:sp>
      <p:sp>
        <p:nvSpPr>
          <p:cNvPr id="1500171" name="Text Box 11"/>
          <p:cNvSpPr txBox="1">
            <a:spLocks noChangeArrowheads="1"/>
          </p:cNvSpPr>
          <p:nvPr/>
        </p:nvSpPr>
        <p:spPr bwMode="auto">
          <a:xfrm>
            <a:off x="4419600" y="2286000"/>
            <a:ext cx="882650" cy="641350"/>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Same </a:t>
            </a:r>
          </a:p>
          <a:p>
            <a:pPr algn="l" eaLnBrk="1" hangingPunct="1"/>
            <a:r>
              <a:rPr lang="en-US" sz="1800">
                <a:solidFill>
                  <a:schemeClr val="hlink"/>
                </a:solidFill>
                <a:latin typeface="Arial" charset="0"/>
              </a:rPr>
              <a:t>helicity</a:t>
            </a:r>
          </a:p>
        </p:txBody>
      </p:sp>
      <p:sp>
        <p:nvSpPr>
          <p:cNvPr id="1500172" name="Text Box 12"/>
          <p:cNvSpPr txBox="1">
            <a:spLocks noChangeArrowheads="1"/>
          </p:cNvSpPr>
          <p:nvPr/>
        </p:nvSpPr>
        <p:spPr bwMode="auto">
          <a:xfrm>
            <a:off x="4171950" y="4419600"/>
            <a:ext cx="1162050" cy="641350"/>
          </a:xfrm>
          <a:prstGeom prst="rect">
            <a:avLst/>
          </a:prstGeom>
          <a:noFill/>
          <a:ln w="9525">
            <a:noFill/>
            <a:miter lim="800000"/>
            <a:headEnd/>
            <a:tailEnd/>
          </a:ln>
          <a:effectLst/>
        </p:spPr>
        <p:txBody>
          <a:bodyPr wrap="none">
            <a:spAutoFit/>
          </a:bodyPr>
          <a:lstStyle/>
          <a:p>
            <a:pPr algn="l" eaLnBrk="1" hangingPunct="1"/>
            <a:r>
              <a:rPr lang="en-US" sz="1800">
                <a:solidFill>
                  <a:schemeClr val="hlink"/>
                </a:solidFill>
                <a:latin typeface="Arial" charset="0"/>
              </a:rPr>
              <a:t>Opposite </a:t>
            </a:r>
          </a:p>
          <a:p>
            <a:pPr algn="l" eaLnBrk="1" hangingPunct="1"/>
            <a:r>
              <a:rPr lang="en-US" sz="1800">
                <a:solidFill>
                  <a:schemeClr val="hlink"/>
                </a:solidFill>
                <a:latin typeface="Arial" charset="0"/>
              </a:rPr>
              <a:t>helicity</a:t>
            </a:r>
          </a:p>
        </p:txBody>
      </p:sp>
      <p:pic>
        <p:nvPicPr>
          <p:cNvPr id="1500173" name="Picture 13"/>
          <p:cNvPicPr>
            <a:picLocks noChangeAspect="1" noChangeArrowheads="1"/>
          </p:cNvPicPr>
          <p:nvPr/>
        </p:nvPicPr>
        <p:blipFill>
          <a:blip r:embed="rId7" cstate="print"/>
          <a:srcRect t="33206" b="44386"/>
          <a:stretch>
            <a:fillRect/>
          </a:stretch>
        </p:blipFill>
        <p:spPr bwMode="auto">
          <a:xfrm>
            <a:off x="457200" y="5410200"/>
            <a:ext cx="4267200" cy="917575"/>
          </a:xfrm>
          <a:prstGeom prst="rect">
            <a:avLst/>
          </a:prstGeom>
          <a:noFill/>
          <a:ln w="19050">
            <a:noFill/>
            <a:miter lim="800000"/>
            <a:headEnd/>
            <a:tailEnd/>
          </a:ln>
          <a:effectLst/>
        </p:spPr>
      </p:pic>
      <p:pic>
        <p:nvPicPr>
          <p:cNvPr id="1500174" name="Picture 12" descr="avgdKT_prelim.gif"/>
          <p:cNvPicPr>
            <a:picLocks/>
          </p:cNvPicPr>
          <p:nvPr/>
        </p:nvPicPr>
        <p:blipFill>
          <a:blip r:embed="rId8" cstate="print"/>
          <a:srcRect/>
          <a:stretch>
            <a:fillRect/>
          </a:stretch>
        </p:blipFill>
        <p:spPr bwMode="auto">
          <a:xfrm>
            <a:off x="4572000" y="1371600"/>
            <a:ext cx="4572000" cy="4572000"/>
          </a:xfrm>
          <a:prstGeom prst="rect">
            <a:avLst/>
          </a:prstGeom>
          <a:noFill/>
          <a:ln w="9525">
            <a:noFill/>
            <a:miter lim="800000"/>
            <a:headEnd/>
            <a:tailEnd/>
          </a:ln>
        </p:spPr>
      </p:pic>
      <p:sp>
        <p:nvSpPr>
          <p:cNvPr id="18" name="Slide Number Placeholder 17"/>
          <p:cNvSpPr>
            <a:spLocks noGrp="1"/>
          </p:cNvSpPr>
          <p:nvPr>
            <p:ph type="sldNum" sz="quarter" idx="12"/>
          </p:nvPr>
        </p:nvSpPr>
        <p:spPr/>
        <p:txBody>
          <a:bodyPr/>
          <a:lstStyle/>
          <a:p>
            <a:fld id="{9CCA4942-7CEE-491C-9F3A-ADE7BC2C4973}" type="slidenum">
              <a:rPr lang="en-US" smtClean="0"/>
              <a:pPr/>
              <a:t>85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00174"/>
                                        </p:tgtEl>
                                        <p:attrNameLst>
                                          <p:attrName>style.visibility</p:attrName>
                                        </p:attrNameLst>
                                      </p:cBhvr>
                                      <p:to>
                                        <p:strVal val="visible"/>
                                      </p:to>
                                    </p:set>
                                    <p:animEffect transition="in" filter="blinds(horizontal)">
                                      <p:cBhvr>
                                        <p:cTn id="7" dur="500"/>
                                        <p:tgtEl>
                                          <p:spTgt spid="1500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oter Placeholder 3"/>
          <p:cNvSpPr>
            <a:spLocks noGrp="1"/>
          </p:cNvSpPr>
          <p:nvPr>
            <p:ph type="ftr" sz="quarter" idx="11"/>
          </p:nvPr>
        </p:nvSpPr>
        <p:spPr/>
        <p:txBody>
          <a:bodyPr/>
          <a:lstStyle/>
          <a:p>
            <a:r>
              <a:rPr lang="en-US" smtClean="0"/>
              <a:t>C. Aidala, INFN Ferrrara, June 17, 2010</a:t>
            </a:r>
            <a:endParaRPr lang="en-US"/>
          </a:p>
        </p:txBody>
      </p:sp>
      <p:sp>
        <p:nvSpPr>
          <p:cNvPr id="1512450" name="Rectangle 2"/>
          <p:cNvSpPr>
            <a:spLocks noGrp="1" noChangeArrowheads="1"/>
          </p:cNvSpPr>
          <p:nvPr>
            <p:ph type="title"/>
          </p:nvPr>
        </p:nvSpPr>
        <p:spPr/>
        <p:txBody>
          <a:bodyPr/>
          <a:lstStyle/>
          <a:p>
            <a:r>
              <a:rPr lang="en-US" sz="3600"/>
              <a:t>Forward neutrons at </a:t>
            </a:r>
            <a:r>
              <a:rPr lang="en-US" sz="3600">
                <a:latin typeface="Symbol" pitchFamily="18" charset="2"/>
                <a:ea typeface="ＭＳ Ｐゴシック" pitchFamily="34" charset="-128"/>
                <a:sym typeface="Symbol" pitchFamily="18" charset="2"/>
              </a:rPr>
              <a:t>Ö</a:t>
            </a:r>
            <a:r>
              <a:rPr lang="en-US" altLang="ja-JP" sz="3600">
                <a:ea typeface="ＭＳ Ｐゴシック" pitchFamily="34" charset="-128"/>
                <a:sym typeface="Symbol" pitchFamily="18" charset="2"/>
              </a:rPr>
              <a:t>s=</a:t>
            </a:r>
            <a:r>
              <a:rPr lang="en-US" sz="3600"/>
              <a:t>200 GeV at PHENIX</a:t>
            </a:r>
            <a:endParaRPr lang="en-US" altLang="ja-JP" sz="3600">
              <a:ea typeface="ＭＳ Ｐゴシック" pitchFamily="34" charset="-128"/>
            </a:endParaRPr>
          </a:p>
        </p:txBody>
      </p:sp>
      <p:sp>
        <p:nvSpPr>
          <p:cNvPr id="1512451" name="Text Box 3"/>
          <p:cNvSpPr txBox="1">
            <a:spLocks noChangeArrowheads="1"/>
          </p:cNvSpPr>
          <p:nvPr/>
        </p:nvSpPr>
        <p:spPr bwMode="auto">
          <a:xfrm>
            <a:off x="5795963" y="2420938"/>
            <a:ext cx="3348037" cy="1873250"/>
          </a:xfrm>
          <a:prstGeom prst="rect">
            <a:avLst/>
          </a:prstGeom>
          <a:noFill/>
          <a:ln w="9525">
            <a:noFill/>
            <a:miter lim="800000"/>
            <a:headEnd/>
            <a:tailEnd/>
          </a:ln>
          <a:effectLst/>
        </p:spPr>
        <p:txBody>
          <a:bodyPr>
            <a:spAutoFit/>
          </a:bodyPr>
          <a:lstStyle/>
          <a:p>
            <a:pPr eaLnBrk="1" hangingPunct="1"/>
            <a:r>
              <a:rPr kumimoji="1" lang="en-US" altLang="ja-JP" sz="1900">
                <a:latin typeface="Arial" charset="0"/>
                <a:ea typeface="ＭＳ Ｐゴシック" pitchFamily="34" charset="-128"/>
              </a:rPr>
              <a:t>Mean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a:t>
            </a:r>
          </a:p>
          <a:p>
            <a:pPr eaLnBrk="1" hangingPunct="1"/>
            <a:r>
              <a:rPr kumimoji="1" lang="en-US" altLang="ja-JP" sz="1900">
                <a:latin typeface="Arial" charset="0"/>
                <a:ea typeface="ＭＳ Ｐゴシック" pitchFamily="34" charset="-128"/>
              </a:rPr>
              <a:t>(Estimated by simulation assuming ISR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dist.)</a:t>
            </a:r>
          </a:p>
          <a:p>
            <a:pPr algn="l" eaLnBrk="1" hangingPunct="1"/>
            <a:r>
              <a:rPr kumimoji="1" lang="en-US" altLang="ja-JP" sz="2000">
                <a:latin typeface="Arial" charset="0"/>
                <a:ea typeface="ＭＳ Ｐゴシック" pitchFamily="34" charset="-128"/>
              </a:rPr>
              <a:t>  0.4&lt;|x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|&lt;0.6   0.088 GeV/c</a:t>
            </a:r>
          </a:p>
          <a:p>
            <a:pPr algn="l" eaLnBrk="1" hangingPunct="1"/>
            <a:r>
              <a:rPr kumimoji="1" lang="en-US" altLang="ja-JP" sz="2000">
                <a:latin typeface="Arial" charset="0"/>
                <a:ea typeface="ＭＳ Ｐゴシック" pitchFamily="34" charset="-128"/>
              </a:rPr>
              <a:t>  0.6&lt;|x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|&lt;0.8   0.118 GeV/c</a:t>
            </a:r>
          </a:p>
          <a:p>
            <a:pPr algn="l" eaLnBrk="1" hangingPunct="1"/>
            <a:r>
              <a:rPr kumimoji="1" lang="en-US" altLang="ja-JP" sz="2000">
                <a:latin typeface="Arial" charset="0"/>
                <a:ea typeface="ＭＳ Ｐゴシック" pitchFamily="34" charset="-128"/>
              </a:rPr>
              <a:t>  0.8&lt;|x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|&lt;1.0   0.144 GeV/c</a:t>
            </a:r>
          </a:p>
        </p:txBody>
      </p:sp>
      <p:grpSp>
        <p:nvGrpSpPr>
          <p:cNvPr id="1512452" name="Group 4"/>
          <p:cNvGrpSpPr>
            <a:grpSpLocks/>
          </p:cNvGrpSpPr>
          <p:nvPr/>
        </p:nvGrpSpPr>
        <p:grpSpPr bwMode="auto">
          <a:xfrm>
            <a:off x="0" y="2268538"/>
            <a:ext cx="5867400" cy="4589462"/>
            <a:chOff x="0" y="1429"/>
            <a:chExt cx="3696" cy="2891"/>
          </a:xfrm>
        </p:grpSpPr>
        <p:pic>
          <p:nvPicPr>
            <p:cNvPr id="1512453" name="Picture 5"/>
            <p:cNvPicPr>
              <a:picLocks noChangeAspect="1" noChangeArrowheads="1"/>
            </p:cNvPicPr>
            <p:nvPr/>
          </p:nvPicPr>
          <p:blipFill>
            <a:blip r:embed="rId4" cstate="print"/>
            <a:srcRect/>
            <a:stretch>
              <a:fillRect/>
            </a:stretch>
          </p:blipFill>
          <p:spPr bwMode="auto">
            <a:xfrm>
              <a:off x="0" y="1429"/>
              <a:ext cx="3696" cy="2891"/>
            </a:xfrm>
            <a:prstGeom prst="rect">
              <a:avLst/>
            </a:prstGeom>
            <a:noFill/>
            <a:ln w="9525">
              <a:noFill/>
              <a:miter lim="800000"/>
              <a:headEnd/>
              <a:tailEnd/>
            </a:ln>
            <a:effectLst/>
          </p:spPr>
        </p:pic>
        <p:pic>
          <p:nvPicPr>
            <p:cNvPr id="1512454" name="Picture 6"/>
            <p:cNvPicPr>
              <a:picLocks noChangeAspect="1" noChangeArrowheads="1"/>
            </p:cNvPicPr>
            <p:nvPr/>
          </p:nvPicPr>
          <p:blipFill>
            <a:blip r:embed="rId5" cstate="print"/>
            <a:srcRect/>
            <a:stretch>
              <a:fillRect/>
            </a:stretch>
          </p:blipFill>
          <p:spPr bwMode="auto">
            <a:xfrm>
              <a:off x="514" y="1931"/>
              <a:ext cx="755" cy="251"/>
            </a:xfrm>
            <a:prstGeom prst="rect">
              <a:avLst/>
            </a:prstGeom>
            <a:noFill/>
            <a:ln w="9525">
              <a:noFill/>
              <a:miter lim="800000"/>
              <a:headEnd/>
              <a:tailEnd/>
            </a:ln>
            <a:effectLst/>
          </p:spPr>
        </p:pic>
        <p:grpSp>
          <p:nvGrpSpPr>
            <p:cNvPr id="1512455" name="Group 7"/>
            <p:cNvGrpSpPr>
              <a:grpSpLocks/>
            </p:cNvGrpSpPr>
            <p:nvPr/>
          </p:nvGrpSpPr>
          <p:grpSpPr bwMode="auto">
            <a:xfrm>
              <a:off x="567" y="3113"/>
              <a:ext cx="1375" cy="455"/>
              <a:chOff x="403" y="2024"/>
              <a:chExt cx="1375" cy="455"/>
            </a:xfrm>
          </p:grpSpPr>
          <p:sp>
            <p:nvSpPr>
              <p:cNvPr id="1512456" name="Line 8"/>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57" name="Line 9"/>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58" name="Freeform 10"/>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59" name="Freeform 11"/>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0" name="Freeform 12"/>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1" name="Freeform 13"/>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2" name="Freeform 14"/>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3" name="Line 15"/>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64" name="Line 16"/>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65" name="Line 17"/>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66" name="Text Box 18"/>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67" name="AutoShape 19"/>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grpSp>
      <p:grpSp>
        <p:nvGrpSpPr>
          <p:cNvPr id="1512468" name="Group 20"/>
          <p:cNvGrpSpPr>
            <a:grpSpLocks/>
          </p:cNvGrpSpPr>
          <p:nvPr/>
        </p:nvGrpSpPr>
        <p:grpSpPr bwMode="auto">
          <a:xfrm>
            <a:off x="0" y="2259013"/>
            <a:ext cx="5867400" cy="4610100"/>
            <a:chOff x="2562" y="1416"/>
            <a:chExt cx="3696" cy="2904"/>
          </a:xfrm>
        </p:grpSpPr>
        <p:pic>
          <p:nvPicPr>
            <p:cNvPr id="1512469" name="Picture 21"/>
            <p:cNvPicPr>
              <a:picLocks noChangeAspect="1" noChangeArrowheads="1"/>
            </p:cNvPicPr>
            <p:nvPr/>
          </p:nvPicPr>
          <p:blipFill>
            <a:blip r:embed="rId6" cstate="print"/>
            <a:srcRect/>
            <a:stretch>
              <a:fillRect/>
            </a:stretch>
          </p:blipFill>
          <p:spPr bwMode="auto">
            <a:xfrm>
              <a:off x="2562" y="1416"/>
              <a:ext cx="3696" cy="2904"/>
            </a:xfrm>
            <a:prstGeom prst="rect">
              <a:avLst/>
            </a:prstGeom>
            <a:noFill/>
            <a:ln w="9525">
              <a:noFill/>
              <a:miter lim="800000"/>
              <a:headEnd/>
              <a:tailEnd/>
            </a:ln>
            <a:effectLst/>
          </p:spPr>
        </p:pic>
        <p:pic>
          <p:nvPicPr>
            <p:cNvPr id="1512470" name="Picture 22"/>
            <p:cNvPicPr>
              <a:picLocks noChangeAspect="1" noChangeArrowheads="1"/>
            </p:cNvPicPr>
            <p:nvPr/>
          </p:nvPicPr>
          <p:blipFill>
            <a:blip r:embed="rId5" cstate="print"/>
            <a:srcRect/>
            <a:stretch>
              <a:fillRect/>
            </a:stretch>
          </p:blipFill>
          <p:spPr bwMode="auto">
            <a:xfrm>
              <a:off x="3080" y="1915"/>
              <a:ext cx="760" cy="253"/>
            </a:xfrm>
            <a:prstGeom prst="rect">
              <a:avLst/>
            </a:prstGeom>
            <a:noFill/>
            <a:ln w="9525">
              <a:noFill/>
              <a:miter lim="800000"/>
              <a:headEnd/>
              <a:tailEnd/>
            </a:ln>
            <a:effectLst/>
          </p:spPr>
        </p:pic>
        <p:grpSp>
          <p:nvGrpSpPr>
            <p:cNvPr id="1512471" name="Group 23"/>
            <p:cNvGrpSpPr>
              <a:grpSpLocks/>
            </p:cNvGrpSpPr>
            <p:nvPr/>
          </p:nvGrpSpPr>
          <p:grpSpPr bwMode="auto">
            <a:xfrm>
              <a:off x="3152" y="3067"/>
              <a:ext cx="1375" cy="590"/>
              <a:chOff x="3424" y="1933"/>
              <a:chExt cx="1375" cy="590"/>
            </a:xfrm>
          </p:grpSpPr>
          <p:grpSp>
            <p:nvGrpSpPr>
              <p:cNvPr id="1512472" name="Group 24"/>
              <p:cNvGrpSpPr>
                <a:grpSpLocks/>
              </p:cNvGrpSpPr>
              <p:nvPr/>
            </p:nvGrpSpPr>
            <p:grpSpPr bwMode="auto">
              <a:xfrm>
                <a:off x="3424" y="2024"/>
                <a:ext cx="1375" cy="455"/>
                <a:chOff x="403" y="2024"/>
                <a:chExt cx="1375" cy="455"/>
              </a:xfrm>
            </p:grpSpPr>
            <p:sp>
              <p:nvSpPr>
                <p:cNvPr id="1512473" name="Line 25"/>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74" name="Line 26"/>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75" name="Freeform 27"/>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76" name="Freeform 28"/>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7" name="Freeform 29"/>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78" name="Freeform 30"/>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9" name="Freeform 31"/>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80" name="Line 32"/>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81" name="Line 33"/>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82" name="Line 34"/>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83" name="Text Box 35"/>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84" name="AutoShape 36"/>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sp>
            <p:nvSpPr>
              <p:cNvPr id="1512485" name="Line 37"/>
              <p:cNvSpPr>
                <a:spLocks noChangeShapeType="1"/>
              </p:cNvSpPr>
              <p:nvPr/>
            </p:nvSpPr>
            <p:spPr bwMode="auto">
              <a:xfrm flipV="1">
                <a:off x="4014" y="2160"/>
                <a:ext cx="136" cy="136"/>
              </a:xfrm>
              <a:prstGeom prst="line">
                <a:avLst/>
              </a:prstGeom>
              <a:noFill/>
              <a:ln w="19050">
                <a:solidFill>
                  <a:srgbClr val="FF0000"/>
                </a:solidFill>
                <a:round/>
                <a:headEnd/>
                <a:tailEnd type="triangle" w="med" len="med"/>
              </a:ln>
              <a:effectLst/>
            </p:spPr>
            <p:txBody>
              <a:bodyPr/>
              <a:lstStyle/>
              <a:p>
                <a:endParaRPr lang="en-US"/>
              </a:p>
            </p:txBody>
          </p:sp>
          <p:sp>
            <p:nvSpPr>
              <p:cNvPr id="1512486" name="Line 38"/>
              <p:cNvSpPr>
                <a:spLocks noChangeShapeType="1"/>
              </p:cNvSpPr>
              <p:nvPr/>
            </p:nvSpPr>
            <p:spPr bwMode="auto">
              <a:xfrm>
                <a:off x="4014" y="2432"/>
                <a:ext cx="181" cy="91"/>
              </a:xfrm>
              <a:prstGeom prst="line">
                <a:avLst/>
              </a:prstGeom>
              <a:noFill/>
              <a:ln w="19050">
                <a:solidFill>
                  <a:srgbClr val="FF0000"/>
                </a:solidFill>
                <a:round/>
                <a:headEnd/>
                <a:tailEnd type="triangle" w="med" len="med"/>
              </a:ln>
              <a:effectLst/>
            </p:spPr>
            <p:txBody>
              <a:bodyPr/>
              <a:lstStyle/>
              <a:p>
                <a:endParaRPr lang="en-US"/>
              </a:p>
            </p:txBody>
          </p:sp>
          <p:sp>
            <p:nvSpPr>
              <p:cNvPr id="1512487" name="Line 39"/>
              <p:cNvSpPr>
                <a:spLocks noChangeShapeType="1"/>
              </p:cNvSpPr>
              <p:nvPr/>
            </p:nvSpPr>
            <p:spPr bwMode="auto">
              <a:xfrm flipH="1">
                <a:off x="3787" y="2432"/>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8" name="Line 40"/>
              <p:cNvSpPr>
                <a:spLocks noChangeShapeType="1"/>
              </p:cNvSpPr>
              <p:nvPr/>
            </p:nvSpPr>
            <p:spPr bwMode="auto">
              <a:xfrm flipH="1" flipV="1">
                <a:off x="3787" y="2205"/>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9" name="Text Box 41"/>
              <p:cNvSpPr txBox="1">
                <a:spLocks noChangeArrowheads="1"/>
              </p:cNvSpPr>
              <p:nvPr/>
            </p:nvSpPr>
            <p:spPr bwMode="auto">
              <a:xfrm>
                <a:off x="3742" y="1933"/>
                <a:ext cx="575" cy="326"/>
              </a:xfrm>
              <a:prstGeom prst="rect">
                <a:avLst/>
              </a:prstGeom>
              <a:noFill/>
              <a:ln w="9525">
                <a:noFill/>
                <a:miter lim="800000"/>
                <a:headEnd/>
                <a:tailEnd/>
              </a:ln>
              <a:effectLst/>
            </p:spPr>
            <p:txBody>
              <a:bodyPr wrap="none">
                <a:spAutoFit/>
              </a:bodyPr>
              <a:lstStyle/>
              <a:p>
                <a:pPr algn="l" eaLnBrk="1" hangingPunct="1"/>
                <a:r>
                  <a:rPr kumimoji="1" lang="en-US" altLang="ja-JP" sz="1400" b="1">
                    <a:solidFill>
                      <a:srgbClr val="FF0000"/>
                    </a:solidFill>
                    <a:latin typeface="Arial" charset="0"/>
                    <a:ea typeface="ＭＳ Ｐゴシック" pitchFamily="34" charset="-128"/>
                  </a:rPr>
                  <a:t>charged</a:t>
                </a:r>
              </a:p>
              <a:p>
                <a:pPr algn="l" eaLnBrk="1" hangingPunct="1"/>
                <a:r>
                  <a:rPr kumimoji="1" lang="en-US" altLang="ja-JP" sz="1400" b="1">
                    <a:solidFill>
                      <a:srgbClr val="FF0000"/>
                    </a:solidFill>
                    <a:latin typeface="Arial" charset="0"/>
                    <a:ea typeface="ＭＳ Ｐゴシック" pitchFamily="34" charset="-128"/>
                  </a:rPr>
                  <a:t>particles</a:t>
                </a:r>
              </a:p>
            </p:txBody>
          </p:sp>
        </p:grpSp>
      </p:grpSp>
      <p:graphicFrame>
        <p:nvGraphicFramePr>
          <p:cNvPr id="1512490" name="Group 42"/>
          <p:cNvGraphicFramePr>
            <a:graphicFrameLocks noGrp="1"/>
          </p:cNvGraphicFramePr>
          <p:nvPr/>
        </p:nvGraphicFramePr>
        <p:xfrm>
          <a:off x="6400800" y="4508500"/>
          <a:ext cx="2471738" cy="1941830"/>
        </p:xfrm>
        <a:graphic>
          <a:graphicData uri="http://schemas.openxmlformats.org/drawingml/2006/table">
            <a:tbl>
              <a:tblPr/>
              <a:tblGrid>
                <a:gridCol w="1236663"/>
                <a:gridCol w="1235075"/>
              </a:tblGrid>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rgbClr val="006600"/>
                          </a:solidFill>
                          <a:effectLst/>
                          <a:latin typeface="Arial" charset="0"/>
                          <a:ea typeface="ＭＳ Ｐゴシック" pitchFamily="34" charset="-128"/>
                        </a:rPr>
                        <a:t>preliminary</a:t>
                      </a:r>
                      <a:endParaRPr kumimoji="1" lang="en-US" sz="1600" b="0" i="0" u="none" strike="noStrike" cap="none" normalizeH="0" baseline="0" smtClean="0">
                        <a:ln>
                          <a:noFill/>
                        </a:ln>
                        <a:solidFill>
                          <a:srgbClr val="0066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A</a:t>
                      </a:r>
                      <a:r>
                        <a:rPr kumimoji="0" lang="en-US" altLang="ja-JP" sz="2000" b="0" i="0" u="none" strike="noStrike" cap="none" normalizeH="0" baseline="-25000" smtClean="0">
                          <a:ln>
                            <a:noFill/>
                          </a:ln>
                          <a:solidFill>
                            <a:schemeClr val="tx1"/>
                          </a:solidFill>
                          <a:effectLst/>
                          <a:latin typeface="Times New Roman" pitchFamily="18" charset="0"/>
                          <a:ea typeface="ＭＳ Ｐゴシック" pitchFamily="34" charset="-128"/>
                        </a:rPr>
                        <a:t>N</a:t>
                      </a:r>
                      <a:endPar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0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Without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rPr>
                        <a:t>-6.6 </a:t>
                      </a: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cs typeface="Arial" charset="0"/>
                        </a:rPr>
                        <a:t>±0.6 %</a:t>
                      </a:r>
                      <a:r>
                        <a:rPr kumimoji="0" lang="en-US" altLang="ja-JP" sz="2000" b="0" i="0" u="none" strike="noStrike" cap="none" normalizeH="0" baseline="0" smtClean="0">
                          <a:ln>
                            <a:noFill/>
                          </a:ln>
                          <a:solidFill>
                            <a:srgbClr val="FFFF99"/>
                          </a:solidFill>
                          <a:effectLst/>
                          <a:latin typeface="Times New Roman" pitchFamily="18" charset="0"/>
                          <a:ea typeface="ＭＳ Ｐゴシック" pitchFamily="34" charset="-128"/>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16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rPr>
                        <a:t>-8.3 </a:t>
                      </a: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cs typeface="Arial" charset="0"/>
                        </a:rPr>
                        <a:t>±0.4 %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12504" name="Text Box 56"/>
          <p:cNvSpPr txBox="1">
            <a:spLocks noChangeArrowheads="1"/>
          </p:cNvSpPr>
          <p:nvPr/>
        </p:nvSpPr>
        <p:spPr bwMode="auto">
          <a:xfrm>
            <a:off x="6807200" y="4570413"/>
            <a:ext cx="184150" cy="366712"/>
          </a:xfrm>
          <a:prstGeom prst="rect">
            <a:avLst/>
          </a:prstGeom>
          <a:noFill/>
          <a:ln w="9525">
            <a:noFill/>
            <a:miter lim="800000"/>
            <a:headEnd/>
            <a:tailEnd/>
          </a:ln>
          <a:effectLst/>
        </p:spPr>
        <p:txBody>
          <a:bodyPr wrap="none">
            <a:spAutoFit/>
          </a:bodyPr>
          <a:lstStyle/>
          <a:p>
            <a:pPr eaLnBrk="1" hangingPunct="1"/>
            <a:endParaRPr kumimoji="1" lang="en-US" altLang="ja-JP" sz="1800">
              <a:solidFill>
                <a:srgbClr val="006600"/>
              </a:solidFill>
              <a:latin typeface="Arial" charset="0"/>
              <a:ea typeface="ＭＳ Ｐゴシック" pitchFamily="34" charset="-128"/>
            </a:endParaRPr>
          </a:p>
        </p:txBody>
      </p:sp>
      <p:sp>
        <p:nvSpPr>
          <p:cNvPr id="1512505" name="Text Box 57"/>
          <p:cNvSpPr txBox="1">
            <a:spLocks noChangeArrowheads="1"/>
          </p:cNvSpPr>
          <p:nvPr/>
        </p:nvSpPr>
        <p:spPr bwMode="auto">
          <a:xfrm>
            <a:off x="179388" y="990600"/>
            <a:ext cx="8964612" cy="1187450"/>
          </a:xfrm>
          <a:prstGeom prst="rect">
            <a:avLst/>
          </a:prstGeom>
          <a:noFill/>
          <a:ln w="9525">
            <a:noFill/>
            <a:miter lim="800000"/>
            <a:headEnd/>
            <a:tailEnd/>
          </a:ln>
          <a:effectLst/>
        </p:spPr>
        <p:txBody>
          <a:bodyPr>
            <a:spAutoFit/>
          </a:bodyPr>
          <a:lstStyle/>
          <a:p>
            <a:pPr algn="l"/>
            <a:r>
              <a:rPr lang="en-US"/>
              <a:t>Large negative SSA observed for x</a:t>
            </a:r>
            <a:r>
              <a:rPr lang="en-US" baseline="-18000"/>
              <a:t>F</a:t>
            </a:r>
            <a:r>
              <a:rPr lang="en-US"/>
              <a:t>&gt;0, enhanced by requiring concidence with forward charged particles (“MinBias” trigger). </a:t>
            </a:r>
          </a:p>
          <a:p>
            <a:pPr algn="l"/>
            <a:r>
              <a:rPr lang="en-US"/>
              <a:t>No x</a:t>
            </a:r>
            <a:r>
              <a:rPr lang="en-US" baseline="-18000"/>
              <a:t>F</a:t>
            </a:r>
            <a:r>
              <a:rPr lang="en-US"/>
              <a:t> dependence seen.</a:t>
            </a:r>
          </a:p>
        </p:txBody>
      </p:sp>
      <p:sp>
        <p:nvSpPr>
          <p:cNvPr id="61" name="Slide Number Placeholder 60"/>
          <p:cNvSpPr>
            <a:spLocks noGrp="1"/>
          </p:cNvSpPr>
          <p:nvPr>
            <p:ph type="sldNum" sz="quarter" idx="12"/>
          </p:nvPr>
        </p:nvSpPr>
        <p:spPr/>
        <p:txBody>
          <a:bodyPr/>
          <a:lstStyle/>
          <a:p>
            <a:fld id="{CC80A51C-0834-4D37-9F6C-E61A03BDE5A5}" type="slidenum">
              <a:rPr lang="en-US" smtClean="0"/>
              <a:pPr/>
              <a:t>86</a:t>
            </a:fld>
            <a:endParaRPr lang="en-US"/>
          </a:p>
        </p:txBody>
      </p:sp>
    </p:spTree>
    <p:custDataLst>
      <p:tags r:id="rId1"/>
    </p:custDataLst>
  </p:cSld>
  <p:clrMapOvr>
    <a:masterClrMapping/>
  </p:clrMapOvr>
  <p:transition advTm="117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68"/>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1512490"/>
                                        </p:tgtEl>
                                        <p:attrNameLst>
                                          <p:attrName>style.visibility</p:attrName>
                                        </p:attrNameLst>
                                      </p:cBhvr>
                                      <p:to>
                                        <p:strVal val="visible"/>
                                      </p:to>
                                    </p:set>
                                    <p:animEffect transition="in" filter="dissolve">
                                      <p:cBhvr>
                                        <p:cTn id="10" dur="1000"/>
                                        <p:tgtEl>
                                          <p:spTgt spid="1512490"/>
                                        </p:tgtEl>
                                      </p:cBhvr>
                                    </p:animEffect>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1512504"/>
                                        </p:tgtEl>
                                        <p:attrNameLst>
                                          <p:attrName>style.visibility</p:attrName>
                                        </p:attrNameLst>
                                      </p:cBhvr>
                                      <p:to>
                                        <p:strVal val="visible"/>
                                      </p:to>
                                    </p:set>
                                    <p:animEffect transition="in" filter="box(in)">
                                      <p:cBhvr>
                                        <p:cTn id="13" dur="500"/>
                                        <p:tgtEl>
                                          <p:spTgt spid="151250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12451"/>
                                        </p:tgtEl>
                                        <p:attrNameLst>
                                          <p:attrName>style.visibility</p:attrName>
                                        </p:attrNameLst>
                                      </p:cBhvr>
                                      <p:to>
                                        <p:strVal val="visible"/>
                                      </p:to>
                                    </p:set>
                                    <p:animEffect transition="in" filter="box(in)">
                                      <p:cBhvr>
                                        <p:cTn id="16" dur="1000"/>
                                        <p:tgtEl>
                                          <p:spTgt spid="151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451" grpId="0"/>
      <p:bldP spid="151250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INFN Ferrrara, June 17, 2010</a:t>
            </a:r>
            <a:endParaRPr lang="en-US"/>
          </a:p>
        </p:txBody>
      </p:sp>
      <p:pic>
        <p:nvPicPr>
          <p:cNvPr id="1514498" name="Picture 2"/>
          <p:cNvPicPr>
            <a:picLocks noChangeAspect="1" noChangeArrowheads="1"/>
          </p:cNvPicPr>
          <p:nvPr/>
        </p:nvPicPr>
        <p:blipFill>
          <a:blip r:embed="rId4" cstate="print"/>
          <a:srcRect/>
          <a:stretch>
            <a:fillRect/>
          </a:stretch>
        </p:blipFill>
        <p:spPr bwMode="auto">
          <a:xfrm>
            <a:off x="4716463" y="2452688"/>
            <a:ext cx="4240212" cy="4405312"/>
          </a:xfrm>
          <a:prstGeom prst="rect">
            <a:avLst/>
          </a:prstGeom>
          <a:noFill/>
          <a:ln w="9525">
            <a:noFill/>
            <a:miter lim="800000"/>
            <a:headEnd/>
            <a:tailEnd/>
          </a:ln>
          <a:effectLst/>
        </p:spPr>
      </p:pic>
      <p:pic>
        <p:nvPicPr>
          <p:cNvPr id="1514499" name="Picture 3"/>
          <p:cNvPicPr>
            <a:picLocks noChangeAspect="1" noChangeArrowheads="1"/>
          </p:cNvPicPr>
          <p:nvPr/>
        </p:nvPicPr>
        <p:blipFill>
          <a:blip r:embed="rId5" cstate="print"/>
          <a:srcRect/>
          <a:stretch>
            <a:fillRect/>
          </a:stretch>
        </p:blipFill>
        <p:spPr bwMode="auto">
          <a:xfrm>
            <a:off x="250825" y="2441575"/>
            <a:ext cx="4267200" cy="4416425"/>
          </a:xfrm>
          <a:prstGeom prst="rect">
            <a:avLst/>
          </a:prstGeom>
          <a:noFill/>
          <a:ln w="9525">
            <a:noFill/>
            <a:miter lim="800000"/>
            <a:headEnd/>
            <a:tailEnd/>
          </a:ln>
          <a:effectLst/>
        </p:spPr>
      </p:pic>
      <p:graphicFrame>
        <p:nvGraphicFramePr>
          <p:cNvPr id="1514500" name="Object 4"/>
          <p:cNvGraphicFramePr>
            <a:graphicFrameLocks noChangeAspect="1"/>
          </p:cNvGraphicFramePr>
          <p:nvPr/>
        </p:nvGraphicFramePr>
        <p:xfrm>
          <a:off x="6019800" y="990600"/>
          <a:ext cx="2484438" cy="1141413"/>
        </p:xfrm>
        <a:graphic>
          <a:graphicData uri="http://schemas.openxmlformats.org/presentationml/2006/ole">
            <p:oleObj spid="_x0000_s1514500" name="数式" r:id="rId6" imgW="939600" imgH="431640" progId="Equation.3">
              <p:embed/>
            </p:oleObj>
          </a:graphicData>
        </a:graphic>
      </p:graphicFrame>
      <p:sp>
        <p:nvSpPr>
          <p:cNvPr id="1514501" name="Rectangle 5"/>
          <p:cNvSpPr>
            <a:spLocks noGrp="1" noChangeArrowheads="1"/>
          </p:cNvSpPr>
          <p:nvPr>
            <p:ph type="title"/>
          </p:nvPr>
        </p:nvSpPr>
        <p:spPr/>
        <p:txBody>
          <a:bodyPr/>
          <a:lstStyle/>
          <a:p>
            <a:r>
              <a:rPr lang="en-US" sz="4000"/>
              <a:t>Forward neutrons at </a:t>
            </a:r>
            <a:r>
              <a:rPr lang="en-US" sz="4000">
                <a:ea typeface="ＭＳ Ｐゴシック" pitchFamily="34" charset="-128"/>
                <a:sym typeface="Symbol" pitchFamily="18" charset="2"/>
              </a:rPr>
              <a:t>other energies</a:t>
            </a:r>
            <a:endParaRPr lang="en-US" altLang="ja-JP" sz="4000">
              <a:ea typeface="ＭＳ Ｐゴシック" pitchFamily="34" charset="-128"/>
            </a:endParaRPr>
          </a:p>
        </p:txBody>
      </p:sp>
      <p:sp>
        <p:nvSpPr>
          <p:cNvPr id="1514502" name="Text Box 6"/>
          <p:cNvSpPr txBox="1">
            <a:spLocks noChangeArrowheads="1"/>
          </p:cNvSpPr>
          <p:nvPr/>
        </p:nvSpPr>
        <p:spPr bwMode="auto">
          <a:xfrm>
            <a:off x="827088" y="2997200"/>
            <a:ext cx="2125662"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√s=62.4 GeV</a:t>
            </a:r>
          </a:p>
        </p:txBody>
      </p:sp>
      <p:sp>
        <p:nvSpPr>
          <p:cNvPr id="1514503" name="Text Box 7"/>
          <p:cNvSpPr txBox="1">
            <a:spLocks noChangeArrowheads="1"/>
          </p:cNvSpPr>
          <p:nvPr/>
        </p:nvSpPr>
        <p:spPr bwMode="auto">
          <a:xfrm>
            <a:off x="5335588" y="2997200"/>
            <a:ext cx="2041525"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√s=410 GeV</a:t>
            </a:r>
          </a:p>
        </p:txBody>
      </p:sp>
      <p:sp>
        <p:nvSpPr>
          <p:cNvPr id="1514504" name="Text Box 8"/>
          <p:cNvSpPr txBox="1">
            <a:spLocks noChangeArrowheads="1"/>
          </p:cNvSpPr>
          <p:nvPr/>
        </p:nvSpPr>
        <p:spPr bwMode="auto">
          <a:xfrm>
            <a:off x="203200" y="1219200"/>
            <a:ext cx="5664200" cy="822325"/>
          </a:xfrm>
          <a:prstGeom prst="rect">
            <a:avLst/>
          </a:prstGeom>
          <a:noFill/>
          <a:ln w="9525">
            <a:noFill/>
            <a:miter lim="800000"/>
            <a:headEnd/>
            <a:tailEnd/>
          </a:ln>
          <a:effectLst/>
        </p:spPr>
        <p:txBody>
          <a:bodyPr>
            <a:spAutoFit/>
          </a:bodyPr>
          <a:lstStyle/>
          <a:p>
            <a:pPr algn="l"/>
            <a:r>
              <a:rPr lang="en-US"/>
              <a:t>Significant forward neutron asymmetries observed down to 62.4 and up to 410 GeV!</a:t>
            </a:r>
          </a:p>
        </p:txBody>
      </p:sp>
      <p:pic>
        <p:nvPicPr>
          <p:cNvPr id="1514505" name="Picture 9" descr="logo"/>
          <p:cNvPicPr>
            <a:picLocks noChangeAspect="1" noChangeArrowheads="1"/>
          </p:cNvPicPr>
          <p:nvPr/>
        </p:nvPicPr>
        <p:blipFill>
          <a:blip r:embed="rId7" cstate="print"/>
          <a:srcRect/>
          <a:stretch>
            <a:fillRect/>
          </a:stretch>
        </p:blipFill>
        <p:spPr bwMode="auto">
          <a:xfrm>
            <a:off x="2819400" y="5638800"/>
            <a:ext cx="1371600" cy="539750"/>
          </a:xfrm>
          <a:prstGeom prst="rect">
            <a:avLst/>
          </a:prstGeom>
          <a:solidFill>
            <a:schemeClr val="bg1"/>
          </a:solidFill>
        </p:spPr>
      </p:pic>
      <p:pic>
        <p:nvPicPr>
          <p:cNvPr id="1514506" name="Picture 10" descr="logo"/>
          <p:cNvPicPr>
            <a:picLocks noChangeAspect="1" noChangeArrowheads="1"/>
          </p:cNvPicPr>
          <p:nvPr/>
        </p:nvPicPr>
        <p:blipFill>
          <a:blip r:embed="rId7" cstate="print"/>
          <a:srcRect/>
          <a:stretch>
            <a:fillRect/>
          </a:stretch>
        </p:blipFill>
        <p:spPr bwMode="auto">
          <a:xfrm>
            <a:off x="7292975" y="5638800"/>
            <a:ext cx="1371600" cy="539750"/>
          </a:xfrm>
          <a:prstGeom prst="rect">
            <a:avLst/>
          </a:prstGeom>
          <a:solidFill>
            <a:schemeClr val="bg1"/>
          </a:solidFill>
        </p:spPr>
      </p:pic>
      <p:sp>
        <p:nvSpPr>
          <p:cNvPr id="14" name="Slide Number Placeholder 13"/>
          <p:cNvSpPr>
            <a:spLocks noGrp="1"/>
          </p:cNvSpPr>
          <p:nvPr>
            <p:ph type="sldNum" sz="quarter" idx="12"/>
          </p:nvPr>
        </p:nvSpPr>
        <p:spPr/>
        <p:txBody>
          <a:bodyPr/>
          <a:lstStyle/>
          <a:p>
            <a:fld id="{CC80A51C-0834-4D37-9F6C-E61A03BDE5A5}"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a:xfrm>
            <a:off x="455613" y="0"/>
            <a:ext cx="8232775" cy="1446213"/>
          </a:xfrm>
          <a:ln/>
        </p:spPr>
        <p:txBody>
          <a:bodyPr rIns="116994"/>
          <a:lstStyle/>
          <a:p>
            <a:pPr marL="57150"/>
            <a:r>
              <a:rPr lang="en-US" sz="4000"/>
              <a:t>The STAR Detector at RHIC</a:t>
            </a:r>
          </a:p>
        </p:txBody>
      </p:sp>
      <p:pic>
        <p:nvPicPr>
          <p:cNvPr id="1526787" name="Picture 3"/>
          <p:cNvPicPr>
            <a:picLocks noChangeArrowheads="1"/>
          </p:cNvPicPr>
          <p:nvPr/>
        </p:nvPicPr>
        <p:blipFill>
          <a:blip r:embed="rId3" cstate="print"/>
          <a:srcRect/>
          <a:stretch>
            <a:fillRect/>
          </a:stretch>
        </p:blipFill>
        <p:spPr bwMode="auto">
          <a:xfrm>
            <a:off x="303213" y="1062038"/>
            <a:ext cx="8702675" cy="5324475"/>
          </a:xfrm>
          <a:prstGeom prst="rect">
            <a:avLst/>
          </a:prstGeom>
          <a:noFill/>
          <a:ln w="12700">
            <a:noFill/>
            <a:miter lim="800000"/>
            <a:headEnd/>
            <a:tailEnd/>
          </a:ln>
        </p:spPr>
      </p:pic>
      <p:sp>
        <p:nvSpPr>
          <p:cNvPr id="1526788" name="Line 4"/>
          <p:cNvSpPr>
            <a:spLocks noChangeShapeType="1"/>
          </p:cNvSpPr>
          <p:nvPr/>
        </p:nvSpPr>
        <p:spPr bwMode="auto">
          <a:xfrm>
            <a:off x="1143000" y="1143000"/>
            <a:ext cx="6705600" cy="1588"/>
          </a:xfrm>
          <a:prstGeom prst="line">
            <a:avLst/>
          </a:prstGeom>
          <a:noFill/>
          <a:ln w="38100">
            <a:solidFill>
              <a:srgbClr val="009900"/>
            </a:solidFill>
            <a:round/>
            <a:headEnd/>
            <a:tailEnd/>
          </a:ln>
        </p:spPr>
        <p:txBody>
          <a:bodyPr/>
          <a:lstStyle/>
          <a:p>
            <a:endParaRPr lang="en-US"/>
          </a:p>
        </p:txBody>
      </p:sp>
      <p:grpSp>
        <p:nvGrpSpPr>
          <p:cNvPr id="2" name="Group 5"/>
          <p:cNvGrpSpPr>
            <a:grpSpLocks/>
          </p:cNvGrpSpPr>
          <p:nvPr/>
        </p:nvGrpSpPr>
        <p:grpSpPr bwMode="auto">
          <a:xfrm>
            <a:off x="7697788" y="6099175"/>
            <a:ext cx="1116012" cy="568325"/>
            <a:chOff x="0" y="0"/>
            <a:chExt cx="1000" cy="510"/>
          </a:xfrm>
        </p:grpSpPr>
        <p:grpSp>
          <p:nvGrpSpPr>
            <p:cNvPr id="3" name="Group 6"/>
            <p:cNvGrpSpPr>
              <a:grpSpLocks/>
            </p:cNvGrpSpPr>
            <p:nvPr/>
          </p:nvGrpSpPr>
          <p:grpSpPr bwMode="auto">
            <a:xfrm>
              <a:off x="0" y="0"/>
              <a:ext cx="496" cy="438"/>
              <a:chOff x="0" y="0"/>
              <a:chExt cx="496" cy="438"/>
            </a:xfrm>
          </p:grpSpPr>
          <p:sp>
            <p:nvSpPr>
              <p:cNvPr id="152679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52679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526793" name="Rectangle 9"/>
            <p:cNvSpPr>
              <a:spLocks/>
            </p:cNvSpPr>
            <p:nvPr/>
          </p:nvSpPr>
          <p:spPr bwMode="auto">
            <a:xfrm>
              <a:off x="172" y="118"/>
              <a:ext cx="828" cy="392"/>
            </a:xfrm>
            <a:prstGeom prst="rect">
              <a:avLst/>
            </a:prstGeom>
            <a:noFill/>
            <a:ln w="12700">
              <a:noFill/>
              <a:miter lim="800000"/>
              <a:headEnd/>
              <a:tailEnd/>
            </a:ln>
          </p:spPr>
          <p:txBody>
            <a:bodyPr wrap="none" lIns="0" tIns="0" rIns="40638" bIns="0">
              <a:spAutoFit/>
            </a:bodyPr>
            <a:lstStyle/>
            <a:p>
              <a:pPr marL="39688" algn="l" defTabSz="642938" eaLnBrk="1" hangingPunct="1"/>
              <a:r>
                <a:rPr lang="en-US" b="1" i="1">
                  <a:solidFill>
                    <a:srgbClr val="333399"/>
                  </a:solidFill>
                  <a:effectLst>
                    <a:outerShdw blurRad="38100" dist="38100" dir="2700000" algn="tl">
                      <a:srgbClr val="000000"/>
                    </a:outerShdw>
                  </a:effectLst>
                  <a:latin typeface="Helvetica"/>
                  <a:sym typeface="Helvetica"/>
                </a:rPr>
                <a:t>STAR</a:t>
              </a:r>
            </a:p>
          </p:txBody>
        </p:sp>
      </p:grpSp>
      <p:sp>
        <p:nvSpPr>
          <p:cNvPr id="10" name="Slide Number Placeholder 9"/>
          <p:cNvSpPr>
            <a:spLocks noGrp="1"/>
          </p:cNvSpPr>
          <p:nvPr>
            <p:ph type="sldNum" sz="quarter" idx="12"/>
          </p:nvPr>
        </p:nvSpPr>
        <p:spPr/>
        <p:txBody>
          <a:bodyPr/>
          <a:lstStyle/>
          <a:p>
            <a:fld id="{9CCA4942-7CEE-491C-9F3A-ADE7BC2C4973}" type="slidenum">
              <a:rPr lang="en-US" smtClean="0"/>
              <a:pPr/>
              <a:t>88</a:t>
            </a:fld>
            <a:endParaRPr lang="en-US"/>
          </a:p>
        </p:txBody>
      </p:sp>
      <p:sp>
        <p:nvSpPr>
          <p:cNvPr id="11" name="Footer Placeholder 10"/>
          <p:cNvSpPr>
            <a:spLocks noGrp="1"/>
          </p:cNvSpPr>
          <p:nvPr>
            <p:ph type="ftr" sz="quarter" idx="11"/>
          </p:nvPr>
        </p:nvSpPr>
        <p:spPr/>
        <p:txBody>
          <a:bodyPr/>
          <a:lstStyle/>
          <a:p>
            <a:r>
              <a:rPr lang="en-US" smtClean="0"/>
              <a:t>C. Aidala, INFN Ferrrara, June 17, 2010</a:t>
            </a:r>
            <a:endParaRPr lang="en-US"/>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INFN Ferrrara, June 17, 2010</a:t>
            </a:r>
            <a:endParaRPr lang="en-US"/>
          </a:p>
        </p:txBody>
      </p:sp>
      <p:pic>
        <p:nvPicPr>
          <p:cNvPr id="1617922" name="Picture 2" descr="PHENIXcn1-108-00"/>
          <p:cNvPicPr>
            <a:picLocks noChangeAspect="1" noChangeArrowheads="1"/>
          </p:cNvPicPr>
          <p:nvPr/>
        </p:nvPicPr>
        <p:blipFill>
          <a:blip r:embed="rId4" cstate="print"/>
          <a:srcRect/>
          <a:stretch>
            <a:fillRect/>
          </a:stretch>
        </p:blipFill>
        <p:spPr bwMode="auto">
          <a:xfrm>
            <a:off x="533400" y="1295400"/>
            <a:ext cx="5030788" cy="5030788"/>
          </a:xfrm>
          <a:prstGeom prst="rect">
            <a:avLst/>
          </a:prstGeom>
          <a:noFill/>
        </p:spPr>
      </p:pic>
      <p:sp>
        <p:nvSpPr>
          <p:cNvPr id="1617923" name="Rectangle 3"/>
          <p:cNvSpPr>
            <a:spLocks noGrp="1" noChangeArrowheads="1"/>
          </p:cNvSpPr>
          <p:nvPr>
            <p:ph type="title"/>
          </p:nvPr>
        </p:nvSpPr>
        <p:spPr/>
        <p:txBody>
          <a:bodyPr/>
          <a:lstStyle/>
          <a:p>
            <a:r>
              <a:rPr lang="en-US"/>
              <a:t>PHENIX Detector</a:t>
            </a:r>
            <a:endParaRPr lang="en-US" sz="5400"/>
          </a:p>
        </p:txBody>
      </p:sp>
      <p:sp>
        <p:nvSpPr>
          <p:cNvPr id="1617924" name="Rectangle 4"/>
          <p:cNvSpPr>
            <a:spLocks noChangeArrowheads="1"/>
          </p:cNvSpPr>
          <p:nvPr/>
        </p:nvSpPr>
        <p:spPr bwMode="auto">
          <a:xfrm>
            <a:off x="6096000" y="990600"/>
            <a:ext cx="2362200" cy="2209800"/>
          </a:xfrm>
          <a:prstGeom prst="rect">
            <a:avLst/>
          </a:prstGeom>
          <a:noFill/>
          <a:ln w="9525">
            <a:noFill/>
            <a:miter lim="800000"/>
            <a:headEnd/>
            <a:tailEnd/>
          </a:ln>
        </p:spPr>
        <p:txBody>
          <a:bodyPr/>
          <a:lstStyle/>
          <a:p>
            <a:pPr algn="l"/>
            <a:r>
              <a:rPr lang="en-US" b="1"/>
              <a:t>2 central </a:t>
            </a:r>
            <a:br>
              <a:rPr lang="en-US" b="1"/>
            </a:br>
            <a:r>
              <a:rPr lang="en-US" b="1"/>
              <a:t>spectrometers</a:t>
            </a:r>
          </a:p>
          <a:p>
            <a:pPr algn="l">
              <a:buFontTx/>
              <a:buChar char="-"/>
            </a:pPr>
            <a:r>
              <a:rPr lang="en-US" sz="2000" b="1"/>
              <a:t>Track charged particles and detect electromagnetic processes </a:t>
            </a:r>
          </a:p>
          <a:p>
            <a:pPr algn="l"/>
            <a:endParaRPr lang="en-US" sz="2000" b="1"/>
          </a:p>
          <a:p>
            <a:pPr lvl="1" algn="l"/>
            <a:endParaRPr lang="en-US" b="1"/>
          </a:p>
        </p:txBody>
      </p:sp>
      <p:sp>
        <p:nvSpPr>
          <p:cNvPr id="1617925" name="Rectangle 5"/>
          <p:cNvSpPr>
            <a:spLocks noChangeArrowheads="1"/>
          </p:cNvSpPr>
          <p:nvPr/>
        </p:nvSpPr>
        <p:spPr bwMode="auto">
          <a:xfrm>
            <a:off x="6019800" y="4419600"/>
            <a:ext cx="2362200" cy="1752600"/>
          </a:xfrm>
          <a:prstGeom prst="rect">
            <a:avLst/>
          </a:prstGeom>
          <a:noFill/>
          <a:ln w="9525">
            <a:noFill/>
            <a:miter lim="800000"/>
            <a:headEnd/>
            <a:tailEnd/>
          </a:ln>
        </p:spPr>
        <p:txBody>
          <a:bodyPr/>
          <a:lstStyle/>
          <a:p>
            <a:pPr algn="l"/>
            <a:r>
              <a:rPr lang="en-US" b="1"/>
              <a:t>2 forward </a:t>
            </a:r>
            <a:br>
              <a:rPr lang="en-US" b="1"/>
            </a:br>
            <a:r>
              <a:rPr lang="en-US" b="1"/>
              <a:t>spectrometers</a:t>
            </a:r>
          </a:p>
          <a:p>
            <a:pPr algn="l"/>
            <a:r>
              <a:rPr lang="en-US" b="1"/>
              <a:t>- </a:t>
            </a:r>
            <a:r>
              <a:rPr lang="en-US" sz="2000" b="1"/>
              <a:t>Identify and track muons</a:t>
            </a:r>
            <a:endParaRPr lang="en-US" b="1"/>
          </a:p>
          <a:p>
            <a:pPr lvl="1" algn="l"/>
            <a:endParaRPr lang="en-US" sz="2000" b="1"/>
          </a:p>
        </p:txBody>
      </p:sp>
      <p:sp>
        <p:nvSpPr>
          <p:cNvPr id="1617926" name="Text Box 6"/>
          <p:cNvSpPr txBox="1">
            <a:spLocks noChangeArrowheads="1"/>
          </p:cNvSpPr>
          <p:nvPr/>
        </p:nvSpPr>
        <p:spPr bwMode="auto">
          <a:xfrm>
            <a:off x="242888" y="990600"/>
            <a:ext cx="5230812" cy="1385888"/>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a:solidFill>
                  <a:schemeClr val="tx1"/>
                </a:solidFill>
                <a:latin typeface="Comic Sans MS" pitchFamily="66" charset="0"/>
              </a:rPr>
              <a:t>but limited acceptance.</a:t>
            </a:r>
          </a:p>
        </p:txBody>
      </p:sp>
      <p:pic>
        <p:nvPicPr>
          <p:cNvPr id="1617927" name="Picture 7" descr="phenix_logo2"/>
          <p:cNvPicPr>
            <a:picLocks noChangeAspect="1" noChangeArrowheads="1"/>
          </p:cNvPicPr>
          <p:nvPr/>
        </p:nvPicPr>
        <p:blipFill>
          <a:blip r:embed="rId5" cstate="print"/>
          <a:srcRect/>
          <a:stretch>
            <a:fillRect/>
          </a:stretch>
        </p:blipFill>
        <p:spPr bwMode="auto">
          <a:xfrm>
            <a:off x="838200" y="4572000"/>
            <a:ext cx="1504950" cy="547688"/>
          </a:xfrm>
          <a:prstGeom prst="rect">
            <a:avLst/>
          </a:prstGeom>
          <a:noFill/>
        </p:spPr>
      </p:pic>
      <p:graphicFrame>
        <p:nvGraphicFramePr>
          <p:cNvPr id="1617928" name="Object 8"/>
          <p:cNvGraphicFramePr>
            <a:graphicFrameLocks noChangeAspect="1"/>
          </p:cNvGraphicFramePr>
          <p:nvPr>
            <p:ph idx="1"/>
          </p:nvPr>
        </p:nvGraphicFramePr>
        <p:xfrm>
          <a:off x="6248400" y="3105150"/>
          <a:ext cx="1143000" cy="857250"/>
        </p:xfrm>
        <a:graphic>
          <a:graphicData uri="http://schemas.openxmlformats.org/presentationml/2006/ole">
            <p:oleObj spid="_x0000_s1617928" name="Equation" r:id="rId6" imgW="609480" imgH="457200" progId="Equation.3">
              <p:embed/>
            </p:oleObj>
          </a:graphicData>
        </a:graphic>
      </p:graphicFrame>
      <p:sp>
        <p:nvSpPr>
          <p:cNvPr id="1617929" name="Text Box 9"/>
          <p:cNvSpPr txBox="1">
            <a:spLocks noChangeArrowheads="1"/>
          </p:cNvSpPr>
          <p:nvPr/>
        </p:nvSpPr>
        <p:spPr bwMode="auto">
          <a:xfrm>
            <a:off x="7294563" y="3079750"/>
            <a:ext cx="1163637" cy="457200"/>
          </a:xfrm>
          <a:prstGeom prst="rect">
            <a:avLst/>
          </a:prstGeom>
          <a:noFill/>
          <a:ln w="9525">
            <a:noFill/>
            <a:miter lim="800000"/>
            <a:headEnd/>
            <a:tailEnd/>
          </a:ln>
          <a:effectLst/>
        </p:spPr>
        <p:txBody>
          <a:bodyPr wrap="none">
            <a:spAutoFit/>
          </a:bodyPr>
          <a:lstStyle/>
          <a:p>
            <a:r>
              <a:rPr lang="en-US"/>
              <a:t>azimuth</a:t>
            </a:r>
          </a:p>
        </p:txBody>
      </p:sp>
      <p:sp>
        <p:nvSpPr>
          <p:cNvPr id="13" name="Slide Number Placeholder 12"/>
          <p:cNvSpPr>
            <a:spLocks noGrp="1"/>
          </p:cNvSpPr>
          <p:nvPr>
            <p:ph type="sldNum" sz="quarter" idx="12"/>
          </p:nvPr>
        </p:nvSpPr>
        <p:spPr/>
        <p:txBody>
          <a:bodyPr/>
          <a:lstStyle/>
          <a:p>
            <a:fld id="{9CCA4942-7CEE-491C-9F3A-ADE7BC2C4973}" type="slidenum">
              <a:rPr lang="en-US" smtClean="0"/>
              <a:pPr/>
              <a:t>89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17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2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INFN Ferrrara, June 17, 2010</a:t>
            </a:r>
            <a:endParaRPr lang="en-US"/>
          </a:p>
        </p:txBody>
      </p:sp>
      <p:sp>
        <p:nvSpPr>
          <p:cNvPr id="1432578" name="Rectangle 2"/>
          <p:cNvSpPr>
            <a:spLocks noGrp="1" noChangeArrowheads="1"/>
          </p:cNvSpPr>
          <p:nvPr>
            <p:ph type="title"/>
          </p:nvPr>
        </p:nvSpPr>
        <p:spPr/>
        <p:txBody>
          <a:bodyPr/>
          <a:lstStyle/>
          <a:p>
            <a:r>
              <a:rPr lang="en-US" sz="4000"/>
              <a:t>Probing the Helicity Structure of the Nucleon with p+p Collisions</a:t>
            </a:r>
          </a:p>
        </p:txBody>
      </p:sp>
      <p:pic>
        <p:nvPicPr>
          <p:cNvPr id="1432579" name="Picture 3" descr="spin-physics-w"/>
          <p:cNvPicPr>
            <a:picLocks noChangeAspect="1" noChangeArrowheads="1"/>
          </p:cNvPicPr>
          <p:nvPr/>
        </p:nvPicPr>
        <p:blipFill>
          <a:blip r:embed="rId4" cstate="print"/>
          <a:srcRect/>
          <a:stretch>
            <a:fillRect/>
          </a:stretch>
        </p:blipFill>
        <p:spPr bwMode="auto">
          <a:xfrm>
            <a:off x="228600" y="1900238"/>
            <a:ext cx="3886200" cy="1985962"/>
          </a:xfrm>
          <a:prstGeom prst="rect">
            <a:avLst/>
          </a:prstGeom>
          <a:noFill/>
        </p:spPr>
      </p:pic>
      <p:sp>
        <p:nvSpPr>
          <p:cNvPr id="1432580" name="Text Box 4"/>
          <p:cNvSpPr txBox="1">
            <a:spLocks noChangeArrowheads="1"/>
          </p:cNvSpPr>
          <p:nvPr/>
        </p:nvSpPr>
        <p:spPr bwMode="auto">
          <a:xfrm>
            <a:off x="685800" y="5486400"/>
            <a:ext cx="7556500" cy="671513"/>
          </a:xfrm>
          <a:prstGeom prst="rect">
            <a:avLst/>
          </a:prstGeom>
          <a:noFill/>
          <a:ln w="9525">
            <a:noFill/>
            <a:miter lim="800000"/>
            <a:headEnd/>
            <a:tailEnd/>
          </a:ln>
          <a:effectLst/>
        </p:spPr>
        <p:txBody>
          <a:bodyPr wrap="none">
            <a:spAutoFit/>
          </a:bodyPr>
          <a:lstStyle/>
          <a:p>
            <a:r>
              <a:rPr lang="en-US" sz="3800"/>
              <a:t>Leading-order access to gluons </a:t>
            </a:r>
            <a:r>
              <a:rPr lang="en-US" sz="3800">
                <a:sym typeface="Wingdings" pitchFamily="2" charset="2"/>
              </a:rPr>
              <a:t> </a:t>
            </a:r>
            <a:r>
              <a:rPr lang="en-US" sz="3800">
                <a:latin typeface="Symbol" pitchFamily="18" charset="2"/>
                <a:sym typeface="Wingdings" pitchFamily="2" charset="2"/>
              </a:rPr>
              <a:t>D</a:t>
            </a:r>
            <a:r>
              <a:rPr lang="en-US" sz="3800">
                <a:sym typeface="Wingdings" pitchFamily="2" charset="2"/>
              </a:rPr>
              <a:t>G</a:t>
            </a:r>
            <a:endParaRPr lang="en-US" sz="3800"/>
          </a:p>
        </p:txBody>
      </p:sp>
      <p:graphicFrame>
        <p:nvGraphicFramePr>
          <p:cNvPr id="1432581" name="Object 5"/>
          <p:cNvGraphicFramePr>
            <a:graphicFrameLocks noChangeAspect="1"/>
          </p:cNvGraphicFramePr>
          <p:nvPr/>
        </p:nvGraphicFramePr>
        <p:xfrm>
          <a:off x="4265613" y="1447800"/>
          <a:ext cx="4725987" cy="795338"/>
        </p:xfrm>
        <a:graphic>
          <a:graphicData uri="http://schemas.openxmlformats.org/presentationml/2006/ole">
            <p:oleObj spid="_x0000_s1432581" name="Equation" r:id="rId5" imgW="2565360" imgH="431640" progId="Equation.3">
              <p:embed/>
            </p:oleObj>
          </a:graphicData>
        </a:graphic>
      </p:graphicFrame>
      <p:graphicFrame>
        <p:nvGraphicFramePr>
          <p:cNvPr id="1432582" name="Object 6"/>
          <p:cNvGraphicFramePr>
            <a:graphicFrameLocks noChangeAspect="1"/>
          </p:cNvGraphicFramePr>
          <p:nvPr/>
        </p:nvGraphicFramePr>
        <p:xfrm>
          <a:off x="304800" y="4343400"/>
          <a:ext cx="8534400" cy="654050"/>
        </p:xfrm>
        <a:graphic>
          <a:graphicData uri="http://schemas.openxmlformats.org/presentationml/2006/ole">
            <p:oleObj spid="_x0000_s1432582" name="Equation" r:id="rId6" imgW="3644640" imgH="279360" progId="Equation.3">
              <p:embed/>
            </p:oleObj>
          </a:graphicData>
        </a:graphic>
      </p:graphicFrame>
      <p:grpSp>
        <p:nvGrpSpPr>
          <p:cNvPr id="1432583" name="Group 7"/>
          <p:cNvGrpSpPr>
            <a:grpSpLocks/>
          </p:cNvGrpSpPr>
          <p:nvPr/>
        </p:nvGrpSpPr>
        <p:grpSpPr bwMode="auto">
          <a:xfrm>
            <a:off x="2971800" y="5102225"/>
            <a:ext cx="1066800" cy="457200"/>
            <a:chOff x="1872" y="1918"/>
            <a:chExt cx="672" cy="288"/>
          </a:xfrm>
        </p:grpSpPr>
        <p:sp>
          <p:nvSpPr>
            <p:cNvPr id="1432584" name="Text Box 8"/>
            <p:cNvSpPr txBox="1">
              <a:spLocks noChangeArrowheads="1"/>
            </p:cNvSpPr>
            <p:nvPr/>
          </p:nvSpPr>
          <p:spPr bwMode="auto">
            <a:xfrm>
              <a:off x="1968" y="1918"/>
              <a:ext cx="426" cy="288"/>
            </a:xfrm>
            <a:prstGeom prst="rect">
              <a:avLst/>
            </a:prstGeom>
            <a:noFill/>
            <a:ln w="9525">
              <a:noFill/>
              <a:miter lim="800000"/>
              <a:headEnd/>
              <a:tailEnd/>
            </a:ln>
            <a:effectLst/>
          </p:spPr>
          <p:txBody>
            <a:bodyPr wrap="none">
              <a:spAutoFit/>
            </a:bodyPr>
            <a:lstStyle/>
            <a:p>
              <a:r>
                <a:rPr lang="en-US">
                  <a:solidFill>
                    <a:srgbClr val="FF66CC"/>
                  </a:solidFill>
                </a:rPr>
                <a:t>DIS</a:t>
              </a:r>
            </a:p>
          </p:txBody>
        </p:sp>
        <p:sp>
          <p:nvSpPr>
            <p:cNvPr id="1432585" name="Line 9"/>
            <p:cNvSpPr>
              <a:spLocks noChangeShapeType="1"/>
            </p:cNvSpPr>
            <p:nvPr/>
          </p:nvSpPr>
          <p:spPr bwMode="auto">
            <a:xfrm>
              <a:off x="1872" y="1920"/>
              <a:ext cx="672" cy="0"/>
            </a:xfrm>
            <a:prstGeom prst="line">
              <a:avLst/>
            </a:prstGeom>
            <a:noFill/>
            <a:ln w="38100">
              <a:solidFill>
                <a:srgbClr val="FF85FF"/>
              </a:solidFill>
              <a:round/>
              <a:headEnd/>
              <a:tailEnd/>
            </a:ln>
            <a:effectLst/>
          </p:spPr>
          <p:txBody>
            <a:bodyPr/>
            <a:lstStyle/>
            <a:p>
              <a:endParaRPr lang="en-US"/>
            </a:p>
          </p:txBody>
        </p:sp>
      </p:grpSp>
      <p:grpSp>
        <p:nvGrpSpPr>
          <p:cNvPr id="1432586" name="Group 10"/>
          <p:cNvGrpSpPr>
            <a:grpSpLocks/>
          </p:cNvGrpSpPr>
          <p:nvPr/>
        </p:nvGrpSpPr>
        <p:grpSpPr bwMode="auto">
          <a:xfrm>
            <a:off x="5867400" y="5083175"/>
            <a:ext cx="1524000" cy="457200"/>
            <a:chOff x="3696" y="1906"/>
            <a:chExt cx="960" cy="288"/>
          </a:xfrm>
        </p:grpSpPr>
        <p:sp>
          <p:nvSpPr>
            <p:cNvPr id="1432587" name="Text Box 11"/>
            <p:cNvSpPr txBox="1">
              <a:spLocks noChangeArrowheads="1"/>
            </p:cNvSpPr>
            <p:nvPr/>
          </p:nvSpPr>
          <p:spPr bwMode="auto">
            <a:xfrm>
              <a:off x="3846" y="1906"/>
              <a:ext cx="618" cy="288"/>
            </a:xfrm>
            <a:prstGeom prst="rect">
              <a:avLst/>
            </a:prstGeom>
            <a:noFill/>
            <a:ln w="9525">
              <a:noFill/>
              <a:miter lim="800000"/>
              <a:headEnd/>
              <a:tailEnd/>
            </a:ln>
            <a:effectLst/>
          </p:spPr>
          <p:txBody>
            <a:bodyPr wrap="none">
              <a:spAutoFit/>
            </a:bodyPr>
            <a:lstStyle/>
            <a:p>
              <a:r>
                <a:rPr lang="en-US">
                  <a:solidFill>
                    <a:srgbClr val="33CC33"/>
                  </a:solidFill>
                </a:rPr>
                <a:t>pQCD</a:t>
              </a:r>
            </a:p>
          </p:txBody>
        </p:sp>
        <p:sp>
          <p:nvSpPr>
            <p:cNvPr id="1432588" name="Line 12"/>
            <p:cNvSpPr>
              <a:spLocks noChangeShapeType="1"/>
            </p:cNvSpPr>
            <p:nvPr/>
          </p:nvSpPr>
          <p:spPr bwMode="auto">
            <a:xfrm>
              <a:off x="3696" y="1920"/>
              <a:ext cx="960" cy="0"/>
            </a:xfrm>
            <a:prstGeom prst="line">
              <a:avLst/>
            </a:prstGeom>
            <a:noFill/>
            <a:ln w="38100">
              <a:solidFill>
                <a:srgbClr val="00FF00"/>
              </a:solidFill>
              <a:round/>
              <a:headEnd/>
              <a:tailEnd/>
            </a:ln>
            <a:effectLst/>
          </p:spPr>
          <p:txBody>
            <a:bodyPr/>
            <a:lstStyle/>
            <a:p>
              <a:endParaRPr lang="en-US"/>
            </a:p>
          </p:txBody>
        </p:sp>
      </p:grpSp>
      <p:grpSp>
        <p:nvGrpSpPr>
          <p:cNvPr id="1432589" name="Group 13"/>
          <p:cNvGrpSpPr>
            <a:grpSpLocks/>
          </p:cNvGrpSpPr>
          <p:nvPr/>
        </p:nvGrpSpPr>
        <p:grpSpPr bwMode="auto">
          <a:xfrm>
            <a:off x="7772400" y="5029200"/>
            <a:ext cx="1066800" cy="457200"/>
            <a:chOff x="4896" y="1872"/>
            <a:chExt cx="672" cy="288"/>
          </a:xfrm>
        </p:grpSpPr>
        <p:sp>
          <p:nvSpPr>
            <p:cNvPr id="1432590" name="Text Box 14"/>
            <p:cNvSpPr txBox="1">
              <a:spLocks noChangeArrowheads="1"/>
            </p:cNvSpPr>
            <p:nvPr/>
          </p:nvSpPr>
          <p:spPr bwMode="auto">
            <a:xfrm>
              <a:off x="5040" y="1872"/>
              <a:ext cx="458" cy="288"/>
            </a:xfrm>
            <a:prstGeom prst="rect">
              <a:avLst/>
            </a:prstGeom>
            <a:noFill/>
            <a:ln w="9525">
              <a:noFill/>
              <a:miter lim="800000"/>
              <a:headEnd/>
              <a:tailEnd/>
            </a:ln>
            <a:effectLst/>
          </p:spPr>
          <p:txBody>
            <a:bodyPr wrap="none">
              <a:spAutoFit/>
            </a:bodyPr>
            <a:lstStyle/>
            <a:p>
              <a:r>
                <a:rPr lang="en-US">
                  <a:solidFill>
                    <a:srgbClr val="00FFFF"/>
                  </a:solidFill>
                </a:rPr>
                <a:t>e+e-</a:t>
              </a:r>
            </a:p>
          </p:txBody>
        </p:sp>
        <p:sp>
          <p:nvSpPr>
            <p:cNvPr id="1432591" name="Line 15"/>
            <p:cNvSpPr>
              <a:spLocks noChangeShapeType="1"/>
            </p:cNvSpPr>
            <p:nvPr/>
          </p:nvSpPr>
          <p:spPr bwMode="auto">
            <a:xfrm flipV="1">
              <a:off x="4896" y="1920"/>
              <a:ext cx="672" cy="0"/>
            </a:xfrm>
            <a:prstGeom prst="line">
              <a:avLst/>
            </a:prstGeom>
            <a:noFill/>
            <a:ln w="38100">
              <a:solidFill>
                <a:srgbClr val="33CCCC"/>
              </a:solidFill>
              <a:round/>
              <a:headEnd/>
              <a:tailEnd/>
            </a:ln>
            <a:effectLst/>
          </p:spPr>
          <p:txBody>
            <a:bodyPr/>
            <a:lstStyle/>
            <a:p>
              <a:endParaRPr lang="en-US"/>
            </a:p>
          </p:txBody>
        </p:sp>
      </p:grpSp>
      <p:grpSp>
        <p:nvGrpSpPr>
          <p:cNvPr id="1432592" name="Group 16"/>
          <p:cNvGrpSpPr>
            <a:grpSpLocks/>
          </p:cNvGrpSpPr>
          <p:nvPr/>
        </p:nvGrpSpPr>
        <p:grpSpPr bwMode="auto">
          <a:xfrm>
            <a:off x="4365625" y="5083175"/>
            <a:ext cx="1066800" cy="519113"/>
            <a:chOff x="2750" y="1906"/>
            <a:chExt cx="672" cy="327"/>
          </a:xfrm>
        </p:grpSpPr>
        <p:sp>
          <p:nvSpPr>
            <p:cNvPr id="1432593" name="Line 17"/>
            <p:cNvSpPr>
              <a:spLocks noChangeShapeType="1"/>
            </p:cNvSpPr>
            <p:nvPr/>
          </p:nvSpPr>
          <p:spPr bwMode="auto">
            <a:xfrm>
              <a:off x="2750" y="1920"/>
              <a:ext cx="672" cy="0"/>
            </a:xfrm>
            <a:prstGeom prst="line">
              <a:avLst/>
            </a:prstGeom>
            <a:noFill/>
            <a:ln w="38100">
              <a:solidFill>
                <a:srgbClr val="FFFF99"/>
              </a:solidFill>
              <a:round/>
              <a:headEnd/>
              <a:tailEnd/>
            </a:ln>
            <a:effectLst/>
          </p:spPr>
          <p:txBody>
            <a:bodyPr/>
            <a:lstStyle/>
            <a:p>
              <a:endParaRPr lang="en-US"/>
            </a:p>
          </p:txBody>
        </p:sp>
        <p:sp>
          <p:nvSpPr>
            <p:cNvPr id="1432594" name="Text Box 18"/>
            <p:cNvSpPr txBox="1">
              <a:spLocks noChangeArrowheads="1"/>
            </p:cNvSpPr>
            <p:nvPr/>
          </p:nvSpPr>
          <p:spPr bwMode="auto">
            <a:xfrm>
              <a:off x="2953" y="1906"/>
              <a:ext cx="215" cy="327"/>
            </a:xfrm>
            <a:prstGeom prst="rect">
              <a:avLst/>
            </a:prstGeom>
            <a:noFill/>
            <a:ln w="9525">
              <a:noFill/>
              <a:miter lim="800000"/>
              <a:headEnd/>
              <a:tailEnd/>
            </a:ln>
            <a:effectLst/>
          </p:spPr>
          <p:txBody>
            <a:bodyPr wrap="none">
              <a:spAutoFit/>
            </a:bodyPr>
            <a:lstStyle/>
            <a:p>
              <a:r>
                <a:rPr lang="en-US" sz="2800"/>
                <a:t>?</a:t>
              </a:r>
            </a:p>
          </p:txBody>
        </p:sp>
      </p:grpSp>
      <p:sp>
        <p:nvSpPr>
          <p:cNvPr id="1432595" name="Text Box 19"/>
          <p:cNvSpPr txBox="1">
            <a:spLocks noChangeArrowheads="1"/>
          </p:cNvSpPr>
          <p:nvPr/>
        </p:nvSpPr>
        <p:spPr bwMode="auto">
          <a:xfrm>
            <a:off x="4191000" y="2393950"/>
            <a:ext cx="4953000" cy="1187450"/>
          </a:xfrm>
          <a:prstGeom prst="rect">
            <a:avLst/>
          </a:prstGeom>
          <a:noFill/>
          <a:ln w="9525">
            <a:noFill/>
            <a:miter lim="800000"/>
            <a:headEnd/>
            <a:tailEnd/>
          </a:ln>
          <a:effectLst/>
        </p:spPr>
        <p:txBody>
          <a:bodyPr>
            <a:spAutoFit/>
          </a:bodyPr>
          <a:lstStyle/>
          <a:p>
            <a:r>
              <a:rPr lang="en-US"/>
              <a:t>Study difference in particle production rates for same-helicity vs. opposite-helicity proton collisions</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9</a:t>
            </a:fld>
            <a:endParaRPr 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INFN Ferrrara, June 17, 2010</a:t>
            </a:r>
            <a:endParaRPr lang="en-US"/>
          </a:p>
        </p:txBody>
      </p:sp>
      <p:sp>
        <p:nvSpPr>
          <p:cNvPr id="9" name="Slide Number Placeholder 4"/>
          <p:cNvSpPr>
            <a:spLocks noGrp="1"/>
          </p:cNvSpPr>
          <p:nvPr>
            <p:ph type="sldNum" sz="quarter" idx="12"/>
          </p:nvPr>
        </p:nvSpPr>
        <p:spPr/>
        <p:txBody>
          <a:bodyPr/>
          <a:lstStyle/>
          <a:p>
            <a:fld id="{4041B7B5-F4E5-49C8-9C73-FE8F76E9F04A}" type="slidenum">
              <a:rPr lang="en-US"/>
              <a:pPr/>
              <a:t>90</a:t>
            </a:fld>
            <a:endParaRPr lang="en-US"/>
          </a:p>
        </p:txBody>
      </p:sp>
      <p:sp>
        <p:nvSpPr>
          <p:cNvPr id="971778" name="Rectangle 2"/>
          <p:cNvSpPr>
            <a:spLocks noGrp="1" noChangeArrowheads="1"/>
          </p:cNvSpPr>
          <p:nvPr>
            <p:ph type="title"/>
          </p:nvPr>
        </p:nvSpPr>
        <p:spPr/>
        <p:txBody>
          <a:bodyPr/>
          <a:lstStyle/>
          <a:p>
            <a:r>
              <a:rPr lang="en-US"/>
              <a:t>BRAHMS detector</a:t>
            </a:r>
          </a:p>
        </p:txBody>
      </p:sp>
      <p:pic>
        <p:nvPicPr>
          <p:cNvPr id="971781" name="Picture 5" descr="P000590"/>
          <p:cNvPicPr>
            <a:picLocks noChangeAspect="1" noChangeArrowheads="1"/>
          </p:cNvPicPr>
          <p:nvPr/>
        </p:nvPicPr>
        <p:blipFill>
          <a:blip r:embed="rId3" cstate="print"/>
          <a:srcRect/>
          <a:stretch>
            <a:fillRect/>
          </a:stretch>
        </p:blipFill>
        <p:spPr bwMode="auto">
          <a:xfrm>
            <a:off x="4495800" y="1066800"/>
            <a:ext cx="4648200" cy="3486150"/>
          </a:xfrm>
          <a:prstGeom prst="rect">
            <a:avLst/>
          </a:prstGeom>
          <a:noFill/>
        </p:spPr>
      </p:pic>
      <p:sp>
        <p:nvSpPr>
          <p:cNvPr id="971782" name="Text Box 6"/>
          <p:cNvSpPr txBox="1">
            <a:spLocks noChangeArrowheads="1"/>
          </p:cNvSpPr>
          <p:nvPr/>
        </p:nvSpPr>
        <p:spPr bwMode="auto">
          <a:xfrm>
            <a:off x="242888" y="990600"/>
            <a:ext cx="4710112" cy="1287463"/>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Small acceptance spectrometer arms</a:t>
            </a:r>
          </a:p>
          <a:p>
            <a:pPr lvl="1" algn="l">
              <a:buFont typeface="Wingdings" pitchFamily="2" charset="2"/>
              <a:buNone/>
            </a:pPr>
            <a:r>
              <a:rPr lang="en-US" sz="1600" b="1">
                <a:solidFill>
                  <a:schemeClr val="tx1"/>
                </a:solidFill>
                <a:latin typeface="Comic Sans MS" pitchFamily="66" charset="0"/>
              </a:rPr>
              <a:t>designed with good charged particle ID.</a:t>
            </a:r>
          </a:p>
        </p:txBody>
      </p:sp>
      <p:pic>
        <p:nvPicPr>
          <p:cNvPr id="971783" name="Picture 7" descr="brahms"/>
          <p:cNvPicPr>
            <a:picLocks noChangeAspect="1" noChangeArrowheads="1"/>
          </p:cNvPicPr>
          <p:nvPr/>
        </p:nvPicPr>
        <p:blipFill>
          <a:blip r:embed="rId4" cstate="print"/>
          <a:srcRect/>
          <a:stretch>
            <a:fillRect/>
          </a:stretch>
        </p:blipFill>
        <p:spPr bwMode="auto">
          <a:xfrm>
            <a:off x="357188" y="3057525"/>
            <a:ext cx="5967412" cy="3630613"/>
          </a:xfrm>
          <a:prstGeom prst="rect">
            <a:avLst/>
          </a:prstGeom>
          <a:noFill/>
        </p:spPr>
      </p:pic>
      <p:pic>
        <p:nvPicPr>
          <p:cNvPr id="971784" name="Picture 8" descr="BRAHMSlogo"/>
          <p:cNvPicPr>
            <a:picLocks noChangeAspect="1" noChangeArrowheads="1"/>
          </p:cNvPicPr>
          <p:nvPr/>
        </p:nvPicPr>
        <p:blipFill>
          <a:blip r:embed="rId5" cstate="print"/>
          <a:srcRect/>
          <a:stretch>
            <a:fillRect/>
          </a:stretch>
        </p:blipFill>
        <p:spPr bwMode="auto">
          <a:xfrm>
            <a:off x="6934200" y="5105400"/>
            <a:ext cx="1676400" cy="8969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971782"/>
                                        </p:tgtEl>
                                        <p:attrNameLst>
                                          <p:attrName>style.visibility</p:attrName>
                                        </p:attrNameLst>
                                      </p:cBhvr>
                                      <p:to>
                                        <p:strVal val="visible"/>
                                      </p:to>
                                    </p:set>
                                    <p:animEffect transition="in" filter="blinds(horizontal)">
                                      <p:cBhvr>
                                        <p:cTn id="7"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C. Aidala, INFN Ferrrara, June 17, 2010</a:t>
            </a:r>
            <a:endParaRPr lang="en-US"/>
          </a:p>
        </p:txBody>
      </p:sp>
      <p:sp>
        <p:nvSpPr>
          <p:cNvPr id="1173506" name="Rectangle 2"/>
          <p:cNvSpPr>
            <a:spLocks noGrp="1" noChangeArrowheads="1"/>
          </p:cNvSpPr>
          <p:nvPr>
            <p:ph type="title"/>
          </p:nvPr>
        </p:nvSpPr>
        <p:spPr/>
        <p:txBody>
          <a:bodyPr/>
          <a:lstStyle/>
          <a:p>
            <a:r>
              <a:rPr lang="en-US" sz="4000"/>
              <a:t>And a (Relatively) Recent Surprise From p+p, p+d Collisions</a:t>
            </a:r>
          </a:p>
        </p:txBody>
      </p:sp>
      <p:sp>
        <p:nvSpPr>
          <p:cNvPr id="1173507" name="Rectangle 3"/>
          <p:cNvSpPr>
            <a:spLocks noGrp="1" noChangeArrowheads="1"/>
          </p:cNvSpPr>
          <p:nvPr>
            <p:ph type="body" sz="half" idx="1"/>
          </p:nvPr>
        </p:nvSpPr>
        <p:spPr>
          <a:xfrm>
            <a:off x="152400" y="1371600"/>
            <a:ext cx="4267200" cy="4495800"/>
          </a:xfrm>
        </p:spPr>
        <p:txBody>
          <a:bodyPr/>
          <a:lstStyle/>
          <a:p>
            <a:pPr>
              <a:lnSpc>
                <a:spcPct val="90000"/>
              </a:lnSpc>
            </a:pPr>
            <a:r>
              <a:rPr lang="en-US" sz="2800"/>
              <a:t>Fermilab Experiment 866 used proton-hydrogen and proton-deuterium collisions to probe nucleon structure via the Drell-Yan process </a:t>
            </a:r>
          </a:p>
          <a:p>
            <a:pPr>
              <a:lnSpc>
                <a:spcPct val="90000"/>
              </a:lnSpc>
            </a:pPr>
            <a:endParaRPr lang="en-US" sz="2800"/>
          </a:p>
          <a:p>
            <a:pPr>
              <a:lnSpc>
                <a:spcPct val="90000"/>
              </a:lnSpc>
            </a:pPr>
            <a:r>
              <a:rPr lang="en-US" sz="2800"/>
              <a:t>Anti-up/anti-down asymmetry in the quark sea, with an unexpected </a:t>
            </a:r>
            <a:r>
              <a:rPr lang="en-US" sz="2800" i="1"/>
              <a:t>x</a:t>
            </a:r>
            <a:r>
              <a:rPr lang="en-US" sz="2800"/>
              <a:t> behavior!</a:t>
            </a:r>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a:t>PRD64, 052002 (2001)</a:t>
            </a:r>
          </a:p>
        </p:txBody>
      </p:sp>
      <p:graphicFrame>
        <p:nvGraphicFramePr>
          <p:cNvPr id="1173512" name="Object 8"/>
          <p:cNvGraphicFramePr>
            <a:graphicFrameLocks noChangeAspect="1"/>
          </p:cNvGraphicFramePr>
          <p:nvPr>
            <p:ph sz="half" idx="2"/>
          </p:nvPr>
        </p:nvGraphicFramePr>
        <p:xfrm>
          <a:off x="990600" y="3657600"/>
          <a:ext cx="2819400" cy="611188"/>
        </p:xfrm>
        <a:graphic>
          <a:graphicData uri="http://schemas.openxmlformats.org/presentationml/2006/ole">
            <p:oleObj spid="_x0000_s1173512" name="Equation" r:id="rId5" imgW="1054080" imgH="228600" progId="Equation.3">
              <p:embed/>
            </p:oleObj>
          </a:graphicData>
        </a:graphic>
      </p:graphicFrame>
      <p:sp>
        <p:nvSpPr>
          <p:cNvPr id="1173514" name="Text Box 10"/>
          <p:cNvSpPr txBox="1">
            <a:spLocks noChangeArrowheads="1"/>
          </p:cNvSpPr>
          <p:nvPr/>
        </p:nvSpPr>
        <p:spPr bwMode="auto">
          <a:xfrm>
            <a:off x="1066800" y="1679575"/>
            <a:ext cx="6934200" cy="1689100"/>
          </a:xfrm>
          <a:prstGeom prst="rect">
            <a:avLst/>
          </a:prstGeom>
          <a:solidFill>
            <a:srgbClr val="00FFFF"/>
          </a:solidFill>
          <a:ln w="9525">
            <a:solidFill>
              <a:schemeClr val="tx1"/>
            </a:solidFill>
            <a:miter lim="800000"/>
            <a:headEnd/>
            <a:tailEnd/>
          </a:ln>
          <a:effectLst/>
        </p:spPr>
        <p:txBody>
          <a:bodyPr>
            <a:spAutoFit/>
          </a:bodyPr>
          <a:lstStyle/>
          <a:p>
            <a:r>
              <a:rPr lang="en-US" sz="2600" i="1" dirty="0" err="1">
                <a:solidFill>
                  <a:schemeClr val="tx1"/>
                </a:solidFill>
              </a:rPr>
              <a:t>Hadronic</a:t>
            </a:r>
            <a:r>
              <a:rPr lang="en-US" sz="2600" i="1" dirty="0">
                <a:solidFill>
                  <a:schemeClr val="tx1"/>
                </a:solidFill>
              </a:rPr>
              <a:t> collisions play a complementary role to DIS and have let us continue to find surprises in the rich linear momentum structure of the proton, even after </a:t>
            </a:r>
            <a:r>
              <a:rPr lang="en-US" sz="2600" i="1" dirty="0" smtClean="0">
                <a:solidFill>
                  <a:schemeClr val="tx1"/>
                </a:solidFill>
              </a:rPr>
              <a:t>40 </a:t>
            </a:r>
            <a:r>
              <a:rPr lang="en-US" sz="2600" i="1" dirty="0">
                <a:solidFill>
                  <a:schemeClr val="tx1"/>
                </a:solidFill>
              </a:rPr>
              <a:t>years!</a:t>
            </a:r>
          </a:p>
        </p:txBody>
      </p:sp>
      <p:sp>
        <p:nvSpPr>
          <p:cNvPr id="11" name="Slide Number Placeholder 10"/>
          <p:cNvSpPr>
            <a:spLocks noGrp="1"/>
          </p:cNvSpPr>
          <p:nvPr>
            <p:ph type="sldNum" sz="quarter" idx="12"/>
          </p:nvPr>
        </p:nvSpPr>
        <p:spPr/>
        <p:txBody>
          <a:bodyPr/>
          <a:lstStyle/>
          <a:p>
            <a:fld id="{A2F42501-B949-4497-900A-85D7539E1911}" type="slidenum">
              <a:rPr lang="en-US" smtClean="0"/>
              <a:pPr/>
              <a:t>91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3514"/>
                                        </p:tgtEl>
                                        <p:attrNameLst>
                                          <p:attrName>style.visibility</p:attrName>
                                        </p:attrNameLst>
                                      </p:cBhvr>
                                      <p:to>
                                        <p:strVal val="visible"/>
                                      </p:to>
                                    </p:set>
                                    <p:anim calcmode="lin" valueType="num">
                                      <p:cBhvr additive="base">
                                        <p:cTn id="7" dur="500" fill="hold"/>
                                        <p:tgtEl>
                                          <p:spTgt spid="1173514"/>
                                        </p:tgtEl>
                                        <p:attrNameLst>
                                          <p:attrName>ppt_x</p:attrName>
                                        </p:attrNameLst>
                                      </p:cBhvr>
                                      <p:tavLst>
                                        <p:tav tm="0">
                                          <p:val>
                                            <p:strVal val="#ppt_x"/>
                                          </p:val>
                                        </p:tav>
                                        <p:tav tm="100000">
                                          <p:val>
                                            <p:strVal val="#ppt_x"/>
                                          </p:val>
                                        </p:tav>
                                      </p:tavLst>
                                    </p:anim>
                                    <p:anim calcmode="lin" valueType="num">
                                      <p:cBhvr additive="base">
                                        <p:cTn id="8"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9|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23387</TotalTime>
  <Words>5717</Words>
  <Application>Microsoft Office PowerPoint</Application>
  <PresentationFormat>On-screen Show (4:3)</PresentationFormat>
  <Paragraphs>1098</Paragraphs>
  <Slides>91</Slides>
  <Notes>89</Notes>
  <HiddenSlides>0</HiddenSlides>
  <MMClips>0</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91</vt:i4>
      </vt:variant>
    </vt:vector>
  </HeadingPairs>
  <TitlesOfParts>
    <vt:vector size="98" baseType="lpstr">
      <vt:lpstr>Default Design</vt:lpstr>
      <vt:lpstr>Equation</vt:lpstr>
      <vt:lpstr>ﾋﾞｯﾄﾏｯﾌﾟ ｲﾒｰｼﾞ</vt:lpstr>
      <vt:lpstr>Bitmap Image</vt:lpstr>
      <vt:lpstr>Photo Editor Photo</vt:lpstr>
      <vt:lpstr>Document</vt:lpstr>
      <vt:lpstr>数式</vt:lpstr>
      <vt:lpstr>Investigating the Spin Structure of the Proton at RHIC: Recent Results</vt:lpstr>
      <vt:lpstr>Proton Structure at RHIC</vt:lpstr>
      <vt:lpstr>RHIC as a Polarized p+p Collider</vt:lpstr>
      <vt:lpstr>RHIC Spin Physics Experiments</vt:lpstr>
      <vt:lpstr>RHIC Integrated Luminosity and Polarization History (PHENIX lumi values)</vt:lpstr>
      <vt:lpstr>Studying Nucleon Structure in p+p: Reliance on Input from Simpler Systems</vt:lpstr>
      <vt:lpstr>Factorization and Universality in Perturbative QCD</vt:lpstr>
      <vt:lpstr>Proton Spin Structure at RHIC</vt:lpstr>
      <vt:lpstr>Probing the Helicity Structure of the Nucleon with p+p Collisions</vt:lpstr>
      <vt:lpstr>Inclusive Neutral Pion Asymmetry  at s=200 GeV</vt:lpstr>
      <vt:lpstr>Inclusive Jet Asymmetry at s=200 GeV </vt:lpstr>
      <vt:lpstr>Slide 12</vt:lpstr>
      <vt:lpstr> Sampling the Integral of DG: p0 pT vs. xgluon </vt:lpstr>
      <vt:lpstr>Present Status of  Dg(x):  Global pdf Analyses</vt:lpstr>
      <vt:lpstr>The Pion Isospin Triplet, ALL and DG</vt:lpstr>
      <vt:lpstr>Slide 16</vt:lpstr>
      <vt:lpstr>η asymmetry results from PHENIX</vt:lpstr>
      <vt:lpstr>DG/G – LO extraction from direct photon ALL</vt:lpstr>
      <vt:lpstr>The Future of DG Measurements at RHIC</vt:lpstr>
      <vt:lpstr>Proton Spin Structure at RHIC</vt:lpstr>
      <vt:lpstr>Slide 21</vt:lpstr>
      <vt:lpstr>Flavor-Separated Sea Quark Polarizations Through W Production </vt:lpstr>
      <vt:lpstr>Flavor Sensitivies at Different Rapidity</vt:lpstr>
      <vt:lpstr>First 500 GeV Data in 2009</vt:lpstr>
      <vt:lpstr>The Hunt for W’s at RHIC has Begun!</vt:lpstr>
      <vt:lpstr>STAR W Physics Analysis</vt:lpstr>
      <vt:lpstr>Charge Separation at 40 GeV (STAR)</vt:lpstr>
      <vt:lpstr>Charge-Separated ET Distributions</vt:lpstr>
      <vt:lpstr>Preliminary W Cross Section Results </vt:lpstr>
      <vt:lpstr>Preliminary AL Results from 2009  500 GeV Commissioning Run</vt:lpstr>
      <vt:lpstr>PHENIX W Analysis: Raw Asymmetries (e+)</vt:lpstr>
      <vt:lpstr>PHENIX W Analysis:  Preliminary AL Results</vt:lpstr>
      <vt:lpstr>Proton Spin Structure at RHIC</vt:lpstr>
      <vt:lpstr>Longitudinal (Helicity) vs. Transverse Spin Structure</vt:lpstr>
      <vt:lpstr>1976: Discovery in p+p Collisions!  Large Transverse Single-Spin Asymmetries</vt:lpstr>
      <vt:lpstr>Transverse-Momentum-Dependent Distributions and Single-Spin Asymmetries</vt:lpstr>
      <vt:lpstr>Quark Distribution Functions</vt:lpstr>
      <vt:lpstr>Transverse Single-Spin Asymmetries:  From Low to High Energies!</vt:lpstr>
      <vt:lpstr>Slide 39</vt:lpstr>
      <vt:lpstr>Another Surprise: Transverse Single-Spin Asymmetry in Eta Meson Production</vt:lpstr>
      <vt:lpstr>Neutral Pion Transverse SSA: Expected Decrease at Low pT Now Observed</vt:lpstr>
      <vt:lpstr>Improved Forward Coverage in PHENIX: AN of Forward Clusters in MPC at s=200 GeV</vt:lpstr>
      <vt:lpstr>PHENIX:AN of Forward Clusters in MPC for Different Pseudorapidities</vt:lpstr>
      <vt:lpstr>PHENIX:AN of Forward Clusters in MPC vs. pT</vt:lpstr>
      <vt:lpstr>Compare: Recent HERMES Results for SSA in Inclusive Hadron Production</vt:lpstr>
      <vt:lpstr>PHENIX Results for Midrapidity 0 AN</vt:lpstr>
      <vt:lpstr>PHENIX Results for Midrapidity 0 and η AN</vt:lpstr>
      <vt:lpstr>BELLE Interference FF Measurement</vt:lpstr>
      <vt:lpstr>PHENIX IFF Results at Midrapidity vs. Pair Mass</vt:lpstr>
      <vt:lpstr>PHENIX IFF Results at Midrapidity vs. pT</vt:lpstr>
      <vt:lpstr>Slide 51</vt:lpstr>
      <vt:lpstr>TMDs, Factorization, and Universality in Other Hadronic Reactions</vt:lpstr>
      <vt:lpstr>QED vs. QCD</vt:lpstr>
      <vt:lpstr>Glancing Into the Future: The Electron-Ion Collider</vt:lpstr>
      <vt:lpstr>The EIC: Communities Coming Together</vt:lpstr>
      <vt:lpstr>Conclusions and Prospects</vt:lpstr>
      <vt:lpstr>Additional Material</vt:lpstr>
      <vt:lpstr>Polarization-averaged cross sections at √s=200 GeV</vt:lpstr>
      <vt:lpstr>√s=62.4 GeV Forward pions</vt:lpstr>
      <vt:lpstr>√s=62.4 GeV Forward kaons</vt:lpstr>
      <vt:lpstr>p0 ALL: Agreement with Different Parametrizations of Dg(x)</vt:lpstr>
      <vt:lpstr>p0 ALL: Agreement with different parametrizations</vt:lpstr>
      <vt:lpstr>Extending x Coverage</vt:lpstr>
      <vt:lpstr>Neutral Pion ALL at 62.4 GeV</vt:lpstr>
      <vt:lpstr>Ordering of ALL for pion species?</vt:lpstr>
      <vt:lpstr>Reduce Integration Bins: Correlation Measurements</vt:lpstr>
      <vt:lpstr>STAR W Analysis: BG Subtraction</vt:lpstr>
      <vt:lpstr>STAR W Analysis: Data/MC Comparison</vt:lpstr>
      <vt:lpstr>STAR W Cross Section: Uncertainties </vt:lpstr>
      <vt:lpstr>STAR W AL Uncertainties</vt:lpstr>
      <vt:lpstr>W Projections (STAR)</vt:lpstr>
      <vt:lpstr>W Projections vs. pT</vt:lpstr>
      <vt:lpstr>PHENIX W Analysis: Electron pT Spectra</vt:lpstr>
      <vt:lpstr>PHENIX W Analysis: Isolation Cut</vt:lpstr>
      <vt:lpstr>ALL of Non-identified Charged Hadrons at 62.4 GeV</vt:lpstr>
      <vt:lpstr>Slide 76</vt:lpstr>
      <vt:lpstr>Understanding Transverse Spin Measurements in Hadronic Collisions</vt:lpstr>
      <vt:lpstr>Slide 78</vt:lpstr>
      <vt:lpstr>Slide 79</vt:lpstr>
      <vt:lpstr>Improved Forward Coverage in PHENIX:Muon Piston Calorimeter </vt:lpstr>
      <vt:lpstr>Midrapidity Neutral Pion SSA: Limit on Gluon Sivers Function</vt:lpstr>
      <vt:lpstr>Constraints on Sivers Function:  Heavy Flavor</vt:lpstr>
      <vt:lpstr>Constraints on Sivers Function: Heavy Flavor</vt:lpstr>
      <vt:lpstr>SSA of heavy flavor vs. xF</vt:lpstr>
      <vt:lpstr>Attempting to Probe kT from  Orbital Motion</vt:lpstr>
      <vt:lpstr>Forward neutrons at Ös=200 GeV at PHENIX</vt:lpstr>
      <vt:lpstr>Forward neutrons at other energies</vt:lpstr>
      <vt:lpstr>The STAR Detector at RHIC</vt:lpstr>
      <vt:lpstr>PHENIX Detector</vt:lpstr>
      <vt:lpstr>BRAHMS detector</vt:lpstr>
      <vt:lpstr>And a (Relatively) Recent Surprise From p+p, p+d Collisions</vt:lpstr>
    </vt:vector>
  </TitlesOfParts>
  <Company>Brookhaven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Spin Results from PHENIX</dc:title>
  <dc:creator>caidala</dc:creator>
  <cp:lastModifiedBy>ftuser</cp:lastModifiedBy>
  <cp:revision>1334</cp:revision>
  <cp:lastPrinted>2004-04-12T17:33:33Z</cp:lastPrinted>
  <dcterms:created xsi:type="dcterms:W3CDTF">2003-11-06T17:14:18Z</dcterms:created>
  <dcterms:modified xsi:type="dcterms:W3CDTF">2010-06-16T21:51:11Z</dcterms:modified>
</cp:coreProperties>
</file>