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32" r:id="rId2"/>
    <p:sldId id="857" r:id="rId3"/>
    <p:sldId id="858" r:id="rId4"/>
    <p:sldId id="844" r:id="rId5"/>
    <p:sldId id="840" r:id="rId6"/>
    <p:sldId id="841" r:id="rId7"/>
    <p:sldId id="842" r:id="rId8"/>
    <p:sldId id="845" r:id="rId9"/>
    <p:sldId id="786" r:id="rId10"/>
    <p:sldId id="846" r:id="rId11"/>
    <p:sldId id="852" r:id="rId12"/>
    <p:sldId id="853" r:id="rId13"/>
    <p:sldId id="837" r:id="rId14"/>
    <p:sldId id="847" r:id="rId15"/>
    <p:sldId id="850" r:id="rId16"/>
    <p:sldId id="839" r:id="rId17"/>
    <p:sldId id="856" r:id="rId18"/>
    <p:sldId id="859" r:id="rId19"/>
    <p:sldId id="838" r:id="rId20"/>
    <p:sldId id="849" r:id="rId21"/>
    <p:sldId id="848" r:id="rId22"/>
    <p:sldId id="854" r:id="rId23"/>
    <p:sldId id="749" r:id="rId24"/>
    <p:sldId id="784" r:id="rId25"/>
    <p:sldId id="810" r:id="rId26"/>
    <p:sldId id="785" r:id="rId27"/>
    <p:sldId id="794" r:id="rId28"/>
    <p:sldId id="768" r:id="rId29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3F3F3"/>
    <a:srgbClr val="EAEAEA"/>
    <a:srgbClr val="F8F8F8"/>
    <a:srgbClr val="0000FF"/>
    <a:srgbClr val="CC0066"/>
    <a:srgbClr val="FF0000"/>
    <a:srgbClr val="FFFF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2" y="-78"/>
      </p:cViewPr>
      <p:guideLst>
        <p:guide orient="horz" pos="2920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fld id="{561D568E-BB38-4F79-A1A6-9BC97BEAD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fld id="{87545D1B-7F89-423B-B7EF-97596E9B4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09E31-FB2D-4111-9FF3-AC2C52352C25}" type="slidenum">
              <a:rPr lang="en-US"/>
              <a:pPr/>
              <a:t>1</a:t>
            </a:fld>
            <a:endParaRPr lang="en-U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45D1B-7F89-423B-B7EF-97596E9B4B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D5EA5-1437-4BE4-A442-9CCEDF57F126}" type="slidenum">
              <a:rPr lang="en-US"/>
              <a:pPr/>
              <a:t>17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now show you some highlights from the helicity program at RHIC.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4718B-2154-439B-A670-2D53FEFF1844}" type="slidenum">
              <a:rPr lang="en-US"/>
              <a:pPr/>
              <a:t>18</a:t>
            </a:fld>
            <a:endParaRPr lang="en-US"/>
          </a:p>
        </p:txBody>
      </p:sp>
      <p:sp>
        <p:nvSpPr>
          <p:cNvPr id="161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45D1B-7F89-423B-B7EF-97596E9B4B2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C1612-CA89-440E-B4D7-9CCD8BCA6223}" type="slidenum">
              <a:rPr lang="en-US"/>
              <a:pPr/>
              <a:t>23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0062D-A8EF-4634-982B-521BCC24E7AD}" type="slidenum">
              <a:rPr lang="en-US"/>
              <a:pPr/>
              <a:t>24</a:t>
            </a:fld>
            <a:endParaRPr lang="en-US"/>
          </a:p>
        </p:txBody>
      </p:sp>
      <p:sp>
        <p:nvSpPr>
          <p:cNvPr id="123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3990D-305F-4D4E-B916-FA17636CEF87}" type="slidenum">
              <a:rPr lang="en-US"/>
              <a:pPr/>
              <a:t>25</a:t>
            </a:fld>
            <a:endParaRPr lang="en-US"/>
          </a:p>
        </p:txBody>
      </p:sp>
      <p:sp>
        <p:nvSpPr>
          <p:cNvPr id="1300482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74" tIns="47087" rIns="94174" bIns="47087" anchor="b"/>
          <a:lstStyle/>
          <a:p>
            <a:pPr algn="r" defTabSz="941388"/>
            <a:fld id="{9420A18C-1322-46A1-AE75-4DAF2BC30B4C}" type="slidenum">
              <a:rPr lang="en-US" sz="1200">
                <a:solidFill>
                  <a:schemeClr val="tx1"/>
                </a:solidFill>
              </a:rPr>
              <a:pPr algn="r" defTabSz="941388"/>
              <a:t>25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0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EF031-FC72-45A0-8246-031B6F35B552}" type="slidenum">
              <a:rPr lang="en-US"/>
              <a:pPr/>
              <a:t>26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30838-0BB7-4AFC-85BE-21BCE2347F70}" type="slidenum">
              <a:rPr lang="en-US"/>
              <a:pPr/>
              <a:t>27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7B5D1-BBB3-4618-B749-7225E51A7EA7}" type="slidenum">
              <a:rPr lang="en-US"/>
              <a:pPr/>
              <a:t>28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F70D-E7CA-435E-8F2C-1E300D8C4D5D}" type="slidenum">
              <a:rPr lang="en-US"/>
              <a:pPr/>
              <a:t>2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687888" cy="3516312"/>
          </a:xfrm>
          <a:ln w="12700" cap="flat"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37063"/>
            <a:ext cx="5130800" cy="4130675"/>
          </a:xfrm>
          <a:noFill/>
          <a:ln/>
        </p:spPr>
        <p:txBody>
          <a:bodyPr lIns="92483" tIns="46243" rIns="92483" bIns="46243"/>
          <a:lstStyle/>
          <a:p>
            <a:r>
              <a:rPr lang="en-US"/>
              <a:t>RHIC, as a high-energy polarized proton collider, really represents an outstanding achievement in accelerator physics.  . . . [equipment].  I’m going to be showing a number of results from RHIC throughout my talk, but I’d like to put them in a broader context of the contributions that hadronic interactions have made to this field over the years.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6FC9B-D90D-4E70-AFBD-684795EE3A04}" type="slidenum">
              <a:rPr lang="en-US"/>
              <a:pPr/>
              <a:t>3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34279-7455-4B0A-ABCB-415E5EEBDE4F}" type="slidenum">
              <a:rPr lang="en-US"/>
              <a:pPr/>
              <a:t>5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BC22C-82B4-483F-845F-B4B392D0F4C1}" type="slidenum">
              <a:rPr lang="en-US"/>
              <a:pPr/>
              <a:t>6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C98A4-4507-438A-8464-82F620C18560}" type="slidenum">
              <a:rPr lang="en-US"/>
              <a:pPr/>
              <a:t>7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r>
              <a:rPr lang="en-US"/>
              <a:t>Authero of DSS knows about this.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3BA49-201D-4581-8BB3-D12F80A00CA8}" type="slidenum">
              <a:rPr lang="en-US"/>
              <a:pPr/>
              <a:t>8</a:t>
            </a:fld>
            <a:endParaRPr lang="en-US"/>
          </a:p>
        </p:txBody>
      </p:sp>
      <p:sp>
        <p:nvSpPr>
          <p:cNvPr id="131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314819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 lIns="92885" tIns="46442" rIns="92885" bIns="46442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14820" name="Slide Number Placeholder 3"/>
          <p:cNvSpPr txBox="1">
            <a:spLocks noGrp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 defTabSz="928688" eaLnBrk="1" hangingPunct="1"/>
            <a:fld id="{9E059842-0794-4A40-AB38-6F64EC039013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28688" eaLnBrk="1" hangingPunct="1"/>
              <a:t>8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E99DC-BB09-4608-A04B-85A342A4E3E8}" type="slidenum">
              <a:rPr lang="en-US"/>
              <a:pPr/>
              <a:t>9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3738"/>
            <a:ext cx="4640263" cy="3479800"/>
          </a:xfrm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2138"/>
            <a:ext cx="5124450" cy="41735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45D1B-7F89-423B-B7EF-97596E9B4B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5A51-1431-493E-8B36-7C35A9A69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53AE3-B9BF-46AD-AE80-9FDBFCA58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E102-328D-42B7-A8FA-10A86AB5D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8BE7E1-69CF-496B-9F82-93DADC373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2F28F-00F2-40AE-BCF8-CDCE0F0AA4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4C909-24BF-477C-B8B0-A83E7BA11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78C5-71DB-4031-B6CA-DAF7458FE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18A9-090D-43D6-B5C5-763A8715F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2F766-7B68-4860-9DF5-EF54E140B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7F200-3A6A-40A9-B0B6-54849FB64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76EE-EF0D-4E26-9FB0-8837F074A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99B79-5356-49AC-B240-FFB4F501B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3810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5ABBDC44-2919-4BC6-8BC9-A1F7F65BCFE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289675"/>
            <a:ext cx="914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jpeg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62.png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34" name="Picture 10" descr="aerial-BNL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6194"/>
          <a:stretch>
            <a:fillRect/>
          </a:stretch>
        </p:blipFill>
        <p:spPr bwMode="auto">
          <a:xfrm>
            <a:off x="304800" y="533400"/>
            <a:ext cx="8610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5827" name="Rectangle 3"/>
          <p:cNvSpPr>
            <a:spLocks noChangeArrowheads="1"/>
          </p:cNvSpPr>
          <p:nvPr/>
        </p:nvSpPr>
        <p:spPr bwMode="auto">
          <a:xfrm>
            <a:off x="304800" y="522288"/>
            <a:ext cx="8610600" cy="5867400"/>
          </a:xfrm>
          <a:prstGeom prst="rect">
            <a:avLst/>
          </a:prstGeom>
          <a:solidFill>
            <a:srgbClr val="333333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tx1"/>
              </a:solidFill>
              <a:latin typeface="GulimChe" pitchFamily="49" charset="-127"/>
            </a:endParaRPr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910138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Alamos National Lab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838200" y="4510088"/>
            <a:ext cx="740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Christine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Aidala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200400" y="5918200"/>
            <a:ext cx="2751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September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28, 2010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5833" name="Text Box 9"/>
          <p:cNvSpPr txBox="1">
            <a:spLocks noChangeArrowheads="1"/>
          </p:cNvSpPr>
          <p:nvPr/>
        </p:nvSpPr>
        <p:spPr bwMode="auto">
          <a:xfrm>
            <a:off x="2514600" y="5562600"/>
            <a:ext cx="4073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SPIN 2010,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Juelich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Germany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45842" name="Group 18"/>
          <p:cNvGrpSpPr>
            <a:grpSpLocks/>
          </p:cNvGrpSpPr>
          <p:nvPr/>
        </p:nvGrpSpPr>
        <p:grpSpPr bwMode="auto">
          <a:xfrm>
            <a:off x="1905000" y="914400"/>
            <a:ext cx="1177925" cy="1165225"/>
            <a:chOff x="144" y="2103"/>
            <a:chExt cx="2081" cy="1649"/>
          </a:xfrm>
        </p:grpSpPr>
        <p:pic>
          <p:nvPicPr>
            <p:cNvPr id="845843" name="Picture 19" descr="2004june9_1024x8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2103"/>
              <a:ext cx="20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45844" name="Picture 20" descr="1phenix-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3233"/>
              <a:ext cx="1152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58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600200"/>
            <a:ext cx="8534400" cy="3276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Cross Section and Double-Helicity Asymmetry in Charged Hadron Production at</a:t>
            </a:r>
            <a:r>
              <a:rPr lang="en-US" dirty="0" smtClean="0"/>
              <a:t> √s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=62.4 GeV at </a:t>
            </a:r>
            <a:r>
              <a:rPr lang="en-US" b="1" dirty="0"/>
              <a:t/>
            </a:r>
            <a:br>
              <a:rPr lang="en-US" b="1" dirty="0"/>
            </a:br>
            <a:endParaRPr lang="en-US" sz="4000" b="1" dirty="0"/>
          </a:p>
        </p:txBody>
      </p:sp>
      <p:pic>
        <p:nvPicPr>
          <p:cNvPr id="18" name="Picture 12" descr="PHENIX big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962400"/>
            <a:ext cx="1905000" cy="622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err="1" smtClean="0"/>
              <a:t>midrapidity</a:t>
            </a:r>
            <a:r>
              <a:rPr lang="en-US" dirty="0" smtClean="0"/>
              <a:t> charged hadrons at PHENIX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495800"/>
          </a:xfrm>
        </p:spPr>
        <p:txBody>
          <a:bodyPr/>
          <a:lstStyle/>
          <a:p>
            <a:r>
              <a:rPr lang="en-US" sz="2800" dirty="0" smtClean="0"/>
              <a:t>Two-week </a:t>
            </a:r>
            <a:r>
              <a:rPr lang="en-US" sz="2800" dirty="0" err="1" smtClean="0"/>
              <a:t>p+p</a:t>
            </a:r>
            <a:r>
              <a:rPr lang="en-US" sz="2800" dirty="0" smtClean="0"/>
              <a:t> run at </a:t>
            </a:r>
            <a:r>
              <a:rPr lang="en-US" sz="2800" dirty="0" err="1" smtClean="0"/>
              <a:t>sqrt</a:t>
            </a:r>
            <a:r>
              <a:rPr lang="en-US" sz="2800" dirty="0" smtClean="0"/>
              <a:t>(s)=62.4 </a:t>
            </a:r>
            <a:r>
              <a:rPr lang="en-US" sz="2800" dirty="0" err="1" smtClean="0"/>
              <a:t>GeV</a:t>
            </a:r>
            <a:r>
              <a:rPr lang="en-US" sz="2800" dirty="0" smtClean="0"/>
              <a:t> in 2006</a:t>
            </a:r>
          </a:p>
          <a:p>
            <a:r>
              <a:rPr lang="en-US" sz="2800" dirty="0" smtClean="0"/>
              <a:t>Analyzed 11.1 nb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(214M events)</a:t>
            </a:r>
          </a:p>
          <a:p>
            <a:r>
              <a:rPr lang="en-US" sz="2800" dirty="0" smtClean="0"/>
              <a:t>Reconstruct </a:t>
            </a:r>
            <a:r>
              <a:rPr lang="en-US" sz="2800" dirty="0" smtClean="0"/>
              <a:t>tracks using Drift Chamber and Pad Chambers</a:t>
            </a:r>
          </a:p>
          <a:p>
            <a:r>
              <a:rPr lang="en-US" sz="2800" dirty="0" smtClean="0"/>
              <a:t>RICH veto to eliminate electrons</a:t>
            </a:r>
          </a:p>
          <a:p>
            <a:r>
              <a:rPr lang="en-US" sz="2800" dirty="0" smtClean="0"/>
              <a:t>Coincidence in two Beam-Beam Counters required for minimum-bias event</a:t>
            </a:r>
          </a:p>
          <a:p>
            <a:pPr lvl="1"/>
            <a:r>
              <a:rPr lang="en-US" dirty="0" smtClean="0"/>
              <a:t>Luminosity </a:t>
            </a:r>
            <a:r>
              <a:rPr lang="en-US" dirty="0" smtClean="0"/>
              <a:t>counters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F200-3A6A-40A9-B0B6-54849FB6488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66800" y="5257800"/>
            <a:ext cx="6820929" cy="1009650"/>
            <a:chOff x="1942071" y="2627871"/>
            <a:chExt cx="6820929" cy="1009650"/>
          </a:xfrm>
        </p:grpSpPr>
        <p:pic>
          <p:nvPicPr>
            <p:cNvPr id="148377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9978" y="2632563"/>
              <a:ext cx="6193022" cy="100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37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2071" y="2627871"/>
              <a:ext cx="658260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86E-5142-4443-B387-9761F3DEA0F6}" type="slidenum">
              <a:rPr lang="en-US"/>
              <a:pPr/>
              <a:t>11</a:t>
            </a:fld>
            <a:endParaRPr lang="en-US"/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Particle-species dependent efficiency corrections</a:t>
            </a:r>
            <a:endParaRPr lang="en-US" sz="4000" dirty="0"/>
          </a:p>
        </p:txBody>
      </p:sp>
      <p:sp>
        <p:nvSpPr>
          <p:cNvPr id="821258" name="Text Box 10"/>
          <p:cNvSpPr txBox="1">
            <a:spLocks noChangeArrowheads="1"/>
          </p:cNvSpPr>
          <p:nvPr/>
        </p:nvSpPr>
        <p:spPr bwMode="auto">
          <a:xfrm>
            <a:off x="3124200" y="4572000"/>
            <a:ext cx="287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 charset="0"/>
              </a:rPr>
              <a:t>F(x) = [0]*exp([1] *x) + [2]</a:t>
            </a:r>
          </a:p>
        </p:txBody>
      </p:sp>
      <p:pic>
        <p:nvPicPr>
          <p:cNvPr id="821267" name="Picture 19" descr="pos_eff_f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225" y="1295400"/>
            <a:ext cx="3929063" cy="3263900"/>
          </a:xfrm>
          <a:noFill/>
          <a:ln/>
        </p:spPr>
      </p:pic>
      <p:pic>
        <p:nvPicPr>
          <p:cNvPr id="821268" name="Picture 20" descr="neg_eff_f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25" y="1295400"/>
            <a:ext cx="3851275" cy="3263900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962025" y="241300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5683" y="3551535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8225" y="3098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1083" y="2489200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4025" y="355600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K-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82017" y="3175000"/>
            <a:ext cx="338554" cy="461665"/>
            <a:chOff x="4981992" y="3886200"/>
            <a:chExt cx="338554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4981992" y="3886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5074920" y="4038600"/>
              <a:ext cx="1645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0" y="5029200"/>
            <a:ext cx="8846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Use Monte Carlo to generate single-particle events over 2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in azimuth and one unit of rapidity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Run through full GEANT detector simulation, matching dead channel maps and </a:t>
            </a:r>
            <a:r>
              <a:rPr lang="en-US" dirty="0" err="1" smtClean="0"/>
              <a:t>fiducial</a:t>
            </a:r>
            <a:r>
              <a:rPr lang="en-US" dirty="0" smtClean="0"/>
              <a:t> cuts to experiment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152400" y="914400"/>
            <a:ext cx="6477000" cy="5181600"/>
          </a:xfrm>
          <a:prstGeom prst="rect">
            <a:avLst/>
          </a:prstGeom>
          <a:solidFill>
            <a:srgbClr val="F3F3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66AA5-5F19-4B8E-90C2-1A10F2D78ED4}" type="slidenum">
              <a:rPr lang="en-US"/>
              <a:pPr/>
              <a:t>12</a:t>
            </a:fld>
            <a:endParaRPr lang="en-US"/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Particle species </a:t>
            </a:r>
            <a:r>
              <a:rPr lang="en-US" sz="4000" dirty="0" smtClean="0"/>
              <a:t>fractions</a:t>
            </a:r>
            <a:endParaRPr lang="en-US" sz="3000" dirty="0"/>
          </a:p>
        </p:txBody>
      </p:sp>
      <p:pic>
        <p:nvPicPr>
          <p:cNvPr id="831501" name="Picture 13" descr="pos_pidf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898" y="990600"/>
            <a:ext cx="6172201" cy="2634976"/>
          </a:xfr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1632099" y="129540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9499" y="1295400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5499" y="127642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1499" name="Text Box 11"/>
          <p:cNvSpPr txBox="1">
            <a:spLocks noChangeArrowheads="1"/>
          </p:cNvSpPr>
          <p:nvPr/>
        </p:nvSpPr>
        <p:spPr bwMode="auto">
          <a:xfrm>
            <a:off x="1695492" y="6044514"/>
            <a:ext cx="3409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 charset="0"/>
              </a:rPr>
              <a:t>F(x) = </a:t>
            </a:r>
            <a:r>
              <a:rPr lang="en-US" sz="1800" dirty="0" smtClean="0">
                <a:latin typeface="Arial" charset="0"/>
              </a:rPr>
              <a:t>[0]exp</a:t>
            </a:r>
            <a:r>
              <a:rPr lang="en-US" sz="1800" dirty="0">
                <a:latin typeface="Arial" charset="0"/>
              </a:rPr>
              <a:t>([1] *x) + [2] + [3]*x</a:t>
            </a:r>
          </a:p>
        </p:txBody>
      </p:sp>
      <p:pic>
        <p:nvPicPr>
          <p:cNvPr id="12" name="Picture 13" descr="neg_pidf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733800"/>
            <a:ext cx="6172201" cy="2294271"/>
          </a:xfrm>
          <a:noFill/>
          <a:ln/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553200" y="1066800"/>
            <a:ext cx="2590800" cy="5257800"/>
          </a:xfrm>
        </p:spPr>
        <p:txBody>
          <a:bodyPr/>
          <a:lstStyle/>
          <a:p>
            <a:r>
              <a:rPr lang="en-US" sz="2000" dirty="0" smtClean="0"/>
              <a:t>For non-identified charged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analysis, need particle species fractions to weight efficiencies</a:t>
            </a:r>
          </a:p>
          <a:p>
            <a:r>
              <a:rPr lang="en-US" sz="2000" dirty="0" smtClean="0"/>
              <a:t>Obtain from fits to identified data fractions at same energy from PHENIX and </a:t>
            </a:r>
            <a:r>
              <a:rPr lang="en-US" sz="2000" dirty="0" smtClean="0"/>
              <a:t>ISR</a:t>
            </a:r>
          </a:p>
          <a:p>
            <a:r>
              <a:rPr lang="en-US" sz="2000" dirty="0" smtClean="0"/>
              <a:t>Estimate systematic uncertainty  using fractions from one data set only</a:t>
            </a:r>
            <a:endParaRPr lang="en-US" sz="2000" dirty="0"/>
          </a:p>
        </p:txBody>
      </p:sp>
      <p:sp>
        <p:nvSpPr>
          <p:cNvPr id="831493" name="Text Box 5"/>
          <p:cNvSpPr txBox="1">
            <a:spLocks noChangeArrowheads="1"/>
          </p:cNvSpPr>
          <p:nvPr/>
        </p:nvSpPr>
        <p:spPr bwMode="auto">
          <a:xfrm>
            <a:off x="1066800" y="6324600"/>
            <a:ext cx="4480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 smtClean="0">
                <a:latin typeface="Arial" charset="0"/>
              </a:rPr>
              <a:t>(Fits </a:t>
            </a:r>
            <a:r>
              <a:rPr lang="en-US" sz="1800" b="0" dirty="0">
                <a:latin typeface="Arial" charset="0"/>
              </a:rPr>
              <a:t>constrained </a:t>
            </a:r>
            <a:r>
              <a:rPr lang="en-US" sz="1800" dirty="0" smtClean="0">
                <a:latin typeface="Arial" charset="0"/>
              </a:rPr>
              <a:t>to sum to</a:t>
            </a:r>
            <a:r>
              <a:rPr lang="en-US" sz="1800" b="0" dirty="0" smtClean="0">
                <a:latin typeface="Arial" charset="0"/>
              </a:rPr>
              <a:t>1 across all </a:t>
            </a:r>
            <a:r>
              <a:rPr lang="en-US" sz="1800" b="0" dirty="0" err="1" smtClean="0">
                <a:latin typeface="Arial" charset="0"/>
              </a:rPr>
              <a:t>p</a:t>
            </a:r>
            <a:r>
              <a:rPr lang="en-US" sz="1800" b="0" baseline="-25000" dirty="0" err="1" smtClean="0">
                <a:latin typeface="Arial" charset="0"/>
              </a:rPr>
              <a:t>T</a:t>
            </a:r>
            <a:r>
              <a:rPr lang="en-US" sz="1800" b="0" dirty="0" smtClean="0">
                <a:latin typeface="Arial" charset="0"/>
              </a:rPr>
              <a:t>)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266" y="4034135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6666" y="403413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40014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592" y="3343275"/>
            <a:ext cx="1800493" cy="276999"/>
          </a:xfrm>
          <a:prstGeom prst="rect">
            <a:avLst/>
          </a:prstGeom>
          <a:solidFill>
            <a:srgbClr val="F3F3F3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0      1      2      3      4      5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3649" y="3352800"/>
            <a:ext cx="1800493" cy="276999"/>
          </a:xfrm>
          <a:prstGeom prst="rect">
            <a:avLst/>
          </a:prstGeom>
          <a:solidFill>
            <a:srgbClr val="F3F3F3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0      1      2      3      4      5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1049" y="3352800"/>
            <a:ext cx="1800493" cy="276999"/>
          </a:xfrm>
          <a:prstGeom prst="rect">
            <a:avLst/>
          </a:prstGeom>
          <a:solidFill>
            <a:srgbClr val="F3F3F3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0      1      2      3      4      5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0307" y="5791200"/>
            <a:ext cx="1800493" cy="276999"/>
          </a:xfrm>
          <a:prstGeom prst="rect">
            <a:avLst/>
          </a:prstGeom>
          <a:solidFill>
            <a:srgbClr val="F3F3F3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0      1      2      3      4      5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6232" y="5790426"/>
            <a:ext cx="1800493" cy="276999"/>
          </a:xfrm>
          <a:prstGeom prst="rect">
            <a:avLst/>
          </a:prstGeom>
          <a:solidFill>
            <a:srgbClr val="F3F3F3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0      1      2      3      4      5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625" y="5791200"/>
            <a:ext cx="1800493" cy="276999"/>
          </a:xfrm>
          <a:prstGeom prst="rect">
            <a:avLst/>
          </a:prstGeom>
          <a:solidFill>
            <a:srgbClr val="F3F3F3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0      1      2      3      4      5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3329" y="2971800"/>
            <a:ext cx="1092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GeV</a:t>
            </a:r>
            <a:r>
              <a:rPr lang="en-US" sz="1600" dirty="0" smtClean="0">
                <a:solidFill>
                  <a:schemeClr val="tx1"/>
                </a:solidFill>
              </a:rPr>
              <a:t>/c)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1362" y="2971800"/>
            <a:ext cx="1092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GeV</a:t>
            </a:r>
            <a:r>
              <a:rPr lang="en-US" sz="1600" dirty="0" smtClean="0">
                <a:solidFill>
                  <a:schemeClr val="tx1"/>
                </a:solidFill>
              </a:rPr>
              <a:t>/c)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8762" y="2971800"/>
            <a:ext cx="1092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GeV</a:t>
            </a:r>
            <a:r>
              <a:rPr lang="en-US" sz="1600" dirty="0" smtClean="0">
                <a:solidFill>
                  <a:schemeClr val="tx1"/>
                </a:solidFill>
              </a:rPr>
              <a:t>/c)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0663" y="5463279"/>
            <a:ext cx="1092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GeV</a:t>
            </a:r>
            <a:r>
              <a:rPr lang="en-US" sz="1600" dirty="0" smtClean="0">
                <a:solidFill>
                  <a:schemeClr val="tx1"/>
                </a:solidFill>
              </a:rPr>
              <a:t>/c)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66732" y="5486400"/>
            <a:ext cx="1092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GeV</a:t>
            </a:r>
            <a:r>
              <a:rPr lang="en-US" sz="1600" dirty="0" smtClean="0">
                <a:solidFill>
                  <a:schemeClr val="tx1"/>
                </a:solidFill>
              </a:rPr>
              <a:t>/c)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5863" y="5486400"/>
            <a:ext cx="1092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GeV</a:t>
            </a:r>
            <a:r>
              <a:rPr lang="en-US" sz="1600" dirty="0" smtClean="0">
                <a:solidFill>
                  <a:schemeClr val="tx1"/>
                </a:solidFill>
              </a:rPr>
              <a:t>/c)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2634" y="914400"/>
            <a:ext cx="870751" cy="338554"/>
          </a:xfrm>
          <a:prstGeom prst="rect">
            <a:avLst/>
          </a:prstGeom>
          <a:solidFill>
            <a:srgbClr val="F3F3F3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Fraction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503" y="1152565"/>
            <a:ext cx="396262" cy="2123658"/>
          </a:xfrm>
          <a:prstGeom prst="rect">
            <a:avLst/>
          </a:prstGeom>
          <a:solidFill>
            <a:srgbClr val="F3F3F3"/>
          </a:solidFill>
        </p:spPr>
        <p:txBody>
          <a:bodyPr wrap="none" rtlCol="0">
            <a:spAutoFit/>
          </a:bodyPr>
          <a:lstStyle/>
          <a:p>
            <a:r>
              <a:rPr lang="en-US" sz="1320" dirty="0" smtClean="0">
                <a:solidFill>
                  <a:schemeClr val="tx1"/>
                </a:solidFill>
              </a:rPr>
              <a:t>1.0</a:t>
            </a:r>
          </a:p>
          <a:p>
            <a:r>
              <a:rPr lang="en-US" sz="1320" dirty="0" smtClean="0">
                <a:solidFill>
                  <a:schemeClr val="tx1"/>
                </a:solidFill>
              </a:rPr>
              <a:t>0.9</a:t>
            </a:r>
          </a:p>
          <a:p>
            <a:r>
              <a:rPr lang="en-US" sz="1320" dirty="0" smtClean="0">
                <a:solidFill>
                  <a:schemeClr val="tx1"/>
                </a:solidFill>
              </a:rPr>
              <a:t>0.8</a:t>
            </a:r>
          </a:p>
          <a:p>
            <a:r>
              <a:rPr lang="en-US" sz="1320" dirty="0" smtClean="0">
                <a:solidFill>
                  <a:schemeClr val="tx1"/>
                </a:solidFill>
              </a:rPr>
              <a:t>0.7</a:t>
            </a:r>
          </a:p>
          <a:p>
            <a:r>
              <a:rPr lang="en-US" sz="1320" dirty="0" smtClean="0">
                <a:solidFill>
                  <a:schemeClr val="tx1"/>
                </a:solidFill>
              </a:rPr>
              <a:t>0.6</a:t>
            </a:r>
          </a:p>
          <a:p>
            <a:r>
              <a:rPr lang="en-US" sz="1320" dirty="0" smtClean="0">
                <a:solidFill>
                  <a:schemeClr val="tx1"/>
                </a:solidFill>
              </a:rPr>
              <a:t>0.5</a:t>
            </a:r>
          </a:p>
          <a:p>
            <a:r>
              <a:rPr lang="en-US" sz="1320" dirty="0" smtClean="0">
                <a:solidFill>
                  <a:schemeClr val="tx1"/>
                </a:solidFill>
              </a:rPr>
              <a:t>0.4</a:t>
            </a:r>
          </a:p>
          <a:p>
            <a:r>
              <a:rPr lang="en-US" sz="1320" dirty="0" smtClean="0">
                <a:solidFill>
                  <a:schemeClr val="tx1"/>
                </a:solidFill>
              </a:rPr>
              <a:t>0.3</a:t>
            </a:r>
          </a:p>
          <a:p>
            <a:r>
              <a:rPr lang="en-US" sz="1320" dirty="0" smtClean="0">
                <a:solidFill>
                  <a:schemeClr val="tx1"/>
                </a:solidFill>
              </a:rPr>
              <a:t>0.2</a:t>
            </a:r>
          </a:p>
          <a:p>
            <a:r>
              <a:rPr lang="en-US" sz="1320" dirty="0" smtClean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640" y="3841899"/>
            <a:ext cx="377026" cy="1938992"/>
          </a:xfrm>
          <a:prstGeom prst="rect">
            <a:avLst/>
          </a:prstGeom>
          <a:solidFill>
            <a:srgbClr val="F3F3F3"/>
          </a:solidFill>
        </p:spPr>
        <p:txBody>
          <a:bodyPr wrap="none" rtlCol="0">
            <a:spAutoFit/>
          </a:bodyPr>
          <a:lstStyle/>
          <a:p>
            <a:r>
              <a:rPr lang="en-US" sz="1180" dirty="0" smtClean="0">
                <a:solidFill>
                  <a:schemeClr val="tx1"/>
                </a:solidFill>
              </a:rPr>
              <a:t>1.0</a:t>
            </a:r>
          </a:p>
          <a:p>
            <a:r>
              <a:rPr lang="en-US" sz="1180" dirty="0" smtClean="0">
                <a:solidFill>
                  <a:schemeClr val="tx1"/>
                </a:solidFill>
              </a:rPr>
              <a:t>0.9</a:t>
            </a:r>
          </a:p>
          <a:p>
            <a:r>
              <a:rPr lang="en-US" sz="1180" dirty="0" smtClean="0">
                <a:solidFill>
                  <a:schemeClr val="tx1"/>
                </a:solidFill>
              </a:rPr>
              <a:t>0.8</a:t>
            </a:r>
          </a:p>
          <a:p>
            <a:r>
              <a:rPr lang="en-US" sz="1180" dirty="0" smtClean="0">
                <a:solidFill>
                  <a:schemeClr val="tx1"/>
                </a:solidFill>
              </a:rPr>
              <a:t>0.7</a:t>
            </a:r>
          </a:p>
          <a:p>
            <a:r>
              <a:rPr lang="en-US" sz="1180" dirty="0" smtClean="0">
                <a:solidFill>
                  <a:schemeClr val="tx1"/>
                </a:solidFill>
              </a:rPr>
              <a:t>0.6</a:t>
            </a:r>
          </a:p>
          <a:p>
            <a:r>
              <a:rPr lang="en-US" sz="1180" dirty="0" smtClean="0">
                <a:solidFill>
                  <a:schemeClr val="tx1"/>
                </a:solidFill>
              </a:rPr>
              <a:t>0.5</a:t>
            </a:r>
          </a:p>
          <a:p>
            <a:r>
              <a:rPr lang="en-US" sz="1180" dirty="0" smtClean="0">
                <a:solidFill>
                  <a:schemeClr val="tx1"/>
                </a:solidFill>
              </a:rPr>
              <a:t>0.4</a:t>
            </a:r>
          </a:p>
          <a:p>
            <a:r>
              <a:rPr lang="en-US" sz="1180" dirty="0" smtClean="0">
                <a:solidFill>
                  <a:schemeClr val="tx1"/>
                </a:solidFill>
              </a:rPr>
              <a:t>0.3</a:t>
            </a:r>
          </a:p>
          <a:p>
            <a:r>
              <a:rPr lang="en-US" sz="1180" dirty="0" smtClean="0">
                <a:solidFill>
                  <a:schemeClr val="tx1"/>
                </a:solidFill>
              </a:rPr>
              <a:t>0.2</a:t>
            </a:r>
          </a:p>
          <a:p>
            <a:r>
              <a:rPr lang="en-US" sz="1180" dirty="0" smtClean="0">
                <a:solidFill>
                  <a:schemeClr val="tx1"/>
                </a:solidFill>
              </a:rPr>
              <a:t>0.1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916828" y="4151871"/>
            <a:ext cx="219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Midrapidity</a:t>
            </a:r>
            <a:r>
              <a:rPr lang="en-US" dirty="0" smtClean="0"/>
              <a:t> charged </a:t>
            </a:r>
            <a:r>
              <a:rPr lang="en-US" dirty="0" err="1" smtClean="0"/>
              <a:t>hadron</a:t>
            </a:r>
            <a:r>
              <a:rPr lang="en-US" dirty="0" smtClean="0"/>
              <a:t> production at 62.4 </a:t>
            </a:r>
            <a:r>
              <a:rPr lang="en-US" dirty="0" err="1" smtClean="0"/>
              <a:t>GeV</a:t>
            </a:r>
            <a:r>
              <a:rPr lang="en-US" dirty="0" smtClean="0"/>
              <a:t>: Results</a:t>
            </a:r>
            <a:endParaRPr lang="en-US" dirty="0"/>
          </a:p>
        </p:txBody>
      </p:sp>
      <p:pic>
        <p:nvPicPr>
          <p:cNvPr id="6" name="Content Placeholder 5" descr="SPIN2010_theory_po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269028"/>
            <a:ext cx="4090804" cy="48073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28F-00F2-40AE-BCF8-CDCE0F0AA4B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SPIN2010_theory_ne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69028"/>
            <a:ext cx="4114800" cy="4835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2488228"/>
            <a:ext cx="66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h+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1404" y="2488228"/>
            <a:ext cx="56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h-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Picture 12" descr="PHENIX bi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599" y="3351829"/>
            <a:ext cx="1303699" cy="425513"/>
          </a:xfrm>
          <a:prstGeom prst="rect">
            <a:avLst/>
          </a:prstGeom>
          <a:noFill/>
        </p:spPr>
      </p:pic>
      <p:pic>
        <p:nvPicPr>
          <p:cNvPr id="11" name="Picture 12" descr="PHENIX bi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199" y="3351829"/>
            <a:ext cx="1303699" cy="4255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9031" y="1483114"/>
            <a:ext cx="2082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PHENIX preliminary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8631" y="1497628"/>
            <a:ext cx="2082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PHENIX preliminary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7663" y="4495800"/>
            <a:ext cx="580607" cy="323165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NLO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3570" y="4553635"/>
            <a:ext cx="580607" cy="323165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NLO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1283" y="4876800"/>
            <a:ext cx="558166" cy="323165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NLL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0434" y="4934635"/>
            <a:ext cx="558166" cy="323165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NLL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43000" y="1828800"/>
            <a:ext cx="6781800" cy="353943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As in the case of 62.4 </a:t>
            </a:r>
            <a:r>
              <a:rPr lang="en-US" sz="3200" dirty="0" err="1" smtClean="0">
                <a:solidFill>
                  <a:schemeClr val="tx1"/>
                </a:solidFill>
              </a:rPr>
              <a:t>GeV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midrapidity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3200" baseline="30000" dirty="0" smtClean="0">
                <a:solidFill>
                  <a:schemeClr val="tx1"/>
                </a:solidFill>
              </a:rPr>
              <a:t>0</a:t>
            </a:r>
            <a:r>
              <a:rPr lang="en-US" sz="3200" dirty="0" smtClean="0">
                <a:solidFill>
                  <a:schemeClr val="tx1"/>
                </a:solidFill>
              </a:rPr>
              <a:t> measurement, choice of scale </a:t>
            </a:r>
            <a:r>
              <a:rPr lang="en-US" sz="32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=</a:t>
            </a:r>
            <a:r>
              <a:rPr lang="en-US" sz="3200" dirty="0" err="1" smtClean="0">
                <a:solidFill>
                  <a:schemeClr val="tx1"/>
                </a:solidFill>
              </a:rPr>
              <a:t>p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 at NLO underestimates the data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NLL calculation has much smaller scale dependence and describes data reasonably well.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46E8-3A92-4806-AB85-AC6EF65898C2}" type="slidenum">
              <a:rPr lang="en-US"/>
              <a:pPr/>
              <a:t>14</a:t>
            </a:fld>
            <a:endParaRPr lang="en-US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Systematic </a:t>
            </a:r>
            <a:r>
              <a:rPr lang="en-US" sz="4000" dirty="0" smtClean="0"/>
              <a:t>uncertainties on </a:t>
            </a:r>
            <a:br>
              <a:rPr lang="en-US" sz="4000" dirty="0" smtClean="0"/>
            </a:br>
            <a:r>
              <a:rPr lang="en-US" sz="4000" dirty="0" smtClean="0"/>
              <a:t>cross sections</a:t>
            </a:r>
            <a:endParaRPr lang="en-US" sz="4000" dirty="0"/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1600200"/>
            <a:ext cx="7772400" cy="4419600"/>
          </a:xfrm>
        </p:spPr>
        <p:txBody>
          <a:bodyPr/>
          <a:lstStyle/>
          <a:p>
            <a:r>
              <a:rPr lang="en-US" sz="2600" b="0" dirty="0" smtClean="0"/>
              <a:t>1 </a:t>
            </a:r>
            <a:r>
              <a:rPr lang="en-US" sz="2600" b="0" dirty="0"/>
              <a:t>− 5% from PID </a:t>
            </a:r>
            <a:r>
              <a:rPr lang="en-US" sz="2600" b="0" dirty="0" smtClean="0"/>
              <a:t>fraction</a:t>
            </a:r>
            <a:endParaRPr lang="en-US" sz="2600" b="0" dirty="0"/>
          </a:p>
          <a:p>
            <a:r>
              <a:rPr lang="en-US" sz="2600" b="0" dirty="0"/>
              <a:t>0.6 − 5% from background </a:t>
            </a:r>
            <a:r>
              <a:rPr lang="en-US" sz="2600" b="0" dirty="0" smtClean="0"/>
              <a:t>fraction</a:t>
            </a:r>
            <a:endParaRPr lang="en-US" sz="2600" b="0" dirty="0"/>
          </a:p>
          <a:p>
            <a:r>
              <a:rPr lang="en-US" sz="2600" b="0" dirty="0"/>
              <a:t>0.5 − 1.5% from correction factor for </a:t>
            </a:r>
            <a:r>
              <a:rPr lang="en-US" sz="2600" b="0" dirty="0" smtClean="0"/>
              <a:t>smearing</a:t>
            </a:r>
            <a:endParaRPr lang="en-US" sz="2600" b="0" dirty="0"/>
          </a:p>
          <a:p>
            <a:r>
              <a:rPr lang="en-US" sz="2600" b="0" dirty="0"/>
              <a:t>2.2% from MC/data scale </a:t>
            </a:r>
            <a:r>
              <a:rPr lang="en-US" sz="2600" b="0" dirty="0" smtClean="0"/>
              <a:t>factor</a:t>
            </a:r>
            <a:endParaRPr lang="en-US" sz="2600" b="0" dirty="0"/>
          </a:p>
          <a:p>
            <a:r>
              <a:rPr lang="en-US" sz="2600" b="1" dirty="0"/>
              <a:t>11 − 24% from ‘acceptance + efficiency’ correction </a:t>
            </a:r>
            <a:r>
              <a:rPr lang="en-US" sz="2600" b="1" dirty="0" smtClean="0"/>
              <a:t>values</a:t>
            </a:r>
            <a:endParaRPr lang="en-US" sz="2600" b="1" dirty="0"/>
          </a:p>
          <a:p>
            <a:endParaRPr lang="en-US" sz="2600" b="0" dirty="0"/>
          </a:p>
          <a:p>
            <a:r>
              <a:rPr lang="en-US" sz="2600" b="1" dirty="0" smtClean="0"/>
              <a:t>11.2% overall normalization uncertainty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5467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de </a:t>
            </a:r>
            <a:r>
              <a:rPr lang="en-US" sz="2000" dirty="0" err="1" smtClean="0"/>
              <a:t>Florian</a:t>
            </a:r>
            <a:r>
              <a:rPr lang="en-US" sz="2000" dirty="0" smtClean="0"/>
              <a:t> et al., PRL101, 072001 (2008)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 for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G, the gluon spin contribution to the spin of the proton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524000"/>
            <a:ext cx="4114800" cy="4648200"/>
          </a:xfrm>
        </p:spPr>
        <p:txBody>
          <a:bodyPr/>
          <a:lstStyle/>
          <a:p>
            <a:r>
              <a:rPr lang="en-US" sz="2400" dirty="0" smtClean="0"/>
              <a:t>With experimental evidence already indicating that only about 30% of the proton’s spin is due to the spin of the quarks, in the mid-1990s, predictions for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 at x=0.1 ranged from 2 to 10(!)</a:t>
            </a:r>
          </a:p>
          <a:p>
            <a:r>
              <a:rPr lang="en-US" sz="2400" dirty="0" smtClean="0"/>
              <a:t>Global NLO </a:t>
            </a:r>
            <a:r>
              <a:rPr lang="en-US" sz="2400" dirty="0" err="1" smtClean="0"/>
              <a:t>pQCD</a:t>
            </a:r>
            <a:r>
              <a:rPr lang="en-US" sz="2400" dirty="0" smtClean="0"/>
              <a:t> fit by DSSV in 2008 including RHIC data at 200 and 62.4 </a:t>
            </a:r>
            <a:r>
              <a:rPr lang="en-US" sz="2400" dirty="0" err="1" smtClean="0"/>
              <a:t>GeV</a:t>
            </a:r>
            <a:r>
              <a:rPr lang="en-US" sz="2400" dirty="0" smtClean="0"/>
              <a:t> results in best fit with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G&lt;0.5 at x=0.1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Aidala</a:t>
            </a:r>
            <a:r>
              <a:rPr lang="en-US" dirty="0" smtClean="0"/>
              <a:t>, SPIN 2010, September 28,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28F-00F2-40AE-BCF8-CDCE0F0AA4B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1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5570"/>
            <a:ext cx="4514850" cy="516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4348651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0" y="1828800"/>
            <a:ext cx="6781800" cy="206210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Data in the intervening years have significantly improved constraints, but it looks like we’re trying to hunt down something pretty small!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15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1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(Gradually) Mapping out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g(x)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28F-00F2-40AE-BCF8-CDCE0F0AA4B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5400" y="15240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collisions, </a:t>
            </a:r>
            <a:r>
              <a:rPr lang="en-US" kern="0" dirty="0" err="1" smtClean="0">
                <a:latin typeface="+mn-lt"/>
              </a:rPr>
              <a:t>parton</a:t>
            </a:r>
            <a:r>
              <a:rPr lang="en-US" kern="0" dirty="0" smtClean="0">
                <a:latin typeface="+mn-lt"/>
              </a:rPr>
              <a:t> momentum fraction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correlated with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produced particle in a hard-scattering event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RHIC a very flexible machine—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 for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collisions 50-500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baseline="0" dirty="0" smtClean="0">
                <a:latin typeface="+mn-lt"/>
              </a:rPr>
              <a:t>Running</a:t>
            </a:r>
            <a:r>
              <a:rPr lang="en-US" kern="0" dirty="0" smtClean="0">
                <a:latin typeface="+mn-lt"/>
              </a:rPr>
              <a:t> at different energies samples from different x ranges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 descr="x-62-pi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1" y="990600"/>
            <a:ext cx="4343400" cy="2426524"/>
          </a:xfrm>
        </p:spPr>
      </p:pic>
      <p:pic>
        <p:nvPicPr>
          <p:cNvPr id="13578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115" y="3238283"/>
            <a:ext cx="4339968" cy="323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83796" y="3648670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2-2.5 </a:t>
            </a:r>
            <a:r>
              <a:rPr lang="en-US" sz="1800" b="1" dirty="0" err="1" smtClean="0">
                <a:solidFill>
                  <a:schemeClr val="tx1"/>
                </a:solidFill>
              </a:rPr>
              <a:t>GeV</a:t>
            </a:r>
            <a:r>
              <a:rPr lang="en-US" sz="1800" b="1" dirty="0" smtClean="0">
                <a:solidFill>
                  <a:schemeClr val="tx1"/>
                </a:solidFill>
              </a:rPr>
              <a:t>/c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4-5 </a:t>
            </a:r>
            <a:r>
              <a:rPr lang="en-US" sz="1800" b="1" dirty="0" err="1" smtClean="0">
                <a:solidFill>
                  <a:srgbClr val="FF0000"/>
                </a:solidFill>
              </a:rPr>
              <a:t>GeV</a:t>
            </a:r>
            <a:r>
              <a:rPr lang="en-US" sz="1800" b="1" dirty="0" smtClean="0">
                <a:solidFill>
                  <a:srgbClr val="FF0000"/>
                </a:solidFill>
              </a:rPr>
              <a:t>/c</a:t>
            </a:r>
          </a:p>
          <a:p>
            <a:pPr algn="l"/>
            <a:r>
              <a:rPr lang="en-US" sz="1800" b="1" dirty="0" smtClean="0">
                <a:solidFill>
                  <a:srgbClr val="0000FF"/>
                </a:solidFill>
              </a:rPr>
              <a:t>9-12 </a:t>
            </a:r>
            <a:r>
              <a:rPr lang="en-US" sz="1800" b="1" dirty="0" err="1" smtClean="0">
                <a:solidFill>
                  <a:srgbClr val="0000FF"/>
                </a:solidFill>
              </a:rPr>
              <a:t>GeV</a:t>
            </a:r>
            <a:r>
              <a:rPr lang="en-US" sz="1800" b="1" dirty="0" smtClean="0">
                <a:solidFill>
                  <a:srgbClr val="0000FF"/>
                </a:solidFill>
              </a:rPr>
              <a:t>/c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</a:t>
            </a:r>
            <a:r>
              <a:rPr lang="en-US" dirty="0" err="1"/>
              <a:t>Aidala</a:t>
            </a:r>
            <a:r>
              <a:rPr lang="en-US" dirty="0"/>
              <a:t>, </a:t>
            </a:r>
            <a:r>
              <a:rPr lang="en-US" dirty="0" smtClean="0"/>
              <a:t>SPIN 2010</a:t>
            </a:r>
            <a:r>
              <a:rPr lang="en-US" dirty="0" smtClean="0"/>
              <a:t>, September 28, 2010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B89D-41FD-45FA-B20E-FCE7FDEA749E}" type="slidenum">
              <a:rPr lang="en-US"/>
              <a:pPr/>
              <a:t>17</a:t>
            </a:fld>
            <a:endParaRPr lang="en-US"/>
          </a:p>
        </p:txBody>
      </p:sp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Probing the Helicity Structure of the Nucleon with p+p Collisions</a:t>
            </a:r>
          </a:p>
        </p:txBody>
      </p:sp>
      <p:pic>
        <p:nvPicPr>
          <p:cNvPr id="1432579" name="Picture 3" descr="spin-physics-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0238"/>
            <a:ext cx="3886200" cy="1985962"/>
          </a:xfrm>
          <a:prstGeom prst="rect">
            <a:avLst/>
          </a:prstGeom>
          <a:noFill/>
        </p:spPr>
      </p:pic>
      <p:sp>
        <p:nvSpPr>
          <p:cNvPr id="1432580" name="Text Box 4"/>
          <p:cNvSpPr txBox="1">
            <a:spLocks noChangeArrowheads="1"/>
          </p:cNvSpPr>
          <p:nvPr/>
        </p:nvSpPr>
        <p:spPr bwMode="auto">
          <a:xfrm>
            <a:off x="685800" y="5486400"/>
            <a:ext cx="75565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800"/>
              <a:t>Leading-order access to gluons </a:t>
            </a:r>
            <a:r>
              <a:rPr lang="en-US" sz="3800">
                <a:sym typeface="Wingdings" pitchFamily="2" charset="2"/>
              </a:rPr>
              <a:t> </a:t>
            </a:r>
            <a:r>
              <a:rPr lang="en-US" sz="3800">
                <a:latin typeface="Symbol" pitchFamily="18" charset="2"/>
                <a:sym typeface="Wingdings" pitchFamily="2" charset="2"/>
              </a:rPr>
              <a:t>D</a:t>
            </a:r>
            <a:r>
              <a:rPr lang="en-US" sz="3800">
                <a:sym typeface="Wingdings" pitchFamily="2" charset="2"/>
              </a:rPr>
              <a:t>G</a:t>
            </a:r>
            <a:endParaRPr lang="en-US" sz="3800"/>
          </a:p>
        </p:txBody>
      </p:sp>
      <p:graphicFrame>
        <p:nvGraphicFramePr>
          <p:cNvPr id="1432581" name="Object 5"/>
          <p:cNvGraphicFramePr>
            <a:graphicFrameLocks noChangeAspect="1"/>
          </p:cNvGraphicFramePr>
          <p:nvPr/>
        </p:nvGraphicFramePr>
        <p:xfrm>
          <a:off x="4265613" y="1447800"/>
          <a:ext cx="4725987" cy="795338"/>
        </p:xfrm>
        <a:graphic>
          <a:graphicData uri="http://schemas.openxmlformats.org/presentationml/2006/ole">
            <p:oleObj spid="_x0000_s1418242" name="Equation" r:id="rId5" imgW="2565360" imgH="431640" progId="Equation.3">
              <p:embed/>
            </p:oleObj>
          </a:graphicData>
        </a:graphic>
      </p:graphicFrame>
      <p:graphicFrame>
        <p:nvGraphicFramePr>
          <p:cNvPr id="1432582" name="Object 6"/>
          <p:cNvGraphicFramePr>
            <a:graphicFrameLocks noChangeAspect="1"/>
          </p:cNvGraphicFramePr>
          <p:nvPr/>
        </p:nvGraphicFramePr>
        <p:xfrm>
          <a:off x="304800" y="4343400"/>
          <a:ext cx="8534400" cy="654050"/>
        </p:xfrm>
        <a:graphic>
          <a:graphicData uri="http://schemas.openxmlformats.org/presentationml/2006/ole">
            <p:oleObj spid="_x0000_s1418243" name="Equation" r:id="rId6" imgW="3644640" imgH="27936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54292" y="5102228"/>
            <a:ext cx="1816103" cy="461963"/>
            <a:chOff x="1609" y="1918"/>
            <a:chExt cx="1144" cy="291"/>
          </a:xfrm>
        </p:grpSpPr>
        <p:sp>
          <p:nvSpPr>
            <p:cNvPr id="1432584" name="Text Box 8"/>
            <p:cNvSpPr txBox="1">
              <a:spLocks noChangeArrowheads="1"/>
            </p:cNvSpPr>
            <p:nvPr/>
          </p:nvSpPr>
          <p:spPr bwMode="auto">
            <a:xfrm>
              <a:off x="1609" y="1918"/>
              <a:ext cx="11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66CC"/>
                  </a:solidFill>
                </a:rPr>
                <a:t>(mainly) DIS</a:t>
              </a:r>
              <a:endParaRPr lang="en-US" dirty="0">
                <a:solidFill>
                  <a:srgbClr val="FF66CC"/>
                </a:solidFill>
              </a:endParaRPr>
            </a:p>
          </p:txBody>
        </p:sp>
        <p:sp>
          <p:nvSpPr>
            <p:cNvPr id="1432585" name="Line 9"/>
            <p:cNvSpPr>
              <a:spLocks noChangeShapeType="1"/>
            </p:cNvSpPr>
            <p:nvPr/>
          </p:nvSpPr>
          <p:spPr bwMode="auto">
            <a:xfrm>
              <a:off x="1872" y="1920"/>
              <a:ext cx="672" cy="0"/>
            </a:xfrm>
            <a:prstGeom prst="line">
              <a:avLst/>
            </a:prstGeom>
            <a:noFill/>
            <a:ln w="38100">
              <a:solidFill>
                <a:srgbClr val="FF85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867400" y="5083175"/>
            <a:ext cx="1524000" cy="457200"/>
            <a:chOff x="3696" y="1906"/>
            <a:chExt cx="960" cy="288"/>
          </a:xfrm>
        </p:grpSpPr>
        <p:sp>
          <p:nvSpPr>
            <p:cNvPr id="1432587" name="Text Box 11"/>
            <p:cNvSpPr txBox="1">
              <a:spLocks noChangeArrowheads="1"/>
            </p:cNvSpPr>
            <p:nvPr/>
          </p:nvSpPr>
          <p:spPr bwMode="auto">
            <a:xfrm>
              <a:off x="3846" y="1906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CC33"/>
                  </a:solidFill>
                </a:rPr>
                <a:t>pQCD</a:t>
              </a:r>
            </a:p>
          </p:txBody>
        </p:sp>
        <p:sp>
          <p:nvSpPr>
            <p:cNvPr id="1432588" name="Line 12"/>
            <p:cNvSpPr>
              <a:spLocks noChangeShapeType="1"/>
            </p:cNvSpPr>
            <p:nvPr/>
          </p:nvSpPr>
          <p:spPr bwMode="auto">
            <a:xfrm>
              <a:off x="3696" y="1920"/>
              <a:ext cx="96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315210" y="5029203"/>
            <a:ext cx="1868490" cy="461963"/>
            <a:chOff x="4608" y="1872"/>
            <a:chExt cx="1177" cy="291"/>
          </a:xfrm>
        </p:grpSpPr>
        <p:sp>
          <p:nvSpPr>
            <p:cNvPr id="1432590" name="Text Box 14"/>
            <p:cNvSpPr txBox="1">
              <a:spLocks noChangeArrowheads="1"/>
            </p:cNvSpPr>
            <p:nvPr/>
          </p:nvSpPr>
          <p:spPr bwMode="auto">
            <a:xfrm>
              <a:off x="4608" y="1872"/>
              <a:ext cx="11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FFFF"/>
                  </a:solidFill>
                </a:rPr>
                <a:t>(mainly) </a:t>
              </a:r>
              <a:r>
                <a:rPr lang="en-US" dirty="0" err="1" smtClean="0">
                  <a:solidFill>
                    <a:srgbClr val="00FFFF"/>
                  </a:solidFill>
                </a:rPr>
                <a:t>e+e</a:t>
              </a:r>
              <a:r>
                <a:rPr lang="en-US" dirty="0" smtClean="0">
                  <a:solidFill>
                    <a:srgbClr val="00FFFF"/>
                  </a:solidFill>
                </a:rPr>
                <a:t>-</a:t>
              </a:r>
              <a:endParaRPr lang="en-US" dirty="0">
                <a:solidFill>
                  <a:srgbClr val="00FFFF"/>
                </a:solidFill>
              </a:endParaRPr>
            </a:p>
          </p:txBody>
        </p:sp>
        <p:sp>
          <p:nvSpPr>
            <p:cNvPr id="1432591" name="Line 15"/>
            <p:cNvSpPr>
              <a:spLocks noChangeShapeType="1"/>
            </p:cNvSpPr>
            <p:nvPr/>
          </p:nvSpPr>
          <p:spPr bwMode="auto">
            <a:xfrm flipV="1">
              <a:off x="4896" y="1920"/>
              <a:ext cx="672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365625" y="5083175"/>
            <a:ext cx="1066800" cy="519113"/>
            <a:chOff x="2750" y="1906"/>
            <a:chExt cx="672" cy="327"/>
          </a:xfrm>
        </p:grpSpPr>
        <p:sp>
          <p:nvSpPr>
            <p:cNvPr id="1432593" name="Line 17"/>
            <p:cNvSpPr>
              <a:spLocks noChangeShapeType="1"/>
            </p:cNvSpPr>
            <p:nvPr/>
          </p:nvSpPr>
          <p:spPr bwMode="auto">
            <a:xfrm>
              <a:off x="2750" y="1920"/>
              <a:ext cx="672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2594" name="Text Box 18"/>
            <p:cNvSpPr txBox="1">
              <a:spLocks noChangeArrowheads="1"/>
            </p:cNvSpPr>
            <p:nvPr/>
          </p:nvSpPr>
          <p:spPr bwMode="auto">
            <a:xfrm>
              <a:off x="2953" y="1906"/>
              <a:ext cx="2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?</a:t>
              </a:r>
            </a:p>
          </p:txBody>
        </p:sp>
      </p:grpSp>
      <p:sp>
        <p:nvSpPr>
          <p:cNvPr id="1432595" name="Text Box 19"/>
          <p:cNvSpPr txBox="1">
            <a:spLocks noChangeArrowheads="1"/>
          </p:cNvSpPr>
          <p:nvPr/>
        </p:nvSpPr>
        <p:spPr bwMode="auto">
          <a:xfrm>
            <a:off x="4191000" y="2393950"/>
            <a:ext cx="495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Study difference in particle production rates for same-helicity vs. opposite-helicity proton collisions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JLab, May 15, 2009</a:t>
            </a:r>
            <a:endParaRPr lang="en-US"/>
          </a:p>
        </p:txBody>
      </p:sp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Neutral Pion A</a:t>
            </a:r>
            <a:r>
              <a:rPr lang="en-US" baseline="-18000"/>
              <a:t>LL</a:t>
            </a:r>
            <a:r>
              <a:rPr lang="en-US"/>
              <a:t> at 62.4 GeV</a:t>
            </a:r>
          </a:p>
        </p:txBody>
      </p:sp>
      <p:pic>
        <p:nvPicPr>
          <p:cNvPr id="1611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45180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17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44910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11781" name="Text Box 5"/>
          <p:cNvSpPr txBox="1">
            <a:spLocks noChangeArrowheads="1"/>
          </p:cNvSpPr>
          <p:nvPr/>
        </p:nvSpPr>
        <p:spPr bwMode="auto">
          <a:xfrm>
            <a:off x="776288" y="563880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PRD79, 012003 (2009)</a:t>
            </a:r>
          </a:p>
        </p:txBody>
      </p:sp>
      <p:pic>
        <p:nvPicPr>
          <p:cNvPr id="1611782" name="Picture 6" descr="1phenix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90600"/>
            <a:ext cx="1676400" cy="609600"/>
          </a:xfrm>
          <a:prstGeom prst="rect">
            <a:avLst/>
          </a:prstGeom>
          <a:noFill/>
        </p:spPr>
      </p:pic>
      <p:pic>
        <p:nvPicPr>
          <p:cNvPr id="16117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1238" y="1066800"/>
            <a:ext cx="13001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11784" name="Text Box 8"/>
          <p:cNvSpPr txBox="1">
            <a:spLocks noChangeArrowheads="1"/>
          </p:cNvSpPr>
          <p:nvPr/>
        </p:nvSpPr>
        <p:spPr bwMode="auto">
          <a:xfrm>
            <a:off x="4648200" y="2286000"/>
            <a:ext cx="426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Converting to x</a:t>
            </a:r>
            <a:r>
              <a:rPr lang="en-US" baseline="-18000"/>
              <a:t>T</a:t>
            </a:r>
            <a:r>
              <a:rPr lang="en-US"/>
              <a:t>, can see significance of 62.4 GeV measurement (0.08 pb</a:t>
            </a:r>
            <a:r>
              <a:rPr lang="en-US" baseline="30000"/>
              <a:t>-1</a:t>
            </a:r>
            <a:r>
              <a:rPr lang="en-US"/>
              <a:t>) compared to published data from 2005 at 200 GeV (3.4 pb</a:t>
            </a:r>
            <a:r>
              <a:rPr lang="en-US" baseline="30000"/>
              <a:t>-1</a:t>
            </a:r>
            <a:r>
              <a:rPr lang="en-US"/>
              <a:t>). </a:t>
            </a:r>
          </a:p>
        </p:txBody>
      </p:sp>
      <p:graphicFrame>
        <p:nvGraphicFramePr>
          <p:cNvPr id="1611785" name="Object 9"/>
          <p:cNvGraphicFramePr>
            <a:graphicFrameLocks noChangeAspect="1"/>
          </p:cNvGraphicFramePr>
          <p:nvPr>
            <p:ph idx="1"/>
          </p:nvPr>
        </p:nvGraphicFramePr>
        <p:xfrm>
          <a:off x="4648200" y="4572000"/>
          <a:ext cx="4191000" cy="1065213"/>
        </p:xfrm>
        <a:graphic>
          <a:graphicData uri="http://schemas.openxmlformats.org/presentationml/2006/ole">
            <p:oleObj spid="_x0000_s1503234" name="Equation" r:id="rId8" imgW="2197080" imgH="558720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1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1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1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7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PIN2010_ALL_po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27778"/>
            <a:ext cx="4495800" cy="35656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28F-00F2-40AE-BCF8-CDCE0F0AA4B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SPIN2010_ALL_ne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927778"/>
            <a:ext cx="4470957" cy="3545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895" y="4461808"/>
            <a:ext cx="9046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polarization: 0.48</a:t>
            </a:r>
          </a:p>
          <a:p>
            <a:r>
              <a:rPr lang="en-US" dirty="0" smtClean="0"/>
              <a:t>13.9% scale uncertainty on product of beam polarizations.</a:t>
            </a:r>
          </a:p>
          <a:p>
            <a:r>
              <a:rPr lang="en-US" dirty="0" smtClean="0"/>
              <a:t>Uncertainty on A</a:t>
            </a:r>
            <a:r>
              <a:rPr lang="en-US" baseline="-25000" dirty="0" smtClean="0"/>
              <a:t>LL</a:t>
            </a:r>
            <a:r>
              <a:rPr lang="en-US" dirty="0" smtClean="0"/>
              <a:t> due to relative luminosity uncertainty: 1.4x10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Theoretical curves for NLO and NLL obtained by summing </a:t>
            </a:r>
          </a:p>
          <a:p>
            <a:r>
              <a:rPr lang="en-US" dirty="0" smtClean="0"/>
              <a:t>species-dependent predictions weighted by detection efficiencies.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</a:t>
            </a:r>
            <a:r>
              <a:rPr lang="en-US" dirty="0" err="1" smtClean="0"/>
              <a:t>helicity</a:t>
            </a:r>
            <a:r>
              <a:rPr lang="en-US" dirty="0" smtClean="0"/>
              <a:t> asymmetry: Results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8849" y="1262105"/>
            <a:ext cx="10888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A</a:t>
            </a:r>
            <a:r>
              <a:rPr lang="en-US" sz="2500" baseline="-25000" dirty="0" smtClean="0">
                <a:solidFill>
                  <a:schemeClr val="tx1"/>
                </a:solidFill>
              </a:rPr>
              <a:t>LL</a:t>
            </a:r>
            <a:r>
              <a:rPr lang="en-US" sz="2500" dirty="0" smtClean="0">
                <a:solidFill>
                  <a:schemeClr val="tx1"/>
                </a:solidFill>
              </a:rPr>
              <a:t> h+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259073"/>
            <a:ext cx="10150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A</a:t>
            </a:r>
            <a:r>
              <a:rPr lang="en-US" sz="2500" baseline="-25000" dirty="0" smtClean="0">
                <a:solidFill>
                  <a:schemeClr val="tx1"/>
                </a:solidFill>
              </a:rPr>
              <a:t>LL</a:t>
            </a:r>
            <a:r>
              <a:rPr lang="en-US" sz="2500" dirty="0" smtClean="0">
                <a:solidFill>
                  <a:schemeClr val="tx1"/>
                </a:solidFill>
              </a:rPr>
              <a:t> h-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43000" y="1828800"/>
            <a:ext cx="6781800" cy="156966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With such small asymmetry predictions now, need more data to improve constraints further!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</a:t>
            </a:r>
            <a:r>
              <a:rPr lang="en-US" dirty="0" err="1"/>
              <a:t>Aidala</a:t>
            </a:r>
            <a:r>
              <a:rPr lang="en-US" dirty="0"/>
              <a:t>, SPIN2008, October 9, 2008</a:t>
            </a:r>
          </a:p>
        </p:txBody>
      </p:sp>
      <p:sp>
        <p:nvSpPr>
          <p:cNvPr id="2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A9C7-17EB-401B-B53E-2506DD74A4FC}" type="slidenum">
              <a:rPr lang="en-US"/>
              <a:pPr/>
              <a:t>2</a:t>
            </a:fld>
            <a:endParaRPr lang="en-US"/>
          </a:p>
        </p:txBody>
      </p:sp>
      <p:sp>
        <p:nvSpPr>
          <p:cNvPr id="1453058" name="Line 2"/>
          <p:cNvSpPr>
            <a:spLocks noChangeShapeType="1"/>
          </p:cNvSpPr>
          <p:nvPr/>
        </p:nvSpPr>
        <p:spPr bwMode="auto">
          <a:xfrm flipH="1" flipV="1">
            <a:off x="1676400" y="3581400"/>
            <a:ext cx="304800" cy="381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59" name="Rectangle 3"/>
          <p:cNvSpPr>
            <a:spLocks noChangeArrowheads="1"/>
          </p:cNvSpPr>
          <p:nvPr/>
        </p:nvSpPr>
        <p:spPr bwMode="auto">
          <a:xfrm>
            <a:off x="685800" y="304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eaLnBrk="1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453060" name="Line 4"/>
          <p:cNvSpPr>
            <a:spLocks noChangeShapeType="1"/>
          </p:cNvSpPr>
          <p:nvPr/>
        </p:nvSpPr>
        <p:spPr bwMode="auto">
          <a:xfrm>
            <a:off x="2711450" y="5041900"/>
            <a:ext cx="109538" cy="428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61" name="Freeform 5"/>
          <p:cNvSpPr>
            <a:spLocks/>
          </p:cNvSpPr>
          <p:nvPr/>
        </p:nvSpPr>
        <p:spPr bwMode="auto">
          <a:xfrm>
            <a:off x="6221413" y="3325813"/>
            <a:ext cx="465137" cy="392112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64" y="214"/>
              </a:cxn>
              <a:cxn ang="0">
                <a:pos x="66" y="172"/>
              </a:cxn>
              <a:cxn ang="0">
                <a:pos x="232" y="106"/>
              </a:cxn>
              <a:cxn ang="0">
                <a:pos x="232" y="61"/>
              </a:cxn>
              <a:cxn ang="0">
                <a:pos x="292" y="0"/>
              </a:cxn>
            </a:cxnLst>
            <a:rect l="0" t="0" r="r" b="b"/>
            <a:pathLst>
              <a:path w="293" h="247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62" name="Oval 6"/>
          <p:cNvSpPr>
            <a:spLocks noChangeArrowheads="1"/>
          </p:cNvSpPr>
          <p:nvPr/>
        </p:nvSpPr>
        <p:spPr bwMode="auto">
          <a:xfrm>
            <a:off x="1446213" y="2300288"/>
            <a:ext cx="5508625" cy="1587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63" name="Rectangle 7"/>
          <p:cNvSpPr>
            <a:spLocks noChangeArrowheads="1"/>
          </p:cNvSpPr>
          <p:nvPr/>
        </p:nvSpPr>
        <p:spPr bwMode="auto">
          <a:xfrm>
            <a:off x="3814763" y="1860550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64" name="Rectangle 8"/>
          <p:cNvSpPr>
            <a:spLocks noChangeArrowheads="1"/>
          </p:cNvSpPr>
          <p:nvPr/>
        </p:nvSpPr>
        <p:spPr bwMode="auto">
          <a:xfrm>
            <a:off x="5930900" y="1968500"/>
            <a:ext cx="18303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65" name="Rectangle 9"/>
          <p:cNvSpPr>
            <a:spLocks noChangeArrowheads="1"/>
          </p:cNvSpPr>
          <p:nvPr/>
        </p:nvSpPr>
        <p:spPr bwMode="auto">
          <a:xfrm>
            <a:off x="6488113" y="3543300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66" name="Rectangle 10"/>
          <p:cNvSpPr>
            <a:spLocks noChangeArrowheads="1"/>
          </p:cNvSpPr>
          <p:nvPr/>
        </p:nvSpPr>
        <p:spPr bwMode="auto">
          <a:xfrm>
            <a:off x="4246563" y="3957638"/>
            <a:ext cx="1019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67" name="Rectangle 11"/>
          <p:cNvSpPr>
            <a:spLocks noChangeArrowheads="1"/>
          </p:cNvSpPr>
          <p:nvPr/>
        </p:nvSpPr>
        <p:spPr bwMode="auto">
          <a:xfrm>
            <a:off x="3687763" y="2800350"/>
            <a:ext cx="901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68" name="Rectangle 12"/>
          <p:cNvSpPr>
            <a:spLocks noChangeArrowheads="1"/>
          </p:cNvSpPr>
          <p:nvPr/>
        </p:nvSpPr>
        <p:spPr bwMode="auto">
          <a:xfrm>
            <a:off x="3486150" y="4943475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69" name="Rectangle 13"/>
          <p:cNvSpPr>
            <a:spLocks noChangeArrowheads="1"/>
          </p:cNvSpPr>
          <p:nvPr/>
        </p:nvSpPr>
        <p:spPr bwMode="auto">
          <a:xfrm>
            <a:off x="3651250" y="5043488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>
                <a:latin typeface="Arial" charset="0"/>
              </a:rPr>
              <a:t>AGS</a:t>
            </a:r>
          </a:p>
        </p:txBody>
      </p:sp>
      <p:sp>
        <p:nvSpPr>
          <p:cNvPr id="1453070" name="Rectangle 14"/>
          <p:cNvSpPr>
            <a:spLocks noChangeArrowheads="1"/>
          </p:cNvSpPr>
          <p:nvPr/>
        </p:nvSpPr>
        <p:spPr bwMode="auto">
          <a:xfrm>
            <a:off x="1535113" y="4838700"/>
            <a:ext cx="628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71" name="Rectangle 15"/>
          <p:cNvSpPr>
            <a:spLocks noChangeArrowheads="1"/>
          </p:cNvSpPr>
          <p:nvPr/>
        </p:nvSpPr>
        <p:spPr bwMode="auto">
          <a:xfrm>
            <a:off x="1828800" y="4999038"/>
            <a:ext cx="60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>
                <a:latin typeface="Arial" charset="0"/>
              </a:rPr>
              <a:t>LINAC</a:t>
            </a:r>
          </a:p>
        </p:txBody>
      </p:sp>
      <p:sp>
        <p:nvSpPr>
          <p:cNvPr id="1453072" name="Rectangle 16"/>
          <p:cNvSpPr>
            <a:spLocks noChangeArrowheads="1"/>
          </p:cNvSpPr>
          <p:nvPr/>
        </p:nvSpPr>
        <p:spPr bwMode="auto">
          <a:xfrm>
            <a:off x="2362200" y="5181600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BOOSTER</a:t>
            </a:r>
          </a:p>
        </p:txBody>
      </p:sp>
      <p:sp>
        <p:nvSpPr>
          <p:cNvPr id="1453073" name="Rectangle 17"/>
          <p:cNvSpPr>
            <a:spLocks noChangeArrowheads="1"/>
          </p:cNvSpPr>
          <p:nvPr/>
        </p:nvSpPr>
        <p:spPr bwMode="auto">
          <a:xfrm>
            <a:off x="2163763" y="4284663"/>
            <a:ext cx="993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74" name="Oval 18"/>
          <p:cNvSpPr>
            <a:spLocks noChangeArrowheads="1"/>
          </p:cNvSpPr>
          <p:nvPr/>
        </p:nvSpPr>
        <p:spPr bwMode="auto">
          <a:xfrm>
            <a:off x="3009900" y="4803775"/>
            <a:ext cx="1663700" cy="7477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75" name="Arc 19"/>
          <p:cNvSpPr>
            <a:spLocks/>
          </p:cNvSpPr>
          <p:nvPr/>
        </p:nvSpPr>
        <p:spPr bwMode="auto">
          <a:xfrm>
            <a:off x="2365375" y="2376488"/>
            <a:ext cx="1893888" cy="711200"/>
          </a:xfrm>
          <a:custGeom>
            <a:avLst/>
            <a:gdLst>
              <a:gd name="G0" fmla="+- 15471 0 0"/>
              <a:gd name="G1" fmla="+- 21113 0 0"/>
              <a:gd name="G2" fmla="+- 21600 0 0"/>
              <a:gd name="T0" fmla="*/ 0 w 15471"/>
              <a:gd name="T1" fmla="*/ 6040 h 21113"/>
              <a:gd name="T2" fmla="*/ 10908 w 15471"/>
              <a:gd name="T3" fmla="*/ 0 h 21113"/>
              <a:gd name="T4" fmla="*/ 15471 w 15471"/>
              <a:gd name="T5" fmla="*/ 21113 h 2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71" h="21113" fill="none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</a:path>
              <a:path w="15471" h="21113" stroke="0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  <a:lnTo>
                  <a:pt x="15471" y="21113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76" name="Arc 20"/>
          <p:cNvSpPr>
            <a:spLocks/>
          </p:cNvSpPr>
          <p:nvPr/>
        </p:nvSpPr>
        <p:spPr bwMode="auto">
          <a:xfrm>
            <a:off x="1552575" y="2795588"/>
            <a:ext cx="2646363" cy="544512"/>
          </a:xfrm>
          <a:custGeom>
            <a:avLst/>
            <a:gdLst>
              <a:gd name="G0" fmla="+- 21600 0 0"/>
              <a:gd name="G1" fmla="+- 8557 0 0"/>
              <a:gd name="G2" fmla="+- 21600 0 0"/>
              <a:gd name="T0" fmla="*/ 1373 w 21600"/>
              <a:gd name="T1" fmla="*/ 16134 h 16134"/>
              <a:gd name="T2" fmla="*/ 1767 w 21600"/>
              <a:gd name="T3" fmla="*/ 0 h 16134"/>
              <a:gd name="T4" fmla="*/ 21600 w 21600"/>
              <a:gd name="T5" fmla="*/ 8557 h 16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134" fill="none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-1" y="5614"/>
                  <a:pt x="601" y="2702"/>
                  <a:pt x="1767" y="0"/>
                </a:cubicBezTo>
              </a:path>
              <a:path w="21600" h="16134" stroke="0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-1" y="5614"/>
                  <a:pt x="601" y="2702"/>
                  <a:pt x="1767" y="0"/>
                </a:cubicBezTo>
                <a:lnTo>
                  <a:pt x="21600" y="855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77" name="Arc 21"/>
          <p:cNvSpPr>
            <a:spLocks/>
          </p:cNvSpPr>
          <p:nvPr/>
        </p:nvSpPr>
        <p:spPr bwMode="auto">
          <a:xfrm>
            <a:off x="4192588" y="2790825"/>
            <a:ext cx="2646362" cy="538163"/>
          </a:xfrm>
          <a:custGeom>
            <a:avLst/>
            <a:gdLst>
              <a:gd name="G0" fmla="+- 0 0 0"/>
              <a:gd name="G1" fmla="+- 8582 0 0"/>
              <a:gd name="G2" fmla="+- 21600 0 0"/>
              <a:gd name="T0" fmla="*/ 19822 w 21600"/>
              <a:gd name="T1" fmla="*/ 0 h 15991"/>
              <a:gd name="T2" fmla="*/ 20290 w 21600"/>
              <a:gd name="T3" fmla="*/ 15991 h 15991"/>
              <a:gd name="T4" fmla="*/ 0 w 21600"/>
              <a:gd name="T5" fmla="*/ 8582 h 15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991" fill="none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</a:path>
              <a:path w="21600" h="15991" stroke="0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  <a:lnTo>
                  <a:pt x="0" y="858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78" name="Arc 22"/>
          <p:cNvSpPr>
            <a:spLocks/>
          </p:cNvSpPr>
          <p:nvPr/>
        </p:nvSpPr>
        <p:spPr bwMode="auto">
          <a:xfrm>
            <a:off x="4330700" y="2971800"/>
            <a:ext cx="1779588" cy="8286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4608 w 14608"/>
              <a:gd name="T1" fmla="*/ 15911 h 21394"/>
              <a:gd name="T2" fmla="*/ 2978 w 14608"/>
              <a:gd name="T3" fmla="*/ 21394 h 21394"/>
              <a:gd name="T4" fmla="*/ 0 w 14608"/>
              <a:gd name="T5" fmla="*/ 0 h 2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8" h="21394" fill="none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</a:path>
              <a:path w="14608" h="21394" stroke="0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79" name="Arc 23"/>
          <p:cNvSpPr>
            <a:spLocks/>
          </p:cNvSpPr>
          <p:nvPr/>
        </p:nvSpPr>
        <p:spPr bwMode="auto">
          <a:xfrm>
            <a:off x="2336800" y="3162300"/>
            <a:ext cx="1973263" cy="631825"/>
          </a:xfrm>
          <a:custGeom>
            <a:avLst/>
            <a:gdLst>
              <a:gd name="G0" fmla="+- 16166 0 0"/>
              <a:gd name="G1" fmla="+- 0 0 0"/>
              <a:gd name="G2" fmla="+- 21600 0 0"/>
              <a:gd name="T0" fmla="*/ 11210 w 16166"/>
              <a:gd name="T1" fmla="*/ 21024 h 21024"/>
              <a:gd name="T2" fmla="*/ 0 w 16166"/>
              <a:gd name="T3" fmla="*/ 14325 h 21024"/>
              <a:gd name="T4" fmla="*/ 16166 w 16166"/>
              <a:gd name="T5" fmla="*/ 0 h 2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166" h="21024" fill="none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</a:path>
              <a:path w="16166" h="21024" stroke="0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  <a:lnTo>
                  <a:pt x="16166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0" name="Arc 24"/>
          <p:cNvSpPr>
            <a:spLocks/>
          </p:cNvSpPr>
          <p:nvPr/>
        </p:nvSpPr>
        <p:spPr bwMode="auto">
          <a:xfrm>
            <a:off x="4186238" y="2382838"/>
            <a:ext cx="1846262" cy="700087"/>
          </a:xfrm>
          <a:custGeom>
            <a:avLst/>
            <a:gdLst>
              <a:gd name="G0" fmla="+- 0 0 0"/>
              <a:gd name="G1" fmla="+- 21197 0 0"/>
              <a:gd name="G2" fmla="+- 21600 0 0"/>
              <a:gd name="T0" fmla="*/ 4153 w 15057"/>
              <a:gd name="T1" fmla="*/ 0 h 21197"/>
              <a:gd name="T2" fmla="*/ 15057 w 15057"/>
              <a:gd name="T3" fmla="*/ 5710 h 21197"/>
              <a:gd name="T4" fmla="*/ 0 w 15057"/>
              <a:gd name="T5" fmla="*/ 21197 h 2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57" h="21197" fill="none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</a:path>
              <a:path w="15057" h="21197" stroke="0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  <a:lnTo>
                  <a:pt x="0" y="2119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1" name="Arc 25"/>
          <p:cNvSpPr>
            <a:spLocks/>
          </p:cNvSpPr>
          <p:nvPr/>
        </p:nvSpPr>
        <p:spPr bwMode="auto">
          <a:xfrm>
            <a:off x="4178300" y="3124200"/>
            <a:ext cx="2016125" cy="8477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5336 w 15336"/>
              <a:gd name="T1" fmla="*/ 15210 h 21251"/>
              <a:gd name="T2" fmla="*/ 3865 w 15336"/>
              <a:gd name="T3" fmla="*/ 21251 h 21251"/>
              <a:gd name="T4" fmla="*/ 0 w 15336"/>
              <a:gd name="T5" fmla="*/ 0 h 2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36" h="21251" fill="none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</a:path>
              <a:path w="15336" h="21251" stroke="0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2" name="Arc 26"/>
          <p:cNvSpPr>
            <a:spLocks/>
          </p:cNvSpPr>
          <p:nvPr/>
        </p:nvSpPr>
        <p:spPr bwMode="auto">
          <a:xfrm>
            <a:off x="2230438" y="3106738"/>
            <a:ext cx="1981200" cy="847725"/>
          </a:xfrm>
          <a:custGeom>
            <a:avLst/>
            <a:gdLst>
              <a:gd name="G0" fmla="+- 15059 0 0"/>
              <a:gd name="G1" fmla="+- 0 0 0"/>
              <a:gd name="G2" fmla="+- 21600 0 0"/>
              <a:gd name="T0" fmla="*/ 11084 w 15059"/>
              <a:gd name="T1" fmla="*/ 21231 h 21231"/>
              <a:gd name="T2" fmla="*/ 0 w 15059"/>
              <a:gd name="T3" fmla="*/ 15485 h 21231"/>
              <a:gd name="T4" fmla="*/ 15059 w 15059"/>
              <a:gd name="T5" fmla="*/ 0 h 2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59" h="21231" fill="none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</a:path>
              <a:path w="15059" h="21231" stroke="0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  <a:lnTo>
                  <a:pt x="15059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3" name="Arc 27"/>
          <p:cNvSpPr>
            <a:spLocks/>
          </p:cNvSpPr>
          <p:nvPr/>
        </p:nvSpPr>
        <p:spPr bwMode="auto">
          <a:xfrm>
            <a:off x="1373188" y="2738438"/>
            <a:ext cx="2838450" cy="704850"/>
          </a:xfrm>
          <a:custGeom>
            <a:avLst/>
            <a:gdLst>
              <a:gd name="G0" fmla="+- 21600 0 0"/>
              <a:gd name="G1" fmla="+- 9324 0 0"/>
              <a:gd name="G2" fmla="+- 21600 0 0"/>
              <a:gd name="T0" fmla="*/ 1659 w 21600"/>
              <a:gd name="T1" fmla="*/ 17626 h 17626"/>
              <a:gd name="T2" fmla="*/ 2116 w 21600"/>
              <a:gd name="T3" fmla="*/ 0 h 17626"/>
              <a:gd name="T4" fmla="*/ 21600 w 21600"/>
              <a:gd name="T5" fmla="*/ 9324 h 17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26" fill="none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-1" y="6096"/>
                  <a:pt x="723" y="2910"/>
                  <a:pt x="2116" y="0"/>
                </a:cubicBezTo>
              </a:path>
              <a:path w="21600" h="17626" stroke="0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-1" y="6096"/>
                  <a:pt x="723" y="2910"/>
                  <a:pt x="2116" y="0"/>
                </a:cubicBezTo>
                <a:lnTo>
                  <a:pt x="21600" y="9324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4" name="Arc 28"/>
          <p:cNvSpPr>
            <a:spLocks/>
          </p:cNvSpPr>
          <p:nvPr/>
        </p:nvSpPr>
        <p:spPr bwMode="auto">
          <a:xfrm>
            <a:off x="2276475" y="2257425"/>
            <a:ext cx="1935163" cy="860425"/>
          </a:xfrm>
          <a:custGeom>
            <a:avLst/>
            <a:gdLst>
              <a:gd name="G0" fmla="+- 14743 0 0"/>
              <a:gd name="G1" fmla="+- 21260 0 0"/>
              <a:gd name="G2" fmla="+- 21600 0 0"/>
              <a:gd name="T0" fmla="*/ 0 w 14743"/>
              <a:gd name="T1" fmla="*/ 5474 h 21260"/>
              <a:gd name="T2" fmla="*/ 10926 w 14743"/>
              <a:gd name="T3" fmla="*/ 0 h 21260"/>
              <a:gd name="T4" fmla="*/ 14743 w 14743"/>
              <a:gd name="T5" fmla="*/ 21260 h 2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43" h="21260" fill="none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</a:path>
              <a:path w="14743" h="21260" stroke="0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  <a:lnTo>
                  <a:pt x="14743" y="2126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5" name="Arc 29"/>
          <p:cNvSpPr>
            <a:spLocks/>
          </p:cNvSpPr>
          <p:nvPr/>
        </p:nvSpPr>
        <p:spPr bwMode="auto">
          <a:xfrm>
            <a:off x="4198938" y="2262188"/>
            <a:ext cx="1925637" cy="854075"/>
          </a:xfrm>
          <a:custGeom>
            <a:avLst/>
            <a:gdLst>
              <a:gd name="G0" fmla="+- 0 0 0"/>
              <a:gd name="G1" fmla="+- 21252 0 0"/>
              <a:gd name="G2" fmla="+- 21600 0 0"/>
              <a:gd name="T0" fmla="*/ 3860 w 14651"/>
              <a:gd name="T1" fmla="*/ 0 h 21252"/>
              <a:gd name="T2" fmla="*/ 14651 w 14651"/>
              <a:gd name="T3" fmla="*/ 5381 h 21252"/>
              <a:gd name="T4" fmla="*/ 0 w 14651"/>
              <a:gd name="T5" fmla="*/ 21252 h 2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51" h="21252" fill="none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</a:path>
              <a:path w="14651" h="21252" stroke="0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  <a:lnTo>
                  <a:pt x="0" y="2125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6" name="Arc 30"/>
          <p:cNvSpPr>
            <a:spLocks/>
          </p:cNvSpPr>
          <p:nvPr/>
        </p:nvSpPr>
        <p:spPr bwMode="auto">
          <a:xfrm>
            <a:off x="4198938" y="2727325"/>
            <a:ext cx="2838450" cy="715963"/>
          </a:xfrm>
          <a:custGeom>
            <a:avLst/>
            <a:gdLst>
              <a:gd name="G0" fmla="+- 0 0 0"/>
              <a:gd name="G1" fmla="+- 9565 0 0"/>
              <a:gd name="G2" fmla="+- 21600 0 0"/>
              <a:gd name="T0" fmla="*/ 19367 w 21600"/>
              <a:gd name="T1" fmla="*/ 0 h 17978"/>
              <a:gd name="T2" fmla="*/ 19894 w 21600"/>
              <a:gd name="T3" fmla="*/ 17978 h 17978"/>
              <a:gd name="T4" fmla="*/ 0 w 21600"/>
              <a:gd name="T5" fmla="*/ 9565 h 17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978" fill="none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</a:path>
              <a:path w="21600" h="17978" stroke="0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  <a:lnTo>
                  <a:pt x="0" y="9565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7" name="Freeform 31"/>
          <p:cNvSpPr>
            <a:spLocks/>
          </p:cNvSpPr>
          <p:nvPr/>
        </p:nvSpPr>
        <p:spPr bwMode="auto">
          <a:xfrm>
            <a:off x="3700463" y="3794125"/>
            <a:ext cx="1017587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18"/>
              </a:cxn>
              <a:cxn ang="0">
                <a:pos x="220" y="57"/>
              </a:cxn>
              <a:cxn ang="0">
                <a:pos x="407" y="57"/>
              </a:cxn>
              <a:cxn ang="0">
                <a:pos x="446" y="95"/>
              </a:cxn>
              <a:cxn ang="0">
                <a:pos x="640" y="99"/>
              </a:cxn>
            </a:cxnLst>
            <a:rect l="0" t="0" r="r" b="b"/>
            <a:pathLst>
              <a:path w="641" h="100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7" y="57"/>
                </a:lnTo>
                <a:lnTo>
                  <a:pt x="446" y="95"/>
                </a:lnTo>
                <a:lnTo>
                  <a:pt x="640" y="99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8" name="Freeform 32"/>
          <p:cNvSpPr>
            <a:spLocks/>
          </p:cNvSpPr>
          <p:nvPr/>
        </p:nvSpPr>
        <p:spPr bwMode="auto">
          <a:xfrm>
            <a:off x="3694113" y="3798888"/>
            <a:ext cx="1000125" cy="155575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177" y="96"/>
              </a:cxn>
              <a:cxn ang="0">
                <a:pos x="225" y="51"/>
              </a:cxn>
              <a:cxn ang="0">
                <a:pos x="407" y="51"/>
              </a:cxn>
              <a:cxn ang="0">
                <a:pos x="448" y="15"/>
              </a:cxn>
              <a:cxn ang="0">
                <a:pos x="629" y="0"/>
              </a:cxn>
            </a:cxnLst>
            <a:rect l="0" t="0" r="r" b="b"/>
            <a:pathLst>
              <a:path w="630" h="98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7" y="51"/>
                </a:lnTo>
                <a:lnTo>
                  <a:pt x="448" y="15"/>
                </a:lnTo>
                <a:lnTo>
                  <a:pt x="629" y="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9" name="Rectangle 33"/>
          <p:cNvSpPr>
            <a:spLocks noChangeArrowheads="1"/>
          </p:cNvSpPr>
          <p:nvPr/>
        </p:nvSpPr>
        <p:spPr bwMode="auto">
          <a:xfrm>
            <a:off x="4129088" y="3843338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90" name="Arc 34"/>
          <p:cNvSpPr>
            <a:spLocks/>
          </p:cNvSpPr>
          <p:nvPr/>
        </p:nvSpPr>
        <p:spPr bwMode="auto">
          <a:xfrm>
            <a:off x="3182938" y="3932238"/>
            <a:ext cx="1019175" cy="492125"/>
          </a:xfrm>
          <a:custGeom>
            <a:avLst/>
            <a:gdLst>
              <a:gd name="G0" fmla="+- 0 0 0"/>
              <a:gd name="G1" fmla="+- 21187 0 0"/>
              <a:gd name="G2" fmla="+- 21600 0 0"/>
              <a:gd name="T0" fmla="*/ 4205 w 21600"/>
              <a:gd name="T1" fmla="*/ 0 h 21187"/>
              <a:gd name="T2" fmla="*/ 21600 w 21600"/>
              <a:gd name="T3" fmla="*/ 21187 h 21187"/>
              <a:gd name="T4" fmla="*/ 0 w 21600"/>
              <a:gd name="T5" fmla="*/ 21187 h 2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7" fill="none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</a:path>
              <a:path w="21600" h="21187" stroke="0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91" name="Arc 35"/>
          <p:cNvSpPr>
            <a:spLocks/>
          </p:cNvSpPr>
          <p:nvPr/>
        </p:nvSpPr>
        <p:spPr bwMode="auto">
          <a:xfrm>
            <a:off x="4208463" y="3932238"/>
            <a:ext cx="1019175" cy="492125"/>
          </a:xfrm>
          <a:custGeom>
            <a:avLst/>
            <a:gdLst>
              <a:gd name="G0" fmla="+- 21600 0 0"/>
              <a:gd name="G1" fmla="+- 21180 0 0"/>
              <a:gd name="G2" fmla="+- 21600 0 0"/>
              <a:gd name="T0" fmla="*/ 0 w 21600"/>
              <a:gd name="T1" fmla="*/ 21112 h 21180"/>
              <a:gd name="T2" fmla="*/ 17363 w 21600"/>
              <a:gd name="T3" fmla="*/ 0 h 21180"/>
              <a:gd name="T4" fmla="*/ 21600 w 21600"/>
              <a:gd name="T5" fmla="*/ 21180 h 2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0" fill="none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</a:path>
              <a:path w="21600" h="21180" stroke="0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  <a:lnTo>
                  <a:pt x="21600" y="2118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92" name="Freeform 36"/>
          <p:cNvSpPr>
            <a:spLocks/>
          </p:cNvSpPr>
          <p:nvPr/>
        </p:nvSpPr>
        <p:spPr bwMode="auto">
          <a:xfrm>
            <a:off x="3695700" y="2254250"/>
            <a:ext cx="1011238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2"/>
              </a:cxn>
              <a:cxn ang="0">
                <a:pos x="222" y="32"/>
              </a:cxn>
              <a:cxn ang="0">
                <a:pos x="400" y="30"/>
              </a:cxn>
              <a:cxn ang="0">
                <a:pos x="446" y="68"/>
              </a:cxn>
              <a:cxn ang="0">
                <a:pos x="636" y="80"/>
              </a:cxn>
            </a:cxnLst>
            <a:rect l="0" t="0" r="r" b="b"/>
            <a:pathLst>
              <a:path w="637" h="81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93" name="Freeform 37"/>
          <p:cNvSpPr>
            <a:spLocks/>
          </p:cNvSpPr>
          <p:nvPr/>
        </p:nvSpPr>
        <p:spPr bwMode="auto">
          <a:xfrm>
            <a:off x="3694113" y="2251075"/>
            <a:ext cx="1012825" cy="128588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78" y="74"/>
              </a:cxn>
              <a:cxn ang="0">
                <a:pos x="222" y="32"/>
              </a:cxn>
              <a:cxn ang="0">
                <a:pos x="397" y="32"/>
              </a:cxn>
              <a:cxn ang="0">
                <a:pos x="451" y="0"/>
              </a:cxn>
              <a:cxn ang="0">
                <a:pos x="637" y="4"/>
              </a:cxn>
            </a:cxnLst>
            <a:rect l="0" t="0" r="r" b="b"/>
            <a:pathLst>
              <a:path w="638" h="81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7" y="32"/>
                </a:lnTo>
                <a:lnTo>
                  <a:pt x="451" y="0"/>
                </a:lnTo>
                <a:lnTo>
                  <a:pt x="637" y="4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94" name="Freeform 38"/>
          <p:cNvSpPr>
            <a:spLocks/>
          </p:cNvSpPr>
          <p:nvPr/>
        </p:nvSpPr>
        <p:spPr bwMode="auto">
          <a:xfrm>
            <a:off x="1593850" y="3444875"/>
            <a:ext cx="749300" cy="153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54"/>
              </a:cxn>
              <a:cxn ang="0">
                <a:pos x="152" y="44"/>
              </a:cxn>
              <a:cxn ang="0">
                <a:pos x="271" y="90"/>
              </a:cxn>
              <a:cxn ang="0">
                <a:pos x="345" y="68"/>
              </a:cxn>
              <a:cxn ang="0">
                <a:pos x="471" y="96"/>
              </a:cxn>
            </a:cxnLst>
            <a:rect l="0" t="0" r="r" b="b"/>
            <a:pathLst>
              <a:path w="472" h="97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1" y="90"/>
                </a:lnTo>
                <a:lnTo>
                  <a:pt x="345" y="68"/>
                </a:lnTo>
                <a:lnTo>
                  <a:pt x="471" y="96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95" name="Freeform 39"/>
          <p:cNvSpPr>
            <a:spLocks/>
          </p:cNvSpPr>
          <p:nvPr/>
        </p:nvSpPr>
        <p:spPr bwMode="auto">
          <a:xfrm>
            <a:off x="1719263" y="3336925"/>
            <a:ext cx="523875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46"/>
              </a:cxn>
              <a:cxn ang="0">
                <a:pos x="78" y="110"/>
              </a:cxn>
              <a:cxn ang="0">
                <a:pos x="191" y="156"/>
              </a:cxn>
              <a:cxn ang="0">
                <a:pos x="195" y="202"/>
              </a:cxn>
              <a:cxn ang="0">
                <a:pos x="329" y="248"/>
              </a:cxn>
            </a:cxnLst>
            <a:rect l="0" t="0" r="r" b="b"/>
            <a:pathLst>
              <a:path w="330" h="249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1" y="156"/>
                </a:lnTo>
                <a:lnTo>
                  <a:pt x="195" y="202"/>
                </a:lnTo>
                <a:lnTo>
                  <a:pt x="329" y="248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96" name="Rectangle 40"/>
          <p:cNvSpPr>
            <a:spLocks noChangeArrowheads="1"/>
          </p:cNvSpPr>
          <p:nvPr/>
        </p:nvSpPr>
        <p:spPr bwMode="auto">
          <a:xfrm rot="1500000">
            <a:off x="1863725" y="349567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097" name="Freeform 41"/>
          <p:cNvSpPr>
            <a:spLocks/>
          </p:cNvSpPr>
          <p:nvPr/>
        </p:nvSpPr>
        <p:spPr bwMode="auto">
          <a:xfrm>
            <a:off x="1643063" y="2571750"/>
            <a:ext cx="725487" cy="176213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80" y="70"/>
              </a:cxn>
              <a:cxn ang="0">
                <a:pos x="136" y="68"/>
              </a:cxn>
              <a:cxn ang="0">
                <a:pos x="296" y="2"/>
              </a:cxn>
              <a:cxn ang="0">
                <a:pos x="348" y="22"/>
              </a:cxn>
              <a:cxn ang="0">
                <a:pos x="456" y="0"/>
              </a:cxn>
            </a:cxnLst>
            <a:rect l="0" t="0" r="r" b="b"/>
            <a:pathLst>
              <a:path w="457" h="111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98" name="Freeform 42"/>
          <p:cNvSpPr>
            <a:spLocks/>
          </p:cNvSpPr>
          <p:nvPr/>
        </p:nvSpPr>
        <p:spPr bwMode="auto">
          <a:xfrm>
            <a:off x="1763713" y="2473325"/>
            <a:ext cx="511175" cy="325438"/>
          </a:xfrm>
          <a:custGeom>
            <a:avLst/>
            <a:gdLst/>
            <a:ahLst/>
            <a:cxnLst>
              <a:cxn ang="0">
                <a:pos x="0" y="204"/>
              </a:cxn>
              <a:cxn ang="0">
                <a:pos x="58" y="164"/>
              </a:cxn>
              <a:cxn ang="0">
                <a:pos x="58" y="130"/>
              </a:cxn>
              <a:cxn ang="0">
                <a:pos x="217" y="66"/>
              </a:cxn>
              <a:cxn ang="0">
                <a:pos x="221" y="30"/>
              </a:cxn>
              <a:cxn ang="0">
                <a:pos x="321" y="0"/>
              </a:cxn>
            </a:cxnLst>
            <a:rect l="0" t="0" r="r" b="b"/>
            <a:pathLst>
              <a:path w="322" h="205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7" y="66"/>
                </a:lnTo>
                <a:lnTo>
                  <a:pt x="221" y="30"/>
                </a:lnTo>
                <a:lnTo>
                  <a:pt x="321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99" name="Rectangle 43"/>
          <p:cNvSpPr>
            <a:spLocks noChangeArrowheads="1"/>
          </p:cNvSpPr>
          <p:nvPr/>
        </p:nvSpPr>
        <p:spPr bwMode="auto">
          <a:xfrm rot="20280000">
            <a:off x="1925638" y="2578100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100" name="Rectangle 44"/>
          <p:cNvSpPr>
            <a:spLocks noChangeArrowheads="1"/>
          </p:cNvSpPr>
          <p:nvPr/>
        </p:nvSpPr>
        <p:spPr bwMode="auto">
          <a:xfrm>
            <a:off x="4117975" y="225742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101" name="Freeform 45"/>
          <p:cNvSpPr>
            <a:spLocks/>
          </p:cNvSpPr>
          <p:nvPr/>
        </p:nvSpPr>
        <p:spPr bwMode="auto">
          <a:xfrm>
            <a:off x="6126163" y="2474913"/>
            <a:ext cx="503237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24"/>
              </a:cxn>
              <a:cxn ang="0">
                <a:pos x="87" y="57"/>
              </a:cxn>
              <a:cxn ang="0">
                <a:pos x="264" y="125"/>
              </a:cxn>
              <a:cxn ang="0">
                <a:pos x="262" y="164"/>
              </a:cxn>
              <a:cxn ang="0">
                <a:pos x="316" y="197"/>
              </a:cxn>
            </a:cxnLst>
            <a:rect l="0" t="0" r="r" b="b"/>
            <a:pathLst>
              <a:path w="317" h="198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02" name="Freeform 46"/>
          <p:cNvSpPr>
            <a:spLocks/>
          </p:cNvSpPr>
          <p:nvPr/>
        </p:nvSpPr>
        <p:spPr bwMode="auto">
          <a:xfrm>
            <a:off x="6107113" y="3440113"/>
            <a:ext cx="712787" cy="160337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93" y="73"/>
              </a:cxn>
              <a:cxn ang="0">
                <a:pos x="141" y="100"/>
              </a:cxn>
              <a:cxn ang="0">
                <a:pos x="304" y="33"/>
              </a:cxn>
              <a:cxn ang="0">
                <a:pos x="354" y="52"/>
              </a:cxn>
              <a:cxn ang="0">
                <a:pos x="448" y="0"/>
              </a:cxn>
            </a:cxnLst>
            <a:rect l="0" t="0" r="r" b="b"/>
            <a:pathLst>
              <a:path w="449" h="101">
                <a:moveTo>
                  <a:pt x="0" y="92"/>
                </a:moveTo>
                <a:lnTo>
                  <a:pt x="93" y="73"/>
                </a:lnTo>
                <a:lnTo>
                  <a:pt x="141" y="100"/>
                </a:lnTo>
                <a:lnTo>
                  <a:pt x="304" y="33"/>
                </a:lnTo>
                <a:lnTo>
                  <a:pt x="354" y="52"/>
                </a:lnTo>
                <a:lnTo>
                  <a:pt x="448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03" name="Rectangle 47"/>
          <p:cNvSpPr>
            <a:spLocks noChangeArrowheads="1"/>
          </p:cNvSpPr>
          <p:nvPr/>
        </p:nvSpPr>
        <p:spPr bwMode="auto">
          <a:xfrm rot="20280000">
            <a:off x="6386513" y="349726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104" name="Freeform 48"/>
          <p:cNvSpPr>
            <a:spLocks/>
          </p:cNvSpPr>
          <p:nvPr/>
        </p:nvSpPr>
        <p:spPr bwMode="auto">
          <a:xfrm>
            <a:off x="6034088" y="2568575"/>
            <a:ext cx="715962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20"/>
              </a:cxn>
              <a:cxn ang="0">
                <a:pos x="147" y="0"/>
              </a:cxn>
              <a:cxn ang="0">
                <a:pos x="319" y="69"/>
              </a:cxn>
              <a:cxn ang="0">
                <a:pos x="379" y="60"/>
              </a:cxn>
              <a:cxn ang="0">
                <a:pos x="450" y="101"/>
              </a:cxn>
            </a:cxnLst>
            <a:rect l="0" t="0" r="r" b="b"/>
            <a:pathLst>
              <a:path w="451" h="102">
                <a:moveTo>
                  <a:pt x="0" y="0"/>
                </a:moveTo>
                <a:lnTo>
                  <a:pt x="84" y="20"/>
                </a:lnTo>
                <a:lnTo>
                  <a:pt x="147" y="0"/>
                </a:lnTo>
                <a:lnTo>
                  <a:pt x="319" y="69"/>
                </a:lnTo>
                <a:lnTo>
                  <a:pt x="379" y="60"/>
                </a:lnTo>
                <a:lnTo>
                  <a:pt x="450" y="101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05" name="Rectangle 49"/>
          <p:cNvSpPr>
            <a:spLocks noChangeArrowheads="1"/>
          </p:cNvSpPr>
          <p:nvPr/>
        </p:nvSpPr>
        <p:spPr bwMode="auto">
          <a:xfrm rot="1500000">
            <a:off x="6335713" y="257651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410075" y="3884613"/>
            <a:ext cx="225425" cy="123825"/>
            <a:chOff x="2778" y="2447"/>
            <a:chExt cx="142" cy="78"/>
          </a:xfrm>
        </p:grpSpPr>
        <p:sp>
          <p:nvSpPr>
            <p:cNvPr id="1453107" name="Oval 51"/>
            <p:cNvSpPr>
              <a:spLocks noChangeArrowheads="1"/>
            </p:cNvSpPr>
            <p:nvPr/>
          </p:nvSpPr>
          <p:spPr bwMode="auto">
            <a:xfrm rot="60000">
              <a:off x="2778" y="2447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08" name="Freeform 52"/>
            <p:cNvSpPr>
              <a:spLocks/>
            </p:cNvSpPr>
            <p:nvPr/>
          </p:nvSpPr>
          <p:spPr bwMode="auto">
            <a:xfrm>
              <a:off x="2811" y="2456"/>
              <a:ext cx="83" cy="62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2" y="39"/>
                </a:cxn>
                <a:cxn ang="0">
                  <a:pos x="5" y="29"/>
                </a:cxn>
                <a:cxn ang="0">
                  <a:pos x="9" y="20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50" y="1"/>
                </a:cxn>
                <a:cxn ang="0">
                  <a:pos x="54" y="2"/>
                </a:cxn>
                <a:cxn ang="0">
                  <a:pos x="58" y="4"/>
                </a:cxn>
                <a:cxn ang="0">
                  <a:pos x="61" y="7"/>
                </a:cxn>
                <a:cxn ang="0">
                  <a:pos x="65" y="11"/>
                </a:cxn>
                <a:cxn ang="0">
                  <a:pos x="68" y="17"/>
                </a:cxn>
                <a:cxn ang="0">
                  <a:pos x="70" y="23"/>
                </a:cxn>
                <a:cxn ang="0">
                  <a:pos x="72" y="29"/>
                </a:cxn>
                <a:cxn ang="0">
                  <a:pos x="74" y="37"/>
                </a:cxn>
                <a:cxn ang="0">
                  <a:pos x="66" y="61"/>
                </a:cxn>
                <a:cxn ang="0">
                  <a:pos x="57" y="36"/>
                </a:cxn>
                <a:cxn ang="0">
                  <a:pos x="56" y="30"/>
                </a:cxn>
                <a:cxn ang="0">
                  <a:pos x="55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9" y="11"/>
                </a:cxn>
                <a:cxn ang="0">
                  <a:pos x="47" y="8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6" y="6"/>
                </a:cxn>
                <a:cxn ang="0">
                  <a:pos x="32" y="11"/>
                </a:cxn>
                <a:cxn ang="0">
                  <a:pos x="28" y="17"/>
                </a:cxn>
                <a:cxn ang="0">
                  <a:pos x="25" y="23"/>
                </a:cxn>
                <a:cxn ang="0">
                  <a:pos x="22" y="31"/>
                </a:cxn>
                <a:cxn ang="0">
                  <a:pos x="19" y="39"/>
                </a:cxn>
                <a:cxn ang="0">
                  <a:pos x="18" y="48"/>
                </a:cxn>
                <a:cxn ang="0">
                  <a:pos x="17" y="57"/>
                </a:cxn>
              </a:cxnLst>
              <a:rect l="0" t="0" r="r" b="b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402138" y="3743325"/>
            <a:ext cx="225425" cy="123825"/>
            <a:chOff x="2773" y="2358"/>
            <a:chExt cx="142" cy="78"/>
          </a:xfrm>
        </p:grpSpPr>
        <p:sp>
          <p:nvSpPr>
            <p:cNvPr id="1453110" name="Oval 54"/>
            <p:cNvSpPr>
              <a:spLocks noChangeArrowheads="1"/>
            </p:cNvSpPr>
            <p:nvPr/>
          </p:nvSpPr>
          <p:spPr bwMode="auto">
            <a:xfrm rot="21360000">
              <a:off x="2773" y="2358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11" name="Freeform 55"/>
            <p:cNvSpPr>
              <a:spLocks/>
            </p:cNvSpPr>
            <p:nvPr/>
          </p:nvSpPr>
          <p:spPr bwMode="auto">
            <a:xfrm>
              <a:off x="2808" y="2364"/>
              <a:ext cx="81" cy="6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" y="42"/>
                </a:cxn>
                <a:cxn ang="0">
                  <a:pos x="3" y="31"/>
                </a:cxn>
                <a:cxn ang="0">
                  <a:pos x="7" y="22"/>
                </a:cxn>
                <a:cxn ang="0">
                  <a:pos x="9" y="16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49" y="1"/>
                </a:cxn>
                <a:cxn ang="0">
                  <a:pos x="54" y="2"/>
                </a:cxn>
                <a:cxn ang="0">
                  <a:pos x="58" y="5"/>
                </a:cxn>
                <a:cxn ang="0">
                  <a:pos x="61" y="9"/>
                </a:cxn>
                <a:cxn ang="0">
                  <a:pos x="64" y="14"/>
                </a:cxn>
                <a:cxn ang="0">
                  <a:pos x="67" y="19"/>
                </a:cxn>
                <a:cxn ang="0">
                  <a:pos x="70" y="26"/>
                </a:cxn>
                <a:cxn ang="0">
                  <a:pos x="72" y="33"/>
                </a:cxn>
                <a:cxn ang="0">
                  <a:pos x="67" y="58"/>
                </a:cxn>
                <a:cxn ang="0">
                  <a:pos x="55" y="33"/>
                </a:cxn>
                <a:cxn ang="0">
                  <a:pos x="54" y="28"/>
                </a:cxn>
                <a:cxn ang="0">
                  <a:pos x="52" y="23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4"/>
                </a:cxn>
                <a:cxn ang="0">
                  <a:pos x="37" y="2"/>
                </a:cxn>
                <a:cxn ang="0">
                  <a:pos x="33" y="6"/>
                </a:cxn>
                <a:cxn ang="0">
                  <a:pos x="29" y="11"/>
                </a:cxn>
                <a:cxn ang="0">
                  <a:pos x="25" y="17"/>
                </a:cxn>
                <a:cxn ang="0">
                  <a:pos x="23" y="24"/>
                </a:cxn>
                <a:cxn ang="0">
                  <a:pos x="20" y="31"/>
                </a:cxn>
                <a:cxn ang="0">
                  <a:pos x="18" y="40"/>
                </a:cxn>
                <a:cxn ang="0">
                  <a:pos x="17" y="49"/>
                </a:cxn>
                <a:cxn ang="0">
                  <a:pos x="17" y="58"/>
                </a:cxn>
              </a:cxnLst>
              <a:rect l="0" t="0" r="r" b="b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752850" y="3881438"/>
            <a:ext cx="225425" cy="123825"/>
            <a:chOff x="2364" y="2445"/>
            <a:chExt cx="142" cy="78"/>
          </a:xfrm>
        </p:grpSpPr>
        <p:sp>
          <p:nvSpPr>
            <p:cNvPr id="1453113" name="Oval 57"/>
            <p:cNvSpPr>
              <a:spLocks noChangeArrowheads="1"/>
            </p:cNvSpPr>
            <p:nvPr/>
          </p:nvSpPr>
          <p:spPr bwMode="auto">
            <a:xfrm rot="21360000">
              <a:off x="2364" y="244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14" name="Freeform 58"/>
            <p:cNvSpPr>
              <a:spLocks/>
            </p:cNvSpPr>
            <p:nvPr/>
          </p:nvSpPr>
          <p:spPr bwMode="auto">
            <a:xfrm>
              <a:off x="2399" y="2451"/>
              <a:ext cx="81" cy="6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" y="42"/>
                </a:cxn>
                <a:cxn ang="0">
                  <a:pos x="3" y="31"/>
                </a:cxn>
                <a:cxn ang="0">
                  <a:pos x="7" y="22"/>
                </a:cxn>
                <a:cxn ang="0">
                  <a:pos x="9" y="16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49" y="1"/>
                </a:cxn>
                <a:cxn ang="0">
                  <a:pos x="54" y="2"/>
                </a:cxn>
                <a:cxn ang="0">
                  <a:pos x="58" y="5"/>
                </a:cxn>
                <a:cxn ang="0">
                  <a:pos x="61" y="9"/>
                </a:cxn>
                <a:cxn ang="0">
                  <a:pos x="64" y="14"/>
                </a:cxn>
                <a:cxn ang="0">
                  <a:pos x="67" y="19"/>
                </a:cxn>
                <a:cxn ang="0">
                  <a:pos x="70" y="26"/>
                </a:cxn>
                <a:cxn ang="0">
                  <a:pos x="72" y="33"/>
                </a:cxn>
                <a:cxn ang="0">
                  <a:pos x="67" y="58"/>
                </a:cxn>
                <a:cxn ang="0">
                  <a:pos x="55" y="33"/>
                </a:cxn>
                <a:cxn ang="0">
                  <a:pos x="54" y="28"/>
                </a:cxn>
                <a:cxn ang="0">
                  <a:pos x="52" y="23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4"/>
                </a:cxn>
                <a:cxn ang="0">
                  <a:pos x="37" y="2"/>
                </a:cxn>
                <a:cxn ang="0">
                  <a:pos x="33" y="6"/>
                </a:cxn>
                <a:cxn ang="0">
                  <a:pos x="29" y="11"/>
                </a:cxn>
                <a:cxn ang="0">
                  <a:pos x="25" y="17"/>
                </a:cxn>
                <a:cxn ang="0">
                  <a:pos x="23" y="24"/>
                </a:cxn>
                <a:cxn ang="0">
                  <a:pos x="20" y="31"/>
                </a:cxn>
                <a:cxn ang="0">
                  <a:pos x="18" y="40"/>
                </a:cxn>
                <a:cxn ang="0">
                  <a:pos x="17" y="49"/>
                </a:cxn>
                <a:cxn ang="0">
                  <a:pos x="17" y="58"/>
                </a:cxn>
              </a:cxnLst>
              <a:rect l="0" t="0" r="r" b="b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3746500" y="3740150"/>
            <a:ext cx="225425" cy="123825"/>
            <a:chOff x="2360" y="2356"/>
            <a:chExt cx="142" cy="78"/>
          </a:xfrm>
        </p:grpSpPr>
        <p:sp>
          <p:nvSpPr>
            <p:cNvPr id="1453116" name="Oval 60"/>
            <p:cNvSpPr>
              <a:spLocks noChangeArrowheads="1"/>
            </p:cNvSpPr>
            <p:nvPr/>
          </p:nvSpPr>
          <p:spPr bwMode="auto">
            <a:xfrm rot="60000">
              <a:off x="2360" y="2356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17" name="Freeform 61"/>
            <p:cNvSpPr>
              <a:spLocks/>
            </p:cNvSpPr>
            <p:nvPr/>
          </p:nvSpPr>
          <p:spPr bwMode="auto">
            <a:xfrm>
              <a:off x="2393" y="2365"/>
              <a:ext cx="83" cy="62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2" y="39"/>
                </a:cxn>
                <a:cxn ang="0">
                  <a:pos x="5" y="29"/>
                </a:cxn>
                <a:cxn ang="0">
                  <a:pos x="9" y="20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50" y="1"/>
                </a:cxn>
                <a:cxn ang="0">
                  <a:pos x="54" y="2"/>
                </a:cxn>
                <a:cxn ang="0">
                  <a:pos x="58" y="4"/>
                </a:cxn>
                <a:cxn ang="0">
                  <a:pos x="61" y="7"/>
                </a:cxn>
                <a:cxn ang="0">
                  <a:pos x="65" y="11"/>
                </a:cxn>
                <a:cxn ang="0">
                  <a:pos x="68" y="17"/>
                </a:cxn>
                <a:cxn ang="0">
                  <a:pos x="70" y="23"/>
                </a:cxn>
                <a:cxn ang="0">
                  <a:pos x="72" y="29"/>
                </a:cxn>
                <a:cxn ang="0">
                  <a:pos x="74" y="37"/>
                </a:cxn>
                <a:cxn ang="0">
                  <a:pos x="66" y="61"/>
                </a:cxn>
                <a:cxn ang="0">
                  <a:pos x="57" y="36"/>
                </a:cxn>
                <a:cxn ang="0">
                  <a:pos x="56" y="30"/>
                </a:cxn>
                <a:cxn ang="0">
                  <a:pos x="55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9" y="11"/>
                </a:cxn>
                <a:cxn ang="0">
                  <a:pos x="47" y="8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6" y="6"/>
                </a:cxn>
                <a:cxn ang="0">
                  <a:pos x="32" y="11"/>
                </a:cxn>
                <a:cxn ang="0">
                  <a:pos x="28" y="17"/>
                </a:cxn>
                <a:cxn ang="0">
                  <a:pos x="25" y="23"/>
                </a:cxn>
                <a:cxn ang="0">
                  <a:pos x="22" y="31"/>
                </a:cxn>
                <a:cxn ang="0">
                  <a:pos x="19" y="39"/>
                </a:cxn>
                <a:cxn ang="0">
                  <a:pos x="18" y="48"/>
                </a:cxn>
                <a:cxn ang="0">
                  <a:pos x="17" y="57"/>
                </a:cxn>
              </a:cxnLst>
              <a:rect l="0" t="0" r="r" b="b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2171700" y="3525838"/>
            <a:ext cx="225425" cy="123825"/>
            <a:chOff x="1368" y="2221"/>
            <a:chExt cx="142" cy="78"/>
          </a:xfrm>
        </p:grpSpPr>
        <p:sp>
          <p:nvSpPr>
            <p:cNvPr id="1453119" name="Oval 63"/>
            <p:cNvSpPr>
              <a:spLocks noChangeArrowheads="1"/>
            </p:cNvSpPr>
            <p:nvPr/>
          </p:nvSpPr>
          <p:spPr bwMode="auto">
            <a:xfrm rot="780000">
              <a:off x="1368" y="2221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20" name="Freeform 64"/>
            <p:cNvSpPr>
              <a:spLocks/>
            </p:cNvSpPr>
            <p:nvPr/>
          </p:nvSpPr>
          <p:spPr bwMode="auto">
            <a:xfrm>
              <a:off x="1396" y="2229"/>
              <a:ext cx="85" cy="68"/>
            </a:xfrm>
            <a:custGeom>
              <a:avLst/>
              <a:gdLst/>
              <a:ahLst/>
              <a:cxnLst>
                <a:cxn ang="0">
                  <a:pos x="2" y="42"/>
                </a:cxn>
                <a:cxn ang="0">
                  <a:pos x="6" y="32"/>
                </a:cxn>
                <a:cxn ang="0">
                  <a:pos x="11" y="23"/>
                </a:cxn>
                <a:cxn ang="0">
                  <a:pos x="16" y="15"/>
                </a:cxn>
                <a:cxn ang="0">
                  <a:pos x="22" y="8"/>
                </a:cxn>
                <a:cxn ang="0">
                  <a:pos x="25" y="6"/>
                </a:cxn>
                <a:cxn ang="0">
                  <a:pos x="28" y="4"/>
                </a:cxn>
                <a:cxn ang="0">
                  <a:pos x="32" y="2"/>
                </a:cxn>
                <a:cxn ang="0">
                  <a:pos x="35" y="1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4" y="1"/>
                </a:cxn>
                <a:cxn ang="0">
                  <a:pos x="62" y="6"/>
                </a:cxn>
                <a:cxn ang="0">
                  <a:pos x="65" y="8"/>
                </a:cxn>
                <a:cxn ang="0">
                  <a:pos x="68" y="11"/>
                </a:cxn>
                <a:cxn ang="0">
                  <a:pos x="71" y="16"/>
                </a:cxn>
                <a:cxn ang="0">
                  <a:pos x="73" y="21"/>
                </a:cxn>
                <a:cxn ang="0">
                  <a:pos x="75" y="27"/>
                </a:cxn>
                <a:cxn ang="0">
                  <a:pos x="76" y="34"/>
                </a:cxn>
                <a:cxn ang="0">
                  <a:pos x="76" y="41"/>
                </a:cxn>
                <a:cxn ang="0">
                  <a:pos x="84" y="47"/>
                </a:cxn>
                <a:cxn ang="0">
                  <a:pos x="52" y="38"/>
                </a:cxn>
                <a:cxn ang="0">
                  <a:pos x="60" y="34"/>
                </a:cxn>
                <a:cxn ang="0">
                  <a:pos x="59" y="24"/>
                </a:cxn>
                <a:cxn ang="0">
                  <a:pos x="56" y="15"/>
                </a:cxn>
                <a:cxn ang="0">
                  <a:pos x="55" y="11"/>
                </a:cxn>
                <a:cxn ang="0">
                  <a:pos x="53" y="8"/>
                </a:cxn>
                <a:cxn ang="0">
                  <a:pos x="51" y="5"/>
                </a:cxn>
                <a:cxn ang="0">
                  <a:pos x="46" y="7"/>
                </a:cxn>
                <a:cxn ang="0">
                  <a:pos x="41" y="11"/>
                </a:cxn>
                <a:cxn ang="0">
                  <a:pos x="36" y="15"/>
                </a:cxn>
                <a:cxn ang="0">
                  <a:pos x="31" y="21"/>
                </a:cxn>
                <a:cxn ang="0">
                  <a:pos x="27" y="28"/>
                </a:cxn>
                <a:cxn ang="0">
                  <a:pos x="22" y="36"/>
                </a:cxn>
                <a:cxn ang="0">
                  <a:pos x="19" y="44"/>
                </a:cxn>
                <a:cxn ang="0">
                  <a:pos x="16" y="53"/>
                </a:cxn>
              </a:cxnLst>
              <a:rect l="0" t="0" r="r" b="b"/>
              <a:pathLst>
                <a:path w="85" h="68">
                  <a:moveTo>
                    <a:pt x="0" y="48"/>
                  </a:moveTo>
                  <a:lnTo>
                    <a:pt x="2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7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6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74" y="24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84" y="47"/>
                  </a:lnTo>
                  <a:lnTo>
                    <a:pt x="63" y="67"/>
                  </a:lnTo>
                  <a:lnTo>
                    <a:pt x="52" y="38"/>
                  </a:lnTo>
                  <a:lnTo>
                    <a:pt x="60" y="40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2057400" y="3643313"/>
            <a:ext cx="225425" cy="123825"/>
            <a:chOff x="1296" y="2295"/>
            <a:chExt cx="142" cy="78"/>
          </a:xfrm>
        </p:grpSpPr>
        <p:sp>
          <p:nvSpPr>
            <p:cNvPr id="1453122" name="Oval 66"/>
            <p:cNvSpPr>
              <a:spLocks noChangeArrowheads="1"/>
            </p:cNvSpPr>
            <p:nvPr/>
          </p:nvSpPr>
          <p:spPr bwMode="auto">
            <a:xfrm rot="1020000">
              <a:off x="1296" y="229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23" name="Freeform 67"/>
            <p:cNvSpPr>
              <a:spLocks/>
            </p:cNvSpPr>
            <p:nvPr/>
          </p:nvSpPr>
          <p:spPr bwMode="auto">
            <a:xfrm>
              <a:off x="1325" y="2299"/>
              <a:ext cx="84" cy="7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7" y="30"/>
                </a:cxn>
                <a:cxn ang="0">
                  <a:pos x="13" y="21"/>
                </a:cxn>
                <a:cxn ang="0">
                  <a:pos x="19" y="14"/>
                </a:cxn>
                <a:cxn ang="0">
                  <a:pos x="25" y="7"/>
                </a:cxn>
                <a:cxn ang="0">
                  <a:pos x="30" y="4"/>
                </a:cxn>
                <a:cxn ang="0">
                  <a:pos x="33" y="2"/>
                </a:cxn>
                <a:cxn ang="0">
                  <a:pos x="36" y="1"/>
                </a:cxn>
                <a:cxn ang="0">
                  <a:pos x="40" y="0"/>
                </a:cxn>
                <a:cxn ang="0">
                  <a:pos x="43" y="0"/>
                </a:cxn>
                <a:cxn ang="0">
                  <a:pos x="46" y="1"/>
                </a:cxn>
                <a:cxn ang="0">
                  <a:pos x="62" y="7"/>
                </a:cxn>
                <a:cxn ang="0">
                  <a:pos x="66" y="9"/>
                </a:cxn>
                <a:cxn ang="0">
                  <a:pos x="69" y="12"/>
                </a:cxn>
                <a:cxn ang="0">
                  <a:pos x="72" y="16"/>
                </a:cxn>
                <a:cxn ang="0">
                  <a:pos x="74" y="21"/>
                </a:cxn>
                <a:cxn ang="0">
                  <a:pos x="75" y="27"/>
                </a:cxn>
                <a:cxn ang="0">
                  <a:pos x="76" y="33"/>
                </a:cxn>
                <a:cxn ang="0">
                  <a:pos x="76" y="40"/>
                </a:cxn>
                <a:cxn ang="0">
                  <a:pos x="76" y="48"/>
                </a:cxn>
                <a:cxn ang="0">
                  <a:pos x="62" y="69"/>
                </a:cxn>
                <a:cxn ang="0">
                  <a:pos x="60" y="42"/>
                </a:cxn>
                <a:cxn ang="0">
                  <a:pos x="61" y="31"/>
                </a:cxn>
                <a:cxn ang="0">
                  <a:pos x="60" y="22"/>
                </a:cxn>
                <a:cxn ang="0">
                  <a:pos x="58" y="13"/>
                </a:cxn>
                <a:cxn ang="0">
                  <a:pos x="56" y="10"/>
                </a:cxn>
                <a:cxn ang="0">
                  <a:pos x="54" y="7"/>
                </a:cxn>
                <a:cxn ang="0">
                  <a:pos x="49" y="9"/>
                </a:cxn>
                <a:cxn ang="0">
                  <a:pos x="43" y="12"/>
                </a:cxn>
                <a:cxn ang="0">
                  <a:pos x="38" y="16"/>
                </a:cxn>
                <a:cxn ang="0">
                  <a:pos x="33" y="21"/>
                </a:cxn>
                <a:cxn ang="0">
                  <a:pos x="28" y="28"/>
                </a:cxn>
                <a:cxn ang="0">
                  <a:pos x="23" y="35"/>
                </a:cxn>
                <a:cxn ang="0">
                  <a:pos x="19" y="43"/>
                </a:cxn>
                <a:cxn ang="0">
                  <a:pos x="15" y="52"/>
                </a:cxn>
              </a:cxnLst>
              <a:rect l="0" t="0" r="r" b="b"/>
              <a:pathLst>
                <a:path w="84" h="70">
                  <a:moveTo>
                    <a:pt x="0" y="46"/>
                  </a:moveTo>
                  <a:lnTo>
                    <a:pt x="2" y="41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9"/>
                  </a:lnTo>
                  <a:lnTo>
                    <a:pt x="74" y="21"/>
                  </a:lnTo>
                  <a:lnTo>
                    <a:pt x="75" y="24"/>
                  </a:lnTo>
                  <a:lnTo>
                    <a:pt x="75" y="27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7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3" y="51"/>
                  </a:lnTo>
                  <a:lnTo>
                    <a:pt x="62" y="69"/>
                  </a:lnTo>
                  <a:lnTo>
                    <a:pt x="52" y="39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1" y="31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59" y="17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49" y="9"/>
                  </a:lnTo>
                  <a:lnTo>
                    <a:pt x="46" y="10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5" y="52"/>
                  </a:ln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606550" y="3268663"/>
            <a:ext cx="225425" cy="123825"/>
            <a:chOff x="1012" y="2059"/>
            <a:chExt cx="142" cy="78"/>
          </a:xfrm>
        </p:grpSpPr>
        <p:sp>
          <p:nvSpPr>
            <p:cNvPr id="1453125" name="Oval 69"/>
            <p:cNvSpPr>
              <a:spLocks noChangeArrowheads="1"/>
            </p:cNvSpPr>
            <p:nvPr/>
          </p:nvSpPr>
          <p:spPr bwMode="auto">
            <a:xfrm rot="1860000">
              <a:off x="1012" y="2059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26" name="Freeform 70"/>
            <p:cNvSpPr>
              <a:spLocks/>
            </p:cNvSpPr>
            <p:nvPr/>
          </p:nvSpPr>
          <p:spPr bwMode="auto">
            <a:xfrm>
              <a:off x="1039" y="2064"/>
              <a:ext cx="81" cy="73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1" y="21"/>
                </a:cxn>
                <a:cxn ang="0">
                  <a:pos x="18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41" y="1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54" y="2"/>
                </a:cxn>
                <a:cxn ang="0">
                  <a:pos x="57" y="3"/>
                </a:cxn>
                <a:cxn ang="0">
                  <a:pos x="72" y="13"/>
                </a:cxn>
                <a:cxn ang="0">
                  <a:pos x="75" y="17"/>
                </a:cxn>
                <a:cxn ang="0">
                  <a:pos x="77" y="21"/>
                </a:cxn>
                <a:cxn ang="0">
                  <a:pos x="78" y="26"/>
                </a:cxn>
                <a:cxn ang="0">
                  <a:pos x="78" y="31"/>
                </a:cxn>
                <a:cxn ang="0">
                  <a:pos x="78" y="38"/>
                </a:cxn>
                <a:cxn ang="0">
                  <a:pos x="76" y="44"/>
                </a:cxn>
                <a:cxn ang="0">
                  <a:pos x="74" y="51"/>
                </a:cxn>
                <a:cxn ang="0">
                  <a:pos x="80" y="60"/>
                </a:cxn>
                <a:cxn ang="0">
                  <a:pos x="53" y="41"/>
                </a:cxn>
                <a:cxn ang="0">
                  <a:pos x="61" y="41"/>
                </a:cxn>
                <a:cxn ang="0">
                  <a:pos x="64" y="30"/>
                </a:cxn>
                <a:cxn ang="0">
                  <a:pos x="64" y="21"/>
                </a:cxn>
                <a:cxn ang="0">
                  <a:pos x="63" y="13"/>
                </a:cxn>
                <a:cxn ang="0">
                  <a:pos x="59" y="10"/>
                </a:cxn>
                <a:cxn ang="0">
                  <a:pos x="54" y="11"/>
                </a:cxn>
                <a:cxn ang="0">
                  <a:pos x="47" y="13"/>
                </a:cxn>
                <a:cxn ang="0">
                  <a:pos x="41" y="17"/>
                </a:cxn>
                <a:cxn ang="0">
                  <a:pos x="35" y="21"/>
                </a:cxn>
                <a:cxn ang="0">
                  <a:pos x="28" y="27"/>
                </a:cxn>
                <a:cxn ang="0">
                  <a:pos x="22" y="33"/>
                </a:cxn>
                <a:cxn ang="0">
                  <a:pos x="17" y="40"/>
                </a:cxn>
                <a:cxn ang="0">
                  <a:pos x="0" y="34"/>
                </a:cxn>
              </a:cxnLst>
              <a:rect l="0" t="0" r="r" b="b"/>
              <a:pathLst>
                <a:path w="81" h="73">
                  <a:moveTo>
                    <a:pt x="0" y="34"/>
                  </a:moveTo>
                  <a:lnTo>
                    <a:pt x="3" y="29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6" y="19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4" y="51"/>
                  </a:lnTo>
                  <a:lnTo>
                    <a:pt x="73" y="55"/>
                  </a:lnTo>
                  <a:lnTo>
                    <a:pt x="80" y="60"/>
                  </a:lnTo>
                  <a:lnTo>
                    <a:pt x="55" y="72"/>
                  </a:lnTo>
                  <a:lnTo>
                    <a:pt x="53" y="41"/>
                  </a:lnTo>
                  <a:lnTo>
                    <a:pt x="59" y="46"/>
                  </a:lnTo>
                  <a:lnTo>
                    <a:pt x="61" y="41"/>
                  </a:lnTo>
                  <a:lnTo>
                    <a:pt x="63" y="35"/>
                  </a:lnTo>
                  <a:lnTo>
                    <a:pt x="64" y="30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14" y="44"/>
                  </a:lnTo>
                  <a:lnTo>
                    <a:pt x="0" y="3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506538" y="3379788"/>
            <a:ext cx="225425" cy="125412"/>
            <a:chOff x="949" y="2129"/>
            <a:chExt cx="142" cy="79"/>
          </a:xfrm>
        </p:grpSpPr>
        <p:sp>
          <p:nvSpPr>
            <p:cNvPr id="1453128" name="Oval 72"/>
            <p:cNvSpPr>
              <a:spLocks noChangeArrowheads="1"/>
            </p:cNvSpPr>
            <p:nvPr/>
          </p:nvSpPr>
          <p:spPr bwMode="auto">
            <a:xfrm rot="1560000">
              <a:off x="949" y="212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29" name="Freeform 73"/>
            <p:cNvSpPr>
              <a:spLocks/>
            </p:cNvSpPr>
            <p:nvPr/>
          </p:nvSpPr>
          <p:spPr bwMode="auto">
            <a:xfrm>
              <a:off x="974" y="2137"/>
              <a:ext cx="83" cy="71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10" y="24"/>
                </a:cxn>
                <a:cxn ang="0">
                  <a:pos x="17" y="16"/>
                </a:cxn>
                <a:cxn ang="0">
                  <a:pos x="24" y="9"/>
                </a:cxn>
                <a:cxn ang="0">
                  <a:pos x="31" y="4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68" y="10"/>
                </a:cxn>
                <a:cxn ang="0">
                  <a:pos x="71" y="12"/>
                </a:cxn>
                <a:cxn ang="0">
                  <a:pos x="74" y="16"/>
                </a:cxn>
                <a:cxn ang="0">
                  <a:pos x="76" y="20"/>
                </a:cxn>
                <a:cxn ang="0">
                  <a:pos x="78" y="25"/>
                </a:cxn>
                <a:cxn ang="0">
                  <a:pos x="78" y="31"/>
                </a:cxn>
                <a:cxn ang="0">
                  <a:pos x="78" y="38"/>
                </a:cxn>
                <a:cxn ang="0">
                  <a:pos x="77" y="45"/>
                </a:cxn>
                <a:cxn ang="0">
                  <a:pos x="75" y="52"/>
                </a:cxn>
                <a:cxn ang="0">
                  <a:pos x="58" y="70"/>
                </a:cxn>
                <a:cxn ang="0">
                  <a:pos x="60" y="44"/>
                </a:cxn>
                <a:cxn ang="0">
                  <a:pos x="62" y="38"/>
                </a:cxn>
                <a:cxn ang="0">
                  <a:pos x="63" y="28"/>
                </a:cxn>
                <a:cxn ang="0">
                  <a:pos x="63" y="19"/>
                </a:cxn>
                <a:cxn ang="0">
                  <a:pos x="61" y="11"/>
                </a:cxn>
                <a:cxn ang="0">
                  <a:pos x="57" y="8"/>
                </a:cxn>
                <a:cxn ang="0">
                  <a:pos x="51" y="10"/>
                </a:cxn>
                <a:cxn ang="0">
                  <a:pos x="45" y="12"/>
                </a:cxn>
                <a:cxn ang="0">
                  <a:pos x="39" y="16"/>
                </a:cxn>
                <a:cxn ang="0">
                  <a:pos x="33" y="21"/>
                </a:cxn>
                <a:cxn ang="0">
                  <a:pos x="28" y="28"/>
                </a:cxn>
                <a:cxn ang="0">
                  <a:pos x="22" y="34"/>
                </a:cxn>
                <a:cxn ang="0">
                  <a:pos x="17" y="42"/>
                </a:cxn>
                <a:cxn ang="0">
                  <a:pos x="0" y="38"/>
                </a:cxn>
              </a:cxnLst>
              <a:rect l="0" t="0" r="r" b="b"/>
              <a:pathLst>
                <a:path w="83" h="71">
                  <a:moveTo>
                    <a:pt x="0" y="38"/>
                  </a:moveTo>
                  <a:lnTo>
                    <a:pt x="3" y="33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8"/>
                  </a:lnTo>
                  <a:lnTo>
                    <a:pt x="76" y="20"/>
                  </a:lnTo>
                  <a:lnTo>
                    <a:pt x="77" y="23"/>
                  </a:lnTo>
                  <a:lnTo>
                    <a:pt x="78" y="25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7" y="45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82" y="56"/>
                  </a:lnTo>
                  <a:lnTo>
                    <a:pt x="58" y="70"/>
                  </a:lnTo>
                  <a:lnTo>
                    <a:pt x="53" y="40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62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1" y="10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2" y="34"/>
                  </a:lnTo>
                  <a:lnTo>
                    <a:pt x="20" y="38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1392238" y="2781300"/>
            <a:ext cx="225425" cy="133350"/>
            <a:chOff x="877" y="1752"/>
            <a:chExt cx="142" cy="84"/>
          </a:xfrm>
        </p:grpSpPr>
        <p:sp>
          <p:nvSpPr>
            <p:cNvPr id="1453131" name="Oval 75"/>
            <p:cNvSpPr>
              <a:spLocks noChangeArrowheads="1"/>
            </p:cNvSpPr>
            <p:nvPr/>
          </p:nvSpPr>
          <p:spPr bwMode="auto">
            <a:xfrm rot="18960000">
              <a:off x="877" y="1752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32" name="Freeform 76"/>
            <p:cNvSpPr>
              <a:spLocks/>
            </p:cNvSpPr>
            <p:nvPr/>
          </p:nvSpPr>
          <p:spPr bwMode="auto">
            <a:xfrm>
              <a:off x="917" y="1758"/>
              <a:ext cx="73" cy="78"/>
            </a:xfrm>
            <a:custGeom>
              <a:avLst/>
              <a:gdLst/>
              <a:ahLst/>
              <a:cxnLst>
                <a:cxn ang="0">
                  <a:pos x="19" y="72"/>
                </a:cxn>
                <a:cxn ang="0">
                  <a:pos x="12" y="63"/>
                </a:cxn>
                <a:cxn ang="0">
                  <a:pos x="7" y="54"/>
                </a:cxn>
                <a:cxn ang="0">
                  <a:pos x="3" y="45"/>
                </a:cxn>
                <a:cxn ang="0">
                  <a:pos x="1" y="37"/>
                </a:cxn>
                <a:cxn ang="0">
                  <a:pos x="0" y="29"/>
                </a:cxn>
                <a:cxn ang="0">
                  <a:pos x="1" y="22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48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3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30" y="12"/>
                </a:cxn>
                <a:cxn ang="0">
                  <a:pos x="23" y="11"/>
                </a:cxn>
                <a:cxn ang="0">
                  <a:pos x="19" y="10"/>
                </a:cxn>
                <a:cxn ang="0">
                  <a:pos x="16" y="11"/>
                </a:cxn>
                <a:cxn ang="0">
                  <a:pos x="13" y="14"/>
                </a:cxn>
                <a:cxn ang="0">
                  <a:pos x="13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6" y="55"/>
                </a:cxn>
                <a:cxn ang="0">
                  <a:pos x="32" y="63"/>
                </a:cxn>
                <a:cxn ang="0">
                  <a:pos x="23" y="77"/>
                </a:cxn>
              </a:cxnLst>
              <a:rect l="0" t="0" r="r" b="b"/>
              <a:pathLst>
                <a:path w="73" h="78">
                  <a:moveTo>
                    <a:pt x="23" y="77"/>
                  </a:moveTo>
                  <a:lnTo>
                    <a:pt x="19" y="72"/>
                  </a:lnTo>
                  <a:lnTo>
                    <a:pt x="15" y="68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7" y="6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6" y="55"/>
                  </a:lnTo>
                  <a:lnTo>
                    <a:pt x="29" y="59"/>
                  </a:lnTo>
                  <a:lnTo>
                    <a:pt x="32" y="63"/>
                  </a:lnTo>
                  <a:lnTo>
                    <a:pt x="35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1544638" y="2828925"/>
            <a:ext cx="225425" cy="130175"/>
            <a:chOff x="973" y="1782"/>
            <a:chExt cx="142" cy="82"/>
          </a:xfrm>
        </p:grpSpPr>
        <p:sp>
          <p:nvSpPr>
            <p:cNvPr id="1453134" name="Oval 78"/>
            <p:cNvSpPr>
              <a:spLocks noChangeArrowheads="1"/>
            </p:cNvSpPr>
            <p:nvPr/>
          </p:nvSpPr>
          <p:spPr bwMode="auto">
            <a:xfrm rot="18900000">
              <a:off x="973" y="1782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35" name="Freeform 79"/>
            <p:cNvSpPr>
              <a:spLocks/>
            </p:cNvSpPr>
            <p:nvPr/>
          </p:nvSpPr>
          <p:spPr bwMode="auto">
            <a:xfrm>
              <a:off x="1010" y="1786"/>
              <a:ext cx="73" cy="78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13" y="64"/>
                </a:cxn>
                <a:cxn ang="0">
                  <a:pos x="8" y="55"/>
                </a:cxn>
                <a:cxn ang="0">
                  <a:pos x="4" y="46"/>
                </a:cxn>
                <a:cxn ang="0">
                  <a:pos x="1" y="37"/>
                </a:cxn>
                <a:cxn ang="0">
                  <a:pos x="0" y="30"/>
                </a:cxn>
                <a:cxn ang="0">
                  <a:pos x="1" y="23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2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29" y="12"/>
                </a:cxn>
                <a:cxn ang="0">
                  <a:pos x="22" y="11"/>
                </a:cxn>
                <a:cxn ang="0">
                  <a:pos x="19" y="10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12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7" y="55"/>
                </a:cxn>
                <a:cxn ang="0">
                  <a:pos x="33" y="63"/>
                </a:cxn>
                <a:cxn ang="0">
                  <a:pos x="24" y="77"/>
                </a:cxn>
              </a:cxnLst>
              <a:rect l="0" t="0" r="r" b="b"/>
              <a:pathLst>
                <a:path w="73" h="78">
                  <a:moveTo>
                    <a:pt x="24" y="77"/>
                  </a:moveTo>
                  <a:lnTo>
                    <a:pt x="20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8" y="55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2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5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6867525" y="3213100"/>
            <a:ext cx="125413" cy="225425"/>
            <a:chOff x="4326" y="2024"/>
            <a:chExt cx="79" cy="142"/>
          </a:xfrm>
        </p:grpSpPr>
        <p:sp>
          <p:nvSpPr>
            <p:cNvPr id="1453137" name="Oval 81"/>
            <p:cNvSpPr>
              <a:spLocks noChangeArrowheads="1"/>
            </p:cNvSpPr>
            <p:nvPr/>
          </p:nvSpPr>
          <p:spPr bwMode="auto">
            <a:xfrm rot="18720000">
              <a:off x="4294" y="2056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38" name="Freeform 82"/>
            <p:cNvSpPr>
              <a:spLocks/>
            </p:cNvSpPr>
            <p:nvPr/>
          </p:nvSpPr>
          <p:spPr bwMode="auto">
            <a:xfrm>
              <a:off x="4332" y="2058"/>
              <a:ext cx="73" cy="79"/>
            </a:xfrm>
            <a:custGeom>
              <a:avLst/>
              <a:gdLst/>
              <a:ahLst/>
              <a:cxnLst>
                <a:cxn ang="0">
                  <a:pos x="22" y="74"/>
                </a:cxn>
                <a:cxn ang="0">
                  <a:pos x="15" y="65"/>
                </a:cxn>
                <a:cxn ang="0">
                  <a:pos x="8" y="56"/>
                </a:cxn>
                <a:cxn ang="0">
                  <a:pos x="4" y="48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1" y="25"/>
                </a:cxn>
                <a:cxn ang="0">
                  <a:pos x="3" y="19"/>
                </a:cxn>
                <a:cxn ang="0">
                  <a:pos x="5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43" y="2"/>
                </a:cxn>
                <a:cxn ang="0">
                  <a:pos x="49" y="5"/>
                </a:cxn>
                <a:cxn ang="0">
                  <a:pos x="56" y="8"/>
                </a:cxn>
                <a:cxn ang="0">
                  <a:pos x="65" y="4"/>
                </a:cxn>
                <a:cxn ang="0">
                  <a:pos x="41" y="28"/>
                </a:cxn>
                <a:cxn ang="0">
                  <a:pos x="42" y="19"/>
                </a:cxn>
                <a:cxn ang="0">
                  <a:pos x="33" y="15"/>
                </a:cxn>
                <a:cxn ang="0">
                  <a:pos x="26" y="13"/>
                </a:cxn>
                <a:cxn ang="0">
                  <a:pos x="21" y="12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22"/>
                </a:cxn>
                <a:cxn ang="0">
                  <a:pos x="13" y="28"/>
                </a:cxn>
                <a:cxn ang="0">
                  <a:pos x="15" y="35"/>
                </a:cxn>
                <a:cxn ang="0">
                  <a:pos x="18" y="42"/>
                </a:cxn>
                <a:cxn ang="0">
                  <a:pos x="23" y="49"/>
                </a:cxn>
                <a:cxn ang="0">
                  <a:pos x="28" y="57"/>
                </a:cxn>
                <a:cxn ang="0">
                  <a:pos x="34" y="64"/>
                </a:cxn>
                <a:cxn ang="0">
                  <a:pos x="26" y="78"/>
                </a:cxn>
              </a:cxnLst>
              <a:rect l="0" t="0" r="r" b="b"/>
              <a:pathLst>
                <a:path w="73" h="79">
                  <a:moveTo>
                    <a:pt x="26" y="78"/>
                  </a:moveTo>
                  <a:lnTo>
                    <a:pt x="22" y="74"/>
                  </a:lnTo>
                  <a:lnTo>
                    <a:pt x="18" y="70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10"/>
                  </a:lnTo>
                  <a:lnTo>
                    <a:pt x="65" y="4"/>
                  </a:lnTo>
                  <a:lnTo>
                    <a:pt x="72" y="31"/>
                  </a:lnTo>
                  <a:lnTo>
                    <a:pt x="41" y="28"/>
                  </a:lnTo>
                  <a:lnTo>
                    <a:pt x="47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3" y="15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5" y="35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8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7" y="67"/>
                  </a:lnTo>
                  <a:lnTo>
                    <a:pt x="26" y="7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6623050" y="3205163"/>
            <a:ext cx="225425" cy="133350"/>
            <a:chOff x="4172" y="2019"/>
            <a:chExt cx="142" cy="84"/>
          </a:xfrm>
        </p:grpSpPr>
        <p:sp>
          <p:nvSpPr>
            <p:cNvPr id="1453140" name="Oval 84"/>
            <p:cNvSpPr>
              <a:spLocks noChangeArrowheads="1"/>
            </p:cNvSpPr>
            <p:nvPr/>
          </p:nvSpPr>
          <p:spPr bwMode="auto">
            <a:xfrm rot="18900000">
              <a:off x="4172" y="201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41" name="Freeform 85"/>
            <p:cNvSpPr>
              <a:spLocks/>
            </p:cNvSpPr>
            <p:nvPr/>
          </p:nvSpPr>
          <p:spPr bwMode="auto">
            <a:xfrm>
              <a:off x="4212" y="2025"/>
              <a:ext cx="73" cy="78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13" y="64"/>
                </a:cxn>
                <a:cxn ang="0">
                  <a:pos x="7" y="55"/>
                </a:cxn>
                <a:cxn ang="0">
                  <a:pos x="3" y="46"/>
                </a:cxn>
                <a:cxn ang="0">
                  <a:pos x="1" y="37"/>
                </a:cxn>
                <a:cxn ang="0">
                  <a:pos x="0" y="30"/>
                </a:cxn>
                <a:cxn ang="0">
                  <a:pos x="1" y="23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3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30" y="12"/>
                </a:cxn>
                <a:cxn ang="0">
                  <a:pos x="23" y="11"/>
                </a:cxn>
                <a:cxn ang="0">
                  <a:pos x="19" y="10"/>
                </a:cxn>
                <a:cxn ang="0">
                  <a:pos x="16" y="11"/>
                </a:cxn>
                <a:cxn ang="0">
                  <a:pos x="13" y="14"/>
                </a:cxn>
                <a:cxn ang="0">
                  <a:pos x="13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7" y="55"/>
                </a:cxn>
                <a:cxn ang="0">
                  <a:pos x="33" y="63"/>
                </a:cxn>
                <a:cxn ang="0">
                  <a:pos x="23" y="77"/>
                </a:cxn>
              </a:cxnLst>
              <a:rect l="0" t="0" r="r" b="b"/>
              <a:pathLst>
                <a:path w="73" h="78">
                  <a:moveTo>
                    <a:pt x="23" y="77"/>
                  </a:moveTo>
                  <a:lnTo>
                    <a:pt x="19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3142" name="Freeform 86"/>
          <p:cNvSpPr>
            <a:spLocks/>
          </p:cNvSpPr>
          <p:nvPr/>
        </p:nvSpPr>
        <p:spPr bwMode="auto">
          <a:xfrm>
            <a:off x="2463800" y="4903788"/>
            <a:ext cx="282575" cy="142875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138" y="44"/>
              </a:cxn>
              <a:cxn ang="0">
                <a:pos x="155" y="89"/>
              </a:cxn>
              <a:cxn ang="0">
                <a:pos x="0" y="36"/>
              </a:cxn>
            </a:cxnLst>
            <a:rect l="0" t="0" r="r" b="b"/>
            <a:pathLst>
              <a:path w="178" h="90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43" name="Line 87"/>
          <p:cNvSpPr>
            <a:spLocks noChangeShapeType="1"/>
          </p:cNvSpPr>
          <p:nvPr/>
        </p:nvSpPr>
        <p:spPr bwMode="auto">
          <a:xfrm>
            <a:off x="1651000" y="4679950"/>
            <a:ext cx="201613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44" name="Freeform 88"/>
          <p:cNvSpPr>
            <a:spLocks/>
          </p:cNvSpPr>
          <p:nvPr/>
        </p:nvSpPr>
        <p:spPr bwMode="auto">
          <a:xfrm>
            <a:off x="1595438" y="4721225"/>
            <a:ext cx="165100" cy="146050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73" y="91"/>
              </a:cxn>
              <a:cxn ang="0">
                <a:pos x="103" y="0"/>
              </a:cxn>
            </a:cxnLst>
            <a:rect l="0" t="0" r="r" b="b"/>
            <a:pathLst>
              <a:path w="104" h="92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45" name="Freeform 89"/>
          <p:cNvSpPr>
            <a:spLocks/>
          </p:cNvSpPr>
          <p:nvPr/>
        </p:nvSpPr>
        <p:spPr bwMode="auto">
          <a:xfrm>
            <a:off x="3016250" y="4860925"/>
            <a:ext cx="82550" cy="2682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1" y="54"/>
              </a:cxn>
              <a:cxn ang="0">
                <a:pos x="0" y="168"/>
              </a:cxn>
            </a:cxnLst>
            <a:rect l="0" t="0" r="r" b="b"/>
            <a:pathLst>
              <a:path w="52" h="169">
                <a:moveTo>
                  <a:pt x="8" y="0"/>
                </a:moveTo>
                <a:lnTo>
                  <a:pt x="51" y="54"/>
                </a:lnTo>
                <a:lnTo>
                  <a:pt x="0" y="168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46" name="Oval 90"/>
          <p:cNvSpPr>
            <a:spLocks noChangeArrowheads="1"/>
          </p:cNvSpPr>
          <p:nvPr/>
        </p:nvSpPr>
        <p:spPr bwMode="auto">
          <a:xfrm>
            <a:off x="2743200" y="4835525"/>
            <a:ext cx="325438" cy="174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147" name="Freeform 91"/>
          <p:cNvSpPr>
            <a:spLocks/>
          </p:cNvSpPr>
          <p:nvPr/>
        </p:nvSpPr>
        <p:spPr bwMode="auto">
          <a:xfrm>
            <a:off x="4202113" y="4408488"/>
            <a:ext cx="388937" cy="601662"/>
          </a:xfrm>
          <a:custGeom>
            <a:avLst/>
            <a:gdLst/>
            <a:ahLst/>
            <a:cxnLst>
              <a:cxn ang="0">
                <a:pos x="244" y="378"/>
              </a:cxn>
              <a:cxn ang="0">
                <a:pos x="90" y="252"/>
              </a:cxn>
              <a:cxn ang="0">
                <a:pos x="42" y="180"/>
              </a:cxn>
              <a:cxn ang="0">
                <a:pos x="0" y="0"/>
              </a:cxn>
            </a:cxnLst>
            <a:rect l="0" t="0" r="r" b="b"/>
            <a:pathLst>
              <a:path w="245" h="379">
                <a:moveTo>
                  <a:pt x="244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48" name="Rectangle 92"/>
          <p:cNvSpPr>
            <a:spLocks noChangeArrowheads="1"/>
          </p:cNvSpPr>
          <p:nvPr/>
        </p:nvSpPr>
        <p:spPr bwMode="auto">
          <a:xfrm rot="1140000">
            <a:off x="1422400" y="4746625"/>
            <a:ext cx="176213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149" name="Rectangle 93"/>
          <p:cNvSpPr>
            <a:spLocks noChangeArrowheads="1"/>
          </p:cNvSpPr>
          <p:nvPr/>
        </p:nvSpPr>
        <p:spPr bwMode="auto">
          <a:xfrm rot="1140000">
            <a:off x="1474788" y="4597400"/>
            <a:ext cx="179387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150" name="Rectangle 94"/>
          <p:cNvSpPr>
            <a:spLocks noChangeArrowheads="1"/>
          </p:cNvSpPr>
          <p:nvPr/>
        </p:nvSpPr>
        <p:spPr bwMode="auto">
          <a:xfrm rot="1140000">
            <a:off x="1831975" y="4805363"/>
            <a:ext cx="676275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151" name="Rectangle 95"/>
          <p:cNvSpPr>
            <a:spLocks noChangeArrowheads="1"/>
          </p:cNvSpPr>
          <p:nvPr/>
        </p:nvSpPr>
        <p:spPr bwMode="auto">
          <a:xfrm>
            <a:off x="0" y="4495800"/>
            <a:ext cx="1381125" cy="192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Polarized Source</a:t>
            </a:r>
          </a:p>
        </p:txBody>
      </p:sp>
      <p:sp>
        <p:nvSpPr>
          <p:cNvPr id="1453152" name="Rectangle 96"/>
          <p:cNvSpPr>
            <a:spLocks noChangeArrowheads="1"/>
          </p:cNvSpPr>
          <p:nvPr/>
        </p:nvSpPr>
        <p:spPr bwMode="auto">
          <a:xfrm>
            <a:off x="1630363" y="3979863"/>
            <a:ext cx="1271587" cy="3175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charset="0"/>
              </a:rPr>
              <a:t>Spin Rotators</a:t>
            </a:r>
          </a:p>
        </p:txBody>
      </p:sp>
      <p:grpSp>
        <p:nvGrpSpPr>
          <p:cNvPr id="14" name="Group 97"/>
          <p:cNvGrpSpPr>
            <a:grpSpLocks/>
          </p:cNvGrpSpPr>
          <p:nvPr/>
        </p:nvGrpSpPr>
        <p:grpSpPr bwMode="auto">
          <a:xfrm>
            <a:off x="3879850" y="4748213"/>
            <a:ext cx="225425" cy="123825"/>
            <a:chOff x="2444" y="2991"/>
            <a:chExt cx="142" cy="78"/>
          </a:xfrm>
        </p:grpSpPr>
        <p:sp>
          <p:nvSpPr>
            <p:cNvPr id="1453154" name="Oval 98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55" name="Freeform 99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3156" name="Line 100"/>
          <p:cNvSpPr>
            <a:spLocks noChangeShapeType="1"/>
          </p:cNvSpPr>
          <p:nvPr/>
        </p:nvSpPr>
        <p:spPr bwMode="auto">
          <a:xfrm>
            <a:off x="3733800" y="4419600"/>
            <a:ext cx="144463" cy="3175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57" name="Line 101"/>
          <p:cNvSpPr>
            <a:spLocks noChangeShapeType="1"/>
          </p:cNvSpPr>
          <p:nvPr/>
        </p:nvSpPr>
        <p:spPr bwMode="auto">
          <a:xfrm flipV="1">
            <a:off x="2971800" y="3886200"/>
            <a:ext cx="6096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58" name="Line 102"/>
          <p:cNvSpPr>
            <a:spLocks noChangeShapeType="1"/>
          </p:cNvSpPr>
          <p:nvPr/>
        </p:nvSpPr>
        <p:spPr bwMode="auto">
          <a:xfrm flipV="1">
            <a:off x="2971800" y="3962400"/>
            <a:ext cx="14478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59" name="Line 103"/>
          <p:cNvSpPr>
            <a:spLocks noChangeShapeType="1"/>
          </p:cNvSpPr>
          <p:nvPr/>
        </p:nvSpPr>
        <p:spPr bwMode="auto">
          <a:xfrm flipH="1">
            <a:off x="7010400" y="3048000"/>
            <a:ext cx="228600" cy="2286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104"/>
          <p:cNvGrpSpPr>
            <a:grpSpLocks/>
          </p:cNvGrpSpPr>
          <p:nvPr/>
        </p:nvGrpSpPr>
        <p:grpSpPr bwMode="auto">
          <a:xfrm>
            <a:off x="4419600" y="5332413"/>
            <a:ext cx="155575" cy="153987"/>
            <a:chOff x="2834" y="3316"/>
            <a:chExt cx="98" cy="97"/>
          </a:xfrm>
        </p:grpSpPr>
        <p:sp>
          <p:nvSpPr>
            <p:cNvPr id="1453161" name="Oval 105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62" name="Line 106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63" name="Line 107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64" name="Line 108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65" name="Line 109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10"/>
          <p:cNvGrpSpPr>
            <a:grpSpLocks/>
          </p:cNvGrpSpPr>
          <p:nvPr/>
        </p:nvGrpSpPr>
        <p:grpSpPr bwMode="auto">
          <a:xfrm>
            <a:off x="2808288" y="5033963"/>
            <a:ext cx="153987" cy="174625"/>
            <a:chOff x="1769" y="3171"/>
            <a:chExt cx="97" cy="110"/>
          </a:xfrm>
        </p:grpSpPr>
        <p:sp>
          <p:nvSpPr>
            <p:cNvPr id="1453167" name="Oval 111"/>
            <p:cNvSpPr>
              <a:spLocks noChangeArrowheads="1"/>
            </p:cNvSpPr>
            <p:nvPr/>
          </p:nvSpPr>
          <p:spPr bwMode="auto">
            <a:xfrm rot="6480000">
              <a:off x="1769" y="3186"/>
              <a:ext cx="46" cy="45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68" name="Line 112"/>
            <p:cNvSpPr>
              <a:spLocks noChangeShapeType="1"/>
            </p:cNvSpPr>
            <p:nvPr/>
          </p:nvSpPr>
          <p:spPr bwMode="auto">
            <a:xfrm flipH="1">
              <a:off x="1799" y="3244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69" name="Line 113"/>
            <p:cNvSpPr>
              <a:spLocks noChangeShapeType="1"/>
            </p:cNvSpPr>
            <p:nvPr/>
          </p:nvSpPr>
          <p:spPr bwMode="auto">
            <a:xfrm flipH="1">
              <a:off x="1811" y="3267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70" name="Line 114"/>
            <p:cNvSpPr>
              <a:spLocks noChangeShapeType="1"/>
            </p:cNvSpPr>
            <p:nvPr/>
          </p:nvSpPr>
          <p:spPr bwMode="auto">
            <a:xfrm>
              <a:off x="1829" y="3182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71" name="Line 115"/>
            <p:cNvSpPr>
              <a:spLocks noChangeShapeType="1"/>
            </p:cNvSpPr>
            <p:nvPr/>
          </p:nvSpPr>
          <p:spPr bwMode="auto">
            <a:xfrm>
              <a:off x="1852" y="3171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16"/>
          <p:cNvGrpSpPr>
            <a:grpSpLocks/>
          </p:cNvGrpSpPr>
          <p:nvPr/>
        </p:nvGrpSpPr>
        <p:grpSpPr bwMode="auto">
          <a:xfrm>
            <a:off x="4495800" y="2276475"/>
            <a:ext cx="144463" cy="188913"/>
            <a:chOff x="2832" y="1434"/>
            <a:chExt cx="91" cy="119"/>
          </a:xfrm>
        </p:grpSpPr>
        <p:sp>
          <p:nvSpPr>
            <p:cNvPr id="1453173" name="Oval 117"/>
            <p:cNvSpPr>
              <a:spLocks noChangeArrowheads="1"/>
            </p:cNvSpPr>
            <p:nvPr/>
          </p:nvSpPr>
          <p:spPr bwMode="auto">
            <a:xfrm>
              <a:off x="2832" y="1468"/>
              <a:ext cx="46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74" name="Line 118"/>
            <p:cNvSpPr>
              <a:spLocks noChangeShapeType="1"/>
            </p:cNvSpPr>
            <p:nvPr/>
          </p:nvSpPr>
          <p:spPr bwMode="auto">
            <a:xfrm flipH="1">
              <a:off x="2878" y="151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75" name="Line 119"/>
            <p:cNvSpPr>
              <a:spLocks noChangeShapeType="1"/>
            </p:cNvSpPr>
            <p:nvPr/>
          </p:nvSpPr>
          <p:spPr bwMode="auto">
            <a:xfrm flipH="1">
              <a:off x="2896" y="1530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76" name="Line 120"/>
            <p:cNvSpPr>
              <a:spLocks noChangeShapeType="1"/>
            </p:cNvSpPr>
            <p:nvPr/>
          </p:nvSpPr>
          <p:spPr bwMode="auto">
            <a:xfrm>
              <a:off x="2882" y="145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77" name="Line 121"/>
            <p:cNvSpPr>
              <a:spLocks noChangeShapeType="1"/>
            </p:cNvSpPr>
            <p:nvPr/>
          </p:nvSpPr>
          <p:spPr bwMode="auto">
            <a:xfrm>
              <a:off x="2900" y="1434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22"/>
          <p:cNvGrpSpPr>
            <a:grpSpLocks/>
          </p:cNvGrpSpPr>
          <p:nvPr/>
        </p:nvGrpSpPr>
        <p:grpSpPr bwMode="auto">
          <a:xfrm>
            <a:off x="4397375" y="2151063"/>
            <a:ext cx="152400" cy="188912"/>
            <a:chOff x="2770" y="1355"/>
            <a:chExt cx="96" cy="119"/>
          </a:xfrm>
        </p:grpSpPr>
        <p:sp>
          <p:nvSpPr>
            <p:cNvPr id="1453179" name="Oval 123"/>
            <p:cNvSpPr>
              <a:spLocks noChangeArrowheads="1"/>
            </p:cNvSpPr>
            <p:nvPr/>
          </p:nvSpPr>
          <p:spPr bwMode="auto">
            <a:xfrm>
              <a:off x="2819" y="1396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80" name="Line 124"/>
            <p:cNvSpPr>
              <a:spLocks noChangeShapeType="1"/>
            </p:cNvSpPr>
            <p:nvPr/>
          </p:nvSpPr>
          <p:spPr bwMode="auto">
            <a:xfrm flipV="1">
              <a:off x="2792" y="137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81" name="Line 125"/>
            <p:cNvSpPr>
              <a:spLocks noChangeShapeType="1"/>
            </p:cNvSpPr>
            <p:nvPr/>
          </p:nvSpPr>
          <p:spPr bwMode="auto">
            <a:xfrm flipV="1">
              <a:off x="2774" y="1355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82" name="Line 126"/>
            <p:cNvSpPr>
              <a:spLocks noChangeShapeType="1"/>
            </p:cNvSpPr>
            <p:nvPr/>
          </p:nvSpPr>
          <p:spPr bwMode="auto">
            <a:xfrm flipH="1" flipV="1">
              <a:off x="2788" y="143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183" name="Line 127"/>
            <p:cNvSpPr>
              <a:spLocks noChangeShapeType="1"/>
            </p:cNvSpPr>
            <p:nvPr/>
          </p:nvSpPr>
          <p:spPr bwMode="auto">
            <a:xfrm flipH="1" flipV="1">
              <a:off x="2770" y="1451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3184" name="Rectangle 128"/>
          <p:cNvSpPr>
            <a:spLocks noChangeArrowheads="1"/>
          </p:cNvSpPr>
          <p:nvPr/>
        </p:nvSpPr>
        <p:spPr bwMode="auto">
          <a:xfrm>
            <a:off x="228600" y="5257800"/>
            <a:ext cx="1677988" cy="19208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200 MeV Polarimeter</a:t>
            </a:r>
          </a:p>
        </p:txBody>
      </p:sp>
      <p:sp>
        <p:nvSpPr>
          <p:cNvPr id="1453185" name="Rectangle 129"/>
          <p:cNvSpPr>
            <a:spLocks noChangeArrowheads="1"/>
          </p:cNvSpPr>
          <p:nvPr/>
        </p:nvSpPr>
        <p:spPr bwMode="auto">
          <a:xfrm>
            <a:off x="4419600" y="5903913"/>
            <a:ext cx="1905000" cy="1920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AGS Internal Polarimeter</a:t>
            </a:r>
          </a:p>
        </p:txBody>
      </p:sp>
      <p:sp>
        <p:nvSpPr>
          <p:cNvPr id="1453186" name="Rectangle 130"/>
          <p:cNvSpPr>
            <a:spLocks noChangeArrowheads="1"/>
          </p:cNvSpPr>
          <p:nvPr/>
        </p:nvSpPr>
        <p:spPr bwMode="auto">
          <a:xfrm>
            <a:off x="3756025" y="5500688"/>
            <a:ext cx="144463" cy="857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3187" name="Rectangle 131"/>
          <p:cNvSpPr>
            <a:spLocks noChangeArrowheads="1"/>
          </p:cNvSpPr>
          <p:nvPr/>
        </p:nvSpPr>
        <p:spPr bwMode="auto">
          <a:xfrm>
            <a:off x="2590800" y="5684838"/>
            <a:ext cx="923925" cy="1920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Rf Dipole</a:t>
            </a:r>
          </a:p>
        </p:txBody>
      </p:sp>
      <p:sp>
        <p:nvSpPr>
          <p:cNvPr id="1453188" name="Line 132"/>
          <p:cNvSpPr>
            <a:spLocks noChangeShapeType="1"/>
          </p:cNvSpPr>
          <p:nvPr/>
        </p:nvSpPr>
        <p:spPr bwMode="auto">
          <a:xfrm flipV="1">
            <a:off x="3581400" y="5638800"/>
            <a:ext cx="2286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89" name="Line 133"/>
          <p:cNvSpPr>
            <a:spLocks noChangeShapeType="1"/>
          </p:cNvSpPr>
          <p:nvPr/>
        </p:nvSpPr>
        <p:spPr bwMode="auto">
          <a:xfrm flipH="1" flipV="1">
            <a:off x="4572000" y="5486400"/>
            <a:ext cx="381000" cy="381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90" name="Line 134"/>
          <p:cNvSpPr>
            <a:spLocks noChangeShapeType="1"/>
          </p:cNvSpPr>
          <p:nvPr/>
        </p:nvSpPr>
        <p:spPr bwMode="auto">
          <a:xfrm flipV="1">
            <a:off x="1905000" y="5105400"/>
            <a:ext cx="8382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191" name="Rectangle 135"/>
          <p:cNvSpPr>
            <a:spLocks noChangeArrowheads="1"/>
          </p:cNvSpPr>
          <p:nvPr/>
        </p:nvSpPr>
        <p:spPr bwMode="auto">
          <a:xfrm>
            <a:off x="5943600" y="1562100"/>
            <a:ext cx="2286000" cy="2873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RHIC pC Polarimeters</a:t>
            </a:r>
          </a:p>
        </p:txBody>
      </p:sp>
      <p:grpSp>
        <p:nvGrpSpPr>
          <p:cNvPr id="19" name="Group 136"/>
          <p:cNvGrpSpPr>
            <a:grpSpLocks/>
          </p:cNvGrpSpPr>
          <p:nvPr/>
        </p:nvGrpSpPr>
        <p:grpSpPr bwMode="auto">
          <a:xfrm>
            <a:off x="6216650" y="2465388"/>
            <a:ext cx="139700" cy="223837"/>
            <a:chOff x="3916" y="1553"/>
            <a:chExt cx="88" cy="141"/>
          </a:xfrm>
        </p:grpSpPr>
        <p:sp>
          <p:nvSpPr>
            <p:cNvPr id="1453193" name="Oval 137"/>
            <p:cNvSpPr>
              <a:spLocks noChangeArrowheads="1"/>
            </p:cNvSpPr>
            <p:nvPr/>
          </p:nvSpPr>
          <p:spPr bwMode="auto">
            <a:xfrm rot="9540000">
              <a:off x="3939" y="1600"/>
              <a:ext cx="45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38"/>
            <p:cNvGrpSpPr>
              <a:grpSpLocks/>
            </p:cNvGrpSpPr>
            <p:nvPr/>
          </p:nvGrpSpPr>
          <p:grpSpPr bwMode="auto">
            <a:xfrm>
              <a:off x="3916" y="1658"/>
              <a:ext cx="40" cy="36"/>
              <a:chOff x="3916" y="1658"/>
              <a:chExt cx="40" cy="36"/>
            </a:xfrm>
          </p:grpSpPr>
          <p:sp>
            <p:nvSpPr>
              <p:cNvPr id="1453195" name="Line 139"/>
              <p:cNvSpPr>
                <a:spLocks noChangeShapeType="1"/>
              </p:cNvSpPr>
              <p:nvPr/>
            </p:nvSpPr>
            <p:spPr bwMode="auto">
              <a:xfrm flipH="1" flipV="1">
                <a:off x="3927" y="1658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96" name="Line 140"/>
              <p:cNvSpPr>
                <a:spLocks noChangeShapeType="1"/>
              </p:cNvSpPr>
              <p:nvPr/>
            </p:nvSpPr>
            <p:spPr bwMode="auto">
              <a:xfrm flipH="1" flipV="1">
                <a:off x="3916" y="1681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41"/>
            <p:cNvGrpSpPr>
              <a:grpSpLocks/>
            </p:cNvGrpSpPr>
            <p:nvPr/>
          </p:nvGrpSpPr>
          <p:grpSpPr bwMode="auto">
            <a:xfrm>
              <a:off x="3964" y="1553"/>
              <a:ext cx="40" cy="36"/>
              <a:chOff x="3964" y="1553"/>
              <a:chExt cx="40" cy="36"/>
            </a:xfrm>
          </p:grpSpPr>
          <p:sp>
            <p:nvSpPr>
              <p:cNvPr id="1453198" name="Line 142"/>
              <p:cNvSpPr>
                <a:spLocks noChangeShapeType="1"/>
              </p:cNvSpPr>
              <p:nvPr/>
            </p:nvSpPr>
            <p:spPr bwMode="auto">
              <a:xfrm flipH="1" flipV="1">
                <a:off x="3975" y="1553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99" name="Line 143"/>
              <p:cNvSpPr>
                <a:spLocks noChangeShapeType="1"/>
              </p:cNvSpPr>
              <p:nvPr/>
            </p:nvSpPr>
            <p:spPr bwMode="auto">
              <a:xfrm flipH="1" flipV="1">
                <a:off x="3964" y="1576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144"/>
          <p:cNvGrpSpPr>
            <a:grpSpLocks/>
          </p:cNvGrpSpPr>
          <p:nvPr/>
        </p:nvGrpSpPr>
        <p:grpSpPr bwMode="auto">
          <a:xfrm>
            <a:off x="2438400" y="1600200"/>
            <a:ext cx="2971800" cy="609600"/>
            <a:chOff x="1536" y="1008"/>
            <a:chExt cx="1872" cy="384"/>
          </a:xfrm>
        </p:grpSpPr>
        <p:sp>
          <p:nvSpPr>
            <p:cNvPr id="1453201" name="Line 145"/>
            <p:cNvSpPr>
              <a:spLocks noChangeShapeType="1"/>
            </p:cNvSpPr>
            <p:nvPr/>
          </p:nvSpPr>
          <p:spPr bwMode="auto">
            <a:xfrm>
              <a:off x="2543" y="1232"/>
              <a:ext cx="97" cy="16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202" name="Rectangle 146"/>
            <p:cNvSpPr>
              <a:spLocks noChangeArrowheads="1"/>
            </p:cNvSpPr>
            <p:nvPr/>
          </p:nvSpPr>
          <p:spPr bwMode="auto">
            <a:xfrm>
              <a:off x="1536" y="1008"/>
              <a:ext cx="1872" cy="18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Absolute Polarimeter (H jet)</a:t>
              </a:r>
            </a:p>
          </p:txBody>
        </p:sp>
      </p:grpSp>
      <p:sp>
        <p:nvSpPr>
          <p:cNvPr id="1453203" name="Line 147"/>
          <p:cNvSpPr>
            <a:spLocks noChangeShapeType="1"/>
          </p:cNvSpPr>
          <p:nvPr/>
        </p:nvSpPr>
        <p:spPr bwMode="auto">
          <a:xfrm flipH="1">
            <a:off x="4648200" y="1905000"/>
            <a:ext cx="1295400" cy="3048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04" name="Rectangle 148"/>
          <p:cNvSpPr>
            <a:spLocks noChangeArrowheads="1"/>
          </p:cNvSpPr>
          <p:nvPr/>
        </p:nvSpPr>
        <p:spPr bwMode="auto">
          <a:xfrm>
            <a:off x="1892300" y="3200400"/>
            <a:ext cx="881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P</a:t>
            </a:r>
            <a:r>
              <a:rPr lang="en-US" sz="1400" b="1">
                <a:latin typeface="Arial" charset="0"/>
              </a:rPr>
              <a:t>HENIX</a:t>
            </a:r>
          </a:p>
        </p:txBody>
      </p:sp>
      <p:sp>
        <p:nvSpPr>
          <p:cNvPr id="1453205" name="Rectangle 149"/>
          <p:cNvSpPr>
            <a:spLocks noChangeArrowheads="1"/>
          </p:cNvSpPr>
          <p:nvPr/>
        </p:nvSpPr>
        <p:spPr bwMode="auto">
          <a:xfrm>
            <a:off x="1130300" y="2286000"/>
            <a:ext cx="98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P</a:t>
            </a:r>
            <a:r>
              <a:rPr lang="en-US" sz="1400" b="1">
                <a:latin typeface="Arial" charset="0"/>
              </a:rPr>
              <a:t>HOBOS</a:t>
            </a:r>
          </a:p>
        </p:txBody>
      </p:sp>
      <p:sp>
        <p:nvSpPr>
          <p:cNvPr id="1453206" name="Rectangle 150"/>
          <p:cNvSpPr>
            <a:spLocks noChangeArrowheads="1"/>
          </p:cNvSpPr>
          <p:nvPr/>
        </p:nvSpPr>
        <p:spPr bwMode="auto">
          <a:xfrm>
            <a:off x="6324600" y="2209800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B</a:t>
            </a:r>
            <a:r>
              <a:rPr lang="en-US" sz="1400" b="1">
                <a:latin typeface="Arial" charset="0"/>
              </a:rPr>
              <a:t>RAHMS &amp; PP2PP</a:t>
            </a:r>
          </a:p>
        </p:txBody>
      </p:sp>
      <p:sp>
        <p:nvSpPr>
          <p:cNvPr id="1453207" name="Rectangle 151"/>
          <p:cNvSpPr>
            <a:spLocks noChangeArrowheads="1"/>
          </p:cNvSpPr>
          <p:nvPr/>
        </p:nvSpPr>
        <p:spPr bwMode="auto">
          <a:xfrm>
            <a:off x="3873500" y="3429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S</a:t>
            </a:r>
            <a:r>
              <a:rPr lang="en-US" sz="1400" b="1">
                <a:latin typeface="Arial" charset="0"/>
              </a:rPr>
              <a:t>TAR</a:t>
            </a:r>
          </a:p>
        </p:txBody>
      </p:sp>
      <p:sp>
        <p:nvSpPr>
          <p:cNvPr id="1453208" name="Line 152"/>
          <p:cNvSpPr>
            <a:spLocks noChangeShapeType="1"/>
          </p:cNvSpPr>
          <p:nvPr/>
        </p:nvSpPr>
        <p:spPr bwMode="auto">
          <a:xfrm>
            <a:off x="685800" y="2057400"/>
            <a:ext cx="685800" cy="762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09" name="Line 153"/>
          <p:cNvSpPr>
            <a:spLocks noChangeShapeType="1"/>
          </p:cNvSpPr>
          <p:nvPr/>
        </p:nvSpPr>
        <p:spPr bwMode="auto">
          <a:xfrm flipV="1">
            <a:off x="2514600" y="25908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10" name="Line 154"/>
          <p:cNvSpPr>
            <a:spLocks noChangeShapeType="1"/>
          </p:cNvSpPr>
          <p:nvPr/>
        </p:nvSpPr>
        <p:spPr bwMode="auto">
          <a:xfrm>
            <a:off x="2819400" y="25146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11" name="Line 155"/>
          <p:cNvSpPr>
            <a:spLocks noChangeShapeType="1"/>
          </p:cNvSpPr>
          <p:nvPr/>
        </p:nvSpPr>
        <p:spPr bwMode="auto">
          <a:xfrm flipV="1">
            <a:off x="3429000" y="24384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12" name="Line 156"/>
          <p:cNvSpPr>
            <a:spLocks noChangeShapeType="1"/>
          </p:cNvSpPr>
          <p:nvPr/>
        </p:nvSpPr>
        <p:spPr bwMode="auto">
          <a:xfrm>
            <a:off x="5124450" y="3471863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13" name="Line 157"/>
          <p:cNvSpPr>
            <a:spLocks noChangeShapeType="1"/>
          </p:cNvSpPr>
          <p:nvPr/>
        </p:nvSpPr>
        <p:spPr bwMode="auto">
          <a:xfrm flipV="1">
            <a:off x="5410200" y="3424238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14" name="Line 158"/>
          <p:cNvSpPr>
            <a:spLocks noChangeShapeType="1"/>
          </p:cNvSpPr>
          <p:nvPr/>
        </p:nvSpPr>
        <p:spPr bwMode="auto">
          <a:xfrm>
            <a:off x="5681663" y="3395663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15" name="Rectangle 159"/>
          <p:cNvSpPr>
            <a:spLocks noChangeArrowheads="1"/>
          </p:cNvSpPr>
          <p:nvPr/>
        </p:nvSpPr>
        <p:spPr bwMode="auto">
          <a:xfrm>
            <a:off x="3429000" y="6172200"/>
            <a:ext cx="1574800" cy="2873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AGS pC Polarimeter</a:t>
            </a:r>
          </a:p>
        </p:txBody>
      </p:sp>
      <p:grpSp>
        <p:nvGrpSpPr>
          <p:cNvPr id="23" name="Group 160"/>
          <p:cNvGrpSpPr>
            <a:grpSpLocks/>
          </p:cNvGrpSpPr>
          <p:nvPr/>
        </p:nvGrpSpPr>
        <p:grpSpPr bwMode="auto">
          <a:xfrm>
            <a:off x="3432175" y="4752975"/>
            <a:ext cx="225425" cy="123825"/>
            <a:chOff x="2444" y="2991"/>
            <a:chExt cx="142" cy="78"/>
          </a:xfrm>
        </p:grpSpPr>
        <p:sp>
          <p:nvSpPr>
            <p:cNvPr id="1453217" name="Oval 161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218" name="Freeform 162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63"/>
          <p:cNvGrpSpPr>
            <a:grpSpLocks/>
          </p:cNvGrpSpPr>
          <p:nvPr/>
        </p:nvGrpSpPr>
        <p:grpSpPr bwMode="auto">
          <a:xfrm>
            <a:off x="4191000" y="5410200"/>
            <a:ext cx="155575" cy="153988"/>
            <a:chOff x="2834" y="3316"/>
            <a:chExt cx="98" cy="97"/>
          </a:xfrm>
        </p:grpSpPr>
        <p:sp>
          <p:nvSpPr>
            <p:cNvPr id="1453220" name="Oval 164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221" name="Line 165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222" name="Line 166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223" name="Line 167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224" name="Line 168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3225" name="Line 169"/>
          <p:cNvSpPr>
            <a:spLocks noChangeShapeType="1"/>
          </p:cNvSpPr>
          <p:nvPr/>
        </p:nvSpPr>
        <p:spPr bwMode="auto">
          <a:xfrm flipH="1" flipV="1">
            <a:off x="4225925" y="5638800"/>
            <a:ext cx="0" cy="4572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" name="Group 170"/>
          <p:cNvGrpSpPr>
            <a:grpSpLocks/>
          </p:cNvGrpSpPr>
          <p:nvPr/>
        </p:nvGrpSpPr>
        <p:grpSpPr bwMode="auto">
          <a:xfrm>
            <a:off x="4575175" y="5057775"/>
            <a:ext cx="225425" cy="123825"/>
            <a:chOff x="2444" y="2991"/>
            <a:chExt cx="142" cy="78"/>
          </a:xfrm>
        </p:grpSpPr>
        <p:sp>
          <p:nvSpPr>
            <p:cNvPr id="1453227" name="Oval 171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228" name="Freeform 172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3229" name="Rectangle 173"/>
          <p:cNvSpPr>
            <a:spLocks noChangeArrowheads="1"/>
          </p:cNvSpPr>
          <p:nvPr/>
        </p:nvSpPr>
        <p:spPr bwMode="auto">
          <a:xfrm>
            <a:off x="3057525" y="4135438"/>
            <a:ext cx="1133475" cy="284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Partial Snake</a:t>
            </a:r>
          </a:p>
        </p:txBody>
      </p:sp>
      <p:sp>
        <p:nvSpPr>
          <p:cNvPr id="1453230" name="Rectangle 174"/>
          <p:cNvSpPr>
            <a:spLocks noChangeArrowheads="1"/>
          </p:cNvSpPr>
          <p:nvPr/>
        </p:nvSpPr>
        <p:spPr bwMode="auto">
          <a:xfrm>
            <a:off x="7239000" y="2743200"/>
            <a:ext cx="1301750" cy="287338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Siberian Snakes</a:t>
            </a:r>
          </a:p>
        </p:txBody>
      </p:sp>
      <p:sp>
        <p:nvSpPr>
          <p:cNvPr id="1453231" name="Rectangle 175"/>
          <p:cNvSpPr>
            <a:spLocks noChangeArrowheads="1"/>
          </p:cNvSpPr>
          <p:nvPr/>
        </p:nvSpPr>
        <p:spPr bwMode="auto">
          <a:xfrm>
            <a:off x="152400" y="1770063"/>
            <a:ext cx="1371600" cy="287337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Siberian Snakes</a:t>
            </a:r>
          </a:p>
        </p:txBody>
      </p:sp>
      <p:grpSp>
        <p:nvGrpSpPr>
          <p:cNvPr id="26" name="Group 176"/>
          <p:cNvGrpSpPr>
            <a:grpSpLocks/>
          </p:cNvGrpSpPr>
          <p:nvPr/>
        </p:nvGrpSpPr>
        <p:grpSpPr bwMode="auto">
          <a:xfrm>
            <a:off x="4765675" y="4267200"/>
            <a:ext cx="1120775" cy="762000"/>
            <a:chOff x="3002" y="2688"/>
            <a:chExt cx="706" cy="480"/>
          </a:xfrm>
        </p:grpSpPr>
        <p:sp>
          <p:nvSpPr>
            <p:cNvPr id="1453233" name="Rectangle 177"/>
            <p:cNvSpPr>
              <a:spLocks noChangeArrowheads="1"/>
            </p:cNvSpPr>
            <p:nvPr/>
          </p:nvSpPr>
          <p:spPr bwMode="auto">
            <a:xfrm>
              <a:off x="3002" y="2688"/>
              <a:ext cx="706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Helical Partial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  Snake</a:t>
              </a:r>
            </a:p>
          </p:txBody>
        </p:sp>
        <p:sp>
          <p:nvSpPr>
            <p:cNvPr id="1453234" name="Line 178"/>
            <p:cNvSpPr>
              <a:spLocks noChangeShapeType="1"/>
            </p:cNvSpPr>
            <p:nvPr/>
          </p:nvSpPr>
          <p:spPr bwMode="auto">
            <a:xfrm flipH="1">
              <a:off x="3024" y="2976"/>
              <a:ext cx="240" cy="192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79"/>
          <p:cNvGrpSpPr>
            <a:grpSpLocks/>
          </p:cNvGrpSpPr>
          <p:nvPr/>
        </p:nvGrpSpPr>
        <p:grpSpPr bwMode="auto">
          <a:xfrm>
            <a:off x="2057400" y="4440238"/>
            <a:ext cx="1295400" cy="360362"/>
            <a:chOff x="1296" y="2797"/>
            <a:chExt cx="816" cy="227"/>
          </a:xfrm>
        </p:grpSpPr>
        <p:sp>
          <p:nvSpPr>
            <p:cNvPr id="1453236" name="Rectangle 180"/>
            <p:cNvSpPr>
              <a:spLocks noChangeArrowheads="1"/>
            </p:cNvSpPr>
            <p:nvPr/>
          </p:nvSpPr>
          <p:spPr bwMode="auto">
            <a:xfrm>
              <a:off x="1296" y="2797"/>
              <a:ext cx="810" cy="1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Strong Snake</a:t>
              </a:r>
            </a:p>
          </p:txBody>
        </p:sp>
        <p:sp>
          <p:nvSpPr>
            <p:cNvPr id="1453237" name="Line 181"/>
            <p:cNvSpPr>
              <a:spLocks noChangeShapeType="1"/>
            </p:cNvSpPr>
            <p:nvPr/>
          </p:nvSpPr>
          <p:spPr bwMode="auto">
            <a:xfrm>
              <a:off x="1872" y="2976"/>
              <a:ext cx="240" cy="48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3238" name="Rectangle 182"/>
          <p:cNvSpPr>
            <a:spLocks noChangeArrowheads="1"/>
          </p:cNvSpPr>
          <p:nvPr/>
        </p:nvSpPr>
        <p:spPr bwMode="auto">
          <a:xfrm>
            <a:off x="5638800" y="3124200"/>
            <a:ext cx="936625" cy="192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Spin Flipper</a:t>
            </a:r>
          </a:p>
        </p:txBody>
      </p:sp>
      <p:sp>
        <p:nvSpPr>
          <p:cNvPr id="1453239" name="Line 183"/>
          <p:cNvSpPr>
            <a:spLocks noChangeShapeType="1"/>
          </p:cNvSpPr>
          <p:nvPr/>
        </p:nvSpPr>
        <p:spPr bwMode="auto">
          <a:xfrm>
            <a:off x="6096000" y="3352800"/>
            <a:ext cx="3048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40" name="Rectangle 1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RHIC as a Polarized p+p Collider</a:t>
            </a:r>
          </a:p>
        </p:txBody>
      </p:sp>
      <p:sp>
        <p:nvSpPr>
          <p:cNvPr id="1453241" name="Line 185"/>
          <p:cNvSpPr>
            <a:spLocks noChangeShapeType="1"/>
          </p:cNvSpPr>
          <p:nvPr/>
        </p:nvSpPr>
        <p:spPr bwMode="auto">
          <a:xfrm flipV="1">
            <a:off x="2057400" y="3746500"/>
            <a:ext cx="76200" cy="2286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42" name="Text Box 186"/>
          <p:cNvSpPr txBox="1">
            <a:spLocks noChangeArrowheads="1"/>
          </p:cNvSpPr>
          <p:nvPr/>
        </p:nvSpPr>
        <p:spPr bwMode="auto">
          <a:xfrm>
            <a:off x="6324600" y="4038600"/>
            <a:ext cx="2743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Various equipment to </a:t>
            </a:r>
            <a:r>
              <a:rPr lang="en-US" i="1">
                <a:solidFill>
                  <a:srgbClr val="00FFFF"/>
                </a:solidFill>
              </a:rPr>
              <a:t>maintain</a:t>
            </a:r>
            <a:r>
              <a:rPr lang="en-US"/>
              <a:t> and </a:t>
            </a:r>
            <a:r>
              <a:rPr lang="en-US" i="1">
                <a:solidFill>
                  <a:srgbClr val="FFCC00"/>
                </a:solidFill>
              </a:rPr>
              <a:t>measure</a:t>
            </a:r>
            <a:r>
              <a:rPr lang="en-US"/>
              <a:t> beam  polarization through acceleration and storage</a:t>
            </a:r>
          </a:p>
        </p:txBody>
      </p:sp>
      <p:sp>
        <p:nvSpPr>
          <p:cNvPr id="1453243" name="Line 187"/>
          <p:cNvSpPr>
            <a:spLocks noChangeShapeType="1"/>
          </p:cNvSpPr>
          <p:nvPr/>
        </p:nvSpPr>
        <p:spPr bwMode="auto">
          <a:xfrm>
            <a:off x="3124200" y="2466975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244" name="Line 188"/>
          <p:cNvSpPr>
            <a:spLocks noChangeShapeType="1"/>
          </p:cNvSpPr>
          <p:nvPr/>
        </p:nvSpPr>
        <p:spPr bwMode="auto">
          <a:xfrm flipV="1">
            <a:off x="4833938" y="35052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53245" name="Picture 345" descr="Hel_Sect_Photo"/>
          <p:cNvPicPr>
            <a:picLocks noChangeAspect="1" noChangeArrowheads="1"/>
          </p:cNvPicPr>
          <p:nvPr/>
        </p:nvPicPr>
        <p:blipFill>
          <a:blip r:embed="rId4" cstate="print"/>
          <a:srcRect l="21216" t="14598" r="21674" b="15193"/>
          <a:stretch>
            <a:fillRect/>
          </a:stretch>
        </p:blipFill>
        <p:spPr bwMode="auto">
          <a:xfrm>
            <a:off x="138113" y="1339850"/>
            <a:ext cx="13096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3246" name="Object 346"/>
          <p:cNvGraphicFramePr>
            <a:graphicFrameLocks noChangeAspect="1"/>
          </p:cNvGraphicFramePr>
          <p:nvPr/>
        </p:nvGraphicFramePr>
        <p:xfrm>
          <a:off x="22225" y="3233738"/>
          <a:ext cx="1654175" cy="1262062"/>
        </p:xfrm>
        <a:graphic>
          <a:graphicData uri="http://schemas.openxmlformats.org/presentationml/2006/ole">
            <p:oleObj spid="_x0000_s1445890" name="Bitmap Image" r:id="rId5" imgW="5706272" imgH="4352381" progId="PBrush">
              <p:embed/>
            </p:oleObj>
          </a:graphicData>
        </a:graphic>
      </p:graphicFrame>
      <p:pic>
        <p:nvPicPr>
          <p:cNvPr id="1453247" name="Picture 347" descr="P1010001-crop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1713" y="1031875"/>
            <a:ext cx="17922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248" name="Picture 348" descr="insta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9538" y="127000"/>
            <a:ext cx="15160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249" name="Picture 486" descr="F-1"/>
          <p:cNvPicPr>
            <a:picLocks noChangeAspect="1" noChangeArrowheads="1"/>
          </p:cNvPicPr>
          <p:nvPr/>
        </p:nvPicPr>
        <p:blipFill>
          <a:blip r:embed="rId8" cstate="print">
            <a:lum bright="6000"/>
          </a:blip>
          <a:srcRect t="6250" r="33853" b="22487"/>
          <a:stretch>
            <a:fillRect/>
          </a:stretch>
        </p:blipFill>
        <p:spPr bwMode="auto">
          <a:xfrm>
            <a:off x="252413" y="5065713"/>
            <a:ext cx="2389187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250" name="Picture 487" descr="B-7"/>
          <p:cNvPicPr>
            <a:picLocks noChangeAspect="1" noChangeArrowheads="1"/>
          </p:cNvPicPr>
          <p:nvPr/>
        </p:nvPicPr>
        <p:blipFill>
          <a:blip r:embed="rId9" cstate="print">
            <a:lum bright="-6000"/>
          </a:blip>
          <a:srcRect l="21875" t="10417" b="18750"/>
          <a:stretch>
            <a:fillRect/>
          </a:stretch>
        </p:blipFill>
        <p:spPr bwMode="auto">
          <a:xfrm>
            <a:off x="7005638" y="5254625"/>
            <a:ext cx="21383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251" name="Picture 488" descr="rf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3573463"/>
            <a:ext cx="19589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3252" name="Picture 490" descr="AGScoldheli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5573713"/>
            <a:ext cx="2514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3253" name="Object 197"/>
          <p:cNvGraphicFramePr>
            <a:graphicFrameLocks noChangeAspect="1"/>
          </p:cNvGraphicFramePr>
          <p:nvPr/>
        </p:nvGraphicFramePr>
        <p:xfrm>
          <a:off x="2309813" y="152400"/>
          <a:ext cx="944562" cy="1447800"/>
        </p:xfrm>
        <a:graphic>
          <a:graphicData uri="http://schemas.openxmlformats.org/presentationml/2006/ole">
            <p:oleObj spid="_x0000_s1445891" name="Photo Editor Photo" r:id="rId12" imgW="3123810" imgH="4800000" progId="">
              <p:embed/>
            </p:oleObj>
          </a:graphicData>
        </a:graphic>
      </p:graphicFrame>
      <p:sp>
        <p:nvSpPr>
          <p:cNvPr id="201" name="Text Box 11"/>
          <p:cNvSpPr txBox="1">
            <a:spLocks noChangeArrowheads="1"/>
          </p:cNvSpPr>
          <p:nvPr/>
        </p:nvSpPr>
        <p:spPr bwMode="auto">
          <a:xfrm>
            <a:off x="1371600" y="2133600"/>
            <a:ext cx="6248400" cy="193899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Overarching goal of RHIC spin program is to study nucleon structure in terms of (polarized) </a:t>
            </a:r>
            <a:r>
              <a:rPr lang="en-US" dirty="0" err="1" smtClean="0">
                <a:solidFill>
                  <a:schemeClr val="tx1"/>
                </a:solidFill>
              </a:rPr>
              <a:t>parton</a:t>
            </a:r>
            <a:r>
              <a:rPr lang="en-US" dirty="0" smtClean="0">
                <a:solidFill>
                  <a:schemeClr val="tx1"/>
                </a:solidFill>
              </a:rPr>
              <a:t> distribution functions (</a:t>
            </a:r>
            <a:r>
              <a:rPr lang="en-US" dirty="0" err="1" smtClean="0">
                <a:solidFill>
                  <a:schemeClr val="tx1"/>
                </a:solidFill>
              </a:rPr>
              <a:t>pdfs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High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energies: </a:t>
            </a:r>
            <a:r>
              <a:rPr lang="en-US" dirty="0" smtClean="0">
                <a:solidFill>
                  <a:schemeClr val="tx1"/>
                </a:solidFill>
              </a:rPr>
              <a:t>√s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= 50-500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GeV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erturbative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QCD </a:t>
            </a:r>
            <a:r>
              <a:rPr lang="en-US" dirty="0" smtClean="0">
                <a:solidFill>
                  <a:schemeClr val="tx1"/>
                </a:solidFill>
              </a:rPr>
              <a:t>framework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53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453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5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5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5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240" grpId="0"/>
      <p:bldP spid="1453242" grpId="0"/>
      <p:bldP spid="2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029200"/>
          </a:xfrm>
        </p:spPr>
        <p:txBody>
          <a:bodyPr/>
          <a:lstStyle/>
          <a:p>
            <a:r>
              <a:rPr lang="en-US" sz="3000" dirty="0" smtClean="0"/>
              <a:t>Cross section and double-</a:t>
            </a:r>
            <a:r>
              <a:rPr lang="en-US" sz="3000" dirty="0" err="1" smtClean="0"/>
              <a:t>helicity</a:t>
            </a:r>
            <a:r>
              <a:rPr lang="en-US" sz="3000" dirty="0" smtClean="0"/>
              <a:t> asymmetry for </a:t>
            </a:r>
            <a:r>
              <a:rPr lang="en-US" sz="3000" dirty="0" err="1" smtClean="0"/>
              <a:t>midrapidity</a:t>
            </a:r>
            <a:r>
              <a:rPr lang="en-US" sz="3000" dirty="0" smtClean="0"/>
              <a:t> charged hadrons at </a:t>
            </a:r>
            <a:r>
              <a:rPr lang="en-US" sz="3000" dirty="0" err="1" smtClean="0"/>
              <a:t>sqrt</a:t>
            </a:r>
            <a:r>
              <a:rPr lang="en-US" sz="3000" dirty="0" smtClean="0"/>
              <a:t>(s)=62.4 </a:t>
            </a:r>
            <a:r>
              <a:rPr lang="en-US" sz="3000" dirty="0" err="1" smtClean="0"/>
              <a:t>GeV</a:t>
            </a:r>
            <a:r>
              <a:rPr lang="en-US" sz="3000" dirty="0" smtClean="0"/>
              <a:t> have been measured by PHENIX</a:t>
            </a:r>
          </a:p>
          <a:p>
            <a:r>
              <a:rPr lang="en-US" sz="3000" dirty="0" smtClean="0"/>
              <a:t>Comparison of cross section data to </a:t>
            </a:r>
            <a:r>
              <a:rPr lang="en-US" sz="3000" dirty="0" err="1" smtClean="0"/>
              <a:t>pQCD</a:t>
            </a:r>
            <a:r>
              <a:rPr lang="en-US" sz="3000" dirty="0" smtClean="0"/>
              <a:t> calculations can provide information on applicability of different </a:t>
            </a:r>
            <a:r>
              <a:rPr lang="en-US" sz="3000" dirty="0" err="1" smtClean="0"/>
              <a:t>calculational</a:t>
            </a:r>
            <a:r>
              <a:rPr lang="en-US" sz="3000" dirty="0" smtClean="0"/>
              <a:t> </a:t>
            </a:r>
            <a:r>
              <a:rPr lang="en-US" sz="3000" dirty="0" smtClean="0"/>
              <a:t>techniques</a:t>
            </a:r>
          </a:p>
          <a:p>
            <a:pPr lvl="1"/>
            <a:r>
              <a:rPr lang="en-US" sz="2600" dirty="0" smtClean="0"/>
              <a:t>NLL </a:t>
            </a:r>
            <a:r>
              <a:rPr lang="en-US" sz="2600" dirty="0" err="1" smtClean="0"/>
              <a:t>resummation</a:t>
            </a:r>
            <a:r>
              <a:rPr lang="en-US" sz="2600" dirty="0" smtClean="0"/>
              <a:t> relevant for </a:t>
            </a:r>
            <a:r>
              <a:rPr lang="en-US" sz="2600" dirty="0" err="1" smtClean="0"/>
              <a:t>midrapidity</a:t>
            </a:r>
            <a:r>
              <a:rPr lang="en-US" sz="2600" dirty="0" smtClean="0"/>
              <a:t> at 62.4 </a:t>
            </a:r>
            <a:r>
              <a:rPr lang="en-US" sz="2600" dirty="0" err="1" smtClean="0"/>
              <a:t>GeV</a:t>
            </a:r>
            <a:r>
              <a:rPr lang="en-US" sz="2600" dirty="0" smtClean="0"/>
              <a:t>?</a:t>
            </a:r>
            <a:endParaRPr lang="en-US" sz="2600" dirty="0" smtClean="0"/>
          </a:p>
          <a:p>
            <a:r>
              <a:rPr lang="en-US" sz="3000" dirty="0" smtClean="0"/>
              <a:t>Measurement of double-</a:t>
            </a:r>
            <a:r>
              <a:rPr lang="en-US" sz="3000" dirty="0" err="1" smtClean="0"/>
              <a:t>helicity</a:t>
            </a:r>
            <a:r>
              <a:rPr lang="en-US" sz="3000" dirty="0" smtClean="0"/>
              <a:t> asymmetries </a:t>
            </a:r>
            <a:r>
              <a:rPr lang="en-US" sz="3000" dirty="0" smtClean="0"/>
              <a:t>at RHIC for </a:t>
            </a:r>
            <a:r>
              <a:rPr lang="en-US" sz="3000" dirty="0" smtClean="0"/>
              <a:t>processes calculable in </a:t>
            </a:r>
            <a:r>
              <a:rPr lang="en-US" sz="3000" dirty="0" err="1" smtClean="0"/>
              <a:t>pQCD</a:t>
            </a:r>
            <a:r>
              <a:rPr lang="en-US" sz="3000" dirty="0" smtClean="0"/>
              <a:t> over a range of energies </a:t>
            </a:r>
            <a:r>
              <a:rPr lang="en-US" sz="3000" dirty="0" smtClean="0"/>
              <a:t>and for a variety of observables can </a:t>
            </a:r>
            <a:r>
              <a:rPr lang="en-US" sz="3000" dirty="0" smtClean="0"/>
              <a:t>help constrain </a:t>
            </a:r>
            <a:r>
              <a:rPr lang="en-US" sz="3000" dirty="0" smtClean="0">
                <a:latin typeface="Symbol" pitchFamily="18" charset="2"/>
              </a:rPr>
              <a:t>D</a:t>
            </a:r>
            <a:r>
              <a:rPr lang="en-US" sz="3000" dirty="0" smtClean="0"/>
              <a:t>g(x)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28F-00F2-40AE-BCF8-CDCE0F0AA4B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28F-00F2-40AE-BCF8-CDCE0F0AA4B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estimation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F766-7B68-4860-9DF5-EF54E140BA9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496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352212" cy="278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14400"/>
            <a:ext cx="2819400" cy="268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3810000"/>
            <a:ext cx="86389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Most significant background from decays in flight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PHENIX did not have a vertex detector in 2006</a:t>
            </a:r>
          </a:p>
          <a:p>
            <a:pPr algn="l">
              <a:buFontTx/>
              <a:buChar char="-"/>
            </a:pPr>
            <a:r>
              <a:rPr lang="en-US" sz="2000" dirty="0" smtClean="0"/>
              <a:t>Tracks assumed to originate at the event vertex</a:t>
            </a:r>
          </a:p>
          <a:p>
            <a:pPr algn="l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smtClean="0"/>
              <a:t>Project track stubs measured in Drift Chamber and PC1 to outer detectors and </a:t>
            </a:r>
          </a:p>
          <a:p>
            <a:pPr algn="l"/>
            <a:r>
              <a:rPr lang="en-US" sz="2000" dirty="0" smtClean="0"/>
              <a:t>look for matching hit in phi, z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Drift Chamber outside of magnetic field</a:t>
            </a:r>
          </a:p>
          <a:p>
            <a:pPr algn="l">
              <a:buFont typeface="Wingdings" pitchFamily="2" charset="2"/>
              <a:buChar char="à"/>
            </a:pPr>
            <a:r>
              <a:rPr lang="en-US" sz="2000" dirty="0" smtClean="0">
                <a:sym typeface="Wingdings" pitchFamily="2" charset="2"/>
              </a:rPr>
              <a:t> Decays that happen right in front of the Drift Chamber bend very little </a:t>
            </a:r>
          </a:p>
          <a:p>
            <a:pPr algn="l"/>
            <a:r>
              <a:rPr lang="en-US" sz="2000" dirty="0" smtClean="0">
                <a:sym typeface="Wingdings" pitchFamily="2" charset="2"/>
              </a:rPr>
              <a:t>a</a:t>
            </a:r>
            <a:r>
              <a:rPr lang="en-US" sz="2000" dirty="0" smtClean="0">
                <a:sym typeface="Wingdings" pitchFamily="2" charset="2"/>
              </a:rPr>
              <a:t>nd get (</a:t>
            </a:r>
            <a:r>
              <a:rPr lang="en-US" sz="2000" dirty="0" err="1" smtClean="0">
                <a:sym typeface="Wingdings" pitchFamily="2" charset="2"/>
              </a:rPr>
              <a:t>mis</a:t>
            </a:r>
            <a:r>
              <a:rPr lang="en-US" sz="2000" dirty="0" smtClean="0">
                <a:sym typeface="Wingdings" pitchFamily="2" charset="2"/>
              </a:rPr>
              <a:t>)reconstructed with high </a:t>
            </a:r>
            <a:r>
              <a:rPr lang="en-US" sz="2000" dirty="0" err="1" smtClean="0">
                <a:sym typeface="Wingdings" pitchFamily="2" charset="2"/>
              </a:rPr>
              <a:t>p</a:t>
            </a:r>
            <a:r>
              <a:rPr lang="en-US" sz="2000" baseline="-25000" dirty="0" err="1" smtClean="0">
                <a:sym typeface="Wingdings" pitchFamily="2" charset="2"/>
              </a:rPr>
              <a:t>T</a:t>
            </a:r>
            <a:r>
              <a:rPr lang="en-US" sz="2000" dirty="0" smtClean="0">
                <a:sym typeface="Wingdings" pitchFamily="2" charset="2"/>
              </a:rPr>
              <a:t> --use matching distributions to estimate</a:t>
            </a:r>
            <a:endParaRPr lang="en-US" sz="2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976059" y="3581400"/>
            <a:ext cx="309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Matching in z to PC3 for two high-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bins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5676900" y="2324100"/>
            <a:ext cx="9144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715000" y="2286000"/>
            <a:ext cx="22860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495800" y="1524000"/>
            <a:ext cx="168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~Flat tails in z distribution around projected hit—due to </a:t>
            </a:r>
            <a:r>
              <a:rPr lang="en-US" sz="2000" dirty="0" err="1" smtClean="0"/>
              <a:t>bg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1524000"/>
            <a:ext cx="305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Total </a:t>
            </a:r>
            <a:r>
              <a:rPr lang="en-US" dirty="0" err="1" smtClean="0">
                <a:solidFill>
                  <a:schemeClr val="tx1"/>
                </a:solidFill>
              </a:rPr>
              <a:t>bg</a:t>
            </a:r>
            <a:r>
              <a:rPr lang="en-US" dirty="0" smtClean="0">
                <a:solidFill>
                  <a:schemeClr val="tx1"/>
                </a:solidFill>
              </a:rPr>
              <a:t> levels ~4-30%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0506-0411-4A4F-9183-928AB8E1B888}" type="slidenum">
              <a:rPr lang="en-US"/>
              <a:pPr/>
              <a:t>23</a:t>
            </a:fld>
            <a:endParaRPr lang="en-US"/>
          </a:p>
        </p:txBody>
      </p:sp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Polarization-averaged cross sections at </a:t>
            </a:r>
            <a:r>
              <a:rPr lang="en-US" sz="3600">
                <a:cs typeface="Arial" charset="0"/>
              </a:rPr>
              <a:t>√</a:t>
            </a:r>
            <a:r>
              <a:rPr lang="en-US" sz="3600"/>
              <a:t>s=200 GeV</a:t>
            </a:r>
          </a:p>
        </p:txBody>
      </p:sp>
      <p:pic>
        <p:nvPicPr>
          <p:cNvPr id="1162244" name="Picture 4" descr="three_rapidities_pt_compare_with_pq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58875"/>
            <a:ext cx="6477000" cy="4394200"/>
          </a:xfrm>
          <a:prstGeom prst="rect">
            <a:avLst/>
          </a:prstGeom>
          <a:noFill/>
        </p:spPr>
      </p:pic>
      <p:sp>
        <p:nvSpPr>
          <p:cNvPr id="1162243" name="Text Box 3"/>
          <p:cNvSpPr txBox="1">
            <a:spLocks noChangeArrowheads="1"/>
          </p:cNvSpPr>
          <p:nvPr/>
        </p:nvSpPr>
        <p:spPr bwMode="auto">
          <a:xfrm>
            <a:off x="838200" y="5537200"/>
            <a:ext cx="7635875" cy="1016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000" i="1">
                <a:solidFill>
                  <a:schemeClr val="tx1"/>
                </a:solidFill>
              </a:rPr>
              <a:t>Good description at 200 GeV over all rapidities down to p</a:t>
            </a:r>
            <a:r>
              <a:rPr lang="en-US" sz="3000" i="1" baseline="-25000">
                <a:solidFill>
                  <a:schemeClr val="tx1"/>
                </a:solidFill>
              </a:rPr>
              <a:t>T </a:t>
            </a:r>
            <a:r>
              <a:rPr lang="en-US" sz="3000" i="1">
                <a:solidFill>
                  <a:schemeClr val="tx1"/>
                </a:solidFill>
              </a:rPr>
              <a:t>of 1-2 GeV/c.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62CB-DF5E-4B2D-BC42-BF335DA59CF2}" type="slidenum">
              <a:rPr lang="en-US"/>
              <a:pPr/>
              <a:t>24</a:t>
            </a:fld>
            <a:endParaRPr lang="en-US"/>
          </a:p>
        </p:txBody>
      </p:sp>
      <p:sp>
        <p:nvSpPr>
          <p:cNvPr id="1238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Forward neutrons at </a:t>
            </a:r>
            <a:r>
              <a:rPr lang="en-US" sz="360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Ö</a:t>
            </a:r>
            <a:r>
              <a:rPr lang="en-US" altLang="ja-JP" sz="3600">
                <a:ea typeface="ＭＳ Ｐゴシック" pitchFamily="50" charset="-128"/>
                <a:sym typeface="Symbol" pitchFamily="18" charset="2"/>
              </a:rPr>
              <a:t>s=</a:t>
            </a:r>
            <a:r>
              <a:rPr lang="en-US" sz="3600"/>
              <a:t>200 GeV at PHENIX</a:t>
            </a:r>
            <a:endParaRPr lang="en-US" altLang="ja-JP" sz="3600">
              <a:ea typeface="ＭＳ Ｐゴシック" pitchFamily="50" charset="-128"/>
            </a:endParaRPr>
          </a:p>
        </p:txBody>
      </p:sp>
      <p:sp>
        <p:nvSpPr>
          <p:cNvPr id="1238022" name="Text Box 6"/>
          <p:cNvSpPr txBox="1">
            <a:spLocks noChangeArrowheads="1"/>
          </p:cNvSpPr>
          <p:nvPr/>
        </p:nvSpPr>
        <p:spPr bwMode="auto">
          <a:xfrm>
            <a:off x="5795963" y="2420938"/>
            <a:ext cx="33480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en-US" altLang="ja-JP" sz="1900">
                <a:latin typeface="Arial" charset="0"/>
                <a:ea typeface="ＭＳ Ｐゴシック" pitchFamily="50" charset="-128"/>
              </a:rPr>
              <a:t>Mean p</a:t>
            </a:r>
            <a:r>
              <a:rPr kumimoji="1" lang="en-US" altLang="ja-JP" sz="1900" baseline="-25000">
                <a:latin typeface="Arial" charset="0"/>
                <a:ea typeface="ＭＳ Ｐゴシック" pitchFamily="50" charset="-128"/>
              </a:rPr>
              <a:t>T</a:t>
            </a:r>
            <a:r>
              <a:rPr kumimoji="1" lang="en-US" altLang="ja-JP" sz="1900">
                <a:latin typeface="Arial" charset="0"/>
                <a:ea typeface="ＭＳ Ｐゴシック" pitchFamily="50" charset="-128"/>
              </a:rPr>
              <a:t> </a:t>
            </a:r>
          </a:p>
          <a:p>
            <a:pPr eaLnBrk="1" hangingPunct="1"/>
            <a:r>
              <a:rPr kumimoji="1" lang="en-US" altLang="ja-JP" sz="1900">
                <a:latin typeface="Arial" charset="0"/>
                <a:ea typeface="ＭＳ Ｐゴシック" pitchFamily="50" charset="-128"/>
              </a:rPr>
              <a:t>(Estimated by simulation assuming ISR p</a:t>
            </a:r>
            <a:r>
              <a:rPr kumimoji="1" lang="en-US" altLang="ja-JP" sz="1900" baseline="-25000">
                <a:latin typeface="Arial" charset="0"/>
                <a:ea typeface="ＭＳ Ｐゴシック" pitchFamily="50" charset="-128"/>
              </a:rPr>
              <a:t>T</a:t>
            </a:r>
            <a:r>
              <a:rPr kumimoji="1" lang="en-US" altLang="ja-JP" sz="1900">
                <a:latin typeface="Arial" charset="0"/>
                <a:ea typeface="ＭＳ Ｐゴシック" pitchFamily="50" charset="-128"/>
              </a:rPr>
              <a:t> dist.)</a:t>
            </a:r>
          </a:p>
          <a:p>
            <a:pPr algn="l" eaLnBrk="1" hangingPunct="1"/>
            <a:r>
              <a:rPr kumimoji="1" lang="en-US" altLang="ja-JP" sz="2000">
                <a:latin typeface="Arial" charset="0"/>
                <a:ea typeface="ＭＳ Ｐゴシック" pitchFamily="50" charset="-128"/>
              </a:rPr>
              <a:t>  0.4&lt;|x</a:t>
            </a:r>
            <a:r>
              <a:rPr kumimoji="1" lang="en-US" altLang="ja-JP" sz="2000" baseline="-25000">
                <a:latin typeface="Arial" charset="0"/>
                <a:ea typeface="ＭＳ Ｐゴシック" pitchFamily="50" charset="-128"/>
              </a:rPr>
              <a:t>F</a:t>
            </a:r>
            <a:r>
              <a:rPr kumimoji="1" lang="en-US" altLang="ja-JP" sz="2000">
                <a:latin typeface="Arial" charset="0"/>
                <a:ea typeface="ＭＳ Ｐゴシック" pitchFamily="50" charset="-128"/>
              </a:rPr>
              <a:t>|&lt;0.6   0.088 GeV/c</a:t>
            </a:r>
          </a:p>
          <a:p>
            <a:pPr algn="l" eaLnBrk="1" hangingPunct="1"/>
            <a:r>
              <a:rPr kumimoji="1" lang="en-US" altLang="ja-JP" sz="2000">
                <a:latin typeface="Arial" charset="0"/>
                <a:ea typeface="ＭＳ Ｐゴシック" pitchFamily="50" charset="-128"/>
              </a:rPr>
              <a:t>  0.6&lt;|x</a:t>
            </a:r>
            <a:r>
              <a:rPr kumimoji="1" lang="en-US" altLang="ja-JP" sz="2000" baseline="-25000">
                <a:latin typeface="Arial" charset="0"/>
                <a:ea typeface="ＭＳ Ｐゴシック" pitchFamily="50" charset="-128"/>
              </a:rPr>
              <a:t>F</a:t>
            </a:r>
            <a:r>
              <a:rPr kumimoji="1" lang="en-US" altLang="ja-JP" sz="2000">
                <a:latin typeface="Arial" charset="0"/>
                <a:ea typeface="ＭＳ Ｐゴシック" pitchFamily="50" charset="-128"/>
              </a:rPr>
              <a:t>|&lt;0.8   0.118 GeV/c</a:t>
            </a:r>
          </a:p>
          <a:p>
            <a:pPr algn="l" eaLnBrk="1" hangingPunct="1"/>
            <a:r>
              <a:rPr kumimoji="1" lang="en-US" altLang="ja-JP" sz="2000">
                <a:latin typeface="Arial" charset="0"/>
                <a:ea typeface="ＭＳ Ｐゴシック" pitchFamily="50" charset="-128"/>
              </a:rPr>
              <a:t>  0.8&lt;|x</a:t>
            </a:r>
            <a:r>
              <a:rPr kumimoji="1" lang="en-US" altLang="ja-JP" sz="2000" baseline="-25000">
                <a:latin typeface="Arial" charset="0"/>
                <a:ea typeface="ＭＳ Ｐゴシック" pitchFamily="50" charset="-128"/>
              </a:rPr>
              <a:t>F</a:t>
            </a:r>
            <a:r>
              <a:rPr kumimoji="1" lang="en-US" altLang="ja-JP" sz="2000">
                <a:latin typeface="Arial" charset="0"/>
                <a:ea typeface="ＭＳ Ｐゴシック" pitchFamily="50" charset="-128"/>
              </a:rPr>
              <a:t>|&lt;1.0   0.144 GeV/c</a:t>
            </a:r>
          </a:p>
        </p:txBody>
      </p:sp>
      <p:grpSp>
        <p:nvGrpSpPr>
          <p:cNvPr id="1238023" name="Group 7"/>
          <p:cNvGrpSpPr>
            <a:grpSpLocks/>
          </p:cNvGrpSpPr>
          <p:nvPr/>
        </p:nvGrpSpPr>
        <p:grpSpPr bwMode="auto">
          <a:xfrm>
            <a:off x="0" y="2268538"/>
            <a:ext cx="5867400" cy="4589462"/>
            <a:chOff x="0" y="1429"/>
            <a:chExt cx="3696" cy="2891"/>
          </a:xfrm>
        </p:grpSpPr>
        <p:pic>
          <p:nvPicPr>
            <p:cNvPr id="123802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29"/>
              <a:ext cx="3696" cy="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802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" y="1931"/>
              <a:ext cx="75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38026" name="Group 10"/>
            <p:cNvGrpSpPr>
              <a:grpSpLocks/>
            </p:cNvGrpSpPr>
            <p:nvPr/>
          </p:nvGrpSpPr>
          <p:grpSpPr bwMode="auto">
            <a:xfrm>
              <a:off x="567" y="3113"/>
              <a:ext cx="1375" cy="455"/>
              <a:chOff x="403" y="2024"/>
              <a:chExt cx="1375" cy="455"/>
            </a:xfrm>
          </p:grpSpPr>
          <p:sp>
            <p:nvSpPr>
              <p:cNvPr id="1238027" name="Line 11"/>
              <p:cNvSpPr>
                <a:spLocks noChangeShapeType="1"/>
              </p:cNvSpPr>
              <p:nvPr/>
            </p:nvSpPr>
            <p:spPr bwMode="auto">
              <a:xfrm flipV="1">
                <a:off x="637" y="2230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28" name="Line 12"/>
              <p:cNvSpPr>
                <a:spLocks noChangeShapeType="1"/>
              </p:cNvSpPr>
              <p:nvPr/>
            </p:nvSpPr>
            <p:spPr bwMode="auto">
              <a:xfrm flipV="1">
                <a:off x="637" y="2230"/>
                <a:ext cx="1" cy="249"/>
              </a:xfrm>
              <a:prstGeom prst="line">
                <a:avLst/>
              </a:prstGeom>
              <a:noFill/>
              <a:ln w="42863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29" name="Freeform 13"/>
              <p:cNvSpPr>
                <a:spLocks/>
              </p:cNvSpPr>
              <p:nvPr/>
            </p:nvSpPr>
            <p:spPr bwMode="auto">
              <a:xfrm>
                <a:off x="578" y="2158"/>
                <a:ext cx="113" cy="9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81" y="54"/>
                  </a:cxn>
                  <a:cxn ang="0">
                    <a:pos x="97" y="75"/>
                  </a:cxn>
                  <a:cxn ang="0">
                    <a:pos x="113" y="97"/>
                  </a:cxn>
                  <a:cxn ang="0">
                    <a:pos x="59" y="81"/>
                  </a:cxn>
                  <a:cxn ang="0">
                    <a:pos x="0" y="97"/>
                  </a:cxn>
                  <a:cxn ang="0">
                    <a:pos x="16" y="75"/>
                  </a:cxn>
                  <a:cxn ang="0">
                    <a:pos x="32" y="54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113" h="97">
                    <a:moveTo>
                      <a:pt x="59" y="0"/>
                    </a:moveTo>
                    <a:lnTo>
                      <a:pt x="81" y="54"/>
                    </a:lnTo>
                    <a:lnTo>
                      <a:pt x="97" y="75"/>
                    </a:lnTo>
                    <a:lnTo>
                      <a:pt x="113" y="97"/>
                    </a:lnTo>
                    <a:lnTo>
                      <a:pt x="59" y="81"/>
                    </a:lnTo>
                    <a:lnTo>
                      <a:pt x="0" y="97"/>
                    </a:lnTo>
                    <a:lnTo>
                      <a:pt x="16" y="75"/>
                    </a:lnTo>
                    <a:lnTo>
                      <a:pt x="32" y="54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0" name="Freeform 14"/>
              <p:cNvSpPr>
                <a:spLocks/>
              </p:cNvSpPr>
              <p:nvPr/>
            </p:nvSpPr>
            <p:spPr bwMode="auto">
              <a:xfrm>
                <a:off x="56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  <a:close/>
                  </a:path>
                </a:pathLst>
              </a:custGeom>
              <a:solidFill>
                <a:srgbClr val="1FFF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1" name="Freeform 15"/>
              <p:cNvSpPr>
                <a:spLocks/>
              </p:cNvSpPr>
              <p:nvPr/>
            </p:nvSpPr>
            <p:spPr bwMode="auto">
              <a:xfrm>
                <a:off x="56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</a:path>
                </a:pathLst>
              </a:custGeom>
              <a:noFill/>
              <a:ln w="42863">
                <a:solidFill>
                  <a:srgbClr val="05D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2" name="Freeform 16"/>
              <p:cNvSpPr>
                <a:spLocks/>
              </p:cNvSpPr>
              <p:nvPr/>
            </p:nvSpPr>
            <p:spPr bwMode="auto">
              <a:xfrm>
                <a:off x="124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  <a:close/>
                  </a:path>
                </a:pathLst>
              </a:custGeom>
              <a:solidFill>
                <a:srgbClr val="1FFF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3" name="Freeform 17"/>
              <p:cNvSpPr>
                <a:spLocks/>
              </p:cNvSpPr>
              <p:nvPr/>
            </p:nvSpPr>
            <p:spPr bwMode="auto">
              <a:xfrm>
                <a:off x="124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</a:path>
                </a:pathLst>
              </a:custGeom>
              <a:noFill/>
              <a:ln w="42863">
                <a:solidFill>
                  <a:srgbClr val="05D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4" name="Line 18"/>
              <p:cNvSpPr>
                <a:spLocks noChangeShapeType="1"/>
              </p:cNvSpPr>
              <p:nvPr/>
            </p:nvSpPr>
            <p:spPr bwMode="auto">
              <a:xfrm>
                <a:off x="403" y="2362"/>
                <a:ext cx="49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5" name="Line 19"/>
              <p:cNvSpPr>
                <a:spLocks noChangeShapeType="1"/>
              </p:cNvSpPr>
              <p:nvPr/>
            </p:nvSpPr>
            <p:spPr bwMode="auto">
              <a:xfrm flipH="1">
                <a:off x="986" y="2359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6" name="Line 20"/>
              <p:cNvSpPr>
                <a:spLocks noChangeShapeType="1"/>
              </p:cNvSpPr>
              <p:nvPr/>
            </p:nvSpPr>
            <p:spPr bwMode="auto">
              <a:xfrm flipV="1">
                <a:off x="975" y="2205"/>
                <a:ext cx="544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7" name="Text Box 21"/>
              <p:cNvSpPr txBox="1">
                <a:spLocks noChangeArrowheads="1"/>
              </p:cNvSpPr>
              <p:nvPr/>
            </p:nvSpPr>
            <p:spPr bwMode="auto">
              <a:xfrm>
                <a:off x="1247" y="2024"/>
                <a:ext cx="5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1" lang="en-US" altLang="ja-JP" sz="1400" b="1">
                    <a:solidFill>
                      <a:schemeClr val="accent2"/>
                    </a:solidFill>
                    <a:latin typeface="Arial" charset="0"/>
                    <a:ea typeface="ＭＳ Ｐゴシック" pitchFamily="50" charset="-128"/>
                  </a:rPr>
                  <a:t>neutron</a:t>
                </a:r>
              </a:p>
            </p:txBody>
          </p:sp>
          <p:sp>
            <p:nvSpPr>
              <p:cNvPr id="1238038" name="AutoShape 22"/>
              <p:cNvSpPr>
                <a:spLocks noChangeArrowheads="1"/>
              </p:cNvSpPr>
              <p:nvPr/>
            </p:nvSpPr>
            <p:spPr bwMode="auto">
              <a:xfrm>
                <a:off x="884" y="2296"/>
                <a:ext cx="113" cy="114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8039" name="Group 23"/>
          <p:cNvGrpSpPr>
            <a:grpSpLocks/>
          </p:cNvGrpSpPr>
          <p:nvPr/>
        </p:nvGrpSpPr>
        <p:grpSpPr bwMode="auto">
          <a:xfrm>
            <a:off x="0" y="2259013"/>
            <a:ext cx="5867400" cy="4610100"/>
            <a:chOff x="2562" y="1416"/>
            <a:chExt cx="3696" cy="2904"/>
          </a:xfrm>
        </p:grpSpPr>
        <p:pic>
          <p:nvPicPr>
            <p:cNvPr id="1238040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62" y="1416"/>
              <a:ext cx="3696" cy="2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8041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0" y="1915"/>
              <a:ext cx="76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38042" name="Group 26"/>
            <p:cNvGrpSpPr>
              <a:grpSpLocks/>
            </p:cNvGrpSpPr>
            <p:nvPr/>
          </p:nvGrpSpPr>
          <p:grpSpPr bwMode="auto">
            <a:xfrm>
              <a:off x="3152" y="3067"/>
              <a:ext cx="1375" cy="590"/>
              <a:chOff x="3424" y="1933"/>
              <a:chExt cx="1375" cy="590"/>
            </a:xfrm>
          </p:grpSpPr>
          <p:grpSp>
            <p:nvGrpSpPr>
              <p:cNvPr id="1238043" name="Group 27"/>
              <p:cNvGrpSpPr>
                <a:grpSpLocks/>
              </p:cNvGrpSpPr>
              <p:nvPr/>
            </p:nvGrpSpPr>
            <p:grpSpPr bwMode="auto">
              <a:xfrm>
                <a:off x="3424" y="2024"/>
                <a:ext cx="1375" cy="455"/>
                <a:chOff x="403" y="2024"/>
                <a:chExt cx="1375" cy="455"/>
              </a:xfrm>
            </p:grpSpPr>
            <p:sp>
              <p:nvSpPr>
                <p:cNvPr id="123804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37" y="2230"/>
                  <a:ext cx="1" cy="249"/>
                </a:xfrm>
                <a:prstGeom prst="line">
                  <a:avLst/>
                </a:prstGeom>
                <a:noFill/>
                <a:ln w="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4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637" y="2230"/>
                  <a:ext cx="1" cy="249"/>
                </a:xfrm>
                <a:prstGeom prst="line">
                  <a:avLst/>
                </a:prstGeom>
                <a:noFill/>
                <a:ln w="42863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46" name="Freeform 30"/>
                <p:cNvSpPr>
                  <a:spLocks/>
                </p:cNvSpPr>
                <p:nvPr/>
              </p:nvSpPr>
              <p:spPr bwMode="auto">
                <a:xfrm>
                  <a:off x="578" y="2158"/>
                  <a:ext cx="113" cy="99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81" y="54"/>
                    </a:cxn>
                    <a:cxn ang="0">
                      <a:pos x="97" y="75"/>
                    </a:cxn>
                    <a:cxn ang="0">
                      <a:pos x="113" y="97"/>
                    </a:cxn>
                    <a:cxn ang="0">
                      <a:pos x="59" y="81"/>
                    </a:cxn>
                    <a:cxn ang="0">
                      <a:pos x="0" y="97"/>
                    </a:cxn>
                    <a:cxn ang="0">
                      <a:pos x="16" y="75"/>
                    </a:cxn>
                    <a:cxn ang="0">
                      <a:pos x="32" y="54"/>
                    </a:cxn>
                    <a:cxn ang="0">
                      <a:pos x="59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113" h="97">
                      <a:moveTo>
                        <a:pt x="59" y="0"/>
                      </a:moveTo>
                      <a:lnTo>
                        <a:pt x="81" y="54"/>
                      </a:lnTo>
                      <a:lnTo>
                        <a:pt x="97" y="75"/>
                      </a:lnTo>
                      <a:lnTo>
                        <a:pt x="113" y="97"/>
                      </a:lnTo>
                      <a:lnTo>
                        <a:pt x="59" y="81"/>
                      </a:lnTo>
                      <a:lnTo>
                        <a:pt x="0" y="97"/>
                      </a:lnTo>
                      <a:lnTo>
                        <a:pt x="16" y="75"/>
                      </a:lnTo>
                      <a:lnTo>
                        <a:pt x="32" y="54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47" name="Freeform 31"/>
                <p:cNvSpPr>
                  <a:spLocks/>
                </p:cNvSpPr>
                <p:nvPr/>
              </p:nvSpPr>
              <p:spPr bwMode="auto">
                <a:xfrm>
                  <a:off x="56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  <a:close/>
                    </a:path>
                  </a:pathLst>
                </a:custGeom>
                <a:solidFill>
                  <a:srgbClr val="1FFF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48" name="Freeform 32"/>
                <p:cNvSpPr>
                  <a:spLocks/>
                </p:cNvSpPr>
                <p:nvPr/>
              </p:nvSpPr>
              <p:spPr bwMode="auto">
                <a:xfrm>
                  <a:off x="56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</a:path>
                  </a:pathLst>
                </a:custGeom>
                <a:noFill/>
                <a:ln w="42863">
                  <a:solidFill>
                    <a:srgbClr val="05D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49" name="Freeform 33"/>
                <p:cNvSpPr>
                  <a:spLocks/>
                </p:cNvSpPr>
                <p:nvPr/>
              </p:nvSpPr>
              <p:spPr bwMode="auto">
                <a:xfrm>
                  <a:off x="124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  <a:close/>
                    </a:path>
                  </a:pathLst>
                </a:custGeom>
                <a:solidFill>
                  <a:srgbClr val="1FFF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50" name="Freeform 34"/>
                <p:cNvSpPr>
                  <a:spLocks/>
                </p:cNvSpPr>
                <p:nvPr/>
              </p:nvSpPr>
              <p:spPr bwMode="auto">
                <a:xfrm>
                  <a:off x="124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</a:path>
                  </a:pathLst>
                </a:custGeom>
                <a:noFill/>
                <a:ln w="42863">
                  <a:solidFill>
                    <a:srgbClr val="05D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51" name="Line 35"/>
                <p:cNvSpPr>
                  <a:spLocks noChangeShapeType="1"/>
                </p:cNvSpPr>
                <p:nvPr/>
              </p:nvSpPr>
              <p:spPr bwMode="auto">
                <a:xfrm>
                  <a:off x="403" y="2362"/>
                  <a:ext cx="49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5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986" y="2359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5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975" y="2205"/>
                  <a:ext cx="544" cy="136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247" y="2024"/>
                  <a:ext cx="53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kumimoji="1" lang="en-US" altLang="ja-JP" sz="1400" b="1">
                      <a:solidFill>
                        <a:schemeClr val="accent2"/>
                      </a:solidFill>
                      <a:latin typeface="Arial" charset="0"/>
                      <a:ea typeface="ＭＳ Ｐゴシック" pitchFamily="50" charset="-128"/>
                    </a:rPr>
                    <a:t>neutron</a:t>
                  </a:r>
                </a:p>
              </p:txBody>
            </p:sp>
            <p:sp>
              <p:nvSpPr>
                <p:cNvPr id="1238055" name="AutoShape 39"/>
                <p:cNvSpPr>
                  <a:spLocks noChangeArrowheads="1"/>
                </p:cNvSpPr>
                <p:nvPr/>
              </p:nvSpPr>
              <p:spPr bwMode="auto">
                <a:xfrm>
                  <a:off x="884" y="2296"/>
                  <a:ext cx="113" cy="114"/>
                </a:xfrm>
                <a:prstGeom prst="irregularSeal1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8056" name="Line 40"/>
              <p:cNvSpPr>
                <a:spLocks noChangeShapeType="1"/>
              </p:cNvSpPr>
              <p:nvPr/>
            </p:nvSpPr>
            <p:spPr bwMode="auto">
              <a:xfrm flipV="1">
                <a:off x="4014" y="2160"/>
                <a:ext cx="136" cy="1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57" name="Line 41"/>
              <p:cNvSpPr>
                <a:spLocks noChangeShapeType="1"/>
              </p:cNvSpPr>
              <p:nvPr/>
            </p:nvSpPr>
            <p:spPr bwMode="auto">
              <a:xfrm>
                <a:off x="4014" y="2432"/>
                <a:ext cx="181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58" name="Line 42"/>
              <p:cNvSpPr>
                <a:spLocks noChangeShapeType="1"/>
              </p:cNvSpPr>
              <p:nvPr/>
            </p:nvSpPr>
            <p:spPr bwMode="auto">
              <a:xfrm flipH="1">
                <a:off x="3787" y="2432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59" name="Line 43"/>
              <p:cNvSpPr>
                <a:spLocks noChangeShapeType="1"/>
              </p:cNvSpPr>
              <p:nvPr/>
            </p:nvSpPr>
            <p:spPr bwMode="auto">
              <a:xfrm flipH="1" flipV="1">
                <a:off x="3787" y="2205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60" name="Text Box 44"/>
              <p:cNvSpPr txBox="1">
                <a:spLocks noChangeArrowheads="1"/>
              </p:cNvSpPr>
              <p:nvPr/>
            </p:nvSpPr>
            <p:spPr bwMode="auto">
              <a:xfrm>
                <a:off x="3742" y="1933"/>
                <a:ext cx="57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1" lang="en-US" altLang="ja-JP" sz="1400" b="1">
                    <a:solidFill>
                      <a:srgbClr val="FF0000"/>
                    </a:solidFill>
                    <a:latin typeface="Arial" charset="0"/>
                    <a:ea typeface="ＭＳ Ｐゴシック" pitchFamily="50" charset="-128"/>
                  </a:rPr>
                  <a:t>charged</a:t>
                </a:r>
              </a:p>
              <a:p>
                <a:pPr algn="l" eaLnBrk="1" hangingPunct="1"/>
                <a:r>
                  <a:rPr kumimoji="1" lang="en-US" altLang="ja-JP" sz="1400" b="1">
                    <a:solidFill>
                      <a:srgbClr val="FF0000"/>
                    </a:solidFill>
                    <a:latin typeface="Arial" charset="0"/>
                    <a:ea typeface="ＭＳ Ｐゴシック" pitchFamily="50" charset="-128"/>
                  </a:rPr>
                  <a:t>particles</a:t>
                </a:r>
              </a:p>
            </p:txBody>
          </p:sp>
        </p:grpSp>
      </p:grpSp>
      <p:graphicFrame>
        <p:nvGraphicFramePr>
          <p:cNvPr id="1238061" name="Group 45"/>
          <p:cNvGraphicFramePr>
            <a:graphicFrameLocks noGrp="1"/>
          </p:cNvGraphicFramePr>
          <p:nvPr/>
        </p:nvGraphicFramePr>
        <p:xfrm>
          <a:off x="6400800" y="4508500"/>
          <a:ext cx="2471738" cy="1941830"/>
        </p:xfrm>
        <a:graphic>
          <a:graphicData uri="http://schemas.openxmlformats.org/drawingml/2006/table">
            <a:tbl>
              <a:tblPr/>
              <a:tblGrid>
                <a:gridCol w="1236663"/>
                <a:gridCol w="1235075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preliminary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A</a:t>
                      </a:r>
                      <a:r>
                        <a:rPr kumimoji="0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N</a:t>
                      </a:r>
                      <a:endParaRPr kumimoji="0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Without MinBias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-6.6 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Arial" charset="0"/>
                        </a:rPr>
                        <a:t>±0.6 %</a:t>
                      </a: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With MinBias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-8.3 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Arial" charset="0"/>
                        </a:rPr>
                        <a:t>±0.4 %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8075" name="Text Box 59"/>
          <p:cNvSpPr txBox="1">
            <a:spLocks noChangeArrowheads="1"/>
          </p:cNvSpPr>
          <p:nvPr/>
        </p:nvSpPr>
        <p:spPr bwMode="auto">
          <a:xfrm>
            <a:off x="6807200" y="4570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kumimoji="1" lang="en-US" altLang="ja-JP" sz="1800">
              <a:solidFill>
                <a:srgbClr val="0066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38077" name="Text Box 61"/>
          <p:cNvSpPr txBox="1">
            <a:spLocks noChangeArrowheads="1"/>
          </p:cNvSpPr>
          <p:nvPr/>
        </p:nvSpPr>
        <p:spPr bwMode="auto">
          <a:xfrm>
            <a:off x="179388" y="99060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Large negative SSA observed for x</a:t>
            </a:r>
            <a:r>
              <a:rPr lang="en-US" baseline="-18000"/>
              <a:t>F</a:t>
            </a:r>
            <a:r>
              <a:rPr lang="en-US"/>
              <a:t>&gt;0, enhanced by requiring concidence with forward charged particles (“MinBias” trigger). </a:t>
            </a:r>
          </a:p>
          <a:p>
            <a:pPr algn="l"/>
            <a:r>
              <a:rPr lang="en-US"/>
              <a:t>No x</a:t>
            </a:r>
            <a:r>
              <a:rPr lang="en-US" baseline="-18000"/>
              <a:t>F</a:t>
            </a:r>
            <a:r>
              <a:rPr lang="en-US"/>
              <a:t> dependence seen.</a:t>
            </a:r>
          </a:p>
        </p:txBody>
      </p:sp>
    </p:spTree>
    <p:custDataLst>
      <p:tags r:id="rId1"/>
    </p:custDataLst>
  </p:cSld>
  <p:clrMapOvr>
    <a:masterClrMapping/>
  </p:clrMapOvr>
  <p:transition advTm="117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3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3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2" grpId="0"/>
      <p:bldP spid="12380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CF87-8550-4ECB-8325-693C39B70468}" type="slidenum">
              <a:rPr lang="en-US"/>
              <a:pPr/>
              <a:t>25</a:t>
            </a:fld>
            <a:endParaRPr lang="en-US"/>
          </a:p>
        </p:txBody>
      </p:sp>
      <p:sp>
        <p:nvSpPr>
          <p:cNvPr id="129946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00A2F5C-F571-40EC-9217-AB28A493510A}" type="slidenum">
              <a:rPr lang="en-US" sz="1400">
                <a:solidFill>
                  <a:schemeClr val="bg2"/>
                </a:solidFill>
              </a:rPr>
              <a:pPr algn="r"/>
              <a:t>25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29946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548047F-9372-4D3C-B43B-28D25C8D7F33}" type="slidenum">
              <a:rPr lang="en-US" sz="1400">
                <a:solidFill>
                  <a:schemeClr val="bg2"/>
                </a:solidFill>
              </a:rPr>
              <a:pPr algn="r"/>
              <a:t>25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2994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Neutron SSA for local polarimetry</a:t>
            </a:r>
          </a:p>
        </p:txBody>
      </p:sp>
      <p:grpSp>
        <p:nvGrpSpPr>
          <p:cNvPr id="1299464" name="Group 3"/>
          <p:cNvGrpSpPr>
            <a:grpSpLocks/>
          </p:cNvGrpSpPr>
          <p:nvPr/>
        </p:nvGrpSpPr>
        <p:grpSpPr bwMode="auto">
          <a:xfrm>
            <a:off x="3810000" y="1524000"/>
            <a:ext cx="5105400" cy="1536700"/>
            <a:chOff x="2208" y="432"/>
            <a:chExt cx="3456" cy="1160"/>
          </a:xfrm>
        </p:grpSpPr>
        <p:pic>
          <p:nvPicPr>
            <p:cNvPr id="1299465" name="Picture 4" descr="an_phi_bn_run83654-836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432"/>
              <a:ext cx="1728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9466" name="Picture 5" descr="an_phi_ys_run83654-8366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432"/>
              <a:ext cx="1728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9467" name="Text Box 6"/>
            <p:cNvSpPr txBox="1">
              <a:spLocks noChangeArrowheads="1"/>
            </p:cNvSpPr>
            <p:nvPr/>
          </p:nvSpPr>
          <p:spPr bwMode="auto">
            <a:xfrm>
              <a:off x="2400" y="1249"/>
              <a:ext cx="42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ja-JP" sz="1800">
                  <a:solidFill>
                    <a:srgbClr val="0000FF"/>
                  </a:solidFill>
                  <a:latin typeface="Arial" charset="0"/>
                  <a:ea typeface="ＭＳ Ｐゴシック" pitchFamily="50" charset="-128"/>
                </a:rPr>
                <a:t>Blue</a:t>
              </a:r>
              <a:endParaRPr lang="en-US" sz="180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299468" name="Text Box 7"/>
            <p:cNvSpPr txBox="1">
              <a:spLocks noChangeArrowheads="1"/>
            </p:cNvSpPr>
            <p:nvPr/>
          </p:nvSpPr>
          <p:spPr bwMode="auto">
            <a:xfrm>
              <a:off x="4128" y="1249"/>
              <a:ext cx="57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ja-JP" sz="1800">
                  <a:solidFill>
                    <a:srgbClr val="FF9900"/>
                  </a:solidFill>
                  <a:latin typeface="Arial" charset="0"/>
                  <a:ea typeface="ＭＳ Ｐゴシック" pitchFamily="50" charset="-128"/>
                </a:rPr>
                <a:t>Yellow</a:t>
              </a:r>
              <a:endParaRPr lang="en-US" sz="1800">
                <a:solidFill>
                  <a:srgbClr val="FF9900"/>
                </a:solidFill>
                <a:latin typeface="Arial" charset="0"/>
              </a:endParaRPr>
            </a:p>
          </p:txBody>
        </p:sp>
      </p:grpSp>
      <p:sp>
        <p:nvSpPr>
          <p:cNvPr id="1299469" name="Text Box 8"/>
          <p:cNvSpPr txBox="1">
            <a:spLocks noChangeArrowheads="1"/>
          </p:cNvSpPr>
          <p:nvPr/>
        </p:nvSpPr>
        <p:spPr bwMode="auto">
          <a:xfrm>
            <a:off x="685800" y="2133600"/>
            <a:ext cx="248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ja-JP" sz="2200">
                <a:ea typeface="ＭＳ Ｐゴシック" pitchFamily="50" charset="-128"/>
              </a:rPr>
              <a:t>Spin Rotators OFF</a:t>
            </a:r>
          </a:p>
          <a:p>
            <a:pPr algn="l" eaLnBrk="1" hangingPunct="1"/>
            <a:r>
              <a:rPr lang="en-US" altLang="ja-JP" sz="2200">
                <a:ea typeface="ＭＳ Ｐゴシック" pitchFamily="50" charset="-128"/>
              </a:rPr>
              <a:t>Vertical polarization</a:t>
            </a:r>
            <a:endParaRPr lang="en-US" sz="220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4822825"/>
            <a:ext cx="8229600" cy="1689100"/>
            <a:chOff x="432" y="3168"/>
            <a:chExt cx="5184" cy="1064"/>
          </a:xfrm>
        </p:grpSpPr>
        <p:grpSp>
          <p:nvGrpSpPr>
            <p:cNvPr id="1299471" name="Group 10"/>
            <p:cNvGrpSpPr>
              <a:grpSpLocks/>
            </p:cNvGrpSpPr>
            <p:nvPr/>
          </p:nvGrpSpPr>
          <p:grpSpPr bwMode="auto">
            <a:xfrm>
              <a:off x="2400" y="3168"/>
              <a:ext cx="3216" cy="1064"/>
              <a:chOff x="2208" y="2928"/>
              <a:chExt cx="3456" cy="1160"/>
            </a:xfrm>
          </p:grpSpPr>
          <p:pic>
            <p:nvPicPr>
              <p:cNvPr id="1299472" name="Picture 11" descr="an_phi_bn_run8768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08" y="2928"/>
                <a:ext cx="1728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9473" name="Picture 12" descr="an_phi_ys_run8768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36" y="2928"/>
                <a:ext cx="1728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99474" name="Text Box 13"/>
              <p:cNvSpPr txBox="1">
                <a:spLocks noChangeArrowheads="1"/>
              </p:cNvSpPr>
              <p:nvPr/>
            </p:nvSpPr>
            <p:spPr bwMode="auto">
              <a:xfrm>
                <a:off x="2400" y="3743"/>
                <a:ext cx="43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ja-JP" sz="1800">
                    <a:solidFill>
                      <a:srgbClr val="0000FF"/>
                    </a:solidFill>
                    <a:latin typeface="Arial" charset="0"/>
                    <a:ea typeface="ＭＳ Ｐゴシック" pitchFamily="50" charset="-128"/>
                  </a:rPr>
                  <a:t>Blue</a:t>
                </a:r>
                <a:endParaRPr lang="en-US" sz="180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299475" name="Text Box 14"/>
              <p:cNvSpPr txBox="1">
                <a:spLocks noChangeArrowheads="1"/>
              </p:cNvSpPr>
              <p:nvPr/>
            </p:nvSpPr>
            <p:spPr bwMode="auto">
              <a:xfrm>
                <a:off x="4128" y="3743"/>
                <a:ext cx="5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ja-JP" sz="1800">
                    <a:solidFill>
                      <a:srgbClr val="FF9900"/>
                    </a:solidFill>
                    <a:latin typeface="Arial" charset="0"/>
                    <a:ea typeface="ＭＳ Ｐゴシック" pitchFamily="50" charset="-128"/>
                  </a:rPr>
                  <a:t>Yellow</a:t>
                </a:r>
                <a:endParaRPr lang="en-US" sz="1800">
                  <a:solidFill>
                    <a:srgbClr val="FF9900"/>
                  </a:solidFill>
                  <a:latin typeface="Arial" charset="0"/>
                </a:endParaRPr>
              </a:p>
            </p:txBody>
          </p:sp>
        </p:grpSp>
        <p:sp>
          <p:nvSpPr>
            <p:cNvPr id="1299476" name="Text Box 15"/>
            <p:cNvSpPr txBox="1">
              <a:spLocks noChangeArrowheads="1"/>
            </p:cNvSpPr>
            <p:nvPr/>
          </p:nvSpPr>
          <p:spPr bwMode="auto">
            <a:xfrm>
              <a:off x="432" y="3360"/>
              <a:ext cx="1988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ja-JP" sz="2200">
                  <a:ea typeface="ＭＳ Ｐゴシック" pitchFamily="50" charset="-128"/>
                </a:rPr>
                <a:t>Spin Rotators ON</a:t>
              </a:r>
            </a:p>
            <a:p>
              <a:pPr algn="l" eaLnBrk="1" hangingPunct="1"/>
              <a:r>
                <a:rPr lang="en-US" altLang="ja-JP" sz="2200">
                  <a:ea typeface="ＭＳ Ｐゴシック" pitchFamily="50" charset="-128"/>
                </a:rPr>
                <a:t>Longitudinal polarization</a:t>
              </a:r>
              <a:endParaRPr lang="en-US" sz="220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2000" y="3222625"/>
            <a:ext cx="8153400" cy="1460500"/>
            <a:chOff x="480" y="2160"/>
            <a:chExt cx="5136" cy="920"/>
          </a:xfrm>
        </p:grpSpPr>
        <p:grpSp>
          <p:nvGrpSpPr>
            <p:cNvPr id="1299478" name="Group 17"/>
            <p:cNvGrpSpPr>
              <a:grpSpLocks/>
            </p:cNvGrpSpPr>
            <p:nvPr/>
          </p:nvGrpSpPr>
          <p:grpSpPr bwMode="auto">
            <a:xfrm>
              <a:off x="2400" y="2160"/>
              <a:ext cx="3216" cy="920"/>
              <a:chOff x="2208" y="1680"/>
              <a:chExt cx="3456" cy="1160"/>
            </a:xfrm>
          </p:grpSpPr>
          <p:pic>
            <p:nvPicPr>
              <p:cNvPr id="1299479" name="Picture 18" descr="an_phi_bn_run86188-8619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08" y="1680"/>
                <a:ext cx="1728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9480" name="Picture 19" descr="an_phi_ys_run86188-8619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36" y="1680"/>
                <a:ext cx="1728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99481" name="Text Box 20"/>
              <p:cNvSpPr txBox="1">
                <a:spLocks noChangeArrowheads="1"/>
              </p:cNvSpPr>
              <p:nvPr/>
            </p:nvSpPr>
            <p:spPr bwMode="auto">
              <a:xfrm>
                <a:off x="2400" y="2496"/>
                <a:ext cx="43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ja-JP" sz="1800">
                    <a:solidFill>
                      <a:srgbClr val="0000FF"/>
                    </a:solidFill>
                    <a:latin typeface="Arial" charset="0"/>
                    <a:ea typeface="ＭＳ Ｐゴシック" pitchFamily="50" charset="-128"/>
                  </a:rPr>
                  <a:t>Blue</a:t>
                </a:r>
                <a:endParaRPr lang="en-US" sz="180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299482" name="Text Box 21"/>
              <p:cNvSpPr txBox="1">
                <a:spLocks noChangeArrowheads="1"/>
              </p:cNvSpPr>
              <p:nvPr/>
            </p:nvSpPr>
            <p:spPr bwMode="auto">
              <a:xfrm>
                <a:off x="4128" y="2496"/>
                <a:ext cx="58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ja-JP" sz="1800">
                    <a:solidFill>
                      <a:srgbClr val="FF9900"/>
                    </a:solidFill>
                    <a:latin typeface="Arial" charset="0"/>
                    <a:ea typeface="ＭＳ Ｐゴシック" pitchFamily="50" charset="-128"/>
                  </a:rPr>
                  <a:t>Yellow</a:t>
                </a:r>
                <a:endParaRPr lang="en-US" sz="1800">
                  <a:solidFill>
                    <a:srgbClr val="FF9900"/>
                  </a:solidFill>
                  <a:latin typeface="Arial" charset="0"/>
                </a:endParaRPr>
              </a:p>
            </p:txBody>
          </p:sp>
        </p:grpSp>
        <p:sp>
          <p:nvSpPr>
            <p:cNvPr id="1299483" name="Text Box 22"/>
            <p:cNvSpPr txBox="1">
              <a:spLocks noChangeArrowheads="1"/>
            </p:cNvSpPr>
            <p:nvPr/>
          </p:nvSpPr>
          <p:spPr bwMode="auto">
            <a:xfrm>
              <a:off x="480" y="2338"/>
              <a:ext cx="147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ja-JP" sz="2200">
                  <a:ea typeface="ＭＳ Ｐゴシック" pitchFamily="50" charset="-128"/>
                </a:rPr>
                <a:t>Spin Rotators ON</a:t>
              </a:r>
            </a:p>
            <a:p>
              <a:pPr algn="l" eaLnBrk="1" hangingPunct="1"/>
              <a:r>
                <a:rPr lang="en-US" altLang="ja-JP" sz="2200">
                  <a:ea typeface="ＭＳ Ｐゴシック" pitchFamily="50" charset="-128"/>
                </a:rPr>
                <a:t>Radial polarization</a:t>
              </a:r>
              <a:endParaRPr lang="en-US" sz="2200"/>
            </a:p>
          </p:txBody>
        </p:sp>
      </p:grpSp>
      <p:sp>
        <p:nvSpPr>
          <p:cNvPr id="1299484" name="Text Box 23"/>
          <p:cNvSpPr txBox="1">
            <a:spLocks noChangeArrowheads="1"/>
          </p:cNvSpPr>
          <p:nvPr/>
        </p:nvSpPr>
        <p:spPr bwMode="auto">
          <a:xfrm>
            <a:off x="5715000" y="26670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1299485" name="Text Box 24"/>
          <p:cNvSpPr txBox="1">
            <a:spLocks noChangeArrowheads="1"/>
          </p:cNvSpPr>
          <p:nvPr/>
        </p:nvSpPr>
        <p:spPr bwMode="auto">
          <a:xfrm>
            <a:off x="4048125" y="1554163"/>
            <a:ext cx="523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A</a:t>
            </a:r>
            <a:r>
              <a:rPr lang="en-US" sz="2200" baseline="-18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4825" y="2895600"/>
            <a:ext cx="8153400" cy="13239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tx1"/>
                </a:solidFill>
              </a:rPr>
              <a:t>Allows measurement of any remaining component in an undesired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5394-E454-41D4-A2A1-2B0A8200F6EF}" type="slidenum">
              <a:rPr lang="en-US"/>
              <a:pPr/>
              <a:t>26</a:t>
            </a:fld>
            <a:endParaRPr lang="en-US"/>
          </a:p>
        </p:txBody>
      </p:sp>
      <p:pic>
        <p:nvPicPr>
          <p:cNvPr id="1240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452688"/>
            <a:ext cx="4240212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0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441575"/>
            <a:ext cx="42672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40073" name="Object 9"/>
          <p:cNvGraphicFramePr>
            <a:graphicFrameLocks noChangeAspect="1"/>
          </p:cNvGraphicFramePr>
          <p:nvPr/>
        </p:nvGraphicFramePr>
        <p:xfrm>
          <a:off x="6019800" y="990600"/>
          <a:ext cx="2484438" cy="1141413"/>
        </p:xfrm>
        <a:graphic>
          <a:graphicData uri="http://schemas.openxmlformats.org/presentationml/2006/ole">
            <p:oleObj spid="_x0000_s1240073" name="数式" r:id="rId6" imgW="939600" imgH="431640" progId="Equation.3">
              <p:embed/>
            </p:oleObj>
          </a:graphicData>
        </a:graphic>
      </p:graphicFrame>
      <p:sp>
        <p:nvSpPr>
          <p:cNvPr id="12400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Forward neutrons at </a:t>
            </a:r>
            <a:r>
              <a:rPr lang="en-US" sz="4000">
                <a:ea typeface="ＭＳ Ｐゴシック" pitchFamily="50" charset="-128"/>
                <a:sym typeface="Symbol" pitchFamily="18" charset="2"/>
              </a:rPr>
              <a:t>other energies</a:t>
            </a:r>
            <a:endParaRPr lang="en-US" altLang="ja-JP" sz="4000">
              <a:ea typeface="ＭＳ Ｐゴシック" pitchFamily="50" charset="-128"/>
            </a:endParaRPr>
          </a:p>
        </p:txBody>
      </p:sp>
      <p:sp>
        <p:nvSpPr>
          <p:cNvPr id="1240076" name="Text Box 12"/>
          <p:cNvSpPr txBox="1">
            <a:spLocks noChangeArrowheads="1"/>
          </p:cNvSpPr>
          <p:nvPr/>
        </p:nvSpPr>
        <p:spPr bwMode="auto">
          <a:xfrm>
            <a:off x="827088" y="2997200"/>
            <a:ext cx="2125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b="1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Arial" charset="0"/>
              </a:rPr>
              <a:t>√s=62.4 GeV</a:t>
            </a:r>
          </a:p>
        </p:txBody>
      </p:sp>
      <p:sp>
        <p:nvSpPr>
          <p:cNvPr id="1240077" name="Text Box 13"/>
          <p:cNvSpPr txBox="1">
            <a:spLocks noChangeArrowheads="1"/>
          </p:cNvSpPr>
          <p:nvPr/>
        </p:nvSpPr>
        <p:spPr bwMode="auto">
          <a:xfrm>
            <a:off x="5335588" y="2997200"/>
            <a:ext cx="204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b="1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Arial" charset="0"/>
              </a:rPr>
              <a:t>√s=410 GeV</a:t>
            </a:r>
          </a:p>
        </p:txBody>
      </p:sp>
      <p:sp>
        <p:nvSpPr>
          <p:cNvPr id="1240078" name="Text Box 14"/>
          <p:cNvSpPr txBox="1">
            <a:spLocks noChangeArrowheads="1"/>
          </p:cNvSpPr>
          <p:nvPr/>
        </p:nvSpPr>
        <p:spPr bwMode="auto">
          <a:xfrm>
            <a:off x="203200" y="1219200"/>
            <a:ext cx="566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Significant forward neutron asymmetries observed down to 62.4 and up to 410 GeV!</a:t>
            </a:r>
          </a:p>
        </p:txBody>
      </p:sp>
      <p:pic>
        <p:nvPicPr>
          <p:cNvPr id="1240079" name="Picture 15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5638800"/>
            <a:ext cx="1371600" cy="539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40080" name="Picture 16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2975" y="5638800"/>
            <a:ext cx="1371600" cy="5397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A223-4DBE-47DC-844C-E4444AAC5FCD}" type="slidenum">
              <a:rPr lang="en-US"/>
              <a:pPr/>
              <a:t>27</a:t>
            </a:fld>
            <a:endParaRPr lang="en-US"/>
          </a:p>
        </p:txBody>
      </p:sp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r>
              <a:rPr lang="en-US" sz="4000"/>
              <a:t>Polarized Collider Development</a:t>
            </a:r>
          </a:p>
        </p:txBody>
      </p:sp>
      <p:graphicFrame>
        <p:nvGraphicFramePr>
          <p:cNvPr id="1269763" name="Group 3"/>
          <p:cNvGraphicFramePr>
            <a:graphicFrameLocks noGrp="1"/>
          </p:cNvGraphicFramePr>
          <p:nvPr>
            <p:ph type="body" idx="1"/>
          </p:nvPr>
        </p:nvGraphicFramePr>
        <p:xfrm>
          <a:off x="228600" y="858838"/>
          <a:ext cx="8763000" cy="5618798"/>
        </p:xfrm>
        <a:graphic>
          <a:graphicData uri="http://schemas.openxmlformats.org/drawingml/2006/table">
            <a:tbl>
              <a:tblPr/>
              <a:tblGrid>
                <a:gridCol w="2366963"/>
                <a:gridCol w="1524000"/>
                <a:gridCol w="1016000"/>
                <a:gridCol w="1052512"/>
                <a:gridCol w="874713"/>
                <a:gridCol w="965200"/>
                <a:gridCol w="963612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2005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2006</a:t>
                      </a:r>
                      <a:endParaRPr kumimoji="0" lang="en-GB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No. of bunches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56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 bunch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0.9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store energy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GeV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100 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100 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1 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1 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peak luminosity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fr-C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cm</a:t>
                      </a:r>
                      <a:r>
                        <a:rPr kumimoji="0" lang="fr-C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r>
                        <a:rPr kumimoji="0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fr-C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  <a:endParaRPr kumimoji="0" lang="en-GB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average luminosity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fr-C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cm</a:t>
                      </a:r>
                      <a:r>
                        <a:rPr kumimoji="0" lang="fr-C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r>
                        <a:rPr kumimoji="0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fr-C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6 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Collision points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average polarization, store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46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47</a:t>
                      </a: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60-65</a:t>
                      </a:r>
                      <a:endParaRPr kumimoji="0" lang="en-GB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060B-72D0-445B-88E2-69C23C6A75C1}" type="slidenum">
              <a:rPr lang="en-US"/>
              <a:pPr/>
              <a:t>28</a:t>
            </a:fld>
            <a:endParaRPr lang="en-US"/>
          </a:p>
        </p:txBody>
      </p: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50" charset="-128"/>
              </a:rPr>
              <a:t>Machine performance: </a:t>
            </a:r>
            <a:br>
              <a:rPr lang="en-US" altLang="ja-JP" sz="4000">
                <a:ea typeface="ＭＳ Ｐゴシック" pitchFamily="50" charset="-128"/>
              </a:rPr>
            </a:br>
            <a:r>
              <a:rPr lang="en-US" altLang="ja-JP" sz="4000">
                <a:ea typeface="ＭＳ Ｐゴシック" pitchFamily="50" charset="-128"/>
              </a:rPr>
              <a:t>Transverse spin running at PHENIX</a:t>
            </a:r>
            <a:endParaRPr lang="en-US" sz="4000">
              <a:ea typeface="ＭＳ Ｐゴシック" pitchFamily="50" charset="-128"/>
            </a:endParaRPr>
          </a:p>
        </p:txBody>
      </p:sp>
      <p:graphicFrame>
        <p:nvGraphicFramePr>
          <p:cNvPr id="1201338" name="Group 186"/>
          <p:cNvGraphicFramePr>
            <a:graphicFrameLocks noGrp="1"/>
          </p:cNvGraphicFramePr>
          <p:nvPr>
            <p:ph sz="half" idx="2"/>
          </p:nvPr>
        </p:nvGraphicFramePr>
        <p:xfrm>
          <a:off x="228600" y="1524000"/>
          <a:ext cx="8915400" cy="4495800"/>
        </p:xfrm>
        <a:graphic>
          <a:graphicData uri="http://schemas.openxmlformats.org/drawingml/2006/table">
            <a:tbl>
              <a:tblPr/>
              <a:tblGrid>
                <a:gridCol w="2057400"/>
                <a:gridCol w="1508125"/>
                <a:gridCol w="1784350"/>
                <a:gridCol w="1781175"/>
                <a:gridCol w="178435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Year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Symbol" pitchFamily="18" charset="2"/>
                        </a:rPr>
                        <a:t>Ö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s [GeV]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Recorded 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Pol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FOM (P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2001 (Run-2)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.15 pb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3.4 nb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2005 (Run-5)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.16 pb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38 nb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2006 (Run-6)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2.7 pb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700 nb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2006 (Run-6)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.02 pb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4.6 nb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FFCC"/>
                          </a:solidFill>
                          <a:effectLst/>
                          <a:latin typeface="Times New Roman" pitchFamily="18" charset="0"/>
                        </a:rPr>
                        <a:t>-1 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2008 (Run-8)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5.2 pb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1100 nb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</a:t>
            </a:r>
            <a:r>
              <a:rPr lang="en-US" dirty="0" err="1"/>
              <a:t>Aidala</a:t>
            </a:r>
            <a:r>
              <a:rPr lang="en-US" dirty="0"/>
              <a:t>, </a:t>
            </a:r>
            <a:r>
              <a:rPr lang="en-US" dirty="0" smtClean="0"/>
              <a:t>SPIN 2010, September 28, 2010</a:t>
            </a:r>
            <a:endParaRPr lang="en-US" dirty="0"/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2937-61E6-470E-86E1-80DEBE75DD6E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174750"/>
            <a:ext cx="6705600" cy="2743200"/>
            <a:chOff x="768" y="681"/>
            <a:chExt cx="4224" cy="1728"/>
          </a:xfrm>
        </p:grpSpPr>
        <p:sp>
          <p:nvSpPr>
            <p:cNvPr id="1414147" name="Rectangle 3"/>
            <p:cNvSpPr>
              <a:spLocks noChangeArrowheads="1"/>
            </p:cNvSpPr>
            <p:nvPr/>
          </p:nvSpPr>
          <p:spPr bwMode="auto">
            <a:xfrm>
              <a:off x="768" y="681"/>
              <a:ext cx="4224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4148" name="Oval 4"/>
            <p:cNvSpPr>
              <a:spLocks noChangeArrowheads="1"/>
            </p:cNvSpPr>
            <p:nvPr/>
          </p:nvSpPr>
          <p:spPr bwMode="auto">
            <a:xfrm>
              <a:off x="1527" y="1875"/>
              <a:ext cx="391" cy="373"/>
            </a:xfrm>
            <a:prstGeom prst="ellipse">
              <a:avLst/>
            </a:prstGeom>
            <a:solidFill>
              <a:srgbClr val="FF85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49" name="Oval 5"/>
            <p:cNvSpPr>
              <a:spLocks noChangeArrowheads="1"/>
            </p:cNvSpPr>
            <p:nvPr/>
          </p:nvSpPr>
          <p:spPr bwMode="auto">
            <a:xfrm>
              <a:off x="1503" y="865"/>
              <a:ext cx="434" cy="417"/>
            </a:xfrm>
            <a:prstGeom prst="ellipse">
              <a:avLst/>
            </a:prstGeom>
            <a:solidFill>
              <a:srgbClr val="9DCE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0" name="Line 6"/>
            <p:cNvSpPr>
              <a:spLocks noChangeShapeType="1"/>
            </p:cNvSpPr>
            <p:nvPr/>
          </p:nvSpPr>
          <p:spPr bwMode="auto">
            <a:xfrm>
              <a:off x="1105" y="977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1" name="Line 7"/>
            <p:cNvSpPr>
              <a:spLocks noChangeShapeType="1"/>
            </p:cNvSpPr>
            <p:nvPr/>
          </p:nvSpPr>
          <p:spPr bwMode="auto">
            <a:xfrm>
              <a:off x="1105" y="1129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2" name="Line 8"/>
            <p:cNvSpPr>
              <a:spLocks noChangeShapeType="1"/>
            </p:cNvSpPr>
            <p:nvPr/>
          </p:nvSpPr>
          <p:spPr bwMode="auto">
            <a:xfrm>
              <a:off x="1115" y="2141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3" name="Line 9"/>
            <p:cNvSpPr>
              <a:spLocks noChangeShapeType="1"/>
            </p:cNvSpPr>
            <p:nvPr/>
          </p:nvSpPr>
          <p:spPr bwMode="auto">
            <a:xfrm>
              <a:off x="1115" y="1993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4" name="Rectangle 10"/>
            <p:cNvSpPr>
              <a:spLocks noChangeArrowheads="1"/>
            </p:cNvSpPr>
            <p:nvPr/>
          </p:nvSpPr>
          <p:spPr bwMode="auto">
            <a:xfrm>
              <a:off x="2561" y="1413"/>
              <a:ext cx="1040" cy="324"/>
            </a:xfrm>
            <a:prstGeom prst="rect">
              <a:avLst/>
            </a:prstGeom>
            <a:noFill/>
            <a:ln w="19050">
              <a:solidFill>
                <a:srgbClr val="00E00B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5" name="Line 11"/>
            <p:cNvSpPr>
              <a:spLocks noChangeShapeType="1"/>
            </p:cNvSpPr>
            <p:nvPr/>
          </p:nvSpPr>
          <p:spPr bwMode="auto">
            <a:xfrm>
              <a:off x="1937" y="1125"/>
              <a:ext cx="641" cy="4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6" name="Line 12"/>
            <p:cNvSpPr>
              <a:spLocks noChangeShapeType="1"/>
            </p:cNvSpPr>
            <p:nvPr/>
          </p:nvSpPr>
          <p:spPr bwMode="auto">
            <a:xfrm flipV="1">
              <a:off x="1874" y="751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7" name="Line 13"/>
            <p:cNvSpPr>
              <a:spLocks noChangeShapeType="1"/>
            </p:cNvSpPr>
            <p:nvPr/>
          </p:nvSpPr>
          <p:spPr bwMode="auto">
            <a:xfrm>
              <a:off x="1889" y="2177"/>
              <a:ext cx="29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8" name="Line 14"/>
            <p:cNvSpPr>
              <a:spLocks noChangeShapeType="1"/>
            </p:cNvSpPr>
            <p:nvPr/>
          </p:nvSpPr>
          <p:spPr bwMode="auto">
            <a:xfrm>
              <a:off x="1869" y="2193"/>
              <a:ext cx="29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9" name="Line 15"/>
            <p:cNvSpPr>
              <a:spLocks noChangeShapeType="1"/>
            </p:cNvSpPr>
            <p:nvPr/>
          </p:nvSpPr>
          <p:spPr bwMode="auto">
            <a:xfrm>
              <a:off x="1849" y="2217"/>
              <a:ext cx="29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0" name="Line 16"/>
            <p:cNvSpPr>
              <a:spLocks noChangeShapeType="1"/>
            </p:cNvSpPr>
            <p:nvPr/>
          </p:nvSpPr>
          <p:spPr bwMode="auto">
            <a:xfrm flipV="1">
              <a:off x="1911" y="789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1" name="Line 17"/>
            <p:cNvSpPr>
              <a:spLocks noChangeShapeType="1"/>
            </p:cNvSpPr>
            <p:nvPr/>
          </p:nvSpPr>
          <p:spPr bwMode="auto">
            <a:xfrm flipV="1">
              <a:off x="1901" y="759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2" name="Line 18"/>
            <p:cNvSpPr>
              <a:spLocks noChangeShapeType="1"/>
            </p:cNvSpPr>
            <p:nvPr/>
          </p:nvSpPr>
          <p:spPr bwMode="auto">
            <a:xfrm flipV="1">
              <a:off x="1865" y="733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3" name="Text Box 19"/>
            <p:cNvSpPr txBox="1">
              <a:spLocks noChangeArrowheads="1"/>
            </p:cNvSpPr>
            <p:nvPr/>
          </p:nvSpPr>
          <p:spPr bwMode="auto">
            <a:xfrm>
              <a:off x="2351" y="1195"/>
              <a:ext cx="17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 b="1">
                  <a:solidFill>
                    <a:schemeClr val="accent2"/>
                  </a:solidFill>
                  <a:latin typeface="Comic Sans MS" pitchFamily="66" charset="0"/>
                </a:rPr>
                <a:t>Hard Scattering Process</a:t>
              </a:r>
            </a:p>
          </p:txBody>
        </p:sp>
        <p:sp>
          <p:nvSpPr>
            <p:cNvPr id="1414164" name="Line 20"/>
            <p:cNvSpPr>
              <a:spLocks noChangeShapeType="1"/>
            </p:cNvSpPr>
            <p:nvPr/>
          </p:nvSpPr>
          <p:spPr bwMode="auto">
            <a:xfrm>
              <a:off x="2578" y="1592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4165" name="Object 21"/>
            <p:cNvGraphicFramePr>
              <a:graphicFrameLocks noChangeAspect="1"/>
            </p:cNvGraphicFramePr>
            <p:nvPr/>
          </p:nvGraphicFramePr>
          <p:xfrm>
            <a:off x="1255" y="1784"/>
            <a:ext cx="123" cy="174"/>
          </p:xfrm>
          <a:graphic>
            <a:graphicData uri="http://schemas.openxmlformats.org/presentationml/2006/ole">
              <p:oleObj spid="_x0000_s1446915" name="Equation" r:id="rId4" imgW="152280" imgH="215640" progId="">
                <p:embed/>
              </p:oleObj>
            </a:graphicData>
          </a:graphic>
        </p:graphicFrame>
        <p:graphicFrame>
          <p:nvGraphicFramePr>
            <p:cNvPr id="1414166" name="Object 22"/>
            <p:cNvGraphicFramePr>
              <a:graphicFrameLocks noChangeAspect="1"/>
            </p:cNvGraphicFramePr>
            <p:nvPr/>
          </p:nvGraphicFramePr>
          <p:xfrm>
            <a:off x="1954" y="1634"/>
            <a:ext cx="246" cy="174"/>
          </p:xfrm>
          <a:graphic>
            <a:graphicData uri="http://schemas.openxmlformats.org/presentationml/2006/ole">
              <p:oleObj spid="_x0000_s1446916" name="Equation" r:id="rId5" imgW="304560" imgH="215640" progId="">
                <p:embed/>
              </p:oleObj>
            </a:graphicData>
          </a:graphic>
        </p:graphicFrame>
        <p:graphicFrame>
          <p:nvGraphicFramePr>
            <p:cNvPr id="1414167" name="Object 23"/>
            <p:cNvGraphicFramePr>
              <a:graphicFrameLocks noChangeAspect="1"/>
            </p:cNvGraphicFramePr>
            <p:nvPr/>
          </p:nvGraphicFramePr>
          <p:xfrm>
            <a:off x="1287" y="776"/>
            <a:ext cx="113" cy="174"/>
          </p:xfrm>
          <a:graphic>
            <a:graphicData uri="http://schemas.openxmlformats.org/presentationml/2006/ole">
              <p:oleObj spid="_x0000_s1446917" name="Equation" r:id="rId6" imgW="139680" imgH="215640" progId="">
                <p:embed/>
              </p:oleObj>
            </a:graphicData>
          </a:graphic>
        </p:graphicFrame>
        <p:graphicFrame>
          <p:nvGraphicFramePr>
            <p:cNvPr id="1414168" name="Object 24"/>
            <p:cNvGraphicFramePr>
              <a:graphicFrameLocks noChangeAspect="1"/>
            </p:cNvGraphicFramePr>
            <p:nvPr/>
          </p:nvGraphicFramePr>
          <p:xfrm>
            <a:off x="2150" y="1112"/>
            <a:ext cx="225" cy="174"/>
          </p:xfrm>
          <a:graphic>
            <a:graphicData uri="http://schemas.openxmlformats.org/presentationml/2006/ole">
              <p:oleObj spid="_x0000_s1446918" name="Equation" r:id="rId7" imgW="279360" imgH="215640" progId="">
                <p:embed/>
              </p:oleObj>
            </a:graphicData>
          </a:graphic>
        </p:graphicFrame>
        <p:grpSp>
          <p:nvGrpSpPr>
            <p:cNvPr id="3" name="Group 25"/>
            <p:cNvGrpSpPr>
              <a:grpSpLocks/>
            </p:cNvGrpSpPr>
            <p:nvPr/>
          </p:nvGrpSpPr>
          <p:grpSpPr bwMode="auto">
            <a:xfrm rot="-1546555">
              <a:off x="1884" y="1844"/>
              <a:ext cx="444" cy="122"/>
              <a:chOff x="2291" y="2513"/>
              <a:chExt cx="1199" cy="188"/>
            </a:xfrm>
          </p:grpSpPr>
          <p:sp>
            <p:nvSpPr>
              <p:cNvPr id="1414170" name="Freeform 26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1" name="Freeform 27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2" name="Freeform 28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3" name="Freeform 29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4" name="Freeform 30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4175" name="Line 31"/>
            <p:cNvSpPr>
              <a:spLocks noChangeShapeType="1"/>
            </p:cNvSpPr>
            <p:nvPr/>
          </p:nvSpPr>
          <p:spPr bwMode="auto">
            <a:xfrm flipV="1">
              <a:off x="3909" y="1363"/>
              <a:ext cx="145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6" name="Line 32"/>
            <p:cNvSpPr>
              <a:spLocks noChangeShapeType="1"/>
            </p:cNvSpPr>
            <p:nvPr/>
          </p:nvSpPr>
          <p:spPr bwMode="auto">
            <a:xfrm>
              <a:off x="3954" y="1414"/>
              <a:ext cx="13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7" name="Line 33"/>
            <p:cNvSpPr>
              <a:spLocks noChangeShapeType="1"/>
            </p:cNvSpPr>
            <p:nvPr/>
          </p:nvSpPr>
          <p:spPr bwMode="auto">
            <a:xfrm rot="20991552" flipV="1">
              <a:off x="3849" y="1095"/>
              <a:ext cx="28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8" name="Line 34"/>
            <p:cNvSpPr>
              <a:spLocks noChangeShapeType="1"/>
            </p:cNvSpPr>
            <p:nvPr/>
          </p:nvSpPr>
          <p:spPr bwMode="auto">
            <a:xfrm flipV="1">
              <a:off x="3905" y="951"/>
              <a:ext cx="55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9" name="Line 35"/>
            <p:cNvSpPr>
              <a:spLocks noChangeShapeType="1"/>
            </p:cNvSpPr>
            <p:nvPr/>
          </p:nvSpPr>
          <p:spPr bwMode="auto">
            <a:xfrm flipV="1">
              <a:off x="3912" y="1239"/>
              <a:ext cx="96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80" name="Line 36"/>
            <p:cNvSpPr>
              <a:spLocks noChangeShapeType="1"/>
            </p:cNvSpPr>
            <p:nvPr/>
          </p:nvSpPr>
          <p:spPr bwMode="auto">
            <a:xfrm flipV="1">
              <a:off x="3877" y="1095"/>
              <a:ext cx="35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81" name="Line 37"/>
            <p:cNvSpPr>
              <a:spLocks noChangeShapeType="1"/>
            </p:cNvSpPr>
            <p:nvPr/>
          </p:nvSpPr>
          <p:spPr bwMode="auto">
            <a:xfrm flipV="1">
              <a:off x="3901" y="921"/>
              <a:ext cx="155" cy="4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 rot="-1546555">
              <a:off x="2250" y="1664"/>
              <a:ext cx="444" cy="122"/>
              <a:chOff x="2291" y="2513"/>
              <a:chExt cx="1199" cy="188"/>
            </a:xfrm>
          </p:grpSpPr>
          <p:sp>
            <p:nvSpPr>
              <p:cNvPr id="1414183" name="Freeform 39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4" name="Freeform 40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5" name="Freeform 41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6" name="Freeform 42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7" name="Freeform 43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414188" name="Object 44"/>
            <p:cNvGraphicFramePr>
              <a:graphicFrameLocks noChangeAspect="1"/>
            </p:cNvGraphicFramePr>
            <p:nvPr/>
          </p:nvGraphicFramePr>
          <p:xfrm>
            <a:off x="3014" y="1439"/>
            <a:ext cx="103" cy="154"/>
          </p:xfrm>
          <a:graphic>
            <a:graphicData uri="http://schemas.openxmlformats.org/presentationml/2006/ole">
              <p:oleObj spid="_x0000_s1446919" name="Equation" r:id="rId8" imgW="126720" imgH="190440" progId="">
                <p:embed/>
              </p:oleObj>
            </a:graphicData>
          </a:graphic>
        </p:graphicFrame>
        <p:sp>
          <p:nvSpPr>
            <p:cNvPr id="1414189" name="Line 45"/>
            <p:cNvSpPr>
              <a:spLocks noChangeShapeType="1"/>
            </p:cNvSpPr>
            <p:nvPr/>
          </p:nvSpPr>
          <p:spPr bwMode="auto">
            <a:xfrm flipV="1">
              <a:off x="3543" y="1408"/>
              <a:ext cx="342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aphicFrame>
          <p:nvGraphicFramePr>
            <p:cNvPr id="1414190" name="Object 46"/>
            <p:cNvGraphicFramePr>
              <a:graphicFrameLocks noChangeAspect="1"/>
            </p:cNvGraphicFramePr>
            <p:nvPr/>
          </p:nvGraphicFramePr>
          <p:xfrm>
            <a:off x="2784" y="1785"/>
            <a:ext cx="572" cy="262"/>
          </p:xfrm>
          <a:graphic>
            <a:graphicData uri="http://schemas.openxmlformats.org/presentationml/2006/ole">
              <p:oleObj spid="_x0000_s1446920" name="Equation" r:id="rId9" imgW="444240" imgH="203040" progId="Equation.3">
                <p:embed/>
              </p:oleObj>
            </a:graphicData>
          </a:graphic>
        </p:graphicFrame>
        <p:grpSp>
          <p:nvGrpSpPr>
            <p:cNvPr id="5" name="Group 47"/>
            <p:cNvGrpSpPr>
              <a:grpSpLocks/>
            </p:cNvGrpSpPr>
            <p:nvPr/>
          </p:nvGrpSpPr>
          <p:grpSpPr bwMode="auto">
            <a:xfrm rot="1595871">
              <a:off x="3531" y="1650"/>
              <a:ext cx="444" cy="122"/>
              <a:chOff x="2291" y="2513"/>
              <a:chExt cx="1199" cy="188"/>
            </a:xfrm>
          </p:grpSpPr>
          <p:sp>
            <p:nvSpPr>
              <p:cNvPr id="1414192" name="Freeform 48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3" name="Freeform 49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4" name="Freeform 50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5" name="Freeform 51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6" name="Freeform 52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4197" name="Line 53"/>
            <p:cNvSpPr>
              <a:spLocks noChangeShapeType="1"/>
            </p:cNvSpPr>
            <p:nvPr/>
          </p:nvSpPr>
          <p:spPr bwMode="auto">
            <a:xfrm>
              <a:off x="3936" y="1833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98" name="Line 54"/>
            <p:cNvSpPr>
              <a:spLocks noChangeShapeType="1"/>
            </p:cNvSpPr>
            <p:nvPr/>
          </p:nvSpPr>
          <p:spPr bwMode="auto">
            <a:xfrm rot="-608448">
              <a:off x="3935" y="1758"/>
              <a:ext cx="24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99" name="Line 55"/>
            <p:cNvSpPr>
              <a:spLocks noChangeShapeType="1"/>
            </p:cNvSpPr>
            <p:nvPr/>
          </p:nvSpPr>
          <p:spPr bwMode="auto">
            <a:xfrm rot="-608448">
              <a:off x="3943" y="1786"/>
              <a:ext cx="284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200" name="Line 56"/>
            <p:cNvSpPr>
              <a:spLocks noChangeShapeType="1"/>
            </p:cNvSpPr>
            <p:nvPr/>
          </p:nvSpPr>
          <p:spPr bwMode="auto">
            <a:xfrm rot="-608448">
              <a:off x="3932" y="1845"/>
              <a:ext cx="99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201" name="Line 57"/>
            <p:cNvSpPr>
              <a:spLocks noChangeShapeType="1"/>
            </p:cNvSpPr>
            <p:nvPr/>
          </p:nvSpPr>
          <p:spPr bwMode="auto">
            <a:xfrm>
              <a:off x="3948" y="1778"/>
              <a:ext cx="13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202" name="Line 58"/>
            <p:cNvSpPr>
              <a:spLocks noChangeShapeType="1"/>
            </p:cNvSpPr>
            <p:nvPr/>
          </p:nvSpPr>
          <p:spPr bwMode="auto">
            <a:xfrm>
              <a:off x="3936" y="1833"/>
              <a:ext cx="10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4203" name="Object 59"/>
            <p:cNvGraphicFramePr>
              <a:graphicFrameLocks noChangeAspect="1"/>
            </p:cNvGraphicFramePr>
            <p:nvPr/>
          </p:nvGraphicFramePr>
          <p:xfrm>
            <a:off x="4080" y="816"/>
            <a:ext cx="538" cy="320"/>
          </p:xfrm>
          <a:graphic>
            <a:graphicData uri="http://schemas.openxmlformats.org/presentationml/2006/ole">
              <p:oleObj spid="_x0000_s1446921" name="Equation" r:id="rId10" imgW="469800" imgH="279360" progId="Equation.3">
                <p:embed/>
              </p:oleObj>
            </a:graphicData>
          </a:graphic>
        </p:graphicFrame>
        <p:sp>
          <p:nvSpPr>
            <p:cNvPr id="1414204" name="Text Box 60"/>
            <p:cNvSpPr txBox="1">
              <a:spLocks noChangeArrowheads="1"/>
            </p:cNvSpPr>
            <p:nvPr/>
          </p:nvSpPr>
          <p:spPr bwMode="auto">
            <a:xfrm>
              <a:off x="4272" y="182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414205" name="Text Box 61"/>
            <p:cNvSpPr txBox="1">
              <a:spLocks noChangeArrowheads="1"/>
            </p:cNvSpPr>
            <p:nvPr/>
          </p:nvSpPr>
          <p:spPr bwMode="auto">
            <a:xfrm>
              <a:off x="1495" y="969"/>
              <a:ext cx="4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q(x</a:t>
              </a:r>
              <a:r>
                <a:rPr lang="en-US" sz="1800" baseline="-18000">
                  <a:solidFill>
                    <a:schemeClr val="tx1"/>
                  </a:solidFill>
                  <a:latin typeface="Comic Sans MS" pitchFamily="66" charset="0"/>
                </a:rPr>
                <a:t>1</a:t>
              </a:r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1414206" name="Text Box 62"/>
            <p:cNvSpPr txBox="1">
              <a:spLocks noChangeArrowheads="1"/>
            </p:cNvSpPr>
            <p:nvPr/>
          </p:nvSpPr>
          <p:spPr bwMode="auto">
            <a:xfrm>
              <a:off x="1527" y="1929"/>
              <a:ext cx="4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g(x</a:t>
              </a:r>
              <a:r>
                <a:rPr lang="en-US" sz="1800" baseline="-18000">
                  <a:solidFill>
                    <a:schemeClr val="tx1"/>
                  </a:solidFill>
                  <a:latin typeface="Comic Sans MS" pitchFamily="66" charset="0"/>
                </a:rPr>
                <a:t>2</a:t>
              </a:r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)</a:t>
              </a:r>
            </a:p>
          </p:txBody>
        </p:sp>
      </p:grpSp>
      <p:sp>
        <p:nvSpPr>
          <p:cNvPr id="1414208" name="Rectangle 6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/>
              <a:t>Predictive Power of pdf’s: </a:t>
            </a:r>
            <a:br>
              <a:rPr lang="en-US" sz="3600"/>
            </a:br>
            <a:r>
              <a:rPr lang="en-US" sz="3000"/>
              <a:t>Factorization and Universality in Perturbative QCD</a:t>
            </a:r>
          </a:p>
        </p:txBody>
      </p:sp>
      <p:sp>
        <p:nvSpPr>
          <p:cNvPr id="1414209" name="Rectangle 65"/>
          <p:cNvSpPr>
            <a:spLocks noChangeArrowheads="1"/>
          </p:cNvSpPr>
          <p:nvPr/>
        </p:nvSpPr>
        <p:spPr bwMode="auto">
          <a:xfrm>
            <a:off x="381000" y="4649788"/>
            <a:ext cx="8458200" cy="1979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</a:pPr>
            <a:r>
              <a:rPr lang="en-US" dirty="0"/>
              <a:t>“Hard” probes  have predictable </a:t>
            </a:r>
            <a:r>
              <a:rPr lang="en-US" dirty="0" smtClean="0"/>
              <a:t>rates </a:t>
            </a:r>
            <a:r>
              <a:rPr lang="en-US" dirty="0"/>
              <a:t>given:</a:t>
            </a:r>
          </a:p>
          <a:p>
            <a:pPr marL="1143000" lvl="2" indent="-228600" algn="l">
              <a:spcBef>
                <a:spcPct val="20000"/>
              </a:spcBef>
              <a:buClr>
                <a:srgbClr val="500093"/>
              </a:buClr>
              <a:buFontTx/>
              <a:buChar char="–"/>
            </a:pPr>
            <a:r>
              <a:rPr lang="en-US" sz="2000" dirty="0">
                <a:solidFill>
                  <a:srgbClr val="FF85FF"/>
                </a:solidFill>
              </a:rPr>
              <a:t>Parton distribution functions (need experimental</a:t>
            </a:r>
            <a:r>
              <a:rPr lang="en-US" sz="2000" b="1" dirty="0">
                <a:solidFill>
                  <a:srgbClr val="FF85FF"/>
                </a:solidFill>
              </a:rPr>
              <a:t> </a:t>
            </a:r>
            <a:r>
              <a:rPr lang="en-US" sz="2000" dirty="0">
                <a:solidFill>
                  <a:srgbClr val="FF85FF"/>
                </a:solidFill>
              </a:rPr>
              <a:t>input)</a:t>
            </a:r>
          </a:p>
          <a:p>
            <a:pPr marL="1143000" lvl="2" indent="-228600" algn="l">
              <a:spcBef>
                <a:spcPct val="20000"/>
              </a:spcBef>
              <a:buClr>
                <a:srgbClr val="500093"/>
              </a:buClr>
              <a:buFontTx/>
              <a:buChar char="–"/>
            </a:pPr>
            <a:r>
              <a:rPr lang="en-US" sz="2000" dirty="0" err="1">
                <a:solidFill>
                  <a:srgbClr val="00FF00"/>
                </a:solidFill>
              </a:rPr>
              <a:t>Partonic</a:t>
            </a:r>
            <a:r>
              <a:rPr lang="en-US" sz="2000" dirty="0">
                <a:solidFill>
                  <a:srgbClr val="00FF00"/>
                </a:solidFill>
              </a:rPr>
              <a:t> hard scattering rates (calculable in </a:t>
            </a:r>
            <a:r>
              <a:rPr lang="en-US" sz="2000" dirty="0" err="1">
                <a:solidFill>
                  <a:srgbClr val="00FF00"/>
                </a:solidFill>
              </a:rPr>
              <a:t>pQCD</a:t>
            </a:r>
            <a:r>
              <a:rPr lang="en-US" sz="2000" dirty="0">
                <a:solidFill>
                  <a:srgbClr val="00FF00"/>
                </a:solidFill>
              </a:rPr>
              <a:t>)</a:t>
            </a:r>
          </a:p>
          <a:p>
            <a:pPr marL="1143000" lvl="2" indent="-228600" algn="l">
              <a:spcBef>
                <a:spcPct val="20000"/>
              </a:spcBef>
              <a:buClr>
                <a:srgbClr val="500093"/>
              </a:buClr>
              <a:buFontTx/>
              <a:buChar char="–"/>
            </a:pPr>
            <a:r>
              <a:rPr lang="en-US" sz="2000" dirty="0">
                <a:solidFill>
                  <a:srgbClr val="00FFCC"/>
                </a:solidFill>
              </a:rPr>
              <a:t>Fragmentation functions (need experimental input)</a:t>
            </a:r>
          </a:p>
        </p:txBody>
      </p:sp>
      <p:graphicFrame>
        <p:nvGraphicFramePr>
          <p:cNvPr id="1414213" name="Object 69"/>
          <p:cNvGraphicFramePr>
            <a:graphicFrameLocks noChangeAspect="1"/>
          </p:cNvGraphicFramePr>
          <p:nvPr/>
        </p:nvGraphicFramePr>
        <p:xfrm>
          <a:off x="304800" y="3859213"/>
          <a:ext cx="8486775" cy="746125"/>
        </p:xfrm>
        <a:graphic>
          <a:graphicData uri="http://schemas.openxmlformats.org/presentationml/2006/ole">
            <p:oleObj spid="_x0000_s1446914" name="Equation" r:id="rId11" imgW="3174840" imgH="279360" progId="Equation.3">
              <p:embed/>
            </p:oleObj>
          </a:graphicData>
        </a:graphic>
      </p:graphicFrame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7239000" y="4702175"/>
            <a:ext cx="1371600" cy="1695450"/>
            <a:chOff x="4560" y="2962"/>
            <a:chExt cx="864" cy="1068"/>
          </a:xfrm>
        </p:grpSpPr>
        <p:sp>
          <p:nvSpPr>
            <p:cNvPr id="1414211" name="Rectangle 67"/>
            <p:cNvSpPr>
              <a:spLocks noChangeArrowheads="1"/>
            </p:cNvSpPr>
            <p:nvPr/>
          </p:nvSpPr>
          <p:spPr bwMode="auto">
            <a:xfrm rot="5400000">
              <a:off x="4592" y="3198"/>
              <a:ext cx="1068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Universality</a:t>
              </a:r>
            </a:p>
            <a:p>
              <a:pPr eaLnBrk="1" hangingPunct="1"/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(Process </a:t>
              </a:r>
            </a:p>
            <a:p>
              <a:pPr eaLnBrk="1" hangingPunct="1"/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independence)</a:t>
              </a:r>
            </a:p>
          </p:txBody>
        </p:sp>
        <p:sp>
          <p:nvSpPr>
            <p:cNvPr id="1414212" name="AutoShape 68"/>
            <p:cNvSpPr>
              <a:spLocks/>
            </p:cNvSpPr>
            <p:nvPr/>
          </p:nvSpPr>
          <p:spPr bwMode="auto">
            <a:xfrm>
              <a:off x="4560" y="3024"/>
              <a:ext cx="240" cy="912"/>
            </a:xfrm>
            <a:prstGeom prst="rightBrace">
              <a:avLst>
                <a:gd name="adj1" fmla="val 31667"/>
                <a:gd name="adj2" fmla="val 50000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3200" b="1">
                <a:solidFill>
                  <a:srgbClr val="500093"/>
                </a:solidFill>
                <a:latin typeface="Symbol" pitchFamily="18" charset="2"/>
              </a:endParaRPr>
            </a:p>
          </p:txBody>
        </p:sp>
      </p:grpSp>
      <p:sp>
        <p:nvSpPr>
          <p:cNvPr id="1414214" name="Line 70"/>
          <p:cNvSpPr>
            <a:spLocks noChangeShapeType="1"/>
          </p:cNvSpPr>
          <p:nvPr/>
        </p:nvSpPr>
        <p:spPr bwMode="auto">
          <a:xfrm>
            <a:off x="5638800" y="4594225"/>
            <a:ext cx="152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15" name="Line 71"/>
          <p:cNvSpPr>
            <a:spLocks noChangeShapeType="1"/>
          </p:cNvSpPr>
          <p:nvPr/>
        </p:nvSpPr>
        <p:spPr bwMode="auto">
          <a:xfrm flipV="1">
            <a:off x="7620000" y="4594225"/>
            <a:ext cx="1066800" cy="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16" name="Line 72"/>
          <p:cNvSpPr>
            <a:spLocks noChangeShapeType="1"/>
          </p:cNvSpPr>
          <p:nvPr/>
        </p:nvSpPr>
        <p:spPr bwMode="auto">
          <a:xfrm flipV="1">
            <a:off x="6477000" y="1890713"/>
            <a:ext cx="762000" cy="14287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17" name="Line 73"/>
          <p:cNvSpPr>
            <a:spLocks noChangeShapeType="1"/>
          </p:cNvSpPr>
          <p:nvPr/>
        </p:nvSpPr>
        <p:spPr bwMode="auto">
          <a:xfrm flipV="1">
            <a:off x="4495800" y="3338513"/>
            <a:ext cx="762000" cy="142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07" name="Line 63"/>
          <p:cNvSpPr>
            <a:spLocks noChangeShapeType="1"/>
          </p:cNvSpPr>
          <p:nvPr/>
        </p:nvSpPr>
        <p:spPr bwMode="auto">
          <a:xfrm>
            <a:off x="3048000" y="4584357"/>
            <a:ext cx="2209800" cy="0"/>
          </a:xfrm>
          <a:prstGeom prst="line">
            <a:avLst/>
          </a:prstGeom>
          <a:noFill/>
          <a:ln w="38100">
            <a:solidFill>
              <a:srgbClr val="FF85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1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1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1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1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1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1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1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214" grpId="0" animBg="1"/>
      <p:bldP spid="1414215" grpId="0" animBg="1"/>
      <p:bldP spid="1414216" grpId="0" animBg="1"/>
      <p:bldP spid="1414217" grpId="0" animBg="1"/>
      <p:bldP spid="14142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err="1" smtClean="0"/>
              <a:t>Midrapidity</a:t>
            </a:r>
            <a:r>
              <a:rPr lang="en-US" sz="4200" dirty="0" smtClean="0"/>
              <a:t> </a:t>
            </a:r>
            <a:r>
              <a:rPr lang="en-US" sz="4200" dirty="0" err="1" smtClean="0"/>
              <a:t>pion</a:t>
            </a:r>
            <a:r>
              <a:rPr lang="en-US" sz="4200" dirty="0" smtClean="0"/>
              <a:t> production at 200 and 500 </a:t>
            </a:r>
            <a:r>
              <a:rPr lang="en-US" sz="4200" dirty="0" err="1" smtClean="0"/>
              <a:t>GeV</a:t>
            </a:r>
            <a:r>
              <a:rPr lang="en-US" sz="4200" dirty="0" smtClean="0"/>
              <a:t> compared to NLO </a:t>
            </a:r>
            <a:r>
              <a:rPr lang="en-US" sz="4200" dirty="0" err="1" smtClean="0"/>
              <a:t>pQCD</a:t>
            </a:r>
            <a:endParaRPr lang="en-US" sz="4200" dirty="0"/>
          </a:p>
        </p:txBody>
      </p:sp>
      <p:pic>
        <p:nvPicPr>
          <p:cNvPr id="6" name="Content Placeholder 5" descr="pi0_500Ge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81957" y="1212926"/>
            <a:ext cx="3973866" cy="508264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28F-00F2-40AE-BCF8-CDCE0F0AA4B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1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6024"/>
            <a:ext cx="38862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HENIX bi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606292"/>
            <a:ext cx="1129004" cy="3688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43000" y="1190172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200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2835" y="1186542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500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71600" y="1524000"/>
            <a:ext cx="6248400" cy="4154984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Reasonable description of polarization-averaged cross sections at these energies using </a:t>
            </a:r>
            <a:r>
              <a:rPr lang="en-US" dirty="0" err="1" smtClean="0">
                <a:solidFill>
                  <a:schemeClr val="tx1"/>
                </a:solidFill>
              </a:rPr>
              <a:t>pdfs</a:t>
            </a:r>
            <a:r>
              <a:rPr lang="en-US" dirty="0" smtClean="0">
                <a:solidFill>
                  <a:schemeClr val="tx1"/>
                </a:solidFill>
              </a:rPr>
              <a:t> and FFs constrained by previous world data.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Note that cross sections for inclusive </a:t>
            </a:r>
            <a:r>
              <a:rPr lang="en-US" dirty="0" err="1" smtClean="0">
                <a:solidFill>
                  <a:schemeClr val="tx1"/>
                </a:solidFill>
              </a:rPr>
              <a:t>hadron</a:t>
            </a:r>
            <a:r>
              <a:rPr lang="en-US" dirty="0" smtClean="0">
                <a:solidFill>
                  <a:schemeClr val="tx1"/>
                </a:solidFill>
              </a:rPr>
              <a:t> production at RHIC are now being included in global analyses to constrain fragmentation functions!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Better knowledge of fragmentation functions in turn allows for tighter constraints on polarized </a:t>
            </a:r>
            <a:r>
              <a:rPr lang="en-US" dirty="0" err="1" smtClean="0">
                <a:solidFill>
                  <a:schemeClr val="tx1"/>
                </a:solidFill>
              </a:rPr>
              <a:t>pdfs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795B-21C7-4AD2-964A-B2004DE47CF2}" type="slidenum">
              <a:rPr lang="en-US"/>
              <a:pPr/>
              <a:t>5</a:t>
            </a:fld>
            <a:endParaRPr lang="en-US"/>
          </a:p>
        </p:txBody>
      </p:sp>
      <p:sp>
        <p:nvSpPr>
          <p:cNvPr id="11663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Lower energies: </a:t>
            </a:r>
            <a:r>
              <a:rPr lang="en-US" sz="3600" dirty="0" smtClean="0"/>
              <a:t>√s=62.4 </a:t>
            </a:r>
            <a:r>
              <a:rPr lang="en-US" sz="3600" dirty="0" err="1"/>
              <a:t>GeV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Midrapidity</a:t>
            </a:r>
            <a:r>
              <a:rPr lang="en-US" sz="3600" dirty="0"/>
              <a:t> </a:t>
            </a:r>
            <a:r>
              <a:rPr lang="en-US" sz="3600" dirty="0" smtClean="0">
                <a:latin typeface="Symbol" pitchFamily="18" charset="2"/>
              </a:rPr>
              <a:t>p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’s</a:t>
            </a:r>
            <a:endParaRPr lang="en-US" sz="3600" dirty="0"/>
          </a:p>
        </p:txBody>
      </p:sp>
      <p:pic>
        <p:nvPicPr>
          <p:cNvPr id="1166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20788"/>
            <a:ext cx="36957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6343" name="Text Box 7"/>
          <p:cNvSpPr txBox="1">
            <a:spLocks noChangeArrowheads="1"/>
          </p:cNvSpPr>
          <p:nvPr/>
        </p:nvSpPr>
        <p:spPr bwMode="auto">
          <a:xfrm>
            <a:off x="1223963" y="3200400"/>
            <a:ext cx="167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11% normalization 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uncertainty not included</a:t>
            </a:r>
          </a:p>
        </p:txBody>
      </p:sp>
      <p:sp>
        <p:nvSpPr>
          <p:cNvPr id="1166344" name="Text Box 8"/>
          <p:cNvSpPr txBox="1">
            <a:spLocks noChangeArrowheads="1"/>
          </p:cNvSpPr>
          <p:nvPr/>
        </p:nvSpPr>
        <p:spPr bwMode="auto">
          <a:xfrm>
            <a:off x="4556125" y="1489075"/>
            <a:ext cx="45116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Comparisons to NLO and NLL pQCD calculations using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=p</a:t>
            </a:r>
            <a:r>
              <a:rPr lang="en-US" baseline="-18000"/>
              <a:t>T</a:t>
            </a:r>
            <a:r>
              <a:rPr lang="en-US"/>
              <a:t> shown.</a:t>
            </a:r>
          </a:p>
          <a:p>
            <a:pPr algn="l"/>
            <a:r>
              <a:rPr lang="en-US"/>
              <a:t>Unlike at 200 GeV, scale choice of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=p</a:t>
            </a:r>
            <a:r>
              <a:rPr lang="en-US" baseline="-18000"/>
              <a:t>T</a:t>
            </a:r>
            <a:r>
              <a:rPr lang="en-US"/>
              <a:t> underpredicts the data.</a:t>
            </a:r>
          </a:p>
          <a:p>
            <a:pPr algn="l"/>
            <a:r>
              <a:rPr lang="en-US">
                <a:sym typeface="Wingdings" pitchFamily="2" charset="2"/>
              </a:rPr>
              <a:t> Threshold logarithm effects still relevant at this intermediate energy?</a:t>
            </a:r>
            <a:endParaRPr lang="en-US"/>
          </a:p>
        </p:txBody>
      </p:sp>
      <p:sp>
        <p:nvSpPr>
          <p:cNvPr id="1166346" name="Text Box 10"/>
          <p:cNvSpPr txBox="1">
            <a:spLocks noChangeArrowheads="1"/>
          </p:cNvSpPr>
          <p:nvPr/>
        </p:nvSpPr>
        <p:spPr bwMode="auto">
          <a:xfrm>
            <a:off x="180975" y="762000"/>
            <a:ext cx="256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PRD79, 021002 (2009)</a:t>
            </a:r>
          </a:p>
        </p:txBody>
      </p:sp>
      <p:sp>
        <p:nvSpPr>
          <p:cNvPr id="1166347" name="Text Box 11"/>
          <p:cNvSpPr txBox="1">
            <a:spLocks noChangeArrowheads="1"/>
          </p:cNvSpPr>
          <p:nvPr/>
        </p:nvSpPr>
        <p:spPr bwMode="auto">
          <a:xfrm>
            <a:off x="4292600" y="4648200"/>
            <a:ext cx="4775200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But—overall, pretty good agreement!</a:t>
            </a:r>
          </a:p>
        </p:txBody>
      </p:sp>
      <p:pic>
        <p:nvPicPr>
          <p:cNvPr id="1166348" name="Picture 12" descr="PHENIX bi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846138"/>
            <a:ext cx="1905000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2A27-0FC1-4D56-AA6A-895632338C25}" type="slidenum">
              <a:rPr lang="en-US"/>
              <a:pPr/>
              <a:t>6</a:t>
            </a:fld>
            <a:endParaRPr lang="en-US"/>
          </a:p>
        </p:txBody>
      </p:sp>
      <p:sp>
        <p:nvSpPr>
          <p:cNvPr id="1249282" name="Text Box 2"/>
          <p:cNvSpPr txBox="1">
            <a:spLocks noChangeArrowheads="1"/>
          </p:cNvSpPr>
          <p:nvPr/>
        </p:nvSpPr>
        <p:spPr bwMode="auto">
          <a:xfrm>
            <a:off x="5715000" y="1143000"/>
            <a:ext cx="342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Comparison of NLO pQCD calculations with BRAHMS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 baseline="30000"/>
              <a:t> </a:t>
            </a:r>
            <a:r>
              <a:rPr lang="en-US" sz="2000"/>
              <a:t>data at high rapidity. The calculations are for a scale factor of 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/>
              <a:t>=p</a:t>
            </a:r>
            <a:r>
              <a:rPr lang="en-US" sz="2000" baseline="-25000"/>
              <a:t>T</a:t>
            </a:r>
            <a:r>
              <a:rPr lang="en-US" sz="2000"/>
              <a:t>, KKP (solid) and DSS (dashed) with CTEQ5 and CTEQ6.5.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Surprisingly good description of data, in apparent disagreement with earlier analysis of ISR 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30000"/>
              <a:t>0</a:t>
            </a:r>
            <a:r>
              <a:rPr lang="en-US"/>
              <a:t> </a:t>
            </a:r>
            <a:r>
              <a:rPr lang="en-US" sz="2000"/>
              <a:t>data at 53 GeV.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No comparison to NLL yet.</a:t>
            </a:r>
          </a:p>
        </p:txBody>
      </p:sp>
      <p:pic>
        <p:nvPicPr>
          <p:cNvPr id="1249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1054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2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√s=62.4 GeV</a:t>
            </a:r>
            <a:br>
              <a:rPr lang="en-US" sz="3600"/>
            </a:br>
            <a:r>
              <a:rPr lang="en-US" sz="3600"/>
              <a:t>Forward pions</a:t>
            </a:r>
          </a:p>
        </p:txBody>
      </p:sp>
      <p:pic>
        <p:nvPicPr>
          <p:cNvPr id="1249285" name="Picture 5" descr="BRAHM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362200"/>
            <a:ext cx="1371600" cy="733425"/>
          </a:xfrm>
          <a:prstGeom prst="rect">
            <a:avLst/>
          </a:prstGeom>
          <a:noFill/>
        </p:spPr>
      </p:pic>
      <p:sp>
        <p:nvSpPr>
          <p:cNvPr id="1249286" name="Text Box 6"/>
          <p:cNvSpPr txBox="1">
            <a:spLocks noChangeArrowheads="1"/>
          </p:cNvSpPr>
          <p:nvPr/>
        </p:nvSpPr>
        <p:spPr bwMode="auto">
          <a:xfrm>
            <a:off x="2895600" y="5867400"/>
            <a:ext cx="2130425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Still not so bad!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459D-5EBB-410C-B8AE-C2FF47D85E40}" type="slidenum">
              <a:rPr lang="en-US"/>
              <a:pPr/>
              <a:t>7</a:t>
            </a:fld>
            <a:endParaRPr lang="en-US"/>
          </a:p>
        </p:txBody>
      </p:sp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√s=62.4 GeV</a:t>
            </a:r>
            <a:br>
              <a:rPr lang="en-US" sz="3600"/>
            </a:br>
            <a:r>
              <a:rPr lang="en-US" sz="3600"/>
              <a:t>Forward kaons</a:t>
            </a:r>
          </a:p>
        </p:txBody>
      </p:sp>
      <p:pic>
        <p:nvPicPr>
          <p:cNvPr id="1168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1054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8388" name="Text Box 4"/>
          <p:cNvSpPr txBox="1">
            <a:spLocks noChangeArrowheads="1"/>
          </p:cNvSpPr>
          <p:nvPr/>
        </p:nvSpPr>
        <p:spPr bwMode="auto">
          <a:xfrm>
            <a:off x="5486400" y="1012825"/>
            <a:ext cx="3505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K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i="1" dirty="0"/>
              <a:t>data</a:t>
            </a:r>
            <a:r>
              <a:rPr lang="en-US" dirty="0"/>
              <a:t> suppressed ~order of magnitude (valence quark effect).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NLO </a:t>
            </a:r>
            <a:r>
              <a:rPr lang="en-US" dirty="0" err="1"/>
              <a:t>pQCD</a:t>
            </a:r>
            <a:r>
              <a:rPr lang="en-US" dirty="0"/>
              <a:t> using recent DSS </a:t>
            </a:r>
            <a:r>
              <a:rPr lang="en-US" dirty="0" smtClean="0"/>
              <a:t>fragmentation function</a:t>
            </a:r>
            <a:r>
              <a:rPr lang="en-US" dirty="0" smtClean="0"/>
              <a:t>s (FFs) gives </a:t>
            </a:r>
            <a:r>
              <a:rPr lang="en-US" dirty="0"/>
              <a:t>~same yield for both charges(??).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Related to </a:t>
            </a:r>
            <a:r>
              <a:rPr lang="en-US" dirty="0" smtClean="0"/>
              <a:t>FFs</a:t>
            </a:r>
            <a:r>
              <a:rPr lang="en-US" dirty="0"/>
              <a:t>? </a:t>
            </a:r>
            <a:r>
              <a:rPr lang="en-US" dirty="0" err="1" smtClean="0"/>
              <a:t>pdf</a:t>
            </a:r>
            <a:r>
              <a:rPr lang="en-US" dirty="0" err="1" smtClean="0"/>
              <a:t>s</a:t>
            </a:r>
            <a:r>
              <a:rPr lang="en-US" dirty="0"/>
              <a:t>??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No comparison to NLL yet.</a:t>
            </a:r>
          </a:p>
        </p:txBody>
      </p:sp>
      <p:pic>
        <p:nvPicPr>
          <p:cNvPr id="1168392" name="Picture 8" descr="BRAHM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6788" y="2379663"/>
            <a:ext cx="1371600" cy="733425"/>
          </a:xfrm>
          <a:prstGeom prst="rect">
            <a:avLst/>
          </a:prstGeom>
          <a:noFill/>
        </p:spPr>
      </p:pic>
      <p:sp>
        <p:nvSpPr>
          <p:cNvPr id="1168394" name="Text Box 10"/>
          <p:cNvSpPr txBox="1">
            <a:spLocks noChangeArrowheads="1"/>
          </p:cNvSpPr>
          <p:nvPr/>
        </p:nvSpPr>
        <p:spPr bwMode="auto">
          <a:xfrm>
            <a:off x="5791200" y="5486400"/>
            <a:ext cx="1839913" cy="8318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:  Not bad!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  <a:r>
              <a:rPr lang="en-US" baseline="30000">
                <a:solidFill>
                  <a:schemeClr val="tx1"/>
                </a:solidFill>
              </a:rPr>
              <a:t>-</a:t>
            </a:r>
            <a:r>
              <a:rPr lang="en-US">
                <a:solidFill>
                  <a:schemeClr val="tx1"/>
                </a:solidFill>
              </a:rPr>
              <a:t>:  Hmm…</a:t>
            </a:r>
          </a:p>
        </p:txBody>
      </p:sp>
      <p:sp>
        <p:nvSpPr>
          <p:cNvPr id="1168395" name="Text Box 11"/>
          <p:cNvSpPr txBox="1">
            <a:spLocks noChangeArrowheads="1"/>
          </p:cNvSpPr>
          <p:nvPr/>
        </p:nvSpPr>
        <p:spPr bwMode="auto">
          <a:xfrm>
            <a:off x="1066800" y="2514600"/>
            <a:ext cx="6934200" cy="11969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Still work to be done in describing </a:t>
            </a:r>
            <a:r>
              <a:rPr lang="en-US" dirty="0" err="1">
                <a:solidFill>
                  <a:schemeClr val="tx1"/>
                </a:solidFill>
              </a:rPr>
              <a:t>hadronic</a:t>
            </a:r>
            <a:r>
              <a:rPr lang="en-US" dirty="0">
                <a:solidFill>
                  <a:schemeClr val="tx1"/>
                </a:solidFill>
              </a:rPr>
              <a:t> collisions with </a:t>
            </a:r>
            <a:r>
              <a:rPr lang="en-US" dirty="0" err="1">
                <a:solidFill>
                  <a:schemeClr val="tx1"/>
                </a:solidFill>
              </a:rPr>
              <a:t>pQCD</a:t>
            </a:r>
            <a:r>
              <a:rPr lang="en-US" dirty="0">
                <a:solidFill>
                  <a:schemeClr val="tx1"/>
                </a:solidFill>
              </a:rPr>
              <a:t> at lower energies, particularly at forward </a:t>
            </a:r>
            <a:r>
              <a:rPr lang="en-US" dirty="0" err="1">
                <a:solidFill>
                  <a:schemeClr val="tx1"/>
                </a:solidFill>
              </a:rPr>
              <a:t>rapidities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94" grpId="0" animBg="1"/>
      <p:bldP spid="11683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6753-FA44-41C6-B416-871D7F5C3FDF}" type="slidenum">
              <a:rPr lang="en-US"/>
              <a:pPr/>
              <a:t>8</a:t>
            </a:fld>
            <a:endParaRPr lang="en-US"/>
          </a:p>
        </p:txBody>
      </p:sp>
      <p:sp>
        <p:nvSpPr>
          <p:cNvPr id="1313794" name="Rectangle 5"/>
          <p:cNvSpPr>
            <a:spLocks noChangeArrowheads="1"/>
          </p:cNvSpPr>
          <p:nvPr/>
        </p:nvSpPr>
        <p:spPr bwMode="auto">
          <a:xfrm>
            <a:off x="533400" y="4724400"/>
            <a:ext cx="815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000" dirty="0">
                <a:solidFill>
                  <a:srgbClr val="FFFFCC"/>
                </a:solidFill>
              </a:rPr>
              <a:t>One recent example:</a:t>
            </a:r>
          </a:p>
          <a:p>
            <a:pPr algn="l" eaLnBrk="1" hangingPunct="1"/>
            <a:r>
              <a:rPr lang="en-US" sz="2000" dirty="0">
                <a:solidFill>
                  <a:srgbClr val="FFFFCC"/>
                </a:solidFill>
              </a:rPr>
              <a:t>Almeida, </a:t>
            </a:r>
            <a:r>
              <a:rPr lang="en-US" sz="2000" dirty="0" err="1">
                <a:solidFill>
                  <a:srgbClr val="FFFFCC"/>
                </a:solidFill>
              </a:rPr>
              <a:t>Sterman</a:t>
            </a:r>
            <a:r>
              <a:rPr lang="en-US" sz="2000" dirty="0">
                <a:solidFill>
                  <a:srgbClr val="FFFFCC"/>
                </a:solidFill>
              </a:rPr>
              <a:t>, </a:t>
            </a:r>
            <a:r>
              <a:rPr lang="en-US" sz="2000" dirty="0" err="1" smtClean="0">
                <a:solidFill>
                  <a:srgbClr val="FFFFCC"/>
                </a:solidFill>
              </a:rPr>
              <a:t>Vogelsang</a:t>
            </a:r>
            <a:r>
              <a:rPr lang="en-US" sz="2000" dirty="0" smtClean="0">
                <a:solidFill>
                  <a:srgbClr val="FFFFCC"/>
                </a:solidFill>
              </a:rPr>
              <a:t>, PRD80, 074016 (2009)</a:t>
            </a:r>
            <a:endParaRPr lang="en-US" sz="2000" dirty="0">
              <a:solidFill>
                <a:srgbClr val="FFFFCC"/>
              </a:solidFill>
            </a:endParaRPr>
          </a:p>
          <a:p>
            <a:pPr algn="l" eaLnBrk="1" hangingPunct="1"/>
            <a:r>
              <a:rPr lang="en-US" sz="2000" dirty="0">
                <a:solidFill>
                  <a:srgbClr val="FFFFCC"/>
                </a:solidFill>
              </a:rPr>
              <a:t>Cross section for </a:t>
            </a:r>
            <a:r>
              <a:rPr lang="en-US" sz="2000" dirty="0" err="1">
                <a:solidFill>
                  <a:srgbClr val="FFFFCC"/>
                </a:solidFill>
              </a:rPr>
              <a:t>di-hadron</a:t>
            </a:r>
            <a:r>
              <a:rPr lang="en-US" sz="2000" dirty="0">
                <a:solidFill>
                  <a:srgbClr val="FFFFCC"/>
                </a:solidFill>
              </a:rPr>
              <a:t> production vs. invariant mass using threshold </a:t>
            </a:r>
            <a:r>
              <a:rPr lang="en-US" sz="2000" dirty="0" err="1">
                <a:solidFill>
                  <a:srgbClr val="FFFFCC"/>
                </a:solidFill>
              </a:rPr>
              <a:t>resummation</a:t>
            </a:r>
            <a:r>
              <a:rPr lang="en-US" sz="2000" dirty="0">
                <a:solidFill>
                  <a:srgbClr val="FFFFCC"/>
                </a:solidFill>
              </a:rPr>
              <a:t> (rigorous method for implementing </a:t>
            </a:r>
            <a:r>
              <a:rPr lang="en-US" sz="2000" dirty="0" err="1">
                <a:solidFill>
                  <a:srgbClr val="FFFFCC"/>
                </a:solidFill>
              </a:rPr>
              <a:t>p</a:t>
            </a:r>
            <a:r>
              <a:rPr lang="en-US" sz="2000" baseline="-18000" dirty="0" err="1">
                <a:solidFill>
                  <a:srgbClr val="FFFFCC"/>
                </a:solidFill>
              </a:rPr>
              <a:t>T</a:t>
            </a:r>
            <a:r>
              <a:rPr lang="en-US" sz="2000" dirty="0">
                <a:solidFill>
                  <a:srgbClr val="FFFFCC"/>
                </a:solidFill>
              </a:rPr>
              <a:t> and rapidity cuts on hadrons to match experiment)</a:t>
            </a:r>
          </a:p>
        </p:txBody>
      </p:sp>
      <p:pic>
        <p:nvPicPr>
          <p:cNvPr id="131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2672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37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42672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Progress in pQCD </a:t>
            </a:r>
            <a:br>
              <a:rPr lang="en-US" sz="4000"/>
            </a:br>
            <a:r>
              <a:rPr lang="en-US" sz="4000"/>
              <a:t>calculational techniques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9854831-8D84-4C78-853E-A471D29310D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0" y="3940175"/>
            <a:ext cx="6781800" cy="1927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“Modern-day ‘testing’ of (</a:t>
            </a:r>
            <a:r>
              <a:rPr lang="en-US" i="1" dirty="0" err="1">
                <a:solidFill>
                  <a:schemeClr val="tx1"/>
                </a:solidFill>
                <a:cs typeface="Times New Roman" pitchFamily="18" charset="0"/>
              </a:rPr>
              <a:t>perturbative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) QCD is as much about pushing the boundaries of its applicability as about the verification that QCD is the correct theory of </a:t>
            </a:r>
            <a:r>
              <a:rPr lang="en-US" i="1" dirty="0" err="1">
                <a:solidFill>
                  <a:schemeClr val="tx1"/>
                </a:solidFill>
                <a:cs typeface="Times New Roman" pitchFamily="18" charset="0"/>
              </a:rPr>
              <a:t>hadronic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 physics.” </a:t>
            </a:r>
          </a:p>
          <a:p>
            <a:pPr eaLnBrk="1" hangingPunct="1"/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– G. Salam, </a:t>
            </a:r>
            <a:r>
              <a:rPr lang="en-US" i="1" dirty="0" err="1">
                <a:solidFill>
                  <a:schemeClr val="tx1"/>
                </a:solidFill>
                <a:cs typeface="Times New Roman" pitchFamily="18" charset="0"/>
              </a:rPr>
              <a:t>hep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-ph/0207147 (DIS2002 proceedings)</a:t>
            </a:r>
          </a:p>
        </p:txBody>
      </p:sp>
      <p:sp>
        <p:nvSpPr>
          <p:cNvPr id="1313802" name="Oval 10"/>
          <p:cNvSpPr>
            <a:spLocks noChangeArrowheads="1"/>
          </p:cNvSpPr>
          <p:nvPr/>
        </p:nvSpPr>
        <p:spPr bwMode="auto">
          <a:xfrm>
            <a:off x="7815263" y="1828800"/>
            <a:ext cx="914400" cy="4572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3803" name="Text Box 11"/>
          <p:cNvSpPr txBox="1">
            <a:spLocks noChangeArrowheads="1"/>
          </p:cNvSpPr>
          <p:nvPr/>
        </p:nvSpPr>
        <p:spPr bwMode="auto">
          <a:xfrm>
            <a:off x="7519988" y="1108075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38.8 </a:t>
            </a:r>
            <a:r>
              <a:rPr lang="en-US" dirty="0" err="1"/>
              <a:t>GeV</a:t>
            </a:r>
            <a:r>
              <a:rPr lang="en-US" dirty="0"/>
              <a:t>!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200400" y="1828800"/>
            <a:ext cx="914400" cy="4572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0" y="1828800"/>
            <a:ext cx="6781800" cy="1473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 dirty="0" err="1">
                <a:solidFill>
                  <a:schemeClr val="tx1"/>
                </a:solidFill>
                <a:cs typeface="Times New Roman" pitchFamily="18" charset="0"/>
              </a:rPr>
              <a:t>pQCD</a:t>
            </a:r>
            <a:r>
              <a:rPr lang="en-US" sz="3000" dirty="0">
                <a:solidFill>
                  <a:schemeClr val="tx1"/>
                </a:solidFill>
                <a:cs typeface="Times New Roman" pitchFamily="18" charset="0"/>
              </a:rPr>
              <a:t> an ever-more-powerful tool.</a:t>
            </a:r>
          </a:p>
          <a:p>
            <a:pPr eaLnBrk="1" hangingPunct="1"/>
            <a:r>
              <a:rPr lang="en-US" sz="3000" dirty="0">
                <a:solidFill>
                  <a:schemeClr val="tx1"/>
                </a:solidFill>
                <a:cs typeface="Times New Roman" pitchFamily="18" charset="0"/>
              </a:rPr>
              <a:t>Interpretation of </a:t>
            </a:r>
            <a:r>
              <a:rPr lang="en-US" sz="3000" dirty="0" err="1">
                <a:solidFill>
                  <a:schemeClr val="tx1"/>
                </a:solidFill>
                <a:cs typeface="Times New Roman" pitchFamily="18" charset="0"/>
              </a:rPr>
              <a:t>p+p</a:t>
            </a:r>
            <a:r>
              <a:rPr lang="en-US" sz="3000" dirty="0">
                <a:solidFill>
                  <a:schemeClr val="tx1"/>
                </a:solidFill>
                <a:cs typeface="Times New Roman" pitchFamily="18" charset="0"/>
              </a:rPr>
              <a:t> results—over a wider range of energies—getting easier!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041455" y="1105929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23.7</a:t>
            </a:r>
            <a:r>
              <a:rPr lang="en-US" dirty="0" smtClean="0"/>
              <a:t> </a:t>
            </a:r>
            <a:r>
              <a:rPr lang="en-US" dirty="0" err="1"/>
              <a:t>GeV</a:t>
            </a:r>
            <a:r>
              <a:rPr lang="en-US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SPIN 2010, September 28, 2010</a:t>
            </a:r>
            <a:endParaRPr lang="en-US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633D-94D5-4F78-9F31-FE1D7A014816}" type="slidenum">
              <a:rPr lang="en-US"/>
              <a:pPr/>
              <a:t>9</a:t>
            </a:fld>
            <a:endParaRPr lang="en-US"/>
          </a:p>
        </p:txBody>
      </p:sp>
      <p:pic>
        <p:nvPicPr>
          <p:cNvPr id="1243138" name="Picture 2" descr="Phenix_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325" y="838200"/>
            <a:ext cx="4359275" cy="5638800"/>
          </a:xfrm>
          <a:prstGeom prst="rect">
            <a:avLst/>
          </a:prstGeom>
          <a:noFill/>
        </p:spPr>
      </p:pic>
      <p:sp>
        <p:nvSpPr>
          <p:cNvPr id="12431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r>
              <a:rPr lang="en-US" sz="4000"/>
              <a:t>PHENIX detector</a:t>
            </a:r>
          </a:p>
        </p:txBody>
      </p:sp>
      <p:sp>
        <p:nvSpPr>
          <p:cNvPr id="12431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4267200" cy="3962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EAEAEA"/>
                </a:solidFill>
              </a:rPr>
              <a:t>2 central spectrometers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Track charged particles and detect electromagnetic processes 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EAEAEA"/>
                </a:solidFill>
              </a:rPr>
              <a:t>2 forward </a:t>
            </a:r>
            <a:r>
              <a:rPr lang="en-US" sz="1600" dirty="0" err="1">
                <a:solidFill>
                  <a:srgbClr val="EAEAEA"/>
                </a:solidFill>
              </a:rPr>
              <a:t>muon</a:t>
            </a:r>
            <a:r>
              <a:rPr lang="en-US" sz="1600" dirty="0">
                <a:solidFill>
                  <a:srgbClr val="EAEAEA"/>
                </a:solidFill>
              </a:rPr>
              <a:t> spectrometers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Identify and track </a:t>
            </a:r>
            <a:r>
              <a:rPr lang="en-US" sz="1400" dirty="0" err="1"/>
              <a:t>muons</a:t>
            </a:r>
            <a:endParaRPr lang="en-US" sz="1400" dirty="0"/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EAEAEA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EAEAEA"/>
                </a:solidFill>
              </a:rPr>
              <a:t>2 forward </a:t>
            </a:r>
            <a:r>
              <a:rPr lang="en-US" sz="1600" dirty="0" smtClean="0">
                <a:solidFill>
                  <a:srgbClr val="EAEAEA"/>
                </a:solidFill>
              </a:rPr>
              <a:t>EM calorimeters </a:t>
            </a:r>
            <a:r>
              <a:rPr lang="en-US" sz="1600" dirty="0">
                <a:solidFill>
                  <a:srgbClr val="EAEAEA"/>
                </a:solidFill>
              </a:rPr>
              <a:t>(as of 2007)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Measure forward </a:t>
            </a:r>
            <a:r>
              <a:rPr lang="en-US" sz="1400" dirty="0" err="1"/>
              <a:t>pions</a:t>
            </a:r>
            <a:r>
              <a:rPr lang="en-US" sz="1400" dirty="0"/>
              <a:t>, etas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EAEAEA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EAEAEA"/>
                </a:solidFill>
              </a:rPr>
              <a:t>Luminosity counters</a:t>
            </a:r>
            <a:endParaRPr lang="en-US" sz="1600" dirty="0">
              <a:solidFill>
                <a:srgbClr val="EAEAEA"/>
              </a:solidFill>
              <a:latin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Beam-Beam Counter (BBC)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Zero-Degree Calorimeter (ZDC)</a:t>
            </a:r>
            <a:endParaRPr lang="en-US" sz="1400" dirty="0">
              <a:solidFill>
                <a:srgbClr val="EAEAEA"/>
              </a:solidFill>
            </a:endParaRPr>
          </a:p>
        </p:txBody>
      </p:sp>
      <p:graphicFrame>
        <p:nvGraphicFramePr>
          <p:cNvPr id="1243146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3179763" y="3733800"/>
          <a:ext cx="1165225" cy="565150"/>
        </p:xfrm>
        <a:graphic>
          <a:graphicData uri="http://schemas.openxmlformats.org/presentationml/2006/ole">
            <p:oleObj spid="_x0000_s1243146" name="Equation" r:id="rId5" imgW="838080" imgH="406080" progId="Equation.3">
              <p:embed/>
            </p:oleObj>
          </a:graphicData>
        </a:graphic>
      </p:graphicFrame>
      <p:pic>
        <p:nvPicPr>
          <p:cNvPr id="1243140" name="Picture 4" descr="PHENIX big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846138"/>
            <a:ext cx="1143000" cy="373062"/>
          </a:xfrm>
          <a:prstGeom prst="rect">
            <a:avLst/>
          </a:prstGeom>
          <a:noFill/>
        </p:spPr>
      </p:pic>
      <p:graphicFrame>
        <p:nvGraphicFramePr>
          <p:cNvPr id="1243144" name="Object 8"/>
          <p:cNvGraphicFramePr>
            <a:graphicFrameLocks noChangeAspect="1"/>
          </p:cNvGraphicFramePr>
          <p:nvPr/>
        </p:nvGraphicFramePr>
        <p:xfrm>
          <a:off x="2971800" y="2819400"/>
          <a:ext cx="1538288" cy="601663"/>
        </p:xfrm>
        <a:graphic>
          <a:graphicData uri="http://schemas.openxmlformats.org/presentationml/2006/ole">
            <p:oleObj spid="_x0000_s1243144" name="Equation" r:id="rId7" imgW="1104840" imgH="431640" progId="Equation.3">
              <p:embed/>
            </p:oleObj>
          </a:graphicData>
        </a:graphic>
      </p:graphicFrame>
      <p:graphicFrame>
        <p:nvGraphicFramePr>
          <p:cNvPr id="1243148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3200400" y="4800600"/>
          <a:ext cx="1201738" cy="582613"/>
        </p:xfrm>
        <a:graphic>
          <a:graphicData uri="http://schemas.openxmlformats.org/presentationml/2006/ole">
            <p:oleObj spid="_x0000_s1243148" name="Equation" r:id="rId8" imgW="838080" imgH="406080" progId="Equation.3">
              <p:embed/>
            </p:oleObj>
          </a:graphicData>
        </a:graphic>
      </p:graphicFrame>
      <p:sp>
        <p:nvSpPr>
          <p:cNvPr id="1243150" name="Text Box 14"/>
          <p:cNvSpPr txBox="1">
            <a:spLocks noChangeArrowheads="1"/>
          </p:cNvSpPr>
          <p:nvPr/>
        </p:nvSpPr>
        <p:spPr bwMode="auto">
          <a:xfrm>
            <a:off x="242888" y="823913"/>
            <a:ext cx="5230812" cy="172970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800" b="1" u="sng" dirty="0">
                <a:solidFill>
                  <a:srgbClr val="F41E08"/>
                </a:solidFill>
                <a:latin typeface="Comic Sans MS" pitchFamily="66" charset="0"/>
              </a:rPr>
              <a:t>Philosophy:</a:t>
            </a:r>
            <a:endParaRPr lang="en-US" sz="2800" u="sng" dirty="0">
              <a:solidFill>
                <a:schemeClr val="tx1"/>
              </a:solidFill>
              <a:latin typeface="Comic Sans MS" pitchFamily="66" charset="0"/>
            </a:endParaRPr>
          </a:p>
          <a:p>
            <a:pPr lvl="1" algn="l">
              <a:lnSpc>
                <a:spcPct val="14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Comic Sans MS" pitchFamily="66" charset="0"/>
              </a:rPr>
              <a:t>High rate capability to measure rare probes, </a:t>
            </a:r>
          </a:p>
          <a:p>
            <a:pPr lvl="1" algn="l">
              <a:lnSpc>
                <a:spcPct val="14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f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ine granularity </a:t>
            </a:r>
            <a:r>
              <a:rPr lang="en-US" sz="1600" b="1" dirty="0" err="1" smtClean="0">
                <a:solidFill>
                  <a:schemeClr val="tx1"/>
                </a:solidFill>
                <a:latin typeface="Comic Sans MS" pitchFamily="66" charset="0"/>
              </a:rPr>
              <a:t>calorimetry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limited </a:t>
            </a:r>
            <a:r>
              <a:rPr lang="en-US" sz="1600" b="1" dirty="0">
                <a:solidFill>
                  <a:schemeClr val="tx1"/>
                </a:solidFill>
                <a:latin typeface="Comic Sans MS" pitchFamily="66" charset="0"/>
              </a:rPr>
              <a:t>acceptance.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50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|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17300</TotalTime>
  <Words>2217</Words>
  <Application>Microsoft Office PowerPoint</Application>
  <PresentationFormat>On-screen Show (4:3)</PresentationFormat>
  <Paragraphs>450</Paragraphs>
  <Slides>28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Default Design</vt:lpstr>
      <vt:lpstr>Bitmap Image</vt:lpstr>
      <vt:lpstr>Photo Editor Photo</vt:lpstr>
      <vt:lpstr>Equation</vt:lpstr>
      <vt:lpstr>数式</vt:lpstr>
      <vt:lpstr>Cross Section and Double-Helicity Asymmetry in Charged Hadron Production at √s=62.4 GeV at  </vt:lpstr>
      <vt:lpstr>RHIC as a Polarized p+p Collider</vt:lpstr>
      <vt:lpstr>Predictive Power of pdf’s:  Factorization and Universality in Perturbative QCD</vt:lpstr>
      <vt:lpstr>Midrapidity pion production at 200 and 500 GeV compared to NLO pQCD</vt:lpstr>
      <vt:lpstr>Lower energies: √s=62.4 GeV Midrapidity p0’s</vt:lpstr>
      <vt:lpstr>√s=62.4 GeV Forward pions</vt:lpstr>
      <vt:lpstr>√s=62.4 GeV Forward kaons</vt:lpstr>
      <vt:lpstr>Progress in pQCD  calculational techniques</vt:lpstr>
      <vt:lpstr>PHENIX detector</vt:lpstr>
      <vt:lpstr>Measuring midrapidity charged hadrons at PHENIX</vt:lpstr>
      <vt:lpstr>Particle-species dependent efficiency corrections</vt:lpstr>
      <vt:lpstr>Particle species fractions</vt:lpstr>
      <vt:lpstr>Midrapidity charged hadron production at 62.4 GeV: Results</vt:lpstr>
      <vt:lpstr>Systematic uncertainties on  cross sections</vt:lpstr>
      <vt:lpstr>The quest for DG, the gluon spin contribution to the spin of the proton</vt:lpstr>
      <vt:lpstr>(Gradually) Mapping out Dg(x)</vt:lpstr>
      <vt:lpstr>Probing the Helicity Structure of the Nucleon with p+p Collisions</vt:lpstr>
      <vt:lpstr>Neutral Pion ALL at 62.4 GeV</vt:lpstr>
      <vt:lpstr>Double-helicity asymmetry: Results</vt:lpstr>
      <vt:lpstr>Summary</vt:lpstr>
      <vt:lpstr>Backup</vt:lpstr>
      <vt:lpstr>Background estimation</vt:lpstr>
      <vt:lpstr>Polarization-averaged cross sections at √s=200 GeV</vt:lpstr>
      <vt:lpstr>Forward neutrons at Ös=200 GeV at PHENIX</vt:lpstr>
      <vt:lpstr>Neutron SSA for local polarimetry</vt:lpstr>
      <vt:lpstr>Forward neutrons at other energies</vt:lpstr>
      <vt:lpstr>Polarized Collider Development</vt:lpstr>
      <vt:lpstr>Machine performance:  Transverse spin running at PHENIX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Spin Results from PHENIX</dc:title>
  <dc:creator>caidala</dc:creator>
  <cp:lastModifiedBy>ftuser</cp:lastModifiedBy>
  <cp:revision>1215</cp:revision>
  <cp:lastPrinted>2004-04-12T17:33:33Z</cp:lastPrinted>
  <dcterms:created xsi:type="dcterms:W3CDTF">2003-11-06T17:14:18Z</dcterms:created>
  <dcterms:modified xsi:type="dcterms:W3CDTF">2010-09-28T13:48:41Z</dcterms:modified>
</cp:coreProperties>
</file>