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34"/>
  </p:notesMasterIdLst>
  <p:handoutMasterIdLst>
    <p:handoutMasterId r:id="rId35"/>
  </p:handoutMasterIdLst>
  <p:sldIdLst>
    <p:sldId id="256" r:id="rId2"/>
    <p:sldId id="626" r:id="rId3"/>
    <p:sldId id="628" r:id="rId4"/>
    <p:sldId id="627" r:id="rId5"/>
    <p:sldId id="550" r:id="rId6"/>
    <p:sldId id="660" r:id="rId7"/>
    <p:sldId id="551" r:id="rId8"/>
    <p:sldId id="595" r:id="rId9"/>
    <p:sldId id="591" r:id="rId10"/>
    <p:sldId id="597" r:id="rId11"/>
    <p:sldId id="629" r:id="rId12"/>
    <p:sldId id="657" r:id="rId13"/>
    <p:sldId id="658" r:id="rId14"/>
    <p:sldId id="630" r:id="rId15"/>
    <p:sldId id="631" r:id="rId16"/>
    <p:sldId id="632" r:id="rId17"/>
    <p:sldId id="575" r:id="rId18"/>
    <p:sldId id="611" r:id="rId19"/>
    <p:sldId id="610" r:id="rId20"/>
    <p:sldId id="612" r:id="rId21"/>
    <p:sldId id="613" r:id="rId22"/>
    <p:sldId id="614" r:id="rId23"/>
    <p:sldId id="615" r:id="rId24"/>
    <p:sldId id="621" r:id="rId25"/>
    <p:sldId id="649" r:id="rId26"/>
    <p:sldId id="511" r:id="rId27"/>
    <p:sldId id="651" r:id="rId28"/>
    <p:sldId id="547" r:id="rId29"/>
    <p:sldId id="653" r:id="rId30"/>
    <p:sldId id="654" r:id="rId31"/>
    <p:sldId id="646" r:id="rId32"/>
    <p:sldId id="341" r:id="rId3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8000"/>
    <a:srgbClr val="0000FF"/>
    <a:srgbClr val="FFFFCC"/>
    <a:srgbClr val="00FFFF"/>
    <a:srgbClr val="00CCFF"/>
    <a:srgbClr val="8A0000"/>
    <a:srgbClr val="990000"/>
    <a:srgbClr val="68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582" autoAdjust="0"/>
    <p:restoredTop sz="91091" autoAdjust="0"/>
  </p:normalViewPr>
  <p:slideViewPr>
    <p:cSldViewPr>
      <p:cViewPr varScale="1">
        <p:scale>
          <a:sx n="78" d="100"/>
          <a:sy n="78" d="100"/>
        </p:scale>
        <p:origin x="-113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80" d="100"/>
        <a:sy n="80" d="100"/>
      </p:scale>
      <p:origin x="0" y="2616"/>
    </p:cViewPr>
  </p:sorterViewPr>
  <p:notesViewPr>
    <p:cSldViewPr>
      <p:cViewPr varScale="1">
        <p:scale>
          <a:sx n="53" d="100"/>
          <a:sy n="53" d="100"/>
        </p:scale>
        <p:origin x="-1824" y="-108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handoutMaster" Target="handoutMasters/handout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9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A3870F4-5374-4858-AA1F-D2FC12811746}" type="datetimeFigureOut">
              <a:rPr lang="en-US" smtClean="0"/>
              <a:pPr/>
              <a:t>3/30/2013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6152AF1-52DA-47EB-B043-718F908E924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790896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8F8EB88-5A88-4C45-82D2-6FA4DB7BEA54}" type="datetimeFigureOut">
              <a:rPr lang="en-US" smtClean="0"/>
              <a:pPr/>
              <a:t>3/30/2013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CFB1036-C79E-46F7-8FEB-3830A27B261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511367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FB1036-C79E-46F7-8FEB-3830A27B2610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[Transition slide before this?]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FB1036-C79E-46F7-8FEB-3830A27B2610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689054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Synchrotron</a:t>
            </a:r>
            <a:r>
              <a:rPr lang="en-US" baseline="0" dirty="0" smtClean="0"/>
              <a:t> light source facilities – 5 national facilities in the U.S.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FB1036-C79E-46F7-8FEB-3830A27B2610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451399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9575554-7CC2-4343-9B5D-7DFF8B217EA8}" type="slidenum">
              <a:rPr lang="en-US"/>
              <a:pPr/>
              <a:t>18</a:t>
            </a:fld>
            <a:endParaRPr lang="en-US"/>
          </a:p>
        </p:txBody>
      </p:sp>
      <p:sp>
        <p:nvSpPr>
          <p:cNvPr id="1648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72000" cy="3429000"/>
          </a:xfrm>
          <a:ln/>
        </p:spPr>
      </p:sp>
      <p:sp>
        <p:nvSpPr>
          <p:cNvPr id="1648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3361" y="4343400"/>
            <a:ext cx="5031278" cy="4114800"/>
          </a:xfrm>
        </p:spPr>
        <p:txBody>
          <a:bodyPr lIns="92599" tIns="46300" rIns="92599" bIns="46300"/>
          <a:lstStyle/>
          <a:p>
            <a:r>
              <a:rPr lang="en-US"/>
              <a:t>RHIC is (was) visible from space and is located on Eastern Long Island</a:t>
            </a: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Can do one nucleus</a:t>
            </a:r>
            <a:r>
              <a:rPr lang="en-US" baseline="0" dirty="0" smtClean="0"/>
              <a:t> in one beam, another in the other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FB1036-C79E-46F7-8FEB-3830A27B2610}" type="slidenum">
              <a:rPr lang="en-US" smtClean="0"/>
              <a:pPr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799339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445677F-5EBC-44BC-B578-B1C6DC4C9269}" type="slidenum">
              <a:rPr lang="en-US"/>
              <a:pPr/>
              <a:t>20</a:t>
            </a:fld>
            <a:endParaRPr lang="en-US"/>
          </a:p>
        </p:txBody>
      </p:sp>
      <p:sp>
        <p:nvSpPr>
          <p:cNvPr id="1413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72000" cy="3429000"/>
          </a:xfrm>
          <a:ln/>
        </p:spPr>
      </p:sp>
      <p:sp>
        <p:nvSpPr>
          <p:cNvPr id="1413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97F43C8-887C-4C23-8119-D4A244EECF95}" type="slidenum">
              <a:rPr lang="en-US"/>
              <a:pPr/>
              <a:t>21</a:t>
            </a:fld>
            <a:endParaRPr lang="en-US"/>
          </a:p>
        </p:txBody>
      </p:sp>
      <p:sp>
        <p:nvSpPr>
          <p:cNvPr id="1116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72000" cy="3429000"/>
          </a:xfrm>
          <a:ln/>
        </p:spPr>
      </p:sp>
      <p:sp>
        <p:nvSpPr>
          <p:cNvPr id="1116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Love the international aspect.  Lots</a:t>
            </a:r>
            <a:r>
              <a:rPr lang="en-US" baseline="0" dirty="0" smtClean="0"/>
              <a:t> of students.  I first worked on RHIC, actually on our rival experiment, for a summer as an undergrad, and four years later came back to the facility as a Ph.D. student.  Training the next generation of scientists is a big part of the mission of large facilities such as colliders, and you can never start them too young . . .</a:t>
            </a:r>
            <a:endParaRPr lang="en-US" dirty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3C7520F-4448-451B-A35C-6F6084FB4E13}" type="slidenum">
              <a:rPr lang="en-US"/>
              <a:pPr/>
              <a:t>22</a:t>
            </a:fld>
            <a:endParaRPr lang="en-US"/>
          </a:p>
        </p:txBody>
      </p:sp>
      <p:sp>
        <p:nvSpPr>
          <p:cNvPr id="839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39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BAB10A1-DC73-474A-BF31-9D83307A2C39}" type="slidenum">
              <a:rPr lang="en-US"/>
              <a:pPr/>
              <a:t>23</a:t>
            </a:fld>
            <a:endParaRPr lang="en-US"/>
          </a:p>
        </p:txBody>
      </p:sp>
      <p:sp>
        <p:nvSpPr>
          <p:cNvPr id="849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49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[PHENIX assembly movie?]  Symmetric around collision point</a:t>
            </a:r>
            <a:endParaRPr lang="en-US" dirty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D9BD15C-D1D9-4338-8AF0-53CB0D691636}" type="slidenum">
              <a:rPr lang="en-US"/>
              <a:pPr/>
              <a:t>24</a:t>
            </a:fld>
            <a:endParaRPr 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20 degrees above absolute zero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FB1036-C79E-46F7-8FEB-3830A27B2610}" type="slidenum">
              <a:rPr lang="en-US" smtClean="0"/>
              <a:pPr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091357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F442407-C471-49AF-8CF4-8D1A74B91E16}" type="slidenum">
              <a:rPr lang="en-US"/>
              <a:pPr/>
              <a:t>3</a:t>
            </a:fld>
            <a:endParaRPr lang="en-US"/>
          </a:p>
        </p:txBody>
      </p:sp>
      <p:sp>
        <p:nvSpPr>
          <p:cNvPr id="788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88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Positive core repelled</a:t>
            </a:r>
            <a:r>
              <a:rPr lang="en-US" baseline="0" dirty="0" smtClean="0"/>
              <a:t> positive alphas. </a:t>
            </a:r>
            <a:r>
              <a:rPr lang="en-US" dirty="0" smtClean="0"/>
              <a:t>Millimeter</a:t>
            </a:r>
            <a:r>
              <a:rPr lang="en-US" baseline="0" dirty="0" smtClean="0"/>
              <a:t> grain of sand to 100 m football field (The Physics Dept. has been advocating to have the field converted to metric, but it hasn’t caught on yet!)  Rutherford named the hydrogen nucleus the proton.</a:t>
            </a:r>
            <a:endParaRPr lang="en-US" dirty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Proton beam hitting stationary target—now not symmetric.</a:t>
            </a:r>
            <a:r>
              <a:rPr lang="en-US" baseline="0" dirty="0" smtClean="0"/>
              <a:t>  Everything sprays forward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FB1036-C79E-46F7-8FEB-3830A27B2610}" type="slidenum">
              <a:rPr lang="en-US" smtClean="0"/>
              <a:pPr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8372108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Wall demo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FB1036-C79E-46F7-8FEB-3830A27B2610}" type="slidenum">
              <a:rPr lang="en-US" smtClean="0"/>
              <a:pPr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274326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F442407-C471-49AF-8CF4-8D1A74B91E16}" type="slidenum">
              <a:rPr lang="en-US"/>
              <a:pPr/>
              <a:t>5</a:t>
            </a:fld>
            <a:endParaRPr lang="en-US"/>
          </a:p>
        </p:txBody>
      </p:sp>
      <p:sp>
        <p:nvSpPr>
          <p:cNvPr id="788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88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More than half a century later, using</a:t>
            </a:r>
            <a:r>
              <a:rPr lang="en-US" baseline="0" dirty="0" smtClean="0"/>
              <a:t> a</a:t>
            </a:r>
            <a:r>
              <a:rPr lang="en-US" dirty="0" smtClean="0"/>
              <a:t>n electron accelerator at Stanford</a:t>
            </a:r>
            <a:r>
              <a:rPr lang="en-US" baseline="0" dirty="0" smtClean="0"/>
              <a:t> University</a:t>
            </a:r>
            <a:r>
              <a:rPr lang="en-US" baseline="0" smtClean="0"/>
              <a:t>.  </a:t>
            </a:r>
            <a:endParaRPr lang="en-US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554AB43-4BE1-440E-8BD2-4E3DDF6B3B7F}" type="slidenum">
              <a:rPr lang="en-US"/>
              <a:pPr/>
              <a:t>7</a:t>
            </a:fld>
            <a:endParaRPr lang="en-US"/>
          </a:p>
        </p:txBody>
      </p:sp>
      <p:sp>
        <p:nvSpPr>
          <p:cNvPr id="798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98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Not mostly empty</a:t>
            </a:r>
            <a:r>
              <a:rPr lang="en-US" baseline="0" dirty="0" smtClean="0"/>
              <a:t> space</a:t>
            </a:r>
            <a:endParaRPr lang="en-US"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94DC912-ED6E-4C6A-BDC3-4DF8BE128E1C}" type="slidenum">
              <a:rPr lang="en-US"/>
              <a:pPr/>
              <a:t>8</a:t>
            </a:fld>
            <a:endParaRPr lang="en-US"/>
          </a:p>
        </p:txBody>
      </p:sp>
      <p:sp>
        <p:nvSpPr>
          <p:cNvPr id="1198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98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8D76338-360A-4627-8496-4B184D15AA4B}" type="slidenum">
              <a:rPr lang="en-US"/>
              <a:pPr/>
              <a:t>9</a:t>
            </a:fld>
            <a:endParaRPr lang="en-US"/>
          </a:p>
        </p:txBody>
      </p:sp>
      <p:sp>
        <p:nvSpPr>
          <p:cNvPr id="1177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77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1F1F50F-0915-4836-B674-A3382C8A28F2}" type="slidenum">
              <a:rPr lang="en-US"/>
              <a:pPr/>
              <a:t>10</a:t>
            </a:fld>
            <a:endParaRPr lang="en-US"/>
          </a:p>
        </p:txBody>
      </p:sp>
      <p:sp>
        <p:nvSpPr>
          <p:cNvPr id="1218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18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Segue into probes of different length scales</a:t>
            </a:r>
            <a:endParaRPr lang="en-US" dirty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CBADDD-3FD0-3744-A418-5C8CB253B2ED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850986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5845EDF-49EB-4397-B612-D0F230A1D1BA}" type="slidenum">
              <a:rPr lang="en-US"/>
              <a:pPr/>
              <a:t>13</a:t>
            </a:fld>
            <a:endParaRPr lang="en-US"/>
          </a:p>
        </p:txBody>
      </p:sp>
      <p:sp>
        <p:nvSpPr>
          <p:cNvPr id="11704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704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				</a:t>
            </a:r>
            <a:endParaRPr lang="en-US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 b="1" i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 i="1">
                <a:solidFill>
                  <a:srgbClr val="FFFFCC"/>
                </a:solidFill>
                <a:latin typeface="Times New Roman" pitchFamily="18" charset="0"/>
                <a:cs typeface="Times New Roman" pitchFamily="18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C36C6E-2309-442C-8176-D1E67282597A}" type="datetime1">
              <a:rPr lang="en-US" smtClean="0"/>
              <a:t>3/30/2013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Christine Aidala, Saturday Morning Physics, 3/23/2013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3E2E7C-F850-4FC9-9085-C222E4D126A4}" type="datetime1">
              <a:rPr lang="en-US" smtClean="0"/>
              <a:t>3/30/2013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Christine Aidala, Saturday Morning Physics, 3/23/2013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5B5B25-21E3-4A41-9ABD-6921B85402B7}" type="datetime1">
              <a:rPr lang="en-US" smtClean="0"/>
              <a:t>3/30/2013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Christine Aidala, Saturday Morning Physics, 3/23/2013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228600"/>
            <a:ext cx="8686800" cy="762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228600" y="1600200"/>
            <a:ext cx="4267200" cy="4495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267200" cy="4495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0DACB667-162E-4FC9-A3E7-4527AA8AC79D}" type="datetime1">
              <a:rPr lang="en-US" smtClean="0"/>
              <a:t>3/30/2013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667000" y="6400800"/>
            <a:ext cx="3810000" cy="319088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Christine Aidala, Saturday Morning Physics, 3/23/2013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33787017-3038-4AF4-9EAC-D148795E31DD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fourObj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228600" y="228600"/>
            <a:ext cx="8686800" cy="762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228600" y="1600200"/>
            <a:ext cx="4267200" cy="21717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267200" cy="21717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228600" y="3924300"/>
            <a:ext cx="4267200" cy="21717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8200" y="3924300"/>
            <a:ext cx="4267200" cy="21717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558CB95A-EEC8-4BCF-8FB5-56A9FF1A6ED1}" type="datetime1">
              <a:rPr lang="en-US" smtClean="0"/>
              <a:t>3/30/2013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2667000" y="6400800"/>
            <a:ext cx="3810000" cy="319088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Christine Aidala, Saturday Morning Physics, 3/23/2013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BECE729D-4A9E-497C-A7DB-296958F94F7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AndClipArt">
  <p:cSld name="Title, Text and Clip 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228600"/>
            <a:ext cx="8686800" cy="762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228600" y="1600200"/>
            <a:ext cx="4267200" cy="4495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lipArt Placeholder 3"/>
          <p:cNvSpPr>
            <a:spLocks noGrp="1"/>
          </p:cNvSpPr>
          <p:nvPr>
            <p:ph type="clipArt" sz="half" idx="2"/>
          </p:nvPr>
        </p:nvSpPr>
        <p:spPr>
          <a:xfrm>
            <a:off x="4648200" y="1600200"/>
            <a:ext cx="4267200" cy="4495800"/>
          </a:xfrm>
        </p:spPr>
        <p:txBody>
          <a:bodyPr/>
          <a:lstStyle/>
          <a:p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524000" cy="457200"/>
          </a:xfrm>
        </p:spPr>
        <p:txBody>
          <a:bodyPr/>
          <a:lstStyle>
            <a:lvl1pPr>
              <a:defRPr/>
            </a:lvl1pPr>
          </a:lstStyle>
          <a:p>
            <a:fld id="{6058E12F-B353-4A39-95F8-38D8EF3A5639}" type="datetime1">
              <a:rPr lang="en-US" smtClean="0"/>
              <a:t>3/30/2013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362200" y="6400800"/>
            <a:ext cx="4495800" cy="3048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Christine Aidala, Saturday Morning Physics, 3/23/2013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010400" y="6248400"/>
            <a:ext cx="1447800" cy="457200"/>
          </a:xfrm>
        </p:spPr>
        <p:txBody>
          <a:bodyPr/>
          <a:lstStyle>
            <a:lvl1pPr>
              <a:defRPr/>
            </a:lvl1pPr>
          </a:lstStyle>
          <a:p>
            <a:fld id="{0501DD11-48E6-49CE-B3BB-02DBFC63B8A0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23986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i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rgbClr val="FFFFCC"/>
                </a:solidFill>
                <a:latin typeface="Times New Roman" pitchFamily="18" charset="0"/>
                <a:cs typeface="Times New Roman" pitchFamily="18" charset="0"/>
              </a:defRPr>
            </a:lvl1pPr>
            <a:lvl2pPr>
              <a:defRPr>
                <a:solidFill>
                  <a:srgbClr val="FFFFCC"/>
                </a:solidFill>
                <a:latin typeface="Times New Roman" pitchFamily="18" charset="0"/>
                <a:cs typeface="Times New Roman" pitchFamily="18" charset="0"/>
              </a:defRPr>
            </a:lvl2pPr>
            <a:lvl3pPr>
              <a:defRPr>
                <a:solidFill>
                  <a:srgbClr val="FFFFCC"/>
                </a:solidFill>
                <a:latin typeface="Times New Roman" pitchFamily="18" charset="0"/>
                <a:cs typeface="Times New Roman" pitchFamily="18" charset="0"/>
              </a:defRPr>
            </a:lvl3pPr>
            <a:lvl4pPr>
              <a:defRPr>
                <a:solidFill>
                  <a:srgbClr val="FFFFCC"/>
                </a:solidFill>
                <a:latin typeface="Times New Roman" pitchFamily="18" charset="0"/>
                <a:cs typeface="Times New Roman" pitchFamily="18" charset="0"/>
              </a:defRPr>
            </a:lvl4pPr>
            <a:lvl5pPr>
              <a:defRPr>
                <a:solidFill>
                  <a:srgbClr val="FFFFCC"/>
                </a:solidFill>
                <a:latin typeface="Times New Roman" pitchFamily="18" charset="0"/>
                <a:cs typeface="Times New Roman" pitchFamily="18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D1901C-0392-4E5E-A019-9EDF9B7486F5}" type="datetime1">
              <a:rPr lang="en-US" smtClean="0"/>
              <a:t>3/30/2013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Christine Aidala, Saturday Morning Physics, 3/23/2013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CC756C-A066-41F7-8E4C-839D33001D41}" type="datetime1">
              <a:rPr lang="en-US" smtClean="0"/>
              <a:t>3/30/2013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Christine Aidala, Saturday Morning Physics, 3/23/2013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7F4AEA-A448-449F-AD2F-0701091C855B}" type="datetime1">
              <a:rPr lang="en-US" smtClean="0"/>
              <a:t>3/30/2013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Christine Aidala, Saturday Morning Physics, 3/23/2013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31D9C-9AAD-46DE-8722-5DA08E7114CB}" type="datetime1">
              <a:rPr lang="en-US" smtClean="0"/>
              <a:t>3/30/2013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Christine Aidala, Saturday Morning Physics, 3/23/2013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35D605-D082-4012-8516-4DE7221727DB}" type="datetime1">
              <a:rPr lang="en-US" smtClean="0"/>
              <a:t>3/30/2013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Christine Aidala, Saturday Morning Physics, 3/23/2013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B4DE2D-E706-46FB-AE6E-49A2808F316D}" type="datetime1">
              <a:rPr lang="en-US" smtClean="0"/>
              <a:t>3/30/2013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Christine Aidala, Saturday Morning Physics, 3/23/2013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7B40E-EE35-4B3A-AB20-D7E0BF5BF8E0}" type="datetime1">
              <a:rPr lang="en-US" smtClean="0"/>
              <a:t>3/30/2013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Christine Aidala, Saturday Morning Physics, 3/23/2013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5F7110-1979-4909-8F0C-788590C94789}" type="datetime1">
              <a:rPr lang="en-US" smtClean="0"/>
              <a:t>3/30/2013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Christine Aidala, Saturday Morning Physics, 3/23/2013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4D4C42F-7869-45EB-BB34-9C991044B81B}" type="datetime1">
              <a:rPr lang="en-US" smtClean="0"/>
              <a:t>3/30/2013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Christine Aidala, Saturday Morning Physics, 3/23/2013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8" name="Picture 2"/>
          <p:cNvPicPr>
            <a:picLocks noChangeAspect="1" noChangeArrowheads="1"/>
          </p:cNvPicPr>
          <p:nvPr userDrawn="1"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76200" y="6388768"/>
            <a:ext cx="914400" cy="3930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3" r:id="rId14"/>
  </p:sldLayoutIdLst>
  <p:timing>
    <p:tnLst>
      <p:par>
        <p:cTn id="1" dur="indefinite" restart="never" nodeType="tmRoot"/>
      </p:par>
    </p:tnLst>
  </p:timing>
  <p:hf hdr="0" dt="0"/>
  <p:txStyles>
    <p:titleStyle>
      <a:lvl1pPr algn="ctr" defTabSz="914400" rtl="0" eaLnBrk="1" latinLnBrk="0" hangingPunct="1">
        <a:spcBef>
          <a:spcPct val="0"/>
        </a:spcBef>
        <a:buNone/>
        <a:defRPr sz="4400" i="1" kern="1200">
          <a:solidFill>
            <a:srgbClr val="FFFF00"/>
          </a:solidFill>
          <a:latin typeface="Times New Roman" pitchFamily="18" charset="0"/>
          <a:ea typeface="+mj-ea"/>
          <a:cs typeface="Times New Roman" pitchFamily="18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rgbClr val="FFFFCC"/>
          </a:solidFill>
          <a:latin typeface="Times New Roman" pitchFamily="18" charset="0"/>
          <a:ea typeface="+mn-ea"/>
          <a:cs typeface="Times New Roman" pitchFamily="18" charset="0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rgbClr val="FFFFCC"/>
          </a:solidFill>
          <a:latin typeface="Times New Roman" pitchFamily="18" charset="0"/>
          <a:ea typeface="+mn-ea"/>
          <a:cs typeface="Times New Roman" pitchFamily="18" charset="0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rgbClr val="FFFFCC"/>
          </a:solidFill>
          <a:latin typeface="Times New Roman" pitchFamily="18" charset="0"/>
          <a:ea typeface="+mn-ea"/>
          <a:cs typeface="Times New Roman" pitchFamily="18" charset="0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rgbClr val="FFFFCC"/>
          </a:solidFill>
          <a:latin typeface="Times New Roman" pitchFamily="18" charset="0"/>
          <a:ea typeface="+mn-ea"/>
          <a:cs typeface="Times New Roman" pitchFamily="18" charset="0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rgbClr val="FFFFCC"/>
          </a:solidFill>
          <a:latin typeface="Times New Roman" pitchFamily="18" charset="0"/>
          <a:ea typeface="+mn-ea"/>
          <a:cs typeface="Times New Roman" pitchFamily="18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wm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NUL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19.emf"/><Relationship Id="rId5" Type="http://schemas.openxmlformats.org/officeDocument/2006/relationships/oleObject" Target="../embeddings/oleObject2.bin"/><Relationship Id="rId4" Type="http://schemas.openxmlformats.org/officeDocument/2006/relationships/image" Target="../media/image20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7" Type="http://schemas.openxmlformats.org/officeDocument/2006/relationships/image" Target="../media/image25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jpg"/><Relationship Id="rId5" Type="http://schemas.openxmlformats.org/officeDocument/2006/relationships/image" Target="../media/image23.jpg"/><Relationship Id="rId4" Type="http://schemas.openxmlformats.org/officeDocument/2006/relationships/image" Target="../media/image22.jp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8.jpeg"/><Relationship Id="rId4" Type="http://schemas.openxmlformats.org/officeDocument/2006/relationships/image" Target="../media/image30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3.jpeg"/><Relationship Id="rId4" Type="http://schemas.openxmlformats.org/officeDocument/2006/relationships/image" Target="../media/image3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7" Type="http://schemas.openxmlformats.org/officeDocument/2006/relationships/image" Target="../media/image38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37.jpeg"/><Relationship Id="rId5" Type="http://schemas.openxmlformats.org/officeDocument/2006/relationships/image" Target="../media/image36.png"/><Relationship Id="rId4" Type="http://schemas.openxmlformats.org/officeDocument/2006/relationships/image" Target="../media/image35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2.jpeg"/><Relationship Id="rId5" Type="http://schemas.openxmlformats.org/officeDocument/2006/relationships/image" Target="../media/image41.png"/><Relationship Id="rId4" Type="http://schemas.openxmlformats.org/officeDocument/2006/relationships/image" Target="../media/image40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9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51.jp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6.jp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eg"/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55.jpeg"/><Relationship Id="rId4" Type="http://schemas.openxmlformats.org/officeDocument/2006/relationships/image" Target="../media/image54.jpe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jp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57.jpeg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eg"/><Relationship Id="rId3" Type="http://schemas.openxmlformats.org/officeDocument/2006/relationships/notesSlide" Target="../notesSlides/notesSlide4.xml"/><Relationship Id="rId7" Type="http://schemas.openxmlformats.org/officeDocument/2006/relationships/image" Target="../media/image12.jpe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1.jpeg"/><Relationship Id="rId5" Type="http://schemas.openxmlformats.org/officeDocument/2006/relationships/image" Target="../media/image10.png"/><Relationship Id="rId4" Type="http://schemas.openxmlformats.org/officeDocument/2006/relationships/oleObject" Target="../embeddings/oleObject1.bin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7281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12074" y="76200"/>
            <a:ext cx="7620000" cy="670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4"/>
          <p:cNvSpPr/>
          <p:nvPr/>
        </p:nvSpPr>
        <p:spPr>
          <a:xfrm>
            <a:off x="826008" y="52252"/>
            <a:ext cx="7620000" cy="6705600"/>
          </a:xfrm>
          <a:prstGeom prst="rect">
            <a:avLst/>
          </a:prstGeom>
          <a:solidFill>
            <a:schemeClr val="accent1">
              <a:alpha val="46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219200"/>
            <a:ext cx="7772400" cy="2152650"/>
          </a:xfrm>
        </p:spPr>
        <p:txBody>
          <a:bodyPr>
            <a:noAutofit/>
          </a:bodyPr>
          <a:lstStyle/>
          <a:p>
            <a:r>
              <a:rPr lang="en-US" sz="4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Peering Into the Proton</a:t>
            </a:r>
            <a:endParaRPr lang="en-US" sz="4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962400"/>
            <a:ext cx="6400800" cy="2209800"/>
          </a:xfrm>
        </p:spPr>
        <p:txBody>
          <a:bodyPr>
            <a:normAutofit fontScale="92500" lnSpcReduction="10000"/>
          </a:bodyPr>
          <a:lstStyle/>
          <a:p>
            <a:r>
              <a:rPr lang="en-US" sz="4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Christine A. Aidala</a:t>
            </a:r>
          </a:p>
          <a:p>
            <a:r>
              <a:rPr lang="en-US" sz="3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University of Michigan</a:t>
            </a:r>
          </a:p>
          <a:p>
            <a:r>
              <a:rPr lang="en-US" sz="3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Saturday Morning Physics</a:t>
            </a:r>
          </a:p>
          <a:p>
            <a:r>
              <a:rPr lang="en-US" sz="3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March 23, 2013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/>
        </p:nvSpPr>
        <p:spPr>
          <a:xfrm>
            <a:off x="3352800" y="2831592"/>
            <a:ext cx="533400" cy="381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4340352" y="2426208"/>
            <a:ext cx="533400" cy="381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Christine Aidala, Saturday Morning Physics, 3/23/2013</a:t>
            </a:r>
            <a:endParaRPr lang="en-US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E4C550-FAB8-43C8-936F-7DBD9820C556}" type="slidenum">
              <a:rPr lang="en-US"/>
              <a:pPr/>
              <a:t>10</a:t>
            </a:fld>
            <a:endParaRPr lang="en-US"/>
          </a:p>
        </p:txBody>
      </p:sp>
      <p:sp>
        <p:nvSpPr>
          <p:cNvPr id="120842" name="Rectangle 10"/>
          <p:cNvSpPr>
            <a:spLocks noChangeArrowheads="1"/>
          </p:cNvSpPr>
          <p:nvPr/>
        </p:nvSpPr>
        <p:spPr bwMode="auto">
          <a:xfrm>
            <a:off x="3925824" y="2819400"/>
            <a:ext cx="971550" cy="411480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08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Quark </a:t>
            </a:r>
            <a:r>
              <a:rPr lang="en-US" dirty="0" smtClean="0"/>
              <a:t>confinement</a:t>
            </a:r>
            <a:endParaRPr lang="en-US" dirty="0"/>
          </a:p>
        </p:txBody>
      </p:sp>
      <p:sp>
        <p:nvSpPr>
          <p:cNvPr id="1208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219200"/>
            <a:ext cx="8686800" cy="4495800"/>
          </a:xfrm>
        </p:spPr>
        <p:txBody>
          <a:bodyPr/>
          <a:lstStyle/>
          <a:p>
            <a:r>
              <a:rPr lang="en-US" dirty="0"/>
              <a:t>Never see quarks or gluons directly!</a:t>
            </a:r>
          </a:p>
          <a:p>
            <a:pPr lvl="1"/>
            <a:r>
              <a:rPr lang="en-US" i="1" dirty="0"/>
              <a:t>Confined</a:t>
            </a:r>
            <a:r>
              <a:rPr lang="en-US" dirty="0"/>
              <a:t> to composite, color-neutral particles</a:t>
            </a:r>
          </a:p>
          <a:p>
            <a:pPr lvl="1"/>
            <a:r>
              <a:rPr lang="en-US" dirty="0"/>
              <a:t>Groups of three quarks </a:t>
            </a:r>
            <a:r>
              <a:rPr lang="en-US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</a:t>
            </a:r>
            <a:r>
              <a:rPr lang="en-US" dirty="0" err="1" smtClean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</a:t>
            </a:r>
            <a:r>
              <a:rPr lang="en-US" dirty="0" err="1" smtClean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</a:t>
            </a:r>
            <a:r>
              <a:rPr lang="en-US" dirty="0" smtClean="0"/>
              <a:t> </a:t>
            </a:r>
            <a:r>
              <a:rPr lang="en-US" dirty="0"/>
              <a:t>called </a:t>
            </a:r>
            <a:r>
              <a:rPr lang="en-US" i="1" dirty="0"/>
              <a:t>baryons</a:t>
            </a:r>
            <a:r>
              <a:rPr lang="en-US" dirty="0"/>
              <a:t>, or quark-antiquark pairs (</a:t>
            </a:r>
            <a:r>
              <a:rPr lang="en-US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red</a:t>
            </a:r>
            <a:r>
              <a:rPr lang="en-US" dirty="0" smtClean="0"/>
              <a:t>-</a:t>
            </a:r>
            <a:r>
              <a:rPr lang="en-US" dirty="0" err="1" smtClean="0"/>
              <a:t>antired</a:t>
            </a:r>
            <a:r>
              <a:rPr lang="en-US" dirty="0"/>
              <a:t>, . . </a:t>
            </a:r>
            <a:r>
              <a:rPr lang="en-US" dirty="0" smtClean="0"/>
              <a:t>.,) </a:t>
            </a:r>
            <a:r>
              <a:rPr lang="en-US" dirty="0"/>
              <a:t>called </a:t>
            </a:r>
            <a:r>
              <a:rPr lang="en-US" i="1" dirty="0"/>
              <a:t>mesons</a:t>
            </a:r>
          </a:p>
          <a:p>
            <a:r>
              <a:rPr lang="en-US" dirty="0"/>
              <a:t>If you try to pull two quarks apart, energy between them increases until you produce a new quark-antiquark pair </a:t>
            </a:r>
            <a:r>
              <a:rPr lang="en-US" dirty="0" smtClean="0"/>
              <a:t>(good old </a:t>
            </a:r>
            <a:r>
              <a:rPr lang="en-US" i="1" dirty="0" smtClean="0"/>
              <a:t>E=mc</a:t>
            </a:r>
            <a:r>
              <a:rPr lang="en-US" i="1" baseline="30000" dirty="0" smtClean="0"/>
              <a:t>2</a:t>
            </a:r>
            <a:r>
              <a:rPr lang="en-US" dirty="0"/>
              <a:t>)</a:t>
            </a:r>
          </a:p>
        </p:txBody>
      </p:sp>
      <p:pic>
        <p:nvPicPr>
          <p:cNvPr id="120836" name="Picture 4" descr="color_field_snap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28975" y="4876800"/>
            <a:ext cx="2686050" cy="1485900"/>
          </a:xfrm>
          <a:prstGeom prst="rect">
            <a:avLst/>
          </a:prstGeom>
          <a:solidFill>
            <a:srgbClr val="FF0000"/>
          </a:solidFill>
        </p:spPr>
      </p:pic>
      <p:sp>
        <p:nvSpPr>
          <p:cNvPr id="120837" name="Oval 5"/>
          <p:cNvSpPr>
            <a:spLocks noChangeArrowheads="1"/>
          </p:cNvSpPr>
          <p:nvPr/>
        </p:nvSpPr>
        <p:spPr bwMode="auto">
          <a:xfrm>
            <a:off x="5400675" y="4953000"/>
            <a:ext cx="533400" cy="685800"/>
          </a:xfrm>
          <a:prstGeom prst="ellipse">
            <a:avLst/>
          </a:prstGeom>
          <a:noFill/>
          <a:ln w="254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0838" name="Oval 6"/>
          <p:cNvSpPr>
            <a:spLocks noChangeArrowheads="1"/>
          </p:cNvSpPr>
          <p:nvPr/>
        </p:nvSpPr>
        <p:spPr bwMode="auto">
          <a:xfrm>
            <a:off x="5343525" y="5715000"/>
            <a:ext cx="533400" cy="685800"/>
          </a:xfrm>
          <a:prstGeom prst="ellipse">
            <a:avLst/>
          </a:prstGeom>
          <a:noFill/>
          <a:ln w="254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0839" name="Text Box 7"/>
          <p:cNvSpPr txBox="1">
            <a:spLocks noChangeArrowheads="1"/>
          </p:cNvSpPr>
          <p:nvPr/>
        </p:nvSpPr>
        <p:spPr bwMode="auto">
          <a:xfrm>
            <a:off x="6080125" y="4994275"/>
            <a:ext cx="1252266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FFFFCC"/>
                </a:solidFill>
              </a:rPr>
              <a:t>“D</a:t>
            </a:r>
            <a:r>
              <a:rPr lang="en-US" baseline="30000" dirty="0">
                <a:solidFill>
                  <a:srgbClr val="FFFFCC"/>
                </a:solidFill>
              </a:rPr>
              <a:t>-</a:t>
            </a:r>
            <a:r>
              <a:rPr lang="en-US" dirty="0">
                <a:solidFill>
                  <a:srgbClr val="FFFFCC"/>
                </a:solidFill>
              </a:rPr>
              <a:t> meson”</a:t>
            </a:r>
          </a:p>
        </p:txBody>
      </p:sp>
      <p:sp>
        <p:nvSpPr>
          <p:cNvPr id="120840" name="Text Box 8"/>
          <p:cNvSpPr txBox="1">
            <a:spLocks noChangeArrowheads="1"/>
          </p:cNvSpPr>
          <p:nvPr/>
        </p:nvSpPr>
        <p:spPr bwMode="auto">
          <a:xfrm>
            <a:off x="6019800" y="5867400"/>
            <a:ext cx="1282723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FFFFCC"/>
                </a:solidFill>
              </a:rPr>
              <a:t>“D</a:t>
            </a:r>
            <a:r>
              <a:rPr lang="en-US" baseline="30000" dirty="0">
                <a:solidFill>
                  <a:srgbClr val="FFFFCC"/>
                </a:solidFill>
              </a:rPr>
              <a:t>+</a:t>
            </a:r>
            <a:r>
              <a:rPr lang="en-US" dirty="0">
                <a:solidFill>
                  <a:srgbClr val="FFFFCC"/>
                </a:solidFill>
              </a:rPr>
              <a:t> meson”</a:t>
            </a:r>
          </a:p>
        </p:txBody>
      </p:sp>
      <p:pic>
        <p:nvPicPr>
          <p:cNvPr id="120841" name="Picture 9" descr="confinement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4388" y="152400"/>
            <a:ext cx="1497012" cy="1600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563007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457200" y="1752600"/>
            <a:ext cx="8229600" cy="444230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9" name="Rectangle 2"/>
          <p:cNvSpPr txBox="1">
            <a:spLocks noChangeArrowheads="1"/>
          </p:cNvSpPr>
          <p:nvPr/>
        </p:nvSpPr>
        <p:spPr>
          <a:xfrm>
            <a:off x="457200" y="134805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pPr>
              <a:buFontTx/>
              <a:buNone/>
            </a:pPr>
            <a:endParaRPr lang="en-US" dirty="0"/>
          </a:p>
        </p:txBody>
      </p:sp>
      <p:grpSp>
        <p:nvGrpSpPr>
          <p:cNvPr id="2" name="Group 1"/>
          <p:cNvGrpSpPr/>
          <p:nvPr/>
        </p:nvGrpSpPr>
        <p:grpSpPr>
          <a:xfrm>
            <a:off x="1812491" y="1839721"/>
            <a:ext cx="3532281" cy="4355181"/>
            <a:chOff x="1812491" y="2373121"/>
            <a:chExt cx="3532281" cy="4355181"/>
          </a:xfrm>
        </p:grpSpPr>
        <p:sp>
          <p:nvSpPr>
            <p:cNvPr id="39" name="Line 15"/>
            <p:cNvSpPr>
              <a:spLocks noChangeShapeType="1"/>
            </p:cNvSpPr>
            <p:nvPr/>
          </p:nvSpPr>
          <p:spPr bwMode="auto">
            <a:xfrm flipH="1">
              <a:off x="4486416" y="2373121"/>
              <a:ext cx="858356" cy="1507627"/>
            </a:xfrm>
            <a:prstGeom prst="line">
              <a:avLst/>
            </a:prstGeom>
            <a:noFill/>
            <a:ln w="34925">
              <a:solidFill>
                <a:srgbClr val="0000FF"/>
              </a:solidFill>
              <a:round/>
              <a:headEnd type="triangle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cxnSp>
          <p:nvCxnSpPr>
            <p:cNvPr id="29" name="Straight Connector 28"/>
            <p:cNvCxnSpPr/>
            <p:nvPr/>
          </p:nvCxnSpPr>
          <p:spPr>
            <a:xfrm flipV="1">
              <a:off x="3571415" y="3591657"/>
              <a:ext cx="1042665" cy="1410939"/>
            </a:xfrm>
            <a:prstGeom prst="line">
              <a:avLst/>
            </a:prstGeom>
            <a:ln>
              <a:solidFill>
                <a:schemeClr val="accent4">
                  <a:lumMod val="75000"/>
                </a:schemeClr>
              </a:solidFill>
              <a:prstDash val="dash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Connector 46"/>
            <p:cNvCxnSpPr/>
            <p:nvPr/>
          </p:nvCxnSpPr>
          <p:spPr>
            <a:xfrm flipV="1">
              <a:off x="2232278" y="4788502"/>
              <a:ext cx="1470152" cy="971128"/>
            </a:xfrm>
            <a:prstGeom prst="line">
              <a:avLst/>
            </a:prstGeom>
            <a:ln>
              <a:solidFill>
                <a:schemeClr val="accent4">
                  <a:lumMod val="75000"/>
                </a:schemeClr>
              </a:solidFill>
              <a:prstDash val="dash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Connector 47"/>
            <p:cNvCxnSpPr/>
            <p:nvPr/>
          </p:nvCxnSpPr>
          <p:spPr>
            <a:xfrm flipV="1">
              <a:off x="2634885" y="4733470"/>
              <a:ext cx="1118865" cy="1026160"/>
            </a:xfrm>
            <a:prstGeom prst="line">
              <a:avLst/>
            </a:prstGeom>
            <a:ln>
              <a:solidFill>
                <a:schemeClr val="accent4">
                  <a:lumMod val="75000"/>
                </a:schemeClr>
              </a:solidFill>
              <a:prstDash val="dash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3068751" y="5002596"/>
              <a:ext cx="502664" cy="1141864"/>
            </a:xfrm>
            <a:prstGeom prst="line">
              <a:avLst/>
            </a:prstGeom>
            <a:ln w="38100" cmpd="dbl">
              <a:solidFill>
                <a:srgbClr val="008000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54" name="AutoShape 22"/>
            <p:cNvSpPr>
              <a:spLocks/>
            </p:cNvSpPr>
            <p:nvPr/>
          </p:nvSpPr>
          <p:spPr bwMode="auto">
            <a:xfrm rot="5400000">
              <a:off x="2610754" y="5637692"/>
              <a:ext cx="282209" cy="1295746"/>
            </a:xfrm>
            <a:prstGeom prst="rightBrace">
              <a:avLst>
                <a:gd name="adj1" fmla="val 91667"/>
                <a:gd name="adj2" fmla="val 50000"/>
              </a:avLst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5" name="TextBox 54"/>
            <p:cNvSpPr txBox="1"/>
            <p:nvPr/>
          </p:nvSpPr>
          <p:spPr>
            <a:xfrm>
              <a:off x="1812491" y="6328192"/>
              <a:ext cx="2101857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i="1" dirty="0" smtClean="0"/>
                <a:t>Produced particles</a:t>
              </a:r>
              <a:endParaRPr lang="en-US" sz="2000" i="1" dirty="0"/>
            </a:p>
          </p:txBody>
        </p:sp>
        <p:sp>
          <p:nvSpPr>
            <p:cNvPr id="56" name="TextBox 55"/>
            <p:cNvSpPr txBox="1"/>
            <p:nvPr/>
          </p:nvSpPr>
          <p:spPr>
            <a:xfrm>
              <a:off x="3248584" y="5498020"/>
              <a:ext cx="373319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/>
                <a:t>h</a:t>
              </a:r>
            </a:p>
          </p:txBody>
        </p:sp>
      </p:grpSp>
      <p:sp>
        <p:nvSpPr>
          <p:cNvPr id="38" name="Line 15"/>
          <p:cNvSpPr>
            <a:spLocks noChangeShapeType="1"/>
          </p:cNvSpPr>
          <p:nvPr/>
        </p:nvSpPr>
        <p:spPr bwMode="auto">
          <a:xfrm flipH="1" flipV="1">
            <a:off x="1583891" y="3072025"/>
            <a:ext cx="3114153" cy="0"/>
          </a:xfrm>
          <a:prstGeom prst="line">
            <a:avLst/>
          </a:prstGeom>
          <a:noFill/>
          <a:ln w="34925">
            <a:solidFill>
              <a:srgbClr val="0000FF"/>
            </a:solidFill>
            <a:round/>
            <a:headEnd type="triangle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1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dirty="0" smtClean="0"/>
              <a:t>Electron-proton scattering</a:t>
            </a:r>
            <a:endParaRPr lang="en-US" dirty="0"/>
          </a:p>
        </p:txBody>
      </p:sp>
      <p:sp>
        <p:nvSpPr>
          <p:cNvPr id="75" name="Line 11"/>
          <p:cNvSpPr>
            <a:spLocks noChangeShapeType="1"/>
          </p:cNvSpPr>
          <p:nvPr/>
        </p:nvSpPr>
        <p:spPr bwMode="auto">
          <a:xfrm>
            <a:off x="6059028" y="3107858"/>
            <a:ext cx="1981200" cy="0"/>
          </a:xfrm>
          <a:prstGeom prst="line">
            <a:avLst/>
          </a:prstGeom>
          <a:noFill/>
          <a:ln w="317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6" name="Line 12"/>
          <p:cNvSpPr>
            <a:spLocks noChangeShapeType="1"/>
          </p:cNvSpPr>
          <p:nvPr/>
        </p:nvSpPr>
        <p:spPr bwMode="auto">
          <a:xfrm>
            <a:off x="5933615" y="3554796"/>
            <a:ext cx="1981200" cy="0"/>
          </a:xfrm>
          <a:prstGeom prst="line">
            <a:avLst/>
          </a:prstGeom>
          <a:noFill/>
          <a:ln w="317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7" name="Line 13"/>
          <p:cNvSpPr>
            <a:spLocks noChangeShapeType="1"/>
          </p:cNvSpPr>
          <p:nvPr/>
        </p:nvSpPr>
        <p:spPr bwMode="auto">
          <a:xfrm>
            <a:off x="6035818" y="3936162"/>
            <a:ext cx="1981200" cy="0"/>
          </a:xfrm>
          <a:prstGeom prst="line">
            <a:avLst/>
          </a:prstGeom>
          <a:noFill/>
          <a:ln w="317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4" name="AutoShape 22"/>
          <p:cNvSpPr>
            <a:spLocks/>
          </p:cNvSpPr>
          <p:nvPr/>
        </p:nvSpPr>
        <p:spPr bwMode="auto">
          <a:xfrm>
            <a:off x="8143415" y="3030118"/>
            <a:ext cx="101012" cy="981878"/>
          </a:xfrm>
          <a:prstGeom prst="rightBrace">
            <a:avLst>
              <a:gd name="adj1" fmla="val 91667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6" name="Oval 28"/>
          <p:cNvSpPr>
            <a:spLocks noChangeArrowheads="1"/>
          </p:cNvSpPr>
          <p:nvPr/>
        </p:nvSpPr>
        <p:spPr bwMode="auto">
          <a:xfrm>
            <a:off x="5857415" y="2716596"/>
            <a:ext cx="304800" cy="1752600"/>
          </a:xfrm>
          <a:prstGeom prst="ellipse">
            <a:avLst/>
          </a:prstGeom>
          <a:solidFill>
            <a:schemeClr val="accent1">
              <a:alpha val="0"/>
            </a:schemeClr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87" name="Picture 29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33615" y="3030118"/>
            <a:ext cx="125413" cy="1285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88" name="Picture 30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33615" y="3478596"/>
            <a:ext cx="125413" cy="1285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89" name="Picture 3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33615" y="3859596"/>
            <a:ext cx="125413" cy="1285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92" name="AutoShape 48"/>
          <p:cNvSpPr>
            <a:spLocks noChangeArrowheads="1"/>
          </p:cNvSpPr>
          <p:nvPr/>
        </p:nvSpPr>
        <p:spPr bwMode="auto">
          <a:xfrm>
            <a:off x="6578829" y="4088196"/>
            <a:ext cx="1564586" cy="381000"/>
          </a:xfrm>
          <a:prstGeom prst="leftArrow">
            <a:avLst>
              <a:gd name="adj1" fmla="val 50000"/>
              <a:gd name="adj2" fmla="val 112500"/>
            </a:avLst>
          </a:prstGeom>
          <a:solidFill>
            <a:schemeClr val="accent4">
              <a:lumMod val="75000"/>
            </a:schemeClr>
          </a:solidFill>
          <a:ln w="9525">
            <a:solidFill>
              <a:schemeClr val="accent4">
                <a:lumMod val="75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34" name="TextBox 133"/>
          <p:cNvSpPr txBox="1"/>
          <p:nvPr/>
        </p:nvSpPr>
        <p:spPr>
          <a:xfrm>
            <a:off x="6337195" y="2628490"/>
            <a:ext cx="117403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Proton</a:t>
            </a:r>
            <a:endParaRPr lang="en-US" sz="2800" dirty="0"/>
          </a:p>
        </p:txBody>
      </p:sp>
      <p:sp>
        <p:nvSpPr>
          <p:cNvPr id="25" name="Line 9"/>
          <p:cNvSpPr>
            <a:spLocks noChangeShapeType="1"/>
          </p:cNvSpPr>
          <p:nvPr/>
        </p:nvSpPr>
        <p:spPr bwMode="auto">
          <a:xfrm flipH="1" flipV="1">
            <a:off x="2860904" y="3554796"/>
            <a:ext cx="3072711" cy="0"/>
          </a:xfrm>
          <a:prstGeom prst="line">
            <a:avLst/>
          </a:prstGeom>
          <a:noFill/>
          <a:ln w="317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6" name="Line 10"/>
          <p:cNvSpPr>
            <a:spLocks noChangeShapeType="1"/>
          </p:cNvSpPr>
          <p:nvPr/>
        </p:nvSpPr>
        <p:spPr bwMode="auto">
          <a:xfrm flipH="1" flipV="1">
            <a:off x="2860904" y="3935796"/>
            <a:ext cx="3072707" cy="0"/>
          </a:xfrm>
          <a:prstGeom prst="line">
            <a:avLst/>
          </a:prstGeom>
          <a:noFill/>
          <a:ln w="317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cxnSp>
        <p:nvCxnSpPr>
          <p:cNvPr id="30" name="Straight Connector 29"/>
          <p:cNvCxnSpPr/>
          <p:nvPr/>
        </p:nvCxnSpPr>
        <p:spPr>
          <a:xfrm>
            <a:off x="4892507" y="3058257"/>
            <a:ext cx="989287" cy="12562"/>
          </a:xfrm>
          <a:prstGeom prst="line">
            <a:avLst/>
          </a:prstGeom>
          <a:ln>
            <a:solidFill>
              <a:schemeClr val="accent4">
                <a:lumMod val="75000"/>
              </a:schemeClr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2" name="AutoShape 20"/>
          <p:cNvSpPr>
            <a:spLocks noChangeArrowheads="1"/>
          </p:cNvSpPr>
          <p:nvPr/>
        </p:nvSpPr>
        <p:spPr bwMode="auto">
          <a:xfrm>
            <a:off x="4181616" y="2737234"/>
            <a:ext cx="838200" cy="762000"/>
          </a:xfrm>
          <a:prstGeom prst="irregularSeal2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3" name="Text Box 34"/>
          <p:cNvSpPr txBox="1">
            <a:spLocks noChangeArrowheads="1"/>
          </p:cNvSpPr>
          <p:nvPr/>
        </p:nvSpPr>
        <p:spPr bwMode="auto">
          <a:xfrm>
            <a:off x="4257816" y="2965834"/>
            <a:ext cx="9144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sz="1600" b="0" dirty="0" err="1"/>
              <a:t>Pow</a:t>
            </a:r>
            <a:r>
              <a:rPr lang="en-US" sz="1600" b="0" dirty="0"/>
              <a:t>!</a:t>
            </a:r>
          </a:p>
        </p:txBody>
      </p:sp>
      <p:sp>
        <p:nvSpPr>
          <p:cNvPr id="40" name="AutoShape 14"/>
          <p:cNvSpPr>
            <a:spLocks/>
          </p:cNvSpPr>
          <p:nvPr/>
        </p:nvSpPr>
        <p:spPr bwMode="auto">
          <a:xfrm>
            <a:off x="2634885" y="3466679"/>
            <a:ext cx="76200" cy="685800"/>
          </a:xfrm>
          <a:prstGeom prst="leftBrace">
            <a:avLst>
              <a:gd name="adj1" fmla="val 75000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2330407" y="3566830"/>
            <a:ext cx="3044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X</a:t>
            </a:r>
            <a:endParaRPr lang="en-US" dirty="0"/>
          </a:p>
        </p:txBody>
      </p:sp>
      <p:sp>
        <p:nvSpPr>
          <p:cNvPr id="57" name="AutoShape 48"/>
          <p:cNvSpPr>
            <a:spLocks noChangeArrowheads="1"/>
          </p:cNvSpPr>
          <p:nvPr/>
        </p:nvSpPr>
        <p:spPr bwMode="auto">
          <a:xfrm rot="10800000">
            <a:off x="1831381" y="2702281"/>
            <a:ext cx="1154166" cy="218316"/>
          </a:xfrm>
          <a:prstGeom prst="leftArrow">
            <a:avLst>
              <a:gd name="adj1" fmla="val 50000"/>
              <a:gd name="adj2" fmla="val 112500"/>
            </a:avLst>
          </a:prstGeom>
          <a:solidFill>
            <a:schemeClr val="accent4">
              <a:lumMod val="75000"/>
            </a:schemeClr>
          </a:solidFill>
          <a:ln w="9525">
            <a:solidFill>
              <a:schemeClr val="accent4">
                <a:lumMod val="75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8" name="Line 15"/>
          <p:cNvSpPr>
            <a:spLocks noChangeShapeType="1"/>
          </p:cNvSpPr>
          <p:nvPr/>
        </p:nvSpPr>
        <p:spPr bwMode="auto">
          <a:xfrm flipH="1">
            <a:off x="1645950" y="3070819"/>
            <a:ext cx="1522852" cy="0"/>
          </a:xfrm>
          <a:prstGeom prst="line">
            <a:avLst/>
          </a:prstGeom>
          <a:noFill/>
          <a:ln w="34925">
            <a:solidFill>
              <a:srgbClr val="0000FF"/>
            </a:solidFill>
            <a:round/>
            <a:headEnd type="triangle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2000" y="2895600"/>
            <a:ext cx="0" cy="0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2000" y="2895600"/>
            <a:ext cx="0" cy="0"/>
          </a:xfrm>
          <a:prstGeom prst="rect">
            <a:avLst/>
          </a:prstGeom>
        </p:spPr>
      </p:pic>
      <p:sp>
        <p:nvSpPr>
          <p:cNvPr id="37" name="Oval 36"/>
          <p:cNvSpPr/>
          <p:nvPr/>
        </p:nvSpPr>
        <p:spPr>
          <a:xfrm>
            <a:off x="1552159" y="3015057"/>
            <a:ext cx="110906" cy="119424"/>
          </a:xfrm>
          <a:prstGeom prst="ellipse">
            <a:avLst/>
          </a:prstGeom>
          <a:gradFill flip="none" rotWithShape="1">
            <a:gsLst>
              <a:gs pos="28000">
                <a:srgbClr val="000090"/>
              </a:gs>
              <a:gs pos="100000">
                <a:srgbClr val="FFFFFF"/>
              </a:gs>
            </a:gsLst>
            <a:path path="circle">
              <a:fillToRect l="100000" t="100000"/>
            </a:path>
            <a:tileRect r="-100000" b="-100000"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TextBox 42"/>
          <p:cNvSpPr txBox="1"/>
          <p:nvPr/>
        </p:nvSpPr>
        <p:spPr>
          <a:xfrm>
            <a:off x="807792" y="3151710"/>
            <a:ext cx="10235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i="1" dirty="0" smtClean="0">
                <a:solidFill>
                  <a:srgbClr val="660066"/>
                </a:solidFill>
              </a:rPr>
              <a:t>Electron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780522" y="1828800"/>
            <a:ext cx="1548822" cy="2923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00" dirty="0" smtClean="0"/>
              <a:t>Courtesy T.C. Rogers</a:t>
            </a:r>
            <a:endParaRPr lang="en-US" sz="1300" dirty="0"/>
          </a:p>
        </p:txBody>
      </p:sp>
      <p:sp>
        <p:nvSpPr>
          <p:cNvPr id="6" name="TextBox 5"/>
          <p:cNvSpPr txBox="1"/>
          <p:nvPr/>
        </p:nvSpPr>
        <p:spPr>
          <a:xfrm>
            <a:off x="4168947" y="4572000"/>
            <a:ext cx="4746453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Just by measuring the scattered electron’s energy and angle, you know: 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dirty="0"/>
              <a:t>T</a:t>
            </a:r>
            <a:r>
              <a:rPr lang="en-US" dirty="0" smtClean="0"/>
              <a:t>otal energy exchanged in the scattering 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dirty="0" smtClean="0"/>
              <a:t>How much of the proton’s momentum was carried by the quark you hit</a:t>
            </a:r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Christine Aidala, Saturday Morning Physics, 3/23/2013</a:t>
            </a:r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27202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8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"/>
                            </p:stCondLst>
                            <p:childTnLst>
                              <p:par>
                                <p:cTn id="3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000"/>
                            </p:stCondLst>
                            <p:childTnLst>
                              <p:par>
                                <p:cTn id="3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 animBg="1"/>
      <p:bldP spid="25" grpId="0" animBg="1"/>
      <p:bldP spid="26" grpId="0" animBg="1"/>
      <p:bldP spid="32" grpId="0" animBg="1"/>
      <p:bldP spid="33" grpId="0"/>
      <p:bldP spid="40" grpId="0" animBg="1"/>
      <p:bldP spid="4" grpId="0"/>
      <p:bldP spid="58" grpId="0" animBg="1"/>
      <p:bldP spid="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So what does it look like inside the proton?  It depends . . .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Christine Aidala, Saturday Morning Physics, 3/23/2013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12</a:t>
            </a:fld>
            <a:endParaRPr lang="en-US"/>
          </a:p>
        </p:txBody>
      </p:sp>
      <p:grpSp>
        <p:nvGrpSpPr>
          <p:cNvPr id="6" name="Group 189"/>
          <p:cNvGrpSpPr/>
          <p:nvPr/>
        </p:nvGrpSpPr>
        <p:grpSpPr>
          <a:xfrm>
            <a:off x="1752600" y="1600200"/>
            <a:ext cx="5334000" cy="4267200"/>
            <a:chOff x="5191223" y="825500"/>
            <a:chExt cx="3420291" cy="2960370"/>
          </a:xfrm>
          <a:solidFill>
            <a:schemeClr val="bg1"/>
          </a:solidFill>
        </p:grpSpPr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2" cstate="print"/>
            <a:srcRect l="3317" r="3317"/>
            <a:stretch>
              <a:fillRect/>
            </a:stretch>
          </p:blipFill>
          <p:spPr>
            <a:xfrm>
              <a:off x="5191223" y="825500"/>
              <a:ext cx="3420291" cy="2960370"/>
            </a:xfrm>
            <a:prstGeom prst="rect">
              <a:avLst/>
            </a:prstGeom>
            <a:grpFill/>
          </p:spPr>
        </p:pic>
        <p:grpSp>
          <p:nvGrpSpPr>
            <p:cNvPr id="8" name="Group 19"/>
            <p:cNvGrpSpPr/>
            <p:nvPr/>
          </p:nvGrpSpPr>
          <p:grpSpPr>
            <a:xfrm>
              <a:off x="6159500" y="3505200"/>
              <a:ext cx="1928733" cy="276999"/>
              <a:chOff x="5626100" y="3949700"/>
              <a:chExt cx="1928733" cy="276999"/>
            </a:xfrm>
            <a:grpFill/>
          </p:grpSpPr>
          <p:sp>
            <p:nvSpPr>
              <p:cNvPr id="9" name="TextBox 8"/>
              <p:cNvSpPr txBox="1"/>
              <p:nvPr/>
            </p:nvSpPr>
            <p:spPr>
              <a:xfrm>
                <a:off x="5626100" y="3949700"/>
                <a:ext cx="1928733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200" dirty="0" smtClean="0">
                    <a:solidFill>
                      <a:schemeClr val="bg1"/>
                    </a:solidFill>
                    <a:latin typeface="Symbol" charset="2"/>
                    <a:cs typeface="Symbol" charset="2"/>
                  </a:rPr>
                  <a:t>a</a:t>
                </a:r>
                <a:r>
                  <a:rPr lang="en-US" sz="1200" baseline="-25000" dirty="0" smtClean="0">
                    <a:solidFill>
                      <a:schemeClr val="bg1"/>
                    </a:solidFill>
                  </a:rPr>
                  <a:t>s</a:t>
                </a:r>
                <a:r>
                  <a:rPr lang="en-US" sz="1200" dirty="0" smtClean="0">
                    <a:solidFill>
                      <a:schemeClr val="bg1"/>
                    </a:solidFill>
                  </a:rPr>
                  <a:t>~1                                 </a:t>
                </a:r>
                <a:r>
                  <a:rPr lang="en-US" sz="1200" dirty="0" smtClean="0">
                    <a:solidFill>
                      <a:schemeClr val="bg1"/>
                    </a:solidFill>
                    <a:latin typeface="Symbol" charset="2"/>
                    <a:cs typeface="Symbol" charset="2"/>
                  </a:rPr>
                  <a:t>a</a:t>
                </a:r>
                <a:r>
                  <a:rPr lang="en-US" sz="1200" baseline="-25000" dirty="0" smtClean="0">
                    <a:solidFill>
                      <a:schemeClr val="bg1"/>
                    </a:solidFill>
                  </a:rPr>
                  <a:t>s</a:t>
                </a:r>
                <a:r>
                  <a:rPr lang="en-US" sz="1200" dirty="0" smtClean="0">
                    <a:solidFill>
                      <a:schemeClr val="bg1"/>
                    </a:solidFill>
                  </a:rPr>
                  <a:t> &lt;&lt; 1 </a:t>
                </a:r>
                <a:endParaRPr lang="en-US" sz="1200" dirty="0">
                  <a:solidFill>
                    <a:schemeClr val="bg1"/>
                  </a:solidFill>
                </a:endParaRPr>
              </a:p>
            </p:txBody>
          </p:sp>
          <p:cxnSp>
            <p:nvCxnSpPr>
              <p:cNvPr id="10" name="Straight Arrow Connector 9"/>
              <p:cNvCxnSpPr/>
              <p:nvPr/>
            </p:nvCxnSpPr>
            <p:spPr bwMode="auto">
              <a:xfrm>
                <a:off x="6146800" y="4140200"/>
                <a:ext cx="787400" cy="12700"/>
              </a:xfrm>
              <a:prstGeom prst="straightConnector1">
                <a:avLst/>
              </a:prstGeom>
              <a:grpFill/>
              <a:ln w="9525" cap="flat" cmpd="sng" algn="ctr">
                <a:solidFill>
                  <a:schemeClr val="bg1"/>
                </a:solidFill>
                <a:prstDash val="solid"/>
                <a:round/>
                <a:headEnd type="none" w="med" len="med"/>
                <a:tailEnd type="arrow"/>
              </a:ln>
              <a:effectLst/>
            </p:spPr>
          </p:cxnSp>
        </p:grpSp>
      </p:grpSp>
      <p:sp>
        <p:nvSpPr>
          <p:cNvPr id="14" name="Oval 13"/>
          <p:cNvSpPr/>
          <p:nvPr/>
        </p:nvSpPr>
        <p:spPr>
          <a:xfrm>
            <a:off x="3072384" y="3392424"/>
            <a:ext cx="914400" cy="9144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/>
          <p:cNvSpPr/>
          <p:nvPr/>
        </p:nvSpPr>
        <p:spPr>
          <a:xfrm>
            <a:off x="2996184" y="2133600"/>
            <a:ext cx="914400" cy="9144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/>
          <p:cNvSpPr/>
          <p:nvPr/>
        </p:nvSpPr>
        <p:spPr>
          <a:xfrm>
            <a:off x="5297424" y="4507992"/>
            <a:ext cx="914400" cy="9144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Box 16"/>
          <p:cNvSpPr txBox="1"/>
          <p:nvPr/>
        </p:nvSpPr>
        <p:spPr>
          <a:xfrm>
            <a:off x="3451571" y="5943600"/>
            <a:ext cx="273421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i="1" dirty="0" smtClean="0">
                <a:solidFill>
                  <a:srgbClr val="FFFFCC"/>
                </a:solidFill>
              </a:rPr>
              <a:t>More energy transferred</a:t>
            </a:r>
            <a:endParaRPr lang="en-US" sz="2000" i="1" dirty="0">
              <a:solidFill>
                <a:srgbClr val="FFFFCC"/>
              </a:solidFill>
            </a:endParaRPr>
          </a:p>
        </p:txBody>
      </p:sp>
      <p:cxnSp>
        <p:nvCxnSpPr>
          <p:cNvPr id="20" name="Straight Arrow Connector 19"/>
          <p:cNvCxnSpPr/>
          <p:nvPr/>
        </p:nvCxnSpPr>
        <p:spPr>
          <a:xfrm>
            <a:off x="1981200" y="5943600"/>
            <a:ext cx="4114800" cy="0"/>
          </a:xfrm>
          <a:prstGeom prst="straightConnector1">
            <a:avLst/>
          </a:prstGeom>
          <a:ln w="31750">
            <a:solidFill>
              <a:srgbClr val="FFFFCC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/>
          <p:nvPr/>
        </p:nvCxnSpPr>
        <p:spPr>
          <a:xfrm flipV="1">
            <a:off x="1600200" y="1905000"/>
            <a:ext cx="0" cy="3581400"/>
          </a:xfrm>
          <a:prstGeom prst="straightConnector1">
            <a:avLst/>
          </a:prstGeom>
          <a:ln w="31750">
            <a:solidFill>
              <a:srgbClr val="FFFFCC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/>
          <p:cNvSpPr txBox="1"/>
          <p:nvPr/>
        </p:nvSpPr>
        <p:spPr>
          <a:xfrm rot="16200000">
            <a:off x="-255505" y="2857884"/>
            <a:ext cx="2861553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100" i="1" dirty="0" smtClean="0">
                <a:solidFill>
                  <a:srgbClr val="FFFFCC"/>
                </a:solidFill>
              </a:rPr>
              <a:t>Struck quark carries less </a:t>
            </a:r>
          </a:p>
          <a:p>
            <a:r>
              <a:rPr lang="en-US" sz="2100" i="1" dirty="0" smtClean="0">
                <a:solidFill>
                  <a:srgbClr val="FFFFCC"/>
                </a:solidFill>
              </a:rPr>
              <a:t>of proton’s momentum</a:t>
            </a:r>
            <a:endParaRPr lang="en-US" sz="2100" i="1" dirty="0">
              <a:solidFill>
                <a:srgbClr val="FFFF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16495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 animBg="1"/>
      <p:bldP spid="16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Christine Aidala, Saturday Morning Physics, 3/23/2013</a:t>
            </a:r>
            <a:endParaRPr lang="en-US"/>
          </a:p>
        </p:txBody>
      </p:sp>
      <p:sp>
        <p:nvSpPr>
          <p:cNvPr id="12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C89401-88CB-4FF5-A584-67545E3FC2E8}" type="slidenum">
              <a:rPr lang="en-US"/>
              <a:pPr/>
              <a:t>13</a:t>
            </a:fld>
            <a:endParaRPr lang="en-US"/>
          </a:p>
        </p:txBody>
      </p:sp>
      <p:sp>
        <p:nvSpPr>
          <p:cNvPr id="116941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 smtClean="0"/>
              <a:t>Experimental data on proton structure</a:t>
            </a:r>
            <a:endParaRPr lang="en-US" sz="4000" dirty="0"/>
          </a:p>
        </p:txBody>
      </p:sp>
      <p:sp>
        <p:nvSpPr>
          <p:cNvPr id="116941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228600" y="1447800"/>
            <a:ext cx="3810000" cy="4495800"/>
          </a:xfrm>
        </p:spPr>
        <p:txBody>
          <a:bodyPr>
            <a:normAutofit/>
          </a:bodyPr>
          <a:lstStyle/>
          <a:p>
            <a:r>
              <a:rPr lang="en-US" sz="2700" dirty="0" smtClean="0"/>
              <a:t>Complex </a:t>
            </a:r>
            <a:r>
              <a:rPr lang="en-US" sz="2700" dirty="0"/>
              <a:t>structure </a:t>
            </a:r>
            <a:r>
              <a:rPr lang="en-US" sz="2700" dirty="0" smtClean="0"/>
              <a:t>where quarks and gluons each carry only a small fraction of the proton’s momentum</a:t>
            </a:r>
            <a:endParaRPr lang="en-US" sz="2700" i="1" dirty="0"/>
          </a:p>
          <a:p>
            <a:r>
              <a:rPr lang="en-US" sz="2700" dirty="0" smtClean="0"/>
              <a:t>99% of the proton’s mass comes from quark + gluon interactions!</a:t>
            </a:r>
            <a:endParaRPr lang="en-US" sz="2700" dirty="0"/>
          </a:p>
        </p:txBody>
      </p:sp>
      <p:pic>
        <p:nvPicPr>
          <p:cNvPr id="1169415" name="Picture 7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876800" y="990600"/>
            <a:ext cx="3884657" cy="502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169416" name="Oval 8"/>
          <p:cNvSpPr>
            <a:spLocks noChangeArrowheads="1"/>
          </p:cNvSpPr>
          <p:nvPr/>
        </p:nvSpPr>
        <p:spPr bwMode="auto">
          <a:xfrm>
            <a:off x="5410200" y="1143000"/>
            <a:ext cx="1752600" cy="2209800"/>
          </a:xfrm>
          <a:prstGeom prst="ellipse">
            <a:avLst/>
          </a:prstGeom>
          <a:noFill/>
          <a:ln w="25400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graphicFrame>
        <p:nvGraphicFramePr>
          <p:cNvPr id="1169417" name="Object 9"/>
          <p:cNvGraphicFramePr>
            <a:graphicFrameLocks noGrp="1" noChangeAspect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2420623739"/>
              </p:ext>
            </p:extLst>
          </p:nvPr>
        </p:nvGraphicFramePr>
        <p:xfrm>
          <a:off x="62834" y="5575300"/>
          <a:ext cx="4767262" cy="673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31844" name="Equation" r:id="rId5" imgW="3606480" imgH="507960" progId="Equation.3">
                  <p:embed/>
                </p:oleObj>
              </mc:Choice>
              <mc:Fallback>
                <p:oleObj name="Equation" r:id="rId5" imgW="3606480" imgH="50796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2834" y="5575300"/>
                        <a:ext cx="4767262" cy="6731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TextBox 12"/>
          <p:cNvSpPr txBox="1"/>
          <p:nvPr/>
        </p:nvSpPr>
        <p:spPr>
          <a:xfrm>
            <a:off x="5606006" y="6096000"/>
            <a:ext cx="273421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i="1" dirty="0" smtClean="0">
                <a:solidFill>
                  <a:srgbClr val="FFFFCC"/>
                </a:solidFill>
              </a:rPr>
              <a:t>More energy transferred</a:t>
            </a:r>
            <a:endParaRPr lang="en-US" sz="2000" i="1" dirty="0">
              <a:solidFill>
                <a:srgbClr val="FFFFCC"/>
              </a:solidFill>
            </a:endParaRPr>
          </a:p>
        </p:txBody>
      </p:sp>
      <p:cxnSp>
        <p:nvCxnSpPr>
          <p:cNvPr id="14" name="Straight Arrow Connector 13"/>
          <p:cNvCxnSpPr/>
          <p:nvPr/>
        </p:nvCxnSpPr>
        <p:spPr>
          <a:xfrm>
            <a:off x="5181600" y="6140244"/>
            <a:ext cx="3186819" cy="0"/>
          </a:xfrm>
          <a:prstGeom prst="straightConnector1">
            <a:avLst/>
          </a:prstGeom>
          <a:ln w="31750">
            <a:solidFill>
              <a:srgbClr val="FFFFCC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 flipV="1">
            <a:off x="4756661" y="1632561"/>
            <a:ext cx="0" cy="3581400"/>
          </a:xfrm>
          <a:prstGeom prst="straightConnector1">
            <a:avLst/>
          </a:prstGeom>
          <a:ln w="31750">
            <a:solidFill>
              <a:srgbClr val="FFFFCC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 rot="16200000">
            <a:off x="2900956" y="2585445"/>
            <a:ext cx="2861553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100" i="1" dirty="0" smtClean="0">
                <a:solidFill>
                  <a:srgbClr val="FFFFCC"/>
                </a:solidFill>
              </a:rPr>
              <a:t>Struck quark carries less </a:t>
            </a:r>
          </a:p>
          <a:p>
            <a:r>
              <a:rPr lang="en-US" sz="2100" i="1" dirty="0" smtClean="0">
                <a:solidFill>
                  <a:srgbClr val="FFFFCC"/>
                </a:solidFill>
              </a:rPr>
              <a:t>of proton’s momentum</a:t>
            </a:r>
            <a:endParaRPr lang="en-US" sz="2100" i="1" dirty="0">
              <a:solidFill>
                <a:srgbClr val="FFFFCC"/>
              </a:solidFill>
            </a:endParaRPr>
          </a:p>
        </p:txBody>
      </p:sp>
      <p:cxnSp>
        <p:nvCxnSpPr>
          <p:cNvPr id="4" name="Straight Arrow Connector 3"/>
          <p:cNvCxnSpPr/>
          <p:nvPr/>
        </p:nvCxnSpPr>
        <p:spPr>
          <a:xfrm>
            <a:off x="3276600" y="1796439"/>
            <a:ext cx="2133600" cy="1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3600230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94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11694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69416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Probes sensitive to different length scales</a:t>
            </a:r>
            <a:endParaRPr lang="en-US" sz="3800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7600" y="1524000"/>
            <a:ext cx="2771775" cy="1647825"/>
          </a:xfrm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Christine Aidala, Saturday Morning Physics, 3/23/2013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14</a:t>
            </a:fld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8379" y="3810000"/>
            <a:ext cx="1800225" cy="254317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2667000"/>
            <a:ext cx="2705100" cy="169545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3875" y="1066800"/>
            <a:ext cx="2857500" cy="16002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3400" y="4038600"/>
            <a:ext cx="2009775" cy="2266950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304800" y="2895600"/>
            <a:ext cx="3352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FFFFCC"/>
                </a:solidFill>
                <a:latin typeface="Times New Roman" pitchFamily="18" charset="0"/>
                <a:cs typeface="Times New Roman" pitchFamily="18" charset="0"/>
              </a:rPr>
              <a:t>W</a:t>
            </a:r>
            <a:r>
              <a:rPr lang="en-US" sz="2000" dirty="0" smtClean="0">
                <a:solidFill>
                  <a:srgbClr val="FFFFCC"/>
                </a:solidFill>
                <a:latin typeface="Times New Roman" pitchFamily="18" charset="0"/>
                <a:cs typeface="Times New Roman" pitchFamily="18" charset="0"/>
              </a:rPr>
              <a:t>hat size potholes will bother you if you’re driving a . . .</a:t>
            </a:r>
            <a:endParaRPr lang="en-US" sz="2000" dirty="0">
              <a:solidFill>
                <a:srgbClr val="FFFFCC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611969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Higher energies to see smaller things</a:t>
            </a:r>
            <a:endParaRPr lang="en-US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1793863"/>
            <a:ext cx="7467599" cy="4530737"/>
          </a:xfrm>
          <a:solidFill>
            <a:schemeClr val="bg1"/>
          </a:solidFill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Christine Aidala, Saturday Morning Physics, 3/23/2013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15</a:t>
            </a:fld>
            <a:endParaRPr lang="en-US"/>
          </a:p>
        </p:txBody>
      </p:sp>
      <p:cxnSp>
        <p:nvCxnSpPr>
          <p:cNvPr id="8" name="Straight Arrow Connector 7"/>
          <p:cNvCxnSpPr/>
          <p:nvPr/>
        </p:nvCxnSpPr>
        <p:spPr>
          <a:xfrm>
            <a:off x="1066800" y="1600200"/>
            <a:ext cx="6858000" cy="0"/>
          </a:xfrm>
          <a:prstGeom prst="straightConnector1">
            <a:avLst/>
          </a:prstGeom>
          <a:ln w="57150">
            <a:solidFill>
              <a:srgbClr val="FFFF00"/>
            </a:solidFill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4038600" y="1130808"/>
            <a:ext cx="1108252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600" i="1" dirty="0" smtClean="0">
                <a:solidFill>
                  <a:srgbClr val="FFFF00"/>
                </a:solidFill>
              </a:rPr>
              <a:t>Energy</a:t>
            </a:r>
            <a:endParaRPr lang="en-US" sz="2600" i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25284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High-energy particle accelerators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i="1" dirty="0" smtClean="0"/>
              <a:t>Molecular </a:t>
            </a:r>
            <a:r>
              <a:rPr lang="en-US" i="1" dirty="0"/>
              <a:t>and atomic</a:t>
            </a:r>
            <a:r>
              <a:rPr lang="en-US" dirty="0"/>
              <a:t> structure of </a:t>
            </a:r>
            <a:r>
              <a:rPr lang="en-US" dirty="0" smtClean="0"/>
              <a:t>matter:</a:t>
            </a:r>
            <a:r>
              <a:rPr lang="en-US" dirty="0" smtClean="0">
                <a:sym typeface="Wingdings" pitchFamily="2" charset="2"/>
              </a:rPr>
              <a:t> study using </a:t>
            </a:r>
          </a:p>
          <a:p>
            <a:pPr lvl="1"/>
            <a:r>
              <a:rPr lang="en-US" dirty="0" smtClean="0">
                <a:sym typeface="Wingdings" pitchFamily="2" charset="2"/>
              </a:rPr>
              <a:t>u</a:t>
            </a:r>
            <a:r>
              <a:rPr lang="en-US" dirty="0" smtClean="0"/>
              <a:t>ltraviolet light (wavelengths 10-400 nanometers) </a:t>
            </a:r>
          </a:p>
          <a:p>
            <a:pPr lvl="1"/>
            <a:r>
              <a:rPr lang="en-US" dirty="0" smtClean="0"/>
              <a:t>x-rays (wavelengths 0.01-10 nanometers)</a:t>
            </a:r>
          </a:p>
          <a:p>
            <a:r>
              <a:rPr lang="en-US" dirty="0" smtClean="0"/>
              <a:t>Nuclei and protons: 10,000× </a:t>
            </a:r>
            <a:r>
              <a:rPr lang="en-US" dirty="0"/>
              <a:t>to </a:t>
            </a:r>
            <a:r>
              <a:rPr lang="en-US" dirty="0" smtClean="0"/>
              <a:t>100,000× smaller than atoms </a:t>
            </a:r>
            <a:r>
              <a:rPr lang="en-US" dirty="0" smtClean="0">
                <a:sym typeface="Wingdings" pitchFamily="2" charset="2"/>
              </a:rPr>
              <a:t> Need</a:t>
            </a:r>
            <a:r>
              <a:rPr lang="en-US" dirty="0" smtClean="0"/>
              <a:t> high-energy particle accelerators to see inside them!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Christine Aidala, Saturday Morning Physics, 3/23/2013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6778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4000" dirty="0" smtClean="0"/>
              <a:t>My experiments</a:t>
            </a:r>
            <a:endParaRPr lang="en-US" sz="4000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1600200"/>
            <a:ext cx="4724400" cy="4525963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The PHENIX </a:t>
            </a:r>
            <a:r>
              <a:rPr lang="en-US" dirty="0"/>
              <a:t>experiment at </a:t>
            </a:r>
            <a:r>
              <a:rPr lang="en-US" dirty="0" smtClean="0"/>
              <a:t>the Relativistic Heavy Ion Collider at Brookhaven </a:t>
            </a:r>
            <a:r>
              <a:rPr lang="en-US" dirty="0"/>
              <a:t>National Lab (BNL) on Long Island, NY</a:t>
            </a:r>
          </a:p>
          <a:p>
            <a:endParaRPr lang="en-US" dirty="0" smtClean="0"/>
          </a:p>
          <a:p>
            <a:r>
              <a:rPr lang="en-US" dirty="0" smtClean="0"/>
              <a:t>The </a:t>
            </a:r>
            <a:r>
              <a:rPr lang="en-US" dirty="0" err="1" smtClean="0"/>
              <a:t>SeaQuest</a:t>
            </a:r>
            <a:r>
              <a:rPr lang="en-US" dirty="0" smtClean="0"/>
              <a:t> experiment at Fermi National Accelerator Laboratory outside Chicago</a:t>
            </a:r>
          </a:p>
          <a:p>
            <a:endParaRPr lang="en-US" dirty="0" smtClean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Christine Aidala, Saturday Morning Physics, 3/23/2013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17</a:t>
            </a:fld>
            <a:endParaRPr lang="en-US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62600" y="4031921"/>
            <a:ext cx="2952750" cy="21402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6" descr="aerial-BNL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94"/>
          <a:stretch>
            <a:fillRect/>
          </a:stretch>
        </p:blipFill>
        <p:spPr>
          <a:xfrm>
            <a:off x="5562600" y="1600200"/>
            <a:ext cx="3048000" cy="2074606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956806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Christine Aidala, Saturday Morning Physics, 3/23/2013</a:t>
            </a:r>
            <a:endParaRPr lang="en-US"/>
          </a:p>
        </p:txBody>
      </p:sp>
      <p:sp>
        <p:nvSpPr>
          <p:cNvPr id="12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3B7E43-FE4E-4F41-9D59-ADCAA6417253}" type="slidenum">
              <a:rPr lang="en-US"/>
              <a:pPr/>
              <a:t>18</a:t>
            </a:fld>
            <a:endParaRPr lang="en-US"/>
          </a:p>
        </p:txBody>
      </p:sp>
      <p:pic>
        <p:nvPicPr>
          <p:cNvPr id="16384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2235200"/>
            <a:ext cx="7239000" cy="42211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3843" name="Line 3"/>
          <p:cNvSpPr>
            <a:spLocks noChangeShapeType="1"/>
          </p:cNvSpPr>
          <p:nvPr/>
        </p:nvSpPr>
        <p:spPr bwMode="auto">
          <a:xfrm>
            <a:off x="3962400" y="2362200"/>
            <a:ext cx="3403600" cy="1098550"/>
          </a:xfrm>
          <a:prstGeom prst="line">
            <a:avLst/>
          </a:prstGeom>
          <a:noFill/>
          <a:ln w="38100">
            <a:solidFill>
              <a:srgbClr val="FFFB6E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3844" name="Rectangle 4"/>
          <p:cNvSpPr>
            <a:spLocks noGrp="1" noChangeArrowheads="1"/>
          </p:cNvSpPr>
          <p:nvPr>
            <p:ph type="title"/>
          </p:nvPr>
        </p:nvSpPr>
        <p:spPr>
          <a:xfrm>
            <a:off x="228600" y="152400"/>
            <a:ext cx="8686800" cy="762000"/>
          </a:xfrm>
        </p:spPr>
        <p:txBody>
          <a:bodyPr>
            <a:normAutofit fontScale="90000"/>
          </a:bodyPr>
          <a:lstStyle/>
          <a:p>
            <a:r>
              <a:rPr lang="en-US" sz="3600" dirty="0" smtClean="0"/>
              <a:t>Relativistic Heavy Ion Collider at </a:t>
            </a:r>
            <a:br>
              <a:rPr lang="en-US" sz="3600" dirty="0" smtClean="0"/>
            </a:br>
            <a:r>
              <a:rPr lang="en-US" sz="3600" dirty="0" smtClean="0"/>
              <a:t>Brookhaven </a:t>
            </a:r>
            <a:r>
              <a:rPr lang="en-US" sz="3600" dirty="0"/>
              <a:t>National Laboratory</a:t>
            </a:r>
          </a:p>
        </p:txBody>
      </p:sp>
      <p:pic>
        <p:nvPicPr>
          <p:cNvPr id="163845" name="Picture 5" descr="BNLlogo_4web"/>
          <p:cNvPicPr>
            <a:picLocks noGrp="1" noChangeAspect="1" noChangeArrowheads="1"/>
          </p:cNvPicPr>
          <p:nvPr>
            <p:ph idx="4294967295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553200" y="5181600"/>
            <a:ext cx="2362200" cy="96043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63846" name="Picture 6" descr="aerial-BNL2"/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94"/>
          <a:stretch>
            <a:fillRect/>
          </a:stretch>
        </p:blipFill>
        <p:spPr>
          <a:xfrm>
            <a:off x="6191250" y="2819400"/>
            <a:ext cx="2952750" cy="200977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63847" name="Rectangle 7"/>
          <p:cNvSpPr>
            <a:spLocks noChangeArrowheads="1"/>
          </p:cNvSpPr>
          <p:nvPr/>
        </p:nvSpPr>
        <p:spPr bwMode="auto">
          <a:xfrm>
            <a:off x="152400" y="1066800"/>
            <a:ext cx="8077200" cy="3505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075" tIns="46038" rIns="92075" bIns="46038"/>
          <a:lstStyle/>
          <a:p>
            <a:pPr marL="609600" indent="-609600">
              <a:spcBef>
                <a:spcPct val="20000"/>
              </a:spcBef>
            </a:pPr>
            <a:endParaRPr lang="en-US" sz="3200" dirty="0">
              <a:solidFill>
                <a:srgbClr val="FFFFCC"/>
              </a:solidFill>
            </a:endParaRPr>
          </a:p>
          <a:p>
            <a:pPr marL="609600" indent="-609600">
              <a:spcBef>
                <a:spcPct val="20000"/>
              </a:spcBef>
            </a:pPr>
            <a:r>
              <a:rPr lang="en-US" sz="2800" dirty="0">
                <a:solidFill>
                  <a:srgbClr val="FFFFCC"/>
                </a:solidFill>
              </a:rPr>
              <a:t>Long Island,</a:t>
            </a:r>
          </a:p>
          <a:p>
            <a:pPr marL="609600" indent="-609600">
              <a:spcBef>
                <a:spcPct val="20000"/>
              </a:spcBef>
            </a:pPr>
            <a:r>
              <a:rPr lang="en-US" sz="2800" dirty="0">
                <a:solidFill>
                  <a:srgbClr val="FFFFCC"/>
                </a:solidFill>
              </a:rPr>
              <a:t>New York</a:t>
            </a:r>
            <a:endParaRPr lang="en-US" sz="3200" baseline="30000" dirty="0">
              <a:solidFill>
                <a:srgbClr val="FFFFCC"/>
              </a:solidFill>
            </a:endParaRPr>
          </a:p>
          <a:p>
            <a:pPr marL="609600" indent="-609600">
              <a:spcBef>
                <a:spcPct val="20000"/>
              </a:spcBef>
              <a:buFont typeface="Wingdings" pitchFamily="2" charset="2"/>
              <a:buChar char="§"/>
            </a:pPr>
            <a:endParaRPr lang="en-US" sz="3200" dirty="0">
              <a:solidFill>
                <a:srgbClr val="FFFF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1886875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38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" dur="500"/>
                                        <p:tgtEl>
                                          <p:spTgt spid="1638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843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The Relativistic Heavy Ion Collider</a:t>
            </a:r>
            <a:br>
              <a:rPr lang="en-US" dirty="0" smtClean="0"/>
            </a:br>
            <a:r>
              <a:rPr lang="en-US" dirty="0" smtClean="0"/>
              <a:t>at Brookhaven National Laboratory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600200"/>
            <a:ext cx="8610600" cy="4800600"/>
          </a:xfrm>
        </p:spPr>
        <p:txBody>
          <a:bodyPr>
            <a:normAutofit fontScale="92500" lnSpcReduction="10000"/>
          </a:bodyPr>
          <a:lstStyle/>
          <a:p>
            <a:r>
              <a:rPr lang="en-US" sz="3600" dirty="0" smtClean="0"/>
              <a:t>A great place to study protons and the strong force!</a:t>
            </a:r>
          </a:p>
          <a:p>
            <a:r>
              <a:rPr lang="en-US" dirty="0" smtClean="0"/>
              <a:t>What systems are we studying?  </a:t>
            </a:r>
          </a:p>
          <a:p>
            <a:pPr lvl="1"/>
            <a:r>
              <a:rPr lang="en-US" dirty="0" smtClean="0"/>
              <a:t>Protons</a:t>
            </a:r>
          </a:p>
          <a:p>
            <a:pPr lvl="1"/>
            <a:r>
              <a:rPr lang="en-US" dirty="0" smtClean="0"/>
              <a:t>Nuclei</a:t>
            </a:r>
          </a:p>
          <a:p>
            <a:pPr lvl="1"/>
            <a:r>
              <a:rPr lang="en-US" dirty="0" smtClean="0"/>
              <a:t>Nuclear matter so hot and dense that the quarks and gluons are briefly </a:t>
            </a:r>
            <a:r>
              <a:rPr lang="en-US" dirty="0" err="1" smtClean="0"/>
              <a:t>deconfined</a:t>
            </a:r>
            <a:r>
              <a:rPr lang="en-US" dirty="0" smtClean="0"/>
              <a:t>—“quark-gluon plasma”</a:t>
            </a:r>
          </a:p>
          <a:p>
            <a:r>
              <a:rPr lang="en-US" dirty="0" smtClean="0"/>
              <a:t>Two colliding beams of ions, ranging from hydrogen (protons) through uranium nuclei</a:t>
            </a:r>
          </a:p>
          <a:p>
            <a:pPr lvl="1"/>
            <a:r>
              <a:rPr lang="en-US" i="1" dirty="0" smtClean="0"/>
              <a:t>All</a:t>
            </a:r>
            <a:r>
              <a:rPr lang="en-US" dirty="0" smtClean="0"/>
              <a:t> electrons stripped off the atoms, so bare nuclei</a:t>
            </a:r>
            <a:endParaRPr lang="en-US" i="1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Christine Aidala, Saturday Morning Physics, 3/23/2013</a:t>
            </a:r>
            <a:endParaRPr lang="en-US"/>
          </a:p>
        </p:txBody>
      </p:sp>
      <p:pic>
        <p:nvPicPr>
          <p:cNvPr id="47105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677422" y="3124200"/>
            <a:ext cx="1049829" cy="8229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7106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12443" y="3128584"/>
            <a:ext cx="855022" cy="8229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7107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833517" y="3129962"/>
            <a:ext cx="1319883" cy="8229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04988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47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47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500"/>
                                        <p:tgtEl>
                                          <p:spTgt spid="47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"/>
                            </p:stCondLst>
                            <p:childTnLst>
                              <p:par>
                                <p:cTn id="33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What’s inside an atom?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Christine Aidala, Saturday Morning Physics, 3/23/2013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01DD11-48E6-49CE-B3BB-02DBFC63B8A0}" type="slidenum">
              <a:rPr lang="en-US" smtClean="0"/>
              <a:pPr/>
              <a:t>2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9200" y="1828800"/>
            <a:ext cx="2857500" cy="286702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10175" y="1828800"/>
            <a:ext cx="2867025" cy="2867025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906969" y="4800600"/>
            <a:ext cx="1511439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FFCC"/>
                </a:solidFill>
              </a:rPr>
              <a:t>Carbon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dirty="0" smtClean="0">
                <a:solidFill>
                  <a:srgbClr val="FFFFCC"/>
                </a:solidFill>
              </a:rPr>
              <a:t>6 protons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dirty="0" smtClean="0">
                <a:solidFill>
                  <a:srgbClr val="FFFFCC"/>
                </a:solidFill>
              </a:rPr>
              <a:t>6 neutrons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dirty="0" smtClean="0">
                <a:solidFill>
                  <a:srgbClr val="FFFFCC"/>
                </a:solidFill>
              </a:rPr>
              <a:t>6 electrons</a:t>
            </a:r>
            <a:endParaRPr lang="en-US" dirty="0">
              <a:solidFill>
                <a:srgbClr val="FFFFCC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939220" y="4800600"/>
            <a:ext cx="1421671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FFCC"/>
                </a:solidFill>
              </a:rPr>
              <a:t>Hydrogen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dirty="0" smtClean="0">
                <a:solidFill>
                  <a:srgbClr val="FFFFCC"/>
                </a:solidFill>
              </a:rPr>
              <a:t>1 proton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dirty="0" smtClean="0">
                <a:solidFill>
                  <a:srgbClr val="FFFFCC"/>
                </a:solidFill>
              </a:rPr>
              <a:t>1 electron</a:t>
            </a:r>
            <a:endParaRPr lang="en-US" dirty="0">
              <a:solidFill>
                <a:srgbClr val="FFFF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44568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Christine Aidala, Saturday Morning Physics, 3/23/2013</a:t>
            </a:r>
            <a:endParaRPr lang="en-US"/>
          </a:p>
        </p:txBody>
      </p:sp>
      <p:sp>
        <p:nvSpPr>
          <p:cNvPr id="18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300170-C50F-41CF-BE56-E1EE4DBC0734}" type="slidenum">
              <a:rPr lang="en-US"/>
              <a:pPr/>
              <a:t>20</a:t>
            </a:fld>
            <a:endParaRPr lang="en-US"/>
          </a:p>
        </p:txBody>
      </p:sp>
      <p:pic>
        <p:nvPicPr>
          <p:cNvPr id="14029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363" b="23721"/>
          <a:stretch>
            <a:fillRect/>
          </a:stretch>
        </p:blipFill>
        <p:spPr bwMode="auto">
          <a:xfrm>
            <a:off x="0" y="655638"/>
            <a:ext cx="9296400" cy="5581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0291" name="Rectangle 3"/>
          <p:cNvSpPr>
            <a:spLocks noGrp="1" noChangeArrowheads="1"/>
          </p:cNvSpPr>
          <p:nvPr>
            <p:ph type="title" sz="quarter"/>
          </p:nvPr>
        </p:nvSpPr>
        <p:spPr>
          <a:xfrm>
            <a:off x="228600" y="152400"/>
            <a:ext cx="8686800" cy="533400"/>
          </a:xfrm>
        </p:spPr>
        <p:txBody>
          <a:bodyPr>
            <a:normAutofit fontScale="90000"/>
          </a:bodyPr>
          <a:lstStyle/>
          <a:p>
            <a:r>
              <a:rPr lang="en-US" sz="4000" dirty="0"/>
              <a:t>RHIC’s </a:t>
            </a:r>
            <a:r>
              <a:rPr lang="en-US" sz="4000" dirty="0" smtClean="0"/>
              <a:t>experiments</a:t>
            </a:r>
            <a:endParaRPr lang="en-US" sz="4000" dirty="0"/>
          </a:p>
        </p:txBody>
      </p:sp>
      <p:grpSp>
        <p:nvGrpSpPr>
          <p:cNvPr id="140299" name="Group 11"/>
          <p:cNvGrpSpPr>
            <a:grpSpLocks/>
          </p:cNvGrpSpPr>
          <p:nvPr/>
        </p:nvGrpSpPr>
        <p:grpSpPr bwMode="auto">
          <a:xfrm>
            <a:off x="4038600" y="3649663"/>
            <a:ext cx="3668713" cy="2182812"/>
            <a:chOff x="2544" y="2299"/>
            <a:chExt cx="2311" cy="1375"/>
          </a:xfrm>
        </p:grpSpPr>
        <p:pic>
          <p:nvPicPr>
            <p:cNvPr id="140300" name="Picture 12" descr="Collab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44" y="2299"/>
              <a:ext cx="2311" cy="137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140301" name="Picture 13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84" y="2400"/>
              <a:ext cx="816" cy="45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grpSp>
        <p:nvGrpSpPr>
          <p:cNvPr id="140302" name="Group 14"/>
          <p:cNvGrpSpPr>
            <a:grpSpLocks/>
          </p:cNvGrpSpPr>
          <p:nvPr/>
        </p:nvGrpSpPr>
        <p:grpSpPr bwMode="auto">
          <a:xfrm>
            <a:off x="228600" y="3338513"/>
            <a:ext cx="3303588" cy="2617787"/>
            <a:chOff x="144" y="2103"/>
            <a:chExt cx="2081" cy="1649"/>
          </a:xfrm>
        </p:grpSpPr>
        <p:pic>
          <p:nvPicPr>
            <p:cNvPr id="140303" name="Picture 15" descr="2004june9_1024x812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4" y="2103"/>
              <a:ext cx="2081" cy="164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140304" name="Picture 16" descr="1phenix-logo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56" y="3233"/>
              <a:ext cx="1152" cy="4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9" name="Oval 18"/>
          <p:cNvSpPr/>
          <p:nvPr/>
        </p:nvSpPr>
        <p:spPr>
          <a:xfrm>
            <a:off x="76200" y="3108324"/>
            <a:ext cx="3581400" cy="3128963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Text Box 5"/>
          <p:cNvSpPr txBox="1">
            <a:spLocks noChangeArrowheads="1"/>
          </p:cNvSpPr>
          <p:nvPr/>
        </p:nvSpPr>
        <p:spPr bwMode="auto">
          <a:xfrm>
            <a:off x="457200" y="981075"/>
            <a:ext cx="2514600" cy="430887"/>
          </a:xfrm>
          <a:prstGeom prst="rect">
            <a:avLst/>
          </a:prstGeom>
          <a:solidFill>
            <a:srgbClr val="00FFFF"/>
          </a:solidFill>
          <a:ln>
            <a:solidFill>
              <a:schemeClr val="tx1"/>
            </a:solidFill>
          </a:ln>
          <a:effectLst/>
          <a:extLst/>
        </p:spPr>
        <p:txBody>
          <a:bodyPr wrap="square">
            <a:spAutoFit/>
          </a:bodyPr>
          <a:lstStyle/>
          <a:p>
            <a:r>
              <a:rPr lang="en-US" sz="1500" b="1" i="1" dirty="0">
                <a:solidFill>
                  <a:srgbClr val="FF0000"/>
                </a:solidFill>
                <a:latin typeface="Arial" charset="0"/>
              </a:rPr>
              <a:t> </a:t>
            </a:r>
            <a:r>
              <a:rPr lang="en-US" sz="2200" i="1" dirty="0" smtClean="0">
                <a:latin typeface="Times New Roman" pitchFamily="18" charset="0"/>
                <a:cs typeface="Times New Roman" pitchFamily="18" charset="0"/>
              </a:rPr>
              <a:t>Running since 2000</a:t>
            </a:r>
            <a:endParaRPr lang="en-US" sz="2200" i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96651950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3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1000"/>
                                        <p:tgtEl>
                                          <p:spTgt spid="1403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2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1000"/>
                                        <p:tgtEl>
                                          <p:spTgt spid="1402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Christine Aidala, Saturday Morning Physics, 3/23/2013</a:t>
            </a:r>
            <a:endParaRPr lang="en-US"/>
          </a:p>
        </p:txBody>
      </p:sp>
      <p:sp>
        <p:nvSpPr>
          <p:cNvPr id="9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2AA41D-E3EF-440F-ADE6-6A8103D5B32B}" type="slidenum">
              <a:rPr lang="en-US"/>
              <a:pPr/>
              <a:t>21</a:t>
            </a:fld>
            <a:endParaRPr lang="en-US"/>
          </a:p>
        </p:txBody>
      </p:sp>
      <p:pic>
        <p:nvPicPr>
          <p:cNvPr id="110594" name="Picture 2" descr="2004june9_1024x81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987425"/>
            <a:ext cx="8258175" cy="5718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0595" name="Picture 3" descr="1phenix-logo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6600" y="5892800"/>
            <a:ext cx="2209800" cy="803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0596" name="Rectangle 4"/>
          <p:cNvSpPr>
            <a:spLocks noGrp="1" noChangeArrowheads="1"/>
          </p:cNvSpPr>
          <p:nvPr>
            <p:ph type="title"/>
          </p:nvPr>
        </p:nvSpPr>
        <p:spPr>
          <a:xfrm>
            <a:off x="457200" y="-76200"/>
            <a:ext cx="8229600" cy="1143000"/>
          </a:xfrm>
        </p:spPr>
        <p:txBody>
          <a:bodyPr/>
          <a:lstStyle/>
          <a:p>
            <a:r>
              <a:rPr lang="en-US" dirty="0" smtClean="0"/>
              <a:t>The PHENIX experiment</a:t>
            </a:r>
            <a:endParaRPr lang="en-US" dirty="0"/>
          </a:p>
        </p:txBody>
      </p:sp>
      <p:sp>
        <p:nvSpPr>
          <p:cNvPr id="110597" name="Text Box 5"/>
          <p:cNvSpPr txBox="1">
            <a:spLocks noChangeArrowheads="1"/>
          </p:cNvSpPr>
          <p:nvPr/>
        </p:nvSpPr>
        <p:spPr bwMode="auto">
          <a:xfrm>
            <a:off x="457200" y="981075"/>
            <a:ext cx="3924300" cy="762000"/>
          </a:xfrm>
          <a:prstGeom prst="rect">
            <a:avLst/>
          </a:prstGeom>
          <a:solidFill>
            <a:srgbClr val="00FFFF"/>
          </a:solidFill>
          <a:ln>
            <a:solidFill>
              <a:schemeClr val="tx1"/>
            </a:solidFill>
          </a:ln>
          <a:effectLst/>
          <a:extLst/>
        </p:spPr>
        <p:txBody>
          <a:bodyPr wrap="square">
            <a:spAutoFit/>
          </a:bodyPr>
          <a:lstStyle/>
          <a:p>
            <a:r>
              <a:rPr lang="en-US" sz="1500" b="1" i="1" dirty="0">
                <a:solidFill>
                  <a:srgbClr val="FF0000"/>
                </a:solidFill>
                <a:latin typeface="Arial" charset="0"/>
              </a:rPr>
              <a:t> </a:t>
            </a:r>
            <a:r>
              <a:rPr lang="en-US" sz="2200" i="1" dirty="0">
                <a:latin typeface="Arial" charset="0"/>
              </a:rPr>
              <a:t>14 </a:t>
            </a:r>
            <a:r>
              <a:rPr lang="en-US" sz="2200" i="1" dirty="0" smtClean="0">
                <a:latin typeface="Arial" charset="0"/>
              </a:rPr>
              <a:t>Countries, 73 Institutions  </a:t>
            </a:r>
            <a:endParaRPr lang="en-US" sz="2200" i="1" dirty="0">
              <a:latin typeface="Arial" charset="0"/>
            </a:endParaRPr>
          </a:p>
          <a:p>
            <a:r>
              <a:rPr lang="en-US" sz="2200" i="1" dirty="0">
                <a:latin typeface="Arial" charset="0"/>
              </a:rPr>
              <a:t>~</a:t>
            </a:r>
            <a:r>
              <a:rPr lang="en-US" sz="2200" i="1" dirty="0" smtClean="0">
                <a:latin typeface="Arial" charset="0"/>
              </a:rPr>
              <a:t>550 Participants</a:t>
            </a:r>
            <a:endParaRPr lang="en-US" sz="2200" i="1" dirty="0">
              <a:latin typeface="Arial" charset="0"/>
            </a:endParaRPr>
          </a:p>
        </p:txBody>
      </p:sp>
      <p:pic>
        <p:nvPicPr>
          <p:cNvPr id="10" name="Picture 1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1828800"/>
            <a:ext cx="3903624" cy="2336800"/>
          </a:xfrm>
          <a:prstGeom prst="rect">
            <a:avLst/>
          </a:prstGeom>
          <a:solidFill>
            <a:schemeClr val="bg1"/>
          </a:solidFill>
          <a:ln>
            <a:noFill/>
          </a:ln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0795" y="2193740"/>
            <a:ext cx="4695013" cy="35212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351494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Christine Aidala, Saturday Morning Physics, 3/23/2013</a:t>
            </a:r>
            <a:endParaRPr lang="en-US"/>
          </a:p>
        </p:txBody>
      </p:sp>
      <p:sp>
        <p:nvSpPr>
          <p:cNvPr id="9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82AA9C-7AC3-45A0-AC1D-D252D5CAD5FE}" type="slidenum">
              <a:rPr lang="en-US"/>
              <a:pPr/>
              <a:t>22</a:t>
            </a:fld>
            <a:endParaRPr lang="en-US"/>
          </a:p>
        </p:txBody>
      </p:sp>
      <p:pic>
        <p:nvPicPr>
          <p:cNvPr id="39943" name="Picture 7" descr="PHENIXcn1-108-0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1295400"/>
            <a:ext cx="5030788" cy="50307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9952" name="Rectangle 16"/>
          <p:cNvSpPr>
            <a:spLocks noGrp="1" noChangeArrowheads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/>
          <a:lstStyle/>
          <a:p>
            <a:r>
              <a:rPr lang="en-US" sz="4000" dirty="0"/>
              <a:t>PHENIX d</a:t>
            </a:r>
            <a:r>
              <a:rPr lang="en-US" sz="4000" dirty="0" smtClean="0"/>
              <a:t>etector</a:t>
            </a:r>
            <a:endParaRPr lang="en-US" sz="4800" dirty="0"/>
          </a:p>
        </p:txBody>
      </p:sp>
      <p:sp>
        <p:nvSpPr>
          <p:cNvPr id="39953" name="Rectangle 17"/>
          <p:cNvSpPr>
            <a:spLocks noChangeArrowheads="1"/>
          </p:cNvSpPr>
          <p:nvPr/>
        </p:nvSpPr>
        <p:spPr bwMode="auto">
          <a:xfrm>
            <a:off x="5943600" y="1295400"/>
            <a:ext cx="2362200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sz="2400" dirty="0" smtClean="0">
                <a:solidFill>
                  <a:srgbClr val="FFFFCC"/>
                </a:solidFill>
                <a:latin typeface="Times New Roman" pitchFamily="18" charset="0"/>
                <a:cs typeface="Times New Roman" pitchFamily="18" charset="0"/>
              </a:rPr>
              <a:t>4 stories tall</a:t>
            </a:r>
          </a:p>
          <a:p>
            <a:r>
              <a:rPr lang="en-US" sz="2400" dirty="0" smtClean="0">
                <a:solidFill>
                  <a:srgbClr val="FFFFCC"/>
                </a:solidFill>
                <a:latin typeface="Times New Roman" pitchFamily="18" charset="0"/>
                <a:cs typeface="Times New Roman" pitchFamily="18" charset="0"/>
              </a:rPr>
              <a:t>40 feet long</a:t>
            </a:r>
            <a:endParaRPr lang="en-US" sz="2400" dirty="0">
              <a:solidFill>
                <a:srgbClr val="FFFFCC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2400" dirty="0">
                <a:solidFill>
                  <a:srgbClr val="FFFFCC"/>
                </a:solidFill>
                <a:latin typeface="Times New Roman" pitchFamily="18" charset="0"/>
                <a:cs typeface="Times New Roman" pitchFamily="18" charset="0"/>
              </a:rPr>
              <a:t>~3000 tons</a:t>
            </a:r>
          </a:p>
          <a:p>
            <a:endParaRPr lang="en-US" sz="2000" b="1" dirty="0">
              <a:solidFill>
                <a:srgbClr val="FFFFCC"/>
              </a:solidFill>
            </a:endParaRPr>
          </a:p>
        </p:txBody>
      </p:sp>
      <p:sp>
        <p:nvSpPr>
          <p:cNvPr id="39954" name="Rectangle 18"/>
          <p:cNvSpPr>
            <a:spLocks noChangeArrowheads="1"/>
          </p:cNvSpPr>
          <p:nvPr/>
        </p:nvSpPr>
        <p:spPr bwMode="auto">
          <a:xfrm>
            <a:off x="5867400" y="2895600"/>
            <a:ext cx="2971800" cy="281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sz="2000" dirty="0" smtClean="0">
                <a:solidFill>
                  <a:srgbClr val="FFFFCC"/>
                </a:solidFill>
                <a:latin typeface="Times New Roman" pitchFamily="18" charset="0"/>
                <a:cs typeface="Times New Roman" pitchFamily="18" charset="0"/>
              </a:rPr>
              <a:t>Different detector subsystems for measuring different kinds of produced particles or different information about them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sz="2000" dirty="0">
                <a:solidFill>
                  <a:srgbClr val="FFFFCC"/>
                </a:solidFill>
                <a:latin typeface="Times New Roman" pitchFamily="18" charset="0"/>
                <a:cs typeface="Times New Roman" pitchFamily="18" charset="0"/>
              </a:rPr>
              <a:t>E</a:t>
            </a:r>
            <a:r>
              <a:rPr lang="en-US" sz="2000" dirty="0" smtClean="0">
                <a:solidFill>
                  <a:srgbClr val="FFFFCC"/>
                </a:solidFill>
                <a:latin typeface="Times New Roman" pitchFamily="18" charset="0"/>
                <a:cs typeface="Times New Roman" pitchFamily="18" charset="0"/>
              </a:rPr>
              <a:t>lectric charge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sz="2000" dirty="0" smtClean="0">
                <a:solidFill>
                  <a:srgbClr val="FFFFCC"/>
                </a:solidFill>
                <a:latin typeface="Times New Roman" pitchFamily="18" charset="0"/>
                <a:cs typeface="Times New Roman" pitchFamily="18" charset="0"/>
              </a:rPr>
              <a:t>Momentum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sz="2000" dirty="0" smtClean="0">
                <a:solidFill>
                  <a:srgbClr val="FFFFCC"/>
                </a:solidFill>
                <a:latin typeface="Times New Roman" pitchFamily="18" charset="0"/>
                <a:cs typeface="Times New Roman" pitchFamily="18" charset="0"/>
              </a:rPr>
              <a:t>Energy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sz="2000" dirty="0" smtClean="0">
                <a:solidFill>
                  <a:srgbClr val="FFFFCC"/>
                </a:solidFill>
                <a:latin typeface="Times New Roman" pitchFamily="18" charset="0"/>
                <a:cs typeface="Times New Roman" pitchFamily="18" charset="0"/>
              </a:rPr>
              <a:t>Particle type</a:t>
            </a:r>
          </a:p>
          <a:p>
            <a:endParaRPr lang="en-US" sz="2000" dirty="0">
              <a:solidFill>
                <a:srgbClr val="FFFFCC"/>
              </a:solidFill>
              <a:latin typeface="Times New Roman" pitchFamily="18" charset="0"/>
              <a:cs typeface="Times New Roman" pitchFamily="18" charset="0"/>
            </a:endParaRPr>
          </a:p>
          <a:p>
            <a:pPr lvl="1"/>
            <a:endParaRPr lang="en-US" sz="2000" dirty="0">
              <a:solidFill>
                <a:srgbClr val="FFFFCC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249715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Christine Aidala, Saturday Morning Physics, 3/23/2013</a:t>
            </a:r>
            <a:endParaRPr lang="en-US"/>
          </a:p>
        </p:txBody>
      </p:sp>
      <p:sp>
        <p:nvSpPr>
          <p:cNvPr id="7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EC083F-77D5-41A4-A4D6-1DDC57D48A3F}" type="slidenum">
              <a:rPr lang="en-US"/>
              <a:pPr/>
              <a:t>23</a:t>
            </a:fld>
            <a:endParaRPr lang="en-US"/>
          </a:p>
        </p:txBody>
      </p:sp>
      <p:pic>
        <p:nvPicPr>
          <p:cNvPr id="40966" name="Picture 6" descr="cn5-381-0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089025"/>
            <a:ext cx="9144000" cy="5768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0965" name="Rectangle 5"/>
          <p:cNvSpPr>
            <a:spLocks noGrp="1" noChangeArrowheads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/>
          <a:lstStyle/>
          <a:p>
            <a:r>
              <a:rPr lang="en-US" dirty="0"/>
              <a:t>PHENIX </a:t>
            </a:r>
            <a:r>
              <a:rPr lang="en-US" dirty="0" smtClean="0"/>
              <a:t>detector</a:t>
            </a:r>
            <a:endParaRPr lang="en-US" dirty="0"/>
          </a:p>
        </p:txBody>
      </p:sp>
      <p:sp>
        <p:nvSpPr>
          <p:cNvPr id="40963" name="Text Box 3"/>
          <p:cNvSpPr txBox="1">
            <a:spLocks noChangeArrowheads="1"/>
          </p:cNvSpPr>
          <p:nvPr/>
        </p:nvSpPr>
        <p:spPr bwMode="auto">
          <a:xfrm>
            <a:off x="6172200" y="4343400"/>
            <a:ext cx="26670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 sz="1600">
              <a:solidFill>
                <a:srgbClr val="CC3300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702369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Christine Aidala, Saturday Morning Physics, 3/23/2013</a:t>
            </a:r>
            <a:endParaRPr lang="en-US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3A3DE-352B-4207-A4A4-CF200FC025FC}" type="slidenum">
              <a:rPr lang="en-US"/>
              <a:pPr/>
              <a:t>24</a:t>
            </a:fld>
            <a:endParaRPr lang="en-US"/>
          </a:p>
        </p:txBody>
      </p:sp>
      <p:pic>
        <p:nvPicPr>
          <p:cNvPr id="176131" name="Picture 3" descr="eventAuAu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6100" y="1517650"/>
            <a:ext cx="4254500" cy="4254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6133" name="Rectangle 5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4000" dirty="0" err="1" smtClean="0"/>
              <a:t>Gold+Gold</a:t>
            </a:r>
            <a:r>
              <a:rPr lang="en-US" sz="4000" dirty="0" smtClean="0"/>
              <a:t> </a:t>
            </a:r>
            <a:r>
              <a:rPr lang="en-US" sz="4000" dirty="0"/>
              <a:t>c</a:t>
            </a:r>
            <a:r>
              <a:rPr lang="en-US" sz="4000" dirty="0" smtClean="0"/>
              <a:t>ollision </a:t>
            </a:r>
            <a:r>
              <a:rPr lang="en-US" sz="4000" dirty="0"/>
              <a:t/>
            </a:r>
            <a:br>
              <a:rPr lang="en-US" sz="4000" dirty="0"/>
            </a:br>
            <a:r>
              <a:rPr lang="en-US" sz="4000" dirty="0"/>
              <a:t>in PHENIX </a:t>
            </a:r>
            <a:r>
              <a:rPr lang="en-US" sz="4000" dirty="0" smtClean="0"/>
              <a:t>central </a:t>
            </a:r>
            <a:r>
              <a:rPr lang="en-US" sz="4000" dirty="0"/>
              <a:t>a</a:t>
            </a:r>
            <a:r>
              <a:rPr lang="en-US" sz="4000" dirty="0" smtClean="0"/>
              <a:t>rms</a:t>
            </a:r>
            <a:endParaRPr lang="en-US" sz="4000" dirty="0"/>
          </a:p>
        </p:txBody>
      </p:sp>
      <p:sp>
        <p:nvSpPr>
          <p:cNvPr id="2" name="TextBox 1"/>
          <p:cNvSpPr txBox="1"/>
          <p:nvPr/>
        </p:nvSpPr>
        <p:spPr>
          <a:xfrm>
            <a:off x="368300" y="2438400"/>
            <a:ext cx="382270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FFFCC"/>
                </a:solidFill>
                <a:latin typeface="Times New Roman" pitchFamily="18" charset="0"/>
                <a:cs typeface="Times New Roman" pitchFamily="18" charset="0"/>
              </a:rPr>
              <a:t>Thousands of tracks!</a:t>
            </a:r>
          </a:p>
          <a:p>
            <a:endParaRPr lang="en-US" sz="2800" dirty="0">
              <a:solidFill>
                <a:srgbClr val="FFFFCC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2800" dirty="0" err="1" smtClean="0">
                <a:solidFill>
                  <a:srgbClr val="FFFFCC"/>
                </a:solidFill>
                <a:latin typeface="Times New Roman" pitchFamily="18" charset="0"/>
                <a:cs typeface="Times New Roman" pitchFamily="18" charset="0"/>
              </a:rPr>
              <a:t>Proton+proton</a:t>
            </a:r>
            <a:r>
              <a:rPr lang="en-US" sz="2800" dirty="0" smtClean="0">
                <a:solidFill>
                  <a:srgbClr val="FFFFCC"/>
                </a:solidFill>
                <a:latin typeface="Times New Roman" pitchFamily="18" charset="0"/>
                <a:cs typeface="Times New Roman" pitchFamily="18" charset="0"/>
              </a:rPr>
              <a:t> collisions only produce ~5-10 tracks at the energies I study</a:t>
            </a:r>
            <a:endParaRPr lang="en-US" sz="2800" dirty="0">
              <a:solidFill>
                <a:srgbClr val="FFFFCC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2737625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Fermi National Accelerator Laboratory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Christine Aidala, Saturday Morning Physics, 3/23/2013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25</a:t>
            </a:fld>
            <a:endParaRPr lang="en-US"/>
          </a:p>
        </p:txBody>
      </p:sp>
      <p:pic>
        <p:nvPicPr>
          <p:cNvPr id="62873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533" b="9100"/>
          <a:stretch/>
        </p:blipFill>
        <p:spPr bwMode="auto">
          <a:xfrm>
            <a:off x="609600" y="1905000"/>
            <a:ext cx="8153400" cy="42040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Oval 4"/>
          <p:cNvSpPr/>
          <p:nvPr/>
        </p:nvSpPr>
        <p:spPr>
          <a:xfrm>
            <a:off x="609600" y="4572000"/>
            <a:ext cx="1066800" cy="6858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20984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err="1" smtClean="0"/>
              <a:t>SeaQuest</a:t>
            </a:r>
            <a:r>
              <a:rPr lang="en-US" dirty="0" smtClean="0"/>
              <a:t> experiment at the Fermilab Main Injector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600200"/>
            <a:ext cx="2895600" cy="4525963"/>
          </a:xfrm>
        </p:spPr>
        <p:txBody>
          <a:bodyPr>
            <a:normAutofit fontScale="77500" lnSpcReduction="20000"/>
          </a:bodyPr>
          <a:lstStyle/>
          <a:p>
            <a:r>
              <a:rPr lang="en-US" sz="2800" dirty="0" smtClean="0"/>
              <a:t>Main Injector accelerates protons</a:t>
            </a:r>
          </a:p>
          <a:p>
            <a:r>
              <a:rPr lang="en-US" sz="2800" dirty="0"/>
              <a:t>H</a:t>
            </a:r>
            <a:r>
              <a:rPr lang="en-US" sz="2800" dirty="0" smtClean="0"/>
              <a:t>it stationary targets of </a:t>
            </a:r>
          </a:p>
          <a:p>
            <a:pPr lvl="1"/>
            <a:r>
              <a:rPr lang="en-US" sz="2400" dirty="0" smtClean="0"/>
              <a:t>liquid hydrogen </a:t>
            </a:r>
          </a:p>
          <a:p>
            <a:pPr lvl="1"/>
            <a:r>
              <a:rPr lang="en-US" sz="2400" dirty="0" smtClean="0"/>
              <a:t>liquid deuterium (hydrogen with a neutron in the nucleus)</a:t>
            </a:r>
          </a:p>
          <a:p>
            <a:pPr lvl="1"/>
            <a:r>
              <a:rPr lang="en-US" sz="2400" dirty="0" smtClean="0"/>
              <a:t>solid carbon, iron, and tungsten</a:t>
            </a:r>
          </a:p>
          <a:p>
            <a:r>
              <a:rPr lang="en-US" sz="2800" dirty="0" smtClean="0"/>
              <a:t>Brief run last spring, will take physics data summer 2013 – summer 2015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Christine Aidala, Saturday Morning Physics, 3/23/2013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26</a:t>
            </a:fld>
            <a:endParaRPr lang="en-US"/>
          </a:p>
        </p:txBody>
      </p:sp>
      <p:pic>
        <p:nvPicPr>
          <p:cNvPr id="11981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363379" y="1905000"/>
            <a:ext cx="5571692" cy="403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ext Box 5"/>
          <p:cNvSpPr txBox="1">
            <a:spLocks noChangeArrowheads="1"/>
          </p:cNvSpPr>
          <p:nvPr/>
        </p:nvSpPr>
        <p:spPr bwMode="auto">
          <a:xfrm>
            <a:off x="3363379" y="1905000"/>
            <a:ext cx="3924300" cy="762000"/>
          </a:xfrm>
          <a:prstGeom prst="rect">
            <a:avLst/>
          </a:prstGeom>
          <a:solidFill>
            <a:srgbClr val="00FFFF"/>
          </a:solidFill>
          <a:ln>
            <a:solidFill>
              <a:schemeClr val="tx1"/>
            </a:solidFill>
          </a:ln>
          <a:effectLst/>
          <a:extLst/>
        </p:spPr>
        <p:txBody>
          <a:bodyPr wrap="square">
            <a:spAutoFit/>
          </a:bodyPr>
          <a:lstStyle/>
          <a:p>
            <a:r>
              <a:rPr lang="en-US" sz="1500" b="1" i="1" dirty="0">
                <a:solidFill>
                  <a:srgbClr val="FF0000"/>
                </a:solidFill>
                <a:latin typeface="Arial" charset="0"/>
              </a:rPr>
              <a:t> </a:t>
            </a:r>
            <a:r>
              <a:rPr lang="en-US" sz="2200" i="1" dirty="0">
                <a:latin typeface="Arial" charset="0"/>
              </a:rPr>
              <a:t>3</a:t>
            </a:r>
            <a:r>
              <a:rPr lang="en-US" sz="2200" i="1" dirty="0" smtClean="0">
                <a:latin typeface="Arial" charset="0"/>
              </a:rPr>
              <a:t> Countries, 17 Institutions  </a:t>
            </a:r>
            <a:endParaRPr lang="en-US" sz="2200" i="1" dirty="0">
              <a:latin typeface="Arial" charset="0"/>
            </a:endParaRPr>
          </a:p>
          <a:p>
            <a:r>
              <a:rPr lang="en-US" sz="2200" i="1" dirty="0" smtClean="0">
                <a:latin typeface="Arial" charset="0"/>
              </a:rPr>
              <a:t>~65 Participants</a:t>
            </a:r>
            <a:endParaRPr lang="en-US" sz="2200" i="1" dirty="0"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SeaQuest</a:t>
            </a:r>
            <a:r>
              <a:rPr lang="en-US" dirty="0" smtClean="0"/>
              <a:t> beam pipe and targets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Christine Aidala, Saturday Morning Physics, 3/23/2013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27</a:t>
            </a:fld>
            <a:endParaRPr lang="en-US"/>
          </a:p>
        </p:txBody>
      </p:sp>
      <p:pic>
        <p:nvPicPr>
          <p:cNvPr id="9" name="Content Placeholder 8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1676400"/>
            <a:ext cx="4876800" cy="3657600"/>
          </a:xfr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86200" y="2667000"/>
            <a:ext cx="4876800" cy="365760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8800" y="1295400"/>
            <a:ext cx="2957927" cy="10850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51459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err="1" smtClean="0"/>
              <a:t>SeaQuest</a:t>
            </a:r>
            <a:r>
              <a:rPr lang="en-US" dirty="0" smtClean="0"/>
              <a:t> detector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Christine Aidala, Saturday Morning Physics, 3/23/2013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28</a:t>
            </a:fld>
            <a:endParaRPr lang="en-US"/>
          </a:p>
        </p:txBody>
      </p:sp>
      <p:pic>
        <p:nvPicPr>
          <p:cNvPr id="565250" name="Picture 2" descr="http://www.kevingbailey.com/photos/i-S77d8gX/0/M/i-S77d8gX-M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1600200"/>
            <a:ext cx="6934200" cy="4622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278199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Where does the data go?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Christine Aidala, Saturday Morning Physics, 3/23/2013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29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600" y="1295400"/>
            <a:ext cx="6781800" cy="4876800"/>
          </a:xfrm>
          <a:prstGeom prst="rect">
            <a:avLst/>
          </a:prstGeom>
        </p:spPr>
      </p:pic>
      <p:pic>
        <p:nvPicPr>
          <p:cNvPr id="6" name="Picture 3" descr="1phenix-logo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7500" y="5491162"/>
            <a:ext cx="2209800" cy="803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979736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Christine Aidala, Saturday Morning Physics, 3/23/2013</a:t>
            </a:r>
            <a:endParaRPr lang="en-US"/>
          </a:p>
        </p:txBody>
      </p:sp>
      <p:sp>
        <p:nvSpPr>
          <p:cNvPr id="11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3252D0-AFAA-454C-9B3E-A8CE2E1C6A0A}" type="slidenum">
              <a:rPr lang="en-US"/>
              <a:pPr/>
              <a:t>3</a:t>
            </a:fld>
            <a:endParaRPr lang="en-US"/>
          </a:p>
        </p:txBody>
      </p:sp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228600"/>
            <a:ext cx="8686800" cy="609600"/>
          </a:xfrm>
        </p:spPr>
        <p:txBody>
          <a:bodyPr>
            <a:noAutofit/>
          </a:bodyPr>
          <a:lstStyle/>
          <a:p>
            <a:r>
              <a:rPr lang="en-US" sz="3600" dirty="0" smtClean="0"/>
              <a:t>Probing inside atoms: mostly empty space!</a:t>
            </a:r>
            <a:endParaRPr lang="en-US" sz="3600" dirty="0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228600" y="1600200"/>
            <a:ext cx="4800600" cy="39624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 smtClean="0"/>
              <a:t>1911: Ernest Rutherford scatters </a:t>
            </a:r>
            <a:r>
              <a:rPr lang="en-US" sz="2400" dirty="0"/>
              <a:t>alpha </a:t>
            </a:r>
            <a:r>
              <a:rPr lang="en-US" sz="2400" dirty="0" smtClean="0"/>
              <a:t>particles from radioactive decay off of a thin gold foil</a:t>
            </a:r>
          </a:p>
          <a:p>
            <a:r>
              <a:rPr lang="en-US" sz="2400" dirty="0" smtClean="0"/>
              <a:t>Most went right through!</a:t>
            </a:r>
          </a:p>
          <a:p>
            <a:r>
              <a:rPr lang="en-US" sz="2400" i="1" dirty="0" smtClean="0"/>
              <a:t>But</a:t>
            </a:r>
            <a:r>
              <a:rPr lang="en-US" sz="2400" dirty="0" smtClean="0"/>
              <a:t>—about 1/8000 bounced back!</a:t>
            </a:r>
          </a:p>
          <a:p>
            <a:pPr marL="0" indent="0">
              <a:buNone/>
            </a:pPr>
            <a:endParaRPr lang="en-US" sz="2400" dirty="0" smtClean="0"/>
          </a:p>
          <a:p>
            <a:pPr marL="0" indent="0">
              <a:buNone/>
            </a:pPr>
            <a:r>
              <a:rPr lang="en-US" sz="2400" dirty="0" smtClean="0"/>
              <a:t>So atoms have a small, positively charged core </a:t>
            </a:r>
            <a:r>
              <a:rPr lang="en-US" sz="2400" dirty="0" smtClean="0">
                <a:sym typeface="Wingdings" pitchFamily="2" charset="2"/>
              </a:rPr>
              <a:t> the nucleus</a:t>
            </a:r>
            <a:endParaRPr lang="en-US" sz="2400" dirty="0"/>
          </a:p>
        </p:txBody>
      </p:sp>
      <p:pic>
        <p:nvPicPr>
          <p:cNvPr id="4104" name="Picture 8" descr="scaleAtomToQuark"/>
          <p:cNvPicPr>
            <a:picLocks noGrp="1" noChangeAspect="1" noChangeArrowheads="1"/>
          </p:cNvPicPr>
          <p:nvPr>
            <p:ph type="clipArt" sz="half" idx="2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24444" b="24444"/>
          <a:stretch/>
        </p:blipFill>
        <p:spPr>
          <a:xfrm>
            <a:off x="5064126" y="609600"/>
            <a:ext cx="3622674" cy="4926533"/>
          </a:xfr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0625" y="1143000"/>
            <a:ext cx="3914775" cy="4562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8488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0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xit" presetSubtype="4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Cables, cables everywhere!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Christine Aidala, Saturday Morning Physics, 3/23/2013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30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1371600"/>
            <a:ext cx="3695700" cy="49276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32" r="-11732"/>
          <a:stretch/>
        </p:blipFill>
        <p:spPr>
          <a:xfrm>
            <a:off x="4267200" y="2057400"/>
            <a:ext cx="5283200" cy="39624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1800" y="2286000"/>
            <a:ext cx="1919329" cy="704088"/>
          </a:xfrm>
          <a:prstGeom prst="rect">
            <a:avLst/>
          </a:prstGeom>
        </p:spPr>
      </p:pic>
      <p:pic>
        <p:nvPicPr>
          <p:cNvPr id="8" name="Picture 3" descr="1phenix-logo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5622733"/>
            <a:ext cx="1847850" cy="6717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373427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How do we </a:t>
            </a:r>
            <a:r>
              <a:rPr lang="en-US" b="1" dirty="0" smtClean="0"/>
              <a:t>really</a:t>
            </a:r>
            <a:r>
              <a:rPr lang="en-US" dirty="0" smtClean="0"/>
              <a:t> know what’s going on if we can’t see it directly??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Christine Aidala, Saturday Morning Physics, 3/23/2013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31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9668" y="1676400"/>
            <a:ext cx="5184339" cy="40386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5800" y="2281238"/>
            <a:ext cx="3962400" cy="396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63551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0" y="76200"/>
            <a:ext cx="7620000" cy="670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ctangle 6"/>
          <p:cNvSpPr/>
          <p:nvPr/>
        </p:nvSpPr>
        <p:spPr>
          <a:xfrm>
            <a:off x="762000" y="52252"/>
            <a:ext cx="7620000" cy="6705600"/>
          </a:xfrm>
          <a:prstGeom prst="rect">
            <a:avLst/>
          </a:prstGeom>
          <a:solidFill>
            <a:schemeClr val="tx2">
              <a:alpha val="6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Summary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762000" y="1447800"/>
            <a:ext cx="7620000" cy="4525963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Even though protons are a fundamental building block of everyday matter, we still have lots to learn about the complex behavior of the quarks and gluons inside them!</a:t>
            </a:r>
          </a:p>
          <a:p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High-energy particle accelerators allow us to probe the structure of very tiny objects</a:t>
            </a:r>
          </a:p>
          <a:p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 community of a couple thousand people around the world is working to unravel the mysteries of the proton and the strong force that holds it together . . .</a:t>
            </a:r>
          </a:p>
          <a:p>
            <a:endParaRPr lang="en-US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Christine Aidala, Saturday Morning Physics, 3/23/2013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32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T</a:t>
            </a:r>
            <a:r>
              <a:rPr lang="en-US" dirty="0" smtClean="0"/>
              <a:t>he electrons orbit </a:t>
            </a:r>
            <a:r>
              <a:rPr lang="en-US" b="1" dirty="0" smtClean="0"/>
              <a:t>really</a:t>
            </a:r>
            <a:r>
              <a:rPr lang="en-US" dirty="0" smtClean="0"/>
              <a:t> far away!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Christine Aidala, Saturday Morning Physics, 3/23/2013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01DD11-48E6-49CE-B3BB-02DBFC63B8A0}" type="slidenum">
              <a:rPr lang="en-US" smtClean="0"/>
              <a:pPr/>
              <a:t>4</a:t>
            </a:fld>
            <a:endParaRPr lang="en-US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1025" y="1644817"/>
            <a:ext cx="2143125" cy="28575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64509" y="2543175"/>
            <a:ext cx="4641241" cy="3116746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22066" b="22066"/>
          <a:stretch/>
        </p:blipFill>
        <p:spPr>
          <a:xfrm>
            <a:off x="4800600" y="1415150"/>
            <a:ext cx="1600200" cy="3116746"/>
          </a:xfrm>
          <a:prstGeom prst="rect">
            <a:avLst/>
          </a:prstGeom>
          <a:scene3d>
            <a:camera prst="perspectiveRelaxedModerately">
              <a:rot lat="17690635" lon="0" rev="0"/>
            </a:camera>
            <a:lightRig rig="threePt" dir="t"/>
          </a:scene3d>
        </p:spPr>
      </p:pic>
      <p:cxnSp>
        <p:nvCxnSpPr>
          <p:cNvPr id="15" name="Curved Connector 14"/>
          <p:cNvCxnSpPr/>
          <p:nvPr/>
        </p:nvCxnSpPr>
        <p:spPr>
          <a:xfrm>
            <a:off x="1524000" y="3073567"/>
            <a:ext cx="3886200" cy="628650"/>
          </a:xfrm>
          <a:prstGeom prst="curvedConnector3">
            <a:avLst/>
          </a:prstGeom>
          <a:ln w="34925">
            <a:solidFill>
              <a:schemeClr val="accent6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759998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Christine Aidala, Saturday Morning Physics, 3/23/2013</a:t>
            </a:r>
            <a:endParaRPr lang="en-US"/>
          </a:p>
        </p:txBody>
      </p:sp>
      <p:sp>
        <p:nvSpPr>
          <p:cNvPr id="11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3252D0-AFAA-454C-9B3E-A8CE2E1C6A0A}" type="slidenum">
              <a:rPr lang="en-US"/>
              <a:pPr/>
              <a:t>5</a:t>
            </a:fld>
            <a:endParaRPr lang="en-US"/>
          </a:p>
        </p:txBody>
      </p:sp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228600"/>
            <a:ext cx="8686800" cy="609600"/>
          </a:xfrm>
        </p:spPr>
        <p:txBody>
          <a:bodyPr>
            <a:noAutofit/>
          </a:bodyPr>
          <a:lstStyle/>
          <a:p>
            <a:r>
              <a:rPr lang="en-US" sz="4200" dirty="0" smtClean="0"/>
              <a:t>Probing inside protons . . .</a:t>
            </a:r>
            <a:endParaRPr lang="en-US" sz="4200" dirty="0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26136" y="1219200"/>
            <a:ext cx="5257800" cy="4572000"/>
          </a:xfrm>
        </p:spPr>
        <p:txBody>
          <a:bodyPr/>
          <a:lstStyle/>
          <a:p>
            <a:pPr marL="0" indent="0">
              <a:buNone/>
            </a:pPr>
            <a:r>
              <a:rPr lang="en-US" sz="2400" dirty="0" smtClean="0"/>
              <a:t>Late 1960s: scatter electrons off of protons </a:t>
            </a:r>
            <a:endParaRPr lang="en-US" sz="2400" dirty="0"/>
          </a:p>
          <a:p>
            <a:r>
              <a:rPr lang="en-US" sz="2400" dirty="0" smtClean="0"/>
              <a:t>Many bounced back sharply! . . . </a:t>
            </a:r>
          </a:p>
          <a:p>
            <a:endParaRPr lang="en-US" sz="2400" dirty="0" smtClean="0"/>
          </a:p>
          <a:p>
            <a:r>
              <a:rPr lang="en-US" sz="2400" dirty="0" smtClean="0"/>
              <a:t>But weren’t bouncing off of the whole proton </a:t>
            </a:r>
            <a:r>
              <a:rPr lang="en-US" sz="2400" dirty="0" smtClean="0">
                <a:sym typeface="Wingdings" pitchFamily="2" charset="2"/>
              </a:rPr>
              <a:t> subcomponents!</a:t>
            </a:r>
            <a:endParaRPr lang="en-US" sz="2400" dirty="0"/>
          </a:p>
          <a:p>
            <a:pPr lvl="1"/>
            <a:r>
              <a:rPr lang="en-US" sz="2400" dirty="0" smtClean="0"/>
              <a:t>Protons </a:t>
            </a:r>
            <a:r>
              <a:rPr lang="en-US" sz="2400" i="1" dirty="0" smtClean="0"/>
              <a:t>not</a:t>
            </a:r>
            <a:r>
              <a:rPr lang="en-US" sz="2400" dirty="0" smtClean="0"/>
              <a:t> solid lumps of positive charge </a:t>
            </a:r>
          </a:p>
          <a:p>
            <a:pPr lvl="1"/>
            <a:r>
              <a:rPr lang="en-US" sz="2400" dirty="0" smtClean="0"/>
              <a:t>Constituents that make up the proton now called “quarks”</a:t>
            </a:r>
          </a:p>
          <a:p>
            <a:endParaRPr lang="en-US" sz="2800" dirty="0"/>
          </a:p>
        </p:txBody>
      </p:sp>
      <p:pic>
        <p:nvPicPr>
          <p:cNvPr id="4104" name="Picture 8" descr="scaleAtomToQuark"/>
          <p:cNvPicPr>
            <a:picLocks noGrp="1" noChangeAspect="1" noChangeArrowheads="1"/>
          </p:cNvPicPr>
          <p:nvPr>
            <p:ph type="clipArt"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781675" y="1066800"/>
            <a:ext cx="3025775" cy="4114800"/>
          </a:xfrm>
        </p:spPr>
      </p:pic>
      <p:sp>
        <p:nvSpPr>
          <p:cNvPr id="4105" name="Text Box 9"/>
          <p:cNvSpPr txBox="1">
            <a:spLocks noChangeArrowheads="1"/>
          </p:cNvSpPr>
          <p:nvPr/>
        </p:nvSpPr>
        <p:spPr bwMode="auto">
          <a:xfrm>
            <a:off x="7772400" y="4876800"/>
            <a:ext cx="9461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006600"/>
                </a:solidFill>
              </a:rPr>
              <a:t>Quark</a:t>
            </a:r>
          </a:p>
        </p:txBody>
      </p:sp>
      <p:sp>
        <p:nvSpPr>
          <p:cNvPr id="4106" name="Line 10"/>
          <p:cNvSpPr>
            <a:spLocks noChangeShapeType="1"/>
          </p:cNvSpPr>
          <p:nvPr/>
        </p:nvSpPr>
        <p:spPr bwMode="auto">
          <a:xfrm flipH="1" flipV="1">
            <a:off x="7467600" y="4876800"/>
            <a:ext cx="304800" cy="152400"/>
          </a:xfrm>
          <a:prstGeom prst="line">
            <a:avLst/>
          </a:prstGeom>
          <a:noFill/>
          <a:ln w="38100">
            <a:solidFill>
              <a:srgbClr val="008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80658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0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0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Scattering experiments to learn about hidden structure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Christine Aidala, Saturday Morning Physics, 3/23/2013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01DD11-48E6-49CE-B3BB-02DBFC63B8A0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224117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Christine Aidala, Saturday Morning Physics, 3/23/2013</a:t>
            </a:r>
            <a:endParaRPr lang="en-US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863C48-03DC-4740-BAE2-F440DF32F4A1}" type="slidenum">
              <a:rPr lang="en-US"/>
              <a:pPr/>
              <a:t>7</a:t>
            </a:fld>
            <a:endParaRPr lang="en-US"/>
          </a:p>
        </p:txBody>
      </p:sp>
      <p:graphicFrame>
        <p:nvGraphicFramePr>
          <p:cNvPr id="61445" name="Object 5"/>
          <p:cNvGraphicFramePr>
            <a:graphicFrameLocks noChangeAspect="1"/>
          </p:cNvGraphicFramePr>
          <p:nvPr/>
        </p:nvGraphicFramePr>
        <p:xfrm>
          <a:off x="7239000" y="4572000"/>
          <a:ext cx="1524000" cy="1508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87158" name="Bitmap Image" r:id="rId4" imgW="3571852" imgH="3533981" progId="Paint.Picture">
                  <p:embed/>
                </p:oleObj>
              </mc:Choice>
              <mc:Fallback>
                <p:oleObj name="Bitmap Image" r:id="rId4" imgW="3571852" imgH="3533981" progId="Paint.Picture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239000" y="4572000"/>
                        <a:ext cx="1524000" cy="15081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1442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228600"/>
            <a:ext cx="8686800" cy="5334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Quarks and gluons</a:t>
            </a:r>
            <a:endParaRPr lang="en-US" dirty="0"/>
          </a:p>
        </p:txBody>
      </p:sp>
      <p:sp>
        <p:nvSpPr>
          <p:cNvPr id="614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2584450"/>
            <a:ext cx="6934200" cy="2819400"/>
          </a:xfrm>
        </p:spPr>
        <p:txBody>
          <a:bodyPr/>
          <a:lstStyle/>
          <a:p>
            <a:r>
              <a:rPr lang="en-US" sz="2800" dirty="0"/>
              <a:t>But these quarks are not completely free in the </a:t>
            </a:r>
            <a:r>
              <a:rPr lang="en-US" sz="2800" dirty="0" smtClean="0"/>
              <a:t>proton</a:t>
            </a:r>
            <a:r>
              <a:rPr lang="en-US" sz="2800" dirty="0"/>
              <a:t>!</a:t>
            </a:r>
          </a:p>
          <a:p>
            <a:pPr lvl="1"/>
            <a:r>
              <a:rPr lang="en-US" sz="2400" dirty="0"/>
              <a:t>Bound by force-carrier particles called “</a:t>
            </a:r>
            <a:r>
              <a:rPr lang="en-US" sz="2400" dirty="0" smtClean="0"/>
              <a:t>gluons”  </a:t>
            </a:r>
            <a:endParaRPr lang="en-US" sz="2400" dirty="0"/>
          </a:p>
          <a:p>
            <a:pPr lvl="1"/>
            <a:r>
              <a:rPr lang="en-US" sz="2400" dirty="0"/>
              <a:t>“Sea quarks</a:t>
            </a:r>
            <a:r>
              <a:rPr lang="en-US" sz="2400" dirty="0" smtClean="0"/>
              <a:t>” </a:t>
            </a:r>
            <a:r>
              <a:rPr lang="en-US" sz="2400" dirty="0"/>
              <a:t>also present:  short-lived quark-antiquark pairs from quantum mechanical </a:t>
            </a:r>
            <a:r>
              <a:rPr lang="en-US" sz="2400" dirty="0" smtClean="0"/>
              <a:t>fluctuations</a:t>
            </a:r>
            <a:endParaRPr lang="en-US" sz="2400" dirty="0"/>
          </a:p>
          <a:p>
            <a:endParaRPr lang="en-US" sz="2800" dirty="0"/>
          </a:p>
        </p:txBody>
      </p:sp>
      <p:pic>
        <p:nvPicPr>
          <p:cNvPr id="61446" name="Picture 6" descr="proton-quark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4800" y="0"/>
            <a:ext cx="1177925" cy="2743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47" name="Picture 7" descr="gluon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3800" y="3048000"/>
            <a:ext cx="1219200" cy="1146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1450" name="Text Box 10"/>
          <p:cNvSpPr txBox="1">
            <a:spLocks noChangeArrowheads="1"/>
          </p:cNvSpPr>
          <p:nvPr/>
        </p:nvSpPr>
        <p:spPr bwMode="auto">
          <a:xfrm>
            <a:off x="609600" y="990600"/>
            <a:ext cx="6934200" cy="138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sz="2800" dirty="0">
                <a:solidFill>
                  <a:srgbClr val="FFFFCC"/>
                </a:solidFill>
                <a:latin typeface="Times New Roman" pitchFamily="18" charset="0"/>
                <a:cs typeface="Times New Roman" pitchFamily="18" charset="0"/>
              </a:rPr>
              <a:t>S</a:t>
            </a:r>
            <a:r>
              <a:rPr lang="en-US" sz="2800" dirty="0" smtClean="0">
                <a:solidFill>
                  <a:srgbClr val="FFFFCC"/>
                </a:solidFill>
                <a:latin typeface="Times New Roman" pitchFamily="18" charset="0"/>
                <a:cs typeface="Times New Roman" pitchFamily="18" charset="0"/>
              </a:rPr>
              <a:t>implest model of the proton is three quarks</a:t>
            </a:r>
            <a:r>
              <a:rPr lang="en-US" sz="2800" dirty="0">
                <a:solidFill>
                  <a:srgbClr val="FFFFCC"/>
                </a:solidFill>
                <a:latin typeface="Times New Roman" pitchFamily="18" charset="0"/>
                <a:cs typeface="Times New Roman" pitchFamily="18" charset="0"/>
              </a:rPr>
              <a:t>:  2 up </a:t>
            </a:r>
            <a:r>
              <a:rPr lang="en-US" sz="2800" dirty="0" smtClean="0">
                <a:solidFill>
                  <a:srgbClr val="FFFFCC"/>
                </a:solidFill>
                <a:latin typeface="Times New Roman" pitchFamily="18" charset="0"/>
                <a:cs typeface="Times New Roman" pitchFamily="18" charset="0"/>
              </a:rPr>
              <a:t>“flavored” quarks </a:t>
            </a:r>
            <a:r>
              <a:rPr lang="en-US" sz="2800" dirty="0">
                <a:solidFill>
                  <a:srgbClr val="FFFFCC"/>
                </a:solidFill>
                <a:latin typeface="Times New Roman" pitchFamily="18" charset="0"/>
                <a:cs typeface="Times New Roman" pitchFamily="18" charset="0"/>
              </a:rPr>
              <a:t>and 1 down </a:t>
            </a:r>
            <a:r>
              <a:rPr lang="en-US" sz="2800" dirty="0" smtClean="0">
                <a:solidFill>
                  <a:srgbClr val="FFFFCC"/>
                </a:solidFill>
                <a:latin typeface="Times New Roman" pitchFamily="18" charset="0"/>
                <a:cs typeface="Times New Roman" pitchFamily="18" charset="0"/>
              </a:rPr>
              <a:t>“flavored” quark</a:t>
            </a:r>
            <a:r>
              <a:rPr lang="en-US" sz="2800" dirty="0">
                <a:solidFill>
                  <a:srgbClr val="FFFFCC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pic>
        <p:nvPicPr>
          <p:cNvPr id="11" name="Picture 11" descr="threeGenerations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3999"/>
          <a:stretch>
            <a:fillRect/>
          </a:stretch>
        </p:blipFill>
        <p:spPr bwMode="auto">
          <a:xfrm>
            <a:off x="381000" y="5105400"/>
            <a:ext cx="2638255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163484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Christine Aidala, Saturday Morning Physics, 3/23/2013</a:t>
            </a:r>
            <a:endParaRPr lang="en-US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53ECAA-F0D0-49A7-B7A0-5FE39D24FFC6}" type="slidenum">
              <a:rPr lang="en-US"/>
              <a:pPr/>
              <a:t>8</a:t>
            </a:fld>
            <a:endParaRPr lang="en-US"/>
          </a:p>
        </p:txBody>
      </p:sp>
      <p:sp>
        <p:nvSpPr>
          <p:cNvPr id="1187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strong force</a:t>
            </a:r>
            <a:endParaRPr lang="en-US" dirty="0"/>
          </a:p>
        </p:txBody>
      </p:sp>
      <p:sp>
        <p:nvSpPr>
          <p:cNvPr id="1187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How </a:t>
            </a:r>
            <a:r>
              <a:rPr lang="en-US" dirty="0" smtClean="0"/>
              <a:t>does </a:t>
            </a:r>
            <a:r>
              <a:rPr lang="en-US" dirty="0"/>
              <a:t>nucleus stay together</a:t>
            </a:r>
            <a:r>
              <a:rPr lang="en-US" dirty="0" smtClean="0"/>
              <a:t>??  </a:t>
            </a:r>
            <a:r>
              <a:rPr lang="en-US" dirty="0"/>
              <a:t>E</a:t>
            </a:r>
            <a:r>
              <a:rPr lang="en-US" dirty="0" smtClean="0"/>
              <a:t>lectromagnetic </a:t>
            </a:r>
            <a:r>
              <a:rPr lang="en-US" dirty="0"/>
              <a:t>force should </a:t>
            </a:r>
            <a:r>
              <a:rPr lang="en-US" dirty="0" smtClean="0"/>
              <a:t>cause </a:t>
            </a:r>
            <a:r>
              <a:rPr lang="en-US" dirty="0"/>
              <a:t>protons to repel one another</a:t>
            </a:r>
          </a:p>
          <a:p>
            <a:r>
              <a:rPr lang="en-US" dirty="0"/>
              <a:t>Protons and neutrons interact </a:t>
            </a:r>
            <a:r>
              <a:rPr lang="en-US" dirty="0" smtClean="0"/>
              <a:t>via the </a:t>
            </a:r>
            <a:r>
              <a:rPr lang="en-US" i="1" dirty="0" smtClean="0"/>
              <a:t>strong </a:t>
            </a:r>
            <a:r>
              <a:rPr lang="en-US" i="1" dirty="0"/>
              <a:t>force</a:t>
            </a:r>
            <a:r>
              <a:rPr lang="en-US" dirty="0"/>
              <a:t>, carried by gluons</a:t>
            </a:r>
          </a:p>
          <a:p>
            <a:pPr lvl="1"/>
            <a:r>
              <a:rPr lang="en-US" dirty="0"/>
              <a:t>Much stronger than the electromagnetic force </a:t>
            </a:r>
            <a:r>
              <a:rPr lang="en-US" dirty="0" smtClean="0"/>
              <a:t>(~100×) and </a:t>
            </a:r>
            <a:r>
              <a:rPr lang="en-US" dirty="0" err="1" smtClean="0"/>
              <a:t>waaayyy</a:t>
            </a:r>
            <a:r>
              <a:rPr lang="en-US" dirty="0" smtClean="0"/>
              <a:t> stronger than gravity (~10</a:t>
            </a:r>
            <a:r>
              <a:rPr lang="en-US" baseline="30000" dirty="0" smtClean="0"/>
              <a:t>38</a:t>
            </a:r>
            <a:r>
              <a:rPr lang="en-US" dirty="0"/>
              <a:t>×!!) </a:t>
            </a:r>
            <a:r>
              <a:rPr lang="en-US" dirty="0" smtClean="0"/>
              <a:t>(thus </a:t>
            </a:r>
            <a:r>
              <a:rPr lang="en-US" dirty="0"/>
              <a:t>the name!)</a:t>
            </a:r>
          </a:p>
          <a:p>
            <a:pPr lvl="1"/>
            <a:r>
              <a:rPr lang="en-US" dirty="0" smtClean="0"/>
              <a:t>But—very </a:t>
            </a:r>
            <a:r>
              <a:rPr lang="en-US" dirty="0" err="1" smtClean="0"/>
              <a:t>very</a:t>
            </a:r>
            <a:r>
              <a:rPr lang="en-US" dirty="0" smtClean="0"/>
              <a:t> </a:t>
            </a:r>
            <a:r>
              <a:rPr lang="en-US" dirty="0"/>
              <a:t>short range! (~10</a:t>
            </a:r>
            <a:r>
              <a:rPr lang="en-US" baseline="30000" dirty="0"/>
              <a:t>-15</a:t>
            </a:r>
            <a:r>
              <a:rPr lang="en-US" dirty="0"/>
              <a:t> </a:t>
            </a:r>
            <a:r>
              <a:rPr lang="en-US" dirty="0" smtClean="0"/>
              <a:t>meters)</a:t>
            </a:r>
          </a:p>
          <a:p>
            <a:pPr lvl="1"/>
            <a:endParaRPr lang="en-US" dirty="0"/>
          </a:p>
          <a:p>
            <a:endParaRPr lang="en-US" dirty="0"/>
          </a:p>
        </p:txBody>
      </p:sp>
      <p:pic>
        <p:nvPicPr>
          <p:cNvPr id="118788" name="Picture 4" descr="proton-quark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0866"/>
          <a:stretch>
            <a:fillRect/>
          </a:stretch>
        </p:blipFill>
        <p:spPr bwMode="auto">
          <a:xfrm>
            <a:off x="609600" y="228600"/>
            <a:ext cx="1787525" cy="1214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8789" name="Picture 5" descr="nucleus_explod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6600" y="152400"/>
            <a:ext cx="1612900" cy="157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92895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7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87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7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187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7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187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249424" y="4892040"/>
            <a:ext cx="1344168" cy="381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Christine Aidala, Saturday Morning Physics, 3/23/2013</a:t>
            </a:r>
            <a:endParaRPr lang="en-US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E8B2F2-E279-4C2D-87F7-8CA33570166C}" type="slidenum">
              <a:rPr lang="en-US"/>
              <a:pPr/>
              <a:t>9</a:t>
            </a:fld>
            <a:endParaRPr lang="en-US" dirty="0"/>
          </a:p>
        </p:txBody>
      </p:sp>
      <p:sp>
        <p:nvSpPr>
          <p:cNvPr id="11673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4200" dirty="0" smtClean="0"/>
              <a:t>“Color” charge </a:t>
            </a:r>
            <a:r>
              <a:rPr lang="en-US" sz="4200" dirty="0"/>
              <a:t>and </a:t>
            </a:r>
            <a:r>
              <a:rPr lang="en-US" sz="4200" dirty="0" smtClean="0"/>
              <a:t/>
            </a:r>
            <a:br>
              <a:rPr lang="en-US" sz="4200" dirty="0" smtClean="0"/>
            </a:br>
            <a:r>
              <a:rPr lang="en-US" sz="4200" dirty="0" smtClean="0"/>
              <a:t>Quantum Chromodynamics</a:t>
            </a:r>
            <a:endParaRPr lang="en-US" sz="4200" dirty="0"/>
          </a:p>
        </p:txBody>
      </p:sp>
      <p:sp>
        <p:nvSpPr>
          <p:cNvPr id="1167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600200"/>
            <a:ext cx="8686800" cy="4495800"/>
          </a:xfrm>
          <a:ln>
            <a:noFill/>
          </a:ln>
        </p:spPr>
        <p:txBody>
          <a:bodyPr>
            <a:normAutofit/>
          </a:bodyPr>
          <a:lstStyle/>
          <a:p>
            <a:r>
              <a:rPr lang="en-US" dirty="0"/>
              <a:t>Strong force acts on particles with </a:t>
            </a:r>
            <a:r>
              <a:rPr lang="en-US" i="1" dirty="0"/>
              <a:t>color</a:t>
            </a:r>
            <a:r>
              <a:rPr lang="en-US" dirty="0"/>
              <a:t> charge</a:t>
            </a:r>
          </a:p>
          <a:p>
            <a:pPr lvl="1"/>
            <a:r>
              <a:rPr lang="en-US" dirty="0"/>
              <a:t>Quarks, plus gluons themselves!  (Contrast with photons, which are electrically neutral)</a:t>
            </a:r>
          </a:p>
          <a:p>
            <a:r>
              <a:rPr lang="en-US" dirty="0"/>
              <a:t>“Color” because three different “charges” combine to make a neutral particle: </a:t>
            </a:r>
            <a:endParaRPr lang="en-US" dirty="0" smtClean="0"/>
          </a:p>
          <a:p>
            <a:endParaRPr lang="en-US" dirty="0"/>
          </a:p>
          <a:p>
            <a:r>
              <a:rPr lang="en-US" dirty="0" smtClean="0"/>
              <a:t>Quantum </a:t>
            </a:r>
            <a:r>
              <a:rPr lang="en-US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</a:t>
            </a:r>
            <a:r>
              <a:rPr lang="en-US" i="1" dirty="0" smtClean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</a:t>
            </a:r>
            <a:r>
              <a:rPr lang="en-US" i="1" dirty="0" smtClean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</a:t>
            </a:r>
            <a:r>
              <a:rPr lang="en-US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</a:t>
            </a:r>
            <a:r>
              <a:rPr lang="en-US" i="1" dirty="0" smtClean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</a:t>
            </a:r>
            <a:r>
              <a:rPr lang="en-US" i="1" dirty="0" smtClean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</a:t>
            </a:r>
            <a:r>
              <a:rPr lang="en-US" dirty="0" smtClean="0"/>
              <a:t>dynamics (QCD)—theory </a:t>
            </a:r>
            <a:r>
              <a:rPr lang="en-US" dirty="0"/>
              <a:t>describing the strong force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1815487" y="4267200"/>
            <a:ext cx="2985113" cy="492443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2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red</a:t>
            </a:r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 + </a:t>
            </a:r>
            <a:r>
              <a:rPr lang="en-US" sz="26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blue</a:t>
            </a:r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 + </a:t>
            </a:r>
            <a:r>
              <a:rPr lang="en-US" sz="2600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green</a:t>
            </a:r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 =</a:t>
            </a:r>
            <a:endParaRPr lang="en-US" sz="2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713547" y="4267200"/>
            <a:ext cx="925253" cy="492443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2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white</a:t>
            </a:r>
            <a:endParaRPr lang="en-US" sz="26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6741" name="Text Box 5"/>
          <p:cNvSpPr txBox="1">
            <a:spLocks noChangeArrowheads="1"/>
          </p:cNvSpPr>
          <p:nvPr/>
        </p:nvSpPr>
        <p:spPr bwMode="auto">
          <a:xfrm>
            <a:off x="1247709" y="2101644"/>
            <a:ext cx="6314294" cy="2123658"/>
          </a:xfrm>
          <a:prstGeom prst="rect">
            <a:avLst/>
          </a:prstGeom>
          <a:solidFill>
            <a:srgbClr val="00FFCC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Note that quarks also carry </a:t>
            </a:r>
            <a:r>
              <a:rPr lang="en-US" sz="2200" i="1">
                <a:latin typeface="Times New Roman" pitchFamily="18" charset="0"/>
                <a:cs typeface="Times New Roman" pitchFamily="18" charset="0"/>
              </a:rPr>
              <a:t>fractional</a:t>
            </a:r>
            <a:r>
              <a:rPr lang="en-US" sz="220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smtClean="0">
                <a:latin typeface="Times New Roman" pitchFamily="18" charset="0"/>
                <a:cs typeface="Times New Roman" pitchFamily="18" charset="0"/>
              </a:rPr>
              <a:t>electric 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charge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!!</a:t>
            </a:r>
            <a:endParaRPr lang="en-US" sz="2200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Proton = up + up + down 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quarks</a:t>
            </a:r>
          </a:p>
          <a:p>
            <a:pPr algn="ctr"/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+1 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= 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(+2/3) 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+ 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(+2/3) 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+ 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(-1/3)</a:t>
            </a:r>
            <a:endParaRPr lang="en-US" sz="2200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en-US" sz="2200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Neutron = down + down + 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up</a:t>
            </a:r>
          </a:p>
          <a:p>
            <a:pPr algn="ctr"/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0 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= 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(-1/3) 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+ 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(-1/3) 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+ 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(+2/3)</a:t>
            </a:r>
            <a:endParaRPr lang="en-US" sz="22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901484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67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67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6741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20252</TotalTime>
  <Words>1507</Words>
  <Application>Microsoft Office PowerPoint</Application>
  <PresentationFormat>On-screen Show (4:3)</PresentationFormat>
  <Paragraphs>245</Paragraphs>
  <Slides>32</Slides>
  <Notes>21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32</vt:i4>
      </vt:variant>
    </vt:vector>
  </HeadingPairs>
  <TitlesOfParts>
    <vt:vector size="35" baseType="lpstr">
      <vt:lpstr>Office Theme</vt:lpstr>
      <vt:lpstr>Bitmap Image</vt:lpstr>
      <vt:lpstr>Equation</vt:lpstr>
      <vt:lpstr>Peering Into the Proton</vt:lpstr>
      <vt:lpstr>What’s inside an atom?</vt:lpstr>
      <vt:lpstr>Probing inside atoms: mostly empty space!</vt:lpstr>
      <vt:lpstr>The electrons orbit really far away!</vt:lpstr>
      <vt:lpstr>Probing inside protons . . .</vt:lpstr>
      <vt:lpstr>Scattering experiments to learn about hidden structure</vt:lpstr>
      <vt:lpstr>Quarks and gluons</vt:lpstr>
      <vt:lpstr>The strong force</vt:lpstr>
      <vt:lpstr>“Color” charge and  Quantum Chromodynamics</vt:lpstr>
      <vt:lpstr>Quark confinement</vt:lpstr>
      <vt:lpstr>Electron-proton scattering</vt:lpstr>
      <vt:lpstr>So what does it look like inside the proton?  It depends . . .</vt:lpstr>
      <vt:lpstr>Experimental data on proton structure</vt:lpstr>
      <vt:lpstr>Probes sensitive to different length scales</vt:lpstr>
      <vt:lpstr>Higher energies to see smaller things</vt:lpstr>
      <vt:lpstr>High-energy particle accelerators</vt:lpstr>
      <vt:lpstr>My experiments</vt:lpstr>
      <vt:lpstr>Relativistic Heavy Ion Collider at  Brookhaven National Laboratory</vt:lpstr>
      <vt:lpstr>The Relativistic Heavy Ion Collider at Brookhaven National Laboratory</vt:lpstr>
      <vt:lpstr>RHIC’s experiments</vt:lpstr>
      <vt:lpstr>The PHENIX experiment</vt:lpstr>
      <vt:lpstr>PHENIX detector</vt:lpstr>
      <vt:lpstr>PHENIX detector</vt:lpstr>
      <vt:lpstr>Gold+Gold collision  in PHENIX central arms</vt:lpstr>
      <vt:lpstr>Fermi National Accelerator Laboratory</vt:lpstr>
      <vt:lpstr>SeaQuest experiment at the Fermilab Main Injector</vt:lpstr>
      <vt:lpstr>SeaQuest beam pipe and targets</vt:lpstr>
      <vt:lpstr>SeaQuest detector</vt:lpstr>
      <vt:lpstr>Where does the data go?</vt:lpstr>
      <vt:lpstr>Cables, cables everywhere!</vt:lpstr>
      <vt:lpstr>How do we really know what’s going on if we can’t see it directly??</vt:lpstr>
      <vt:lpstr>Summary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Beyond Collinear pdf’s: Moving into a new era in understanding nucleon structure</dc:title>
  <dc:creator>Christine Aidala</dc:creator>
  <cp:lastModifiedBy>Aidala, Christine</cp:lastModifiedBy>
  <cp:revision>2230</cp:revision>
  <dcterms:created xsi:type="dcterms:W3CDTF">2006-08-16T00:00:00Z</dcterms:created>
  <dcterms:modified xsi:type="dcterms:W3CDTF">2013-03-31T03:49:00Z</dcterms:modified>
</cp:coreProperties>
</file>