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0" r:id="rId2"/>
    <p:sldId id="261" r:id="rId3"/>
    <p:sldId id="263" r:id="rId4"/>
    <p:sldId id="264" r:id="rId5"/>
    <p:sldId id="267" r:id="rId6"/>
    <p:sldId id="268" r:id="rId7"/>
    <p:sldId id="270" r:id="rId8"/>
    <p:sldId id="257" r:id="rId9"/>
    <p:sldId id="271" r:id="rId10"/>
    <p:sldId id="258" r:id="rId11"/>
    <p:sldId id="259" r:id="rId12"/>
    <p:sldId id="272" r:id="rId13"/>
    <p:sldId id="273" r:id="rId14"/>
    <p:sldId id="262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E732AF-1735-45A6-BF41-5BB3F57D58E6}" type="datetimeFigureOut">
              <a:rPr lang="en-US" smtClean="0"/>
              <a:pPr/>
              <a:t>3/29/2010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5BB75D-5A22-4096-8300-EF6B328460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BB75D-5A22-4096-8300-EF6B328460D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BB75D-5A22-4096-8300-EF6B328460D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BB75D-5A22-4096-8300-EF6B328460D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BB75D-5A22-4096-8300-EF6B328460D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BB75D-5A22-4096-8300-EF6B328460D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BB75D-5A22-4096-8300-EF6B328460D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BB75D-5A22-4096-8300-EF6B328460D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BB75D-5A22-4096-8300-EF6B328460D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BB75D-5A22-4096-8300-EF6B328460D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BB75D-5A22-4096-8300-EF6B328460D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BB75D-5A22-4096-8300-EF6B328460D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C6BAC-61F6-BC48-B695-EA635B2F977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C6BAC-61F6-BC48-B695-EA635B2F977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C6BAC-61F6-BC48-B695-EA635B2F977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BB75D-5A22-4096-8300-EF6B328460D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EAF55-E9D0-4ADD-83AA-339A8AC3BCD4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Aidala, Team meeting 03/22/2010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7227D-7CC5-4D44-8264-E5F43FDC4836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Aidala, Team meeting 03/22/2010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440BD-3072-4087-A91E-E516EB01C6F3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Aidala, Team meeting 03/22/2010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4DBF1-033E-4381-BCDE-CA67BE2B6F6A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Aidala, Team meeting 03/22/2010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BAA01-40CC-481F-922C-055037E79E2B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Aidala, Team meeting 03/22/2010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DA9F5-033C-4E74-B6D2-633ED90D44D7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Aidala, Team meeting 03/22/2010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43E5D-759B-4972-9D47-AAD6DFA85BA8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Aidala, Team meeting 03/22/2010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EB960-50CF-4FB1-9988-A731B500DC8A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Aidala, Team meeting 03/22/2010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344EE-7AEC-4671-9D9B-727CCDEA3D55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Aidala, Team meeting 03/22/2010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6363-D4D8-47A7-A877-C8182D7F9E27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Aidala, Team meeting 03/22/2010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92312-1CC1-4486-836F-8D6DF1E1F415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Aidala, Team meeting 03/22/2010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F86E9-DB64-4C62-95D7-6E1FC17BA75C}" type="datetime1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C. Aidala, Team meeting 03/22/2010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wmf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7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feasibility study for measurements using electroweak probes at the proposed Electron-Ion Collider: </a:t>
            </a:r>
            <a:r>
              <a:rPr lang="en-US" sz="4000" dirty="0" smtClean="0"/>
              <a:t>Investigating nucleon structure and the fundamental electroweak couplings to light quarks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3170238"/>
            <a:ext cx="8229600" cy="3154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Christine Aidala, Ming Liu,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?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Extraction of EW coupling parameters to up quark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Bild 5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8600" y="1676400"/>
            <a:ext cx="6035011" cy="4191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96000" y="1905000"/>
            <a:ext cx="3048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EIC constraint would be best measurement in DIS, and better than any current experimental constraints.</a:t>
            </a:r>
          </a:p>
          <a:p>
            <a:r>
              <a:rPr lang="en-US" dirty="0" smtClean="0"/>
              <a:t>LHC </a:t>
            </a:r>
            <a:r>
              <a:rPr lang="en-US" dirty="0" err="1" smtClean="0"/>
              <a:t>p+p</a:t>
            </a:r>
            <a:r>
              <a:rPr lang="en-US" dirty="0" smtClean="0"/>
              <a:t> data may reduce constraint compared to CDF in </a:t>
            </a:r>
            <a:r>
              <a:rPr lang="en-US" smtClean="0"/>
              <a:t>the meantime.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R&amp;D </a:t>
            </a:r>
            <a:r>
              <a:rPr lang="en-US" dirty="0" smtClean="0"/>
              <a:t>Approach:</a:t>
            </a:r>
            <a:br>
              <a:rPr lang="en-US" dirty="0" smtClean="0"/>
            </a:br>
            <a:r>
              <a:rPr lang="en-US" dirty="0" smtClean="0"/>
              <a:t>Preliminary study</a:t>
            </a:r>
            <a:r>
              <a:rPr lang="en-US" dirty="0" smtClean="0"/>
              <a:t> </a:t>
            </a:r>
            <a:r>
              <a:rPr lang="en-US" dirty="0" smtClean="0"/>
              <a:t>for g</a:t>
            </a:r>
            <a:r>
              <a:rPr lang="en-US" baseline="-25000" dirty="0" smtClean="0"/>
              <a:t>5</a:t>
            </a:r>
            <a:r>
              <a:rPr lang="en-US" dirty="0" smtClean="0"/>
              <a:t> at EIC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524000"/>
            <a:ext cx="35052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495800" y="2362200"/>
            <a:ext cx="3962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2 </a:t>
            </a:r>
            <a:r>
              <a:rPr lang="en-US" sz="2200" dirty="0" err="1" smtClean="0"/>
              <a:t>fb</a:t>
            </a:r>
            <a:r>
              <a:rPr lang="en-US" sz="2200" dirty="0" smtClean="0"/>
              <a:t>^-1, compare to 5 </a:t>
            </a:r>
            <a:r>
              <a:rPr lang="en-US" sz="2200" dirty="0" err="1" smtClean="0"/>
              <a:t>fb</a:t>
            </a:r>
            <a:r>
              <a:rPr lang="en-US" sz="2200" dirty="0" smtClean="0"/>
              <a:t>^-1 expected per year </a:t>
            </a:r>
            <a:r>
              <a:rPr lang="en-US" sz="2200" dirty="0" smtClean="0">
                <a:sym typeface="Wingdings" pitchFamily="2" charset="2"/>
              </a:rPr>
              <a:t> feasible.  1</a:t>
            </a:r>
            <a:r>
              <a:rPr lang="en-US" sz="2200" baseline="30000" dirty="0" smtClean="0">
                <a:sym typeface="Wingdings" pitchFamily="2" charset="2"/>
              </a:rPr>
              <a:t>st</a:t>
            </a:r>
            <a:r>
              <a:rPr lang="en-US" sz="2200" dirty="0" smtClean="0">
                <a:sym typeface="Wingdings" pitchFamily="2" charset="2"/>
              </a:rPr>
              <a:t> measurement ever!  Only possible at the EIC.</a:t>
            </a:r>
            <a:endParaRPr lang="en-US" sz="2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R&amp;D Approach:</a:t>
            </a:r>
            <a:br>
              <a:rPr lang="en-US" dirty="0" smtClean="0"/>
            </a:br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existing MC generator and detector simulations currently being developed by others to perform simulation studies for observables as a function of beam energies, luminosities . . .</a:t>
            </a:r>
          </a:p>
          <a:p>
            <a:r>
              <a:rPr lang="en-US" dirty="0" smtClean="0"/>
              <a:t>No significant technical challenges expected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R&amp;D Approach:</a:t>
            </a:r>
            <a:br>
              <a:rPr lang="en-US" dirty="0" smtClean="0"/>
            </a:br>
            <a:r>
              <a:rPr lang="en-US" dirty="0" smtClean="0"/>
              <a:t>Schedule &amp; 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 to provide input for the 2012/13 Long Range Plan </a:t>
            </a:r>
          </a:p>
          <a:p>
            <a:pPr lvl="1"/>
            <a:r>
              <a:rPr lang="en-US" dirty="0" smtClean="0"/>
              <a:t>Regarding issues potentially affecting accelerator design</a:t>
            </a:r>
          </a:p>
          <a:p>
            <a:pPr lvl="1"/>
            <a:r>
              <a:rPr lang="en-US" dirty="0" smtClean="0"/>
              <a:t>To possibly attract support from individuals from other communities, e.g. electroweak and/or those interested in precision calculations for the LHC (electroweak coupling to up, down)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Justification Request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1.0 </a:t>
            </a:r>
            <a:r>
              <a:rPr lang="en-US" dirty="0" smtClean="0"/>
              <a:t>FTE </a:t>
            </a:r>
            <a:r>
              <a:rPr lang="en-US" dirty="0" err="1" smtClean="0"/>
              <a:t>postdoc</a:t>
            </a:r>
            <a:r>
              <a:rPr lang="en-US" dirty="0" smtClean="0"/>
              <a:t> and M&amp;S for PD’s </a:t>
            </a:r>
            <a:r>
              <a:rPr lang="en-US" dirty="0" smtClean="0"/>
              <a:t>computer and </a:t>
            </a:r>
            <a:r>
              <a:rPr lang="en-US" dirty="0" smtClean="0"/>
              <a:t>travel</a:t>
            </a:r>
          </a:p>
          <a:p>
            <a:r>
              <a:rPr lang="en-US" dirty="0" smtClean="0"/>
              <a:t>Partial support of staff member (Ming)?</a:t>
            </a:r>
          </a:p>
          <a:p>
            <a:r>
              <a:rPr lang="en-US" dirty="0" smtClean="0"/>
              <a:t>Modest additional M&amp;S for Ming’s or my EIC-related travel?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Qualifications of Research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Involved in experimental nuclear/HEP for many years, nucleon structure at PHENIX, polarized HERA (CA), E906 (Ming), already involved in EIC planning . . 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(LDRD ER Format)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Research Goals</a:t>
            </a:r>
          </a:p>
          <a:p>
            <a:r>
              <a:rPr lang="en-US" dirty="0" smtClean="0"/>
              <a:t>Background &amp; Significance</a:t>
            </a:r>
          </a:p>
          <a:p>
            <a:r>
              <a:rPr lang="en-US" dirty="0" smtClean="0"/>
              <a:t>R&amp;D Approach</a:t>
            </a:r>
          </a:p>
          <a:p>
            <a:pPr lvl="1"/>
            <a:r>
              <a:rPr lang="en-US" dirty="0" smtClean="0"/>
              <a:t>Preliminary Studies</a:t>
            </a:r>
          </a:p>
          <a:p>
            <a:pPr lvl="1"/>
            <a:r>
              <a:rPr lang="en-US" dirty="0" smtClean="0"/>
              <a:t>Methods, Technical Challenges, &amp; Alternatives</a:t>
            </a:r>
          </a:p>
          <a:p>
            <a:pPr lvl="1"/>
            <a:r>
              <a:rPr lang="en-US" dirty="0" smtClean="0"/>
              <a:t>Expected Results</a:t>
            </a:r>
          </a:p>
          <a:p>
            <a:pPr lvl="1"/>
            <a:r>
              <a:rPr lang="en-US" dirty="0" smtClean="0"/>
              <a:t>Schedule &amp; Milestones</a:t>
            </a:r>
          </a:p>
          <a:p>
            <a:r>
              <a:rPr lang="en-US" dirty="0" smtClean="0"/>
              <a:t>Mission Relevance &amp; Program Development Plan</a:t>
            </a:r>
          </a:p>
          <a:p>
            <a:r>
              <a:rPr lang="en-US" dirty="0" smtClean="0"/>
              <a:t>Budget Justification Request</a:t>
            </a:r>
          </a:p>
          <a:p>
            <a:r>
              <a:rPr lang="en-US" dirty="0" smtClean="0"/>
              <a:t>Qualifications of Research Team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Determine expected uncertainties for measurements of the </a:t>
            </a:r>
            <a:r>
              <a:rPr lang="en-US" dirty="0" err="1" smtClean="0"/>
              <a:t>unpolarized</a:t>
            </a:r>
            <a:r>
              <a:rPr lang="en-US" dirty="0" smtClean="0"/>
              <a:t> and polarized electroweak structure functions of the nucleon F3 and g5, as a function of the beam energies and luminosities at the proposed EIC</a:t>
            </a:r>
          </a:p>
          <a:p>
            <a:r>
              <a:rPr lang="en-US" dirty="0" smtClean="0"/>
              <a:t>Determine expected uncertainties on </a:t>
            </a:r>
            <a:r>
              <a:rPr lang="en-US" dirty="0" smtClean="0"/>
              <a:t>the </a:t>
            </a:r>
            <a:r>
              <a:rPr lang="en-US" dirty="0" err="1" smtClean="0"/>
              <a:t>unpolarized</a:t>
            </a:r>
            <a:r>
              <a:rPr lang="en-US" dirty="0" smtClean="0"/>
              <a:t> and polarized strangeness distributions in the nucleon that could be extracted from such </a:t>
            </a:r>
            <a:r>
              <a:rPr lang="en-US" dirty="0" smtClean="0"/>
              <a:t>measurements</a:t>
            </a:r>
          </a:p>
          <a:p>
            <a:r>
              <a:rPr lang="en-US" dirty="0" smtClean="0"/>
              <a:t>Determine expected uncertainties on the fundamental coupling of the Z boson to the up and down quarks that could be extracted from such measurements</a:t>
            </a:r>
          </a:p>
          <a:p>
            <a:r>
              <a:rPr lang="en-US" dirty="0" smtClean="0"/>
              <a:t>Provide feedback critical to design of the accelerator:</a:t>
            </a:r>
          </a:p>
          <a:p>
            <a:pPr lvl="1"/>
            <a:r>
              <a:rPr lang="en-US" dirty="0" smtClean="0"/>
              <a:t>How much gain from </a:t>
            </a:r>
            <a:r>
              <a:rPr lang="en-US" dirty="0" smtClean="0"/>
              <a:t>(</a:t>
            </a:r>
            <a:r>
              <a:rPr lang="en-US" dirty="0" err="1" smtClean="0"/>
              <a:t>unpolarized</a:t>
            </a:r>
            <a:r>
              <a:rPr lang="en-US" dirty="0" smtClean="0"/>
              <a:t>) </a:t>
            </a:r>
            <a:r>
              <a:rPr lang="en-US" dirty="0" smtClean="0"/>
              <a:t>positrons?  </a:t>
            </a:r>
          </a:p>
          <a:p>
            <a:pPr lvl="1"/>
            <a:r>
              <a:rPr lang="en-US" dirty="0" smtClean="0"/>
              <a:t>How much gain from pushing to higher energies than current default expectations for the EIC?  Proposals </a:t>
            </a:r>
            <a:r>
              <a:rPr lang="en-US" dirty="0" smtClean="0"/>
              <a:t>for higher energies are </a:t>
            </a:r>
            <a:r>
              <a:rPr lang="en-US" dirty="0" smtClean="0"/>
              <a:t>on the table (up to 30 on 325 </a:t>
            </a:r>
            <a:r>
              <a:rPr lang="en-US" dirty="0" err="1" smtClean="0"/>
              <a:t>GeV</a:t>
            </a:r>
            <a:r>
              <a:rPr lang="en-US" dirty="0" smtClean="0"/>
              <a:t> at </a:t>
            </a:r>
            <a:r>
              <a:rPr lang="en-US" dirty="0" err="1" smtClean="0"/>
              <a:t>eRHIC</a:t>
            </a:r>
            <a:r>
              <a:rPr lang="en-US" dirty="0" smtClean="0"/>
              <a:t>), but the physics case has not yet been made.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&amp; Significance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EIC will be first machine capable of colliding beams of polarized electrons against polarized protons and polarized light ions, as well as </a:t>
            </a:r>
            <a:r>
              <a:rPr lang="en-US" dirty="0" err="1" smtClean="0"/>
              <a:t>unpolarized</a:t>
            </a:r>
            <a:r>
              <a:rPr lang="en-US" dirty="0" smtClean="0"/>
              <a:t> heavy ions.</a:t>
            </a:r>
          </a:p>
          <a:p>
            <a:pPr lvl="1"/>
            <a:r>
              <a:rPr lang="en-US" i="1" dirty="0" smtClean="0"/>
              <a:t>Unique</a:t>
            </a:r>
            <a:r>
              <a:rPr lang="en-US" dirty="0" smtClean="0"/>
              <a:t> capability to measure the polarized electroweak structure function of the nucleon, g5!  No previous measurements exist, and no other facilities are planned or proposed that could perform this measurement!</a:t>
            </a:r>
          </a:p>
          <a:p>
            <a:r>
              <a:rPr lang="en-US" dirty="0" smtClean="0"/>
              <a:t>EIC will have at least 100x the instantaneous electron-proton luminosity than the HERA collider, which ran polarized electrons and positrons on </a:t>
            </a:r>
            <a:r>
              <a:rPr lang="en-US" dirty="0" err="1" smtClean="0"/>
              <a:t>unpolarized</a:t>
            </a:r>
            <a:r>
              <a:rPr lang="en-US" dirty="0" smtClean="0"/>
              <a:t> protons</a:t>
            </a:r>
          </a:p>
          <a:p>
            <a:pPr lvl="1"/>
            <a:r>
              <a:rPr lang="en-US" dirty="0" smtClean="0"/>
              <a:t>Expect great improvement in measurement of the </a:t>
            </a:r>
            <a:r>
              <a:rPr lang="en-US" dirty="0" err="1" smtClean="0"/>
              <a:t>unpolarized</a:t>
            </a:r>
            <a:r>
              <a:rPr lang="en-US" dirty="0" smtClean="0"/>
              <a:t> electroweak structure function of the nucleon, F3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&amp; </a:t>
            </a:r>
            <a:r>
              <a:rPr lang="en-US" dirty="0" smtClean="0"/>
              <a:t>Significance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Flavor structure of the nucleon sea a current hot </a:t>
            </a:r>
            <a:r>
              <a:rPr lang="en-US" dirty="0" smtClean="0"/>
              <a:t>topic (see next slides)</a:t>
            </a:r>
          </a:p>
          <a:p>
            <a:pPr lvl="1"/>
            <a:r>
              <a:rPr lang="en-US" dirty="0" smtClean="0"/>
              <a:t>E906 investigating </a:t>
            </a:r>
            <a:r>
              <a:rPr lang="en-US" dirty="0" err="1" smtClean="0"/>
              <a:t>unpolarized</a:t>
            </a:r>
            <a:r>
              <a:rPr lang="en-US" dirty="0" smtClean="0"/>
              <a:t> u-bar, d-bar</a:t>
            </a:r>
          </a:p>
          <a:p>
            <a:pPr lvl="1"/>
            <a:r>
              <a:rPr lang="en-US" dirty="0" smtClean="0"/>
              <a:t>RHIC W program investigating polarized u-bar, d-bar</a:t>
            </a:r>
          </a:p>
          <a:p>
            <a:r>
              <a:rPr lang="en-US" dirty="0" smtClean="0"/>
              <a:t>(Still need to understand what </a:t>
            </a:r>
            <a:r>
              <a:rPr lang="en-US" dirty="0" err="1" smtClean="0"/>
              <a:t>JLab</a:t>
            </a:r>
            <a:r>
              <a:rPr lang="en-US" dirty="0" smtClean="0"/>
              <a:t> data will contribute on </a:t>
            </a:r>
            <a:r>
              <a:rPr lang="en-US" dirty="0" err="1" smtClean="0"/>
              <a:t>unpolarized</a:t>
            </a:r>
            <a:r>
              <a:rPr lang="en-US" dirty="0" smtClean="0"/>
              <a:t> and polarized strangeness in the meantime, but expect it to depend on fragmentation functions, while extraction of strangeness distributions from inclusive structure function measurements would not--</a:t>
            </a:r>
            <a:r>
              <a:rPr lang="en-US" dirty="0" err="1" smtClean="0"/>
              <a:t>complementarity</a:t>
            </a:r>
            <a:r>
              <a:rPr lang="en-US" dirty="0" smtClean="0"/>
              <a:t>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 txBox="1">
            <a:spLocks/>
          </p:cNvSpPr>
          <p:nvPr/>
        </p:nvSpPr>
        <p:spPr>
          <a:xfrm>
            <a:off x="914400" y="-139812"/>
            <a:ext cx="7313613" cy="634852"/>
          </a:xfrm>
          <a:prstGeom prst="rect">
            <a:avLst/>
          </a:prstGeom>
          <a:scene3d>
            <a:camera prst="orthographicFront"/>
            <a:lightRig rig="chilly" dir="t"/>
          </a:scene3d>
          <a:sp3d extrusionH="12700">
            <a:extrusionClr>
              <a:schemeClr val="bg1"/>
            </a:extrusionClr>
          </a:sp3d>
        </p:spPr>
        <p:txBody>
          <a:bodyPr vert="horz" lIns="91440" tIns="45720" rIns="91440" bIns="45720" rtlCol="0" anchor="b">
            <a:noAutofit/>
            <a:sp3d extrusionH="12700">
              <a:extrusionClr>
                <a:schemeClr val="bg1"/>
              </a:extrusion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ts val="56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 noProof="0" dirty="0" smtClean="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Comic Sans MS"/>
                <a:ea typeface="+mj-ea"/>
                <a:cs typeface="Comic Sans MS"/>
              </a:rPr>
              <a:t>MSTW </a:t>
            </a:r>
            <a:r>
              <a:rPr lang="en-US" sz="2600" b="1" noProof="0" dirty="0" err="1" smtClean="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Comic Sans MS"/>
                <a:ea typeface="+mj-ea"/>
                <a:cs typeface="Comic Sans MS"/>
              </a:rPr>
              <a:t>vs</a:t>
            </a:r>
            <a:r>
              <a:rPr lang="en-US" sz="2600" b="1" noProof="0" dirty="0" smtClean="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Comic Sans MS"/>
                <a:ea typeface="+mj-ea"/>
                <a:cs typeface="Comic Sans MS"/>
              </a:rPr>
              <a:t> CTEQ: similar sets of </a:t>
            </a:r>
            <a:r>
              <a:rPr lang="en-US" sz="2600" b="1" noProof="0" dirty="0" err="1" smtClean="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Comic Sans MS"/>
                <a:ea typeface="+mj-ea"/>
                <a:cs typeface="Comic Sans MS"/>
              </a:rPr>
              <a:t>PDFs</a:t>
            </a:r>
            <a:r>
              <a:rPr lang="en-US" sz="2600" b="1" noProof="0" dirty="0" smtClean="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Comic Sans MS"/>
                <a:ea typeface="+mj-ea"/>
                <a:cs typeface="Comic Sans MS"/>
              </a:rPr>
              <a:t>?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gradFill>
                <a:gsLst>
                  <a:gs pos="5000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5400000" scaled="0"/>
              </a:gra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uLnTx/>
              <a:uFillTx/>
              <a:latin typeface="Comic Sans MS"/>
              <a:ea typeface="+mj-ea"/>
              <a:cs typeface="Comic Sans MS"/>
            </a:endParaRPr>
          </a:p>
        </p:txBody>
      </p:sp>
      <p:grpSp>
        <p:nvGrpSpPr>
          <p:cNvPr id="2" name="Group 1032"/>
          <p:cNvGrpSpPr>
            <a:grpSpLocks/>
          </p:cNvGrpSpPr>
          <p:nvPr/>
        </p:nvGrpSpPr>
        <p:grpSpPr bwMode="auto">
          <a:xfrm>
            <a:off x="17463" y="1218263"/>
            <a:ext cx="9126537" cy="4537075"/>
            <a:chOff x="11" y="768"/>
            <a:chExt cx="5749" cy="2858"/>
          </a:xfrm>
        </p:grpSpPr>
        <p:pic>
          <p:nvPicPr>
            <p:cNvPr id="6" name="Picture 1030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648" y="2208"/>
              <a:ext cx="2112" cy="137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</p:pic>
        <p:pic>
          <p:nvPicPr>
            <p:cNvPr id="7" name="Picture 1029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648" y="768"/>
              <a:ext cx="1968" cy="14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</p:pic>
        <p:pic>
          <p:nvPicPr>
            <p:cNvPr id="8" name="Picture 1028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920" y="768"/>
              <a:ext cx="1872" cy="28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</p:pic>
        <p:pic>
          <p:nvPicPr>
            <p:cNvPr id="9" name="Picture 1027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1" y="768"/>
              <a:ext cx="2016" cy="285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</p:pic>
      </p:grpSp>
      <p:sp>
        <p:nvSpPr>
          <p:cNvPr id="10" name="Text Box 1033"/>
          <p:cNvSpPr txBox="1">
            <a:spLocks noChangeArrowheads="1"/>
          </p:cNvSpPr>
          <p:nvPr/>
        </p:nvSpPr>
        <p:spPr bwMode="auto">
          <a:xfrm>
            <a:off x="0" y="796016"/>
            <a:ext cx="7959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let’s compare the two most recent fits within their quoted uncertainties:</a:t>
            </a:r>
            <a:endParaRPr lang="de-DE" dirty="0">
              <a:latin typeface="Comic Sans MS"/>
              <a:cs typeface="Comic Sans MS"/>
            </a:endParaRPr>
          </a:p>
        </p:txBody>
      </p:sp>
      <p:grpSp>
        <p:nvGrpSpPr>
          <p:cNvPr id="4" name="Group 1042"/>
          <p:cNvGrpSpPr>
            <a:grpSpLocks/>
          </p:cNvGrpSpPr>
          <p:nvPr/>
        </p:nvGrpSpPr>
        <p:grpSpPr bwMode="auto">
          <a:xfrm>
            <a:off x="228600" y="1880761"/>
            <a:ext cx="8985251" cy="4960938"/>
            <a:chOff x="144" y="1104"/>
            <a:chExt cx="5660" cy="3125"/>
          </a:xfrm>
        </p:grpSpPr>
        <p:sp>
          <p:nvSpPr>
            <p:cNvPr id="12" name="Text Box 1034"/>
            <p:cNvSpPr txBox="1">
              <a:spLocks noChangeArrowheads="1"/>
            </p:cNvSpPr>
            <p:nvPr/>
          </p:nvSpPr>
          <p:spPr bwMode="auto">
            <a:xfrm>
              <a:off x="144" y="3585"/>
              <a:ext cx="489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 dirty="0">
                  <a:latin typeface="Comic Sans MS"/>
                  <a:cs typeface="Comic Sans MS"/>
                </a:rPr>
                <a:t>find:</a:t>
              </a:r>
              <a:endParaRPr lang="de-DE" sz="2000" b="1" dirty="0">
                <a:latin typeface="Comic Sans MS"/>
                <a:cs typeface="Comic Sans MS"/>
              </a:endParaRPr>
            </a:p>
          </p:txBody>
        </p:sp>
        <p:sp>
          <p:nvSpPr>
            <p:cNvPr id="13" name="Text Box 1035"/>
            <p:cNvSpPr txBox="1">
              <a:spLocks noChangeArrowheads="1"/>
            </p:cNvSpPr>
            <p:nvPr/>
          </p:nvSpPr>
          <p:spPr bwMode="auto">
            <a:xfrm>
              <a:off x="624" y="3600"/>
              <a:ext cx="3539" cy="62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buClr>
                  <a:srgbClr val="FF0000"/>
                </a:buClr>
                <a:buSzPct val="115000"/>
                <a:buFontTx/>
                <a:buChar char="•"/>
              </a:pPr>
              <a:r>
                <a:rPr lang="en-US" dirty="0">
                  <a:latin typeface="Comic Sans MS"/>
                  <a:cs typeface="Comic Sans MS"/>
                </a:rPr>
                <a:t> error bands largely overlap</a:t>
              </a:r>
            </a:p>
            <a:p>
              <a:pPr>
                <a:lnSpc>
                  <a:spcPct val="115000"/>
                </a:lnSpc>
                <a:buClr>
                  <a:srgbClr val="FF0000"/>
                </a:buClr>
                <a:buSzPct val="115000"/>
                <a:buFontTx/>
                <a:buChar char="•"/>
              </a:pPr>
              <a:r>
                <a:rPr lang="en-US" dirty="0">
                  <a:latin typeface="Comic Sans MS"/>
                  <a:cs typeface="Comic Sans MS"/>
                </a:rPr>
                <a:t> surprising tension for up and down valence quarks</a:t>
              </a:r>
            </a:p>
            <a:p>
              <a:pPr>
                <a:lnSpc>
                  <a:spcPct val="115000"/>
                </a:lnSpc>
                <a:buClr>
                  <a:srgbClr val="FF0000"/>
                </a:buClr>
                <a:buSzPct val="115000"/>
                <a:buFontTx/>
                <a:buChar char="•"/>
              </a:pPr>
              <a:r>
                <a:rPr lang="en-US" dirty="0">
                  <a:latin typeface="Comic Sans MS"/>
                  <a:cs typeface="Comic Sans MS"/>
                </a:rPr>
                <a:t> </a:t>
              </a:r>
              <a:r>
                <a:rPr lang="en-US" dirty="0">
                  <a:solidFill>
                    <a:srgbClr val="FF0000"/>
                  </a:solidFill>
                  <a:latin typeface="Comic Sans MS"/>
                  <a:cs typeface="Comic Sans MS"/>
                </a:rPr>
                <a:t>some offset for strange density</a:t>
              </a:r>
              <a:endParaRPr lang="de-DE" dirty="0">
                <a:solidFill>
                  <a:srgbClr val="FF0000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14" name="Text Box 1036"/>
            <p:cNvSpPr txBox="1">
              <a:spLocks noChangeArrowheads="1"/>
            </p:cNvSpPr>
            <p:nvPr/>
          </p:nvSpPr>
          <p:spPr bwMode="auto">
            <a:xfrm>
              <a:off x="4242" y="3840"/>
              <a:ext cx="1534" cy="19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 dirty="0">
                  <a:solidFill>
                    <a:srgbClr val="0000CC"/>
                  </a:solidFill>
                  <a:latin typeface="Comic Sans MS"/>
                  <a:cs typeface="Comic Sans MS"/>
                </a:rPr>
                <a:t>likely due to data selection</a:t>
              </a:r>
              <a:endParaRPr lang="de-DE" sz="1400" dirty="0">
                <a:solidFill>
                  <a:srgbClr val="0000CC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15" name="Text Box 1037"/>
            <p:cNvSpPr txBox="1">
              <a:spLocks noChangeArrowheads="1"/>
            </p:cNvSpPr>
            <p:nvPr/>
          </p:nvSpPr>
          <p:spPr bwMode="auto">
            <a:xfrm>
              <a:off x="3469" y="4032"/>
              <a:ext cx="2335" cy="19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 dirty="0">
                  <a:solidFill>
                    <a:srgbClr val="0000CC"/>
                  </a:solidFill>
                  <a:latin typeface="Comic Sans MS"/>
                  <a:cs typeface="Comic Sans MS"/>
                </a:rPr>
                <a:t>   likely due to different </a:t>
              </a:r>
              <a:r>
                <a:rPr lang="en-US" sz="1400" dirty="0" err="1">
                  <a:solidFill>
                    <a:srgbClr val="0000CC"/>
                  </a:solidFill>
                  <a:latin typeface="Comic Sans MS"/>
                  <a:cs typeface="Comic Sans MS"/>
                </a:rPr>
                <a:t>ansatz</a:t>
              </a:r>
              <a:r>
                <a:rPr lang="en-US" sz="1400" dirty="0">
                  <a:solidFill>
                    <a:srgbClr val="0000CC"/>
                  </a:solidFill>
                  <a:latin typeface="Comic Sans MS"/>
                  <a:cs typeface="Comic Sans MS"/>
                </a:rPr>
                <a:t> for </a:t>
              </a:r>
              <a:r>
                <a:rPr lang="en-US" sz="1400" dirty="0">
                  <a:solidFill>
                    <a:srgbClr val="0000CC"/>
                  </a:solidFill>
                </a:rPr>
                <a:t>s(x,</a:t>
              </a:r>
              <a:r>
                <a:rPr lang="en-US" sz="1400" dirty="0">
                  <a:solidFill>
                    <a:srgbClr val="0000CC"/>
                  </a:solidFill>
                  <a:latin typeface="Symbol" charset="2"/>
                </a:rPr>
                <a:t>m</a:t>
              </a:r>
              <a:r>
                <a:rPr lang="en-US" sz="1400" baseline="-25000" dirty="0">
                  <a:solidFill>
                    <a:srgbClr val="0000CC"/>
                  </a:solidFill>
                </a:rPr>
                <a:t>0</a:t>
              </a:r>
              <a:r>
                <a:rPr lang="en-US" sz="1400" dirty="0">
                  <a:solidFill>
                    <a:srgbClr val="0000CC"/>
                  </a:solidFill>
                </a:rPr>
                <a:t>)</a:t>
              </a:r>
              <a:endParaRPr lang="de-DE" sz="1400" dirty="0">
                <a:solidFill>
                  <a:srgbClr val="0000CC"/>
                </a:solidFill>
              </a:endParaRPr>
            </a:p>
          </p:txBody>
        </p:sp>
        <p:sp>
          <p:nvSpPr>
            <p:cNvPr id="16" name="Line 1038"/>
            <p:cNvSpPr>
              <a:spLocks noChangeShapeType="1"/>
            </p:cNvSpPr>
            <p:nvPr/>
          </p:nvSpPr>
          <p:spPr bwMode="auto">
            <a:xfrm>
              <a:off x="1152" y="1104"/>
              <a:ext cx="0" cy="28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" name="Line 1039"/>
            <p:cNvSpPr>
              <a:spLocks noChangeShapeType="1"/>
            </p:cNvSpPr>
            <p:nvPr/>
          </p:nvSpPr>
          <p:spPr bwMode="auto">
            <a:xfrm>
              <a:off x="4560" y="1104"/>
              <a:ext cx="0" cy="28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18" name="Text Box 1040"/>
          <p:cNvSpPr txBox="1">
            <a:spLocks noChangeArrowheads="1"/>
          </p:cNvSpPr>
          <p:nvPr/>
        </p:nvSpPr>
        <p:spPr bwMode="auto">
          <a:xfrm>
            <a:off x="2721744" y="439255"/>
            <a:ext cx="2056973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solidFill>
                  <a:srgbClr val="008000"/>
                </a:solidFill>
                <a:latin typeface="Comic Sans MS"/>
                <a:cs typeface="Comic Sans MS"/>
              </a:rPr>
              <a:t>PR</a:t>
            </a:r>
            <a:r>
              <a:rPr lang="en-US" sz="1400" u="sng" dirty="0">
                <a:solidFill>
                  <a:srgbClr val="008000"/>
                </a:solidFill>
                <a:latin typeface="Comic Sans MS"/>
                <a:cs typeface="Comic Sans MS"/>
              </a:rPr>
              <a:t>D78</a:t>
            </a:r>
            <a:r>
              <a:rPr lang="en-US" sz="1400" dirty="0">
                <a:solidFill>
                  <a:srgbClr val="008000"/>
                </a:solidFill>
                <a:latin typeface="Comic Sans MS"/>
                <a:cs typeface="Comic Sans MS"/>
              </a:rPr>
              <a:t> (2008) 013004</a:t>
            </a:r>
            <a:endParaRPr lang="de-DE" sz="1400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  <p:sp>
        <p:nvSpPr>
          <p:cNvPr id="19" name="Rectangle 1041"/>
          <p:cNvSpPr>
            <a:spLocks noChangeArrowheads="1"/>
          </p:cNvSpPr>
          <p:nvPr/>
        </p:nvSpPr>
        <p:spPr bwMode="auto">
          <a:xfrm>
            <a:off x="1057920" y="439255"/>
            <a:ext cx="1576598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solidFill>
                  <a:srgbClr val="008000"/>
                </a:solidFill>
                <a:latin typeface="Comic Sans MS"/>
                <a:cs typeface="Comic Sans MS"/>
              </a:rPr>
              <a:t>arXiv:0901.0002</a:t>
            </a:r>
            <a:endParaRPr lang="de-DE" sz="1400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66800" y="3124200"/>
            <a:ext cx="5735673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Flavor structure of </a:t>
            </a:r>
            <a:r>
              <a:rPr lang="en-US" sz="2800" dirty="0" err="1" smtClean="0">
                <a:solidFill>
                  <a:srgbClr val="FF0000"/>
                </a:solidFill>
              </a:rPr>
              <a:t>unpolarized</a:t>
            </a:r>
            <a:r>
              <a:rPr lang="en-US" sz="2800" dirty="0" smtClean="0">
                <a:solidFill>
                  <a:srgbClr val="FF0000"/>
                </a:solidFill>
              </a:rPr>
              <a:t> proton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334000" y="6477000"/>
            <a:ext cx="3810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 txBox="1">
            <a:spLocks/>
          </p:cNvSpPr>
          <p:nvPr/>
        </p:nvSpPr>
        <p:spPr>
          <a:xfrm>
            <a:off x="914400" y="-47480"/>
            <a:ext cx="7313613" cy="634852"/>
          </a:xfrm>
          <a:prstGeom prst="rect">
            <a:avLst/>
          </a:prstGeom>
          <a:scene3d>
            <a:camera prst="orthographicFront"/>
            <a:lightRig rig="chilly" dir="t"/>
          </a:scene3d>
          <a:sp3d extrusionH="12700">
            <a:extrusionClr>
              <a:schemeClr val="bg1"/>
            </a:extrusionClr>
          </a:sp3d>
        </p:spPr>
        <p:txBody>
          <a:bodyPr vert="horz" lIns="91440" tIns="45720" rIns="91440" bIns="45720" rtlCol="0" anchor="b">
            <a:noAutofit/>
            <a:sp3d extrusionH="12700">
              <a:extrusionClr>
                <a:schemeClr val="bg1"/>
              </a:extrusion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ts val="56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 dirty="0" smtClean="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Comic Sans MS"/>
                <a:ea typeface="+mj-ea"/>
                <a:cs typeface="Comic Sans MS"/>
              </a:rPr>
              <a:t>e</a:t>
            </a:r>
            <a:r>
              <a:rPr lang="en-US" sz="2600" b="1" noProof="0" dirty="0" smtClean="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Comic Sans MS"/>
                <a:ea typeface="+mj-ea"/>
                <a:cs typeface="Comic Sans MS"/>
              </a:rPr>
              <a:t>merging picture: sea </a:t>
            </a:r>
            <a:r>
              <a:rPr lang="en-US" sz="2600" b="1" noProof="0" dirty="0" smtClean="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Comic Sans MS"/>
                <a:ea typeface="+mj-ea"/>
                <a:cs typeface="Comic Sans MS"/>
              </a:rPr>
              <a:t>polarizations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gradFill>
                <a:gsLst>
                  <a:gs pos="5000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5400000" scaled="0"/>
              </a:gra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uLnTx/>
              <a:uFillTx/>
              <a:latin typeface="Comic Sans MS"/>
              <a:ea typeface="+mj-ea"/>
              <a:cs typeface="Comic Sans MS"/>
            </a:endParaRPr>
          </a:p>
        </p:txBody>
      </p:sp>
      <p:pic>
        <p:nvPicPr>
          <p:cNvPr id="5" name="Picture 10" descr="uli_nucle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0"/>
            <a:ext cx="1066800" cy="842963"/>
          </a:xfrm>
          <a:prstGeom prst="rect">
            <a:avLst/>
          </a:prstGeom>
          <a:noFill/>
        </p:spPr>
      </p:pic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0" y="609600"/>
            <a:ext cx="6635150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buClr>
                <a:srgbClr val="ED071B"/>
              </a:buClr>
              <a:buSzPct val="125000"/>
              <a:buFont typeface="Wingdings" charset="2"/>
              <a:buChar char="§"/>
            </a:pP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mic Sans MS"/>
                <a:cs typeface="Comic Sans MS"/>
              </a:rPr>
              <a:t>indications for an SU(2) breaking of light </a:t>
            </a:r>
            <a:r>
              <a:rPr lang="en-US" sz="2000" b="1" dirty="0" err="1">
                <a:solidFill>
                  <a:srgbClr val="000000"/>
                </a:solidFill>
                <a:latin typeface="Comic Sans MS"/>
                <a:cs typeface="Comic Sans MS"/>
              </a:rPr>
              <a:t>u,d</a:t>
            </a:r>
            <a:r>
              <a:rPr lang="en-US" sz="2000" b="1" dirty="0">
                <a:solidFill>
                  <a:srgbClr val="000000"/>
                </a:solidFill>
                <a:latin typeface="Comic Sans MS"/>
                <a:cs typeface="Comic Sans MS"/>
              </a:rPr>
              <a:t> sea</a:t>
            </a:r>
            <a:endParaRPr lang="de-DE" sz="2000" b="1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457200" y="1219200"/>
            <a:ext cx="3733800" cy="2743200"/>
            <a:chOff x="0" y="2160"/>
            <a:chExt cx="2448" cy="2016"/>
          </a:xfrm>
        </p:grpSpPr>
        <p:pic>
          <p:nvPicPr>
            <p:cNvPr id="8" name="Picture 14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alphaModFix/>
            </a:blip>
            <a:srcRect/>
            <a:stretch>
              <a:fillRect/>
            </a:stretch>
          </p:blipFill>
          <p:spPr bwMode="auto">
            <a:xfrm>
              <a:off x="96" y="2160"/>
              <a:ext cx="2352" cy="190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</p:pic>
        <p:sp useBgFill="1">
          <p:nvSpPr>
            <p:cNvPr id="9" name="Rectangle 15"/>
            <p:cNvSpPr>
              <a:spLocks noChangeArrowheads="1"/>
            </p:cNvSpPr>
            <p:nvPr/>
          </p:nvSpPr>
          <p:spPr bwMode="auto">
            <a:xfrm>
              <a:off x="0" y="3792"/>
              <a:ext cx="336" cy="384"/>
            </a:xfrm>
            <a:prstGeom prst="rect">
              <a:avLst/>
            </a:prstGeom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4237038" y="1371600"/>
            <a:ext cx="4886325" cy="17176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buClr>
                <a:srgbClr val="ED071B"/>
              </a:buClr>
              <a:buSzPct val="120000"/>
              <a:buFont typeface="Wingdings" charset="2"/>
              <a:buChar char="§"/>
            </a:pP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  <a:latin typeface="Comic Sans MS"/>
                <a:cs typeface="Comic Sans MS"/>
              </a:rPr>
              <a:t>breaking of similar size than in </a:t>
            </a:r>
            <a:r>
              <a:rPr lang="en-US" dirty="0" err="1">
                <a:solidFill>
                  <a:srgbClr val="000000"/>
                </a:solidFill>
                <a:latin typeface="Comic Sans MS"/>
                <a:cs typeface="Comic Sans MS"/>
              </a:rPr>
              <a:t>unpol</a:t>
            </a:r>
            <a:r>
              <a:rPr lang="en-US" dirty="0">
                <a:solidFill>
                  <a:srgbClr val="000000"/>
                </a:solidFill>
                <a:latin typeface="Comic Sans MS"/>
                <a:cs typeface="Comic Sans MS"/>
              </a:rPr>
              <a:t>. case</a:t>
            </a:r>
          </a:p>
          <a:p>
            <a:pPr eaLnBrk="0" hangingPunct="0">
              <a:lnSpc>
                <a:spcPct val="120000"/>
              </a:lnSpc>
              <a:buClr>
                <a:srgbClr val="ED071B"/>
              </a:buClr>
              <a:buSzPct val="120000"/>
              <a:buFont typeface="Wingdings" charset="2"/>
              <a:buChar char="§"/>
            </a:pPr>
            <a:r>
              <a:rPr lang="en-US" dirty="0">
                <a:solidFill>
                  <a:srgbClr val="000000"/>
                </a:solidFill>
                <a:latin typeface="Comic Sans MS"/>
                <a:cs typeface="Comic Sans MS"/>
              </a:rPr>
              <a:t> mainly determined by SIDIS data</a:t>
            </a:r>
          </a:p>
          <a:p>
            <a:pPr eaLnBrk="0" hangingPunct="0">
              <a:lnSpc>
                <a:spcPct val="120000"/>
              </a:lnSpc>
              <a:buClr>
                <a:srgbClr val="ED071B"/>
              </a:buClr>
              <a:buSzPct val="120000"/>
              <a:buFont typeface="Wingdings" charset="2"/>
              <a:buChar char="§"/>
            </a:pPr>
            <a:r>
              <a:rPr lang="en-US" dirty="0">
                <a:solidFill>
                  <a:srgbClr val="000000"/>
                </a:solidFill>
                <a:latin typeface="Comic Sans MS"/>
                <a:cs typeface="Comic Sans MS"/>
              </a:rPr>
              <a:t> “bands”: error estimate from </a:t>
            </a:r>
            <a:r>
              <a:rPr lang="en-US" dirty="0" err="1">
                <a:solidFill>
                  <a:srgbClr val="000000"/>
                </a:solidFill>
                <a:latin typeface="Comic Sans MS"/>
                <a:cs typeface="Comic Sans MS"/>
              </a:rPr>
              <a:t>Lagr</a:t>
            </a:r>
            <a:r>
              <a:rPr lang="en-US" dirty="0">
                <a:solidFill>
                  <a:srgbClr val="000000"/>
                </a:solidFill>
                <a:latin typeface="Comic Sans MS"/>
                <a:cs typeface="Comic Sans MS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Comic Sans MS"/>
                <a:cs typeface="Comic Sans MS"/>
              </a:rPr>
              <a:t>mult</a:t>
            </a:r>
            <a:r>
              <a:rPr lang="en-US" dirty="0">
                <a:solidFill>
                  <a:srgbClr val="000000"/>
                </a:solidFill>
                <a:latin typeface="Comic Sans MS"/>
                <a:cs typeface="Comic Sans MS"/>
              </a:rPr>
              <a:t>.</a:t>
            </a:r>
          </a:p>
          <a:p>
            <a:pPr eaLnBrk="0" hangingPunct="0">
              <a:lnSpc>
                <a:spcPct val="120000"/>
              </a:lnSpc>
              <a:buClr>
                <a:srgbClr val="ED071B"/>
              </a:buClr>
              <a:buSzPct val="120000"/>
              <a:buFont typeface="Wingdings" charset="2"/>
              <a:buChar char="§"/>
            </a:pPr>
            <a:r>
              <a:rPr lang="en-US" dirty="0">
                <a:solidFill>
                  <a:srgbClr val="000000"/>
                </a:solidFill>
                <a:latin typeface="Comic Sans MS"/>
                <a:cs typeface="Comic Sans MS"/>
              </a:rPr>
              <a:t> similar patterns in many models:</a:t>
            </a:r>
          </a:p>
          <a:p>
            <a:pPr eaLnBrk="0" hangingPunct="0">
              <a:lnSpc>
                <a:spcPct val="120000"/>
              </a:lnSpc>
              <a:buClr>
                <a:srgbClr val="ED071B"/>
              </a:buClr>
              <a:buSzPct val="120000"/>
              <a:buFont typeface="Wingdings" charset="2"/>
              <a:buNone/>
            </a:pPr>
            <a:r>
              <a:rPr lang="en-US" dirty="0">
                <a:solidFill>
                  <a:srgbClr val="000000"/>
                </a:solidFill>
                <a:latin typeface="Comic Sans MS"/>
                <a:cs typeface="Comic Sans MS"/>
              </a:rPr>
              <a:t>   large-N</a:t>
            </a:r>
            <a:r>
              <a:rPr lang="en-US" baseline="-25000" dirty="0">
                <a:solidFill>
                  <a:srgbClr val="000000"/>
                </a:solidFill>
                <a:latin typeface="Comic Sans MS"/>
                <a:cs typeface="Comic Sans MS"/>
              </a:rPr>
              <a:t>C</a:t>
            </a:r>
            <a:r>
              <a:rPr lang="en-US" dirty="0">
                <a:solidFill>
                  <a:srgbClr val="000000"/>
                </a:solidFill>
                <a:latin typeface="Comic Sans MS"/>
                <a:cs typeface="Comic Sans MS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mic Sans MS"/>
                <a:cs typeface="Comic Sans MS"/>
              </a:rPr>
              <a:t>chiral</a:t>
            </a:r>
            <a:r>
              <a:rPr lang="en-US" dirty="0">
                <a:solidFill>
                  <a:srgbClr val="000000"/>
                </a:solidFill>
                <a:latin typeface="Comic Sans MS"/>
                <a:cs typeface="Comic Sans MS"/>
              </a:rPr>
              <a:t> quark </a:t>
            </a:r>
            <a:r>
              <a:rPr lang="en-US" dirty="0" err="1">
                <a:solidFill>
                  <a:srgbClr val="000000"/>
                </a:solidFill>
                <a:latin typeface="Comic Sans MS"/>
                <a:cs typeface="Comic Sans MS"/>
              </a:rPr>
              <a:t>soliton</a:t>
            </a:r>
            <a:r>
              <a:rPr lang="en-US" dirty="0">
                <a:solidFill>
                  <a:srgbClr val="000000"/>
                </a:solidFill>
                <a:latin typeface="Comic Sans MS"/>
                <a:cs typeface="Comic Sans MS"/>
              </a:rPr>
              <a:t>, meson cloud</a:t>
            </a:r>
            <a:endParaRPr lang="de-DE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sp>
        <p:nvSpPr>
          <p:cNvPr id="11" name="Text Box 22"/>
          <p:cNvSpPr txBox="1">
            <a:spLocks noChangeArrowheads="1"/>
          </p:cNvSpPr>
          <p:nvPr/>
        </p:nvSpPr>
        <p:spPr bwMode="auto">
          <a:xfrm>
            <a:off x="4495800" y="3048000"/>
            <a:ext cx="4376068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dirty="0">
                <a:solidFill>
                  <a:srgbClr val="008000"/>
                </a:solidFill>
                <a:latin typeface="Comic Sans MS"/>
                <a:cs typeface="Comic Sans MS"/>
              </a:rPr>
              <a:t>Thomas, Signal, Cao;  </a:t>
            </a:r>
            <a:r>
              <a:rPr lang="en-US" sz="1400" dirty="0" err="1">
                <a:solidFill>
                  <a:srgbClr val="008000"/>
                </a:solidFill>
                <a:latin typeface="Comic Sans MS"/>
                <a:cs typeface="Comic Sans MS"/>
              </a:rPr>
              <a:t>Diakonov</a:t>
            </a:r>
            <a:r>
              <a:rPr lang="en-US" sz="1400" dirty="0">
                <a:solidFill>
                  <a:srgbClr val="008000"/>
                </a:solidFill>
                <a:latin typeface="Comic Sans MS"/>
                <a:cs typeface="Comic Sans MS"/>
              </a:rPr>
              <a:t>, </a:t>
            </a:r>
            <a:r>
              <a:rPr lang="en-US" sz="1400" dirty="0" err="1">
                <a:solidFill>
                  <a:srgbClr val="008000"/>
                </a:solidFill>
                <a:latin typeface="Comic Sans MS"/>
                <a:cs typeface="Comic Sans MS"/>
              </a:rPr>
              <a:t>Polyakov</a:t>
            </a:r>
            <a:r>
              <a:rPr lang="en-US" sz="1400" dirty="0">
                <a:solidFill>
                  <a:srgbClr val="008000"/>
                </a:solidFill>
                <a:latin typeface="Comic Sans MS"/>
                <a:cs typeface="Comic Sans MS"/>
              </a:rPr>
              <a:t>, Weiss; …</a:t>
            </a:r>
            <a:endParaRPr lang="de-DE" sz="1400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0" y="3733800"/>
            <a:ext cx="8915400" cy="3106738"/>
            <a:chOff x="0" y="2352"/>
            <a:chExt cx="5616" cy="1957"/>
          </a:xfrm>
        </p:grpSpPr>
        <p:sp>
          <p:nvSpPr>
            <p:cNvPr id="13" name="Text Box 17"/>
            <p:cNvSpPr txBox="1">
              <a:spLocks noChangeArrowheads="1"/>
            </p:cNvSpPr>
            <p:nvPr/>
          </p:nvSpPr>
          <p:spPr bwMode="auto">
            <a:xfrm>
              <a:off x="0" y="2400"/>
              <a:ext cx="2976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>
                <a:buClr>
                  <a:srgbClr val="ED071B"/>
                </a:buClr>
                <a:buSzPct val="125000"/>
                <a:buFont typeface="Wingdings" charset="2"/>
                <a:buChar char="§"/>
              </a:pPr>
              <a:r>
                <a:rPr lang="en-US" sz="2400" b="1" dirty="0">
                  <a:solidFill>
                    <a:schemeClr val="tx2"/>
                  </a:solidFill>
                </a:rPr>
                <a:t> </a:t>
              </a:r>
              <a:r>
                <a:rPr lang="en-US" sz="2000" b="1" dirty="0">
                  <a:latin typeface="Comic Sans MS"/>
                  <a:cs typeface="Comic Sans MS"/>
                </a:rPr>
                <a:t>a strange strangeness polarization</a:t>
              </a:r>
              <a:endParaRPr lang="de-DE" sz="2000" b="1" dirty="0">
                <a:latin typeface="Comic Sans MS"/>
                <a:cs typeface="Comic Sans MS"/>
              </a:endParaRPr>
            </a:p>
          </p:txBody>
        </p:sp>
        <p:sp>
          <p:nvSpPr>
            <p:cNvPr id="14" name="Text Box 18"/>
            <p:cNvSpPr txBox="1">
              <a:spLocks noChangeArrowheads="1"/>
            </p:cNvSpPr>
            <p:nvPr/>
          </p:nvSpPr>
          <p:spPr bwMode="auto">
            <a:xfrm>
              <a:off x="192" y="2832"/>
              <a:ext cx="3096" cy="896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>
                <a:buClr>
                  <a:srgbClr val="ED071B"/>
                </a:buClr>
                <a:buSzPct val="120000"/>
                <a:buFont typeface="Wingdings" charset="2"/>
                <a:buChar char="§"/>
              </a:pPr>
              <a:r>
                <a:rPr lang="en-US" sz="2000" dirty="0">
                  <a:solidFill>
                    <a:schemeClr val="tx2"/>
                  </a:solidFill>
                </a:rPr>
                <a:t> </a:t>
              </a:r>
              <a:r>
                <a:rPr lang="en-US" dirty="0" err="1">
                  <a:solidFill>
                    <a:srgbClr val="FF0000"/>
                  </a:solidFill>
                  <a:latin typeface="Symbol" charset="2"/>
                </a:rPr>
                <a:t>D</a:t>
              </a:r>
              <a:r>
                <a:rPr lang="en-US" dirty="0" err="1">
                  <a:solidFill>
                    <a:srgbClr val="FF0000"/>
                  </a:solidFill>
                </a:rPr>
                <a:t>s(x</a:t>
              </a:r>
              <a:r>
                <a:rPr lang="en-US" dirty="0">
                  <a:solidFill>
                    <a:srgbClr val="FF0000"/>
                  </a:solidFill>
                </a:rPr>
                <a:t>) </a:t>
              </a:r>
              <a:r>
                <a:rPr lang="en-US" dirty="0">
                  <a:solidFill>
                    <a:srgbClr val="FF0000"/>
                  </a:solidFill>
                  <a:latin typeface="Comic Sans MS"/>
                  <a:cs typeface="Comic Sans MS"/>
                </a:rPr>
                <a:t>always thought to be negative, but …</a:t>
              </a:r>
            </a:p>
            <a:p>
              <a:pPr eaLnBrk="0" hangingPunct="0">
                <a:lnSpc>
                  <a:spcPct val="120000"/>
                </a:lnSpc>
                <a:buClr>
                  <a:srgbClr val="ED071B"/>
                </a:buClr>
                <a:buSzPct val="120000"/>
                <a:buFont typeface="Wingdings" charset="2"/>
                <a:buChar char="§"/>
              </a:pPr>
              <a:r>
                <a:rPr lang="en-US" sz="2000" dirty="0">
                  <a:solidFill>
                    <a:srgbClr val="000000"/>
                  </a:solidFill>
                  <a:latin typeface="Comic Sans MS"/>
                  <a:cs typeface="Comic Sans MS"/>
                </a:rPr>
                <a:t> </a:t>
              </a:r>
              <a:r>
                <a:rPr lang="en-US" dirty="0">
                  <a:solidFill>
                    <a:srgbClr val="000000"/>
                  </a:solidFill>
                  <a:latin typeface="Comic Sans MS"/>
                  <a:cs typeface="Comic Sans MS"/>
                </a:rPr>
                <a:t>mainly determined from SIDIS </a:t>
              </a:r>
              <a:r>
                <a:rPr lang="en-US" dirty="0" err="1">
                  <a:solidFill>
                    <a:srgbClr val="000000"/>
                  </a:solidFill>
                  <a:latin typeface="Comic Sans MS"/>
                  <a:cs typeface="Comic Sans MS"/>
                </a:rPr>
                <a:t>kaon</a:t>
              </a:r>
              <a:r>
                <a:rPr lang="en-US" dirty="0">
                  <a:solidFill>
                    <a:srgbClr val="000000"/>
                  </a:solidFill>
                  <a:latin typeface="Comic Sans MS"/>
                  <a:cs typeface="Comic Sans MS"/>
                </a:rPr>
                <a:t> data</a:t>
              </a:r>
            </a:p>
            <a:p>
              <a:pPr eaLnBrk="0" hangingPunct="0">
                <a:lnSpc>
                  <a:spcPct val="120000"/>
                </a:lnSpc>
                <a:buClr>
                  <a:srgbClr val="ED071B"/>
                </a:buClr>
                <a:buSzPct val="120000"/>
                <a:buFont typeface="Wingdings" charset="2"/>
                <a:buChar char="§"/>
              </a:pPr>
              <a:r>
                <a:rPr lang="en-US" dirty="0">
                  <a:solidFill>
                    <a:srgbClr val="000000"/>
                  </a:solidFill>
                  <a:latin typeface="Comic Sans MS"/>
                  <a:cs typeface="Comic Sans MS"/>
                </a:rPr>
                <a:t> consistent with LO-type analyses by</a:t>
              </a:r>
            </a:p>
            <a:p>
              <a:pPr eaLnBrk="0" hangingPunct="0">
                <a:lnSpc>
                  <a:spcPct val="120000"/>
                </a:lnSpc>
                <a:buClr>
                  <a:srgbClr val="ED071B"/>
                </a:buClr>
                <a:buSzPct val="120000"/>
                <a:buFont typeface="Wingdings" charset="2"/>
                <a:buNone/>
              </a:pPr>
              <a:r>
                <a:rPr lang="en-US" dirty="0">
                  <a:solidFill>
                    <a:schemeClr val="tx2"/>
                  </a:solidFill>
                  <a:latin typeface="Comic Sans MS"/>
                  <a:cs typeface="Comic Sans MS"/>
                </a:rPr>
                <a:t>  </a:t>
              </a:r>
              <a:r>
                <a:rPr lang="en-US" dirty="0">
                  <a:solidFill>
                    <a:srgbClr val="008000"/>
                  </a:solidFill>
                  <a:latin typeface="Comic Sans MS"/>
                  <a:cs typeface="Comic Sans MS"/>
                </a:rPr>
                <a:t> HERMES </a:t>
              </a:r>
              <a:r>
                <a:rPr lang="en-US" dirty="0">
                  <a:solidFill>
                    <a:srgbClr val="000000"/>
                  </a:solidFill>
                  <a:latin typeface="Comic Sans MS"/>
                  <a:cs typeface="Comic Sans MS"/>
                </a:rPr>
                <a:t>and</a:t>
              </a:r>
              <a:r>
                <a:rPr lang="en-US" dirty="0">
                  <a:solidFill>
                    <a:schemeClr val="tx2"/>
                  </a:solidFill>
                  <a:latin typeface="Comic Sans MS"/>
                  <a:cs typeface="Comic Sans MS"/>
                </a:rPr>
                <a:t> </a:t>
              </a:r>
              <a:r>
                <a:rPr lang="en-US" dirty="0">
                  <a:solidFill>
                    <a:srgbClr val="008000"/>
                  </a:solidFill>
                  <a:latin typeface="Comic Sans MS"/>
                  <a:cs typeface="Comic Sans MS"/>
                </a:rPr>
                <a:t>COMPASS</a:t>
              </a:r>
              <a:endParaRPr lang="de-DE" dirty="0">
                <a:solidFill>
                  <a:srgbClr val="008000"/>
                </a:solidFill>
                <a:latin typeface="Comic Sans MS"/>
                <a:cs typeface="Comic Sans MS"/>
              </a:endParaRPr>
            </a:p>
          </p:txBody>
        </p:sp>
        <p:grpSp>
          <p:nvGrpSpPr>
            <p:cNvPr id="7" name="Group 23"/>
            <p:cNvGrpSpPr>
              <a:grpSpLocks/>
            </p:cNvGrpSpPr>
            <p:nvPr/>
          </p:nvGrpSpPr>
          <p:grpSpPr bwMode="auto">
            <a:xfrm>
              <a:off x="3360" y="2352"/>
              <a:ext cx="2256" cy="1957"/>
              <a:chOff x="144" y="480"/>
              <a:chExt cx="2304" cy="2314"/>
            </a:xfrm>
          </p:grpSpPr>
          <p:pic>
            <p:nvPicPr>
              <p:cNvPr id="17" name="Picture 24"/>
              <p:cNvPicPr>
                <a:picLocks noChangeAspect="1" noChangeArrowheads="1"/>
              </p:cNvPicPr>
              <p:nvPr/>
            </p:nvPicPr>
            <p:blipFill>
              <a:blip r:embed="rId5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alphaModFix/>
              </a:blip>
              <a:srcRect/>
              <a:stretch>
                <a:fillRect/>
              </a:stretch>
            </p:blipFill>
            <p:spPr bwMode="auto">
              <a:xfrm>
                <a:off x="144" y="480"/>
                <a:ext cx="2304" cy="2264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8" name="Picture 25"/>
              <p:cNvPicPr>
                <a:picLocks noChangeAspect="1" noChangeArrowheads="1"/>
              </p:cNvPicPr>
              <p:nvPr/>
            </p:nvPicPr>
            <p:blipFill>
              <a:blip r:embed="rId6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528" y="1968"/>
                <a:ext cx="1701" cy="4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" name="Text Box 26"/>
              <p:cNvSpPr txBox="1">
                <a:spLocks noChangeArrowheads="1"/>
              </p:cNvSpPr>
              <p:nvPr/>
            </p:nvSpPr>
            <p:spPr bwMode="auto">
              <a:xfrm>
                <a:off x="1968" y="2496"/>
                <a:ext cx="194" cy="29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000" dirty="0" err="1">
                    <a:solidFill>
                      <a:srgbClr val="000000"/>
                    </a:solidFill>
                  </a:rPr>
                  <a:t>x</a:t>
                </a:r>
                <a:endParaRPr lang="de-DE" sz="200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6" name="Text Box 27"/>
            <p:cNvSpPr txBox="1">
              <a:spLocks noChangeArrowheads="1"/>
            </p:cNvSpPr>
            <p:nvPr/>
          </p:nvSpPr>
          <p:spPr bwMode="auto">
            <a:xfrm>
              <a:off x="96" y="3888"/>
              <a:ext cx="3244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  <a:latin typeface="Comic Sans MS"/>
                  <a:cs typeface="Comic Sans MS"/>
                </a:rPr>
                <a:t>needs further studies – exp. &amp; theory !</a:t>
              </a:r>
              <a:endParaRPr lang="de-DE" sz="2000" b="1" dirty="0">
                <a:solidFill>
                  <a:srgbClr val="FF0000"/>
                </a:solidFill>
                <a:latin typeface="Comic Sans MS"/>
                <a:cs typeface="Comic Sans M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 txBox="1">
            <a:spLocks/>
          </p:cNvSpPr>
          <p:nvPr/>
        </p:nvSpPr>
        <p:spPr>
          <a:xfrm>
            <a:off x="152400" y="76200"/>
            <a:ext cx="8686800" cy="711052"/>
          </a:xfrm>
          <a:prstGeom prst="rect">
            <a:avLst/>
          </a:prstGeom>
          <a:scene3d>
            <a:camera prst="orthographicFront"/>
            <a:lightRig rig="chilly" dir="t"/>
          </a:scene3d>
          <a:sp3d extrusionH="12700">
            <a:extrusionClr>
              <a:schemeClr val="bg1"/>
            </a:extrusionClr>
          </a:sp3d>
        </p:spPr>
        <p:txBody>
          <a:bodyPr vert="horz" lIns="91440" tIns="45720" rIns="91440" bIns="45720" rtlCol="0" anchor="b">
            <a:noAutofit/>
            <a:sp3d extrusionH="12700">
              <a:extrusionClr>
                <a:schemeClr val="bg1"/>
              </a:extrusion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ts val="56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noProof="0" dirty="0" smtClean="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Comic Sans MS"/>
                <a:ea typeface="+mj-ea"/>
                <a:cs typeface="Comic Sans MS"/>
              </a:rPr>
              <a:t>Neutral and Charged Current Cross Sections from HERA</a:t>
            </a:r>
            <a:endParaRPr kumimoji="0" lang="en-US" sz="2400" i="0" u="none" strike="noStrike" kern="1200" cap="none" spc="0" normalizeH="0" baseline="0" noProof="0" dirty="0">
              <a:ln>
                <a:noFill/>
              </a:ln>
              <a:gradFill>
                <a:gsLst>
                  <a:gs pos="5000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5400000" scaled="0"/>
              </a:gra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uLnTx/>
              <a:uFillTx/>
              <a:latin typeface="Comic Sans MS"/>
              <a:ea typeface="+mj-ea"/>
              <a:cs typeface="Comic Sans MS"/>
            </a:endParaRPr>
          </a:p>
        </p:txBody>
      </p:sp>
      <p:pic>
        <p:nvPicPr>
          <p:cNvPr id="4" name="Bild 3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9010" y="774662"/>
            <a:ext cx="4555089" cy="4329518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1298786" y="1068317"/>
            <a:ext cx="5884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NC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757352" y="1613072"/>
            <a:ext cx="5414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CC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300926" y="5104180"/>
            <a:ext cx="2892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8000"/>
              </a:buClr>
            </a:pPr>
            <a:r>
              <a:rPr lang="en-US" dirty="0" smtClean="0"/>
              <a:t>EW</a:t>
            </a:r>
            <a:r>
              <a:rPr lang="en-US" dirty="0" smtClean="0">
                <a:latin typeface="Comic Sans MS"/>
                <a:cs typeface="Comic Sans MS"/>
              </a:rPr>
              <a:t> unification at high Q</a:t>
            </a:r>
            <a:r>
              <a:rPr lang="en-US" baseline="30000" dirty="0" smtClean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16" name="Gerade Verbindung mit Pfeil 15"/>
          <p:cNvCxnSpPr/>
          <p:nvPr/>
        </p:nvCxnSpPr>
        <p:spPr>
          <a:xfrm rot="5400000" flipH="1" flipV="1">
            <a:off x="1744703" y="3877084"/>
            <a:ext cx="1903782" cy="550415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 flipH="1" flipV="1">
            <a:off x="2139042" y="3390900"/>
            <a:ext cx="2209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 flipH="1" flipV="1">
            <a:off x="1986641" y="3390900"/>
            <a:ext cx="2209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 flipH="1" flipV="1">
            <a:off x="2683327" y="3390900"/>
            <a:ext cx="22098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814877" y="4495800"/>
            <a:ext cx="505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</a:t>
            </a:r>
            <a:r>
              <a:rPr lang="en-US" sz="1400" baseline="-25000" dirty="0" smtClean="0"/>
              <a:t>W</a:t>
            </a:r>
            <a:r>
              <a:rPr lang="en-US" sz="1400" baseline="30000" dirty="0" smtClean="0"/>
              <a:t>2</a:t>
            </a:r>
            <a:endParaRPr lang="en-US" sz="1400" baseline="30000" dirty="0"/>
          </a:p>
        </p:txBody>
      </p:sp>
      <p:sp>
        <p:nvSpPr>
          <p:cNvPr id="26" name="TextBox 25"/>
          <p:cNvSpPr txBox="1"/>
          <p:nvPr/>
        </p:nvSpPr>
        <p:spPr>
          <a:xfrm>
            <a:off x="3048000" y="4724400"/>
            <a:ext cx="4555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</a:t>
            </a:r>
            <a:r>
              <a:rPr lang="en-US" sz="1400" baseline="-25000" dirty="0" smtClean="0"/>
              <a:t>Z</a:t>
            </a:r>
            <a:r>
              <a:rPr lang="en-US" sz="1400" baseline="30000" dirty="0" smtClean="0"/>
              <a:t>2</a:t>
            </a:r>
            <a:endParaRPr lang="en-US" sz="1400" baseline="30000" dirty="0"/>
          </a:p>
        </p:txBody>
      </p:sp>
      <p:cxnSp>
        <p:nvCxnSpPr>
          <p:cNvPr id="27" name="Gerade Verbindung mit Pfeil 15"/>
          <p:cNvCxnSpPr/>
          <p:nvPr/>
        </p:nvCxnSpPr>
        <p:spPr>
          <a:xfrm rot="10800000" flipV="1">
            <a:off x="3810002" y="1981199"/>
            <a:ext cx="2514599" cy="348347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feld 13"/>
          <p:cNvSpPr txBox="1"/>
          <p:nvPr/>
        </p:nvSpPr>
        <p:spPr>
          <a:xfrm>
            <a:off x="4953000" y="1600200"/>
            <a:ext cx="2923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8000"/>
              </a:buClr>
            </a:pPr>
            <a:r>
              <a:rPr lang="en-US" dirty="0" smtClean="0"/>
              <a:t>Max Q</a:t>
            </a:r>
            <a:r>
              <a:rPr lang="en-US" baseline="30000" dirty="0" smtClean="0"/>
              <a:t>2</a:t>
            </a:r>
            <a:r>
              <a:rPr lang="en-US" dirty="0" smtClean="0"/>
              <a:t> (=s) for 20 x 250 </a:t>
            </a:r>
            <a:r>
              <a:rPr lang="en-US" dirty="0" err="1" smtClean="0"/>
              <a:t>GeV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rot="5400000" flipH="1" flipV="1">
            <a:off x="1387928" y="3390900"/>
            <a:ext cx="22098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15"/>
          <p:cNvCxnSpPr/>
          <p:nvPr/>
        </p:nvCxnSpPr>
        <p:spPr>
          <a:xfrm rot="10800000">
            <a:off x="2514600" y="2438400"/>
            <a:ext cx="2895600" cy="158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feld 13"/>
          <p:cNvSpPr txBox="1"/>
          <p:nvPr/>
        </p:nvSpPr>
        <p:spPr>
          <a:xfrm>
            <a:off x="5105400" y="2450068"/>
            <a:ext cx="2768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8000"/>
              </a:buClr>
            </a:pPr>
            <a:r>
              <a:rPr lang="en-US" dirty="0" smtClean="0"/>
              <a:t>Max Q</a:t>
            </a:r>
            <a:r>
              <a:rPr lang="en-US" baseline="30000" dirty="0" smtClean="0"/>
              <a:t>2</a:t>
            </a:r>
            <a:r>
              <a:rPr lang="en-US" dirty="0" smtClean="0"/>
              <a:t> (=s) for 11 x 60 </a:t>
            </a:r>
            <a:r>
              <a:rPr lang="en-US" dirty="0" err="1" smtClean="0"/>
              <a:t>GeV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0" name="Slide Number Placeholder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F3 from HERA—large uncertainties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142898"/>
            <a:ext cx="7324725" cy="5496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4419600" y="4114800"/>
            <a:ext cx="3352800" cy="2209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866</Words>
  <Application>Microsoft Office PowerPoint</Application>
  <PresentationFormat>On-screen Show (4:3)</PresentationFormat>
  <Paragraphs>111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A feasibility study for measurements using electroweak probes at the proposed Electron-Ion Collider: Investigating nucleon structure and the fundamental electroweak couplings to light quarks</vt:lpstr>
      <vt:lpstr>Outline (LDRD ER Format)</vt:lpstr>
      <vt:lpstr>Research Goals</vt:lpstr>
      <vt:lpstr>Background &amp; Significance</vt:lpstr>
      <vt:lpstr>Background &amp; Significance (cont.)</vt:lpstr>
      <vt:lpstr>Slide 6</vt:lpstr>
      <vt:lpstr>Slide 7</vt:lpstr>
      <vt:lpstr>Slide 8</vt:lpstr>
      <vt:lpstr>F3 from HERA—large uncertainties</vt:lpstr>
      <vt:lpstr>Extraction of EW coupling parameters to up quark</vt:lpstr>
      <vt:lpstr>R&amp;D Approach: Preliminary study for g5 at EIC</vt:lpstr>
      <vt:lpstr>R&amp;D Approach: Methods</vt:lpstr>
      <vt:lpstr>R&amp;D Approach: Schedule &amp; Milestones</vt:lpstr>
      <vt:lpstr>Budget Justification Request</vt:lpstr>
      <vt:lpstr>Qualifications of Research Team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LDRD ER for EIC-related MC Brief history</dc:title>
  <dc:creator/>
  <cp:lastModifiedBy>Christine A. Aidala</cp:lastModifiedBy>
  <cp:revision>65</cp:revision>
  <dcterms:created xsi:type="dcterms:W3CDTF">2006-08-16T00:00:00Z</dcterms:created>
  <dcterms:modified xsi:type="dcterms:W3CDTF">2010-03-29T18:58:40Z</dcterms:modified>
</cp:coreProperties>
</file>