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305" r:id="rId4"/>
    <p:sldId id="291" r:id="rId5"/>
    <p:sldId id="306" r:id="rId6"/>
    <p:sldId id="289" r:id="rId7"/>
    <p:sldId id="292" r:id="rId8"/>
    <p:sldId id="294" r:id="rId9"/>
    <p:sldId id="286" r:id="rId10"/>
    <p:sldId id="307" r:id="rId11"/>
    <p:sldId id="258" r:id="rId12"/>
    <p:sldId id="264" r:id="rId13"/>
    <p:sldId id="259" r:id="rId14"/>
    <p:sldId id="262" r:id="rId15"/>
    <p:sldId id="301" r:id="rId16"/>
    <p:sldId id="276" r:id="rId17"/>
    <p:sldId id="302" r:id="rId18"/>
    <p:sldId id="283" r:id="rId19"/>
    <p:sldId id="308" r:id="rId20"/>
    <p:sldId id="299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309"/>
    <a:srgbClr val="CC0099"/>
    <a:srgbClr val="0000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A0EFB-2B2E-4AA2-8685-226E72CCBFC6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2F59F-CBA7-49D9-89AE-3BAE525DEC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ea typeface="ＭＳ Ｐ明朝" pitchFamily="-107" charset="-128"/>
                <a:cs typeface="Arial" pitchFamily="34" charset="0"/>
                <a:sym typeface="Arial" pitchFamily="34" charset="0"/>
              </a:rPr>
              <a:t>x &lt; 0.01== coherence kicks in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Decadal Plan p. 195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We returned to developing cost effective and ECO-friendly eRHIC option with ERL located in the existing RHIC tunnel. We plan to install all magnets for 6 passes and 30 GeV from the start and then build up SRF linac from 1 GeV to 5 GeV per pass.</a:t>
            </a:r>
          </a:p>
          <a:p>
            <a:r>
              <a:rPr lang="en-US" smtClean="0">
                <a:ea typeface="ＭＳ Ｐゴシック" pitchFamily="34" charset="-128"/>
              </a:rPr>
              <a:t>In this case electrons will pass through the detector halls in the way to the top energy, will collide in up to 3 IRs. Then they will be decelerated to the injection energy and damped.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D646BC-9DAA-4BCA-8A20-D5D25084EB3B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A6EEEF-7FB1-449D-9F58-E8B191EB3C7F}" type="slidenum">
              <a:rPr lang="en-US"/>
              <a:pPr/>
              <a:t>3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6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7C396-6F64-4AE4-BC68-34F23EB7503C}" type="slidenum">
              <a:rPr lang="en-US"/>
              <a:pPr/>
              <a:t>5</a:t>
            </a:fld>
            <a:endParaRPr lang="en-US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6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Decadal Plan p. 195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1036-C79E-46F7-8FEB-3830A27B261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2F59F-CBA7-49D9-89AE-3BAE525DEC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9CAF-6920-4179-8879-FE904971A34E}" type="datetime1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F668-89FC-450B-82A1-6C81EBCBBCB7}" type="datetime1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9B22-8B39-4B8B-AEA3-07866C1E8F42}" type="datetime1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6A2C-F586-47A2-BDF4-2E4C460E7CFD}" type="datetime1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B2D5-7842-4F6A-827E-22DBE74638A1}" type="datetime1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1D22B-C1C3-4759-ACDB-5C997EAFB14F}" type="datetime1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7D8B-9891-431D-AE3E-2895773F3700}" type="datetime1">
              <a:rPr lang="en-US" smtClean="0"/>
              <a:t>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DF17-ACC2-4329-AFB4-EEF1519D59DF}" type="datetime1">
              <a:rPr lang="en-US" smtClean="0"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8D6D-856C-46A5-82E5-7DE20C118316}" type="datetime1">
              <a:rPr lang="en-US" smtClean="0"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6120-1438-449F-9D87-0BF921A99F21}" type="datetime1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8B8A-F283-4BCD-9B5D-26CA9232E7BE}" type="datetime1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FA869-DC9B-4CCA-8107-DF32FC6F081D}" type="datetime1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Future Directions: </a:t>
            </a:r>
            <a:br>
              <a:rPr lang="en-US" i="1" dirty="0" smtClean="0"/>
            </a:br>
            <a:r>
              <a:rPr lang="en-US" i="1" dirty="0" smtClean="0"/>
              <a:t>Studying Nuclear Matter at the Electron-Ion Collider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sz="3700" dirty="0" smtClean="0">
                <a:solidFill>
                  <a:srgbClr val="0000FF"/>
                </a:solidFill>
              </a:rPr>
              <a:t>Christine A. Aidala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LANL Heavy Ion Physics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Internal Review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January 10, 2012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12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362200"/>
            <a:ext cx="1676400" cy="1828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853" y="2514600"/>
            <a:ext cx="288234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6781800" y="2189163"/>
            <a:ext cx="1676400" cy="2078037"/>
            <a:chOff x="6781800" y="2362200"/>
            <a:chExt cx="1447800" cy="1849437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r="55500"/>
            <a:stretch>
              <a:fillRect/>
            </a:stretch>
          </p:blipFill>
          <p:spPr bwMode="auto">
            <a:xfrm>
              <a:off x="6781800" y="2362200"/>
              <a:ext cx="1378965" cy="18494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8077200" y="38100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sPHENIX</a:t>
            </a:r>
            <a:r>
              <a:rPr lang="en-US" dirty="0" smtClean="0"/>
              <a:t> to </a:t>
            </a:r>
            <a:r>
              <a:rPr lang="en-US" dirty="0" err="1" smtClean="0"/>
              <a:t>ePHENIX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4196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sz="3900" dirty="0" smtClean="0"/>
              <a:t>Designing </a:t>
            </a:r>
            <a:r>
              <a:rPr lang="en-US" sz="3900" dirty="0" err="1" smtClean="0"/>
              <a:t>sPHENIX</a:t>
            </a:r>
            <a:r>
              <a:rPr lang="en-US" sz="3900" dirty="0" smtClean="0"/>
              <a:t> detector such that it could evolve into a suitable detector for </a:t>
            </a:r>
            <a:r>
              <a:rPr lang="en-US" sz="3900" dirty="0" err="1" smtClean="0"/>
              <a:t>e+A</a:t>
            </a:r>
            <a:r>
              <a:rPr lang="en-US" sz="3900" dirty="0" smtClean="0"/>
              <a:t>/</a:t>
            </a:r>
            <a:r>
              <a:rPr lang="en-US" sz="3900" dirty="0" err="1" smtClean="0"/>
              <a:t>e+p</a:t>
            </a:r>
            <a:r>
              <a:rPr lang="en-US" sz="3900" dirty="0" smtClean="0"/>
              <a:t> </a:t>
            </a:r>
            <a:r>
              <a:rPr lang="en-US" sz="3900" dirty="0" smtClean="0">
                <a:sym typeface="Wingdings" pitchFamily="2" charset="2"/>
              </a:rPr>
              <a:t> </a:t>
            </a:r>
            <a:r>
              <a:rPr lang="en-US" sz="3900" dirty="0" err="1" smtClean="0">
                <a:sym typeface="Wingdings" pitchFamily="2" charset="2"/>
              </a:rPr>
              <a:t>ePHENIX</a:t>
            </a:r>
            <a:r>
              <a:rPr lang="en-US" sz="3900" dirty="0" smtClean="0">
                <a:sym typeface="Wingdings" pitchFamily="2" charset="2"/>
              </a:rPr>
              <a:t> Task Force created November 2011</a:t>
            </a:r>
            <a:endParaRPr lang="en-US" sz="3900" dirty="0" smtClean="0"/>
          </a:p>
          <a:p>
            <a:pPr lvl="1"/>
            <a:r>
              <a:rPr lang="en-US" sz="3500" dirty="0" err="1" smtClean="0"/>
              <a:t>sPHENIX</a:t>
            </a:r>
            <a:r>
              <a:rPr lang="en-US" sz="3500" dirty="0" smtClean="0"/>
              <a:t> forward spectrometer should work well for hadron-going-direction at </a:t>
            </a:r>
            <a:r>
              <a:rPr lang="en-US" sz="3500" dirty="0" err="1" smtClean="0"/>
              <a:t>ePHENIX</a:t>
            </a:r>
            <a:endParaRPr lang="en-US" sz="3500" dirty="0" smtClean="0"/>
          </a:p>
          <a:p>
            <a:pPr lvl="1"/>
            <a:r>
              <a:rPr lang="en-US" sz="3500" dirty="0" smtClean="0"/>
              <a:t>Replace tracking to be lower mass</a:t>
            </a:r>
          </a:p>
          <a:p>
            <a:pPr lvl="1"/>
            <a:r>
              <a:rPr lang="en-US" sz="3500" dirty="0" smtClean="0"/>
              <a:t>Add electron-going-direction spectrometer</a:t>
            </a:r>
          </a:p>
          <a:p>
            <a:pPr lvl="1"/>
            <a:r>
              <a:rPr lang="en-US" sz="3500" dirty="0" smtClean="0"/>
              <a:t>Add PID at </a:t>
            </a:r>
            <a:r>
              <a:rPr lang="en-US" sz="3500" dirty="0" err="1" smtClean="0"/>
              <a:t>midrapidity</a:t>
            </a:r>
            <a:endParaRPr lang="en-US" sz="3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grpSp>
        <p:nvGrpSpPr>
          <p:cNvPr id="6" name="Group 9"/>
          <p:cNvGrpSpPr/>
          <p:nvPr/>
        </p:nvGrpSpPr>
        <p:grpSpPr>
          <a:xfrm>
            <a:off x="4876800" y="1600201"/>
            <a:ext cx="4267200" cy="2895599"/>
            <a:chOff x="4191000" y="1923871"/>
            <a:chExt cx="4902525" cy="29241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1923871"/>
              <a:ext cx="4902525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4191000" y="45720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ePHENIX</a:t>
            </a:r>
            <a:r>
              <a:rPr lang="en-US" sz="3600" dirty="0" smtClean="0"/>
              <a:t>/EIC: A natural continuation of LANL’s RHIC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>
                <a:solidFill>
                  <a:srgbClr val="0000FF"/>
                </a:solidFill>
              </a:rPr>
              <a:t>Overarching physics focus of the EIC: </a:t>
            </a:r>
            <a:r>
              <a:rPr lang="en-US" sz="3800" dirty="0" smtClean="0"/>
              <a:t>Deepen understanding of QCD through study of </a:t>
            </a:r>
            <a:r>
              <a:rPr lang="en-US" sz="3800" i="1" dirty="0" smtClean="0">
                <a:solidFill>
                  <a:srgbClr val="CC0099"/>
                </a:solidFill>
              </a:rPr>
              <a:t>nucleon structure </a:t>
            </a:r>
            <a:r>
              <a:rPr lang="en-US" sz="3800" i="1" dirty="0" smtClean="0"/>
              <a:t>and </a:t>
            </a:r>
            <a:r>
              <a:rPr lang="en-US" sz="3800" i="1" dirty="0" smtClean="0">
                <a:solidFill>
                  <a:srgbClr val="CC0099"/>
                </a:solidFill>
              </a:rPr>
              <a:t>cold nuclear matter</a:t>
            </a:r>
            <a:endParaRPr lang="en-US" sz="3800" dirty="0" smtClean="0">
              <a:solidFill>
                <a:srgbClr val="CC0099"/>
              </a:solidFill>
            </a:endParaRPr>
          </a:p>
          <a:p>
            <a:pPr lvl="1"/>
            <a:r>
              <a:rPr lang="en-US" sz="3500" dirty="0" smtClean="0"/>
              <a:t>Excellent match with current group interests!</a:t>
            </a:r>
          </a:p>
          <a:p>
            <a:pPr lvl="1"/>
            <a:r>
              <a:rPr lang="en-US" sz="3500" dirty="0" smtClean="0"/>
              <a:t>Few RHIC institutions have groups in both physics programs—an unusual strength to be exploited</a:t>
            </a:r>
          </a:p>
          <a:p>
            <a:pPr lvl="1"/>
            <a:r>
              <a:rPr lang="en-US" sz="3500" dirty="0" smtClean="0"/>
              <a:t>LANL currently one of the leading institutions in cold nuclear matter physics within the heavy ion community!</a:t>
            </a:r>
          </a:p>
          <a:p>
            <a:pPr lvl="1"/>
            <a:endParaRPr lang="en-US" sz="3500" dirty="0" smtClean="0"/>
          </a:p>
          <a:p>
            <a:endParaRPr lang="en-US" dirty="0" smtClean="0"/>
          </a:p>
          <a:p>
            <a:r>
              <a:rPr lang="en-US" sz="3500" dirty="0" smtClean="0"/>
              <a:t>Facility will unite the nucleon structure and heavy ion physics communities currently brought together at RHIC not by common physics but by a collider with capabilities relevant to both</a:t>
            </a:r>
          </a:p>
          <a:p>
            <a:pPr lvl="1"/>
            <a:r>
              <a:rPr lang="en-US" b="1" i="1" dirty="0" smtClean="0"/>
              <a:t>LANL well positioned to play a leadership role </a:t>
            </a:r>
            <a:r>
              <a:rPr lang="en-US" dirty="0" smtClean="0"/>
              <a:t>within the EIC if it chooses</a:t>
            </a:r>
          </a:p>
          <a:p>
            <a:pPr lvl="1"/>
            <a:r>
              <a:rPr lang="en-US" dirty="0" smtClean="0"/>
              <a:t>Leitch, McGaughey established leaders in CNM</a:t>
            </a:r>
          </a:p>
          <a:p>
            <a:pPr lvl="1"/>
            <a:r>
              <a:rPr lang="en-US" dirty="0" smtClean="0"/>
              <a:t>Aidala, Jiang, Liu extensive experience in nucleon structure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159322"/>
            <a:ext cx="6019800" cy="129266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Time to get involved intellectually is now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, as the case for the 2013 LRP is being developed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LANL’s institutional value to the 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Timely buy-in from LANL as an institution also highly valuable in helping to realize the EIC</a:t>
            </a:r>
          </a:p>
          <a:p>
            <a:pPr lvl="1"/>
            <a:r>
              <a:rPr lang="en-US" dirty="0" smtClean="0"/>
              <a:t>Clear indication of interest at an institutional level a signal to others in the field as well as to funding agencies that the project is garnering support and momentum</a:t>
            </a:r>
          </a:p>
          <a:p>
            <a:pPr lvl="1"/>
            <a:r>
              <a:rPr lang="en-US" dirty="0" smtClean="0"/>
              <a:t>LANL has significant institutional resources to develop and build major hardware components for a new facility, including LDRD for detector R&amp;D</a:t>
            </a:r>
          </a:p>
          <a:p>
            <a:pPr lvl="1"/>
            <a:r>
              <a:rPr lang="en-US" dirty="0" smtClean="0"/>
              <a:t>While data-taking at an EIC will be after 2020, relevant nearer-term opportunities exist</a:t>
            </a:r>
          </a:p>
          <a:p>
            <a:pPr lvl="2"/>
            <a:r>
              <a:rPr lang="en-US" dirty="0" smtClean="0"/>
              <a:t>DOE site-generic EIC detector R&amp;D money available as of FY11</a:t>
            </a:r>
          </a:p>
          <a:p>
            <a:pPr lvl="2"/>
            <a:r>
              <a:rPr lang="en-US" dirty="0" smtClean="0"/>
              <a:t>Plan to keep </a:t>
            </a:r>
            <a:r>
              <a:rPr lang="en-US" dirty="0" err="1" smtClean="0"/>
              <a:t>sPHENIX</a:t>
            </a:r>
            <a:r>
              <a:rPr lang="en-US" dirty="0" smtClean="0"/>
              <a:t> forward detectors into </a:t>
            </a:r>
            <a:r>
              <a:rPr lang="en-US" dirty="0" err="1" smtClean="0"/>
              <a:t>ePHENIX</a:t>
            </a:r>
            <a:r>
              <a:rPr lang="en-US" dirty="0" smtClean="0"/>
              <a:t> era </a:t>
            </a:r>
            <a:r>
              <a:rPr lang="en-US" dirty="0" smtClean="0">
                <a:sym typeface="Wingdings" pitchFamily="2" charset="2"/>
              </a:rPr>
              <a:t> integrated design process now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Extensive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Broad involvement by LANL PHENIX team in supporting the ongoing long-term planning process within PHENIX</a:t>
            </a:r>
          </a:p>
          <a:p>
            <a:r>
              <a:rPr lang="en-US" dirty="0" smtClean="0"/>
              <a:t>Participation in </a:t>
            </a:r>
            <a:r>
              <a:rPr lang="en-US" dirty="0" smtClean="0">
                <a:solidFill>
                  <a:srgbClr val="0000FF"/>
                </a:solidFill>
              </a:rPr>
              <a:t>December 2011/January 2012 </a:t>
            </a:r>
            <a:r>
              <a:rPr lang="en-US" dirty="0" err="1" smtClean="0">
                <a:solidFill>
                  <a:srgbClr val="0000FF"/>
                </a:solidFill>
              </a:rPr>
              <a:t>sPHENIX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Workfests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in Boulder, </a:t>
            </a:r>
            <a:r>
              <a:rPr lang="en-US" dirty="0" smtClean="0">
                <a:solidFill>
                  <a:srgbClr val="0000FF"/>
                </a:solidFill>
              </a:rPr>
              <a:t>CO/Knoxville, TN  </a:t>
            </a:r>
            <a:r>
              <a:rPr lang="en-US" dirty="0" smtClean="0"/>
              <a:t>(</a:t>
            </a:r>
            <a:r>
              <a:rPr lang="en-US" dirty="0" smtClean="0"/>
              <a:t>da Silva</a:t>
            </a:r>
            <a:r>
              <a:rPr lang="en-US" dirty="0" smtClean="0"/>
              <a:t>, </a:t>
            </a:r>
            <a:r>
              <a:rPr lang="en-US" dirty="0" smtClean="0"/>
              <a:t>Huang, Jiang, Liu)</a:t>
            </a:r>
          </a:p>
          <a:p>
            <a:r>
              <a:rPr lang="en-US" dirty="0" smtClean="0"/>
              <a:t>Member of </a:t>
            </a:r>
            <a:r>
              <a:rPr lang="en-US" dirty="0" err="1" smtClean="0">
                <a:solidFill>
                  <a:srgbClr val="CC0099"/>
                </a:solidFill>
              </a:rPr>
              <a:t>ePHENIX</a:t>
            </a:r>
            <a:r>
              <a:rPr lang="en-US" dirty="0" smtClean="0">
                <a:solidFill>
                  <a:srgbClr val="CC0099"/>
                </a:solidFill>
              </a:rPr>
              <a:t> Task Force</a:t>
            </a:r>
            <a:r>
              <a:rPr lang="en-US" dirty="0" smtClean="0"/>
              <a:t> (Aidala)</a:t>
            </a:r>
          </a:p>
          <a:p>
            <a:r>
              <a:rPr lang="en-US" dirty="0" smtClean="0"/>
              <a:t>Participation in </a:t>
            </a:r>
            <a:r>
              <a:rPr lang="en-US" dirty="0" smtClean="0">
                <a:solidFill>
                  <a:srgbClr val="0000FF"/>
                </a:solidFill>
              </a:rPr>
              <a:t>2010 INT program in Seattle to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develop EIC science case </a:t>
            </a:r>
            <a:r>
              <a:rPr lang="en-US" dirty="0" smtClean="0"/>
              <a:t>(Aidala, Jiang, Liu)</a:t>
            </a:r>
          </a:p>
          <a:p>
            <a:r>
              <a:rPr lang="en-US" dirty="0" smtClean="0"/>
              <a:t>Direct involvement in producing </a:t>
            </a:r>
            <a:r>
              <a:rPr lang="en-US" dirty="0" smtClean="0">
                <a:solidFill>
                  <a:srgbClr val="CC0099"/>
                </a:solidFill>
              </a:rPr>
              <a:t>PHENIX Decadal Plan document in 2010 </a:t>
            </a:r>
            <a:r>
              <a:rPr lang="en-US" dirty="0" smtClean="0"/>
              <a:t>(Aidala, Leitch, van Hecke)</a:t>
            </a:r>
          </a:p>
          <a:p>
            <a:r>
              <a:rPr lang="en-US" dirty="0" smtClean="0"/>
              <a:t>Participation in </a:t>
            </a:r>
            <a:r>
              <a:rPr lang="en-US" dirty="0" smtClean="0">
                <a:solidFill>
                  <a:srgbClr val="0000FF"/>
                </a:solidFill>
              </a:rPr>
              <a:t>January 2010 EIC collaboration meeting</a:t>
            </a:r>
            <a:r>
              <a:rPr lang="en-US" dirty="0" smtClean="0">
                <a:solidFill>
                  <a:srgbClr val="CC0099"/>
                </a:solidFill>
              </a:rPr>
              <a:t> </a:t>
            </a:r>
            <a:r>
              <a:rPr lang="en-US" dirty="0" smtClean="0"/>
              <a:t>at Stony Brook (Aidala, Jiang, Leitch, Liu)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LANL HI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EIC promises to usher in a new era of precision measurements that will </a:t>
            </a:r>
            <a:r>
              <a:rPr lang="en-US" dirty="0" smtClean="0">
                <a:solidFill>
                  <a:srgbClr val="0000FF"/>
                </a:solidFill>
              </a:rPr>
              <a:t>probe the behavior of quarks and gluons in nucleons as well as nuclei</a:t>
            </a:r>
            <a:r>
              <a:rPr lang="en-US" dirty="0" smtClean="0"/>
              <a:t>, bringing us to a new phase in understanding the rich complexities of </a:t>
            </a:r>
            <a:r>
              <a:rPr lang="en-US" dirty="0" smtClean="0">
                <a:solidFill>
                  <a:srgbClr val="0000FF"/>
                </a:solidFill>
              </a:rPr>
              <a:t>QCD in matter</a:t>
            </a:r>
          </a:p>
          <a:p>
            <a:r>
              <a:rPr lang="en-US" dirty="0" smtClean="0"/>
              <a:t>The P-25 PHENIX team is </a:t>
            </a:r>
            <a:r>
              <a:rPr lang="en-US" dirty="0" smtClean="0">
                <a:solidFill>
                  <a:srgbClr val="CC0099"/>
                </a:solidFill>
              </a:rPr>
              <a:t>well positioned to play a leadership role </a:t>
            </a:r>
            <a:r>
              <a:rPr lang="en-US" dirty="0" smtClean="0"/>
              <a:t>in </a:t>
            </a:r>
            <a:r>
              <a:rPr lang="en-US" b="1" i="1" dirty="0" smtClean="0"/>
              <a:t>both</a:t>
            </a:r>
            <a:r>
              <a:rPr lang="en-US" dirty="0" smtClean="0"/>
              <a:t> the </a:t>
            </a:r>
            <a:r>
              <a:rPr lang="en-US" dirty="0" err="1" smtClean="0"/>
              <a:t>e+A</a:t>
            </a:r>
            <a:r>
              <a:rPr lang="en-US" dirty="0" smtClean="0"/>
              <a:t> and </a:t>
            </a:r>
            <a:r>
              <a:rPr lang="en-US" dirty="0" err="1" smtClean="0"/>
              <a:t>e+p</a:t>
            </a:r>
            <a:r>
              <a:rPr lang="en-US" dirty="0" smtClean="0"/>
              <a:t> programs at the EIC</a:t>
            </a:r>
          </a:p>
          <a:p>
            <a:r>
              <a:rPr lang="en-US" dirty="0" smtClean="0"/>
              <a:t>LANL’s involvement as an institution would be </a:t>
            </a:r>
            <a:r>
              <a:rPr lang="en-US" dirty="0" smtClean="0">
                <a:solidFill>
                  <a:srgbClr val="0000FF"/>
                </a:solidFill>
              </a:rPr>
              <a:t>highly valuable in helping to realize the EIC</a:t>
            </a:r>
          </a:p>
          <a:p>
            <a:r>
              <a:rPr lang="en-US" dirty="0" smtClean="0"/>
              <a:t>Staged plan offers variety of physics as well as detector </a:t>
            </a:r>
            <a:r>
              <a:rPr lang="en-US" dirty="0" smtClean="0">
                <a:solidFill>
                  <a:srgbClr val="CC0099"/>
                </a:solidFill>
              </a:rPr>
              <a:t>opportunities on a range of timescales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 rIns="133350"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High-density gluon matter: Saturation</a:t>
            </a:r>
            <a:endParaRPr lang="en-US" sz="3200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5410200" cy="2362200"/>
          </a:xfrm>
        </p:spPr>
        <p:txBody>
          <a:bodyPr rIns="133350">
            <a:normAutofit lnSpcReduction="10000"/>
          </a:bodyPr>
          <a:lstStyle/>
          <a:p>
            <a:pPr marL="266700" indent="-227013" eaLnBrk="1" hangingPunct="1">
              <a:spcBef>
                <a:spcPct val="0"/>
              </a:spcBef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dirty="0" smtClean="0"/>
              <a:t>At small x linear evolution gives</a:t>
            </a:r>
          </a:p>
          <a:p>
            <a:pPr marL="266700" indent="-227013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dirty="0" smtClean="0"/>
              <a:t>   strongly rising g(x)</a:t>
            </a:r>
          </a:p>
          <a:p>
            <a:pPr marL="266700" indent="-227013" eaLnBrk="1" hangingPunct="1">
              <a:spcBef>
                <a:spcPct val="0"/>
              </a:spcBef>
              <a:defRPr/>
            </a:pPr>
            <a:r>
              <a:rPr lang="en-US" sz="1800" dirty="0" smtClean="0"/>
              <a:t> BK/JIMWLK </a:t>
            </a:r>
            <a:r>
              <a:rPr lang="en-US" sz="1800" dirty="0" smtClean="0">
                <a:solidFill>
                  <a:srgbClr val="CC0099"/>
                </a:solidFill>
              </a:rPr>
              <a:t>non-linear </a:t>
            </a:r>
            <a:r>
              <a:rPr lang="en-US" sz="1800" dirty="0" smtClean="0"/>
              <a:t>evolution includes </a:t>
            </a:r>
          </a:p>
          <a:p>
            <a:pPr marL="266700" indent="-227013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CC0099"/>
                </a:solidFill>
              </a:rPr>
              <a:t>   recombination </a:t>
            </a:r>
            <a:r>
              <a:rPr lang="en-US" sz="1800" dirty="0" smtClean="0"/>
              <a:t>effects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FF00FF"/>
                </a:solidFill>
              </a:rPr>
              <a:t>saturation</a:t>
            </a:r>
          </a:p>
          <a:p>
            <a:pPr marL="666750" lvl="1" indent="-227013" eaLnBrk="1" hangingPunct="1">
              <a:defRPr/>
            </a:pPr>
            <a:r>
              <a:rPr lang="en-US" sz="1600" dirty="0" smtClean="0"/>
              <a:t>Dynamically generated scale</a:t>
            </a:r>
          </a:p>
          <a:p>
            <a:pPr marL="666750" lvl="1" indent="-227013" eaLnBrk="1" hangingPunct="1">
              <a:buFont typeface="Wingdings" pitchFamily="2" charset="2"/>
              <a:buNone/>
              <a:defRPr/>
            </a:pPr>
            <a:r>
              <a:rPr lang="en-US" sz="1600" dirty="0" smtClean="0"/>
              <a:t>   </a:t>
            </a:r>
            <a:r>
              <a:rPr lang="en-US" sz="1600" dirty="0" smtClean="0">
                <a:solidFill>
                  <a:srgbClr val="CC0099"/>
                </a:solidFill>
              </a:rPr>
              <a:t>Saturation Scale: Q</a:t>
            </a:r>
            <a:r>
              <a:rPr lang="en-US" sz="1600" baseline="30000" dirty="0" smtClean="0">
                <a:solidFill>
                  <a:srgbClr val="CC0099"/>
                </a:solidFill>
              </a:rPr>
              <a:t>2</a:t>
            </a:r>
            <a:r>
              <a:rPr lang="en-US" sz="1600" baseline="-25000" dirty="0" smtClean="0">
                <a:solidFill>
                  <a:srgbClr val="CC0099"/>
                </a:solidFill>
              </a:rPr>
              <a:t>s</a:t>
            </a:r>
            <a:r>
              <a:rPr lang="en-US" sz="1600" dirty="0" smtClean="0">
                <a:solidFill>
                  <a:srgbClr val="CC0099"/>
                </a:solidFill>
              </a:rPr>
              <a:t>(x)</a:t>
            </a:r>
          </a:p>
          <a:p>
            <a:pPr marL="1066800" lvl="2" indent="-227013" eaLnBrk="1" hangingPunct="1">
              <a:buClr>
                <a:srgbClr val="0000FF"/>
              </a:buClr>
              <a:buFont typeface="Wingdings" pitchFamily="2" charset="2"/>
              <a:buChar char="§"/>
              <a:defRPr/>
            </a:pPr>
            <a:r>
              <a:rPr lang="en-US" sz="1400" dirty="0" smtClean="0"/>
              <a:t>Increases with energy or decreasing x</a:t>
            </a:r>
          </a:p>
          <a:p>
            <a:pPr marL="666750" lvl="1" indent="-227013" eaLnBrk="1" hangingPunct="1">
              <a:defRPr/>
            </a:pPr>
            <a:r>
              <a:rPr lang="en-US" sz="1600" dirty="0" smtClean="0"/>
              <a:t>Observables scale with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Q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/Q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s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(x)</a:t>
            </a:r>
            <a:r>
              <a:rPr lang="en-US" sz="1600" dirty="0" smtClean="0"/>
              <a:t> instead of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</a:t>
            </a:r>
            <a:r>
              <a:rPr lang="en-US" sz="1600" dirty="0" smtClean="0"/>
              <a:t> and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Q</a:t>
            </a:r>
            <a:r>
              <a:rPr lang="en-US" sz="1600" i="1" baseline="300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sz="1600" dirty="0" smtClean="0"/>
              <a:t> separately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165725" y="723900"/>
            <a:ext cx="3421063" cy="2994025"/>
            <a:chOff x="5191223" y="825500"/>
            <a:chExt cx="3420291" cy="2994799"/>
          </a:xfrm>
        </p:grpSpPr>
        <p:pic>
          <p:nvPicPr>
            <p:cNvPr id="3093" name="Picture 11"/>
            <p:cNvPicPr>
              <a:picLocks noChangeAspect="1"/>
            </p:cNvPicPr>
            <p:nvPr/>
          </p:nvPicPr>
          <p:blipFill>
            <a:blip r:embed="rId4" cstate="print"/>
            <a:srcRect l="3317" r="3317"/>
            <a:stretch>
              <a:fillRect/>
            </a:stretch>
          </p:blipFill>
          <p:spPr bwMode="auto">
            <a:xfrm>
              <a:off x="5191223" y="825500"/>
              <a:ext cx="3420291" cy="2960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6184900" y="3543300"/>
              <a:ext cx="2015946" cy="276999"/>
              <a:chOff x="5651500" y="3987800"/>
              <a:chExt cx="2015946" cy="27699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651374" y="3988502"/>
                <a:ext cx="2015670" cy="2762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</a:rPr>
                  <a:t>a</a:t>
                </a:r>
                <a:r>
                  <a:rPr lang="en-US" sz="12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~1              </a:t>
                </a: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Symbol" pitchFamily="18" charset="2"/>
                  </a:rPr>
                  <a:t>a</a:t>
                </a:r>
                <a:r>
                  <a:rPr lang="en-US" sz="1200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</a:t>
                </a:r>
                <a:r>
                  <a:rPr lang="en-US" sz="12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&lt;&lt; 1 </a:t>
                </a:r>
              </a:p>
            </p:txBody>
          </p:sp>
          <p:cxnSp>
            <p:nvCxnSpPr>
              <p:cNvPr id="3096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6146800" y="4140200"/>
                <a:ext cx="787400" cy="127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-12700" y="4241800"/>
            <a:ext cx="4660900" cy="2717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50800" tIns="50800" rIns="133350" bIns="50800"/>
          <a:lstStyle/>
          <a:p>
            <a:pPr marL="41275">
              <a:spcBef>
                <a:spcPts val="500"/>
              </a:spcBef>
            </a:pPr>
            <a:r>
              <a:rPr kumimoji="0" lang="en-US" sz="1800" dirty="0">
                <a:solidFill>
                  <a:srgbClr val="0000FF"/>
                </a:solidFill>
                <a:sym typeface="Arial" pitchFamily="34" charset="0"/>
              </a:rPr>
              <a:t>HERA (</a:t>
            </a:r>
            <a:r>
              <a:rPr kumimoji="0" lang="en-US" sz="1800" dirty="0" err="1" smtClean="0">
                <a:solidFill>
                  <a:srgbClr val="0000FF"/>
                </a:solidFill>
                <a:sym typeface="Arial" pitchFamily="34" charset="0"/>
              </a:rPr>
              <a:t>e+p</a:t>
            </a:r>
            <a:r>
              <a:rPr kumimoji="0" lang="en-US" sz="1800" dirty="0">
                <a:solidFill>
                  <a:srgbClr val="0000FF"/>
                </a:solidFill>
                <a:sym typeface="Arial" pitchFamily="34" charset="0"/>
              </a:rPr>
              <a:t>):</a:t>
            </a:r>
          </a:p>
          <a:p>
            <a:pPr marL="41275">
              <a:spcBef>
                <a:spcPts val="500"/>
              </a:spcBef>
            </a:pPr>
            <a:r>
              <a:rPr kumimoji="0" lang="en-US" sz="1800" dirty="0">
                <a:sym typeface="Arial" pitchFamily="34" charset="0"/>
              </a:rPr>
              <a:t>Despite high energy range:</a:t>
            </a:r>
          </a:p>
          <a:p>
            <a:pPr lvl="1" indent="-254000">
              <a:spcBef>
                <a:spcPts val="5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kumimoji="0" lang="en-US" sz="1800" dirty="0">
                <a:sym typeface="Arial" pitchFamily="34" charset="0"/>
              </a:rPr>
              <a:t>F</a:t>
            </a:r>
            <a:r>
              <a:rPr kumimoji="0" lang="en-US" sz="1800" baseline="-6000" dirty="0">
                <a:sym typeface="Arial" pitchFamily="34" charset="0"/>
              </a:rPr>
              <a:t>2</a:t>
            </a:r>
            <a:r>
              <a:rPr kumimoji="0" lang="en-US" sz="1800" dirty="0">
                <a:sym typeface="Arial" pitchFamily="34" charset="0"/>
              </a:rPr>
              <a:t>, </a:t>
            </a:r>
            <a:r>
              <a:rPr kumimoji="0" lang="en-US" sz="1800" dirty="0" err="1">
                <a:sym typeface="Arial" pitchFamily="34" charset="0"/>
              </a:rPr>
              <a:t>G</a:t>
            </a:r>
            <a:r>
              <a:rPr kumimoji="0" lang="en-US" sz="1800" baseline="-6000" dirty="0" err="1">
                <a:sym typeface="Arial" pitchFamily="34" charset="0"/>
              </a:rPr>
              <a:t>p</a:t>
            </a:r>
            <a:r>
              <a:rPr kumimoji="0" lang="en-US" sz="1800" dirty="0">
                <a:sym typeface="Arial" pitchFamily="34" charset="0"/>
              </a:rPr>
              <a:t>(x, Q</a:t>
            </a:r>
            <a:r>
              <a:rPr kumimoji="0" lang="en-US" sz="1800" baseline="32000" dirty="0">
                <a:sym typeface="Arial" pitchFamily="34" charset="0"/>
              </a:rPr>
              <a:t>2</a:t>
            </a:r>
            <a:r>
              <a:rPr kumimoji="0" lang="en-US" sz="1800" dirty="0">
                <a:sym typeface="Arial" pitchFamily="34" charset="0"/>
              </a:rPr>
              <a:t>) only outside the saturation regime</a:t>
            </a:r>
          </a:p>
          <a:p>
            <a:pPr lvl="1" indent="-254000">
              <a:spcBef>
                <a:spcPts val="5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kumimoji="0" lang="en-US" sz="1800" dirty="0">
                <a:solidFill>
                  <a:srgbClr val="FF0000"/>
                </a:solidFill>
                <a:sym typeface="Arial" pitchFamily="34" charset="0"/>
              </a:rPr>
              <a:t>Regime where non-linear QCD (saturation phenomena) </a:t>
            </a:r>
            <a:r>
              <a:rPr kumimoji="0" lang="en-US" sz="1800" dirty="0" smtClean="0">
                <a:solidFill>
                  <a:srgbClr val="FF0000"/>
                </a:solidFill>
                <a:sym typeface="Arial" pitchFamily="34" charset="0"/>
              </a:rPr>
              <a:t>(</a:t>
            </a:r>
            <a:r>
              <a:rPr kumimoji="0" lang="en-US" sz="1800" dirty="0">
                <a:solidFill>
                  <a:srgbClr val="FF0000"/>
                </a:solidFill>
                <a:sym typeface="Arial" pitchFamily="34" charset="0"/>
              </a:rPr>
              <a:t>Q &lt; Q</a:t>
            </a:r>
            <a:r>
              <a:rPr kumimoji="0" lang="en-US" sz="1800" baseline="-6000" dirty="0">
                <a:solidFill>
                  <a:srgbClr val="FF0000"/>
                </a:solidFill>
                <a:sym typeface="Arial" pitchFamily="34" charset="0"/>
              </a:rPr>
              <a:t>s</a:t>
            </a:r>
            <a:r>
              <a:rPr kumimoji="0" lang="en-US" sz="1800" dirty="0">
                <a:solidFill>
                  <a:srgbClr val="FF0000"/>
                </a:solidFill>
                <a:sym typeface="Arial" pitchFamily="34" charset="0"/>
              </a:rPr>
              <a:t>) not reached, but close</a:t>
            </a:r>
          </a:p>
          <a:p>
            <a:pPr lvl="1" indent="-254000">
              <a:spcBef>
                <a:spcPts val="500"/>
              </a:spcBef>
              <a:buClr>
                <a:srgbClr val="0000FF"/>
              </a:buClr>
              <a:buSzPct val="100000"/>
              <a:buFont typeface="Wingdings" pitchFamily="2" charset="2"/>
              <a:buChar char="q"/>
            </a:pPr>
            <a:r>
              <a:rPr kumimoji="0" lang="en-US" sz="1800" dirty="0">
                <a:sym typeface="Arial" pitchFamily="34" charset="0"/>
              </a:rPr>
              <a:t>Only way in </a:t>
            </a:r>
            <a:r>
              <a:rPr kumimoji="0" lang="en-US" sz="1800" dirty="0" err="1" smtClean="0">
                <a:sym typeface="Arial" pitchFamily="34" charset="0"/>
              </a:rPr>
              <a:t>e+p</a:t>
            </a:r>
            <a:r>
              <a:rPr kumimoji="0" lang="en-US" sz="1800" dirty="0" smtClean="0">
                <a:sym typeface="Arial" pitchFamily="34" charset="0"/>
              </a:rPr>
              <a:t> </a:t>
            </a:r>
            <a:r>
              <a:rPr kumimoji="0" lang="en-US" sz="1800" dirty="0">
                <a:sym typeface="Arial" pitchFamily="34" charset="0"/>
              </a:rPr>
              <a:t>is to </a:t>
            </a:r>
            <a:r>
              <a:rPr kumimoji="0" lang="en-US" sz="1800" dirty="0" smtClean="0">
                <a:sym typeface="Arial" pitchFamily="34" charset="0"/>
              </a:rPr>
              <a:t>increase √s</a:t>
            </a:r>
            <a:endParaRPr kumimoji="0" lang="en-US" sz="1800" dirty="0">
              <a:sym typeface="Arial" pitchFamily="34" charset="0"/>
            </a:endParaRPr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9100" y="3741738"/>
            <a:ext cx="2835275" cy="3078162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207000" y="3683000"/>
            <a:ext cx="3371850" cy="3168650"/>
            <a:chOff x="5207000" y="3683000"/>
            <a:chExt cx="3371554" cy="3168650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6470539" y="5988050"/>
              <a:ext cx="1073056" cy="56515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6933" y="2381"/>
                </a:cxn>
                <a:cxn ang="0">
                  <a:pos x="12356" y="3742"/>
                </a:cxn>
                <a:cxn ang="0">
                  <a:pos x="19911" y="4932"/>
                </a:cxn>
                <a:cxn ang="0">
                  <a:pos x="21511" y="5102"/>
                </a:cxn>
                <a:cxn ang="0">
                  <a:pos x="21600" y="21260"/>
                </a:cxn>
                <a:cxn ang="0">
                  <a:pos x="0" y="2160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21600" h="21600">
                  <a:moveTo>
                    <a:pt x="89" y="0"/>
                  </a:moveTo>
                  <a:lnTo>
                    <a:pt x="6933" y="2381"/>
                  </a:lnTo>
                  <a:lnTo>
                    <a:pt x="12356" y="3742"/>
                  </a:lnTo>
                  <a:lnTo>
                    <a:pt x="19911" y="4932"/>
                  </a:lnTo>
                  <a:lnTo>
                    <a:pt x="21511" y="5102"/>
                  </a:lnTo>
                  <a:lnTo>
                    <a:pt x="21600" y="21260"/>
                  </a:lnTo>
                  <a:lnTo>
                    <a:pt x="0" y="21600"/>
                  </a:lnTo>
                  <a:lnTo>
                    <a:pt x="89" y="0"/>
                  </a:lnTo>
                  <a:close/>
                  <a:moveTo>
                    <a:pt x="89" y="0"/>
                  </a:moveTo>
                </a:path>
              </a:pathLst>
            </a:custGeom>
            <a:solidFill>
              <a:srgbClr val="9A9A9A"/>
            </a:solidFill>
            <a:ln w="12700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pic>
          <p:nvPicPr>
            <p:cNvPr id="309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07000" y="3683000"/>
              <a:ext cx="3371554" cy="316865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</p:grpSp>
      <p:grpSp>
        <p:nvGrpSpPr>
          <p:cNvPr id="5" name="Group 36"/>
          <p:cNvGrpSpPr/>
          <p:nvPr/>
        </p:nvGrpSpPr>
        <p:grpSpPr>
          <a:xfrm>
            <a:off x="25400" y="4144780"/>
            <a:ext cx="4584700" cy="2713220"/>
            <a:chOff x="0" y="423680"/>
            <a:chExt cx="4584700" cy="3124200"/>
          </a:xfrm>
          <a:solidFill>
            <a:schemeClr val="bg1"/>
          </a:solidFill>
        </p:grpSpPr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0" y="423680"/>
              <a:ext cx="4584700" cy="31242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/>
          </p:spPr>
          <p:txBody>
            <a:bodyPr lIns="50800" tIns="50800" rIns="133350" bIns="50800"/>
            <a:lstStyle/>
            <a:p>
              <a:pPr marL="41275">
                <a:spcBef>
                  <a:spcPts val="500"/>
                </a:spcBef>
                <a:defRPr/>
              </a:pPr>
              <a:r>
                <a:rPr kumimoji="0" lang="en-US" sz="1800" kern="0" dirty="0">
                  <a:solidFill>
                    <a:srgbClr val="0000FF"/>
                  </a:solidFill>
                  <a:latin typeface="+mn-lt"/>
                  <a:ea typeface="+mn-ea"/>
                  <a:sym typeface="Arial" pitchFamily="-107" charset="0"/>
                </a:rPr>
                <a:t>EIC (</a:t>
              </a:r>
              <a:r>
                <a:rPr kumimoji="0" lang="en-US" sz="1800" kern="0" dirty="0" err="1" smtClean="0">
                  <a:solidFill>
                    <a:srgbClr val="0000FF"/>
                  </a:solidFill>
                  <a:latin typeface="+mn-lt"/>
                  <a:ea typeface="+mn-ea"/>
                  <a:sym typeface="Arial" pitchFamily="-107" charset="0"/>
                </a:rPr>
                <a:t>e+A</a:t>
              </a:r>
              <a:r>
                <a:rPr kumimoji="0" lang="en-US" sz="1800" kern="0" dirty="0">
                  <a:solidFill>
                    <a:srgbClr val="0000FF"/>
                  </a:solidFill>
                  <a:latin typeface="+mn-lt"/>
                  <a:ea typeface="+mn-ea"/>
                  <a:sym typeface="Arial" pitchFamily="-107" charset="0"/>
                </a:rPr>
                <a:t>):</a:t>
              </a: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buFont typeface="Wingdings" charset="2"/>
                <a:buChar char="q"/>
                <a:defRPr/>
              </a:pP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Arial" pitchFamily="-107" charset="0"/>
                </a:rPr>
                <a:t>Instead </a:t>
              </a:r>
              <a:r>
                <a:rPr kumimoji="0" lang="en-US" sz="1800" kern="0" dirty="0" smtClean="0">
                  <a:solidFill>
                    <a:srgbClr val="000000"/>
                  </a:solidFill>
                  <a:latin typeface="+mn-lt"/>
                  <a:ea typeface="+mn-ea"/>
                  <a:sym typeface="Arial" pitchFamily="-107" charset="0"/>
                </a:rPr>
                <a:t>of extending </a:t>
              </a: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Arial" pitchFamily="-107" charset="0"/>
                </a:rPr>
                <a:t>x, Q reach </a:t>
              </a: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defRPr/>
              </a:pP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   </a:t>
              </a:r>
              <a:r>
                <a:rPr kumimoji="0" lang="en-US" sz="1800" kern="0" dirty="0" err="1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</a:t>
              </a:r>
              <a:r>
                <a:rPr kumimoji="0" lang="en-US" sz="1800" kern="0" dirty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 increase Q</a:t>
              </a:r>
              <a:r>
                <a:rPr kumimoji="0" lang="en-US" sz="1800" kern="0" baseline="-25000" dirty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s</a:t>
              </a: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buFont typeface="Wingdings" charset="2"/>
                <a:buChar char="q"/>
                <a:defRPr/>
              </a:pPr>
              <a:r>
                <a:rPr kumimoji="0" lang="en-US" sz="1800" kern="0" dirty="0" smtClean="0">
                  <a:solidFill>
                    <a:srgbClr val="000000"/>
                  </a:solidFill>
                  <a:latin typeface="+mn-lt"/>
                  <a:ea typeface="+mn-ea"/>
                  <a:sym typeface="Wingdings"/>
                </a:rPr>
                <a:t>Nuclear enhancement of saturation scale:</a:t>
              </a:r>
              <a:endParaRPr kumimoji="0" lang="en-US" sz="1800" kern="0" dirty="0">
                <a:solidFill>
                  <a:srgbClr val="000000"/>
                </a:solidFill>
                <a:latin typeface="+mn-lt"/>
                <a:ea typeface="+mn-ea"/>
                <a:sym typeface="Wingdings"/>
              </a:endParaRP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defRPr/>
              </a:pPr>
              <a:endParaRPr kumimoji="0" lang="en-US" sz="1800" kern="0" dirty="0">
                <a:solidFill>
                  <a:srgbClr val="000000"/>
                </a:solidFill>
                <a:latin typeface="+mn-lt"/>
                <a:ea typeface="+mn-ea"/>
                <a:sym typeface="Wingdings"/>
              </a:endParaRPr>
            </a:p>
            <a:p>
              <a:pPr lvl="1" indent="-254000">
                <a:spcBef>
                  <a:spcPts val="500"/>
                </a:spcBef>
                <a:buClr>
                  <a:srgbClr val="0000FF"/>
                </a:buClr>
                <a:buSzPct val="100000"/>
                <a:buFont typeface="Wingdings" charset="2"/>
                <a:buChar char="q"/>
                <a:defRPr/>
              </a:pPr>
              <a:endParaRPr kumimoji="0" lang="en-US" sz="1800" kern="0" dirty="0">
                <a:solidFill>
                  <a:srgbClr val="000000"/>
                </a:solidFill>
                <a:latin typeface="+mn-lt"/>
                <a:ea typeface="+mn-ea"/>
                <a:sym typeface="Wingdings"/>
              </a:endParaRPr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520700" y="2073558"/>
            <a:ext cx="1816100" cy="596900"/>
          </p:xfrm>
          <a:graphic>
            <a:graphicData uri="http://schemas.openxmlformats.org/presentationml/2006/ole">
              <p:oleObj spid="_x0000_s3075" name="Equation" r:id="rId7" imgW="1816100" imgH="596900" progId="">
                <p:embed/>
              </p:oleObj>
            </a:graphicData>
          </a:graphic>
        </p:graphicFrame>
      </p:grp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228600" y="1524000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Perform spatial imaging via </a:t>
            </a:r>
            <a:r>
              <a:rPr lang="en-US" i="1" dirty="0" smtClean="0"/>
              <a:t>exclusive</a:t>
            </a:r>
            <a:r>
              <a:rPr lang="en-US" dirty="0" smtClean="0"/>
              <a:t> processes </a:t>
            </a:r>
          </a:p>
          <a:p>
            <a:pPr algn="l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Detect all final-state particles</a:t>
            </a:r>
          </a:p>
          <a:p>
            <a:pPr algn="l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Nucleon doesn’t break up</a:t>
            </a:r>
          </a:p>
          <a:p>
            <a:pPr algn="l">
              <a:buFont typeface="Wingdings" pitchFamily="2" charset="2"/>
              <a:buChar char="à"/>
            </a:pPr>
            <a:endParaRPr lang="en-US" dirty="0" smtClean="0">
              <a:sym typeface="Wingdings" pitchFamily="2" charset="2"/>
            </a:endParaRPr>
          </a:p>
          <a:p>
            <a:pPr algn="l"/>
            <a:r>
              <a:rPr lang="en-US" dirty="0" smtClean="0">
                <a:sym typeface="Wingdings" pitchFamily="2" charset="2"/>
              </a:rPr>
              <a:t>Measure cross sections vs. four-momentum transferred to struck nucleon: Mandelstam </a:t>
            </a:r>
            <a:r>
              <a:rPr lang="en-US" i="1" dirty="0" smtClean="0">
                <a:sym typeface="Wingdings" pitchFamily="2" charset="2"/>
              </a:rPr>
              <a:t>t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4114800"/>
            <a:ext cx="3833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  <a:cs typeface="Comic Sans MS"/>
              </a:rPr>
              <a:t>Goal: Cover wide range in </a:t>
            </a:r>
            <a:r>
              <a:rPr lang="en-US" i="1" dirty="0" smtClean="0">
                <a:latin typeface="+mj-lt"/>
                <a:cs typeface="Comic Sans MS"/>
              </a:rPr>
              <a:t>t.</a:t>
            </a:r>
            <a:r>
              <a:rPr lang="en-US" dirty="0" smtClean="0">
                <a:latin typeface="+mj-lt"/>
                <a:cs typeface="Comic Sans MS"/>
              </a:rPr>
              <a:t> </a:t>
            </a:r>
          </a:p>
          <a:p>
            <a:pPr algn="l"/>
            <a:r>
              <a:rPr lang="en-US" dirty="0" smtClean="0">
                <a:latin typeface="+mj-lt"/>
                <a:cs typeface="Comic Sans MS"/>
                <a:sym typeface="Wingdings"/>
              </a:rPr>
              <a:t>Fourier transform  impact- </a:t>
            </a:r>
          </a:p>
          <a:p>
            <a:pPr algn="l"/>
            <a:r>
              <a:rPr lang="en-US" dirty="0" smtClean="0">
                <a:latin typeface="+mj-lt"/>
                <a:cs typeface="Comic Sans MS"/>
                <a:sym typeface="Wingdings"/>
              </a:rPr>
              <a:t>parameter-space profiles</a:t>
            </a:r>
            <a:endParaRPr lang="en-US" dirty="0">
              <a:latin typeface="+mj-lt"/>
              <a:cs typeface="Comic Sans M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dirty="0" smtClean="0"/>
              <a:t>Spatial imaging of the nucleon</a:t>
            </a:r>
            <a:endParaRPr lang="en-US" dirty="0"/>
          </a:p>
        </p:txBody>
      </p:sp>
      <p:grpSp>
        <p:nvGrpSpPr>
          <p:cNvPr id="2" name="Group 88"/>
          <p:cNvGrpSpPr/>
          <p:nvPr/>
        </p:nvGrpSpPr>
        <p:grpSpPr>
          <a:xfrm>
            <a:off x="76200" y="1560159"/>
            <a:ext cx="4756174" cy="4612041"/>
            <a:chOff x="44426" y="1945624"/>
            <a:chExt cx="4756174" cy="4612041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/>
            <a:srcRect l="80010" b="49661"/>
            <a:stretch>
              <a:fillRect/>
            </a:stretch>
          </p:blipFill>
          <p:spPr>
            <a:xfrm>
              <a:off x="275898" y="1945624"/>
              <a:ext cx="4524702" cy="4455176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 rot="16200000">
              <a:off x="-817669" y="2839945"/>
              <a:ext cx="212429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/>
                  </a:solidFill>
                </a:rPr>
                <a:t>d</a:t>
              </a:r>
              <a:r>
                <a:rPr lang="en-US" sz="2000" dirty="0" err="1" smtClean="0">
                  <a:solidFill>
                    <a:schemeClr val="tx1"/>
                  </a:solidFill>
                  <a:latin typeface="Symbol" pitchFamily="18" charset="2"/>
                </a:rPr>
                <a:t>s</a:t>
              </a:r>
              <a:r>
                <a:rPr lang="en-US" sz="2000" dirty="0" smtClean="0">
                  <a:solidFill>
                    <a:schemeClr val="tx1"/>
                  </a:solidFill>
                </a:rPr>
                <a:t>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ep</a:t>
              </a:r>
              <a:r>
                <a:rPr lang="en-US" sz="2000" dirty="0" err="1" smtClean="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r>
                <a:rPr lang="en-US" sz="2000" dirty="0" err="1" smtClean="0">
                  <a:solidFill>
                    <a:schemeClr val="tx1"/>
                  </a:solidFill>
                  <a:latin typeface="Symbol" pitchFamily="18" charset="2"/>
                  <a:sym typeface="Wingdings" pitchFamily="2" charset="2"/>
                </a:rPr>
                <a:t>g</a:t>
              </a:r>
              <a:r>
                <a:rPr lang="en-US" sz="2000" dirty="0" err="1" smtClean="0">
                  <a:solidFill>
                    <a:schemeClr val="tx1"/>
                  </a:solidFill>
                  <a:sym typeface="Wingdings" pitchFamily="2" charset="2"/>
                </a:rPr>
                <a:t>p</a:t>
              </a:r>
              <a:r>
                <a:rPr lang="en-US" sz="2000" dirty="0" smtClean="0">
                  <a:solidFill>
                    <a:schemeClr val="tx1"/>
                  </a:solidFill>
                  <a:sym typeface="Wingdings" pitchFamily="2" charset="2"/>
                </a:rPr>
                <a:t>)/</a:t>
              </a:r>
              <a:r>
                <a:rPr lang="en-US" sz="2000" dirty="0" err="1" smtClean="0">
                  <a:solidFill>
                    <a:schemeClr val="tx1"/>
                  </a:solidFill>
                  <a:sym typeface="Wingdings" pitchFamily="2" charset="2"/>
                </a:rPr>
                <a:t>d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</a:t>
              </a:r>
              <a:r>
                <a:rPr lang="en-US" sz="2000" dirty="0" smtClean="0">
                  <a:solidFill>
                    <a:schemeClr val="tx1"/>
                  </a:solidFill>
                </a:rPr>
                <a:t> (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nb</a:t>
              </a:r>
              <a:r>
                <a:rPr lang="en-US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71291" y="1986888"/>
              <a:ext cx="2069798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100" dirty="0" smtClean="0">
                  <a:solidFill>
                    <a:schemeClr val="tx1"/>
                  </a:solidFill>
                </a:rPr>
                <a:t>                            </a:t>
              </a:r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107164" y="6096000"/>
              <a:ext cx="12362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tx1"/>
                  </a:solidFill>
                </a:rPr>
                <a:t>t</a:t>
              </a:r>
              <a:r>
                <a:rPr lang="en-US" dirty="0" smtClean="0">
                  <a:solidFill>
                    <a:schemeClr val="tx1"/>
                  </a:solidFill>
                </a:rPr>
                <a:t> (GeV</a:t>
              </a:r>
              <a:r>
                <a:rPr lang="en-US" baseline="30000" dirty="0" smtClean="0">
                  <a:solidFill>
                    <a:schemeClr val="tx1"/>
                  </a:solidFill>
                </a:rPr>
                <a:t>2</a:t>
              </a:r>
              <a:r>
                <a:rPr lang="en-US" dirty="0" smtClean="0">
                  <a:solidFill>
                    <a:schemeClr val="tx1"/>
                  </a:solidFill>
                </a:rPr>
                <a:t>)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85"/>
          <p:cNvGrpSpPr/>
          <p:nvPr/>
        </p:nvGrpSpPr>
        <p:grpSpPr>
          <a:xfrm>
            <a:off x="0" y="1524000"/>
            <a:ext cx="4800600" cy="4800600"/>
            <a:chOff x="49958" y="1038980"/>
            <a:chExt cx="4219971" cy="3036189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/>
            <a:srcRect l="4000" t="1920" r="1333"/>
            <a:stretch>
              <a:fillRect/>
            </a:stretch>
          </p:blipFill>
          <p:spPr>
            <a:xfrm>
              <a:off x="49958" y="1038980"/>
              <a:ext cx="4219971" cy="3036189"/>
            </a:xfrm>
            <a:prstGeom prst="rect">
              <a:avLst/>
            </a:prstGeom>
          </p:spPr>
        </p:pic>
        <p:pic>
          <p:nvPicPr>
            <p:cNvPr id="8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t="2695" r="49615" b="60638"/>
            <a:stretch>
              <a:fillRect/>
            </a:stretch>
          </p:blipFill>
          <p:spPr bwMode="auto">
            <a:xfrm>
              <a:off x="2935258" y="2190859"/>
              <a:ext cx="1154113" cy="124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1" name="TextBox 90"/>
          <p:cNvSpPr txBox="1"/>
          <p:nvPr/>
        </p:nvSpPr>
        <p:spPr>
          <a:xfrm>
            <a:off x="4800600" y="5405735"/>
            <a:ext cx="43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  <a:cs typeface="Comic Sans MS"/>
              </a:rPr>
              <a:t>Obtain </a:t>
            </a:r>
            <a:r>
              <a:rPr lang="en-US" i="1" dirty="0" smtClean="0">
                <a:latin typeface="+mj-lt"/>
                <a:cs typeface="Comic Sans MS"/>
              </a:rPr>
              <a:t>b </a:t>
            </a:r>
            <a:r>
              <a:rPr lang="en-US" dirty="0" smtClean="0">
                <a:latin typeface="+mj-lt"/>
                <a:cs typeface="Comic Sans MS"/>
              </a:rPr>
              <a:t> profile from slope vs. </a:t>
            </a:r>
            <a:r>
              <a:rPr lang="en-US" i="1" dirty="0" smtClean="0">
                <a:latin typeface="+mj-lt"/>
                <a:cs typeface="Comic Sans MS"/>
              </a:rPr>
              <a:t>t.</a:t>
            </a:r>
            <a:r>
              <a:rPr lang="en-US" dirty="0" smtClean="0">
                <a:latin typeface="+mj-lt"/>
                <a:cs typeface="Comic Sans MS"/>
              </a:rPr>
              <a:t> </a:t>
            </a:r>
          </a:p>
        </p:txBody>
      </p:sp>
      <p:sp>
        <p:nvSpPr>
          <p:cNvPr id="84" name="Footer Placeholder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6828084" y="990600"/>
            <a:ext cx="2239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Deeply Virtual </a:t>
            </a:r>
          </a:p>
          <a:p>
            <a:r>
              <a:rPr lang="en-US" sz="2000" dirty="0" smtClean="0"/>
              <a:t>Compton Scattering</a:t>
            </a:r>
            <a:endParaRPr lang="en-US" sz="2000" dirty="0"/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5" cstate="print"/>
          <a:srcRect l="1774" t="13272" r="53235" b="8848"/>
          <a:stretch>
            <a:fillRect/>
          </a:stretch>
        </p:blipFill>
        <p:spPr bwMode="auto">
          <a:xfrm>
            <a:off x="5423645" y="1752600"/>
            <a:ext cx="3415555" cy="237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817995"/>
      </p:ext>
    </p:extLst>
  </p:cSld>
  <p:clrMapOvr>
    <a:masterClrMapping/>
  </p:clrMapOvr>
  <mc:AlternateContent xmlns:mc="http://schemas.openxmlformats.org/markup-compatibility/2006">
    <mc:Choice xmlns:mp="http://schemas.microsoft.com/office/mac/powerpoint/2008/main" xmlns="" Requires="mp">
      <p:transition xmlns:p14="http://schemas.microsoft.com/office/powerpoint/2010/main">
        <p14:prism/>
      </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Parton propagation and fragmentation in nuclear DIS</a:t>
            </a:r>
            <a:endParaRPr lang="en-US" sz="3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575098"/>
            <a:ext cx="5791200" cy="180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uLnTx/>
                <a:uFillTx/>
                <a:latin typeface="+mn-lt"/>
                <a:ea typeface="+mn-ea"/>
                <a:cs typeface="+mn-cs"/>
              </a:rPr>
              <a:t>Nuclear DIS:</a:t>
            </a:r>
          </a:p>
          <a:p>
            <a:pPr marL="40005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Clean measurement in ‘cold’ nuclear matter</a:t>
            </a:r>
          </a:p>
          <a:p>
            <a:pPr marL="40005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Suppression of high-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-600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hadrons analogous to but weaker than at RHIC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675" y="1130300"/>
            <a:ext cx="2832100" cy="168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/>
          </p:cNvSpPr>
          <p:nvPr/>
        </p:nvSpPr>
        <p:spPr bwMode="auto">
          <a:xfrm>
            <a:off x="160338" y="3500437"/>
            <a:ext cx="5783262" cy="91916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spcBef>
                <a:spcPts val="400"/>
              </a:spcBef>
              <a:buClr>
                <a:srgbClr val="0000FF"/>
              </a:buClr>
              <a:buSzPct val="100000"/>
              <a:defRPr/>
            </a:pP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Fundamental 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question:</a:t>
            </a:r>
          </a:p>
          <a:p>
            <a:pPr>
              <a:spcBef>
                <a:spcPts val="400"/>
              </a:spcBef>
              <a:buClr>
                <a:srgbClr val="0000FF"/>
              </a:buClr>
              <a:buSzPct val="100000"/>
              <a:defRPr/>
            </a:pP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When 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do </a:t>
            </a:r>
            <a:r>
              <a:rPr lang="en-US" sz="2000" dirty="0" err="1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partons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 get </a:t>
            </a:r>
            <a:r>
              <a:rPr lang="en-US" sz="2000" dirty="0" smtClean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color 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  <a:sym typeface="Times New Roman" pitchFamily="18" charset="0"/>
              </a:rPr>
              <a:t>neutralized?</a:t>
            </a:r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249238" y="4402436"/>
            <a:ext cx="4956175" cy="74136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  <a:ea typeface="Times New Roman" pitchFamily="-107" charset="0"/>
                <a:cs typeface="Times New Roman" pitchFamily="-107" charset="0"/>
                <a:sym typeface="Times New Roman" pitchFamily="-107" charset="0"/>
              </a:rPr>
              <a:t>Parton energy loss vs. (</a:t>
            </a:r>
            <a:r>
              <a:rPr lang="en-US" sz="2000" dirty="0" err="1">
                <a:solidFill>
                  <a:srgbClr val="000000"/>
                </a:solidFill>
                <a:latin typeface="+mn-lt"/>
                <a:ea typeface="Times New Roman" pitchFamily="-107" charset="0"/>
                <a:cs typeface="Times New Roman" pitchFamily="-107" charset="0"/>
                <a:sym typeface="Times New Roman" pitchFamily="-107" charset="0"/>
              </a:rPr>
              <a:t>pre)hadron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Times New Roman" pitchFamily="-107" charset="0"/>
                <a:cs typeface="Times New Roman" pitchFamily="-107" charset="0"/>
                <a:sym typeface="Times New Roman" pitchFamily="-107" charset="0"/>
              </a:rPr>
              <a:t> absorption</a:t>
            </a: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450850" y="5401270"/>
            <a:ext cx="3415743" cy="92333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Energy transfer in lab rest frame: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HERMES: 2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&lt; </a:t>
            </a:r>
            <a:r>
              <a:rPr lang="en-US" sz="2000" dirty="0">
                <a:solidFill>
                  <a:srgbClr val="000000"/>
                </a:solidFill>
                <a:sym typeface="Symbol" pitchFamily="18" charset="2"/>
              </a:rPr>
              <a:t>ν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 &lt;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25 </a:t>
            </a:r>
            <a:r>
              <a:rPr lang="en-US" sz="2000" dirty="0" err="1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GeV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  <a:sym typeface="Times New Roman" pitchFamily="18" charset="0"/>
              </a:rPr>
              <a:t>    </a:t>
            </a:r>
          </a:p>
          <a:p>
            <a:pPr>
              <a:defRPr/>
            </a:pPr>
            <a:r>
              <a:rPr lang="en-US" sz="2000" i="1" dirty="0" smtClean="0">
                <a:solidFill>
                  <a:srgbClr val="CC0099"/>
                </a:solidFill>
                <a:cs typeface="Times New Roman" pitchFamily="18" charset="0"/>
                <a:sym typeface="Times New Roman" pitchFamily="18" charset="0"/>
              </a:rPr>
              <a:t>EIC: 10-1600 </a:t>
            </a:r>
            <a:r>
              <a:rPr lang="en-US" sz="2000" i="1" dirty="0" err="1" smtClean="0">
                <a:solidFill>
                  <a:srgbClr val="CC0099"/>
                </a:solidFill>
                <a:cs typeface="Times New Roman" pitchFamily="18" charset="0"/>
                <a:sym typeface="Times New Roman" pitchFamily="18" charset="0"/>
              </a:rPr>
              <a:t>GeV</a:t>
            </a:r>
            <a:r>
              <a:rPr lang="en-US" sz="2000" i="1" dirty="0" smtClean="0">
                <a:solidFill>
                  <a:srgbClr val="CC0099"/>
                </a:solidFill>
                <a:cs typeface="Times New Roman" pitchFamily="18" charset="0"/>
                <a:sym typeface="Times New Roman" pitchFamily="18" charset="0"/>
              </a:rPr>
              <a:t>!</a:t>
            </a:r>
            <a:endParaRPr lang="en-US" sz="2000" i="1" dirty="0">
              <a:solidFill>
                <a:srgbClr val="CC0099"/>
              </a:solidFill>
              <a:cs typeface="Times New Roman" pitchFamily="18" charset="0"/>
              <a:sym typeface="Times New Roman" pitchFamily="18" charset="0"/>
            </a:endParaRPr>
          </a:p>
        </p:txBody>
      </p: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320559" y="5163294"/>
            <a:ext cx="4832031" cy="2532061"/>
            <a:chOff x="0" y="2303"/>
            <a:chExt cx="4368" cy="2336"/>
          </a:xfrm>
        </p:grpSpPr>
        <p:sp>
          <p:nvSpPr>
            <p:cNvPr id="16" name="Rectangle 18"/>
            <p:cNvSpPr>
              <a:spLocks/>
            </p:cNvSpPr>
            <p:nvPr/>
          </p:nvSpPr>
          <p:spPr bwMode="auto">
            <a:xfrm>
              <a:off x="0" y="2303"/>
              <a:ext cx="4368" cy="112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  <p:sp>
          <p:nvSpPr>
            <p:cNvPr id="17" name="Rectangle 19"/>
            <p:cNvSpPr>
              <a:spLocks/>
            </p:cNvSpPr>
            <p:nvPr/>
          </p:nvSpPr>
          <p:spPr bwMode="auto">
            <a:xfrm>
              <a:off x="0" y="4528"/>
              <a:ext cx="4368" cy="111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ea typeface="ＭＳ Ｐゴシック" charset="-128"/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5160963" y="3027363"/>
            <a:ext cx="3509962" cy="3490912"/>
            <a:chOff x="0" y="0"/>
            <a:chExt cx="3144" cy="3128"/>
          </a:xfrm>
        </p:grpSpPr>
        <p:pic>
          <p:nvPicPr>
            <p:cNvPr id="21" name="Picture 21"/>
            <p:cNvPicPr>
              <a:picLocks noChangeArrowheads="1"/>
            </p:cNvPicPr>
            <p:nvPr/>
          </p:nvPicPr>
          <p:blipFill>
            <a:blip r:embed="rId4" cstate="print"/>
            <a:srcRect l="5995" r="3366"/>
            <a:stretch>
              <a:fillRect/>
            </a:stretch>
          </p:blipFill>
          <p:spPr bwMode="auto">
            <a:xfrm>
              <a:off x="0" y="0"/>
              <a:ext cx="3144" cy="30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2" name="Rectangle 22"/>
            <p:cNvSpPr>
              <a:spLocks/>
            </p:cNvSpPr>
            <p:nvPr/>
          </p:nvSpPr>
          <p:spPr bwMode="auto">
            <a:xfrm>
              <a:off x="2021" y="2852"/>
              <a:ext cx="1072" cy="27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>
                <a:defRPr/>
              </a:pP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Z</a:t>
              </a:r>
              <a:r>
                <a:rPr lang="en-US" sz="2000" baseline="-6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E</a:t>
              </a:r>
              <a:r>
                <a:rPr lang="en-US" sz="2000" baseline="-6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/ν</a:t>
              </a: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sPHENIX</a:t>
            </a:r>
            <a:r>
              <a:rPr lang="en-US" dirty="0" smtClean="0"/>
              <a:t> to </a:t>
            </a:r>
            <a:r>
              <a:rPr lang="en-US" dirty="0" err="1" smtClean="0"/>
              <a:t>ePHENIX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Kinematics with 5 </a:t>
            </a:r>
            <a:r>
              <a:rPr lang="en-US" dirty="0" err="1" smtClean="0"/>
              <a:t>GeV</a:t>
            </a:r>
            <a:r>
              <a:rPr lang="en-US" dirty="0" smtClean="0"/>
              <a:t> e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4572000"/>
            <a:ext cx="3962400" cy="155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Would need to plan accordingly—low-mass tracking, energy and angular resolutions, . . 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01" y="1600200"/>
            <a:ext cx="45587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09800" y="1752600"/>
            <a:ext cx="248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 electron within</a:t>
            </a:r>
          </a:p>
          <a:p>
            <a:r>
              <a:rPr lang="en-US" dirty="0" smtClean="0"/>
              <a:t>-4 &lt;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 &lt; +1</a:t>
            </a:r>
            <a:endParaRPr lang="en-US" dirty="0"/>
          </a:p>
        </p:txBody>
      </p:sp>
      <p:grpSp>
        <p:nvGrpSpPr>
          <p:cNvPr id="6" name="Group 9"/>
          <p:cNvGrpSpPr/>
          <p:nvPr/>
        </p:nvGrpSpPr>
        <p:grpSpPr>
          <a:xfrm>
            <a:off x="4876800" y="1600201"/>
            <a:ext cx="4267200" cy="2895599"/>
            <a:chOff x="4191000" y="1923871"/>
            <a:chExt cx="4902525" cy="29241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1000" y="1923871"/>
              <a:ext cx="4902525" cy="292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 bwMode="auto">
            <a:xfrm>
              <a:off x="4191000" y="45720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FF99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963304" y="3733800"/>
            <a:ext cx="373380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allelogram 12"/>
          <p:cNvSpPr/>
          <p:nvPr/>
        </p:nvSpPr>
        <p:spPr>
          <a:xfrm>
            <a:off x="2895600" y="3048000"/>
            <a:ext cx="1219200" cy="685800"/>
          </a:xfrm>
          <a:prstGeom prst="parallelogram">
            <a:avLst>
              <a:gd name="adj" fmla="val 6637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23668" y="2438400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err="1" smtClean="0"/>
              <a:t>GeV</a:t>
            </a:r>
            <a:r>
              <a:rPr lang="en-US" dirty="0" smtClean="0"/>
              <a:t> e beam</a:t>
            </a:r>
          </a:p>
          <a:p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&gt;1 GeV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an Electron-Ion Collider?</a:t>
            </a:r>
            <a:br>
              <a:rPr lang="en-US" dirty="0" smtClean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0000FF"/>
                </a:solidFill>
              </a:rPr>
              <a:t>The Electron-Ion Collider (EIC)</a:t>
            </a:r>
          </a:p>
          <a:p>
            <a:r>
              <a:rPr lang="en-US" sz="3500" dirty="0" smtClean="0"/>
              <a:t>A proposed new facility capable of colliding a beam of (polarized) electrons with a variety of </a:t>
            </a:r>
            <a:r>
              <a:rPr lang="en-US" sz="3500" dirty="0" err="1" smtClean="0"/>
              <a:t>hadronic</a:t>
            </a:r>
            <a:r>
              <a:rPr lang="en-US" sz="3500" dirty="0" smtClean="0"/>
              <a:t> beams:</a:t>
            </a:r>
          </a:p>
          <a:p>
            <a:pPr lvl="1"/>
            <a:r>
              <a:rPr lang="en-US" sz="3200" dirty="0" smtClean="0"/>
              <a:t>Polarized protons</a:t>
            </a:r>
          </a:p>
          <a:p>
            <a:pPr lvl="1"/>
            <a:r>
              <a:rPr lang="en-US" sz="3200" dirty="0" smtClean="0"/>
              <a:t>Polarized light ions (e.g. 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He)</a:t>
            </a:r>
          </a:p>
          <a:p>
            <a:pPr lvl="1"/>
            <a:r>
              <a:rPr lang="en-US" sz="3200" dirty="0" smtClean="0"/>
              <a:t>(</a:t>
            </a:r>
            <a:r>
              <a:rPr lang="en-US" sz="3200" dirty="0" err="1" smtClean="0"/>
              <a:t>Unpolarized</a:t>
            </a:r>
            <a:r>
              <a:rPr lang="en-US" sz="3200" dirty="0" smtClean="0"/>
              <a:t>) light and heavy ions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>
                <a:solidFill>
                  <a:srgbClr val="CC0099"/>
                </a:solidFill>
              </a:rPr>
              <a:t>Collider</a:t>
            </a:r>
            <a:r>
              <a:rPr lang="en-US" dirty="0" smtClean="0">
                <a:solidFill>
                  <a:srgbClr val="CC0099"/>
                </a:solidFill>
              </a:rPr>
              <a:t> rather than fixed-target facility—reach higher energies 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err="1" smtClean="0"/>
              <a:t>perturbative</a:t>
            </a:r>
            <a:r>
              <a:rPr lang="en-US" dirty="0" smtClean="0"/>
              <a:t> QCD methods</a:t>
            </a:r>
          </a:p>
          <a:p>
            <a:pPr lvl="1"/>
            <a:r>
              <a:rPr lang="en-US" dirty="0" smtClean="0"/>
              <a:t>Can study new effects such as gluon saturation</a:t>
            </a:r>
          </a:p>
          <a:p>
            <a:r>
              <a:rPr lang="en-US" i="1" dirty="0" smtClean="0">
                <a:solidFill>
                  <a:srgbClr val="CC0099"/>
                </a:solidFill>
              </a:rPr>
              <a:t>Electromagnetic</a:t>
            </a:r>
            <a:r>
              <a:rPr lang="en-US" dirty="0" smtClean="0">
                <a:solidFill>
                  <a:srgbClr val="CC0099"/>
                </a:solidFill>
              </a:rPr>
              <a:t> rather than </a:t>
            </a:r>
            <a:r>
              <a:rPr lang="en-US" dirty="0" err="1" smtClean="0">
                <a:solidFill>
                  <a:srgbClr val="CC0099"/>
                </a:solidFill>
              </a:rPr>
              <a:t>hadronic</a:t>
            </a:r>
            <a:r>
              <a:rPr lang="en-US" dirty="0" smtClean="0">
                <a:solidFill>
                  <a:srgbClr val="CC0099"/>
                </a:solidFill>
              </a:rPr>
              <a:t> probes</a:t>
            </a:r>
          </a:p>
          <a:p>
            <a:pPr lvl="1"/>
            <a:r>
              <a:rPr lang="en-US" dirty="0" smtClean="0"/>
              <a:t>Simpler to interpret</a:t>
            </a:r>
          </a:p>
          <a:p>
            <a:pPr lvl="1"/>
            <a:r>
              <a:rPr lang="en-US" i="1" dirty="0" smtClean="0"/>
              <a:t>But</a:t>
            </a:r>
            <a:r>
              <a:rPr lang="en-US" dirty="0" smtClean="0"/>
              <a:t> will also want to cross-check and test newfound understanding against data from (more complex) </a:t>
            </a:r>
            <a:r>
              <a:rPr lang="en-US" dirty="0" err="1" smtClean="0"/>
              <a:t>hadronic</a:t>
            </a:r>
            <a:r>
              <a:rPr lang="en-US" dirty="0" smtClean="0"/>
              <a:t> collisions!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Compare to HERA </a:t>
            </a:r>
            <a:r>
              <a:rPr lang="en-US" dirty="0" err="1" smtClean="0">
                <a:solidFill>
                  <a:srgbClr val="0000FF"/>
                </a:solidFill>
              </a:rPr>
              <a:t>e+p</a:t>
            </a:r>
            <a:r>
              <a:rPr lang="en-US" dirty="0" smtClean="0">
                <a:solidFill>
                  <a:srgbClr val="0000FF"/>
                </a:solidFill>
              </a:rPr>
              <a:t> collider (shut down 2007)</a:t>
            </a:r>
          </a:p>
          <a:p>
            <a:pPr lvl="1"/>
            <a:r>
              <a:rPr lang="en-US" dirty="0" smtClean="0"/>
              <a:t>Only </a:t>
            </a:r>
            <a:r>
              <a:rPr lang="en-US" dirty="0" err="1" smtClean="0"/>
              <a:t>unpolarized</a:t>
            </a:r>
            <a:r>
              <a:rPr lang="en-US" dirty="0" smtClean="0"/>
              <a:t> proton beams at HERA, no nuclear beams</a:t>
            </a:r>
          </a:p>
          <a:p>
            <a:pPr lvl="1"/>
            <a:r>
              <a:rPr lang="en-US" dirty="0" smtClean="0"/>
              <a:t>EIC lower energies than HERA, but expected EIC luminosities 100-1000x greater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Footer Placeholder 3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337" name="Rectangle 336"/>
          <p:cNvSpPr/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20" name="Arc 119"/>
          <p:cNvSpPr>
            <a:spLocks/>
          </p:cNvSpPr>
          <p:nvPr/>
        </p:nvSpPr>
        <p:spPr bwMode="auto">
          <a:xfrm>
            <a:off x="3173413" y="6216650"/>
            <a:ext cx="1041400" cy="1206500"/>
          </a:xfrm>
          <a:custGeom>
            <a:avLst/>
            <a:gdLst>
              <a:gd name="T0" fmla="*/ 520700 w 1041400"/>
              <a:gd name="T1" fmla="*/ 0 h 1206500"/>
              <a:gd name="T2" fmla="*/ 1040113 w 1041400"/>
              <a:gd name="T3" fmla="*/ 560855 h 1206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1400" h="1206500" stroke="0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  <a:lnTo>
                  <a:pt x="520700" y="603250"/>
                </a:lnTo>
                <a:lnTo>
                  <a:pt x="520700" y="0"/>
                </a:lnTo>
                <a:close/>
              </a:path>
              <a:path w="1041400" h="1206500" fill="none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21" name="Arc 120"/>
          <p:cNvSpPr>
            <a:spLocks/>
          </p:cNvSpPr>
          <p:nvPr/>
        </p:nvSpPr>
        <p:spPr bwMode="auto">
          <a:xfrm flipH="1">
            <a:off x="4595813" y="6210300"/>
            <a:ext cx="1041400" cy="1206500"/>
          </a:xfrm>
          <a:custGeom>
            <a:avLst/>
            <a:gdLst>
              <a:gd name="T0" fmla="*/ 520700 w 1041400"/>
              <a:gd name="T1" fmla="*/ 0 h 1206500"/>
              <a:gd name="T2" fmla="*/ 1040113 w 1041400"/>
              <a:gd name="T3" fmla="*/ 560855 h 1206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1400" h="1206500" stroke="0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  <a:lnTo>
                  <a:pt x="520700" y="603250"/>
                </a:lnTo>
                <a:lnTo>
                  <a:pt x="520700" y="0"/>
                </a:lnTo>
                <a:close/>
              </a:path>
              <a:path w="1041400" h="1206500" fill="none">
                <a:moveTo>
                  <a:pt x="520700" y="0"/>
                </a:moveTo>
                <a:cubicBezTo>
                  <a:pt x="794074" y="0"/>
                  <a:pt x="1020901" y="244924"/>
                  <a:pt x="1040113" y="560855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37" name="Arc 236"/>
          <p:cNvSpPr>
            <a:spLocks noChangeAspect="1"/>
          </p:cNvSpPr>
          <p:nvPr/>
        </p:nvSpPr>
        <p:spPr bwMode="auto">
          <a:xfrm rot="-3453469">
            <a:off x="1539082" y="1110456"/>
            <a:ext cx="4491038" cy="3825875"/>
          </a:xfrm>
          <a:custGeom>
            <a:avLst/>
            <a:gdLst>
              <a:gd name="T0" fmla="*/ 2245519 w 4491038"/>
              <a:gd name="T1" fmla="*/ 0 h 3825875"/>
              <a:gd name="T2" fmla="*/ 4081551 w 4491038"/>
              <a:gd name="T3" fmla="*/ 811610 h 38258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91038" h="3825875" stroke="0">
                <a:moveTo>
                  <a:pt x="2245519" y="0"/>
                </a:moveTo>
                <a:cubicBezTo>
                  <a:pt x="2976069" y="0"/>
                  <a:pt x="3660955" y="302751"/>
                  <a:pt x="4081551" y="811610"/>
                </a:cubicBezTo>
                <a:lnTo>
                  <a:pt x="2245519" y="1912938"/>
                </a:lnTo>
                <a:lnTo>
                  <a:pt x="2245519" y="0"/>
                </a:lnTo>
                <a:close/>
              </a:path>
              <a:path w="4491038" h="3825875" fill="none">
                <a:moveTo>
                  <a:pt x="2245519" y="0"/>
                </a:moveTo>
                <a:cubicBezTo>
                  <a:pt x="2976069" y="0"/>
                  <a:pt x="3660955" y="302751"/>
                  <a:pt x="4081551" y="811610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90" name="Arc 289"/>
          <p:cNvSpPr>
            <a:spLocks noChangeAspect="1"/>
          </p:cNvSpPr>
          <p:nvPr/>
        </p:nvSpPr>
        <p:spPr bwMode="auto">
          <a:xfrm rot="7277956">
            <a:off x="2842419" y="2432844"/>
            <a:ext cx="3890962" cy="3911600"/>
          </a:xfrm>
          <a:custGeom>
            <a:avLst/>
            <a:gdLst>
              <a:gd name="T0" fmla="*/ 1945481 w 3890962"/>
              <a:gd name="T1" fmla="*/ 0 h 3911600"/>
              <a:gd name="T2" fmla="*/ 3543244 w 3890962"/>
              <a:gd name="T3" fmla="*/ 839935 h 3911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890962" h="3911600" stroke="0">
                <a:moveTo>
                  <a:pt x="1945481" y="0"/>
                </a:moveTo>
                <a:cubicBezTo>
                  <a:pt x="2582767" y="0"/>
                  <a:pt x="3179646" y="313776"/>
                  <a:pt x="3543244" y="839935"/>
                </a:cubicBezTo>
                <a:lnTo>
                  <a:pt x="1945481" y="1955800"/>
                </a:lnTo>
                <a:lnTo>
                  <a:pt x="1945481" y="0"/>
                </a:lnTo>
                <a:close/>
              </a:path>
              <a:path w="3890962" h="3911600" fill="none">
                <a:moveTo>
                  <a:pt x="1945481" y="0"/>
                </a:moveTo>
                <a:cubicBezTo>
                  <a:pt x="2582767" y="0"/>
                  <a:pt x="3179646" y="313776"/>
                  <a:pt x="3543244" y="839935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54" name="Text Box 110"/>
          <p:cNvSpPr txBox="1">
            <a:spLocks noChangeArrowheads="1"/>
          </p:cNvSpPr>
          <p:nvPr/>
        </p:nvSpPr>
        <p:spPr bwMode="auto">
          <a:xfrm>
            <a:off x="3962400" y="5694363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eSTAR</a:t>
            </a:r>
          </a:p>
        </p:txBody>
      </p:sp>
      <p:sp>
        <p:nvSpPr>
          <p:cNvPr id="53255" name="Text Box 111"/>
          <p:cNvSpPr txBox="1">
            <a:spLocks noChangeArrowheads="1"/>
          </p:cNvSpPr>
          <p:nvPr/>
        </p:nvSpPr>
        <p:spPr bwMode="auto">
          <a:xfrm rot="3600000">
            <a:off x="1955006" y="4641057"/>
            <a:ext cx="1114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ePHENIX</a:t>
            </a:r>
          </a:p>
        </p:txBody>
      </p:sp>
      <p:sp>
        <p:nvSpPr>
          <p:cNvPr id="146" name="Arc 145"/>
          <p:cNvSpPr>
            <a:spLocks noChangeAspect="1"/>
          </p:cNvSpPr>
          <p:nvPr/>
        </p:nvSpPr>
        <p:spPr bwMode="auto">
          <a:xfrm>
            <a:off x="2992438" y="1074738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3" name="Arc 152"/>
          <p:cNvSpPr>
            <a:spLocks noChangeAspect="1"/>
          </p:cNvSpPr>
          <p:nvPr/>
        </p:nvSpPr>
        <p:spPr bwMode="auto">
          <a:xfrm>
            <a:off x="3008313" y="103505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4" name="Arc 153"/>
          <p:cNvSpPr>
            <a:spLocks noChangeAspect="1"/>
          </p:cNvSpPr>
          <p:nvPr/>
        </p:nvSpPr>
        <p:spPr bwMode="auto">
          <a:xfrm rot="-3600000">
            <a:off x="2117725" y="1033463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7" name="Arc 156"/>
          <p:cNvSpPr>
            <a:spLocks noChangeAspect="1"/>
          </p:cNvSpPr>
          <p:nvPr/>
        </p:nvSpPr>
        <p:spPr bwMode="auto">
          <a:xfrm rot="-7200000">
            <a:off x="1677988" y="180340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59" name="Arc 158"/>
          <p:cNvSpPr>
            <a:spLocks noChangeAspect="1"/>
          </p:cNvSpPr>
          <p:nvPr/>
        </p:nvSpPr>
        <p:spPr bwMode="auto">
          <a:xfrm rot="10800000">
            <a:off x="2114550" y="257175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1" name="Arc 160"/>
          <p:cNvSpPr>
            <a:spLocks noChangeAspect="1"/>
          </p:cNvSpPr>
          <p:nvPr/>
        </p:nvSpPr>
        <p:spPr bwMode="auto">
          <a:xfrm rot="7200000">
            <a:off x="3005138" y="2568575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2" name="Arc 161"/>
          <p:cNvSpPr>
            <a:spLocks noChangeAspect="1"/>
          </p:cNvSpPr>
          <p:nvPr/>
        </p:nvSpPr>
        <p:spPr bwMode="auto">
          <a:xfrm rot="3600000">
            <a:off x="3452813" y="1801813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5" name="Arc 164"/>
          <p:cNvSpPr>
            <a:spLocks noChangeAspect="1"/>
          </p:cNvSpPr>
          <p:nvPr/>
        </p:nvSpPr>
        <p:spPr bwMode="auto">
          <a:xfrm rot="-3600000">
            <a:off x="2144713" y="1068388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6" name="Arc 165"/>
          <p:cNvSpPr>
            <a:spLocks noChangeAspect="1"/>
          </p:cNvSpPr>
          <p:nvPr/>
        </p:nvSpPr>
        <p:spPr bwMode="auto">
          <a:xfrm rot="-7200000">
            <a:off x="1722438" y="180340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7" name="Arc 166"/>
          <p:cNvSpPr>
            <a:spLocks noChangeAspect="1"/>
          </p:cNvSpPr>
          <p:nvPr/>
        </p:nvSpPr>
        <p:spPr bwMode="auto">
          <a:xfrm rot="10800000">
            <a:off x="2143125" y="253365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69" name="Arc 168"/>
          <p:cNvSpPr>
            <a:spLocks noChangeAspect="1"/>
          </p:cNvSpPr>
          <p:nvPr/>
        </p:nvSpPr>
        <p:spPr bwMode="auto">
          <a:xfrm rot="7200000">
            <a:off x="2984500" y="2530475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147" name="Arc 146"/>
          <p:cNvSpPr>
            <a:spLocks noChangeAspect="1"/>
          </p:cNvSpPr>
          <p:nvPr/>
        </p:nvSpPr>
        <p:spPr bwMode="auto">
          <a:xfrm rot="7200000" flipH="1">
            <a:off x="3409950" y="1790700"/>
            <a:ext cx="3657600" cy="3657600"/>
          </a:xfrm>
          <a:custGeom>
            <a:avLst/>
            <a:gdLst>
              <a:gd name="T0" fmla="*/ 1828800 w 3657600"/>
              <a:gd name="T1" fmla="*/ 0 h 3657600"/>
              <a:gd name="T2" fmla="*/ 3397093 w 3657600"/>
              <a:gd name="T3" fmla="*/ 888073 h 3657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657600" h="3657600" stroke="0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  <a:lnTo>
                  <a:pt x="1828800" y="1828800"/>
                </a:lnTo>
                <a:lnTo>
                  <a:pt x="1828800" y="0"/>
                </a:lnTo>
                <a:close/>
              </a:path>
              <a:path w="3657600" h="3657600" fill="none">
                <a:moveTo>
                  <a:pt x="1828800" y="0"/>
                </a:moveTo>
                <a:cubicBezTo>
                  <a:pt x="2471266" y="0"/>
                  <a:pt x="3066611" y="337125"/>
                  <a:pt x="3397093" y="888073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68" name="Line 184"/>
          <p:cNvSpPr>
            <a:spLocks noChangeShapeType="1"/>
          </p:cNvSpPr>
          <p:nvPr/>
        </p:nvSpPr>
        <p:spPr bwMode="auto">
          <a:xfrm rot="18000000" flipV="1">
            <a:off x="6175375" y="490378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184"/>
          <p:cNvSpPr>
            <a:spLocks noChangeShapeType="1"/>
          </p:cNvSpPr>
          <p:nvPr/>
        </p:nvSpPr>
        <p:spPr bwMode="auto">
          <a:xfrm flipV="1">
            <a:off x="3919538" y="105410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184"/>
          <p:cNvSpPr>
            <a:spLocks noChangeShapeType="1"/>
          </p:cNvSpPr>
          <p:nvPr/>
        </p:nvSpPr>
        <p:spPr bwMode="auto">
          <a:xfrm rot="14400000" flipV="1">
            <a:off x="1709738" y="493553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184"/>
          <p:cNvSpPr>
            <a:spLocks noChangeShapeType="1"/>
          </p:cNvSpPr>
          <p:nvPr/>
        </p:nvSpPr>
        <p:spPr bwMode="auto">
          <a:xfrm flipV="1">
            <a:off x="3948113" y="6208713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Rectangle 13"/>
          <p:cNvSpPr>
            <a:spLocks noChangeArrowheads="1"/>
          </p:cNvSpPr>
          <p:nvPr/>
        </p:nvSpPr>
        <p:spPr bwMode="auto">
          <a:xfrm rot="10800000">
            <a:off x="4249738" y="6080125"/>
            <a:ext cx="271462" cy="230188"/>
          </a:xfrm>
          <a:prstGeom prst="rect">
            <a:avLst/>
          </a:prstGeom>
          <a:gradFill rotWithShape="1">
            <a:gsLst>
              <a:gs pos="0">
                <a:srgbClr val="E6DCAC"/>
              </a:gs>
              <a:gs pos="23000">
                <a:srgbClr val="C7AC4C"/>
              </a:gs>
              <a:gs pos="55000">
                <a:srgbClr val="E6D78A"/>
              </a:gs>
              <a:gs pos="70000">
                <a:srgbClr val="C7AC4C"/>
              </a:gs>
              <a:gs pos="88000">
                <a:srgbClr val="E6D78A"/>
              </a:gs>
              <a:gs pos="100000">
                <a:srgbClr val="E6DCAC"/>
              </a:gs>
            </a:gsLst>
            <a:lin ang="27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53273" name="Rectangle 136"/>
          <p:cNvSpPr>
            <a:spLocks noChangeArrowheads="1"/>
          </p:cNvSpPr>
          <p:nvPr/>
        </p:nvSpPr>
        <p:spPr bwMode="auto">
          <a:xfrm rot="3600000">
            <a:off x="2058988" y="4827588"/>
            <a:ext cx="228600" cy="2159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6210817" y="1194060"/>
            <a:ext cx="1828800" cy="1828800"/>
          </a:xfrm>
          <a:prstGeom prst="ellipse">
            <a:avLst/>
          </a:prstGeom>
          <a:noFill/>
          <a:ln w="38100" cap="flat" cmpd="dbl" algn="ctr">
            <a:gradFill>
              <a:gsLst>
                <a:gs pos="0">
                  <a:srgbClr val="FFEFD1">
                    <a:alpha val="44000"/>
                  </a:srgb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36" name="Arc 235"/>
          <p:cNvSpPr>
            <a:spLocks noChangeAspect="1"/>
          </p:cNvSpPr>
          <p:nvPr/>
        </p:nvSpPr>
        <p:spPr bwMode="auto">
          <a:xfrm rot="577047">
            <a:off x="2286000" y="863600"/>
            <a:ext cx="4530725" cy="3879850"/>
          </a:xfrm>
          <a:custGeom>
            <a:avLst/>
            <a:gdLst>
              <a:gd name="T0" fmla="*/ 2265362 w 4530725"/>
              <a:gd name="T1" fmla="*/ 0 h 3879850"/>
              <a:gd name="T2" fmla="*/ 4120810 w 4530725"/>
              <a:gd name="T3" fmla="*/ 826951 h 38798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30725" h="3879850" stroke="0">
                <a:moveTo>
                  <a:pt x="2265362" y="0"/>
                </a:moveTo>
                <a:cubicBezTo>
                  <a:pt x="3004329" y="0"/>
                  <a:pt x="3696850" y="308648"/>
                  <a:pt x="4120810" y="826951"/>
                </a:cubicBezTo>
                <a:lnTo>
                  <a:pt x="2265363" y="1939925"/>
                </a:lnTo>
                <a:cubicBezTo>
                  <a:pt x="2265363" y="1293283"/>
                  <a:pt x="2265362" y="646642"/>
                  <a:pt x="2265362" y="0"/>
                </a:cubicBezTo>
                <a:close/>
              </a:path>
              <a:path w="4530725" h="3879850" fill="none">
                <a:moveTo>
                  <a:pt x="2265362" y="0"/>
                </a:moveTo>
                <a:cubicBezTo>
                  <a:pt x="3004329" y="0"/>
                  <a:pt x="3696850" y="308648"/>
                  <a:pt x="4120810" y="826951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261" name="Straight Connector 260"/>
          <p:cNvCxnSpPr>
            <a:cxnSpLocks noChangeShapeType="1"/>
            <a:stCxn id="237" idx="2"/>
            <a:endCxn id="236" idx="0"/>
          </p:cNvCxnSpPr>
          <p:nvPr/>
        </p:nvCxnSpPr>
        <p:spPr bwMode="auto">
          <a:xfrm>
            <a:off x="3840163" y="884238"/>
            <a:ext cx="1035050" cy="6350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66" name="Arc 265"/>
          <p:cNvSpPr>
            <a:spLocks noChangeAspect="1"/>
          </p:cNvSpPr>
          <p:nvPr/>
        </p:nvSpPr>
        <p:spPr bwMode="auto">
          <a:xfrm rot="-6604372">
            <a:off x="1197769" y="2034382"/>
            <a:ext cx="4721225" cy="3767137"/>
          </a:xfrm>
          <a:custGeom>
            <a:avLst/>
            <a:gdLst>
              <a:gd name="T0" fmla="*/ 2360612 w 4721225"/>
              <a:gd name="T1" fmla="*/ 0 h 3767137"/>
              <a:gd name="T2" fmla="*/ 4247507 w 4721225"/>
              <a:gd name="T3" fmla="*/ 751732 h 37671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21225" h="3767137" stroke="0">
                <a:moveTo>
                  <a:pt x="2360612" y="0"/>
                </a:moveTo>
                <a:cubicBezTo>
                  <a:pt x="3102697" y="0"/>
                  <a:pt x="3801588" y="278435"/>
                  <a:pt x="4247507" y="751732"/>
                </a:cubicBezTo>
                <a:lnTo>
                  <a:pt x="2360613" y="1883569"/>
                </a:lnTo>
                <a:cubicBezTo>
                  <a:pt x="2360613" y="1255713"/>
                  <a:pt x="2360612" y="627856"/>
                  <a:pt x="2360612" y="0"/>
                </a:cubicBezTo>
                <a:close/>
              </a:path>
              <a:path w="4721225" h="3767137" fill="none">
                <a:moveTo>
                  <a:pt x="2360612" y="0"/>
                </a:moveTo>
                <a:cubicBezTo>
                  <a:pt x="3102697" y="0"/>
                  <a:pt x="3801588" y="278435"/>
                  <a:pt x="4247507" y="751732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274" name="Arc 273"/>
          <p:cNvSpPr>
            <a:spLocks noChangeAspect="1"/>
          </p:cNvSpPr>
          <p:nvPr/>
        </p:nvSpPr>
        <p:spPr bwMode="auto">
          <a:xfrm rot="-10430242">
            <a:off x="1828800" y="2592388"/>
            <a:ext cx="4721225" cy="3767137"/>
          </a:xfrm>
          <a:custGeom>
            <a:avLst/>
            <a:gdLst>
              <a:gd name="T0" fmla="*/ 2360612 w 4721225"/>
              <a:gd name="T1" fmla="*/ 0 h 3767137"/>
              <a:gd name="T2" fmla="*/ 4067535 w 4721225"/>
              <a:gd name="T3" fmla="*/ 582476 h 376713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721225" h="3767137" stroke="0">
                <a:moveTo>
                  <a:pt x="2360612" y="0"/>
                </a:moveTo>
                <a:cubicBezTo>
                  <a:pt x="3005406" y="0"/>
                  <a:pt x="3622138" y="210455"/>
                  <a:pt x="4067535" y="582476"/>
                </a:cubicBezTo>
                <a:lnTo>
                  <a:pt x="2360613" y="1883569"/>
                </a:lnTo>
                <a:cubicBezTo>
                  <a:pt x="2360613" y="1255713"/>
                  <a:pt x="2360612" y="627856"/>
                  <a:pt x="2360612" y="0"/>
                </a:cubicBezTo>
                <a:close/>
              </a:path>
              <a:path w="4721225" h="3767137" fill="none">
                <a:moveTo>
                  <a:pt x="2360612" y="0"/>
                </a:moveTo>
                <a:cubicBezTo>
                  <a:pt x="3005406" y="0"/>
                  <a:pt x="3622138" y="210455"/>
                  <a:pt x="4067535" y="582476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286" name="Straight Connector 285"/>
          <p:cNvCxnSpPr>
            <a:cxnSpLocks noChangeShapeType="1"/>
            <a:stCxn id="266" idx="0"/>
            <a:endCxn id="274" idx="2"/>
          </p:cNvCxnSpPr>
          <p:nvPr/>
        </p:nvCxnSpPr>
        <p:spPr bwMode="auto">
          <a:xfrm rot="16200000" flipH="1">
            <a:off x="1559719" y="4793457"/>
            <a:ext cx="1022350" cy="563562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89" name="Arc 288"/>
          <p:cNvSpPr>
            <a:spLocks noChangeAspect="1"/>
          </p:cNvSpPr>
          <p:nvPr/>
        </p:nvSpPr>
        <p:spPr bwMode="auto">
          <a:xfrm rot="3574480">
            <a:off x="2988469" y="1497807"/>
            <a:ext cx="4356100" cy="3922712"/>
          </a:xfrm>
          <a:custGeom>
            <a:avLst/>
            <a:gdLst>
              <a:gd name="T0" fmla="*/ 2178050 w 4356100"/>
              <a:gd name="T1" fmla="*/ 0 h 3922712"/>
              <a:gd name="T2" fmla="*/ 3990760 w 4356100"/>
              <a:gd name="T3" fmla="*/ 874018 h 39227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56100" h="3922712" stroke="0">
                <a:moveTo>
                  <a:pt x="2178050" y="0"/>
                </a:moveTo>
                <a:cubicBezTo>
                  <a:pt x="2906584" y="0"/>
                  <a:pt x="3586875" y="328010"/>
                  <a:pt x="3990760" y="874018"/>
                </a:cubicBezTo>
                <a:lnTo>
                  <a:pt x="2178050" y="1961356"/>
                </a:lnTo>
                <a:lnTo>
                  <a:pt x="2178050" y="0"/>
                </a:lnTo>
                <a:close/>
              </a:path>
              <a:path w="4356100" h="3922712" fill="none">
                <a:moveTo>
                  <a:pt x="2178050" y="0"/>
                </a:moveTo>
                <a:cubicBezTo>
                  <a:pt x="2906584" y="0"/>
                  <a:pt x="3586875" y="328010"/>
                  <a:pt x="3990760" y="874018"/>
                </a:cubicBezTo>
              </a:path>
            </a:pathLst>
          </a:custGeom>
          <a:noFill/>
          <a:ln w="381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291" name="Straight Connector 290"/>
          <p:cNvCxnSpPr>
            <a:cxnSpLocks noChangeShapeType="1"/>
            <a:stCxn id="289" idx="2"/>
            <a:endCxn id="290" idx="0"/>
          </p:cNvCxnSpPr>
          <p:nvPr/>
        </p:nvCxnSpPr>
        <p:spPr bwMode="auto">
          <a:xfrm rot="5400000">
            <a:off x="6273801" y="4656137"/>
            <a:ext cx="931862" cy="563563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" name="Group 191"/>
          <p:cNvGrpSpPr>
            <a:grpSpLocks noChangeAspect="1"/>
          </p:cNvGrpSpPr>
          <p:nvPr/>
        </p:nvGrpSpPr>
        <p:grpSpPr bwMode="auto">
          <a:xfrm rot="3651754">
            <a:off x="6410325" y="2197100"/>
            <a:ext cx="623888" cy="134938"/>
            <a:chOff x="786993" y="1745932"/>
            <a:chExt cx="740248" cy="161824"/>
          </a:xfrm>
        </p:grpSpPr>
        <p:grpSp>
          <p:nvGrpSpPr>
            <p:cNvPr id="3" name="Group 102"/>
            <p:cNvGrpSpPr>
              <a:grpSpLocks/>
            </p:cNvGrpSpPr>
            <p:nvPr/>
          </p:nvGrpSpPr>
          <p:grpSpPr bwMode="auto">
            <a:xfrm>
              <a:off x="1335274" y="1746533"/>
              <a:ext cx="191967" cy="158541"/>
              <a:chOff x="1338874" y="1146562"/>
              <a:chExt cx="191967" cy="158541"/>
            </a:xfrm>
          </p:grpSpPr>
          <p:sp>
            <p:nvSpPr>
              <p:cNvPr id="255" name="Oval 115"/>
              <p:cNvSpPr>
                <a:spLocks noChangeArrowheads="1"/>
              </p:cNvSpPr>
              <p:nvPr/>
            </p:nvSpPr>
            <p:spPr bwMode="auto">
              <a:xfrm flipH="1">
                <a:off x="1464725" y="1147370"/>
                <a:ext cx="54624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6" name="Oval 116"/>
              <p:cNvSpPr>
                <a:spLocks noChangeArrowheads="1"/>
              </p:cNvSpPr>
              <p:nvPr/>
            </p:nvSpPr>
            <p:spPr bwMode="auto">
              <a:xfrm flipH="1">
                <a:off x="1422699" y="1146881"/>
                <a:ext cx="50856" cy="16563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7" name="Oval 117"/>
              <p:cNvSpPr>
                <a:spLocks noChangeAspect="1" noChangeArrowheads="1"/>
              </p:cNvSpPr>
              <p:nvPr/>
            </p:nvSpPr>
            <p:spPr bwMode="auto">
              <a:xfrm flipH="1">
                <a:off x="1371700" y="1143046"/>
                <a:ext cx="54624" cy="16372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8" name="Oval 118"/>
              <p:cNvSpPr>
                <a:spLocks noChangeArrowheads="1"/>
              </p:cNvSpPr>
              <p:nvPr/>
            </p:nvSpPr>
            <p:spPr bwMode="auto">
              <a:xfrm flipH="1">
                <a:off x="1329895" y="1145510"/>
                <a:ext cx="54623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4" name="Group 103"/>
            <p:cNvGrpSpPr>
              <a:grpSpLocks/>
            </p:cNvGrpSpPr>
            <p:nvPr/>
          </p:nvGrpSpPr>
          <p:grpSpPr bwMode="auto">
            <a:xfrm>
              <a:off x="1155938" y="1745932"/>
              <a:ext cx="189214" cy="159104"/>
              <a:chOff x="1343464" y="1144477"/>
              <a:chExt cx="189214" cy="159104"/>
            </a:xfrm>
          </p:grpSpPr>
          <p:sp>
            <p:nvSpPr>
              <p:cNvPr id="251" name="Oval 115"/>
              <p:cNvSpPr>
                <a:spLocks noChangeArrowheads="1"/>
              </p:cNvSpPr>
              <p:nvPr/>
            </p:nvSpPr>
            <p:spPr bwMode="auto">
              <a:xfrm flipH="1">
                <a:off x="1463869" y="1150480"/>
                <a:ext cx="54623" cy="15801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2" name="Oval 116"/>
              <p:cNvSpPr>
                <a:spLocks noChangeArrowheads="1"/>
              </p:cNvSpPr>
              <p:nvPr/>
            </p:nvSpPr>
            <p:spPr bwMode="auto">
              <a:xfrm flipH="1">
                <a:off x="1421523" y="1146098"/>
                <a:ext cx="54625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3" name="Oval 117"/>
              <p:cNvSpPr>
                <a:spLocks noChangeArrowheads="1"/>
              </p:cNvSpPr>
              <p:nvPr/>
            </p:nvSpPr>
            <p:spPr bwMode="auto">
              <a:xfrm flipH="1">
                <a:off x="1379697" y="1153774"/>
                <a:ext cx="48973" cy="15801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4" name="Oval 118"/>
              <p:cNvSpPr>
                <a:spLocks noChangeArrowheads="1"/>
              </p:cNvSpPr>
              <p:nvPr/>
            </p:nvSpPr>
            <p:spPr bwMode="auto">
              <a:xfrm flipH="1">
                <a:off x="1333941" y="1146099"/>
                <a:ext cx="50857" cy="15991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970671" y="1748853"/>
              <a:ext cx="191965" cy="158540"/>
              <a:chOff x="1342123" y="1145914"/>
              <a:chExt cx="191965" cy="158540"/>
            </a:xfrm>
          </p:grpSpPr>
          <p:sp>
            <p:nvSpPr>
              <p:cNvPr id="247" name="Oval 115"/>
              <p:cNvSpPr>
                <a:spLocks noChangeArrowheads="1"/>
              </p:cNvSpPr>
              <p:nvPr/>
            </p:nvSpPr>
            <p:spPr bwMode="auto">
              <a:xfrm flipH="1">
                <a:off x="1468952" y="1150846"/>
                <a:ext cx="48973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8" name="Oval 116"/>
              <p:cNvSpPr>
                <a:spLocks noChangeArrowheads="1"/>
              </p:cNvSpPr>
              <p:nvPr/>
            </p:nvSpPr>
            <p:spPr bwMode="auto">
              <a:xfrm flipH="1">
                <a:off x="1423207" y="1155587"/>
                <a:ext cx="48973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9" name="Oval 117"/>
              <p:cNvSpPr>
                <a:spLocks noChangeArrowheads="1"/>
              </p:cNvSpPr>
              <p:nvPr/>
            </p:nvSpPr>
            <p:spPr bwMode="auto">
              <a:xfrm flipH="1">
                <a:off x="1375569" y="1147911"/>
                <a:ext cx="54624" cy="154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50" name="Oval 118"/>
              <p:cNvSpPr>
                <a:spLocks noChangeArrowheads="1"/>
              </p:cNvSpPr>
              <p:nvPr/>
            </p:nvSpPr>
            <p:spPr bwMode="auto">
              <a:xfrm flipH="1">
                <a:off x="1332965" y="1151574"/>
                <a:ext cx="52740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6" name="Group 118"/>
            <p:cNvGrpSpPr>
              <a:grpSpLocks/>
            </p:cNvGrpSpPr>
            <p:nvPr/>
          </p:nvGrpSpPr>
          <p:grpSpPr bwMode="auto">
            <a:xfrm>
              <a:off x="786993" y="1749218"/>
              <a:ext cx="191965" cy="158538"/>
              <a:chOff x="1342461" y="1144795"/>
              <a:chExt cx="191965" cy="158538"/>
            </a:xfrm>
          </p:grpSpPr>
          <p:sp>
            <p:nvSpPr>
              <p:cNvPr id="243" name="Oval 115"/>
              <p:cNvSpPr>
                <a:spLocks noChangeArrowheads="1"/>
              </p:cNvSpPr>
              <p:nvPr/>
            </p:nvSpPr>
            <p:spPr bwMode="auto">
              <a:xfrm flipH="1">
                <a:off x="1469311" y="1139019"/>
                <a:ext cx="54624" cy="15230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4" name="Oval 116"/>
              <p:cNvSpPr>
                <a:spLocks noChangeArrowheads="1"/>
              </p:cNvSpPr>
              <p:nvPr/>
            </p:nvSpPr>
            <p:spPr bwMode="auto">
              <a:xfrm flipH="1">
                <a:off x="1423078" y="1138339"/>
                <a:ext cx="50856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5" name="Oval 117"/>
              <p:cNvSpPr>
                <a:spLocks noChangeArrowheads="1"/>
              </p:cNvSpPr>
              <p:nvPr/>
            </p:nvSpPr>
            <p:spPr bwMode="auto">
              <a:xfrm flipH="1">
                <a:off x="1373266" y="1135310"/>
                <a:ext cx="5462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246" name="Oval 118"/>
              <p:cNvSpPr>
                <a:spLocks noChangeArrowheads="1"/>
              </p:cNvSpPr>
              <p:nvPr/>
            </p:nvSpPr>
            <p:spPr bwMode="auto">
              <a:xfrm flipH="1">
                <a:off x="1330273" y="1135063"/>
                <a:ext cx="5462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</p:grpSp>
      <p:sp>
        <p:nvSpPr>
          <p:cNvPr id="53285" name="Text Box 19"/>
          <p:cNvSpPr txBox="1">
            <a:spLocks noChangeArrowheads="1"/>
          </p:cNvSpPr>
          <p:nvPr/>
        </p:nvSpPr>
        <p:spPr bwMode="auto">
          <a:xfrm rot="-3606739">
            <a:off x="1423194" y="2431256"/>
            <a:ext cx="1855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1513D7"/>
                </a:solidFill>
                <a:latin typeface="Comic Sans MS" pitchFamily="66" charset="0"/>
              </a:rPr>
              <a:t>Coherent e-cooler</a:t>
            </a:r>
          </a:p>
        </p:txBody>
      </p:sp>
      <p:sp>
        <p:nvSpPr>
          <p:cNvPr id="751" name="Freeform 750"/>
          <p:cNvSpPr>
            <a:spLocks/>
          </p:cNvSpPr>
          <p:nvPr/>
        </p:nvSpPr>
        <p:spPr bwMode="auto">
          <a:xfrm>
            <a:off x="4948238" y="1203325"/>
            <a:ext cx="796925" cy="269875"/>
          </a:xfrm>
          <a:custGeom>
            <a:avLst/>
            <a:gdLst>
              <a:gd name="T0" fmla="*/ 0 w 796066"/>
              <a:gd name="T1" fmla="*/ 0 h 268941"/>
              <a:gd name="T2" fmla="*/ 473847 w 796066"/>
              <a:gd name="T3" fmla="*/ 86360 h 268941"/>
              <a:gd name="T4" fmla="*/ 796925 w 796066"/>
              <a:gd name="T5" fmla="*/ 269875 h 268941"/>
              <a:gd name="T6" fmla="*/ 796925 w 796066"/>
              <a:gd name="T7" fmla="*/ 269875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752" name="Freeform 751"/>
          <p:cNvSpPr>
            <a:spLocks/>
          </p:cNvSpPr>
          <p:nvPr/>
        </p:nvSpPr>
        <p:spPr bwMode="auto">
          <a:xfrm rot="-6190570">
            <a:off x="1239044" y="3555206"/>
            <a:ext cx="587375" cy="131763"/>
          </a:xfrm>
          <a:custGeom>
            <a:avLst/>
            <a:gdLst>
              <a:gd name="T0" fmla="*/ 0 w 796066"/>
              <a:gd name="T1" fmla="*/ 0 h 268941"/>
              <a:gd name="T2" fmla="*/ 349250 w 796066"/>
              <a:gd name="T3" fmla="*/ 42164 h 268941"/>
              <a:gd name="T4" fmla="*/ 587375 w 796066"/>
              <a:gd name="T5" fmla="*/ 131763 h 268941"/>
              <a:gd name="T6" fmla="*/ 587375 w 796066"/>
              <a:gd name="T7" fmla="*/ 131763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88" name="Line 184"/>
          <p:cNvSpPr>
            <a:spLocks noChangeShapeType="1"/>
          </p:cNvSpPr>
          <p:nvPr/>
        </p:nvSpPr>
        <p:spPr bwMode="auto">
          <a:xfrm rot="14400000" flipV="1">
            <a:off x="6169025" y="2335213"/>
            <a:ext cx="914400" cy="0"/>
          </a:xfrm>
          <a:prstGeom prst="line">
            <a:avLst/>
          </a:prstGeom>
          <a:noFill/>
          <a:ln w="76200">
            <a:solidFill>
              <a:srgbClr val="29FF1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56" name="Straight Arrow Connector 755"/>
          <p:cNvCxnSpPr>
            <a:cxnSpLocks noChangeShapeType="1"/>
          </p:cNvCxnSpPr>
          <p:nvPr/>
        </p:nvCxnSpPr>
        <p:spPr bwMode="auto">
          <a:xfrm rot="5400000" flipH="1" flipV="1">
            <a:off x="5800725" y="1855788"/>
            <a:ext cx="727075" cy="4794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57" name="Freeform 756"/>
          <p:cNvSpPr>
            <a:spLocks/>
          </p:cNvSpPr>
          <p:nvPr/>
        </p:nvSpPr>
        <p:spPr bwMode="auto">
          <a:xfrm>
            <a:off x="4918075" y="1281113"/>
            <a:ext cx="795338" cy="268287"/>
          </a:xfrm>
          <a:custGeom>
            <a:avLst/>
            <a:gdLst>
              <a:gd name="T0" fmla="*/ 0 w 796066"/>
              <a:gd name="T1" fmla="*/ 0 h 268941"/>
              <a:gd name="T2" fmla="*/ 472903 w 796066"/>
              <a:gd name="T3" fmla="*/ 85852 h 268941"/>
              <a:gd name="T4" fmla="*/ 795338 w 796066"/>
              <a:gd name="T5" fmla="*/ 268287 h 268941"/>
              <a:gd name="T6" fmla="*/ 795338 w 796066"/>
              <a:gd name="T7" fmla="*/ 268287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3291" name="Line 184"/>
          <p:cNvSpPr>
            <a:spLocks noChangeShapeType="1"/>
          </p:cNvSpPr>
          <p:nvPr/>
        </p:nvSpPr>
        <p:spPr bwMode="auto">
          <a:xfrm rot="18000000" flipV="1">
            <a:off x="1697038" y="2355850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91"/>
          <p:cNvGrpSpPr>
            <a:grpSpLocks noChangeAspect="1"/>
          </p:cNvGrpSpPr>
          <p:nvPr/>
        </p:nvGrpSpPr>
        <p:grpSpPr bwMode="auto">
          <a:xfrm rot="7165234">
            <a:off x="1696244" y="2191544"/>
            <a:ext cx="622300" cy="134938"/>
            <a:chOff x="786993" y="1745932"/>
            <a:chExt cx="740248" cy="161824"/>
          </a:xfrm>
        </p:grpSpPr>
        <p:grpSp>
          <p:nvGrpSpPr>
            <p:cNvPr id="8" name="Group 102"/>
            <p:cNvGrpSpPr>
              <a:grpSpLocks/>
            </p:cNvGrpSpPr>
            <p:nvPr/>
          </p:nvGrpSpPr>
          <p:grpSpPr bwMode="auto">
            <a:xfrm>
              <a:off x="1335274" y="1746533"/>
              <a:ext cx="191967" cy="158541"/>
              <a:chOff x="1338874" y="1146562"/>
              <a:chExt cx="191967" cy="158541"/>
            </a:xfrm>
          </p:grpSpPr>
          <p:sp>
            <p:nvSpPr>
              <p:cNvPr id="193" name="Oval 115"/>
              <p:cNvSpPr>
                <a:spLocks noChangeArrowheads="1"/>
              </p:cNvSpPr>
              <p:nvPr/>
            </p:nvSpPr>
            <p:spPr bwMode="auto">
              <a:xfrm flipH="1">
                <a:off x="1469141" y="1157912"/>
                <a:ext cx="56652" cy="16372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4" name="Oval 116"/>
              <p:cNvSpPr>
                <a:spLocks noChangeArrowheads="1"/>
              </p:cNvSpPr>
              <p:nvPr/>
            </p:nvSpPr>
            <p:spPr bwMode="auto">
              <a:xfrm flipH="1">
                <a:off x="1426405" y="1159776"/>
                <a:ext cx="50987" cy="16372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5" name="Oval 117"/>
              <p:cNvSpPr>
                <a:spLocks noChangeAspect="1" noChangeArrowheads="1"/>
              </p:cNvSpPr>
              <p:nvPr/>
            </p:nvSpPr>
            <p:spPr bwMode="auto">
              <a:xfrm flipH="1">
                <a:off x="1372518" y="1160786"/>
                <a:ext cx="54763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6" name="Oval 118"/>
              <p:cNvSpPr>
                <a:spLocks noChangeArrowheads="1"/>
              </p:cNvSpPr>
              <p:nvPr/>
            </p:nvSpPr>
            <p:spPr bwMode="auto">
              <a:xfrm flipH="1">
                <a:off x="1332708" y="1159378"/>
                <a:ext cx="54763" cy="161825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1155938" y="1745932"/>
              <a:ext cx="189214" cy="159104"/>
              <a:chOff x="1343464" y="1144477"/>
              <a:chExt cx="189214" cy="159104"/>
            </a:xfrm>
          </p:grpSpPr>
          <p:sp>
            <p:nvSpPr>
              <p:cNvPr id="188" name="Oval 115"/>
              <p:cNvSpPr>
                <a:spLocks noChangeArrowheads="1"/>
              </p:cNvSpPr>
              <p:nvPr/>
            </p:nvSpPr>
            <p:spPr bwMode="auto">
              <a:xfrm flipH="1">
                <a:off x="1478299" y="1146481"/>
                <a:ext cx="54763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9" name="Oval 116"/>
              <p:cNvSpPr>
                <a:spLocks noChangeArrowheads="1"/>
              </p:cNvSpPr>
              <p:nvPr/>
            </p:nvSpPr>
            <p:spPr bwMode="auto">
              <a:xfrm flipH="1">
                <a:off x="1434391" y="1145753"/>
                <a:ext cx="52875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0" name="Oval 117"/>
              <p:cNvSpPr>
                <a:spLocks noChangeArrowheads="1"/>
              </p:cNvSpPr>
              <p:nvPr/>
            </p:nvSpPr>
            <p:spPr bwMode="auto">
              <a:xfrm flipH="1">
                <a:off x="1387362" y="1155965"/>
                <a:ext cx="50987" cy="161823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92" name="Oval 118"/>
              <p:cNvSpPr>
                <a:spLocks noChangeArrowheads="1"/>
              </p:cNvSpPr>
              <p:nvPr/>
            </p:nvSpPr>
            <p:spPr bwMode="auto">
              <a:xfrm flipH="1">
                <a:off x="1342162" y="1152176"/>
                <a:ext cx="54764" cy="161824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10" name="Group 108"/>
            <p:cNvGrpSpPr>
              <a:grpSpLocks/>
            </p:cNvGrpSpPr>
            <p:nvPr/>
          </p:nvGrpSpPr>
          <p:grpSpPr bwMode="auto">
            <a:xfrm>
              <a:off x="970671" y="1748853"/>
              <a:ext cx="191965" cy="158540"/>
              <a:chOff x="1342123" y="1145914"/>
              <a:chExt cx="191965" cy="158540"/>
            </a:xfrm>
          </p:grpSpPr>
          <p:sp>
            <p:nvSpPr>
              <p:cNvPr id="184" name="Oval 115"/>
              <p:cNvSpPr>
                <a:spLocks noChangeArrowheads="1"/>
              </p:cNvSpPr>
              <p:nvPr/>
            </p:nvSpPr>
            <p:spPr bwMode="auto">
              <a:xfrm flipH="1">
                <a:off x="1479404" y="1167930"/>
                <a:ext cx="54763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5" name="Oval 116"/>
              <p:cNvSpPr>
                <a:spLocks noChangeArrowheads="1"/>
              </p:cNvSpPr>
              <p:nvPr/>
            </p:nvSpPr>
            <p:spPr bwMode="auto">
              <a:xfrm flipH="1">
                <a:off x="1426851" y="1163374"/>
                <a:ext cx="52875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6" name="Oval 117"/>
              <p:cNvSpPr>
                <a:spLocks noChangeArrowheads="1"/>
              </p:cNvSpPr>
              <p:nvPr/>
            </p:nvSpPr>
            <p:spPr bwMode="auto">
              <a:xfrm flipH="1">
                <a:off x="1379411" y="1163581"/>
                <a:ext cx="54764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7" name="Oval 118"/>
              <p:cNvSpPr>
                <a:spLocks noChangeArrowheads="1"/>
              </p:cNvSpPr>
              <p:nvPr/>
            </p:nvSpPr>
            <p:spPr bwMode="auto">
              <a:xfrm flipH="1">
                <a:off x="1332014" y="1155162"/>
                <a:ext cx="56652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  <p:grpSp>
          <p:nvGrpSpPr>
            <p:cNvPr id="11" name="Group 118"/>
            <p:cNvGrpSpPr>
              <a:grpSpLocks/>
            </p:cNvGrpSpPr>
            <p:nvPr/>
          </p:nvGrpSpPr>
          <p:grpSpPr bwMode="auto">
            <a:xfrm>
              <a:off x="786993" y="1749218"/>
              <a:ext cx="191965" cy="158538"/>
              <a:chOff x="1342461" y="1144795"/>
              <a:chExt cx="191965" cy="158538"/>
            </a:xfrm>
          </p:grpSpPr>
          <p:sp>
            <p:nvSpPr>
              <p:cNvPr id="180" name="Oval 115"/>
              <p:cNvSpPr>
                <a:spLocks noChangeArrowheads="1"/>
              </p:cNvSpPr>
              <p:nvPr/>
            </p:nvSpPr>
            <p:spPr bwMode="auto">
              <a:xfrm flipH="1">
                <a:off x="1479629" y="1150867"/>
                <a:ext cx="5476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1" name="Oval 116"/>
              <p:cNvSpPr>
                <a:spLocks noChangeArrowheads="1"/>
              </p:cNvSpPr>
              <p:nvPr/>
            </p:nvSpPr>
            <p:spPr bwMode="auto">
              <a:xfrm flipH="1">
                <a:off x="1434035" y="1159700"/>
                <a:ext cx="52875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40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2" name="Oval 117"/>
              <p:cNvSpPr>
                <a:spLocks noChangeArrowheads="1"/>
              </p:cNvSpPr>
              <p:nvPr/>
            </p:nvSpPr>
            <p:spPr bwMode="auto">
              <a:xfrm flipH="1">
                <a:off x="1385500" y="1145370"/>
                <a:ext cx="54764" cy="156112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  <p:sp>
            <p:nvSpPr>
              <p:cNvPr id="183" name="Oval 118"/>
              <p:cNvSpPr>
                <a:spLocks noChangeArrowheads="1"/>
              </p:cNvSpPr>
              <p:nvPr/>
            </p:nvSpPr>
            <p:spPr bwMode="auto">
              <a:xfrm flipH="1">
                <a:off x="1342568" y="1158712"/>
                <a:ext cx="54763" cy="1542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Comic Sans MS"/>
                  <a:ea typeface="+mn-ea"/>
                  <a:cs typeface="Comic Sans MS"/>
                </a:endParaRPr>
              </a:p>
            </p:txBody>
          </p:sp>
        </p:grpSp>
      </p:grpSp>
      <p:sp>
        <p:nvSpPr>
          <p:cNvPr id="53293" name="Line 184"/>
          <p:cNvSpPr>
            <a:spLocks noChangeShapeType="1"/>
          </p:cNvSpPr>
          <p:nvPr/>
        </p:nvSpPr>
        <p:spPr bwMode="auto">
          <a:xfrm rot="18000000" flipV="1">
            <a:off x="1698625" y="2357438"/>
            <a:ext cx="9144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Rectangle 136"/>
          <p:cNvSpPr>
            <a:spLocks noChangeArrowheads="1"/>
          </p:cNvSpPr>
          <p:nvPr/>
        </p:nvSpPr>
        <p:spPr bwMode="auto">
          <a:xfrm>
            <a:off x="4262438" y="952500"/>
            <a:ext cx="190500" cy="19367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omic Sans MS" pitchFamily="66" charset="0"/>
            </a:endParaRPr>
          </a:p>
        </p:txBody>
      </p:sp>
      <p:sp>
        <p:nvSpPr>
          <p:cNvPr id="53295" name="Text Box 110"/>
          <p:cNvSpPr txBox="1">
            <a:spLocks noChangeArrowheads="1"/>
          </p:cNvSpPr>
          <p:nvPr/>
        </p:nvSpPr>
        <p:spPr bwMode="auto">
          <a:xfrm>
            <a:off x="3535363" y="1181100"/>
            <a:ext cx="1601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90"/>
                </a:solidFill>
                <a:latin typeface="Comic Sans MS" pitchFamily="66" charset="0"/>
              </a:rPr>
              <a:t>New </a:t>
            </a:r>
          </a:p>
          <a:p>
            <a:pPr algn="ctr" eaLnBrk="0" hangingPunct="0"/>
            <a:r>
              <a:rPr lang="en-US" sz="1600">
                <a:solidFill>
                  <a:srgbClr val="000090"/>
                </a:solidFill>
                <a:latin typeface="Comic Sans MS" pitchFamily="66" charset="0"/>
              </a:rPr>
              <a:t>detector</a:t>
            </a:r>
          </a:p>
        </p:txBody>
      </p:sp>
      <p:sp>
        <p:nvSpPr>
          <p:cNvPr id="489" name="Arc 488"/>
          <p:cNvSpPr>
            <a:spLocks/>
          </p:cNvSpPr>
          <p:nvPr/>
        </p:nvSpPr>
        <p:spPr bwMode="auto">
          <a:xfrm rot="-5400000" flipH="1" flipV="1">
            <a:off x="4125119" y="-102393"/>
            <a:ext cx="452437" cy="1860550"/>
          </a:xfrm>
          <a:custGeom>
            <a:avLst/>
            <a:gdLst>
              <a:gd name="T0" fmla="*/ 359595 w 452437"/>
              <a:gd name="T1" fmla="*/ 178889 h 1860550"/>
              <a:gd name="T2" fmla="*/ 452436 w 452437"/>
              <a:gd name="T3" fmla="*/ 934124 h 1860550"/>
              <a:gd name="T4" fmla="*/ 340655 w 452437"/>
              <a:gd name="T5" fmla="*/ 1732741 h 18605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52437" h="1860550" stroke="0">
                <a:moveTo>
                  <a:pt x="359595" y="178889"/>
                </a:moveTo>
                <a:cubicBezTo>
                  <a:pt x="418207" y="354829"/>
                  <a:pt x="452736" y="635716"/>
                  <a:pt x="452436" y="934124"/>
                </a:cubicBezTo>
                <a:cubicBezTo>
                  <a:pt x="452105" y="1262848"/>
                  <a:pt x="409611" y="1566450"/>
                  <a:pt x="340655" y="1732741"/>
                </a:cubicBezTo>
                <a:lnTo>
                  <a:pt x="226219" y="930275"/>
                </a:lnTo>
                <a:lnTo>
                  <a:pt x="359595" y="178889"/>
                </a:lnTo>
                <a:close/>
              </a:path>
              <a:path w="452437" h="1860550" fill="none">
                <a:moveTo>
                  <a:pt x="359595" y="178889"/>
                </a:moveTo>
                <a:cubicBezTo>
                  <a:pt x="418207" y="354829"/>
                  <a:pt x="452736" y="635716"/>
                  <a:pt x="452436" y="934124"/>
                </a:cubicBezTo>
                <a:cubicBezTo>
                  <a:pt x="452105" y="1262848"/>
                  <a:pt x="409611" y="1566450"/>
                  <a:pt x="340655" y="173274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90" name="Arc 489"/>
          <p:cNvSpPr>
            <a:spLocks/>
          </p:cNvSpPr>
          <p:nvPr/>
        </p:nvSpPr>
        <p:spPr bwMode="auto">
          <a:xfrm rot="5400000" flipH="1">
            <a:off x="4166394" y="5487194"/>
            <a:ext cx="469900" cy="1890712"/>
          </a:xfrm>
          <a:custGeom>
            <a:avLst/>
            <a:gdLst>
              <a:gd name="T0" fmla="*/ 371302 w 469900"/>
              <a:gd name="T1" fmla="*/ 175485 h 1890712"/>
              <a:gd name="T2" fmla="*/ 469899 w 469900"/>
              <a:gd name="T3" fmla="*/ 942213 h 1890712"/>
              <a:gd name="T4" fmla="*/ 384383 w 469900"/>
              <a:gd name="T5" fmla="*/ 1674862 h 18907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69900" h="1890712" stroke="0">
                <a:moveTo>
                  <a:pt x="371302" y="175485"/>
                </a:moveTo>
                <a:cubicBezTo>
                  <a:pt x="432944" y="352235"/>
                  <a:pt x="469647" y="637653"/>
                  <a:pt x="469899" y="942213"/>
                </a:cubicBezTo>
                <a:cubicBezTo>
                  <a:pt x="470133" y="1225664"/>
                  <a:pt x="438745" y="1494581"/>
                  <a:pt x="384383" y="1674862"/>
                </a:cubicBezTo>
                <a:lnTo>
                  <a:pt x="234950" y="945356"/>
                </a:lnTo>
                <a:lnTo>
                  <a:pt x="371302" y="175485"/>
                </a:lnTo>
                <a:close/>
              </a:path>
              <a:path w="469900" h="1890712" fill="none">
                <a:moveTo>
                  <a:pt x="371302" y="175485"/>
                </a:moveTo>
                <a:cubicBezTo>
                  <a:pt x="432944" y="352235"/>
                  <a:pt x="469647" y="637653"/>
                  <a:pt x="469899" y="942213"/>
                </a:cubicBezTo>
                <a:cubicBezTo>
                  <a:pt x="470133" y="1225664"/>
                  <a:pt x="438745" y="1494581"/>
                  <a:pt x="384383" y="167486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25" name="Arc 424"/>
          <p:cNvSpPr>
            <a:spLocks/>
          </p:cNvSpPr>
          <p:nvPr/>
        </p:nvSpPr>
        <p:spPr bwMode="auto">
          <a:xfrm rot="9000000" flipH="1" flipV="1">
            <a:off x="1785938" y="4186238"/>
            <a:ext cx="436562" cy="1862137"/>
          </a:xfrm>
          <a:custGeom>
            <a:avLst/>
            <a:gdLst>
              <a:gd name="T0" fmla="*/ 350044 w 436562"/>
              <a:gd name="T1" fmla="*/ 188768 h 1862137"/>
              <a:gd name="T2" fmla="*/ 436562 w 436562"/>
              <a:gd name="T3" fmla="*/ 931735 h 1862137"/>
              <a:gd name="T4" fmla="*/ 347017 w 436562"/>
              <a:gd name="T5" fmla="*/ 1682971 h 18621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6562" h="1862137" stroke="0">
                <a:moveTo>
                  <a:pt x="350044" y="188768"/>
                </a:moveTo>
                <a:cubicBezTo>
                  <a:pt x="404585" y="364912"/>
                  <a:pt x="436611" y="639933"/>
                  <a:pt x="436562" y="931735"/>
                </a:cubicBezTo>
                <a:cubicBezTo>
                  <a:pt x="436512" y="1228733"/>
                  <a:pt x="403247" y="1507809"/>
                  <a:pt x="347017" y="1682971"/>
                </a:cubicBezTo>
                <a:lnTo>
                  <a:pt x="218281" y="931069"/>
                </a:lnTo>
                <a:lnTo>
                  <a:pt x="350044" y="188768"/>
                </a:lnTo>
                <a:close/>
              </a:path>
              <a:path w="436562" h="1862137" fill="none">
                <a:moveTo>
                  <a:pt x="350044" y="188768"/>
                </a:moveTo>
                <a:cubicBezTo>
                  <a:pt x="404585" y="364912"/>
                  <a:pt x="436611" y="639933"/>
                  <a:pt x="436562" y="931735"/>
                </a:cubicBezTo>
                <a:cubicBezTo>
                  <a:pt x="436512" y="1228733"/>
                  <a:pt x="403247" y="1507809"/>
                  <a:pt x="347017" y="1682971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443" name="Straight Connector 442"/>
          <p:cNvCxnSpPr>
            <a:cxnSpLocks noChangeShapeType="1"/>
            <a:stCxn id="290" idx="2"/>
            <a:endCxn id="274" idx="0"/>
          </p:cNvCxnSpPr>
          <p:nvPr/>
        </p:nvCxnSpPr>
        <p:spPr bwMode="auto">
          <a:xfrm rot="10800000" flipV="1">
            <a:off x="3986213" y="6332538"/>
            <a:ext cx="925512" cy="15875"/>
          </a:xfrm>
          <a:prstGeom prst="line">
            <a:avLst/>
          </a:prstGeom>
          <a:noFill/>
          <a:ln w="38100">
            <a:solidFill>
              <a:srgbClr val="DD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16" name="Rounded Rectangle 515"/>
          <p:cNvSpPr>
            <a:spLocks noChangeArrowheads="1"/>
          </p:cNvSpPr>
          <p:nvPr/>
        </p:nvSpPr>
        <p:spPr bwMode="auto">
          <a:xfrm rot="-3600000">
            <a:off x="1810544" y="2316957"/>
            <a:ext cx="825500" cy="150812"/>
          </a:xfrm>
          <a:prstGeom prst="roundRect">
            <a:avLst>
              <a:gd name="adj" fmla="val 16667"/>
            </a:avLst>
          </a:prstGeom>
          <a:noFill/>
          <a:ln w="76200" cmpd="tri">
            <a:solidFill>
              <a:srgbClr val="31859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2" name="Group 102"/>
          <p:cNvGrpSpPr>
            <a:grpSpLocks/>
          </p:cNvGrpSpPr>
          <p:nvPr/>
        </p:nvGrpSpPr>
        <p:grpSpPr bwMode="auto">
          <a:xfrm flipV="1">
            <a:off x="4621213" y="827088"/>
            <a:ext cx="123825" cy="107950"/>
            <a:chOff x="1348913" y="1142862"/>
            <a:chExt cx="190276" cy="155817"/>
          </a:xfrm>
        </p:grpSpPr>
        <p:sp>
          <p:nvSpPr>
            <p:cNvPr id="463" name="Oval 115"/>
            <p:cNvSpPr>
              <a:spLocks noChangeArrowheads="1"/>
            </p:cNvSpPr>
            <p:nvPr/>
          </p:nvSpPr>
          <p:spPr bwMode="auto">
            <a:xfrm flipH="1">
              <a:off x="1485521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4" name="Oval 116"/>
            <p:cNvSpPr>
              <a:spLocks noChangeArrowheads="1"/>
            </p:cNvSpPr>
            <p:nvPr/>
          </p:nvSpPr>
          <p:spPr bwMode="auto">
            <a:xfrm flipH="1">
              <a:off x="1441612" y="1142862"/>
              <a:ext cx="51227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5" name="Oval 117"/>
            <p:cNvSpPr>
              <a:spLocks noChangeAspect="1" noChangeArrowheads="1"/>
            </p:cNvSpPr>
            <p:nvPr/>
          </p:nvSpPr>
          <p:spPr bwMode="auto">
            <a:xfrm flipH="1">
              <a:off x="1392823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466" name="Oval 118"/>
            <p:cNvSpPr>
              <a:spLocks noChangeArrowheads="1"/>
            </p:cNvSpPr>
            <p:nvPr/>
          </p:nvSpPr>
          <p:spPr bwMode="auto">
            <a:xfrm flipH="1">
              <a:off x="1348913" y="114286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</p:grpSp>
      <p:sp>
        <p:nvSpPr>
          <p:cNvPr id="53302" name="Text Box 113"/>
          <p:cNvSpPr txBox="1">
            <a:spLocks noChangeAspect="1" noChangeArrowheads="1"/>
          </p:cNvSpPr>
          <p:nvPr/>
        </p:nvSpPr>
        <p:spPr bwMode="auto">
          <a:xfrm rot="3778540">
            <a:off x="1683544" y="4474369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30  GeV </a:t>
            </a:r>
          </a:p>
        </p:txBody>
      </p:sp>
      <p:sp>
        <p:nvSpPr>
          <p:cNvPr id="53303" name="Text Box 113"/>
          <p:cNvSpPr txBox="1">
            <a:spLocks noChangeAspect="1" noChangeArrowheads="1"/>
          </p:cNvSpPr>
          <p:nvPr/>
        </p:nvSpPr>
        <p:spPr bwMode="auto">
          <a:xfrm>
            <a:off x="3471863" y="5967413"/>
            <a:ext cx="7905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30  GeV </a:t>
            </a:r>
          </a:p>
        </p:txBody>
      </p:sp>
      <p:cxnSp>
        <p:nvCxnSpPr>
          <p:cNvPr id="455" name="Straight Arrow Connector 454"/>
          <p:cNvCxnSpPr>
            <a:cxnSpLocks noChangeShapeType="1"/>
          </p:cNvCxnSpPr>
          <p:nvPr/>
        </p:nvCxnSpPr>
        <p:spPr bwMode="auto">
          <a:xfrm rot="10800000" flipV="1">
            <a:off x="1593850" y="3370263"/>
            <a:ext cx="977900" cy="76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13" name="Group 417"/>
          <p:cNvGrpSpPr>
            <a:grpSpLocks/>
          </p:cNvGrpSpPr>
          <p:nvPr/>
        </p:nvGrpSpPr>
        <p:grpSpPr bwMode="auto">
          <a:xfrm>
            <a:off x="4643438" y="2452688"/>
            <a:ext cx="635000" cy="2019300"/>
            <a:chOff x="5131831" y="2186464"/>
            <a:chExt cx="635583" cy="2018381"/>
          </a:xfrm>
        </p:grpSpPr>
        <p:grpSp>
          <p:nvGrpSpPr>
            <p:cNvPr id="14" name="Group 480"/>
            <p:cNvGrpSpPr>
              <a:grpSpLocks noChangeAspect="1"/>
            </p:cNvGrpSpPr>
            <p:nvPr/>
          </p:nvGrpSpPr>
          <p:grpSpPr bwMode="auto">
            <a:xfrm>
              <a:off x="5134689" y="2864541"/>
              <a:ext cx="629867" cy="330067"/>
              <a:chOff x="4166066" y="3056387"/>
              <a:chExt cx="2519466" cy="1320268"/>
            </a:xfrm>
          </p:grpSpPr>
          <p:grpSp>
            <p:nvGrpSpPr>
              <p:cNvPr id="15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16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67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68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69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7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64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65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66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476" name="Block Arc 475"/>
              <p:cNvSpPr/>
              <p:nvPr/>
            </p:nvSpPr>
            <p:spPr>
              <a:xfrm>
                <a:off x="5591053" y="3168540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8" name="Rounded Rectangle 477"/>
              <p:cNvSpPr/>
              <p:nvPr/>
            </p:nvSpPr>
            <p:spPr>
              <a:xfrm>
                <a:off x="4999959" y="3631881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479" name="Rounded Rectangle 478"/>
              <p:cNvSpPr/>
              <p:nvPr/>
            </p:nvSpPr>
            <p:spPr>
              <a:xfrm>
                <a:off x="5063517" y="3657270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480" name="Oval 479"/>
              <p:cNvSpPr>
                <a:spLocks noChangeArrowheads="1"/>
              </p:cNvSpPr>
              <p:nvPr/>
            </p:nvSpPr>
            <p:spPr bwMode="auto">
              <a:xfrm>
                <a:off x="5203345" y="3689004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8" name="Group 480"/>
            <p:cNvGrpSpPr>
              <a:grpSpLocks noChangeAspect="1"/>
            </p:cNvGrpSpPr>
            <p:nvPr/>
          </p:nvGrpSpPr>
          <p:grpSpPr bwMode="auto">
            <a:xfrm>
              <a:off x="5131831" y="2524733"/>
              <a:ext cx="629867" cy="330067"/>
              <a:chOff x="4166066" y="3056387"/>
              <a:chExt cx="2519466" cy="1320268"/>
            </a:xfrm>
          </p:grpSpPr>
          <p:grpSp>
            <p:nvGrpSpPr>
              <p:cNvPr id="19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20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54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55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56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1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51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52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53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63" name="Block Arc 262"/>
              <p:cNvSpPr/>
              <p:nvPr/>
            </p:nvSpPr>
            <p:spPr>
              <a:xfrm>
                <a:off x="5589771" y="3169492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ounded Rectangle 263"/>
              <p:cNvSpPr/>
              <p:nvPr/>
            </p:nvSpPr>
            <p:spPr>
              <a:xfrm>
                <a:off x="4998677" y="3632833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65" name="Rounded Rectangle 264"/>
              <p:cNvSpPr/>
              <p:nvPr/>
            </p:nvSpPr>
            <p:spPr>
              <a:xfrm>
                <a:off x="5062236" y="365822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67" name="Oval 266"/>
              <p:cNvSpPr>
                <a:spLocks noChangeArrowheads="1"/>
              </p:cNvSpPr>
              <p:nvPr/>
            </p:nvSpPr>
            <p:spPr bwMode="auto">
              <a:xfrm>
                <a:off x="5202064" y="3689955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2" name="Group 480"/>
            <p:cNvGrpSpPr>
              <a:grpSpLocks noChangeAspect="1"/>
            </p:cNvGrpSpPr>
            <p:nvPr/>
          </p:nvGrpSpPr>
          <p:grpSpPr bwMode="auto">
            <a:xfrm>
              <a:off x="5131831" y="2186464"/>
              <a:ext cx="629867" cy="330067"/>
              <a:chOff x="4166066" y="3056387"/>
              <a:chExt cx="2519466" cy="1320268"/>
            </a:xfrm>
          </p:grpSpPr>
          <p:grpSp>
            <p:nvGrpSpPr>
              <p:cNvPr id="23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24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41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42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43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5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38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39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40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79" name="Block Arc 278"/>
              <p:cNvSpPr/>
              <p:nvPr/>
            </p:nvSpPr>
            <p:spPr>
              <a:xfrm>
                <a:off x="5589771" y="3170635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Rounded Rectangle 279"/>
              <p:cNvSpPr/>
              <p:nvPr/>
            </p:nvSpPr>
            <p:spPr>
              <a:xfrm>
                <a:off x="4998677" y="3633973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81" name="Rounded Rectangle 280"/>
              <p:cNvSpPr/>
              <p:nvPr/>
            </p:nvSpPr>
            <p:spPr>
              <a:xfrm>
                <a:off x="5062236" y="365936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282" name="Oval 281"/>
              <p:cNvSpPr>
                <a:spLocks noChangeArrowheads="1"/>
              </p:cNvSpPr>
              <p:nvPr/>
            </p:nvSpPr>
            <p:spPr bwMode="auto">
              <a:xfrm>
                <a:off x="5202064" y="3691099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6" name="Group 480"/>
            <p:cNvGrpSpPr>
              <a:grpSpLocks noChangeAspect="1"/>
            </p:cNvGrpSpPr>
            <p:nvPr/>
          </p:nvGrpSpPr>
          <p:grpSpPr bwMode="auto">
            <a:xfrm>
              <a:off x="5137547" y="3874778"/>
              <a:ext cx="629867" cy="330067"/>
              <a:chOff x="4166066" y="3056387"/>
              <a:chExt cx="2519466" cy="1320268"/>
            </a:xfrm>
          </p:grpSpPr>
          <p:grpSp>
            <p:nvGrpSpPr>
              <p:cNvPr id="27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28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28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29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30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29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25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26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27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98" name="Block Arc 297"/>
              <p:cNvSpPr/>
              <p:nvPr/>
            </p:nvSpPr>
            <p:spPr>
              <a:xfrm>
                <a:off x="5592330" y="3170703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Rounded Rectangle 298"/>
              <p:cNvSpPr/>
              <p:nvPr/>
            </p:nvSpPr>
            <p:spPr>
              <a:xfrm>
                <a:off x="5001236" y="3634040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00" name="Rounded Rectangle 299"/>
              <p:cNvSpPr/>
              <p:nvPr/>
            </p:nvSpPr>
            <p:spPr>
              <a:xfrm>
                <a:off x="5064794" y="3659429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01" name="Oval 300"/>
              <p:cNvSpPr>
                <a:spLocks noChangeArrowheads="1"/>
              </p:cNvSpPr>
              <p:nvPr/>
            </p:nvSpPr>
            <p:spPr bwMode="auto">
              <a:xfrm>
                <a:off x="5204622" y="3691167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0" name="Group 480"/>
            <p:cNvGrpSpPr>
              <a:grpSpLocks noChangeAspect="1"/>
            </p:cNvGrpSpPr>
            <p:nvPr/>
          </p:nvGrpSpPr>
          <p:grpSpPr bwMode="auto">
            <a:xfrm>
              <a:off x="5134689" y="3534970"/>
              <a:ext cx="629867" cy="330067"/>
              <a:chOff x="4166066" y="3056387"/>
              <a:chExt cx="2519466" cy="1320268"/>
            </a:xfrm>
          </p:grpSpPr>
          <p:grpSp>
            <p:nvGrpSpPr>
              <p:cNvPr id="31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96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15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16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17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97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512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13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14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312" name="Block Arc 311"/>
              <p:cNvSpPr/>
              <p:nvPr/>
            </p:nvSpPr>
            <p:spPr>
              <a:xfrm>
                <a:off x="5591053" y="3171655"/>
                <a:ext cx="1093202" cy="1098049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ounded Rectangle 312"/>
              <p:cNvSpPr/>
              <p:nvPr/>
            </p:nvSpPr>
            <p:spPr>
              <a:xfrm>
                <a:off x="4999959" y="3634992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14" name="Rounded Rectangle 313"/>
              <p:cNvSpPr/>
              <p:nvPr/>
            </p:nvSpPr>
            <p:spPr>
              <a:xfrm>
                <a:off x="5063517" y="3660381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15" name="Oval 314"/>
              <p:cNvSpPr>
                <a:spLocks noChangeArrowheads="1"/>
              </p:cNvSpPr>
              <p:nvPr/>
            </p:nvSpPr>
            <p:spPr bwMode="auto">
              <a:xfrm>
                <a:off x="5203345" y="3692118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8" name="Group 480"/>
            <p:cNvGrpSpPr>
              <a:grpSpLocks noChangeAspect="1"/>
            </p:cNvGrpSpPr>
            <p:nvPr/>
          </p:nvGrpSpPr>
          <p:grpSpPr bwMode="auto">
            <a:xfrm>
              <a:off x="5134689" y="3196701"/>
              <a:ext cx="629867" cy="330067"/>
              <a:chOff x="4166066" y="3056387"/>
              <a:chExt cx="2519466" cy="1320268"/>
            </a:xfrm>
          </p:grpSpPr>
          <p:grpSp>
            <p:nvGrpSpPr>
              <p:cNvPr id="99" name="Group 86"/>
              <p:cNvGrpSpPr>
                <a:grpSpLocks noChangeAspect="1"/>
              </p:cNvGrpSpPr>
              <p:nvPr/>
            </p:nvGrpSpPr>
            <p:grpSpPr bwMode="auto">
              <a:xfrm>
                <a:off x="4166066" y="3056387"/>
                <a:ext cx="1406168" cy="1320268"/>
                <a:chOff x="1815" y="2475"/>
                <a:chExt cx="492" cy="547"/>
              </a:xfrm>
            </p:grpSpPr>
            <p:grpSp>
              <p:nvGrpSpPr>
                <p:cNvPr id="100" name="Group 87"/>
                <p:cNvGrpSpPr>
                  <a:grpSpLocks noChangeAspect="1"/>
                </p:cNvGrpSpPr>
                <p:nvPr/>
              </p:nvGrpSpPr>
              <p:grpSpPr bwMode="auto">
                <a:xfrm>
                  <a:off x="1815" y="2475"/>
                  <a:ext cx="492" cy="273"/>
                  <a:chOff x="1815" y="2475"/>
                  <a:chExt cx="492" cy="273"/>
                </a:xfrm>
              </p:grpSpPr>
              <p:sp>
                <p:nvSpPr>
                  <p:cNvPr id="53502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 rot="-144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03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1815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04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  <p:grpSp>
              <p:nvGrpSpPr>
                <p:cNvPr id="101" name="Group 91"/>
                <p:cNvGrpSpPr>
                  <a:grpSpLocks noChangeAspect="1"/>
                </p:cNvGrpSpPr>
                <p:nvPr/>
              </p:nvGrpSpPr>
              <p:grpSpPr bwMode="auto">
                <a:xfrm flipV="1">
                  <a:off x="1815" y="2749"/>
                  <a:ext cx="492" cy="273"/>
                  <a:chOff x="1813" y="2475"/>
                  <a:chExt cx="492" cy="273"/>
                </a:xfrm>
              </p:grpSpPr>
              <p:sp>
                <p:nvSpPr>
                  <p:cNvPr id="53499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 rot="-1380000">
                    <a:off x="1910" y="2643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  <p:sp>
                <p:nvSpPr>
                  <p:cNvPr id="53500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813" y="2490"/>
                    <a:ext cx="492" cy="258"/>
                  </a:xfrm>
                  <a:custGeom>
                    <a:avLst/>
                    <a:gdLst>
                      <a:gd name="T0" fmla="*/ 104 w 492"/>
                      <a:gd name="T1" fmla="*/ 258 h 258"/>
                      <a:gd name="T2" fmla="*/ 0 w 492"/>
                      <a:gd name="T3" fmla="*/ 258 h 258"/>
                      <a:gd name="T4" fmla="*/ 0 w 492"/>
                      <a:gd name="T5" fmla="*/ 0 h 258"/>
                      <a:gd name="T6" fmla="*/ 364 w 492"/>
                      <a:gd name="T7" fmla="*/ 0 h 258"/>
                      <a:gd name="T8" fmla="*/ 492 w 492"/>
                      <a:gd name="T9" fmla="*/ 218 h 258"/>
                      <a:gd name="T10" fmla="*/ 190 w 492"/>
                      <a:gd name="T11" fmla="*/ 218 h 258"/>
                      <a:gd name="T12" fmla="*/ 146 w 492"/>
                      <a:gd name="T13" fmla="*/ 128 h 258"/>
                      <a:gd name="T14" fmla="*/ 80 w 492"/>
                      <a:gd name="T15" fmla="*/ 162 h 258"/>
                      <a:gd name="T16" fmla="*/ 104 w 492"/>
                      <a:gd name="T17" fmla="*/ 258 h 25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2"/>
                      <a:gd name="T28" fmla="*/ 0 h 258"/>
                      <a:gd name="T29" fmla="*/ 492 w 492"/>
                      <a:gd name="T30" fmla="*/ 258 h 25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2" h="258">
                        <a:moveTo>
                          <a:pt x="104" y="258"/>
                        </a:moveTo>
                        <a:lnTo>
                          <a:pt x="0" y="258"/>
                        </a:lnTo>
                        <a:lnTo>
                          <a:pt x="0" y="0"/>
                        </a:lnTo>
                        <a:lnTo>
                          <a:pt x="364" y="0"/>
                        </a:lnTo>
                        <a:lnTo>
                          <a:pt x="492" y="218"/>
                        </a:lnTo>
                        <a:lnTo>
                          <a:pt x="190" y="218"/>
                        </a:lnTo>
                        <a:lnTo>
                          <a:pt x="146" y="128"/>
                        </a:lnTo>
                        <a:lnTo>
                          <a:pt x="80" y="162"/>
                        </a:lnTo>
                        <a:lnTo>
                          <a:pt x="104" y="25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501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 rot="-2040000">
                    <a:off x="2198" y="2475"/>
                    <a:ext cx="62" cy="6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sz="900"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327" name="Block Arc 326"/>
              <p:cNvSpPr/>
              <p:nvPr/>
            </p:nvSpPr>
            <p:spPr>
              <a:xfrm>
                <a:off x="5591053" y="3172794"/>
                <a:ext cx="1093202" cy="1098053"/>
              </a:xfrm>
              <a:prstGeom prst="blockArc">
                <a:avLst>
                  <a:gd name="adj1" fmla="val 11067651"/>
                  <a:gd name="adj2" fmla="val 10455262"/>
                  <a:gd name="adj3" fmla="val 3178"/>
                </a:avLst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Rounded Rectangle 330"/>
              <p:cNvSpPr/>
              <p:nvPr/>
            </p:nvSpPr>
            <p:spPr>
              <a:xfrm>
                <a:off x="4999959" y="3636136"/>
                <a:ext cx="629229" cy="165025"/>
              </a:xfrm>
              <a:prstGeom prst="roundRect">
                <a:avLst/>
              </a:prstGeom>
              <a:solidFill>
                <a:srgbClr val="000090"/>
              </a:solidFill>
              <a:ln>
                <a:solidFill>
                  <a:srgbClr val="000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32" name="Rounded Rectangle 331"/>
              <p:cNvSpPr/>
              <p:nvPr/>
            </p:nvSpPr>
            <p:spPr>
              <a:xfrm>
                <a:off x="5063517" y="3661524"/>
                <a:ext cx="616517" cy="11424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333" name="Oval 332"/>
              <p:cNvSpPr>
                <a:spLocks noChangeArrowheads="1"/>
              </p:cNvSpPr>
              <p:nvPr/>
            </p:nvSpPr>
            <p:spPr bwMode="auto">
              <a:xfrm>
                <a:off x="5203345" y="3693258"/>
                <a:ext cx="44493" cy="5077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53306" name="Text Box 19"/>
          <p:cNvSpPr txBox="1">
            <a:spLocks noChangeArrowheads="1"/>
          </p:cNvSpPr>
          <p:nvPr/>
        </p:nvSpPr>
        <p:spPr bwMode="auto">
          <a:xfrm rot="-3606739">
            <a:off x="1077913" y="1920875"/>
            <a:ext cx="1336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Linac</a:t>
            </a:r>
          </a:p>
        </p:txBody>
      </p:sp>
      <p:sp>
        <p:nvSpPr>
          <p:cNvPr id="53307" name="Text Box 19"/>
          <p:cNvSpPr txBox="1">
            <a:spLocks noChangeArrowheads="1"/>
          </p:cNvSpPr>
          <p:nvPr/>
        </p:nvSpPr>
        <p:spPr bwMode="auto">
          <a:xfrm rot="3600000">
            <a:off x="5868194" y="2520157"/>
            <a:ext cx="1466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solidFill>
                  <a:srgbClr val="FF0000"/>
                </a:solidFill>
                <a:latin typeface="Comic Sans MS" pitchFamily="66" charset="0"/>
              </a:rPr>
              <a:t>Linac 2.45 GeV</a:t>
            </a:r>
          </a:p>
        </p:txBody>
      </p:sp>
      <p:grpSp>
        <p:nvGrpSpPr>
          <p:cNvPr id="102" name="Group 373"/>
          <p:cNvGrpSpPr>
            <a:grpSpLocks/>
          </p:cNvGrpSpPr>
          <p:nvPr/>
        </p:nvGrpSpPr>
        <p:grpSpPr bwMode="auto">
          <a:xfrm>
            <a:off x="2895600" y="5310188"/>
            <a:ext cx="1033463" cy="322262"/>
            <a:chOff x="4641972" y="4692927"/>
            <a:chExt cx="1032733" cy="323166"/>
          </a:xfrm>
        </p:grpSpPr>
        <p:sp>
          <p:nvSpPr>
            <p:cNvPr id="53484" name="TextBox 141"/>
            <p:cNvSpPr txBox="1">
              <a:spLocks noChangeArrowheads="1"/>
            </p:cNvSpPr>
            <p:nvPr/>
          </p:nvSpPr>
          <p:spPr bwMode="auto">
            <a:xfrm>
              <a:off x="4641972" y="4692927"/>
              <a:ext cx="10327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mic Sans MS" pitchFamily="66" charset="0"/>
                </a:rPr>
                <a:t>100 m</a:t>
              </a:r>
            </a:p>
          </p:txBody>
        </p:sp>
        <p:cxnSp>
          <p:nvCxnSpPr>
            <p:cNvPr id="369" name="Straight Connector 368"/>
            <p:cNvCxnSpPr>
              <a:cxnSpLocks noChangeShapeType="1"/>
            </p:cNvCxnSpPr>
            <p:nvPr/>
          </p:nvCxnSpPr>
          <p:spPr bwMode="auto">
            <a:xfrm flipV="1">
              <a:off x="4929107" y="5016093"/>
              <a:ext cx="45687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103" name="Group 480"/>
          <p:cNvGrpSpPr>
            <a:grpSpLocks noChangeAspect="1"/>
          </p:cNvGrpSpPr>
          <p:nvPr/>
        </p:nvGrpSpPr>
        <p:grpSpPr bwMode="auto">
          <a:xfrm flipH="1">
            <a:off x="2659063" y="3259138"/>
            <a:ext cx="630237" cy="330200"/>
            <a:chOff x="4166066" y="3056387"/>
            <a:chExt cx="2519466" cy="1320268"/>
          </a:xfrm>
        </p:grpSpPr>
        <p:grpSp>
          <p:nvGrpSpPr>
            <p:cNvPr id="104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05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81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82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83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06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78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79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80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28" name="Block Arc 427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29" name="Rounded Rectangle 428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30" name="Rounded Rectangle 429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31" name="Oval 430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7" name="Group 480"/>
          <p:cNvGrpSpPr>
            <a:grpSpLocks noChangeAspect="1"/>
          </p:cNvGrpSpPr>
          <p:nvPr/>
        </p:nvGrpSpPr>
        <p:grpSpPr bwMode="auto">
          <a:xfrm flipH="1">
            <a:off x="2662238" y="2919413"/>
            <a:ext cx="630237" cy="330200"/>
            <a:chOff x="4166066" y="3056387"/>
            <a:chExt cx="2519466" cy="1320268"/>
          </a:xfrm>
        </p:grpSpPr>
        <p:grpSp>
          <p:nvGrpSpPr>
            <p:cNvPr id="108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10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68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69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70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11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65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66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67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14" name="Block Arc 413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15" name="Rounded Rectangle 414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16" name="Rounded Rectangle 415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17" name="Oval 416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3" name="Group 480"/>
          <p:cNvGrpSpPr>
            <a:grpSpLocks noChangeAspect="1"/>
          </p:cNvGrpSpPr>
          <p:nvPr/>
        </p:nvGrpSpPr>
        <p:grpSpPr bwMode="auto">
          <a:xfrm flipH="1">
            <a:off x="2662238" y="2581275"/>
            <a:ext cx="630237" cy="330200"/>
            <a:chOff x="4166066" y="3056387"/>
            <a:chExt cx="2519466" cy="1320268"/>
          </a:xfrm>
        </p:grpSpPr>
        <p:grpSp>
          <p:nvGrpSpPr>
            <p:cNvPr id="114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15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55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56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57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16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52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53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54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401" name="Block Arc 400"/>
            <p:cNvSpPr/>
            <p:nvPr/>
          </p:nvSpPr>
          <p:spPr>
            <a:xfrm>
              <a:off x="5587630" y="3170641"/>
              <a:ext cx="1097902" cy="1098110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02" name="Rounded Rectangle 401"/>
            <p:cNvSpPr/>
            <p:nvPr/>
          </p:nvSpPr>
          <p:spPr>
            <a:xfrm>
              <a:off x="4997425" y="3634006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03" name="Rounded Rectangle 402"/>
            <p:cNvSpPr/>
            <p:nvPr/>
          </p:nvSpPr>
          <p:spPr>
            <a:xfrm>
              <a:off x="5060888" y="3659396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404" name="Oval 403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7" name="Group 480"/>
          <p:cNvGrpSpPr>
            <a:grpSpLocks noChangeAspect="1"/>
          </p:cNvGrpSpPr>
          <p:nvPr/>
        </p:nvGrpSpPr>
        <p:grpSpPr bwMode="auto">
          <a:xfrm flipH="1">
            <a:off x="2655888" y="4268788"/>
            <a:ext cx="630237" cy="330200"/>
            <a:chOff x="4166066" y="3056387"/>
            <a:chExt cx="2519466" cy="1320268"/>
          </a:xfrm>
        </p:grpSpPr>
        <p:grpSp>
          <p:nvGrpSpPr>
            <p:cNvPr id="118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19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42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43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44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22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39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40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41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88" name="Block Arc 387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89" name="Rounded Rectangle 388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90" name="Rounded Rectangle 389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91" name="Oval 390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3" name="Group 480"/>
          <p:cNvGrpSpPr>
            <a:grpSpLocks noChangeAspect="1"/>
          </p:cNvGrpSpPr>
          <p:nvPr/>
        </p:nvGrpSpPr>
        <p:grpSpPr bwMode="auto">
          <a:xfrm flipH="1">
            <a:off x="2659063" y="3929063"/>
            <a:ext cx="630237" cy="330200"/>
            <a:chOff x="4166066" y="3056387"/>
            <a:chExt cx="2519466" cy="1320268"/>
          </a:xfrm>
        </p:grpSpPr>
        <p:grpSp>
          <p:nvGrpSpPr>
            <p:cNvPr id="124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25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29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30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31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26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26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27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28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67" name="Block Arc 366"/>
            <p:cNvSpPr/>
            <p:nvPr/>
          </p:nvSpPr>
          <p:spPr>
            <a:xfrm>
              <a:off x="5587630" y="3170641"/>
              <a:ext cx="1097902" cy="1098106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4997425" y="3634002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71" name="Rounded Rectangle 370"/>
            <p:cNvSpPr/>
            <p:nvPr/>
          </p:nvSpPr>
          <p:spPr>
            <a:xfrm>
              <a:off x="5060888" y="3659392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72" name="Oval 371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7" name="Group 480"/>
          <p:cNvGrpSpPr>
            <a:grpSpLocks noChangeAspect="1"/>
          </p:cNvGrpSpPr>
          <p:nvPr/>
        </p:nvGrpSpPr>
        <p:grpSpPr bwMode="auto">
          <a:xfrm flipH="1">
            <a:off x="2659063" y="3590925"/>
            <a:ext cx="630237" cy="330200"/>
            <a:chOff x="4166066" y="3056387"/>
            <a:chExt cx="2519466" cy="1320268"/>
          </a:xfrm>
        </p:grpSpPr>
        <p:grpSp>
          <p:nvGrpSpPr>
            <p:cNvPr id="128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29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16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17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18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30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13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14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15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54" name="Block Arc 353"/>
            <p:cNvSpPr/>
            <p:nvPr/>
          </p:nvSpPr>
          <p:spPr>
            <a:xfrm>
              <a:off x="5587630" y="3170641"/>
              <a:ext cx="1097902" cy="1098110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55" name="Rounded Rectangle 354"/>
            <p:cNvSpPr/>
            <p:nvPr/>
          </p:nvSpPr>
          <p:spPr>
            <a:xfrm>
              <a:off x="4997425" y="3634006"/>
              <a:ext cx="634627" cy="165033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6" name="Rounded Rectangle 355"/>
            <p:cNvSpPr/>
            <p:nvPr/>
          </p:nvSpPr>
          <p:spPr>
            <a:xfrm>
              <a:off x="5060888" y="3659396"/>
              <a:ext cx="615590" cy="11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7" name="Oval 356"/>
            <p:cNvSpPr>
              <a:spLocks noChangeArrowheads="1"/>
            </p:cNvSpPr>
            <p:nvPr/>
          </p:nvSpPr>
          <p:spPr bwMode="auto">
            <a:xfrm>
              <a:off x="5200506" y="3691131"/>
              <a:ext cx="44426" cy="507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1" name="Group 480"/>
          <p:cNvGrpSpPr>
            <a:grpSpLocks noChangeAspect="1"/>
          </p:cNvGrpSpPr>
          <p:nvPr/>
        </p:nvGrpSpPr>
        <p:grpSpPr bwMode="auto">
          <a:xfrm>
            <a:off x="6045200" y="787400"/>
            <a:ext cx="630238" cy="328613"/>
            <a:chOff x="4166066" y="3056387"/>
            <a:chExt cx="2519466" cy="1320268"/>
          </a:xfrm>
        </p:grpSpPr>
        <p:grpSp>
          <p:nvGrpSpPr>
            <p:cNvPr id="132" name="Group 86"/>
            <p:cNvGrpSpPr>
              <a:grpSpLocks noChangeAspect="1"/>
            </p:cNvGrpSpPr>
            <p:nvPr/>
          </p:nvGrpSpPr>
          <p:grpSpPr bwMode="auto">
            <a:xfrm>
              <a:off x="4166066" y="3056387"/>
              <a:ext cx="1406168" cy="1320268"/>
              <a:chOff x="1815" y="2475"/>
              <a:chExt cx="492" cy="547"/>
            </a:xfrm>
          </p:grpSpPr>
          <p:grpSp>
            <p:nvGrpSpPr>
              <p:cNvPr id="133" name="Group 87"/>
              <p:cNvGrpSpPr>
                <a:grpSpLocks noChangeAspect="1"/>
              </p:cNvGrpSpPr>
              <p:nvPr/>
            </p:nvGrpSpPr>
            <p:grpSpPr bwMode="auto">
              <a:xfrm>
                <a:off x="1815" y="2475"/>
                <a:ext cx="492" cy="273"/>
                <a:chOff x="1815" y="2475"/>
                <a:chExt cx="492" cy="273"/>
              </a:xfrm>
            </p:grpSpPr>
            <p:sp>
              <p:nvSpPr>
                <p:cNvPr id="53403" name="Rectangle 88"/>
                <p:cNvSpPr>
                  <a:spLocks noChangeAspect="1" noChangeArrowheads="1"/>
                </p:cNvSpPr>
                <p:nvPr/>
              </p:nvSpPr>
              <p:spPr bwMode="auto">
                <a:xfrm rot="-144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04" name="Freeform 89"/>
                <p:cNvSpPr>
                  <a:spLocks noChangeAspect="1"/>
                </p:cNvSpPr>
                <p:nvPr/>
              </p:nvSpPr>
              <p:spPr bwMode="auto">
                <a:xfrm>
                  <a:off x="1815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05" name="Rectangle 90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34" name="Group 91"/>
              <p:cNvGrpSpPr>
                <a:grpSpLocks noChangeAspect="1"/>
              </p:cNvGrpSpPr>
              <p:nvPr/>
            </p:nvGrpSpPr>
            <p:grpSpPr bwMode="auto">
              <a:xfrm flipV="1">
                <a:off x="1815" y="2749"/>
                <a:ext cx="492" cy="273"/>
                <a:chOff x="1813" y="2475"/>
                <a:chExt cx="492" cy="273"/>
              </a:xfrm>
            </p:grpSpPr>
            <p:sp>
              <p:nvSpPr>
                <p:cNvPr id="53400" name="Rectangle 92"/>
                <p:cNvSpPr>
                  <a:spLocks noChangeAspect="1" noChangeArrowheads="1"/>
                </p:cNvSpPr>
                <p:nvPr/>
              </p:nvSpPr>
              <p:spPr bwMode="auto">
                <a:xfrm rot="-1380000">
                  <a:off x="1910" y="2643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  <p:sp>
              <p:nvSpPr>
                <p:cNvPr id="53401" name="Freeform 93"/>
                <p:cNvSpPr>
                  <a:spLocks noChangeAspect="1"/>
                </p:cNvSpPr>
                <p:nvPr/>
              </p:nvSpPr>
              <p:spPr bwMode="auto">
                <a:xfrm>
                  <a:off x="1813" y="2490"/>
                  <a:ext cx="492" cy="258"/>
                </a:xfrm>
                <a:custGeom>
                  <a:avLst/>
                  <a:gdLst>
                    <a:gd name="T0" fmla="*/ 104 w 492"/>
                    <a:gd name="T1" fmla="*/ 258 h 258"/>
                    <a:gd name="T2" fmla="*/ 0 w 492"/>
                    <a:gd name="T3" fmla="*/ 258 h 258"/>
                    <a:gd name="T4" fmla="*/ 0 w 492"/>
                    <a:gd name="T5" fmla="*/ 0 h 258"/>
                    <a:gd name="T6" fmla="*/ 364 w 492"/>
                    <a:gd name="T7" fmla="*/ 0 h 258"/>
                    <a:gd name="T8" fmla="*/ 492 w 492"/>
                    <a:gd name="T9" fmla="*/ 218 h 258"/>
                    <a:gd name="T10" fmla="*/ 190 w 492"/>
                    <a:gd name="T11" fmla="*/ 218 h 258"/>
                    <a:gd name="T12" fmla="*/ 146 w 492"/>
                    <a:gd name="T13" fmla="*/ 128 h 258"/>
                    <a:gd name="T14" fmla="*/ 80 w 492"/>
                    <a:gd name="T15" fmla="*/ 162 h 258"/>
                    <a:gd name="T16" fmla="*/ 104 w 492"/>
                    <a:gd name="T17" fmla="*/ 258 h 2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92"/>
                    <a:gd name="T28" fmla="*/ 0 h 258"/>
                    <a:gd name="T29" fmla="*/ 492 w 492"/>
                    <a:gd name="T30" fmla="*/ 258 h 2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92" h="258">
                      <a:moveTo>
                        <a:pt x="104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364" y="0"/>
                      </a:lnTo>
                      <a:lnTo>
                        <a:pt x="492" y="218"/>
                      </a:lnTo>
                      <a:lnTo>
                        <a:pt x="190" y="218"/>
                      </a:lnTo>
                      <a:lnTo>
                        <a:pt x="146" y="128"/>
                      </a:lnTo>
                      <a:lnTo>
                        <a:pt x="80" y="162"/>
                      </a:lnTo>
                      <a:lnTo>
                        <a:pt x="104" y="25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402" name="Rectangle 94"/>
                <p:cNvSpPr>
                  <a:spLocks noChangeAspect="1" noChangeArrowheads="1"/>
                </p:cNvSpPr>
                <p:nvPr/>
              </p:nvSpPr>
              <p:spPr bwMode="auto">
                <a:xfrm rot="-2040000">
                  <a:off x="2198" y="2475"/>
                  <a:ext cx="62" cy="6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900"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351" name="Block Arc 350"/>
            <p:cNvSpPr/>
            <p:nvPr/>
          </p:nvSpPr>
          <p:spPr>
            <a:xfrm>
              <a:off x="5587628" y="3171193"/>
              <a:ext cx="1097904" cy="1097033"/>
            </a:xfrm>
            <a:prstGeom prst="blockArc">
              <a:avLst>
                <a:gd name="adj1" fmla="val 11067651"/>
                <a:gd name="adj2" fmla="val 10455262"/>
                <a:gd name="adj3" fmla="val 3178"/>
              </a:avLst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4997428" y="3636796"/>
              <a:ext cx="634626" cy="159450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5060890" y="3655928"/>
              <a:ext cx="615585" cy="1211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358" name="Oval 357"/>
            <p:cNvSpPr>
              <a:spLocks noChangeArrowheads="1"/>
            </p:cNvSpPr>
            <p:nvPr/>
          </p:nvSpPr>
          <p:spPr bwMode="auto">
            <a:xfrm>
              <a:off x="5200508" y="3694197"/>
              <a:ext cx="44422" cy="446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316" name="Text Box 113"/>
          <p:cNvSpPr txBox="1">
            <a:spLocks noChangeAspect="1" noChangeArrowheads="1"/>
          </p:cNvSpPr>
          <p:nvPr/>
        </p:nvSpPr>
        <p:spPr bwMode="auto">
          <a:xfrm flipH="1">
            <a:off x="4427538" y="1035050"/>
            <a:ext cx="6969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800">
                <a:solidFill>
                  <a:srgbClr val="FF0000"/>
                </a:solidFill>
                <a:latin typeface="Comic Sans MS" pitchFamily="66" charset="0"/>
              </a:rPr>
              <a:t>27.55 GeV </a:t>
            </a:r>
          </a:p>
        </p:txBody>
      </p:sp>
      <p:sp>
        <p:nvSpPr>
          <p:cNvPr id="317" name="Arc 316"/>
          <p:cNvSpPr>
            <a:spLocks/>
          </p:cNvSpPr>
          <p:nvPr/>
        </p:nvSpPr>
        <p:spPr bwMode="auto">
          <a:xfrm rot="3600000">
            <a:off x="6931026" y="2528887"/>
            <a:ext cx="209550" cy="155575"/>
          </a:xfrm>
          <a:custGeom>
            <a:avLst/>
            <a:gdLst>
              <a:gd name="T0" fmla="*/ 104775 w 209550"/>
              <a:gd name="T1" fmla="*/ 0 h 155575"/>
              <a:gd name="T2" fmla="*/ 191627 w 209550"/>
              <a:gd name="T3" fmla="*/ 34278 h 155575"/>
              <a:gd name="T4" fmla="*/ 178604 w 209550"/>
              <a:gd name="T5" fmla="*/ 132983 h 155575"/>
              <a:gd name="T6" fmla="*/ 90939 w 209550"/>
              <a:gd name="T7" fmla="*/ 154895 h 1555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550" h="155575" stroke="0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  <a:lnTo>
                  <a:pt x="104775" y="77788"/>
                </a:lnTo>
                <a:lnTo>
                  <a:pt x="104775" y="0"/>
                </a:lnTo>
                <a:close/>
              </a:path>
              <a:path w="209550" h="155575" fill="none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24" name="Arc 323"/>
          <p:cNvSpPr>
            <a:spLocks noChangeAspect="1"/>
          </p:cNvSpPr>
          <p:nvPr/>
        </p:nvSpPr>
        <p:spPr bwMode="auto">
          <a:xfrm rot="577047">
            <a:off x="2439988" y="757238"/>
            <a:ext cx="4530725" cy="3879850"/>
          </a:xfrm>
          <a:custGeom>
            <a:avLst/>
            <a:gdLst>
              <a:gd name="T0" fmla="*/ 1913668 w 4530725"/>
              <a:gd name="T1" fmla="*/ 23521 h 3879850"/>
              <a:gd name="T2" fmla="*/ 4109435 w 4530725"/>
              <a:gd name="T3" fmla="*/ 813172 h 387985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30725" h="3879850" stroke="0">
                <a:moveTo>
                  <a:pt x="1913668" y="23521"/>
                </a:moveTo>
                <a:cubicBezTo>
                  <a:pt x="2761149" y="-90531"/>
                  <a:pt x="3611157" y="215153"/>
                  <a:pt x="4109435" y="813172"/>
                </a:cubicBezTo>
                <a:lnTo>
                  <a:pt x="2265363" y="1939925"/>
                </a:lnTo>
                <a:lnTo>
                  <a:pt x="1913668" y="23521"/>
                </a:lnTo>
                <a:close/>
              </a:path>
              <a:path w="4530725" h="3879850" fill="none">
                <a:moveTo>
                  <a:pt x="1913668" y="23521"/>
                </a:moveTo>
                <a:cubicBezTo>
                  <a:pt x="2761149" y="-90531"/>
                  <a:pt x="3611157" y="215153"/>
                  <a:pt x="4109435" y="813172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grpSp>
        <p:nvGrpSpPr>
          <p:cNvPr id="135" name="Group 1"/>
          <p:cNvGrpSpPr>
            <a:grpSpLocks/>
          </p:cNvGrpSpPr>
          <p:nvPr/>
        </p:nvGrpSpPr>
        <p:grpSpPr bwMode="auto">
          <a:xfrm rot="3600000">
            <a:off x="4110831" y="845345"/>
            <a:ext cx="3806825" cy="2284412"/>
            <a:chOff x="1719314" y="51753"/>
            <a:chExt cx="3806676" cy="2284552"/>
          </a:xfrm>
        </p:grpSpPr>
        <p:sp>
          <p:nvSpPr>
            <p:cNvPr id="53385" name="Text Box 19"/>
            <p:cNvSpPr txBox="1">
              <a:spLocks noChangeArrowheads="1"/>
            </p:cNvSpPr>
            <p:nvPr/>
          </p:nvSpPr>
          <p:spPr bwMode="auto">
            <a:xfrm>
              <a:off x="4723544" y="51753"/>
              <a:ext cx="8024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Beam </a:t>
              </a:r>
            </a:p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dump</a:t>
              </a:r>
            </a:p>
          </p:txBody>
        </p:sp>
        <p:sp>
          <p:nvSpPr>
            <p:cNvPr id="53386" name="Text Box 19"/>
            <p:cNvSpPr txBox="1">
              <a:spLocks noChangeArrowheads="1"/>
            </p:cNvSpPr>
            <p:nvPr/>
          </p:nvSpPr>
          <p:spPr bwMode="auto">
            <a:xfrm>
              <a:off x="3457810" y="99167"/>
              <a:ext cx="7691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Polarized </a:t>
              </a:r>
            </a:p>
            <a:p>
              <a:pPr eaLnBrk="0" hangingPunct="0"/>
              <a:r>
                <a:rPr lang="en-US" sz="1000">
                  <a:solidFill>
                    <a:srgbClr val="3366FF"/>
                  </a:solidFill>
                  <a:latin typeface="Comic Sans MS" pitchFamily="66" charset="0"/>
                </a:rPr>
                <a:t>e-gun</a:t>
              </a:r>
            </a:p>
          </p:txBody>
        </p:sp>
        <p:sp>
          <p:nvSpPr>
            <p:cNvPr id="152" name="Can 151"/>
            <p:cNvSpPr>
              <a:spLocks noChangeArrowheads="1"/>
            </p:cNvSpPr>
            <p:nvPr/>
          </p:nvSpPr>
          <p:spPr bwMode="auto">
            <a:xfrm rot="-5400000">
              <a:off x="4625333" y="353771"/>
              <a:ext cx="157172" cy="179380"/>
            </a:xfrm>
            <a:prstGeom prst="can">
              <a:avLst>
                <a:gd name="adj" fmla="val 24998"/>
              </a:avLst>
            </a:prstGeom>
            <a:solidFill>
              <a:srgbClr val="C0504D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469" name="Freeform 468"/>
            <p:cNvSpPr>
              <a:spLocks/>
            </p:cNvSpPr>
            <p:nvPr/>
          </p:nvSpPr>
          <p:spPr bwMode="auto">
            <a:xfrm rot="21439852" flipH="1">
              <a:off x="4087402" y="426452"/>
              <a:ext cx="261928" cy="122244"/>
            </a:xfrm>
            <a:custGeom>
              <a:avLst/>
              <a:gdLst>
                <a:gd name="T0" fmla="*/ 0 w 323850"/>
                <a:gd name="T1" fmla="*/ 113104 h 113242"/>
                <a:gd name="T2" fmla="*/ 112989 w 323850"/>
                <a:gd name="T3" fmla="*/ 106249 h 113242"/>
                <a:gd name="T4" fmla="*/ 154075 w 323850"/>
                <a:gd name="T5" fmla="*/ 17137 h 113242"/>
                <a:gd name="T6" fmla="*/ 261928 w 323850"/>
                <a:gd name="T7" fmla="*/ 3427 h 1132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3850" h="113242">
                  <a:moveTo>
                    <a:pt x="0" y="104775"/>
                  </a:moveTo>
                  <a:cubicBezTo>
                    <a:pt x="53975" y="109008"/>
                    <a:pt x="107950" y="113242"/>
                    <a:pt x="139700" y="98425"/>
                  </a:cubicBezTo>
                  <a:cubicBezTo>
                    <a:pt x="171450" y="83608"/>
                    <a:pt x="159808" y="31750"/>
                    <a:pt x="190500" y="15875"/>
                  </a:cubicBezTo>
                  <a:cubicBezTo>
                    <a:pt x="221192" y="0"/>
                    <a:pt x="323850" y="3175"/>
                    <a:pt x="323850" y="3175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0" name="Freeform 469"/>
            <p:cNvSpPr>
              <a:spLocks/>
            </p:cNvSpPr>
            <p:nvPr/>
          </p:nvSpPr>
          <p:spPr bwMode="auto">
            <a:xfrm rot="-160148">
              <a:off x="4334656" y="455028"/>
              <a:ext cx="288914" cy="85730"/>
            </a:xfrm>
            <a:custGeom>
              <a:avLst/>
              <a:gdLst>
                <a:gd name="T0" fmla="*/ 0 w 323850"/>
                <a:gd name="T1" fmla="*/ 79320 h 113242"/>
                <a:gd name="T2" fmla="*/ 124630 w 323850"/>
                <a:gd name="T3" fmla="*/ 74513 h 113242"/>
                <a:gd name="T4" fmla="*/ 169949 w 323850"/>
                <a:gd name="T5" fmla="*/ 12018 h 113242"/>
                <a:gd name="T6" fmla="*/ 288914 w 323850"/>
                <a:gd name="T7" fmla="*/ 2404 h 1132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3850" h="113242">
                  <a:moveTo>
                    <a:pt x="0" y="104775"/>
                  </a:moveTo>
                  <a:cubicBezTo>
                    <a:pt x="53975" y="109008"/>
                    <a:pt x="107950" y="113242"/>
                    <a:pt x="139700" y="98425"/>
                  </a:cubicBezTo>
                  <a:cubicBezTo>
                    <a:pt x="171450" y="83608"/>
                    <a:pt x="159808" y="31750"/>
                    <a:pt x="190500" y="15875"/>
                  </a:cubicBezTo>
                  <a:cubicBezTo>
                    <a:pt x="221192" y="0"/>
                    <a:pt x="323850" y="3175"/>
                    <a:pt x="323850" y="3175"/>
                  </a:cubicBezTo>
                </a:path>
              </a:pathLst>
            </a:custGeom>
            <a:noFill/>
            <a:ln w="127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1" name="Oval 470"/>
            <p:cNvSpPr>
              <a:spLocks noChangeArrowheads="1"/>
            </p:cNvSpPr>
            <p:nvPr/>
          </p:nvSpPr>
          <p:spPr bwMode="auto">
            <a:xfrm rot="-5560148">
              <a:off x="3988752" y="389715"/>
              <a:ext cx="169873" cy="8730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800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3391" name="Text Box 113"/>
            <p:cNvSpPr txBox="1">
              <a:spLocks noChangeAspect="1" noChangeArrowheads="1"/>
            </p:cNvSpPr>
            <p:nvPr/>
          </p:nvSpPr>
          <p:spPr bwMode="auto">
            <a:xfrm flipH="1">
              <a:off x="4089908" y="160876"/>
              <a:ext cx="63996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FF0000"/>
                  </a:solidFill>
                  <a:latin typeface="Comic Sans MS" pitchFamily="66" charset="0"/>
                </a:rPr>
                <a:t>0.6  GeV </a:t>
              </a:r>
            </a:p>
          </p:txBody>
        </p:sp>
        <p:cxnSp>
          <p:nvCxnSpPr>
            <p:cNvPr id="334" name="Straight Connector 333"/>
            <p:cNvCxnSpPr>
              <a:cxnSpLocks noChangeShapeType="1"/>
              <a:stCxn id="324" idx="0"/>
              <a:endCxn id="348" idx="2"/>
            </p:cNvCxnSpPr>
            <p:nvPr/>
          </p:nvCxnSpPr>
          <p:spPr bwMode="auto">
            <a:xfrm rot="18000000" flipH="1">
              <a:off x="1395947" y="2011132"/>
              <a:ext cx="647740" cy="15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343" name="Straight Connector 342"/>
          <p:cNvCxnSpPr>
            <a:cxnSpLocks noChangeShapeType="1"/>
            <a:stCxn id="317" idx="0"/>
          </p:cNvCxnSpPr>
          <p:nvPr/>
        </p:nvCxnSpPr>
        <p:spPr bwMode="auto">
          <a:xfrm rot="16200000" flipV="1">
            <a:off x="6561138" y="2027238"/>
            <a:ext cx="684212" cy="3984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7" name="Arc 346"/>
          <p:cNvSpPr>
            <a:spLocks/>
          </p:cNvSpPr>
          <p:nvPr/>
        </p:nvSpPr>
        <p:spPr bwMode="auto">
          <a:xfrm rot="7200000">
            <a:off x="1631951" y="2484437"/>
            <a:ext cx="209550" cy="155575"/>
          </a:xfrm>
          <a:custGeom>
            <a:avLst/>
            <a:gdLst>
              <a:gd name="T0" fmla="*/ 104775 w 209550"/>
              <a:gd name="T1" fmla="*/ 0 h 155575"/>
              <a:gd name="T2" fmla="*/ 191627 w 209550"/>
              <a:gd name="T3" fmla="*/ 34278 h 155575"/>
              <a:gd name="T4" fmla="*/ 178604 w 209550"/>
              <a:gd name="T5" fmla="*/ 132983 h 155575"/>
              <a:gd name="T6" fmla="*/ 90939 w 209550"/>
              <a:gd name="T7" fmla="*/ 154895 h 1555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550" h="155575" stroke="0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  <a:lnTo>
                  <a:pt x="104775" y="77788"/>
                </a:lnTo>
                <a:lnTo>
                  <a:pt x="104775" y="0"/>
                </a:lnTo>
                <a:close/>
              </a:path>
              <a:path w="209550" h="155575" fill="none">
                <a:moveTo>
                  <a:pt x="104775" y="0"/>
                </a:moveTo>
                <a:cubicBezTo>
                  <a:pt x="139600" y="0"/>
                  <a:pt x="172149" y="12846"/>
                  <a:pt x="191627" y="34278"/>
                </a:cubicBezTo>
                <a:cubicBezTo>
                  <a:pt x="219762" y="65235"/>
                  <a:pt x="214296" y="106668"/>
                  <a:pt x="178604" y="132983"/>
                </a:cubicBezTo>
                <a:cubicBezTo>
                  <a:pt x="155542" y="149987"/>
                  <a:pt x="123156" y="158081"/>
                  <a:pt x="90939" y="154895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348" name="Arc 347"/>
          <p:cNvSpPr>
            <a:spLocks noChangeAspect="1"/>
          </p:cNvSpPr>
          <p:nvPr/>
        </p:nvSpPr>
        <p:spPr bwMode="auto">
          <a:xfrm rot="-3000000">
            <a:off x="1443831" y="946944"/>
            <a:ext cx="4530725" cy="3881438"/>
          </a:xfrm>
          <a:custGeom>
            <a:avLst/>
            <a:gdLst>
              <a:gd name="T0" fmla="*/ 1913528 w 4530725"/>
              <a:gd name="T1" fmla="*/ 23549 h 3881438"/>
              <a:gd name="T2" fmla="*/ 4109690 w 4530725"/>
              <a:gd name="T3" fmla="*/ 813810 h 388143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30725" h="3881438" stroke="0">
                <a:moveTo>
                  <a:pt x="1913528" y="23549"/>
                </a:moveTo>
                <a:cubicBezTo>
                  <a:pt x="2761207" y="-90623"/>
                  <a:pt x="3611426" y="215317"/>
                  <a:pt x="4109690" y="813810"/>
                </a:cubicBezTo>
                <a:lnTo>
                  <a:pt x="2265363" y="1940719"/>
                </a:lnTo>
                <a:lnTo>
                  <a:pt x="1913528" y="23549"/>
                </a:lnTo>
                <a:close/>
              </a:path>
              <a:path w="4530725" h="3881438" fill="none">
                <a:moveTo>
                  <a:pt x="1913528" y="23549"/>
                </a:moveTo>
                <a:cubicBezTo>
                  <a:pt x="2761207" y="-90623"/>
                  <a:pt x="3611426" y="215317"/>
                  <a:pt x="4109690" y="813810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368" name="Straight Connector 367"/>
          <p:cNvCxnSpPr>
            <a:cxnSpLocks noChangeShapeType="1"/>
            <a:stCxn id="347" idx="2"/>
            <a:endCxn id="348" idx="0"/>
          </p:cNvCxnSpPr>
          <p:nvPr/>
        </p:nvCxnSpPr>
        <p:spPr bwMode="auto">
          <a:xfrm rot="5400000" flipH="1" flipV="1">
            <a:off x="1551781" y="2048669"/>
            <a:ext cx="587375" cy="3381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74" name="Freeform 373"/>
          <p:cNvSpPr>
            <a:spLocks/>
          </p:cNvSpPr>
          <p:nvPr/>
        </p:nvSpPr>
        <p:spPr bwMode="auto">
          <a:xfrm rot="-6190570" flipH="1" flipV="1">
            <a:off x="6961187" y="3606801"/>
            <a:ext cx="588963" cy="131762"/>
          </a:xfrm>
          <a:custGeom>
            <a:avLst/>
            <a:gdLst>
              <a:gd name="T0" fmla="*/ 0 w 796066"/>
              <a:gd name="T1" fmla="*/ 0 h 268941"/>
              <a:gd name="T2" fmla="*/ 350194 w 796066"/>
              <a:gd name="T3" fmla="*/ 42164 h 268941"/>
              <a:gd name="T4" fmla="*/ 588963 w 796066"/>
              <a:gd name="T5" fmla="*/ 131762 h 268941"/>
              <a:gd name="T6" fmla="*/ 588963 w 796066"/>
              <a:gd name="T7" fmla="*/ 131762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254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51" name="Freeform 450"/>
          <p:cNvSpPr>
            <a:spLocks/>
          </p:cNvSpPr>
          <p:nvPr/>
        </p:nvSpPr>
        <p:spPr bwMode="auto">
          <a:xfrm rot="9050523" flipV="1">
            <a:off x="2446338" y="1066800"/>
            <a:ext cx="588962" cy="46038"/>
          </a:xfrm>
          <a:custGeom>
            <a:avLst/>
            <a:gdLst>
              <a:gd name="T0" fmla="*/ 0 w 796066"/>
              <a:gd name="T1" fmla="*/ 0 h 268941"/>
              <a:gd name="T2" fmla="*/ 350193 w 796066"/>
              <a:gd name="T3" fmla="*/ 14732 h 268941"/>
              <a:gd name="T4" fmla="*/ 588962 w 796066"/>
              <a:gd name="T5" fmla="*/ 46038 h 268941"/>
              <a:gd name="T6" fmla="*/ 588962 w 796066"/>
              <a:gd name="T7" fmla="*/ 46038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456" name="Freeform 455"/>
          <p:cNvSpPr>
            <a:spLocks/>
          </p:cNvSpPr>
          <p:nvPr/>
        </p:nvSpPr>
        <p:spPr bwMode="auto">
          <a:xfrm rot="12458037" flipV="1">
            <a:off x="5335588" y="814388"/>
            <a:ext cx="587375" cy="46037"/>
          </a:xfrm>
          <a:custGeom>
            <a:avLst/>
            <a:gdLst>
              <a:gd name="T0" fmla="*/ 0 w 796066"/>
              <a:gd name="T1" fmla="*/ 0 h 268941"/>
              <a:gd name="T2" fmla="*/ 349250 w 796066"/>
              <a:gd name="T3" fmla="*/ 14732 h 268941"/>
              <a:gd name="T4" fmla="*/ 587375 w 796066"/>
              <a:gd name="T5" fmla="*/ 46037 h 268941"/>
              <a:gd name="T6" fmla="*/ 587375 w 796066"/>
              <a:gd name="T7" fmla="*/ 46037 h 26894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96066" h="268941">
                <a:moveTo>
                  <a:pt x="0" y="0"/>
                </a:moveTo>
                <a:cubicBezTo>
                  <a:pt x="170329" y="20619"/>
                  <a:pt x="340658" y="41238"/>
                  <a:pt x="473336" y="86061"/>
                </a:cubicBezTo>
                <a:cubicBezTo>
                  <a:pt x="606014" y="130884"/>
                  <a:pt x="796066" y="268941"/>
                  <a:pt x="796066" y="268941"/>
                </a:cubicBezTo>
              </a:path>
            </a:pathLst>
          </a:custGeom>
          <a:noFill/>
          <a:ln w="12700" cap="flat" cmpd="sng">
            <a:solidFill>
              <a:srgbClr val="DD0000"/>
            </a:solidFill>
            <a:prstDash val="solid"/>
            <a:round/>
            <a:headEnd type="triangl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cxnSp>
        <p:nvCxnSpPr>
          <p:cNvPr id="109" name="Straight Connector 108"/>
          <p:cNvCxnSpPr>
            <a:stCxn id="348" idx="2"/>
            <a:endCxn id="324" idx="0"/>
          </p:cNvCxnSpPr>
          <p:nvPr/>
        </p:nvCxnSpPr>
        <p:spPr>
          <a:xfrm flipV="1">
            <a:off x="4030663" y="747713"/>
            <a:ext cx="647700" cy="3175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6" name="Group 102"/>
          <p:cNvGrpSpPr>
            <a:grpSpLocks/>
          </p:cNvGrpSpPr>
          <p:nvPr/>
        </p:nvGrpSpPr>
        <p:grpSpPr bwMode="auto">
          <a:xfrm rot="3600000" flipV="1">
            <a:off x="6883400" y="2232026"/>
            <a:ext cx="123825" cy="107950"/>
            <a:chOff x="1348913" y="1142862"/>
            <a:chExt cx="190276" cy="155817"/>
          </a:xfrm>
        </p:grpSpPr>
        <p:sp>
          <p:nvSpPr>
            <p:cNvPr id="335" name="Oval 115"/>
            <p:cNvSpPr>
              <a:spLocks noChangeArrowheads="1"/>
            </p:cNvSpPr>
            <p:nvPr/>
          </p:nvSpPr>
          <p:spPr bwMode="auto">
            <a:xfrm flipH="1">
              <a:off x="1477068" y="1129102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2" name="Oval 116"/>
            <p:cNvSpPr>
              <a:spLocks noChangeArrowheads="1"/>
            </p:cNvSpPr>
            <p:nvPr/>
          </p:nvSpPr>
          <p:spPr bwMode="auto">
            <a:xfrm flipH="1">
              <a:off x="1429446" y="1134422"/>
              <a:ext cx="51227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6" name="Oval 117"/>
            <p:cNvSpPr>
              <a:spLocks noChangeAspect="1" noChangeArrowheads="1"/>
            </p:cNvSpPr>
            <p:nvPr/>
          </p:nvSpPr>
          <p:spPr bwMode="auto">
            <a:xfrm flipH="1">
              <a:off x="1380844" y="1128367"/>
              <a:ext cx="53668" cy="1581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  <p:sp>
          <p:nvSpPr>
            <p:cNvPr id="349" name="Oval 118"/>
            <p:cNvSpPr>
              <a:spLocks noChangeArrowheads="1"/>
            </p:cNvSpPr>
            <p:nvPr/>
          </p:nvSpPr>
          <p:spPr bwMode="auto">
            <a:xfrm flipH="1">
              <a:off x="1340616" y="1131664"/>
              <a:ext cx="53668" cy="1581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mic Sans MS"/>
                <a:ea typeface="+mn-ea"/>
                <a:cs typeface="Comic Sans MS"/>
              </a:endParaRPr>
            </a:p>
          </p:txBody>
        </p:sp>
      </p:grpSp>
      <p:sp>
        <p:nvSpPr>
          <p:cNvPr id="53329" name="TextBox 12"/>
          <p:cNvSpPr txBox="1">
            <a:spLocks noChangeArrowheads="1"/>
          </p:cNvSpPr>
          <p:nvPr/>
        </p:nvSpPr>
        <p:spPr bwMode="auto">
          <a:xfrm>
            <a:off x="8178800" y="3327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53362" name="Text Box 113"/>
          <p:cNvSpPr txBox="1">
            <a:spLocks noChangeAspect="1" noChangeArrowheads="1"/>
          </p:cNvSpPr>
          <p:nvPr/>
        </p:nvSpPr>
        <p:spPr bwMode="auto">
          <a:xfrm flipH="1">
            <a:off x="5329238" y="2500313"/>
            <a:ext cx="7143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0.9183 Eo </a:t>
            </a:r>
          </a:p>
        </p:txBody>
      </p:sp>
      <p:sp>
        <p:nvSpPr>
          <p:cNvPr id="53363" name="Text Box 117"/>
          <p:cNvSpPr txBox="1">
            <a:spLocks noChangeAspect="1" noChangeArrowheads="1"/>
          </p:cNvSpPr>
          <p:nvPr/>
        </p:nvSpPr>
        <p:spPr bwMode="auto">
          <a:xfrm flipH="1">
            <a:off x="5332413" y="2849563"/>
            <a:ext cx="7318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0.7550 Eo </a:t>
            </a:r>
          </a:p>
        </p:txBody>
      </p:sp>
      <p:sp>
        <p:nvSpPr>
          <p:cNvPr id="53364" name="Text Box 118"/>
          <p:cNvSpPr txBox="1">
            <a:spLocks noChangeAspect="1" noChangeArrowheads="1"/>
          </p:cNvSpPr>
          <p:nvPr/>
        </p:nvSpPr>
        <p:spPr bwMode="auto">
          <a:xfrm flipH="1">
            <a:off x="5329238" y="3167063"/>
            <a:ext cx="7143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0.5917 Eo</a:t>
            </a:r>
          </a:p>
        </p:txBody>
      </p:sp>
      <p:sp>
        <p:nvSpPr>
          <p:cNvPr id="53365" name="Text Box 119"/>
          <p:cNvSpPr txBox="1">
            <a:spLocks noChangeAspect="1" noChangeArrowheads="1"/>
          </p:cNvSpPr>
          <p:nvPr/>
        </p:nvSpPr>
        <p:spPr bwMode="auto">
          <a:xfrm flipH="1">
            <a:off x="5360988" y="3517900"/>
            <a:ext cx="7334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0.4286 Eo</a:t>
            </a:r>
          </a:p>
        </p:txBody>
      </p:sp>
      <p:sp>
        <p:nvSpPr>
          <p:cNvPr id="53366" name="Text Box 113"/>
          <p:cNvSpPr txBox="1">
            <a:spLocks noChangeAspect="1" noChangeArrowheads="1"/>
          </p:cNvSpPr>
          <p:nvPr/>
        </p:nvSpPr>
        <p:spPr bwMode="auto">
          <a:xfrm flipH="1">
            <a:off x="5381625" y="4195763"/>
            <a:ext cx="730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0.1017  Eo</a:t>
            </a:r>
          </a:p>
        </p:txBody>
      </p:sp>
      <p:sp>
        <p:nvSpPr>
          <p:cNvPr id="53367" name="Text Box 119"/>
          <p:cNvSpPr txBox="1">
            <a:spLocks noChangeAspect="1" noChangeArrowheads="1"/>
          </p:cNvSpPr>
          <p:nvPr/>
        </p:nvSpPr>
        <p:spPr bwMode="auto">
          <a:xfrm flipH="1">
            <a:off x="5380038" y="3889375"/>
            <a:ext cx="7334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0.2650 Eo</a:t>
            </a:r>
          </a:p>
        </p:txBody>
      </p:sp>
      <p:sp>
        <p:nvSpPr>
          <p:cNvPr id="53368" name="Text Box 113"/>
          <p:cNvSpPr txBox="1">
            <a:spLocks noChangeAspect="1" noChangeArrowheads="1"/>
          </p:cNvSpPr>
          <p:nvPr/>
        </p:nvSpPr>
        <p:spPr bwMode="auto">
          <a:xfrm>
            <a:off x="3367088" y="2973388"/>
            <a:ext cx="784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0.8367 Eo </a:t>
            </a:r>
          </a:p>
        </p:txBody>
      </p:sp>
      <p:sp>
        <p:nvSpPr>
          <p:cNvPr id="53369" name="Text Box 117"/>
          <p:cNvSpPr txBox="1">
            <a:spLocks noChangeAspect="1" noChangeArrowheads="1"/>
          </p:cNvSpPr>
          <p:nvPr/>
        </p:nvSpPr>
        <p:spPr bwMode="auto">
          <a:xfrm>
            <a:off x="3325813" y="3292475"/>
            <a:ext cx="8223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0.6733 Eo </a:t>
            </a:r>
          </a:p>
        </p:txBody>
      </p:sp>
      <p:sp>
        <p:nvSpPr>
          <p:cNvPr id="53370" name="Text Box 118"/>
          <p:cNvSpPr txBox="1">
            <a:spLocks noChangeAspect="1" noChangeArrowheads="1"/>
          </p:cNvSpPr>
          <p:nvPr/>
        </p:nvSpPr>
        <p:spPr bwMode="auto">
          <a:xfrm>
            <a:off x="3313113" y="3630613"/>
            <a:ext cx="706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0.5100 Eo</a:t>
            </a:r>
          </a:p>
        </p:txBody>
      </p:sp>
      <p:sp>
        <p:nvSpPr>
          <p:cNvPr id="53371" name="Text Box 119"/>
          <p:cNvSpPr txBox="1">
            <a:spLocks noChangeAspect="1" noChangeArrowheads="1"/>
          </p:cNvSpPr>
          <p:nvPr/>
        </p:nvSpPr>
        <p:spPr bwMode="auto">
          <a:xfrm>
            <a:off x="3344863" y="3975100"/>
            <a:ext cx="7635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0.3467 Eo</a:t>
            </a:r>
          </a:p>
        </p:txBody>
      </p:sp>
      <p:sp>
        <p:nvSpPr>
          <p:cNvPr id="53372" name="Text Box 113"/>
          <p:cNvSpPr txBox="1">
            <a:spLocks noChangeAspect="1" noChangeArrowheads="1"/>
          </p:cNvSpPr>
          <p:nvPr/>
        </p:nvSpPr>
        <p:spPr bwMode="auto">
          <a:xfrm>
            <a:off x="3448050" y="2606675"/>
            <a:ext cx="3683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Eo</a:t>
            </a:r>
          </a:p>
        </p:txBody>
      </p:sp>
      <p:sp>
        <p:nvSpPr>
          <p:cNvPr id="53373" name="Text Box 119"/>
          <p:cNvSpPr txBox="1">
            <a:spLocks noChangeAspect="1" noChangeArrowheads="1"/>
          </p:cNvSpPr>
          <p:nvPr/>
        </p:nvSpPr>
        <p:spPr bwMode="auto">
          <a:xfrm>
            <a:off x="3384550" y="4333875"/>
            <a:ext cx="819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0.1833 Eo</a:t>
            </a:r>
          </a:p>
        </p:txBody>
      </p:sp>
      <p:sp>
        <p:nvSpPr>
          <p:cNvPr id="53374" name="Text Box 119"/>
          <p:cNvSpPr txBox="1">
            <a:spLocks noChangeAspect="1" noChangeArrowheads="1"/>
          </p:cNvSpPr>
          <p:nvPr/>
        </p:nvSpPr>
        <p:spPr bwMode="auto">
          <a:xfrm>
            <a:off x="5194300" y="447675"/>
            <a:ext cx="8191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900">
                <a:solidFill>
                  <a:srgbClr val="FF0000"/>
                </a:solidFill>
                <a:latin typeface="Comic Sans MS" pitchFamily="66" charset="0"/>
              </a:rPr>
              <a:t>0.02 Eo</a:t>
            </a:r>
          </a:p>
        </p:txBody>
      </p:sp>
      <p:sp>
        <p:nvSpPr>
          <p:cNvPr id="53375" name="Text Box 110"/>
          <p:cNvSpPr txBox="1">
            <a:spLocks noChangeArrowheads="1"/>
          </p:cNvSpPr>
          <p:nvPr/>
        </p:nvSpPr>
        <p:spPr bwMode="auto">
          <a:xfrm>
            <a:off x="609600" y="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err="1" smtClean="0">
                <a:latin typeface="+mj-lt"/>
              </a:rPr>
              <a:t>eRHIC</a:t>
            </a:r>
            <a:r>
              <a:rPr lang="en-US" sz="3600" dirty="0" smtClean="0">
                <a:latin typeface="+mj-lt"/>
              </a:rPr>
              <a:t> at BNL</a:t>
            </a:r>
            <a:endParaRPr lang="en-US" sz="3600" dirty="0">
              <a:latin typeface="+mj-lt"/>
            </a:endParaRPr>
          </a:p>
        </p:txBody>
      </p:sp>
      <p:sp>
        <p:nvSpPr>
          <p:cNvPr id="53376" name="Text Box 110"/>
          <p:cNvSpPr txBox="1">
            <a:spLocks noChangeArrowheads="1"/>
          </p:cNvSpPr>
          <p:nvPr/>
        </p:nvSpPr>
        <p:spPr bwMode="auto">
          <a:xfrm>
            <a:off x="0" y="5257800"/>
            <a:ext cx="22796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Initial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 ~ 5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GeV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algn="ctr" eaLnBrk="0" hangingPunct="0"/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Install additional RF cavities over time to reach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sz="1800" i="1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= 30 </a:t>
            </a:r>
            <a:r>
              <a:rPr lang="en-US" sz="1800" i="1" dirty="0" err="1" smtClean="0">
                <a:solidFill>
                  <a:srgbClr val="FF0000"/>
                </a:solidFill>
                <a:latin typeface="Comic Sans MS" pitchFamily="66" charset="0"/>
              </a:rPr>
              <a:t>GeV</a:t>
            </a:r>
            <a:r>
              <a:rPr lang="en-US" sz="1800" i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1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377" name="Text Box 110"/>
          <p:cNvSpPr txBox="1">
            <a:spLocks noChangeArrowheads="1"/>
          </p:cNvSpPr>
          <p:nvPr/>
        </p:nvSpPr>
        <p:spPr bwMode="auto">
          <a:xfrm>
            <a:off x="2901950" y="4608513"/>
            <a:ext cx="3644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</a:rPr>
              <a:t>All magnets </a:t>
            </a:r>
            <a:r>
              <a:rPr lang="en-US" sz="1400" i="1" dirty="0" smtClean="0">
                <a:solidFill>
                  <a:srgbClr val="0000FF"/>
                </a:solidFill>
                <a:latin typeface="Comic Sans MS" pitchFamily="66" charset="0"/>
              </a:rPr>
              <a:t>installed </a:t>
            </a:r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</a:rPr>
              <a:t>from </a:t>
            </a:r>
            <a:r>
              <a:rPr lang="en-US" sz="1400" i="1" dirty="0" smtClean="0">
                <a:solidFill>
                  <a:srgbClr val="0000FF"/>
                </a:solidFill>
                <a:latin typeface="Comic Sans MS" pitchFamily="66" charset="0"/>
              </a:rPr>
              <a:t>day one</a:t>
            </a:r>
            <a:endParaRPr lang="en-US" sz="14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3378" name="Picture 343" descr="hi_hat_inser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1720850"/>
            <a:ext cx="149225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379" name="Picture 3" descr="DSC_001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400000">
            <a:off x="7427446" y="1259353"/>
            <a:ext cx="2061508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" name="TextBox 338"/>
          <p:cNvSpPr txBox="1"/>
          <p:nvPr/>
        </p:nvSpPr>
        <p:spPr>
          <a:xfrm>
            <a:off x="6447711" y="5001161"/>
            <a:ext cx="2848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 ~5-20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 (30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 w/ reduced </a:t>
            </a:r>
            <a:r>
              <a:rPr lang="en-US" sz="2000" dirty="0" err="1" smtClean="0">
                <a:solidFill>
                  <a:schemeClr val="tx1"/>
                </a:solidFill>
              </a:rPr>
              <a:t>lumi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p</a:t>
            </a:r>
            <a:r>
              <a:rPr lang="en-US" sz="2000" dirty="0" smtClean="0">
                <a:solidFill>
                  <a:schemeClr val="tx1"/>
                </a:solidFill>
              </a:rPr>
              <a:t> 50-250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</a:t>
            </a:r>
            <a:r>
              <a:rPr lang="en-US" sz="2000" baseline="-25000" dirty="0" smtClean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 up to 100 </a:t>
            </a:r>
            <a:r>
              <a:rPr lang="en-US" sz="2000" dirty="0" err="1" smtClean="0">
                <a:solidFill>
                  <a:schemeClr val="tx1"/>
                </a:solidFill>
              </a:rPr>
              <a:t>GeV</a:t>
            </a:r>
            <a:r>
              <a:rPr lang="en-US" sz="2000" dirty="0" smtClean="0">
                <a:solidFill>
                  <a:schemeClr val="tx1"/>
                </a:solidFill>
              </a:rPr>
              <a:t>/n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6" name="Slide Number Placeholder 3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8135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Medium-Energy EIC at </a:t>
            </a:r>
            <a:r>
              <a:rPr lang="en-US" dirty="0" err="1" smtClean="0"/>
              <a:t>JLab</a:t>
            </a:r>
            <a:r>
              <a:rPr lang="en-US" dirty="0" smtClean="0"/>
              <a:t> (MEIC)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pic>
        <p:nvPicPr>
          <p:cNvPr id="2270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81088"/>
            <a:ext cx="55435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3601" y="16764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</a:t>
            </a:r>
            <a:r>
              <a:rPr lang="en-US" dirty="0" smtClean="0"/>
              <a:t>= 3-11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~100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baseline="-25000" dirty="0" smtClean="0"/>
              <a:t>A </a:t>
            </a:r>
            <a:r>
              <a:rPr lang="en-US" dirty="0" smtClean="0"/>
              <a:t>~50 </a:t>
            </a:r>
            <a:r>
              <a:rPr lang="en-US" dirty="0" err="1" smtClean="0"/>
              <a:t>GeV</a:t>
            </a:r>
            <a:r>
              <a:rPr lang="en-US" dirty="0" smtClean="0"/>
              <a:t>/n</a:t>
            </a:r>
          </a:p>
          <a:p>
            <a:endParaRPr lang="en-US" dirty="0" smtClean="0"/>
          </a:p>
          <a:p>
            <a:r>
              <a:rPr lang="en-US" dirty="0" smtClean="0"/>
              <a:t>Upgradable to high-energy machine: 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e</a:t>
            </a:r>
            <a:r>
              <a:rPr lang="en-US" dirty="0" smtClean="0"/>
              <a:t> ~20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</a:t>
            </a:r>
            <a:r>
              <a:rPr lang="en-US" baseline="-25000" dirty="0" err="1" smtClean="0"/>
              <a:t>p</a:t>
            </a:r>
            <a:r>
              <a:rPr lang="en-US" dirty="0" smtClean="0"/>
              <a:t> ~ 250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ChangeArrowheads="1"/>
          </p:cNvSpPr>
          <p:nvPr/>
        </p:nvSpPr>
        <p:spPr bwMode="auto">
          <a:xfrm>
            <a:off x="0" y="1524000"/>
            <a:ext cx="5105400" cy="487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 coverage and a new </a:t>
            </a:r>
            <a:br>
              <a:rPr lang="en-US" dirty="0" smtClean="0"/>
            </a:br>
            <a:r>
              <a:rPr lang="en-US" dirty="0" smtClean="0"/>
              <a:t>Electron-Ion Collider</a:t>
            </a:r>
            <a:endParaRPr lang="en-US" dirty="0"/>
          </a:p>
        </p:txBody>
      </p:sp>
      <p:sp>
        <p:nvSpPr>
          <p:cNvPr id="922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600200"/>
            <a:ext cx="3352800" cy="46482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600" dirty="0" smtClean="0"/>
              <a:t>Existing data over wide kinematic range for (unpolarized) lepton-proton collisions.</a:t>
            </a: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 smtClean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600" dirty="0" smtClean="0">
                <a:cs typeface="Times New Roman" pitchFamily="18" charset="0"/>
              </a:rPr>
              <a:t>Lots of unexplored territory for lepton-nucleus collisions</a:t>
            </a:r>
            <a:r>
              <a:rPr lang="en-US" sz="2600" dirty="0" smtClean="0"/>
              <a:t>!</a:t>
            </a: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>
              <a:sym typeface="Symbol" pitchFamily="18" charset="2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600" dirty="0"/>
          </a:p>
        </p:txBody>
      </p:sp>
      <p:pic>
        <p:nvPicPr>
          <p:cNvPr id="922631" name="Picture 7" descr="xq2plane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91124"/>
            <a:ext cx="4826000" cy="4570412"/>
          </a:xfrm>
          <a:prstGeom prst="rect">
            <a:avLst/>
          </a:prstGeom>
          <a:noFill/>
        </p:spPr>
      </p:pic>
      <p:pic>
        <p:nvPicPr>
          <p:cNvPr id="922632" name="Picture 8" descr="xq2plane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91124"/>
            <a:ext cx="4826000" cy="4570412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LANL HI review</a:t>
            </a:r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330" y="1676400"/>
            <a:ext cx="4873338" cy="454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21830" y="3352800"/>
            <a:ext cx="17043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EIC (20x100)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EIC (10x100)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GeV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10132" y="3886200"/>
            <a:ext cx="166468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05000" y="175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x-Q</a:t>
            </a:r>
            <a:r>
              <a:rPr lang="en-US" i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coverage for deep-inelastic scattering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4461808"/>
            <a:ext cx="3886200" cy="193899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Ultimate goal: Understand the nucleons and nuclei of the world around us in terms of their quark and gluon degrees of freedom</a:t>
            </a:r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262532" y="3733800"/>
            <a:ext cx="166468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400864" y="3581400"/>
            <a:ext cx="166468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999936" y="4191000"/>
            <a:ext cx="166468" cy="152400"/>
          </a:xfrm>
          <a:prstGeom prst="straightConnector1">
            <a:avLst/>
          </a:prstGeom>
          <a:ln w="19050">
            <a:solidFill>
              <a:srgbClr val="F7B3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833468" y="4358148"/>
            <a:ext cx="166468" cy="152400"/>
          </a:xfrm>
          <a:prstGeom prst="straightConnector1">
            <a:avLst/>
          </a:prstGeom>
          <a:ln w="19050">
            <a:solidFill>
              <a:srgbClr val="F7B3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681068" y="4510548"/>
            <a:ext cx="166468" cy="152400"/>
          </a:xfrm>
          <a:prstGeom prst="straightConnector1">
            <a:avLst/>
          </a:prstGeom>
          <a:ln w="19050">
            <a:solidFill>
              <a:srgbClr val="F7B3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Nuclear modification of </a:t>
            </a:r>
            <a:r>
              <a:rPr lang="en-US" dirty="0" err="1" smtClean="0"/>
              <a:t>pdfs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pic>
        <p:nvPicPr>
          <p:cNvPr id="2348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34" y="1143000"/>
            <a:ext cx="7767635" cy="328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rot="5400000" flipH="1" flipV="1">
            <a:off x="295130" y="2734548"/>
            <a:ext cx="21214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2368295" y="2722356"/>
            <a:ext cx="21214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 flipH="1" flipV="1">
            <a:off x="4501896" y="2722356"/>
            <a:ext cx="2121408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44481" y="4202808"/>
            <a:ext cx="330891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Lower limit of EIC range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5600700" y="3619500"/>
            <a:ext cx="685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04800" y="838200"/>
            <a:ext cx="259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JHEP 0904, 065 (2009)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5562600" y="2043112"/>
            <a:ext cx="1295400" cy="12954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4725650"/>
            <a:ext cx="731520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Rich and intriguing differences in partonic structure of nuclei compared to free nucleons, which vary with the linear momentum probed!  How are these differences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generated?? </a:t>
            </a:r>
          </a:p>
          <a:p>
            <a:pPr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Especially large uncertainties on gluon distribution in nuclei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5200" y="4546937"/>
            <a:ext cx="1676400" cy="147286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Study in detail at the EIC! 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59" name="Text Box 19"/>
          <p:cNvSpPr txBox="1">
            <a:spLocks noChangeArrowheads="1"/>
          </p:cNvSpPr>
          <p:nvPr/>
        </p:nvSpPr>
        <p:spPr bwMode="auto">
          <a:xfrm>
            <a:off x="4402138" y="1598640"/>
            <a:ext cx="4741862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600" dirty="0"/>
              <a:t>Access the gluons in DIS via </a:t>
            </a:r>
            <a:r>
              <a:rPr lang="en-US" sz="2600" dirty="0">
                <a:solidFill>
                  <a:srgbClr val="0000FF"/>
                </a:solidFill>
              </a:rPr>
              <a:t>scaling violations</a:t>
            </a:r>
            <a:r>
              <a:rPr lang="en-US" sz="2600" dirty="0"/>
              <a:t>:</a:t>
            </a:r>
          </a:p>
          <a:p>
            <a:pPr algn="l">
              <a:spcBef>
                <a:spcPct val="20000"/>
              </a:spcBef>
            </a:pPr>
            <a:r>
              <a:rPr lang="en-US" sz="2600" dirty="0"/>
              <a:t>dF</a:t>
            </a:r>
            <a:r>
              <a:rPr lang="en-US" sz="2600" baseline="-18000" dirty="0"/>
              <a:t>2</a:t>
            </a:r>
            <a:r>
              <a:rPr lang="en-US" sz="2600" dirty="0"/>
              <a:t>/dln</a:t>
            </a:r>
            <a:r>
              <a:rPr lang="en-US" sz="2600" i="1" dirty="0"/>
              <a:t>Q</a:t>
            </a:r>
            <a:r>
              <a:rPr lang="en-US" sz="2600" baseline="30000" dirty="0"/>
              <a:t>2</a:t>
            </a:r>
            <a:r>
              <a:rPr lang="en-US" sz="2600" dirty="0"/>
              <a:t> and linear DGLAP evolution in Q</a:t>
            </a:r>
            <a:r>
              <a:rPr lang="en-US" sz="2600" baseline="30000" dirty="0"/>
              <a:t>2</a:t>
            </a:r>
            <a:r>
              <a:rPr lang="en-US" sz="2600" dirty="0"/>
              <a:t> </a:t>
            </a:r>
            <a:r>
              <a:rPr lang="en-US" sz="2600" dirty="0" smtClean="0">
                <a:sym typeface="Wingdings" pitchFamily="2" charset="2"/>
              </a:rPr>
              <a:t> G</a:t>
            </a:r>
            <a:r>
              <a:rPr lang="en-US" sz="2600" dirty="0" smtClean="0">
                <a:sym typeface="Symbol" pitchFamily="18" charset="2"/>
              </a:rPr>
              <a:t>(</a:t>
            </a:r>
            <a:r>
              <a:rPr lang="en-US" sz="2600" i="1" dirty="0" smtClean="0">
                <a:sym typeface="Symbol" pitchFamily="18" charset="2"/>
              </a:rPr>
              <a:t>x</a:t>
            </a:r>
            <a:r>
              <a:rPr lang="en-US" sz="2600" dirty="0" smtClean="0">
                <a:sym typeface="Symbol" pitchFamily="18" charset="2"/>
              </a:rPr>
              <a:t>,</a:t>
            </a:r>
            <a:r>
              <a:rPr lang="en-US" sz="2600" i="1" dirty="0" smtClean="0">
                <a:sym typeface="Symbol" pitchFamily="18" charset="2"/>
              </a:rPr>
              <a:t>Q</a:t>
            </a:r>
            <a:r>
              <a:rPr lang="en-US" sz="2600" baseline="30000" dirty="0" smtClean="0">
                <a:sym typeface="Symbol" pitchFamily="18" charset="2"/>
              </a:rPr>
              <a:t>2</a:t>
            </a:r>
            <a:r>
              <a:rPr lang="en-US" sz="2600" dirty="0" smtClean="0">
                <a:sym typeface="Symbol" pitchFamily="18" charset="2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600" dirty="0" smtClean="0">
                <a:sym typeface="Symbol" pitchFamily="18" charset="2"/>
              </a:rPr>
              <a:t>OR</a:t>
            </a:r>
          </a:p>
          <a:p>
            <a:pPr algn="l">
              <a:spcBef>
                <a:spcPct val="20000"/>
              </a:spcBef>
            </a:pPr>
            <a:r>
              <a:rPr lang="en-US" sz="2600" dirty="0" smtClean="0">
                <a:sym typeface="Symbol" pitchFamily="18" charset="2"/>
              </a:rPr>
              <a:t>Via </a:t>
            </a:r>
            <a:r>
              <a:rPr lang="en-US" sz="2600" dirty="0" smtClean="0">
                <a:solidFill>
                  <a:srgbClr val="CC0099"/>
                </a:solidFill>
                <a:sym typeface="Symbol" pitchFamily="18" charset="2"/>
              </a:rPr>
              <a:t>F</a:t>
            </a:r>
            <a:r>
              <a:rPr lang="en-US" sz="2600" baseline="-25000" dirty="0" smtClean="0">
                <a:solidFill>
                  <a:srgbClr val="CC0099"/>
                </a:solidFill>
                <a:sym typeface="Symbol" pitchFamily="18" charset="2"/>
              </a:rPr>
              <a:t>L</a:t>
            </a:r>
            <a:r>
              <a:rPr lang="en-US" sz="2600" dirty="0" smtClean="0">
                <a:solidFill>
                  <a:srgbClr val="CC0099"/>
                </a:solidFill>
                <a:sym typeface="Symbol" pitchFamily="18" charset="2"/>
              </a:rPr>
              <a:t> structure function</a:t>
            </a:r>
          </a:p>
          <a:p>
            <a:pPr algn="l">
              <a:spcBef>
                <a:spcPct val="20000"/>
              </a:spcBef>
              <a:buFont typeface="Wingdings" pitchFamily="2" charset="2"/>
              <a:buChar char="à"/>
            </a:pPr>
            <a:r>
              <a:rPr lang="en-US" sz="2600" dirty="0" smtClean="0">
                <a:sym typeface="Wingdings" pitchFamily="2" charset="2"/>
              </a:rPr>
              <a:t>Requires measurements at several values of √s</a:t>
            </a:r>
          </a:p>
          <a:p>
            <a:pPr>
              <a:spcBef>
                <a:spcPct val="20000"/>
              </a:spcBef>
            </a:pPr>
            <a:r>
              <a:rPr lang="en-US" sz="2600" dirty="0" smtClean="0">
                <a:sym typeface="Wingdings" pitchFamily="2" charset="2"/>
              </a:rPr>
              <a:t>OR</a:t>
            </a:r>
          </a:p>
          <a:p>
            <a:pPr algn="l">
              <a:spcBef>
                <a:spcPct val="20000"/>
              </a:spcBef>
            </a:pPr>
            <a:r>
              <a:rPr lang="en-US" sz="2600" dirty="0" smtClean="0">
                <a:sym typeface="Wingdings" pitchFamily="2" charset="2"/>
              </a:rPr>
              <a:t>Via </a:t>
            </a:r>
            <a:r>
              <a:rPr lang="en-US" sz="2600" dirty="0" err="1" smtClean="0">
                <a:solidFill>
                  <a:srgbClr val="0000FF"/>
                </a:solidFill>
                <a:sym typeface="Wingdings" pitchFamily="2" charset="2"/>
              </a:rPr>
              <a:t>dihadron</a:t>
            </a:r>
            <a:r>
              <a:rPr lang="en-US" sz="2600" dirty="0" smtClean="0">
                <a:solidFill>
                  <a:srgbClr val="0000FF"/>
                </a:solidFill>
                <a:sym typeface="Wingdings" pitchFamily="2" charset="2"/>
              </a:rPr>
              <a:t> production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7467600" y="4686300"/>
          <a:ext cx="765175" cy="647700"/>
        </p:xfrm>
        <a:graphic>
          <a:graphicData uri="http://schemas.openxmlformats.org/presentationml/2006/ole">
            <p:oleObj spid="_x0000_s28679" name="Equation" r:id="rId4" imgW="495000" imgH="419040" progId="Equation.3">
              <p:embed/>
            </p:oleObj>
          </a:graphicData>
        </a:graphic>
      </p:graphicFrame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906250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sz="3600" dirty="0" smtClean="0"/>
              <a:t>Accessing gluons with an electroweak probe</a:t>
            </a:r>
            <a:endParaRPr lang="en-US" sz="3600" dirty="0"/>
          </a:p>
        </p:txBody>
      </p:sp>
      <p:pic>
        <p:nvPicPr>
          <p:cNvPr id="906252" name="Picture 12" descr="F2_Q2_x_NC_HER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752600"/>
            <a:ext cx="3479800" cy="50292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906253" name="Object 13"/>
          <p:cNvGraphicFramePr>
            <a:graphicFrameLocks noChangeAspect="1"/>
          </p:cNvGraphicFramePr>
          <p:nvPr/>
        </p:nvGraphicFramePr>
        <p:xfrm>
          <a:off x="1077913" y="793750"/>
          <a:ext cx="7038975" cy="882650"/>
        </p:xfrm>
        <a:graphic>
          <a:graphicData uri="http://schemas.openxmlformats.org/presentationml/2006/ole">
            <p:oleObj spid="_x0000_s28674" name="Equation" r:id="rId6" imgW="4051080" imgH="507960" progId="Equation.3">
              <p:embed/>
            </p:oleObj>
          </a:graphicData>
        </a:graphic>
      </p:graphicFrame>
      <p:grpSp>
        <p:nvGrpSpPr>
          <p:cNvPr id="2" name="Group 41"/>
          <p:cNvGrpSpPr/>
          <p:nvPr/>
        </p:nvGrpSpPr>
        <p:grpSpPr>
          <a:xfrm>
            <a:off x="4191000" y="2286000"/>
            <a:ext cx="4191000" cy="4005263"/>
            <a:chOff x="4267200" y="2057400"/>
            <a:chExt cx="4191000" cy="4005263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267200" y="2057400"/>
              <a:ext cx="4191000" cy="4005263"/>
              <a:chOff x="2736" y="1728"/>
              <a:chExt cx="2640" cy="2523"/>
            </a:xfrm>
          </p:grpSpPr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2736" y="1728"/>
                <a:ext cx="2640" cy="2523"/>
                <a:chOff x="2736" y="1797"/>
                <a:chExt cx="2640" cy="2523"/>
              </a:xfrm>
            </p:grpSpPr>
            <p:grpSp>
              <p:nvGrpSpPr>
                <p:cNvPr id="5" name="Group 3"/>
                <p:cNvGrpSpPr>
                  <a:grpSpLocks/>
                </p:cNvGrpSpPr>
                <p:nvPr/>
              </p:nvGrpSpPr>
              <p:grpSpPr bwMode="auto">
                <a:xfrm>
                  <a:off x="2736" y="1797"/>
                  <a:ext cx="2640" cy="2523"/>
                  <a:chOff x="2736" y="1797"/>
                  <a:chExt cx="2640" cy="2523"/>
                </a:xfrm>
              </p:grpSpPr>
              <p:grpSp>
                <p:nvGrpSpPr>
                  <p:cNvPr id="6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2736" y="1797"/>
                    <a:ext cx="2640" cy="2523"/>
                    <a:chOff x="2736" y="1797"/>
                    <a:chExt cx="2640" cy="2523"/>
                  </a:xfrm>
                </p:grpSpPr>
                <p:pic>
                  <p:nvPicPr>
                    <p:cNvPr id="36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736" y="1797"/>
                      <a:ext cx="2640" cy="25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sp>
                  <p:nvSpPr>
                    <p:cNvPr id="37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6" y="2874"/>
                      <a:ext cx="336" cy="1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3312"/>
                      <a:ext cx="336" cy="1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5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0" y="2352"/>
                    <a:ext cx="1372" cy="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sz="1800" dirty="0">
                        <a:solidFill>
                          <a:srgbClr val="CC0000"/>
                        </a:solidFill>
                        <a:latin typeface="Arial" pitchFamily="34" charset="0"/>
                      </a:rPr>
                      <a:t>Gluons dominate </a:t>
                    </a:r>
                  </a:p>
                  <a:p>
                    <a:pPr algn="l" eaLnBrk="1" hangingPunct="1"/>
                    <a:r>
                      <a:rPr lang="en-US" sz="1800" dirty="0">
                        <a:solidFill>
                          <a:srgbClr val="CC0000"/>
                        </a:solidFill>
                        <a:latin typeface="Arial" pitchFamily="34" charset="0"/>
                      </a:rPr>
                      <a:t>low-x wave function</a:t>
                    </a:r>
                  </a:p>
                </p:txBody>
              </p:sp>
            </p:grpSp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4800" y="2448"/>
                  <a:ext cx="192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8" name="Object 14"/>
              <p:cNvGraphicFramePr>
                <a:graphicFrameLocks noChangeAspect="1"/>
              </p:cNvGraphicFramePr>
              <p:nvPr/>
            </p:nvGraphicFramePr>
            <p:xfrm>
              <a:off x="3600" y="2715"/>
              <a:ext cx="720" cy="288"/>
            </p:xfrm>
            <a:graphic>
              <a:graphicData uri="http://schemas.openxmlformats.org/presentationml/2006/ole">
                <p:oleObj spid="_x0000_s28675" name="Equation" r:id="rId8" imgW="698400" imgH="279360" progId="Equation.3">
                  <p:embed/>
                </p:oleObj>
              </a:graphicData>
            </a:graphic>
          </p:graphicFrame>
          <p:graphicFrame>
            <p:nvGraphicFramePr>
              <p:cNvPr id="29" name="Object 15"/>
              <p:cNvGraphicFramePr>
                <a:graphicFrameLocks noChangeAspect="1"/>
              </p:cNvGraphicFramePr>
              <p:nvPr/>
            </p:nvGraphicFramePr>
            <p:xfrm>
              <a:off x="3264" y="3285"/>
              <a:ext cx="530" cy="227"/>
            </p:xfrm>
            <a:graphic>
              <a:graphicData uri="http://schemas.openxmlformats.org/presentationml/2006/ole">
                <p:oleObj spid="_x0000_s28676" name="Equation" r:id="rId9" imgW="647640" imgH="279360" progId="Equation.3">
                  <p:embed/>
                </p:oleObj>
              </a:graphicData>
            </a:graphic>
          </p:graphicFrame>
          <p:graphicFrame>
            <p:nvGraphicFramePr>
              <p:cNvPr id="30" name="Object 16"/>
              <p:cNvGraphicFramePr>
                <a:graphicFrameLocks noChangeAspect="1"/>
              </p:cNvGraphicFramePr>
              <p:nvPr/>
            </p:nvGraphicFramePr>
            <p:xfrm>
              <a:off x="4800" y="2283"/>
              <a:ext cx="251" cy="210"/>
            </p:xfrm>
            <a:graphic>
              <a:graphicData uri="http://schemas.openxmlformats.org/presentationml/2006/ole">
                <p:oleObj spid="_x0000_s28677" name="Equation" r:id="rId10" imgW="241200" imgH="203040" progId="Equation.3">
                  <p:embed/>
                </p:oleObj>
              </a:graphicData>
            </a:graphic>
          </p:graphicFrame>
          <p:graphicFrame>
            <p:nvGraphicFramePr>
              <p:cNvPr id="31" name="Object 17"/>
              <p:cNvGraphicFramePr>
                <a:graphicFrameLocks noChangeAspect="1"/>
              </p:cNvGraphicFramePr>
              <p:nvPr/>
            </p:nvGraphicFramePr>
            <p:xfrm>
              <a:off x="4704" y="3051"/>
              <a:ext cx="251" cy="210"/>
            </p:xfrm>
            <a:graphic>
              <a:graphicData uri="http://schemas.openxmlformats.org/presentationml/2006/ole">
                <p:oleObj spid="_x0000_s28678" name="Equation" r:id="rId11" imgW="241200" imgH="203040" progId="Equation.3">
                  <p:embed/>
                </p:oleObj>
              </a:graphicData>
            </a:graphic>
          </p:graphicFrame>
        </p:grp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6019800" y="3505200"/>
              <a:ext cx="762000" cy="6858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6778625" y="3548063"/>
              <a:ext cx="31115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000">
                  <a:solidFill>
                    <a:srgbClr val="FF0000"/>
                  </a:solidFill>
                </a:rPr>
                <a:t>!</a:t>
              </a:r>
            </a:p>
          </p:txBody>
        </p:sp>
      </p:grpSp>
      <p:pic>
        <p:nvPicPr>
          <p:cNvPr id="43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2286000"/>
            <a:ext cx="487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788947" y="3657600"/>
            <a:ext cx="26725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Arial" pitchFamily="34" charset="0"/>
              </a:rPr>
              <a:t>Gluons 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in fact dominate </a:t>
            </a:r>
            <a:endParaRPr lang="en-US" sz="1800" dirty="0">
              <a:solidFill>
                <a:srgbClr val="CC0000"/>
              </a:solidFill>
              <a:latin typeface="Arial" pitchFamily="34" charset="0"/>
            </a:endParaRPr>
          </a:p>
          <a:p>
            <a:pPr algn="l" eaLnBrk="1" hangingPunct="1"/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(not-so-)low-x wave </a:t>
            </a:r>
          </a:p>
          <a:p>
            <a:pPr algn="l" eaLnBrk="1" hangingPunct="1"/>
            <a:r>
              <a:rPr lang="en-US" dirty="0" smtClean="0">
                <a:solidFill>
                  <a:srgbClr val="CC0000"/>
                </a:solidFill>
                <a:latin typeface="Arial" pitchFamily="34" charset="0"/>
              </a:rPr>
              <a:t>f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unction for the proton!</a:t>
            </a:r>
            <a:endParaRPr lang="en-US" sz="1800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itle 187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Non-linear QCD and gluon saturation</a:t>
            </a:r>
            <a:endParaRPr lang="en-US" dirty="0"/>
          </a:p>
        </p:txBody>
      </p:sp>
      <p:sp>
        <p:nvSpPr>
          <p:cNvPr id="208" name="Content Placeholder 207"/>
          <p:cNvSpPr>
            <a:spLocks noGrp="1"/>
          </p:cNvSpPr>
          <p:nvPr>
            <p:ph idx="1"/>
          </p:nvPr>
        </p:nvSpPr>
        <p:spPr>
          <a:xfrm>
            <a:off x="304800" y="838200"/>
            <a:ext cx="39624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At small x, </a:t>
            </a:r>
            <a:r>
              <a:rPr lang="en-US" sz="2200" dirty="0" smtClean="0">
                <a:solidFill>
                  <a:srgbClr val="0000FF"/>
                </a:solidFill>
              </a:rPr>
              <a:t>linear</a:t>
            </a:r>
            <a:r>
              <a:rPr lang="en-US" sz="2200" dirty="0" smtClean="0"/>
              <a:t> (DGLAP or BFKL) evolution gives strongly rising g(x) </a:t>
            </a:r>
            <a:r>
              <a:rPr lang="en-US" sz="2200" dirty="0" smtClean="0">
                <a:sym typeface="Wingdings" pitchFamily="2" charset="2"/>
              </a:rPr>
              <a:t> Violation of Froissart </a:t>
            </a:r>
            <a:r>
              <a:rPr lang="en-US" sz="2200" dirty="0" err="1" smtClean="0">
                <a:sym typeface="Wingdings" pitchFamily="2" charset="2"/>
              </a:rPr>
              <a:t>unitarity</a:t>
            </a:r>
            <a:r>
              <a:rPr lang="en-US" sz="2200" dirty="0" smtClean="0">
                <a:sym typeface="Wingdings" pitchFamily="2" charset="2"/>
              </a:rPr>
              <a:t> bound</a:t>
            </a:r>
            <a:endParaRPr lang="en-US" sz="2200" dirty="0" smtClean="0"/>
          </a:p>
          <a:p>
            <a:r>
              <a:rPr lang="en-US" sz="2200" dirty="0" smtClean="0">
                <a:solidFill>
                  <a:srgbClr val="CC0099"/>
                </a:solidFill>
              </a:rPr>
              <a:t>Non-linear</a:t>
            </a:r>
            <a:r>
              <a:rPr lang="en-US" sz="2200" dirty="0" smtClean="0"/>
              <a:t> (BK/JIMWLK) evolution includes </a:t>
            </a:r>
            <a:r>
              <a:rPr lang="en-US" sz="2200" dirty="0" smtClean="0">
                <a:solidFill>
                  <a:srgbClr val="CC0099"/>
                </a:solidFill>
              </a:rPr>
              <a:t>recombination</a:t>
            </a:r>
            <a:r>
              <a:rPr lang="en-US" sz="2200" dirty="0" smtClean="0"/>
              <a:t> effects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rgbClr val="CC0099"/>
                </a:solidFill>
                <a:sym typeface="Wingdings" pitchFamily="2" charset="2"/>
              </a:rPr>
              <a:t>gluon saturation</a:t>
            </a:r>
            <a:endParaRPr lang="en-US" sz="2200" dirty="0">
              <a:solidFill>
                <a:srgbClr val="CC0099"/>
              </a:solidFill>
            </a:endParaRPr>
          </a:p>
        </p:txBody>
      </p:sp>
      <p:sp>
        <p:nvSpPr>
          <p:cNvPr id="196" name="Footer Placeholder 1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18436" name="Oval 17"/>
          <p:cNvSpPr>
            <a:spLocks noChangeArrowheads="1"/>
          </p:cNvSpPr>
          <p:nvPr/>
        </p:nvSpPr>
        <p:spPr bwMode="auto">
          <a:xfrm>
            <a:off x="4516438" y="1189038"/>
            <a:ext cx="754062" cy="31543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>
                <a:lumMod val="65000"/>
              </a:schemeClr>
            </a:solidFill>
            <a:round/>
            <a:headEnd/>
            <a:tailEnd/>
          </a:ln>
          <a:effectLst>
            <a:glow rad="101600">
              <a:schemeClr val="bg1">
                <a:lumMod val="7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/>
          <a:lstStyle/>
          <a:p>
            <a:endParaRPr lang="en-US"/>
          </a:p>
        </p:txBody>
      </p:sp>
      <p:cxnSp>
        <p:nvCxnSpPr>
          <p:cNvPr id="18437" name="Straight Connector 22"/>
          <p:cNvCxnSpPr>
            <a:cxnSpLocks noChangeShapeType="1"/>
          </p:cNvCxnSpPr>
          <p:nvPr/>
        </p:nvCxnSpPr>
        <p:spPr bwMode="auto">
          <a:xfrm>
            <a:off x="4800600" y="3454400"/>
            <a:ext cx="3314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Straight Connector 84"/>
          <p:cNvCxnSpPr>
            <a:cxnSpLocks noChangeShapeType="1"/>
          </p:cNvCxnSpPr>
          <p:nvPr/>
        </p:nvCxnSpPr>
        <p:spPr bwMode="auto">
          <a:xfrm flipV="1">
            <a:off x="6650038" y="4064000"/>
            <a:ext cx="779462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Straight Connector 86"/>
          <p:cNvCxnSpPr>
            <a:cxnSpLocks noChangeShapeType="1"/>
          </p:cNvCxnSpPr>
          <p:nvPr/>
        </p:nvCxnSpPr>
        <p:spPr bwMode="auto">
          <a:xfrm rot="16200000" flipH="1">
            <a:off x="6927850" y="3930651"/>
            <a:ext cx="185737" cy="741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206"/>
          <p:cNvGrpSpPr>
            <a:grpSpLocks/>
          </p:cNvGrpSpPr>
          <p:nvPr/>
        </p:nvGrpSpPr>
        <p:grpSpPr bwMode="auto">
          <a:xfrm rot="171537">
            <a:off x="6826250" y="1574800"/>
            <a:ext cx="1225550" cy="139700"/>
            <a:chOff x="-674511" y="1463036"/>
            <a:chExt cx="10366912" cy="1478290"/>
          </a:xfrm>
        </p:grpSpPr>
        <p:sp>
          <p:nvSpPr>
            <p:cNvPr id="5" name="Arc 4"/>
            <p:cNvSpPr/>
            <p:nvPr/>
          </p:nvSpPr>
          <p:spPr bwMode="auto">
            <a:xfrm>
              <a:off x="4441862" y="1061664"/>
              <a:ext cx="2215730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6" name="Arc 5"/>
            <p:cNvSpPr/>
            <p:nvPr/>
          </p:nvSpPr>
          <p:spPr bwMode="auto">
            <a:xfrm>
              <a:off x="5865727" y="1099957"/>
              <a:ext cx="832576" cy="1444693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7" name="Arc 6"/>
            <p:cNvSpPr/>
            <p:nvPr/>
          </p:nvSpPr>
          <p:spPr bwMode="auto">
            <a:xfrm>
              <a:off x="5906437" y="1037027"/>
              <a:ext cx="2229155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" name="Arc 7"/>
            <p:cNvSpPr/>
            <p:nvPr/>
          </p:nvSpPr>
          <p:spPr bwMode="auto">
            <a:xfrm>
              <a:off x="7303152" y="1060621"/>
              <a:ext cx="832576" cy="1461497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9" name="Arc 8"/>
            <p:cNvSpPr/>
            <p:nvPr/>
          </p:nvSpPr>
          <p:spPr bwMode="auto">
            <a:xfrm>
              <a:off x="7210404" y="1056452"/>
              <a:ext cx="2229155" cy="1495094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0" name="Arc 9"/>
            <p:cNvSpPr/>
            <p:nvPr/>
          </p:nvSpPr>
          <p:spPr bwMode="auto">
            <a:xfrm>
              <a:off x="3015493" y="1032201"/>
              <a:ext cx="2242588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1" name="Arc 10"/>
            <p:cNvSpPr/>
            <p:nvPr/>
          </p:nvSpPr>
          <p:spPr bwMode="auto">
            <a:xfrm>
              <a:off x="4471196" y="1085036"/>
              <a:ext cx="872866" cy="1663071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2" name="Arc 11"/>
            <p:cNvSpPr/>
            <p:nvPr/>
          </p:nvSpPr>
          <p:spPr bwMode="auto">
            <a:xfrm>
              <a:off x="1710186" y="979221"/>
              <a:ext cx="2242579" cy="159587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3" name="Arc 12"/>
            <p:cNvSpPr/>
            <p:nvPr/>
          </p:nvSpPr>
          <p:spPr bwMode="auto">
            <a:xfrm>
              <a:off x="3085762" y="1104687"/>
              <a:ext cx="859433" cy="159587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4" name="Arc 13"/>
            <p:cNvSpPr/>
            <p:nvPr/>
          </p:nvSpPr>
          <p:spPr bwMode="auto">
            <a:xfrm>
              <a:off x="338837" y="981628"/>
              <a:ext cx="2215722" cy="15958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5" name="Arc 14"/>
            <p:cNvSpPr/>
            <p:nvPr/>
          </p:nvSpPr>
          <p:spPr bwMode="auto">
            <a:xfrm>
              <a:off x="1752300" y="1104654"/>
              <a:ext cx="832576" cy="147829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-1031214" y="1015507"/>
              <a:ext cx="2256012" cy="159587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7" name="Arc 16"/>
            <p:cNvSpPr/>
            <p:nvPr/>
          </p:nvSpPr>
          <p:spPr bwMode="auto">
            <a:xfrm>
              <a:off x="367192" y="1090277"/>
              <a:ext cx="832576" cy="1495094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18441" name="Text Box 20"/>
          <p:cNvSpPr txBox="1">
            <a:spLocks noChangeArrowheads="1"/>
          </p:cNvSpPr>
          <p:nvPr/>
        </p:nvSpPr>
        <p:spPr bwMode="auto">
          <a:xfrm>
            <a:off x="4762824" y="4394200"/>
            <a:ext cx="20706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Bremsstrahlung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~ </a:t>
            </a:r>
            <a:r>
              <a:rPr lang="en-US" sz="2000" b="1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000" b="1" baseline="-25000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ln(1/x)</a:t>
            </a:r>
          </a:p>
        </p:txBody>
      </p:sp>
      <p:sp>
        <p:nvSpPr>
          <p:cNvPr id="18442" name="Oval 266"/>
          <p:cNvSpPr>
            <a:spLocks noChangeArrowheads="1"/>
          </p:cNvSpPr>
          <p:nvPr/>
        </p:nvSpPr>
        <p:spPr bwMode="auto">
          <a:xfrm>
            <a:off x="6370638" y="1290638"/>
            <a:ext cx="690562" cy="665162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8443" name="Straight Connector 18"/>
          <p:cNvCxnSpPr>
            <a:cxnSpLocks noChangeShapeType="1"/>
          </p:cNvCxnSpPr>
          <p:nvPr/>
        </p:nvCxnSpPr>
        <p:spPr bwMode="auto">
          <a:xfrm>
            <a:off x="4749800" y="2019300"/>
            <a:ext cx="27813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4" name="Straight Connector 21"/>
          <p:cNvCxnSpPr>
            <a:cxnSpLocks noChangeShapeType="1"/>
          </p:cNvCxnSpPr>
          <p:nvPr/>
        </p:nvCxnSpPr>
        <p:spPr bwMode="auto">
          <a:xfrm>
            <a:off x="4711700" y="2705100"/>
            <a:ext cx="27559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4635500" y="457200"/>
            <a:ext cx="4305300" cy="641410"/>
            <a:chOff x="4635500" y="546100"/>
            <a:chExt cx="4305300" cy="641410"/>
          </a:xfrm>
        </p:grpSpPr>
        <p:cxnSp>
          <p:nvCxnSpPr>
            <p:cNvPr id="18602" name="Straight Arrow Connector 199"/>
            <p:cNvCxnSpPr>
              <a:cxnSpLocks noChangeShapeType="1"/>
              <a:stCxn id="18604" idx="3"/>
            </p:cNvCxnSpPr>
            <p:nvPr/>
          </p:nvCxnSpPr>
          <p:spPr bwMode="auto">
            <a:xfrm>
              <a:off x="6871716" y="987455"/>
              <a:ext cx="2069084" cy="3145"/>
            </a:xfrm>
            <a:prstGeom prst="straightConnector1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 type="arrow" w="med" len="med"/>
            </a:ln>
          </p:spPr>
        </p:cxnSp>
        <p:grpSp>
          <p:nvGrpSpPr>
            <p:cNvPr id="4" name="Group 194"/>
            <p:cNvGrpSpPr>
              <a:grpSpLocks/>
            </p:cNvGrpSpPr>
            <p:nvPr/>
          </p:nvGrpSpPr>
          <p:grpSpPr bwMode="auto">
            <a:xfrm>
              <a:off x="4635500" y="546100"/>
              <a:ext cx="3597679" cy="641410"/>
              <a:chOff x="4635500" y="546100"/>
              <a:chExt cx="3597679" cy="641410"/>
            </a:xfrm>
          </p:grpSpPr>
          <p:sp>
            <p:nvSpPr>
              <p:cNvPr id="18604" name="Text Box 20"/>
              <p:cNvSpPr txBox="1">
                <a:spLocks noChangeArrowheads="1"/>
              </p:cNvSpPr>
              <p:nvPr/>
            </p:nvSpPr>
            <p:spPr bwMode="auto">
              <a:xfrm>
                <a:off x="4635500" y="787400"/>
                <a:ext cx="223621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x</a:t>
                </a:r>
                <a:r>
                  <a:rPr lang="en-US" sz="20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=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</a:t>
                </a:r>
                <a:r>
                  <a:rPr lang="en-US" sz="2000" b="1" baseline="-25000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parton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/P</a:t>
                </a:r>
                <a:r>
                  <a:rPr lang="en-US" sz="2000" b="1" baseline="-25000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nucleon</a:t>
                </a:r>
                <a:endParaRPr lang="en-US" sz="2000" b="1" baseline="-25000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8605" name="Text Box 20"/>
              <p:cNvSpPr txBox="1">
                <a:spLocks noChangeArrowheads="1"/>
              </p:cNvSpPr>
              <p:nvPr/>
            </p:nvSpPr>
            <p:spPr bwMode="auto">
              <a:xfrm>
                <a:off x="7067550" y="546100"/>
                <a:ext cx="116562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00FF"/>
                    </a:solidFill>
                    <a:latin typeface="Comic Sans MS"/>
                    <a:cs typeface="Comic Sans MS"/>
                  </a:rPr>
                  <a:t> small </a:t>
                </a:r>
                <a:r>
                  <a:rPr lang="en-US" sz="2000" b="1" dirty="0" err="1">
                    <a:solidFill>
                      <a:srgbClr val="FF00FF"/>
                    </a:solidFill>
                    <a:latin typeface="Comic Sans MS"/>
                    <a:cs typeface="Comic Sans MS"/>
                  </a:rPr>
                  <a:t>x</a:t>
                </a:r>
                <a:endParaRPr lang="en-US" sz="2000" b="1" baseline="-25000" dirty="0">
                  <a:solidFill>
                    <a:srgbClr val="FF00FF"/>
                  </a:solidFill>
                  <a:latin typeface="Comic Sans MS"/>
                  <a:cs typeface="Comic Sans MS"/>
                </a:endParaRPr>
              </a:p>
            </p:txBody>
          </p:sp>
        </p:grpSp>
      </p:grpSp>
      <p:grpSp>
        <p:nvGrpSpPr>
          <p:cNvPr id="18" name="Group 291"/>
          <p:cNvGrpSpPr>
            <a:grpSpLocks/>
          </p:cNvGrpSpPr>
          <p:nvPr/>
        </p:nvGrpSpPr>
        <p:grpSpPr bwMode="auto">
          <a:xfrm rot="4099353">
            <a:off x="6122194" y="3766344"/>
            <a:ext cx="779463" cy="200025"/>
            <a:chOff x="215936" y="644546"/>
            <a:chExt cx="6576508" cy="4079854"/>
          </a:xfrm>
        </p:grpSpPr>
        <p:sp>
          <p:nvSpPr>
            <p:cNvPr id="197" name="Arc 196"/>
            <p:cNvSpPr/>
            <p:nvPr/>
          </p:nvSpPr>
          <p:spPr bwMode="auto">
            <a:xfrm rot="10800000">
              <a:off x="2138622" y="847130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98" name="Arc 197"/>
            <p:cNvSpPr/>
            <p:nvPr/>
          </p:nvSpPr>
          <p:spPr bwMode="auto">
            <a:xfrm rot="10800000">
              <a:off x="2129773" y="908552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99" name="Arc 198"/>
            <p:cNvSpPr/>
            <p:nvPr/>
          </p:nvSpPr>
          <p:spPr bwMode="auto">
            <a:xfrm rot="10800000">
              <a:off x="1045846" y="957303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0" name="Arc 199"/>
            <p:cNvSpPr/>
            <p:nvPr/>
          </p:nvSpPr>
          <p:spPr bwMode="auto">
            <a:xfrm rot="10800000">
              <a:off x="1097679" y="849752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1" name="Arc 200"/>
            <p:cNvSpPr/>
            <p:nvPr/>
          </p:nvSpPr>
          <p:spPr bwMode="auto">
            <a:xfrm rot="10800000">
              <a:off x="167925" y="1020864"/>
              <a:ext cx="1526928" cy="385320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2" name="Arc 201"/>
            <p:cNvSpPr/>
            <p:nvPr/>
          </p:nvSpPr>
          <p:spPr bwMode="auto">
            <a:xfrm rot="10800000">
              <a:off x="3129698" y="1143197"/>
              <a:ext cx="1540326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3" name="Arc 202"/>
            <p:cNvSpPr/>
            <p:nvPr/>
          </p:nvSpPr>
          <p:spPr bwMode="auto">
            <a:xfrm rot="10800000">
              <a:off x="3108138" y="663426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4" name="Arc 203"/>
            <p:cNvSpPr/>
            <p:nvPr/>
          </p:nvSpPr>
          <p:spPr bwMode="auto">
            <a:xfrm rot="10800000">
              <a:off x="4287741" y="997071"/>
              <a:ext cx="1500139" cy="391796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5" name="Arc 204"/>
            <p:cNvSpPr/>
            <p:nvPr/>
          </p:nvSpPr>
          <p:spPr bwMode="auto">
            <a:xfrm rot="10800000">
              <a:off x="4260334" y="1091256"/>
              <a:ext cx="388433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6" name="Arc 205"/>
            <p:cNvSpPr/>
            <p:nvPr/>
          </p:nvSpPr>
          <p:spPr bwMode="auto">
            <a:xfrm rot="10800000">
              <a:off x="5260728" y="852183"/>
              <a:ext cx="575951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7" name="Arc 206"/>
            <p:cNvSpPr/>
            <p:nvPr/>
          </p:nvSpPr>
          <p:spPr bwMode="auto">
            <a:xfrm rot="10800000">
              <a:off x="5199505" y="909224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19" name="Group 291"/>
          <p:cNvGrpSpPr>
            <a:grpSpLocks/>
          </p:cNvGrpSpPr>
          <p:nvPr/>
        </p:nvGrpSpPr>
        <p:grpSpPr bwMode="auto">
          <a:xfrm rot="9018591">
            <a:off x="6045200" y="1697038"/>
            <a:ext cx="779463" cy="200025"/>
            <a:chOff x="215936" y="644546"/>
            <a:chExt cx="6576508" cy="4079854"/>
          </a:xfrm>
        </p:grpSpPr>
        <p:sp>
          <p:nvSpPr>
            <p:cNvPr id="209" name="Arc 208"/>
            <p:cNvSpPr/>
            <p:nvPr/>
          </p:nvSpPr>
          <p:spPr bwMode="auto">
            <a:xfrm rot="10800000">
              <a:off x="2133657" y="85558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3" name="Arc 222"/>
            <p:cNvSpPr/>
            <p:nvPr/>
          </p:nvSpPr>
          <p:spPr bwMode="auto">
            <a:xfrm rot="10800000">
              <a:off x="2131724" y="933545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4" name="Arc 223"/>
            <p:cNvSpPr/>
            <p:nvPr/>
          </p:nvSpPr>
          <p:spPr bwMode="auto">
            <a:xfrm rot="10800000">
              <a:off x="1057029" y="950657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5" name="Arc 224"/>
            <p:cNvSpPr/>
            <p:nvPr/>
          </p:nvSpPr>
          <p:spPr bwMode="auto">
            <a:xfrm rot="10800000">
              <a:off x="1101145" y="867744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6" name="Arc 225"/>
            <p:cNvSpPr/>
            <p:nvPr/>
          </p:nvSpPr>
          <p:spPr bwMode="auto">
            <a:xfrm rot="10800000">
              <a:off x="158286" y="1018871"/>
              <a:ext cx="1526928" cy="385320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7" name="Arc 226"/>
            <p:cNvSpPr/>
            <p:nvPr/>
          </p:nvSpPr>
          <p:spPr bwMode="auto">
            <a:xfrm rot="10800000">
              <a:off x="3139487" y="1161819"/>
              <a:ext cx="1540326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8" name="Arc 227"/>
            <p:cNvSpPr/>
            <p:nvPr/>
          </p:nvSpPr>
          <p:spPr bwMode="auto">
            <a:xfrm rot="10800000">
              <a:off x="3125269" y="668977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9" name="Arc 228"/>
            <p:cNvSpPr/>
            <p:nvPr/>
          </p:nvSpPr>
          <p:spPr bwMode="auto">
            <a:xfrm rot="10800000">
              <a:off x="4286808" y="993063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0" name="Arc 229"/>
            <p:cNvSpPr/>
            <p:nvPr/>
          </p:nvSpPr>
          <p:spPr bwMode="auto">
            <a:xfrm rot="10800000">
              <a:off x="4272004" y="1123637"/>
              <a:ext cx="388433" cy="372368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1" name="Arc 230"/>
            <p:cNvSpPr/>
            <p:nvPr/>
          </p:nvSpPr>
          <p:spPr bwMode="auto">
            <a:xfrm rot="10800000">
              <a:off x="5261329" y="862224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2" name="Arc 231"/>
            <p:cNvSpPr/>
            <p:nvPr/>
          </p:nvSpPr>
          <p:spPr bwMode="auto">
            <a:xfrm rot="10800000">
              <a:off x="5202067" y="928791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0" name="Group 291"/>
          <p:cNvGrpSpPr>
            <a:grpSpLocks/>
          </p:cNvGrpSpPr>
          <p:nvPr/>
        </p:nvGrpSpPr>
        <p:grpSpPr bwMode="auto">
          <a:xfrm rot="8310677">
            <a:off x="6654800" y="1189038"/>
            <a:ext cx="779463" cy="200025"/>
            <a:chOff x="215936" y="644546"/>
            <a:chExt cx="6576508" cy="4079854"/>
          </a:xfrm>
        </p:grpSpPr>
        <p:sp>
          <p:nvSpPr>
            <p:cNvPr id="246" name="Arc 245"/>
            <p:cNvSpPr/>
            <p:nvPr/>
          </p:nvSpPr>
          <p:spPr bwMode="auto">
            <a:xfrm rot="10800000">
              <a:off x="2135222" y="84496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7" name="Arc 246"/>
            <p:cNvSpPr/>
            <p:nvPr/>
          </p:nvSpPr>
          <p:spPr bwMode="auto">
            <a:xfrm rot="10800000">
              <a:off x="2139751" y="926214"/>
              <a:ext cx="495578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8" name="Arc 247"/>
            <p:cNvSpPr/>
            <p:nvPr/>
          </p:nvSpPr>
          <p:spPr bwMode="auto">
            <a:xfrm rot="10800000">
              <a:off x="1041834" y="945790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9" name="Arc 248"/>
            <p:cNvSpPr/>
            <p:nvPr/>
          </p:nvSpPr>
          <p:spPr bwMode="auto">
            <a:xfrm rot="10800000">
              <a:off x="1102744" y="873087"/>
              <a:ext cx="629527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0" name="Arc 249"/>
            <p:cNvSpPr/>
            <p:nvPr/>
          </p:nvSpPr>
          <p:spPr bwMode="auto">
            <a:xfrm rot="10800000">
              <a:off x="156501" y="1003588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1" name="Arc 250"/>
            <p:cNvSpPr/>
            <p:nvPr/>
          </p:nvSpPr>
          <p:spPr bwMode="auto">
            <a:xfrm rot="10800000">
              <a:off x="3133592" y="1147241"/>
              <a:ext cx="1540317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2" name="Arc 251"/>
            <p:cNvSpPr/>
            <p:nvPr/>
          </p:nvSpPr>
          <p:spPr bwMode="auto">
            <a:xfrm rot="10800000">
              <a:off x="3118539" y="666982"/>
              <a:ext cx="468798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3" name="Arc 252"/>
            <p:cNvSpPr/>
            <p:nvPr/>
          </p:nvSpPr>
          <p:spPr bwMode="auto">
            <a:xfrm rot="10800000">
              <a:off x="4288860" y="1002509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4" name="Arc 253"/>
            <p:cNvSpPr/>
            <p:nvPr/>
          </p:nvSpPr>
          <p:spPr bwMode="auto">
            <a:xfrm rot="10800000">
              <a:off x="4271342" y="1127349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5" name="Arc 254"/>
            <p:cNvSpPr/>
            <p:nvPr/>
          </p:nvSpPr>
          <p:spPr bwMode="auto">
            <a:xfrm rot="10800000">
              <a:off x="5266245" y="855885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6" name="Arc 255"/>
            <p:cNvSpPr/>
            <p:nvPr/>
          </p:nvSpPr>
          <p:spPr bwMode="auto">
            <a:xfrm rot="10800000">
              <a:off x="5207479" y="914847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1" name="Group 206"/>
          <p:cNvGrpSpPr>
            <a:grpSpLocks/>
          </p:cNvGrpSpPr>
          <p:nvPr/>
        </p:nvGrpSpPr>
        <p:grpSpPr bwMode="auto">
          <a:xfrm>
            <a:off x="7029450" y="2324100"/>
            <a:ext cx="1352550" cy="152400"/>
            <a:chOff x="-674511" y="1463036"/>
            <a:chExt cx="10366912" cy="1478290"/>
          </a:xfrm>
        </p:grpSpPr>
        <p:sp>
          <p:nvSpPr>
            <p:cNvPr id="270" name="Arc 269"/>
            <p:cNvSpPr/>
            <p:nvPr/>
          </p:nvSpPr>
          <p:spPr bwMode="auto">
            <a:xfrm>
              <a:off x="4448110" y="1062666"/>
              <a:ext cx="2226692" cy="1555289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1" name="Arc 270"/>
            <p:cNvSpPr/>
            <p:nvPr/>
          </p:nvSpPr>
          <p:spPr bwMode="auto">
            <a:xfrm>
              <a:off x="5871732" y="1108867"/>
              <a:ext cx="839578" cy="1447492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2" name="Arc 271"/>
            <p:cNvSpPr/>
            <p:nvPr/>
          </p:nvSpPr>
          <p:spPr bwMode="auto">
            <a:xfrm>
              <a:off x="5920403" y="1047272"/>
              <a:ext cx="2226700" cy="15398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3" name="Arc 272"/>
            <p:cNvSpPr/>
            <p:nvPr/>
          </p:nvSpPr>
          <p:spPr bwMode="auto">
            <a:xfrm>
              <a:off x="7319696" y="1078069"/>
              <a:ext cx="827406" cy="146288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4" name="Arc 273"/>
            <p:cNvSpPr/>
            <p:nvPr/>
          </p:nvSpPr>
          <p:spPr bwMode="auto">
            <a:xfrm>
              <a:off x="7222354" y="1062666"/>
              <a:ext cx="2226692" cy="1493694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5" name="Arc 274"/>
            <p:cNvSpPr/>
            <p:nvPr/>
          </p:nvSpPr>
          <p:spPr bwMode="auto">
            <a:xfrm>
              <a:off x="3012317" y="1047272"/>
              <a:ext cx="2238864" cy="15398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6" name="Arc 275"/>
            <p:cNvSpPr/>
            <p:nvPr/>
          </p:nvSpPr>
          <p:spPr bwMode="auto">
            <a:xfrm>
              <a:off x="4484610" y="1093463"/>
              <a:ext cx="876077" cy="166307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7" name="Arc 276"/>
            <p:cNvSpPr/>
            <p:nvPr/>
          </p:nvSpPr>
          <p:spPr bwMode="auto">
            <a:xfrm>
              <a:off x="1722537" y="985676"/>
              <a:ext cx="2238864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8" name="Arc 277"/>
            <p:cNvSpPr/>
            <p:nvPr/>
          </p:nvSpPr>
          <p:spPr bwMode="auto">
            <a:xfrm>
              <a:off x="3097487" y="1108867"/>
              <a:ext cx="863913" cy="1601481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9" name="Arc 278"/>
            <p:cNvSpPr/>
            <p:nvPr/>
          </p:nvSpPr>
          <p:spPr bwMode="auto">
            <a:xfrm>
              <a:off x="347579" y="985676"/>
              <a:ext cx="2214528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0" name="Arc 279"/>
            <p:cNvSpPr/>
            <p:nvPr/>
          </p:nvSpPr>
          <p:spPr bwMode="auto">
            <a:xfrm>
              <a:off x="1759036" y="1108867"/>
              <a:ext cx="839578" cy="147829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1" name="Arc 280"/>
            <p:cNvSpPr/>
            <p:nvPr/>
          </p:nvSpPr>
          <p:spPr bwMode="auto">
            <a:xfrm>
              <a:off x="-1027372" y="1016474"/>
              <a:ext cx="2263199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2" name="Arc 281"/>
            <p:cNvSpPr/>
            <p:nvPr/>
          </p:nvSpPr>
          <p:spPr bwMode="auto">
            <a:xfrm>
              <a:off x="371914" y="1093463"/>
              <a:ext cx="839578" cy="1493694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2" name="Group 291"/>
          <p:cNvGrpSpPr>
            <a:grpSpLocks/>
          </p:cNvGrpSpPr>
          <p:nvPr/>
        </p:nvGrpSpPr>
        <p:grpSpPr bwMode="auto">
          <a:xfrm rot="9657783">
            <a:off x="5876925" y="2484438"/>
            <a:ext cx="1074738" cy="109537"/>
            <a:chOff x="215936" y="644546"/>
            <a:chExt cx="6576508" cy="4079854"/>
          </a:xfrm>
        </p:grpSpPr>
        <p:sp>
          <p:nvSpPr>
            <p:cNvPr id="284" name="Arc 283"/>
            <p:cNvSpPr/>
            <p:nvPr/>
          </p:nvSpPr>
          <p:spPr bwMode="auto">
            <a:xfrm rot="10800000">
              <a:off x="2132510" y="768132"/>
              <a:ext cx="1495985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5" name="Arc 284"/>
            <p:cNvSpPr/>
            <p:nvPr/>
          </p:nvSpPr>
          <p:spPr bwMode="auto">
            <a:xfrm rot="10800000">
              <a:off x="2133551" y="842076"/>
              <a:ext cx="495427" cy="378423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6" name="Arc 285"/>
            <p:cNvSpPr/>
            <p:nvPr/>
          </p:nvSpPr>
          <p:spPr bwMode="auto">
            <a:xfrm rot="10800000">
              <a:off x="1063881" y="992086"/>
              <a:ext cx="1525130" cy="3843340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7" name="Arc 286"/>
            <p:cNvSpPr/>
            <p:nvPr/>
          </p:nvSpPr>
          <p:spPr bwMode="auto">
            <a:xfrm rot="10800000">
              <a:off x="1099384" y="875313"/>
              <a:ext cx="631419" cy="3725082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8" name="Arc 287"/>
            <p:cNvSpPr/>
            <p:nvPr/>
          </p:nvSpPr>
          <p:spPr bwMode="auto">
            <a:xfrm rot="10800000">
              <a:off x="183847" y="896888"/>
              <a:ext cx="1525130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9" name="Arc 288"/>
            <p:cNvSpPr/>
            <p:nvPr/>
          </p:nvSpPr>
          <p:spPr bwMode="auto">
            <a:xfrm rot="10800000">
              <a:off x="3144848" y="1058561"/>
              <a:ext cx="1544559" cy="354771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0" name="Arc 289"/>
            <p:cNvSpPr/>
            <p:nvPr/>
          </p:nvSpPr>
          <p:spPr bwMode="auto">
            <a:xfrm rot="10800000">
              <a:off x="3122053" y="644345"/>
              <a:ext cx="466281" cy="4079891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1" name="Arc 290"/>
            <p:cNvSpPr/>
            <p:nvPr/>
          </p:nvSpPr>
          <p:spPr bwMode="auto">
            <a:xfrm rot="10800000">
              <a:off x="4301084" y="944223"/>
              <a:ext cx="1495985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2" name="Arc 291"/>
            <p:cNvSpPr/>
            <p:nvPr/>
          </p:nvSpPr>
          <p:spPr bwMode="auto">
            <a:xfrm rot="10800000">
              <a:off x="4266412" y="1079431"/>
              <a:ext cx="388568" cy="3725120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3" name="Arc 292"/>
            <p:cNvSpPr/>
            <p:nvPr/>
          </p:nvSpPr>
          <p:spPr bwMode="auto">
            <a:xfrm rot="10800000">
              <a:off x="5252618" y="851048"/>
              <a:ext cx="582851" cy="3665973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4" name="Arc 293"/>
            <p:cNvSpPr/>
            <p:nvPr/>
          </p:nvSpPr>
          <p:spPr bwMode="auto">
            <a:xfrm rot="10800000">
              <a:off x="5222124" y="845134"/>
              <a:ext cx="1525130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3" name="Group 291"/>
          <p:cNvGrpSpPr>
            <a:grpSpLocks/>
          </p:cNvGrpSpPr>
          <p:nvPr/>
        </p:nvGrpSpPr>
        <p:grpSpPr bwMode="auto">
          <a:xfrm rot="8310677">
            <a:off x="6832600" y="1963738"/>
            <a:ext cx="779463" cy="200025"/>
            <a:chOff x="215936" y="644546"/>
            <a:chExt cx="6576508" cy="4079854"/>
          </a:xfrm>
        </p:grpSpPr>
        <p:sp>
          <p:nvSpPr>
            <p:cNvPr id="296" name="Arc 295"/>
            <p:cNvSpPr/>
            <p:nvPr/>
          </p:nvSpPr>
          <p:spPr bwMode="auto">
            <a:xfrm rot="10800000">
              <a:off x="2135222" y="84496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7" name="Arc 296"/>
            <p:cNvSpPr/>
            <p:nvPr/>
          </p:nvSpPr>
          <p:spPr bwMode="auto">
            <a:xfrm rot="10800000">
              <a:off x="2139751" y="926214"/>
              <a:ext cx="495578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8" name="Arc 297"/>
            <p:cNvSpPr/>
            <p:nvPr/>
          </p:nvSpPr>
          <p:spPr bwMode="auto">
            <a:xfrm rot="10800000">
              <a:off x="1041834" y="945790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9" name="Arc 298"/>
            <p:cNvSpPr/>
            <p:nvPr/>
          </p:nvSpPr>
          <p:spPr bwMode="auto">
            <a:xfrm rot="10800000">
              <a:off x="1102744" y="873087"/>
              <a:ext cx="629527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0" name="Arc 299"/>
            <p:cNvSpPr/>
            <p:nvPr/>
          </p:nvSpPr>
          <p:spPr bwMode="auto">
            <a:xfrm rot="10800000">
              <a:off x="156501" y="1003588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1" name="Arc 300"/>
            <p:cNvSpPr/>
            <p:nvPr/>
          </p:nvSpPr>
          <p:spPr bwMode="auto">
            <a:xfrm rot="10800000">
              <a:off x="3133592" y="1147241"/>
              <a:ext cx="1540317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2" name="Arc 301"/>
            <p:cNvSpPr/>
            <p:nvPr/>
          </p:nvSpPr>
          <p:spPr bwMode="auto">
            <a:xfrm rot="10800000">
              <a:off x="3118539" y="666982"/>
              <a:ext cx="468798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3" name="Arc 302"/>
            <p:cNvSpPr/>
            <p:nvPr/>
          </p:nvSpPr>
          <p:spPr bwMode="auto">
            <a:xfrm rot="10800000">
              <a:off x="4288860" y="1002509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4" name="Arc 303"/>
            <p:cNvSpPr/>
            <p:nvPr/>
          </p:nvSpPr>
          <p:spPr bwMode="auto">
            <a:xfrm rot="10800000">
              <a:off x="4271342" y="1127349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5" name="Arc 304"/>
            <p:cNvSpPr/>
            <p:nvPr/>
          </p:nvSpPr>
          <p:spPr bwMode="auto">
            <a:xfrm rot="10800000">
              <a:off x="5266245" y="855885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6" name="Arc 305"/>
            <p:cNvSpPr/>
            <p:nvPr/>
          </p:nvSpPr>
          <p:spPr bwMode="auto">
            <a:xfrm rot="10800000">
              <a:off x="5207479" y="914847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4" name="Group 291"/>
          <p:cNvGrpSpPr>
            <a:grpSpLocks/>
          </p:cNvGrpSpPr>
          <p:nvPr/>
        </p:nvGrpSpPr>
        <p:grpSpPr bwMode="auto">
          <a:xfrm rot="3233430">
            <a:off x="6490494" y="2966244"/>
            <a:ext cx="779463" cy="200025"/>
            <a:chOff x="215936" y="644546"/>
            <a:chExt cx="6576508" cy="4079854"/>
          </a:xfrm>
        </p:grpSpPr>
        <p:sp>
          <p:nvSpPr>
            <p:cNvPr id="308" name="Arc 307"/>
            <p:cNvSpPr/>
            <p:nvPr/>
          </p:nvSpPr>
          <p:spPr bwMode="auto">
            <a:xfrm rot="10800000">
              <a:off x="2133164" y="849047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9" name="Arc 308"/>
            <p:cNvSpPr/>
            <p:nvPr/>
          </p:nvSpPr>
          <p:spPr bwMode="auto">
            <a:xfrm rot="10800000">
              <a:off x="2120924" y="888221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0" name="Arc 309"/>
            <p:cNvSpPr/>
            <p:nvPr/>
          </p:nvSpPr>
          <p:spPr bwMode="auto">
            <a:xfrm rot="10800000">
              <a:off x="1051264" y="961046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1" name="Arc 310"/>
            <p:cNvSpPr/>
            <p:nvPr/>
          </p:nvSpPr>
          <p:spPr bwMode="auto">
            <a:xfrm rot="10800000">
              <a:off x="1088957" y="822010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2" name="Arc 311"/>
            <p:cNvSpPr/>
            <p:nvPr/>
          </p:nvSpPr>
          <p:spPr bwMode="auto">
            <a:xfrm rot="10800000">
              <a:off x="168886" y="1012042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3" name="Arc 312"/>
            <p:cNvSpPr/>
            <p:nvPr/>
          </p:nvSpPr>
          <p:spPr bwMode="auto">
            <a:xfrm rot="10800000">
              <a:off x="3116972" y="1134161"/>
              <a:ext cx="1540317" cy="35293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4" name="Arc 313"/>
            <p:cNvSpPr/>
            <p:nvPr/>
          </p:nvSpPr>
          <p:spPr bwMode="auto">
            <a:xfrm rot="10800000">
              <a:off x="3117148" y="655914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5" name="Arc 314"/>
            <p:cNvSpPr/>
            <p:nvPr/>
          </p:nvSpPr>
          <p:spPr bwMode="auto">
            <a:xfrm rot="10800000">
              <a:off x="4286727" y="1003388"/>
              <a:ext cx="1500139" cy="391796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6" name="Arc 315"/>
            <p:cNvSpPr/>
            <p:nvPr/>
          </p:nvSpPr>
          <p:spPr bwMode="auto">
            <a:xfrm rot="10800000">
              <a:off x="4253206" y="1103268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7" name="Arc 316"/>
            <p:cNvSpPr/>
            <p:nvPr/>
          </p:nvSpPr>
          <p:spPr bwMode="auto">
            <a:xfrm rot="10800000">
              <a:off x="5257619" y="831601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8" name="Arc 317"/>
            <p:cNvSpPr/>
            <p:nvPr/>
          </p:nvSpPr>
          <p:spPr bwMode="auto">
            <a:xfrm rot="10800000">
              <a:off x="5201032" y="912112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5" name="Group 383"/>
          <p:cNvGrpSpPr>
            <a:grpSpLocks/>
          </p:cNvGrpSpPr>
          <p:nvPr/>
        </p:nvGrpSpPr>
        <p:grpSpPr bwMode="auto">
          <a:xfrm>
            <a:off x="7018502" y="1290638"/>
            <a:ext cx="2582698" cy="3822573"/>
            <a:chOff x="7018502" y="1378744"/>
            <a:chExt cx="2582699" cy="3823344"/>
          </a:xfrm>
        </p:grpSpPr>
        <p:sp>
          <p:nvSpPr>
            <p:cNvPr id="18457" name="Rectangle 257"/>
            <p:cNvSpPr>
              <a:spLocks noChangeArrowheads="1"/>
            </p:cNvSpPr>
            <p:nvPr/>
          </p:nvSpPr>
          <p:spPr bwMode="auto">
            <a:xfrm>
              <a:off x="7018502" y="4494059"/>
              <a:ext cx="1993405" cy="70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FF"/>
                  </a:solidFill>
                  <a:latin typeface="Comic Sans MS"/>
                  <a:cs typeface="Comic Sans MS"/>
                </a:rPr>
                <a:t>Recombination</a:t>
              </a:r>
            </a:p>
            <a:p>
              <a:r>
                <a:rPr lang="en-US" sz="2000" b="1" dirty="0">
                  <a:solidFill>
                    <a:srgbClr val="FF00FF"/>
                  </a:solidFill>
                  <a:latin typeface="+mn-lt"/>
                </a:rPr>
                <a:t>	~ </a:t>
              </a:r>
              <a:r>
                <a:rPr lang="en-US" sz="2000" b="1" dirty="0" err="1">
                  <a:solidFill>
                    <a:srgbClr val="FF00FF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sz="2000" b="1" baseline="-25000" dirty="0" err="1">
                  <a:solidFill>
                    <a:srgbClr val="FF00FF"/>
                  </a:solidFill>
                  <a:latin typeface="+mn-lt"/>
                </a:rPr>
                <a:t>s</a:t>
              </a:r>
              <a:r>
                <a:rPr lang="en-US" sz="2000" b="1" dirty="0" err="1">
                  <a:solidFill>
                    <a:srgbClr val="FF00FF"/>
                  </a:solidFill>
                  <a:latin typeface="Symbol" charset="2"/>
                  <a:cs typeface="Symbol" charset="2"/>
                </a:rPr>
                <a:t>r</a:t>
              </a:r>
              <a:endParaRPr lang="en-US" sz="2000" b="1" dirty="0">
                <a:solidFill>
                  <a:srgbClr val="FF00FF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8458" name="Oval 259"/>
            <p:cNvSpPr>
              <a:spLocks noChangeArrowheads="1"/>
            </p:cNvSpPr>
            <p:nvPr/>
          </p:nvSpPr>
          <p:spPr bwMode="auto">
            <a:xfrm>
              <a:off x="8033585" y="2191671"/>
              <a:ext cx="691066" cy="665734"/>
            </a:xfrm>
            <a:prstGeom prst="ellips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06"/>
            <p:cNvGrpSpPr>
              <a:grpSpLocks/>
            </p:cNvGrpSpPr>
            <p:nvPr/>
          </p:nvGrpSpPr>
          <p:grpSpPr bwMode="auto">
            <a:xfrm rot="-606596">
              <a:off x="7157146" y="3264659"/>
              <a:ext cx="1224854" cy="139236"/>
              <a:chOff x="-674511" y="1463036"/>
              <a:chExt cx="10366912" cy="1478290"/>
            </a:xfrm>
          </p:grpSpPr>
          <p:sp>
            <p:nvSpPr>
              <p:cNvPr id="320" name="Arc 319"/>
              <p:cNvSpPr/>
              <p:nvPr/>
            </p:nvSpPr>
            <p:spPr bwMode="auto">
              <a:xfrm>
                <a:off x="4452536" y="1069726"/>
                <a:ext cx="2216981" cy="153409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1" name="Arc 320"/>
              <p:cNvSpPr/>
              <p:nvPr/>
            </p:nvSpPr>
            <p:spPr bwMode="auto">
              <a:xfrm>
                <a:off x="5878124" y="1096059"/>
                <a:ext cx="833049" cy="143294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2" name="Arc 321"/>
              <p:cNvSpPr/>
              <p:nvPr/>
            </p:nvSpPr>
            <p:spPr bwMode="auto">
              <a:xfrm>
                <a:off x="5916136" y="1039194"/>
                <a:ext cx="2230421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3" name="Arc 322"/>
              <p:cNvSpPr/>
              <p:nvPr/>
            </p:nvSpPr>
            <p:spPr bwMode="auto">
              <a:xfrm>
                <a:off x="7311843" y="1091453"/>
                <a:ext cx="833049" cy="14329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4" name="Arc 323"/>
              <p:cNvSpPr/>
              <p:nvPr/>
            </p:nvSpPr>
            <p:spPr bwMode="auto">
              <a:xfrm>
                <a:off x="7214042" y="1055172"/>
                <a:ext cx="2230421" cy="150036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5" name="Arc 324"/>
              <p:cNvSpPr/>
              <p:nvPr/>
            </p:nvSpPr>
            <p:spPr bwMode="auto">
              <a:xfrm>
                <a:off x="3010102" y="1041150"/>
                <a:ext cx="2243853" cy="153408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6" name="Arc 325"/>
              <p:cNvSpPr/>
              <p:nvPr/>
            </p:nvSpPr>
            <p:spPr bwMode="auto">
              <a:xfrm>
                <a:off x="4473164" y="1079098"/>
                <a:ext cx="873362" cy="16520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7" name="Arc 326"/>
              <p:cNvSpPr/>
              <p:nvPr/>
            </p:nvSpPr>
            <p:spPr bwMode="auto">
              <a:xfrm>
                <a:off x="1703690" y="989020"/>
                <a:ext cx="2243853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8" name="Arc 327"/>
              <p:cNvSpPr/>
              <p:nvPr/>
            </p:nvSpPr>
            <p:spPr bwMode="auto">
              <a:xfrm>
                <a:off x="3093647" y="1111057"/>
                <a:ext cx="859921" cy="160151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9" name="Arc 328"/>
              <p:cNvSpPr/>
              <p:nvPr/>
            </p:nvSpPr>
            <p:spPr bwMode="auto">
              <a:xfrm>
                <a:off x="338680" y="988873"/>
                <a:ext cx="2216981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0" name="Arc 329"/>
              <p:cNvSpPr/>
              <p:nvPr/>
            </p:nvSpPr>
            <p:spPr bwMode="auto">
              <a:xfrm>
                <a:off x="1752475" y="1098182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1" name="Arc 330"/>
              <p:cNvSpPr/>
              <p:nvPr/>
            </p:nvSpPr>
            <p:spPr bwMode="auto">
              <a:xfrm>
                <a:off x="-1029210" y="1012714"/>
                <a:ext cx="2257294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2" name="Arc 331"/>
              <p:cNvSpPr/>
              <p:nvPr/>
            </p:nvSpPr>
            <p:spPr bwMode="auto">
              <a:xfrm>
                <a:off x="363158" y="1078484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7" name="Group 291"/>
            <p:cNvGrpSpPr>
              <a:grpSpLocks/>
            </p:cNvGrpSpPr>
            <p:nvPr/>
          </p:nvGrpSpPr>
          <p:grpSpPr bwMode="auto">
            <a:xfrm rot="3233430">
              <a:off x="7011192" y="3715545"/>
              <a:ext cx="779463" cy="200025"/>
              <a:chOff x="215936" y="644546"/>
              <a:chExt cx="6576508" cy="4079854"/>
            </a:xfrm>
          </p:grpSpPr>
          <p:sp>
            <p:nvSpPr>
              <p:cNvPr id="334" name="Arc 333"/>
              <p:cNvSpPr/>
              <p:nvPr/>
            </p:nvSpPr>
            <p:spPr bwMode="auto">
              <a:xfrm rot="10800000">
                <a:off x="2130828" y="845352"/>
                <a:ext cx="1500442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5" name="Arc 334"/>
              <p:cNvSpPr/>
              <p:nvPr/>
            </p:nvSpPr>
            <p:spPr bwMode="auto">
              <a:xfrm rot="10800000">
                <a:off x="2118585" y="884525"/>
                <a:ext cx="495686" cy="37560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6" name="Arc 335"/>
              <p:cNvSpPr/>
              <p:nvPr/>
            </p:nvSpPr>
            <p:spPr bwMode="auto">
              <a:xfrm rot="10800000">
                <a:off x="1048710" y="957350"/>
                <a:ext cx="1527235" cy="38208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7" name="Arc 336"/>
              <p:cNvSpPr/>
              <p:nvPr/>
            </p:nvSpPr>
            <p:spPr bwMode="auto">
              <a:xfrm rot="10800000">
                <a:off x="1086411" y="818314"/>
                <a:ext cx="629645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8" name="Arc 337"/>
              <p:cNvSpPr/>
              <p:nvPr/>
            </p:nvSpPr>
            <p:spPr bwMode="auto">
              <a:xfrm rot="10800000">
                <a:off x="166154" y="1008346"/>
                <a:ext cx="1527235" cy="385318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9" name="Arc 338"/>
              <p:cNvSpPr/>
              <p:nvPr/>
            </p:nvSpPr>
            <p:spPr bwMode="auto">
              <a:xfrm rot="10800000">
                <a:off x="3114833" y="1130466"/>
                <a:ext cx="1540628" cy="352938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0" name="Arc 339"/>
              <p:cNvSpPr/>
              <p:nvPr/>
            </p:nvSpPr>
            <p:spPr bwMode="auto">
              <a:xfrm rot="10800000">
                <a:off x="3115010" y="652219"/>
                <a:ext cx="468884" cy="4079854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1" name="Arc 340"/>
              <p:cNvSpPr/>
              <p:nvPr/>
            </p:nvSpPr>
            <p:spPr bwMode="auto">
              <a:xfrm rot="10800000">
                <a:off x="4284825" y="999693"/>
                <a:ext cx="1500442" cy="391796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2" name="Arc 341"/>
              <p:cNvSpPr/>
              <p:nvPr/>
            </p:nvSpPr>
            <p:spPr bwMode="auto">
              <a:xfrm rot="10800000">
                <a:off x="4251297" y="1099573"/>
                <a:ext cx="388503" cy="3723666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3" name="Arc 342"/>
              <p:cNvSpPr/>
              <p:nvPr/>
            </p:nvSpPr>
            <p:spPr bwMode="auto">
              <a:xfrm rot="10800000">
                <a:off x="5255912" y="827905"/>
                <a:ext cx="576058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4" name="Arc 343"/>
              <p:cNvSpPr/>
              <p:nvPr/>
            </p:nvSpPr>
            <p:spPr bwMode="auto">
              <a:xfrm rot="10800000">
                <a:off x="5199314" y="908416"/>
                <a:ext cx="1527235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8" name="Group 291"/>
            <p:cNvGrpSpPr>
              <a:grpSpLocks/>
            </p:cNvGrpSpPr>
            <p:nvPr/>
          </p:nvGrpSpPr>
          <p:grpSpPr bwMode="auto">
            <a:xfrm rot="3785808">
              <a:off x="7773192" y="2026444"/>
              <a:ext cx="779463" cy="200025"/>
              <a:chOff x="215936" y="644546"/>
              <a:chExt cx="6576508" cy="4079854"/>
            </a:xfrm>
          </p:grpSpPr>
          <p:sp>
            <p:nvSpPr>
              <p:cNvPr id="347" name="Arc 346"/>
              <p:cNvSpPr/>
              <p:nvPr/>
            </p:nvSpPr>
            <p:spPr bwMode="auto">
              <a:xfrm rot="10800000">
                <a:off x="2131749" y="849993"/>
                <a:ext cx="1500442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8" name="Arc 347"/>
              <p:cNvSpPr/>
              <p:nvPr/>
            </p:nvSpPr>
            <p:spPr bwMode="auto">
              <a:xfrm rot="10800000">
                <a:off x="2118918" y="900170"/>
                <a:ext cx="495677" cy="37560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9" name="Arc 348"/>
              <p:cNvSpPr/>
              <p:nvPr/>
            </p:nvSpPr>
            <p:spPr bwMode="auto">
              <a:xfrm rot="10800000">
                <a:off x="1039775" y="939383"/>
                <a:ext cx="1527235" cy="38208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0" name="Arc 349"/>
              <p:cNvSpPr/>
              <p:nvPr/>
            </p:nvSpPr>
            <p:spPr bwMode="auto">
              <a:xfrm rot="10800000">
                <a:off x="1081576" y="831818"/>
                <a:ext cx="629654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1" name="Arc 350"/>
              <p:cNvSpPr/>
              <p:nvPr/>
            </p:nvSpPr>
            <p:spPr bwMode="auto">
              <a:xfrm rot="10800000">
                <a:off x="149844" y="1011865"/>
                <a:ext cx="1527235" cy="385320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2" name="Arc 351"/>
              <p:cNvSpPr/>
              <p:nvPr/>
            </p:nvSpPr>
            <p:spPr bwMode="auto">
              <a:xfrm rot="10800000">
                <a:off x="3120968" y="1122114"/>
                <a:ext cx="1540628" cy="352938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3" name="Arc 352"/>
              <p:cNvSpPr/>
              <p:nvPr/>
            </p:nvSpPr>
            <p:spPr bwMode="auto">
              <a:xfrm rot="10800000">
                <a:off x="3115134" y="636439"/>
                <a:ext cx="468892" cy="4079854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4" name="Arc 353"/>
              <p:cNvSpPr/>
              <p:nvPr/>
            </p:nvSpPr>
            <p:spPr bwMode="auto">
              <a:xfrm rot="10800000">
                <a:off x="4285170" y="1023799"/>
                <a:ext cx="1500442" cy="391794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5" name="Arc 354"/>
              <p:cNvSpPr/>
              <p:nvPr/>
            </p:nvSpPr>
            <p:spPr bwMode="auto">
              <a:xfrm rot="10800000">
                <a:off x="4254061" y="1090858"/>
                <a:ext cx="388511" cy="3723666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6" name="Arc 355"/>
              <p:cNvSpPr/>
              <p:nvPr/>
            </p:nvSpPr>
            <p:spPr bwMode="auto">
              <a:xfrm rot="10800000">
                <a:off x="5254370" y="833036"/>
                <a:ext cx="576067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7" name="Arc 356"/>
              <p:cNvSpPr/>
              <p:nvPr/>
            </p:nvSpPr>
            <p:spPr bwMode="auto">
              <a:xfrm rot="10800000">
                <a:off x="5197727" y="922900"/>
                <a:ext cx="1527235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9" name="Group 291"/>
            <p:cNvGrpSpPr>
              <a:grpSpLocks/>
            </p:cNvGrpSpPr>
            <p:nvPr/>
          </p:nvGrpSpPr>
          <p:grpSpPr bwMode="auto">
            <a:xfrm rot="8310677">
              <a:off x="7925592" y="1378744"/>
              <a:ext cx="779463" cy="200025"/>
              <a:chOff x="215936" y="644546"/>
              <a:chExt cx="6576508" cy="4079854"/>
            </a:xfrm>
          </p:grpSpPr>
          <p:sp>
            <p:nvSpPr>
              <p:cNvPr id="359" name="Arc 358"/>
              <p:cNvSpPr/>
              <p:nvPr/>
            </p:nvSpPr>
            <p:spPr bwMode="auto">
              <a:xfrm rot="10800000">
                <a:off x="2140339" y="854994"/>
                <a:ext cx="1500139" cy="3886352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0" name="Arc 359"/>
              <p:cNvSpPr/>
              <p:nvPr/>
            </p:nvSpPr>
            <p:spPr bwMode="auto">
              <a:xfrm rot="10800000">
                <a:off x="2144869" y="936261"/>
                <a:ext cx="495578" cy="375680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1" name="Arc 360"/>
              <p:cNvSpPr/>
              <p:nvPr/>
            </p:nvSpPr>
            <p:spPr bwMode="auto">
              <a:xfrm rot="10800000">
                <a:off x="1046951" y="955840"/>
                <a:ext cx="1526928" cy="3821580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2" name="Arc 361"/>
              <p:cNvSpPr/>
              <p:nvPr/>
            </p:nvSpPr>
            <p:spPr bwMode="auto">
              <a:xfrm rot="10800000">
                <a:off x="1107862" y="883123"/>
                <a:ext cx="629527" cy="36920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3" name="Arc 362"/>
              <p:cNvSpPr/>
              <p:nvPr/>
            </p:nvSpPr>
            <p:spPr bwMode="auto">
              <a:xfrm rot="10800000">
                <a:off x="161618" y="1013650"/>
                <a:ext cx="1526928" cy="385395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4" name="Arc 363"/>
              <p:cNvSpPr/>
              <p:nvPr/>
            </p:nvSpPr>
            <p:spPr bwMode="auto">
              <a:xfrm rot="10800000">
                <a:off x="3138709" y="1157332"/>
                <a:ext cx="1540317" cy="353011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5" name="Arc 364"/>
              <p:cNvSpPr/>
              <p:nvPr/>
            </p:nvSpPr>
            <p:spPr bwMode="auto">
              <a:xfrm rot="10800000">
                <a:off x="3123656" y="676977"/>
                <a:ext cx="468798" cy="4080670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6" name="Arc 365"/>
              <p:cNvSpPr/>
              <p:nvPr/>
            </p:nvSpPr>
            <p:spPr bwMode="auto">
              <a:xfrm rot="10800000">
                <a:off x="4293977" y="1012571"/>
                <a:ext cx="1500139" cy="391872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7" name="Arc 366"/>
              <p:cNvSpPr/>
              <p:nvPr/>
            </p:nvSpPr>
            <p:spPr bwMode="auto">
              <a:xfrm rot="10800000">
                <a:off x="4276459" y="1137436"/>
                <a:ext cx="388425" cy="3724411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8" name="Arc 367"/>
              <p:cNvSpPr/>
              <p:nvPr/>
            </p:nvSpPr>
            <p:spPr bwMode="auto">
              <a:xfrm rot="10800000">
                <a:off x="5271363" y="865917"/>
                <a:ext cx="575942" cy="36920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9" name="Arc 368"/>
              <p:cNvSpPr/>
              <p:nvPr/>
            </p:nvSpPr>
            <p:spPr bwMode="auto">
              <a:xfrm rot="10800000">
                <a:off x="5212597" y="924891"/>
                <a:ext cx="1526928" cy="3886352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30" name="Group 206"/>
            <p:cNvGrpSpPr>
              <a:grpSpLocks/>
            </p:cNvGrpSpPr>
            <p:nvPr/>
          </p:nvGrpSpPr>
          <p:grpSpPr bwMode="auto">
            <a:xfrm rot="171537">
              <a:off x="8376347" y="2451859"/>
              <a:ext cx="1224854" cy="139236"/>
              <a:chOff x="-674511" y="1463036"/>
              <a:chExt cx="10366912" cy="1478290"/>
            </a:xfrm>
          </p:grpSpPr>
          <p:sp>
            <p:nvSpPr>
              <p:cNvPr id="371" name="Arc 370"/>
              <p:cNvSpPr/>
              <p:nvPr/>
            </p:nvSpPr>
            <p:spPr bwMode="auto">
              <a:xfrm>
                <a:off x="4439092" y="1063088"/>
                <a:ext cx="2216989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2" name="Arc 371"/>
              <p:cNvSpPr/>
              <p:nvPr/>
            </p:nvSpPr>
            <p:spPr bwMode="auto">
              <a:xfrm>
                <a:off x="5863766" y="1101506"/>
                <a:ext cx="833049" cy="1449798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3" name="Arc 372"/>
              <p:cNvSpPr/>
              <p:nvPr/>
            </p:nvSpPr>
            <p:spPr bwMode="auto">
              <a:xfrm>
                <a:off x="5904500" y="1038365"/>
                <a:ext cx="2230421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4" name="Arc 373"/>
              <p:cNvSpPr/>
              <p:nvPr/>
            </p:nvSpPr>
            <p:spPr bwMode="auto">
              <a:xfrm>
                <a:off x="7302008" y="1062042"/>
                <a:ext cx="833049" cy="1466651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5" name="Arc 374"/>
              <p:cNvSpPr/>
              <p:nvPr/>
            </p:nvSpPr>
            <p:spPr bwMode="auto">
              <a:xfrm>
                <a:off x="7209207" y="1057858"/>
                <a:ext cx="2230421" cy="150036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6" name="Arc 375"/>
              <p:cNvSpPr/>
              <p:nvPr/>
            </p:nvSpPr>
            <p:spPr bwMode="auto">
              <a:xfrm>
                <a:off x="3011912" y="1033511"/>
                <a:ext cx="2243862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7" name="Arc 376"/>
              <p:cNvSpPr/>
              <p:nvPr/>
            </p:nvSpPr>
            <p:spPr bwMode="auto">
              <a:xfrm>
                <a:off x="4468443" y="1086533"/>
                <a:ext cx="873362" cy="1668959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8" name="Arc 377"/>
              <p:cNvSpPr/>
              <p:nvPr/>
            </p:nvSpPr>
            <p:spPr bwMode="auto">
              <a:xfrm>
                <a:off x="1705864" y="980344"/>
                <a:ext cx="2243853" cy="160152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9" name="Arc 378"/>
              <p:cNvSpPr/>
              <p:nvPr/>
            </p:nvSpPr>
            <p:spPr bwMode="auto">
              <a:xfrm>
                <a:off x="3082221" y="1106253"/>
                <a:ext cx="859921" cy="160152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0" name="Arc 379"/>
              <p:cNvSpPr/>
              <p:nvPr/>
            </p:nvSpPr>
            <p:spPr bwMode="auto">
              <a:xfrm>
                <a:off x="333736" y="982770"/>
                <a:ext cx="2216981" cy="16015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1" name="Arc 380"/>
              <p:cNvSpPr/>
              <p:nvPr/>
            </p:nvSpPr>
            <p:spPr bwMode="auto">
              <a:xfrm>
                <a:off x="1748002" y="1106230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2" name="Arc 381"/>
              <p:cNvSpPr/>
              <p:nvPr/>
            </p:nvSpPr>
            <p:spPr bwMode="auto">
              <a:xfrm>
                <a:off x="-1037094" y="1016758"/>
                <a:ext cx="2257294" cy="160152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3" name="Arc 382"/>
              <p:cNvSpPr/>
              <p:nvPr/>
            </p:nvSpPr>
            <p:spPr bwMode="auto">
              <a:xfrm>
                <a:off x="362106" y="1091803"/>
                <a:ext cx="833049" cy="1500368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</p:grpSp>
      <p:grpSp>
        <p:nvGrpSpPr>
          <p:cNvPr id="31" name="Group 189"/>
          <p:cNvGrpSpPr/>
          <p:nvPr/>
        </p:nvGrpSpPr>
        <p:grpSpPr>
          <a:xfrm>
            <a:off x="228600" y="3783997"/>
            <a:ext cx="3420291" cy="2960370"/>
            <a:chOff x="5191223" y="825500"/>
            <a:chExt cx="3420291" cy="2960370"/>
          </a:xfrm>
          <a:solidFill>
            <a:schemeClr val="bg1"/>
          </a:solidFill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2" cstate="print"/>
            <a:srcRect l="3317" r="3317"/>
            <a:stretch>
              <a:fillRect/>
            </a:stretch>
          </p:blipFill>
          <p:spPr>
            <a:xfrm>
              <a:off x="5191223" y="825500"/>
              <a:ext cx="3420291" cy="2960370"/>
            </a:xfrm>
            <a:prstGeom prst="rect">
              <a:avLst/>
            </a:prstGeom>
            <a:grpFill/>
          </p:spPr>
        </p:pic>
        <p:grpSp>
          <p:nvGrpSpPr>
            <p:cNvPr id="18592" name="Group 19"/>
            <p:cNvGrpSpPr/>
            <p:nvPr/>
          </p:nvGrpSpPr>
          <p:grpSpPr>
            <a:xfrm>
              <a:off x="6159500" y="3505200"/>
              <a:ext cx="1928733" cy="276999"/>
              <a:chOff x="5626100" y="3949700"/>
              <a:chExt cx="1928733" cy="276999"/>
            </a:xfrm>
            <a:grpFill/>
          </p:grpSpPr>
          <p:sp>
            <p:nvSpPr>
              <p:cNvPr id="193" name="TextBox 192"/>
              <p:cNvSpPr txBox="1"/>
              <p:nvPr/>
            </p:nvSpPr>
            <p:spPr>
              <a:xfrm>
                <a:off x="5626100" y="3949700"/>
                <a:ext cx="19287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sz="1200" baseline="-250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~1                                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sz="1200" baseline="-250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&lt;&lt; 1 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4" name="Straight Arrow Connector 193"/>
              <p:cNvCxnSpPr/>
              <p:nvPr/>
            </p:nvCxnSpPr>
            <p:spPr bwMode="auto">
              <a:xfrm>
                <a:off x="6146800" y="4140200"/>
                <a:ext cx="787400" cy="1270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214" name="Rectangle 213"/>
          <p:cNvSpPr/>
          <p:nvPr/>
        </p:nvSpPr>
        <p:spPr>
          <a:xfrm>
            <a:off x="3733800" y="5200471"/>
            <a:ext cx="5334000" cy="138499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Easier to reach saturation regime in nuclei than nucleons due to A</a:t>
            </a:r>
            <a:r>
              <a:rPr lang="en-US" sz="21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enhancement of saturation scale 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e+A</a:t>
            </a:r>
            <a:r>
              <a:rPr lang="en-US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collisions clean environment to study non-linear QCD!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Slide Number Placeholder 1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5099802"/>
      </p:ext>
    </p:extLst>
  </p:cSld>
  <p:clrMapOvr>
    <a:masterClrMapping/>
  </p:clrMapOvr>
  <mc:AlternateContent xmlns:mc="http://schemas.openxmlformats.org/markup-compatibility/2006">
    <mc:Choice xmlns="" xmlns:mp="http://schemas.microsoft.com/office/mac/powerpoint/2008/main" Requires="mp">
      <p:transition xmlns:p14="http://schemas.microsoft.com/office/powerpoint/2010/main">
        <p14:prism/>
      </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Impact-parameter-dependent</a:t>
            </a:r>
            <a:r>
              <a:rPr lang="en-US" sz="3400" dirty="0" smtClean="0"/>
              <a:t> nuclear gluon density via exclusive J/</a:t>
            </a:r>
            <a:r>
              <a:rPr lang="en-US" sz="3400" dirty="0" smtClean="0">
                <a:latin typeface="Symbol" pitchFamily="18" charset="2"/>
              </a:rPr>
              <a:t>Y</a:t>
            </a:r>
            <a:r>
              <a:rPr lang="en-US" sz="3400" dirty="0" smtClean="0"/>
              <a:t> production in </a:t>
            </a:r>
            <a:r>
              <a:rPr lang="en-US" sz="3400" dirty="0" err="1" smtClean="0"/>
              <a:t>e+A</a:t>
            </a:r>
            <a:endParaRPr lang="en-US" sz="3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384313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8928" y="1752600"/>
            <a:ext cx="2971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LANL HI review</a:t>
            </a:r>
            <a:endParaRPr lang="en-US" dirty="0"/>
          </a:p>
        </p:txBody>
      </p:sp>
      <p:pic>
        <p:nvPicPr>
          <p:cNvPr id="23009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524000"/>
            <a:ext cx="778406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85800" y="5181600"/>
            <a:ext cx="7696200" cy="138499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Coherent diffraction pattern extremely sensitive to details of gluon density in nuclei!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Experimentally suppress incoherent background by vetoing events with nuclear breakup (e.g. seen in Zero-Degree Calorimeters)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rrowheads="1"/>
          </p:cNvPicPr>
          <p:nvPr/>
        </p:nvPicPr>
        <p:blipFill>
          <a:blip r:embed="rId2" cstate="print"/>
          <a:srcRect l="5995" r="3366"/>
          <a:stretch>
            <a:fillRect/>
          </a:stretch>
        </p:blipFill>
        <p:spPr bwMode="auto">
          <a:xfrm>
            <a:off x="228600" y="2803525"/>
            <a:ext cx="3733800" cy="359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 dirty="0"/>
          </a:p>
        </p:txBody>
      </p:sp>
      <p:sp>
        <p:nvSpPr>
          <p:cNvPr id="49155" name="Rectangle 122"/>
          <p:cNvSpPr>
            <a:spLocks noChangeArrowheads="1"/>
          </p:cNvSpPr>
          <p:nvPr/>
        </p:nvSpPr>
        <p:spPr bwMode="auto">
          <a:xfrm>
            <a:off x="0" y="7620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500" dirty="0" smtClean="0"/>
              <a:t>Parton propagation in matter and hadronization</a:t>
            </a:r>
            <a:endParaRPr lang="en-US" sz="3500" dirty="0"/>
          </a:p>
        </p:txBody>
      </p:sp>
      <p:pic>
        <p:nvPicPr>
          <p:cNvPr id="14" name="Picture 13" descr="fig.cold_ho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685800"/>
            <a:ext cx="3714782" cy="15830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762000"/>
            <a:ext cx="4572000" cy="278537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2500" dirty="0" smtClean="0">
                <a:latin typeface="+mn-lt"/>
                <a:ea typeface="ＭＳ Ｐゴシック"/>
              </a:rPr>
              <a:t> I</a:t>
            </a:r>
            <a:r>
              <a:rPr lang="en-US" sz="2500" dirty="0" smtClean="0"/>
              <a:t>nteraction of fast color charges with matter?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500" dirty="0" smtClean="0">
                <a:latin typeface="+mn-lt"/>
                <a:ea typeface="ＭＳ Ｐゴシック"/>
                <a:cs typeface="ＭＳ Ｐゴシック"/>
              </a:rPr>
              <a:t> Conversion of color charge to hadrons?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rgbClr val="0000FF"/>
                </a:solidFill>
                <a:ea typeface="ＭＳ Ｐゴシック"/>
                <a:cs typeface="ＭＳ Ｐゴシック"/>
              </a:rPr>
              <a:t> Existing data </a:t>
            </a:r>
            <a:r>
              <a:rPr lang="en-US" sz="2500" dirty="0" smtClean="0">
                <a:solidFill>
                  <a:srgbClr val="0000FF"/>
                </a:solidFill>
                <a:ea typeface="ＭＳ Ｐゴシック"/>
                <a:cs typeface="ＭＳ Ｐゴシック"/>
                <a:sym typeface="Wingdings" pitchFamily="2" charset="2"/>
              </a:rPr>
              <a:t> hadron production modified on nuclei compared to the nucleon!</a:t>
            </a:r>
            <a:endParaRPr lang="en-US" sz="2500" dirty="0" smtClean="0">
              <a:solidFill>
                <a:srgbClr val="0000FF"/>
              </a:solidFill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3633787"/>
            <a:ext cx="4572000" cy="246221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EIC will provide tremendous statistics and much greater kinematic coverage!</a:t>
            </a:r>
          </a:p>
          <a:p>
            <a:pPr algn="l"/>
            <a:r>
              <a:rPr lang="en-US" sz="22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-Study quark interaction with CNM</a:t>
            </a:r>
          </a:p>
          <a:p>
            <a:pPr algn="l">
              <a:buFontTx/>
              <a:buChar char="-"/>
            </a:pPr>
            <a:r>
              <a:rPr lang="en-US" sz="22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tudy time scales for color neutralization and hadron formation</a:t>
            </a:r>
          </a:p>
          <a:p>
            <a:pPr algn="l">
              <a:buFontTx/>
              <a:buChar char="-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e+A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complementary to jets in A+A: cold vs. hot matter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accelerator concepts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LANL HI review</a:t>
            </a:r>
            <a:endParaRPr lang="en-US"/>
          </a:p>
        </p:txBody>
      </p:sp>
      <p:pic>
        <p:nvPicPr>
          <p:cNvPr id="300" name="Picture 299" descr="eRH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359417"/>
            <a:ext cx="3813624" cy="3660383"/>
          </a:xfrm>
          <a:prstGeom prst="rect">
            <a:avLst/>
          </a:prstGeom>
        </p:spPr>
      </p:pic>
      <p:pic>
        <p:nvPicPr>
          <p:cNvPr id="3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8837" y="2286000"/>
            <a:ext cx="428416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2" name="Text Placeholder 4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eRHIC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BNL: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electron ring to RHIC</a:t>
            </a:r>
          </a:p>
        </p:txBody>
      </p:sp>
      <p:sp>
        <p:nvSpPr>
          <p:cNvPr id="303" name="Text Placeholder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ELIC at JLab: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proton/ion beam to CEBAF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4495800" y="1524000"/>
            <a:ext cx="4419600" cy="249299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As part of the longer-term planning process underway within PHENIX, considering strategies for A+A/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p+A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upgrades program to lead into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e+A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e+p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program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ePHENIX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" name="Oval 304"/>
          <p:cNvSpPr/>
          <p:nvPr/>
        </p:nvSpPr>
        <p:spPr>
          <a:xfrm rot="20322740">
            <a:off x="304800" y="4114800"/>
            <a:ext cx="9144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 animBg="1"/>
      <p:bldP spid="30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.:|1.8|16.9|0.9|0.9|12.5|2.5|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8285</TotalTime>
  <Words>1792</Words>
  <Application>Microsoft Office PowerPoint</Application>
  <PresentationFormat>On-screen Show (4:3)</PresentationFormat>
  <Paragraphs>269</Paragraphs>
  <Slides>21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Future Directions:  Studying Nuclear Matter at the Electron-Ion Collider</vt:lpstr>
      <vt:lpstr>Why an Electron-Ion Collider? </vt:lpstr>
      <vt:lpstr>Kinematic coverage and a new  Electron-Ion Collider</vt:lpstr>
      <vt:lpstr>Nuclear modification of pdfs</vt:lpstr>
      <vt:lpstr>Accessing gluons with an electroweak probe</vt:lpstr>
      <vt:lpstr>Non-linear QCD and gluon saturation</vt:lpstr>
      <vt:lpstr>Impact-parameter-dependent nuclear gluon density via exclusive J/Y production in e+A</vt:lpstr>
      <vt:lpstr>Slide 8</vt:lpstr>
      <vt:lpstr>EIC accelerator concepts</vt:lpstr>
      <vt:lpstr>From sPHENIX to ePHENIX</vt:lpstr>
      <vt:lpstr>ePHENIX/EIC: A natural continuation of LANL’s RHIC program</vt:lpstr>
      <vt:lpstr>LANL’s institutional value to the EIC</vt:lpstr>
      <vt:lpstr>Extensive involvement</vt:lpstr>
      <vt:lpstr>Summary</vt:lpstr>
      <vt:lpstr>Extra</vt:lpstr>
      <vt:lpstr>High-density gluon matter: Saturation</vt:lpstr>
      <vt:lpstr>Spatial imaging of the nucleon</vt:lpstr>
      <vt:lpstr>Parton propagation and fragmentation in nuclear DIS</vt:lpstr>
      <vt:lpstr>From sPHENIX to ePHENIX: Kinematics with 5 GeV e beam</vt:lpstr>
      <vt:lpstr>Slide 20</vt:lpstr>
      <vt:lpstr>Medium-Energy EIC at JLab (MEIC)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Electron-Ion Collider</dc:title>
  <dc:creator>Christine Aidala</dc:creator>
  <cp:lastModifiedBy>Christine A. Aidala</cp:lastModifiedBy>
  <cp:revision>189</cp:revision>
  <dcterms:created xsi:type="dcterms:W3CDTF">2006-08-16T00:00:00Z</dcterms:created>
  <dcterms:modified xsi:type="dcterms:W3CDTF">2012-01-09T23:27:50Z</dcterms:modified>
</cp:coreProperties>
</file>