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1.xml" ContentType="application/vnd.openxmlformats-officedocument.presentationml.tags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1080" r:id="rId2"/>
    <p:sldId id="1133" r:id="rId3"/>
    <p:sldId id="1108" r:id="rId4"/>
    <p:sldId id="1109" r:id="rId5"/>
    <p:sldId id="1116" r:id="rId6"/>
    <p:sldId id="1117" r:id="rId7"/>
    <p:sldId id="1085" r:id="rId8"/>
    <p:sldId id="1119" r:id="rId9"/>
    <p:sldId id="1120" r:id="rId10"/>
    <p:sldId id="1146" r:id="rId11"/>
    <p:sldId id="1148" r:id="rId12"/>
    <p:sldId id="1154" r:id="rId13"/>
    <p:sldId id="1051" r:id="rId14"/>
    <p:sldId id="1056" r:id="rId15"/>
    <p:sldId id="1155" r:id="rId16"/>
    <p:sldId id="1150" r:id="rId17"/>
    <p:sldId id="1067" r:id="rId18"/>
    <p:sldId id="1134" r:id="rId19"/>
    <p:sldId id="1153" r:id="rId20"/>
    <p:sldId id="1135" r:id="rId21"/>
    <p:sldId id="1046" r:id="rId22"/>
    <p:sldId id="1136" r:id="rId23"/>
    <p:sldId id="1158" r:id="rId24"/>
    <p:sldId id="353" r:id="rId25"/>
    <p:sldId id="857" r:id="rId26"/>
    <p:sldId id="1137" r:id="rId27"/>
    <p:sldId id="1048" r:id="rId28"/>
    <p:sldId id="1052" r:id="rId29"/>
    <p:sldId id="1069" r:id="rId30"/>
    <p:sldId id="1157" r:id="rId31"/>
    <p:sldId id="1068" r:id="rId32"/>
    <p:sldId id="1151" r:id="rId33"/>
    <p:sldId id="1058" r:id="rId34"/>
    <p:sldId id="951" r:id="rId35"/>
    <p:sldId id="1123" r:id="rId36"/>
    <p:sldId id="1124" r:id="rId37"/>
    <p:sldId id="1125" r:id="rId38"/>
    <p:sldId id="1126" r:id="rId39"/>
    <p:sldId id="1127" r:id="rId40"/>
    <p:sldId id="1138" r:id="rId41"/>
    <p:sldId id="1139" r:id="rId42"/>
    <p:sldId id="1140" r:id="rId43"/>
    <p:sldId id="1141" r:id="rId44"/>
    <p:sldId id="1159" r:id="rId45"/>
    <p:sldId id="1160" r:id="rId46"/>
    <p:sldId id="1161" r:id="rId47"/>
    <p:sldId id="1079" r:id="rId48"/>
  </p:sldIdLst>
  <p:sldSz cx="9144000" cy="6858000" type="screen4x3"/>
  <p:notesSz cx="6985000" cy="9271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rgbClr val="FFFF99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rgbClr val="FFFF99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rgbClr val="FFFF99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rgbClr val="FFFF99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rgbClr val="FFFF99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FFFF99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FFFF99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FFFF99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FFFF99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00"/>
    <a:srgbClr val="F8F8F8"/>
    <a:srgbClr val="00FFFF"/>
    <a:srgbClr val="00FFCC"/>
    <a:srgbClr val="66FFCC"/>
    <a:srgbClr val="FF66CC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45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828"/>
    </p:cViewPr>
  </p:sorterViewPr>
  <p:notesViewPr>
    <p:cSldViewPr>
      <p:cViewPr varScale="1">
        <p:scale>
          <a:sx n="52" d="100"/>
          <a:sy n="52" d="100"/>
        </p:scale>
        <p:origin x="-1902" y="-78"/>
      </p:cViewPr>
      <p:guideLst>
        <p:guide orient="horz" pos="2920"/>
        <p:guide pos="220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image" Target="../media/image55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74" tIns="47087" rIns="94174" bIns="47087" numCol="1" anchor="t" anchorCtr="0" compatLnSpc="1">
            <a:prstTxWarp prst="textNoShape">
              <a:avLst/>
            </a:prstTxWarp>
          </a:bodyPr>
          <a:lstStyle>
            <a:lvl1pPr algn="l" defTabSz="941388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605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74" tIns="47087" rIns="94174" bIns="47087" numCol="1" anchor="t" anchorCtr="0" compatLnSpc="1">
            <a:prstTxWarp prst="textNoShape">
              <a:avLst/>
            </a:prstTxWarp>
          </a:bodyPr>
          <a:lstStyle>
            <a:lvl1pPr algn="r" defTabSz="941388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66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58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74" tIns="47087" rIns="94174" bIns="47087" numCol="1" anchor="b" anchorCtr="0" compatLnSpc="1">
            <a:prstTxWarp prst="textNoShape">
              <a:avLst/>
            </a:prstTxWarp>
          </a:bodyPr>
          <a:lstStyle>
            <a:lvl1pPr algn="l" defTabSz="941388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66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6050" y="88058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74" tIns="47087" rIns="94174" bIns="47087" numCol="1" anchor="b" anchorCtr="0" compatLnSpc="1">
            <a:prstTxWarp prst="textNoShape">
              <a:avLst/>
            </a:prstTxWarp>
          </a:bodyPr>
          <a:lstStyle>
            <a:lvl1pPr algn="r" defTabSz="941388">
              <a:defRPr sz="1200">
                <a:solidFill>
                  <a:schemeClr val="tx1"/>
                </a:solidFill>
              </a:defRPr>
            </a:lvl1pPr>
          </a:lstStyle>
          <a:p>
            <a:fld id="{DA240BDF-8803-4EDE-8C8F-CB5E1E0753F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74" tIns="47087" rIns="94174" bIns="47087" numCol="1" anchor="t" anchorCtr="0" compatLnSpc="1">
            <a:prstTxWarp prst="textNoShape">
              <a:avLst/>
            </a:prstTxWarp>
          </a:bodyPr>
          <a:lstStyle>
            <a:lvl1pPr algn="l" defTabSz="941388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7638" y="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74" tIns="47087" rIns="94174" bIns="47087" numCol="1" anchor="t" anchorCtr="0" compatLnSpc="1">
            <a:prstTxWarp prst="textNoShape">
              <a:avLst/>
            </a:prstTxWarp>
          </a:bodyPr>
          <a:lstStyle>
            <a:lvl1pPr algn="r" defTabSz="941388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6338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03725"/>
            <a:ext cx="5121275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74" tIns="47087" rIns="94174" bIns="470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745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74" tIns="47087" rIns="94174" bIns="47087" numCol="1" anchor="b" anchorCtr="0" compatLnSpc="1">
            <a:prstTxWarp prst="textNoShape">
              <a:avLst/>
            </a:prstTxWarp>
          </a:bodyPr>
          <a:lstStyle>
            <a:lvl1pPr algn="l" defTabSz="941388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7638" y="880745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74" tIns="47087" rIns="94174" bIns="47087" numCol="1" anchor="b" anchorCtr="0" compatLnSpc="1">
            <a:prstTxWarp prst="textNoShape">
              <a:avLst/>
            </a:prstTxWarp>
          </a:bodyPr>
          <a:lstStyle>
            <a:lvl1pPr algn="r" defTabSz="941388">
              <a:defRPr sz="1200">
                <a:solidFill>
                  <a:schemeClr val="tx1"/>
                </a:solidFill>
              </a:defRPr>
            </a:lvl1pPr>
          </a:lstStyle>
          <a:p>
            <a:fld id="{240BCBA4-9E5C-46A1-A02A-C15FF80F0D3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543313-93E7-4F4B-9E61-9551566F676F}" type="slidenum">
              <a:rPr lang="en-US"/>
              <a:pPr/>
              <a:t>1</a:t>
            </a:fld>
            <a:endParaRPr lang="en-US"/>
          </a:p>
        </p:txBody>
      </p:sp>
      <p:sp>
        <p:nvSpPr>
          <p:cNvPr id="84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FA26AE-329F-40BA-887F-D5BA9F469FC5}" type="slidenum">
              <a:rPr lang="en-US"/>
              <a:pPr/>
              <a:t>13</a:t>
            </a:fld>
            <a:endParaRPr lang="en-US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BCBA4-9E5C-46A1-A02A-C15FF80F0D3D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BCBA4-9E5C-46A1-A02A-C15FF80F0D3D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94DE7B-3E3E-4100-8572-B73DC5612D09}" type="slidenum">
              <a:rPr lang="en-US"/>
              <a:pPr/>
              <a:t>18</a:t>
            </a:fld>
            <a:endParaRPr lang="en-US"/>
          </a:p>
        </p:txBody>
      </p:sp>
      <p:sp>
        <p:nvSpPr>
          <p:cNvPr id="1564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95325"/>
            <a:ext cx="4635500" cy="3476625"/>
          </a:xfrm>
          <a:ln/>
        </p:spPr>
      </p:sp>
      <p:sp>
        <p:nvSpPr>
          <p:cNvPr id="1564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500" y="4403725"/>
            <a:ext cx="5588000" cy="417195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BCBA4-9E5C-46A1-A02A-C15FF80F0D3D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BCBA4-9E5C-46A1-A02A-C15FF80F0D3D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BCBA4-9E5C-46A1-A02A-C15FF80F0D3D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60FC61-7A92-4C65-8F02-8429D7C6CB4A}" type="slidenum">
              <a:rPr lang="en-US"/>
              <a:pPr/>
              <a:t>24</a:t>
            </a:fld>
            <a:endParaRPr lang="en-US"/>
          </a:p>
        </p:txBody>
      </p:sp>
      <p:sp>
        <p:nvSpPr>
          <p:cNvPr id="373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3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DA338E-72FA-4FB5-B5ED-33074B1DC29E}" type="slidenum">
              <a:rPr lang="en-US"/>
              <a:pPr/>
              <a:t>25</a:t>
            </a:fld>
            <a:endParaRPr lang="en-US"/>
          </a:p>
        </p:txBody>
      </p:sp>
      <p:sp>
        <p:nvSpPr>
          <p:cNvPr id="142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0563"/>
            <a:ext cx="4687888" cy="3516312"/>
          </a:xfrm>
          <a:ln w="12700" cap="flat"/>
        </p:spPr>
      </p:sp>
      <p:sp>
        <p:nvSpPr>
          <p:cNvPr id="142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0750" y="4437063"/>
            <a:ext cx="5130800" cy="4130675"/>
          </a:xfrm>
          <a:noFill/>
          <a:ln/>
        </p:spPr>
        <p:txBody>
          <a:bodyPr lIns="92483" tIns="46243" rIns="92483" bIns="46243"/>
          <a:lstStyle/>
          <a:p>
            <a:r>
              <a:rPr lang="en-US" dirty="0"/>
              <a:t>RHIC, as a high-energy polarized proton collider, really represents an outstanding achievement in accelerator physics.  . . . [equipment].  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E31704-75D3-4CDA-B165-5504023EE291}" type="slidenum">
              <a:rPr lang="en-US"/>
              <a:pPr/>
              <a:t>26</a:t>
            </a:fld>
            <a:endParaRPr lang="en-US"/>
          </a:p>
        </p:txBody>
      </p:sp>
      <p:sp>
        <p:nvSpPr>
          <p:cNvPr id="87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B1036-C79E-46F7-8FEB-3830A27B261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EAA3F6-AEB9-4102-AE4D-84623CD6ECC6}" type="slidenum">
              <a:rPr lang="en-US"/>
              <a:pPr/>
              <a:t>27</a:t>
            </a:fld>
            <a:endParaRPr lang="en-US"/>
          </a:p>
        </p:txBody>
      </p:sp>
      <p:sp>
        <p:nvSpPr>
          <p:cNvPr id="135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B760F5-9F63-4756-B6CC-DC4D59530B37}" type="slidenum">
              <a:rPr lang="en-US"/>
              <a:pPr/>
              <a:t>28</a:t>
            </a:fld>
            <a:endParaRPr lang="en-US"/>
          </a:p>
        </p:txBody>
      </p:sp>
      <p:sp>
        <p:nvSpPr>
          <p:cNvPr id="149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BCBA4-9E5C-46A1-A02A-C15FF80F0D3D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FC94E7-2A7E-4F35-8E95-A044C698FF03}" type="slidenum">
              <a:rPr lang="en-US"/>
              <a:pPr/>
              <a:t>30</a:t>
            </a:fld>
            <a:endParaRPr lang="en-US"/>
          </a:p>
        </p:txBody>
      </p:sp>
      <p:sp>
        <p:nvSpPr>
          <p:cNvPr id="1183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95325"/>
            <a:ext cx="4635500" cy="3476625"/>
          </a:xfrm>
          <a:ln/>
        </p:spPr>
      </p:sp>
      <p:sp>
        <p:nvSpPr>
          <p:cNvPr id="1183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275" y="4403725"/>
            <a:ext cx="5124450" cy="417195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BCBA4-9E5C-46A1-A02A-C15FF80F0D3D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94DE7B-3E3E-4100-8572-B73DC5612D09}" type="slidenum">
              <a:rPr lang="en-US"/>
              <a:pPr/>
              <a:t>32</a:t>
            </a:fld>
            <a:endParaRPr lang="en-US"/>
          </a:p>
        </p:txBody>
      </p:sp>
      <p:sp>
        <p:nvSpPr>
          <p:cNvPr id="1564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95325"/>
            <a:ext cx="4635500" cy="3476625"/>
          </a:xfrm>
          <a:ln/>
        </p:spPr>
      </p:sp>
      <p:sp>
        <p:nvSpPr>
          <p:cNvPr id="1564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500" y="4403725"/>
            <a:ext cx="5588000" cy="417195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AD399-FC6A-4BF2-BD83-3BE82A98169F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D39CA3-B038-47DC-B3F5-0983A1326335}" type="slidenum">
              <a:rPr lang="en-US"/>
              <a:pPr/>
              <a:t>34</a:t>
            </a:fld>
            <a:endParaRPr lang="en-US"/>
          </a:p>
        </p:txBody>
      </p:sp>
      <p:sp>
        <p:nvSpPr>
          <p:cNvPr id="1627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95325"/>
            <a:ext cx="4635500" cy="3476625"/>
          </a:xfrm>
          <a:ln/>
        </p:spPr>
      </p:sp>
      <p:sp>
        <p:nvSpPr>
          <p:cNvPr id="1627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500" y="4403725"/>
            <a:ext cx="5588000" cy="417195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0C3D57-6E1D-4283-8F61-E564393D5EE3}" type="slidenum">
              <a:rPr lang="en-US"/>
              <a:pPr/>
              <a:t>35</a:t>
            </a:fld>
            <a:endParaRPr lang="en-US"/>
          </a:p>
        </p:txBody>
      </p:sp>
      <p:sp>
        <p:nvSpPr>
          <p:cNvPr id="1239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95325"/>
            <a:ext cx="4635500" cy="3476625"/>
          </a:xfrm>
          <a:ln/>
        </p:spPr>
      </p:sp>
      <p:sp>
        <p:nvSpPr>
          <p:cNvPr id="1239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500" y="4403725"/>
            <a:ext cx="5588000" cy="417195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B113F5-338D-4E7D-8D41-D562401653EF}" type="slidenum">
              <a:rPr lang="en-US"/>
              <a:pPr/>
              <a:t>36</a:t>
            </a:fld>
            <a:endParaRPr lang="en-US"/>
          </a:p>
        </p:txBody>
      </p:sp>
      <p:sp>
        <p:nvSpPr>
          <p:cNvPr id="1300482" name="Rectangle 7"/>
          <p:cNvSpPr txBox="1">
            <a:spLocks noGrp="1" noChangeArrowheads="1"/>
          </p:cNvSpPr>
          <p:nvPr/>
        </p:nvSpPr>
        <p:spPr bwMode="auto">
          <a:xfrm>
            <a:off x="3957638" y="880745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174" tIns="47087" rIns="94174" bIns="47087" anchor="b"/>
          <a:lstStyle/>
          <a:p>
            <a:pPr algn="r" defTabSz="941388"/>
            <a:fld id="{B907AA21-28F0-47E5-B32B-43614572E6AA}" type="slidenum">
              <a:rPr lang="en-US" sz="1200">
                <a:solidFill>
                  <a:schemeClr val="tx1"/>
                </a:solidFill>
              </a:rPr>
              <a:pPr algn="r" defTabSz="941388"/>
              <a:t>36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30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4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B1036-C79E-46F7-8FEB-3830A27B261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EE8B77-B44B-4579-92B1-E99FCA7A0CCA}" type="slidenum">
              <a:rPr lang="en-US"/>
              <a:pPr/>
              <a:t>37</a:t>
            </a:fld>
            <a:endParaRPr lang="en-US"/>
          </a:p>
        </p:txBody>
      </p:sp>
      <p:sp>
        <p:nvSpPr>
          <p:cNvPr id="130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253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02532" name="Slide Number Placeholder 3"/>
          <p:cNvSpPr txBox="1">
            <a:spLocks noGrp="1"/>
          </p:cNvSpPr>
          <p:nvPr/>
        </p:nvSpPr>
        <p:spPr bwMode="auto">
          <a:xfrm>
            <a:off x="3957638" y="880745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174" tIns="47087" rIns="94174" bIns="47087" anchor="b"/>
          <a:lstStyle/>
          <a:p>
            <a:pPr algn="r" defTabSz="941388"/>
            <a:fld id="{FBEFE0F7-27D4-46CC-ADA2-6776D9FAEA54}" type="slidenum">
              <a:rPr lang="en-US" sz="1200">
                <a:solidFill>
                  <a:schemeClr val="tx1"/>
                </a:solidFill>
              </a:rPr>
              <a:pPr algn="r" defTabSz="941388"/>
              <a:t>37</a:t>
            </a:fld>
            <a:endParaRPr lang="en-US" sz="12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77B296-84C9-4243-AB55-7A4FEC37F53C}" type="slidenum">
              <a:rPr lang="en-US"/>
              <a:pPr/>
              <a:t>38</a:t>
            </a:fld>
            <a:endParaRPr lang="en-US"/>
          </a:p>
        </p:txBody>
      </p:sp>
      <p:sp>
        <p:nvSpPr>
          <p:cNvPr id="1241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95325"/>
            <a:ext cx="4635500" cy="3476625"/>
          </a:xfrm>
          <a:ln/>
        </p:spPr>
      </p:sp>
      <p:sp>
        <p:nvSpPr>
          <p:cNvPr id="1241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500" y="4403725"/>
            <a:ext cx="5588000" cy="417195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21AF42-46C7-408D-B2C9-02F818BC7C60}" type="slidenum">
              <a:rPr lang="en-US"/>
              <a:pPr/>
              <a:t>40</a:t>
            </a:fld>
            <a:endParaRPr lang="en-US"/>
          </a:p>
        </p:txBody>
      </p:sp>
      <p:sp>
        <p:nvSpPr>
          <p:cNvPr id="1163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95325"/>
            <a:ext cx="4635500" cy="3476625"/>
          </a:xfrm>
          <a:ln/>
        </p:spPr>
      </p:sp>
      <p:sp>
        <p:nvSpPr>
          <p:cNvPr id="1163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275" y="4403725"/>
            <a:ext cx="5124450" cy="417195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66F3BF-0223-4C8B-A4D7-FDB87BB0BA9B}" type="slidenum">
              <a:rPr lang="en-US"/>
              <a:pPr/>
              <a:t>41</a:t>
            </a:fld>
            <a:endParaRPr lang="en-US"/>
          </a:p>
        </p:txBody>
      </p:sp>
      <p:sp>
        <p:nvSpPr>
          <p:cNvPr id="1167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95325"/>
            <a:ext cx="4635500" cy="3476625"/>
          </a:xfrm>
          <a:ln/>
        </p:spPr>
      </p:sp>
      <p:sp>
        <p:nvSpPr>
          <p:cNvPr id="1167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275" y="4403725"/>
            <a:ext cx="5124450" cy="417195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0C6930-535A-4803-B131-C6591CDCEAB1}" type="slidenum">
              <a:rPr lang="en-US"/>
              <a:pPr/>
              <a:t>42</a:t>
            </a:fld>
            <a:endParaRPr lang="en-US"/>
          </a:p>
        </p:txBody>
      </p:sp>
      <p:sp>
        <p:nvSpPr>
          <p:cNvPr id="1250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95325"/>
            <a:ext cx="4635500" cy="3476625"/>
          </a:xfrm>
          <a:ln/>
        </p:spPr>
      </p:sp>
      <p:sp>
        <p:nvSpPr>
          <p:cNvPr id="1250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275" y="4403725"/>
            <a:ext cx="5124450" cy="417195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C95E41-A091-4FF4-B527-D5A6901CDF1A}" type="slidenum">
              <a:rPr lang="en-US"/>
              <a:pPr/>
              <a:t>43</a:t>
            </a:fld>
            <a:endParaRPr lang="en-US"/>
          </a:p>
        </p:txBody>
      </p:sp>
      <p:sp>
        <p:nvSpPr>
          <p:cNvPr id="1169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95325"/>
            <a:ext cx="4635500" cy="3476625"/>
          </a:xfrm>
          <a:ln/>
        </p:spPr>
      </p:sp>
      <p:sp>
        <p:nvSpPr>
          <p:cNvPr id="1169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275" y="4403725"/>
            <a:ext cx="5124450" cy="4171950"/>
          </a:xfrm>
        </p:spPr>
        <p:txBody>
          <a:bodyPr/>
          <a:lstStyle/>
          <a:p>
            <a:r>
              <a:rPr lang="en-US"/>
              <a:t>Authero of DSS knows about this.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BCBA4-9E5C-46A1-A02A-C15FF80F0D3D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BCBA4-9E5C-46A1-A02A-C15FF80F0D3D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BCBA4-9E5C-46A1-A02A-C15FF80F0D3D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BCBA4-9E5C-46A1-A02A-C15FF80F0D3D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2E5396-D296-4957-A253-A153AB186969}" type="slidenum">
              <a:rPr lang="en-US"/>
              <a:pPr/>
              <a:t>5</a:t>
            </a:fld>
            <a:endParaRPr lang="en-US"/>
          </a:p>
        </p:txBody>
      </p:sp>
      <p:sp>
        <p:nvSpPr>
          <p:cNvPr id="135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979EF9-92E9-4DF0-B2FF-A1F0EFFBD158}" type="slidenum">
              <a:rPr lang="en-US"/>
              <a:pPr/>
              <a:t>6</a:t>
            </a:fld>
            <a:endParaRPr lang="en-US"/>
          </a:p>
        </p:txBody>
      </p:sp>
      <p:sp>
        <p:nvSpPr>
          <p:cNvPr id="140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87D623-35C5-4385-A4AA-37DCF7393D9C}" type="slidenum">
              <a:rPr lang="en-US"/>
              <a:pPr/>
              <a:t>7</a:t>
            </a:fld>
            <a:endParaRPr lang="en-US"/>
          </a:p>
        </p:txBody>
      </p:sp>
      <p:sp>
        <p:nvSpPr>
          <p:cNvPr id="1288194" name="Rectangle 7"/>
          <p:cNvSpPr txBox="1">
            <a:spLocks noGrp="1" noChangeArrowheads="1"/>
          </p:cNvSpPr>
          <p:nvPr/>
        </p:nvSpPr>
        <p:spPr bwMode="auto">
          <a:xfrm>
            <a:off x="3957638" y="880745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174" tIns="47087" rIns="94174" bIns="47087" anchor="b"/>
          <a:lstStyle/>
          <a:p>
            <a:pPr algn="r" defTabSz="941388"/>
            <a:fld id="{C6E8858B-D1A4-4D87-93F7-E690CEE3EC40}" type="slidenum">
              <a:rPr lang="en-US" sz="1200">
                <a:solidFill>
                  <a:schemeClr val="tx1"/>
                </a:solidFill>
              </a:rPr>
              <a:pPr algn="r" defTabSz="941388"/>
              <a:t>7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28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5225" y="684213"/>
            <a:ext cx="4668838" cy="3502025"/>
          </a:xfrm>
          <a:ln/>
        </p:spPr>
      </p:sp>
      <p:sp>
        <p:nvSpPr>
          <p:cNvPr id="128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414838"/>
            <a:ext cx="5172075" cy="418623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54C7D1-5775-42F4-9C7D-0E0B0A7812E4}" type="slidenum">
              <a:rPr lang="en-US"/>
              <a:pPr/>
              <a:t>8</a:t>
            </a:fld>
            <a:endParaRPr lang="en-US"/>
          </a:p>
        </p:txBody>
      </p:sp>
      <p:sp>
        <p:nvSpPr>
          <p:cNvPr id="145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B14CCE-8C87-4A6C-82F4-ADCFDAEFFF52}" type="slidenum">
              <a:rPr lang="en-US"/>
              <a:pPr/>
              <a:t>9</a:t>
            </a:fld>
            <a:endParaRPr lang="en-US"/>
          </a:p>
        </p:txBody>
      </p:sp>
      <p:sp>
        <p:nvSpPr>
          <p:cNvPr id="138242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4750" y="695325"/>
            <a:ext cx="4635500" cy="3476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335" y="4403725"/>
            <a:ext cx="5122333" cy="41719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A03AED-AF5C-400F-AE3D-280974ABF43E}" type="slidenum">
              <a:rPr lang="en-US"/>
              <a:pPr/>
              <a:t>12</a:t>
            </a:fld>
            <a:endParaRPr lang="en-US"/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Color code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C. Aidala, Quarks, Hadrons, and LHC, IIT Bombay, August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1344D0-F1FE-4BEB-AD16-87879286EC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C. Aidala, Quarks, Hadrons, and LHC, IIT Bombay, August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68759B-A585-4681-85BB-33C3B4C9D0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28600"/>
            <a:ext cx="21717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28600"/>
            <a:ext cx="63627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C. Aidala, Quarks, Hadrons, and LHC, IIT Bombay, August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62746A-A1C3-4A9B-9216-456081A816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600200"/>
            <a:ext cx="42672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672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400800"/>
            <a:ext cx="3810000" cy="3190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C. Aidala, Quarks, Hadrons, and LHC, IIT Bombay, August 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2F42501-B949-4497-900A-85D7539E19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28600" y="228600"/>
            <a:ext cx="86868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42672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2672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228600" y="3924300"/>
            <a:ext cx="42672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24300"/>
            <a:ext cx="42672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667000" y="6400800"/>
            <a:ext cx="3810000" cy="3190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C. Aidala, Quarks, Hadrons, and LHC, IIT Bombay, August 2011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ECE729D-4A9E-497C-A7DB-296958F94F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2672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2672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42672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667000" y="6400800"/>
            <a:ext cx="3810000" cy="3190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C. Aidala, Quarks, Hadrons, and LHC, IIT Bombay, August 2011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8301BA0-7841-47FF-B1CB-F410F54768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28600" y="228600"/>
            <a:ext cx="8686800" cy="586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67000" y="6400800"/>
            <a:ext cx="3810000" cy="3190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C. Aidala, Quarks, Hadrons, and LHC, IIT Bombay, August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105E4C2-DDCC-49BD-ADB3-461273BD2B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066800"/>
            <a:ext cx="40386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066800"/>
            <a:ext cx="40386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33800"/>
            <a:ext cx="40386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3055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FC5D7BE-ACC1-42F5-BD64-96D468D5F3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6310086"/>
            <a:ext cx="3048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C. Aidala, Quarks, Hadrons, and LHC, IIT Bombay, August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CA4942-7CEE-491C-9F3A-ADE7BC2C49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C. Aidala, Quarks, Hadrons, and LHC, IIT Bombay, August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82CB32-AB80-4E8D-B434-E5C8B99D37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267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67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C. Aidala, Quarks, Hadrons, and LHC, IIT Bombay, August 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CAA7B0-FB55-442B-B730-0F02697EC4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C. Aidala, Quarks, Hadrons, and LHC, IIT Bombay, August 2011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01BFD7-43E8-4CB4-B0C3-EA2D5ED73A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67000" y="6357258"/>
            <a:ext cx="3810000" cy="3190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C. Aidala, Quarks, Hadrons, and LHC, IIT Bombay, August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80A51C-0834-4D37-9F6C-E61A03BDE5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48000" y="6310086"/>
            <a:ext cx="31242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C. Aidala, Quarks, Hadrons, and LHC, IIT Bombay, August 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F159FB-7DEB-45DF-BF94-DE0F742531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C. Aidala, Quarks, Hadrons, and LHC, IIT Bombay, August 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0F8421-50D9-4AEA-9973-92E17469AE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C. Aidala, Quarks, Hadrons, and LHC, IIT Bombay, August 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A4D87B-1888-4748-AE98-A3A05193F3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99">
                <a:gamma/>
                <a:shade val="46275"/>
                <a:invGamma/>
              </a:srgbClr>
            </a:gs>
            <a:gs pos="100000">
              <a:srgbClr val="0000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228600"/>
            <a:ext cx="8686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600200"/>
            <a:ext cx="8686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67000" y="6400800"/>
            <a:ext cx="3810000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C. Aidala, Quarks, Hadrons, and LHC, IIT Bombay, August 2011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2"/>
                </a:solidFill>
              </a:defRPr>
            </a:lvl1pPr>
          </a:lstStyle>
          <a:p>
            <a:fld id="{87DC4EF3-C510-4D91-A9B0-DB231320F72A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4" name="Picture 10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6200" y="6289675"/>
            <a:ext cx="9144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rgbClr val="FFFF00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rgbClr val="FFFF00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rgbClr val="FFFF00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rgbClr val="FFFF00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i="1">
          <a:solidFill>
            <a:srgbClr val="FFFF00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i="1">
          <a:solidFill>
            <a:srgbClr val="FFFF00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i="1">
          <a:solidFill>
            <a:srgbClr val="FFFF00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i="1">
          <a:solidFill>
            <a:srgbClr val="FFFF00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FFFF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FFFF9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FFFF9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FFFF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99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99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99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99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6.bin"/><Relationship Id="rId4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5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59.jpeg"/><Relationship Id="rId12" Type="http://schemas.openxmlformats.org/officeDocument/2006/relationships/oleObject" Target="../embeddings/oleObject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8.jpeg"/><Relationship Id="rId11" Type="http://schemas.openxmlformats.org/officeDocument/2006/relationships/image" Target="../media/image63.jpeg"/><Relationship Id="rId5" Type="http://schemas.openxmlformats.org/officeDocument/2006/relationships/oleObject" Target="../embeddings/oleObject7.bin"/><Relationship Id="rId10" Type="http://schemas.openxmlformats.org/officeDocument/2006/relationships/image" Target="../media/image62.jpeg"/><Relationship Id="rId4" Type="http://schemas.openxmlformats.org/officeDocument/2006/relationships/image" Target="../media/image57.jpeg"/><Relationship Id="rId9" Type="http://schemas.openxmlformats.org/officeDocument/2006/relationships/image" Target="../media/image61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3" Type="http://schemas.openxmlformats.org/officeDocument/2006/relationships/image" Target="../media/image6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6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png"/><Relationship Id="rId4" Type="http://schemas.openxmlformats.org/officeDocument/2006/relationships/image" Target="../media/image7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png"/><Relationship Id="rId4" Type="http://schemas.openxmlformats.org/officeDocument/2006/relationships/image" Target="../media/image7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9.bin"/><Relationship Id="rId4" Type="http://schemas.openxmlformats.org/officeDocument/2006/relationships/image" Target="../media/image7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6" Type="http://schemas.openxmlformats.org/officeDocument/2006/relationships/image" Target="../media/image81.png"/><Relationship Id="rId5" Type="http://schemas.openxmlformats.org/officeDocument/2006/relationships/image" Target="../media/image80.wmf"/><Relationship Id="rId4" Type="http://schemas.openxmlformats.org/officeDocument/2006/relationships/image" Target="../media/image79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92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91.wmf"/><Relationship Id="rId4" Type="http://schemas.openxmlformats.org/officeDocument/2006/relationships/image" Target="../media/image90.w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w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wmf"/><Relationship Id="rId5" Type="http://schemas.openxmlformats.org/officeDocument/2006/relationships/image" Target="../media/image19.png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1.png"/><Relationship Id="rId5" Type="http://schemas.openxmlformats.org/officeDocument/2006/relationships/image" Target="../media/image24.png"/><Relationship Id="rId10" Type="http://schemas.openxmlformats.org/officeDocument/2006/relationships/oleObject" Target="../embeddings/oleObject3.bin"/><Relationship Id="rId4" Type="http://schemas.openxmlformats.org/officeDocument/2006/relationships/image" Target="../media/image23.png"/><Relationship Id="rId9" Type="http://schemas.openxmlformats.org/officeDocument/2006/relationships/image" Target="../media/image27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5834" name="Picture 10" descr="aerial-BNL2"/>
          <p:cNvPicPr>
            <a:picLocks noChangeAspect="1" noChangeArrowheads="1"/>
          </p:cNvPicPr>
          <p:nvPr/>
        </p:nvPicPr>
        <p:blipFill>
          <a:blip r:embed="rId3" cstate="print">
            <a:lum bright="-20000"/>
          </a:blip>
          <a:srcRect l="6194"/>
          <a:stretch>
            <a:fillRect/>
          </a:stretch>
        </p:blipFill>
        <p:spPr bwMode="auto">
          <a:xfrm>
            <a:off x="304800" y="533400"/>
            <a:ext cx="8610600" cy="585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5827" name="Rectangle 3"/>
          <p:cNvSpPr>
            <a:spLocks noChangeArrowheads="1"/>
          </p:cNvSpPr>
          <p:nvPr/>
        </p:nvSpPr>
        <p:spPr bwMode="auto">
          <a:xfrm>
            <a:off x="304800" y="522288"/>
            <a:ext cx="8610600" cy="5867400"/>
          </a:xfrm>
          <a:prstGeom prst="rect">
            <a:avLst/>
          </a:prstGeom>
          <a:solidFill>
            <a:srgbClr val="333333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>
              <a:solidFill>
                <a:schemeClr val="tx1"/>
              </a:solidFill>
              <a:latin typeface="GulimChe" pitchFamily="49" charset="-127"/>
            </a:endParaRPr>
          </a:p>
        </p:txBody>
      </p:sp>
      <p:sp>
        <p:nvSpPr>
          <p:cNvPr id="8458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4910138"/>
            <a:ext cx="6400800" cy="53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Los Alamos National Lab</a:t>
            </a:r>
          </a:p>
        </p:txBody>
      </p:sp>
      <p:sp>
        <p:nvSpPr>
          <p:cNvPr id="845829" name="Text Box 5"/>
          <p:cNvSpPr txBox="1">
            <a:spLocks noChangeArrowheads="1"/>
          </p:cNvSpPr>
          <p:nvPr/>
        </p:nvSpPr>
        <p:spPr bwMode="auto">
          <a:xfrm>
            <a:off x="838200" y="4510088"/>
            <a:ext cx="74056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Christine Aidala</a:t>
            </a:r>
          </a:p>
        </p:txBody>
      </p:sp>
      <p:sp>
        <p:nvSpPr>
          <p:cNvPr id="845830" name="Text Box 6"/>
          <p:cNvSpPr txBox="1">
            <a:spLocks noChangeArrowheads="1"/>
          </p:cNvSpPr>
          <p:nvPr/>
        </p:nvSpPr>
        <p:spPr bwMode="auto">
          <a:xfrm>
            <a:off x="3429000" y="5918200"/>
            <a:ext cx="22644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August 30, 2011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45833" name="Text Box 9"/>
          <p:cNvSpPr txBox="1">
            <a:spLocks noChangeArrowheads="1"/>
          </p:cNvSpPr>
          <p:nvPr/>
        </p:nvSpPr>
        <p:spPr bwMode="auto">
          <a:xfrm>
            <a:off x="1524000" y="5562600"/>
            <a:ext cx="61190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Quarks, Hadrons, and the LHC, IIT Bombay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5791200" y="609600"/>
            <a:ext cx="1143000" cy="1049338"/>
            <a:chOff x="3716" y="436"/>
            <a:chExt cx="2112" cy="1588"/>
          </a:xfrm>
        </p:grpSpPr>
        <p:pic>
          <p:nvPicPr>
            <p:cNvPr id="845839" name="Picture 15" descr="brahms_pictur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16" y="440"/>
              <a:ext cx="2112" cy="15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45840" name="Picture 16" descr="brahms_logo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422" y="436"/>
              <a:ext cx="1259" cy="379"/>
            </a:xfrm>
            <a:prstGeom prst="rect">
              <a:avLst/>
            </a:prstGeom>
            <a:noFill/>
          </p:spPr>
        </p:pic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1905000" y="914400"/>
            <a:ext cx="1177925" cy="1165225"/>
            <a:chOff x="144" y="2103"/>
            <a:chExt cx="2081" cy="1649"/>
          </a:xfrm>
        </p:grpSpPr>
        <p:pic>
          <p:nvPicPr>
            <p:cNvPr id="845843" name="Picture 19" descr="2004june9_1024x81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44" y="2103"/>
              <a:ext cx="2081" cy="1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45844" name="Picture 20" descr="1phenix-logo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056" y="3233"/>
              <a:ext cx="1152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45831" name="Rectangle 7"/>
          <p:cNvSpPr>
            <a:spLocks noGrp="1" noChangeArrowheads="1"/>
          </p:cNvSpPr>
          <p:nvPr>
            <p:ph type="ctrTitle"/>
          </p:nvPr>
        </p:nvSpPr>
        <p:spPr>
          <a:xfrm>
            <a:off x="304800" y="1828800"/>
            <a:ext cx="8534400" cy="3276600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Single-Spin Asymmetries and Transverse-Momentum-Dependent Distributions at RHIC</a:t>
            </a:r>
            <a:r>
              <a:rPr lang="en-US" sz="4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b="1" dirty="0"/>
              <a:t/>
            </a:r>
            <a:br>
              <a:rPr lang="en-US" b="1" dirty="0"/>
            </a:br>
            <a:endParaRPr lang="en-US" sz="4000" b="1" dirty="0"/>
          </a:p>
        </p:txBody>
      </p: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3657600" y="1089025"/>
            <a:ext cx="1295400" cy="1120775"/>
            <a:chOff x="2544" y="2299"/>
            <a:chExt cx="2311" cy="1375"/>
          </a:xfrm>
        </p:grpSpPr>
        <p:pic>
          <p:nvPicPr>
            <p:cNvPr id="845848" name="Picture 24" descr="Collab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544" y="2299"/>
              <a:ext cx="2311" cy="137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45849" name="Picture 25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984" y="2400"/>
              <a:ext cx="816" cy="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40" name="Picture 6" descr="IMG_0558"/>
          <p:cNvPicPr>
            <a:picLocks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15482" y="595812"/>
            <a:ext cx="1188720" cy="105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TextBox 40"/>
          <p:cNvSpPr txBox="1"/>
          <p:nvPr/>
        </p:nvSpPr>
        <p:spPr>
          <a:xfrm>
            <a:off x="7054657" y="1294304"/>
            <a:ext cx="696023" cy="3231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5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1500" b="1" baseline="-250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15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DY</a:t>
            </a:r>
            <a:endParaRPr lang="en-US" sz="15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PHENIX etas show no sharp increase for </a:t>
            </a:r>
            <a:r>
              <a:rPr lang="en-US" dirty="0" err="1" smtClean="0"/>
              <a:t>x</a:t>
            </a:r>
            <a:r>
              <a:rPr lang="en-US" baseline="-25000" dirty="0" err="1" smtClean="0"/>
              <a:t>F</a:t>
            </a:r>
            <a:r>
              <a:rPr lang="en-US" dirty="0" smtClean="0"/>
              <a:t> &gt; 0.5! 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77028" y="6357258"/>
            <a:ext cx="2971800" cy="500742"/>
          </a:xfrm>
        </p:spPr>
        <p:txBody>
          <a:bodyPr/>
          <a:lstStyle/>
          <a:p>
            <a:r>
              <a:rPr lang="en-US" smtClean="0"/>
              <a:t>C. Aidala, Quarks, Hadrons, and LHC, IIT Bombay, August 2011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0A51C-0834-4D37-9F6C-E61A03BDE5A5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 cstate="print">
            <a:alphaModFix/>
            <a:lum/>
          </a:blip>
          <a:srcRect/>
          <a:stretch>
            <a:fillRect/>
          </a:stretch>
        </p:blipFill>
        <p:spPr bwMode="auto">
          <a:xfrm>
            <a:off x="644616" y="1422996"/>
            <a:ext cx="7356384" cy="4361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76" descr="PHENIX big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4533900"/>
            <a:ext cx="1752600" cy="571500"/>
          </a:xfrm>
          <a:prstGeom prst="rect">
            <a:avLst/>
          </a:prstGeom>
          <a:noFill/>
        </p:spPr>
      </p:pic>
      <p:sp>
        <p:nvSpPr>
          <p:cNvPr id="8" name="Text Box 34"/>
          <p:cNvSpPr txBox="1">
            <a:spLocks noChangeArrowheads="1"/>
          </p:cNvSpPr>
          <p:nvPr/>
        </p:nvSpPr>
        <p:spPr bwMode="auto">
          <a:xfrm>
            <a:off x="2362200" y="2781181"/>
            <a:ext cx="2270125" cy="707886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cs typeface="Times New Roman" pitchFamily="18" charset="0"/>
              </a:rPr>
              <a:t>Released at PANIC, MIT, July 2011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PHENIX eta vs. neutral </a:t>
            </a:r>
            <a:r>
              <a:rPr lang="en-US" dirty="0" err="1" smtClean="0"/>
              <a:t>pion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73400" y="6357258"/>
            <a:ext cx="2971800" cy="500742"/>
          </a:xfrm>
        </p:spPr>
        <p:txBody>
          <a:bodyPr/>
          <a:lstStyle/>
          <a:p>
            <a:r>
              <a:rPr lang="en-US" smtClean="0"/>
              <a:t>C. Aidala, Quarks, Hadrons, and LHC, IIT Bombay, August 2011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0A51C-0834-4D37-9F6C-E61A03BDE5A5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Picture 5" descr="PHENIXEtaPi0MP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295400"/>
            <a:ext cx="4385842" cy="4913678"/>
          </a:xfrm>
          <a:prstGeom prst="rect">
            <a:avLst/>
          </a:prstGeom>
        </p:spPr>
      </p:pic>
      <p:pic>
        <p:nvPicPr>
          <p:cNvPr id="7" name="Picture 76" descr="PHENIX big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705100"/>
            <a:ext cx="1752600" cy="5715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181600" y="1871008"/>
            <a:ext cx="3657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Still suggests larger asymmetry for etas than for (merged-cluster) neutral </a:t>
            </a:r>
            <a:r>
              <a:rPr lang="en-US" sz="3000" dirty="0" err="1" smtClean="0"/>
              <a:t>pions</a:t>
            </a:r>
            <a:r>
              <a:rPr lang="en-US" sz="3000" dirty="0" smtClean="0"/>
              <a:t>!</a:t>
            </a:r>
            <a:endParaRPr lang="en-US" sz="3000" dirty="0"/>
          </a:p>
        </p:txBody>
      </p:sp>
      <p:sp>
        <p:nvSpPr>
          <p:cNvPr id="9" name="Text Box 34"/>
          <p:cNvSpPr txBox="1">
            <a:spLocks noChangeArrowheads="1"/>
          </p:cNvSpPr>
          <p:nvPr/>
        </p:nvSpPr>
        <p:spPr bwMode="auto">
          <a:xfrm>
            <a:off x="914400" y="5294293"/>
            <a:ext cx="7756525" cy="954107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cs typeface="Times New Roman" pitchFamily="18" charset="0"/>
              </a:rPr>
              <a:t>Will need to wait for final results from both collaborations . . 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2" descr="cincl_christine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81001" y="1066800"/>
            <a:ext cx="7401610" cy="3505200"/>
          </a:xfrm>
          <a:noFill/>
          <a:ln/>
        </p:spPr>
      </p:pic>
      <p:sp>
        <p:nvSpPr>
          <p:cNvPr id="1341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</a:rPr>
              <a:t>Neutral </a:t>
            </a:r>
            <a:r>
              <a:rPr lang="en-US" dirty="0" err="1" smtClean="0">
                <a:latin typeface="Times New Roman" pitchFamily="18" charset="0"/>
              </a:rPr>
              <a:t>pions</a:t>
            </a:r>
            <a:r>
              <a:rPr lang="en-US" dirty="0" smtClean="0">
                <a:latin typeface="Times New Roman" pitchFamily="18" charset="0"/>
              </a:rPr>
              <a:t> at </a:t>
            </a:r>
            <a:r>
              <a:rPr lang="en-US" dirty="0" err="1" smtClean="0">
                <a:latin typeface="Times New Roman" pitchFamily="18" charset="0"/>
              </a:rPr>
              <a:t>midrapidity</a:t>
            </a:r>
            <a:r>
              <a:rPr lang="en-US" dirty="0" smtClean="0">
                <a:latin typeface="Times New Roman" pitchFamily="18" charset="0"/>
              </a:rPr>
              <a:t> (</a:t>
            </a:r>
            <a:r>
              <a:rPr lang="en-US" dirty="0" err="1" smtClean="0">
                <a:latin typeface="Times New Roman" pitchFamily="18" charset="0"/>
              </a:rPr>
              <a:t>x</a:t>
            </a:r>
            <a:r>
              <a:rPr lang="en-US" baseline="-25000" dirty="0" err="1" smtClean="0">
                <a:latin typeface="Times New Roman" pitchFamily="18" charset="0"/>
              </a:rPr>
              <a:t>F</a:t>
            </a:r>
            <a:r>
              <a:rPr lang="en-US" dirty="0" smtClean="0">
                <a:latin typeface="Times New Roman" pitchFamily="18" charset="0"/>
              </a:rPr>
              <a:t> = 0)</a:t>
            </a:r>
            <a:endParaRPr lang="en-US" baseline="-25000" dirty="0"/>
          </a:p>
        </p:txBody>
      </p:sp>
      <p:sp>
        <p:nvSpPr>
          <p:cNvPr id="134148" name="Rectangle 4"/>
          <p:cNvSpPr>
            <a:spLocks noChangeArrowheads="1"/>
          </p:cNvSpPr>
          <p:nvPr/>
        </p:nvSpPr>
        <p:spPr bwMode="auto">
          <a:xfrm>
            <a:off x="457200" y="13716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130000"/>
              <a:buFont typeface="Wingdings" pitchFamily="2" charset="2"/>
              <a:buChar char="§"/>
            </a:pPr>
            <a:endParaRPr lang="en-US" b="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130000"/>
              <a:buFont typeface="Wingdings" pitchFamily="2" charset="2"/>
              <a:buChar char="§"/>
            </a:pPr>
            <a:endParaRPr lang="en-US" b="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130000"/>
              <a:buFont typeface="Wingdings" pitchFamily="2" charset="2"/>
              <a:buChar char="§"/>
            </a:pPr>
            <a:endParaRPr lang="en-US" b="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130000"/>
              <a:buFont typeface="Wingdings" pitchFamily="2" charset="2"/>
              <a:buChar char="§"/>
            </a:pPr>
            <a:endParaRPr lang="en-US" b="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130000"/>
              <a:buFont typeface="Wingdings" pitchFamily="2" charset="2"/>
              <a:buChar char="§"/>
            </a:pPr>
            <a:endParaRPr lang="en-US" b="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130000"/>
              <a:buFont typeface="Wingdings" pitchFamily="2" charset="2"/>
              <a:buChar char="§"/>
            </a:pPr>
            <a:endParaRPr lang="en-US" b="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130000"/>
              <a:buFont typeface="Wingdings" pitchFamily="2" charset="2"/>
              <a:buChar char="§"/>
            </a:pPr>
            <a:endParaRPr lang="en-US" b="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130000"/>
              <a:buFont typeface="Wingdings" pitchFamily="2" charset="2"/>
              <a:buChar char="§"/>
            </a:pPr>
            <a:endParaRPr lang="en-US" b="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130000"/>
              <a:buFont typeface="Wingdings" pitchFamily="2" charset="2"/>
              <a:buChar char="§"/>
            </a:pPr>
            <a:endParaRPr lang="en-US" b="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130000"/>
              <a:buFont typeface="Wingdings" pitchFamily="2" charset="2"/>
              <a:buChar char="§"/>
            </a:pPr>
            <a:endParaRPr lang="en-US" b="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130000"/>
              <a:buFont typeface="Wingdings" pitchFamily="2" charset="2"/>
              <a:buChar char="§"/>
            </a:pPr>
            <a:endParaRPr lang="en-US" b="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130000"/>
              <a:buFont typeface="Wingdings" pitchFamily="2" charset="2"/>
              <a:buChar char="§"/>
            </a:pPr>
            <a:endParaRPr lang="en-US" b="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130000"/>
              <a:buFont typeface="Wingdings" pitchFamily="2" charset="2"/>
              <a:buChar char="§"/>
            </a:pPr>
            <a:endParaRPr lang="en-US" b="0" dirty="0"/>
          </a:p>
        </p:txBody>
      </p:sp>
      <p:sp>
        <p:nvSpPr>
          <p:cNvPr id="134150" name="Rectangle 6"/>
          <p:cNvSpPr>
            <a:spLocks noChangeArrowheads="1"/>
          </p:cNvSpPr>
          <p:nvPr/>
        </p:nvSpPr>
        <p:spPr bwMode="auto">
          <a:xfrm>
            <a:off x="1905000" y="3871686"/>
            <a:ext cx="2514600" cy="128016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81000" y="4648200"/>
            <a:ext cx="403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Midrapidity</a:t>
            </a:r>
            <a:r>
              <a:rPr lang="en-US" dirty="0" smtClean="0"/>
              <a:t> neutral </a:t>
            </a:r>
            <a:r>
              <a:rPr lang="en-US" dirty="0" err="1" smtClean="0"/>
              <a:t>pion</a:t>
            </a:r>
            <a:r>
              <a:rPr lang="en-US" dirty="0" smtClean="0"/>
              <a:t> production asymmetry consistent with zero, even out to large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(x ~ 0.2)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Quarks, Hadrons, and LHC, IIT Bombay, August 2011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A4942-7CEE-491C-9F3A-ADE7BC2C4973}" type="slidenum">
              <a:rPr lang="en-US" smtClean="0"/>
              <a:pPr/>
              <a:t>12</a:t>
            </a:fld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4797473" y="4648200"/>
            <a:ext cx="4184553" cy="1941314"/>
            <a:chOff x="4797473" y="4648200"/>
            <a:chExt cx="4184553" cy="1941314"/>
          </a:xfrm>
        </p:grpSpPr>
        <p:grpSp>
          <p:nvGrpSpPr>
            <p:cNvPr id="20" name="Group 19"/>
            <p:cNvGrpSpPr/>
            <p:nvPr/>
          </p:nvGrpSpPr>
          <p:grpSpPr>
            <a:xfrm>
              <a:off x="4797473" y="4648200"/>
              <a:ext cx="4184553" cy="1941314"/>
              <a:chOff x="5331037" y="3352800"/>
              <a:chExt cx="3965363" cy="1712714"/>
            </a:xfrm>
          </p:grpSpPr>
          <p:pic>
            <p:nvPicPr>
              <p:cNvPr id="16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t="90050"/>
              <a:stretch>
                <a:fillRect/>
              </a:stretch>
            </p:blipFill>
            <p:spPr bwMode="auto">
              <a:xfrm>
                <a:off x="5331037" y="4781550"/>
                <a:ext cx="3962400" cy="2839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b="49849"/>
              <a:stretch>
                <a:fillRect/>
              </a:stretch>
            </p:blipFill>
            <p:spPr bwMode="auto">
              <a:xfrm>
                <a:off x="5334000" y="3352800"/>
                <a:ext cx="3962400" cy="14313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7" name="TextBox 7"/>
            <p:cNvSpPr txBox="1">
              <a:spLocks noChangeArrowheads="1"/>
            </p:cNvSpPr>
            <p:nvPr/>
          </p:nvSpPr>
          <p:spPr bwMode="auto">
            <a:xfrm>
              <a:off x="5403690" y="4948473"/>
              <a:ext cx="1132470" cy="8277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 dirty="0">
                  <a:solidFill>
                    <a:srgbClr val="000000"/>
                  </a:solidFill>
                  <a:latin typeface="Times New Roman" pitchFamily="18" charset="0"/>
                </a:rPr>
                <a:t>2-2.5 </a:t>
              </a:r>
              <a:r>
                <a:rPr lang="en-US" sz="1400" b="1" dirty="0" err="1">
                  <a:solidFill>
                    <a:srgbClr val="000000"/>
                  </a:solidFill>
                  <a:latin typeface="Times New Roman" pitchFamily="18" charset="0"/>
                </a:rPr>
                <a:t>GeV</a:t>
              </a:r>
              <a:r>
                <a:rPr lang="en-US" sz="1400" b="1" dirty="0">
                  <a:solidFill>
                    <a:srgbClr val="000000"/>
                  </a:solidFill>
                  <a:latin typeface="Times New Roman" pitchFamily="18" charset="0"/>
                </a:rPr>
                <a:t>/c</a:t>
              </a:r>
            </a:p>
            <a:p>
              <a:r>
                <a:rPr lang="en-US" sz="1400" b="1" dirty="0">
                  <a:solidFill>
                    <a:srgbClr val="FF0000"/>
                  </a:solidFill>
                  <a:latin typeface="Times New Roman" pitchFamily="18" charset="0"/>
                </a:rPr>
                <a:t>4-5 </a:t>
              </a:r>
              <a:r>
                <a:rPr lang="en-US" sz="1400" b="1" dirty="0" err="1">
                  <a:solidFill>
                    <a:srgbClr val="FF0000"/>
                  </a:solidFill>
                  <a:latin typeface="Times New Roman" pitchFamily="18" charset="0"/>
                </a:rPr>
                <a:t>GeV</a:t>
              </a:r>
              <a:r>
                <a:rPr lang="en-US" sz="1400" b="1" dirty="0">
                  <a:solidFill>
                    <a:srgbClr val="FF0000"/>
                  </a:solidFill>
                  <a:latin typeface="Times New Roman" pitchFamily="18" charset="0"/>
                </a:rPr>
                <a:t>/c</a:t>
              </a:r>
            </a:p>
            <a:p>
              <a:r>
                <a:rPr lang="en-US" sz="1400" b="1" dirty="0">
                  <a:solidFill>
                    <a:srgbClr val="0000FF"/>
                  </a:solidFill>
                  <a:latin typeface="Times New Roman" pitchFamily="18" charset="0"/>
                </a:rPr>
                <a:t>9-12 </a:t>
              </a:r>
              <a:r>
                <a:rPr lang="en-US" sz="1400" b="1" dirty="0" err="1">
                  <a:solidFill>
                    <a:srgbClr val="0000FF"/>
                  </a:solidFill>
                  <a:latin typeface="Times New Roman" pitchFamily="18" charset="0"/>
                </a:rPr>
                <a:t>GeV</a:t>
              </a:r>
              <a:r>
                <a:rPr lang="en-US" sz="1400" b="1" dirty="0">
                  <a:solidFill>
                    <a:srgbClr val="0000FF"/>
                  </a:solidFill>
                  <a:latin typeface="Times New Roman" pitchFamily="18" charset="0"/>
                </a:rPr>
                <a:t>/c</a:t>
              </a:r>
            </a:p>
          </p:txBody>
        </p:sp>
      </p:grpSp>
      <p:sp>
        <p:nvSpPr>
          <p:cNvPr id="23" name="Text Box 34"/>
          <p:cNvSpPr txBox="1">
            <a:spLocks noChangeArrowheads="1"/>
          </p:cNvSpPr>
          <p:nvPr/>
        </p:nvSpPr>
        <p:spPr bwMode="auto">
          <a:xfrm>
            <a:off x="663575" y="1905000"/>
            <a:ext cx="7756525" cy="1815882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i="1" dirty="0" smtClean="0">
                <a:solidFill>
                  <a:schemeClr val="tx1"/>
                </a:solidFill>
                <a:cs typeface="Times New Roman" pitchFamily="18" charset="0"/>
              </a:rPr>
              <a:t>More data (and further theoretical work) needed to clarify if the large transverse single-spin asymmetries in forward </a:t>
            </a:r>
            <a:r>
              <a:rPr lang="en-US" sz="2800" i="1" dirty="0" err="1" smtClean="0">
                <a:solidFill>
                  <a:schemeClr val="tx1"/>
                </a:solidFill>
                <a:cs typeface="Times New Roman" pitchFamily="18" charset="0"/>
              </a:rPr>
              <a:t>hadron</a:t>
            </a:r>
            <a:r>
              <a:rPr lang="en-US" sz="2800" i="1" dirty="0" smtClean="0">
                <a:solidFill>
                  <a:schemeClr val="tx1"/>
                </a:solidFill>
                <a:cs typeface="Times New Roman" pitchFamily="18" charset="0"/>
              </a:rPr>
              <a:t> production are a valence quark/high x effect!</a:t>
            </a:r>
            <a:endParaRPr lang="en-US" sz="2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200" dirty="0" smtClean="0"/>
              <a:t>What about </a:t>
            </a:r>
            <a:r>
              <a:rPr lang="en-US" sz="4200" dirty="0" err="1" smtClean="0"/>
              <a:t>p</a:t>
            </a:r>
            <a:r>
              <a:rPr lang="en-US" sz="4200" baseline="-25000" dirty="0" err="1" smtClean="0"/>
              <a:t>T</a:t>
            </a:r>
            <a:r>
              <a:rPr lang="en-US" sz="4200" dirty="0" smtClean="0"/>
              <a:t> dependence of forward asymmetries?</a:t>
            </a:r>
            <a:endParaRPr lang="en-US" sz="42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00400" y="6357258"/>
            <a:ext cx="2895600" cy="319088"/>
          </a:xfrm>
        </p:spPr>
        <p:txBody>
          <a:bodyPr/>
          <a:lstStyle/>
          <a:p>
            <a:r>
              <a:rPr lang="en-US" smtClean="0"/>
              <a:t>C. Aidala, Quarks, Hadrons, and LHC, IIT Bombay, August 2011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A4942-7CEE-491C-9F3A-ADE7BC2C4973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17764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lum bright="-10000" contrast="26000"/>
          </a:blip>
          <a:srcRect/>
          <a:stretch>
            <a:fillRect/>
          </a:stretch>
        </p:blipFill>
        <p:spPr bwMode="auto">
          <a:xfrm>
            <a:off x="0" y="1981200"/>
            <a:ext cx="5867400" cy="4114800"/>
          </a:xfrm>
          <a:noFill/>
          <a:ln>
            <a:miter lim="800000"/>
            <a:headEnd/>
            <a:tailEnd/>
          </a:ln>
        </p:spPr>
      </p:pic>
      <p:sp>
        <p:nvSpPr>
          <p:cNvPr id="117765" name="Text Box 5"/>
          <p:cNvSpPr txBox="1">
            <a:spLocks noChangeArrowheads="1"/>
          </p:cNvSpPr>
          <p:nvPr/>
        </p:nvSpPr>
        <p:spPr bwMode="auto">
          <a:xfrm>
            <a:off x="2785371" y="3911025"/>
            <a:ext cx="321991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solidFill>
                  <a:schemeClr val="tx1"/>
                </a:solidFill>
                <a:latin typeface="Times" charset="0"/>
              </a:rPr>
              <a:t>Black points: Phys. Rev. </a:t>
            </a:r>
            <a:r>
              <a:rPr lang="en-US" sz="1600" dirty="0" err="1">
                <a:solidFill>
                  <a:schemeClr val="tx1"/>
                </a:solidFill>
                <a:latin typeface="Times" charset="0"/>
              </a:rPr>
              <a:t>Lett</a:t>
            </a:r>
            <a:r>
              <a:rPr lang="en-US" sz="1600" dirty="0">
                <a:solidFill>
                  <a:schemeClr val="tx1"/>
                </a:solidFill>
                <a:latin typeface="Times" charset="0"/>
              </a:rPr>
              <a:t>. 101, 222001 (2008)</a:t>
            </a:r>
          </a:p>
        </p:txBody>
      </p:sp>
      <p:sp>
        <p:nvSpPr>
          <p:cNvPr id="8" name="Oval 7"/>
          <p:cNvSpPr/>
          <p:nvPr/>
        </p:nvSpPr>
        <p:spPr bwMode="auto">
          <a:xfrm rot="18751114">
            <a:off x="825985" y="4299876"/>
            <a:ext cx="1507932" cy="500876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FFF99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2895600" y="2572656"/>
            <a:ext cx="2862146" cy="914400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FFF99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16600" y="2133600"/>
            <a:ext cx="3124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Kinematically</a:t>
            </a:r>
            <a:r>
              <a:rPr lang="en-US" dirty="0" smtClean="0"/>
              <a:t> constrained to be 0 at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= 0.  </a:t>
            </a:r>
          </a:p>
          <a:p>
            <a:r>
              <a:rPr lang="en-US" dirty="0" smtClean="0"/>
              <a:t>Predicted for many years to fall off at larger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as 1/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, but no clear indication of this in data . . .</a:t>
            </a:r>
            <a:endParaRPr lang="en-US" baseline="-25000" dirty="0"/>
          </a:p>
        </p:txBody>
      </p:sp>
      <p:grpSp>
        <p:nvGrpSpPr>
          <p:cNvPr id="11" name="Group 3"/>
          <p:cNvGrpSpPr>
            <a:grpSpLocks/>
          </p:cNvGrpSpPr>
          <p:nvPr/>
        </p:nvGrpSpPr>
        <p:grpSpPr bwMode="auto">
          <a:xfrm>
            <a:off x="1752600" y="4800600"/>
            <a:ext cx="1560513" cy="704850"/>
            <a:chOff x="0" y="0"/>
            <a:chExt cx="983" cy="444"/>
          </a:xfrm>
        </p:grpSpPr>
        <p:grpSp>
          <p:nvGrpSpPr>
            <p:cNvPr id="12" name="Group 4"/>
            <p:cNvGrpSpPr>
              <a:grpSpLocks/>
            </p:cNvGrpSpPr>
            <p:nvPr/>
          </p:nvGrpSpPr>
          <p:grpSpPr bwMode="auto">
            <a:xfrm>
              <a:off x="0" y="0"/>
              <a:ext cx="496" cy="438"/>
              <a:chOff x="0" y="0"/>
              <a:chExt cx="496" cy="438"/>
            </a:xfrm>
          </p:grpSpPr>
          <p:sp>
            <p:nvSpPr>
              <p:cNvPr id="14" name="AutoShape 5"/>
              <p:cNvSpPr>
                <a:spLocks/>
              </p:cNvSpPr>
              <p:nvPr/>
            </p:nvSpPr>
            <p:spPr bwMode="auto">
              <a:xfrm>
                <a:off x="0" y="0"/>
                <a:ext cx="496" cy="43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8272"/>
                    </a:moveTo>
                    <a:lnTo>
                      <a:pt x="8264" y="8272"/>
                    </a:lnTo>
                    <a:lnTo>
                      <a:pt x="10800" y="0"/>
                    </a:lnTo>
                    <a:lnTo>
                      <a:pt x="13336" y="8272"/>
                    </a:lnTo>
                    <a:lnTo>
                      <a:pt x="21600" y="8272"/>
                    </a:lnTo>
                    <a:lnTo>
                      <a:pt x="14932" y="13328"/>
                    </a:lnTo>
                    <a:lnTo>
                      <a:pt x="17468" y="21600"/>
                    </a:lnTo>
                    <a:lnTo>
                      <a:pt x="10800" y="16499"/>
                    </a:lnTo>
                    <a:lnTo>
                      <a:pt x="4132" y="21600"/>
                    </a:lnTo>
                    <a:lnTo>
                      <a:pt x="6668" y="13328"/>
                    </a:lnTo>
                    <a:close/>
                    <a:moveTo>
                      <a:pt x="0" y="8272"/>
                    </a:moveTo>
                  </a:path>
                </a:pathLst>
              </a:custGeom>
              <a:solidFill>
                <a:srgbClr val="FF0000"/>
              </a:solidFill>
              <a:ln w="127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5" name="Rectangle 6"/>
              <p:cNvSpPr>
                <a:spLocks/>
              </p:cNvSpPr>
              <p:nvPr/>
            </p:nvSpPr>
            <p:spPr bwMode="auto">
              <a:xfrm>
                <a:off x="152" y="165"/>
                <a:ext cx="190" cy="16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13" name="Rectangle 7"/>
            <p:cNvSpPr>
              <a:spLocks/>
            </p:cNvSpPr>
            <p:nvPr/>
          </p:nvSpPr>
          <p:spPr bwMode="auto">
            <a:xfrm>
              <a:off x="172" y="118"/>
              <a:ext cx="811" cy="32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57799" bIns="0">
              <a:spAutoFit/>
            </a:bodyPr>
            <a:lstStyle/>
            <a:p>
              <a:pPr marL="57150" algn="l" eaLnBrk="1" hangingPunct="1">
                <a:defRPr/>
              </a:pPr>
              <a:r>
                <a:rPr lang="en-US" sz="3400" b="1" i="1" dirty="0">
                  <a:solidFill>
                    <a:srgbClr val="3333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/>
                  <a:sym typeface="Helvetica"/>
                </a:rPr>
                <a:t>STAR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098800" y="6350000"/>
            <a:ext cx="3124200" cy="319088"/>
          </a:xfrm>
        </p:spPr>
        <p:txBody>
          <a:bodyPr/>
          <a:lstStyle/>
          <a:p>
            <a:r>
              <a:rPr lang="en-US" smtClean="0"/>
              <a:t>C. Aidala, Quarks, Hadrons, and LHC, IIT Bombay, August 2011</a:t>
            </a:r>
            <a:endParaRPr lang="en-US" dirty="0"/>
          </a:p>
        </p:txBody>
      </p:sp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762000"/>
          </a:xfrm>
        </p:spPr>
        <p:txBody>
          <a:bodyPr/>
          <a:lstStyle/>
          <a:p>
            <a:r>
              <a:rPr lang="en-US" sz="4000" dirty="0" err="1" smtClean="0">
                <a:sym typeface="Symbol" pitchFamily="18" charset="2"/>
              </a:rPr>
              <a:t>p</a:t>
            </a:r>
            <a:r>
              <a:rPr lang="en-US" sz="4000" baseline="-25000" dirty="0" err="1" smtClean="0">
                <a:sym typeface="Symbol" pitchFamily="18" charset="2"/>
              </a:rPr>
              <a:t>T</a:t>
            </a:r>
            <a:r>
              <a:rPr lang="en-US" sz="4000" dirty="0" smtClean="0">
                <a:sym typeface="Symbol" pitchFamily="18" charset="2"/>
              </a:rPr>
              <a:t> dependence of PHENIX data similar</a:t>
            </a:r>
            <a:endParaRPr lang="en-US" sz="4000" dirty="0">
              <a:solidFill>
                <a:schemeClr val="tx1"/>
              </a:solidFill>
              <a:sym typeface="Symbol" pitchFamily="18" charset="2"/>
            </a:endParaRPr>
          </a:p>
        </p:txBody>
      </p:sp>
      <p:pic>
        <p:nvPicPr>
          <p:cNvPr id="142339" name="Picture 3" descr="cpt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81000" y="990600"/>
            <a:ext cx="6934200" cy="3284538"/>
          </a:xfrm>
          <a:noFill/>
          <a:ln/>
        </p:spPr>
      </p:pic>
      <p:pic>
        <p:nvPicPr>
          <p:cNvPr id="142340" name="Picture 4" descr="cbreak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752600" y="4114800"/>
            <a:ext cx="2819400" cy="2682875"/>
          </a:xfrm>
          <a:noFill/>
          <a:ln/>
        </p:spPr>
      </p:pic>
      <p:sp>
        <p:nvSpPr>
          <p:cNvPr id="142341" name="Text Box 5"/>
          <p:cNvSpPr txBox="1">
            <a:spLocks noChangeArrowheads="1"/>
          </p:cNvSpPr>
          <p:nvPr/>
        </p:nvSpPr>
        <p:spPr bwMode="auto">
          <a:xfrm>
            <a:off x="3886200" y="6110288"/>
            <a:ext cx="1066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/>
              <a:t>p</a:t>
            </a:r>
            <a:r>
              <a:rPr lang="en-US" b="0" baseline="-25000"/>
              <a:t>T</a:t>
            </a:r>
          </a:p>
        </p:txBody>
      </p:sp>
      <p:sp>
        <p:nvSpPr>
          <p:cNvPr id="142342" name="Text Box 6"/>
          <p:cNvSpPr txBox="1">
            <a:spLocks noChangeArrowheads="1"/>
          </p:cNvSpPr>
          <p:nvPr/>
        </p:nvSpPr>
        <p:spPr bwMode="auto">
          <a:xfrm rot="16200000">
            <a:off x="148800" y="4956602"/>
            <a:ext cx="236219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/>
              <a:t>Fraction of clusters</a:t>
            </a:r>
          </a:p>
        </p:txBody>
      </p:sp>
      <p:sp>
        <p:nvSpPr>
          <p:cNvPr id="142343" name="Text Box 7"/>
          <p:cNvSpPr txBox="1">
            <a:spLocks noChangeArrowheads="1"/>
          </p:cNvSpPr>
          <p:nvPr/>
        </p:nvSpPr>
        <p:spPr bwMode="auto">
          <a:xfrm>
            <a:off x="4648200" y="4799012"/>
            <a:ext cx="2057400" cy="120032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>
                <a:solidFill>
                  <a:srgbClr val="0033CC"/>
                </a:solidFill>
              </a:rPr>
              <a:t>Decay photon</a:t>
            </a:r>
            <a:br>
              <a:rPr lang="en-US" b="0" dirty="0">
                <a:solidFill>
                  <a:srgbClr val="0033CC"/>
                </a:solidFill>
              </a:rPr>
            </a:br>
            <a:r>
              <a:rPr lang="el-GR" b="0" dirty="0">
                <a:solidFill>
                  <a:srgbClr val="FF0000"/>
                </a:solidFill>
              </a:rPr>
              <a:t>π</a:t>
            </a:r>
            <a:r>
              <a:rPr lang="en-US" b="0" baseline="30000" dirty="0">
                <a:solidFill>
                  <a:srgbClr val="FF0000"/>
                </a:solidFill>
              </a:rPr>
              <a:t>0</a:t>
            </a:r>
            <a:br>
              <a:rPr lang="en-US" b="0" baseline="30000" dirty="0">
                <a:solidFill>
                  <a:srgbClr val="FF0000"/>
                </a:solidFill>
              </a:rPr>
            </a:br>
            <a:r>
              <a:rPr lang="en-US" b="0" dirty="0">
                <a:solidFill>
                  <a:schemeClr val="tx1"/>
                </a:solidFill>
              </a:rPr>
              <a:t>Direct photon</a:t>
            </a:r>
            <a:endParaRPr lang="el-GR" b="0" dirty="0">
              <a:solidFill>
                <a:schemeClr val="tx1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AA7B0-FB55-442B-B730-0F02697EC4D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1" name="Oval 10"/>
          <p:cNvSpPr/>
          <p:nvPr/>
        </p:nvSpPr>
        <p:spPr bwMode="auto">
          <a:xfrm>
            <a:off x="3505200" y="1647372"/>
            <a:ext cx="2667000" cy="914400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FFF99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29400" y="4343400"/>
            <a:ext cx="2581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Starts to drop after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~ 3 GeV/c??</a:t>
            </a:r>
            <a:endParaRPr lang="en-US" dirty="0"/>
          </a:p>
        </p:txBody>
      </p:sp>
      <p:pic>
        <p:nvPicPr>
          <p:cNvPr id="13" name="Picture 76" descr="PHENIX big 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4600" y="3251200"/>
            <a:ext cx="1143000" cy="37271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762000"/>
          </a:xfrm>
        </p:spPr>
        <p:txBody>
          <a:bodyPr/>
          <a:lstStyle/>
          <a:p>
            <a:r>
              <a:rPr lang="en-US" dirty="0" smtClean="0"/>
              <a:t>Eta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shape consistent with </a:t>
            </a:r>
            <a:br>
              <a:rPr lang="en-US" dirty="0" smtClean="0"/>
            </a:br>
            <a:r>
              <a:rPr lang="en-US" dirty="0" smtClean="0"/>
              <a:t>neutral </a:t>
            </a:r>
            <a:r>
              <a:rPr lang="en-US" dirty="0" err="1" smtClean="0"/>
              <a:t>pions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87700" y="6357258"/>
            <a:ext cx="2971800" cy="319088"/>
          </a:xfrm>
        </p:spPr>
        <p:txBody>
          <a:bodyPr/>
          <a:lstStyle/>
          <a:p>
            <a:r>
              <a:rPr lang="en-US" smtClean="0"/>
              <a:t>C. Aidala, Quarks, Hadrons, and LHC, IIT Bombay, August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AA7B0-FB55-442B-B730-0F02697EC4D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7" name="Picture 5"/>
          <p:cNvPicPr>
            <a:picLocks noChangeAspect="1"/>
          </p:cNvPicPr>
          <p:nvPr/>
        </p:nvPicPr>
        <p:blipFill>
          <a:blip r:embed="rId2" cstate="print">
            <a:alphaModFix/>
            <a:lum/>
          </a:blip>
          <a:srcRect/>
          <a:stretch>
            <a:fillRect/>
          </a:stretch>
        </p:blipFill>
        <p:spPr>
          <a:xfrm>
            <a:off x="1143000" y="1676400"/>
            <a:ext cx="6781800" cy="4020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76" descr="PHENIX big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199" y="4570727"/>
            <a:ext cx="1405983" cy="458473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133600" y="3048000"/>
            <a:ext cx="5245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tx1"/>
                </a:solidFill>
                <a:latin typeface="Symbol" pitchFamily="18" charset="2"/>
              </a:rPr>
              <a:t>h</a:t>
            </a:r>
            <a:endParaRPr lang="en-US" sz="4400" b="1" dirty="0">
              <a:solidFill>
                <a:schemeClr val="tx1"/>
              </a:solidFill>
              <a:latin typeface="Symbol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Trying to understand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dependence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83200" y="1219200"/>
            <a:ext cx="3733800" cy="4495800"/>
          </a:xfrm>
        </p:spPr>
        <p:txBody>
          <a:bodyPr/>
          <a:lstStyle/>
          <a:p>
            <a:r>
              <a:rPr lang="en-US" dirty="0" smtClean="0"/>
              <a:t>More recent phenomenology by </a:t>
            </a:r>
            <a:r>
              <a:rPr lang="en-US" dirty="0" err="1" smtClean="0"/>
              <a:t>Zhongbo</a:t>
            </a:r>
            <a:r>
              <a:rPr lang="en-US" dirty="0" smtClean="0"/>
              <a:t> Kang:     1/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/(p</a:t>
            </a:r>
            <a:r>
              <a:rPr lang="en-US" baseline="-25000" dirty="0" smtClean="0"/>
              <a:t>T</a:t>
            </a:r>
            <a:r>
              <a:rPr lang="en-US" baseline="30000" dirty="0" smtClean="0"/>
              <a:t>2</a:t>
            </a:r>
            <a:r>
              <a:rPr lang="en-US" dirty="0" smtClean="0"/>
              <a:t>+</a:t>
            </a:r>
            <a:r>
              <a:rPr lang="en-US" dirty="0" smtClean="0">
                <a:latin typeface="Symbol" pitchFamily="18" charset="2"/>
              </a:rPr>
              <a:t>D</a:t>
            </a:r>
            <a:r>
              <a:rPr lang="en-US" baseline="30000" dirty="0" smtClean="0"/>
              <a:t>2</a:t>
            </a:r>
            <a:r>
              <a:rPr lang="en-US" dirty="0" smtClean="0"/>
              <a:t>) (add a constant term)</a:t>
            </a:r>
          </a:p>
          <a:p>
            <a:r>
              <a:rPr lang="en-US" dirty="0" smtClean="0"/>
              <a:t>Additional data in 2012 expected to clarify high-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behavior of observed asymmetries!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75000" y="6350000"/>
            <a:ext cx="2971800" cy="319088"/>
          </a:xfrm>
        </p:spPr>
        <p:txBody>
          <a:bodyPr/>
          <a:lstStyle/>
          <a:p>
            <a:r>
              <a:rPr lang="en-US" smtClean="0"/>
              <a:t>C. Aidala, Quarks, Hadrons, and LHC, IIT Bombay, August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AA7B0-FB55-442B-B730-0F02697EC4D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200" y="1676398"/>
            <a:ext cx="5057424" cy="3200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6" descr="PHENIX big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2057400"/>
            <a:ext cx="1405983" cy="45847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42744"/>
            <a:ext cx="2895600" cy="500742"/>
          </a:xfrm>
        </p:spPr>
        <p:txBody>
          <a:bodyPr/>
          <a:lstStyle/>
          <a:p>
            <a:r>
              <a:rPr lang="en-US" smtClean="0"/>
              <a:t>C. Aidala, Quarks, Hadrons, and LHC, IIT Bombay, August 2011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152400" y="1143000"/>
            <a:ext cx="4191000" cy="5638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FFF99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err="1" smtClean="0"/>
              <a:t>p</a:t>
            </a:r>
            <a:r>
              <a:rPr lang="en-US" sz="3800" baseline="-25000" dirty="0" err="1" smtClean="0"/>
              <a:t>T</a:t>
            </a:r>
            <a:r>
              <a:rPr lang="en-US" sz="3800" dirty="0" smtClean="0"/>
              <a:t> dependence of HERMES inclusive(!) </a:t>
            </a:r>
            <a:r>
              <a:rPr lang="en-US" sz="3800" dirty="0" err="1" smtClean="0"/>
              <a:t>hadron</a:t>
            </a:r>
            <a:r>
              <a:rPr lang="en-US" sz="3800" dirty="0" smtClean="0"/>
              <a:t> data</a:t>
            </a:r>
            <a:endParaRPr lang="en-US" sz="3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AA7B0-FB55-442B-B730-0F02697EC4D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20336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300984"/>
            <a:ext cx="2406212" cy="5480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3366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1204686"/>
            <a:ext cx="1762125" cy="5407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3367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3048000"/>
            <a:ext cx="129131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447800" y="2057400"/>
            <a:ext cx="629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Symbol" pitchFamily="18" charset="2"/>
              </a:rPr>
              <a:t>p</a:t>
            </a:r>
            <a:r>
              <a:rPr lang="en-US" sz="2800" baseline="30000" dirty="0" smtClean="0">
                <a:solidFill>
                  <a:schemeClr val="tx1"/>
                </a:solidFill>
              </a:rPr>
              <a:t>+</a:t>
            </a:r>
            <a:endParaRPr lang="en-US" sz="2800" baseline="30000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80510" y="2057400"/>
            <a:ext cx="629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Symbol" pitchFamily="18" charset="2"/>
              </a:rPr>
              <a:t>K</a:t>
            </a:r>
            <a:r>
              <a:rPr lang="en-US" sz="2800" baseline="30000" dirty="0" smtClean="0">
                <a:solidFill>
                  <a:schemeClr val="tx1"/>
                </a:solidFill>
              </a:rPr>
              <a:t>+</a:t>
            </a:r>
            <a:endParaRPr lang="en-US" sz="2800" baseline="30000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18439" y="6324600"/>
            <a:ext cx="1605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p</a:t>
            </a:r>
            <a:r>
              <a:rPr lang="en-US" baseline="-25000" dirty="0" err="1" smtClean="0">
                <a:solidFill>
                  <a:schemeClr val="tx1"/>
                </a:solidFill>
              </a:rPr>
              <a:t>T</a:t>
            </a:r>
            <a:r>
              <a:rPr lang="en-US" dirty="0" smtClean="0">
                <a:solidFill>
                  <a:schemeClr val="tx1"/>
                </a:solidFill>
              </a:rPr>
              <a:t> (GeV/c)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30446" y="2648856"/>
            <a:ext cx="1322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0.2 &lt; </a:t>
            </a:r>
            <a:r>
              <a:rPr lang="en-US" sz="1800" dirty="0" err="1" smtClean="0">
                <a:solidFill>
                  <a:schemeClr val="tx1"/>
                </a:solidFill>
              </a:rPr>
              <a:t>x</a:t>
            </a:r>
            <a:r>
              <a:rPr lang="en-US" sz="1800" baseline="-25000" dirty="0" err="1" smtClean="0">
                <a:solidFill>
                  <a:schemeClr val="tx1"/>
                </a:solidFill>
              </a:rPr>
              <a:t>F</a:t>
            </a:r>
            <a:r>
              <a:rPr lang="en-US" sz="1800" dirty="0" smtClean="0">
                <a:solidFill>
                  <a:schemeClr val="tx1"/>
                </a:solidFill>
              </a:rPr>
              <a:t> &lt; 1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68202" y="2635126"/>
            <a:ext cx="1322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0.2 &lt; </a:t>
            </a:r>
            <a:r>
              <a:rPr lang="en-US" sz="1800" dirty="0" err="1" smtClean="0">
                <a:solidFill>
                  <a:schemeClr val="tx1"/>
                </a:solidFill>
              </a:rPr>
              <a:t>x</a:t>
            </a:r>
            <a:r>
              <a:rPr lang="en-US" sz="1800" baseline="-25000" dirty="0" err="1" smtClean="0">
                <a:solidFill>
                  <a:schemeClr val="tx1"/>
                </a:solidFill>
              </a:rPr>
              <a:t>F</a:t>
            </a:r>
            <a:r>
              <a:rPr lang="en-US" sz="1800" dirty="0" smtClean="0">
                <a:solidFill>
                  <a:schemeClr val="tx1"/>
                </a:solidFill>
              </a:rPr>
              <a:t> &lt; 1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96571" y="4202668"/>
            <a:ext cx="1568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0.08 &lt; </a:t>
            </a:r>
            <a:r>
              <a:rPr lang="en-US" sz="1800" dirty="0" err="1" smtClean="0">
                <a:solidFill>
                  <a:schemeClr val="tx1"/>
                </a:solidFill>
              </a:rPr>
              <a:t>x</a:t>
            </a:r>
            <a:r>
              <a:rPr lang="en-US" sz="1800" baseline="-25000" dirty="0" err="1" smtClean="0">
                <a:solidFill>
                  <a:schemeClr val="tx1"/>
                </a:solidFill>
              </a:rPr>
              <a:t>F</a:t>
            </a:r>
            <a:r>
              <a:rPr lang="en-US" sz="1800" dirty="0" smtClean="0">
                <a:solidFill>
                  <a:schemeClr val="tx1"/>
                </a:solidFill>
              </a:rPr>
              <a:t> &lt; 0.2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34327" y="4188938"/>
            <a:ext cx="1568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0.08 &lt; </a:t>
            </a:r>
            <a:r>
              <a:rPr lang="en-US" sz="1800" dirty="0" err="1" smtClean="0">
                <a:solidFill>
                  <a:schemeClr val="tx1"/>
                </a:solidFill>
              </a:rPr>
              <a:t>x</a:t>
            </a:r>
            <a:r>
              <a:rPr lang="en-US" sz="1800" baseline="-25000" dirty="0" err="1" smtClean="0">
                <a:solidFill>
                  <a:schemeClr val="tx1"/>
                </a:solidFill>
              </a:rPr>
              <a:t>F</a:t>
            </a:r>
            <a:r>
              <a:rPr lang="en-US" sz="1800" dirty="0" smtClean="0">
                <a:solidFill>
                  <a:schemeClr val="tx1"/>
                </a:solidFill>
              </a:rPr>
              <a:t> &lt; 0.2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58098" y="5802868"/>
            <a:ext cx="1645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-0.1 &lt; </a:t>
            </a:r>
            <a:r>
              <a:rPr lang="en-US" sz="1800" dirty="0" err="1" smtClean="0">
                <a:solidFill>
                  <a:schemeClr val="tx1"/>
                </a:solidFill>
              </a:rPr>
              <a:t>x</a:t>
            </a:r>
            <a:r>
              <a:rPr lang="en-US" sz="1800" baseline="-25000" dirty="0" err="1" smtClean="0">
                <a:solidFill>
                  <a:schemeClr val="tx1"/>
                </a:solidFill>
              </a:rPr>
              <a:t>F</a:t>
            </a:r>
            <a:r>
              <a:rPr lang="en-US" sz="1800" dirty="0" smtClean="0">
                <a:solidFill>
                  <a:schemeClr val="tx1"/>
                </a:solidFill>
              </a:rPr>
              <a:t> &lt; 0.08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695854" y="5789138"/>
            <a:ext cx="1645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-0.1 &lt; </a:t>
            </a:r>
            <a:r>
              <a:rPr lang="en-US" sz="1800" dirty="0" err="1" smtClean="0">
                <a:solidFill>
                  <a:schemeClr val="tx1"/>
                </a:solidFill>
              </a:rPr>
              <a:t>x</a:t>
            </a:r>
            <a:r>
              <a:rPr lang="en-US" sz="1800" baseline="-25000" dirty="0" err="1" smtClean="0">
                <a:solidFill>
                  <a:schemeClr val="tx1"/>
                </a:solidFill>
              </a:rPr>
              <a:t>F</a:t>
            </a:r>
            <a:r>
              <a:rPr lang="en-US" sz="1800" dirty="0" smtClean="0">
                <a:solidFill>
                  <a:schemeClr val="tx1"/>
                </a:solidFill>
              </a:rPr>
              <a:t> &lt; 0.08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72000" y="1752600"/>
            <a:ext cx="434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Clear rise from low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and turn-over at ~0.8 GeV/c, for both pions and </a:t>
            </a:r>
            <a:r>
              <a:rPr lang="en-US" dirty="0" err="1" smtClean="0"/>
              <a:t>kaons</a:t>
            </a:r>
            <a:endParaRPr lang="en-US" dirty="0"/>
          </a:p>
        </p:txBody>
      </p:sp>
      <p:sp>
        <p:nvSpPr>
          <p:cNvPr id="24" name="Text Box 32"/>
          <p:cNvSpPr txBox="1">
            <a:spLocks noChangeArrowheads="1"/>
          </p:cNvSpPr>
          <p:nvPr/>
        </p:nvSpPr>
        <p:spPr bwMode="auto">
          <a:xfrm>
            <a:off x="4648200" y="4419600"/>
            <a:ext cx="4114800" cy="1292662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600" i="1" dirty="0" smtClean="0">
                <a:solidFill>
                  <a:schemeClr val="tx1"/>
                </a:solidFill>
                <a:cs typeface="Times New Roman" pitchFamily="18" charset="0"/>
              </a:rPr>
              <a:t>What can we learn by comparing DIS vs. </a:t>
            </a:r>
            <a:r>
              <a:rPr lang="en-US" sz="2600" i="1" dirty="0" err="1" smtClean="0">
                <a:solidFill>
                  <a:schemeClr val="tx1"/>
                </a:solidFill>
                <a:cs typeface="Times New Roman" pitchFamily="18" charset="0"/>
              </a:rPr>
              <a:t>p+p</a:t>
            </a:r>
            <a:r>
              <a:rPr lang="en-US" sz="2600" i="1" dirty="0" smtClean="0">
                <a:solidFill>
                  <a:schemeClr val="tx1"/>
                </a:solidFill>
                <a:cs typeface="Times New Roman" pitchFamily="18" charset="0"/>
              </a:rPr>
              <a:t> measurements?</a:t>
            </a:r>
            <a:endParaRPr lang="en-US" sz="26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u="sng" dirty="0" smtClean="0"/>
              <a:t>Modified universality</a:t>
            </a:r>
            <a:r>
              <a:rPr lang="en-US" sz="3200" dirty="0" smtClean="0"/>
              <a:t> of T-odd </a:t>
            </a:r>
            <a:br>
              <a:rPr lang="en-US" sz="3200" dirty="0" smtClean="0"/>
            </a:br>
            <a:r>
              <a:rPr lang="en-US" sz="3200" dirty="0" smtClean="0"/>
              <a:t>transverse-momentum-dependent distributions: </a:t>
            </a:r>
            <a:br>
              <a:rPr lang="en-US" sz="3200" dirty="0" smtClean="0"/>
            </a:br>
            <a:r>
              <a:rPr lang="en-US" sz="3200" dirty="0" smtClean="0"/>
              <a:t>Color in action!</a:t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2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80658" y="6357258"/>
            <a:ext cx="2971800" cy="500742"/>
          </a:xfrm>
        </p:spPr>
        <p:txBody>
          <a:bodyPr/>
          <a:lstStyle/>
          <a:p>
            <a:r>
              <a:rPr lang="en-US" smtClean="0"/>
              <a:t>C. Aidala, Quarks, Hadrons, and LHC, IIT Bombay, August 2011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159FB-7DEB-45DF-BF94-DE0F7425313E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563652" name="Text Box 4"/>
          <p:cNvSpPr txBox="1">
            <a:spLocks noChangeArrowheads="1"/>
          </p:cNvSpPr>
          <p:nvPr/>
        </p:nvSpPr>
        <p:spPr bwMode="auto">
          <a:xfrm>
            <a:off x="1143000" y="1530536"/>
            <a:ext cx="2819400" cy="1200329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b="1" dirty="0" smtClean="0">
                <a:solidFill>
                  <a:srgbClr val="FFFFCC"/>
                </a:solidFill>
                <a:latin typeface="Times" charset="0"/>
              </a:rPr>
              <a:t>Semi-inclusive DIS</a:t>
            </a:r>
            <a:r>
              <a:rPr lang="en-US" b="1" dirty="0">
                <a:solidFill>
                  <a:srgbClr val="FFFFCC"/>
                </a:solidFill>
                <a:latin typeface="Times" charset="0"/>
              </a:rPr>
              <a:t>: </a:t>
            </a:r>
            <a:r>
              <a:rPr lang="en-US" b="1" dirty="0" smtClean="0">
                <a:solidFill>
                  <a:srgbClr val="FFFFCC"/>
                </a:solidFill>
                <a:latin typeface="Times" charset="0"/>
              </a:rPr>
              <a:t>attractive final-state </a:t>
            </a:r>
          </a:p>
          <a:p>
            <a:pPr algn="l"/>
            <a:r>
              <a:rPr lang="en-US" b="1" dirty="0" smtClean="0">
                <a:solidFill>
                  <a:srgbClr val="FFFFCC"/>
                </a:solidFill>
                <a:latin typeface="Times" charset="0"/>
              </a:rPr>
              <a:t>interaction</a:t>
            </a:r>
            <a:endParaRPr lang="en-US" b="1" dirty="0">
              <a:solidFill>
                <a:srgbClr val="FFFFCC"/>
              </a:solidFill>
              <a:latin typeface="Times" charset="0"/>
            </a:endParaRPr>
          </a:p>
        </p:txBody>
      </p:sp>
      <p:sp>
        <p:nvSpPr>
          <p:cNvPr id="1563653" name="Text Box 5"/>
          <p:cNvSpPr txBox="1">
            <a:spLocks noChangeArrowheads="1"/>
          </p:cNvSpPr>
          <p:nvPr/>
        </p:nvSpPr>
        <p:spPr bwMode="auto">
          <a:xfrm>
            <a:off x="5090886" y="1530536"/>
            <a:ext cx="2971800" cy="1200329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b="1" dirty="0" err="1">
                <a:solidFill>
                  <a:srgbClr val="FFFFCC"/>
                </a:solidFill>
                <a:latin typeface="Times" charset="0"/>
              </a:rPr>
              <a:t>Drell</a:t>
            </a:r>
            <a:r>
              <a:rPr lang="en-US" b="1" dirty="0">
                <a:solidFill>
                  <a:srgbClr val="FFFFCC"/>
                </a:solidFill>
                <a:latin typeface="Times" charset="0"/>
              </a:rPr>
              <a:t>-Yan: </a:t>
            </a:r>
            <a:endParaRPr lang="en-US" b="1" dirty="0" smtClean="0">
              <a:solidFill>
                <a:srgbClr val="FFFFCC"/>
              </a:solidFill>
              <a:latin typeface="Times" charset="0"/>
            </a:endParaRPr>
          </a:p>
          <a:p>
            <a:pPr algn="l"/>
            <a:r>
              <a:rPr lang="en-US" b="1" dirty="0" smtClean="0">
                <a:solidFill>
                  <a:srgbClr val="FFFFCC"/>
                </a:solidFill>
                <a:latin typeface="Times" charset="0"/>
              </a:rPr>
              <a:t>repulsive initial-state </a:t>
            </a:r>
          </a:p>
          <a:p>
            <a:pPr algn="l"/>
            <a:r>
              <a:rPr lang="en-US" b="1" dirty="0" smtClean="0">
                <a:solidFill>
                  <a:srgbClr val="FFFFCC"/>
                </a:solidFill>
                <a:latin typeface="Times" charset="0"/>
              </a:rPr>
              <a:t>interaction</a:t>
            </a:r>
            <a:endParaRPr lang="en-US" b="1" dirty="0">
              <a:solidFill>
                <a:srgbClr val="FFFFCC"/>
              </a:solidFill>
              <a:latin typeface="Times" charset="0"/>
            </a:endParaRPr>
          </a:p>
        </p:txBody>
      </p:sp>
      <p:pic>
        <p:nvPicPr>
          <p:cNvPr id="1563664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29542" y="5507182"/>
            <a:ext cx="4419600" cy="436418"/>
          </a:xfrm>
          <a:prstGeom prst="rect">
            <a:avLst/>
          </a:prstGeom>
          <a:noFill/>
        </p:spPr>
      </p:pic>
      <p:sp>
        <p:nvSpPr>
          <p:cNvPr id="1563665" name="Text Box 17"/>
          <p:cNvSpPr txBox="1">
            <a:spLocks noChangeArrowheads="1"/>
          </p:cNvSpPr>
          <p:nvPr/>
        </p:nvSpPr>
        <p:spPr bwMode="auto">
          <a:xfrm>
            <a:off x="306388" y="5432343"/>
            <a:ext cx="16843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b="1" dirty="0">
                <a:solidFill>
                  <a:srgbClr val="FFFFCC"/>
                </a:solidFill>
                <a:latin typeface="Times" charset="0"/>
              </a:rPr>
              <a:t>As a result:</a:t>
            </a:r>
          </a:p>
        </p:txBody>
      </p:sp>
      <p:pic>
        <p:nvPicPr>
          <p:cNvPr id="2211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2673536"/>
            <a:ext cx="274320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118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2680680"/>
            <a:ext cx="2743200" cy="2050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Oval 22"/>
          <p:cNvSpPr/>
          <p:nvPr/>
        </p:nvSpPr>
        <p:spPr>
          <a:xfrm rot="862455">
            <a:off x="3318084" y="3571304"/>
            <a:ext cx="533400" cy="12589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 rot="819094">
            <a:off x="5872033" y="2937490"/>
            <a:ext cx="575575" cy="18685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Box 32"/>
          <p:cNvSpPr txBox="1">
            <a:spLocks noChangeArrowheads="1"/>
          </p:cNvSpPr>
          <p:nvPr/>
        </p:nvSpPr>
        <p:spPr bwMode="auto">
          <a:xfrm>
            <a:off x="304800" y="4803338"/>
            <a:ext cx="8458200" cy="1292662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Some semi-inclusive DIS measurements already exist.   Polarized </a:t>
            </a:r>
            <a:r>
              <a:rPr lang="en-US" sz="26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Drell</a:t>
            </a:r>
            <a:r>
              <a:rPr lang="en-US" sz="2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-Yan measurements will be a crucial test of our understanding of </a:t>
            </a:r>
            <a:r>
              <a:rPr lang="en-US" sz="2600" i="1" dirty="0" smtClean="0">
                <a:solidFill>
                  <a:schemeClr val="tx1"/>
                </a:solidFill>
                <a:cs typeface="Times New Roman" pitchFamily="18" charset="0"/>
              </a:rPr>
              <a:t>quantum </a:t>
            </a:r>
            <a:r>
              <a:rPr lang="en-US" sz="2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chromo</a:t>
            </a:r>
            <a:r>
              <a:rPr lang="en-US" sz="26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dynamics</a:t>
            </a:r>
            <a:r>
              <a:rPr lang="en-US" sz="2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762000"/>
          </a:xfrm>
        </p:spPr>
        <p:txBody>
          <a:bodyPr/>
          <a:lstStyle/>
          <a:p>
            <a:r>
              <a:rPr lang="en-US" sz="4000" dirty="0" smtClean="0"/>
              <a:t>New (small) experiment at RHIC: A</a:t>
            </a:r>
            <a:r>
              <a:rPr lang="en-US" sz="4000" baseline="-25000" dirty="0" smtClean="0"/>
              <a:t>N</a:t>
            </a:r>
            <a:r>
              <a:rPr lang="en-US" sz="4000" dirty="0" smtClean="0"/>
              <a:t>DY</a:t>
            </a:r>
            <a:endParaRPr lang="en-US" sz="40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800600" y="1066800"/>
            <a:ext cx="4114800" cy="5181600"/>
          </a:xfrm>
        </p:spPr>
        <p:txBody>
          <a:bodyPr/>
          <a:lstStyle/>
          <a:p>
            <a:r>
              <a:rPr lang="en-US" sz="2000" dirty="0" err="1" smtClean="0"/>
              <a:t>Drell</a:t>
            </a:r>
            <a:r>
              <a:rPr lang="en-US" sz="2000" dirty="0" smtClean="0"/>
              <a:t>-Yan feasibility test at former BRAHMS IP</a:t>
            </a:r>
          </a:p>
          <a:p>
            <a:r>
              <a:rPr lang="en-US" sz="2000" dirty="0" smtClean="0"/>
              <a:t>Take transversely polarized data at √ s = 500 </a:t>
            </a:r>
            <a:r>
              <a:rPr lang="en-US" sz="2000" dirty="0" err="1" smtClean="0"/>
              <a:t>GeV</a:t>
            </a:r>
            <a:r>
              <a:rPr lang="en-US" sz="2000" dirty="0" smtClean="0"/>
              <a:t> during STAR + PHENIX  longitudinal W program</a:t>
            </a:r>
          </a:p>
          <a:p>
            <a:r>
              <a:rPr lang="en-US" sz="2000" dirty="0" smtClean="0"/>
              <a:t>Reuse existing detectors</a:t>
            </a:r>
          </a:p>
          <a:p>
            <a:r>
              <a:rPr lang="en-US" sz="2000" dirty="0" smtClean="0">
                <a:latin typeface="+mj-lt"/>
              </a:rPr>
              <a:t> </a:t>
            </a:r>
            <a:r>
              <a:rPr lang="en-US" sz="2000" dirty="0" smtClean="0">
                <a:latin typeface="Symbol" pitchFamily="18" charset="2"/>
              </a:rPr>
              <a:t>h</a:t>
            </a:r>
            <a:r>
              <a:rPr lang="en-US" sz="2000" dirty="0" smtClean="0"/>
              <a:t> &gt; 3, M &gt; 4 </a:t>
            </a:r>
            <a:r>
              <a:rPr lang="en-US" sz="2000" dirty="0" err="1" smtClean="0"/>
              <a:t>GeV</a:t>
            </a:r>
            <a:r>
              <a:rPr lang="en-US" sz="2000" dirty="0" smtClean="0"/>
              <a:t>/c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, 0.1&lt;</a:t>
            </a:r>
            <a:r>
              <a:rPr lang="en-US" sz="2000" dirty="0" err="1" smtClean="0"/>
              <a:t>x</a:t>
            </a:r>
            <a:r>
              <a:rPr lang="en-US" sz="2000" baseline="-25000" dirty="0" err="1" smtClean="0"/>
              <a:t>F</a:t>
            </a:r>
            <a:r>
              <a:rPr lang="en-US" sz="2000" dirty="0" smtClean="0"/>
              <a:t>&lt;0.3</a:t>
            </a:r>
          </a:p>
          <a:p>
            <a:r>
              <a:rPr lang="en-US" sz="2000" dirty="0" smtClean="0"/>
              <a:t>Measure jet, </a:t>
            </a:r>
            <a:r>
              <a:rPr lang="en-US" sz="2000" dirty="0" smtClean="0">
                <a:latin typeface="Symbol" pitchFamily="18" charset="2"/>
              </a:rPr>
              <a:t>p</a:t>
            </a:r>
            <a:r>
              <a:rPr lang="en-US" sz="2000" baseline="30000" dirty="0" smtClean="0"/>
              <a:t>0</a:t>
            </a:r>
            <a:r>
              <a:rPr lang="en-US" sz="2000" dirty="0" smtClean="0"/>
              <a:t>, </a:t>
            </a:r>
            <a:r>
              <a:rPr lang="en-US" sz="2000" dirty="0" err="1" smtClean="0"/>
              <a:t>Drell</a:t>
            </a:r>
            <a:r>
              <a:rPr lang="en-US" sz="2000" dirty="0" smtClean="0"/>
              <a:t>-Yan </a:t>
            </a:r>
            <a:r>
              <a:rPr lang="en-US" sz="2000" dirty="0" smtClean="0">
                <a:latin typeface="Symbol" pitchFamily="18" charset="2"/>
              </a:rPr>
              <a:t>s</a:t>
            </a:r>
            <a:r>
              <a:rPr lang="en-US" sz="2000" dirty="0" smtClean="0"/>
              <a:t> and transverse single-spin </a:t>
            </a:r>
            <a:r>
              <a:rPr lang="en-US" sz="2000" dirty="0" err="1" smtClean="0"/>
              <a:t>asym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Expect single D-Y </a:t>
            </a:r>
            <a:r>
              <a:rPr lang="en-US" sz="2000" dirty="0" err="1" smtClean="0"/>
              <a:t>asym</a:t>
            </a:r>
            <a:r>
              <a:rPr lang="en-US" sz="2000" dirty="0" smtClean="0"/>
              <a:t>. point with uncertainty ~0.015 (predicted </a:t>
            </a:r>
            <a:r>
              <a:rPr lang="en-US" sz="2000" dirty="0" err="1" smtClean="0"/>
              <a:t>asym</a:t>
            </a:r>
            <a:r>
              <a:rPr lang="en-US" sz="2000" dirty="0" smtClean="0"/>
              <a:t> ~0.05-0.10)</a:t>
            </a:r>
          </a:p>
          <a:p>
            <a:r>
              <a:rPr lang="en-US" sz="2000" dirty="0" smtClean="0"/>
              <a:t>In collaboration w/institutions not previously involved in RHIC: </a:t>
            </a:r>
            <a:r>
              <a:rPr lang="en-US" sz="2000" dirty="0" err="1" smtClean="0"/>
              <a:t>JLab</a:t>
            </a:r>
            <a:r>
              <a:rPr lang="en-US" sz="2000" dirty="0" smtClean="0"/>
              <a:t>, William &amp; Mary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38915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ja-JP" smtClean="0">
                <a:ea typeface="MS Gothic" pitchFamily="49" charset="-128"/>
              </a:rPr>
              <a:t>C. Aidala, Quarks, Hadrons, and LHC, IIT Bombay, August 2011</a:t>
            </a:r>
            <a:endParaRPr lang="en-US" altLang="ja-JP" dirty="0">
              <a:ea typeface="MS Gothic" pitchFamily="49" charset="-128"/>
            </a:endParaRPr>
          </a:p>
        </p:txBody>
      </p:sp>
      <p:sp>
        <p:nvSpPr>
          <p:cNvPr id="3891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C8B89C4-E792-4312-BD57-7E4BBE723F32}" type="slidenum">
              <a:rPr lang="en-US" altLang="ja-JP">
                <a:ea typeface="MS Gothic" pitchFamily="49" charset="-128"/>
              </a:rPr>
              <a:pPr/>
              <a:t>19</a:t>
            </a:fld>
            <a:endParaRPr lang="en-US" altLang="ja-JP" dirty="0">
              <a:ea typeface="MS Gothic" pitchFamily="49" charset="-128"/>
            </a:endParaRPr>
          </a:p>
        </p:txBody>
      </p:sp>
      <p:pic>
        <p:nvPicPr>
          <p:cNvPr id="38941" name="Picture 6" descr="topview_run13"/>
          <p:cNvPicPr>
            <a:picLocks noChangeAspect="1"/>
          </p:cNvPicPr>
          <p:nvPr/>
        </p:nvPicPr>
        <p:blipFill>
          <a:blip r:embed="rId2" cstate="print"/>
          <a:srcRect l="1176" t="10880" r="4633" b="17215"/>
          <a:stretch>
            <a:fillRect/>
          </a:stretch>
        </p:blipFill>
        <p:spPr bwMode="auto">
          <a:xfrm>
            <a:off x="0" y="957262"/>
            <a:ext cx="4661658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30"/>
          <p:cNvGrpSpPr>
            <a:grpSpLocks/>
          </p:cNvGrpSpPr>
          <p:nvPr/>
        </p:nvGrpSpPr>
        <p:grpSpPr bwMode="auto">
          <a:xfrm>
            <a:off x="152399" y="1524000"/>
            <a:ext cx="8458201" cy="4769437"/>
            <a:chOff x="-228600" y="926764"/>
            <a:chExt cx="9296401" cy="5400883"/>
          </a:xfrm>
        </p:grpSpPr>
        <p:grpSp>
          <p:nvGrpSpPr>
            <p:cNvPr id="12" name="Group 31"/>
            <p:cNvGrpSpPr>
              <a:grpSpLocks/>
            </p:cNvGrpSpPr>
            <p:nvPr/>
          </p:nvGrpSpPr>
          <p:grpSpPr bwMode="auto">
            <a:xfrm>
              <a:off x="-228600" y="926764"/>
              <a:ext cx="9296401" cy="5105400"/>
              <a:chOff x="-96" y="624"/>
              <a:chExt cx="5856" cy="3216"/>
            </a:xfrm>
          </p:grpSpPr>
          <p:pic>
            <p:nvPicPr>
              <p:cNvPr id="14" name="Picture 6" descr="IMG_0558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68" y="708"/>
                <a:ext cx="4175" cy="31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5" name="Group 22"/>
              <p:cNvGrpSpPr>
                <a:grpSpLocks/>
              </p:cNvGrpSpPr>
              <p:nvPr/>
            </p:nvGrpSpPr>
            <p:grpSpPr bwMode="auto">
              <a:xfrm>
                <a:off x="960" y="672"/>
                <a:ext cx="1920" cy="672"/>
                <a:chOff x="960" y="672"/>
                <a:chExt cx="1920" cy="672"/>
              </a:xfrm>
            </p:grpSpPr>
            <p:sp>
              <p:nvSpPr>
                <p:cNvPr id="30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960" y="672"/>
                  <a:ext cx="1920" cy="194"/>
                </a:xfrm>
                <a:prstGeom prst="rect">
                  <a:avLst/>
                </a:prstGeom>
                <a:solidFill>
                  <a:schemeClr val="tx1">
                    <a:lumMod val="85000"/>
                  </a:schemeClr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>
                  <a:spAutoFit/>
                </a:bodyPr>
                <a:lstStyle/>
                <a:p>
                  <a:pPr algn="ctr" fontAlgn="auto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r>
                    <a:rPr lang="en-US" sz="1400" b="1">
                      <a:solidFill>
                        <a:srgbClr val="0080FF"/>
                      </a:solidFill>
                      <a:latin typeface="Comic Sans MS"/>
                      <a:ea typeface="ヒラギノ角ゴ ProN W3" charset="0"/>
                      <a:cs typeface="Comic Sans MS"/>
                    </a:rPr>
                    <a:t>Left/right symmetric HCal</a:t>
                  </a:r>
                </a:p>
              </p:txBody>
            </p:sp>
            <p:sp>
              <p:nvSpPr>
                <p:cNvPr id="32" name="Line 9"/>
                <p:cNvSpPr>
                  <a:spLocks noChangeShapeType="1"/>
                </p:cNvSpPr>
                <p:nvPr/>
              </p:nvSpPr>
              <p:spPr bwMode="auto">
                <a:xfrm>
                  <a:off x="1920" y="864"/>
                  <a:ext cx="288" cy="336"/>
                </a:xfrm>
                <a:prstGeom prst="line">
                  <a:avLst/>
                </a:prstGeom>
                <a:noFill/>
                <a:ln w="25400">
                  <a:solidFill>
                    <a:srgbClr val="0080FF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" name="Line 10"/>
                <p:cNvSpPr>
                  <a:spLocks noChangeShapeType="1"/>
                </p:cNvSpPr>
                <p:nvPr/>
              </p:nvSpPr>
              <p:spPr bwMode="auto">
                <a:xfrm flipH="1">
                  <a:off x="1680" y="864"/>
                  <a:ext cx="240" cy="480"/>
                </a:xfrm>
                <a:prstGeom prst="line">
                  <a:avLst/>
                </a:prstGeom>
                <a:noFill/>
                <a:ln w="25400">
                  <a:solidFill>
                    <a:srgbClr val="0080FF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" name="Group 23"/>
              <p:cNvGrpSpPr>
                <a:grpSpLocks/>
              </p:cNvGrpSpPr>
              <p:nvPr/>
            </p:nvGrpSpPr>
            <p:grpSpPr bwMode="auto">
              <a:xfrm>
                <a:off x="0" y="1488"/>
                <a:ext cx="2448" cy="618"/>
                <a:chOff x="0" y="1488"/>
                <a:chExt cx="2448" cy="618"/>
              </a:xfrm>
            </p:grpSpPr>
            <p:sp>
              <p:nvSpPr>
                <p:cNvPr id="27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0" y="1776"/>
                  <a:ext cx="1584" cy="330"/>
                </a:xfrm>
                <a:prstGeom prst="rect">
                  <a:avLst/>
                </a:prstGeom>
                <a:solidFill>
                  <a:schemeClr val="tx1">
                    <a:lumMod val="85000"/>
                  </a:schemeClr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400" b="1">
                      <a:solidFill>
                        <a:srgbClr val="0080FF"/>
                      </a:solidFill>
                      <a:latin typeface="Comic Sans MS"/>
                      <a:ea typeface="ヒラギノ角ゴ ProN W3" charset="0"/>
                      <a:cs typeface="Comic Sans MS"/>
                    </a:rPr>
                    <a:t>Left/right symmetric</a:t>
                  </a:r>
                </a:p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400" b="1">
                      <a:solidFill>
                        <a:srgbClr val="0080FF"/>
                      </a:solidFill>
                      <a:latin typeface="Comic Sans MS"/>
                      <a:ea typeface="ヒラギノ角ゴ ProN W3" charset="0"/>
                      <a:cs typeface="Comic Sans MS"/>
                    </a:rPr>
                    <a:t> ECal</a:t>
                  </a:r>
                </a:p>
              </p:txBody>
            </p:sp>
            <p:sp>
              <p:nvSpPr>
                <p:cNvPr id="28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1511" y="1488"/>
                  <a:ext cx="937" cy="480"/>
                </a:xfrm>
                <a:prstGeom prst="line">
                  <a:avLst/>
                </a:prstGeom>
                <a:noFill/>
                <a:ln w="25400">
                  <a:solidFill>
                    <a:srgbClr val="0080FF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1511" y="1632"/>
                  <a:ext cx="553" cy="336"/>
                </a:xfrm>
                <a:prstGeom prst="line">
                  <a:avLst/>
                </a:prstGeom>
                <a:noFill/>
                <a:ln w="25400">
                  <a:solidFill>
                    <a:srgbClr val="0080FF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" name="Group 24"/>
              <p:cNvGrpSpPr>
                <a:grpSpLocks/>
              </p:cNvGrpSpPr>
              <p:nvPr/>
            </p:nvGrpSpPr>
            <p:grpSpPr bwMode="auto">
              <a:xfrm>
                <a:off x="-96" y="1824"/>
                <a:ext cx="3072" cy="1500"/>
                <a:chOff x="-96" y="1824"/>
                <a:chExt cx="3072" cy="1500"/>
              </a:xfrm>
            </p:grpSpPr>
            <p:sp>
              <p:nvSpPr>
                <p:cNvPr id="24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-96" y="2951"/>
                  <a:ext cx="1920" cy="373"/>
                </a:xfrm>
                <a:prstGeom prst="rect">
                  <a:avLst/>
                </a:prstGeom>
                <a:solidFill>
                  <a:schemeClr val="tx1">
                    <a:lumMod val="85000"/>
                  </a:schemeClr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square">
                  <a:spAutoFit/>
                </a:bodyPr>
                <a:lstStyle/>
                <a:p>
                  <a:pPr algn="ctr" fontAlgn="auto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r>
                    <a:rPr lang="en-US" sz="1400" b="1" dirty="0">
                      <a:solidFill>
                        <a:srgbClr val="0080FF"/>
                      </a:solidFill>
                      <a:latin typeface="Comic Sans MS"/>
                      <a:ea typeface="ヒラギノ角ゴ ProN W3" charset="0"/>
                      <a:cs typeface="Comic Sans MS"/>
                    </a:rPr>
                    <a:t>Left/right symmetric </a:t>
                  </a:r>
                  <a:r>
                    <a:rPr lang="en-US" sz="1400" b="1" dirty="0" err="1">
                      <a:solidFill>
                        <a:srgbClr val="0080FF"/>
                      </a:solidFill>
                      <a:latin typeface="Comic Sans MS"/>
                      <a:ea typeface="ヒラギノ角ゴ ProN W3" charset="0"/>
                      <a:cs typeface="Comic Sans MS"/>
                    </a:rPr>
                    <a:t>preshower</a:t>
                  </a:r>
                  <a:endParaRPr lang="en-US" sz="1400" b="1" dirty="0">
                    <a:solidFill>
                      <a:srgbClr val="0080FF"/>
                    </a:solidFill>
                    <a:latin typeface="Comic Sans MS"/>
                    <a:ea typeface="ヒラギノ角ゴ ProN W3" charset="0"/>
                    <a:cs typeface="Comic Sans MS"/>
                  </a:endParaRPr>
                </a:p>
              </p:txBody>
            </p:sp>
            <p:sp>
              <p:nvSpPr>
                <p:cNvPr id="25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1584" y="2016"/>
                  <a:ext cx="816" cy="1008"/>
                </a:xfrm>
                <a:prstGeom prst="line">
                  <a:avLst/>
                </a:prstGeom>
                <a:noFill/>
                <a:ln w="25400">
                  <a:solidFill>
                    <a:srgbClr val="0080FF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1584" y="1824"/>
                  <a:ext cx="1392" cy="1200"/>
                </a:xfrm>
                <a:prstGeom prst="line">
                  <a:avLst/>
                </a:prstGeom>
                <a:noFill/>
                <a:ln w="25400">
                  <a:solidFill>
                    <a:srgbClr val="0080FF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8" name="Text Box 20"/>
              <p:cNvSpPr txBox="1">
                <a:spLocks noChangeArrowheads="1"/>
              </p:cNvSpPr>
              <p:nvPr/>
            </p:nvSpPr>
            <p:spPr bwMode="auto">
              <a:xfrm>
                <a:off x="4080" y="624"/>
                <a:ext cx="1680" cy="194"/>
              </a:xfrm>
              <a:prstGeom prst="rect">
                <a:avLst/>
              </a:prstGeom>
              <a:solidFill>
                <a:schemeClr val="tx1">
                  <a:lumMod val="85000"/>
                </a:schemeClr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>
                <a:spAutoFit/>
              </a:bodyPr>
              <a:lstStyle/>
              <a:p>
                <a:pPr fontAlgn="auto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sz="1400" b="1">
                    <a:solidFill>
                      <a:srgbClr val="0080FF"/>
                    </a:solidFill>
                    <a:latin typeface="Comic Sans MS"/>
                    <a:ea typeface="ヒラギノ角ゴ ProN W3" charset="0"/>
                    <a:cs typeface="Comic Sans MS"/>
                  </a:rPr>
                  <a:t>Trigger/DAQ electronics</a:t>
                </a:r>
              </a:p>
            </p:txBody>
          </p:sp>
          <p:sp>
            <p:nvSpPr>
              <p:cNvPr id="19" name="Line 25"/>
              <p:cNvSpPr>
                <a:spLocks noChangeShapeType="1"/>
              </p:cNvSpPr>
              <p:nvPr/>
            </p:nvSpPr>
            <p:spPr bwMode="auto">
              <a:xfrm flipH="1">
                <a:off x="4320" y="816"/>
                <a:ext cx="432" cy="384"/>
              </a:xfrm>
              <a:prstGeom prst="line">
                <a:avLst/>
              </a:prstGeom>
              <a:noFill/>
              <a:ln w="25400">
                <a:solidFill>
                  <a:srgbClr val="0080FF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Text Box 26"/>
              <p:cNvSpPr txBox="1">
                <a:spLocks noChangeArrowheads="1"/>
              </p:cNvSpPr>
              <p:nvPr/>
            </p:nvSpPr>
            <p:spPr bwMode="auto">
              <a:xfrm>
                <a:off x="4512" y="1968"/>
                <a:ext cx="1248" cy="194"/>
              </a:xfrm>
              <a:prstGeom prst="rect">
                <a:avLst/>
              </a:prstGeom>
              <a:solidFill>
                <a:schemeClr val="tx1">
                  <a:lumMod val="85000"/>
                </a:schemeClr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sz="1400" b="1">
                    <a:solidFill>
                      <a:srgbClr val="0080FF"/>
                    </a:solidFill>
                    <a:latin typeface="Comic Sans MS"/>
                    <a:ea typeface="ヒラギノ角ゴ ProN W3" charset="0"/>
                    <a:cs typeface="Comic Sans MS"/>
                  </a:rPr>
                  <a:t>Blue-facing BBC</a:t>
                </a:r>
              </a:p>
            </p:txBody>
          </p:sp>
          <p:sp>
            <p:nvSpPr>
              <p:cNvPr id="21" name="Line 27"/>
              <p:cNvSpPr>
                <a:spLocks noChangeShapeType="1"/>
              </p:cNvSpPr>
              <p:nvPr/>
            </p:nvSpPr>
            <p:spPr bwMode="auto">
              <a:xfrm flipH="1">
                <a:off x="4560" y="2160"/>
                <a:ext cx="528" cy="240"/>
              </a:xfrm>
              <a:prstGeom prst="line">
                <a:avLst/>
              </a:prstGeom>
              <a:noFill/>
              <a:ln w="25400">
                <a:solidFill>
                  <a:srgbClr val="0080FF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Text Box 28"/>
              <p:cNvSpPr txBox="1">
                <a:spLocks noChangeArrowheads="1"/>
              </p:cNvSpPr>
              <p:nvPr/>
            </p:nvSpPr>
            <p:spPr bwMode="auto">
              <a:xfrm>
                <a:off x="3360" y="3609"/>
                <a:ext cx="1584" cy="194"/>
              </a:xfrm>
              <a:prstGeom prst="rect">
                <a:avLst/>
              </a:prstGeom>
              <a:solidFill>
                <a:schemeClr val="tx1">
                  <a:lumMod val="85000"/>
                </a:schemeClr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sz="1400" b="1">
                    <a:solidFill>
                      <a:srgbClr val="0080FF"/>
                    </a:solidFill>
                    <a:latin typeface="Comic Sans MS"/>
                    <a:ea typeface="ヒラギノ角ゴ ProN W3" charset="0"/>
                    <a:cs typeface="Comic Sans MS"/>
                  </a:rPr>
                  <a:t>Beryllium vacuum pipe</a:t>
                </a:r>
              </a:p>
            </p:txBody>
          </p:sp>
          <p:sp>
            <p:nvSpPr>
              <p:cNvPr id="23" name="Line 30"/>
              <p:cNvSpPr>
                <a:spLocks noChangeShapeType="1"/>
              </p:cNvSpPr>
              <p:nvPr/>
            </p:nvSpPr>
            <p:spPr bwMode="auto">
              <a:xfrm flipV="1">
                <a:off x="4080" y="2784"/>
                <a:ext cx="672" cy="864"/>
              </a:xfrm>
              <a:prstGeom prst="line">
                <a:avLst/>
              </a:prstGeom>
              <a:noFill/>
              <a:ln w="25400">
                <a:solidFill>
                  <a:srgbClr val="0080FF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" name="Text Box 17"/>
            <p:cNvSpPr txBox="1">
              <a:spLocks noChangeArrowheads="1"/>
            </p:cNvSpPr>
            <p:nvPr/>
          </p:nvSpPr>
          <p:spPr bwMode="auto">
            <a:xfrm>
              <a:off x="1143000" y="5665451"/>
              <a:ext cx="2057400" cy="662196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 dirty="0" smtClean="0">
                  <a:solidFill>
                    <a:srgbClr val="0080FF"/>
                  </a:solidFill>
                  <a:latin typeface="Comic Sans MS" pitchFamily="66" charset="0"/>
                  <a:ea typeface="ヒラギノ角ゴ ProN W3" charset="-128"/>
                </a:rPr>
                <a:t>2011 Configuration</a:t>
              </a:r>
              <a:endParaRPr lang="en-US" sz="1600" b="1" dirty="0">
                <a:solidFill>
                  <a:srgbClr val="0080FF"/>
                </a:solidFill>
                <a:latin typeface="Comic Sans MS" pitchFamily="66" charset="0"/>
                <a:ea typeface="ヒラギノ角ゴ ProN W3" charset="-128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389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Pushing the boundaries of </a:t>
            </a:r>
            <a:r>
              <a:rPr lang="en-US" dirty="0" err="1" smtClean="0"/>
              <a:t>pQCD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0"/>
            <a:ext cx="8686800" cy="3276600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 smtClean="0"/>
              <a:t>Since 1990s starting to consider detailed internal QCD dynamics that parts with traditional </a:t>
            </a:r>
            <a:r>
              <a:rPr lang="en-US" dirty="0" err="1" smtClean="0"/>
              <a:t>parton</a:t>
            </a:r>
            <a:r>
              <a:rPr lang="en-US" dirty="0" smtClean="0"/>
              <a:t> model ways of looking at hadrons—and perform phenomenological calculations using these new ideas/tools!</a:t>
            </a:r>
          </a:p>
          <a:p>
            <a:pPr lvl="1">
              <a:defRPr/>
            </a:pPr>
            <a:r>
              <a:rPr lang="en-US" i="1" dirty="0" smtClean="0"/>
              <a:t>Non-linear</a:t>
            </a:r>
            <a:r>
              <a:rPr lang="en-US" dirty="0" smtClean="0"/>
              <a:t> evolution at small momentum fractions</a:t>
            </a:r>
          </a:p>
          <a:p>
            <a:pPr lvl="1">
              <a:defRPr/>
            </a:pPr>
            <a:r>
              <a:rPr lang="en-US" dirty="0" smtClean="0"/>
              <a:t>Various </a:t>
            </a:r>
            <a:r>
              <a:rPr lang="en-US" i="1" dirty="0" err="1" smtClean="0"/>
              <a:t>resummation</a:t>
            </a:r>
            <a:r>
              <a:rPr lang="en-US" dirty="0" smtClean="0"/>
              <a:t> techniques</a:t>
            </a:r>
          </a:p>
          <a:p>
            <a:pPr lvl="1">
              <a:defRPr/>
            </a:pPr>
            <a:r>
              <a:rPr lang="en-US" b="1" i="1" dirty="0" smtClean="0"/>
              <a:t>Non-</a:t>
            </a:r>
            <a:r>
              <a:rPr lang="en-US" b="1" i="1" dirty="0" err="1" smtClean="0"/>
              <a:t>collinearity</a:t>
            </a:r>
            <a:r>
              <a:rPr lang="en-US" b="1" dirty="0" smtClean="0"/>
              <a:t> of </a:t>
            </a:r>
            <a:r>
              <a:rPr lang="en-US" b="1" dirty="0" err="1" smtClean="0"/>
              <a:t>partons</a:t>
            </a:r>
            <a:r>
              <a:rPr lang="en-US" b="1" dirty="0" smtClean="0"/>
              <a:t> with parent </a:t>
            </a:r>
            <a:r>
              <a:rPr lang="en-US" b="1" dirty="0" err="1" smtClean="0"/>
              <a:t>hadron</a:t>
            </a:r>
            <a:endParaRPr lang="en-US" b="1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1946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C. Aidala, Quarks, Hadrons, and LHC, IIT Bombay, August 2011</a:t>
            </a:r>
            <a:endParaRPr lang="en-US"/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B9B1194-42B4-4E08-A49E-BF82C444269F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143000" y="990600"/>
            <a:ext cx="6781800" cy="1938338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i="1" dirty="0">
                <a:solidFill>
                  <a:schemeClr val="tx1"/>
                </a:solidFill>
                <a:cs typeface="Times New Roman" pitchFamily="18" charset="0"/>
              </a:rPr>
              <a:t>“Modern-day ‘testing’ of (</a:t>
            </a:r>
            <a:r>
              <a:rPr lang="en-US" i="1" dirty="0" err="1">
                <a:solidFill>
                  <a:schemeClr val="tx1"/>
                </a:solidFill>
                <a:cs typeface="Times New Roman" pitchFamily="18" charset="0"/>
              </a:rPr>
              <a:t>perturbative</a:t>
            </a:r>
            <a:r>
              <a:rPr lang="en-US" i="1" dirty="0">
                <a:solidFill>
                  <a:schemeClr val="tx1"/>
                </a:solidFill>
                <a:cs typeface="Times New Roman" pitchFamily="18" charset="0"/>
              </a:rPr>
              <a:t>) QCD is as much about pushing the boundaries of its applicability as about the verification that QCD is the correct theory of </a:t>
            </a:r>
            <a:r>
              <a:rPr lang="en-US" i="1" dirty="0" err="1">
                <a:solidFill>
                  <a:schemeClr val="tx1"/>
                </a:solidFill>
                <a:cs typeface="Times New Roman" pitchFamily="18" charset="0"/>
              </a:rPr>
              <a:t>hadronic</a:t>
            </a:r>
            <a:r>
              <a:rPr lang="en-US" i="1" dirty="0">
                <a:solidFill>
                  <a:schemeClr val="tx1"/>
                </a:solidFill>
                <a:cs typeface="Times New Roman" pitchFamily="18" charset="0"/>
              </a:rPr>
              <a:t> physics.” </a:t>
            </a:r>
          </a:p>
          <a:p>
            <a:pPr algn="ctr" eaLnBrk="0" hangingPunct="0"/>
            <a:r>
              <a:rPr lang="en-US" i="1" dirty="0">
                <a:solidFill>
                  <a:schemeClr val="tx1"/>
                </a:solidFill>
                <a:cs typeface="Times New Roman" pitchFamily="18" charset="0"/>
              </a:rPr>
              <a:t>– G. Salam, </a:t>
            </a:r>
            <a:r>
              <a:rPr lang="en-US" i="1" dirty="0" err="1">
                <a:solidFill>
                  <a:schemeClr val="tx1"/>
                </a:solidFill>
                <a:cs typeface="Times New Roman" pitchFamily="18" charset="0"/>
              </a:rPr>
              <a:t>hep</a:t>
            </a:r>
            <a:r>
              <a:rPr lang="en-US" i="1" dirty="0">
                <a:solidFill>
                  <a:schemeClr val="tx1"/>
                </a:solidFill>
                <a:cs typeface="Times New Roman" pitchFamily="18" charset="0"/>
              </a:rPr>
              <a:t>-ph/0207147 (DIS2002 proceedings)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Factorization, color, and </a:t>
            </a:r>
            <a:r>
              <a:rPr lang="en-US" dirty="0" err="1" smtClean="0"/>
              <a:t>hadronic</a:t>
            </a:r>
            <a:r>
              <a:rPr lang="en-US" dirty="0" smtClean="0"/>
              <a:t> collisions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5791200" cy="4525963"/>
          </a:xfrm>
        </p:spPr>
        <p:txBody>
          <a:bodyPr>
            <a:normAutofit/>
          </a:bodyPr>
          <a:lstStyle/>
          <a:p>
            <a:pPr marL="342900" lvl="1" indent="-342900">
              <a:buFontTx/>
              <a:buChar char="•"/>
            </a:pPr>
            <a:r>
              <a:rPr lang="en-US" dirty="0" smtClean="0"/>
              <a:t>Last year, theoretical work by T.C. Rogers, P.J. </a:t>
            </a:r>
            <a:r>
              <a:rPr lang="en-US" dirty="0" err="1" smtClean="0"/>
              <a:t>Mulders</a:t>
            </a:r>
            <a:r>
              <a:rPr lang="en-US" dirty="0" smtClean="0"/>
              <a:t> (PRD 81:094006, 2010) claimed </a:t>
            </a:r>
            <a:r>
              <a:rPr lang="en-US" dirty="0" err="1" smtClean="0"/>
              <a:t>pQCD</a:t>
            </a:r>
            <a:r>
              <a:rPr lang="en-US" dirty="0" smtClean="0"/>
              <a:t> factorization broken in processes involving </a:t>
            </a:r>
            <a:r>
              <a:rPr lang="en-US" dirty="0" err="1" smtClean="0"/>
              <a:t>hadro</a:t>
            </a:r>
            <a:r>
              <a:rPr lang="en-US" dirty="0" smtClean="0"/>
              <a:t>-production of hadrons if parton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T</a:t>
            </a:r>
            <a:r>
              <a:rPr lang="en-US" dirty="0" smtClean="0"/>
              <a:t> taken into account (TMD </a:t>
            </a:r>
            <a:r>
              <a:rPr lang="en-US" dirty="0" err="1" smtClean="0"/>
              <a:t>pdfs</a:t>
            </a:r>
            <a:r>
              <a:rPr lang="en-US" dirty="0" smtClean="0"/>
              <a:t> and/or FFs)</a:t>
            </a:r>
          </a:p>
          <a:p>
            <a:pPr lvl="1"/>
            <a:r>
              <a:rPr lang="en-US" dirty="0" smtClean="0"/>
              <a:t>“Color entanglement”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Quarks, Hadrons, and LHC, IIT Bombay, August 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A4942-7CEE-491C-9F3A-ADE7BC2C4973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19353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25" y="914400"/>
            <a:ext cx="300037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6527800" y="3505200"/>
          <a:ext cx="2311400" cy="488950"/>
        </p:xfrm>
        <a:graphic>
          <a:graphicData uri="http://schemas.openxmlformats.org/presentationml/2006/ole">
            <p:oleObj spid="_x0000_s2211842" name="Equation" r:id="rId5" imgW="1244520" imgH="215640" progId="Equation.3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833477" y="4343400"/>
            <a:ext cx="33105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CC"/>
                </a:solidFill>
              </a:rPr>
              <a:t>Color flow can’t be described as flow in the two gluons separately.  Requires simultaneous presence of both!</a:t>
            </a:r>
            <a:endParaRPr lang="en-US" dirty="0">
              <a:solidFill>
                <a:srgbClr val="FFFFC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Testing TMD-factorization breaking with (</a:t>
            </a:r>
            <a:r>
              <a:rPr lang="en-US" sz="4000" dirty="0" err="1" smtClean="0"/>
              <a:t>unpolarized</a:t>
            </a:r>
            <a:r>
              <a:rPr lang="en-US" sz="4000" dirty="0" smtClean="0"/>
              <a:t>) </a:t>
            </a:r>
            <a:r>
              <a:rPr lang="en-US" sz="4000" dirty="0" err="1" smtClean="0"/>
              <a:t>p+p</a:t>
            </a:r>
            <a:r>
              <a:rPr lang="en-US" sz="4000" dirty="0" smtClean="0"/>
              <a:t> collisions at RHIC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4191000" cy="4495800"/>
          </a:xfrm>
        </p:spPr>
        <p:txBody>
          <a:bodyPr/>
          <a:lstStyle/>
          <a:p>
            <a:r>
              <a:rPr lang="en-US" sz="2200" dirty="0" smtClean="0"/>
              <a:t>Implications for observables describable using Collins-</a:t>
            </a:r>
            <a:r>
              <a:rPr lang="en-US" sz="2200" dirty="0" err="1" smtClean="0"/>
              <a:t>Soper</a:t>
            </a:r>
            <a:r>
              <a:rPr lang="en-US" sz="2200" dirty="0" smtClean="0"/>
              <a:t>-Sterman (“Q</a:t>
            </a:r>
            <a:r>
              <a:rPr lang="en-US" sz="2200" baseline="-25000" dirty="0" smtClean="0"/>
              <a:t>T</a:t>
            </a:r>
            <a:r>
              <a:rPr lang="en-US" sz="2200" dirty="0" smtClean="0"/>
              <a:t>”) </a:t>
            </a:r>
            <a:r>
              <a:rPr lang="en-US" sz="2200" dirty="0" err="1" smtClean="0"/>
              <a:t>resummation</a:t>
            </a:r>
            <a:r>
              <a:rPr lang="en-US" sz="2200" dirty="0" smtClean="0"/>
              <a:t> formalism</a:t>
            </a:r>
          </a:p>
          <a:p>
            <a:r>
              <a:rPr lang="en-US" sz="2200" dirty="0" smtClean="0"/>
              <a:t>Try to test using photon-</a:t>
            </a:r>
            <a:r>
              <a:rPr lang="en-US" sz="2200" dirty="0" err="1" smtClean="0"/>
              <a:t>hadron</a:t>
            </a:r>
            <a:r>
              <a:rPr lang="en-US" sz="2200" dirty="0" smtClean="0"/>
              <a:t> and </a:t>
            </a:r>
            <a:r>
              <a:rPr lang="en-US" sz="2200" dirty="0" err="1" smtClean="0"/>
              <a:t>dihadron</a:t>
            </a:r>
            <a:r>
              <a:rPr lang="en-US" sz="2200" dirty="0" smtClean="0"/>
              <a:t> correlation measurements in </a:t>
            </a:r>
            <a:r>
              <a:rPr lang="en-US" sz="2200" dirty="0" err="1" smtClean="0"/>
              <a:t>unpolarized</a:t>
            </a:r>
            <a:r>
              <a:rPr lang="en-US" sz="2200" dirty="0" smtClean="0"/>
              <a:t> </a:t>
            </a:r>
            <a:r>
              <a:rPr lang="en-US" sz="2200" dirty="0" err="1" smtClean="0"/>
              <a:t>p+p</a:t>
            </a:r>
            <a:r>
              <a:rPr lang="en-US" sz="2200" dirty="0" smtClean="0"/>
              <a:t> collisions at RHIC</a:t>
            </a:r>
          </a:p>
          <a:p>
            <a:r>
              <a:rPr lang="en-US" sz="2200" dirty="0" smtClean="0"/>
              <a:t>Lots of expertise on such measurements within PHENIX, driven by heavy ion program!</a:t>
            </a:r>
            <a:endParaRPr lang="en-US" sz="2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Quarks, Hadrons, and LHC, IIT Bombay, August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A4942-7CEE-491C-9F3A-ADE7BC2C4973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20326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0660" y="1600200"/>
            <a:ext cx="4500939" cy="3069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745926" y="1219200"/>
            <a:ext cx="40030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PHENIX, PRD82, 072001 (2010)</a:t>
            </a:r>
            <a:endParaRPr lang="en-US" sz="2200" dirty="0"/>
          </a:p>
        </p:txBody>
      </p:sp>
      <p:sp>
        <p:nvSpPr>
          <p:cNvPr id="9" name="Rectangle 8"/>
          <p:cNvSpPr/>
          <p:nvPr/>
        </p:nvSpPr>
        <p:spPr>
          <a:xfrm>
            <a:off x="4419600" y="464820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 smtClean="0"/>
              <a:t>(Curves shown here just empirical parameterizations from PHENIX paper)</a:t>
            </a:r>
            <a:endParaRPr lang="en-US" sz="20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5334000"/>
            <a:ext cx="386715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6" descr="PHENIX big 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75417" y="5637527"/>
            <a:ext cx="1405983" cy="45847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3800" dirty="0" smtClean="0"/>
              <a:t>Testing TMD-factorization breaking with (</a:t>
            </a:r>
            <a:r>
              <a:rPr lang="en-US" sz="3800" dirty="0" err="1" smtClean="0"/>
              <a:t>unpolarized</a:t>
            </a:r>
            <a:r>
              <a:rPr lang="en-US" sz="3800" dirty="0" smtClean="0"/>
              <a:t>) </a:t>
            </a:r>
            <a:r>
              <a:rPr lang="en-US" sz="3800" dirty="0" err="1" smtClean="0"/>
              <a:t>p+p</a:t>
            </a:r>
            <a:r>
              <a:rPr lang="en-US" sz="3800" dirty="0" smtClean="0"/>
              <a:t> collisions at RHIC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4191000" cy="480060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Calculate p</a:t>
            </a:r>
            <a:r>
              <a:rPr lang="en-US" sz="2400" baseline="-25000" dirty="0" smtClean="0"/>
              <a:t>out</a:t>
            </a:r>
            <a:r>
              <a:rPr lang="en-US" sz="2400" dirty="0" smtClean="0"/>
              <a:t> distributions </a:t>
            </a:r>
            <a:r>
              <a:rPr lang="en-US" sz="2400" i="1" dirty="0" smtClean="0"/>
              <a:t>assuming factorization works</a:t>
            </a:r>
          </a:p>
          <a:p>
            <a:pPr lvl="1"/>
            <a:r>
              <a:rPr lang="en-US" sz="2000" dirty="0" smtClean="0"/>
              <a:t>Will show different shape than data?</a:t>
            </a:r>
          </a:p>
          <a:p>
            <a:pPr lvl="1"/>
            <a:r>
              <a:rPr lang="en-US" sz="2000" dirty="0" smtClean="0"/>
              <a:t>Difference b/w factorized calculations and data will vary for 3-hadron vs. 4-hadron processes?</a:t>
            </a:r>
          </a:p>
          <a:p>
            <a:r>
              <a:rPr lang="en-US" sz="2400" dirty="0" smtClean="0"/>
              <a:t>Take CSS soft factor (</a:t>
            </a:r>
            <a:r>
              <a:rPr lang="en-US" sz="2400" dirty="0" err="1" smtClean="0"/>
              <a:t>unpolarized</a:t>
            </a:r>
            <a:r>
              <a:rPr lang="en-US" sz="2400" dirty="0" smtClean="0"/>
              <a:t> TMDs) from parameterizations of </a:t>
            </a:r>
            <a:r>
              <a:rPr lang="en-US" sz="2400" dirty="0" err="1" smtClean="0"/>
              <a:t>Drell</a:t>
            </a:r>
            <a:r>
              <a:rPr lang="en-US" sz="2400" dirty="0" smtClean="0"/>
              <a:t>-Yan and Z measurements</a:t>
            </a:r>
          </a:p>
          <a:p>
            <a:pPr lvl="1"/>
            <a:r>
              <a:rPr lang="en-US" sz="2000" dirty="0" smtClean="0"/>
              <a:t>New Z </a:t>
            </a:r>
            <a:r>
              <a:rPr lang="en-US" sz="2000" dirty="0" err="1" smtClean="0"/>
              <a:t>p</a:t>
            </a:r>
            <a:r>
              <a:rPr lang="en-US" sz="2000" baseline="-25000" dirty="0" err="1" smtClean="0"/>
              <a:t>T</a:t>
            </a:r>
            <a:r>
              <a:rPr lang="en-US" sz="2000" dirty="0" smtClean="0"/>
              <a:t> spectra coming out of LHC and </a:t>
            </a:r>
            <a:r>
              <a:rPr lang="en-US" sz="2000" dirty="0" err="1" smtClean="0"/>
              <a:t>Tevatron</a:t>
            </a:r>
            <a:r>
              <a:rPr lang="en-US" sz="2000" dirty="0" smtClean="0"/>
              <a:t> will greatly improve </a:t>
            </a:r>
            <a:r>
              <a:rPr lang="en-US" sz="2000" dirty="0" err="1" smtClean="0"/>
              <a:t>parametrizations</a:t>
            </a:r>
            <a:r>
              <a:rPr lang="en-US" sz="2000" dirty="0" smtClean="0"/>
              <a:t>!</a:t>
            </a:r>
          </a:p>
          <a:p>
            <a:pPr lvl="1"/>
            <a:r>
              <a:rPr lang="en-US" sz="2000" dirty="0" smtClean="0"/>
              <a:t>Evolution worked out earlier this year: </a:t>
            </a:r>
            <a:r>
              <a:rPr lang="en-US" sz="2000" dirty="0" err="1" smtClean="0"/>
              <a:t>Aybat</a:t>
            </a:r>
            <a:r>
              <a:rPr lang="en-US" sz="2000" dirty="0" smtClean="0"/>
              <a:t> and Rogers, PRD83, 114042 (2011)</a:t>
            </a:r>
          </a:p>
          <a:p>
            <a:endParaRPr lang="en-US" sz="2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Quarks, Hadrons, and LHC, IIT Bombay, August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A4942-7CEE-491C-9F3A-ADE7BC2C4973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223744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3475" y="1543050"/>
            <a:ext cx="3590925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257800"/>
          </a:xfrm>
        </p:spPr>
        <p:txBody>
          <a:bodyPr/>
          <a:lstStyle/>
          <a:p>
            <a:r>
              <a:rPr lang="en-US" sz="2600" dirty="0" smtClean="0"/>
              <a:t>Now starting to explore QCD </a:t>
            </a:r>
            <a:r>
              <a:rPr lang="en-US" sz="2600" i="1" dirty="0" smtClean="0"/>
              <a:t>dynamics</a:t>
            </a:r>
            <a:r>
              <a:rPr lang="en-US" sz="2600" dirty="0" smtClean="0"/>
              <a:t>!</a:t>
            </a:r>
          </a:p>
          <a:p>
            <a:r>
              <a:rPr lang="en-US" sz="2600" dirty="0" smtClean="0"/>
              <a:t>Transverse-momentum-dependent distributions probe </a:t>
            </a:r>
            <a:r>
              <a:rPr lang="en-US" sz="2600" i="1" dirty="0" smtClean="0"/>
              <a:t>spin-momentum correlations</a:t>
            </a:r>
            <a:r>
              <a:rPr lang="en-US" sz="2600" dirty="0" smtClean="0"/>
              <a:t> in QCD, both in nucleon and process of </a:t>
            </a:r>
            <a:r>
              <a:rPr lang="en-US" sz="2600" dirty="0" err="1" smtClean="0"/>
              <a:t>hadronization</a:t>
            </a:r>
            <a:endParaRPr lang="en-US" sz="2600" dirty="0" smtClean="0"/>
          </a:p>
          <a:p>
            <a:r>
              <a:rPr lang="en-US" sz="2600" dirty="0" smtClean="0"/>
              <a:t>Flurry of activity since 2002, with experimental data from semi-inclusive DIS, </a:t>
            </a:r>
            <a:r>
              <a:rPr lang="en-US" sz="2600" dirty="0" err="1" smtClean="0"/>
              <a:t>e+e</a:t>
            </a:r>
            <a:r>
              <a:rPr lang="en-US" sz="2600" dirty="0" smtClean="0"/>
              <a:t>-, and </a:t>
            </a:r>
            <a:r>
              <a:rPr lang="en-US" sz="2600" dirty="0" err="1" smtClean="0"/>
              <a:t>p+p</a:t>
            </a:r>
            <a:endParaRPr lang="en-US" sz="2200" dirty="0" smtClean="0"/>
          </a:p>
          <a:p>
            <a:r>
              <a:rPr lang="en-US" sz="2600" dirty="0" smtClean="0"/>
              <a:t>Field has brought to the forefront fundamental issues of </a:t>
            </a:r>
            <a:r>
              <a:rPr lang="en-US" sz="2600" i="1" dirty="0" smtClean="0"/>
              <a:t>universality</a:t>
            </a:r>
            <a:r>
              <a:rPr lang="en-US" sz="2600" dirty="0" smtClean="0"/>
              <a:t>, </a:t>
            </a:r>
            <a:r>
              <a:rPr lang="en-US" sz="2600" i="1" dirty="0" smtClean="0"/>
              <a:t>factorization</a:t>
            </a:r>
            <a:r>
              <a:rPr lang="en-US" sz="2600" dirty="0" smtClean="0"/>
              <a:t> and </a:t>
            </a:r>
            <a:r>
              <a:rPr lang="en-US" sz="2600" i="1" dirty="0" smtClean="0"/>
              <a:t>color interactions</a:t>
            </a:r>
            <a:r>
              <a:rPr lang="en-US" sz="2800" dirty="0" smtClean="0"/>
              <a:t> </a:t>
            </a:r>
          </a:p>
          <a:p>
            <a:pPr lvl="1"/>
            <a:r>
              <a:rPr lang="en-US" sz="2400" dirty="0" smtClean="0"/>
              <a:t>Fruitful interplay among different collision systems!</a:t>
            </a:r>
            <a:endParaRPr lang="en-US" sz="2200" dirty="0" smtClean="0"/>
          </a:p>
          <a:p>
            <a:r>
              <a:rPr lang="en-US" sz="2600" dirty="0" smtClean="0"/>
              <a:t>Remaining puzzles and open questions—look forward to more data from RHIC and other facilities in upcoming years!</a:t>
            </a:r>
            <a:endParaRPr lang="en-US" sz="2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Quarks, Hadrons, and LHC, IIT Bombay, August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A4942-7CEE-491C-9F3A-ADE7BC2C4973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Quarks, Hadrons, and LHC, IIT Bombay, August 2011</a:t>
            </a:r>
            <a:endParaRPr lang="en-US"/>
          </a:p>
        </p:txBody>
      </p:sp>
      <p:sp>
        <p:nvSpPr>
          <p:cNvPr id="1321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Additional Material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0A51C-0834-4D37-9F6C-E61A03BDE5A5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Quarks, Hadrons, and LHC, IIT Bombay, August 2011</a:t>
            </a:r>
            <a:endParaRPr lang="en-US"/>
          </a:p>
        </p:txBody>
      </p:sp>
      <p:sp>
        <p:nvSpPr>
          <p:cNvPr id="1422338" name="Line 2"/>
          <p:cNvSpPr>
            <a:spLocks noChangeShapeType="1"/>
          </p:cNvSpPr>
          <p:nvPr/>
        </p:nvSpPr>
        <p:spPr bwMode="auto">
          <a:xfrm flipH="1" flipV="1">
            <a:off x="1676400" y="3581400"/>
            <a:ext cx="304800" cy="381000"/>
          </a:xfrm>
          <a:prstGeom prst="line">
            <a:avLst/>
          </a:prstGeom>
          <a:noFill/>
          <a:ln w="12700">
            <a:solidFill>
              <a:srgbClr val="FFFF99"/>
            </a:solidFill>
            <a:round/>
            <a:headEnd type="none" w="sm" len="sm"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22339" name="Rectangle 3"/>
          <p:cNvSpPr>
            <a:spLocks noChangeArrowheads="1"/>
          </p:cNvSpPr>
          <p:nvPr/>
        </p:nvSpPr>
        <p:spPr bwMode="auto">
          <a:xfrm>
            <a:off x="685800" y="304800"/>
            <a:ext cx="77930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 eaLnBrk="1" hangingPunct="1"/>
            <a:endParaRPr lang="en-US">
              <a:solidFill>
                <a:schemeClr val="tx1"/>
              </a:solidFill>
            </a:endParaRPr>
          </a:p>
        </p:txBody>
      </p:sp>
      <p:sp>
        <p:nvSpPr>
          <p:cNvPr id="1422340" name="Line 4"/>
          <p:cNvSpPr>
            <a:spLocks noChangeShapeType="1"/>
          </p:cNvSpPr>
          <p:nvPr/>
        </p:nvSpPr>
        <p:spPr bwMode="auto">
          <a:xfrm>
            <a:off x="2711450" y="5041900"/>
            <a:ext cx="109538" cy="42863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22341" name="Freeform 5"/>
          <p:cNvSpPr>
            <a:spLocks/>
          </p:cNvSpPr>
          <p:nvPr/>
        </p:nvSpPr>
        <p:spPr bwMode="auto">
          <a:xfrm>
            <a:off x="6221413" y="3325813"/>
            <a:ext cx="465137" cy="392112"/>
          </a:xfrm>
          <a:custGeom>
            <a:avLst/>
            <a:gdLst/>
            <a:ahLst/>
            <a:cxnLst>
              <a:cxn ang="0">
                <a:pos x="0" y="246"/>
              </a:cxn>
              <a:cxn ang="0">
                <a:pos x="64" y="214"/>
              </a:cxn>
              <a:cxn ang="0">
                <a:pos x="66" y="172"/>
              </a:cxn>
              <a:cxn ang="0">
                <a:pos x="232" y="106"/>
              </a:cxn>
              <a:cxn ang="0">
                <a:pos x="232" y="61"/>
              </a:cxn>
              <a:cxn ang="0">
                <a:pos x="292" y="0"/>
              </a:cxn>
            </a:cxnLst>
            <a:rect l="0" t="0" r="r" b="b"/>
            <a:pathLst>
              <a:path w="293" h="247">
                <a:moveTo>
                  <a:pt x="0" y="246"/>
                </a:moveTo>
                <a:lnTo>
                  <a:pt x="64" y="214"/>
                </a:lnTo>
                <a:lnTo>
                  <a:pt x="66" y="172"/>
                </a:lnTo>
                <a:lnTo>
                  <a:pt x="232" y="106"/>
                </a:lnTo>
                <a:lnTo>
                  <a:pt x="232" y="61"/>
                </a:lnTo>
                <a:lnTo>
                  <a:pt x="292" y="0"/>
                </a:lnTo>
              </a:path>
            </a:pathLst>
          </a:custGeom>
          <a:noFill/>
          <a:ln w="25400" cap="rnd" cmpd="sng">
            <a:solidFill>
              <a:srgbClr val="FFCC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22342" name="Oval 6"/>
          <p:cNvSpPr>
            <a:spLocks noChangeArrowheads="1"/>
          </p:cNvSpPr>
          <p:nvPr/>
        </p:nvSpPr>
        <p:spPr bwMode="auto">
          <a:xfrm>
            <a:off x="1446213" y="2300288"/>
            <a:ext cx="5508625" cy="15875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22343" name="Rectangle 7"/>
          <p:cNvSpPr>
            <a:spLocks noChangeArrowheads="1"/>
          </p:cNvSpPr>
          <p:nvPr/>
        </p:nvSpPr>
        <p:spPr bwMode="auto">
          <a:xfrm>
            <a:off x="3814763" y="1860550"/>
            <a:ext cx="11064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22344" name="Rectangle 8"/>
          <p:cNvSpPr>
            <a:spLocks noChangeArrowheads="1"/>
          </p:cNvSpPr>
          <p:nvPr/>
        </p:nvSpPr>
        <p:spPr bwMode="auto">
          <a:xfrm>
            <a:off x="5930900" y="1968500"/>
            <a:ext cx="183038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22345" name="Rectangle 9"/>
          <p:cNvSpPr>
            <a:spLocks noChangeArrowheads="1"/>
          </p:cNvSpPr>
          <p:nvPr/>
        </p:nvSpPr>
        <p:spPr bwMode="auto">
          <a:xfrm>
            <a:off x="6488113" y="3543300"/>
            <a:ext cx="10223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22346" name="Rectangle 10"/>
          <p:cNvSpPr>
            <a:spLocks noChangeArrowheads="1"/>
          </p:cNvSpPr>
          <p:nvPr/>
        </p:nvSpPr>
        <p:spPr bwMode="auto">
          <a:xfrm>
            <a:off x="4246563" y="3957638"/>
            <a:ext cx="101917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22347" name="Rectangle 11"/>
          <p:cNvSpPr>
            <a:spLocks noChangeArrowheads="1"/>
          </p:cNvSpPr>
          <p:nvPr/>
        </p:nvSpPr>
        <p:spPr bwMode="auto">
          <a:xfrm>
            <a:off x="3687763" y="2800350"/>
            <a:ext cx="9017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22348" name="Rectangle 12"/>
          <p:cNvSpPr>
            <a:spLocks noChangeArrowheads="1"/>
          </p:cNvSpPr>
          <p:nvPr/>
        </p:nvSpPr>
        <p:spPr bwMode="auto">
          <a:xfrm>
            <a:off x="3486150" y="4943475"/>
            <a:ext cx="531813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22349" name="Rectangle 13"/>
          <p:cNvSpPr>
            <a:spLocks noChangeArrowheads="1"/>
          </p:cNvSpPr>
          <p:nvPr/>
        </p:nvSpPr>
        <p:spPr bwMode="auto">
          <a:xfrm>
            <a:off x="3651250" y="5043488"/>
            <a:ext cx="6794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/>
            <a:r>
              <a:rPr lang="en-US" sz="1800" b="1">
                <a:latin typeface="Arial" charset="0"/>
              </a:rPr>
              <a:t>AGS</a:t>
            </a:r>
          </a:p>
        </p:txBody>
      </p:sp>
      <p:sp>
        <p:nvSpPr>
          <p:cNvPr id="1422350" name="Rectangle 14"/>
          <p:cNvSpPr>
            <a:spLocks noChangeArrowheads="1"/>
          </p:cNvSpPr>
          <p:nvPr/>
        </p:nvSpPr>
        <p:spPr bwMode="auto">
          <a:xfrm>
            <a:off x="1535113" y="4838700"/>
            <a:ext cx="62865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22351" name="Rectangle 15"/>
          <p:cNvSpPr>
            <a:spLocks noChangeArrowheads="1"/>
          </p:cNvSpPr>
          <p:nvPr/>
        </p:nvSpPr>
        <p:spPr bwMode="auto">
          <a:xfrm>
            <a:off x="1828800" y="4999038"/>
            <a:ext cx="6096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/>
            <a:r>
              <a:rPr lang="en-US" sz="1200" b="1">
                <a:latin typeface="Arial" charset="0"/>
              </a:rPr>
              <a:t>LINAC</a:t>
            </a:r>
          </a:p>
        </p:txBody>
      </p:sp>
      <p:sp>
        <p:nvSpPr>
          <p:cNvPr id="1422352" name="Rectangle 16"/>
          <p:cNvSpPr>
            <a:spLocks noChangeArrowheads="1"/>
          </p:cNvSpPr>
          <p:nvPr/>
        </p:nvSpPr>
        <p:spPr bwMode="auto">
          <a:xfrm>
            <a:off x="2362200" y="5181600"/>
            <a:ext cx="6270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latin typeface="Arial" charset="0"/>
              </a:rPr>
              <a:t>BOOSTER</a:t>
            </a:r>
          </a:p>
        </p:txBody>
      </p:sp>
      <p:sp>
        <p:nvSpPr>
          <p:cNvPr id="1422353" name="Rectangle 17"/>
          <p:cNvSpPr>
            <a:spLocks noChangeArrowheads="1"/>
          </p:cNvSpPr>
          <p:nvPr/>
        </p:nvSpPr>
        <p:spPr bwMode="auto">
          <a:xfrm>
            <a:off x="2163763" y="4284663"/>
            <a:ext cx="99377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22354" name="Oval 18"/>
          <p:cNvSpPr>
            <a:spLocks noChangeArrowheads="1"/>
          </p:cNvSpPr>
          <p:nvPr/>
        </p:nvSpPr>
        <p:spPr bwMode="auto">
          <a:xfrm>
            <a:off x="3009900" y="4803775"/>
            <a:ext cx="1663700" cy="747713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22355" name="Arc 19"/>
          <p:cNvSpPr>
            <a:spLocks/>
          </p:cNvSpPr>
          <p:nvPr/>
        </p:nvSpPr>
        <p:spPr bwMode="auto">
          <a:xfrm>
            <a:off x="2365375" y="2376488"/>
            <a:ext cx="1893888" cy="711200"/>
          </a:xfrm>
          <a:custGeom>
            <a:avLst/>
            <a:gdLst>
              <a:gd name="G0" fmla="+- 15471 0 0"/>
              <a:gd name="G1" fmla="+- 21113 0 0"/>
              <a:gd name="G2" fmla="+- 21600 0 0"/>
              <a:gd name="T0" fmla="*/ 0 w 15471"/>
              <a:gd name="T1" fmla="*/ 6040 h 21113"/>
              <a:gd name="T2" fmla="*/ 10908 w 15471"/>
              <a:gd name="T3" fmla="*/ 0 h 21113"/>
              <a:gd name="T4" fmla="*/ 15471 w 15471"/>
              <a:gd name="T5" fmla="*/ 21113 h 21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471" h="21113" fill="none" extrusionOk="0">
                <a:moveTo>
                  <a:pt x="-1" y="6039"/>
                </a:moveTo>
                <a:cubicBezTo>
                  <a:pt x="2963" y="2998"/>
                  <a:pt x="6757" y="897"/>
                  <a:pt x="10908" y="0"/>
                </a:cubicBezTo>
              </a:path>
              <a:path w="15471" h="21113" stroke="0" extrusionOk="0">
                <a:moveTo>
                  <a:pt x="-1" y="6039"/>
                </a:moveTo>
                <a:cubicBezTo>
                  <a:pt x="2963" y="2998"/>
                  <a:pt x="6757" y="897"/>
                  <a:pt x="10908" y="0"/>
                </a:cubicBezTo>
                <a:lnTo>
                  <a:pt x="15471" y="21113"/>
                </a:lnTo>
                <a:close/>
              </a:path>
            </a:pathLst>
          </a:custGeom>
          <a:noFill/>
          <a:ln w="25400" cap="rnd">
            <a:solidFill>
              <a:srgbClr val="FFCC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22356" name="Arc 20"/>
          <p:cNvSpPr>
            <a:spLocks/>
          </p:cNvSpPr>
          <p:nvPr/>
        </p:nvSpPr>
        <p:spPr bwMode="auto">
          <a:xfrm>
            <a:off x="1552575" y="2795588"/>
            <a:ext cx="2646363" cy="544512"/>
          </a:xfrm>
          <a:custGeom>
            <a:avLst/>
            <a:gdLst>
              <a:gd name="G0" fmla="+- 21600 0 0"/>
              <a:gd name="G1" fmla="+- 8557 0 0"/>
              <a:gd name="G2" fmla="+- 21600 0 0"/>
              <a:gd name="T0" fmla="*/ 1373 w 21600"/>
              <a:gd name="T1" fmla="*/ 16134 h 16134"/>
              <a:gd name="T2" fmla="*/ 1767 w 21600"/>
              <a:gd name="T3" fmla="*/ 0 h 16134"/>
              <a:gd name="T4" fmla="*/ 21600 w 21600"/>
              <a:gd name="T5" fmla="*/ 8557 h 16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6134" fill="none" extrusionOk="0">
                <a:moveTo>
                  <a:pt x="1372" y="16134"/>
                </a:moveTo>
                <a:cubicBezTo>
                  <a:pt x="464" y="13711"/>
                  <a:pt x="0" y="11144"/>
                  <a:pt x="0" y="8557"/>
                </a:cubicBezTo>
                <a:cubicBezTo>
                  <a:pt x="-1" y="5614"/>
                  <a:pt x="601" y="2702"/>
                  <a:pt x="1767" y="0"/>
                </a:cubicBezTo>
              </a:path>
              <a:path w="21600" h="16134" stroke="0" extrusionOk="0">
                <a:moveTo>
                  <a:pt x="1372" y="16134"/>
                </a:moveTo>
                <a:cubicBezTo>
                  <a:pt x="464" y="13711"/>
                  <a:pt x="0" y="11144"/>
                  <a:pt x="0" y="8557"/>
                </a:cubicBezTo>
                <a:cubicBezTo>
                  <a:pt x="-1" y="5614"/>
                  <a:pt x="601" y="2702"/>
                  <a:pt x="1767" y="0"/>
                </a:cubicBezTo>
                <a:lnTo>
                  <a:pt x="21600" y="8557"/>
                </a:lnTo>
                <a:close/>
              </a:path>
            </a:pathLst>
          </a:custGeom>
          <a:noFill/>
          <a:ln w="25400" cap="rnd">
            <a:solidFill>
              <a:srgbClr val="0066F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22357" name="Arc 21"/>
          <p:cNvSpPr>
            <a:spLocks/>
          </p:cNvSpPr>
          <p:nvPr/>
        </p:nvSpPr>
        <p:spPr bwMode="auto">
          <a:xfrm>
            <a:off x="4192588" y="2790825"/>
            <a:ext cx="2646362" cy="538163"/>
          </a:xfrm>
          <a:custGeom>
            <a:avLst/>
            <a:gdLst>
              <a:gd name="G0" fmla="+- 0 0 0"/>
              <a:gd name="G1" fmla="+- 8582 0 0"/>
              <a:gd name="G2" fmla="+- 21600 0 0"/>
              <a:gd name="T0" fmla="*/ 19822 w 21600"/>
              <a:gd name="T1" fmla="*/ 0 h 15991"/>
              <a:gd name="T2" fmla="*/ 20290 w 21600"/>
              <a:gd name="T3" fmla="*/ 15991 h 15991"/>
              <a:gd name="T4" fmla="*/ 0 w 21600"/>
              <a:gd name="T5" fmla="*/ 8582 h 159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5991" fill="none" extrusionOk="0">
                <a:moveTo>
                  <a:pt x="19821" y="0"/>
                </a:moveTo>
                <a:cubicBezTo>
                  <a:pt x="20994" y="2709"/>
                  <a:pt x="21600" y="5629"/>
                  <a:pt x="21600" y="8582"/>
                </a:cubicBezTo>
                <a:cubicBezTo>
                  <a:pt x="21600" y="11109"/>
                  <a:pt x="21156" y="13616"/>
                  <a:pt x="20289" y="15990"/>
                </a:cubicBezTo>
              </a:path>
              <a:path w="21600" h="15991" stroke="0" extrusionOk="0">
                <a:moveTo>
                  <a:pt x="19821" y="0"/>
                </a:moveTo>
                <a:cubicBezTo>
                  <a:pt x="20994" y="2709"/>
                  <a:pt x="21600" y="5629"/>
                  <a:pt x="21600" y="8582"/>
                </a:cubicBezTo>
                <a:cubicBezTo>
                  <a:pt x="21600" y="11109"/>
                  <a:pt x="21156" y="13616"/>
                  <a:pt x="20289" y="15990"/>
                </a:cubicBezTo>
                <a:lnTo>
                  <a:pt x="0" y="8582"/>
                </a:lnTo>
                <a:close/>
              </a:path>
            </a:pathLst>
          </a:custGeom>
          <a:noFill/>
          <a:ln w="25400" cap="rnd">
            <a:solidFill>
              <a:srgbClr val="FFCC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22358" name="Arc 22"/>
          <p:cNvSpPr>
            <a:spLocks/>
          </p:cNvSpPr>
          <p:nvPr/>
        </p:nvSpPr>
        <p:spPr bwMode="auto">
          <a:xfrm>
            <a:off x="4330700" y="2971800"/>
            <a:ext cx="1779588" cy="828675"/>
          </a:xfrm>
          <a:custGeom>
            <a:avLst/>
            <a:gdLst>
              <a:gd name="G0" fmla="+- 0 0 0"/>
              <a:gd name="G1" fmla="+- 0 0 0"/>
              <a:gd name="G2" fmla="+- 21600 0 0"/>
              <a:gd name="T0" fmla="*/ 14608 w 14608"/>
              <a:gd name="T1" fmla="*/ 15911 h 21394"/>
              <a:gd name="T2" fmla="*/ 2978 w 14608"/>
              <a:gd name="T3" fmla="*/ 21394 h 21394"/>
              <a:gd name="T4" fmla="*/ 0 w 14608"/>
              <a:gd name="T5" fmla="*/ 0 h 21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608" h="21394" fill="none" extrusionOk="0">
                <a:moveTo>
                  <a:pt x="14608" y="15911"/>
                </a:moveTo>
                <a:cubicBezTo>
                  <a:pt x="11377" y="18876"/>
                  <a:pt x="7321" y="20789"/>
                  <a:pt x="2977" y="21393"/>
                </a:cubicBezTo>
              </a:path>
              <a:path w="14608" h="21394" stroke="0" extrusionOk="0">
                <a:moveTo>
                  <a:pt x="14608" y="15911"/>
                </a:moveTo>
                <a:cubicBezTo>
                  <a:pt x="11377" y="18876"/>
                  <a:pt x="7321" y="20789"/>
                  <a:pt x="2977" y="21393"/>
                </a:cubicBezTo>
                <a:lnTo>
                  <a:pt x="0" y="0"/>
                </a:lnTo>
                <a:close/>
              </a:path>
            </a:pathLst>
          </a:custGeom>
          <a:noFill/>
          <a:ln w="25400" cap="rnd">
            <a:solidFill>
              <a:srgbClr val="0066F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22359" name="Arc 23"/>
          <p:cNvSpPr>
            <a:spLocks/>
          </p:cNvSpPr>
          <p:nvPr/>
        </p:nvSpPr>
        <p:spPr bwMode="auto">
          <a:xfrm>
            <a:off x="2336800" y="3162300"/>
            <a:ext cx="1973263" cy="631825"/>
          </a:xfrm>
          <a:custGeom>
            <a:avLst/>
            <a:gdLst>
              <a:gd name="G0" fmla="+- 16166 0 0"/>
              <a:gd name="G1" fmla="+- 0 0 0"/>
              <a:gd name="G2" fmla="+- 21600 0 0"/>
              <a:gd name="T0" fmla="*/ 11210 w 16166"/>
              <a:gd name="T1" fmla="*/ 21024 h 21024"/>
              <a:gd name="T2" fmla="*/ 0 w 16166"/>
              <a:gd name="T3" fmla="*/ 14325 h 21024"/>
              <a:gd name="T4" fmla="*/ 16166 w 16166"/>
              <a:gd name="T5" fmla="*/ 0 h 21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166" h="21024" fill="none" extrusionOk="0">
                <a:moveTo>
                  <a:pt x="11210" y="21023"/>
                </a:moveTo>
                <a:cubicBezTo>
                  <a:pt x="6871" y="20001"/>
                  <a:pt x="2955" y="17661"/>
                  <a:pt x="-1" y="14325"/>
                </a:cubicBezTo>
              </a:path>
              <a:path w="16166" h="21024" stroke="0" extrusionOk="0">
                <a:moveTo>
                  <a:pt x="11210" y="21023"/>
                </a:moveTo>
                <a:cubicBezTo>
                  <a:pt x="6871" y="20001"/>
                  <a:pt x="2955" y="17661"/>
                  <a:pt x="-1" y="14325"/>
                </a:cubicBezTo>
                <a:lnTo>
                  <a:pt x="16166" y="0"/>
                </a:lnTo>
                <a:close/>
              </a:path>
            </a:pathLst>
          </a:custGeom>
          <a:noFill/>
          <a:ln w="25400" cap="rnd">
            <a:solidFill>
              <a:srgbClr val="FFCC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22360" name="Arc 24"/>
          <p:cNvSpPr>
            <a:spLocks/>
          </p:cNvSpPr>
          <p:nvPr/>
        </p:nvSpPr>
        <p:spPr bwMode="auto">
          <a:xfrm>
            <a:off x="4186238" y="2382838"/>
            <a:ext cx="1846262" cy="700087"/>
          </a:xfrm>
          <a:custGeom>
            <a:avLst/>
            <a:gdLst>
              <a:gd name="G0" fmla="+- 0 0 0"/>
              <a:gd name="G1" fmla="+- 21197 0 0"/>
              <a:gd name="G2" fmla="+- 21600 0 0"/>
              <a:gd name="T0" fmla="*/ 4153 w 15057"/>
              <a:gd name="T1" fmla="*/ 0 h 21197"/>
              <a:gd name="T2" fmla="*/ 15057 w 15057"/>
              <a:gd name="T3" fmla="*/ 5710 h 21197"/>
              <a:gd name="T4" fmla="*/ 0 w 15057"/>
              <a:gd name="T5" fmla="*/ 21197 h 21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057" h="21197" fill="none" extrusionOk="0">
                <a:moveTo>
                  <a:pt x="4152" y="0"/>
                </a:moveTo>
                <a:cubicBezTo>
                  <a:pt x="8264" y="805"/>
                  <a:pt x="12053" y="2789"/>
                  <a:pt x="15056" y="5710"/>
                </a:cubicBezTo>
              </a:path>
              <a:path w="15057" h="21197" stroke="0" extrusionOk="0">
                <a:moveTo>
                  <a:pt x="4152" y="0"/>
                </a:moveTo>
                <a:cubicBezTo>
                  <a:pt x="8264" y="805"/>
                  <a:pt x="12053" y="2789"/>
                  <a:pt x="15056" y="5710"/>
                </a:cubicBezTo>
                <a:lnTo>
                  <a:pt x="0" y="21197"/>
                </a:lnTo>
                <a:close/>
              </a:path>
            </a:pathLst>
          </a:custGeom>
          <a:noFill/>
          <a:ln w="25400" cap="rnd">
            <a:solidFill>
              <a:srgbClr val="0066F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22361" name="Arc 25"/>
          <p:cNvSpPr>
            <a:spLocks/>
          </p:cNvSpPr>
          <p:nvPr/>
        </p:nvSpPr>
        <p:spPr bwMode="auto">
          <a:xfrm>
            <a:off x="4178300" y="3124200"/>
            <a:ext cx="2016125" cy="847725"/>
          </a:xfrm>
          <a:custGeom>
            <a:avLst/>
            <a:gdLst>
              <a:gd name="G0" fmla="+- 0 0 0"/>
              <a:gd name="G1" fmla="+- 0 0 0"/>
              <a:gd name="G2" fmla="+- 21600 0 0"/>
              <a:gd name="T0" fmla="*/ 15336 w 15336"/>
              <a:gd name="T1" fmla="*/ 15210 h 21251"/>
              <a:gd name="T2" fmla="*/ 3865 w 15336"/>
              <a:gd name="T3" fmla="*/ 21251 h 21251"/>
              <a:gd name="T4" fmla="*/ 0 w 15336"/>
              <a:gd name="T5" fmla="*/ 0 h 21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336" h="21251" fill="none" extrusionOk="0">
                <a:moveTo>
                  <a:pt x="15336" y="15210"/>
                </a:moveTo>
                <a:cubicBezTo>
                  <a:pt x="12221" y="18351"/>
                  <a:pt x="8217" y="20459"/>
                  <a:pt x="3865" y="21251"/>
                </a:cubicBezTo>
              </a:path>
              <a:path w="15336" h="21251" stroke="0" extrusionOk="0">
                <a:moveTo>
                  <a:pt x="15336" y="15210"/>
                </a:moveTo>
                <a:cubicBezTo>
                  <a:pt x="12221" y="18351"/>
                  <a:pt x="8217" y="20459"/>
                  <a:pt x="3865" y="21251"/>
                </a:cubicBezTo>
                <a:lnTo>
                  <a:pt x="0" y="0"/>
                </a:lnTo>
                <a:close/>
              </a:path>
            </a:pathLst>
          </a:custGeom>
          <a:noFill/>
          <a:ln w="25400" cap="rnd">
            <a:solidFill>
              <a:srgbClr val="FFCC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22362" name="Arc 26"/>
          <p:cNvSpPr>
            <a:spLocks/>
          </p:cNvSpPr>
          <p:nvPr/>
        </p:nvSpPr>
        <p:spPr bwMode="auto">
          <a:xfrm>
            <a:off x="2230438" y="3106738"/>
            <a:ext cx="1981200" cy="847725"/>
          </a:xfrm>
          <a:custGeom>
            <a:avLst/>
            <a:gdLst>
              <a:gd name="G0" fmla="+- 15059 0 0"/>
              <a:gd name="G1" fmla="+- 0 0 0"/>
              <a:gd name="G2" fmla="+- 21600 0 0"/>
              <a:gd name="T0" fmla="*/ 11084 w 15059"/>
              <a:gd name="T1" fmla="*/ 21231 h 21231"/>
              <a:gd name="T2" fmla="*/ 0 w 15059"/>
              <a:gd name="T3" fmla="*/ 15485 h 21231"/>
              <a:gd name="T4" fmla="*/ 15059 w 15059"/>
              <a:gd name="T5" fmla="*/ 0 h 21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059" h="21231" fill="none" extrusionOk="0">
                <a:moveTo>
                  <a:pt x="11083" y="21231"/>
                </a:moveTo>
                <a:cubicBezTo>
                  <a:pt x="6904" y="20448"/>
                  <a:pt x="3048" y="18449"/>
                  <a:pt x="-1" y="15485"/>
                </a:cubicBezTo>
              </a:path>
              <a:path w="15059" h="21231" stroke="0" extrusionOk="0">
                <a:moveTo>
                  <a:pt x="11083" y="21231"/>
                </a:moveTo>
                <a:cubicBezTo>
                  <a:pt x="6904" y="20448"/>
                  <a:pt x="3048" y="18449"/>
                  <a:pt x="-1" y="15485"/>
                </a:cubicBezTo>
                <a:lnTo>
                  <a:pt x="15059" y="0"/>
                </a:lnTo>
                <a:close/>
              </a:path>
            </a:pathLst>
          </a:custGeom>
          <a:noFill/>
          <a:ln w="25400" cap="rnd">
            <a:solidFill>
              <a:srgbClr val="0066F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22363" name="Arc 27"/>
          <p:cNvSpPr>
            <a:spLocks/>
          </p:cNvSpPr>
          <p:nvPr/>
        </p:nvSpPr>
        <p:spPr bwMode="auto">
          <a:xfrm>
            <a:off x="1373188" y="2738438"/>
            <a:ext cx="2838450" cy="704850"/>
          </a:xfrm>
          <a:custGeom>
            <a:avLst/>
            <a:gdLst>
              <a:gd name="G0" fmla="+- 21600 0 0"/>
              <a:gd name="G1" fmla="+- 9324 0 0"/>
              <a:gd name="G2" fmla="+- 21600 0 0"/>
              <a:gd name="T0" fmla="*/ 1659 w 21600"/>
              <a:gd name="T1" fmla="*/ 17626 h 17626"/>
              <a:gd name="T2" fmla="*/ 2116 w 21600"/>
              <a:gd name="T3" fmla="*/ 0 h 17626"/>
              <a:gd name="T4" fmla="*/ 21600 w 21600"/>
              <a:gd name="T5" fmla="*/ 9324 h 176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7626" fill="none" extrusionOk="0">
                <a:moveTo>
                  <a:pt x="1659" y="17625"/>
                </a:moveTo>
                <a:cubicBezTo>
                  <a:pt x="563" y="14995"/>
                  <a:pt x="0" y="12173"/>
                  <a:pt x="0" y="9324"/>
                </a:cubicBezTo>
                <a:cubicBezTo>
                  <a:pt x="-1" y="6096"/>
                  <a:pt x="723" y="2910"/>
                  <a:pt x="2116" y="0"/>
                </a:cubicBezTo>
              </a:path>
              <a:path w="21600" h="17626" stroke="0" extrusionOk="0">
                <a:moveTo>
                  <a:pt x="1659" y="17625"/>
                </a:moveTo>
                <a:cubicBezTo>
                  <a:pt x="563" y="14995"/>
                  <a:pt x="0" y="12173"/>
                  <a:pt x="0" y="9324"/>
                </a:cubicBezTo>
                <a:cubicBezTo>
                  <a:pt x="-1" y="6096"/>
                  <a:pt x="723" y="2910"/>
                  <a:pt x="2116" y="0"/>
                </a:cubicBezTo>
                <a:lnTo>
                  <a:pt x="21600" y="9324"/>
                </a:lnTo>
                <a:close/>
              </a:path>
            </a:pathLst>
          </a:custGeom>
          <a:noFill/>
          <a:ln w="25400" cap="rnd">
            <a:solidFill>
              <a:srgbClr val="FFCC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22364" name="Arc 28"/>
          <p:cNvSpPr>
            <a:spLocks/>
          </p:cNvSpPr>
          <p:nvPr/>
        </p:nvSpPr>
        <p:spPr bwMode="auto">
          <a:xfrm>
            <a:off x="2276475" y="2257425"/>
            <a:ext cx="1935163" cy="860425"/>
          </a:xfrm>
          <a:custGeom>
            <a:avLst/>
            <a:gdLst>
              <a:gd name="G0" fmla="+- 14743 0 0"/>
              <a:gd name="G1" fmla="+- 21260 0 0"/>
              <a:gd name="G2" fmla="+- 21600 0 0"/>
              <a:gd name="T0" fmla="*/ 0 w 14743"/>
              <a:gd name="T1" fmla="*/ 5474 h 21260"/>
              <a:gd name="T2" fmla="*/ 10926 w 14743"/>
              <a:gd name="T3" fmla="*/ 0 h 21260"/>
              <a:gd name="T4" fmla="*/ 14743 w 14743"/>
              <a:gd name="T5" fmla="*/ 21260 h 21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743" h="21260" fill="none" extrusionOk="0">
                <a:moveTo>
                  <a:pt x="-1" y="5473"/>
                </a:moveTo>
                <a:cubicBezTo>
                  <a:pt x="3039" y="2635"/>
                  <a:pt x="6832" y="734"/>
                  <a:pt x="10925" y="-1"/>
                </a:cubicBezTo>
              </a:path>
              <a:path w="14743" h="21260" stroke="0" extrusionOk="0">
                <a:moveTo>
                  <a:pt x="-1" y="5473"/>
                </a:moveTo>
                <a:cubicBezTo>
                  <a:pt x="3039" y="2635"/>
                  <a:pt x="6832" y="734"/>
                  <a:pt x="10925" y="-1"/>
                </a:cubicBezTo>
                <a:lnTo>
                  <a:pt x="14743" y="21260"/>
                </a:lnTo>
                <a:close/>
              </a:path>
            </a:pathLst>
          </a:custGeom>
          <a:noFill/>
          <a:ln w="25400" cap="rnd">
            <a:solidFill>
              <a:srgbClr val="0066FF"/>
            </a:solidFill>
            <a:round/>
            <a:headEnd type="none" w="sm" len="sm"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22365" name="Arc 29"/>
          <p:cNvSpPr>
            <a:spLocks/>
          </p:cNvSpPr>
          <p:nvPr/>
        </p:nvSpPr>
        <p:spPr bwMode="auto">
          <a:xfrm>
            <a:off x="4198938" y="2262188"/>
            <a:ext cx="1925637" cy="854075"/>
          </a:xfrm>
          <a:custGeom>
            <a:avLst/>
            <a:gdLst>
              <a:gd name="G0" fmla="+- 0 0 0"/>
              <a:gd name="G1" fmla="+- 21252 0 0"/>
              <a:gd name="G2" fmla="+- 21600 0 0"/>
              <a:gd name="T0" fmla="*/ 3860 w 14651"/>
              <a:gd name="T1" fmla="*/ 0 h 21252"/>
              <a:gd name="T2" fmla="*/ 14651 w 14651"/>
              <a:gd name="T3" fmla="*/ 5381 h 21252"/>
              <a:gd name="T4" fmla="*/ 0 w 14651"/>
              <a:gd name="T5" fmla="*/ 21252 h 21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651" h="21252" fill="none" extrusionOk="0">
                <a:moveTo>
                  <a:pt x="3860" y="-1"/>
                </a:moveTo>
                <a:cubicBezTo>
                  <a:pt x="7895" y="732"/>
                  <a:pt x="11637" y="2598"/>
                  <a:pt x="14651" y="5380"/>
                </a:cubicBezTo>
              </a:path>
              <a:path w="14651" h="21252" stroke="0" extrusionOk="0">
                <a:moveTo>
                  <a:pt x="3860" y="-1"/>
                </a:moveTo>
                <a:cubicBezTo>
                  <a:pt x="7895" y="732"/>
                  <a:pt x="11637" y="2598"/>
                  <a:pt x="14651" y="5380"/>
                </a:cubicBezTo>
                <a:lnTo>
                  <a:pt x="0" y="21252"/>
                </a:lnTo>
                <a:close/>
              </a:path>
            </a:pathLst>
          </a:custGeom>
          <a:noFill/>
          <a:ln w="25400" cap="rnd">
            <a:solidFill>
              <a:srgbClr val="FFCC00"/>
            </a:solidFill>
            <a:round/>
            <a:headEnd type="stealth" w="med" len="med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22366" name="Arc 30"/>
          <p:cNvSpPr>
            <a:spLocks/>
          </p:cNvSpPr>
          <p:nvPr/>
        </p:nvSpPr>
        <p:spPr bwMode="auto">
          <a:xfrm>
            <a:off x="4198938" y="2727325"/>
            <a:ext cx="2838450" cy="715963"/>
          </a:xfrm>
          <a:custGeom>
            <a:avLst/>
            <a:gdLst>
              <a:gd name="G0" fmla="+- 0 0 0"/>
              <a:gd name="G1" fmla="+- 9565 0 0"/>
              <a:gd name="G2" fmla="+- 21600 0 0"/>
              <a:gd name="T0" fmla="*/ 19367 w 21600"/>
              <a:gd name="T1" fmla="*/ 0 h 17978"/>
              <a:gd name="T2" fmla="*/ 19894 w 21600"/>
              <a:gd name="T3" fmla="*/ 17978 h 17978"/>
              <a:gd name="T4" fmla="*/ 0 w 21600"/>
              <a:gd name="T5" fmla="*/ 9565 h 179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7978" fill="none" extrusionOk="0">
                <a:moveTo>
                  <a:pt x="19366" y="0"/>
                </a:moveTo>
                <a:cubicBezTo>
                  <a:pt x="20835" y="2974"/>
                  <a:pt x="21600" y="6247"/>
                  <a:pt x="21600" y="9565"/>
                </a:cubicBezTo>
                <a:cubicBezTo>
                  <a:pt x="21600" y="12455"/>
                  <a:pt x="21019" y="15316"/>
                  <a:pt x="19894" y="17978"/>
                </a:cubicBezTo>
              </a:path>
              <a:path w="21600" h="17978" stroke="0" extrusionOk="0">
                <a:moveTo>
                  <a:pt x="19366" y="0"/>
                </a:moveTo>
                <a:cubicBezTo>
                  <a:pt x="20835" y="2974"/>
                  <a:pt x="21600" y="6247"/>
                  <a:pt x="21600" y="9565"/>
                </a:cubicBezTo>
                <a:cubicBezTo>
                  <a:pt x="21600" y="12455"/>
                  <a:pt x="21019" y="15316"/>
                  <a:pt x="19894" y="17978"/>
                </a:cubicBezTo>
                <a:lnTo>
                  <a:pt x="0" y="9565"/>
                </a:lnTo>
                <a:close/>
              </a:path>
            </a:pathLst>
          </a:custGeom>
          <a:noFill/>
          <a:ln w="25400" cap="rnd">
            <a:solidFill>
              <a:srgbClr val="0066F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22367" name="Freeform 31"/>
          <p:cNvSpPr>
            <a:spLocks/>
          </p:cNvSpPr>
          <p:nvPr/>
        </p:nvSpPr>
        <p:spPr bwMode="auto">
          <a:xfrm>
            <a:off x="3700463" y="3794125"/>
            <a:ext cx="1017587" cy="1587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72" y="18"/>
              </a:cxn>
              <a:cxn ang="0">
                <a:pos x="220" y="57"/>
              </a:cxn>
              <a:cxn ang="0">
                <a:pos x="407" y="57"/>
              </a:cxn>
              <a:cxn ang="0">
                <a:pos x="446" y="95"/>
              </a:cxn>
              <a:cxn ang="0">
                <a:pos x="640" y="99"/>
              </a:cxn>
            </a:cxnLst>
            <a:rect l="0" t="0" r="r" b="b"/>
            <a:pathLst>
              <a:path w="641" h="100">
                <a:moveTo>
                  <a:pt x="0" y="0"/>
                </a:moveTo>
                <a:lnTo>
                  <a:pt x="172" y="18"/>
                </a:lnTo>
                <a:lnTo>
                  <a:pt x="220" y="57"/>
                </a:lnTo>
                <a:lnTo>
                  <a:pt x="407" y="57"/>
                </a:lnTo>
                <a:lnTo>
                  <a:pt x="446" y="95"/>
                </a:lnTo>
                <a:lnTo>
                  <a:pt x="640" y="99"/>
                </a:lnTo>
              </a:path>
            </a:pathLst>
          </a:custGeom>
          <a:noFill/>
          <a:ln w="25400" cap="rnd" cmpd="sng">
            <a:solidFill>
              <a:srgbClr val="FFCC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22368" name="Freeform 32"/>
          <p:cNvSpPr>
            <a:spLocks/>
          </p:cNvSpPr>
          <p:nvPr/>
        </p:nvSpPr>
        <p:spPr bwMode="auto">
          <a:xfrm>
            <a:off x="3694113" y="3798888"/>
            <a:ext cx="1000125" cy="155575"/>
          </a:xfrm>
          <a:custGeom>
            <a:avLst/>
            <a:gdLst/>
            <a:ahLst/>
            <a:cxnLst>
              <a:cxn ang="0">
                <a:pos x="0" y="97"/>
              </a:cxn>
              <a:cxn ang="0">
                <a:pos x="177" y="96"/>
              </a:cxn>
              <a:cxn ang="0">
                <a:pos x="225" y="51"/>
              </a:cxn>
              <a:cxn ang="0">
                <a:pos x="407" y="51"/>
              </a:cxn>
              <a:cxn ang="0">
                <a:pos x="448" y="15"/>
              </a:cxn>
              <a:cxn ang="0">
                <a:pos x="629" y="0"/>
              </a:cxn>
            </a:cxnLst>
            <a:rect l="0" t="0" r="r" b="b"/>
            <a:pathLst>
              <a:path w="630" h="98">
                <a:moveTo>
                  <a:pt x="0" y="97"/>
                </a:moveTo>
                <a:lnTo>
                  <a:pt x="177" y="96"/>
                </a:lnTo>
                <a:lnTo>
                  <a:pt x="225" y="51"/>
                </a:lnTo>
                <a:lnTo>
                  <a:pt x="407" y="51"/>
                </a:lnTo>
                <a:lnTo>
                  <a:pt x="448" y="15"/>
                </a:lnTo>
                <a:lnTo>
                  <a:pt x="629" y="0"/>
                </a:lnTo>
              </a:path>
            </a:pathLst>
          </a:custGeom>
          <a:noFill/>
          <a:ln w="25400" cap="rnd" cmpd="sng">
            <a:solidFill>
              <a:srgbClr val="0066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22369" name="Rectangle 33"/>
          <p:cNvSpPr>
            <a:spLocks noChangeArrowheads="1"/>
          </p:cNvSpPr>
          <p:nvPr/>
        </p:nvSpPr>
        <p:spPr bwMode="auto">
          <a:xfrm>
            <a:off x="4129088" y="3843338"/>
            <a:ext cx="142875" cy="85725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22370" name="Arc 34"/>
          <p:cNvSpPr>
            <a:spLocks/>
          </p:cNvSpPr>
          <p:nvPr/>
        </p:nvSpPr>
        <p:spPr bwMode="auto">
          <a:xfrm>
            <a:off x="3182938" y="3932238"/>
            <a:ext cx="1019175" cy="492125"/>
          </a:xfrm>
          <a:custGeom>
            <a:avLst/>
            <a:gdLst>
              <a:gd name="G0" fmla="+- 0 0 0"/>
              <a:gd name="G1" fmla="+- 21187 0 0"/>
              <a:gd name="G2" fmla="+- 21600 0 0"/>
              <a:gd name="T0" fmla="*/ 4205 w 21600"/>
              <a:gd name="T1" fmla="*/ 0 h 21187"/>
              <a:gd name="T2" fmla="*/ 21600 w 21600"/>
              <a:gd name="T3" fmla="*/ 21187 h 21187"/>
              <a:gd name="T4" fmla="*/ 0 w 21600"/>
              <a:gd name="T5" fmla="*/ 21187 h 21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187" fill="none" extrusionOk="0">
                <a:moveTo>
                  <a:pt x="4204" y="0"/>
                </a:moveTo>
                <a:cubicBezTo>
                  <a:pt x="14315" y="2006"/>
                  <a:pt x="21600" y="10878"/>
                  <a:pt x="21600" y="21187"/>
                </a:cubicBezTo>
              </a:path>
              <a:path w="21600" h="21187" stroke="0" extrusionOk="0">
                <a:moveTo>
                  <a:pt x="4204" y="0"/>
                </a:moveTo>
                <a:cubicBezTo>
                  <a:pt x="14315" y="2006"/>
                  <a:pt x="21600" y="10878"/>
                  <a:pt x="21600" y="21187"/>
                </a:cubicBezTo>
                <a:lnTo>
                  <a:pt x="0" y="21187"/>
                </a:lnTo>
                <a:close/>
              </a:path>
            </a:pathLst>
          </a:custGeom>
          <a:noFill/>
          <a:ln w="25400" cap="rnd">
            <a:solidFill>
              <a:srgbClr val="0066F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22371" name="Arc 35"/>
          <p:cNvSpPr>
            <a:spLocks/>
          </p:cNvSpPr>
          <p:nvPr/>
        </p:nvSpPr>
        <p:spPr bwMode="auto">
          <a:xfrm>
            <a:off x="4208463" y="3932238"/>
            <a:ext cx="1019175" cy="492125"/>
          </a:xfrm>
          <a:custGeom>
            <a:avLst/>
            <a:gdLst>
              <a:gd name="G0" fmla="+- 21600 0 0"/>
              <a:gd name="G1" fmla="+- 21180 0 0"/>
              <a:gd name="G2" fmla="+- 21600 0 0"/>
              <a:gd name="T0" fmla="*/ 0 w 21600"/>
              <a:gd name="T1" fmla="*/ 21112 h 21180"/>
              <a:gd name="T2" fmla="*/ 17363 w 21600"/>
              <a:gd name="T3" fmla="*/ 0 h 21180"/>
              <a:gd name="T4" fmla="*/ 21600 w 21600"/>
              <a:gd name="T5" fmla="*/ 21180 h 21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180" fill="none" extrusionOk="0">
                <a:moveTo>
                  <a:pt x="0" y="21112"/>
                </a:moveTo>
                <a:cubicBezTo>
                  <a:pt x="32" y="10841"/>
                  <a:pt x="7292" y="2014"/>
                  <a:pt x="17362" y="-1"/>
                </a:cubicBezTo>
              </a:path>
              <a:path w="21600" h="21180" stroke="0" extrusionOk="0">
                <a:moveTo>
                  <a:pt x="0" y="21112"/>
                </a:moveTo>
                <a:cubicBezTo>
                  <a:pt x="32" y="10841"/>
                  <a:pt x="7292" y="2014"/>
                  <a:pt x="17362" y="-1"/>
                </a:cubicBezTo>
                <a:lnTo>
                  <a:pt x="21600" y="21180"/>
                </a:lnTo>
                <a:close/>
              </a:path>
            </a:pathLst>
          </a:custGeom>
          <a:noFill/>
          <a:ln w="25400" cap="rnd">
            <a:solidFill>
              <a:srgbClr val="FFCC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22372" name="Freeform 36"/>
          <p:cNvSpPr>
            <a:spLocks/>
          </p:cNvSpPr>
          <p:nvPr/>
        </p:nvSpPr>
        <p:spPr bwMode="auto">
          <a:xfrm>
            <a:off x="3695700" y="2254250"/>
            <a:ext cx="1011238" cy="128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72" y="2"/>
              </a:cxn>
              <a:cxn ang="0">
                <a:pos x="222" y="32"/>
              </a:cxn>
              <a:cxn ang="0">
                <a:pos x="400" y="30"/>
              </a:cxn>
              <a:cxn ang="0">
                <a:pos x="446" y="68"/>
              </a:cxn>
              <a:cxn ang="0">
                <a:pos x="636" y="80"/>
              </a:cxn>
            </a:cxnLst>
            <a:rect l="0" t="0" r="r" b="b"/>
            <a:pathLst>
              <a:path w="637" h="81">
                <a:moveTo>
                  <a:pt x="0" y="0"/>
                </a:moveTo>
                <a:lnTo>
                  <a:pt x="172" y="2"/>
                </a:lnTo>
                <a:lnTo>
                  <a:pt x="222" y="32"/>
                </a:lnTo>
                <a:lnTo>
                  <a:pt x="400" y="30"/>
                </a:lnTo>
                <a:lnTo>
                  <a:pt x="446" y="68"/>
                </a:lnTo>
                <a:lnTo>
                  <a:pt x="636" y="80"/>
                </a:lnTo>
              </a:path>
            </a:pathLst>
          </a:custGeom>
          <a:noFill/>
          <a:ln w="25400" cap="rnd" cmpd="sng">
            <a:solidFill>
              <a:srgbClr val="0066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22373" name="Freeform 37"/>
          <p:cNvSpPr>
            <a:spLocks/>
          </p:cNvSpPr>
          <p:nvPr/>
        </p:nvSpPr>
        <p:spPr bwMode="auto">
          <a:xfrm>
            <a:off x="3694113" y="2251075"/>
            <a:ext cx="1012825" cy="128588"/>
          </a:xfrm>
          <a:custGeom>
            <a:avLst/>
            <a:gdLst/>
            <a:ahLst/>
            <a:cxnLst>
              <a:cxn ang="0">
                <a:pos x="0" y="80"/>
              </a:cxn>
              <a:cxn ang="0">
                <a:pos x="178" y="74"/>
              </a:cxn>
              <a:cxn ang="0">
                <a:pos x="222" y="32"/>
              </a:cxn>
              <a:cxn ang="0">
                <a:pos x="397" y="32"/>
              </a:cxn>
              <a:cxn ang="0">
                <a:pos x="451" y="0"/>
              </a:cxn>
              <a:cxn ang="0">
                <a:pos x="637" y="4"/>
              </a:cxn>
            </a:cxnLst>
            <a:rect l="0" t="0" r="r" b="b"/>
            <a:pathLst>
              <a:path w="638" h="81">
                <a:moveTo>
                  <a:pt x="0" y="80"/>
                </a:moveTo>
                <a:lnTo>
                  <a:pt x="178" y="74"/>
                </a:lnTo>
                <a:lnTo>
                  <a:pt x="222" y="32"/>
                </a:lnTo>
                <a:lnTo>
                  <a:pt x="397" y="32"/>
                </a:lnTo>
                <a:lnTo>
                  <a:pt x="451" y="0"/>
                </a:lnTo>
                <a:lnTo>
                  <a:pt x="637" y="4"/>
                </a:lnTo>
              </a:path>
            </a:pathLst>
          </a:custGeom>
          <a:noFill/>
          <a:ln w="25400" cap="rnd" cmpd="sng">
            <a:solidFill>
              <a:srgbClr val="FFCC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22374" name="Freeform 38"/>
          <p:cNvSpPr>
            <a:spLocks/>
          </p:cNvSpPr>
          <p:nvPr/>
        </p:nvSpPr>
        <p:spPr bwMode="auto">
          <a:xfrm>
            <a:off x="1593850" y="3444875"/>
            <a:ext cx="749300" cy="1539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6" y="54"/>
              </a:cxn>
              <a:cxn ang="0">
                <a:pos x="152" y="44"/>
              </a:cxn>
              <a:cxn ang="0">
                <a:pos x="271" y="90"/>
              </a:cxn>
              <a:cxn ang="0">
                <a:pos x="345" y="68"/>
              </a:cxn>
              <a:cxn ang="0">
                <a:pos x="471" y="96"/>
              </a:cxn>
            </a:cxnLst>
            <a:rect l="0" t="0" r="r" b="b"/>
            <a:pathLst>
              <a:path w="472" h="97">
                <a:moveTo>
                  <a:pt x="0" y="0"/>
                </a:moveTo>
                <a:lnTo>
                  <a:pt x="106" y="54"/>
                </a:lnTo>
                <a:lnTo>
                  <a:pt x="152" y="44"/>
                </a:lnTo>
                <a:lnTo>
                  <a:pt x="271" y="90"/>
                </a:lnTo>
                <a:lnTo>
                  <a:pt x="345" y="68"/>
                </a:lnTo>
                <a:lnTo>
                  <a:pt x="471" y="96"/>
                </a:lnTo>
              </a:path>
            </a:pathLst>
          </a:custGeom>
          <a:noFill/>
          <a:ln w="25400" cap="rnd" cmpd="sng">
            <a:solidFill>
              <a:srgbClr val="FFCC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22375" name="Freeform 39"/>
          <p:cNvSpPr>
            <a:spLocks/>
          </p:cNvSpPr>
          <p:nvPr/>
        </p:nvSpPr>
        <p:spPr bwMode="auto">
          <a:xfrm>
            <a:off x="1719263" y="3336925"/>
            <a:ext cx="523875" cy="3952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8" y="46"/>
              </a:cxn>
              <a:cxn ang="0">
                <a:pos x="78" y="110"/>
              </a:cxn>
              <a:cxn ang="0">
                <a:pos x="191" y="156"/>
              </a:cxn>
              <a:cxn ang="0">
                <a:pos x="195" y="202"/>
              </a:cxn>
              <a:cxn ang="0">
                <a:pos x="329" y="248"/>
              </a:cxn>
            </a:cxnLst>
            <a:rect l="0" t="0" r="r" b="b"/>
            <a:pathLst>
              <a:path w="330" h="249">
                <a:moveTo>
                  <a:pt x="0" y="0"/>
                </a:moveTo>
                <a:lnTo>
                  <a:pt x="68" y="46"/>
                </a:lnTo>
                <a:lnTo>
                  <a:pt x="78" y="110"/>
                </a:lnTo>
                <a:lnTo>
                  <a:pt x="191" y="156"/>
                </a:lnTo>
                <a:lnTo>
                  <a:pt x="195" y="202"/>
                </a:lnTo>
                <a:lnTo>
                  <a:pt x="329" y="248"/>
                </a:lnTo>
              </a:path>
            </a:pathLst>
          </a:custGeom>
          <a:noFill/>
          <a:ln w="25400" cap="rnd" cmpd="sng">
            <a:solidFill>
              <a:srgbClr val="3333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22376" name="Rectangle 40"/>
          <p:cNvSpPr>
            <a:spLocks noChangeArrowheads="1"/>
          </p:cNvSpPr>
          <p:nvPr/>
        </p:nvSpPr>
        <p:spPr bwMode="auto">
          <a:xfrm rot="1500000">
            <a:off x="1863725" y="3495675"/>
            <a:ext cx="144463" cy="85725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22377" name="Freeform 41"/>
          <p:cNvSpPr>
            <a:spLocks/>
          </p:cNvSpPr>
          <p:nvPr/>
        </p:nvSpPr>
        <p:spPr bwMode="auto">
          <a:xfrm>
            <a:off x="1643063" y="2571750"/>
            <a:ext cx="725487" cy="176213"/>
          </a:xfrm>
          <a:custGeom>
            <a:avLst/>
            <a:gdLst/>
            <a:ahLst/>
            <a:cxnLst>
              <a:cxn ang="0">
                <a:pos x="0" y="110"/>
              </a:cxn>
              <a:cxn ang="0">
                <a:pos x="80" y="70"/>
              </a:cxn>
              <a:cxn ang="0">
                <a:pos x="136" y="68"/>
              </a:cxn>
              <a:cxn ang="0">
                <a:pos x="296" y="2"/>
              </a:cxn>
              <a:cxn ang="0">
                <a:pos x="348" y="22"/>
              </a:cxn>
              <a:cxn ang="0">
                <a:pos x="456" y="0"/>
              </a:cxn>
            </a:cxnLst>
            <a:rect l="0" t="0" r="r" b="b"/>
            <a:pathLst>
              <a:path w="457" h="111">
                <a:moveTo>
                  <a:pt x="0" y="110"/>
                </a:moveTo>
                <a:lnTo>
                  <a:pt x="80" y="70"/>
                </a:lnTo>
                <a:lnTo>
                  <a:pt x="136" y="68"/>
                </a:lnTo>
                <a:lnTo>
                  <a:pt x="296" y="2"/>
                </a:lnTo>
                <a:lnTo>
                  <a:pt x="348" y="22"/>
                </a:lnTo>
                <a:lnTo>
                  <a:pt x="456" y="0"/>
                </a:lnTo>
              </a:path>
            </a:pathLst>
          </a:custGeom>
          <a:noFill/>
          <a:ln w="25400" cap="rnd" cmpd="sng">
            <a:solidFill>
              <a:srgbClr val="FFCC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22378" name="Freeform 42"/>
          <p:cNvSpPr>
            <a:spLocks/>
          </p:cNvSpPr>
          <p:nvPr/>
        </p:nvSpPr>
        <p:spPr bwMode="auto">
          <a:xfrm>
            <a:off x="1763713" y="2473325"/>
            <a:ext cx="511175" cy="325438"/>
          </a:xfrm>
          <a:custGeom>
            <a:avLst/>
            <a:gdLst/>
            <a:ahLst/>
            <a:cxnLst>
              <a:cxn ang="0">
                <a:pos x="0" y="204"/>
              </a:cxn>
              <a:cxn ang="0">
                <a:pos x="58" y="164"/>
              </a:cxn>
              <a:cxn ang="0">
                <a:pos x="58" y="130"/>
              </a:cxn>
              <a:cxn ang="0">
                <a:pos x="217" y="66"/>
              </a:cxn>
              <a:cxn ang="0">
                <a:pos x="221" y="30"/>
              </a:cxn>
              <a:cxn ang="0">
                <a:pos x="321" y="0"/>
              </a:cxn>
            </a:cxnLst>
            <a:rect l="0" t="0" r="r" b="b"/>
            <a:pathLst>
              <a:path w="322" h="205">
                <a:moveTo>
                  <a:pt x="0" y="204"/>
                </a:moveTo>
                <a:lnTo>
                  <a:pt x="58" y="164"/>
                </a:lnTo>
                <a:lnTo>
                  <a:pt x="58" y="130"/>
                </a:lnTo>
                <a:lnTo>
                  <a:pt x="217" y="66"/>
                </a:lnTo>
                <a:lnTo>
                  <a:pt x="221" y="30"/>
                </a:lnTo>
                <a:lnTo>
                  <a:pt x="321" y="0"/>
                </a:lnTo>
              </a:path>
            </a:pathLst>
          </a:custGeom>
          <a:noFill/>
          <a:ln w="25400" cap="rnd" cmpd="sng">
            <a:solidFill>
              <a:srgbClr val="3333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22379" name="Rectangle 43"/>
          <p:cNvSpPr>
            <a:spLocks noChangeArrowheads="1"/>
          </p:cNvSpPr>
          <p:nvPr/>
        </p:nvSpPr>
        <p:spPr bwMode="auto">
          <a:xfrm rot="20280000">
            <a:off x="1925638" y="2578100"/>
            <a:ext cx="142875" cy="85725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22380" name="Rectangle 44"/>
          <p:cNvSpPr>
            <a:spLocks noChangeArrowheads="1"/>
          </p:cNvSpPr>
          <p:nvPr/>
        </p:nvSpPr>
        <p:spPr bwMode="auto">
          <a:xfrm>
            <a:off x="4117975" y="2257425"/>
            <a:ext cx="144463" cy="85725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22381" name="Freeform 45"/>
          <p:cNvSpPr>
            <a:spLocks/>
          </p:cNvSpPr>
          <p:nvPr/>
        </p:nvSpPr>
        <p:spPr bwMode="auto">
          <a:xfrm>
            <a:off x="6126163" y="2474913"/>
            <a:ext cx="503237" cy="3143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5" y="24"/>
              </a:cxn>
              <a:cxn ang="0">
                <a:pos x="87" y="57"/>
              </a:cxn>
              <a:cxn ang="0">
                <a:pos x="264" y="125"/>
              </a:cxn>
              <a:cxn ang="0">
                <a:pos x="262" y="164"/>
              </a:cxn>
              <a:cxn ang="0">
                <a:pos x="316" y="197"/>
              </a:cxn>
            </a:cxnLst>
            <a:rect l="0" t="0" r="r" b="b"/>
            <a:pathLst>
              <a:path w="317" h="198">
                <a:moveTo>
                  <a:pt x="0" y="0"/>
                </a:moveTo>
                <a:lnTo>
                  <a:pt x="75" y="24"/>
                </a:lnTo>
                <a:lnTo>
                  <a:pt x="87" y="57"/>
                </a:lnTo>
                <a:lnTo>
                  <a:pt x="264" y="125"/>
                </a:lnTo>
                <a:lnTo>
                  <a:pt x="262" y="164"/>
                </a:lnTo>
                <a:lnTo>
                  <a:pt x="316" y="197"/>
                </a:lnTo>
              </a:path>
            </a:pathLst>
          </a:custGeom>
          <a:noFill/>
          <a:ln w="25400" cap="rnd" cmpd="sng">
            <a:solidFill>
              <a:srgbClr val="FFCC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22382" name="Freeform 46"/>
          <p:cNvSpPr>
            <a:spLocks/>
          </p:cNvSpPr>
          <p:nvPr/>
        </p:nvSpPr>
        <p:spPr bwMode="auto">
          <a:xfrm>
            <a:off x="6107113" y="3440113"/>
            <a:ext cx="712787" cy="160337"/>
          </a:xfrm>
          <a:custGeom>
            <a:avLst/>
            <a:gdLst/>
            <a:ahLst/>
            <a:cxnLst>
              <a:cxn ang="0">
                <a:pos x="0" y="92"/>
              </a:cxn>
              <a:cxn ang="0">
                <a:pos x="93" y="73"/>
              </a:cxn>
              <a:cxn ang="0">
                <a:pos x="141" y="100"/>
              </a:cxn>
              <a:cxn ang="0">
                <a:pos x="304" y="33"/>
              </a:cxn>
              <a:cxn ang="0">
                <a:pos x="354" y="52"/>
              </a:cxn>
              <a:cxn ang="0">
                <a:pos x="448" y="0"/>
              </a:cxn>
            </a:cxnLst>
            <a:rect l="0" t="0" r="r" b="b"/>
            <a:pathLst>
              <a:path w="449" h="101">
                <a:moveTo>
                  <a:pt x="0" y="92"/>
                </a:moveTo>
                <a:lnTo>
                  <a:pt x="93" y="73"/>
                </a:lnTo>
                <a:lnTo>
                  <a:pt x="141" y="100"/>
                </a:lnTo>
                <a:lnTo>
                  <a:pt x="304" y="33"/>
                </a:lnTo>
                <a:lnTo>
                  <a:pt x="354" y="52"/>
                </a:lnTo>
                <a:lnTo>
                  <a:pt x="448" y="0"/>
                </a:lnTo>
              </a:path>
            </a:pathLst>
          </a:custGeom>
          <a:noFill/>
          <a:ln w="25400" cap="rnd" cmpd="sng">
            <a:solidFill>
              <a:srgbClr val="3333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22383" name="Rectangle 47"/>
          <p:cNvSpPr>
            <a:spLocks noChangeArrowheads="1"/>
          </p:cNvSpPr>
          <p:nvPr/>
        </p:nvSpPr>
        <p:spPr bwMode="auto">
          <a:xfrm rot="20280000">
            <a:off x="6386513" y="3497263"/>
            <a:ext cx="144462" cy="85725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22384" name="Freeform 48"/>
          <p:cNvSpPr>
            <a:spLocks/>
          </p:cNvSpPr>
          <p:nvPr/>
        </p:nvSpPr>
        <p:spPr bwMode="auto">
          <a:xfrm>
            <a:off x="6034088" y="2568575"/>
            <a:ext cx="715962" cy="1619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4" y="20"/>
              </a:cxn>
              <a:cxn ang="0">
                <a:pos x="147" y="0"/>
              </a:cxn>
              <a:cxn ang="0">
                <a:pos x="319" y="69"/>
              </a:cxn>
              <a:cxn ang="0">
                <a:pos x="379" y="60"/>
              </a:cxn>
              <a:cxn ang="0">
                <a:pos x="450" y="101"/>
              </a:cxn>
            </a:cxnLst>
            <a:rect l="0" t="0" r="r" b="b"/>
            <a:pathLst>
              <a:path w="451" h="102">
                <a:moveTo>
                  <a:pt x="0" y="0"/>
                </a:moveTo>
                <a:lnTo>
                  <a:pt x="84" y="20"/>
                </a:lnTo>
                <a:lnTo>
                  <a:pt x="147" y="0"/>
                </a:lnTo>
                <a:lnTo>
                  <a:pt x="319" y="69"/>
                </a:lnTo>
                <a:lnTo>
                  <a:pt x="379" y="60"/>
                </a:lnTo>
                <a:lnTo>
                  <a:pt x="450" y="101"/>
                </a:lnTo>
              </a:path>
            </a:pathLst>
          </a:custGeom>
          <a:noFill/>
          <a:ln w="25400" cap="rnd" cmpd="sng">
            <a:solidFill>
              <a:srgbClr val="3333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22385" name="Rectangle 49"/>
          <p:cNvSpPr>
            <a:spLocks noChangeArrowheads="1"/>
          </p:cNvSpPr>
          <p:nvPr/>
        </p:nvSpPr>
        <p:spPr bwMode="auto">
          <a:xfrm rot="1500000">
            <a:off x="6335713" y="2576513"/>
            <a:ext cx="144462" cy="85725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22386" name="Group 50"/>
          <p:cNvGrpSpPr>
            <a:grpSpLocks/>
          </p:cNvGrpSpPr>
          <p:nvPr/>
        </p:nvGrpSpPr>
        <p:grpSpPr bwMode="auto">
          <a:xfrm>
            <a:off x="4410075" y="3884613"/>
            <a:ext cx="225425" cy="123825"/>
            <a:chOff x="2778" y="2447"/>
            <a:chExt cx="142" cy="78"/>
          </a:xfrm>
        </p:grpSpPr>
        <p:sp>
          <p:nvSpPr>
            <p:cNvPr id="1422387" name="Oval 51"/>
            <p:cNvSpPr>
              <a:spLocks noChangeArrowheads="1"/>
            </p:cNvSpPr>
            <p:nvPr/>
          </p:nvSpPr>
          <p:spPr bwMode="auto">
            <a:xfrm rot="60000">
              <a:off x="2778" y="2447"/>
              <a:ext cx="142" cy="78"/>
            </a:xfrm>
            <a:prstGeom prst="ellipse">
              <a:avLst/>
            </a:prstGeom>
            <a:solidFill>
              <a:srgbClr val="FFCC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2388" name="Freeform 52"/>
            <p:cNvSpPr>
              <a:spLocks/>
            </p:cNvSpPr>
            <p:nvPr/>
          </p:nvSpPr>
          <p:spPr bwMode="auto">
            <a:xfrm>
              <a:off x="2811" y="2456"/>
              <a:ext cx="83" cy="62"/>
            </a:xfrm>
            <a:custGeom>
              <a:avLst/>
              <a:gdLst/>
              <a:ahLst/>
              <a:cxnLst>
                <a:cxn ang="0">
                  <a:pos x="1" y="50"/>
                </a:cxn>
                <a:cxn ang="0">
                  <a:pos x="2" y="39"/>
                </a:cxn>
                <a:cxn ang="0">
                  <a:pos x="5" y="29"/>
                </a:cxn>
                <a:cxn ang="0">
                  <a:pos x="9" y="20"/>
                </a:cxn>
                <a:cxn ang="0">
                  <a:pos x="12" y="14"/>
                </a:cxn>
                <a:cxn ang="0">
                  <a:pos x="15" y="10"/>
                </a:cxn>
                <a:cxn ang="0">
                  <a:pos x="17" y="7"/>
                </a:cxn>
                <a:cxn ang="0">
                  <a:pos x="20" y="5"/>
                </a:cxn>
                <a:cxn ang="0">
                  <a:pos x="23" y="3"/>
                </a:cxn>
                <a:cxn ang="0">
                  <a:pos x="26" y="1"/>
                </a:cxn>
                <a:cxn ang="0">
                  <a:pos x="29" y="0"/>
                </a:cxn>
                <a:cxn ang="0">
                  <a:pos x="31" y="0"/>
                </a:cxn>
                <a:cxn ang="0">
                  <a:pos x="50" y="1"/>
                </a:cxn>
                <a:cxn ang="0">
                  <a:pos x="54" y="2"/>
                </a:cxn>
                <a:cxn ang="0">
                  <a:pos x="58" y="4"/>
                </a:cxn>
                <a:cxn ang="0">
                  <a:pos x="61" y="7"/>
                </a:cxn>
                <a:cxn ang="0">
                  <a:pos x="65" y="11"/>
                </a:cxn>
                <a:cxn ang="0">
                  <a:pos x="68" y="17"/>
                </a:cxn>
                <a:cxn ang="0">
                  <a:pos x="70" y="23"/>
                </a:cxn>
                <a:cxn ang="0">
                  <a:pos x="72" y="29"/>
                </a:cxn>
                <a:cxn ang="0">
                  <a:pos x="74" y="37"/>
                </a:cxn>
                <a:cxn ang="0">
                  <a:pos x="66" y="61"/>
                </a:cxn>
                <a:cxn ang="0">
                  <a:pos x="57" y="36"/>
                </a:cxn>
                <a:cxn ang="0">
                  <a:pos x="56" y="30"/>
                </a:cxn>
                <a:cxn ang="0">
                  <a:pos x="55" y="25"/>
                </a:cxn>
                <a:cxn ang="0">
                  <a:pos x="53" y="20"/>
                </a:cxn>
                <a:cxn ang="0">
                  <a:pos x="51" y="15"/>
                </a:cxn>
                <a:cxn ang="0">
                  <a:pos x="49" y="11"/>
                </a:cxn>
                <a:cxn ang="0">
                  <a:pos x="47" y="8"/>
                </a:cxn>
                <a:cxn ang="0">
                  <a:pos x="44" y="5"/>
                </a:cxn>
                <a:cxn ang="0">
                  <a:pos x="41" y="3"/>
                </a:cxn>
                <a:cxn ang="0">
                  <a:pos x="36" y="6"/>
                </a:cxn>
                <a:cxn ang="0">
                  <a:pos x="32" y="11"/>
                </a:cxn>
                <a:cxn ang="0">
                  <a:pos x="28" y="17"/>
                </a:cxn>
                <a:cxn ang="0">
                  <a:pos x="25" y="23"/>
                </a:cxn>
                <a:cxn ang="0">
                  <a:pos x="22" y="31"/>
                </a:cxn>
                <a:cxn ang="0">
                  <a:pos x="19" y="39"/>
                </a:cxn>
                <a:cxn ang="0">
                  <a:pos x="18" y="48"/>
                </a:cxn>
                <a:cxn ang="0">
                  <a:pos x="17" y="57"/>
                </a:cxn>
              </a:cxnLst>
              <a:rect l="0" t="0" r="r" b="b"/>
              <a:pathLst>
                <a:path w="83" h="62">
                  <a:moveTo>
                    <a:pt x="0" y="56"/>
                  </a:moveTo>
                  <a:lnTo>
                    <a:pt x="1" y="50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4" y="34"/>
                  </a:lnTo>
                  <a:lnTo>
                    <a:pt x="5" y="29"/>
                  </a:lnTo>
                  <a:lnTo>
                    <a:pt x="7" y="24"/>
                  </a:lnTo>
                  <a:lnTo>
                    <a:pt x="9" y="20"/>
                  </a:lnTo>
                  <a:lnTo>
                    <a:pt x="11" y="16"/>
                  </a:lnTo>
                  <a:lnTo>
                    <a:pt x="12" y="14"/>
                  </a:lnTo>
                  <a:lnTo>
                    <a:pt x="14" y="12"/>
                  </a:lnTo>
                  <a:lnTo>
                    <a:pt x="15" y="10"/>
                  </a:lnTo>
                  <a:lnTo>
                    <a:pt x="16" y="9"/>
                  </a:lnTo>
                  <a:lnTo>
                    <a:pt x="17" y="7"/>
                  </a:lnTo>
                  <a:lnTo>
                    <a:pt x="19" y="6"/>
                  </a:lnTo>
                  <a:lnTo>
                    <a:pt x="20" y="5"/>
                  </a:lnTo>
                  <a:lnTo>
                    <a:pt x="21" y="4"/>
                  </a:lnTo>
                  <a:lnTo>
                    <a:pt x="23" y="3"/>
                  </a:lnTo>
                  <a:lnTo>
                    <a:pt x="24" y="2"/>
                  </a:lnTo>
                  <a:lnTo>
                    <a:pt x="26" y="1"/>
                  </a:lnTo>
                  <a:lnTo>
                    <a:pt x="27" y="1"/>
                  </a:lnTo>
                  <a:lnTo>
                    <a:pt x="29" y="0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3" y="0"/>
                  </a:lnTo>
                  <a:lnTo>
                    <a:pt x="50" y="1"/>
                  </a:lnTo>
                  <a:lnTo>
                    <a:pt x="52" y="1"/>
                  </a:lnTo>
                  <a:lnTo>
                    <a:pt x="54" y="2"/>
                  </a:lnTo>
                  <a:lnTo>
                    <a:pt x="56" y="3"/>
                  </a:lnTo>
                  <a:lnTo>
                    <a:pt x="58" y="4"/>
                  </a:lnTo>
                  <a:lnTo>
                    <a:pt x="60" y="6"/>
                  </a:lnTo>
                  <a:lnTo>
                    <a:pt x="61" y="7"/>
                  </a:lnTo>
                  <a:lnTo>
                    <a:pt x="63" y="9"/>
                  </a:lnTo>
                  <a:lnTo>
                    <a:pt x="65" y="11"/>
                  </a:lnTo>
                  <a:lnTo>
                    <a:pt x="66" y="14"/>
                  </a:lnTo>
                  <a:lnTo>
                    <a:pt x="68" y="17"/>
                  </a:lnTo>
                  <a:lnTo>
                    <a:pt x="69" y="20"/>
                  </a:lnTo>
                  <a:lnTo>
                    <a:pt x="70" y="23"/>
                  </a:lnTo>
                  <a:lnTo>
                    <a:pt x="71" y="26"/>
                  </a:lnTo>
                  <a:lnTo>
                    <a:pt x="72" y="29"/>
                  </a:lnTo>
                  <a:lnTo>
                    <a:pt x="73" y="33"/>
                  </a:lnTo>
                  <a:lnTo>
                    <a:pt x="74" y="37"/>
                  </a:lnTo>
                  <a:lnTo>
                    <a:pt x="82" y="37"/>
                  </a:lnTo>
                  <a:lnTo>
                    <a:pt x="66" y="61"/>
                  </a:lnTo>
                  <a:lnTo>
                    <a:pt x="49" y="35"/>
                  </a:lnTo>
                  <a:lnTo>
                    <a:pt x="57" y="36"/>
                  </a:lnTo>
                  <a:lnTo>
                    <a:pt x="57" y="33"/>
                  </a:lnTo>
                  <a:lnTo>
                    <a:pt x="56" y="30"/>
                  </a:lnTo>
                  <a:lnTo>
                    <a:pt x="56" y="27"/>
                  </a:lnTo>
                  <a:lnTo>
                    <a:pt x="55" y="25"/>
                  </a:lnTo>
                  <a:lnTo>
                    <a:pt x="54" y="22"/>
                  </a:lnTo>
                  <a:lnTo>
                    <a:pt x="53" y="20"/>
                  </a:lnTo>
                  <a:lnTo>
                    <a:pt x="52" y="18"/>
                  </a:lnTo>
                  <a:lnTo>
                    <a:pt x="51" y="15"/>
                  </a:lnTo>
                  <a:lnTo>
                    <a:pt x="50" y="13"/>
                  </a:lnTo>
                  <a:lnTo>
                    <a:pt x="49" y="11"/>
                  </a:lnTo>
                  <a:lnTo>
                    <a:pt x="48" y="10"/>
                  </a:lnTo>
                  <a:lnTo>
                    <a:pt x="47" y="8"/>
                  </a:lnTo>
                  <a:lnTo>
                    <a:pt x="45" y="7"/>
                  </a:lnTo>
                  <a:lnTo>
                    <a:pt x="44" y="5"/>
                  </a:lnTo>
                  <a:lnTo>
                    <a:pt x="42" y="4"/>
                  </a:lnTo>
                  <a:lnTo>
                    <a:pt x="41" y="3"/>
                  </a:lnTo>
                  <a:lnTo>
                    <a:pt x="39" y="5"/>
                  </a:lnTo>
                  <a:lnTo>
                    <a:pt x="36" y="6"/>
                  </a:lnTo>
                  <a:lnTo>
                    <a:pt x="34" y="8"/>
                  </a:lnTo>
                  <a:lnTo>
                    <a:pt x="32" y="11"/>
                  </a:lnTo>
                  <a:lnTo>
                    <a:pt x="30" y="14"/>
                  </a:lnTo>
                  <a:lnTo>
                    <a:pt x="28" y="17"/>
                  </a:lnTo>
                  <a:lnTo>
                    <a:pt x="26" y="20"/>
                  </a:lnTo>
                  <a:lnTo>
                    <a:pt x="25" y="23"/>
                  </a:lnTo>
                  <a:lnTo>
                    <a:pt x="23" y="27"/>
                  </a:lnTo>
                  <a:lnTo>
                    <a:pt x="22" y="31"/>
                  </a:lnTo>
                  <a:lnTo>
                    <a:pt x="20" y="35"/>
                  </a:lnTo>
                  <a:lnTo>
                    <a:pt x="19" y="39"/>
                  </a:lnTo>
                  <a:lnTo>
                    <a:pt x="18" y="43"/>
                  </a:lnTo>
                  <a:lnTo>
                    <a:pt x="18" y="48"/>
                  </a:lnTo>
                  <a:lnTo>
                    <a:pt x="17" y="52"/>
                  </a:lnTo>
                  <a:lnTo>
                    <a:pt x="17" y="57"/>
                  </a:lnTo>
                  <a:lnTo>
                    <a:pt x="0" y="56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22389" name="Group 53"/>
          <p:cNvGrpSpPr>
            <a:grpSpLocks/>
          </p:cNvGrpSpPr>
          <p:nvPr/>
        </p:nvGrpSpPr>
        <p:grpSpPr bwMode="auto">
          <a:xfrm>
            <a:off x="4402138" y="3743325"/>
            <a:ext cx="225425" cy="123825"/>
            <a:chOff x="2773" y="2358"/>
            <a:chExt cx="142" cy="78"/>
          </a:xfrm>
        </p:grpSpPr>
        <p:sp>
          <p:nvSpPr>
            <p:cNvPr id="1422390" name="Oval 54"/>
            <p:cNvSpPr>
              <a:spLocks noChangeArrowheads="1"/>
            </p:cNvSpPr>
            <p:nvPr/>
          </p:nvSpPr>
          <p:spPr bwMode="auto">
            <a:xfrm rot="21360000">
              <a:off x="2773" y="2358"/>
              <a:ext cx="142" cy="78"/>
            </a:xfrm>
            <a:prstGeom prst="ellipse">
              <a:avLst/>
            </a:prstGeom>
            <a:solidFill>
              <a:srgbClr val="6699F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2391" name="Freeform 55"/>
            <p:cNvSpPr>
              <a:spLocks/>
            </p:cNvSpPr>
            <p:nvPr/>
          </p:nvSpPr>
          <p:spPr bwMode="auto">
            <a:xfrm>
              <a:off x="2808" y="2364"/>
              <a:ext cx="81" cy="60"/>
            </a:xfrm>
            <a:custGeom>
              <a:avLst/>
              <a:gdLst/>
              <a:ahLst/>
              <a:cxnLst>
                <a:cxn ang="0">
                  <a:pos x="0" y="53"/>
                </a:cxn>
                <a:cxn ang="0">
                  <a:pos x="1" y="42"/>
                </a:cxn>
                <a:cxn ang="0">
                  <a:pos x="3" y="31"/>
                </a:cxn>
                <a:cxn ang="0">
                  <a:pos x="7" y="22"/>
                </a:cxn>
                <a:cxn ang="0">
                  <a:pos x="9" y="16"/>
                </a:cxn>
                <a:cxn ang="0">
                  <a:pos x="12" y="12"/>
                </a:cxn>
                <a:cxn ang="0">
                  <a:pos x="14" y="9"/>
                </a:cxn>
                <a:cxn ang="0">
                  <a:pos x="16" y="6"/>
                </a:cxn>
                <a:cxn ang="0">
                  <a:pos x="19" y="4"/>
                </a:cxn>
                <a:cxn ang="0">
                  <a:pos x="22" y="2"/>
                </a:cxn>
                <a:cxn ang="0">
                  <a:pos x="25" y="1"/>
                </a:cxn>
                <a:cxn ang="0">
                  <a:pos x="27" y="0"/>
                </a:cxn>
                <a:cxn ang="0">
                  <a:pos x="45" y="0"/>
                </a:cxn>
                <a:cxn ang="0">
                  <a:pos x="49" y="1"/>
                </a:cxn>
                <a:cxn ang="0">
                  <a:pos x="54" y="2"/>
                </a:cxn>
                <a:cxn ang="0">
                  <a:pos x="58" y="5"/>
                </a:cxn>
                <a:cxn ang="0">
                  <a:pos x="61" y="9"/>
                </a:cxn>
                <a:cxn ang="0">
                  <a:pos x="64" y="14"/>
                </a:cxn>
                <a:cxn ang="0">
                  <a:pos x="67" y="19"/>
                </a:cxn>
                <a:cxn ang="0">
                  <a:pos x="70" y="26"/>
                </a:cxn>
                <a:cxn ang="0">
                  <a:pos x="72" y="33"/>
                </a:cxn>
                <a:cxn ang="0">
                  <a:pos x="67" y="58"/>
                </a:cxn>
                <a:cxn ang="0">
                  <a:pos x="55" y="33"/>
                </a:cxn>
                <a:cxn ang="0">
                  <a:pos x="54" y="28"/>
                </a:cxn>
                <a:cxn ang="0">
                  <a:pos x="52" y="23"/>
                </a:cxn>
                <a:cxn ang="0">
                  <a:pos x="50" y="18"/>
                </a:cxn>
                <a:cxn ang="0">
                  <a:pos x="48" y="14"/>
                </a:cxn>
                <a:cxn ang="0">
                  <a:pos x="45" y="10"/>
                </a:cxn>
                <a:cxn ang="0">
                  <a:pos x="43" y="7"/>
                </a:cxn>
                <a:cxn ang="0">
                  <a:pos x="40" y="4"/>
                </a:cxn>
                <a:cxn ang="0">
                  <a:pos x="37" y="2"/>
                </a:cxn>
                <a:cxn ang="0">
                  <a:pos x="33" y="6"/>
                </a:cxn>
                <a:cxn ang="0">
                  <a:pos x="29" y="11"/>
                </a:cxn>
                <a:cxn ang="0">
                  <a:pos x="25" y="17"/>
                </a:cxn>
                <a:cxn ang="0">
                  <a:pos x="23" y="24"/>
                </a:cxn>
                <a:cxn ang="0">
                  <a:pos x="20" y="31"/>
                </a:cxn>
                <a:cxn ang="0">
                  <a:pos x="18" y="40"/>
                </a:cxn>
                <a:cxn ang="0">
                  <a:pos x="17" y="49"/>
                </a:cxn>
                <a:cxn ang="0">
                  <a:pos x="17" y="58"/>
                </a:cxn>
              </a:cxnLst>
              <a:rect l="0" t="0" r="r" b="b"/>
              <a:pathLst>
                <a:path w="81" h="60">
                  <a:moveTo>
                    <a:pt x="0" y="59"/>
                  </a:moveTo>
                  <a:lnTo>
                    <a:pt x="0" y="53"/>
                  </a:lnTo>
                  <a:lnTo>
                    <a:pt x="1" y="47"/>
                  </a:lnTo>
                  <a:lnTo>
                    <a:pt x="1" y="42"/>
                  </a:lnTo>
                  <a:lnTo>
                    <a:pt x="2" y="36"/>
                  </a:lnTo>
                  <a:lnTo>
                    <a:pt x="3" y="31"/>
                  </a:lnTo>
                  <a:lnTo>
                    <a:pt x="5" y="26"/>
                  </a:lnTo>
                  <a:lnTo>
                    <a:pt x="7" y="22"/>
                  </a:lnTo>
                  <a:lnTo>
                    <a:pt x="9" y="17"/>
                  </a:lnTo>
                  <a:lnTo>
                    <a:pt x="9" y="16"/>
                  </a:lnTo>
                  <a:lnTo>
                    <a:pt x="10" y="14"/>
                  </a:lnTo>
                  <a:lnTo>
                    <a:pt x="12" y="12"/>
                  </a:lnTo>
                  <a:lnTo>
                    <a:pt x="13" y="10"/>
                  </a:lnTo>
                  <a:lnTo>
                    <a:pt x="14" y="9"/>
                  </a:lnTo>
                  <a:lnTo>
                    <a:pt x="15" y="7"/>
                  </a:lnTo>
                  <a:lnTo>
                    <a:pt x="16" y="6"/>
                  </a:lnTo>
                  <a:lnTo>
                    <a:pt x="18" y="5"/>
                  </a:lnTo>
                  <a:lnTo>
                    <a:pt x="19" y="4"/>
                  </a:lnTo>
                  <a:lnTo>
                    <a:pt x="20" y="3"/>
                  </a:lnTo>
                  <a:lnTo>
                    <a:pt x="22" y="2"/>
                  </a:lnTo>
                  <a:lnTo>
                    <a:pt x="23" y="1"/>
                  </a:lnTo>
                  <a:lnTo>
                    <a:pt x="25" y="1"/>
                  </a:lnTo>
                  <a:lnTo>
                    <a:pt x="26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45" y="0"/>
                  </a:lnTo>
                  <a:lnTo>
                    <a:pt x="47" y="0"/>
                  </a:lnTo>
                  <a:lnTo>
                    <a:pt x="49" y="1"/>
                  </a:lnTo>
                  <a:lnTo>
                    <a:pt x="52" y="1"/>
                  </a:lnTo>
                  <a:lnTo>
                    <a:pt x="54" y="2"/>
                  </a:lnTo>
                  <a:lnTo>
                    <a:pt x="56" y="4"/>
                  </a:lnTo>
                  <a:lnTo>
                    <a:pt x="58" y="5"/>
                  </a:lnTo>
                  <a:lnTo>
                    <a:pt x="59" y="7"/>
                  </a:lnTo>
                  <a:lnTo>
                    <a:pt x="61" y="9"/>
                  </a:lnTo>
                  <a:lnTo>
                    <a:pt x="63" y="11"/>
                  </a:lnTo>
                  <a:lnTo>
                    <a:pt x="64" y="14"/>
                  </a:lnTo>
                  <a:lnTo>
                    <a:pt x="66" y="17"/>
                  </a:lnTo>
                  <a:lnTo>
                    <a:pt x="67" y="19"/>
                  </a:lnTo>
                  <a:lnTo>
                    <a:pt x="69" y="23"/>
                  </a:lnTo>
                  <a:lnTo>
                    <a:pt x="70" y="26"/>
                  </a:lnTo>
                  <a:lnTo>
                    <a:pt x="71" y="29"/>
                  </a:lnTo>
                  <a:lnTo>
                    <a:pt x="72" y="33"/>
                  </a:lnTo>
                  <a:lnTo>
                    <a:pt x="80" y="33"/>
                  </a:lnTo>
                  <a:lnTo>
                    <a:pt x="67" y="58"/>
                  </a:lnTo>
                  <a:lnTo>
                    <a:pt x="47" y="34"/>
                  </a:lnTo>
                  <a:lnTo>
                    <a:pt x="55" y="33"/>
                  </a:lnTo>
                  <a:lnTo>
                    <a:pt x="54" y="30"/>
                  </a:lnTo>
                  <a:lnTo>
                    <a:pt x="54" y="28"/>
                  </a:lnTo>
                  <a:lnTo>
                    <a:pt x="53" y="25"/>
                  </a:lnTo>
                  <a:lnTo>
                    <a:pt x="52" y="23"/>
                  </a:lnTo>
                  <a:lnTo>
                    <a:pt x="51" y="20"/>
                  </a:lnTo>
                  <a:lnTo>
                    <a:pt x="50" y="18"/>
                  </a:lnTo>
                  <a:lnTo>
                    <a:pt x="49" y="16"/>
                  </a:lnTo>
                  <a:lnTo>
                    <a:pt x="48" y="14"/>
                  </a:lnTo>
                  <a:lnTo>
                    <a:pt x="47" y="12"/>
                  </a:lnTo>
                  <a:lnTo>
                    <a:pt x="45" y="10"/>
                  </a:lnTo>
                  <a:lnTo>
                    <a:pt x="44" y="8"/>
                  </a:lnTo>
                  <a:lnTo>
                    <a:pt x="43" y="7"/>
                  </a:lnTo>
                  <a:lnTo>
                    <a:pt x="41" y="5"/>
                  </a:lnTo>
                  <a:lnTo>
                    <a:pt x="40" y="4"/>
                  </a:lnTo>
                  <a:lnTo>
                    <a:pt x="38" y="3"/>
                  </a:lnTo>
                  <a:lnTo>
                    <a:pt x="37" y="2"/>
                  </a:lnTo>
                  <a:lnTo>
                    <a:pt x="35" y="4"/>
                  </a:lnTo>
                  <a:lnTo>
                    <a:pt x="33" y="6"/>
                  </a:lnTo>
                  <a:lnTo>
                    <a:pt x="31" y="8"/>
                  </a:lnTo>
                  <a:lnTo>
                    <a:pt x="29" y="11"/>
                  </a:lnTo>
                  <a:lnTo>
                    <a:pt x="27" y="14"/>
                  </a:lnTo>
                  <a:lnTo>
                    <a:pt x="25" y="17"/>
                  </a:lnTo>
                  <a:lnTo>
                    <a:pt x="24" y="20"/>
                  </a:lnTo>
                  <a:lnTo>
                    <a:pt x="23" y="24"/>
                  </a:lnTo>
                  <a:lnTo>
                    <a:pt x="21" y="27"/>
                  </a:lnTo>
                  <a:lnTo>
                    <a:pt x="20" y="31"/>
                  </a:lnTo>
                  <a:lnTo>
                    <a:pt x="19" y="36"/>
                  </a:lnTo>
                  <a:lnTo>
                    <a:pt x="18" y="40"/>
                  </a:lnTo>
                  <a:lnTo>
                    <a:pt x="18" y="44"/>
                  </a:lnTo>
                  <a:lnTo>
                    <a:pt x="17" y="49"/>
                  </a:lnTo>
                  <a:lnTo>
                    <a:pt x="17" y="53"/>
                  </a:lnTo>
                  <a:lnTo>
                    <a:pt x="17" y="58"/>
                  </a:lnTo>
                  <a:lnTo>
                    <a:pt x="0" y="59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22392" name="Group 56"/>
          <p:cNvGrpSpPr>
            <a:grpSpLocks/>
          </p:cNvGrpSpPr>
          <p:nvPr/>
        </p:nvGrpSpPr>
        <p:grpSpPr bwMode="auto">
          <a:xfrm>
            <a:off x="3752850" y="3881438"/>
            <a:ext cx="225425" cy="123825"/>
            <a:chOff x="2364" y="2445"/>
            <a:chExt cx="142" cy="78"/>
          </a:xfrm>
        </p:grpSpPr>
        <p:sp>
          <p:nvSpPr>
            <p:cNvPr id="1422393" name="Oval 57"/>
            <p:cNvSpPr>
              <a:spLocks noChangeArrowheads="1"/>
            </p:cNvSpPr>
            <p:nvPr/>
          </p:nvSpPr>
          <p:spPr bwMode="auto">
            <a:xfrm rot="21360000">
              <a:off x="2364" y="2445"/>
              <a:ext cx="142" cy="78"/>
            </a:xfrm>
            <a:prstGeom prst="ellipse">
              <a:avLst/>
            </a:prstGeom>
            <a:solidFill>
              <a:srgbClr val="6699F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2394" name="Freeform 58"/>
            <p:cNvSpPr>
              <a:spLocks/>
            </p:cNvSpPr>
            <p:nvPr/>
          </p:nvSpPr>
          <p:spPr bwMode="auto">
            <a:xfrm>
              <a:off x="2399" y="2451"/>
              <a:ext cx="81" cy="60"/>
            </a:xfrm>
            <a:custGeom>
              <a:avLst/>
              <a:gdLst/>
              <a:ahLst/>
              <a:cxnLst>
                <a:cxn ang="0">
                  <a:pos x="0" y="53"/>
                </a:cxn>
                <a:cxn ang="0">
                  <a:pos x="1" y="42"/>
                </a:cxn>
                <a:cxn ang="0">
                  <a:pos x="3" y="31"/>
                </a:cxn>
                <a:cxn ang="0">
                  <a:pos x="7" y="22"/>
                </a:cxn>
                <a:cxn ang="0">
                  <a:pos x="9" y="16"/>
                </a:cxn>
                <a:cxn ang="0">
                  <a:pos x="12" y="12"/>
                </a:cxn>
                <a:cxn ang="0">
                  <a:pos x="14" y="9"/>
                </a:cxn>
                <a:cxn ang="0">
                  <a:pos x="16" y="6"/>
                </a:cxn>
                <a:cxn ang="0">
                  <a:pos x="19" y="4"/>
                </a:cxn>
                <a:cxn ang="0">
                  <a:pos x="22" y="2"/>
                </a:cxn>
                <a:cxn ang="0">
                  <a:pos x="25" y="1"/>
                </a:cxn>
                <a:cxn ang="0">
                  <a:pos x="27" y="0"/>
                </a:cxn>
                <a:cxn ang="0">
                  <a:pos x="45" y="0"/>
                </a:cxn>
                <a:cxn ang="0">
                  <a:pos x="49" y="1"/>
                </a:cxn>
                <a:cxn ang="0">
                  <a:pos x="54" y="2"/>
                </a:cxn>
                <a:cxn ang="0">
                  <a:pos x="58" y="5"/>
                </a:cxn>
                <a:cxn ang="0">
                  <a:pos x="61" y="9"/>
                </a:cxn>
                <a:cxn ang="0">
                  <a:pos x="64" y="14"/>
                </a:cxn>
                <a:cxn ang="0">
                  <a:pos x="67" y="19"/>
                </a:cxn>
                <a:cxn ang="0">
                  <a:pos x="70" y="26"/>
                </a:cxn>
                <a:cxn ang="0">
                  <a:pos x="72" y="33"/>
                </a:cxn>
                <a:cxn ang="0">
                  <a:pos x="67" y="58"/>
                </a:cxn>
                <a:cxn ang="0">
                  <a:pos x="55" y="33"/>
                </a:cxn>
                <a:cxn ang="0">
                  <a:pos x="54" y="28"/>
                </a:cxn>
                <a:cxn ang="0">
                  <a:pos x="52" y="23"/>
                </a:cxn>
                <a:cxn ang="0">
                  <a:pos x="50" y="18"/>
                </a:cxn>
                <a:cxn ang="0">
                  <a:pos x="48" y="14"/>
                </a:cxn>
                <a:cxn ang="0">
                  <a:pos x="45" y="10"/>
                </a:cxn>
                <a:cxn ang="0">
                  <a:pos x="43" y="7"/>
                </a:cxn>
                <a:cxn ang="0">
                  <a:pos x="40" y="4"/>
                </a:cxn>
                <a:cxn ang="0">
                  <a:pos x="37" y="2"/>
                </a:cxn>
                <a:cxn ang="0">
                  <a:pos x="33" y="6"/>
                </a:cxn>
                <a:cxn ang="0">
                  <a:pos x="29" y="11"/>
                </a:cxn>
                <a:cxn ang="0">
                  <a:pos x="25" y="17"/>
                </a:cxn>
                <a:cxn ang="0">
                  <a:pos x="23" y="24"/>
                </a:cxn>
                <a:cxn ang="0">
                  <a:pos x="20" y="31"/>
                </a:cxn>
                <a:cxn ang="0">
                  <a:pos x="18" y="40"/>
                </a:cxn>
                <a:cxn ang="0">
                  <a:pos x="17" y="49"/>
                </a:cxn>
                <a:cxn ang="0">
                  <a:pos x="17" y="58"/>
                </a:cxn>
              </a:cxnLst>
              <a:rect l="0" t="0" r="r" b="b"/>
              <a:pathLst>
                <a:path w="81" h="60">
                  <a:moveTo>
                    <a:pt x="0" y="59"/>
                  </a:moveTo>
                  <a:lnTo>
                    <a:pt x="0" y="53"/>
                  </a:lnTo>
                  <a:lnTo>
                    <a:pt x="1" y="47"/>
                  </a:lnTo>
                  <a:lnTo>
                    <a:pt x="1" y="42"/>
                  </a:lnTo>
                  <a:lnTo>
                    <a:pt x="2" y="36"/>
                  </a:lnTo>
                  <a:lnTo>
                    <a:pt x="3" y="31"/>
                  </a:lnTo>
                  <a:lnTo>
                    <a:pt x="5" y="26"/>
                  </a:lnTo>
                  <a:lnTo>
                    <a:pt x="7" y="22"/>
                  </a:lnTo>
                  <a:lnTo>
                    <a:pt x="9" y="17"/>
                  </a:lnTo>
                  <a:lnTo>
                    <a:pt x="9" y="16"/>
                  </a:lnTo>
                  <a:lnTo>
                    <a:pt x="10" y="14"/>
                  </a:lnTo>
                  <a:lnTo>
                    <a:pt x="12" y="12"/>
                  </a:lnTo>
                  <a:lnTo>
                    <a:pt x="13" y="10"/>
                  </a:lnTo>
                  <a:lnTo>
                    <a:pt x="14" y="9"/>
                  </a:lnTo>
                  <a:lnTo>
                    <a:pt x="15" y="7"/>
                  </a:lnTo>
                  <a:lnTo>
                    <a:pt x="16" y="6"/>
                  </a:lnTo>
                  <a:lnTo>
                    <a:pt x="18" y="5"/>
                  </a:lnTo>
                  <a:lnTo>
                    <a:pt x="19" y="4"/>
                  </a:lnTo>
                  <a:lnTo>
                    <a:pt x="20" y="3"/>
                  </a:lnTo>
                  <a:lnTo>
                    <a:pt x="22" y="2"/>
                  </a:lnTo>
                  <a:lnTo>
                    <a:pt x="23" y="1"/>
                  </a:lnTo>
                  <a:lnTo>
                    <a:pt x="25" y="1"/>
                  </a:lnTo>
                  <a:lnTo>
                    <a:pt x="26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45" y="0"/>
                  </a:lnTo>
                  <a:lnTo>
                    <a:pt x="47" y="0"/>
                  </a:lnTo>
                  <a:lnTo>
                    <a:pt x="49" y="1"/>
                  </a:lnTo>
                  <a:lnTo>
                    <a:pt x="52" y="1"/>
                  </a:lnTo>
                  <a:lnTo>
                    <a:pt x="54" y="2"/>
                  </a:lnTo>
                  <a:lnTo>
                    <a:pt x="56" y="4"/>
                  </a:lnTo>
                  <a:lnTo>
                    <a:pt x="58" y="5"/>
                  </a:lnTo>
                  <a:lnTo>
                    <a:pt x="59" y="7"/>
                  </a:lnTo>
                  <a:lnTo>
                    <a:pt x="61" y="9"/>
                  </a:lnTo>
                  <a:lnTo>
                    <a:pt x="63" y="11"/>
                  </a:lnTo>
                  <a:lnTo>
                    <a:pt x="64" y="14"/>
                  </a:lnTo>
                  <a:lnTo>
                    <a:pt x="66" y="17"/>
                  </a:lnTo>
                  <a:lnTo>
                    <a:pt x="67" y="19"/>
                  </a:lnTo>
                  <a:lnTo>
                    <a:pt x="69" y="23"/>
                  </a:lnTo>
                  <a:lnTo>
                    <a:pt x="70" y="26"/>
                  </a:lnTo>
                  <a:lnTo>
                    <a:pt x="71" y="29"/>
                  </a:lnTo>
                  <a:lnTo>
                    <a:pt x="72" y="33"/>
                  </a:lnTo>
                  <a:lnTo>
                    <a:pt x="80" y="33"/>
                  </a:lnTo>
                  <a:lnTo>
                    <a:pt x="67" y="58"/>
                  </a:lnTo>
                  <a:lnTo>
                    <a:pt x="47" y="34"/>
                  </a:lnTo>
                  <a:lnTo>
                    <a:pt x="55" y="33"/>
                  </a:lnTo>
                  <a:lnTo>
                    <a:pt x="54" y="30"/>
                  </a:lnTo>
                  <a:lnTo>
                    <a:pt x="54" y="28"/>
                  </a:lnTo>
                  <a:lnTo>
                    <a:pt x="53" y="25"/>
                  </a:lnTo>
                  <a:lnTo>
                    <a:pt x="52" y="23"/>
                  </a:lnTo>
                  <a:lnTo>
                    <a:pt x="51" y="20"/>
                  </a:lnTo>
                  <a:lnTo>
                    <a:pt x="50" y="18"/>
                  </a:lnTo>
                  <a:lnTo>
                    <a:pt x="49" y="16"/>
                  </a:lnTo>
                  <a:lnTo>
                    <a:pt x="48" y="14"/>
                  </a:lnTo>
                  <a:lnTo>
                    <a:pt x="47" y="12"/>
                  </a:lnTo>
                  <a:lnTo>
                    <a:pt x="45" y="10"/>
                  </a:lnTo>
                  <a:lnTo>
                    <a:pt x="44" y="8"/>
                  </a:lnTo>
                  <a:lnTo>
                    <a:pt x="43" y="7"/>
                  </a:lnTo>
                  <a:lnTo>
                    <a:pt x="41" y="5"/>
                  </a:lnTo>
                  <a:lnTo>
                    <a:pt x="40" y="4"/>
                  </a:lnTo>
                  <a:lnTo>
                    <a:pt x="38" y="3"/>
                  </a:lnTo>
                  <a:lnTo>
                    <a:pt x="37" y="2"/>
                  </a:lnTo>
                  <a:lnTo>
                    <a:pt x="35" y="4"/>
                  </a:lnTo>
                  <a:lnTo>
                    <a:pt x="33" y="6"/>
                  </a:lnTo>
                  <a:lnTo>
                    <a:pt x="31" y="8"/>
                  </a:lnTo>
                  <a:lnTo>
                    <a:pt x="29" y="11"/>
                  </a:lnTo>
                  <a:lnTo>
                    <a:pt x="27" y="14"/>
                  </a:lnTo>
                  <a:lnTo>
                    <a:pt x="25" y="17"/>
                  </a:lnTo>
                  <a:lnTo>
                    <a:pt x="24" y="20"/>
                  </a:lnTo>
                  <a:lnTo>
                    <a:pt x="23" y="24"/>
                  </a:lnTo>
                  <a:lnTo>
                    <a:pt x="21" y="27"/>
                  </a:lnTo>
                  <a:lnTo>
                    <a:pt x="20" y="31"/>
                  </a:lnTo>
                  <a:lnTo>
                    <a:pt x="19" y="36"/>
                  </a:lnTo>
                  <a:lnTo>
                    <a:pt x="18" y="40"/>
                  </a:lnTo>
                  <a:lnTo>
                    <a:pt x="18" y="44"/>
                  </a:lnTo>
                  <a:lnTo>
                    <a:pt x="17" y="49"/>
                  </a:lnTo>
                  <a:lnTo>
                    <a:pt x="17" y="53"/>
                  </a:lnTo>
                  <a:lnTo>
                    <a:pt x="17" y="58"/>
                  </a:lnTo>
                  <a:lnTo>
                    <a:pt x="0" y="59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22395" name="Group 59"/>
          <p:cNvGrpSpPr>
            <a:grpSpLocks/>
          </p:cNvGrpSpPr>
          <p:nvPr/>
        </p:nvGrpSpPr>
        <p:grpSpPr bwMode="auto">
          <a:xfrm>
            <a:off x="3746500" y="3740150"/>
            <a:ext cx="225425" cy="123825"/>
            <a:chOff x="2360" y="2356"/>
            <a:chExt cx="142" cy="78"/>
          </a:xfrm>
        </p:grpSpPr>
        <p:sp>
          <p:nvSpPr>
            <p:cNvPr id="1422396" name="Oval 60"/>
            <p:cNvSpPr>
              <a:spLocks noChangeArrowheads="1"/>
            </p:cNvSpPr>
            <p:nvPr/>
          </p:nvSpPr>
          <p:spPr bwMode="auto">
            <a:xfrm rot="60000">
              <a:off x="2360" y="2356"/>
              <a:ext cx="142" cy="78"/>
            </a:xfrm>
            <a:prstGeom prst="ellipse">
              <a:avLst/>
            </a:prstGeom>
            <a:solidFill>
              <a:srgbClr val="FFCC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2397" name="Freeform 61"/>
            <p:cNvSpPr>
              <a:spLocks/>
            </p:cNvSpPr>
            <p:nvPr/>
          </p:nvSpPr>
          <p:spPr bwMode="auto">
            <a:xfrm>
              <a:off x="2393" y="2365"/>
              <a:ext cx="83" cy="62"/>
            </a:xfrm>
            <a:custGeom>
              <a:avLst/>
              <a:gdLst/>
              <a:ahLst/>
              <a:cxnLst>
                <a:cxn ang="0">
                  <a:pos x="1" y="50"/>
                </a:cxn>
                <a:cxn ang="0">
                  <a:pos x="2" y="39"/>
                </a:cxn>
                <a:cxn ang="0">
                  <a:pos x="5" y="29"/>
                </a:cxn>
                <a:cxn ang="0">
                  <a:pos x="9" y="20"/>
                </a:cxn>
                <a:cxn ang="0">
                  <a:pos x="12" y="14"/>
                </a:cxn>
                <a:cxn ang="0">
                  <a:pos x="15" y="10"/>
                </a:cxn>
                <a:cxn ang="0">
                  <a:pos x="17" y="7"/>
                </a:cxn>
                <a:cxn ang="0">
                  <a:pos x="20" y="5"/>
                </a:cxn>
                <a:cxn ang="0">
                  <a:pos x="23" y="3"/>
                </a:cxn>
                <a:cxn ang="0">
                  <a:pos x="26" y="1"/>
                </a:cxn>
                <a:cxn ang="0">
                  <a:pos x="29" y="0"/>
                </a:cxn>
                <a:cxn ang="0">
                  <a:pos x="31" y="0"/>
                </a:cxn>
                <a:cxn ang="0">
                  <a:pos x="50" y="1"/>
                </a:cxn>
                <a:cxn ang="0">
                  <a:pos x="54" y="2"/>
                </a:cxn>
                <a:cxn ang="0">
                  <a:pos x="58" y="4"/>
                </a:cxn>
                <a:cxn ang="0">
                  <a:pos x="61" y="7"/>
                </a:cxn>
                <a:cxn ang="0">
                  <a:pos x="65" y="11"/>
                </a:cxn>
                <a:cxn ang="0">
                  <a:pos x="68" y="17"/>
                </a:cxn>
                <a:cxn ang="0">
                  <a:pos x="70" y="23"/>
                </a:cxn>
                <a:cxn ang="0">
                  <a:pos x="72" y="29"/>
                </a:cxn>
                <a:cxn ang="0">
                  <a:pos x="74" y="37"/>
                </a:cxn>
                <a:cxn ang="0">
                  <a:pos x="66" y="61"/>
                </a:cxn>
                <a:cxn ang="0">
                  <a:pos x="57" y="36"/>
                </a:cxn>
                <a:cxn ang="0">
                  <a:pos x="56" y="30"/>
                </a:cxn>
                <a:cxn ang="0">
                  <a:pos x="55" y="25"/>
                </a:cxn>
                <a:cxn ang="0">
                  <a:pos x="53" y="20"/>
                </a:cxn>
                <a:cxn ang="0">
                  <a:pos x="51" y="15"/>
                </a:cxn>
                <a:cxn ang="0">
                  <a:pos x="49" y="11"/>
                </a:cxn>
                <a:cxn ang="0">
                  <a:pos x="47" y="8"/>
                </a:cxn>
                <a:cxn ang="0">
                  <a:pos x="44" y="5"/>
                </a:cxn>
                <a:cxn ang="0">
                  <a:pos x="41" y="3"/>
                </a:cxn>
                <a:cxn ang="0">
                  <a:pos x="36" y="6"/>
                </a:cxn>
                <a:cxn ang="0">
                  <a:pos x="32" y="11"/>
                </a:cxn>
                <a:cxn ang="0">
                  <a:pos x="28" y="17"/>
                </a:cxn>
                <a:cxn ang="0">
                  <a:pos x="25" y="23"/>
                </a:cxn>
                <a:cxn ang="0">
                  <a:pos x="22" y="31"/>
                </a:cxn>
                <a:cxn ang="0">
                  <a:pos x="19" y="39"/>
                </a:cxn>
                <a:cxn ang="0">
                  <a:pos x="18" y="48"/>
                </a:cxn>
                <a:cxn ang="0">
                  <a:pos x="17" y="57"/>
                </a:cxn>
              </a:cxnLst>
              <a:rect l="0" t="0" r="r" b="b"/>
              <a:pathLst>
                <a:path w="83" h="62">
                  <a:moveTo>
                    <a:pt x="0" y="56"/>
                  </a:moveTo>
                  <a:lnTo>
                    <a:pt x="1" y="50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4" y="34"/>
                  </a:lnTo>
                  <a:lnTo>
                    <a:pt x="5" y="29"/>
                  </a:lnTo>
                  <a:lnTo>
                    <a:pt x="7" y="24"/>
                  </a:lnTo>
                  <a:lnTo>
                    <a:pt x="9" y="20"/>
                  </a:lnTo>
                  <a:lnTo>
                    <a:pt x="11" y="16"/>
                  </a:lnTo>
                  <a:lnTo>
                    <a:pt x="12" y="14"/>
                  </a:lnTo>
                  <a:lnTo>
                    <a:pt x="14" y="12"/>
                  </a:lnTo>
                  <a:lnTo>
                    <a:pt x="15" y="10"/>
                  </a:lnTo>
                  <a:lnTo>
                    <a:pt x="16" y="9"/>
                  </a:lnTo>
                  <a:lnTo>
                    <a:pt x="17" y="7"/>
                  </a:lnTo>
                  <a:lnTo>
                    <a:pt x="19" y="6"/>
                  </a:lnTo>
                  <a:lnTo>
                    <a:pt x="20" y="5"/>
                  </a:lnTo>
                  <a:lnTo>
                    <a:pt x="21" y="4"/>
                  </a:lnTo>
                  <a:lnTo>
                    <a:pt x="23" y="3"/>
                  </a:lnTo>
                  <a:lnTo>
                    <a:pt x="24" y="2"/>
                  </a:lnTo>
                  <a:lnTo>
                    <a:pt x="26" y="1"/>
                  </a:lnTo>
                  <a:lnTo>
                    <a:pt x="27" y="1"/>
                  </a:lnTo>
                  <a:lnTo>
                    <a:pt x="29" y="0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3" y="0"/>
                  </a:lnTo>
                  <a:lnTo>
                    <a:pt x="50" y="1"/>
                  </a:lnTo>
                  <a:lnTo>
                    <a:pt x="52" y="1"/>
                  </a:lnTo>
                  <a:lnTo>
                    <a:pt x="54" y="2"/>
                  </a:lnTo>
                  <a:lnTo>
                    <a:pt x="56" y="3"/>
                  </a:lnTo>
                  <a:lnTo>
                    <a:pt x="58" y="4"/>
                  </a:lnTo>
                  <a:lnTo>
                    <a:pt x="60" y="6"/>
                  </a:lnTo>
                  <a:lnTo>
                    <a:pt x="61" y="7"/>
                  </a:lnTo>
                  <a:lnTo>
                    <a:pt x="63" y="9"/>
                  </a:lnTo>
                  <a:lnTo>
                    <a:pt x="65" y="11"/>
                  </a:lnTo>
                  <a:lnTo>
                    <a:pt x="66" y="14"/>
                  </a:lnTo>
                  <a:lnTo>
                    <a:pt x="68" y="17"/>
                  </a:lnTo>
                  <a:lnTo>
                    <a:pt x="69" y="20"/>
                  </a:lnTo>
                  <a:lnTo>
                    <a:pt x="70" y="23"/>
                  </a:lnTo>
                  <a:lnTo>
                    <a:pt x="71" y="26"/>
                  </a:lnTo>
                  <a:lnTo>
                    <a:pt x="72" y="29"/>
                  </a:lnTo>
                  <a:lnTo>
                    <a:pt x="73" y="33"/>
                  </a:lnTo>
                  <a:lnTo>
                    <a:pt x="74" y="37"/>
                  </a:lnTo>
                  <a:lnTo>
                    <a:pt x="82" y="37"/>
                  </a:lnTo>
                  <a:lnTo>
                    <a:pt x="66" y="61"/>
                  </a:lnTo>
                  <a:lnTo>
                    <a:pt x="49" y="35"/>
                  </a:lnTo>
                  <a:lnTo>
                    <a:pt x="57" y="36"/>
                  </a:lnTo>
                  <a:lnTo>
                    <a:pt x="57" y="33"/>
                  </a:lnTo>
                  <a:lnTo>
                    <a:pt x="56" y="30"/>
                  </a:lnTo>
                  <a:lnTo>
                    <a:pt x="56" y="27"/>
                  </a:lnTo>
                  <a:lnTo>
                    <a:pt x="55" y="25"/>
                  </a:lnTo>
                  <a:lnTo>
                    <a:pt x="54" y="22"/>
                  </a:lnTo>
                  <a:lnTo>
                    <a:pt x="53" y="20"/>
                  </a:lnTo>
                  <a:lnTo>
                    <a:pt x="52" y="18"/>
                  </a:lnTo>
                  <a:lnTo>
                    <a:pt x="51" y="15"/>
                  </a:lnTo>
                  <a:lnTo>
                    <a:pt x="50" y="13"/>
                  </a:lnTo>
                  <a:lnTo>
                    <a:pt x="49" y="11"/>
                  </a:lnTo>
                  <a:lnTo>
                    <a:pt x="48" y="10"/>
                  </a:lnTo>
                  <a:lnTo>
                    <a:pt x="47" y="8"/>
                  </a:lnTo>
                  <a:lnTo>
                    <a:pt x="45" y="7"/>
                  </a:lnTo>
                  <a:lnTo>
                    <a:pt x="44" y="5"/>
                  </a:lnTo>
                  <a:lnTo>
                    <a:pt x="42" y="4"/>
                  </a:lnTo>
                  <a:lnTo>
                    <a:pt x="41" y="3"/>
                  </a:lnTo>
                  <a:lnTo>
                    <a:pt x="39" y="5"/>
                  </a:lnTo>
                  <a:lnTo>
                    <a:pt x="36" y="6"/>
                  </a:lnTo>
                  <a:lnTo>
                    <a:pt x="34" y="8"/>
                  </a:lnTo>
                  <a:lnTo>
                    <a:pt x="32" y="11"/>
                  </a:lnTo>
                  <a:lnTo>
                    <a:pt x="30" y="14"/>
                  </a:lnTo>
                  <a:lnTo>
                    <a:pt x="28" y="17"/>
                  </a:lnTo>
                  <a:lnTo>
                    <a:pt x="26" y="20"/>
                  </a:lnTo>
                  <a:lnTo>
                    <a:pt x="25" y="23"/>
                  </a:lnTo>
                  <a:lnTo>
                    <a:pt x="23" y="27"/>
                  </a:lnTo>
                  <a:lnTo>
                    <a:pt x="22" y="31"/>
                  </a:lnTo>
                  <a:lnTo>
                    <a:pt x="20" y="35"/>
                  </a:lnTo>
                  <a:lnTo>
                    <a:pt x="19" y="39"/>
                  </a:lnTo>
                  <a:lnTo>
                    <a:pt x="18" y="43"/>
                  </a:lnTo>
                  <a:lnTo>
                    <a:pt x="18" y="48"/>
                  </a:lnTo>
                  <a:lnTo>
                    <a:pt x="17" y="52"/>
                  </a:lnTo>
                  <a:lnTo>
                    <a:pt x="17" y="57"/>
                  </a:lnTo>
                  <a:lnTo>
                    <a:pt x="0" y="56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22398" name="Group 62"/>
          <p:cNvGrpSpPr>
            <a:grpSpLocks/>
          </p:cNvGrpSpPr>
          <p:nvPr/>
        </p:nvGrpSpPr>
        <p:grpSpPr bwMode="auto">
          <a:xfrm>
            <a:off x="2171700" y="3525838"/>
            <a:ext cx="225425" cy="123825"/>
            <a:chOff x="1368" y="2221"/>
            <a:chExt cx="142" cy="78"/>
          </a:xfrm>
        </p:grpSpPr>
        <p:sp>
          <p:nvSpPr>
            <p:cNvPr id="1422399" name="Oval 63"/>
            <p:cNvSpPr>
              <a:spLocks noChangeArrowheads="1"/>
            </p:cNvSpPr>
            <p:nvPr/>
          </p:nvSpPr>
          <p:spPr bwMode="auto">
            <a:xfrm rot="780000">
              <a:off x="1368" y="2221"/>
              <a:ext cx="142" cy="78"/>
            </a:xfrm>
            <a:prstGeom prst="ellipse">
              <a:avLst/>
            </a:prstGeom>
            <a:solidFill>
              <a:srgbClr val="FFCC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2400" name="Freeform 64"/>
            <p:cNvSpPr>
              <a:spLocks/>
            </p:cNvSpPr>
            <p:nvPr/>
          </p:nvSpPr>
          <p:spPr bwMode="auto">
            <a:xfrm>
              <a:off x="1396" y="2229"/>
              <a:ext cx="85" cy="68"/>
            </a:xfrm>
            <a:custGeom>
              <a:avLst/>
              <a:gdLst/>
              <a:ahLst/>
              <a:cxnLst>
                <a:cxn ang="0">
                  <a:pos x="2" y="42"/>
                </a:cxn>
                <a:cxn ang="0">
                  <a:pos x="6" y="32"/>
                </a:cxn>
                <a:cxn ang="0">
                  <a:pos x="11" y="23"/>
                </a:cxn>
                <a:cxn ang="0">
                  <a:pos x="16" y="15"/>
                </a:cxn>
                <a:cxn ang="0">
                  <a:pos x="22" y="8"/>
                </a:cxn>
                <a:cxn ang="0">
                  <a:pos x="25" y="6"/>
                </a:cxn>
                <a:cxn ang="0">
                  <a:pos x="28" y="4"/>
                </a:cxn>
                <a:cxn ang="0">
                  <a:pos x="32" y="2"/>
                </a:cxn>
                <a:cxn ang="0">
                  <a:pos x="35" y="1"/>
                </a:cxn>
                <a:cxn ang="0">
                  <a:pos x="38" y="0"/>
                </a:cxn>
                <a:cxn ang="0">
                  <a:pos x="41" y="0"/>
                </a:cxn>
                <a:cxn ang="0">
                  <a:pos x="44" y="1"/>
                </a:cxn>
                <a:cxn ang="0">
                  <a:pos x="62" y="6"/>
                </a:cxn>
                <a:cxn ang="0">
                  <a:pos x="65" y="8"/>
                </a:cxn>
                <a:cxn ang="0">
                  <a:pos x="68" y="11"/>
                </a:cxn>
                <a:cxn ang="0">
                  <a:pos x="71" y="16"/>
                </a:cxn>
                <a:cxn ang="0">
                  <a:pos x="73" y="21"/>
                </a:cxn>
                <a:cxn ang="0">
                  <a:pos x="75" y="27"/>
                </a:cxn>
                <a:cxn ang="0">
                  <a:pos x="76" y="34"/>
                </a:cxn>
                <a:cxn ang="0">
                  <a:pos x="76" y="41"/>
                </a:cxn>
                <a:cxn ang="0">
                  <a:pos x="84" y="47"/>
                </a:cxn>
                <a:cxn ang="0">
                  <a:pos x="52" y="38"/>
                </a:cxn>
                <a:cxn ang="0">
                  <a:pos x="60" y="34"/>
                </a:cxn>
                <a:cxn ang="0">
                  <a:pos x="59" y="24"/>
                </a:cxn>
                <a:cxn ang="0">
                  <a:pos x="56" y="15"/>
                </a:cxn>
                <a:cxn ang="0">
                  <a:pos x="55" y="11"/>
                </a:cxn>
                <a:cxn ang="0">
                  <a:pos x="53" y="8"/>
                </a:cxn>
                <a:cxn ang="0">
                  <a:pos x="51" y="5"/>
                </a:cxn>
                <a:cxn ang="0">
                  <a:pos x="46" y="7"/>
                </a:cxn>
                <a:cxn ang="0">
                  <a:pos x="41" y="11"/>
                </a:cxn>
                <a:cxn ang="0">
                  <a:pos x="36" y="15"/>
                </a:cxn>
                <a:cxn ang="0">
                  <a:pos x="31" y="21"/>
                </a:cxn>
                <a:cxn ang="0">
                  <a:pos x="27" y="28"/>
                </a:cxn>
                <a:cxn ang="0">
                  <a:pos x="22" y="36"/>
                </a:cxn>
                <a:cxn ang="0">
                  <a:pos x="19" y="44"/>
                </a:cxn>
                <a:cxn ang="0">
                  <a:pos x="16" y="53"/>
                </a:cxn>
              </a:cxnLst>
              <a:rect l="0" t="0" r="r" b="b"/>
              <a:pathLst>
                <a:path w="85" h="68">
                  <a:moveTo>
                    <a:pt x="0" y="48"/>
                  </a:moveTo>
                  <a:lnTo>
                    <a:pt x="2" y="42"/>
                  </a:lnTo>
                  <a:lnTo>
                    <a:pt x="4" y="37"/>
                  </a:lnTo>
                  <a:lnTo>
                    <a:pt x="6" y="32"/>
                  </a:lnTo>
                  <a:lnTo>
                    <a:pt x="8" y="27"/>
                  </a:lnTo>
                  <a:lnTo>
                    <a:pt x="11" y="23"/>
                  </a:lnTo>
                  <a:lnTo>
                    <a:pt x="13" y="19"/>
                  </a:lnTo>
                  <a:lnTo>
                    <a:pt x="16" y="15"/>
                  </a:lnTo>
                  <a:lnTo>
                    <a:pt x="19" y="11"/>
                  </a:lnTo>
                  <a:lnTo>
                    <a:pt x="22" y="8"/>
                  </a:lnTo>
                  <a:lnTo>
                    <a:pt x="24" y="7"/>
                  </a:lnTo>
                  <a:lnTo>
                    <a:pt x="25" y="6"/>
                  </a:lnTo>
                  <a:lnTo>
                    <a:pt x="27" y="5"/>
                  </a:lnTo>
                  <a:lnTo>
                    <a:pt x="28" y="4"/>
                  </a:lnTo>
                  <a:lnTo>
                    <a:pt x="30" y="3"/>
                  </a:lnTo>
                  <a:lnTo>
                    <a:pt x="32" y="2"/>
                  </a:lnTo>
                  <a:lnTo>
                    <a:pt x="33" y="1"/>
                  </a:lnTo>
                  <a:lnTo>
                    <a:pt x="35" y="1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41" y="0"/>
                  </a:lnTo>
                  <a:lnTo>
                    <a:pt x="43" y="1"/>
                  </a:lnTo>
                  <a:lnTo>
                    <a:pt x="44" y="1"/>
                  </a:lnTo>
                  <a:lnTo>
                    <a:pt x="60" y="5"/>
                  </a:lnTo>
                  <a:lnTo>
                    <a:pt x="62" y="6"/>
                  </a:lnTo>
                  <a:lnTo>
                    <a:pt x="64" y="7"/>
                  </a:lnTo>
                  <a:lnTo>
                    <a:pt x="65" y="8"/>
                  </a:lnTo>
                  <a:lnTo>
                    <a:pt x="67" y="10"/>
                  </a:lnTo>
                  <a:lnTo>
                    <a:pt x="68" y="11"/>
                  </a:lnTo>
                  <a:lnTo>
                    <a:pt x="70" y="13"/>
                  </a:lnTo>
                  <a:lnTo>
                    <a:pt x="71" y="16"/>
                  </a:lnTo>
                  <a:lnTo>
                    <a:pt x="72" y="18"/>
                  </a:lnTo>
                  <a:lnTo>
                    <a:pt x="73" y="21"/>
                  </a:lnTo>
                  <a:lnTo>
                    <a:pt x="74" y="24"/>
                  </a:lnTo>
                  <a:lnTo>
                    <a:pt x="75" y="27"/>
                  </a:lnTo>
                  <a:lnTo>
                    <a:pt x="75" y="30"/>
                  </a:lnTo>
                  <a:lnTo>
                    <a:pt x="76" y="34"/>
                  </a:lnTo>
                  <a:lnTo>
                    <a:pt x="76" y="37"/>
                  </a:lnTo>
                  <a:lnTo>
                    <a:pt x="76" y="41"/>
                  </a:lnTo>
                  <a:lnTo>
                    <a:pt x="76" y="45"/>
                  </a:lnTo>
                  <a:lnTo>
                    <a:pt x="84" y="47"/>
                  </a:lnTo>
                  <a:lnTo>
                    <a:pt x="63" y="67"/>
                  </a:lnTo>
                  <a:lnTo>
                    <a:pt x="52" y="38"/>
                  </a:lnTo>
                  <a:lnTo>
                    <a:pt x="60" y="40"/>
                  </a:lnTo>
                  <a:lnTo>
                    <a:pt x="60" y="34"/>
                  </a:lnTo>
                  <a:lnTo>
                    <a:pt x="59" y="29"/>
                  </a:lnTo>
                  <a:lnTo>
                    <a:pt x="59" y="24"/>
                  </a:lnTo>
                  <a:lnTo>
                    <a:pt x="58" y="20"/>
                  </a:lnTo>
                  <a:lnTo>
                    <a:pt x="56" y="15"/>
                  </a:lnTo>
                  <a:lnTo>
                    <a:pt x="56" y="13"/>
                  </a:lnTo>
                  <a:lnTo>
                    <a:pt x="55" y="11"/>
                  </a:lnTo>
                  <a:lnTo>
                    <a:pt x="54" y="10"/>
                  </a:lnTo>
                  <a:lnTo>
                    <a:pt x="53" y="8"/>
                  </a:lnTo>
                  <a:lnTo>
                    <a:pt x="52" y="6"/>
                  </a:lnTo>
                  <a:lnTo>
                    <a:pt x="51" y="5"/>
                  </a:lnTo>
                  <a:lnTo>
                    <a:pt x="48" y="6"/>
                  </a:lnTo>
                  <a:lnTo>
                    <a:pt x="46" y="7"/>
                  </a:lnTo>
                  <a:lnTo>
                    <a:pt x="43" y="9"/>
                  </a:lnTo>
                  <a:lnTo>
                    <a:pt x="41" y="11"/>
                  </a:lnTo>
                  <a:lnTo>
                    <a:pt x="38" y="13"/>
                  </a:lnTo>
                  <a:lnTo>
                    <a:pt x="36" y="15"/>
                  </a:lnTo>
                  <a:lnTo>
                    <a:pt x="33" y="18"/>
                  </a:lnTo>
                  <a:lnTo>
                    <a:pt x="31" y="21"/>
                  </a:lnTo>
                  <a:lnTo>
                    <a:pt x="29" y="24"/>
                  </a:lnTo>
                  <a:lnTo>
                    <a:pt x="27" y="28"/>
                  </a:lnTo>
                  <a:lnTo>
                    <a:pt x="24" y="32"/>
                  </a:lnTo>
                  <a:lnTo>
                    <a:pt x="22" y="36"/>
                  </a:lnTo>
                  <a:lnTo>
                    <a:pt x="21" y="40"/>
                  </a:lnTo>
                  <a:lnTo>
                    <a:pt x="19" y="44"/>
                  </a:lnTo>
                  <a:lnTo>
                    <a:pt x="17" y="48"/>
                  </a:lnTo>
                  <a:lnTo>
                    <a:pt x="16" y="53"/>
                  </a:lnTo>
                  <a:lnTo>
                    <a:pt x="0" y="48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22401" name="Group 65"/>
          <p:cNvGrpSpPr>
            <a:grpSpLocks/>
          </p:cNvGrpSpPr>
          <p:nvPr/>
        </p:nvGrpSpPr>
        <p:grpSpPr bwMode="auto">
          <a:xfrm>
            <a:off x="2057400" y="3643313"/>
            <a:ext cx="225425" cy="123825"/>
            <a:chOff x="1296" y="2295"/>
            <a:chExt cx="142" cy="78"/>
          </a:xfrm>
        </p:grpSpPr>
        <p:sp>
          <p:nvSpPr>
            <p:cNvPr id="1422402" name="Oval 66"/>
            <p:cNvSpPr>
              <a:spLocks noChangeArrowheads="1"/>
            </p:cNvSpPr>
            <p:nvPr/>
          </p:nvSpPr>
          <p:spPr bwMode="auto">
            <a:xfrm rot="1020000">
              <a:off x="1296" y="2295"/>
              <a:ext cx="142" cy="78"/>
            </a:xfrm>
            <a:prstGeom prst="ellipse">
              <a:avLst/>
            </a:prstGeom>
            <a:solidFill>
              <a:srgbClr val="6699F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2403" name="Freeform 67"/>
            <p:cNvSpPr>
              <a:spLocks/>
            </p:cNvSpPr>
            <p:nvPr/>
          </p:nvSpPr>
          <p:spPr bwMode="auto">
            <a:xfrm>
              <a:off x="1325" y="2299"/>
              <a:ext cx="84" cy="70"/>
            </a:xfrm>
            <a:custGeom>
              <a:avLst/>
              <a:gdLst/>
              <a:ahLst/>
              <a:cxnLst>
                <a:cxn ang="0">
                  <a:pos x="2" y="41"/>
                </a:cxn>
                <a:cxn ang="0">
                  <a:pos x="7" y="30"/>
                </a:cxn>
                <a:cxn ang="0">
                  <a:pos x="13" y="21"/>
                </a:cxn>
                <a:cxn ang="0">
                  <a:pos x="19" y="14"/>
                </a:cxn>
                <a:cxn ang="0">
                  <a:pos x="25" y="7"/>
                </a:cxn>
                <a:cxn ang="0">
                  <a:pos x="30" y="4"/>
                </a:cxn>
                <a:cxn ang="0">
                  <a:pos x="33" y="2"/>
                </a:cxn>
                <a:cxn ang="0">
                  <a:pos x="36" y="1"/>
                </a:cxn>
                <a:cxn ang="0">
                  <a:pos x="40" y="0"/>
                </a:cxn>
                <a:cxn ang="0">
                  <a:pos x="43" y="0"/>
                </a:cxn>
                <a:cxn ang="0">
                  <a:pos x="46" y="1"/>
                </a:cxn>
                <a:cxn ang="0">
                  <a:pos x="62" y="7"/>
                </a:cxn>
                <a:cxn ang="0">
                  <a:pos x="66" y="9"/>
                </a:cxn>
                <a:cxn ang="0">
                  <a:pos x="69" y="12"/>
                </a:cxn>
                <a:cxn ang="0">
                  <a:pos x="72" y="16"/>
                </a:cxn>
                <a:cxn ang="0">
                  <a:pos x="74" y="21"/>
                </a:cxn>
                <a:cxn ang="0">
                  <a:pos x="75" y="27"/>
                </a:cxn>
                <a:cxn ang="0">
                  <a:pos x="76" y="33"/>
                </a:cxn>
                <a:cxn ang="0">
                  <a:pos x="76" y="40"/>
                </a:cxn>
                <a:cxn ang="0">
                  <a:pos x="76" y="48"/>
                </a:cxn>
                <a:cxn ang="0">
                  <a:pos x="62" y="69"/>
                </a:cxn>
                <a:cxn ang="0">
                  <a:pos x="60" y="42"/>
                </a:cxn>
                <a:cxn ang="0">
                  <a:pos x="61" y="31"/>
                </a:cxn>
                <a:cxn ang="0">
                  <a:pos x="60" y="22"/>
                </a:cxn>
                <a:cxn ang="0">
                  <a:pos x="58" y="13"/>
                </a:cxn>
                <a:cxn ang="0">
                  <a:pos x="56" y="10"/>
                </a:cxn>
                <a:cxn ang="0">
                  <a:pos x="54" y="7"/>
                </a:cxn>
                <a:cxn ang="0">
                  <a:pos x="49" y="9"/>
                </a:cxn>
                <a:cxn ang="0">
                  <a:pos x="43" y="12"/>
                </a:cxn>
                <a:cxn ang="0">
                  <a:pos x="38" y="16"/>
                </a:cxn>
                <a:cxn ang="0">
                  <a:pos x="33" y="21"/>
                </a:cxn>
                <a:cxn ang="0">
                  <a:pos x="28" y="28"/>
                </a:cxn>
                <a:cxn ang="0">
                  <a:pos x="23" y="35"/>
                </a:cxn>
                <a:cxn ang="0">
                  <a:pos x="19" y="43"/>
                </a:cxn>
                <a:cxn ang="0">
                  <a:pos x="15" y="52"/>
                </a:cxn>
              </a:cxnLst>
              <a:rect l="0" t="0" r="r" b="b"/>
              <a:pathLst>
                <a:path w="84" h="70">
                  <a:moveTo>
                    <a:pt x="0" y="46"/>
                  </a:moveTo>
                  <a:lnTo>
                    <a:pt x="2" y="41"/>
                  </a:lnTo>
                  <a:lnTo>
                    <a:pt x="5" y="35"/>
                  </a:lnTo>
                  <a:lnTo>
                    <a:pt x="7" y="30"/>
                  </a:lnTo>
                  <a:lnTo>
                    <a:pt x="10" y="26"/>
                  </a:lnTo>
                  <a:lnTo>
                    <a:pt x="13" y="21"/>
                  </a:lnTo>
                  <a:lnTo>
                    <a:pt x="16" y="17"/>
                  </a:lnTo>
                  <a:lnTo>
                    <a:pt x="19" y="14"/>
                  </a:lnTo>
                  <a:lnTo>
                    <a:pt x="22" y="10"/>
                  </a:lnTo>
                  <a:lnTo>
                    <a:pt x="25" y="7"/>
                  </a:lnTo>
                  <a:lnTo>
                    <a:pt x="28" y="5"/>
                  </a:lnTo>
                  <a:lnTo>
                    <a:pt x="30" y="4"/>
                  </a:lnTo>
                  <a:lnTo>
                    <a:pt x="32" y="3"/>
                  </a:lnTo>
                  <a:lnTo>
                    <a:pt x="33" y="2"/>
                  </a:lnTo>
                  <a:lnTo>
                    <a:pt x="35" y="2"/>
                  </a:lnTo>
                  <a:lnTo>
                    <a:pt x="36" y="1"/>
                  </a:lnTo>
                  <a:lnTo>
                    <a:pt x="38" y="1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3" y="0"/>
                  </a:lnTo>
                  <a:lnTo>
                    <a:pt x="44" y="0"/>
                  </a:lnTo>
                  <a:lnTo>
                    <a:pt x="46" y="1"/>
                  </a:lnTo>
                  <a:lnTo>
                    <a:pt x="47" y="1"/>
                  </a:lnTo>
                  <a:lnTo>
                    <a:pt x="62" y="7"/>
                  </a:lnTo>
                  <a:lnTo>
                    <a:pt x="64" y="8"/>
                  </a:lnTo>
                  <a:lnTo>
                    <a:pt x="66" y="9"/>
                  </a:lnTo>
                  <a:lnTo>
                    <a:pt x="67" y="10"/>
                  </a:lnTo>
                  <a:lnTo>
                    <a:pt x="69" y="12"/>
                  </a:lnTo>
                  <a:lnTo>
                    <a:pt x="71" y="14"/>
                  </a:lnTo>
                  <a:lnTo>
                    <a:pt x="72" y="16"/>
                  </a:lnTo>
                  <a:lnTo>
                    <a:pt x="73" y="19"/>
                  </a:lnTo>
                  <a:lnTo>
                    <a:pt x="74" y="21"/>
                  </a:lnTo>
                  <a:lnTo>
                    <a:pt x="75" y="24"/>
                  </a:lnTo>
                  <a:lnTo>
                    <a:pt x="75" y="27"/>
                  </a:lnTo>
                  <a:lnTo>
                    <a:pt x="76" y="30"/>
                  </a:lnTo>
                  <a:lnTo>
                    <a:pt x="76" y="33"/>
                  </a:lnTo>
                  <a:lnTo>
                    <a:pt x="76" y="37"/>
                  </a:lnTo>
                  <a:lnTo>
                    <a:pt x="76" y="40"/>
                  </a:lnTo>
                  <a:lnTo>
                    <a:pt x="76" y="44"/>
                  </a:lnTo>
                  <a:lnTo>
                    <a:pt x="76" y="48"/>
                  </a:lnTo>
                  <a:lnTo>
                    <a:pt x="83" y="51"/>
                  </a:lnTo>
                  <a:lnTo>
                    <a:pt x="62" y="69"/>
                  </a:lnTo>
                  <a:lnTo>
                    <a:pt x="52" y="39"/>
                  </a:lnTo>
                  <a:lnTo>
                    <a:pt x="60" y="42"/>
                  </a:lnTo>
                  <a:lnTo>
                    <a:pt x="60" y="36"/>
                  </a:lnTo>
                  <a:lnTo>
                    <a:pt x="61" y="31"/>
                  </a:lnTo>
                  <a:lnTo>
                    <a:pt x="60" y="26"/>
                  </a:lnTo>
                  <a:lnTo>
                    <a:pt x="60" y="22"/>
                  </a:lnTo>
                  <a:lnTo>
                    <a:pt x="59" y="17"/>
                  </a:lnTo>
                  <a:lnTo>
                    <a:pt x="58" y="13"/>
                  </a:lnTo>
                  <a:lnTo>
                    <a:pt x="57" y="12"/>
                  </a:lnTo>
                  <a:lnTo>
                    <a:pt x="56" y="10"/>
                  </a:lnTo>
                  <a:lnTo>
                    <a:pt x="55" y="8"/>
                  </a:lnTo>
                  <a:lnTo>
                    <a:pt x="54" y="7"/>
                  </a:lnTo>
                  <a:lnTo>
                    <a:pt x="51" y="8"/>
                  </a:lnTo>
                  <a:lnTo>
                    <a:pt x="49" y="9"/>
                  </a:lnTo>
                  <a:lnTo>
                    <a:pt x="46" y="10"/>
                  </a:lnTo>
                  <a:lnTo>
                    <a:pt x="43" y="12"/>
                  </a:lnTo>
                  <a:lnTo>
                    <a:pt x="41" y="14"/>
                  </a:lnTo>
                  <a:lnTo>
                    <a:pt x="38" y="16"/>
                  </a:lnTo>
                  <a:lnTo>
                    <a:pt x="35" y="18"/>
                  </a:lnTo>
                  <a:lnTo>
                    <a:pt x="33" y="21"/>
                  </a:lnTo>
                  <a:lnTo>
                    <a:pt x="30" y="24"/>
                  </a:lnTo>
                  <a:lnTo>
                    <a:pt x="28" y="28"/>
                  </a:lnTo>
                  <a:lnTo>
                    <a:pt x="25" y="31"/>
                  </a:lnTo>
                  <a:lnTo>
                    <a:pt x="23" y="35"/>
                  </a:lnTo>
                  <a:lnTo>
                    <a:pt x="21" y="39"/>
                  </a:lnTo>
                  <a:lnTo>
                    <a:pt x="19" y="43"/>
                  </a:lnTo>
                  <a:lnTo>
                    <a:pt x="17" y="48"/>
                  </a:lnTo>
                  <a:lnTo>
                    <a:pt x="15" y="52"/>
                  </a:lnTo>
                  <a:lnTo>
                    <a:pt x="0" y="46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22404" name="Group 68"/>
          <p:cNvGrpSpPr>
            <a:grpSpLocks/>
          </p:cNvGrpSpPr>
          <p:nvPr/>
        </p:nvGrpSpPr>
        <p:grpSpPr bwMode="auto">
          <a:xfrm>
            <a:off x="1606550" y="3268663"/>
            <a:ext cx="225425" cy="123825"/>
            <a:chOff x="1012" y="2059"/>
            <a:chExt cx="142" cy="78"/>
          </a:xfrm>
        </p:grpSpPr>
        <p:sp>
          <p:nvSpPr>
            <p:cNvPr id="1422405" name="Oval 69"/>
            <p:cNvSpPr>
              <a:spLocks noChangeArrowheads="1"/>
            </p:cNvSpPr>
            <p:nvPr/>
          </p:nvSpPr>
          <p:spPr bwMode="auto">
            <a:xfrm rot="1860000">
              <a:off x="1012" y="2059"/>
              <a:ext cx="142" cy="78"/>
            </a:xfrm>
            <a:prstGeom prst="ellipse">
              <a:avLst/>
            </a:prstGeom>
            <a:solidFill>
              <a:srgbClr val="6699F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2406" name="Freeform 70"/>
            <p:cNvSpPr>
              <a:spLocks/>
            </p:cNvSpPr>
            <p:nvPr/>
          </p:nvSpPr>
          <p:spPr bwMode="auto">
            <a:xfrm>
              <a:off x="1039" y="2064"/>
              <a:ext cx="81" cy="73"/>
            </a:xfrm>
            <a:custGeom>
              <a:avLst/>
              <a:gdLst/>
              <a:ahLst/>
              <a:cxnLst>
                <a:cxn ang="0">
                  <a:pos x="3" y="29"/>
                </a:cxn>
                <a:cxn ang="0">
                  <a:pos x="11" y="21"/>
                </a:cxn>
                <a:cxn ang="0">
                  <a:pos x="18" y="13"/>
                </a:cxn>
                <a:cxn ang="0">
                  <a:pos x="26" y="8"/>
                </a:cxn>
                <a:cxn ang="0">
                  <a:pos x="34" y="3"/>
                </a:cxn>
                <a:cxn ang="0">
                  <a:pos x="41" y="1"/>
                </a:cxn>
                <a:cxn ang="0">
                  <a:pos x="48" y="0"/>
                </a:cxn>
                <a:cxn ang="0">
                  <a:pos x="51" y="1"/>
                </a:cxn>
                <a:cxn ang="0">
                  <a:pos x="54" y="2"/>
                </a:cxn>
                <a:cxn ang="0">
                  <a:pos x="57" y="3"/>
                </a:cxn>
                <a:cxn ang="0">
                  <a:pos x="72" y="13"/>
                </a:cxn>
                <a:cxn ang="0">
                  <a:pos x="75" y="17"/>
                </a:cxn>
                <a:cxn ang="0">
                  <a:pos x="77" y="21"/>
                </a:cxn>
                <a:cxn ang="0">
                  <a:pos x="78" y="26"/>
                </a:cxn>
                <a:cxn ang="0">
                  <a:pos x="78" y="31"/>
                </a:cxn>
                <a:cxn ang="0">
                  <a:pos x="78" y="38"/>
                </a:cxn>
                <a:cxn ang="0">
                  <a:pos x="76" y="44"/>
                </a:cxn>
                <a:cxn ang="0">
                  <a:pos x="74" y="51"/>
                </a:cxn>
                <a:cxn ang="0">
                  <a:pos x="80" y="60"/>
                </a:cxn>
                <a:cxn ang="0">
                  <a:pos x="53" y="41"/>
                </a:cxn>
                <a:cxn ang="0">
                  <a:pos x="61" y="41"/>
                </a:cxn>
                <a:cxn ang="0">
                  <a:pos x="64" y="30"/>
                </a:cxn>
                <a:cxn ang="0">
                  <a:pos x="64" y="21"/>
                </a:cxn>
                <a:cxn ang="0">
                  <a:pos x="63" y="13"/>
                </a:cxn>
                <a:cxn ang="0">
                  <a:pos x="59" y="10"/>
                </a:cxn>
                <a:cxn ang="0">
                  <a:pos x="54" y="11"/>
                </a:cxn>
                <a:cxn ang="0">
                  <a:pos x="47" y="13"/>
                </a:cxn>
                <a:cxn ang="0">
                  <a:pos x="41" y="17"/>
                </a:cxn>
                <a:cxn ang="0">
                  <a:pos x="35" y="21"/>
                </a:cxn>
                <a:cxn ang="0">
                  <a:pos x="28" y="27"/>
                </a:cxn>
                <a:cxn ang="0">
                  <a:pos x="22" y="33"/>
                </a:cxn>
                <a:cxn ang="0">
                  <a:pos x="17" y="40"/>
                </a:cxn>
                <a:cxn ang="0">
                  <a:pos x="0" y="34"/>
                </a:cxn>
              </a:cxnLst>
              <a:rect l="0" t="0" r="r" b="b"/>
              <a:pathLst>
                <a:path w="81" h="73">
                  <a:moveTo>
                    <a:pt x="0" y="34"/>
                  </a:moveTo>
                  <a:lnTo>
                    <a:pt x="3" y="29"/>
                  </a:lnTo>
                  <a:lnTo>
                    <a:pt x="7" y="25"/>
                  </a:lnTo>
                  <a:lnTo>
                    <a:pt x="11" y="21"/>
                  </a:lnTo>
                  <a:lnTo>
                    <a:pt x="15" y="17"/>
                  </a:lnTo>
                  <a:lnTo>
                    <a:pt x="18" y="13"/>
                  </a:lnTo>
                  <a:lnTo>
                    <a:pt x="22" y="10"/>
                  </a:lnTo>
                  <a:lnTo>
                    <a:pt x="26" y="8"/>
                  </a:lnTo>
                  <a:lnTo>
                    <a:pt x="30" y="5"/>
                  </a:lnTo>
                  <a:lnTo>
                    <a:pt x="34" y="3"/>
                  </a:lnTo>
                  <a:lnTo>
                    <a:pt x="38" y="2"/>
                  </a:lnTo>
                  <a:lnTo>
                    <a:pt x="41" y="1"/>
                  </a:lnTo>
                  <a:lnTo>
                    <a:pt x="45" y="0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1"/>
                  </a:lnTo>
                  <a:lnTo>
                    <a:pt x="53" y="1"/>
                  </a:lnTo>
                  <a:lnTo>
                    <a:pt x="54" y="2"/>
                  </a:lnTo>
                  <a:lnTo>
                    <a:pt x="56" y="2"/>
                  </a:lnTo>
                  <a:lnTo>
                    <a:pt x="57" y="3"/>
                  </a:lnTo>
                  <a:lnTo>
                    <a:pt x="70" y="12"/>
                  </a:lnTo>
                  <a:lnTo>
                    <a:pt x="72" y="13"/>
                  </a:lnTo>
                  <a:lnTo>
                    <a:pt x="73" y="15"/>
                  </a:lnTo>
                  <a:lnTo>
                    <a:pt x="75" y="17"/>
                  </a:lnTo>
                  <a:lnTo>
                    <a:pt x="76" y="19"/>
                  </a:lnTo>
                  <a:lnTo>
                    <a:pt x="77" y="21"/>
                  </a:lnTo>
                  <a:lnTo>
                    <a:pt x="77" y="23"/>
                  </a:lnTo>
                  <a:lnTo>
                    <a:pt x="78" y="26"/>
                  </a:lnTo>
                  <a:lnTo>
                    <a:pt x="78" y="29"/>
                  </a:lnTo>
                  <a:lnTo>
                    <a:pt x="78" y="31"/>
                  </a:lnTo>
                  <a:lnTo>
                    <a:pt x="78" y="34"/>
                  </a:lnTo>
                  <a:lnTo>
                    <a:pt x="78" y="38"/>
                  </a:lnTo>
                  <a:lnTo>
                    <a:pt x="77" y="41"/>
                  </a:lnTo>
                  <a:lnTo>
                    <a:pt x="76" y="44"/>
                  </a:lnTo>
                  <a:lnTo>
                    <a:pt x="76" y="48"/>
                  </a:lnTo>
                  <a:lnTo>
                    <a:pt x="74" y="51"/>
                  </a:lnTo>
                  <a:lnTo>
                    <a:pt x="73" y="55"/>
                  </a:lnTo>
                  <a:lnTo>
                    <a:pt x="80" y="60"/>
                  </a:lnTo>
                  <a:lnTo>
                    <a:pt x="55" y="72"/>
                  </a:lnTo>
                  <a:lnTo>
                    <a:pt x="53" y="41"/>
                  </a:lnTo>
                  <a:lnTo>
                    <a:pt x="59" y="46"/>
                  </a:lnTo>
                  <a:lnTo>
                    <a:pt x="61" y="41"/>
                  </a:lnTo>
                  <a:lnTo>
                    <a:pt x="63" y="35"/>
                  </a:lnTo>
                  <a:lnTo>
                    <a:pt x="64" y="30"/>
                  </a:lnTo>
                  <a:lnTo>
                    <a:pt x="64" y="25"/>
                  </a:lnTo>
                  <a:lnTo>
                    <a:pt x="64" y="21"/>
                  </a:lnTo>
                  <a:lnTo>
                    <a:pt x="64" y="17"/>
                  </a:lnTo>
                  <a:lnTo>
                    <a:pt x="63" y="13"/>
                  </a:lnTo>
                  <a:lnTo>
                    <a:pt x="62" y="10"/>
                  </a:lnTo>
                  <a:lnTo>
                    <a:pt x="59" y="10"/>
                  </a:lnTo>
                  <a:lnTo>
                    <a:pt x="57" y="10"/>
                  </a:lnTo>
                  <a:lnTo>
                    <a:pt x="54" y="11"/>
                  </a:lnTo>
                  <a:lnTo>
                    <a:pt x="51" y="12"/>
                  </a:lnTo>
                  <a:lnTo>
                    <a:pt x="47" y="13"/>
                  </a:lnTo>
                  <a:lnTo>
                    <a:pt x="44" y="15"/>
                  </a:lnTo>
                  <a:lnTo>
                    <a:pt x="41" y="17"/>
                  </a:lnTo>
                  <a:lnTo>
                    <a:pt x="38" y="19"/>
                  </a:lnTo>
                  <a:lnTo>
                    <a:pt x="35" y="21"/>
                  </a:lnTo>
                  <a:lnTo>
                    <a:pt x="32" y="24"/>
                  </a:lnTo>
                  <a:lnTo>
                    <a:pt x="28" y="27"/>
                  </a:lnTo>
                  <a:lnTo>
                    <a:pt x="25" y="30"/>
                  </a:lnTo>
                  <a:lnTo>
                    <a:pt x="22" y="33"/>
                  </a:lnTo>
                  <a:lnTo>
                    <a:pt x="20" y="36"/>
                  </a:lnTo>
                  <a:lnTo>
                    <a:pt x="17" y="40"/>
                  </a:lnTo>
                  <a:lnTo>
                    <a:pt x="14" y="44"/>
                  </a:lnTo>
                  <a:lnTo>
                    <a:pt x="0" y="34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22407" name="Group 71"/>
          <p:cNvGrpSpPr>
            <a:grpSpLocks/>
          </p:cNvGrpSpPr>
          <p:nvPr/>
        </p:nvGrpSpPr>
        <p:grpSpPr bwMode="auto">
          <a:xfrm>
            <a:off x="1506538" y="3379788"/>
            <a:ext cx="225425" cy="125412"/>
            <a:chOff x="949" y="2129"/>
            <a:chExt cx="142" cy="79"/>
          </a:xfrm>
        </p:grpSpPr>
        <p:sp>
          <p:nvSpPr>
            <p:cNvPr id="1422408" name="Oval 72"/>
            <p:cNvSpPr>
              <a:spLocks noChangeArrowheads="1"/>
            </p:cNvSpPr>
            <p:nvPr/>
          </p:nvSpPr>
          <p:spPr bwMode="auto">
            <a:xfrm rot="1560000">
              <a:off x="949" y="2129"/>
              <a:ext cx="142" cy="78"/>
            </a:xfrm>
            <a:prstGeom prst="ellipse">
              <a:avLst/>
            </a:prstGeom>
            <a:solidFill>
              <a:srgbClr val="FFCC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2409" name="Freeform 73"/>
            <p:cNvSpPr>
              <a:spLocks/>
            </p:cNvSpPr>
            <p:nvPr/>
          </p:nvSpPr>
          <p:spPr bwMode="auto">
            <a:xfrm>
              <a:off x="974" y="2137"/>
              <a:ext cx="83" cy="71"/>
            </a:xfrm>
            <a:custGeom>
              <a:avLst/>
              <a:gdLst/>
              <a:ahLst/>
              <a:cxnLst>
                <a:cxn ang="0">
                  <a:pos x="3" y="33"/>
                </a:cxn>
                <a:cxn ang="0">
                  <a:pos x="10" y="24"/>
                </a:cxn>
                <a:cxn ang="0">
                  <a:pos x="17" y="16"/>
                </a:cxn>
                <a:cxn ang="0">
                  <a:pos x="24" y="9"/>
                </a:cxn>
                <a:cxn ang="0">
                  <a:pos x="31" y="4"/>
                </a:cxn>
                <a:cxn ang="0">
                  <a:pos x="39" y="1"/>
                </a:cxn>
                <a:cxn ang="0">
                  <a:pos x="44" y="0"/>
                </a:cxn>
                <a:cxn ang="0">
                  <a:pos x="47" y="0"/>
                </a:cxn>
                <a:cxn ang="0">
                  <a:pos x="50" y="0"/>
                </a:cxn>
                <a:cxn ang="0">
                  <a:pos x="53" y="1"/>
                </a:cxn>
                <a:cxn ang="0">
                  <a:pos x="68" y="10"/>
                </a:cxn>
                <a:cxn ang="0">
                  <a:pos x="71" y="12"/>
                </a:cxn>
                <a:cxn ang="0">
                  <a:pos x="74" y="16"/>
                </a:cxn>
                <a:cxn ang="0">
                  <a:pos x="76" y="20"/>
                </a:cxn>
                <a:cxn ang="0">
                  <a:pos x="78" y="25"/>
                </a:cxn>
                <a:cxn ang="0">
                  <a:pos x="78" y="31"/>
                </a:cxn>
                <a:cxn ang="0">
                  <a:pos x="78" y="38"/>
                </a:cxn>
                <a:cxn ang="0">
                  <a:pos x="77" y="45"/>
                </a:cxn>
                <a:cxn ang="0">
                  <a:pos x="75" y="52"/>
                </a:cxn>
                <a:cxn ang="0">
                  <a:pos x="58" y="70"/>
                </a:cxn>
                <a:cxn ang="0">
                  <a:pos x="60" y="44"/>
                </a:cxn>
                <a:cxn ang="0">
                  <a:pos x="62" y="38"/>
                </a:cxn>
                <a:cxn ang="0">
                  <a:pos x="63" y="28"/>
                </a:cxn>
                <a:cxn ang="0">
                  <a:pos x="63" y="19"/>
                </a:cxn>
                <a:cxn ang="0">
                  <a:pos x="61" y="11"/>
                </a:cxn>
                <a:cxn ang="0">
                  <a:pos x="57" y="8"/>
                </a:cxn>
                <a:cxn ang="0">
                  <a:pos x="51" y="10"/>
                </a:cxn>
                <a:cxn ang="0">
                  <a:pos x="45" y="12"/>
                </a:cxn>
                <a:cxn ang="0">
                  <a:pos x="39" y="16"/>
                </a:cxn>
                <a:cxn ang="0">
                  <a:pos x="33" y="21"/>
                </a:cxn>
                <a:cxn ang="0">
                  <a:pos x="28" y="28"/>
                </a:cxn>
                <a:cxn ang="0">
                  <a:pos x="22" y="34"/>
                </a:cxn>
                <a:cxn ang="0">
                  <a:pos x="17" y="42"/>
                </a:cxn>
                <a:cxn ang="0">
                  <a:pos x="0" y="38"/>
                </a:cxn>
              </a:cxnLst>
              <a:rect l="0" t="0" r="r" b="b"/>
              <a:pathLst>
                <a:path w="83" h="71">
                  <a:moveTo>
                    <a:pt x="0" y="38"/>
                  </a:moveTo>
                  <a:lnTo>
                    <a:pt x="3" y="33"/>
                  </a:lnTo>
                  <a:lnTo>
                    <a:pt x="6" y="28"/>
                  </a:lnTo>
                  <a:lnTo>
                    <a:pt x="10" y="24"/>
                  </a:lnTo>
                  <a:lnTo>
                    <a:pt x="13" y="20"/>
                  </a:lnTo>
                  <a:lnTo>
                    <a:pt x="17" y="16"/>
                  </a:lnTo>
                  <a:lnTo>
                    <a:pt x="20" y="12"/>
                  </a:lnTo>
                  <a:lnTo>
                    <a:pt x="24" y="9"/>
                  </a:lnTo>
                  <a:lnTo>
                    <a:pt x="28" y="7"/>
                  </a:lnTo>
                  <a:lnTo>
                    <a:pt x="31" y="4"/>
                  </a:lnTo>
                  <a:lnTo>
                    <a:pt x="35" y="3"/>
                  </a:lnTo>
                  <a:lnTo>
                    <a:pt x="39" y="1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5" y="0"/>
                  </a:lnTo>
                  <a:lnTo>
                    <a:pt x="47" y="0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1"/>
                  </a:lnTo>
                  <a:lnTo>
                    <a:pt x="53" y="1"/>
                  </a:lnTo>
                  <a:lnTo>
                    <a:pt x="54" y="2"/>
                  </a:lnTo>
                  <a:lnTo>
                    <a:pt x="68" y="10"/>
                  </a:lnTo>
                  <a:lnTo>
                    <a:pt x="70" y="11"/>
                  </a:lnTo>
                  <a:lnTo>
                    <a:pt x="71" y="12"/>
                  </a:lnTo>
                  <a:lnTo>
                    <a:pt x="73" y="14"/>
                  </a:lnTo>
                  <a:lnTo>
                    <a:pt x="74" y="16"/>
                  </a:lnTo>
                  <a:lnTo>
                    <a:pt x="75" y="18"/>
                  </a:lnTo>
                  <a:lnTo>
                    <a:pt x="76" y="20"/>
                  </a:lnTo>
                  <a:lnTo>
                    <a:pt x="77" y="23"/>
                  </a:lnTo>
                  <a:lnTo>
                    <a:pt x="78" y="25"/>
                  </a:lnTo>
                  <a:lnTo>
                    <a:pt x="78" y="28"/>
                  </a:lnTo>
                  <a:lnTo>
                    <a:pt x="78" y="31"/>
                  </a:lnTo>
                  <a:lnTo>
                    <a:pt x="78" y="34"/>
                  </a:lnTo>
                  <a:lnTo>
                    <a:pt x="78" y="38"/>
                  </a:lnTo>
                  <a:lnTo>
                    <a:pt x="77" y="41"/>
                  </a:lnTo>
                  <a:lnTo>
                    <a:pt x="77" y="45"/>
                  </a:lnTo>
                  <a:lnTo>
                    <a:pt x="76" y="48"/>
                  </a:lnTo>
                  <a:lnTo>
                    <a:pt x="75" y="52"/>
                  </a:lnTo>
                  <a:lnTo>
                    <a:pt x="82" y="56"/>
                  </a:lnTo>
                  <a:lnTo>
                    <a:pt x="58" y="70"/>
                  </a:lnTo>
                  <a:lnTo>
                    <a:pt x="53" y="40"/>
                  </a:lnTo>
                  <a:lnTo>
                    <a:pt x="60" y="44"/>
                  </a:lnTo>
                  <a:lnTo>
                    <a:pt x="61" y="41"/>
                  </a:lnTo>
                  <a:lnTo>
                    <a:pt x="62" y="38"/>
                  </a:lnTo>
                  <a:lnTo>
                    <a:pt x="63" y="33"/>
                  </a:lnTo>
                  <a:lnTo>
                    <a:pt x="63" y="28"/>
                  </a:lnTo>
                  <a:lnTo>
                    <a:pt x="63" y="23"/>
                  </a:lnTo>
                  <a:lnTo>
                    <a:pt x="63" y="19"/>
                  </a:lnTo>
                  <a:lnTo>
                    <a:pt x="62" y="15"/>
                  </a:lnTo>
                  <a:lnTo>
                    <a:pt x="61" y="11"/>
                  </a:lnTo>
                  <a:lnTo>
                    <a:pt x="60" y="8"/>
                  </a:lnTo>
                  <a:lnTo>
                    <a:pt x="57" y="8"/>
                  </a:lnTo>
                  <a:lnTo>
                    <a:pt x="54" y="9"/>
                  </a:lnTo>
                  <a:lnTo>
                    <a:pt x="51" y="10"/>
                  </a:lnTo>
                  <a:lnTo>
                    <a:pt x="48" y="11"/>
                  </a:lnTo>
                  <a:lnTo>
                    <a:pt x="45" y="12"/>
                  </a:lnTo>
                  <a:lnTo>
                    <a:pt x="42" y="14"/>
                  </a:lnTo>
                  <a:lnTo>
                    <a:pt x="39" y="16"/>
                  </a:lnTo>
                  <a:lnTo>
                    <a:pt x="36" y="19"/>
                  </a:lnTo>
                  <a:lnTo>
                    <a:pt x="33" y="21"/>
                  </a:lnTo>
                  <a:lnTo>
                    <a:pt x="31" y="24"/>
                  </a:lnTo>
                  <a:lnTo>
                    <a:pt x="28" y="28"/>
                  </a:lnTo>
                  <a:lnTo>
                    <a:pt x="25" y="31"/>
                  </a:lnTo>
                  <a:lnTo>
                    <a:pt x="22" y="34"/>
                  </a:lnTo>
                  <a:lnTo>
                    <a:pt x="20" y="38"/>
                  </a:lnTo>
                  <a:lnTo>
                    <a:pt x="17" y="42"/>
                  </a:lnTo>
                  <a:lnTo>
                    <a:pt x="15" y="46"/>
                  </a:lnTo>
                  <a:lnTo>
                    <a:pt x="0" y="38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22410" name="Group 74"/>
          <p:cNvGrpSpPr>
            <a:grpSpLocks/>
          </p:cNvGrpSpPr>
          <p:nvPr/>
        </p:nvGrpSpPr>
        <p:grpSpPr bwMode="auto">
          <a:xfrm>
            <a:off x="1392238" y="2781300"/>
            <a:ext cx="225425" cy="133350"/>
            <a:chOff x="877" y="1752"/>
            <a:chExt cx="142" cy="84"/>
          </a:xfrm>
        </p:grpSpPr>
        <p:sp>
          <p:nvSpPr>
            <p:cNvPr id="1422411" name="Oval 75"/>
            <p:cNvSpPr>
              <a:spLocks noChangeArrowheads="1"/>
            </p:cNvSpPr>
            <p:nvPr/>
          </p:nvSpPr>
          <p:spPr bwMode="auto">
            <a:xfrm rot="18960000">
              <a:off x="877" y="1752"/>
              <a:ext cx="142" cy="78"/>
            </a:xfrm>
            <a:prstGeom prst="ellipse">
              <a:avLst/>
            </a:prstGeom>
            <a:solidFill>
              <a:srgbClr val="FFCC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2412" name="Freeform 76"/>
            <p:cNvSpPr>
              <a:spLocks/>
            </p:cNvSpPr>
            <p:nvPr/>
          </p:nvSpPr>
          <p:spPr bwMode="auto">
            <a:xfrm>
              <a:off x="917" y="1758"/>
              <a:ext cx="73" cy="78"/>
            </a:xfrm>
            <a:custGeom>
              <a:avLst/>
              <a:gdLst/>
              <a:ahLst/>
              <a:cxnLst>
                <a:cxn ang="0">
                  <a:pos x="19" y="72"/>
                </a:cxn>
                <a:cxn ang="0">
                  <a:pos x="12" y="63"/>
                </a:cxn>
                <a:cxn ang="0">
                  <a:pos x="7" y="54"/>
                </a:cxn>
                <a:cxn ang="0">
                  <a:pos x="3" y="45"/>
                </a:cxn>
                <a:cxn ang="0">
                  <a:pos x="1" y="37"/>
                </a:cxn>
                <a:cxn ang="0">
                  <a:pos x="0" y="29"/>
                </a:cxn>
                <a:cxn ang="0">
                  <a:pos x="1" y="22"/>
                </a:cxn>
                <a:cxn ang="0">
                  <a:pos x="4" y="17"/>
                </a:cxn>
                <a:cxn ang="0">
                  <a:pos x="18" y="4"/>
                </a:cxn>
                <a:cxn ang="0">
                  <a:pos x="22" y="2"/>
                </a:cxn>
                <a:cxn ang="0">
                  <a:pos x="26" y="0"/>
                </a:cxn>
                <a:cxn ang="0">
                  <a:pos x="31" y="0"/>
                </a:cxn>
                <a:cxn ang="0">
                  <a:pos x="36" y="0"/>
                </a:cxn>
                <a:cxn ang="0">
                  <a:pos x="42" y="1"/>
                </a:cxn>
                <a:cxn ang="0">
                  <a:pos x="48" y="4"/>
                </a:cxn>
                <a:cxn ang="0">
                  <a:pos x="54" y="7"/>
                </a:cxn>
                <a:cxn ang="0">
                  <a:pos x="60" y="11"/>
                </a:cxn>
                <a:cxn ang="0">
                  <a:pos x="72" y="33"/>
                </a:cxn>
                <a:cxn ang="0">
                  <a:pos x="48" y="22"/>
                </a:cxn>
                <a:cxn ang="0">
                  <a:pos x="38" y="16"/>
                </a:cxn>
                <a:cxn ang="0">
                  <a:pos x="30" y="12"/>
                </a:cxn>
                <a:cxn ang="0">
                  <a:pos x="23" y="11"/>
                </a:cxn>
                <a:cxn ang="0">
                  <a:pos x="19" y="10"/>
                </a:cxn>
                <a:cxn ang="0">
                  <a:pos x="16" y="11"/>
                </a:cxn>
                <a:cxn ang="0">
                  <a:pos x="13" y="14"/>
                </a:cxn>
                <a:cxn ang="0">
                  <a:pos x="13" y="20"/>
                </a:cxn>
                <a:cxn ang="0">
                  <a:pos x="13" y="26"/>
                </a:cxn>
                <a:cxn ang="0">
                  <a:pos x="15" y="33"/>
                </a:cxn>
                <a:cxn ang="0">
                  <a:pos x="18" y="40"/>
                </a:cxn>
                <a:cxn ang="0">
                  <a:pos x="22" y="48"/>
                </a:cxn>
                <a:cxn ang="0">
                  <a:pos x="26" y="55"/>
                </a:cxn>
                <a:cxn ang="0">
                  <a:pos x="32" y="63"/>
                </a:cxn>
                <a:cxn ang="0">
                  <a:pos x="23" y="77"/>
                </a:cxn>
              </a:cxnLst>
              <a:rect l="0" t="0" r="r" b="b"/>
              <a:pathLst>
                <a:path w="73" h="78">
                  <a:moveTo>
                    <a:pt x="23" y="77"/>
                  </a:moveTo>
                  <a:lnTo>
                    <a:pt x="19" y="72"/>
                  </a:lnTo>
                  <a:lnTo>
                    <a:pt x="15" y="68"/>
                  </a:lnTo>
                  <a:lnTo>
                    <a:pt x="12" y="63"/>
                  </a:lnTo>
                  <a:lnTo>
                    <a:pt x="9" y="59"/>
                  </a:lnTo>
                  <a:lnTo>
                    <a:pt x="7" y="54"/>
                  </a:lnTo>
                  <a:lnTo>
                    <a:pt x="5" y="49"/>
                  </a:lnTo>
                  <a:lnTo>
                    <a:pt x="3" y="45"/>
                  </a:lnTo>
                  <a:lnTo>
                    <a:pt x="2" y="41"/>
                  </a:lnTo>
                  <a:lnTo>
                    <a:pt x="1" y="37"/>
                  </a:lnTo>
                  <a:lnTo>
                    <a:pt x="0" y="33"/>
                  </a:lnTo>
                  <a:lnTo>
                    <a:pt x="0" y="29"/>
                  </a:lnTo>
                  <a:lnTo>
                    <a:pt x="0" y="26"/>
                  </a:lnTo>
                  <a:lnTo>
                    <a:pt x="1" y="22"/>
                  </a:lnTo>
                  <a:lnTo>
                    <a:pt x="2" y="20"/>
                  </a:lnTo>
                  <a:lnTo>
                    <a:pt x="4" y="17"/>
                  </a:lnTo>
                  <a:lnTo>
                    <a:pt x="6" y="15"/>
                  </a:lnTo>
                  <a:lnTo>
                    <a:pt x="18" y="4"/>
                  </a:lnTo>
                  <a:lnTo>
                    <a:pt x="20" y="3"/>
                  </a:lnTo>
                  <a:lnTo>
                    <a:pt x="22" y="2"/>
                  </a:lnTo>
                  <a:lnTo>
                    <a:pt x="24" y="1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31" y="0"/>
                  </a:lnTo>
                  <a:lnTo>
                    <a:pt x="33" y="0"/>
                  </a:lnTo>
                  <a:lnTo>
                    <a:pt x="36" y="0"/>
                  </a:lnTo>
                  <a:lnTo>
                    <a:pt x="39" y="1"/>
                  </a:lnTo>
                  <a:lnTo>
                    <a:pt x="42" y="1"/>
                  </a:lnTo>
                  <a:lnTo>
                    <a:pt x="45" y="2"/>
                  </a:lnTo>
                  <a:lnTo>
                    <a:pt x="48" y="4"/>
                  </a:lnTo>
                  <a:lnTo>
                    <a:pt x="51" y="5"/>
                  </a:lnTo>
                  <a:lnTo>
                    <a:pt x="54" y="7"/>
                  </a:lnTo>
                  <a:lnTo>
                    <a:pt x="57" y="9"/>
                  </a:lnTo>
                  <a:lnTo>
                    <a:pt x="60" y="11"/>
                  </a:lnTo>
                  <a:lnTo>
                    <a:pt x="67" y="6"/>
                  </a:lnTo>
                  <a:lnTo>
                    <a:pt x="72" y="33"/>
                  </a:lnTo>
                  <a:lnTo>
                    <a:pt x="42" y="28"/>
                  </a:lnTo>
                  <a:lnTo>
                    <a:pt x="48" y="22"/>
                  </a:lnTo>
                  <a:lnTo>
                    <a:pt x="43" y="19"/>
                  </a:lnTo>
                  <a:lnTo>
                    <a:pt x="38" y="16"/>
                  </a:lnTo>
                  <a:lnTo>
                    <a:pt x="34" y="14"/>
                  </a:lnTo>
                  <a:lnTo>
                    <a:pt x="30" y="12"/>
                  </a:lnTo>
                  <a:lnTo>
                    <a:pt x="25" y="11"/>
                  </a:lnTo>
                  <a:lnTo>
                    <a:pt x="23" y="11"/>
                  </a:lnTo>
                  <a:lnTo>
                    <a:pt x="21" y="11"/>
                  </a:lnTo>
                  <a:lnTo>
                    <a:pt x="19" y="10"/>
                  </a:lnTo>
                  <a:lnTo>
                    <a:pt x="18" y="11"/>
                  </a:lnTo>
                  <a:lnTo>
                    <a:pt x="16" y="11"/>
                  </a:lnTo>
                  <a:lnTo>
                    <a:pt x="14" y="11"/>
                  </a:lnTo>
                  <a:lnTo>
                    <a:pt x="13" y="14"/>
                  </a:lnTo>
                  <a:lnTo>
                    <a:pt x="13" y="17"/>
                  </a:lnTo>
                  <a:lnTo>
                    <a:pt x="13" y="20"/>
                  </a:lnTo>
                  <a:lnTo>
                    <a:pt x="13" y="23"/>
                  </a:lnTo>
                  <a:lnTo>
                    <a:pt x="13" y="26"/>
                  </a:lnTo>
                  <a:lnTo>
                    <a:pt x="14" y="30"/>
                  </a:lnTo>
                  <a:lnTo>
                    <a:pt x="15" y="33"/>
                  </a:lnTo>
                  <a:lnTo>
                    <a:pt x="16" y="37"/>
                  </a:lnTo>
                  <a:lnTo>
                    <a:pt x="18" y="40"/>
                  </a:lnTo>
                  <a:lnTo>
                    <a:pt x="20" y="44"/>
                  </a:lnTo>
                  <a:lnTo>
                    <a:pt x="22" y="48"/>
                  </a:lnTo>
                  <a:lnTo>
                    <a:pt x="24" y="51"/>
                  </a:lnTo>
                  <a:lnTo>
                    <a:pt x="26" y="55"/>
                  </a:lnTo>
                  <a:lnTo>
                    <a:pt x="29" y="59"/>
                  </a:lnTo>
                  <a:lnTo>
                    <a:pt x="32" y="63"/>
                  </a:lnTo>
                  <a:lnTo>
                    <a:pt x="35" y="66"/>
                  </a:lnTo>
                  <a:lnTo>
                    <a:pt x="23" y="77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22413" name="Group 77"/>
          <p:cNvGrpSpPr>
            <a:grpSpLocks/>
          </p:cNvGrpSpPr>
          <p:nvPr/>
        </p:nvGrpSpPr>
        <p:grpSpPr bwMode="auto">
          <a:xfrm>
            <a:off x="1544638" y="2828925"/>
            <a:ext cx="225425" cy="130175"/>
            <a:chOff x="973" y="1782"/>
            <a:chExt cx="142" cy="82"/>
          </a:xfrm>
        </p:grpSpPr>
        <p:sp>
          <p:nvSpPr>
            <p:cNvPr id="1422414" name="Oval 78"/>
            <p:cNvSpPr>
              <a:spLocks noChangeArrowheads="1"/>
            </p:cNvSpPr>
            <p:nvPr/>
          </p:nvSpPr>
          <p:spPr bwMode="auto">
            <a:xfrm rot="18900000">
              <a:off x="973" y="1782"/>
              <a:ext cx="142" cy="78"/>
            </a:xfrm>
            <a:prstGeom prst="ellipse">
              <a:avLst/>
            </a:prstGeom>
            <a:solidFill>
              <a:srgbClr val="6699F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2415" name="Freeform 79"/>
            <p:cNvSpPr>
              <a:spLocks/>
            </p:cNvSpPr>
            <p:nvPr/>
          </p:nvSpPr>
          <p:spPr bwMode="auto">
            <a:xfrm>
              <a:off x="1010" y="1786"/>
              <a:ext cx="73" cy="78"/>
            </a:xfrm>
            <a:custGeom>
              <a:avLst/>
              <a:gdLst/>
              <a:ahLst/>
              <a:cxnLst>
                <a:cxn ang="0">
                  <a:pos x="20" y="73"/>
                </a:cxn>
                <a:cxn ang="0">
                  <a:pos x="13" y="64"/>
                </a:cxn>
                <a:cxn ang="0">
                  <a:pos x="8" y="55"/>
                </a:cxn>
                <a:cxn ang="0">
                  <a:pos x="4" y="46"/>
                </a:cxn>
                <a:cxn ang="0">
                  <a:pos x="1" y="37"/>
                </a:cxn>
                <a:cxn ang="0">
                  <a:pos x="0" y="30"/>
                </a:cxn>
                <a:cxn ang="0">
                  <a:pos x="1" y="23"/>
                </a:cxn>
                <a:cxn ang="0">
                  <a:pos x="4" y="17"/>
                </a:cxn>
                <a:cxn ang="0">
                  <a:pos x="18" y="4"/>
                </a:cxn>
                <a:cxn ang="0">
                  <a:pos x="21" y="2"/>
                </a:cxn>
                <a:cxn ang="0">
                  <a:pos x="26" y="0"/>
                </a:cxn>
                <a:cxn ang="0">
                  <a:pos x="30" y="0"/>
                </a:cxn>
                <a:cxn ang="0">
                  <a:pos x="36" y="0"/>
                </a:cxn>
                <a:cxn ang="0">
                  <a:pos x="41" y="1"/>
                </a:cxn>
                <a:cxn ang="0">
                  <a:pos x="47" y="4"/>
                </a:cxn>
                <a:cxn ang="0">
                  <a:pos x="54" y="7"/>
                </a:cxn>
                <a:cxn ang="0">
                  <a:pos x="60" y="11"/>
                </a:cxn>
                <a:cxn ang="0">
                  <a:pos x="72" y="32"/>
                </a:cxn>
                <a:cxn ang="0">
                  <a:pos x="48" y="22"/>
                </a:cxn>
                <a:cxn ang="0">
                  <a:pos x="38" y="16"/>
                </a:cxn>
                <a:cxn ang="0">
                  <a:pos x="29" y="12"/>
                </a:cxn>
                <a:cxn ang="0">
                  <a:pos x="22" y="11"/>
                </a:cxn>
                <a:cxn ang="0">
                  <a:pos x="19" y="10"/>
                </a:cxn>
                <a:cxn ang="0">
                  <a:pos x="15" y="11"/>
                </a:cxn>
                <a:cxn ang="0">
                  <a:pos x="12" y="14"/>
                </a:cxn>
                <a:cxn ang="0">
                  <a:pos x="12" y="20"/>
                </a:cxn>
                <a:cxn ang="0">
                  <a:pos x="13" y="26"/>
                </a:cxn>
                <a:cxn ang="0">
                  <a:pos x="15" y="33"/>
                </a:cxn>
                <a:cxn ang="0">
                  <a:pos x="18" y="40"/>
                </a:cxn>
                <a:cxn ang="0">
                  <a:pos x="22" y="48"/>
                </a:cxn>
                <a:cxn ang="0">
                  <a:pos x="27" y="55"/>
                </a:cxn>
                <a:cxn ang="0">
                  <a:pos x="33" y="63"/>
                </a:cxn>
                <a:cxn ang="0">
                  <a:pos x="24" y="77"/>
                </a:cxn>
              </a:cxnLst>
              <a:rect l="0" t="0" r="r" b="b"/>
              <a:pathLst>
                <a:path w="73" h="78">
                  <a:moveTo>
                    <a:pt x="24" y="77"/>
                  </a:moveTo>
                  <a:lnTo>
                    <a:pt x="20" y="73"/>
                  </a:lnTo>
                  <a:lnTo>
                    <a:pt x="16" y="68"/>
                  </a:lnTo>
                  <a:lnTo>
                    <a:pt x="13" y="64"/>
                  </a:lnTo>
                  <a:lnTo>
                    <a:pt x="10" y="59"/>
                  </a:lnTo>
                  <a:lnTo>
                    <a:pt x="8" y="55"/>
                  </a:lnTo>
                  <a:lnTo>
                    <a:pt x="6" y="50"/>
                  </a:lnTo>
                  <a:lnTo>
                    <a:pt x="4" y="46"/>
                  </a:lnTo>
                  <a:lnTo>
                    <a:pt x="2" y="42"/>
                  </a:lnTo>
                  <a:lnTo>
                    <a:pt x="1" y="37"/>
                  </a:lnTo>
                  <a:lnTo>
                    <a:pt x="1" y="33"/>
                  </a:lnTo>
                  <a:lnTo>
                    <a:pt x="0" y="30"/>
                  </a:lnTo>
                  <a:lnTo>
                    <a:pt x="1" y="26"/>
                  </a:lnTo>
                  <a:lnTo>
                    <a:pt x="1" y="23"/>
                  </a:lnTo>
                  <a:lnTo>
                    <a:pt x="2" y="20"/>
                  </a:lnTo>
                  <a:lnTo>
                    <a:pt x="4" y="17"/>
                  </a:lnTo>
                  <a:lnTo>
                    <a:pt x="6" y="15"/>
                  </a:lnTo>
                  <a:lnTo>
                    <a:pt x="18" y="4"/>
                  </a:lnTo>
                  <a:lnTo>
                    <a:pt x="20" y="3"/>
                  </a:lnTo>
                  <a:lnTo>
                    <a:pt x="21" y="2"/>
                  </a:lnTo>
                  <a:lnTo>
                    <a:pt x="23" y="1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33" y="0"/>
                  </a:lnTo>
                  <a:lnTo>
                    <a:pt x="36" y="0"/>
                  </a:lnTo>
                  <a:lnTo>
                    <a:pt x="38" y="1"/>
                  </a:lnTo>
                  <a:lnTo>
                    <a:pt x="41" y="1"/>
                  </a:lnTo>
                  <a:lnTo>
                    <a:pt x="44" y="2"/>
                  </a:lnTo>
                  <a:lnTo>
                    <a:pt x="47" y="4"/>
                  </a:lnTo>
                  <a:lnTo>
                    <a:pt x="51" y="5"/>
                  </a:lnTo>
                  <a:lnTo>
                    <a:pt x="54" y="7"/>
                  </a:lnTo>
                  <a:lnTo>
                    <a:pt x="57" y="9"/>
                  </a:lnTo>
                  <a:lnTo>
                    <a:pt x="60" y="11"/>
                  </a:lnTo>
                  <a:lnTo>
                    <a:pt x="66" y="5"/>
                  </a:lnTo>
                  <a:lnTo>
                    <a:pt x="72" y="32"/>
                  </a:lnTo>
                  <a:lnTo>
                    <a:pt x="42" y="28"/>
                  </a:lnTo>
                  <a:lnTo>
                    <a:pt x="48" y="22"/>
                  </a:lnTo>
                  <a:lnTo>
                    <a:pt x="43" y="19"/>
                  </a:lnTo>
                  <a:lnTo>
                    <a:pt x="38" y="16"/>
                  </a:lnTo>
                  <a:lnTo>
                    <a:pt x="34" y="14"/>
                  </a:lnTo>
                  <a:lnTo>
                    <a:pt x="29" y="12"/>
                  </a:lnTo>
                  <a:lnTo>
                    <a:pt x="25" y="11"/>
                  </a:lnTo>
                  <a:lnTo>
                    <a:pt x="22" y="11"/>
                  </a:lnTo>
                  <a:lnTo>
                    <a:pt x="20" y="11"/>
                  </a:lnTo>
                  <a:lnTo>
                    <a:pt x="19" y="10"/>
                  </a:lnTo>
                  <a:lnTo>
                    <a:pt x="16" y="11"/>
                  </a:lnTo>
                  <a:lnTo>
                    <a:pt x="15" y="11"/>
                  </a:lnTo>
                  <a:lnTo>
                    <a:pt x="13" y="11"/>
                  </a:lnTo>
                  <a:lnTo>
                    <a:pt x="12" y="14"/>
                  </a:lnTo>
                  <a:lnTo>
                    <a:pt x="12" y="17"/>
                  </a:lnTo>
                  <a:lnTo>
                    <a:pt x="12" y="20"/>
                  </a:lnTo>
                  <a:lnTo>
                    <a:pt x="13" y="23"/>
                  </a:lnTo>
                  <a:lnTo>
                    <a:pt x="13" y="26"/>
                  </a:lnTo>
                  <a:lnTo>
                    <a:pt x="14" y="30"/>
                  </a:lnTo>
                  <a:lnTo>
                    <a:pt x="15" y="33"/>
                  </a:lnTo>
                  <a:lnTo>
                    <a:pt x="17" y="37"/>
                  </a:lnTo>
                  <a:lnTo>
                    <a:pt x="18" y="40"/>
                  </a:lnTo>
                  <a:lnTo>
                    <a:pt x="20" y="44"/>
                  </a:lnTo>
                  <a:lnTo>
                    <a:pt x="22" y="48"/>
                  </a:lnTo>
                  <a:lnTo>
                    <a:pt x="25" y="51"/>
                  </a:lnTo>
                  <a:lnTo>
                    <a:pt x="27" y="55"/>
                  </a:lnTo>
                  <a:lnTo>
                    <a:pt x="30" y="59"/>
                  </a:lnTo>
                  <a:lnTo>
                    <a:pt x="33" y="63"/>
                  </a:lnTo>
                  <a:lnTo>
                    <a:pt x="36" y="66"/>
                  </a:lnTo>
                  <a:lnTo>
                    <a:pt x="24" y="77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22416" name="Group 80"/>
          <p:cNvGrpSpPr>
            <a:grpSpLocks/>
          </p:cNvGrpSpPr>
          <p:nvPr/>
        </p:nvGrpSpPr>
        <p:grpSpPr bwMode="auto">
          <a:xfrm>
            <a:off x="6867525" y="3213100"/>
            <a:ext cx="125413" cy="225425"/>
            <a:chOff x="4326" y="2024"/>
            <a:chExt cx="79" cy="142"/>
          </a:xfrm>
        </p:grpSpPr>
        <p:sp>
          <p:nvSpPr>
            <p:cNvPr id="1422417" name="Oval 81"/>
            <p:cNvSpPr>
              <a:spLocks noChangeArrowheads="1"/>
            </p:cNvSpPr>
            <p:nvPr/>
          </p:nvSpPr>
          <p:spPr bwMode="auto">
            <a:xfrm rot="18720000">
              <a:off x="4294" y="2056"/>
              <a:ext cx="142" cy="78"/>
            </a:xfrm>
            <a:prstGeom prst="ellipse">
              <a:avLst/>
            </a:prstGeom>
            <a:solidFill>
              <a:srgbClr val="6699F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2418" name="Freeform 82"/>
            <p:cNvSpPr>
              <a:spLocks/>
            </p:cNvSpPr>
            <p:nvPr/>
          </p:nvSpPr>
          <p:spPr bwMode="auto">
            <a:xfrm>
              <a:off x="4332" y="2058"/>
              <a:ext cx="73" cy="79"/>
            </a:xfrm>
            <a:custGeom>
              <a:avLst/>
              <a:gdLst/>
              <a:ahLst/>
              <a:cxnLst>
                <a:cxn ang="0">
                  <a:pos x="22" y="74"/>
                </a:cxn>
                <a:cxn ang="0">
                  <a:pos x="15" y="65"/>
                </a:cxn>
                <a:cxn ang="0">
                  <a:pos x="8" y="56"/>
                </a:cxn>
                <a:cxn ang="0">
                  <a:pos x="4" y="48"/>
                </a:cxn>
                <a:cxn ang="0">
                  <a:pos x="1" y="39"/>
                </a:cxn>
                <a:cxn ang="0">
                  <a:pos x="0" y="32"/>
                </a:cxn>
                <a:cxn ang="0">
                  <a:pos x="1" y="25"/>
                </a:cxn>
                <a:cxn ang="0">
                  <a:pos x="3" y="19"/>
                </a:cxn>
                <a:cxn ang="0">
                  <a:pos x="5" y="17"/>
                </a:cxn>
                <a:cxn ang="0">
                  <a:pos x="18" y="4"/>
                </a:cxn>
                <a:cxn ang="0">
                  <a:pos x="21" y="2"/>
                </a:cxn>
                <a:cxn ang="0">
                  <a:pos x="26" y="0"/>
                </a:cxn>
                <a:cxn ang="0">
                  <a:pos x="31" y="0"/>
                </a:cxn>
                <a:cxn ang="0">
                  <a:pos x="37" y="1"/>
                </a:cxn>
                <a:cxn ang="0">
                  <a:pos x="43" y="2"/>
                </a:cxn>
                <a:cxn ang="0">
                  <a:pos x="49" y="5"/>
                </a:cxn>
                <a:cxn ang="0">
                  <a:pos x="56" y="8"/>
                </a:cxn>
                <a:cxn ang="0">
                  <a:pos x="65" y="4"/>
                </a:cxn>
                <a:cxn ang="0">
                  <a:pos x="41" y="28"/>
                </a:cxn>
                <a:cxn ang="0">
                  <a:pos x="42" y="19"/>
                </a:cxn>
                <a:cxn ang="0">
                  <a:pos x="33" y="15"/>
                </a:cxn>
                <a:cxn ang="0">
                  <a:pos x="26" y="13"/>
                </a:cxn>
                <a:cxn ang="0">
                  <a:pos x="21" y="12"/>
                </a:cxn>
                <a:cxn ang="0">
                  <a:pos x="17" y="12"/>
                </a:cxn>
                <a:cxn ang="0">
                  <a:pos x="14" y="12"/>
                </a:cxn>
                <a:cxn ang="0">
                  <a:pos x="12" y="16"/>
                </a:cxn>
                <a:cxn ang="0">
                  <a:pos x="12" y="22"/>
                </a:cxn>
                <a:cxn ang="0">
                  <a:pos x="13" y="28"/>
                </a:cxn>
                <a:cxn ang="0">
                  <a:pos x="15" y="35"/>
                </a:cxn>
                <a:cxn ang="0">
                  <a:pos x="18" y="42"/>
                </a:cxn>
                <a:cxn ang="0">
                  <a:pos x="23" y="49"/>
                </a:cxn>
                <a:cxn ang="0">
                  <a:pos x="28" y="57"/>
                </a:cxn>
                <a:cxn ang="0">
                  <a:pos x="34" y="64"/>
                </a:cxn>
                <a:cxn ang="0">
                  <a:pos x="26" y="78"/>
                </a:cxn>
              </a:cxnLst>
              <a:rect l="0" t="0" r="r" b="b"/>
              <a:pathLst>
                <a:path w="73" h="79">
                  <a:moveTo>
                    <a:pt x="26" y="78"/>
                  </a:moveTo>
                  <a:lnTo>
                    <a:pt x="22" y="74"/>
                  </a:lnTo>
                  <a:lnTo>
                    <a:pt x="18" y="70"/>
                  </a:lnTo>
                  <a:lnTo>
                    <a:pt x="15" y="65"/>
                  </a:lnTo>
                  <a:lnTo>
                    <a:pt x="11" y="61"/>
                  </a:lnTo>
                  <a:lnTo>
                    <a:pt x="8" y="56"/>
                  </a:lnTo>
                  <a:lnTo>
                    <a:pt x="6" y="52"/>
                  </a:lnTo>
                  <a:lnTo>
                    <a:pt x="4" y="48"/>
                  </a:lnTo>
                  <a:lnTo>
                    <a:pt x="2" y="43"/>
                  </a:lnTo>
                  <a:lnTo>
                    <a:pt x="1" y="39"/>
                  </a:lnTo>
                  <a:lnTo>
                    <a:pt x="0" y="35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1" y="25"/>
                  </a:lnTo>
                  <a:lnTo>
                    <a:pt x="2" y="22"/>
                  </a:lnTo>
                  <a:lnTo>
                    <a:pt x="3" y="19"/>
                  </a:lnTo>
                  <a:lnTo>
                    <a:pt x="4" y="18"/>
                  </a:lnTo>
                  <a:lnTo>
                    <a:pt x="5" y="17"/>
                  </a:lnTo>
                  <a:lnTo>
                    <a:pt x="16" y="5"/>
                  </a:lnTo>
                  <a:lnTo>
                    <a:pt x="18" y="4"/>
                  </a:lnTo>
                  <a:lnTo>
                    <a:pt x="19" y="3"/>
                  </a:lnTo>
                  <a:lnTo>
                    <a:pt x="21" y="2"/>
                  </a:lnTo>
                  <a:lnTo>
                    <a:pt x="24" y="1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31" y="0"/>
                  </a:lnTo>
                  <a:lnTo>
                    <a:pt x="34" y="0"/>
                  </a:lnTo>
                  <a:lnTo>
                    <a:pt x="37" y="1"/>
                  </a:lnTo>
                  <a:lnTo>
                    <a:pt x="40" y="1"/>
                  </a:lnTo>
                  <a:lnTo>
                    <a:pt x="43" y="2"/>
                  </a:lnTo>
                  <a:lnTo>
                    <a:pt x="46" y="3"/>
                  </a:lnTo>
                  <a:lnTo>
                    <a:pt x="49" y="5"/>
                  </a:lnTo>
                  <a:lnTo>
                    <a:pt x="52" y="6"/>
                  </a:lnTo>
                  <a:lnTo>
                    <a:pt x="56" y="8"/>
                  </a:lnTo>
                  <a:lnTo>
                    <a:pt x="59" y="10"/>
                  </a:lnTo>
                  <a:lnTo>
                    <a:pt x="65" y="4"/>
                  </a:lnTo>
                  <a:lnTo>
                    <a:pt x="72" y="31"/>
                  </a:lnTo>
                  <a:lnTo>
                    <a:pt x="41" y="28"/>
                  </a:lnTo>
                  <a:lnTo>
                    <a:pt x="47" y="22"/>
                  </a:lnTo>
                  <a:lnTo>
                    <a:pt x="42" y="19"/>
                  </a:lnTo>
                  <a:lnTo>
                    <a:pt x="37" y="17"/>
                  </a:lnTo>
                  <a:lnTo>
                    <a:pt x="33" y="15"/>
                  </a:lnTo>
                  <a:lnTo>
                    <a:pt x="28" y="13"/>
                  </a:lnTo>
                  <a:lnTo>
                    <a:pt x="26" y="13"/>
                  </a:lnTo>
                  <a:lnTo>
                    <a:pt x="24" y="12"/>
                  </a:lnTo>
                  <a:lnTo>
                    <a:pt x="21" y="12"/>
                  </a:lnTo>
                  <a:lnTo>
                    <a:pt x="19" y="12"/>
                  </a:lnTo>
                  <a:lnTo>
                    <a:pt x="17" y="12"/>
                  </a:lnTo>
                  <a:lnTo>
                    <a:pt x="16" y="12"/>
                  </a:lnTo>
                  <a:lnTo>
                    <a:pt x="14" y="12"/>
                  </a:lnTo>
                  <a:lnTo>
                    <a:pt x="12" y="13"/>
                  </a:lnTo>
                  <a:lnTo>
                    <a:pt x="12" y="16"/>
                  </a:lnTo>
                  <a:lnTo>
                    <a:pt x="11" y="19"/>
                  </a:lnTo>
                  <a:lnTo>
                    <a:pt x="12" y="22"/>
                  </a:lnTo>
                  <a:lnTo>
                    <a:pt x="12" y="25"/>
                  </a:lnTo>
                  <a:lnTo>
                    <a:pt x="13" y="28"/>
                  </a:lnTo>
                  <a:lnTo>
                    <a:pt x="14" y="32"/>
                  </a:lnTo>
                  <a:lnTo>
                    <a:pt x="15" y="35"/>
                  </a:lnTo>
                  <a:lnTo>
                    <a:pt x="17" y="38"/>
                  </a:lnTo>
                  <a:lnTo>
                    <a:pt x="18" y="42"/>
                  </a:lnTo>
                  <a:lnTo>
                    <a:pt x="20" y="46"/>
                  </a:lnTo>
                  <a:lnTo>
                    <a:pt x="23" y="49"/>
                  </a:lnTo>
                  <a:lnTo>
                    <a:pt x="25" y="53"/>
                  </a:lnTo>
                  <a:lnTo>
                    <a:pt x="28" y="57"/>
                  </a:lnTo>
                  <a:lnTo>
                    <a:pt x="31" y="60"/>
                  </a:lnTo>
                  <a:lnTo>
                    <a:pt x="34" y="64"/>
                  </a:lnTo>
                  <a:lnTo>
                    <a:pt x="37" y="67"/>
                  </a:lnTo>
                  <a:lnTo>
                    <a:pt x="26" y="78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22419" name="Group 83"/>
          <p:cNvGrpSpPr>
            <a:grpSpLocks/>
          </p:cNvGrpSpPr>
          <p:nvPr/>
        </p:nvGrpSpPr>
        <p:grpSpPr bwMode="auto">
          <a:xfrm>
            <a:off x="6623050" y="3205163"/>
            <a:ext cx="225425" cy="133350"/>
            <a:chOff x="4172" y="2019"/>
            <a:chExt cx="142" cy="84"/>
          </a:xfrm>
        </p:grpSpPr>
        <p:sp>
          <p:nvSpPr>
            <p:cNvPr id="1422420" name="Oval 84"/>
            <p:cNvSpPr>
              <a:spLocks noChangeArrowheads="1"/>
            </p:cNvSpPr>
            <p:nvPr/>
          </p:nvSpPr>
          <p:spPr bwMode="auto">
            <a:xfrm rot="18900000">
              <a:off x="4172" y="2019"/>
              <a:ext cx="142" cy="78"/>
            </a:xfrm>
            <a:prstGeom prst="ellipse">
              <a:avLst/>
            </a:prstGeom>
            <a:solidFill>
              <a:srgbClr val="FFCC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2421" name="Freeform 85"/>
            <p:cNvSpPr>
              <a:spLocks/>
            </p:cNvSpPr>
            <p:nvPr/>
          </p:nvSpPr>
          <p:spPr bwMode="auto">
            <a:xfrm>
              <a:off x="4212" y="2025"/>
              <a:ext cx="73" cy="78"/>
            </a:xfrm>
            <a:custGeom>
              <a:avLst/>
              <a:gdLst/>
              <a:ahLst/>
              <a:cxnLst>
                <a:cxn ang="0">
                  <a:pos x="19" y="73"/>
                </a:cxn>
                <a:cxn ang="0">
                  <a:pos x="13" y="64"/>
                </a:cxn>
                <a:cxn ang="0">
                  <a:pos x="7" y="55"/>
                </a:cxn>
                <a:cxn ang="0">
                  <a:pos x="3" y="46"/>
                </a:cxn>
                <a:cxn ang="0">
                  <a:pos x="1" y="37"/>
                </a:cxn>
                <a:cxn ang="0">
                  <a:pos x="0" y="30"/>
                </a:cxn>
                <a:cxn ang="0">
                  <a:pos x="1" y="23"/>
                </a:cxn>
                <a:cxn ang="0">
                  <a:pos x="4" y="17"/>
                </a:cxn>
                <a:cxn ang="0">
                  <a:pos x="18" y="4"/>
                </a:cxn>
                <a:cxn ang="0">
                  <a:pos x="21" y="2"/>
                </a:cxn>
                <a:cxn ang="0">
                  <a:pos x="26" y="0"/>
                </a:cxn>
                <a:cxn ang="0">
                  <a:pos x="30" y="0"/>
                </a:cxn>
                <a:cxn ang="0">
                  <a:pos x="36" y="0"/>
                </a:cxn>
                <a:cxn ang="0">
                  <a:pos x="41" y="1"/>
                </a:cxn>
                <a:cxn ang="0">
                  <a:pos x="47" y="4"/>
                </a:cxn>
                <a:cxn ang="0">
                  <a:pos x="54" y="7"/>
                </a:cxn>
                <a:cxn ang="0">
                  <a:pos x="60" y="11"/>
                </a:cxn>
                <a:cxn ang="0">
                  <a:pos x="72" y="33"/>
                </a:cxn>
                <a:cxn ang="0">
                  <a:pos x="48" y="22"/>
                </a:cxn>
                <a:cxn ang="0">
                  <a:pos x="38" y="16"/>
                </a:cxn>
                <a:cxn ang="0">
                  <a:pos x="30" y="12"/>
                </a:cxn>
                <a:cxn ang="0">
                  <a:pos x="23" y="11"/>
                </a:cxn>
                <a:cxn ang="0">
                  <a:pos x="19" y="10"/>
                </a:cxn>
                <a:cxn ang="0">
                  <a:pos x="16" y="11"/>
                </a:cxn>
                <a:cxn ang="0">
                  <a:pos x="13" y="14"/>
                </a:cxn>
                <a:cxn ang="0">
                  <a:pos x="13" y="20"/>
                </a:cxn>
                <a:cxn ang="0">
                  <a:pos x="13" y="26"/>
                </a:cxn>
                <a:cxn ang="0">
                  <a:pos x="15" y="33"/>
                </a:cxn>
                <a:cxn ang="0">
                  <a:pos x="18" y="40"/>
                </a:cxn>
                <a:cxn ang="0">
                  <a:pos x="22" y="48"/>
                </a:cxn>
                <a:cxn ang="0">
                  <a:pos x="27" y="55"/>
                </a:cxn>
                <a:cxn ang="0">
                  <a:pos x="33" y="63"/>
                </a:cxn>
                <a:cxn ang="0">
                  <a:pos x="23" y="77"/>
                </a:cxn>
              </a:cxnLst>
              <a:rect l="0" t="0" r="r" b="b"/>
              <a:pathLst>
                <a:path w="73" h="78">
                  <a:moveTo>
                    <a:pt x="23" y="77"/>
                  </a:moveTo>
                  <a:lnTo>
                    <a:pt x="19" y="73"/>
                  </a:lnTo>
                  <a:lnTo>
                    <a:pt x="16" y="68"/>
                  </a:lnTo>
                  <a:lnTo>
                    <a:pt x="13" y="64"/>
                  </a:lnTo>
                  <a:lnTo>
                    <a:pt x="10" y="59"/>
                  </a:lnTo>
                  <a:lnTo>
                    <a:pt x="7" y="55"/>
                  </a:lnTo>
                  <a:lnTo>
                    <a:pt x="5" y="50"/>
                  </a:lnTo>
                  <a:lnTo>
                    <a:pt x="3" y="46"/>
                  </a:lnTo>
                  <a:lnTo>
                    <a:pt x="2" y="42"/>
                  </a:lnTo>
                  <a:lnTo>
                    <a:pt x="1" y="37"/>
                  </a:lnTo>
                  <a:lnTo>
                    <a:pt x="1" y="33"/>
                  </a:lnTo>
                  <a:lnTo>
                    <a:pt x="0" y="30"/>
                  </a:lnTo>
                  <a:lnTo>
                    <a:pt x="1" y="26"/>
                  </a:lnTo>
                  <a:lnTo>
                    <a:pt x="1" y="23"/>
                  </a:lnTo>
                  <a:lnTo>
                    <a:pt x="2" y="20"/>
                  </a:lnTo>
                  <a:lnTo>
                    <a:pt x="4" y="17"/>
                  </a:lnTo>
                  <a:lnTo>
                    <a:pt x="6" y="15"/>
                  </a:lnTo>
                  <a:lnTo>
                    <a:pt x="18" y="4"/>
                  </a:lnTo>
                  <a:lnTo>
                    <a:pt x="20" y="3"/>
                  </a:lnTo>
                  <a:lnTo>
                    <a:pt x="21" y="2"/>
                  </a:lnTo>
                  <a:lnTo>
                    <a:pt x="23" y="1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33" y="0"/>
                  </a:lnTo>
                  <a:lnTo>
                    <a:pt x="36" y="0"/>
                  </a:lnTo>
                  <a:lnTo>
                    <a:pt x="38" y="1"/>
                  </a:lnTo>
                  <a:lnTo>
                    <a:pt x="41" y="1"/>
                  </a:lnTo>
                  <a:lnTo>
                    <a:pt x="44" y="2"/>
                  </a:lnTo>
                  <a:lnTo>
                    <a:pt x="47" y="4"/>
                  </a:lnTo>
                  <a:lnTo>
                    <a:pt x="51" y="5"/>
                  </a:lnTo>
                  <a:lnTo>
                    <a:pt x="54" y="7"/>
                  </a:lnTo>
                  <a:lnTo>
                    <a:pt x="57" y="9"/>
                  </a:lnTo>
                  <a:lnTo>
                    <a:pt x="60" y="11"/>
                  </a:lnTo>
                  <a:lnTo>
                    <a:pt x="66" y="5"/>
                  </a:lnTo>
                  <a:lnTo>
                    <a:pt x="72" y="33"/>
                  </a:lnTo>
                  <a:lnTo>
                    <a:pt x="42" y="28"/>
                  </a:lnTo>
                  <a:lnTo>
                    <a:pt x="48" y="22"/>
                  </a:lnTo>
                  <a:lnTo>
                    <a:pt x="43" y="19"/>
                  </a:lnTo>
                  <a:lnTo>
                    <a:pt x="38" y="16"/>
                  </a:lnTo>
                  <a:lnTo>
                    <a:pt x="34" y="14"/>
                  </a:lnTo>
                  <a:lnTo>
                    <a:pt x="30" y="12"/>
                  </a:lnTo>
                  <a:lnTo>
                    <a:pt x="25" y="11"/>
                  </a:lnTo>
                  <a:lnTo>
                    <a:pt x="23" y="11"/>
                  </a:lnTo>
                  <a:lnTo>
                    <a:pt x="21" y="11"/>
                  </a:lnTo>
                  <a:lnTo>
                    <a:pt x="19" y="10"/>
                  </a:lnTo>
                  <a:lnTo>
                    <a:pt x="18" y="11"/>
                  </a:lnTo>
                  <a:lnTo>
                    <a:pt x="16" y="11"/>
                  </a:lnTo>
                  <a:lnTo>
                    <a:pt x="14" y="11"/>
                  </a:lnTo>
                  <a:lnTo>
                    <a:pt x="13" y="14"/>
                  </a:lnTo>
                  <a:lnTo>
                    <a:pt x="13" y="17"/>
                  </a:lnTo>
                  <a:lnTo>
                    <a:pt x="13" y="20"/>
                  </a:lnTo>
                  <a:lnTo>
                    <a:pt x="13" y="23"/>
                  </a:lnTo>
                  <a:lnTo>
                    <a:pt x="13" y="26"/>
                  </a:lnTo>
                  <a:lnTo>
                    <a:pt x="14" y="30"/>
                  </a:lnTo>
                  <a:lnTo>
                    <a:pt x="15" y="33"/>
                  </a:lnTo>
                  <a:lnTo>
                    <a:pt x="16" y="37"/>
                  </a:lnTo>
                  <a:lnTo>
                    <a:pt x="18" y="40"/>
                  </a:lnTo>
                  <a:lnTo>
                    <a:pt x="20" y="44"/>
                  </a:lnTo>
                  <a:lnTo>
                    <a:pt x="22" y="48"/>
                  </a:lnTo>
                  <a:lnTo>
                    <a:pt x="24" y="51"/>
                  </a:lnTo>
                  <a:lnTo>
                    <a:pt x="27" y="55"/>
                  </a:lnTo>
                  <a:lnTo>
                    <a:pt x="30" y="59"/>
                  </a:lnTo>
                  <a:lnTo>
                    <a:pt x="33" y="63"/>
                  </a:lnTo>
                  <a:lnTo>
                    <a:pt x="36" y="66"/>
                  </a:lnTo>
                  <a:lnTo>
                    <a:pt x="23" y="77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22422" name="Freeform 86"/>
          <p:cNvSpPr>
            <a:spLocks/>
          </p:cNvSpPr>
          <p:nvPr/>
        </p:nvSpPr>
        <p:spPr bwMode="auto">
          <a:xfrm>
            <a:off x="2463800" y="4903788"/>
            <a:ext cx="282575" cy="142875"/>
          </a:xfrm>
          <a:custGeom>
            <a:avLst/>
            <a:gdLst/>
            <a:ahLst/>
            <a:cxnLst>
              <a:cxn ang="0">
                <a:pos x="177" y="0"/>
              </a:cxn>
              <a:cxn ang="0">
                <a:pos x="138" y="44"/>
              </a:cxn>
              <a:cxn ang="0">
                <a:pos x="155" y="89"/>
              </a:cxn>
              <a:cxn ang="0">
                <a:pos x="0" y="36"/>
              </a:cxn>
            </a:cxnLst>
            <a:rect l="0" t="0" r="r" b="b"/>
            <a:pathLst>
              <a:path w="178" h="90">
                <a:moveTo>
                  <a:pt x="177" y="0"/>
                </a:moveTo>
                <a:lnTo>
                  <a:pt x="138" y="44"/>
                </a:lnTo>
                <a:lnTo>
                  <a:pt x="155" y="89"/>
                </a:lnTo>
                <a:lnTo>
                  <a:pt x="0" y="36"/>
                </a:lnTo>
              </a:path>
            </a:pathLst>
          </a:custGeom>
          <a:noFill/>
          <a:ln w="25400" cap="rnd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22423" name="Line 87"/>
          <p:cNvSpPr>
            <a:spLocks noChangeShapeType="1"/>
          </p:cNvSpPr>
          <p:nvPr/>
        </p:nvSpPr>
        <p:spPr bwMode="auto">
          <a:xfrm>
            <a:off x="1651000" y="4679950"/>
            <a:ext cx="201613" cy="635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22424" name="Freeform 88"/>
          <p:cNvSpPr>
            <a:spLocks/>
          </p:cNvSpPr>
          <p:nvPr/>
        </p:nvSpPr>
        <p:spPr bwMode="auto">
          <a:xfrm>
            <a:off x="1595438" y="4721225"/>
            <a:ext cx="165100" cy="146050"/>
          </a:xfrm>
          <a:custGeom>
            <a:avLst/>
            <a:gdLst/>
            <a:ahLst/>
            <a:cxnLst>
              <a:cxn ang="0">
                <a:pos x="0" y="67"/>
              </a:cxn>
              <a:cxn ang="0">
                <a:pos x="73" y="91"/>
              </a:cxn>
              <a:cxn ang="0">
                <a:pos x="103" y="0"/>
              </a:cxn>
            </a:cxnLst>
            <a:rect l="0" t="0" r="r" b="b"/>
            <a:pathLst>
              <a:path w="104" h="92">
                <a:moveTo>
                  <a:pt x="0" y="67"/>
                </a:moveTo>
                <a:lnTo>
                  <a:pt x="73" y="91"/>
                </a:lnTo>
                <a:lnTo>
                  <a:pt x="103" y="0"/>
                </a:lnTo>
              </a:path>
            </a:pathLst>
          </a:custGeom>
          <a:noFill/>
          <a:ln w="25400" cap="rnd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22425" name="Freeform 89"/>
          <p:cNvSpPr>
            <a:spLocks/>
          </p:cNvSpPr>
          <p:nvPr/>
        </p:nvSpPr>
        <p:spPr bwMode="auto">
          <a:xfrm>
            <a:off x="3016250" y="4860925"/>
            <a:ext cx="82550" cy="268288"/>
          </a:xfrm>
          <a:custGeom>
            <a:avLst/>
            <a:gdLst/>
            <a:ahLst/>
            <a:cxnLst>
              <a:cxn ang="0">
                <a:pos x="8" y="0"/>
              </a:cxn>
              <a:cxn ang="0">
                <a:pos x="51" y="54"/>
              </a:cxn>
              <a:cxn ang="0">
                <a:pos x="0" y="168"/>
              </a:cxn>
            </a:cxnLst>
            <a:rect l="0" t="0" r="r" b="b"/>
            <a:pathLst>
              <a:path w="52" h="169">
                <a:moveTo>
                  <a:pt x="8" y="0"/>
                </a:moveTo>
                <a:lnTo>
                  <a:pt x="51" y="54"/>
                </a:lnTo>
                <a:lnTo>
                  <a:pt x="0" y="168"/>
                </a:lnTo>
              </a:path>
            </a:pathLst>
          </a:custGeom>
          <a:noFill/>
          <a:ln w="25400" cap="rnd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22426" name="Oval 90"/>
          <p:cNvSpPr>
            <a:spLocks noChangeArrowheads="1"/>
          </p:cNvSpPr>
          <p:nvPr/>
        </p:nvSpPr>
        <p:spPr bwMode="auto">
          <a:xfrm>
            <a:off x="2743200" y="4835525"/>
            <a:ext cx="325438" cy="174625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22427" name="Freeform 91"/>
          <p:cNvSpPr>
            <a:spLocks/>
          </p:cNvSpPr>
          <p:nvPr/>
        </p:nvSpPr>
        <p:spPr bwMode="auto">
          <a:xfrm>
            <a:off x="4202113" y="4408488"/>
            <a:ext cx="388937" cy="601662"/>
          </a:xfrm>
          <a:custGeom>
            <a:avLst/>
            <a:gdLst/>
            <a:ahLst/>
            <a:cxnLst>
              <a:cxn ang="0">
                <a:pos x="244" y="378"/>
              </a:cxn>
              <a:cxn ang="0">
                <a:pos x="90" y="252"/>
              </a:cxn>
              <a:cxn ang="0">
                <a:pos x="42" y="180"/>
              </a:cxn>
              <a:cxn ang="0">
                <a:pos x="0" y="0"/>
              </a:cxn>
            </a:cxnLst>
            <a:rect l="0" t="0" r="r" b="b"/>
            <a:pathLst>
              <a:path w="245" h="379">
                <a:moveTo>
                  <a:pt x="244" y="378"/>
                </a:moveTo>
                <a:lnTo>
                  <a:pt x="90" y="252"/>
                </a:lnTo>
                <a:lnTo>
                  <a:pt x="42" y="180"/>
                </a:lnTo>
                <a:lnTo>
                  <a:pt x="0" y="0"/>
                </a:lnTo>
              </a:path>
            </a:pathLst>
          </a:custGeom>
          <a:noFill/>
          <a:ln w="25400" cap="rnd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22428" name="Rectangle 92"/>
          <p:cNvSpPr>
            <a:spLocks noChangeArrowheads="1"/>
          </p:cNvSpPr>
          <p:nvPr/>
        </p:nvSpPr>
        <p:spPr bwMode="auto">
          <a:xfrm rot="1140000">
            <a:off x="1422400" y="4746625"/>
            <a:ext cx="176213" cy="106363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22429" name="Rectangle 93"/>
          <p:cNvSpPr>
            <a:spLocks noChangeArrowheads="1"/>
          </p:cNvSpPr>
          <p:nvPr/>
        </p:nvSpPr>
        <p:spPr bwMode="auto">
          <a:xfrm rot="1140000">
            <a:off x="1474788" y="4597400"/>
            <a:ext cx="179387" cy="106363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22430" name="Rectangle 94"/>
          <p:cNvSpPr>
            <a:spLocks noChangeArrowheads="1"/>
          </p:cNvSpPr>
          <p:nvPr/>
        </p:nvSpPr>
        <p:spPr bwMode="auto">
          <a:xfrm rot="1140000">
            <a:off x="1831975" y="4805363"/>
            <a:ext cx="676275" cy="10636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22431" name="Rectangle 95"/>
          <p:cNvSpPr>
            <a:spLocks noChangeArrowheads="1"/>
          </p:cNvSpPr>
          <p:nvPr/>
        </p:nvSpPr>
        <p:spPr bwMode="auto">
          <a:xfrm>
            <a:off x="0" y="4495800"/>
            <a:ext cx="1381125" cy="192088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/>
            <a:r>
              <a:rPr lang="en-US" sz="1200">
                <a:solidFill>
                  <a:srgbClr val="000000"/>
                </a:solidFill>
                <a:latin typeface="Arial" charset="0"/>
              </a:rPr>
              <a:t>  Polarized Source</a:t>
            </a:r>
          </a:p>
        </p:txBody>
      </p:sp>
      <p:sp>
        <p:nvSpPr>
          <p:cNvPr id="1422432" name="Rectangle 96"/>
          <p:cNvSpPr>
            <a:spLocks noChangeArrowheads="1"/>
          </p:cNvSpPr>
          <p:nvPr/>
        </p:nvSpPr>
        <p:spPr bwMode="auto">
          <a:xfrm>
            <a:off x="1630363" y="3979863"/>
            <a:ext cx="1271587" cy="317500"/>
          </a:xfrm>
          <a:prstGeom prst="rect">
            <a:avLst/>
          </a:prstGeom>
          <a:solidFill>
            <a:srgbClr val="FF00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/>
            <a:r>
              <a:rPr lang="en-US" sz="1400">
                <a:solidFill>
                  <a:schemeClr val="tx1"/>
                </a:solidFill>
                <a:latin typeface="Arial" charset="0"/>
              </a:rPr>
              <a:t>Spin Rotators</a:t>
            </a:r>
          </a:p>
        </p:txBody>
      </p:sp>
      <p:grpSp>
        <p:nvGrpSpPr>
          <p:cNvPr id="1422433" name="Group 97"/>
          <p:cNvGrpSpPr>
            <a:grpSpLocks/>
          </p:cNvGrpSpPr>
          <p:nvPr/>
        </p:nvGrpSpPr>
        <p:grpSpPr bwMode="auto">
          <a:xfrm>
            <a:off x="3879850" y="4748213"/>
            <a:ext cx="225425" cy="123825"/>
            <a:chOff x="2444" y="2991"/>
            <a:chExt cx="142" cy="78"/>
          </a:xfrm>
        </p:grpSpPr>
        <p:sp>
          <p:nvSpPr>
            <p:cNvPr id="1422434" name="Oval 98"/>
            <p:cNvSpPr>
              <a:spLocks noChangeArrowheads="1"/>
            </p:cNvSpPr>
            <p:nvPr/>
          </p:nvSpPr>
          <p:spPr bwMode="auto">
            <a:xfrm rot="240000">
              <a:off x="2444" y="2991"/>
              <a:ext cx="142" cy="7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2435" name="Freeform 99"/>
            <p:cNvSpPr>
              <a:spLocks/>
            </p:cNvSpPr>
            <p:nvPr/>
          </p:nvSpPr>
          <p:spPr bwMode="auto">
            <a:xfrm>
              <a:off x="2476" y="2995"/>
              <a:ext cx="83" cy="63"/>
            </a:xfrm>
            <a:custGeom>
              <a:avLst/>
              <a:gdLst/>
              <a:ahLst/>
              <a:cxnLst>
                <a:cxn ang="0">
                  <a:pos x="1" y="48"/>
                </a:cxn>
                <a:cxn ang="0">
                  <a:pos x="3" y="37"/>
                </a:cxn>
                <a:cxn ang="0">
                  <a:pos x="7" y="27"/>
                </a:cxn>
                <a:cxn ang="0">
                  <a:pos x="11" y="18"/>
                </a:cxn>
                <a:cxn ang="0">
                  <a:pos x="15" y="12"/>
                </a:cxn>
                <a:cxn ang="0">
                  <a:pos x="17" y="9"/>
                </a:cxn>
                <a:cxn ang="0">
                  <a:pos x="20" y="6"/>
                </a:cxn>
                <a:cxn ang="0">
                  <a:pos x="23" y="4"/>
                </a:cxn>
                <a:cxn ang="0">
                  <a:pos x="26" y="2"/>
                </a:cxn>
                <a:cxn ang="0">
                  <a:pos x="29" y="1"/>
                </a:cxn>
                <a:cxn ang="0">
                  <a:pos x="31" y="0"/>
                </a:cxn>
                <a:cxn ang="0">
                  <a:pos x="35" y="0"/>
                </a:cxn>
                <a:cxn ang="0">
                  <a:pos x="52" y="2"/>
                </a:cxn>
                <a:cxn ang="0">
                  <a:pos x="56" y="3"/>
                </a:cxn>
                <a:cxn ang="0">
                  <a:pos x="60" y="5"/>
                </a:cxn>
                <a:cxn ang="0">
                  <a:pos x="63" y="8"/>
                </a:cxn>
                <a:cxn ang="0">
                  <a:pos x="66" y="13"/>
                </a:cxn>
                <a:cxn ang="0">
                  <a:pos x="69" y="18"/>
                </a:cxn>
                <a:cxn ang="0">
                  <a:pos x="71" y="24"/>
                </a:cxn>
                <a:cxn ang="0">
                  <a:pos x="73" y="31"/>
                </a:cxn>
                <a:cxn ang="0">
                  <a:pos x="74" y="38"/>
                </a:cxn>
                <a:cxn ang="0">
                  <a:pos x="66" y="62"/>
                </a:cxn>
                <a:cxn ang="0">
                  <a:pos x="58" y="36"/>
                </a:cxn>
                <a:cxn ang="0">
                  <a:pos x="56" y="25"/>
                </a:cxn>
                <a:cxn ang="0">
                  <a:pos x="54" y="18"/>
                </a:cxn>
                <a:cxn ang="0">
                  <a:pos x="52" y="14"/>
                </a:cxn>
                <a:cxn ang="0">
                  <a:pos x="50" y="10"/>
                </a:cxn>
                <a:cxn ang="0">
                  <a:pos x="48" y="7"/>
                </a:cxn>
                <a:cxn ang="0">
                  <a:pos x="45" y="4"/>
                </a:cxn>
                <a:cxn ang="0">
                  <a:pos x="42" y="4"/>
                </a:cxn>
                <a:cxn ang="0">
                  <a:pos x="37" y="8"/>
                </a:cxn>
                <a:cxn ang="0">
                  <a:pos x="32" y="13"/>
                </a:cxn>
                <a:cxn ang="0">
                  <a:pos x="28" y="19"/>
                </a:cxn>
                <a:cxn ang="0">
                  <a:pos x="24" y="26"/>
                </a:cxn>
                <a:cxn ang="0">
                  <a:pos x="21" y="33"/>
                </a:cxn>
                <a:cxn ang="0">
                  <a:pos x="19" y="42"/>
                </a:cxn>
                <a:cxn ang="0">
                  <a:pos x="17" y="51"/>
                </a:cxn>
                <a:cxn ang="0">
                  <a:pos x="0" y="54"/>
                </a:cxn>
              </a:cxnLst>
              <a:rect l="0" t="0" r="r" b="b"/>
              <a:pathLst>
                <a:path w="83" h="63">
                  <a:moveTo>
                    <a:pt x="0" y="54"/>
                  </a:moveTo>
                  <a:lnTo>
                    <a:pt x="1" y="48"/>
                  </a:lnTo>
                  <a:lnTo>
                    <a:pt x="2" y="42"/>
                  </a:lnTo>
                  <a:lnTo>
                    <a:pt x="3" y="37"/>
                  </a:lnTo>
                  <a:lnTo>
                    <a:pt x="5" y="32"/>
                  </a:lnTo>
                  <a:lnTo>
                    <a:pt x="7" y="27"/>
                  </a:lnTo>
                  <a:lnTo>
                    <a:pt x="9" y="22"/>
                  </a:lnTo>
                  <a:lnTo>
                    <a:pt x="11" y="18"/>
                  </a:lnTo>
                  <a:lnTo>
                    <a:pt x="14" y="14"/>
                  </a:lnTo>
                  <a:lnTo>
                    <a:pt x="15" y="12"/>
                  </a:lnTo>
                  <a:lnTo>
                    <a:pt x="16" y="11"/>
                  </a:lnTo>
                  <a:lnTo>
                    <a:pt x="17" y="9"/>
                  </a:lnTo>
                  <a:lnTo>
                    <a:pt x="19" y="8"/>
                  </a:lnTo>
                  <a:lnTo>
                    <a:pt x="20" y="6"/>
                  </a:lnTo>
                  <a:lnTo>
                    <a:pt x="21" y="5"/>
                  </a:lnTo>
                  <a:lnTo>
                    <a:pt x="23" y="4"/>
                  </a:lnTo>
                  <a:lnTo>
                    <a:pt x="24" y="3"/>
                  </a:lnTo>
                  <a:lnTo>
                    <a:pt x="26" y="2"/>
                  </a:lnTo>
                  <a:lnTo>
                    <a:pt x="27" y="2"/>
                  </a:lnTo>
                  <a:lnTo>
                    <a:pt x="29" y="1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3" y="0"/>
                  </a:lnTo>
                  <a:lnTo>
                    <a:pt x="35" y="0"/>
                  </a:lnTo>
                  <a:lnTo>
                    <a:pt x="36" y="0"/>
                  </a:lnTo>
                  <a:lnTo>
                    <a:pt x="52" y="2"/>
                  </a:lnTo>
                  <a:lnTo>
                    <a:pt x="54" y="2"/>
                  </a:lnTo>
                  <a:lnTo>
                    <a:pt x="56" y="3"/>
                  </a:lnTo>
                  <a:lnTo>
                    <a:pt x="58" y="4"/>
                  </a:lnTo>
                  <a:lnTo>
                    <a:pt x="60" y="5"/>
                  </a:lnTo>
                  <a:lnTo>
                    <a:pt x="62" y="7"/>
                  </a:lnTo>
                  <a:lnTo>
                    <a:pt x="63" y="8"/>
                  </a:lnTo>
                  <a:lnTo>
                    <a:pt x="65" y="10"/>
                  </a:lnTo>
                  <a:lnTo>
                    <a:pt x="66" y="13"/>
                  </a:lnTo>
                  <a:lnTo>
                    <a:pt x="68" y="15"/>
                  </a:lnTo>
                  <a:lnTo>
                    <a:pt x="69" y="18"/>
                  </a:lnTo>
                  <a:lnTo>
                    <a:pt x="70" y="21"/>
                  </a:lnTo>
                  <a:lnTo>
                    <a:pt x="71" y="24"/>
                  </a:lnTo>
                  <a:lnTo>
                    <a:pt x="72" y="27"/>
                  </a:lnTo>
                  <a:lnTo>
                    <a:pt x="73" y="31"/>
                  </a:lnTo>
                  <a:lnTo>
                    <a:pt x="74" y="34"/>
                  </a:lnTo>
                  <a:lnTo>
                    <a:pt x="74" y="38"/>
                  </a:lnTo>
                  <a:lnTo>
                    <a:pt x="82" y="39"/>
                  </a:lnTo>
                  <a:lnTo>
                    <a:pt x="66" y="62"/>
                  </a:lnTo>
                  <a:lnTo>
                    <a:pt x="49" y="35"/>
                  </a:lnTo>
                  <a:lnTo>
                    <a:pt x="58" y="36"/>
                  </a:lnTo>
                  <a:lnTo>
                    <a:pt x="57" y="30"/>
                  </a:lnTo>
                  <a:lnTo>
                    <a:pt x="56" y="25"/>
                  </a:lnTo>
                  <a:lnTo>
                    <a:pt x="55" y="21"/>
                  </a:lnTo>
                  <a:lnTo>
                    <a:pt x="54" y="18"/>
                  </a:lnTo>
                  <a:lnTo>
                    <a:pt x="53" y="16"/>
                  </a:lnTo>
                  <a:lnTo>
                    <a:pt x="52" y="14"/>
                  </a:lnTo>
                  <a:lnTo>
                    <a:pt x="51" y="12"/>
                  </a:lnTo>
                  <a:lnTo>
                    <a:pt x="50" y="10"/>
                  </a:lnTo>
                  <a:lnTo>
                    <a:pt x="49" y="9"/>
                  </a:lnTo>
                  <a:lnTo>
                    <a:pt x="48" y="7"/>
                  </a:lnTo>
                  <a:lnTo>
                    <a:pt x="46" y="5"/>
                  </a:lnTo>
                  <a:lnTo>
                    <a:pt x="45" y="4"/>
                  </a:lnTo>
                  <a:lnTo>
                    <a:pt x="44" y="3"/>
                  </a:lnTo>
                  <a:lnTo>
                    <a:pt x="42" y="4"/>
                  </a:lnTo>
                  <a:lnTo>
                    <a:pt x="39" y="6"/>
                  </a:lnTo>
                  <a:lnTo>
                    <a:pt x="37" y="8"/>
                  </a:lnTo>
                  <a:lnTo>
                    <a:pt x="35" y="10"/>
                  </a:lnTo>
                  <a:lnTo>
                    <a:pt x="32" y="13"/>
                  </a:lnTo>
                  <a:lnTo>
                    <a:pt x="30" y="16"/>
                  </a:lnTo>
                  <a:lnTo>
                    <a:pt x="28" y="19"/>
                  </a:lnTo>
                  <a:lnTo>
                    <a:pt x="26" y="22"/>
                  </a:lnTo>
                  <a:lnTo>
                    <a:pt x="24" y="26"/>
                  </a:lnTo>
                  <a:lnTo>
                    <a:pt x="23" y="29"/>
                  </a:lnTo>
                  <a:lnTo>
                    <a:pt x="21" y="33"/>
                  </a:lnTo>
                  <a:lnTo>
                    <a:pt x="20" y="38"/>
                  </a:lnTo>
                  <a:lnTo>
                    <a:pt x="19" y="42"/>
                  </a:lnTo>
                  <a:lnTo>
                    <a:pt x="18" y="47"/>
                  </a:lnTo>
                  <a:lnTo>
                    <a:pt x="17" y="51"/>
                  </a:lnTo>
                  <a:lnTo>
                    <a:pt x="16" y="56"/>
                  </a:lnTo>
                  <a:lnTo>
                    <a:pt x="0" y="54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22436" name="Line 100"/>
          <p:cNvSpPr>
            <a:spLocks noChangeShapeType="1"/>
          </p:cNvSpPr>
          <p:nvPr/>
        </p:nvSpPr>
        <p:spPr bwMode="auto">
          <a:xfrm>
            <a:off x="3733800" y="4419600"/>
            <a:ext cx="144463" cy="317500"/>
          </a:xfrm>
          <a:prstGeom prst="line">
            <a:avLst/>
          </a:prstGeom>
          <a:noFill/>
          <a:ln w="12700">
            <a:solidFill>
              <a:srgbClr val="FFFF99"/>
            </a:solidFill>
            <a:round/>
            <a:headEnd type="none" w="sm" len="sm"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22437" name="Line 101"/>
          <p:cNvSpPr>
            <a:spLocks noChangeShapeType="1"/>
          </p:cNvSpPr>
          <p:nvPr/>
        </p:nvSpPr>
        <p:spPr bwMode="auto">
          <a:xfrm flipV="1">
            <a:off x="2971800" y="3886200"/>
            <a:ext cx="609600" cy="152400"/>
          </a:xfrm>
          <a:prstGeom prst="line">
            <a:avLst/>
          </a:prstGeom>
          <a:noFill/>
          <a:ln w="12700">
            <a:solidFill>
              <a:srgbClr val="FFFF99"/>
            </a:solidFill>
            <a:round/>
            <a:headEnd type="none" w="sm" len="sm"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22438" name="Line 102"/>
          <p:cNvSpPr>
            <a:spLocks noChangeShapeType="1"/>
          </p:cNvSpPr>
          <p:nvPr/>
        </p:nvSpPr>
        <p:spPr bwMode="auto">
          <a:xfrm flipV="1">
            <a:off x="2971800" y="3962400"/>
            <a:ext cx="1447800" cy="152400"/>
          </a:xfrm>
          <a:prstGeom prst="line">
            <a:avLst/>
          </a:prstGeom>
          <a:noFill/>
          <a:ln w="12700">
            <a:solidFill>
              <a:srgbClr val="FFFF99"/>
            </a:solidFill>
            <a:round/>
            <a:headEnd type="none" w="sm" len="sm"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22439" name="Line 103"/>
          <p:cNvSpPr>
            <a:spLocks noChangeShapeType="1"/>
          </p:cNvSpPr>
          <p:nvPr/>
        </p:nvSpPr>
        <p:spPr bwMode="auto">
          <a:xfrm flipH="1">
            <a:off x="7010400" y="3048000"/>
            <a:ext cx="228600" cy="228600"/>
          </a:xfrm>
          <a:prstGeom prst="line">
            <a:avLst/>
          </a:prstGeom>
          <a:noFill/>
          <a:ln w="12700">
            <a:solidFill>
              <a:srgbClr val="FFFF99"/>
            </a:solidFill>
            <a:round/>
            <a:headEnd type="none" w="sm" len="sm"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422440" name="Group 104"/>
          <p:cNvGrpSpPr>
            <a:grpSpLocks/>
          </p:cNvGrpSpPr>
          <p:nvPr/>
        </p:nvGrpSpPr>
        <p:grpSpPr bwMode="auto">
          <a:xfrm>
            <a:off x="4419600" y="5332413"/>
            <a:ext cx="155575" cy="153987"/>
            <a:chOff x="2834" y="3316"/>
            <a:chExt cx="98" cy="97"/>
          </a:xfrm>
        </p:grpSpPr>
        <p:sp>
          <p:nvSpPr>
            <p:cNvPr id="1422441" name="Oval 105"/>
            <p:cNvSpPr>
              <a:spLocks noChangeArrowheads="1"/>
            </p:cNvSpPr>
            <p:nvPr/>
          </p:nvSpPr>
          <p:spPr bwMode="auto">
            <a:xfrm rot="2640000">
              <a:off x="2834" y="3367"/>
              <a:ext cx="47" cy="46"/>
            </a:xfrm>
            <a:prstGeom prst="ellipse">
              <a:avLst/>
            </a:prstGeom>
            <a:solidFill>
              <a:srgbClr val="CC00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2442" name="Line 106"/>
            <p:cNvSpPr>
              <a:spLocks noChangeShapeType="1"/>
            </p:cNvSpPr>
            <p:nvPr/>
          </p:nvSpPr>
          <p:spPr bwMode="auto">
            <a:xfrm>
              <a:off x="2905" y="3370"/>
              <a:ext cx="1" cy="33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22443" name="Line 107"/>
            <p:cNvSpPr>
              <a:spLocks noChangeShapeType="1"/>
            </p:cNvSpPr>
            <p:nvPr/>
          </p:nvSpPr>
          <p:spPr bwMode="auto">
            <a:xfrm>
              <a:off x="2931" y="3370"/>
              <a:ext cx="1" cy="33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22444" name="Line 108"/>
            <p:cNvSpPr>
              <a:spLocks noChangeShapeType="1"/>
            </p:cNvSpPr>
            <p:nvPr/>
          </p:nvSpPr>
          <p:spPr bwMode="auto">
            <a:xfrm>
              <a:off x="2848" y="3341"/>
              <a:ext cx="32" cy="0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22445" name="Line 109"/>
            <p:cNvSpPr>
              <a:spLocks noChangeShapeType="1"/>
            </p:cNvSpPr>
            <p:nvPr/>
          </p:nvSpPr>
          <p:spPr bwMode="auto">
            <a:xfrm>
              <a:off x="2848" y="3316"/>
              <a:ext cx="32" cy="0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22446" name="Group 110"/>
          <p:cNvGrpSpPr>
            <a:grpSpLocks/>
          </p:cNvGrpSpPr>
          <p:nvPr/>
        </p:nvGrpSpPr>
        <p:grpSpPr bwMode="auto">
          <a:xfrm>
            <a:off x="2808288" y="5033963"/>
            <a:ext cx="153987" cy="174625"/>
            <a:chOff x="1769" y="3171"/>
            <a:chExt cx="97" cy="110"/>
          </a:xfrm>
        </p:grpSpPr>
        <p:sp>
          <p:nvSpPr>
            <p:cNvPr id="1422447" name="Oval 111"/>
            <p:cNvSpPr>
              <a:spLocks noChangeArrowheads="1"/>
            </p:cNvSpPr>
            <p:nvPr/>
          </p:nvSpPr>
          <p:spPr bwMode="auto">
            <a:xfrm rot="6480000">
              <a:off x="1769" y="3186"/>
              <a:ext cx="46" cy="45"/>
            </a:xfrm>
            <a:prstGeom prst="ellipse">
              <a:avLst/>
            </a:prstGeom>
            <a:solidFill>
              <a:srgbClr val="CC00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2448" name="Line 112"/>
            <p:cNvSpPr>
              <a:spLocks noChangeShapeType="1"/>
            </p:cNvSpPr>
            <p:nvPr/>
          </p:nvSpPr>
          <p:spPr bwMode="auto">
            <a:xfrm flipH="1">
              <a:off x="1799" y="3244"/>
              <a:ext cx="28" cy="14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22449" name="Line 113"/>
            <p:cNvSpPr>
              <a:spLocks noChangeShapeType="1"/>
            </p:cNvSpPr>
            <p:nvPr/>
          </p:nvSpPr>
          <p:spPr bwMode="auto">
            <a:xfrm flipH="1">
              <a:off x="1811" y="3267"/>
              <a:ext cx="28" cy="14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22450" name="Line 114"/>
            <p:cNvSpPr>
              <a:spLocks noChangeShapeType="1"/>
            </p:cNvSpPr>
            <p:nvPr/>
          </p:nvSpPr>
          <p:spPr bwMode="auto">
            <a:xfrm>
              <a:off x="1829" y="3182"/>
              <a:ext cx="14" cy="28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22451" name="Line 115"/>
            <p:cNvSpPr>
              <a:spLocks noChangeShapeType="1"/>
            </p:cNvSpPr>
            <p:nvPr/>
          </p:nvSpPr>
          <p:spPr bwMode="auto">
            <a:xfrm>
              <a:off x="1852" y="3171"/>
              <a:ext cx="14" cy="28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22452" name="Group 116"/>
          <p:cNvGrpSpPr>
            <a:grpSpLocks/>
          </p:cNvGrpSpPr>
          <p:nvPr/>
        </p:nvGrpSpPr>
        <p:grpSpPr bwMode="auto">
          <a:xfrm>
            <a:off x="4495800" y="2276475"/>
            <a:ext cx="144463" cy="188913"/>
            <a:chOff x="2832" y="1434"/>
            <a:chExt cx="91" cy="119"/>
          </a:xfrm>
        </p:grpSpPr>
        <p:sp>
          <p:nvSpPr>
            <p:cNvPr id="1422453" name="Oval 117"/>
            <p:cNvSpPr>
              <a:spLocks noChangeArrowheads="1"/>
            </p:cNvSpPr>
            <p:nvPr/>
          </p:nvSpPr>
          <p:spPr bwMode="auto">
            <a:xfrm>
              <a:off x="2832" y="1468"/>
              <a:ext cx="46" cy="46"/>
            </a:xfrm>
            <a:prstGeom prst="ellipse">
              <a:avLst/>
            </a:prstGeom>
            <a:solidFill>
              <a:srgbClr val="CC00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2454" name="Line 118"/>
            <p:cNvSpPr>
              <a:spLocks noChangeShapeType="1"/>
            </p:cNvSpPr>
            <p:nvPr/>
          </p:nvSpPr>
          <p:spPr bwMode="auto">
            <a:xfrm flipH="1">
              <a:off x="2878" y="1512"/>
              <a:ext cx="23" cy="23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22455" name="Line 119"/>
            <p:cNvSpPr>
              <a:spLocks noChangeShapeType="1"/>
            </p:cNvSpPr>
            <p:nvPr/>
          </p:nvSpPr>
          <p:spPr bwMode="auto">
            <a:xfrm flipH="1">
              <a:off x="2896" y="1530"/>
              <a:ext cx="23" cy="23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22456" name="Line 120"/>
            <p:cNvSpPr>
              <a:spLocks noChangeShapeType="1"/>
            </p:cNvSpPr>
            <p:nvPr/>
          </p:nvSpPr>
          <p:spPr bwMode="auto">
            <a:xfrm>
              <a:off x="2882" y="1452"/>
              <a:ext cx="23" cy="23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22457" name="Line 121"/>
            <p:cNvSpPr>
              <a:spLocks noChangeShapeType="1"/>
            </p:cNvSpPr>
            <p:nvPr/>
          </p:nvSpPr>
          <p:spPr bwMode="auto">
            <a:xfrm>
              <a:off x="2900" y="1434"/>
              <a:ext cx="23" cy="23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22458" name="Group 122"/>
          <p:cNvGrpSpPr>
            <a:grpSpLocks/>
          </p:cNvGrpSpPr>
          <p:nvPr/>
        </p:nvGrpSpPr>
        <p:grpSpPr bwMode="auto">
          <a:xfrm>
            <a:off x="4397375" y="2151063"/>
            <a:ext cx="152400" cy="188912"/>
            <a:chOff x="2770" y="1355"/>
            <a:chExt cx="96" cy="119"/>
          </a:xfrm>
        </p:grpSpPr>
        <p:sp>
          <p:nvSpPr>
            <p:cNvPr id="1422459" name="Oval 123"/>
            <p:cNvSpPr>
              <a:spLocks noChangeArrowheads="1"/>
            </p:cNvSpPr>
            <p:nvPr/>
          </p:nvSpPr>
          <p:spPr bwMode="auto">
            <a:xfrm>
              <a:off x="2819" y="1396"/>
              <a:ext cx="47" cy="46"/>
            </a:xfrm>
            <a:prstGeom prst="ellipse">
              <a:avLst/>
            </a:prstGeom>
            <a:solidFill>
              <a:srgbClr val="CC00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2460" name="Line 124"/>
            <p:cNvSpPr>
              <a:spLocks noChangeShapeType="1"/>
            </p:cNvSpPr>
            <p:nvPr/>
          </p:nvSpPr>
          <p:spPr bwMode="auto">
            <a:xfrm flipV="1">
              <a:off x="2792" y="1373"/>
              <a:ext cx="23" cy="23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22461" name="Line 125"/>
            <p:cNvSpPr>
              <a:spLocks noChangeShapeType="1"/>
            </p:cNvSpPr>
            <p:nvPr/>
          </p:nvSpPr>
          <p:spPr bwMode="auto">
            <a:xfrm flipV="1">
              <a:off x="2774" y="1355"/>
              <a:ext cx="23" cy="23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22462" name="Line 126"/>
            <p:cNvSpPr>
              <a:spLocks noChangeShapeType="1"/>
            </p:cNvSpPr>
            <p:nvPr/>
          </p:nvSpPr>
          <p:spPr bwMode="auto">
            <a:xfrm flipH="1" flipV="1">
              <a:off x="2788" y="1433"/>
              <a:ext cx="23" cy="23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22463" name="Line 127"/>
            <p:cNvSpPr>
              <a:spLocks noChangeShapeType="1"/>
            </p:cNvSpPr>
            <p:nvPr/>
          </p:nvSpPr>
          <p:spPr bwMode="auto">
            <a:xfrm flipH="1" flipV="1">
              <a:off x="2770" y="1451"/>
              <a:ext cx="23" cy="23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22464" name="Rectangle 128"/>
          <p:cNvSpPr>
            <a:spLocks noChangeArrowheads="1"/>
          </p:cNvSpPr>
          <p:nvPr/>
        </p:nvSpPr>
        <p:spPr bwMode="auto">
          <a:xfrm>
            <a:off x="228600" y="5257800"/>
            <a:ext cx="1677988" cy="192088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/>
            <a:r>
              <a:rPr lang="en-US" sz="1200">
                <a:solidFill>
                  <a:srgbClr val="000000"/>
                </a:solidFill>
                <a:latin typeface="Arial" charset="0"/>
              </a:rPr>
              <a:t>  200 MeV Polarimeter</a:t>
            </a:r>
          </a:p>
        </p:txBody>
      </p:sp>
      <p:sp>
        <p:nvSpPr>
          <p:cNvPr id="1422465" name="Rectangle 129"/>
          <p:cNvSpPr>
            <a:spLocks noChangeArrowheads="1"/>
          </p:cNvSpPr>
          <p:nvPr/>
        </p:nvSpPr>
        <p:spPr bwMode="auto">
          <a:xfrm>
            <a:off x="4419600" y="5903913"/>
            <a:ext cx="1905000" cy="192087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/>
            <a:r>
              <a:rPr lang="en-US" sz="1200">
                <a:solidFill>
                  <a:srgbClr val="000000"/>
                </a:solidFill>
                <a:latin typeface="Arial" charset="0"/>
              </a:rPr>
              <a:t> AGS Internal Polarimeter</a:t>
            </a:r>
          </a:p>
        </p:txBody>
      </p:sp>
      <p:sp>
        <p:nvSpPr>
          <p:cNvPr id="1422466" name="Rectangle 130"/>
          <p:cNvSpPr>
            <a:spLocks noChangeArrowheads="1"/>
          </p:cNvSpPr>
          <p:nvPr/>
        </p:nvSpPr>
        <p:spPr bwMode="auto">
          <a:xfrm>
            <a:off x="3756025" y="5500688"/>
            <a:ext cx="144463" cy="85725"/>
          </a:xfrm>
          <a:prstGeom prst="rect">
            <a:avLst/>
          </a:prstGeom>
          <a:solidFill>
            <a:srgbClr val="33CC33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22467" name="Rectangle 131"/>
          <p:cNvSpPr>
            <a:spLocks noChangeArrowheads="1"/>
          </p:cNvSpPr>
          <p:nvPr/>
        </p:nvSpPr>
        <p:spPr bwMode="auto">
          <a:xfrm>
            <a:off x="2590800" y="5684838"/>
            <a:ext cx="923925" cy="192087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/>
            <a:r>
              <a:rPr lang="en-US" sz="1200">
                <a:solidFill>
                  <a:srgbClr val="000000"/>
                </a:solidFill>
                <a:latin typeface="Arial" charset="0"/>
              </a:rPr>
              <a:t>  Rf Dipole</a:t>
            </a:r>
          </a:p>
        </p:txBody>
      </p:sp>
      <p:sp>
        <p:nvSpPr>
          <p:cNvPr id="1422468" name="Line 132"/>
          <p:cNvSpPr>
            <a:spLocks noChangeShapeType="1"/>
          </p:cNvSpPr>
          <p:nvPr/>
        </p:nvSpPr>
        <p:spPr bwMode="auto">
          <a:xfrm flipV="1">
            <a:off x="3581400" y="5638800"/>
            <a:ext cx="228600" cy="152400"/>
          </a:xfrm>
          <a:prstGeom prst="line">
            <a:avLst/>
          </a:prstGeom>
          <a:noFill/>
          <a:ln w="12700">
            <a:solidFill>
              <a:srgbClr val="FFFF99"/>
            </a:solidFill>
            <a:round/>
            <a:headEnd type="none" w="sm" len="sm"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22469" name="Line 133"/>
          <p:cNvSpPr>
            <a:spLocks noChangeShapeType="1"/>
          </p:cNvSpPr>
          <p:nvPr/>
        </p:nvSpPr>
        <p:spPr bwMode="auto">
          <a:xfrm flipH="1" flipV="1">
            <a:off x="4572000" y="5486400"/>
            <a:ext cx="381000" cy="381000"/>
          </a:xfrm>
          <a:prstGeom prst="line">
            <a:avLst/>
          </a:prstGeom>
          <a:noFill/>
          <a:ln w="12700">
            <a:solidFill>
              <a:srgbClr val="FFFF99"/>
            </a:solidFill>
            <a:round/>
            <a:headEnd type="none" w="sm" len="sm"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22470" name="Line 134"/>
          <p:cNvSpPr>
            <a:spLocks noChangeShapeType="1"/>
          </p:cNvSpPr>
          <p:nvPr/>
        </p:nvSpPr>
        <p:spPr bwMode="auto">
          <a:xfrm flipV="1">
            <a:off x="1905000" y="5105400"/>
            <a:ext cx="838200" cy="152400"/>
          </a:xfrm>
          <a:prstGeom prst="line">
            <a:avLst/>
          </a:prstGeom>
          <a:noFill/>
          <a:ln w="12700">
            <a:solidFill>
              <a:srgbClr val="FFFF99"/>
            </a:solidFill>
            <a:round/>
            <a:headEnd type="none" w="sm" len="sm"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22471" name="Rectangle 135"/>
          <p:cNvSpPr>
            <a:spLocks noChangeArrowheads="1"/>
          </p:cNvSpPr>
          <p:nvPr/>
        </p:nvSpPr>
        <p:spPr bwMode="auto">
          <a:xfrm>
            <a:off x="5943600" y="1562100"/>
            <a:ext cx="2286000" cy="287338"/>
          </a:xfrm>
          <a:prstGeom prst="rect">
            <a:avLst/>
          </a:prstGeom>
          <a:solidFill>
            <a:srgbClr val="FF99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tIns="0" rIns="0" bIns="0" anchor="ctr" anchorCtr="1">
            <a:spAutoFit/>
          </a:bodyPr>
          <a:lstStyle/>
          <a:p>
            <a:pPr algn="l"/>
            <a:r>
              <a:rPr lang="en-US" sz="180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600">
                <a:solidFill>
                  <a:srgbClr val="000000"/>
                </a:solidFill>
                <a:latin typeface="Arial" charset="0"/>
              </a:rPr>
              <a:t>RHIC pC Polarimeters</a:t>
            </a:r>
          </a:p>
        </p:txBody>
      </p:sp>
      <p:grpSp>
        <p:nvGrpSpPr>
          <p:cNvPr id="1422472" name="Group 136"/>
          <p:cNvGrpSpPr>
            <a:grpSpLocks/>
          </p:cNvGrpSpPr>
          <p:nvPr/>
        </p:nvGrpSpPr>
        <p:grpSpPr bwMode="auto">
          <a:xfrm>
            <a:off x="6216650" y="2465388"/>
            <a:ext cx="139700" cy="223837"/>
            <a:chOff x="3916" y="1553"/>
            <a:chExt cx="88" cy="141"/>
          </a:xfrm>
        </p:grpSpPr>
        <p:sp>
          <p:nvSpPr>
            <p:cNvPr id="1422473" name="Oval 137"/>
            <p:cNvSpPr>
              <a:spLocks noChangeArrowheads="1"/>
            </p:cNvSpPr>
            <p:nvPr/>
          </p:nvSpPr>
          <p:spPr bwMode="auto">
            <a:xfrm rot="9540000">
              <a:off x="3939" y="1600"/>
              <a:ext cx="45" cy="46"/>
            </a:xfrm>
            <a:prstGeom prst="ellipse">
              <a:avLst/>
            </a:prstGeom>
            <a:solidFill>
              <a:srgbClr val="CC00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22474" name="Group 138"/>
            <p:cNvGrpSpPr>
              <a:grpSpLocks/>
            </p:cNvGrpSpPr>
            <p:nvPr/>
          </p:nvGrpSpPr>
          <p:grpSpPr bwMode="auto">
            <a:xfrm>
              <a:off x="3916" y="1658"/>
              <a:ext cx="40" cy="36"/>
              <a:chOff x="3916" y="1658"/>
              <a:chExt cx="40" cy="36"/>
            </a:xfrm>
          </p:grpSpPr>
          <p:sp>
            <p:nvSpPr>
              <p:cNvPr id="1422475" name="Line 139"/>
              <p:cNvSpPr>
                <a:spLocks noChangeShapeType="1"/>
              </p:cNvSpPr>
              <p:nvPr/>
            </p:nvSpPr>
            <p:spPr bwMode="auto">
              <a:xfrm flipH="1" flipV="1">
                <a:off x="3927" y="1658"/>
                <a:ext cx="29" cy="13"/>
              </a:xfrm>
              <a:prstGeom prst="line">
                <a:avLst/>
              </a:prstGeom>
              <a:noFill/>
              <a:ln w="12700">
                <a:solidFill>
                  <a:srgbClr val="CC00CC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2476" name="Line 140"/>
              <p:cNvSpPr>
                <a:spLocks noChangeShapeType="1"/>
              </p:cNvSpPr>
              <p:nvPr/>
            </p:nvSpPr>
            <p:spPr bwMode="auto">
              <a:xfrm flipH="1" flipV="1">
                <a:off x="3916" y="1681"/>
                <a:ext cx="29" cy="13"/>
              </a:xfrm>
              <a:prstGeom prst="line">
                <a:avLst/>
              </a:prstGeom>
              <a:noFill/>
              <a:ln w="12700">
                <a:solidFill>
                  <a:srgbClr val="CC00CC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22477" name="Group 141"/>
            <p:cNvGrpSpPr>
              <a:grpSpLocks/>
            </p:cNvGrpSpPr>
            <p:nvPr/>
          </p:nvGrpSpPr>
          <p:grpSpPr bwMode="auto">
            <a:xfrm>
              <a:off x="3964" y="1553"/>
              <a:ext cx="40" cy="36"/>
              <a:chOff x="3964" y="1553"/>
              <a:chExt cx="40" cy="36"/>
            </a:xfrm>
          </p:grpSpPr>
          <p:sp>
            <p:nvSpPr>
              <p:cNvPr id="1422478" name="Line 142"/>
              <p:cNvSpPr>
                <a:spLocks noChangeShapeType="1"/>
              </p:cNvSpPr>
              <p:nvPr/>
            </p:nvSpPr>
            <p:spPr bwMode="auto">
              <a:xfrm flipH="1" flipV="1">
                <a:off x="3975" y="1553"/>
                <a:ext cx="29" cy="13"/>
              </a:xfrm>
              <a:prstGeom prst="line">
                <a:avLst/>
              </a:prstGeom>
              <a:noFill/>
              <a:ln w="12700">
                <a:solidFill>
                  <a:srgbClr val="CC00CC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2479" name="Line 143"/>
              <p:cNvSpPr>
                <a:spLocks noChangeShapeType="1"/>
              </p:cNvSpPr>
              <p:nvPr/>
            </p:nvSpPr>
            <p:spPr bwMode="auto">
              <a:xfrm flipH="1" flipV="1">
                <a:off x="3964" y="1576"/>
                <a:ext cx="29" cy="13"/>
              </a:xfrm>
              <a:prstGeom prst="line">
                <a:avLst/>
              </a:prstGeom>
              <a:noFill/>
              <a:ln w="12700">
                <a:solidFill>
                  <a:srgbClr val="CC00CC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422480" name="Group 144"/>
          <p:cNvGrpSpPr>
            <a:grpSpLocks/>
          </p:cNvGrpSpPr>
          <p:nvPr/>
        </p:nvGrpSpPr>
        <p:grpSpPr bwMode="auto">
          <a:xfrm>
            <a:off x="2438400" y="1600200"/>
            <a:ext cx="2971800" cy="609600"/>
            <a:chOff x="1536" y="1008"/>
            <a:chExt cx="1872" cy="384"/>
          </a:xfrm>
        </p:grpSpPr>
        <p:sp>
          <p:nvSpPr>
            <p:cNvPr id="1422481" name="Line 145"/>
            <p:cNvSpPr>
              <a:spLocks noChangeShapeType="1"/>
            </p:cNvSpPr>
            <p:nvPr/>
          </p:nvSpPr>
          <p:spPr bwMode="auto">
            <a:xfrm>
              <a:off x="2543" y="1232"/>
              <a:ext cx="97" cy="160"/>
            </a:xfrm>
            <a:prstGeom prst="line">
              <a:avLst/>
            </a:prstGeom>
            <a:noFill/>
            <a:ln w="12700">
              <a:solidFill>
                <a:srgbClr val="FFFF99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22482" name="Rectangle 146"/>
            <p:cNvSpPr>
              <a:spLocks noChangeArrowheads="1"/>
            </p:cNvSpPr>
            <p:nvPr/>
          </p:nvSpPr>
          <p:spPr bwMode="auto">
            <a:xfrm>
              <a:off x="1536" y="1008"/>
              <a:ext cx="1872" cy="181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Arial" charset="0"/>
                </a:rPr>
                <a:t> </a:t>
              </a:r>
              <a:r>
                <a:rPr lang="en-US" sz="1600">
                  <a:solidFill>
                    <a:schemeClr val="tx1"/>
                  </a:solidFill>
                  <a:latin typeface="Arial" charset="0"/>
                </a:rPr>
                <a:t>Absolute Polarimeter (H jet)</a:t>
              </a:r>
            </a:p>
          </p:txBody>
        </p:sp>
      </p:grpSp>
      <p:sp>
        <p:nvSpPr>
          <p:cNvPr id="1422483" name="Line 147"/>
          <p:cNvSpPr>
            <a:spLocks noChangeShapeType="1"/>
          </p:cNvSpPr>
          <p:nvPr/>
        </p:nvSpPr>
        <p:spPr bwMode="auto">
          <a:xfrm flipH="1">
            <a:off x="4648200" y="1905000"/>
            <a:ext cx="1295400" cy="304800"/>
          </a:xfrm>
          <a:prstGeom prst="line">
            <a:avLst/>
          </a:prstGeom>
          <a:noFill/>
          <a:ln w="12700">
            <a:solidFill>
              <a:srgbClr val="FFFF99"/>
            </a:solidFill>
            <a:round/>
            <a:headEnd type="none" w="sm" len="sm"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22484" name="Rectangle 148"/>
          <p:cNvSpPr>
            <a:spLocks noChangeArrowheads="1"/>
          </p:cNvSpPr>
          <p:nvPr/>
        </p:nvSpPr>
        <p:spPr bwMode="auto">
          <a:xfrm>
            <a:off x="1892300" y="3200400"/>
            <a:ext cx="8810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 eaLnBrk="1" hangingPunct="1"/>
            <a:r>
              <a:rPr lang="en-US" sz="1800" b="1">
                <a:latin typeface="Arial" charset="0"/>
              </a:rPr>
              <a:t>P</a:t>
            </a:r>
            <a:r>
              <a:rPr lang="en-US" sz="1400" b="1">
                <a:latin typeface="Arial" charset="0"/>
              </a:rPr>
              <a:t>HENIX</a:t>
            </a:r>
          </a:p>
        </p:txBody>
      </p:sp>
      <p:sp>
        <p:nvSpPr>
          <p:cNvPr id="1422485" name="Rectangle 149"/>
          <p:cNvSpPr>
            <a:spLocks noChangeArrowheads="1"/>
          </p:cNvSpPr>
          <p:nvPr/>
        </p:nvSpPr>
        <p:spPr bwMode="auto">
          <a:xfrm>
            <a:off x="1130300" y="2286000"/>
            <a:ext cx="9890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 eaLnBrk="1" hangingPunct="1"/>
            <a:r>
              <a:rPr lang="en-US" sz="1800" b="1">
                <a:latin typeface="Arial" charset="0"/>
              </a:rPr>
              <a:t>P</a:t>
            </a:r>
            <a:r>
              <a:rPr lang="en-US" sz="1400" b="1">
                <a:latin typeface="Arial" charset="0"/>
              </a:rPr>
              <a:t>HOBOS</a:t>
            </a:r>
          </a:p>
        </p:txBody>
      </p:sp>
      <p:sp>
        <p:nvSpPr>
          <p:cNvPr id="1422486" name="Rectangle 150"/>
          <p:cNvSpPr>
            <a:spLocks noChangeArrowheads="1"/>
          </p:cNvSpPr>
          <p:nvPr/>
        </p:nvSpPr>
        <p:spPr bwMode="auto">
          <a:xfrm>
            <a:off x="6324600" y="2209800"/>
            <a:ext cx="180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 eaLnBrk="1" hangingPunct="1"/>
            <a:r>
              <a:rPr lang="en-US" sz="1800" b="1">
                <a:latin typeface="Arial" charset="0"/>
              </a:rPr>
              <a:t>B</a:t>
            </a:r>
            <a:r>
              <a:rPr lang="en-US" sz="1400" b="1">
                <a:latin typeface="Arial" charset="0"/>
              </a:rPr>
              <a:t>RAHMS &amp; PP2PP</a:t>
            </a:r>
          </a:p>
        </p:txBody>
      </p:sp>
      <p:sp>
        <p:nvSpPr>
          <p:cNvPr id="1422487" name="Rectangle 151"/>
          <p:cNvSpPr>
            <a:spLocks noChangeArrowheads="1"/>
          </p:cNvSpPr>
          <p:nvPr/>
        </p:nvSpPr>
        <p:spPr bwMode="auto">
          <a:xfrm>
            <a:off x="3873500" y="3429000"/>
            <a:ext cx="701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 eaLnBrk="1" hangingPunct="1"/>
            <a:r>
              <a:rPr lang="en-US" sz="1800" b="1">
                <a:latin typeface="Arial" charset="0"/>
              </a:rPr>
              <a:t>S</a:t>
            </a:r>
            <a:r>
              <a:rPr lang="en-US" sz="1400" b="1">
                <a:latin typeface="Arial" charset="0"/>
              </a:rPr>
              <a:t>TAR</a:t>
            </a:r>
          </a:p>
        </p:txBody>
      </p:sp>
      <p:sp>
        <p:nvSpPr>
          <p:cNvPr id="1422488" name="Line 152"/>
          <p:cNvSpPr>
            <a:spLocks noChangeShapeType="1"/>
          </p:cNvSpPr>
          <p:nvPr/>
        </p:nvSpPr>
        <p:spPr bwMode="auto">
          <a:xfrm>
            <a:off x="685800" y="2057400"/>
            <a:ext cx="685800" cy="762000"/>
          </a:xfrm>
          <a:prstGeom prst="line">
            <a:avLst/>
          </a:prstGeom>
          <a:noFill/>
          <a:ln w="12700">
            <a:solidFill>
              <a:srgbClr val="FFFF99"/>
            </a:solidFill>
            <a:round/>
            <a:headEnd type="none" w="sm" len="sm"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22489" name="Line 153"/>
          <p:cNvSpPr>
            <a:spLocks noChangeShapeType="1"/>
          </p:cNvSpPr>
          <p:nvPr/>
        </p:nvSpPr>
        <p:spPr bwMode="auto">
          <a:xfrm flipV="1">
            <a:off x="2514600" y="2590800"/>
            <a:ext cx="0" cy="228600"/>
          </a:xfrm>
          <a:prstGeom prst="line">
            <a:avLst/>
          </a:prstGeom>
          <a:noFill/>
          <a:ln w="9525">
            <a:solidFill>
              <a:srgbClr val="FFFF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22490" name="Line 154"/>
          <p:cNvSpPr>
            <a:spLocks noChangeShapeType="1"/>
          </p:cNvSpPr>
          <p:nvPr/>
        </p:nvSpPr>
        <p:spPr bwMode="auto">
          <a:xfrm>
            <a:off x="2819400" y="2514600"/>
            <a:ext cx="0" cy="228600"/>
          </a:xfrm>
          <a:prstGeom prst="line">
            <a:avLst/>
          </a:prstGeom>
          <a:noFill/>
          <a:ln w="9525">
            <a:solidFill>
              <a:srgbClr val="FFFF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22491" name="Line 155"/>
          <p:cNvSpPr>
            <a:spLocks noChangeShapeType="1"/>
          </p:cNvSpPr>
          <p:nvPr/>
        </p:nvSpPr>
        <p:spPr bwMode="auto">
          <a:xfrm flipV="1">
            <a:off x="3429000" y="2438400"/>
            <a:ext cx="0" cy="228600"/>
          </a:xfrm>
          <a:prstGeom prst="line">
            <a:avLst/>
          </a:prstGeom>
          <a:noFill/>
          <a:ln w="9525">
            <a:solidFill>
              <a:srgbClr val="FFFF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22492" name="Line 156"/>
          <p:cNvSpPr>
            <a:spLocks noChangeShapeType="1"/>
          </p:cNvSpPr>
          <p:nvPr/>
        </p:nvSpPr>
        <p:spPr bwMode="auto">
          <a:xfrm>
            <a:off x="5124450" y="3471863"/>
            <a:ext cx="0" cy="228600"/>
          </a:xfrm>
          <a:prstGeom prst="line">
            <a:avLst/>
          </a:prstGeom>
          <a:noFill/>
          <a:ln w="9525">
            <a:solidFill>
              <a:srgbClr val="FFFF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22493" name="Line 157"/>
          <p:cNvSpPr>
            <a:spLocks noChangeShapeType="1"/>
          </p:cNvSpPr>
          <p:nvPr/>
        </p:nvSpPr>
        <p:spPr bwMode="auto">
          <a:xfrm flipV="1">
            <a:off x="5410200" y="3424238"/>
            <a:ext cx="0" cy="228600"/>
          </a:xfrm>
          <a:prstGeom prst="line">
            <a:avLst/>
          </a:prstGeom>
          <a:noFill/>
          <a:ln w="9525">
            <a:solidFill>
              <a:srgbClr val="FFFF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22494" name="Line 158"/>
          <p:cNvSpPr>
            <a:spLocks noChangeShapeType="1"/>
          </p:cNvSpPr>
          <p:nvPr/>
        </p:nvSpPr>
        <p:spPr bwMode="auto">
          <a:xfrm>
            <a:off x="5681663" y="3395663"/>
            <a:ext cx="0" cy="228600"/>
          </a:xfrm>
          <a:prstGeom prst="line">
            <a:avLst/>
          </a:prstGeom>
          <a:noFill/>
          <a:ln w="9525">
            <a:solidFill>
              <a:srgbClr val="FFFF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22495" name="Rectangle 159"/>
          <p:cNvSpPr>
            <a:spLocks noChangeArrowheads="1"/>
          </p:cNvSpPr>
          <p:nvPr/>
        </p:nvSpPr>
        <p:spPr bwMode="auto">
          <a:xfrm>
            <a:off x="3429000" y="6172200"/>
            <a:ext cx="1574800" cy="287338"/>
          </a:xfrm>
          <a:prstGeom prst="rect">
            <a:avLst/>
          </a:prstGeom>
          <a:solidFill>
            <a:srgbClr val="FF99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/>
            <a:r>
              <a:rPr lang="en-US" sz="1200">
                <a:solidFill>
                  <a:schemeClr val="tx1"/>
                </a:solidFill>
                <a:latin typeface="Arial" charset="0"/>
              </a:rPr>
              <a:t>AGS pC Polarimeter</a:t>
            </a:r>
          </a:p>
        </p:txBody>
      </p:sp>
      <p:grpSp>
        <p:nvGrpSpPr>
          <p:cNvPr id="1422496" name="Group 160"/>
          <p:cNvGrpSpPr>
            <a:grpSpLocks/>
          </p:cNvGrpSpPr>
          <p:nvPr/>
        </p:nvGrpSpPr>
        <p:grpSpPr bwMode="auto">
          <a:xfrm>
            <a:off x="3432175" y="4752975"/>
            <a:ext cx="225425" cy="123825"/>
            <a:chOff x="2444" y="2991"/>
            <a:chExt cx="142" cy="78"/>
          </a:xfrm>
        </p:grpSpPr>
        <p:sp>
          <p:nvSpPr>
            <p:cNvPr id="1422497" name="Oval 161"/>
            <p:cNvSpPr>
              <a:spLocks noChangeArrowheads="1"/>
            </p:cNvSpPr>
            <p:nvPr/>
          </p:nvSpPr>
          <p:spPr bwMode="auto">
            <a:xfrm rot="240000">
              <a:off x="2444" y="2991"/>
              <a:ext cx="142" cy="7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2498" name="Freeform 162"/>
            <p:cNvSpPr>
              <a:spLocks/>
            </p:cNvSpPr>
            <p:nvPr/>
          </p:nvSpPr>
          <p:spPr bwMode="auto">
            <a:xfrm>
              <a:off x="2476" y="2995"/>
              <a:ext cx="83" cy="63"/>
            </a:xfrm>
            <a:custGeom>
              <a:avLst/>
              <a:gdLst/>
              <a:ahLst/>
              <a:cxnLst>
                <a:cxn ang="0">
                  <a:pos x="1" y="48"/>
                </a:cxn>
                <a:cxn ang="0">
                  <a:pos x="3" y="37"/>
                </a:cxn>
                <a:cxn ang="0">
                  <a:pos x="7" y="27"/>
                </a:cxn>
                <a:cxn ang="0">
                  <a:pos x="11" y="18"/>
                </a:cxn>
                <a:cxn ang="0">
                  <a:pos x="15" y="12"/>
                </a:cxn>
                <a:cxn ang="0">
                  <a:pos x="17" y="9"/>
                </a:cxn>
                <a:cxn ang="0">
                  <a:pos x="20" y="6"/>
                </a:cxn>
                <a:cxn ang="0">
                  <a:pos x="23" y="4"/>
                </a:cxn>
                <a:cxn ang="0">
                  <a:pos x="26" y="2"/>
                </a:cxn>
                <a:cxn ang="0">
                  <a:pos x="29" y="1"/>
                </a:cxn>
                <a:cxn ang="0">
                  <a:pos x="31" y="0"/>
                </a:cxn>
                <a:cxn ang="0">
                  <a:pos x="35" y="0"/>
                </a:cxn>
                <a:cxn ang="0">
                  <a:pos x="52" y="2"/>
                </a:cxn>
                <a:cxn ang="0">
                  <a:pos x="56" y="3"/>
                </a:cxn>
                <a:cxn ang="0">
                  <a:pos x="60" y="5"/>
                </a:cxn>
                <a:cxn ang="0">
                  <a:pos x="63" y="8"/>
                </a:cxn>
                <a:cxn ang="0">
                  <a:pos x="66" y="13"/>
                </a:cxn>
                <a:cxn ang="0">
                  <a:pos x="69" y="18"/>
                </a:cxn>
                <a:cxn ang="0">
                  <a:pos x="71" y="24"/>
                </a:cxn>
                <a:cxn ang="0">
                  <a:pos x="73" y="31"/>
                </a:cxn>
                <a:cxn ang="0">
                  <a:pos x="74" y="38"/>
                </a:cxn>
                <a:cxn ang="0">
                  <a:pos x="66" y="62"/>
                </a:cxn>
                <a:cxn ang="0">
                  <a:pos x="58" y="36"/>
                </a:cxn>
                <a:cxn ang="0">
                  <a:pos x="56" y="25"/>
                </a:cxn>
                <a:cxn ang="0">
                  <a:pos x="54" y="18"/>
                </a:cxn>
                <a:cxn ang="0">
                  <a:pos x="52" y="14"/>
                </a:cxn>
                <a:cxn ang="0">
                  <a:pos x="50" y="10"/>
                </a:cxn>
                <a:cxn ang="0">
                  <a:pos x="48" y="7"/>
                </a:cxn>
                <a:cxn ang="0">
                  <a:pos x="45" y="4"/>
                </a:cxn>
                <a:cxn ang="0">
                  <a:pos x="42" y="4"/>
                </a:cxn>
                <a:cxn ang="0">
                  <a:pos x="37" y="8"/>
                </a:cxn>
                <a:cxn ang="0">
                  <a:pos x="32" y="13"/>
                </a:cxn>
                <a:cxn ang="0">
                  <a:pos x="28" y="19"/>
                </a:cxn>
                <a:cxn ang="0">
                  <a:pos x="24" y="26"/>
                </a:cxn>
                <a:cxn ang="0">
                  <a:pos x="21" y="33"/>
                </a:cxn>
                <a:cxn ang="0">
                  <a:pos x="19" y="42"/>
                </a:cxn>
                <a:cxn ang="0">
                  <a:pos x="17" y="51"/>
                </a:cxn>
                <a:cxn ang="0">
                  <a:pos x="0" y="54"/>
                </a:cxn>
              </a:cxnLst>
              <a:rect l="0" t="0" r="r" b="b"/>
              <a:pathLst>
                <a:path w="83" h="63">
                  <a:moveTo>
                    <a:pt x="0" y="54"/>
                  </a:moveTo>
                  <a:lnTo>
                    <a:pt x="1" y="48"/>
                  </a:lnTo>
                  <a:lnTo>
                    <a:pt x="2" y="42"/>
                  </a:lnTo>
                  <a:lnTo>
                    <a:pt x="3" y="37"/>
                  </a:lnTo>
                  <a:lnTo>
                    <a:pt x="5" y="32"/>
                  </a:lnTo>
                  <a:lnTo>
                    <a:pt x="7" y="27"/>
                  </a:lnTo>
                  <a:lnTo>
                    <a:pt x="9" y="22"/>
                  </a:lnTo>
                  <a:lnTo>
                    <a:pt x="11" y="18"/>
                  </a:lnTo>
                  <a:lnTo>
                    <a:pt x="14" y="14"/>
                  </a:lnTo>
                  <a:lnTo>
                    <a:pt x="15" y="12"/>
                  </a:lnTo>
                  <a:lnTo>
                    <a:pt x="16" y="11"/>
                  </a:lnTo>
                  <a:lnTo>
                    <a:pt x="17" y="9"/>
                  </a:lnTo>
                  <a:lnTo>
                    <a:pt x="19" y="8"/>
                  </a:lnTo>
                  <a:lnTo>
                    <a:pt x="20" y="6"/>
                  </a:lnTo>
                  <a:lnTo>
                    <a:pt x="21" y="5"/>
                  </a:lnTo>
                  <a:lnTo>
                    <a:pt x="23" y="4"/>
                  </a:lnTo>
                  <a:lnTo>
                    <a:pt x="24" y="3"/>
                  </a:lnTo>
                  <a:lnTo>
                    <a:pt x="26" y="2"/>
                  </a:lnTo>
                  <a:lnTo>
                    <a:pt x="27" y="2"/>
                  </a:lnTo>
                  <a:lnTo>
                    <a:pt x="29" y="1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3" y="0"/>
                  </a:lnTo>
                  <a:lnTo>
                    <a:pt x="35" y="0"/>
                  </a:lnTo>
                  <a:lnTo>
                    <a:pt x="36" y="0"/>
                  </a:lnTo>
                  <a:lnTo>
                    <a:pt x="52" y="2"/>
                  </a:lnTo>
                  <a:lnTo>
                    <a:pt x="54" y="2"/>
                  </a:lnTo>
                  <a:lnTo>
                    <a:pt x="56" y="3"/>
                  </a:lnTo>
                  <a:lnTo>
                    <a:pt x="58" y="4"/>
                  </a:lnTo>
                  <a:lnTo>
                    <a:pt x="60" y="5"/>
                  </a:lnTo>
                  <a:lnTo>
                    <a:pt x="62" y="7"/>
                  </a:lnTo>
                  <a:lnTo>
                    <a:pt x="63" y="8"/>
                  </a:lnTo>
                  <a:lnTo>
                    <a:pt x="65" y="10"/>
                  </a:lnTo>
                  <a:lnTo>
                    <a:pt x="66" y="13"/>
                  </a:lnTo>
                  <a:lnTo>
                    <a:pt x="68" y="15"/>
                  </a:lnTo>
                  <a:lnTo>
                    <a:pt x="69" y="18"/>
                  </a:lnTo>
                  <a:lnTo>
                    <a:pt x="70" y="21"/>
                  </a:lnTo>
                  <a:lnTo>
                    <a:pt x="71" y="24"/>
                  </a:lnTo>
                  <a:lnTo>
                    <a:pt x="72" y="27"/>
                  </a:lnTo>
                  <a:lnTo>
                    <a:pt x="73" y="31"/>
                  </a:lnTo>
                  <a:lnTo>
                    <a:pt x="74" y="34"/>
                  </a:lnTo>
                  <a:lnTo>
                    <a:pt x="74" y="38"/>
                  </a:lnTo>
                  <a:lnTo>
                    <a:pt x="82" y="39"/>
                  </a:lnTo>
                  <a:lnTo>
                    <a:pt x="66" y="62"/>
                  </a:lnTo>
                  <a:lnTo>
                    <a:pt x="49" y="35"/>
                  </a:lnTo>
                  <a:lnTo>
                    <a:pt x="58" y="36"/>
                  </a:lnTo>
                  <a:lnTo>
                    <a:pt x="57" y="30"/>
                  </a:lnTo>
                  <a:lnTo>
                    <a:pt x="56" y="25"/>
                  </a:lnTo>
                  <a:lnTo>
                    <a:pt x="55" y="21"/>
                  </a:lnTo>
                  <a:lnTo>
                    <a:pt x="54" y="18"/>
                  </a:lnTo>
                  <a:lnTo>
                    <a:pt x="53" y="16"/>
                  </a:lnTo>
                  <a:lnTo>
                    <a:pt x="52" y="14"/>
                  </a:lnTo>
                  <a:lnTo>
                    <a:pt x="51" y="12"/>
                  </a:lnTo>
                  <a:lnTo>
                    <a:pt x="50" y="10"/>
                  </a:lnTo>
                  <a:lnTo>
                    <a:pt x="49" y="9"/>
                  </a:lnTo>
                  <a:lnTo>
                    <a:pt x="48" y="7"/>
                  </a:lnTo>
                  <a:lnTo>
                    <a:pt x="46" y="5"/>
                  </a:lnTo>
                  <a:lnTo>
                    <a:pt x="45" y="4"/>
                  </a:lnTo>
                  <a:lnTo>
                    <a:pt x="44" y="3"/>
                  </a:lnTo>
                  <a:lnTo>
                    <a:pt x="42" y="4"/>
                  </a:lnTo>
                  <a:lnTo>
                    <a:pt x="39" y="6"/>
                  </a:lnTo>
                  <a:lnTo>
                    <a:pt x="37" y="8"/>
                  </a:lnTo>
                  <a:lnTo>
                    <a:pt x="35" y="10"/>
                  </a:lnTo>
                  <a:lnTo>
                    <a:pt x="32" y="13"/>
                  </a:lnTo>
                  <a:lnTo>
                    <a:pt x="30" y="16"/>
                  </a:lnTo>
                  <a:lnTo>
                    <a:pt x="28" y="19"/>
                  </a:lnTo>
                  <a:lnTo>
                    <a:pt x="26" y="22"/>
                  </a:lnTo>
                  <a:lnTo>
                    <a:pt x="24" y="26"/>
                  </a:lnTo>
                  <a:lnTo>
                    <a:pt x="23" y="29"/>
                  </a:lnTo>
                  <a:lnTo>
                    <a:pt x="21" y="33"/>
                  </a:lnTo>
                  <a:lnTo>
                    <a:pt x="20" y="38"/>
                  </a:lnTo>
                  <a:lnTo>
                    <a:pt x="19" y="42"/>
                  </a:lnTo>
                  <a:lnTo>
                    <a:pt x="18" y="47"/>
                  </a:lnTo>
                  <a:lnTo>
                    <a:pt x="17" y="51"/>
                  </a:lnTo>
                  <a:lnTo>
                    <a:pt x="16" y="56"/>
                  </a:lnTo>
                  <a:lnTo>
                    <a:pt x="0" y="54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22499" name="Group 163"/>
          <p:cNvGrpSpPr>
            <a:grpSpLocks/>
          </p:cNvGrpSpPr>
          <p:nvPr/>
        </p:nvGrpSpPr>
        <p:grpSpPr bwMode="auto">
          <a:xfrm>
            <a:off x="4191000" y="5410200"/>
            <a:ext cx="155575" cy="153988"/>
            <a:chOff x="2834" y="3316"/>
            <a:chExt cx="98" cy="97"/>
          </a:xfrm>
        </p:grpSpPr>
        <p:sp>
          <p:nvSpPr>
            <p:cNvPr id="1422500" name="Oval 164"/>
            <p:cNvSpPr>
              <a:spLocks noChangeArrowheads="1"/>
            </p:cNvSpPr>
            <p:nvPr/>
          </p:nvSpPr>
          <p:spPr bwMode="auto">
            <a:xfrm rot="2640000">
              <a:off x="2834" y="3367"/>
              <a:ext cx="47" cy="46"/>
            </a:xfrm>
            <a:prstGeom prst="ellipse">
              <a:avLst/>
            </a:prstGeom>
            <a:solidFill>
              <a:srgbClr val="CC00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2501" name="Line 165"/>
            <p:cNvSpPr>
              <a:spLocks noChangeShapeType="1"/>
            </p:cNvSpPr>
            <p:nvPr/>
          </p:nvSpPr>
          <p:spPr bwMode="auto">
            <a:xfrm>
              <a:off x="2905" y="3370"/>
              <a:ext cx="1" cy="33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22502" name="Line 166"/>
            <p:cNvSpPr>
              <a:spLocks noChangeShapeType="1"/>
            </p:cNvSpPr>
            <p:nvPr/>
          </p:nvSpPr>
          <p:spPr bwMode="auto">
            <a:xfrm>
              <a:off x="2931" y="3370"/>
              <a:ext cx="1" cy="33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22503" name="Line 167"/>
            <p:cNvSpPr>
              <a:spLocks noChangeShapeType="1"/>
            </p:cNvSpPr>
            <p:nvPr/>
          </p:nvSpPr>
          <p:spPr bwMode="auto">
            <a:xfrm>
              <a:off x="2848" y="3341"/>
              <a:ext cx="32" cy="0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22504" name="Line 168"/>
            <p:cNvSpPr>
              <a:spLocks noChangeShapeType="1"/>
            </p:cNvSpPr>
            <p:nvPr/>
          </p:nvSpPr>
          <p:spPr bwMode="auto">
            <a:xfrm>
              <a:off x="2848" y="3316"/>
              <a:ext cx="32" cy="0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22505" name="Line 169"/>
          <p:cNvSpPr>
            <a:spLocks noChangeShapeType="1"/>
          </p:cNvSpPr>
          <p:nvPr/>
        </p:nvSpPr>
        <p:spPr bwMode="auto">
          <a:xfrm flipH="1" flipV="1">
            <a:off x="4225925" y="5638800"/>
            <a:ext cx="0" cy="457200"/>
          </a:xfrm>
          <a:prstGeom prst="line">
            <a:avLst/>
          </a:prstGeom>
          <a:noFill/>
          <a:ln w="12700">
            <a:solidFill>
              <a:srgbClr val="FFFF99"/>
            </a:solidFill>
            <a:round/>
            <a:headEnd type="none" w="sm" len="sm"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422506" name="Group 170"/>
          <p:cNvGrpSpPr>
            <a:grpSpLocks/>
          </p:cNvGrpSpPr>
          <p:nvPr/>
        </p:nvGrpSpPr>
        <p:grpSpPr bwMode="auto">
          <a:xfrm>
            <a:off x="4575175" y="5057775"/>
            <a:ext cx="225425" cy="123825"/>
            <a:chOff x="2444" y="2991"/>
            <a:chExt cx="142" cy="78"/>
          </a:xfrm>
        </p:grpSpPr>
        <p:sp>
          <p:nvSpPr>
            <p:cNvPr id="1422507" name="Oval 171"/>
            <p:cNvSpPr>
              <a:spLocks noChangeArrowheads="1"/>
            </p:cNvSpPr>
            <p:nvPr/>
          </p:nvSpPr>
          <p:spPr bwMode="auto">
            <a:xfrm rot="240000">
              <a:off x="2444" y="2991"/>
              <a:ext cx="142" cy="7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2508" name="Freeform 172"/>
            <p:cNvSpPr>
              <a:spLocks/>
            </p:cNvSpPr>
            <p:nvPr/>
          </p:nvSpPr>
          <p:spPr bwMode="auto">
            <a:xfrm>
              <a:off x="2476" y="2995"/>
              <a:ext cx="83" cy="63"/>
            </a:xfrm>
            <a:custGeom>
              <a:avLst/>
              <a:gdLst/>
              <a:ahLst/>
              <a:cxnLst>
                <a:cxn ang="0">
                  <a:pos x="1" y="48"/>
                </a:cxn>
                <a:cxn ang="0">
                  <a:pos x="3" y="37"/>
                </a:cxn>
                <a:cxn ang="0">
                  <a:pos x="7" y="27"/>
                </a:cxn>
                <a:cxn ang="0">
                  <a:pos x="11" y="18"/>
                </a:cxn>
                <a:cxn ang="0">
                  <a:pos x="15" y="12"/>
                </a:cxn>
                <a:cxn ang="0">
                  <a:pos x="17" y="9"/>
                </a:cxn>
                <a:cxn ang="0">
                  <a:pos x="20" y="6"/>
                </a:cxn>
                <a:cxn ang="0">
                  <a:pos x="23" y="4"/>
                </a:cxn>
                <a:cxn ang="0">
                  <a:pos x="26" y="2"/>
                </a:cxn>
                <a:cxn ang="0">
                  <a:pos x="29" y="1"/>
                </a:cxn>
                <a:cxn ang="0">
                  <a:pos x="31" y="0"/>
                </a:cxn>
                <a:cxn ang="0">
                  <a:pos x="35" y="0"/>
                </a:cxn>
                <a:cxn ang="0">
                  <a:pos x="52" y="2"/>
                </a:cxn>
                <a:cxn ang="0">
                  <a:pos x="56" y="3"/>
                </a:cxn>
                <a:cxn ang="0">
                  <a:pos x="60" y="5"/>
                </a:cxn>
                <a:cxn ang="0">
                  <a:pos x="63" y="8"/>
                </a:cxn>
                <a:cxn ang="0">
                  <a:pos x="66" y="13"/>
                </a:cxn>
                <a:cxn ang="0">
                  <a:pos x="69" y="18"/>
                </a:cxn>
                <a:cxn ang="0">
                  <a:pos x="71" y="24"/>
                </a:cxn>
                <a:cxn ang="0">
                  <a:pos x="73" y="31"/>
                </a:cxn>
                <a:cxn ang="0">
                  <a:pos x="74" y="38"/>
                </a:cxn>
                <a:cxn ang="0">
                  <a:pos x="66" y="62"/>
                </a:cxn>
                <a:cxn ang="0">
                  <a:pos x="58" y="36"/>
                </a:cxn>
                <a:cxn ang="0">
                  <a:pos x="56" y="25"/>
                </a:cxn>
                <a:cxn ang="0">
                  <a:pos x="54" y="18"/>
                </a:cxn>
                <a:cxn ang="0">
                  <a:pos x="52" y="14"/>
                </a:cxn>
                <a:cxn ang="0">
                  <a:pos x="50" y="10"/>
                </a:cxn>
                <a:cxn ang="0">
                  <a:pos x="48" y="7"/>
                </a:cxn>
                <a:cxn ang="0">
                  <a:pos x="45" y="4"/>
                </a:cxn>
                <a:cxn ang="0">
                  <a:pos x="42" y="4"/>
                </a:cxn>
                <a:cxn ang="0">
                  <a:pos x="37" y="8"/>
                </a:cxn>
                <a:cxn ang="0">
                  <a:pos x="32" y="13"/>
                </a:cxn>
                <a:cxn ang="0">
                  <a:pos x="28" y="19"/>
                </a:cxn>
                <a:cxn ang="0">
                  <a:pos x="24" y="26"/>
                </a:cxn>
                <a:cxn ang="0">
                  <a:pos x="21" y="33"/>
                </a:cxn>
                <a:cxn ang="0">
                  <a:pos x="19" y="42"/>
                </a:cxn>
                <a:cxn ang="0">
                  <a:pos x="17" y="51"/>
                </a:cxn>
                <a:cxn ang="0">
                  <a:pos x="0" y="54"/>
                </a:cxn>
              </a:cxnLst>
              <a:rect l="0" t="0" r="r" b="b"/>
              <a:pathLst>
                <a:path w="83" h="63">
                  <a:moveTo>
                    <a:pt x="0" y="54"/>
                  </a:moveTo>
                  <a:lnTo>
                    <a:pt x="1" y="48"/>
                  </a:lnTo>
                  <a:lnTo>
                    <a:pt x="2" y="42"/>
                  </a:lnTo>
                  <a:lnTo>
                    <a:pt x="3" y="37"/>
                  </a:lnTo>
                  <a:lnTo>
                    <a:pt x="5" y="32"/>
                  </a:lnTo>
                  <a:lnTo>
                    <a:pt x="7" y="27"/>
                  </a:lnTo>
                  <a:lnTo>
                    <a:pt x="9" y="22"/>
                  </a:lnTo>
                  <a:lnTo>
                    <a:pt x="11" y="18"/>
                  </a:lnTo>
                  <a:lnTo>
                    <a:pt x="14" y="14"/>
                  </a:lnTo>
                  <a:lnTo>
                    <a:pt x="15" y="12"/>
                  </a:lnTo>
                  <a:lnTo>
                    <a:pt x="16" y="11"/>
                  </a:lnTo>
                  <a:lnTo>
                    <a:pt x="17" y="9"/>
                  </a:lnTo>
                  <a:lnTo>
                    <a:pt x="19" y="8"/>
                  </a:lnTo>
                  <a:lnTo>
                    <a:pt x="20" y="6"/>
                  </a:lnTo>
                  <a:lnTo>
                    <a:pt x="21" y="5"/>
                  </a:lnTo>
                  <a:lnTo>
                    <a:pt x="23" y="4"/>
                  </a:lnTo>
                  <a:lnTo>
                    <a:pt x="24" y="3"/>
                  </a:lnTo>
                  <a:lnTo>
                    <a:pt x="26" y="2"/>
                  </a:lnTo>
                  <a:lnTo>
                    <a:pt x="27" y="2"/>
                  </a:lnTo>
                  <a:lnTo>
                    <a:pt x="29" y="1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3" y="0"/>
                  </a:lnTo>
                  <a:lnTo>
                    <a:pt x="35" y="0"/>
                  </a:lnTo>
                  <a:lnTo>
                    <a:pt x="36" y="0"/>
                  </a:lnTo>
                  <a:lnTo>
                    <a:pt x="52" y="2"/>
                  </a:lnTo>
                  <a:lnTo>
                    <a:pt x="54" y="2"/>
                  </a:lnTo>
                  <a:lnTo>
                    <a:pt x="56" y="3"/>
                  </a:lnTo>
                  <a:lnTo>
                    <a:pt x="58" y="4"/>
                  </a:lnTo>
                  <a:lnTo>
                    <a:pt x="60" y="5"/>
                  </a:lnTo>
                  <a:lnTo>
                    <a:pt x="62" y="7"/>
                  </a:lnTo>
                  <a:lnTo>
                    <a:pt x="63" y="8"/>
                  </a:lnTo>
                  <a:lnTo>
                    <a:pt x="65" y="10"/>
                  </a:lnTo>
                  <a:lnTo>
                    <a:pt x="66" y="13"/>
                  </a:lnTo>
                  <a:lnTo>
                    <a:pt x="68" y="15"/>
                  </a:lnTo>
                  <a:lnTo>
                    <a:pt x="69" y="18"/>
                  </a:lnTo>
                  <a:lnTo>
                    <a:pt x="70" y="21"/>
                  </a:lnTo>
                  <a:lnTo>
                    <a:pt x="71" y="24"/>
                  </a:lnTo>
                  <a:lnTo>
                    <a:pt x="72" y="27"/>
                  </a:lnTo>
                  <a:lnTo>
                    <a:pt x="73" y="31"/>
                  </a:lnTo>
                  <a:lnTo>
                    <a:pt x="74" y="34"/>
                  </a:lnTo>
                  <a:lnTo>
                    <a:pt x="74" y="38"/>
                  </a:lnTo>
                  <a:lnTo>
                    <a:pt x="82" y="39"/>
                  </a:lnTo>
                  <a:lnTo>
                    <a:pt x="66" y="62"/>
                  </a:lnTo>
                  <a:lnTo>
                    <a:pt x="49" y="35"/>
                  </a:lnTo>
                  <a:lnTo>
                    <a:pt x="58" y="36"/>
                  </a:lnTo>
                  <a:lnTo>
                    <a:pt x="57" y="30"/>
                  </a:lnTo>
                  <a:lnTo>
                    <a:pt x="56" y="25"/>
                  </a:lnTo>
                  <a:lnTo>
                    <a:pt x="55" y="21"/>
                  </a:lnTo>
                  <a:lnTo>
                    <a:pt x="54" y="18"/>
                  </a:lnTo>
                  <a:lnTo>
                    <a:pt x="53" y="16"/>
                  </a:lnTo>
                  <a:lnTo>
                    <a:pt x="52" y="14"/>
                  </a:lnTo>
                  <a:lnTo>
                    <a:pt x="51" y="12"/>
                  </a:lnTo>
                  <a:lnTo>
                    <a:pt x="50" y="10"/>
                  </a:lnTo>
                  <a:lnTo>
                    <a:pt x="49" y="9"/>
                  </a:lnTo>
                  <a:lnTo>
                    <a:pt x="48" y="7"/>
                  </a:lnTo>
                  <a:lnTo>
                    <a:pt x="46" y="5"/>
                  </a:lnTo>
                  <a:lnTo>
                    <a:pt x="45" y="4"/>
                  </a:lnTo>
                  <a:lnTo>
                    <a:pt x="44" y="3"/>
                  </a:lnTo>
                  <a:lnTo>
                    <a:pt x="42" y="4"/>
                  </a:lnTo>
                  <a:lnTo>
                    <a:pt x="39" y="6"/>
                  </a:lnTo>
                  <a:lnTo>
                    <a:pt x="37" y="8"/>
                  </a:lnTo>
                  <a:lnTo>
                    <a:pt x="35" y="10"/>
                  </a:lnTo>
                  <a:lnTo>
                    <a:pt x="32" y="13"/>
                  </a:lnTo>
                  <a:lnTo>
                    <a:pt x="30" y="16"/>
                  </a:lnTo>
                  <a:lnTo>
                    <a:pt x="28" y="19"/>
                  </a:lnTo>
                  <a:lnTo>
                    <a:pt x="26" y="22"/>
                  </a:lnTo>
                  <a:lnTo>
                    <a:pt x="24" y="26"/>
                  </a:lnTo>
                  <a:lnTo>
                    <a:pt x="23" y="29"/>
                  </a:lnTo>
                  <a:lnTo>
                    <a:pt x="21" y="33"/>
                  </a:lnTo>
                  <a:lnTo>
                    <a:pt x="20" y="38"/>
                  </a:lnTo>
                  <a:lnTo>
                    <a:pt x="19" y="42"/>
                  </a:lnTo>
                  <a:lnTo>
                    <a:pt x="18" y="47"/>
                  </a:lnTo>
                  <a:lnTo>
                    <a:pt x="17" y="51"/>
                  </a:lnTo>
                  <a:lnTo>
                    <a:pt x="16" y="56"/>
                  </a:lnTo>
                  <a:lnTo>
                    <a:pt x="0" y="54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22509" name="Rectangle 173"/>
          <p:cNvSpPr>
            <a:spLocks noChangeArrowheads="1"/>
          </p:cNvSpPr>
          <p:nvPr/>
        </p:nvSpPr>
        <p:spPr bwMode="auto">
          <a:xfrm>
            <a:off x="3057525" y="4135438"/>
            <a:ext cx="1133475" cy="284162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l"/>
            <a:r>
              <a:rPr lang="en-US" sz="1200">
                <a:solidFill>
                  <a:schemeClr val="tx1"/>
                </a:solidFill>
                <a:latin typeface="Arial" charset="0"/>
              </a:rPr>
              <a:t>Partial Snake</a:t>
            </a:r>
          </a:p>
        </p:txBody>
      </p:sp>
      <p:sp>
        <p:nvSpPr>
          <p:cNvPr id="1422510" name="Rectangle 174"/>
          <p:cNvSpPr>
            <a:spLocks noChangeArrowheads="1"/>
          </p:cNvSpPr>
          <p:nvPr/>
        </p:nvSpPr>
        <p:spPr bwMode="auto">
          <a:xfrm>
            <a:off x="7239000" y="2743200"/>
            <a:ext cx="1301750" cy="287338"/>
          </a:xfrm>
          <a:prstGeom prst="rect">
            <a:avLst/>
          </a:prstGeom>
          <a:solidFill>
            <a:srgbClr val="00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/>
            <a:r>
              <a:rPr lang="en-US" sz="1200">
                <a:solidFill>
                  <a:schemeClr val="tx1"/>
                </a:solidFill>
                <a:latin typeface="Arial" charset="0"/>
              </a:rPr>
              <a:t>Siberian Snakes</a:t>
            </a:r>
          </a:p>
        </p:txBody>
      </p:sp>
      <p:sp>
        <p:nvSpPr>
          <p:cNvPr id="1422511" name="Rectangle 175"/>
          <p:cNvSpPr>
            <a:spLocks noChangeArrowheads="1"/>
          </p:cNvSpPr>
          <p:nvPr/>
        </p:nvSpPr>
        <p:spPr bwMode="auto">
          <a:xfrm>
            <a:off x="152400" y="1770063"/>
            <a:ext cx="1371600" cy="287337"/>
          </a:xfrm>
          <a:prstGeom prst="rect">
            <a:avLst/>
          </a:prstGeom>
          <a:solidFill>
            <a:srgbClr val="00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l"/>
            <a:r>
              <a:rPr lang="en-US" sz="1200">
                <a:solidFill>
                  <a:schemeClr val="tx1"/>
                </a:solidFill>
                <a:latin typeface="Arial" charset="0"/>
              </a:rPr>
              <a:t>Siberian Snakes</a:t>
            </a:r>
          </a:p>
        </p:txBody>
      </p:sp>
      <p:grpSp>
        <p:nvGrpSpPr>
          <p:cNvPr id="1422512" name="Group 176"/>
          <p:cNvGrpSpPr>
            <a:grpSpLocks/>
          </p:cNvGrpSpPr>
          <p:nvPr/>
        </p:nvGrpSpPr>
        <p:grpSpPr bwMode="auto">
          <a:xfrm>
            <a:off x="4765675" y="4267200"/>
            <a:ext cx="1120775" cy="762000"/>
            <a:chOff x="3002" y="2688"/>
            <a:chExt cx="706" cy="480"/>
          </a:xfrm>
        </p:grpSpPr>
        <p:sp>
          <p:nvSpPr>
            <p:cNvPr id="1422513" name="Rectangle 177"/>
            <p:cNvSpPr>
              <a:spLocks noChangeArrowheads="1"/>
            </p:cNvSpPr>
            <p:nvPr/>
          </p:nvSpPr>
          <p:spPr bwMode="auto">
            <a:xfrm>
              <a:off x="3002" y="2688"/>
              <a:ext cx="706" cy="294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l"/>
              <a:r>
                <a:rPr lang="en-US" sz="1200">
                  <a:solidFill>
                    <a:schemeClr val="tx1"/>
                  </a:solidFill>
                  <a:latin typeface="Arial" charset="0"/>
                </a:rPr>
                <a:t>Helical Partial</a:t>
              </a:r>
            </a:p>
            <a:p>
              <a:pPr algn="l"/>
              <a:r>
                <a:rPr lang="en-US" sz="1200">
                  <a:solidFill>
                    <a:schemeClr val="tx1"/>
                  </a:solidFill>
                  <a:latin typeface="Arial" charset="0"/>
                </a:rPr>
                <a:t>  Snake</a:t>
              </a:r>
            </a:p>
          </p:txBody>
        </p:sp>
        <p:sp>
          <p:nvSpPr>
            <p:cNvPr id="1422514" name="Line 178"/>
            <p:cNvSpPr>
              <a:spLocks noChangeShapeType="1"/>
            </p:cNvSpPr>
            <p:nvPr/>
          </p:nvSpPr>
          <p:spPr bwMode="auto">
            <a:xfrm flipH="1">
              <a:off x="3024" y="2976"/>
              <a:ext cx="240" cy="192"/>
            </a:xfrm>
            <a:prstGeom prst="line">
              <a:avLst/>
            </a:prstGeom>
            <a:noFill/>
            <a:ln w="12700">
              <a:solidFill>
                <a:srgbClr val="FFFF99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22515" name="Group 179"/>
          <p:cNvGrpSpPr>
            <a:grpSpLocks/>
          </p:cNvGrpSpPr>
          <p:nvPr/>
        </p:nvGrpSpPr>
        <p:grpSpPr bwMode="auto">
          <a:xfrm>
            <a:off x="2057400" y="4440238"/>
            <a:ext cx="1295400" cy="360362"/>
            <a:chOff x="1296" y="2797"/>
            <a:chExt cx="816" cy="227"/>
          </a:xfrm>
        </p:grpSpPr>
        <p:sp>
          <p:nvSpPr>
            <p:cNvPr id="1422516" name="Rectangle 180"/>
            <p:cNvSpPr>
              <a:spLocks noChangeArrowheads="1"/>
            </p:cNvSpPr>
            <p:nvPr/>
          </p:nvSpPr>
          <p:spPr bwMode="auto">
            <a:xfrm>
              <a:off x="1296" y="2797"/>
              <a:ext cx="810" cy="179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algn="l"/>
              <a:r>
                <a:rPr lang="en-US" sz="1200">
                  <a:solidFill>
                    <a:schemeClr val="tx1"/>
                  </a:solidFill>
                  <a:latin typeface="Arial" charset="0"/>
                </a:rPr>
                <a:t>Strong Snake</a:t>
              </a:r>
            </a:p>
          </p:txBody>
        </p:sp>
        <p:sp>
          <p:nvSpPr>
            <p:cNvPr id="1422517" name="Line 181"/>
            <p:cNvSpPr>
              <a:spLocks noChangeShapeType="1"/>
            </p:cNvSpPr>
            <p:nvPr/>
          </p:nvSpPr>
          <p:spPr bwMode="auto">
            <a:xfrm>
              <a:off x="1872" y="2976"/>
              <a:ext cx="240" cy="48"/>
            </a:xfrm>
            <a:prstGeom prst="line">
              <a:avLst/>
            </a:prstGeom>
            <a:noFill/>
            <a:ln w="12700">
              <a:solidFill>
                <a:srgbClr val="FFFF99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22518" name="Rectangle 182"/>
          <p:cNvSpPr>
            <a:spLocks noChangeArrowheads="1"/>
          </p:cNvSpPr>
          <p:nvPr/>
        </p:nvSpPr>
        <p:spPr bwMode="auto">
          <a:xfrm>
            <a:off x="5638800" y="3124200"/>
            <a:ext cx="936625" cy="192088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/>
            <a:r>
              <a:rPr lang="en-US" sz="1200">
                <a:solidFill>
                  <a:srgbClr val="000000"/>
                </a:solidFill>
                <a:latin typeface="Arial" charset="0"/>
              </a:rPr>
              <a:t> Spin Flipper</a:t>
            </a:r>
          </a:p>
        </p:txBody>
      </p:sp>
      <p:sp>
        <p:nvSpPr>
          <p:cNvPr id="1422519" name="Line 183"/>
          <p:cNvSpPr>
            <a:spLocks noChangeShapeType="1"/>
          </p:cNvSpPr>
          <p:nvPr/>
        </p:nvSpPr>
        <p:spPr bwMode="auto">
          <a:xfrm>
            <a:off x="6096000" y="3352800"/>
            <a:ext cx="304800" cy="152400"/>
          </a:xfrm>
          <a:prstGeom prst="line">
            <a:avLst/>
          </a:prstGeom>
          <a:noFill/>
          <a:ln w="12700">
            <a:solidFill>
              <a:srgbClr val="FFFF99"/>
            </a:solidFill>
            <a:round/>
            <a:headEnd type="none" w="sm" len="sm"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22520" name="Rectangle 18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RHIC as a Polarized p+p Collider</a:t>
            </a:r>
          </a:p>
        </p:txBody>
      </p:sp>
      <p:sp>
        <p:nvSpPr>
          <p:cNvPr id="1422521" name="Line 185"/>
          <p:cNvSpPr>
            <a:spLocks noChangeShapeType="1"/>
          </p:cNvSpPr>
          <p:nvPr/>
        </p:nvSpPr>
        <p:spPr bwMode="auto">
          <a:xfrm flipV="1">
            <a:off x="2057400" y="3746500"/>
            <a:ext cx="76200" cy="228600"/>
          </a:xfrm>
          <a:prstGeom prst="line">
            <a:avLst/>
          </a:prstGeom>
          <a:noFill/>
          <a:ln w="12700">
            <a:solidFill>
              <a:srgbClr val="FFFF99"/>
            </a:solidFill>
            <a:round/>
            <a:headEnd type="none" w="sm" len="sm"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22522" name="Text Box 186"/>
          <p:cNvSpPr txBox="1">
            <a:spLocks noChangeArrowheads="1"/>
          </p:cNvSpPr>
          <p:nvPr/>
        </p:nvSpPr>
        <p:spPr bwMode="auto">
          <a:xfrm>
            <a:off x="6324600" y="4038600"/>
            <a:ext cx="27432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/>
              <a:t>Various equipment to </a:t>
            </a:r>
            <a:r>
              <a:rPr lang="en-US" i="1">
                <a:solidFill>
                  <a:srgbClr val="00FFFF"/>
                </a:solidFill>
              </a:rPr>
              <a:t>maintain</a:t>
            </a:r>
            <a:r>
              <a:rPr lang="en-US"/>
              <a:t> and </a:t>
            </a:r>
            <a:r>
              <a:rPr lang="en-US" i="1">
                <a:solidFill>
                  <a:srgbClr val="FFCC00"/>
                </a:solidFill>
              </a:rPr>
              <a:t>measure</a:t>
            </a:r>
            <a:r>
              <a:rPr lang="en-US"/>
              <a:t> beam  polarization through acceleration and storage</a:t>
            </a:r>
          </a:p>
        </p:txBody>
      </p:sp>
      <p:sp>
        <p:nvSpPr>
          <p:cNvPr id="1422523" name="Line 187"/>
          <p:cNvSpPr>
            <a:spLocks noChangeShapeType="1"/>
          </p:cNvSpPr>
          <p:nvPr/>
        </p:nvSpPr>
        <p:spPr bwMode="auto">
          <a:xfrm>
            <a:off x="3124200" y="2466975"/>
            <a:ext cx="0" cy="228600"/>
          </a:xfrm>
          <a:prstGeom prst="line">
            <a:avLst/>
          </a:prstGeom>
          <a:noFill/>
          <a:ln w="9525">
            <a:solidFill>
              <a:srgbClr val="FFFF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22524" name="Line 188"/>
          <p:cNvSpPr>
            <a:spLocks noChangeShapeType="1"/>
          </p:cNvSpPr>
          <p:nvPr/>
        </p:nvSpPr>
        <p:spPr bwMode="auto">
          <a:xfrm flipV="1">
            <a:off x="4833938" y="3505200"/>
            <a:ext cx="0" cy="228600"/>
          </a:xfrm>
          <a:prstGeom prst="line">
            <a:avLst/>
          </a:prstGeom>
          <a:noFill/>
          <a:ln w="9525">
            <a:solidFill>
              <a:srgbClr val="FFFF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422525" name="Picture 345" descr="Hel_Sect_Photo"/>
          <p:cNvPicPr>
            <a:picLocks noChangeAspect="1" noChangeArrowheads="1"/>
          </p:cNvPicPr>
          <p:nvPr/>
        </p:nvPicPr>
        <p:blipFill>
          <a:blip r:embed="rId4" cstate="print"/>
          <a:srcRect l="21216" t="14598" r="21674" b="15193"/>
          <a:stretch>
            <a:fillRect/>
          </a:stretch>
        </p:blipFill>
        <p:spPr bwMode="auto">
          <a:xfrm>
            <a:off x="138113" y="1339850"/>
            <a:ext cx="1309687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22526" name="Object 346"/>
          <p:cNvGraphicFramePr>
            <a:graphicFrameLocks noChangeAspect="1"/>
          </p:cNvGraphicFramePr>
          <p:nvPr/>
        </p:nvGraphicFramePr>
        <p:xfrm>
          <a:off x="22225" y="3233738"/>
          <a:ext cx="1654175" cy="1262062"/>
        </p:xfrm>
        <a:graphic>
          <a:graphicData uri="http://schemas.openxmlformats.org/presentationml/2006/ole">
            <p:oleObj spid="_x0000_s1422526" name="Bitmap Image" r:id="rId5" imgW="5706272" imgH="4352381" progId="PBrush">
              <p:embed/>
            </p:oleObj>
          </a:graphicData>
        </a:graphic>
      </p:graphicFrame>
      <p:pic>
        <p:nvPicPr>
          <p:cNvPr id="1422527" name="Picture 347" descr="P1010001-croppe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51713" y="1031875"/>
            <a:ext cx="1792287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2528" name="Picture 348" descr="install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89538" y="127000"/>
            <a:ext cx="1516062" cy="119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2529" name="Picture 486" descr="F-1"/>
          <p:cNvPicPr>
            <a:picLocks noChangeAspect="1" noChangeArrowheads="1"/>
          </p:cNvPicPr>
          <p:nvPr/>
        </p:nvPicPr>
        <p:blipFill>
          <a:blip r:embed="rId8" cstate="print">
            <a:lum bright="6000"/>
          </a:blip>
          <a:srcRect t="6250" r="33853" b="22487"/>
          <a:stretch>
            <a:fillRect/>
          </a:stretch>
        </p:blipFill>
        <p:spPr bwMode="auto">
          <a:xfrm>
            <a:off x="252413" y="5065713"/>
            <a:ext cx="2389187" cy="179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2530" name="Picture 487" descr="B-7"/>
          <p:cNvPicPr>
            <a:picLocks noChangeAspect="1" noChangeArrowheads="1"/>
          </p:cNvPicPr>
          <p:nvPr/>
        </p:nvPicPr>
        <p:blipFill>
          <a:blip r:embed="rId9" cstate="print">
            <a:lum bright="-6000"/>
          </a:blip>
          <a:srcRect l="21875" t="10417" b="18750"/>
          <a:stretch>
            <a:fillRect/>
          </a:stretch>
        </p:blipFill>
        <p:spPr bwMode="auto">
          <a:xfrm>
            <a:off x="7005638" y="5254625"/>
            <a:ext cx="2138362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2531" name="Picture 488" descr="rf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29400" y="3573463"/>
            <a:ext cx="1958975" cy="145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2532" name="Picture 490" descr="AGScoldhelix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810000" y="5573713"/>
            <a:ext cx="2514600" cy="128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22533" name="Object 197"/>
          <p:cNvGraphicFramePr>
            <a:graphicFrameLocks noChangeAspect="1"/>
          </p:cNvGraphicFramePr>
          <p:nvPr/>
        </p:nvGraphicFramePr>
        <p:xfrm>
          <a:off x="2309813" y="152400"/>
          <a:ext cx="944562" cy="1447800"/>
        </p:xfrm>
        <a:graphic>
          <a:graphicData uri="http://schemas.openxmlformats.org/presentationml/2006/ole">
            <p:oleObj spid="_x0000_s1422533" name="Photo Editor Photo" r:id="rId12" imgW="3123810" imgH="4800000" progId="">
              <p:embed/>
            </p:oleObj>
          </a:graphicData>
        </a:graphic>
      </p:graphicFrame>
      <p:sp>
        <p:nvSpPr>
          <p:cNvPr id="200" name="Slide Number Placeholder 19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0A51C-0834-4D37-9F6C-E61A03BDE5A5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4225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2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14225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2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4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2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22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2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422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4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4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4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22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2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422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2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422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2520" grpId="0"/>
      <p:bldP spid="142252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Quarks, Hadrons, and LHC, IIT Bombay, August 2011</a:t>
            </a:r>
            <a:endParaRPr lang="en-US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88857-AB00-4322-9C67-772F472491BE}" type="slidenum">
              <a:rPr lang="en-US"/>
              <a:pPr/>
              <a:t>26</a:t>
            </a:fld>
            <a:endParaRPr lang="en-US"/>
          </a:p>
        </p:txBody>
      </p:sp>
      <p:sp>
        <p:nvSpPr>
          <p:cNvPr id="8765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685800"/>
          </a:xfrm>
        </p:spPr>
        <p:txBody>
          <a:bodyPr/>
          <a:lstStyle/>
          <a:p>
            <a:r>
              <a:rPr lang="en-US" sz="4000"/>
              <a:t>Spin physics at RHIC</a:t>
            </a:r>
          </a:p>
        </p:txBody>
      </p:sp>
      <p:sp>
        <p:nvSpPr>
          <p:cNvPr id="87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38862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Polarized protons at RHIC 2002-present</a:t>
            </a:r>
          </a:p>
          <a:p>
            <a:pPr>
              <a:lnSpc>
                <a:spcPct val="90000"/>
              </a:lnSpc>
            </a:pPr>
            <a:r>
              <a:rPr lang="en-US" sz="2400"/>
              <a:t>Mainly </a:t>
            </a:r>
            <a:r>
              <a:rPr lang="en-US" sz="1900">
                <a:latin typeface="Symbol" pitchFamily="18" charset="2"/>
                <a:ea typeface="ＭＳ Ｐゴシック" pitchFamily="34" charset="-128"/>
                <a:sym typeface="Symbol" pitchFamily="18" charset="2"/>
              </a:rPr>
              <a:t>Ö</a:t>
            </a:r>
            <a:r>
              <a:rPr lang="en-US" altLang="ja-JP" sz="1900">
                <a:ea typeface="ＭＳ Ｐゴシック" pitchFamily="34" charset="-128"/>
                <a:sym typeface="Symbol" pitchFamily="18" charset="2"/>
              </a:rPr>
              <a:t>s </a:t>
            </a:r>
            <a:r>
              <a:rPr lang="en-US" sz="2400"/>
              <a:t>= 200 GeV, also 62.4 GeV in 2006, started 500 GeV program in 2009</a:t>
            </a:r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r>
              <a:rPr lang="en-US" sz="2400"/>
              <a:t>Two large multipurpose detectors: STAR and PHENIX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Longitudinal or transverse polarization</a:t>
            </a:r>
          </a:p>
          <a:p>
            <a:pPr>
              <a:lnSpc>
                <a:spcPct val="90000"/>
              </a:lnSpc>
            </a:pPr>
            <a:r>
              <a:rPr lang="en-US" sz="2400"/>
              <a:t>One small spectrometer until 2006: BRAHMS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Transverse polarization only</a:t>
            </a:r>
          </a:p>
        </p:txBody>
      </p:sp>
      <p:pic>
        <p:nvPicPr>
          <p:cNvPr id="876548" name="Picture 4"/>
          <p:cNvPicPr>
            <a:picLocks noChangeAspect="1" noChangeArrowheads="1"/>
          </p:cNvPicPr>
          <p:nvPr/>
        </p:nvPicPr>
        <p:blipFill>
          <a:blip r:embed="rId3" cstate="print"/>
          <a:srcRect r="6363" b="23721"/>
          <a:stretch>
            <a:fillRect/>
          </a:stretch>
        </p:blipFill>
        <p:spPr bwMode="auto">
          <a:xfrm>
            <a:off x="4191000" y="1371600"/>
            <a:ext cx="4800600" cy="3646488"/>
          </a:xfrm>
          <a:prstGeom prst="rect">
            <a:avLst/>
          </a:prstGeom>
          <a:noFill/>
        </p:spPr>
      </p:pic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7237413" y="1384300"/>
            <a:ext cx="1731962" cy="1646238"/>
            <a:chOff x="4559" y="1023"/>
            <a:chExt cx="1091" cy="1037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4559" y="1023"/>
              <a:ext cx="1091" cy="1037"/>
              <a:chOff x="3716" y="436"/>
              <a:chExt cx="2112" cy="1588"/>
            </a:xfrm>
          </p:grpSpPr>
          <p:pic>
            <p:nvPicPr>
              <p:cNvPr id="876554" name="Picture 10" descr="brahms_pictur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716" y="440"/>
                <a:ext cx="2112" cy="158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76555" name="Picture 11" descr="brahms_logo1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422" y="436"/>
                <a:ext cx="1259" cy="379"/>
              </a:xfrm>
              <a:prstGeom prst="rect">
                <a:avLst/>
              </a:prstGeom>
              <a:noFill/>
            </p:spPr>
          </p:pic>
        </p:grpSp>
        <p:sp>
          <p:nvSpPr>
            <p:cNvPr id="876556" name="Text Box 12"/>
            <p:cNvSpPr txBox="1">
              <a:spLocks noChangeArrowheads="1"/>
            </p:cNvSpPr>
            <p:nvPr/>
          </p:nvSpPr>
          <p:spPr bwMode="auto">
            <a:xfrm>
              <a:off x="4673" y="1536"/>
              <a:ext cx="941" cy="460"/>
            </a:xfrm>
            <a:prstGeom prst="rect">
              <a:avLst/>
            </a:prstGeom>
            <a:solidFill>
              <a:srgbClr val="00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400">
                  <a:solidFill>
                    <a:schemeClr val="tx1"/>
                  </a:solidFill>
                </a:rPr>
                <a:t>Transverse spin only </a:t>
              </a:r>
            </a:p>
            <a:p>
              <a:r>
                <a:rPr lang="en-US" sz="1400">
                  <a:solidFill>
                    <a:schemeClr val="tx1"/>
                  </a:solidFill>
                </a:rPr>
                <a:t>(No rotators)</a:t>
              </a: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6276975" y="3316288"/>
            <a:ext cx="1893888" cy="1425575"/>
            <a:chOff x="2544" y="2299"/>
            <a:chExt cx="2311" cy="1375"/>
          </a:xfrm>
        </p:grpSpPr>
        <p:pic>
          <p:nvPicPr>
            <p:cNvPr id="876558" name="Picture 14" descr="Collab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544" y="2299"/>
              <a:ext cx="2311" cy="13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</p:pic>
        <p:pic>
          <p:nvPicPr>
            <p:cNvPr id="876559" name="Picture 1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984" y="2400"/>
              <a:ext cx="816" cy="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4308475" y="3113088"/>
            <a:ext cx="1706563" cy="1709737"/>
            <a:chOff x="144" y="2103"/>
            <a:chExt cx="2081" cy="1649"/>
          </a:xfrm>
        </p:grpSpPr>
        <p:pic>
          <p:nvPicPr>
            <p:cNvPr id="876561" name="Picture 17" descr="2004june9_1024x81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44" y="2103"/>
              <a:ext cx="2081" cy="16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76562" name="Picture 18" descr="1phenix-logo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056" y="3233"/>
              <a:ext cx="1152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76563" name="Text Box 19"/>
          <p:cNvSpPr txBox="1">
            <a:spLocks noChangeArrowheads="1"/>
          </p:cNvSpPr>
          <p:nvPr/>
        </p:nvSpPr>
        <p:spPr bwMode="auto">
          <a:xfrm>
            <a:off x="4427538" y="3222625"/>
            <a:ext cx="1336675" cy="517525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>
                <a:solidFill>
                  <a:schemeClr val="tx1"/>
                </a:solidFill>
              </a:rPr>
              <a:t>Longitudinal or transverse spin </a:t>
            </a:r>
          </a:p>
        </p:txBody>
      </p:sp>
      <p:sp>
        <p:nvSpPr>
          <p:cNvPr id="876564" name="Text Box 20"/>
          <p:cNvSpPr txBox="1">
            <a:spLocks noChangeArrowheads="1"/>
          </p:cNvSpPr>
          <p:nvPr/>
        </p:nvSpPr>
        <p:spPr bwMode="auto">
          <a:xfrm>
            <a:off x="6400800" y="3951288"/>
            <a:ext cx="1338263" cy="517525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>
                <a:solidFill>
                  <a:schemeClr val="tx1"/>
                </a:solidFill>
              </a:rPr>
              <a:t>Longitudinal or transverse spin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Quarks, Hadrons, and LHC, IIT Bombay, August 2011</a:t>
            </a:r>
            <a:endParaRPr lang="en-US"/>
          </a:p>
        </p:txBody>
      </p:sp>
      <p:sp>
        <p:nvSpPr>
          <p:cNvPr id="135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Forward </a:t>
            </a:r>
            <a:r>
              <a:rPr lang="en-US" sz="4000" dirty="0" smtClean="0">
                <a:latin typeface="Symbol" pitchFamily="18" charset="2"/>
              </a:rPr>
              <a:t>p</a:t>
            </a:r>
            <a:r>
              <a:rPr lang="en-US" sz="4000" baseline="30000" dirty="0" smtClean="0"/>
              <a:t>+-</a:t>
            </a:r>
            <a:r>
              <a:rPr lang="en-US" sz="4000" dirty="0" smtClean="0"/>
              <a:t> A</a:t>
            </a:r>
            <a:r>
              <a:rPr lang="en-US" sz="4000" baseline="-18000" dirty="0" smtClean="0"/>
              <a:t>N</a:t>
            </a:r>
            <a:r>
              <a:rPr lang="en-US" sz="4000" dirty="0" smtClean="0"/>
              <a:t> at </a:t>
            </a:r>
            <a:r>
              <a:rPr lang="en-US" sz="4000" dirty="0" smtClean="0">
                <a:cs typeface="Times New Roman" pitchFamily="18" charset="0"/>
              </a:rPr>
              <a:t>√</a:t>
            </a:r>
            <a:r>
              <a:rPr lang="en-US" sz="4000" dirty="0">
                <a:cs typeface="Times New Roman" pitchFamily="18" charset="0"/>
              </a:rPr>
              <a:t>s = </a:t>
            </a:r>
            <a:r>
              <a:rPr lang="en-US" sz="4000" dirty="0"/>
              <a:t>200 </a:t>
            </a:r>
            <a:r>
              <a:rPr lang="en-US" sz="4000" dirty="0" err="1" smtClean="0"/>
              <a:t>GeV</a:t>
            </a:r>
            <a:r>
              <a:rPr lang="en-US" sz="4000" dirty="0" smtClean="0"/>
              <a:t>:  </a:t>
            </a:r>
            <a:br>
              <a:rPr lang="en-US" sz="4000" dirty="0" smtClean="0"/>
            </a:br>
            <a:r>
              <a:rPr lang="en-US" sz="4000" dirty="0" err="1" smtClean="0"/>
              <a:t>x</a:t>
            </a:r>
            <a:r>
              <a:rPr lang="en-US" sz="4000" baseline="-25000" dirty="0" err="1" smtClean="0"/>
              <a:t>F</a:t>
            </a:r>
            <a:r>
              <a:rPr lang="en-US" sz="4000" dirty="0" err="1" smtClean="0"/>
              <a:t>-p</a:t>
            </a:r>
            <a:r>
              <a:rPr lang="en-US" sz="4000" baseline="-25000" dirty="0" err="1" smtClean="0"/>
              <a:t>T</a:t>
            </a:r>
            <a:r>
              <a:rPr lang="en-US" sz="4000" dirty="0" smtClean="0"/>
              <a:t> dependence </a:t>
            </a:r>
            <a:endParaRPr lang="en-US" sz="4000" dirty="0"/>
          </a:p>
        </p:txBody>
      </p: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533400" y="1766888"/>
            <a:ext cx="8229600" cy="3414712"/>
            <a:chOff x="475" y="2073"/>
            <a:chExt cx="4469" cy="1575"/>
          </a:xfrm>
        </p:grpSpPr>
        <p:pic>
          <p:nvPicPr>
            <p:cNvPr id="1356809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5" y="2073"/>
              <a:ext cx="4469" cy="1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56810" name="Line 10"/>
            <p:cNvSpPr>
              <a:spLocks noChangeShapeType="1"/>
            </p:cNvSpPr>
            <p:nvPr/>
          </p:nvSpPr>
          <p:spPr bwMode="auto">
            <a:xfrm flipV="1">
              <a:off x="816" y="2112"/>
              <a:ext cx="720" cy="576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56811" name="Line 11"/>
            <p:cNvSpPr>
              <a:spLocks noChangeShapeType="1"/>
            </p:cNvSpPr>
            <p:nvPr/>
          </p:nvSpPr>
          <p:spPr bwMode="auto">
            <a:xfrm flipV="1">
              <a:off x="1627" y="2118"/>
              <a:ext cx="720" cy="576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56812" name="Line 12"/>
            <p:cNvSpPr>
              <a:spLocks noChangeShapeType="1"/>
            </p:cNvSpPr>
            <p:nvPr/>
          </p:nvSpPr>
          <p:spPr bwMode="auto">
            <a:xfrm flipV="1">
              <a:off x="2448" y="2113"/>
              <a:ext cx="720" cy="576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56813" name="Line 13"/>
            <p:cNvSpPr>
              <a:spLocks noChangeShapeType="1"/>
            </p:cNvSpPr>
            <p:nvPr/>
          </p:nvSpPr>
          <p:spPr bwMode="auto">
            <a:xfrm flipV="1">
              <a:off x="3265" y="2112"/>
              <a:ext cx="720" cy="576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56814" name="Line 14"/>
            <p:cNvSpPr>
              <a:spLocks noChangeShapeType="1"/>
            </p:cNvSpPr>
            <p:nvPr/>
          </p:nvSpPr>
          <p:spPr bwMode="auto">
            <a:xfrm flipV="1">
              <a:off x="4080" y="2110"/>
              <a:ext cx="720" cy="576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356815" name="Picture 15" descr="BRAHMS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838200"/>
            <a:ext cx="1600200" cy="855663"/>
          </a:xfrm>
          <a:prstGeom prst="rect">
            <a:avLst/>
          </a:prstGeom>
          <a:noFill/>
        </p:spPr>
      </p:pic>
      <p:sp>
        <p:nvSpPr>
          <p:cNvPr id="1356816" name="Text Box 16"/>
          <p:cNvSpPr txBox="1">
            <a:spLocks noChangeArrowheads="1"/>
          </p:cNvSpPr>
          <p:nvPr/>
        </p:nvSpPr>
        <p:spPr bwMode="auto">
          <a:xfrm>
            <a:off x="762000" y="4814888"/>
            <a:ext cx="2517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BRAHMS Preliminary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0A51C-0834-4D37-9F6C-E61A03BDE5A5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Quarks, Hadrons, and LHC, IIT Bombay, August 2011</a:t>
            </a:r>
            <a:endParaRPr lang="en-US"/>
          </a:p>
        </p:txBody>
      </p:sp>
      <p:sp>
        <p:nvSpPr>
          <p:cNvPr id="1496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Forward </a:t>
            </a:r>
            <a:r>
              <a:rPr lang="en-US" sz="4000" dirty="0">
                <a:latin typeface="Symbol" pitchFamily="18" charset="2"/>
              </a:rPr>
              <a:t>p</a:t>
            </a:r>
            <a:r>
              <a:rPr lang="en-US" sz="4000" baseline="30000" dirty="0"/>
              <a:t>0</a:t>
            </a:r>
            <a:r>
              <a:rPr lang="en-US" sz="4000" dirty="0"/>
              <a:t> A</a:t>
            </a:r>
            <a:r>
              <a:rPr lang="en-US" sz="4000" baseline="-18000" dirty="0"/>
              <a:t>N</a:t>
            </a:r>
            <a:r>
              <a:rPr lang="en-US" sz="4000" dirty="0"/>
              <a:t> at 200 </a:t>
            </a:r>
            <a:r>
              <a:rPr lang="en-US" sz="4000" dirty="0" err="1"/>
              <a:t>GeV</a:t>
            </a:r>
            <a:r>
              <a:rPr lang="en-US" sz="4000" dirty="0"/>
              <a:t>:</a:t>
            </a:r>
            <a:br>
              <a:rPr lang="en-US" sz="4000" dirty="0"/>
            </a:br>
            <a:r>
              <a:rPr lang="en-US" sz="4000" dirty="0" err="1" smtClean="0"/>
              <a:t>x</a:t>
            </a:r>
            <a:r>
              <a:rPr lang="en-US" sz="4000" baseline="-25000" dirty="0" err="1" smtClean="0"/>
              <a:t>F</a:t>
            </a:r>
            <a:r>
              <a:rPr lang="en-US" sz="4000" dirty="0" err="1" smtClean="0"/>
              <a:t>-p</a:t>
            </a:r>
            <a:r>
              <a:rPr lang="en-US" sz="4000" baseline="-18000" dirty="0" err="1" smtClean="0"/>
              <a:t>T</a:t>
            </a:r>
            <a:r>
              <a:rPr lang="en-US" sz="4000" dirty="0" smtClean="0"/>
              <a:t> </a:t>
            </a:r>
            <a:r>
              <a:rPr lang="en-US" sz="4000" dirty="0"/>
              <a:t>dependence</a:t>
            </a:r>
          </a:p>
        </p:txBody>
      </p:sp>
      <p:pic>
        <p:nvPicPr>
          <p:cNvPr id="14960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1" y="1331756"/>
            <a:ext cx="4419600" cy="45356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934200" y="5848350"/>
            <a:ext cx="1560513" cy="704850"/>
            <a:chOff x="0" y="0"/>
            <a:chExt cx="983" cy="444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0" y="0"/>
              <a:ext cx="496" cy="438"/>
              <a:chOff x="0" y="0"/>
              <a:chExt cx="496" cy="438"/>
            </a:xfrm>
          </p:grpSpPr>
          <p:sp>
            <p:nvSpPr>
              <p:cNvPr id="1496071" name="AutoShape 7"/>
              <p:cNvSpPr>
                <a:spLocks/>
              </p:cNvSpPr>
              <p:nvPr/>
            </p:nvSpPr>
            <p:spPr bwMode="auto">
              <a:xfrm>
                <a:off x="0" y="0"/>
                <a:ext cx="496" cy="438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0" y="8272"/>
                    </a:moveTo>
                    <a:lnTo>
                      <a:pt x="8264" y="8272"/>
                    </a:lnTo>
                    <a:lnTo>
                      <a:pt x="10800" y="0"/>
                    </a:lnTo>
                    <a:lnTo>
                      <a:pt x="13336" y="8272"/>
                    </a:lnTo>
                    <a:lnTo>
                      <a:pt x="21600" y="8272"/>
                    </a:lnTo>
                    <a:lnTo>
                      <a:pt x="14932" y="13328"/>
                    </a:lnTo>
                    <a:lnTo>
                      <a:pt x="17468" y="21600"/>
                    </a:lnTo>
                    <a:lnTo>
                      <a:pt x="10800" y="16499"/>
                    </a:lnTo>
                    <a:lnTo>
                      <a:pt x="4132" y="21600"/>
                    </a:lnTo>
                    <a:lnTo>
                      <a:pt x="6668" y="13328"/>
                    </a:lnTo>
                    <a:close/>
                    <a:moveTo>
                      <a:pt x="0" y="8272"/>
                    </a:moveTo>
                  </a:path>
                </a:pathLst>
              </a:custGeom>
              <a:solidFill>
                <a:srgbClr val="FF0000"/>
              </a:solidFill>
              <a:ln w="127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496072" name="Rectangle 8"/>
              <p:cNvSpPr>
                <a:spLocks/>
              </p:cNvSpPr>
              <p:nvPr/>
            </p:nvSpPr>
            <p:spPr bwMode="auto">
              <a:xfrm>
                <a:off x="152" y="165"/>
                <a:ext cx="190" cy="16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1496073" name="Rectangle 9"/>
            <p:cNvSpPr>
              <a:spLocks/>
            </p:cNvSpPr>
            <p:nvPr/>
          </p:nvSpPr>
          <p:spPr bwMode="auto">
            <a:xfrm>
              <a:off x="172" y="118"/>
              <a:ext cx="811" cy="32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57799" bIns="0">
              <a:spAutoFit/>
            </a:bodyPr>
            <a:lstStyle/>
            <a:p>
              <a:pPr marL="57150" algn="l" eaLnBrk="1" hangingPunct="1"/>
              <a:r>
                <a:rPr lang="en-US" sz="3400" b="1" i="1">
                  <a:solidFill>
                    <a:srgbClr val="3333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/>
                  <a:sym typeface="Helvetica"/>
                </a:rPr>
                <a:t>STAR</a:t>
              </a:r>
            </a:p>
          </p:txBody>
        </p:sp>
      </p:grpSp>
      <p:sp>
        <p:nvSpPr>
          <p:cNvPr id="1496074" name="Text Box 10"/>
          <p:cNvSpPr txBox="1">
            <a:spLocks noChangeArrowheads="1"/>
          </p:cNvSpPr>
          <p:nvPr/>
        </p:nvSpPr>
        <p:spPr bwMode="auto">
          <a:xfrm>
            <a:off x="316039" y="3429000"/>
            <a:ext cx="428123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200" dirty="0" smtClean="0">
                <a:latin typeface="Times" charset="0"/>
              </a:rPr>
              <a:t>Phys. Rev. </a:t>
            </a:r>
            <a:r>
              <a:rPr lang="en-US" sz="2200" dirty="0" err="1" smtClean="0">
                <a:latin typeface="Times" charset="0"/>
              </a:rPr>
              <a:t>Lett</a:t>
            </a:r>
            <a:r>
              <a:rPr lang="en-US" sz="2200" dirty="0" smtClean="0">
                <a:latin typeface="Times" charset="0"/>
              </a:rPr>
              <a:t>. 101, 222001 (2008)</a:t>
            </a:r>
            <a:endParaRPr lang="en-US" sz="2200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0A51C-0834-4D37-9F6C-E61A03BDE5A5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C. Aidala, Quarks, Hadrons, and LHC, IIT Bombay, August 2011</a:t>
            </a:r>
            <a:endParaRPr lang="en-US" dirty="0"/>
          </a:p>
        </p:txBody>
      </p:sp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smtClean="0"/>
              <a:t>Cluster A</a:t>
            </a:r>
            <a:r>
              <a:rPr lang="en-US" sz="3800" baseline="-25000" dirty="0" smtClean="0"/>
              <a:t>N</a:t>
            </a:r>
            <a:r>
              <a:rPr lang="en-US" sz="3800" dirty="0" smtClean="0"/>
              <a:t> at 200 </a:t>
            </a:r>
            <a:r>
              <a:rPr lang="en-US" sz="3800" dirty="0" err="1" smtClean="0"/>
              <a:t>GeV</a:t>
            </a:r>
            <a:r>
              <a:rPr lang="en-US" sz="3800" dirty="0" smtClean="0"/>
              <a:t>: </a:t>
            </a:r>
            <a:r>
              <a:rPr lang="en-US" sz="3800" dirty="0" err="1" smtClean="0"/>
              <a:t>x</a:t>
            </a:r>
            <a:r>
              <a:rPr lang="en-US" sz="3800" baseline="-25000" dirty="0" err="1" smtClean="0"/>
              <a:t>F</a:t>
            </a:r>
            <a:r>
              <a:rPr lang="en-US" sz="3800" dirty="0" smtClean="0"/>
              <a:t>-</a:t>
            </a:r>
            <a:r>
              <a:rPr lang="en-US" sz="3800" dirty="0" err="1" smtClean="0"/>
              <a:t>p</a:t>
            </a:r>
            <a:r>
              <a:rPr lang="en-US" sz="3800" baseline="-25000" dirty="0" err="1" smtClean="0"/>
              <a:t>T</a:t>
            </a:r>
            <a:r>
              <a:rPr lang="en-US" sz="3800" dirty="0" smtClean="0"/>
              <a:t> dependence </a:t>
            </a:r>
            <a:endParaRPr lang="en-US" sz="3800" dirty="0">
              <a:solidFill>
                <a:schemeClr val="tx1"/>
              </a:solidFill>
              <a:sym typeface="Symbol" pitchFamily="18" charset="2"/>
            </a:endParaRPr>
          </a:p>
        </p:txBody>
      </p:sp>
      <p:pic>
        <p:nvPicPr>
          <p:cNvPr id="140291" name="Picture 3" descr="cpzpt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990600"/>
            <a:ext cx="8229600" cy="3182938"/>
          </a:xfrm>
          <a:noFill/>
          <a:ln/>
        </p:spPr>
      </p:pic>
      <p:pic>
        <p:nvPicPr>
          <p:cNvPr id="140292" name="Picture 4" descr="cbreak0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905000" y="4191000"/>
            <a:ext cx="4953000" cy="2347913"/>
          </a:xfrm>
          <a:noFill/>
          <a:ln/>
        </p:spPr>
      </p:pic>
      <p:sp>
        <p:nvSpPr>
          <p:cNvPr id="140293" name="Text Box 5"/>
          <p:cNvSpPr txBox="1">
            <a:spLocks noChangeArrowheads="1"/>
          </p:cNvSpPr>
          <p:nvPr/>
        </p:nvSpPr>
        <p:spPr bwMode="auto">
          <a:xfrm rot="16200000">
            <a:off x="644099" y="5147101"/>
            <a:ext cx="1676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/>
              <a:t>Fraction of clusters</a:t>
            </a:r>
          </a:p>
        </p:txBody>
      </p:sp>
      <p:sp>
        <p:nvSpPr>
          <p:cNvPr id="140294" name="Text Box 6"/>
          <p:cNvSpPr txBox="1">
            <a:spLocks noChangeArrowheads="1"/>
          </p:cNvSpPr>
          <p:nvPr/>
        </p:nvSpPr>
        <p:spPr bwMode="auto">
          <a:xfrm>
            <a:off x="5486400" y="6400800"/>
            <a:ext cx="2895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 dirty="0" err="1"/>
              <a:t>p</a:t>
            </a:r>
            <a:r>
              <a:rPr lang="en-US" sz="2000" b="0" baseline="-25000" dirty="0" err="1"/>
              <a:t>T</a:t>
            </a:r>
            <a:r>
              <a:rPr lang="en-US" sz="2000" b="0" baseline="-25000" dirty="0"/>
              <a:t> </a:t>
            </a:r>
            <a:r>
              <a:rPr lang="en-US" sz="2000" b="0" dirty="0"/>
              <a:t>(</a:t>
            </a:r>
            <a:r>
              <a:rPr lang="en-US" sz="2000" b="0" dirty="0" err="1"/>
              <a:t>GeV</a:t>
            </a:r>
            <a:r>
              <a:rPr lang="en-US" sz="2000" b="0" dirty="0"/>
              <a:t>/c)</a:t>
            </a:r>
          </a:p>
        </p:txBody>
      </p:sp>
      <p:sp>
        <p:nvSpPr>
          <p:cNvPr id="140295" name="Text Box 7"/>
          <p:cNvSpPr txBox="1">
            <a:spLocks noChangeArrowheads="1"/>
          </p:cNvSpPr>
          <p:nvPr/>
        </p:nvSpPr>
        <p:spPr bwMode="auto">
          <a:xfrm>
            <a:off x="6934200" y="4737100"/>
            <a:ext cx="20574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>
                <a:solidFill>
                  <a:srgbClr val="0033CC"/>
                </a:solidFill>
              </a:rPr>
              <a:t>Decay photon</a:t>
            </a:r>
            <a:br>
              <a:rPr lang="en-US" b="0">
                <a:solidFill>
                  <a:srgbClr val="0033CC"/>
                </a:solidFill>
              </a:rPr>
            </a:br>
            <a:r>
              <a:rPr lang="el-GR" b="0">
                <a:solidFill>
                  <a:srgbClr val="FF0000"/>
                </a:solidFill>
              </a:rPr>
              <a:t>π</a:t>
            </a:r>
            <a:r>
              <a:rPr lang="en-US" b="0" baseline="30000">
                <a:solidFill>
                  <a:srgbClr val="FF0000"/>
                </a:solidFill>
              </a:rPr>
              <a:t>0</a:t>
            </a:r>
            <a:br>
              <a:rPr lang="en-US" b="0" baseline="30000">
                <a:solidFill>
                  <a:srgbClr val="FF0000"/>
                </a:solidFill>
              </a:rPr>
            </a:br>
            <a:r>
              <a:rPr lang="en-US" b="0"/>
              <a:t>Direct photon</a:t>
            </a:r>
            <a:endParaRPr lang="el-GR" b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AA7B0-FB55-442B-B730-0F02697EC4DB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11" name="Picture 76" descr="PHENIX big 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61217" y="2971800"/>
            <a:ext cx="1405983" cy="45847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1"/>
          <p:cNvGrpSpPr/>
          <p:nvPr/>
        </p:nvGrpSpPr>
        <p:grpSpPr>
          <a:xfrm>
            <a:off x="76200" y="1600200"/>
            <a:ext cx="8901708" cy="4343400"/>
            <a:chOff x="76200" y="1600200"/>
            <a:chExt cx="8901708" cy="4343400"/>
          </a:xfrm>
        </p:grpSpPr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200" y="1600200"/>
              <a:ext cx="8901708" cy="434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TextBox 23"/>
            <p:cNvSpPr txBox="1"/>
            <p:nvPr/>
          </p:nvSpPr>
          <p:spPr>
            <a:xfrm>
              <a:off x="1766536" y="3533775"/>
              <a:ext cx="1649042" cy="4462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300" dirty="0" err="1" smtClean="0">
                  <a:solidFill>
                    <a:srgbClr val="C00000"/>
                  </a:solidFill>
                </a:rPr>
                <a:t>Transversity</a:t>
              </a:r>
              <a:endParaRPr lang="en-US" sz="2300" dirty="0">
                <a:solidFill>
                  <a:srgbClr val="C0000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846334" y="4267200"/>
              <a:ext cx="922048" cy="4462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300" dirty="0" err="1" smtClean="0">
                  <a:solidFill>
                    <a:srgbClr val="C00000"/>
                  </a:solidFill>
                </a:rPr>
                <a:t>Sivers</a:t>
              </a:r>
              <a:endParaRPr lang="en-US" sz="2300" dirty="0">
                <a:solidFill>
                  <a:srgbClr val="C00000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753517" y="4774168"/>
              <a:ext cx="1834669" cy="4462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300" dirty="0" smtClean="0">
                  <a:solidFill>
                    <a:srgbClr val="C00000"/>
                  </a:solidFill>
                </a:rPr>
                <a:t>Boer-</a:t>
              </a:r>
              <a:r>
                <a:rPr lang="en-US" sz="2300" dirty="0" err="1" smtClean="0">
                  <a:solidFill>
                    <a:srgbClr val="C00000"/>
                  </a:solidFill>
                </a:rPr>
                <a:t>Mulders</a:t>
              </a:r>
              <a:endParaRPr lang="en-US" sz="2300" dirty="0">
                <a:solidFill>
                  <a:srgbClr val="C00000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852040" y="5035879"/>
              <a:ext cx="1577676" cy="4462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300" dirty="0" err="1" smtClean="0">
                  <a:solidFill>
                    <a:srgbClr val="C00000"/>
                  </a:solidFill>
                </a:rPr>
                <a:t>Pretzelosity</a:t>
              </a:r>
              <a:endParaRPr lang="en-US" sz="2300" dirty="0">
                <a:solidFill>
                  <a:srgbClr val="C00000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215384" y="4926568"/>
              <a:ext cx="1037463" cy="4462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300" dirty="0" smtClean="0">
                  <a:solidFill>
                    <a:srgbClr val="C00000"/>
                  </a:solidFill>
                </a:rPr>
                <a:t>Collins</a:t>
              </a:r>
              <a:endParaRPr lang="en-US" sz="2300" dirty="0">
                <a:solidFill>
                  <a:srgbClr val="C00000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195430" y="4343400"/>
              <a:ext cx="1797288" cy="4462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300" dirty="0" smtClean="0">
                  <a:solidFill>
                    <a:srgbClr val="C00000"/>
                  </a:solidFill>
                </a:rPr>
                <a:t>Polarizing FF</a:t>
              </a:r>
              <a:endParaRPr lang="en-US" sz="2300" dirty="0">
                <a:solidFill>
                  <a:srgbClr val="C00000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84356" y="2514600"/>
              <a:ext cx="1828800" cy="1524000"/>
            </a:xfrm>
            <a:prstGeom prst="rect">
              <a:avLst/>
            </a:prstGeom>
            <a:solidFill>
              <a:schemeClr val="bg1">
                <a:lumMod val="65000"/>
                <a:alpha val="4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648200" y="2514600"/>
              <a:ext cx="1828800" cy="1524000"/>
            </a:xfrm>
            <a:prstGeom prst="rect">
              <a:avLst/>
            </a:prstGeom>
            <a:solidFill>
              <a:schemeClr val="bg1">
                <a:lumMod val="65000"/>
                <a:alpha val="4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303649" y="5223232"/>
              <a:ext cx="1496372" cy="4462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300" dirty="0" smtClean="0">
                  <a:solidFill>
                    <a:srgbClr val="C00000"/>
                  </a:solidFill>
                </a:rPr>
                <a:t>Worm gear</a:t>
              </a:r>
              <a:endParaRPr lang="en-US" sz="2300" dirty="0">
                <a:solidFill>
                  <a:srgbClr val="C00000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854685" y="2570512"/>
              <a:ext cx="1496372" cy="4462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300" dirty="0" smtClean="0">
                  <a:solidFill>
                    <a:srgbClr val="C00000"/>
                  </a:solidFill>
                </a:rPr>
                <a:t>Worm gear</a:t>
              </a:r>
              <a:endParaRPr lang="en-US" sz="2300" dirty="0">
                <a:solidFill>
                  <a:srgbClr val="C00000"/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831526" y="2590800"/>
              <a:ext cx="1282723" cy="4462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3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Collinear</a:t>
              </a:r>
              <a:endParaRPr lang="en-US" sz="23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280622" y="2590800"/>
              <a:ext cx="1282723" cy="4462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3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Collinear</a:t>
              </a:r>
              <a:endParaRPr lang="en-US" sz="23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762000"/>
          </a:xfrm>
        </p:spPr>
        <p:txBody>
          <a:bodyPr>
            <a:noAutofit/>
          </a:bodyPr>
          <a:lstStyle/>
          <a:p>
            <a:r>
              <a:rPr lang="en-US" sz="3000" dirty="0" smtClean="0"/>
              <a:t>Dropping the simplifying assumption of </a:t>
            </a:r>
            <a:r>
              <a:rPr lang="en-US" sz="3000" dirty="0" err="1" smtClean="0"/>
              <a:t>collinearity</a:t>
            </a:r>
            <a:r>
              <a:rPr lang="en-US" sz="3000" dirty="0" smtClean="0"/>
              <a:t>: Transverse-momentum-dependent distributions</a:t>
            </a:r>
            <a:endParaRPr lang="en-US" sz="3000" dirty="0"/>
          </a:p>
        </p:txBody>
      </p:sp>
      <p:sp>
        <p:nvSpPr>
          <p:cNvPr id="11" name="TextBox 10"/>
          <p:cNvSpPr txBox="1"/>
          <p:nvPr/>
        </p:nvSpPr>
        <p:spPr>
          <a:xfrm>
            <a:off x="1981200" y="3886200"/>
            <a:ext cx="251684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 smtClean="0">
                <a:solidFill>
                  <a:schemeClr val="accent1">
                    <a:lumMod val="50000"/>
                  </a:schemeClr>
                </a:solidFill>
              </a:rPr>
              <a:t>Measured non-zero!</a:t>
            </a:r>
            <a:endParaRPr lang="en-US" sz="22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3000828" y="6328230"/>
            <a:ext cx="3124200" cy="486228"/>
          </a:xfrm>
        </p:spPr>
        <p:txBody>
          <a:bodyPr/>
          <a:lstStyle/>
          <a:p>
            <a:r>
              <a:rPr lang="en-US" smtClean="0"/>
              <a:t>C. Aidala, Quarks, Hadrons, and LHC, IIT Bombay, August 2011</a:t>
            </a:r>
            <a:endParaRPr lang="en-US" dirty="0"/>
          </a:p>
        </p:txBody>
      </p:sp>
      <p:grpSp>
        <p:nvGrpSpPr>
          <p:cNvPr id="4" name="Group 42"/>
          <p:cNvGrpSpPr/>
          <p:nvPr/>
        </p:nvGrpSpPr>
        <p:grpSpPr>
          <a:xfrm>
            <a:off x="152400" y="2514600"/>
            <a:ext cx="6307392" cy="3429000"/>
            <a:chOff x="152400" y="2514600"/>
            <a:chExt cx="6307392" cy="3429000"/>
          </a:xfrm>
        </p:grpSpPr>
        <p:sp>
          <p:nvSpPr>
            <p:cNvPr id="6" name="Oval 5"/>
            <p:cNvSpPr/>
            <p:nvPr/>
          </p:nvSpPr>
          <p:spPr>
            <a:xfrm>
              <a:off x="152400" y="4757058"/>
              <a:ext cx="1828800" cy="5334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152400" y="4191000"/>
              <a:ext cx="1828800" cy="5334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167148" y="3429000"/>
              <a:ext cx="1828800" cy="533400"/>
            </a:xfrm>
            <a:prstGeom prst="ellipse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184356" y="2984088"/>
              <a:ext cx="1828800" cy="533400"/>
            </a:xfrm>
            <a:prstGeom prst="ellipse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196644" y="2514600"/>
              <a:ext cx="1828800" cy="533400"/>
            </a:xfrm>
            <a:prstGeom prst="ellipse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4572000" y="4859592"/>
              <a:ext cx="1828800" cy="5334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4630992" y="2514600"/>
              <a:ext cx="1828800" cy="533400"/>
            </a:xfrm>
            <a:prstGeom prst="ellipse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152400" y="5410200"/>
              <a:ext cx="1828800" cy="5334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Rectangle 43"/>
          <p:cNvSpPr/>
          <p:nvPr/>
        </p:nvSpPr>
        <p:spPr>
          <a:xfrm>
            <a:off x="381000" y="3048001"/>
            <a:ext cx="8382000" cy="954107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i="1" dirty="0" smtClean="0">
                <a:solidFill>
                  <a:schemeClr val="tx1"/>
                </a:solidFill>
                <a:cs typeface="Times New Roman" pitchFamily="18" charset="0"/>
              </a:rPr>
              <a:t>Now e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vidence for variety of spin-momentum correlations in proton, and in process of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hadronization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2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Quarks, Hadrons, and LHC, IIT Bombay, August 2011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60D0-7D12-4B1E-9C7F-D71A438675C2}" type="slidenum">
              <a:rPr lang="en-US"/>
              <a:pPr/>
              <a:t>30</a:t>
            </a:fld>
            <a:endParaRPr lang="en-US"/>
          </a:p>
        </p:txBody>
      </p:sp>
      <p:sp>
        <p:nvSpPr>
          <p:cNvPr id="1182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Forward </a:t>
            </a:r>
            <a:r>
              <a:rPr lang="en-US" sz="4000" dirty="0" smtClean="0">
                <a:latin typeface="Symbol" pitchFamily="18" charset="2"/>
              </a:rPr>
              <a:t>p</a:t>
            </a:r>
            <a:r>
              <a:rPr lang="en-US" sz="4000" baseline="30000" dirty="0" smtClean="0"/>
              <a:t>+-</a:t>
            </a:r>
            <a:r>
              <a:rPr lang="en-US" sz="4000" dirty="0" smtClean="0"/>
              <a:t> A</a:t>
            </a:r>
            <a:r>
              <a:rPr lang="en-US" sz="4000" baseline="-18000" dirty="0" smtClean="0"/>
              <a:t>N</a:t>
            </a:r>
            <a:r>
              <a:rPr lang="en-US" sz="4000" dirty="0" smtClean="0"/>
              <a:t> at </a:t>
            </a:r>
            <a:r>
              <a:rPr lang="en-US" sz="4000" dirty="0">
                <a:cs typeface="Arial" pitchFamily="34" charset="0"/>
              </a:rPr>
              <a:t>√</a:t>
            </a:r>
            <a:r>
              <a:rPr lang="en-US" sz="4000" dirty="0"/>
              <a:t>s = 62.4 </a:t>
            </a:r>
            <a:r>
              <a:rPr lang="en-US" sz="4000" dirty="0" err="1" smtClean="0"/>
              <a:t>GeV</a:t>
            </a:r>
            <a:r>
              <a:rPr lang="en-US" sz="4000" dirty="0" smtClean="0"/>
              <a:t>: </a:t>
            </a:r>
            <a:br>
              <a:rPr lang="en-US" sz="4000" dirty="0" smtClean="0"/>
            </a:br>
            <a:r>
              <a:rPr lang="en-US" sz="4000" dirty="0" err="1" smtClean="0"/>
              <a:t>x</a:t>
            </a:r>
            <a:r>
              <a:rPr lang="en-US" sz="4000" baseline="-25000" dirty="0" err="1" smtClean="0"/>
              <a:t>F</a:t>
            </a:r>
            <a:r>
              <a:rPr lang="en-US" sz="4000" dirty="0" err="1" smtClean="0"/>
              <a:t>-p</a:t>
            </a:r>
            <a:r>
              <a:rPr lang="en-US" sz="4000" baseline="-25000" dirty="0" err="1" smtClean="0"/>
              <a:t>T</a:t>
            </a:r>
            <a:r>
              <a:rPr lang="en-US" sz="4000" dirty="0" smtClean="0"/>
              <a:t>  dependence</a:t>
            </a:r>
            <a:endParaRPr lang="en-US" sz="4000" dirty="0"/>
          </a:p>
        </p:txBody>
      </p:sp>
      <p:sp>
        <p:nvSpPr>
          <p:cNvPr id="1182724" name="Text Box 4"/>
          <p:cNvSpPr txBox="1">
            <a:spLocks noChangeArrowheads="1"/>
          </p:cNvSpPr>
          <p:nvPr/>
        </p:nvSpPr>
        <p:spPr bwMode="auto">
          <a:xfrm>
            <a:off x="533400" y="4876800"/>
            <a:ext cx="541526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dirty="0">
                <a:latin typeface="+mn-lt"/>
              </a:rPr>
              <a:t>At low-</a:t>
            </a:r>
            <a:r>
              <a:rPr lang="en-US" dirty="0" err="1">
                <a:latin typeface="+mn-lt"/>
              </a:rPr>
              <a:t>p</a:t>
            </a:r>
            <a:r>
              <a:rPr lang="en-US" baseline="-25000" dirty="0" err="1">
                <a:latin typeface="+mn-lt"/>
              </a:rPr>
              <a:t>T</a:t>
            </a:r>
            <a:r>
              <a:rPr lang="en-US" dirty="0">
                <a:latin typeface="+mn-lt"/>
              </a:rPr>
              <a:t> A</a:t>
            </a:r>
            <a:r>
              <a:rPr lang="en-US" baseline="-25000" dirty="0">
                <a:latin typeface="+mn-lt"/>
              </a:rPr>
              <a:t>N</a:t>
            </a:r>
            <a:r>
              <a:rPr lang="en-US" dirty="0">
                <a:latin typeface="+mn-lt"/>
              </a:rPr>
              <a:t>(</a:t>
            </a:r>
            <a:r>
              <a:rPr lang="el-GR" dirty="0">
                <a:latin typeface="+mn-lt"/>
                <a:ea typeface="Arial Unicode MS" pitchFamily="34" charset="-128"/>
                <a:cs typeface="Arial Unicode MS" pitchFamily="34" charset="-128"/>
              </a:rPr>
              <a:t>π</a:t>
            </a:r>
            <a:r>
              <a:rPr lang="en-US" dirty="0">
                <a:latin typeface="+mn-lt"/>
              </a:rPr>
              <a:t>) increases with </a:t>
            </a:r>
            <a:r>
              <a:rPr lang="en-US" dirty="0" err="1">
                <a:latin typeface="+mn-lt"/>
              </a:rPr>
              <a:t>p</a:t>
            </a:r>
            <a:r>
              <a:rPr lang="en-US" baseline="-25000" dirty="0" err="1">
                <a:latin typeface="+mn-lt"/>
              </a:rPr>
              <a:t>T</a:t>
            </a:r>
            <a:r>
              <a:rPr lang="en-US" dirty="0" err="1">
                <a:latin typeface="+mn-lt"/>
              </a:rPr>
              <a:t>.</a:t>
            </a:r>
            <a:endParaRPr lang="en-US" dirty="0">
              <a:latin typeface="+mn-lt"/>
            </a:endParaRPr>
          </a:p>
          <a:p>
            <a:pPr algn="l"/>
            <a:r>
              <a:rPr lang="en-US" dirty="0">
                <a:latin typeface="+mn-lt"/>
              </a:rPr>
              <a:t>(Theoretically constrained to be 0 at </a:t>
            </a:r>
            <a:r>
              <a:rPr lang="en-US" dirty="0" err="1">
                <a:latin typeface="+mn-lt"/>
              </a:rPr>
              <a:t>p</a:t>
            </a:r>
            <a:r>
              <a:rPr lang="en-US" baseline="-25000" dirty="0" err="1">
                <a:latin typeface="+mn-lt"/>
              </a:rPr>
              <a:t>T</a:t>
            </a:r>
            <a:r>
              <a:rPr lang="en-US" dirty="0">
                <a:latin typeface="+mn-lt"/>
              </a:rPr>
              <a:t>=0)</a:t>
            </a:r>
          </a:p>
        </p:txBody>
      </p:sp>
      <p:pic>
        <p:nvPicPr>
          <p:cNvPr id="11827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3688" y="1301750"/>
            <a:ext cx="8774112" cy="326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82726" name="Picture 6" descr="BRAHMS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5181600"/>
            <a:ext cx="1524000" cy="814388"/>
          </a:xfrm>
          <a:prstGeom prst="rect">
            <a:avLst/>
          </a:prstGeom>
          <a:noFill/>
        </p:spPr>
      </p:pic>
      <p:sp>
        <p:nvSpPr>
          <p:cNvPr id="1182727" name="Rectangle 7"/>
          <p:cNvSpPr>
            <a:spLocks noChangeArrowheads="1"/>
          </p:cNvSpPr>
          <p:nvPr/>
        </p:nvSpPr>
        <p:spPr bwMode="auto">
          <a:xfrm>
            <a:off x="6048375" y="4114800"/>
            <a:ext cx="2257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arXiv:0801.1078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Forward </a:t>
            </a:r>
            <a:r>
              <a:rPr lang="en-US" sz="4000" dirty="0" smtClean="0">
                <a:latin typeface="Symbol" pitchFamily="18" charset="2"/>
              </a:rPr>
              <a:t>p</a:t>
            </a:r>
            <a:r>
              <a:rPr lang="en-US" sz="4000" baseline="30000" dirty="0" smtClean="0"/>
              <a:t>0</a:t>
            </a:r>
            <a:r>
              <a:rPr lang="en-US" sz="4000" dirty="0" smtClean="0"/>
              <a:t> A</a:t>
            </a:r>
            <a:r>
              <a:rPr lang="en-US" sz="4000" baseline="-25000" dirty="0" smtClean="0"/>
              <a:t>N </a:t>
            </a:r>
            <a:r>
              <a:rPr lang="en-US" sz="4000" dirty="0" smtClean="0"/>
              <a:t>at 62.4 </a:t>
            </a:r>
            <a:r>
              <a:rPr lang="en-US" sz="4000" dirty="0" err="1" smtClean="0"/>
              <a:t>GeV</a:t>
            </a:r>
            <a:r>
              <a:rPr lang="en-US" sz="4000" dirty="0" smtClean="0"/>
              <a:t>: </a:t>
            </a:r>
            <a:br>
              <a:rPr lang="en-US" sz="4000" dirty="0" smtClean="0"/>
            </a:br>
            <a:r>
              <a:rPr lang="en-US" sz="4000" dirty="0" smtClean="0"/>
              <a:t>Rapidity dependence</a:t>
            </a:r>
            <a:endParaRPr lang="en-US" sz="4000" dirty="0">
              <a:sym typeface="Symbol" pitchFamily="18" charset="2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5D7BE-ACC1-42F5-BD64-96D468D5F3DB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46108" name="Picture 28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2400" y="1973262"/>
            <a:ext cx="4038600" cy="2400300"/>
          </a:xfrm>
          <a:noFill/>
          <a:ln/>
        </p:spPr>
      </p:pic>
      <p:sp>
        <p:nvSpPr>
          <p:cNvPr id="46103" name="Rectangle 23"/>
          <p:cNvSpPr>
            <a:spLocks noChangeArrowheads="1"/>
          </p:cNvSpPr>
          <p:nvPr/>
        </p:nvSpPr>
        <p:spPr bwMode="auto">
          <a:xfrm>
            <a:off x="2438400" y="3116262"/>
            <a:ext cx="152400" cy="304800"/>
          </a:xfrm>
          <a:prstGeom prst="rect">
            <a:avLst/>
          </a:prstGeom>
          <a:solidFill>
            <a:srgbClr val="FF6600">
              <a:alpha val="3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104" name="Rectangle 24"/>
          <p:cNvSpPr>
            <a:spLocks noChangeArrowheads="1"/>
          </p:cNvSpPr>
          <p:nvPr/>
        </p:nvSpPr>
        <p:spPr bwMode="auto">
          <a:xfrm>
            <a:off x="1524000" y="3116262"/>
            <a:ext cx="152400" cy="304800"/>
          </a:xfrm>
          <a:prstGeom prst="rect">
            <a:avLst/>
          </a:prstGeom>
          <a:solidFill>
            <a:srgbClr val="FF6600">
              <a:alpha val="3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112" name="Text Box 32"/>
          <p:cNvSpPr txBox="1">
            <a:spLocks noChangeArrowheads="1"/>
          </p:cNvSpPr>
          <p:nvPr/>
        </p:nvSpPr>
        <p:spPr bwMode="auto">
          <a:xfrm>
            <a:off x="7677150" y="6583363"/>
            <a:ext cx="15430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0"/>
              <a:t>PLB </a:t>
            </a:r>
            <a:r>
              <a:rPr lang="en-US" sz="1200"/>
              <a:t>603</a:t>
            </a:r>
            <a:r>
              <a:rPr lang="en-US" sz="1200" b="0"/>
              <a:t>,173 (2004)</a:t>
            </a:r>
          </a:p>
        </p:txBody>
      </p:sp>
      <p:grpSp>
        <p:nvGrpSpPr>
          <p:cNvPr id="3" name="Group 42"/>
          <p:cNvGrpSpPr>
            <a:grpSpLocks/>
          </p:cNvGrpSpPr>
          <p:nvPr/>
        </p:nvGrpSpPr>
        <p:grpSpPr bwMode="auto">
          <a:xfrm>
            <a:off x="4419600" y="1897062"/>
            <a:ext cx="4724400" cy="3436938"/>
            <a:chOff x="5280" y="-1728"/>
            <a:chExt cx="2976" cy="2165"/>
          </a:xfrm>
        </p:grpSpPr>
        <p:pic>
          <p:nvPicPr>
            <p:cNvPr id="46086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80" y="-1728"/>
              <a:ext cx="2976" cy="2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6121" name="Text Box 41"/>
            <p:cNvSpPr txBox="1">
              <a:spLocks noChangeArrowheads="1"/>
            </p:cNvSpPr>
            <p:nvPr/>
          </p:nvSpPr>
          <p:spPr bwMode="auto">
            <a:xfrm>
              <a:off x="5616" y="-1248"/>
              <a:ext cx="960" cy="49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60000"/>
                <a:buFontTx/>
                <a:buChar char="•"/>
              </a:pPr>
              <a:r>
                <a:rPr lang="en-US" b="0">
                  <a:solidFill>
                    <a:srgbClr val="FF0000"/>
                  </a:solidFill>
                </a:rPr>
                <a:t> </a:t>
              </a:r>
              <a:r>
                <a:rPr lang="el-GR" b="0">
                  <a:solidFill>
                    <a:srgbClr val="FF0000"/>
                  </a:solidFill>
                </a:rPr>
                <a:t>η</a:t>
              </a:r>
              <a:r>
                <a:rPr lang="en-US" b="0">
                  <a:solidFill>
                    <a:srgbClr val="FF0000"/>
                  </a:solidFill>
                </a:rPr>
                <a:t> &gt; 3.5</a:t>
              </a:r>
            </a:p>
            <a:p>
              <a:pPr>
                <a:spcBef>
                  <a:spcPct val="50000"/>
                </a:spcBef>
                <a:buSzPct val="160000"/>
                <a:buFontTx/>
                <a:buChar char="•"/>
              </a:pPr>
              <a:r>
                <a:rPr lang="en-US" b="0">
                  <a:solidFill>
                    <a:srgbClr val="0033CC"/>
                  </a:solidFill>
                </a:rPr>
                <a:t> </a:t>
              </a:r>
              <a:r>
                <a:rPr lang="el-GR" b="0">
                  <a:solidFill>
                    <a:srgbClr val="0033CC"/>
                  </a:solidFill>
                </a:rPr>
                <a:t>η</a:t>
              </a:r>
              <a:r>
                <a:rPr lang="en-US" b="0">
                  <a:solidFill>
                    <a:srgbClr val="0033CC"/>
                  </a:solidFill>
                </a:rPr>
                <a:t> &lt; 3.5</a:t>
              </a:r>
              <a:endParaRPr lang="el-GR" b="0">
                <a:solidFill>
                  <a:srgbClr val="0033CC"/>
                </a:solidFill>
              </a:endParaRPr>
            </a:p>
          </p:txBody>
        </p:sp>
      </p:grpSp>
      <p:pic>
        <p:nvPicPr>
          <p:cNvPr id="17" name="Picture 76" descr="PHENIX big 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2818127"/>
            <a:ext cx="1405983" cy="45847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Quarks, Hadrons, and LHC, IIT Bombay, August 2011</a:t>
            </a:r>
            <a:endParaRPr lang="en-US" dirty="0"/>
          </a:p>
        </p:txBody>
      </p:sp>
      <p:sp>
        <p:nvSpPr>
          <p:cNvPr id="1563652" name="Text Box 4"/>
          <p:cNvSpPr txBox="1">
            <a:spLocks noChangeArrowheads="1"/>
          </p:cNvSpPr>
          <p:nvPr/>
        </p:nvSpPr>
        <p:spPr bwMode="auto">
          <a:xfrm>
            <a:off x="1066800" y="1748135"/>
            <a:ext cx="3017298" cy="46166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b="1" dirty="0">
                <a:latin typeface="Times" charset="0"/>
              </a:rPr>
              <a:t>DIS: </a:t>
            </a:r>
            <a:r>
              <a:rPr lang="en-US" b="1" dirty="0" smtClean="0">
                <a:latin typeface="Times" charset="0"/>
              </a:rPr>
              <a:t>attractive FSI</a:t>
            </a:r>
            <a:endParaRPr lang="en-US" b="1" dirty="0">
              <a:latin typeface="Times" charset="0"/>
            </a:endParaRPr>
          </a:p>
        </p:txBody>
      </p:sp>
      <p:sp>
        <p:nvSpPr>
          <p:cNvPr id="1563653" name="Text Box 5"/>
          <p:cNvSpPr txBox="1">
            <a:spLocks noChangeArrowheads="1"/>
          </p:cNvSpPr>
          <p:nvPr/>
        </p:nvSpPr>
        <p:spPr bwMode="auto">
          <a:xfrm>
            <a:off x="4800600" y="1752600"/>
            <a:ext cx="3378199" cy="46166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b="1" dirty="0" err="1">
                <a:latin typeface="Times" charset="0"/>
              </a:rPr>
              <a:t>Drell</a:t>
            </a:r>
            <a:r>
              <a:rPr lang="en-US" b="1" dirty="0">
                <a:latin typeface="Times" charset="0"/>
              </a:rPr>
              <a:t>-Yan: </a:t>
            </a:r>
            <a:r>
              <a:rPr lang="en-US" b="1" dirty="0" smtClean="0">
                <a:latin typeface="Times" charset="0"/>
              </a:rPr>
              <a:t>repulsive ISI</a:t>
            </a:r>
            <a:endParaRPr lang="en-US" b="1" dirty="0">
              <a:latin typeface="Times" charset="0"/>
            </a:endParaRPr>
          </a:p>
        </p:txBody>
      </p:sp>
      <p:pic>
        <p:nvPicPr>
          <p:cNvPr id="156365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487612"/>
            <a:ext cx="7556602" cy="208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63664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29542" y="5270953"/>
            <a:ext cx="4419600" cy="436418"/>
          </a:xfrm>
          <a:prstGeom prst="rect">
            <a:avLst/>
          </a:prstGeom>
          <a:noFill/>
        </p:spPr>
      </p:pic>
      <p:sp>
        <p:nvSpPr>
          <p:cNvPr id="1563665" name="Text Box 17"/>
          <p:cNvSpPr txBox="1">
            <a:spLocks noChangeArrowheads="1"/>
          </p:cNvSpPr>
          <p:nvPr/>
        </p:nvSpPr>
        <p:spPr bwMode="auto">
          <a:xfrm>
            <a:off x="306388" y="5196114"/>
            <a:ext cx="167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="1" dirty="0">
                <a:latin typeface="Times" charset="0"/>
              </a:rPr>
              <a:t>As a result:</a:t>
            </a:r>
          </a:p>
        </p:txBody>
      </p:sp>
      <p:sp>
        <p:nvSpPr>
          <p:cNvPr id="1563666" name="Text Box 18"/>
          <p:cNvSpPr txBox="1">
            <a:spLocks noChangeArrowheads="1"/>
          </p:cNvSpPr>
          <p:nvPr/>
        </p:nvSpPr>
        <p:spPr bwMode="auto">
          <a:xfrm>
            <a:off x="1277654" y="-26988"/>
            <a:ext cx="649248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i="1" dirty="0" smtClean="0">
                <a:solidFill>
                  <a:srgbClr val="FFFF00"/>
                </a:solidFill>
              </a:rPr>
              <a:t>TMDs and Universality:</a:t>
            </a:r>
          </a:p>
          <a:p>
            <a:r>
              <a:rPr lang="en-US" sz="3200" i="1" u="sng" dirty="0" smtClean="0">
                <a:solidFill>
                  <a:srgbClr val="FFFF00"/>
                </a:solidFill>
              </a:rPr>
              <a:t>Modified Universality</a:t>
            </a:r>
            <a:r>
              <a:rPr lang="en-US" sz="3200" i="1" dirty="0" smtClean="0">
                <a:solidFill>
                  <a:srgbClr val="FFFF00"/>
                </a:solidFill>
              </a:rPr>
              <a:t> of T-Odd TMDs</a:t>
            </a:r>
            <a:endParaRPr lang="en-US" sz="3200" i="1" dirty="0">
              <a:solidFill>
                <a:srgbClr val="FFFF00"/>
              </a:solidFill>
            </a:endParaRPr>
          </a:p>
        </p:txBody>
      </p:sp>
      <p:sp>
        <p:nvSpPr>
          <p:cNvPr id="1563667" name="Rectangle 19"/>
          <p:cNvSpPr>
            <a:spLocks noChangeArrowheads="1"/>
          </p:cNvSpPr>
          <p:nvPr/>
        </p:nvSpPr>
        <p:spPr bwMode="auto">
          <a:xfrm>
            <a:off x="2133600" y="4953000"/>
            <a:ext cx="4800600" cy="10668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159FB-7DEB-45DF-BF94-DE0F7425313E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Interference fragmentation function to probe </a:t>
            </a:r>
            <a:r>
              <a:rPr lang="en-US" sz="4000" dirty="0" err="1" smtClean="0"/>
              <a:t>transversity</a:t>
            </a:r>
            <a:endParaRPr lang="en-US" sz="4000" dirty="0"/>
          </a:p>
        </p:txBody>
      </p:sp>
      <p:pic>
        <p:nvPicPr>
          <p:cNvPr id="70687" name="Picture 3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990600" y="1371600"/>
            <a:ext cx="7285091" cy="4318000"/>
          </a:xfrm>
          <a:noFill/>
          <a:ln/>
        </p:spPr>
      </p:pic>
      <p:graphicFrame>
        <p:nvGraphicFramePr>
          <p:cNvPr id="70676" name="Object 20"/>
          <p:cNvGraphicFramePr>
            <a:graphicFrameLocks noChangeAspect="1"/>
          </p:cNvGraphicFramePr>
          <p:nvPr>
            <p:ph sz="half" idx="4294967295"/>
          </p:nvPr>
        </p:nvGraphicFramePr>
        <p:xfrm>
          <a:off x="4038600" y="2524125"/>
          <a:ext cx="1427162" cy="904875"/>
        </p:xfrm>
        <a:graphic>
          <a:graphicData uri="http://schemas.openxmlformats.org/presentationml/2006/ole">
            <p:oleObj spid="_x0000_s2030594" name="Equation" r:id="rId5" imgW="380880" imgH="241200" progId="Equation.3">
              <p:embed/>
            </p:oleObj>
          </a:graphicData>
        </a:graphic>
      </p:graphicFrame>
      <p:sp>
        <p:nvSpPr>
          <p:cNvPr id="70668" name="Rectangle 12"/>
          <p:cNvSpPr>
            <a:spLocks noChangeArrowheads="1"/>
          </p:cNvSpPr>
          <p:nvPr/>
        </p:nvSpPr>
        <p:spPr bwMode="auto">
          <a:xfrm>
            <a:off x="914400" y="152400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 sz="2000" baseline="-25000" dirty="0">
              <a:solidFill>
                <a:schemeClr val="tx2"/>
              </a:solidFill>
            </a:endParaRPr>
          </a:p>
        </p:txBody>
      </p:sp>
      <p:sp>
        <p:nvSpPr>
          <p:cNvPr id="70699" name="Text Box 43"/>
          <p:cNvSpPr txBox="1">
            <a:spLocks noChangeArrowheads="1"/>
          </p:cNvSpPr>
          <p:nvPr/>
        </p:nvSpPr>
        <p:spPr bwMode="auto">
          <a:xfrm>
            <a:off x="1676400" y="5867400"/>
            <a:ext cx="5867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Need more statistics! 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Quarks, Hadrons, and LHC, IIT Bombay, August 2011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0A51C-0834-4D37-9F6C-E61A03BDE5A5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Quarks, Hadrons, and LHC, IIT Bombay, August 2011</a:t>
            </a:r>
            <a:endParaRPr lang="en-US"/>
          </a:p>
        </p:txBody>
      </p:sp>
      <p:pic>
        <p:nvPicPr>
          <p:cNvPr id="16261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3" y="-26988"/>
            <a:ext cx="9178926" cy="6153151"/>
          </a:xfrm>
          <a:prstGeom prst="rect">
            <a:avLst/>
          </a:prstGeom>
          <a:noFill/>
          <a:ln w="38100">
            <a:noFill/>
            <a:miter lim="800000"/>
            <a:headEnd/>
            <a:tailEnd type="none" w="lg" len="lg"/>
          </a:ln>
          <a:effectLst/>
        </p:spPr>
      </p:pic>
      <p:sp>
        <p:nvSpPr>
          <p:cNvPr id="1626115" name="Text Box 3"/>
          <p:cNvSpPr txBox="1">
            <a:spLocks noChangeArrowheads="1"/>
          </p:cNvSpPr>
          <p:nvPr/>
        </p:nvSpPr>
        <p:spPr bwMode="auto">
          <a:xfrm>
            <a:off x="5800725" y="1431925"/>
            <a:ext cx="3000375" cy="396875"/>
          </a:xfrm>
          <a:prstGeom prst="rect">
            <a:avLst/>
          </a:prstGeom>
          <a:noFill/>
          <a:ln w="38100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 b="1" i="1">
                <a:solidFill>
                  <a:srgbClr val="FF0000"/>
                </a:solidFill>
                <a:latin typeface="Arial Unicode MS" pitchFamily="34" charset="-128"/>
              </a:rPr>
              <a:t>Prokudin et al. at Ferrara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159FB-7DEB-45DF-BF94-DE0F7425313E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Quarks, Hadrons, and LHC, IIT Bombay, August 2011</a:t>
            </a:r>
            <a:endParaRPr lang="en-US"/>
          </a:p>
        </p:txBody>
      </p:sp>
      <p:sp>
        <p:nvSpPr>
          <p:cNvPr id="6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572CE-8B7C-49AE-85F2-F4F4EC7671FC}" type="slidenum">
              <a:rPr lang="en-US"/>
              <a:pPr/>
              <a:t>35</a:t>
            </a:fld>
            <a:endParaRPr lang="en-US"/>
          </a:p>
        </p:txBody>
      </p:sp>
      <p:sp>
        <p:nvSpPr>
          <p:cNvPr id="123802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Forward neutrons at </a:t>
            </a:r>
            <a:r>
              <a:rPr lang="en-US" sz="3600">
                <a:latin typeface="Symbol" pitchFamily="18" charset="2"/>
                <a:ea typeface="ＭＳ Ｐゴシック" pitchFamily="34" charset="-128"/>
                <a:sym typeface="Symbol" pitchFamily="18" charset="2"/>
              </a:rPr>
              <a:t>Ö</a:t>
            </a:r>
            <a:r>
              <a:rPr lang="en-US" altLang="ja-JP" sz="3600">
                <a:ea typeface="ＭＳ Ｐゴシック" pitchFamily="34" charset="-128"/>
                <a:sym typeface="Symbol" pitchFamily="18" charset="2"/>
              </a:rPr>
              <a:t>s=</a:t>
            </a:r>
            <a:r>
              <a:rPr lang="en-US" sz="3600"/>
              <a:t>200 GeV at PHENIX</a:t>
            </a:r>
            <a:endParaRPr lang="en-US" altLang="ja-JP" sz="3600">
              <a:ea typeface="ＭＳ Ｐゴシック" pitchFamily="34" charset="-128"/>
            </a:endParaRPr>
          </a:p>
        </p:txBody>
      </p:sp>
      <p:sp>
        <p:nvSpPr>
          <p:cNvPr id="1238022" name="Text Box 6"/>
          <p:cNvSpPr txBox="1">
            <a:spLocks noChangeArrowheads="1"/>
          </p:cNvSpPr>
          <p:nvPr/>
        </p:nvSpPr>
        <p:spPr bwMode="auto">
          <a:xfrm>
            <a:off x="5795963" y="2420938"/>
            <a:ext cx="3348037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kumimoji="1" lang="en-US" altLang="ja-JP" sz="1900">
                <a:latin typeface="Arial" pitchFamily="34" charset="0"/>
                <a:ea typeface="ＭＳ Ｐゴシック" pitchFamily="34" charset="-128"/>
              </a:rPr>
              <a:t>Mean p</a:t>
            </a:r>
            <a:r>
              <a:rPr kumimoji="1" lang="en-US" altLang="ja-JP" sz="1900" baseline="-25000">
                <a:latin typeface="Arial" pitchFamily="34" charset="0"/>
                <a:ea typeface="ＭＳ Ｐゴシック" pitchFamily="34" charset="-128"/>
              </a:rPr>
              <a:t>T</a:t>
            </a:r>
            <a:r>
              <a:rPr kumimoji="1" lang="en-US" altLang="ja-JP" sz="1900">
                <a:latin typeface="Arial" pitchFamily="34" charset="0"/>
                <a:ea typeface="ＭＳ Ｐゴシック" pitchFamily="34" charset="-128"/>
              </a:rPr>
              <a:t> </a:t>
            </a:r>
          </a:p>
          <a:p>
            <a:pPr eaLnBrk="1" hangingPunct="1"/>
            <a:r>
              <a:rPr kumimoji="1" lang="en-US" altLang="ja-JP" sz="1900">
                <a:latin typeface="Arial" pitchFamily="34" charset="0"/>
                <a:ea typeface="ＭＳ Ｐゴシック" pitchFamily="34" charset="-128"/>
              </a:rPr>
              <a:t>(Estimated by simulation assuming ISR p</a:t>
            </a:r>
            <a:r>
              <a:rPr kumimoji="1" lang="en-US" altLang="ja-JP" sz="1900" baseline="-25000">
                <a:latin typeface="Arial" pitchFamily="34" charset="0"/>
                <a:ea typeface="ＭＳ Ｐゴシック" pitchFamily="34" charset="-128"/>
              </a:rPr>
              <a:t>T</a:t>
            </a:r>
            <a:r>
              <a:rPr kumimoji="1" lang="en-US" altLang="ja-JP" sz="1900">
                <a:latin typeface="Arial" pitchFamily="34" charset="0"/>
                <a:ea typeface="ＭＳ Ｐゴシック" pitchFamily="34" charset="-128"/>
              </a:rPr>
              <a:t> dist.)</a:t>
            </a:r>
          </a:p>
          <a:p>
            <a:pPr algn="l" eaLnBrk="1" hangingPunct="1"/>
            <a:r>
              <a:rPr kumimoji="1" lang="en-US" altLang="ja-JP" sz="2000">
                <a:latin typeface="Arial" pitchFamily="34" charset="0"/>
                <a:ea typeface="ＭＳ Ｐゴシック" pitchFamily="34" charset="-128"/>
              </a:rPr>
              <a:t>  0.4&lt;|x</a:t>
            </a:r>
            <a:r>
              <a:rPr kumimoji="1" lang="en-US" altLang="ja-JP" sz="2000" baseline="-25000">
                <a:latin typeface="Arial" pitchFamily="34" charset="0"/>
                <a:ea typeface="ＭＳ Ｐゴシック" pitchFamily="34" charset="-128"/>
              </a:rPr>
              <a:t>F</a:t>
            </a:r>
            <a:r>
              <a:rPr kumimoji="1" lang="en-US" altLang="ja-JP" sz="2000">
                <a:latin typeface="Arial" pitchFamily="34" charset="0"/>
                <a:ea typeface="ＭＳ Ｐゴシック" pitchFamily="34" charset="-128"/>
              </a:rPr>
              <a:t>|&lt;0.6   0.088 GeV/c</a:t>
            </a:r>
          </a:p>
          <a:p>
            <a:pPr algn="l" eaLnBrk="1" hangingPunct="1"/>
            <a:r>
              <a:rPr kumimoji="1" lang="en-US" altLang="ja-JP" sz="2000">
                <a:latin typeface="Arial" pitchFamily="34" charset="0"/>
                <a:ea typeface="ＭＳ Ｐゴシック" pitchFamily="34" charset="-128"/>
              </a:rPr>
              <a:t>  0.6&lt;|x</a:t>
            </a:r>
            <a:r>
              <a:rPr kumimoji="1" lang="en-US" altLang="ja-JP" sz="2000" baseline="-25000">
                <a:latin typeface="Arial" pitchFamily="34" charset="0"/>
                <a:ea typeface="ＭＳ Ｐゴシック" pitchFamily="34" charset="-128"/>
              </a:rPr>
              <a:t>F</a:t>
            </a:r>
            <a:r>
              <a:rPr kumimoji="1" lang="en-US" altLang="ja-JP" sz="2000">
                <a:latin typeface="Arial" pitchFamily="34" charset="0"/>
                <a:ea typeface="ＭＳ Ｐゴシック" pitchFamily="34" charset="-128"/>
              </a:rPr>
              <a:t>|&lt;0.8   0.118 GeV/c</a:t>
            </a:r>
          </a:p>
          <a:p>
            <a:pPr algn="l" eaLnBrk="1" hangingPunct="1"/>
            <a:r>
              <a:rPr kumimoji="1" lang="en-US" altLang="ja-JP" sz="2000">
                <a:latin typeface="Arial" pitchFamily="34" charset="0"/>
                <a:ea typeface="ＭＳ Ｐゴシック" pitchFamily="34" charset="-128"/>
              </a:rPr>
              <a:t>  0.8&lt;|x</a:t>
            </a:r>
            <a:r>
              <a:rPr kumimoji="1" lang="en-US" altLang="ja-JP" sz="2000" baseline="-25000">
                <a:latin typeface="Arial" pitchFamily="34" charset="0"/>
                <a:ea typeface="ＭＳ Ｐゴシック" pitchFamily="34" charset="-128"/>
              </a:rPr>
              <a:t>F</a:t>
            </a:r>
            <a:r>
              <a:rPr kumimoji="1" lang="en-US" altLang="ja-JP" sz="2000">
                <a:latin typeface="Arial" pitchFamily="34" charset="0"/>
                <a:ea typeface="ＭＳ Ｐゴシック" pitchFamily="34" charset="-128"/>
              </a:rPr>
              <a:t>|&lt;1.0   0.144 GeV/c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2268538"/>
            <a:ext cx="5867400" cy="4589462"/>
            <a:chOff x="0" y="1429"/>
            <a:chExt cx="3696" cy="2891"/>
          </a:xfrm>
        </p:grpSpPr>
        <p:pic>
          <p:nvPicPr>
            <p:cNvPr id="1238024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1429"/>
              <a:ext cx="3696" cy="2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38025" name="Picture 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14" y="1931"/>
              <a:ext cx="755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567" y="3113"/>
              <a:ext cx="1375" cy="455"/>
              <a:chOff x="403" y="2024"/>
              <a:chExt cx="1375" cy="455"/>
            </a:xfrm>
          </p:grpSpPr>
          <p:sp>
            <p:nvSpPr>
              <p:cNvPr id="1238027" name="Line 11"/>
              <p:cNvSpPr>
                <a:spLocks noChangeShapeType="1"/>
              </p:cNvSpPr>
              <p:nvPr/>
            </p:nvSpPr>
            <p:spPr bwMode="auto">
              <a:xfrm flipV="1">
                <a:off x="637" y="2230"/>
                <a:ext cx="1" cy="249"/>
              </a:xfrm>
              <a:prstGeom prst="line">
                <a:avLst/>
              </a:prstGeom>
              <a:noFill/>
              <a:ln w="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8028" name="Line 12"/>
              <p:cNvSpPr>
                <a:spLocks noChangeShapeType="1"/>
              </p:cNvSpPr>
              <p:nvPr/>
            </p:nvSpPr>
            <p:spPr bwMode="auto">
              <a:xfrm flipV="1">
                <a:off x="637" y="2230"/>
                <a:ext cx="1" cy="249"/>
              </a:xfrm>
              <a:prstGeom prst="line">
                <a:avLst/>
              </a:prstGeom>
              <a:noFill/>
              <a:ln w="42863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8029" name="Freeform 13"/>
              <p:cNvSpPr>
                <a:spLocks/>
              </p:cNvSpPr>
              <p:nvPr/>
            </p:nvSpPr>
            <p:spPr bwMode="auto">
              <a:xfrm>
                <a:off x="578" y="2158"/>
                <a:ext cx="113" cy="99"/>
              </a:xfrm>
              <a:custGeom>
                <a:avLst/>
                <a:gdLst/>
                <a:ahLst/>
                <a:cxnLst>
                  <a:cxn ang="0">
                    <a:pos x="59" y="0"/>
                  </a:cxn>
                  <a:cxn ang="0">
                    <a:pos x="81" y="54"/>
                  </a:cxn>
                  <a:cxn ang="0">
                    <a:pos x="97" y="75"/>
                  </a:cxn>
                  <a:cxn ang="0">
                    <a:pos x="113" y="97"/>
                  </a:cxn>
                  <a:cxn ang="0">
                    <a:pos x="59" y="81"/>
                  </a:cxn>
                  <a:cxn ang="0">
                    <a:pos x="0" y="97"/>
                  </a:cxn>
                  <a:cxn ang="0">
                    <a:pos x="16" y="75"/>
                  </a:cxn>
                  <a:cxn ang="0">
                    <a:pos x="32" y="54"/>
                  </a:cxn>
                  <a:cxn ang="0">
                    <a:pos x="59" y="0"/>
                  </a:cxn>
                  <a:cxn ang="0">
                    <a:pos x="59" y="0"/>
                  </a:cxn>
                </a:cxnLst>
                <a:rect l="0" t="0" r="r" b="b"/>
                <a:pathLst>
                  <a:path w="113" h="97">
                    <a:moveTo>
                      <a:pt x="59" y="0"/>
                    </a:moveTo>
                    <a:lnTo>
                      <a:pt x="81" y="54"/>
                    </a:lnTo>
                    <a:lnTo>
                      <a:pt x="97" y="75"/>
                    </a:lnTo>
                    <a:lnTo>
                      <a:pt x="113" y="97"/>
                    </a:lnTo>
                    <a:lnTo>
                      <a:pt x="59" y="81"/>
                    </a:lnTo>
                    <a:lnTo>
                      <a:pt x="0" y="97"/>
                    </a:lnTo>
                    <a:lnTo>
                      <a:pt x="16" y="75"/>
                    </a:lnTo>
                    <a:lnTo>
                      <a:pt x="32" y="54"/>
                    </a:lnTo>
                    <a:lnTo>
                      <a:pt x="59" y="0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006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8030" name="Freeform 14"/>
              <p:cNvSpPr>
                <a:spLocks/>
              </p:cNvSpPr>
              <p:nvPr/>
            </p:nvSpPr>
            <p:spPr bwMode="auto">
              <a:xfrm>
                <a:off x="567" y="2296"/>
                <a:ext cx="136" cy="144"/>
              </a:xfrm>
              <a:custGeom>
                <a:avLst/>
                <a:gdLst/>
                <a:ahLst/>
                <a:cxnLst>
                  <a:cxn ang="0">
                    <a:pos x="135" y="70"/>
                  </a:cxn>
                  <a:cxn ang="0">
                    <a:pos x="130" y="97"/>
                  </a:cxn>
                  <a:cxn ang="0">
                    <a:pos x="119" y="119"/>
                  </a:cxn>
                  <a:cxn ang="0">
                    <a:pos x="97" y="135"/>
                  </a:cxn>
                  <a:cxn ang="0">
                    <a:pos x="70" y="140"/>
                  </a:cxn>
                  <a:cxn ang="0">
                    <a:pos x="43" y="135"/>
                  </a:cxn>
                  <a:cxn ang="0">
                    <a:pos x="22" y="119"/>
                  </a:cxn>
                  <a:cxn ang="0">
                    <a:pos x="6" y="97"/>
                  </a:cxn>
                  <a:cxn ang="0">
                    <a:pos x="0" y="70"/>
                  </a:cxn>
                  <a:cxn ang="0">
                    <a:pos x="6" y="43"/>
                  </a:cxn>
                  <a:cxn ang="0">
                    <a:pos x="22" y="22"/>
                  </a:cxn>
                  <a:cxn ang="0">
                    <a:pos x="43" y="5"/>
                  </a:cxn>
                  <a:cxn ang="0">
                    <a:pos x="70" y="0"/>
                  </a:cxn>
                  <a:cxn ang="0">
                    <a:pos x="97" y="5"/>
                  </a:cxn>
                  <a:cxn ang="0">
                    <a:pos x="119" y="22"/>
                  </a:cxn>
                  <a:cxn ang="0">
                    <a:pos x="130" y="43"/>
                  </a:cxn>
                  <a:cxn ang="0">
                    <a:pos x="135" y="70"/>
                  </a:cxn>
                  <a:cxn ang="0">
                    <a:pos x="135" y="70"/>
                  </a:cxn>
                </a:cxnLst>
                <a:rect l="0" t="0" r="r" b="b"/>
                <a:pathLst>
                  <a:path w="135" h="140">
                    <a:moveTo>
                      <a:pt x="135" y="70"/>
                    </a:moveTo>
                    <a:lnTo>
                      <a:pt x="130" y="97"/>
                    </a:lnTo>
                    <a:lnTo>
                      <a:pt x="119" y="119"/>
                    </a:lnTo>
                    <a:lnTo>
                      <a:pt x="97" y="135"/>
                    </a:lnTo>
                    <a:lnTo>
                      <a:pt x="70" y="140"/>
                    </a:lnTo>
                    <a:lnTo>
                      <a:pt x="43" y="135"/>
                    </a:lnTo>
                    <a:lnTo>
                      <a:pt x="22" y="119"/>
                    </a:lnTo>
                    <a:lnTo>
                      <a:pt x="6" y="97"/>
                    </a:lnTo>
                    <a:lnTo>
                      <a:pt x="0" y="70"/>
                    </a:lnTo>
                    <a:lnTo>
                      <a:pt x="6" y="43"/>
                    </a:lnTo>
                    <a:lnTo>
                      <a:pt x="22" y="22"/>
                    </a:lnTo>
                    <a:lnTo>
                      <a:pt x="43" y="5"/>
                    </a:lnTo>
                    <a:lnTo>
                      <a:pt x="70" y="0"/>
                    </a:lnTo>
                    <a:lnTo>
                      <a:pt x="97" y="5"/>
                    </a:lnTo>
                    <a:lnTo>
                      <a:pt x="119" y="22"/>
                    </a:lnTo>
                    <a:lnTo>
                      <a:pt x="130" y="43"/>
                    </a:lnTo>
                    <a:lnTo>
                      <a:pt x="135" y="70"/>
                    </a:lnTo>
                    <a:lnTo>
                      <a:pt x="135" y="70"/>
                    </a:lnTo>
                    <a:close/>
                  </a:path>
                </a:pathLst>
              </a:custGeom>
              <a:solidFill>
                <a:srgbClr val="1FFF2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8031" name="Freeform 15"/>
              <p:cNvSpPr>
                <a:spLocks/>
              </p:cNvSpPr>
              <p:nvPr/>
            </p:nvSpPr>
            <p:spPr bwMode="auto">
              <a:xfrm>
                <a:off x="567" y="2296"/>
                <a:ext cx="136" cy="144"/>
              </a:xfrm>
              <a:custGeom>
                <a:avLst/>
                <a:gdLst/>
                <a:ahLst/>
                <a:cxnLst>
                  <a:cxn ang="0">
                    <a:pos x="135" y="70"/>
                  </a:cxn>
                  <a:cxn ang="0">
                    <a:pos x="130" y="97"/>
                  </a:cxn>
                  <a:cxn ang="0">
                    <a:pos x="119" y="119"/>
                  </a:cxn>
                  <a:cxn ang="0">
                    <a:pos x="97" y="135"/>
                  </a:cxn>
                  <a:cxn ang="0">
                    <a:pos x="70" y="140"/>
                  </a:cxn>
                  <a:cxn ang="0">
                    <a:pos x="43" y="135"/>
                  </a:cxn>
                  <a:cxn ang="0">
                    <a:pos x="22" y="119"/>
                  </a:cxn>
                  <a:cxn ang="0">
                    <a:pos x="6" y="97"/>
                  </a:cxn>
                  <a:cxn ang="0">
                    <a:pos x="0" y="70"/>
                  </a:cxn>
                  <a:cxn ang="0">
                    <a:pos x="6" y="43"/>
                  </a:cxn>
                  <a:cxn ang="0">
                    <a:pos x="22" y="22"/>
                  </a:cxn>
                  <a:cxn ang="0">
                    <a:pos x="43" y="5"/>
                  </a:cxn>
                  <a:cxn ang="0">
                    <a:pos x="70" y="0"/>
                  </a:cxn>
                  <a:cxn ang="0">
                    <a:pos x="97" y="5"/>
                  </a:cxn>
                  <a:cxn ang="0">
                    <a:pos x="119" y="22"/>
                  </a:cxn>
                  <a:cxn ang="0">
                    <a:pos x="130" y="43"/>
                  </a:cxn>
                  <a:cxn ang="0">
                    <a:pos x="135" y="70"/>
                  </a:cxn>
                  <a:cxn ang="0">
                    <a:pos x="135" y="70"/>
                  </a:cxn>
                </a:cxnLst>
                <a:rect l="0" t="0" r="r" b="b"/>
                <a:pathLst>
                  <a:path w="135" h="140">
                    <a:moveTo>
                      <a:pt x="135" y="70"/>
                    </a:moveTo>
                    <a:lnTo>
                      <a:pt x="130" y="97"/>
                    </a:lnTo>
                    <a:lnTo>
                      <a:pt x="119" y="119"/>
                    </a:lnTo>
                    <a:lnTo>
                      <a:pt x="97" y="135"/>
                    </a:lnTo>
                    <a:lnTo>
                      <a:pt x="70" y="140"/>
                    </a:lnTo>
                    <a:lnTo>
                      <a:pt x="43" y="135"/>
                    </a:lnTo>
                    <a:lnTo>
                      <a:pt x="22" y="119"/>
                    </a:lnTo>
                    <a:lnTo>
                      <a:pt x="6" y="97"/>
                    </a:lnTo>
                    <a:lnTo>
                      <a:pt x="0" y="70"/>
                    </a:lnTo>
                    <a:lnTo>
                      <a:pt x="6" y="43"/>
                    </a:lnTo>
                    <a:lnTo>
                      <a:pt x="22" y="22"/>
                    </a:lnTo>
                    <a:lnTo>
                      <a:pt x="43" y="5"/>
                    </a:lnTo>
                    <a:lnTo>
                      <a:pt x="70" y="0"/>
                    </a:lnTo>
                    <a:lnTo>
                      <a:pt x="97" y="5"/>
                    </a:lnTo>
                    <a:lnTo>
                      <a:pt x="119" y="22"/>
                    </a:lnTo>
                    <a:lnTo>
                      <a:pt x="130" y="43"/>
                    </a:lnTo>
                    <a:lnTo>
                      <a:pt x="135" y="70"/>
                    </a:lnTo>
                    <a:lnTo>
                      <a:pt x="135" y="70"/>
                    </a:lnTo>
                  </a:path>
                </a:pathLst>
              </a:custGeom>
              <a:noFill/>
              <a:ln w="42863">
                <a:solidFill>
                  <a:srgbClr val="05D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8032" name="Freeform 16"/>
              <p:cNvSpPr>
                <a:spLocks/>
              </p:cNvSpPr>
              <p:nvPr/>
            </p:nvSpPr>
            <p:spPr bwMode="auto">
              <a:xfrm>
                <a:off x="1247" y="2296"/>
                <a:ext cx="136" cy="144"/>
              </a:xfrm>
              <a:custGeom>
                <a:avLst/>
                <a:gdLst/>
                <a:ahLst/>
                <a:cxnLst>
                  <a:cxn ang="0">
                    <a:pos x="135" y="70"/>
                  </a:cxn>
                  <a:cxn ang="0">
                    <a:pos x="130" y="97"/>
                  </a:cxn>
                  <a:cxn ang="0">
                    <a:pos x="119" y="119"/>
                  </a:cxn>
                  <a:cxn ang="0">
                    <a:pos x="97" y="135"/>
                  </a:cxn>
                  <a:cxn ang="0">
                    <a:pos x="70" y="140"/>
                  </a:cxn>
                  <a:cxn ang="0">
                    <a:pos x="43" y="135"/>
                  </a:cxn>
                  <a:cxn ang="0">
                    <a:pos x="22" y="119"/>
                  </a:cxn>
                  <a:cxn ang="0">
                    <a:pos x="6" y="97"/>
                  </a:cxn>
                  <a:cxn ang="0">
                    <a:pos x="0" y="70"/>
                  </a:cxn>
                  <a:cxn ang="0">
                    <a:pos x="6" y="43"/>
                  </a:cxn>
                  <a:cxn ang="0">
                    <a:pos x="22" y="22"/>
                  </a:cxn>
                  <a:cxn ang="0">
                    <a:pos x="43" y="5"/>
                  </a:cxn>
                  <a:cxn ang="0">
                    <a:pos x="70" y="0"/>
                  </a:cxn>
                  <a:cxn ang="0">
                    <a:pos x="97" y="5"/>
                  </a:cxn>
                  <a:cxn ang="0">
                    <a:pos x="119" y="22"/>
                  </a:cxn>
                  <a:cxn ang="0">
                    <a:pos x="130" y="43"/>
                  </a:cxn>
                  <a:cxn ang="0">
                    <a:pos x="135" y="70"/>
                  </a:cxn>
                  <a:cxn ang="0">
                    <a:pos x="135" y="70"/>
                  </a:cxn>
                </a:cxnLst>
                <a:rect l="0" t="0" r="r" b="b"/>
                <a:pathLst>
                  <a:path w="135" h="140">
                    <a:moveTo>
                      <a:pt x="135" y="70"/>
                    </a:moveTo>
                    <a:lnTo>
                      <a:pt x="130" y="97"/>
                    </a:lnTo>
                    <a:lnTo>
                      <a:pt x="119" y="119"/>
                    </a:lnTo>
                    <a:lnTo>
                      <a:pt x="97" y="135"/>
                    </a:lnTo>
                    <a:lnTo>
                      <a:pt x="70" y="140"/>
                    </a:lnTo>
                    <a:lnTo>
                      <a:pt x="43" y="135"/>
                    </a:lnTo>
                    <a:lnTo>
                      <a:pt x="22" y="119"/>
                    </a:lnTo>
                    <a:lnTo>
                      <a:pt x="6" y="97"/>
                    </a:lnTo>
                    <a:lnTo>
                      <a:pt x="0" y="70"/>
                    </a:lnTo>
                    <a:lnTo>
                      <a:pt x="6" y="43"/>
                    </a:lnTo>
                    <a:lnTo>
                      <a:pt x="22" y="22"/>
                    </a:lnTo>
                    <a:lnTo>
                      <a:pt x="43" y="5"/>
                    </a:lnTo>
                    <a:lnTo>
                      <a:pt x="70" y="0"/>
                    </a:lnTo>
                    <a:lnTo>
                      <a:pt x="97" y="5"/>
                    </a:lnTo>
                    <a:lnTo>
                      <a:pt x="119" y="22"/>
                    </a:lnTo>
                    <a:lnTo>
                      <a:pt x="130" y="43"/>
                    </a:lnTo>
                    <a:lnTo>
                      <a:pt x="135" y="70"/>
                    </a:lnTo>
                    <a:lnTo>
                      <a:pt x="135" y="70"/>
                    </a:lnTo>
                    <a:close/>
                  </a:path>
                </a:pathLst>
              </a:custGeom>
              <a:solidFill>
                <a:srgbClr val="1FFF2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8033" name="Freeform 17"/>
              <p:cNvSpPr>
                <a:spLocks/>
              </p:cNvSpPr>
              <p:nvPr/>
            </p:nvSpPr>
            <p:spPr bwMode="auto">
              <a:xfrm>
                <a:off x="1247" y="2296"/>
                <a:ext cx="136" cy="144"/>
              </a:xfrm>
              <a:custGeom>
                <a:avLst/>
                <a:gdLst/>
                <a:ahLst/>
                <a:cxnLst>
                  <a:cxn ang="0">
                    <a:pos x="135" y="70"/>
                  </a:cxn>
                  <a:cxn ang="0">
                    <a:pos x="130" y="97"/>
                  </a:cxn>
                  <a:cxn ang="0">
                    <a:pos x="119" y="119"/>
                  </a:cxn>
                  <a:cxn ang="0">
                    <a:pos x="97" y="135"/>
                  </a:cxn>
                  <a:cxn ang="0">
                    <a:pos x="70" y="140"/>
                  </a:cxn>
                  <a:cxn ang="0">
                    <a:pos x="43" y="135"/>
                  </a:cxn>
                  <a:cxn ang="0">
                    <a:pos x="22" y="119"/>
                  </a:cxn>
                  <a:cxn ang="0">
                    <a:pos x="6" y="97"/>
                  </a:cxn>
                  <a:cxn ang="0">
                    <a:pos x="0" y="70"/>
                  </a:cxn>
                  <a:cxn ang="0">
                    <a:pos x="6" y="43"/>
                  </a:cxn>
                  <a:cxn ang="0">
                    <a:pos x="22" y="22"/>
                  </a:cxn>
                  <a:cxn ang="0">
                    <a:pos x="43" y="5"/>
                  </a:cxn>
                  <a:cxn ang="0">
                    <a:pos x="70" y="0"/>
                  </a:cxn>
                  <a:cxn ang="0">
                    <a:pos x="97" y="5"/>
                  </a:cxn>
                  <a:cxn ang="0">
                    <a:pos x="119" y="22"/>
                  </a:cxn>
                  <a:cxn ang="0">
                    <a:pos x="130" y="43"/>
                  </a:cxn>
                  <a:cxn ang="0">
                    <a:pos x="135" y="70"/>
                  </a:cxn>
                  <a:cxn ang="0">
                    <a:pos x="135" y="70"/>
                  </a:cxn>
                </a:cxnLst>
                <a:rect l="0" t="0" r="r" b="b"/>
                <a:pathLst>
                  <a:path w="135" h="140">
                    <a:moveTo>
                      <a:pt x="135" y="70"/>
                    </a:moveTo>
                    <a:lnTo>
                      <a:pt x="130" y="97"/>
                    </a:lnTo>
                    <a:lnTo>
                      <a:pt x="119" y="119"/>
                    </a:lnTo>
                    <a:lnTo>
                      <a:pt x="97" y="135"/>
                    </a:lnTo>
                    <a:lnTo>
                      <a:pt x="70" y="140"/>
                    </a:lnTo>
                    <a:lnTo>
                      <a:pt x="43" y="135"/>
                    </a:lnTo>
                    <a:lnTo>
                      <a:pt x="22" y="119"/>
                    </a:lnTo>
                    <a:lnTo>
                      <a:pt x="6" y="97"/>
                    </a:lnTo>
                    <a:lnTo>
                      <a:pt x="0" y="70"/>
                    </a:lnTo>
                    <a:lnTo>
                      <a:pt x="6" y="43"/>
                    </a:lnTo>
                    <a:lnTo>
                      <a:pt x="22" y="22"/>
                    </a:lnTo>
                    <a:lnTo>
                      <a:pt x="43" y="5"/>
                    </a:lnTo>
                    <a:lnTo>
                      <a:pt x="70" y="0"/>
                    </a:lnTo>
                    <a:lnTo>
                      <a:pt x="97" y="5"/>
                    </a:lnTo>
                    <a:lnTo>
                      <a:pt x="119" y="22"/>
                    </a:lnTo>
                    <a:lnTo>
                      <a:pt x="130" y="43"/>
                    </a:lnTo>
                    <a:lnTo>
                      <a:pt x="135" y="70"/>
                    </a:lnTo>
                    <a:lnTo>
                      <a:pt x="135" y="70"/>
                    </a:lnTo>
                  </a:path>
                </a:pathLst>
              </a:custGeom>
              <a:noFill/>
              <a:ln w="42863">
                <a:solidFill>
                  <a:srgbClr val="05D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8034" name="Line 18"/>
              <p:cNvSpPr>
                <a:spLocks noChangeShapeType="1"/>
              </p:cNvSpPr>
              <p:nvPr/>
            </p:nvSpPr>
            <p:spPr bwMode="auto">
              <a:xfrm>
                <a:off x="403" y="2362"/>
                <a:ext cx="49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8035" name="Line 19"/>
              <p:cNvSpPr>
                <a:spLocks noChangeShapeType="1"/>
              </p:cNvSpPr>
              <p:nvPr/>
            </p:nvSpPr>
            <p:spPr bwMode="auto">
              <a:xfrm flipH="1">
                <a:off x="986" y="2359"/>
                <a:ext cx="63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8036" name="Line 20"/>
              <p:cNvSpPr>
                <a:spLocks noChangeShapeType="1"/>
              </p:cNvSpPr>
              <p:nvPr/>
            </p:nvSpPr>
            <p:spPr bwMode="auto">
              <a:xfrm flipV="1">
                <a:off x="975" y="2205"/>
                <a:ext cx="544" cy="136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8037" name="Text Box 21"/>
              <p:cNvSpPr txBox="1">
                <a:spLocks noChangeArrowheads="1"/>
              </p:cNvSpPr>
              <p:nvPr/>
            </p:nvSpPr>
            <p:spPr bwMode="auto">
              <a:xfrm>
                <a:off x="1247" y="2024"/>
                <a:ext cx="53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 eaLnBrk="1" hangingPunct="1"/>
                <a:r>
                  <a:rPr kumimoji="1" lang="en-US" altLang="ja-JP" sz="1400" b="1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rPr>
                  <a:t>neutron</a:t>
                </a:r>
              </a:p>
            </p:txBody>
          </p:sp>
          <p:sp>
            <p:nvSpPr>
              <p:cNvPr id="1238038" name="AutoShape 22"/>
              <p:cNvSpPr>
                <a:spLocks noChangeArrowheads="1"/>
              </p:cNvSpPr>
              <p:nvPr/>
            </p:nvSpPr>
            <p:spPr bwMode="auto">
              <a:xfrm>
                <a:off x="884" y="2296"/>
                <a:ext cx="113" cy="114"/>
              </a:xfrm>
              <a:prstGeom prst="irregularSeal1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0" y="2259013"/>
            <a:ext cx="5867400" cy="4610100"/>
            <a:chOff x="2562" y="1416"/>
            <a:chExt cx="3696" cy="2904"/>
          </a:xfrm>
        </p:grpSpPr>
        <p:pic>
          <p:nvPicPr>
            <p:cNvPr id="1238040" name="Picture 2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562" y="1416"/>
              <a:ext cx="3696" cy="29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38041" name="Picture 2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080" y="1915"/>
              <a:ext cx="760" cy="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5" name="Group 26"/>
            <p:cNvGrpSpPr>
              <a:grpSpLocks/>
            </p:cNvGrpSpPr>
            <p:nvPr/>
          </p:nvGrpSpPr>
          <p:grpSpPr bwMode="auto">
            <a:xfrm>
              <a:off x="3152" y="3067"/>
              <a:ext cx="1375" cy="590"/>
              <a:chOff x="3424" y="1933"/>
              <a:chExt cx="1375" cy="590"/>
            </a:xfrm>
          </p:grpSpPr>
          <p:grpSp>
            <p:nvGrpSpPr>
              <p:cNvPr id="6" name="Group 27"/>
              <p:cNvGrpSpPr>
                <a:grpSpLocks/>
              </p:cNvGrpSpPr>
              <p:nvPr/>
            </p:nvGrpSpPr>
            <p:grpSpPr bwMode="auto">
              <a:xfrm>
                <a:off x="3424" y="2024"/>
                <a:ext cx="1375" cy="455"/>
                <a:chOff x="403" y="2024"/>
                <a:chExt cx="1375" cy="455"/>
              </a:xfrm>
            </p:grpSpPr>
            <p:sp>
              <p:nvSpPr>
                <p:cNvPr id="1238044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637" y="2230"/>
                  <a:ext cx="1" cy="249"/>
                </a:xfrm>
                <a:prstGeom prst="line">
                  <a:avLst/>
                </a:prstGeom>
                <a:noFill/>
                <a:ln w="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8045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637" y="2230"/>
                  <a:ext cx="1" cy="249"/>
                </a:xfrm>
                <a:prstGeom prst="line">
                  <a:avLst/>
                </a:prstGeom>
                <a:noFill/>
                <a:ln w="42863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8046" name="Freeform 30"/>
                <p:cNvSpPr>
                  <a:spLocks/>
                </p:cNvSpPr>
                <p:nvPr/>
              </p:nvSpPr>
              <p:spPr bwMode="auto">
                <a:xfrm>
                  <a:off x="578" y="2158"/>
                  <a:ext cx="113" cy="99"/>
                </a:xfrm>
                <a:custGeom>
                  <a:avLst/>
                  <a:gdLst/>
                  <a:ahLst/>
                  <a:cxnLst>
                    <a:cxn ang="0">
                      <a:pos x="59" y="0"/>
                    </a:cxn>
                    <a:cxn ang="0">
                      <a:pos x="81" y="54"/>
                    </a:cxn>
                    <a:cxn ang="0">
                      <a:pos x="97" y="75"/>
                    </a:cxn>
                    <a:cxn ang="0">
                      <a:pos x="113" y="97"/>
                    </a:cxn>
                    <a:cxn ang="0">
                      <a:pos x="59" y="81"/>
                    </a:cxn>
                    <a:cxn ang="0">
                      <a:pos x="0" y="97"/>
                    </a:cxn>
                    <a:cxn ang="0">
                      <a:pos x="16" y="75"/>
                    </a:cxn>
                    <a:cxn ang="0">
                      <a:pos x="32" y="54"/>
                    </a:cxn>
                    <a:cxn ang="0">
                      <a:pos x="59" y="0"/>
                    </a:cxn>
                    <a:cxn ang="0">
                      <a:pos x="59" y="0"/>
                    </a:cxn>
                  </a:cxnLst>
                  <a:rect l="0" t="0" r="r" b="b"/>
                  <a:pathLst>
                    <a:path w="113" h="97">
                      <a:moveTo>
                        <a:pt x="59" y="0"/>
                      </a:moveTo>
                      <a:lnTo>
                        <a:pt x="81" y="54"/>
                      </a:lnTo>
                      <a:lnTo>
                        <a:pt x="97" y="75"/>
                      </a:lnTo>
                      <a:lnTo>
                        <a:pt x="113" y="97"/>
                      </a:lnTo>
                      <a:lnTo>
                        <a:pt x="59" y="81"/>
                      </a:lnTo>
                      <a:lnTo>
                        <a:pt x="0" y="97"/>
                      </a:lnTo>
                      <a:lnTo>
                        <a:pt x="16" y="75"/>
                      </a:lnTo>
                      <a:lnTo>
                        <a:pt x="32" y="54"/>
                      </a:lnTo>
                      <a:lnTo>
                        <a:pt x="59" y="0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solidFill>
                  <a:srgbClr val="0066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8047" name="Freeform 31"/>
                <p:cNvSpPr>
                  <a:spLocks/>
                </p:cNvSpPr>
                <p:nvPr/>
              </p:nvSpPr>
              <p:spPr bwMode="auto">
                <a:xfrm>
                  <a:off x="567" y="2296"/>
                  <a:ext cx="136" cy="144"/>
                </a:xfrm>
                <a:custGeom>
                  <a:avLst/>
                  <a:gdLst/>
                  <a:ahLst/>
                  <a:cxnLst>
                    <a:cxn ang="0">
                      <a:pos x="135" y="70"/>
                    </a:cxn>
                    <a:cxn ang="0">
                      <a:pos x="130" y="97"/>
                    </a:cxn>
                    <a:cxn ang="0">
                      <a:pos x="119" y="119"/>
                    </a:cxn>
                    <a:cxn ang="0">
                      <a:pos x="97" y="135"/>
                    </a:cxn>
                    <a:cxn ang="0">
                      <a:pos x="70" y="140"/>
                    </a:cxn>
                    <a:cxn ang="0">
                      <a:pos x="43" y="135"/>
                    </a:cxn>
                    <a:cxn ang="0">
                      <a:pos x="22" y="119"/>
                    </a:cxn>
                    <a:cxn ang="0">
                      <a:pos x="6" y="97"/>
                    </a:cxn>
                    <a:cxn ang="0">
                      <a:pos x="0" y="70"/>
                    </a:cxn>
                    <a:cxn ang="0">
                      <a:pos x="6" y="43"/>
                    </a:cxn>
                    <a:cxn ang="0">
                      <a:pos x="22" y="22"/>
                    </a:cxn>
                    <a:cxn ang="0">
                      <a:pos x="43" y="5"/>
                    </a:cxn>
                    <a:cxn ang="0">
                      <a:pos x="70" y="0"/>
                    </a:cxn>
                    <a:cxn ang="0">
                      <a:pos x="97" y="5"/>
                    </a:cxn>
                    <a:cxn ang="0">
                      <a:pos x="119" y="22"/>
                    </a:cxn>
                    <a:cxn ang="0">
                      <a:pos x="130" y="43"/>
                    </a:cxn>
                    <a:cxn ang="0">
                      <a:pos x="135" y="70"/>
                    </a:cxn>
                    <a:cxn ang="0">
                      <a:pos x="135" y="70"/>
                    </a:cxn>
                  </a:cxnLst>
                  <a:rect l="0" t="0" r="r" b="b"/>
                  <a:pathLst>
                    <a:path w="135" h="140">
                      <a:moveTo>
                        <a:pt x="135" y="70"/>
                      </a:moveTo>
                      <a:lnTo>
                        <a:pt x="130" y="97"/>
                      </a:lnTo>
                      <a:lnTo>
                        <a:pt x="119" y="119"/>
                      </a:lnTo>
                      <a:lnTo>
                        <a:pt x="97" y="135"/>
                      </a:lnTo>
                      <a:lnTo>
                        <a:pt x="70" y="140"/>
                      </a:lnTo>
                      <a:lnTo>
                        <a:pt x="43" y="135"/>
                      </a:lnTo>
                      <a:lnTo>
                        <a:pt x="22" y="119"/>
                      </a:lnTo>
                      <a:lnTo>
                        <a:pt x="6" y="97"/>
                      </a:lnTo>
                      <a:lnTo>
                        <a:pt x="0" y="70"/>
                      </a:lnTo>
                      <a:lnTo>
                        <a:pt x="6" y="43"/>
                      </a:lnTo>
                      <a:lnTo>
                        <a:pt x="22" y="22"/>
                      </a:lnTo>
                      <a:lnTo>
                        <a:pt x="43" y="5"/>
                      </a:lnTo>
                      <a:lnTo>
                        <a:pt x="70" y="0"/>
                      </a:lnTo>
                      <a:lnTo>
                        <a:pt x="97" y="5"/>
                      </a:lnTo>
                      <a:lnTo>
                        <a:pt x="119" y="22"/>
                      </a:lnTo>
                      <a:lnTo>
                        <a:pt x="130" y="43"/>
                      </a:lnTo>
                      <a:lnTo>
                        <a:pt x="135" y="70"/>
                      </a:lnTo>
                      <a:lnTo>
                        <a:pt x="135" y="70"/>
                      </a:lnTo>
                      <a:close/>
                    </a:path>
                  </a:pathLst>
                </a:custGeom>
                <a:solidFill>
                  <a:srgbClr val="1FFF2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8048" name="Freeform 32"/>
                <p:cNvSpPr>
                  <a:spLocks/>
                </p:cNvSpPr>
                <p:nvPr/>
              </p:nvSpPr>
              <p:spPr bwMode="auto">
                <a:xfrm>
                  <a:off x="567" y="2296"/>
                  <a:ext cx="136" cy="144"/>
                </a:xfrm>
                <a:custGeom>
                  <a:avLst/>
                  <a:gdLst/>
                  <a:ahLst/>
                  <a:cxnLst>
                    <a:cxn ang="0">
                      <a:pos x="135" y="70"/>
                    </a:cxn>
                    <a:cxn ang="0">
                      <a:pos x="130" y="97"/>
                    </a:cxn>
                    <a:cxn ang="0">
                      <a:pos x="119" y="119"/>
                    </a:cxn>
                    <a:cxn ang="0">
                      <a:pos x="97" y="135"/>
                    </a:cxn>
                    <a:cxn ang="0">
                      <a:pos x="70" y="140"/>
                    </a:cxn>
                    <a:cxn ang="0">
                      <a:pos x="43" y="135"/>
                    </a:cxn>
                    <a:cxn ang="0">
                      <a:pos x="22" y="119"/>
                    </a:cxn>
                    <a:cxn ang="0">
                      <a:pos x="6" y="97"/>
                    </a:cxn>
                    <a:cxn ang="0">
                      <a:pos x="0" y="70"/>
                    </a:cxn>
                    <a:cxn ang="0">
                      <a:pos x="6" y="43"/>
                    </a:cxn>
                    <a:cxn ang="0">
                      <a:pos x="22" y="22"/>
                    </a:cxn>
                    <a:cxn ang="0">
                      <a:pos x="43" y="5"/>
                    </a:cxn>
                    <a:cxn ang="0">
                      <a:pos x="70" y="0"/>
                    </a:cxn>
                    <a:cxn ang="0">
                      <a:pos x="97" y="5"/>
                    </a:cxn>
                    <a:cxn ang="0">
                      <a:pos x="119" y="22"/>
                    </a:cxn>
                    <a:cxn ang="0">
                      <a:pos x="130" y="43"/>
                    </a:cxn>
                    <a:cxn ang="0">
                      <a:pos x="135" y="70"/>
                    </a:cxn>
                    <a:cxn ang="0">
                      <a:pos x="135" y="70"/>
                    </a:cxn>
                  </a:cxnLst>
                  <a:rect l="0" t="0" r="r" b="b"/>
                  <a:pathLst>
                    <a:path w="135" h="140">
                      <a:moveTo>
                        <a:pt x="135" y="70"/>
                      </a:moveTo>
                      <a:lnTo>
                        <a:pt x="130" y="97"/>
                      </a:lnTo>
                      <a:lnTo>
                        <a:pt x="119" y="119"/>
                      </a:lnTo>
                      <a:lnTo>
                        <a:pt x="97" y="135"/>
                      </a:lnTo>
                      <a:lnTo>
                        <a:pt x="70" y="140"/>
                      </a:lnTo>
                      <a:lnTo>
                        <a:pt x="43" y="135"/>
                      </a:lnTo>
                      <a:lnTo>
                        <a:pt x="22" y="119"/>
                      </a:lnTo>
                      <a:lnTo>
                        <a:pt x="6" y="97"/>
                      </a:lnTo>
                      <a:lnTo>
                        <a:pt x="0" y="70"/>
                      </a:lnTo>
                      <a:lnTo>
                        <a:pt x="6" y="43"/>
                      </a:lnTo>
                      <a:lnTo>
                        <a:pt x="22" y="22"/>
                      </a:lnTo>
                      <a:lnTo>
                        <a:pt x="43" y="5"/>
                      </a:lnTo>
                      <a:lnTo>
                        <a:pt x="70" y="0"/>
                      </a:lnTo>
                      <a:lnTo>
                        <a:pt x="97" y="5"/>
                      </a:lnTo>
                      <a:lnTo>
                        <a:pt x="119" y="22"/>
                      </a:lnTo>
                      <a:lnTo>
                        <a:pt x="130" y="43"/>
                      </a:lnTo>
                      <a:lnTo>
                        <a:pt x="135" y="70"/>
                      </a:lnTo>
                      <a:lnTo>
                        <a:pt x="135" y="70"/>
                      </a:lnTo>
                    </a:path>
                  </a:pathLst>
                </a:custGeom>
                <a:noFill/>
                <a:ln w="42863">
                  <a:solidFill>
                    <a:srgbClr val="05D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8049" name="Freeform 33"/>
                <p:cNvSpPr>
                  <a:spLocks/>
                </p:cNvSpPr>
                <p:nvPr/>
              </p:nvSpPr>
              <p:spPr bwMode="auto">
                <a:xfrm>
                  <a:off x="1247" y="2296"/>
                  <a:ext cx="136" cy="144"/>
                </a:xfrm>
                <a:custGeom>
                  <a:avLst/>
                  <a:gdLst/>
                  <a:ahLst/>
                  <a:cxnLst>
                    <a:cxn ang="0">
                      <a:pos x="135" y="70"/>
                    </a:cxn>
                    <a:cxn ang="0">
                      <a:pos x="130" y="97"/>
                    </a:cxn>
                    <a:cxn ang="0">
                      <a:pos x="119" y="119"/>
                    </a:cxn>
                    <a:cxn ang="0">
                      <a:pos x="97" y="135"/>
                    </a:cxn>
                    <a:cxn ang="0">
                      <a:pos x="70" y="140"/>
                    </a:cxn>
                    <a:cxn ang="0">
                      <a:pos x="43" y="135"/>
                    </a:cxn>
                    <a:cxn ang="0">
                      <a:pos x="22" y="119"/>
                    </a:cxn>
                    <a:cxn ang="0">
                      <a:pos x="6" y="97"/>
                    </a:cxn>
                    <a:cxn ang="0">
                      <a:pos x="0" y="70"/>
                    </a:cxn>
                    <a:cxn ang="0">
                      <a:pos x="6" y="43"/>
                    </a:cxn>
                    <a:cxn ang="0">
                      <a:pos x="22" y="22"/>
                    </a:cxn>
                    <a:cxn ang="0">
                      <a:pos x="43" y="5"/>
                    </a:cxn>
                    <a:cxn ang="0">
                      <a:pos x="70" y="0"/>
                    </a:cxn>
                    <a:cxn ang="0">
                      <a:pos x="97" y="5"/>
                    </a:cxn>
                    <a:cxn ang="0">
                      <a:pos x="119" y="22"/>
                    </a:cxn>
                    <a:cxn ang="0">
                      <a:pos x="130" y="43"/>
                    </a:cxn>
                    <a:cxn ang="0">
                      <a:pos x="135" y="70"/>
                    </a:cxn>
                    <a:cxn ang="0">
                      <a:pos x="135" y="70"/>
                    </a:cxn>
                  </a:cxnLst>
                  <a:rect l="0" t="0" r="r" b="b"/>
                  <a:pathLst>
                    <a:path w="135" h="140">
                      <a:moveTo>
                        <a:pt x="135" y="70"/>
                      </a:moveTo>
                      <a:lnTo>
                        <a:pt x="130" y="97"/>
                      </a:lnTo>
                      <a:lnTo>
                        <a:pt x="119" y="119"/>
                      </a:lnTo>
                      <a:lnTo>
                        <a:pt x="97" y="135"/>
                      </a:lnTo>
                      <a:lnTo>
                        <a:pt x="70" y="140"/>
                      </a:lnTo>
                      <a:lnTo>
                        <a:pt x="43" y="135"/>
                      </a:lnTo>
                      <a:lnTo>
                        <a:pt x="22" y="119"/>
                      </a:lnTo>
                      <a:lnTo>
                        <a:pt x="6" y="97"/>
                      </a:lnTo>
                      <a:lnTo>
                        <a:pt x="0" y="70"/>
                      </a:lnTo>
                      <a:lnTo>
                        <a:pt x="6" y="43"/>
                      </a:lnTo>
                      <a:lnTo>
                        <a:pt x="22" y="22"/>
                      </a:lnTo>
                      <a:lnTo>
                        <a:pt x="43" y="5"/>
                      </a:lnTo>
                      <a:lnTo>
                        <a:pt x="70" y="0"/>
                      </a:lnTo>
                      <a:lnTo>
                        <a:pt x="97" y="5"/>
                      </a:lnTo>
                      <a:lnTo>
                        <a:pt x="119" y="22"/>
                      </a:lnTo>
                      <a:lnTo>
                        <a:pt x="130" y="43"/>
                      </a:lnTo>
                      <a:lnTo>
                        <a:pt x="135" y="70"/>
                      </a:lnTo>
                      <a:lnTo>
                        <a:pt x="135" y="70"/>
                      </a:lnTo>
                      <a:close/>
                    </a:path>
                  </a:pathLst>
                </a:custGeom>
                <a:solidFill>
                  <a:srgbClr val="1FFF2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8050" name="Freeform 34"/>
                <p:cNvSpPr>
                  <a:spLocks/>
                </p:cNvSpPr>
                <p:nvPr/>
              </p:nvSpPr>
              <p:spPr bwMode="auto">
                <a:xfrm>
                  <a:off x="1247" y="2296"/>
                  <a:ext cx="136" cy="144"/>
                </a:xfrm>
                <a:custGeom>
                  <a:avLst/>
                  <a:gdLst/>
                  <a:ahLst/>
                  <a:cxnLst>
                    <a:cxn ang="0">
                      <a:pos x="135" y="70"/>
                    </a:cxn>
                    <a:cxn ang="0">
                      <a:pos x="130" y="97"/>
                    </a:cxn>
                    <a:cxn ang="0">
                      <a:pos x="119" y="119"/>
                    </a:cxn>
                    <a:cxn ang="0">
                      <a:pos x="97" y="135"/>
                    </a:cxn>
                    <a:cxn ang="0">
                      <a:pos x="70" y="140"/>
                    </a:cxn>
                    <a:cxn ang="0">
                      <a:pos x="43" y="135"/>
                    </a:cxn>
                    <a:cxn ang="0">
                      <a:pos x="22" y="119"/>
                    </a:cxn>
                    <a:cxn ang="0">
                      <a:pos x="6" y="97"/>
                    </a:cxn>
                    <a:cxn ang="0">
                      <a:pos x="0" y="70"/>
                    </a:cxn>
                    <a:cxn ang="0">
                      <a:pos x="6" y="43"/>
                    </a:cxn>
                    <a:cxn ang="0">
                      <a:pos x="22" y="22"/>
                    </a:cxn>
                    <a:cxn ang="0">
                      <a:pos x="43" y="5"/>
                    </a:cxn>
                    <a:cxn ang="0">
                      <a:pos x="70" y="0"/>
                    </a:cxn>
                    <a:cxn ang="0">
                      <a:pos x="97" y="5"/>
                    </a:cxn>
                    <a:cxn ang="0">
                      <a:pos x="119" y="22"/>
                    </a:cxn>
                    <a:cxn ang="0">
                      <a:pos x="130" y="43"/>
                    </a:cxn>
                    <a:cxn ang="0">
                      <a:pos x="135" y="70"/>
                    </a:cxn>
                    <a:cxn ang="0">
                      <a:pos x="135" y="70"/>
                    </a:cxn>
                  </a:cxnLst>
                  <a:rect l="0" t="0" r="r" b="b"/>
                  <a:pathLst>
                    <a:path w="135" h="140">
                      <a:moveTo>
                        <a:pt x="135" y="70"/>
                      </a:moveTo>
                      <a:lnTo>
                        <a:pt x="130" y="97"/>
                      </a:lnTo>
                      <a:lnTo>
                        <a:pt x="119" y="119"/>
                      </a:lnTo>
                      <a:lnTo>
                        <a:pt x="97" y="135"/>
                      </a:lnTo>
                      <a:lnTo>
                        <a:pt x="70" y="140"/>
                      </a:lnTo>
                      <a:lnTo>
                        <a:pt x="43" y="135"/>
                      </a:lnTo>
                      <a:lnTo>
                        <a:pt x="22" y="119"/>
                      </a:lnTo>
                      <a:lnTo>
                        <a:pt x="6" y="97"/>
                      </a:lnTo>
                      <a:lnTo>
                        <a:pt x="0" y="70"/>
                      </a:lnTo>
                      <a:lnTo>
                        <a:pt x="6" y="43"/>
                      </a:lnTo>
                      <a:lnTo>
                        <a:pt x="22" y="22"/>
                      </a:lnTo>
                      <a:lnTo>
                        <a:pt x="43" y="5"/>
                      </a:lnTo>
                      <a:lnTo>
                        <a:pt x="70" y="0"/>
                      </a:lnTo>
                      <a:lnTo>
                        <a:pt x="97" y="5"/>
                      </a:lnTo>
                      <a:lnTo>
                        <a:pt x="119" y="22"/>
                      </a:lnTo>
                      <a:lnTo>
                        <a:pt x="130" y="43"/>
                      </a:lnTo>
                      <a:lnTo>
                        <a:pt x="135" y="70"/>
                      </a:lnTo>
                      <a:lnTo>
                        <a:pt x="135" y="70"/>
                      </a:lnTo>
                    </a:path>
                  </a:pathLst>
                </a:custGeom>
                <a:noFill/>
                <a:ln w="42863">
                  <a:solidFill>
                    <a:srgbClr val="05D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8051" name="Line 35"/>
                <p:cNvSpPr>
                  <a:spLocks noChangeShapeType="1"/>
                </p:cNvSpPr>
                <p:nvPr/>
              </p:nvSpPr>
              <p:spPr bwMode="auto">
                <a:xfrm>
                  <a:off x="403" y="2362"/>
                  <a:ext cx="499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8052" name="Line 36"/>
                <p:cNvSpPr>
                  <a:spLocks noChangeShapeType="1"/>
                </p:cNvSpPr>
                <p:nvPr/>
              </p:nvSpPr>
              <p:spPr bwMode="auto">
                <a:xfrm flipH="1">
                  <a:off x="986" y="2359"/>
                  <a:ext cx="635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8053" name="Line 37"/>
                <p:cNvSpPr>
                  <a:spLocks noChangeShapeType="1"/>
                </p:cNvSpPr>
                <p:nvPr/>
              </p:nvSpPr>
              <p:spPr bwMode="auto">
                <a:xfrm flipV="1">
                  <a:off x="975" y="2205"/>
                  <a:ext cx="544" cy="136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8054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1247" y="2024"/>
                  <a:ext cx="531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l" eaLnBrk="1" hangingPunct="1"/>
                  <a:r>
                    <a:rPr kumimoji="1" lang="en-US" altLang="ja-JP" sz="1400" b="1">
                      <a:solidFill>
                        <a:schemeClr val="accent2"/>
                      </a:solidFill>
                      <a:latin typeface="Arial" pitchFamily="34" charset="0"/>
                      <a:ea typeface="ＭＳ Ｐゴシック" pitchFamily="34" charset="-128"/>
                    </a:rPr>
                    <a:t>neutron</a:t>
                  </a:r>
                </a:p>
              </p:txBody>
            </p:sp>
            <p:sp>
              <p:nvSpPr>
                <p:cNvPr id="1238055" name="AutoShape 39"/>
                <p:cNvSpPr>
                  <a:spLocks noChangeArrowheads="1"/>
                </p:cNvSpPr>
                <p:nvPr/>
              </p:nvSpPr>
              <p:spPr bwMode="auto">
                <a:xfrm>
                  <a:off x="884" y="2296"/>
                  <a:ext cx="113" cy="114"/>
                </a:xfrm>
                <a:prstGeom prst="irregularSeal1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238056" name="Line 40"/>
              <p:cNvSpPr>
                <a:spLocks noChangeShapeType="1"/>
              </p:cNvSpPr>
              <p:nvPr/>
            </p:nvSpPr>
            <p:spPr bwMode="auto">
              <a:xfrm flipV="1">
                <a:off x="4014" y="2160"/>
                <a:ext cx="136" cy="136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8057" name="Line 41"/>
              <p:cNvSpPr>
                <a:spLocks noChangeShapeType="1"/>
              </p:cNvSpPr>
              <p:nvPr/>
            </p:nvSpPr>
            <p:spPr bwMode="auto">
              <a:xfrm>
                <a:off x="4014" y="2432"/>
                <a:ext cx="181" cy="91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8058" name="Line 42"/>
              <p:cNvSpPr>
                <a:spLocks noChangeShapeType="1"/>
              </p:cNvSpPr>
              <p:nvPr/>
            </p:nvSpPr>
            <p:spPr bwMode="auto">
              <a:xfrm flipH="1">
                <a:off x="3787" y="2432"/>
                <a:ext cx="136" cy="91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8059" name="Line 43"/>
              <p:cNvSpPr>
                <a:spLocks noChangeShapeType="1"/>
              </p:cNvSpPr>
              <p:nvPr/>
            </p:nvSpPr>
            <p:spPr bwMode="auto">
              <a:xfrm flipH="1" flipV="1">
                <a:off x="3787" y="2205"/>
                <a:ext cx="136" cy="91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8060" name="Text Box 44"/>
              <p:cNvSpPr txBox="1">
                <a:spLocks noChangeArrowheads="1"/>
              </p:cNvSpPr>
              <p:nvPr/>
            </p:nvSpPr>
            <p:spPr bwMode="auto">
              <a:xfrm>
                <a:off x="3742" y="1933"/>
                <a:ext cx="575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 eaLnBrk="1" hangingPunct="1"/>
                <a:r>
                  <a:rPr kumimoji="1" lang="en-US" altLang="ja-JP" sz="1400" b="1">
                    <a:solidFill>
                      <a:srgbClr val="FF0000"/>
                    </a:solidFill>
                    <a:latin typeface="Arial" pitchFamily="34" charset="0"/>
                    <a:ea typeface="ＭＳ Ｐゴシック" pitchFamily="34" charset="-128"/>
                  </a:rPr>
                  <a:t>charged</a:t>
                </a:r>
              </a:p>
              <a:p>
                <a:pPr algn="l" eaLnBrk="1" hangingPunct="1"/>
                <a:r>
                  <a:rPr kumimoji="1" lang="en-US" altLang="ja-JP" sz="1400" b="1">
                    <a:solidFill>
                      <a:srgbClr val="FF0000"/>
                    </a:solidFill>
                    <a:latin typeface="Arial" pitchFamily="34" charset="0"/>
                    <a:ea typeface="ＭＳ Ｐゴシック" pitchFamily="34" charset="-128"/>
                  </a:rPr>
                  <a:t>particles</a:t>
                </a:r>
              </a:p>
            </p:txBody>
          </p:sp>
        </p:grpSp>
      </p:grpSp>
      <p:graphicFrame>
        <p:nvGraphicFramePr>
          <p:cNvPr id="1238061" name="Group 45"/>
          <p:cNvGraphicFramePr>
            <a:graphicFrameLocks noGrp="1"/>
          </p:cNvGraphicFramePr>
          <p:nvPr/>
        </p:nvGraphicFramePr>
        <p:xfrm>
          <a:off x="6400800" y="4508500"/>
          <a:ext cx="2471738" cy="1941830"/>
        </p:xfrm>
        <a:graphic>
          <a:graphicData uri="http://schemas.openxmlformats.org/drawingml/2006/table">
            <a:tbl>
              <a:tblPr/>
              <a:tblGrid>
                <a:gridCol w="1236663"/>
                <a:gridCol w="1235075"/>
              </a:tblGrid>
              <a:tr h="5397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preliminary</a:t>
                      </a:r>
                      <a:endParaRPr kumimoji="1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A</a:t>
                      </a:r>
                      <a:r>
                        <a:rPr kumimoji="0" lang="en-US" altLang="ja-JP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N</a:t>
                      </a:r>
                      <a:endParaRPr kumimoji="0" lang="en-US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Without MinBias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-6.6 </a:t>
                      </a:r>
                      <a:r>
                        <a:rPr kumimoji="0" lang="en-US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Arial" pitchFamily="34" charset="0"/>
                        </a:rPr>
                        <a:t>±0.6 %</a:t>
                      </a:r>
                      <a:r>
                        <a:rPr kumimoji="0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016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With MinBias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-8.3 </a:t>
                      </a:r>
                      <a:r>
                        <a:rPr kumimoji="0" lang="en-US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Arial" pitchFamily="34" charset="0"/>
                        </a:rPr>
                        <a:t>±0.4 %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238075" name="Text Box 59"/>
          <p:cNvSpPr txBox="1">
            <a:spLocks noChangeArrowheads="1"/>
          </p:cNvSpPr>
          <p:nvPr/>
        </p:nvSpPr>
        <p:spPr bwMode="auto">
          <a:xfrm>
            <a:off x="6807200" y="45704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kumimoji="1" lang="en-US" altLang="ja-JP" sz="1800">
              <a:solidFill>
                <a:srgbClr val="0066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238077" name="Text Box 61"/>
          <p:cNvSpPr txBox="1">
            <a:spLocks noChangeArrowheads="1"/>
          </p:cNvSpPr>
          <p:nvPr/>
        </p:nvSpPr>
        <p:spPr bwMode="auto">
          <a:xfrm>
            <a:off x="179388" y="990600"/>
            <a:ext cx="8964612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/>
              <a:t>Large negative SSA observed for x</a:t>
            </a:r>
            <a:r>
              <a:rPr lang="en-US" baseline="-18000"/>
              <a:t>F</a:t>
            </a:r>
            <a:r>
              <a:rPr lang="en-US"/>
              <a:t>&gt;0, enhanced by requiring concidence with forward charged particles (“MinBias” trigger). </a:t>
            </a:r>
          </a:p>
          <a:p>
            <a:pPr algn="l"/>
            <a:r>
              <a:rPr lang="en-US"/>
              <a:t>No x</a:t>
            </a:r>
            <a:r>
              <a:rPr lang="en-US" baseline="-18000"/>
              <a:t>F</a:t>
            </a:r>
            <a:r>
              <a:rPr lang="en-US"/>
              <a:t> dependence seen.</a:t>
            </a:r>
          </a:p>
        </p:txBody>
      </p:sp>
    </p:spTree>
    <p:custDataLst>
      <p:tags r:id="rId1"/>
    </p:custDataLst>
  </p:cSld>
  <p:clrMapOvr>
    <a:masterClrMapping/>
  </p:clrMapOvr>
  <p:transition advTm="11792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1238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238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000"/>
                                        <p:tgtEl>
                                          <p:spTgt spid="1238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8022" grpId="0"/>
      <p:bldP spid="123807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Quarks, Hadrons, and LHC, IIT Bombay, August 2011</a:t>
            </a:r>
            <a:endParaRPr lang="en-US"/>
          </a:p>
        </p:txBody>
      </p:sp>
      <p:sp>
        <p:nvSpPr>
          <p:cNvPr id="3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03316-EED5-4BA8-80D0-14B762D42CE7}" type="slidenum">
              <a:rPr lang="en-US"/>
              <a:pPr/>
              <a:t>36</a:t>
            </a:fld>
            <a:endParaRPr lang="en-US"/>
          </a:p>
        </p:txBody>
      </p:sp>
      <p:sp>
        <p:nvSpPr>
          <p:cNvPr id="1299460" name="Slide Number Placeholder 4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00DA04E3-BB3F-41F0-9A8B-B6ABB28A0F42}" type="slidenum">
              <a:rPr lang="en-US" sz="1400">
                <a:solidFill>
                  <a:schemeClr val="bg2"/>
                </a:solidFill>
              </a:rPr>
              <a:pPr algn="r"/>
              <a:t>36</a:t>
            </a:fld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1299462" name="Slide Number Placeholder 4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4711C19C-29F4-4CBB-8623-8B5ADFD0B04F}" type="slidenum">
              <a:rPr lang="en-US" sz="1400">
                <a:solidFill>
                  <a:schemeClr val="bg2"/>
                </a:solidFill>
              </a:rPr>
              <a:pPr algn="r"/>
              <a:t>36</a:t>
            </a:fld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129946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Neutron SSA for local polarimetry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810000" y="1524000"/>
            <a:ext cx="5105400" cy="1536700"/>
            <a:chOff x="2208" y="432"/>
            <a:chExt cx="3456" cy="1160"/>
          </a:xfrm>
        </p:grpSpPr>
        <p:pic>
          <p:nvPicPr>
            <p:cNvPr id="1299465" name="Picture 4" descr="an_phi_bn_run83654-8366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08" y="432"/>
              <a:ext cx="1728" cy="1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99466" name="Picture 5" descr="an_phi_ys_run83654-8366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36" y="432"/>
              <a:ext cx="1728" cy="1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99467" name="Text Box 6"/>
            <p:cNvSpPr txBox="1">
              <a:spLocks noChangeArrowheads="1"/>
            </p:cNvSpPr>
            <p:nvPr/>
          </p:nvSpPr>
          <p:spPr bwMode="auto">
            <a:xfrm>
              <a:off x="2400" y="1249"/>
              <a:ext cx="427" cy="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altLang="ja-JP" sz="1800">
                  <a:solidFill>
                    <a:srgbClr val="0000FF"/>
                  </a:solidFill>
                  <a:latin typeface="Arial" pitchFamily="34" charset="0"/>
                  <a:ea typeface="ＭＳ Ｐゴシック" pitchFamily="34" charset="-128"/>
                </a:rPr>
                <a:t>Blue</a:t>
              </a:r>
              <a:endParaRPr lang="en-US" sz="1800">
                <a:solidFill>
                  <a:srgbClr val="0000FF"/>
                </a:solidFill>
                <a:latin typeface="Arial" pitchFamily="34" charset="0"/>
              </a:endParaRPr>
            </a:p>
          </p:txBody>
        </p:sp>
        <p:sp>
          <p:nvSpPr>
            <p:cNvPr id="1299468" name="Text Box 7"/>
            <p:cNvSpPr txBox="1">
              <a:spLocks noChangeArrowheads="1"/>
            </p:cNvSpPr>
            <p:nvPr/>
          </p:nvSpPr>
          <p:spPr bwMode="auto">
            <a:xfrm>
              <a:off x="4128" y="1249"/>
              <a:ext cx="571" cy="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altLang="ja-JP" sz="1800">
                  <a:solidFill>
                    <a:srgbClr val="FF9900"/>
                  </a:solidFill>
                  <a:latin typeface="Arial" pitchFamily="34" charset="0"/>
                  <a:ea typeface="ＭＳ Ｐゴシック" pitchFamily="34" charset="-128"/>
                </a:rPr>
                <a:t>Yellow</a:t>
              </a:r>
              <a:endParaRPr lang="en-US" sz="1800">
                <a:solidFill>
                  <a:srgbClr val="FF9900"/>
                </a:solidFill>
                <a:latin typeface="Arial" pitchFamily="34" charset="0"/>
              </a:endParaRPr>
            </a:p>
          </p:txBody>
        </p:sp>
      </p:grpSp>
      <p:sp>
        <p:nvSpPr>
          <p:cNvPr id="1299469" name="Text Box 8"/>
          <p:cNvSpPr txBox="1">
            <a:spLocks noChangeArrowheads="1"/>
          </p:cNvSpPr>
          <p:nvPr/>
        </p:nvSpPr>
        <p:spPr bwMode="auto">
          <a:xfrm>
            <a:off x="685800" y="2133600"/>
            <a:ext cx="248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altLang="ja-JP" sz="2200">
                <a:ea typeface="ＭＳ Ｐゴシック" pitchFamily="34" charset="-128"/>
              </a:rPr>
              <a:t>Spin Rotators OFF</a:t>
            </a:r>
          </a:p>
          <a:p>
            <a:pPr algn="l" eaLnBrk="1" hangingPunct="1"/>
            <a:r>
              <a:rPr lang="en-US" altLang="ja-JP" sz="2200">
                <a:ea typeface="ＭＳ Ｐゴシック" pitchFamily="34" charset="-128"/>
              </a:rPr>
              <a:t>Vertical polarization</a:t>
            </a:r>
            <a:endParaRPr lang="en-US" sz="2200"/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685800" y="4822825"/>
            <a:ext cx="8229600" cy="1689100"/>
            <a:chOff x="432" y="3168"/>
            <a:chExt cx="5184" cy="1064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2400" y="3168"/>
              <a:ext cx="3216" cy="1064"/>
              <a:chOff x="2208" y="2928"/>
              <a:chExt cx="3456" cy="1160"/>
            </a:xfrm>
          </p:grpSpPr>
          <p:pic>
            <p:nvPicPr>
              <p:cNvPr id="1299472" name="Picture 11" descr="an_phi_bn_run87689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208" y="2928"/>
                <a:ext cx="1728" cy="1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99473" name="Picture 12" descr="an_phi_ys_run87689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936" y="2928"/>
                <a:ext cx="1728" cy="1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99474" name="Text Box 13"/>
              <p:cNvSpPr txBox="1">
                <a:spLocks noChangeArrowheads="1"/>
              </p:cNvSpPr>
              <p:nvPr/>
            </p:nvSpPr>
            <p:spPr bwMode="auto">
              <a:xfrm>
                <a:off x="2400" y="3743"/>
                <a:ext cx="435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1" hangingPunct="1"/>
                <a:r>
                  <a:rPr lang="en-US" altLang="ja-JP" sz="1800">
                    <a:solidFill>
                      <a:srgbClr val="0000FF"/>
                    </a:solidFill>
                    <a:latin typeface="Arial" pitchFamily="34" charset="0"/>
                    <a:ea typeface="ＭＳ Ｐゴシック" pitchFamily="34" charset="-128"/>
                  </a:rPr>
                  <a:t>Blue</a:t>
                </a:r>
                <a:endParaRPr lang="en-US" sz="1800">
                  <a:solidFill>
                    <a:srgbClr val="0000FF"/>
                  </a:solidFill>
                  <a:latin typeface="Arial" pitchFamily="34" charset="0"/>
                </a:endParaRPr>
              </a:p>
            </p:txBody>
          </p:sp>
          <p:sp>
            <p:nvSpPr>
              <p:cNvPr id="1299475" name="Text Box 14"/>
              <p:cNvSpPr txBox="1">
                <a:spLocks noChangeArrowheads="1"/>
              </p:cNvSpPr>
              <p:nvPr/>
            </p:nvSpPr>
            <p:spPr bwMode="auto">
              <a:xfrm>
                <a:off x="4128" y="3743"/>
                <a:ext cx="581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1" hangingPunct="1"/>
                <a:r>
                  <a:rPr lang="en-US" altLang="ja-JP" sz="1800">
                    <a:solidFill>
                      <a:srgbClr val="FF9900"/>
                    </a:solidFill>
                    <a:latin typeface="Arial" pitchFamily="34" charset="0"/>
                    <a:ea typeface="ＭＳ Ｐゴシック" pitchFamily="34" charset="-128"/>
                  </a:rPr>
                  <a:t>Yellow</a:t>
                </a:r>
                <a:endParaRPr lang="en-US" sz="1800">
                  <a:solidFill>
                    <a:srgbClr val="FF9900"/>
                  </a:solidFill>
                  <a:latin typeface="Arial" pitchFamily="34" charset="0"/>
                </a:endParaRPr>
              </a:p>
            </p:txBody>
          </p:sp>
        </p:grpSp>
        <p:sp>
          <p:nvSpPr>
            <p:cNvPr id="1299476" name="Text Box 15"/>
            <p:cNvSpPr txBox="1">
              <a:spLocks noChangeArrowheads="1"/>
            </p:cNvSpPr>
            <p:nvPr/>
          </p:nvSpPr>
          <p:spPr bwMode="auto">
            <a:xfrm>
              <a:off x="432" y="3360"/>
              <a:ext cx="1988" cy="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altLang="ja-JP" sz="2200">
                  <a:ea typeface="ＭＳ Ｐゴシック" pitchFamily="34" charset="-128"/>
                </a:rPr>
                <a:t>Spin Rotators ON</a:t>
              </a:r>
            </a:p>
            <a:p>
              <a:pPr algn="l" eaLnBrk="1" hangingPunct="1"/>
              <a:r>
                <a:rPr lang="en-US" altLang="ja-JP" sz="2200">
                  <a:ea typeface="ＭＳ Ｐゴシック" pitchFamily="34" charset="-128"/>
                </a:rPr>
                <a:t>Longitudinal polarization</a:t>
              </a:r>
              <a:endParaRPr lang="en-US" sz="2200"/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762000" y="3222625"/>
            <a:ext cx="8153400" cy="1460500"/>
            <a:chOff x="480" y="2160"/>
            <a:chExt cx="5136" cy="920"/>
          </a:xfrm>
        </p:grpSpPr>
        <p:grpSp>
          <p:nvGrpSpPr>
            <p:cNvPr id="6" name="Group 17"/>
            <p:cNvGrpSpPr>
              <a:grpSpLocks/>
            </p:cNvGrpSpPr>
            <p:nvPr/>
          </p:nvGrpSpPr>
          <p:grpSpPr bwMode="auto">
            <a:xfrm>
              <a:off x="2400" y="2160"/>
              <a:ext cx="3216" cy="920"/>
              <a:chOff x="2208" y="1680"/>
              <a:chExt cx="3456" cy="1160"/>
            </a:xfrm>
          </p:grpSpPr>
          <p:pic>
            <p:nvPicPr>
              <p:cNvPr id="1299479" name="Picture 18" descr="an_phi_bn_run86188-86191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208" y="1680"/>
                <a:ext cx="1728" cy="1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99480" name="Picture 19" descr="an_phi_ys_run86188-86191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3936" y="1680"/>
                <a:ext cx="1728" cy="1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99481" name="Text Box 20"/>
              <p:cNvSpPr txBox="1">
                <a:spLocks noChangeArrowheads="1"/>
              </p:cNvSpPr>
              <p:nvPr/>
            </p:nvSpPr>
            <p:spPr bwMode="auto">
              <a:xfrm>
                <a:off x="2400" y="2496"/>
                <a:ext cx="435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1" hangingPunct="1"/>
                <a:r>
                  <a:rPr lang="en-US" altLang="ja-JP" sz="1800">
                    <a:solidFill>
                      <a:srgbClr val="0000FF"/>
                    </a:solidFill>
                    <a:latin typeface="Arial" pitchFamily="34" charset="0"/>
                    <a:ea typeface="ＭＳ Ｐゴシック" pitchFamily="34" charset="-128"/>
                  </a:rPr>
                  <a:t>Blue</a:t>
                </a:r>
                <a:endParaRPr lang="en-US" sz="1800">
                  <a:solidFill>
                    <a:srgbClr val="0000FF"/>
                  </a:solidFill>
                  <a:latin typeface="Arial" pitchFamily="34" charset="0"/>
                </a:endParaRPr>
              </a:p>
            </p:txBody>
          </p:sp>
          <p:sp>
            <p:nvSpPr>
              <p:cNvPr id="1299482" name="Text Box 21"/>
              <p:cNvSpPr txBox="1">
                <a:spLocks noChangeArrowheads="1"/>
              </p:cNvSpPr>
              <p:nvPr/>
            </p:nvSpPr>
            <p:spPr bwMode="auto">
              <a:xfrm>
                <a:off x="4128" y="2496"/>
                <a:ext cx="581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1" hangingPunct="1"/>
                <a:r>
                  <a:rPr lang="en-US" altLang="ja-JP" sz="1800">
                    <a:solidFill>
                      <a:srgbClr val="FF9900"/>
                    </a:solidFill>
                    <a:latin typeface="Arial" pitchFamily="34" charset="0"/>
                    <a:ea typeface="ＭＳ Ｐゴシック" pitchFamily="34" charset="-128"/>
                  </a:rPr>
                  <a:t>Yellow</a:t>
                </a:r>
                <a:endParaRPr lang="en-US" sz="1800">
                  <a:solidFill>
                    <a:srgbClr val="FF9900"/>
                  </a:solidFill>
                  <a:latin typeface="Arial" pitchFamily="34" charset="0"/>
                </a:endParaRPr>
              </a:p>
            </p:txBody>
          </p:sp>
        </p:grpSp>
        <p:sp>
          <p:nvSpPr>
            <p:cNvPr id="1299483" name="Text Box 22"/>
            <p:cNvSpPr txBox="1">
              <a:spLocks noChangeArrowheads="1"/>
            </p:cNvSpPr>
            <p:nvPr/>
          </p:nvSpPr>
          <p:spPr bwMode="auto">
            <a:xfrm>
              <a:off x="480" y="2338"/>
              <a:ext cx="1473" cy="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altLang="ja-JP" sz="2200">
                  <a:ea typeface="ＭＳ Ｐゴシック" pitchFamily="34" charset="-128"/>
                </a:rPr>
                <a:t>Spin Rotators ON</a:t>
              </a:r>
            </a:p>
            <a:p>
              <a:pPr algn="l" eaLnBrk="1" hangingPunct="1"/>
              <a:r>
                <a:rPr lang="en-US" altLang="ja-JP" sz="2200">
                  <a:ea typeface="ＭＳ Ｐゴシック" pitchFamily="34" charset="-128"/>
                </a:rPr>
                <a:t>Radial polarization</a:t>
              </a:r>
              <a:endParaRPr lang="en-US" sz="2200"/>
            </a:p>
          </p:txBody>
        </p:sp>
      </p:grpSp>
      <p:sp>
        <p:nvSpPr>
          <p:cNvPr id="1299484" name="Text Box 23"/>
          <p:cNvSpPr txBox="1">
            <a:spLocks noChangeArrowheads="1"/>
          </p:cNvSpPr>
          <p:nvPr/>
        </p:nvSpPr>
        <p:spPr bwMode="auto">
          <a:xfrm>
            <a:off x="5715000" y="2667000"/>
            <a:ext cx="342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  <a:latin typeface="Symbol" pitchFamily="18" charset="2"/>
              </a:rPr>
              <a:t>f</a:t>
            </a:r>
          </a:p>
        </p:txBody>
      </p:sp>
      <p:sp>
        <p:nvSpPr>
          <p:cNvPr id="1299485" name="Text Box 24"/>
          <p:cNvSpPr txBox="1">
            <a:spLocks noChangeArrowheads="1"/>
          </p:cNvSpPr>
          <p:nvPr/>
        </p:nvSpPr>
        <p:spPr bwMode="auto">
          <a:xfrm>
            <a:off x="4048125" y="1554163"/>
            <a:ext cx="52387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>
                <a:solidFill>
                  <a:schemeClr val="tx1"/>
                </a:solidFill>
              </a:rPr>
              <a:t>A</a:t>
            </a:r>
            <a:r>
              <a:rPr lang="en-US" sz="2200" baseline="-18000">
                <a:solidFill>
                  <a:schemeClr val="tx1"/>
                </a:solidFill>
              </a:rPr>
              <a:t>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Quarks, Hadrons, and LHC, IIT Bombay, August 2011</a:t>
            </a:r>
            <a:endParaRPr lang="en-US"/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EAD64-4979-4D88-ADFC-BF8ECE1E90BE}" type="slidenum">
              <a:rPr lang="en-US"/>
              <a:pPr/>
              <a:t>37</a:t>
            </a:fld>
            <a:endParaRPr lang="en-US"/>
          </a:p>
        </p:txBody>
      </p:sp>
      <p:sp>
        <p:nvSpPr>
          <p:cNvPr id="1301506" name="Rectangle 6"/>
          <p:cNvSpPr txBox="1">
            <a:spLocks noGrp="1"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2EF98F9F-1774-4B01-BD0D-79DE2336C42F}" type="slidenum">
              <a:rPr lang="en-US" sz="1400">
                <a:solidFill>
                  <a:schemeClr val="bg2"/>
                </a:solidFill>
              </a:rPr>
              <a:pPr algn="r"/>
              <a:t>37</a:t>
            </a:fld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1301507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Bunch-by-bunch </a:t>
            </a:r>
            <a:r>
              <a:rPr lang="en-US" dirty="0"/>
              <a:t>polarization information </a:t>
            </a:r>
          </a:p>
        </p:txBody>
      </p:sp>
      <p:sp>
        <p:nvSpPr>
          <p:cNvPr id="1301509" name="Slide Number Placeholder 6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7F846449-45A8-43BD-A3E2-634972803400}" type="slidenum">
              <a:rPr lang="en-US" sz="1400">
                <a:solidFill>
                  <a:schemeClr val="bg2"/>
                </a:solidFill>
              </a:rPr>
              <a:pPr algn="r"/>
              <a:t>37</a:t>
            </a:fld>
            <a:endParaRPr lang="en-US" sz="1400">
              <a:solidFill>
                <a:schemeClr val="bg2"/>
              </a:solidFill>
            </a:endParaRPr>
          </a:p>
        </p:txBody>
      </p:sp>
      <p:pic>
        <p:nvPicPr>
          <p:cNvPr id="130151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 b="50893"/>
          <a:stretch>
            <a:fillRect/>
          </a:stretch>
        </p:blipFill>
        <p:spPr>
          <a:xfrm>
            <a:off x="161925" y="1752600"/>
            <a:ext cx="8905875" cy="3124200"/>
          </a:xfrm>
        </p:spPr>
      </p:pic>
      <p:sp>
        <p:nvSpPr>
          <p:cNvPr id="1301511" name="TextBox 9"/>
          <p:cNvSpPr txBox="1">
            <a:spLocks noChangeArrowheads="1"/>
          </p:cNvSpPr>
          <p:nvPr/>
        </p:nvSpPr>
        <p:spPr bwMode="auto">
          <a:xfrm>
            <a:off x="382588" y="1252538"/>
            <a:ext cx="84375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From ~10 minutes of 500 GeV commissioning data in March 2009!</a:t>
            </a:r>
          </a:p>
        </p:txBody>
      </p:sp>
      <p:sp>
        <p:nvSpPr>
          <p:cNvPr id="1301512" name="TextBox 10"/>
          <p:cNvSpPr txBox="1">
            <a:spLocks noChangeArrowheads="1"/>
          </p:cNvSpPr>
          <p:nvPr/>
        </p:nvSpPr>
        <p:spPr bwMode="auto">
          <a:xfrm>
            <a:off x="381000" y="4876800"/>
            <a:ext cx="8501063" cy="152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With transverse polarization, use </a:t>
            </a:r>
            <a:r>
              <a:rPr lang="en-US" dirty="0" err="1"/>
              <a:t>scalers</a:t>
            </a:r>
            <a:r>
              <a:rPr lang="en-US" dirty="0"/>
              <a:t> to count raw left-right SSA in forward neutron production for each bunch crossing.</a:t>
            </a:r>
          </a:p>
          <a:p>
            <a:r>
              <a:rPr lang="en-US" dirty="0"/>
              <a:t>Measurement of </a:t>
            </a:r>
            <a:r>
              <a:rPr lang="en-US" i="1" dirty="0"/>
              <a:t>bunch-by-bunch variation</a:t>
            </a:r>
            <a:r>
              <a:rPr lang="en-US" dirty="0"/>
              <a:t> in polarization.</a:t>
            </a:r>
          </a:p>
          <a:p>
            <a:r>
              <a:rPr lang="en-US" sz="2200" dirty="0"/>
              <a:t>(Sign flip for bunches polarized vertically up vs. down.)</a:t>
            </a:r>
            <a:endParaRPr lang="en-US" dirty="0"/>
          </a:p>
        </p:txBody>
      </p:sp>
      <p:sp>
        <p:nvSpPr>
          <p:cNvPr id="1301513" name="TextBox 11"/>
          <p:cNvSpPr txBox="1">
            <a:spLocks noChangeArrowheads="1"/>
          </p:cNvSpPr>
          <p:nvPr/>
        </p:nvSpPr>
        <p:spPr bwMode="auto">
          <a:xfrm>
            <a:off x="2771775" y="4572000"/>
            <a:ext cx="12287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crossing #</a:t>
            </a:r>
          </a:p>
        </p:txBody>
      </p:sp>
      <p:sp>
        <p:nvSpPr>
          <p:cNvPr id="1301514" name="TextBox 12"/>
          <p:cNvSpPr txBox="1">
            <a:spLocks noChangeArrowheads="1"/>
          </p:cNvSpPr>
          <p:nvPr/>
        </p:nvSpPr>
        <p:spPr bwMode="auto">
          <a:xfrm>
            <a:off x="7239000" y="4570413"/>
            <a:ext cx="12303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crossing #</a:t>
            </a:r>
          </a:p>
        </p:txBody>
      </p:sp>
      <p:sp>
        <p:nvSpPr>
          <p:cNvPr id="1301515" name="TextBox 13"/>
          <p:cNvSpPr txBox="1">
            <a:spLocks noChangeArrowheads="1"/>
          </p:cNvSpPr>
          <p:nvPr/>
        </p:nvSpPr>
        <p:spPr bwMode="auto">
          <a:xfrm>
            <a:off x="1219200" y="3005138"/>
            <a:ext cx="20701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South-going beam</a:t>
            </a:r>
          </a:p>
          <a:p>
            <a:r>
              <a:rPr lang="en-US" sz="2000">
                <a:solidFill>
                  <a:schemeClr val="tx1"/>
                </a:solidFill>
              </a:rPr>
              <a:t> (at PHENIX IR)</a:t>
            </a:r>
          </a:p>
        </p:txBody>
      </p:sp>
      <p:sp>
        <p:nvSpPr>
          <p:cNvPr id="1301516" name="TextBox 14"/>
          <p:cNvSpPr txBox="1">
            <a:spLocks noChangeArrowheads="1"/>
          </p:cNvSpPr>
          <p:nvPr/>
        </p:nvSpPr>
        <p:spPr bwMode="auto">
          <a:xfrm>
            <a:off x="5778500" y="3005138"/>
            <a:ext cx="20701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North-going beam</a:t>
            </a:r>
          </a:p>
          <a:p>
            <a:r>
              <a:rPr lang="en-US" sz="2000">
                <a:solidFill>
                  <a:schemeClr val="tx1"/>
                </a:solidFill>
              </a:rPr>
              <a:t> (at PHENIX IR)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Quarks, Hadrons, and LHC, IIT Bombay, August 2011</a:t>
            </a:r>
            <a:endParaRPr lang="en-US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EBC28-2220-4DAA-B763-944E2C000510}" type="slidenum">
              <a:rPr lang="en-US"/>
              <a:pPr/>
              <a:t>38</a:t>
            </a:fld>
            <a:endParaRPr lang="en-US"/>
          </a:p>
        </p:txBody>
      </p:sp>
      <p:pic>
        <p:nvPicPr>
          <p:cNvPr id="12400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463" y="2452688"/>
            <a:ext cx="4240212" cy="440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4006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2441575"/>
            <a:ext cx="4267200" cy="441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240073" name="Object 9"/>
          <p:cNvGraphicFramePr>
            <a:graphicFrameLocks noChangeAspect="1"/>
          </p:cNvGraphicFramePr>
          <p:nvPr/>
        </p:nvGraphicFramePr>
        <p:xfrm>
          <a:off x="6019800" y="990600"/>
          <a:ext cx="2484438" cy="1141413"/>
        </p:xfrm>
        <a:graphic>
          <a:graphicData uri="http://schemas.openxmlformats.org/presentationml/2006/ole">
            <p:oleObj spid="_x0000_s2060290" name="数式" r:id="rId6" imgW="939600" imgH="431640" progId="Equation.3">
              <p:embed/>
            </p:oleObj>
          </a:graphicData>
        </a:graphic>
      </p:graphicFrame>
      <p:sp>
        <p:nvSpPr>
          <p:cNvPr id="1240075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Forward neutrons at </a:t>
            </a:r>
            <a:r>
              <a:rPr lang="en-US" sz="4000">
                <a:ea typeface="ＭＳ Ｐゴシック" pitchFamily="34" charset="-128"/>
                <a:sym typeface="Symbol" pitchFamily="18" charset="2"/>
              </a:rPr>
              <a:t>other energies</a:t>
            </a:r>
            <a:endParaRPr lang="en-US" altLang="ja-JP" sz="4000">
              <a:ea typeface="ＭＳ Ｐゴシック" pitchFamily="34" charset="-128"/>
            </a:endParaRPr>
          </a:p>
        </p:txBody>
      </p:sp>
      <p:sp>
        <p:nvSpPr>
          <p:cNvPr id="1240076" name="Text Box 12"/>
          <p:cNvSpPr txBox="1">
            <a:spLocks noChangeArrowheads="1"/>
          </p:cNvSpPr>
          <p:nvPr/>
        </p:nvSpPr>
        <p:spPr bwMode="auto">
          <a:xfrm>
            <a:off x="827088" y="2997200"/>
            <a:ext cx="21256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ja-JP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√s=62.4 GeV</a:t>
            </a:r>
          </a:p>
        </p:txBody>
      </p:sp>
      <p:sp>
        <p:nvSpPr>
          <p:cNvPr id="1240077" name="Text Box 13"/>
          <p:cNvSpPr txBox="1">
            <a:spLocks noChangeArrowheads="1"/>
          </p:cNvSpPr>
          <p:nvPr/>
        </p:nvSpPr>
        <p:spPr bwMode="auto">
          <a:xfrm>
            <a:off x="5335588" y="2997200"/>
            <a:ext cx="2041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ja-JP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√s=410 GeV</a:t>
            </a:r>
          </a:p>
        </p:txBody>
      </p:sp>
      <p:sp>
        <p:nvSpPr>
          <p:cNvPr id="1240078" name="Text Box 14"/>
          <p:cNvSpPr txBox="1">
            <a:spLocks noChangeArrowheads="1"/>
          </p:cNvSpPr>
          <p:nvPr/>
        </p:nvSpPr>
        <p:spPr bwMode="auto">
          <a:xfrm>
            <a:off x="203200" y="1219200"/>
            <a:ext cx="5664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/>
              <a:t>Significant forward neutron asymmetries observed down to 62.4 and up to 410 GeV!</a:t>
            </a:r>
          </a:p>
        </p:txBody>
      </p:sp>
      <p:pic>
        <p:nvPicPr>
          <p:cNvPr id="1240079" name="Picture 15" descr="log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19400" y="5638800"/>
            <a:ext cx="1371600" cy="53975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240080" name="Picture 16" descr="log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92975" y="5638800"/>
            <a:ext cx="1371600" cy="539750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Quarks, Hadrons, and LHC, IIT Bombay, August 2011</a:t>
            </a:r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83477-7BEE-4447-8178-1A13C0893E00}" type="slidenum">
              <a:rPr lang="en-US"/>
              <a:pPr/>
              <a:t>39</a:t>
            </a:fld>
            <a:endParaRPr lang="en-US"/>
          </a:p>
        </p:txBody>
      </p:sp>
      <p:sp>
        <p:nvSpPr>
          <p:cNvPr id="128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</a:t>
            </a:r>
            <a:r>
              <a:rPr lang="en-US" baseline="-25000"/>
              <a:t>T</a:t>
            </a:r>
            <a:r>
              <a:rPr lang="en-US"/>
              <a:t> scaling of forward neutron SSA?</a:t>
            </a:r>
          </a:p>
        </p:txBody>
      </p:sp>
      <p:pic>
        <p:nvPicPr>
          <p:cNvPr id="128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820863"/>
            <a:ext cx="8939213" cy="285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86149" name="Text Box 5"/>
          <p:cNvSpPr txBox="1">
            <a:spLocks noChangeArrowheads="1"/>
          </p:cNvSpPr>
          <p:nvPr/>
        </p:nvSpPr>
        <p:spPr bwMode="auto">
          <a:xfrm>
            <a:off x="757238" y="4953000"/>
            <a:ext cx="25892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Inclusive neutrons</a:t>
            </a:r>
          </a:p>
          <a:p>
            <a:r>
              <a:rPr lang="en-US"/>
              <a:t>62.4, 200, 500 GeV</a:t>
            </a:r>
          </a:p>
        </p:txBody>
      </p:sp>
      <p:sp>
        <p:nvSpPr>
          <p:cNvPr id="1286150" name="Text Box 6"/>
          <p:cNvSpPr txBox="1">
            <a:spLocks noChangeArrowheads="1"/>
          </p:cNvSpPr>
          <p:nvPr/>
        </p:nvSpPr>
        <p:spPr bwMode="auto">
          <a:xfrm>
            <a:off x="4343400" y="4953000"/>
            <a:ext cx="48339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Neutrons with charged particle trigger</a:t>
            </a:r>
          </a:p>
          <a:p>
            <a:r>
              <a:rPr lang="en-US"/>
              <a:t>200, 500 GeV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504825" y="2895600"/>
            <a:ext cx="8153400" cy="13208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i="1">
                <a:solidFill>
                  <a:schemeClr val="tx1"/>
                </a:solidFill>
              </a:rPr>
              <a:t>Large SSA remains unexplained—Challenge to theorists!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52400"/>
            <a:ext cx="7515225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5"/>
          <p:cNvGrpSpPr/>
          <p:nvPr/>
        </p:nvGrpSpPr>
        <p:grpSpPr>
          <a:xfrm>
            <a:off x="2362200" y="1219200"/>
            <a:ext cx="4238625" cy="4362450"/>
            <a:chOff x="4343400" y="2209800"/>
            <a:chExt cx="4238625" cy="4362450"/>
          </a:xfrm>
        </p:grpSpPr>
        <p:pic>
          <p:nvPicPr>
            <p:cNvPr id="35843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43400" y="2209800"/>
              <a:ext cx="4238625" cy="4362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4907971" y="2590800"/>
              <a:ext cx="347402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tx1"/>
                  </a:solidFill>
                </a:rPr>
                <a:t>BELLE Collins: PRL96, 232002 (2006)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29283" y="457200"/>
            <a:ext cx="9541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Sivers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40544" y="457200"/>
            <a:ext cx="1072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Collins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3109686" y="6357258"/>
            <a:ext cx="2971800" cy="500742"/>
          </a:xfrm>
        </p:spPr>
        <p:txBody>
          <a:bodyPr/>
          <a:lstStyle/>
          <a:p>
            <a:r>
              <a:rPr lang="en-US" smtClean="0"/>
              <a:t>C. Aidala, Quarks, Hadrons, and LHC, IIT Bombay, August 2011</a:t>
            </a:r>
            <a:endParaRPr lang="en-US" dirty="0"/>
          </a:p>
        </p:txBody>
      </p:sp>
      <p:grpSp>
        <p:nvGrpSpPr>
          <p:cNvPr id="3" name="Group 8"/>
          <p:cNvGrpSpPr/>
          <p:nvPr/>
        </p:nvGrpSpPr>
        <p:grpSpPr>
          <a:xfrm>
            <a:off x="381000" y="1883888"/>
            <a:ext cx="8458200" cy="2611912"/>
            <a:chOff x="381000" y="1883888"/>
            <a:chExt cx="8458200" cy="2611912"/>
          </a:xfrm>
        </p:grpSpPr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81000" y="1883888"/>
              <a:ext cx="8458200" cy="2611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Box 14"/>
            <p:cNvSpPr txBox="1"/>
            <p:nvPr/>
          </p:nvSpPr>
          <p:spPr>
            <a:xfrm>
              <a:off x="6741840" y="2209800"/>
              <a:ext cx="14686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1"/>
                  </a:solidFill>
                </a:rPr>
                <a:t>SPIN2008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755683" y="2133600"/>
            <a:ext cx="1904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Boer-</a:t>
            </a:r>
            <a:r>
              <a:rPr lang="en-US" dirty="0" err="1" smtClean="0">
                <a:solidFill>
                  <a:schemeClr val="tx1"/>
                </a:solidFill>
              </a:rPr>
              <a:t>Mulders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200" y="4191000"/>
            <a:ext cx="72390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181600" y="4572000"/>
            <a:ext cx="1072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Collins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66800" y="3160693"/>
            <a:ext cx="7010400" cy="954107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flurry of experimental results from semi-inclusive DIS and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e+e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over last ~9 years</a:t>
            </a:r>
            <a:endParaRPr lang="en-US" sz="2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0" grpId="0"/>
      <p:bldP spid="1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Quarks, Hadrons, and LHC, IIT Bombay, August 2011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2FAC5-34BD-45EB-86D9-D548F146619D}" type="slidenum">
              <a:rPr lang="en-US"/>
              <a:pPr/>
              <a:t>40</a:t>
            </a:fld>
            <a:endParaRPr lang="en-US"/>
          </a:p>
        </p:txBody>
      </p:sp>
      <p:sp>
        <p:nvSpPr>
          <p:cNvPr id="1162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Polarization-averaged cross sections at </a:t>
            </a:r>
            <a:r>
              <a:rPr lang="en-US" sz="3600">
                <a:cs typeface="Arial" pitchFamily="34" charset="0"/>
              </a:rPr>
              <a:t>√</a:t>
            </a:r>
            <a:r>
              <a:rPr lang="en-US" sz="3600"/>
              <a:t>s=200 GeV</a:t>
            </a:r>
          </a:p>
        </p:txBody>
      </p:sp>
      <p:pic>
        <p:nvPicPr>
          <p:cNvPr id="1162244" name="Picture 4" descr="three_rapidities_pt_compare_with_pqc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158875"/>
            <a:ext cx="6477000" cy="4394200"/>
          </a:xfrm>
          <a:prstGeom prst="rect">
            <a:avLst/>
          </a:prstGeom>
          <a:noFill/>
        </p:spPr>
      </p:pic>
      <p:sp>
        <p:nvSpPr>
          <p:cNvPr id="1162243" name="Text Box 3"/>
          <p:cNvSpPr txBox="1">
            <a:spLocks noChangeArrowheads="1"/>
          </p:cNvSpPr>
          <p:nvPr/>
        </p:nvSpPr>
        <p:spPr bwMode="auto">
          <a:xfrm>
            <a:off x="838200" y="5537200"/>
            <a:ext cx="7635875" cy="10160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3000" i="1">
                <a:solidFill>
                  <a:schemeClr val="tx1"/>
                </a:solidFill>
              </a:rPr>
              <a:t>Good description at 200 GeV over all rapidities down to p</a:t>
            </a:r>
            <a:r>
              <a:rPr lang="en-US" sz="3000" i="1" baseline="-25000">
                <a:solidFill>
                  <a:schemeClr val="tx1"/>
                </a:solidFill>
              </a:rPr>
              <a:t>T </a:t>
            </a:r>
            <a:r>
              <a:rPr lang="en-US" sz="3000" i="1">
                <a:solidFill>
                  <a:schemeClr val="tx1"/>
                </a:solidFill>
              </a:rPr>
              <a:t>of 1-2 GeV/c.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62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62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224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Quarks, Hadrons, and LHC, IIT Bombay, August 2011</a:t>
            </a:r>
            <a:endParaRPr lang="en-US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68015-78C9-45D7-841A-E3BF3DA4BAFC}" type="slidenum">
              <a:rPr lang="en-US"/>
              <a:pPr/>
              <a:t>41</a:t>
            </a:fld>
            <a:endParaRPr lang="en-US"/>
          </a:p>
        </p:txBody>
      </p:sp>
      <p:sp>
        <p:nvSpPr>
          <p:cNvPr id="1166340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3600"/>
              <a:t>Lower energies: √s=62.4 GeV</a:t>
            </a:r>
            <a:br>
              <a:rPr lang="en-US" sz="3600"/>
            </a:br>
            <a:r>
              <a:rPr lang="en-US" sz="3600"/>
              <a:t>Midrapidity pions</a:t>
            </a:r>
          </a:p>
        </p:txBody>
      </p:sp>
      <p:pic>
        <p:nvPicPr>
          <p:cNvPr id="116634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220788"/>
            <a:ext cx="3695700" cy="533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66343" name="Text Box 7"/>
          <p:cNvSpPr txBox="1">
            <a:spLocks noChangeArrowheads="1"/>
          </p:cNvSpPr>
          <p:nvPr/>
        </p:nvSpPr>
        <p:spPr bwMode="auto">
          <a:xfrm>
            <a:off x="1223963" y="3200400"/>
            <a:ext cx="16716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200">
                <a:solidFill>
                  <a:schemeClr val="tx1"/>
                </a:solidFill>
              </a:rPr>
              <a:t>11% normalization </a:t>
            </a:r>
          </a:p>
          <a:p>
            <a:pPr algn="l"/>
            <a:r>
              <a:rPr lang="en-US" sz="1200">
                <a:solidFill>
                  <a:schemeClr val="tx1"/>
                </a:solidFill>
              </a:rPr>
              <a:t>uncertainty not included</a:t>
            </a:r>
          </a:p>
        </p:txBody>
      </p:sp>
      <p:sp>
        <p:nvSpPr>
          <p:cNvPr id="1166344" name="Text Box 8"/>
          <p:cNvSpPr txBox="1">
            <a:spLocks noChangeArrowheads="1"/>
          </p:cNvSpPr>
          <p:nvPr/>
        </p:nvSpPr>
        <p:spPr bwMode="auto">
          <a:xfrm>
            <a:off x="4556125" y="1489075"/>
            <a:ext cx="4511675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/>
              <a:t>Comparisons to NLO and NLL pQCD calculations using </a:t>
            </a:r>
            <a:r>
              <a:rPr lang="en-US">
                <a:latin typeface="Symbol" pitchFamily="18" charset="2"/>
              </a:rPr>
              <a:t>m</a:t>
            </a:r>
            <a:r>
              <a:rPr lang="en-US"/>
              <a:t>=p</a:t>
            </a:r>
            <a:r>
              <a:rPr lang="en-US" baseline="-18000"/>
              <a:t>T</a:t>
            </a:r>
            <a:r>
              <a:rPr lang="en-US"/>
              <a:t> shown.</a:t>
            </a:r>
          </a:p>
          <a:p>
            <a:pPr algn="l"/>
            <a:r>
              <a:rPr lang="en-US"/>
              <a:t>Unlike at 200 GeV, scale choice of </a:t>
            </a:r>
            <a:r>
              <a:rPr lang="en-US">
                <a:latin typeface="Symbol" pitchFamily="18" charset="2"/>
              </a:rPr>
              <a:t>m</a:t>
            </a:r>
            <a:r>
              <a:rPr lang="en-US"/>
              <a:t>=p</a:t>
            </a:r>
            <a:r>
              <a:rPr lang="en-US" baseline="-18000"/>
              <a:t>T</a:t>
            </a:r>
            <a:r>
              <a:rPr lang="en-US"/>
              <a:t> underpredicts the data.</a:t>
            </a:r>
          </a:p>
          <a:p>
            <a:pPr algn="l"/>
            <a:r>
              <a:rPr lang="en-US">
                <a:sym typeface="Wingdings" pitchFamily="2" charset="2"/>
              </a:rPr>
              <a:t> Threshold logarithm effects still relevant at this intermediate energy?</a:t>
            </a:r>
            <a:endParaRPr lang="en-US"/>
          </a:p>
        </p:txBody>
      </p:sp>
      <p:sp>
        <p:nvSpPr>
          <p:cNvPr id="1166346" name="Text Box 10"/>
          <p:cNvSpPr txBox="1">
            <a:spLocks noChangeArrowheads="1"/>
          </p:cNvSpPr>
          <p:nvPr/>
        </p:nvSpPr>
        <p:spPr bwMode="auto">
          <a:xfrm>
            <a:off x="180975" y="762000"/>
            <a:ext cx="2562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PRD79, 021002 (2009)</a:t>
            </a:r>
          </a:p>
        </p:txBody>
      </p:sp>
      <p:sp>
        <p:nvSpPr>
          <p:cNvPr id="1166347" name="Text Box 11"/>
          <p:cNvSpPr txBox="1">
            <a:spLocks noChangeArrowheads="1"/>
          </p:cNvSpPr>
          <p:nvPr/>
        </p:nvSpPr>
        <p:spPr bwMode="auto">
          <a:xfrm>
            <a:off x="4292600" y="4648200"/>
            <a:ext cx="4775200" cy="466725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But—overall, pretty good agreement!</a:t>
            </a:r>
          </a:p>
        </p:txBody>
      </p:sp>
      <p:pic>
        <p:nvPicPr>
          <p:cNvPr id="1166348" name="Picture 12" descr="PHENIX big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846138"/>
            <a:ext cx="1905000" cy="622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66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66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634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Quarks, Hadrons, and LHC, IIT Bombay, August 2011</a:t>
            </a:r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3D69C-DDBA-4513-8061-87807FB40D24}" type="slidenum">
              <a:rPr lang="en-US"/>
              <a:pPr/>
              <a:t>42</a:t>
            </a:fld>
            <a:endParaRPr lang="en-US"/>
          </a:p>
        </p:txBody>
      </p:sp>
      <p:sp>
        <p:nvSpPr>
          <p:cNvPr id="1249282" name="Text Box 2"/>
          <p:cNvSpPr txBox="1">
            <a:spLocks noChangeArrowheads="1"/>
          </p:cNvSpPr>
          <p:nvPr/>
        </p:nvSpPr>
        <p:spPr bwMode="auto">
          <a:xfrm>
            <a:off x="5715000" y="1143000"/>
            <a:ext cx="3429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000"/>
              <a:t>Comparison of NLO pQCD calculations with BRAHMS </a:t>
            </a:r>
            <a:r>
              <a:rPr lang="en-US" sz="2000">
                <a:latin typeface="Symbol" pitchFamily="18" charset="2"/>
              </a:rPr>
              <a:t>p</a:t>
            </a:r>
            <a:r>
              <a:rPr lang="en-US" sz="2000" baseline="30000"/>
              <a:t> </a:t>
            </a:r>
            <a:r>
              <a:rPr lang="en-US" sz="2000"/>
              <a:t>data at high rapidity. The calculations are for a scale factor of </a:t>
            </a:r>
            <a:r>
              <a:rPr lang="en-US" sz="2000">
                <a:latin typeface="Symbol" pitchFamily="18" charset="2"/>
              </a:rPr>
              <a:t>m</a:t>
            </a:r>
            <a:r>
              <a:rPr lang="en-US" sz="2000"/>
              <a:t>=p</a:t>
            </a:r>
            <a:r>
              <a:rPr lang="en-US" sz="2000" baseline="-25000"/>
              <a:t>T</a:t>
            </a:r>
            <a:r>
              <a:rPr lang="en-US" sz="2000"/>
              <a:t>, KKP (solid) and DSS (dashed) with CTEQ5 and CTEQ6.5.</a:t>
            </a:r>
          </a:p>
          <a:p>
            <a:pPr algn="l"/>
            <a:endParaRPr lang="en-US" sz="2000"/>
          </a:p>
          <a:p>
            <a:pPr algn="l"/>
            <a:r>
              <a:rPr lang="en-US" sz="2000"/>
              <a:t>Surprisingly good description of data, in apparent disagreement with earlier analysis of ISR </a:t>
            </a:r>
            <a:r>
              <a:rPr lang="en-US">
                <a:latin typeface="Symbol" pitchFamily="18" charset="2"/>
              </a:rPr>
              <a:t>p</a:t>
            </a:r>
            <a:r>
              <a:rPr lang="en-US" baseline="30000"/>
              <a:t>0</a:t>
            </a:r>
            <a:r>
              <a:rPr lang="en-US"/>
              <a:t> </a:t>
            </a:r>
            <a:r>
              <a:rPr lang="en-US" sz="2000"/>
              <a:t>data at 53 GeV.</a:t>
            </a:r>
          </a:p>
          <a:p>
            <a:pPr algn="l"/>
            <a:endParaRPr lang="en-US" sz="2000"/>
          </a:p>
          <a:p>
            <a:pPr algn="l"/>
            <a:r>
              <a:rPr lang="en-US" sz="2000"/>
              <a:t>No comparison to NLL yet.</a:t>
            </a:r>
          </a:p>
        </p:txBody>
      </p:sp>
      <p:pic>
        <p:nvPicPr>
          <p:cNvPr id="12492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219200"/>
            <a:ext cx="5105400" cy="444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49284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3600"/>
              <a:t>√s=62.4 GeV</a:t>
            </a:r>
            <a:br>
              <a:rPr lang="en-US" sz="3600"/>
            </a:br>
            <a:r>
              <a:rPr lang="en-US" sz="3600"/>
              <a:t>Forward pions</a:t>
            </a:r>
          </a:p>
        </p:txBody>
      </p:sp>
      <p:pic>
        <p:nvPicPr>
          <p:cNvPr id="1249285" name="Picture 5" descr="BRAHMS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2362200"/>
            <a:ext cx="1371600" cy="733425"/>
          </a:xfrm>
          <a:prstGeom prst="rect">
            <a:avLst/>
          </a:prstGeom>
          <a:noFill/>
        </p:spPr>
      </p:pic>
      <p:sp>
        <p:nvSpPr>
          <p:cNvPr id="1249286" name="Text Box 6"/>
          <p:cNvSpPr txBox="1">
            <a:spLocks noChangeArrowheads="1"/>
          </p:cNvSpPr>
          <p:nvPr/>
        </p:nvSpPr>
        <p:spPr bwMode="auto">
          <a:xfrm>
            <a:off x="2895600" y="5867400"/>
            <a:ext cx="2130425" cy="466725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Still not so bad!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49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49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28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Quarks, Hadrons, and LHC, IIT Bombay, August 2011</a:t>
            </a:r>
            <a:endParaRPr lang="en-US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95357-9005-41E6-8EED-311F2C3E1B3A}" type="slidenum">
              <a:rPr lang="en-US"/>
              <a:pPr/>
              <a:t>43</a:t>
            </a:fld>
            <a:endParaRPr lang="en-US"/>
          </a:p>
        </p:txBody>
      </p:sp>
      <p:sp>
        <p:nvSpPr>
          <p:cNvPr id="1168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√s=62.4 GeV</a:t>
            </a:r>
            <a:br>
              <a:rPr lang="en-US" sz="3600"/>
            </a:br>
            <a:r>
              <a:rPr lang="en-US" sz="3600"/>
              <a:t>Forward kaons</a:t>
            </a:r>
          </a:p>
        </p:txBody>
      </p:sp>
      <p:pic>
        <p:nvPicPr>
          <p:cNvPr id="1168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219200"/>
            <a:ext cx="5105400" cy="449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68388" name="Text Box 4"/>
          <p:cNvSpPr txBox="1">
            <a:spLocks noChangeArrowheads="1"/>
          </p:cNvSpPr>
          <p:nvPr/>
        </p:nvSpPr>
        <p:spPr bwMode="auto">
          <a:xfrm>
            <a:off x="5486400" y="1012825"/>
            <a:ext cx="3505200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/>
              <a:t>K</a:t>
            </a:r>
            <a:r>
              <a:rPr lang="en-US" baseline="30000"/>
              <a:t>-</a:t>
            </a:r>
            <a:r>
              <a:rPr lang="en-US"/>
              <a:t> </a:t>
            </a:r>
            <a:r>
              <a:rPr lang="en-US" i="1"/>
              <a:t>data</a:t>
            </a:r>
            <a:r>
              <a:rPr lang="en-US"/>
              <a:t> suppressed ~order of magnitude (valence quark effect).</a:t>
            </a:r>
          </a:p>
          <a:p>
            <a:pPr algn="l"/>
            <a:endParaRPr lang="en-US"/>
          </a:p>
          <a:p>
            <a:pPr algn="l"/>
            <a:r>
              <a:rPr lang="en-US"/>
              <a:t>NLO pQCD using recent DSS FF’s gives ~same yield for both charges(??). </a:t>
            </a:r>
          </a:p>
          <a:p>
            <a:pPr algn="l"/>
            <a:endParaRPr lang="en-US"/>
          </a:p>
          <a:p>
            <a:pPr algn="l"/>
            <a:r>
              <a:rPr lang="en-US"/>
              <a:t>Related to FF’s? PDF’s??</a:t>
            </a:r>
          </a:p>
          <a:p>
            <a:pPr algn="l"/>
            <a:endParaRPr lang="en-US"/>
          </a:p>
          <a:p>
            <a:pPr algn="l"/>
            <a:r>
              <a:rPr lang="en-US"/>
              <a:t>No comparison to NLL yet.</a:t>
            </a:r>
          </a:p>
        </p:txBody>
      </p:sp>
      <p:pic>
        <p:nvPicPr>
          <p:cNvPr id="1168392" name="Picture 8" descr="BRAHMS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6788" y="2379663"/>
            <a:ext cx="1371600" cy="733425"/>
          </a:xfrm>
          <a:prstGeom prst="rect">
            <a:avLst/>
          </a:prstGeom>
          <a:noFill/>
        </p:spPr>
      </p:pic>
      <p:sp>
        <p:nvSpPr>
          <p:cNvPr id="1168394" name="Text Box 10"/>
          <p:cNvSpPr txBox="1">
            <a:spLocks noChangeArrowheads="1"/>
          </p:cNvSpPr>
          <p:nvPr/>
        </p:nvSpPr>
        <p:spPr bwMode="auto">
          <a:xfrm>
            <a:off x="5791200" y="5486400"/>
            <a:ext cx="1839913" cy="83185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K</a:t>
            </a:r>
            <a:r>
              <a:rPr lang="en-US" baseline="30000">
                <a:solidFill>
                  <a:schemeClr val="tx1"/>
                </a:solidFill>
              </a:rPr>
              <a:t>+</a:t>
            </a:r>
            <a:r>
              <a:rPr lang="en-US">
                <a:solidFill>
                  <a:schemeClr val="tx1"/>
                </a:solidFill>
              </a:rPr>
              <a:t>:  Not bad!</a:t>
            </a:r>
          </a:p>
          <a:p>
            <a:pPr algn="l"/>
            <a:r>
              <a:rPr lang="en-US">
                <a:solidFill>
                  <a:schemeClr val="tx1"/>
                </a:solidFill>
              </a:rPr>
              <a:t>K</a:t>
            </a:r>
            <a:r>
              <a:rPr lang="en-US" baseline="30000">
                <a:solidFill>
                  <a:schemeClr val="tx1"/>
                </a:solidFill>
              </a:rPr>
              <a:t>-</a:t>
            </a:r>
            <a:r>
              <a:rPr lang="en-US">
                <a:solidFill>
                  <a:schemeClr val="tx1"/>
                </a:solidFill>
              </a:rPr>
              <a:t>:  Hmm…</a:t>
            </a:r>
          </a:p>
        </p:txBody>
      </p:sp>
      <p:sp>
        <p:nvSpPr>
          <p:cNvPr id="1168395" name="Text Box 11"/>
          <p:cNvSpPr txBox="1">
            <a:spLocks noChangeArrowheads="1"/>
          </p:cNvSpPr>
          <p:nvPr/>
        </p:nvSpPr>
        <p:spPr bwMode="auto">
          <a:xfrm>
            <a:off x="1143000" y="2895600"/>
            <a:ext cx="6934200" cy="1196975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Still work to be done in describing hadronic collisions with pQCD at lower energies, particularly at forward rapidities.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68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68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68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68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8394" grpId="0" animBg="1"/>
      <p:bldP spid="116839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for the longer-term future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4495800"/>
          </a:xfrm>
        </p:spPr>
        <p:txBody>
          <a:bodyPr/>
          <a:lstStyle/>
          <a:p>
            <a:r>
              <a:rPr lang="en-US" dirty="0" smtClean="0"/>
              <a:t>Last fall PHENIX and STAR handed in (independent) “Decadal Plans” to BNL management</a:t>
            </a:r>
          </a:p>
          <a:p>
            <a:r>
              <a:rPr lang="en-US" dirty="0" smtClean="0"/>
              <a:t>Joint discussions among BNL management and the two collaborations ongoing</a:t>
            </a:r>
          </a:p>
          <a:p>
            <a:r>
              <a:rPr lang="en-US" dirty="0" smtClean="0"/>
              <a:t>Long-term future at RHIC (past ~2018) clearly affected by what happens with the proposed Electron-Ion Collider!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Quarks, Hadrons, and LHC, IIT Bombay, August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A4942-7CEE-491C-9F3A-ADE7BC2C4973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762000"/>
          </a:xfrm>
        </p:spPr>
        <p:txBody>
          <a:bodyPr/>
          <a:lstStyle/>
          <a:p>
            <a:r>
              <a:rPr lang="en-US" dirty="0" smtClean="0"/>
              <a:t>Improved forward detection capabilities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4191000" cy="5029200"/>
          </a:xfrm>
        </p:spPr>
        <p:txBody>
          <a:bodyPr/>
          <a:lstStyle/>
          <a:p>
            <a:r>
              <a:rPr lang="en-US" sz="2600" dirty="0" smtClean="0"/>
              <a:t>PHENIX discussing major overhaul of detector beyond ~2016</a:t>
            </a:r>
          </a:p>
          <a:p>
            <a:r>
              <a:rPr lang="en-US" sz="2600" dirty="0" smtClean="0"/>
              <a:t>STAR discussing much more modest upgrades</a:t>
            </a:r>
          </a:p>
          <a:p>
            <a:r>
              <a:rPr lang="en-US" sz="2600" dirty="0" smtClean="0"/>
              <a:t>Details aside, anticipate good forward jet reconstruction would be possible at RHIC, and strong forward </a:t>
            </a:r>
            <a:r>
              <a:rPr lang="en-US" sz="2600" dirty="0" err="1" smtClean="0"/>
              <a:t>Drell</a:t>
            </a:r>
            <a:r>
              <a:rPr lang="en-US" sz="2600" dirty="0" smtClean="0"/>
              <a:t>-Yan capabilities as well</a:t>
            </a:r>
          </a:p>
          <a:p>
            <a:endParaRPr lang="en-US" sz="2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Quarks, Hadrons, and LHC, IIT Bombay, August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A4942-7CEE-491C-9F3A-ADE7BC2C4973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192893" y="4819471"/>
            <a:ext cx="3748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sPHENIX</a:t>
            </a:r>
            <a:r>
              <a:rPr lang="en-US" dirty="0" smtClean="0"/>
              <a:t> (SPHINX?) detector as currently envisioned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4191000" y="1923871"/>
            <a:ext cx="4902525" cy="2924175"/>
            <a:chOff x="4191000" y="1923871"/>
            <a:chExt cx="4902525" cy="2924175"/>
          </a:xfrm>
        </p:grpSpPr>
        <p:pic>
          <p:nvPicPr>
            <p:cNvPr id="228761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1923871"/>
              <a:ext cx="4902525" cy="2924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8"/>
            <p:cNvSpPr/>
            <p:nvPr/>
          </p:nvSpPr>
          <p:spPr bwMode="auto">
            <a:xfrm>
              <a:off x="4191000" y="4572000"/>
              <a:ext cx="533400" cy="2286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rgbClr val="FFFF99"/>
                </a:solidFill>
                <a:effectLst/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Long-term accelerator prospects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4495800"/>
          </a:xfrm>
        </p:spPr>
        <p:txBody>
          <a:bodyPr/>
          <a:lstStyle/>
          <a:p>
            <a:r>
              <a:rPr lang="en-US" dirty="0" smtClean="0"/>
              <a:t>Could go up to energies as high as </a:t>
            </a:r>
            <a:r>
              <a:rPr lang="en-US" dirty="0" err="1" smtClean="0"/>
              <a:t>sqrt</a:t>
            </a:r>
            <a:r>
              <a:rPr lang="en-US" dirty="0" smtClean="0"/>
              <a:t>(s)=650 GeV with new DX magnets</a:t>
            </a:r>
          </a:p>
          <a:p>
            <a:pPr lvl="1"/>
            <a:r>
              <a:rPr lang="en-US" dirty="0" smtClean="0"/>
              <a:t>W cross sections ~double </a:t>
            </a:r>
            <a:r>
              <a:rPr lang="en-US" dirty="0" err="1" smtClean="0"/>
              <a:t>w.r.t</a:t>
            </a:r>
            <a:r>
              <a:rPr lang="en-US" dirty="0" smtClean="0"/>
              <a:t>. 500 </a:t>
            </a:r>
            <a:r>
              <a:rPr lang="en-US" dirty="0" err="1" smtClean="0"/>
              <a:t>GeV</a:t>
            </a:r>
            <a:r>
              <a:rPr lang="en-US" dirty="0" smtClean="0"/>
              <a:t>: quark and </a:t>
            </a:r>
            <a:r>
              <a:rPr lang="en-US" dirty="0" err="1" smtClean="0"/>
              <a:t>antiquark</a:t>
            </a:r>
            <a:r>
              <a:rPr lang="en-US" dirty="0" smtClean="0"/>
              <a:t> flavor separation for various transverse-momentum-dependent distributions, alternate probe to D-Y for </a:t>
            </a:r>
            <a:r>
              <a:rPr lang="en-US" dirty="0" err="1" smtClean="0"/>
              <a:t>Sivers</a:t>
            </a:r>
            <a:r>
              <a:rPr lang="en-US" dirty="0" smtClean="0"/>
              <a:t> sign change, . . .</a:t>
            </a:r>
          </a:p>
          <a:p>
            <a:r>
              <a:rPr lang="en-US" dirty="0" smtClean="0"/>
              <a:t>Polarized He</a:t>
            </a:r>
            <a:r>
              <a:rPr lang="en-US" baseline="30000" dirty="0" smtClean="0"/>
              <a:t>3</a:t>
            </a:r>
            <a:r>
              <a:rPr lang="en-US" dirty="0" smtClean="0"/>
              <a:t> beams foreseen for EIC—could run He</a:t>
            </a:r>
            <a:r>
              <a:rPr lang="en-US" baseline="30000" dirty="0" smtClean="0"/>
              <a:t>3</a:t>
            </a:r>
            <a:r>
              <a:rPr lang="en-US" dirty="0" smtClean="0"/>
              <a:t> in hadron-hadron mode at RHIC as well</a:t>
            </a:r>
          </a:p>
          <a:p>
            <a:pPr lvl="1"/>
            <a:r>
              <a:rPr lang="en-US" dirty="0" smtClean="0"/>
              <a:t>He</a:t>
            </a:r>
            <a:r>
              <a:rPr lang="en-US" baseline="30000" dirty="0" smtClean="0"/>
              <a:t>3 </a:t>
            </a:r>
            <a:r>
              <a:rPr lang="en-US" dirty="0" smtClean="0"/>
              <a:t>workshop at BNL in late September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Quarks, Hadrons, and LHC, IIT Bombay, August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A4942-7CEE-491C-9F3A-ADE7BC2C4973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He</a:t>
            </a:r>
            <a:r>
              <a:rPr lang="en-US" sz="4000" baseline="30000" dirty="0" smtClean="0"/>
              <a:t>3</a:t>
            </a:r>
            <a:r>
              <a:rPr lang="en-US" sz="4000" dirty="0" smtClean="0"/>
              <a:t> for flavor separation of transverse spin observables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267200"/>
            <a:ext cx="8686800" cy="1828800"/>
          </a:xfrm>
        </p:spPr>
        <p:txBody>
          <a:bodyPr/>
          <a:lstStyle/>
          <a:p>
            <a:r>
              <a:rPr lang="en-US" sz="2800" dirty="0" smtClean="0"/>
              <a:t>With polarized He</a:t>
            </a:r>
            <a:r>
              <a:rPr lang="en-US" sz="2800" baseline="30000" dirty="0" smtClean="0"/>
              <a:t>3</a:t>
            </a:r>
            <a:r>
              <a:rPr lang="en-US" sz="2800" dirty="0" smtClean="0"/>
              <a:t> as well as proton beams at RHIC, new handles on flavor separation of various transverse spin observables possible</a:t>
            </a:r>
          </a:p>
          <a:p>
            <a:pPr lvl="1"/>
            <a:r>
              <a:rPr lang="en-US" sz="2600" dirty="0" smtClean="0"/>
              <a:t>What will the status of the (non-)valence quark puzzle be by then??</a:t>
            </a:r>
            <a:endParaRPr lang="en-US" sz="2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Quarks, Hadrons, and LHC, IIT Bombay, August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A4942-7CEE-491C-9F3A-ADE7BC2C4973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20398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447800"/>
            <a:ext cx="683158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515600" y="1981200"/>
            <a:ext cx="12747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Zhongbo </a:t>
            </a:r>
          </a:p>
          <a:p>
            <a:r>
              <a:rPr lang="en-US" sz="2200" dirty="0" smtClean="0"/>
              <a:t>Kang</a:t>
            </a:r>
            <a:endParaRPr lang="en-US" sz="2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7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Transversely polarized </a:t>
            </a:r>
            <a:r>
              <a:rPr lang="en-US" sz="4000" dirty="0" err="1" smtClean="0"/>
              <a:t>hadronic</a:t>
            </a:r>
            <a:r>
              <a:rPr lang="en-US" sz="4000" dirty="0" smtClean="0"/>
              <a:t> collisions: </a:t>
            </a:r>
            <a:br>
              <a:rPr lang="en-US" sz="4000" dirty="0" smtClean="0"/>
            </a:br>
            <a:r>
              <a:rPr lang="en-US" sz="4000" dirty="0" smtClean="0"/>
              <a:t>A historical discovery ground</a:t>
            </a:r>
            <a:endParaRPr lang="en-US" sz="4000" dirty="0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6371772"/>
            <a:ext cx="3048000" cy="486228"/>
          </a:xfrm>
        </p:spPr>
        <p:txBody>
          <a:bodyPr/>
          <a:lstStyle/>
          <a:p>
            <a:r>
              <a:rPr lang="en-US" smtClean="0"/>
              <a:t>C. Aidala, Quarks, Hadrons, and LHC, IIT Bombay, August 2011</a:t>
            </a:r>
            <a:endParaRPr lang="en-US" dirty="0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19B82-3B77-407A-B5CA-6E41329FD284}" type="slidenum">
              <a:rPr lang="en-US"/>
              <a:pPr/>
              <a:t>5</a:t>
            </a:fld>
            <a:endParaRPr lang="en-US"/>
          </a:p>
        </p:txBody>
      </p:sp>
      <p:pic>
        <p:nvPicPr>
          <p:cNvPr id="1355780" name="Picture 4" descr="zg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906588"/>
            <a:ext cx="3886200" cy="388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5781" name="Text Box 5"/>
          <p:cNvSpPr txBox="1">
            <a:spLocks noChangeArrowheads="1"/>
          </p:cNvSpPr>
          <p:nvPr/>
        </p:nvSpPr>
        <p:spPr bwMode="auto">
          <a:xfrm>
            <a:off x="649811" y="5834349"/>
            <a:ext cx="384598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CC"/>
                </a:solidFill>
              </a:rPr>
              <a:t>W.H. </a:t>
            </a:r>
            <a:r>
              <a:rPr lang="en-US" dirty="0" err="1">
                <a:solidFill>
                  <a:srgbClr val="FFFFCC"/>
                </a:solidFill>
              </a:rPr>
              <a:t>Dragoset</a:t>
            </a:r>
            <a:r>
              <a:rPr lang="en-US" dirty="0">
                <a:solidFill>
                  <a:srgbClr val="FFFFCC"/>
                </a:solidFill>
              </a:rPr>
              <a:t> et al., PRL36, 929 (1976)</a:t>
            </a:r>
          </a:p>
        </p:txBody>
      </p:sp>
      <p:sp>
        <p:nvSpPr>
          <p:cNvPr id="1355782" name="Text Box 6"/>
          <p:cNvSpPr txBox="1">
            <a:spLocks noChangeArrowheads="1"/>
          </p:cNvSpPr>
          <p:nvPr/>
        </p:nvSpPr>
        <p:spPr bwMode="auto">
          <a:xfrm>
            <a:off x="987252" y="1371600"/>
            <a:ext cx="30513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CC"/>
                </a:solidFill>
              </a:rPr>
              <a:t>Argonne ZGS, </a:t>
            </a:r>
            <a:r>
              <a:rPr lang="en-US" dirty="0" err="1">
                <a:solidFill>
                  <a:srgbClr val="FFFFCC"/>
                </a:solidFill>
              </a:rPr>
              <a:t>p</a:t>
            </a:r>
            <a:r>
              <a:rPr lang="en-US" baseline="-18000" dirty="0" err="1">
                <a:solidFill>
                  <a:srgbClr val="FFFFCC"/>
                </a:solidFill>
              </a:rPr>
              <a:t>beam</a:t>
            </a:r>
            <a:r>
              <a:rPr lang="en-US" dirty="0">
                <a:solidFill>
                  <a:srgbClr val="FFFFCC"/>
                </a:solidFill>
              </a:rPr>
              <a:t> = 12 </a:t>
            </a:r>
            <a:r>
              <a:rPr lang="en-US" dirty="0" err="1">
                <a:solidFill>
                  <a:srgbClr val="FFFFCC"/>
                </a:solidFill>
              </a:rPr>
              <a:t>GeV</a:t>
            </a:r>
            <a:r>
              <a:rPr lang="en-US" dirty="0">
                <a:solidFill>
                  <a:srgbClr val="FFFFCC"/>
                </a:solidFill>
              </a:rPr>
              <a:t>/c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5181600" y="1600200"/>
            <a:ext cx="3048000" cy="1566862"/>
            <a:chOff x="1680" y="3141"/>
            <a:chExt cx="1872" cy="864"/>
          </a:xfrm>
        </p:grpSpPr>
        <p:sp>
          <p:nvSpPr>
            <p:cNvPr id="1355786" name="Rectangle 10"/>
            <p:cNvSpPr>
              <a:spLocks noChangeArrowheads="1"/>
            </p:cNvSpPr>
            <p:nvPr/>
          </p:nvSpPr>
          <p:spPr bwMode="auto">
            <a:xfrm>
              <a:off x="1680" y="3189"/>
              <a:ext cx="1872" cy="81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1776" y="3141"/>
              <a:ext cx="1579" cy="845"/>
              <a:chOff x="1776" y="2666"/>
              <a:chExt cx="2088" cy="1271"/>
            </a:xfrm>
          </p:grpSpPr>
          <p:sp>
            <p:nvSpPr>
              <p:cNvPr id="1355788" name="Line 12"/>
              <p:cNvSpPr>
                <a:spLocks noChangeShapeType="1"/>
              </p:cNvSpPr>
              <p:nvPr/>
            </p:nvSpPr>
            <p:spPr bwMode="auto">
              <a:xfrm flipV="1">
                <a:off x="1776" y="3024"/>
                <a:ext cx="1968" cy="528"/>
              </a:xfrm>
              <a:prstGeom prst="line">
                <a:avLst/>
              </a:prstGeom>
              <a:noFill/>
              <a:ln w="19050">
                <a:solidFill>
                  <a:srgbClr val="333399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" name="Group 13"/>
              <p:cNvGrpSpPr>
                <a:grpSpLocks/>
              </p:cNvGrpSpPr>
              <p:nvPr/>
            </p:nvGrpSpPr>
            <p:grpSpPr bwMode="auto">
              <a:xfrm>
                <a:off x="2352" y="3072"/>
                <a:ext cx="288" cy="480"/>
                <a:chOff x="4320" y="1488"/>
                <a:chExt cx="288" cy="480"/>
              </a:xfrm>
            </p:grpSpPr>
            <p:sp>
              <p:nvSpPr>
                <p:cNvPr id="1355790" name="AutoShape 14"/>
                <p:cNvSpPr>
                  <a:spLocks noChangeArrowheads="1"/>
                </p:cNvSpPr>
                <p:nvPr/>
              </p:nvSpPr>
              <p:spPr bwMode="auto">
                <a:xfrm>
                  <a:off x="4416" y="1488"/>
                  <a:ext cx="86" cy="480"/>
                </a:xfrm>
                <a:prstGeom prst="upArrow">
                  <a:avLst>
                    <a:gd name="adj1" fmla="val 50000"/>
                    <a:gd name="adj2" fmla="val 139535"/>
                  </a:avLst>
                </a:prstGeom>
                <a:gradFill rotWithShape="0">
                  <a:gsLst>
                    <a:gs pos="0">
                      <a:srgbClr val="B2B2B2">
                        <a:gamma/>
                        <a:shade val="0"/>
                        <a:invGamma/>
                      </a:srgbClr>
                    </a:gs>
                    <a:gs pos="50000">
                      <a:srgbClr val="B2B2B2"/>
                    </a:gs>
                    <a:gs pos="100000">
                      <a:srgbClr val="B2B2B2">
                        <a:gamma/>
                        <a:shade val="0"/>
                        <a:invGamma/>
                      </a:srgbClr>
                    </a:gs>
                  </a:gsLst>
                  <a:lin ang="0" scaled="1"/>
                </a:gradFill>
                <a:ln w="9525">
                  <a:solidFill>
                    <a:srgbClr val="333399"/>
                  </a:solidFill>
                  <a:miter lim="800000"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1355791" name="Oval 15"/>
                <p:cNvSpPr>
                  <a:spLocks noChangeAspect="1" noChangeArrowheads="1"/>
                </p:cNvSpPr>
                <p:nvPr/>
              </p:nvSpPr>
              <p:spPr bwMode="auto">
                <a:xfrm>
                  <a:off x="4320" y="1632"/>
                  <a:ext cx="288" cy="28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003300"/>
                    </a:gs>
                  </a:gsLst>
                  <a:lin ang="2700000" scaled="1"/>
                </a:gradFill>
                <a:ln w="9525">
                  <a:solidFill>
                    <a:srgbClr val="0033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355792" name="Oval 16"/>
              <p:cNvSpPr>
                <a:spLocks noChangeAspect="1" noChangeArrowheads="1"/>
              </p:cNvSpPr>
              <p:nvPr/>
            </p:nvSpPr>
            <p:spPr bwMode="auto">
              <a:xfrm>
                <a:off x="3120" y="3024"/>
                <a:ext cx="288" cy="288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3300"/>
                  </a:gs>
                </a:gsLst>
                <a:lin ang="2700000" scaled="1"/>
              </a:gradFill>
              <a:ln w="9525">
                <a:solidFill>
                  <a:srgbClr val="0033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5793" name="AutoShape 17"/>
              <p:cNvSpPr>
                <a:spLocks noChangeAspect="1" noChangeArrowheads="1"/>
              </p:cNvSpPr>
              <p:nvPr/>
            </p:nvSpPr>
            <p:spPr bwMode="auto">
              <a:xfrm>
                <a:off x="2736" y="3120"/>
                <a:ext cx="288" cy="288"/>
              </a:xfrm>
              <a:prstGeom prst="irregularSeal1">
                <a:avLst/>
              </a:prstGeom>
              <a:solidFill>
                <a:srgbClr val="FF0000"/>
              </a:solidFill>
              <a:ln w="9525">
                <a:solidFill>
                  <a:srgbClr val="33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5794" name="Line 18"/>
              <p:cNvSpPr>
                <a:spLocks noChangeShapeType="1"/>
              </p:cNvSpPr>
              <p:nvPr/>
            </p:nvSpPr>
            <p:spPr bwMode="auto">
              <a:xfrm flipV="1">
                <a:off x="2880" y="2928"/>
                <a:ext cx="48" cy="192"/>
              </a:xfrm>
              <a:prstGeom prst="line">
                <a:avLst/>
              </a:prstGeom>
              <a:noFill/>
              <a:ln w="38100">
                <a:solidFill>
                  <a:srgbClr val="333399"/>
                </a:solidFill>
                <a:round/>
                <a:headEnd/>
                <a:tailEnd type="stealth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5795" name="Line 19"/>
              <p:cNvSpPr>
                <a:spLocks noChangeShapeType="1"/>
              </p:cNvSpPr>
              <p:nvPr/>
            </p:nvSpPr>
            <p:spPr bwMode="auto">
              <a:xfrm>
                <a:off x="2976" y="3360"/>
                <a:ext cx="240" cy="144"/>
              </a:xfrm>
              <a:prstGeom prst="line">
                <a:avLst/>
              </a:prstGeom>
              <a:noFill/>
              <a:ln w="38100">
                <a:solidFill>
                  <a:srgbClr val="333399"/>
                </a:solidFill>
                <a:round/>
                <a:headEnd/>
                <a:tailEnd type="stealth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5796" name="Text Box 20"/>
              <p:cNvSpPr txBox="1">
                <a:spLocks noChangeArrowheads="1"/>
              </p:cNvSpPr>
              <p:nvPr/>
            </p:nvSpPr>
            <p:spPr bwMode="auto">
              <a:xfrm>
                <a:off x="2823" y="2666"/>
                <a:ext cx="589" cy="4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ja-JP" sz="3200">
                    <a:solidFill>
                      <a:srgbClr val="FF3399"/>
                    </a:solidFill>
                    <a:ea typeface="ＭＳ Ｐゴシック" pitchFamily="34" charset="-128"/>
                  </a:rPr>
                  <a:t>left</a:t>
                </a:r>
              </a:p>
            </p:txBody>
          </p:sp>
          <p:sp>
            <p:nvSpPr>
              <p:cNvPr id="1355797" name="Text Box 21"/>
              <p:cNvSpPr txBox="1">
                <a:spLocks noChangeArrowheads="1"/>
              </p:cNvSpPr>
              <p:nvPr/>
            </p:nvSpPr>
            <p:spPr bwMode="auto">
              <a:xfrm>
                <a:off x="3073" y="3457"/>
                <a:ext cx="791" cy="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/>
                <a:r>
                  <a:rPr lang="en-US" altLang="ja-JP" sz="3200">
                    <a:solidFill>
                      <a:srgbClr val="FF3399"/>
                    </a:solidFill>
                    <a:ea typeface="ＭＳ Ｐゴシック" pitchFamily="34" charset="-128"/>
                  </a:rPr>
                  <a:t>right</a:t>
                </a:r>
              </a:p>
            </p:txBody>
          </p:sp>
        </p:grpSp>
      </p:grp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4648200" y="3505200"/>
            <a:ext cx="4395788" cy="1200329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cs typeface="Times New Roman" pitchFamily="18" charset="0"/>
              </a:rPr>
              <a:t>S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triking asymmetries</a:t>
            </a:r>
            <a:r>
              <a:rPr lang="en-US" dirty="0" smtClean="0">
                <a:solidFill>
                  <a:schemeClr val="tx1"/>
                </a:solidFill>
                <a:cs typeface="Times New Roman" pitchFamily="18" charset="0"/>
              </a:rPr>
              <a:t>!!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After more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than a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decade, will inspire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birth of a new subfield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.</a:t>
            </a:r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1939925" y="3657600"/>
          <a:ext cx="1349375" cy="457200"/>
        </p:xfrm>
        <a:graphic>
          <a:graphicData uri="http://schemas.openxmlformats.org/presentationml/2006/ole">
            <p:oleObj spid="_x0000_s2056194" name="Equation" r:id="rId5" imgW="711000" imgH="2412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48000" y="6357258"/>
            <a:ext cx="2971800" cy="500742"/>
          </a:xfrm>
        </p:spPr>
        <p:txBody>
          <a:bodyPr/>
          <a:lstStyle/>
          <a:p>
            <a:r>
              <a:rPr lang="en-US" smtClean="0"/>
              <a:t>C. Aidala, Quarks, Hadrons, and LHC, IIT Bombay, August 2011</a:t>
            </a:r>
            <a:endParaRPr lang="en-US" dirty="0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AFA1E-9173-4383-BFF5-F6F013948620}" type="slidenum">
              <a:rPr lang="en-US"/>
              <a:pPr/>
              <a:t>6</a:t>
            </a:fld>
            <a:endParaRPr lang="en-US"/>
          </a:p>
        </p:txBody>
      </p:sp>
      <p:sp>
        <p:nvSpPr>
          <p:cNvPr id="140493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Transverse-momentum-dependent distributions and </a:t>
            </a:r>
            <a:r>
              <a:rPr lang="en-US" sz="4000" dirty="0" smtClean="0"/>
              <a:t>single-spin asymmetries</a:t>
            </a:r>
            <a:endParaRPr lang="en-US" sz="4000" dirty="0"/>
          </a:p>
        </p:txBody>
      </p:sp>
      <p:pic>
        <p:nvPicPr>
          <p:cNvPr id="1404933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1" y="1371600"/>
            <a:ext cx="3482382" cy="535980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1404937" name="Rectangle 9"/>
          <p:cNvSpPr>
            <a:spLocks noChangeArrowheads="1"/>
          </p:cNvSpPr>
          <p:nvPr/>
        </p:nvSpPr>
        <p:spPr bwMode="auto">
          <a:xfrm>
            <a:off x="4168647" y="5421868"/>
            <a:ext cx="299415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CC"/>
                </a:solidFill>
              </a:rPr>
              <a:t>D.W. Sivers, PRD41, 83 (1990)</a:t>
            </a:r>
          </a:p>
        </p:txBody>
      </p:sp>
      <p:sp>
        <p:nvSpPr>
          <p:cNvPr id="1404938" name="Text Box 10"/>
          <p:cNvSpPr txBox="1">
            <a:spLocks noChangeArrowheads="1"/>
          </p:cNvSpPr>
          <p:nvPr/>
        </p:nvSpPr>
        <p:spPr bwMode="auto">
          <a:xfrm>
            <a:off x="3733800" y="1542633"/>
            <a:ext cx="51816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1989: </a:t>
            </a:r>
            <a:r>
              <a:rPr lang="en-US" sz="22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2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Sivers mechanism” </a:t>
            </a:r>
            <a:r>
              <a:rPr lang="en-US" sz="22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proposed</a:t>
            </a:r>
          </a:p>
          <a:p>
            <a:endParaRPr lang="en-US" sz="2200" dirty="0" smtClean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Take into account the</a:t>
            </a:r>
            <a:r>
              <a:rPr lang="en-US" sz="2200" i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transverse momentum</a:t>
            </a:r>
            <a:r>
              <a:rPr lang="en-US" sz="22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200" dirty="0" err="1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200" baseline="-25000" dirty="0" err="1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2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) of quarks within the proton, and postulate a </a:t>
            </a:r>
            <a:r>
              <a:rPr lang="en-US" sz="2200" i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correlation</a:t>
            </a:r>
            <a:r>
              <a:rPr lang="en-US" sz="22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between quark </a:t>
            </a:r>
            <a:r>
              <a:rPr lang="en-US" sz="2200" dirty="0" err="1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200" baseline="-25000" dirty="0" err="1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2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and proton spin!	</a:t>
            </a:r>
            <a:endParaRPr lang="en-US" sz="2200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57600" y="3972580"/>
            <a:ext cx="5486400" cy="95410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2800" i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Single-spin asymmetries ~ S•(p</a:t>
            </a:r>
            <a:r>
              <a:rPr lang="en-US" sz="2800" i="1" baseline="-180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1</a:t>
            </a:r>
            <a:r>
              <a:rPr lang="en-US" sz="2800" i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×p</a:t>
            </a:r>
            <a:r>
              <a:rPr lang="en-US" sz="2800" i="1" baseline="-180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2</a:t>
            </a:r>
            <a:r>
              <a:rPr lang="en-US" sz="2800" i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)</a:t>
            </a:r>
          </a:p>
          <a:p>
            <a:r>
              <a:rPr lang="en-US" sz="2800" i="1" dirty="0" smtClean="0">
                <a:solidFill>
                  <a:srgbClr val="FFFFCC"/>
                </a:solidFill>
                <a:cs typeface="Times New Roman" pitchFamily="18" charset="0"/>
                <a:sym typeface="Wingdings" pitchFamily="2" charset="2"/>
              </a:rPr>
              <a:t>Probe spin-momentum correlations!</a:t>
            </a:r>
            <a:endParaRPr lang="en-US" sz="2800" i="1" dirty="0" smtClean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Quarks, Hadrons, and LHC, IIT Bombay, August 2011</a:t>
            </a:r>
            <a:endParaRPr lang="en-US"/>
          </a:p>
        </p:txBody>
      </p:sp>
      <p:sp>
        <p:nvSpPr>
          <p:cNvPr id="4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67169-5D21-451E-86B5-8D5AA75C2194}" type="slidenum">
              <a:rPr lang="en-US"/>
              <a:pPr/>
              <a:t>7</a:t>
            </a:fld>
            <a:endParaRPr lang="en-US"/>
          </a:p>
        </p:txBody>
      </p:sp>
      <p:sp>
        <p:nvSpPr>
          <p:cNvPr id="128717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600" dirty="0"/>
              <a:t>Transverse </a:t>
            </a:r>
            <a:r>
              <a:rPr lang="en-US" sz="3600" dirty="0" smtClean="0"/>
              <a:t>single-spin </a:t>
            </a:r>
            <a:r>
              <a:rPr lang="en-US" sz="3600" dirty="0"/>
              <a:t>a</a:t>
            </a:r>
            <a:r>
              <a:rPr lang="en-US" sz="3600" dirty="0" smtClean="0"/>
              <a:t>symmetries</a:t>
            </a:r>
            <a:r>
              <a:rPr lang="en-US" sz="3600" dirty="0"/>
              <a:t>: </a:t>
            </a:r>
            <a:br>
              <a:rPr lang="en-US" sz="3600" dirty="0"/>
            </a:br>
            <a:r>
              <a:rPr lang="en-US" sz="3600" dirty="0"/>
              <a:t>From </a:t>
            </a:r>
            <a:r>
              <a:rPr lang="en-US" sz="3600" dirty="0" smtClean="0"/>
              <a:t>low </a:t>
            </a:r>
            <a:r>
              <a:rPr lang="en-US" sz="3600" dirty="0"/>
              <a:t>to </a:t>
            </a:r>
            <a:r>
              <a:rPr lang="en-US" sz="3600" dirty="0" smtClean="0"/>
              <a:t>high energies</a:t>
            </a:r>
            <a:r>
              <a:rPr lang="en-US" sz="3600" dirty="0"/>
              <a:t>!</a:t>
            </a:r>
          </a:p>
        </p:txBody>
      </p:sp>
      <p:sp>
        <p:nvSpPr>
          <p:cNvPr id="1287172" name="Text Box 8"/>
          <p:cNvSpPr txBox="1">
            <a:spLocks noChangeArrowheads="1"/>
          </p:cNvSpPr>
          <p:nvPr/>
        </p:nvSpPr>
        <p:spPr bwMode="auto">
          <a:xfrm>
            <a:off x="449263" y="1357313"/>
            <a:ext cx="176053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ANL </a:t>
            </a:r>
          </a:p>
          <a:p>
            <a:r>
              <a:rPr lang="en-US" altLang="ja-JP">
                <a:ea typeface="ＭＳ Ｐゴシック" pitchFamily="34" charset="-128"/>
                <a:sym typeface="Symbol" pitchFamily="18" charset="2"/>
              </a:rPr>
              <a:t></a:t>
            </a:r>
            <a:r>
              <a:rPr lang="en-US" altLang="ja-JP">
                <a:ea typeface="ＭＳ Ｐゴシック" pitchFamily="34" charset="-128"/>
              </a:rPr>
              <a:t>s=4.9 GeV</a:t>
            </a:r>
            <a:r>
              <a:rPr lang="en-US"/>
              <a:t> </a:t>
            </a:r>
          </a:p>
        </p:txBody>
      </p:sp>
      <p:graphicFrame>
        <p:nvGraphicFramePr>
          <p:cNvPr id="1287173" name="Object 5"/>
          <p:cNvGraphicFramePr>
            <a:graphicFrameLocks noChangeAspect="1"/>
          </p:cNvGraphicFramePr>
          <p:nvPr>
            <p:ph sz="half" idx="4294967295"/>
          </p:nvPr>
        </p:nvGraphicFramePr>
        <p:xfrm>
          <a:off x="1066800" y="5334000"/>
          <a:ext cx="2057400" cy="561975"/>
        </p:xfrm>
        <a:graphic>
          <a:graphicData uri="http://schemas.openxmlformats.org/presentationml/2006/ole">
            <p:oleObj spid="_x0000_s2050050" name="Equation" r:id="rId4" imgW="977760" imgH="266400" progId="Equation.3">
              <p:embed/>
            </p:oleObj>
          </a:graphicData>
        </a:graphic>
      </p:graphicFrame>
      <p:sp>
        <p:nvSpPr>
          <p:cNvPr id="1287174" name="Slide Number Placeholder 16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25496178-351C-4568-8491-39B25BEC9DE3}" type="slidenum">
              <a:rPr lang="en-US" sz="1400">
                <a:solidFill>
                  <a:schemeClr val="bg2"/>
                </a:solidFill>
              </a:rPr>
              <a:pPr algn="r"/>
              <a:t>7</a:t>
            </a:fld>
            <a:endParaRPr lang="en-US" sz="1400">
              <a:solidFill>
                <a:schemeClr val="bg2"/>
              </a:solidFill>
            </a:endParaRPr>
          </a:p>
        </p:txBody>
      </p:sp>
      <p:pic>
        <p:nvPicPr>
          <p:cNvPr id="128717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214563"/>
            <a:ext cx="9144000" cy="269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87176" name="Rectangle 17"/>
          <p:cNvSpPr>
            <a:spLocks noChangeArrowheads="1"/>
          </p:cNvSpPr>
          <p:nvPr/>
        </p:nvSpPr>
        <p:spPr bwMode="auto">
          <a:xfrm>
            <a:off x="2714625" y="1349375"/>
            <a:ext cx="176053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BNL </a:t>
            </a:r>
          </a:p>
          <a:p>
            <a:r>
              <a:rPr lang="en-US" altLang="ja-JP">
                <a:ea typeface="ＭＳ Ｐゴシック" pitchFamily="34" charset="-128"/>
                <a:sym typeface="Symbol" pitchFamily="18" charset="2"/>
              </a:rPr>
              <a:t></a:t>
            </a:r>
            <a:r>
              <a:rPr lang="en-US" altLang="ja-JP">
                <a:ea typeface="ＭＳ Ｐゴシック" pitchFamily="34" charset="-128"/>
              </a:rPr>
              <a:t>s=6.6 GeV</a:t>
            </a:r>
            <a:r>
              <a:rPr lang="en-US"/>
              <a:t> </a:t>
            </a:r>
          </a:p>
        </p:txBody>
      </p:sp>
      <p:sp>
        <p:nvSpPr>
          <p:cNvPr id="1287177" name="Rectangle 18"/>
          <p:cNvSpPr>
            <a:spLocks noChangeArrowheads="1"/>
          </p:cNvSpPr>
          <p:nvPr/>
        </p:nvSpPr>
        <p:spPr bwMode="auto">
          <a:xfrm>
            <a:off x="4867275" y="1295400"/>
            <a:ext cx="19145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FNAL </a:t>
            </a:r>
          </a:p>
          <a:p>
            <a:r>
              <a:rPr lang="en-US" altLang="ja-JP">
                <a:ea typeface="ＭＳ Ｐゴシック" pitchFamily="34" charset="-128"/>
                <a:sym typeface="Symbol" pitchFamily="18" charset="2"/>
              </a:rPr>
              <a:t></a:t>
            </a:r>
            <a:r>
              <a:rPr lang="en-US" altLang="ja-JP">
                <a:ea typeface="ＭＳ Ｐゴシック" pitchFamily="34" charset="-128"/>
              </a:rPr>
              <a:t>s=19.4 GeV</a:t>
            </a:r>
            <a:r>
              <a:rPr lang="en-US"/>
              <a:t> </a:t>
            </a:r>
          </a:p>
        </p:txBody>
      </p:sp>
      <p:sp>
        <p:nvSpPr>
          <p:cNvPr id="1287178" name="Rectangle 19"/>
          <p:cNvSpPr>
            <a:spLocks noChangeArrowheads="1"/>
          </p:cNvSpPr>
          <p:nvPr/>
        </p:nvSpPr>
        <p:spPr bwMode="auto">
          <a:xfrm>
            <a:off x="7145338" y="1303338"/>
            <a:ext cx="191611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RHIC </a:t>
            </a:r>
          </a:p>
          <a:p>
            <a:r>
              <a:rPr lang="en-US" altLang="ja-JP">
                <a:ea typeface="ＭＳ Ｐゴシック" pitchFamily="34" charset="-128"/>
                <a:sym typeface="Symbol" pitchFamily="18" charset="2"/>
              </a:rPr>
              <a:t></a:t>
            </a:r>
            <a:r>
              <a:rPr lang="en-US" altLang="ja-JP">
                <a:ea typeface="ＭＳ Ｐゴシック" pitchFamily="34" charset="-128"/>
              </a:rPr>
              <a:t>s=62.4 GeV</a:t>
            </a:r>
            <a:r>
              <a:rPr lang="en-US"/>
              <a:t> 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876800" y="4953000"/>
            <a:ext cx="3048000" cy="1566863"/>
            <a:chOff x="1680" y="3141"/>
            <a:chExt cx="1872" cy="864"/>
          </a:xfrm>
        </p:grpSpPr>
        <p:sp>
          <p:nvSpPr>
            <p:cNvPr id="1287180" name="Rectangle 8"/>
            <p:cNvSpPr>
              <a:spLocks noChangeArrowheads="1"/>
            </p:cNvSpPr>
            <p:nvPr/>
          </p:nvSpPr>
          <p:spPr bwMode="auto">
            <a:xfrm>
              <a:off x="1680" y="3189"/>
              <a:ext cx="1872" cy="81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1776" y="3141"/>
              <a:ext cx="1579" cy="845"/>
              <a:chOff x="1776" y="2666"/>
              <a:chExt cx="2088" cy="1271"/>
            </a:xfrm>
          </p:grpSpPr>
          <p:sp>
            <p:nvSpPr>
              <p:cNvPr id="1287182" name="Line 10"/>
              <p:cNvSpPr>
                <a:spLocks noChangeShapeType="1"/>
              </p:cNvSpPr>
              <p:nvPr/>
            </p:nvSpPr>
            <p:spPr bwMode="auto">
              <a:xfrm flipV="1">
                <a:off x="1776" y="3024"/>
                <a:ext cx="1968" cy="528"/>
              </a:xfrm>
              <a:prstGeom prst="line">
                <a:avLst/>
              </a:prstGeom>
              <a:noFill/>
              <a:ln w="19050">
                <a:solidFill>
                  <a:srgbClr val="333399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" name="Group 11"/>
              <p:cNvGrpSpPr>
                <a:grpSpLocks/>
              </p:cNvGrpSpPr>
              <p:nvPr/>
            </p:nvGrpSpPr>
            <p:grpSpPr bwMode="auto">
              <a:xfrm>
                <a:off x="2352" y="3072"/>
                <a:ext cx="288" cy="480"/>
                <a:chOff x="4320" y="1488"/>
                <a:chExt cx="288" cy="480"/>
              </a:xfrm>
            </p:grpSpPr>
            <p:sp>
              <p:nvSpPr>
                <p:cNvPr id="1287184" name="AutoShape 12"/>
                <p:cNvSpPr>
                  <a:spLocks noChangeArrowheads="1"/>
                </p:cNvSpPr>
                <p:nvPr/>
              </p:nvSpPr>
              <p:spPr bwMode="auto">
                <a:xfrm>
                  <a:off x="4416" y="1488"/>
                  <a:ext cx="86" cy="480"/>
                </a:xfrm>
                <a:prstGeom prst="upArrow">
                  <a:avLst>
                    <a:gd name="adj1" fmla="val 50000"/>
                    <a:gd name="adj2" fmla="val 139535"/>
                  </a:avLst>
                </a:prstGeom>
                <a:gradFill rotWithShape="0">
                  <a:gsLst>
                    <a:gs pos="0">
                      <a:srgbClr val="000000"/>
                    </a:gs>
                    <a:gs pos="50000">
                      <a:srgbClr val="B2B2B2"/>
                    </a:gs>
                    <a:gs pos="100000">
                      <a:srgbClr val="000000"/>
                    </a:gs>
                  </a:gsLst>
                  <a:lin ang="0" scaled="1"/>
                </a:gradFill>
                <a:ln w="9525">
                  <a:solidFill>
                    <a:srgbClr val="333399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1287185" name="Oval 13"/>
                <p:cNvSpPr>
                  <a:spLocks noChangeAspect="1" noChangeArrowheads="1"/>
                </p:cNvSpPr>
                <p:nvPr/>
              </p:nvSpPr>
              <p:spPr bwMode="auto">
                <a:xfrm>
                  <a:off x="4320" y="1632"/>
                  <a:ext cx="288" cy="28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003300"/>
                    </a:gs>
                  </a:gsLst>
                  <a:lin ang="2700000" scaled="1"/>
                </a:gradFill>
                <a:ln w="9525">
                  <a:solidFill>
                    <a:srgbClr val="00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287186" name="Oval 14"/>
              <p:cNvSpPr>
                <a:spLocks noChangeAspect="1" noChangeArrowheads="1"/>
              </p:cNvSpPr>
              <p:nvPr/>
            </p:nvSpPr>
            <p:spPr bwMode="auto">
              <a:xfrm>
                <a:off x="3120" y="3024"/>
                <a:ext cx="288" cy="288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3300"/>
                  </a:gs>
                </a:gsLst>
                <a:lin ang="2700000" scaled="1"/>
              </a:gradFill>
              <a:ln w="9525">
                <a:solidFill>
                  <a:srgbClr val="00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7187" name="AutoShape 15"/>
              <p:cNvSpPr>
                <a:spLocks noChangeAspect="1" noChangeArrowheads="1"/>
              </p:cNvSpPr>
              <p:nvPr/>
            </p:nvSpPr>
            <p:spPr bwMode="auto">
              <a:xfrm>
                <a:off x="2736" y="3120"/>
                <a:ext cx="288" cy="288"/>
              </a:xfrm>
              <a:prstGeom prst="irregularSeal1">
                <a:avLst/>
              </a:prstGeom>
              <a:solidFill>
                <a:srgbClr val="FF0000"/>
              </a:solidFill>
              <a:ln w="9525">
                <a:solidFill>
                  <a:srgbClr val="3333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7188" name="Line 16"/>
              <p:cNvSpPr>
                <a:spLocks noChangeShapeType="1"/>
              </p:cNvSpPr>
              <p:nvPr/>
            </p:nvSpPr>
            <p:spPr bwMode="auto">
              <a:xfrm flipV="1">
                <a:off x="2880" y="2928"/>
                <a:ext cx="48" cy="192"/>
              </a:xfrm>
              <a:prstGeom prst="line">
                <a:avLst/>
              </a:prstGeom>
              <a:noFill/>
              <a:ln w="38100">
                <a:solidFill>
                  <a:srgbClr val="333399"/>
                </a:solidFill>
                <a:round/>
                <a:headEnd/>
                <a:tailEnd type="stealth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7189" name="Line 17"/>
              <p:cNvSpPr>
                <a:spLocks noChangeShapeType="1"/>
              </p:cNvSpPr>
              <p:nvPr/>
            </p:nvSpPr>
            <p:spPr bwMode="auto">
              <a:xfrm>
                <a:off x="2976" y="3360"/>
                <a:ext cx="240" cy="144"/>
              </a:xfrm>
              <a:prstGeom prst="line">
                <a:avLst/>
              </a:prstGeom>
              <a:noFill/>
              <a:ln w="38100">
                <a:solidFill>
                  <a:srgbClr val="333399"/>
                </a:solidFill>
                <a:round/>
                <a:headEnd/>
                <a:tailEnd type="stealth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7190" name="Text Box 18"/>
              <p:cNvSpPr txBox="1">
                <a:spLocks noChangeArrowheads="1"/>
              </p:cNvSpPr>
              <p:nvPr/>
            </p:nvSpPr>
            <p:spPr bwMode="auto">
              <a:xfrm>
                <a:off x="2823" y="2666"/>
                <a:ext cx="589" cy="4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ja-JP" sz="3200">
                    <a:solidFill>
                      <a:srgbClr val="FF3399"/>
                    </a:solidFill>
                    <a:ea typeface="ＭＳ Ｐゴシック" pitchFamily="34" charset="-128"/>
                  </a:rPr>
                  <a:t>left</a:t>
                </a:r>
              </a:p>
            </p:txBody>
          </p:sp>
          <p:sp>
            <p:nvSpPr>
              <p:cNvPr id="1287191" name="Text Box 19"/>
              <p:cNvSpPr txBox="1">
                <a:spLocks noChangeArrowheads="1"/>
              </p:cNvSpPr>
              <p:nvPr/>
            </p:nvSpPr>
            <p:spPr bwMode="auto">
              <a:xfrm>
                <a:off x="3073" y="3457"/>
                <a:ext cx="791" cy="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/>
                <a:r>
                  <a:rPr lang="en-US" altLang="ja-JP" sz="3200">
                    <a:solidFill>
                      <a:srgbClr val="FF3399"/>
                    </a:solidFill>
                    <a:ea typeface="ＭＳ Ｐゴシック" pitchFamily="34" charset="-128"/>
                  </a:rPr>
                  <a:t>right</a:t>
                </a:r>
              </a:p>
            </p:txBody>
          </p:sp>
        </p:grpSp>
      </p:grpSp>
      <p:pic>
        <p:nvPicPr>
          <p:cNvPr id="34" name="Picture 17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57425" y="1371600"/>
            <a:ext cx="4629150" cy="44672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35" name="Text Box 19"/>
          <p:cNvSpPr txBox="1">
            <a:spLocks noChangeArrowheads="1"/>
          </p:cNvSpPr>
          <p:nvPr/>
        </p:nvSpPr>
        <p:spPr bwMode="auto">
          <a:xfrm>
            <a:off x="5289550" y="2943225"/>
            <a:ext cx="65405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200">
                <a:solidFill>
                  <a:schemeClr val="tx1"/>
                </a:solidFill>
                <a:latin typeface="Symbol" pitchFamily="18" charset="2"/>
              </a:rPr>
              <a:t>p</a:t>
            </a:r>
            <a:r>
              <a:rPr lang="en-US" sz="4200" baseline="3000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1287194" name="Picture 8" descr="BRAHMSlog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01000" y="762000"/>
            <a:ext cx="9906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3087687" y="4800600"/>
            <a:ext cx="1560513" cy="704850"/>
            <a:chOff x="0" y="0"/>
            <a:chExt cx="983" cy="444"/>
          </a:xfrm>
        </p:grpSpPr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0" y="0"/>
              <a:ext cx="496" cy="438"/>
              <a:chOff x="0" y="0"/>
              <a:chExt cx="496" cy="438"/>
            </a:xfrm>
          </p:grpSpPr>
          <p:sp>
            <p:nvSpPr>
              <p:cNvPr id="1287197" name="AutoShape 5"/>
              <p:cNvSpPr>
                <a:spLocks/>
              </p:cNvSpPr>
              <p:nvPr/>
            </p:nvSpPr>
            <p:spPr bwMode="auto">
              <a:xfrm>
                <a:off x="0" y="0"/>
                <a:ext cx="496" cy="43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8272"/>
                    </a:moveTo>
                    <a:lnTo>
                      <a:pt x="8264" y="8272"/>
                    </a:lnTo>
                    <a:lnTo>
                      <a:pt x="10800" y="0"/>
                    </a:lnTo>
                    <a:lnTo>
                      <a:pt x="13336" y="8272"/>
                    </a:lnTo>
                    <a:lnTo>
                      <a:pt x="21600" y="8272"/>
                    </a:lnTo>
                    <a:lnTo>
                      <a:pt x="14932" y="13328"/>
                    </a:lnTo>
                    <a:lnTo>
                      <a:pt x="17468" y="21600"/>
                    </a:lnTo>
                    <a:lnTo>
                      <a:pt x="10800" y="16499"/>
                    </a:lnTo>
                    <a:lnTo>
                      <a:pt x="4132" y="21600"/>
                    </a:lnTo>
                    <a:lnTo>
                      <a:pt x="6668" y="13328"/>
                    </a:lnTo>
                    <a:close/>
                    <a:moveTo>
                      <a:pt x="0" y="8272"/>
                    </a:moveTo>
                  </a:path>
                </a:pathLst>
              </a:custGeom>
              <a:solidFill>
                <a:srgbClr val="FF0000"/>
              </a:solidFill>
              <a:ln w="127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87198" name="Rectangle 6"/>
              <p:cNvSpPr>
                <a:spLocks/>
              </p:cNvSpPr>
              <p:nvPr/>
            </p:nvSpPr>
            <p:spPr bwMode="auto">
              <a:xfrm>
                <a:off x="152" y="165"/>
                <a:ext cx="190" cy="16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39" name="Rectangle 7"/>
            <p:cNvSpPr>
              <a:spLocks/>
            </p:cNvSpPr>
            <p:nvPr/>
          </p:nvSpPr>
          <p:spPr bwMode="auto">
            <a:xfrm>
              <a:off x="172" y="118"/>
              <a:ext cx="811" cy="32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57799" bIns="0">
              <a:spAutoFit/>
            </a:bodyPr>
            <a:lstStyle/>
            <a:p>
              <a:pPr marL="57150" algn="l" eaLnBrk="1" hangingPunct="1">
                <a:defRPr/>
              </a:pPr>
              <a:r>
                <a:rPr lang="en-US" sz="3400" b="1" i="1" dirty="0">
                  <a:solidFill>
                    <a:srgbClr val="3333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/>
                  <a:sym typeface="Helvetica"/>
                </a:rPr>
                <a:t>STAR</a:t>
              </a:r>
            </a:p>
          </p:txBody>
        </p:sp>
      </p:grp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4668838" y="1419225"/>
            <a:ext cx="1836737" cy="83185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RHIC </a:t>
            </a:r>
          </a:p>
          <a:p>
            <a:r>
              <a:rPr lang="en-US" altLang="ja-JP">
                <a:solidFill>
                  <a:schemeClr val="tx1"/>
                </a:solidFill>
                <a:ea typeface="ＭＳ Ｐゴシック" pitchFamily="34" charset="-128"/>
                <a:sym typeface="Symbol" pitchFamily="18" charset="2"/>
              </a:rPr>
              <a:t></a:t>
            </a:r>
            <a:r>
              <a:rPr lang="en-US" altLang="ja-JP">
                <a:solidFill>
                  <a:schemeClr val="tx1"/>
                </a:solidFill>
                <a:ea typeface="ＭＳ Ｐゴシック" pitchFamily="34" charset="-128"/>
              </a:rPr>
              <a:t>s=200 GeV</a:t>
            </a:r>
            <a:r>
              <a:rPr lang="en-US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6858000" y="2057400"/>
            <a:ext cx="2286000" cy="304800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87202" name="Text Box 34"/>
          <p:cNvSpPr txBox="1">
            <a:spLocks noChangeArrowheads="1"/>
          </p:cNvSpPr>
          <p:nvPr/>
        </p:nvSpPr>
        <p:spPr bwMode="auto">
          <a:xfrm>
            <a:off x="1054100" y="5203825"/>
            <a:ext cx="7175500" cy="1196975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These soft effects—due to QCD </a:t>
            </a:r>
            <a:r>
              <a:rPr lang="en-US" i="1" dirty="0">
                <a:solidFill>
                  <a:schemeClr val="tx1"/>
                </a:solidFill>
              </a:rPr>
              <a:t>dynamics</a:t>
            </a:r>
            <a:r>
              <a:rPr lang="en-US" dirty="0">
                <a:solidFill>
                  <a:schemeClr val="tx1"/>
                </a:solidFill>
              </a:rPr>
              <a:t> within the nucleon—remain relevant up to scales where we can attempt to describe them using </a:t>
            </a:r>
            <a:r>
              <a:rPr lang="en-US" dirty="0" err="1" smtClean="0">
                <a:solidFill>
                  <a:schemeClr val="tx1"/>
                </a:solidFill>
              </a:rPr>
              <a:t>pQCD</a:t>
            </a:r>
            <a:r>
              <a:rPr lang="en-US" dirty="0" smtClean="0">
                <a:solidFill>
                  <a:schemeClr val="tx1"/>
                </a:solidFill>
              </a:rPr>
              <a:t>!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87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87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2" grpId="0" animBg="1"/>
      <p:bldP spid="43" grpId="0" animBg="1"/>
      <p:bldP spid="128720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40"/>
          <p:cNvSpPr>
            <a:spLocks noGrp="1"/>
          </p:cNvSpPr>
          <p:nvPr>
            <p:ph type="title"/>
          </p:nvPr>
        </p:nvSpPr>
        <p:spPr>
          <a:xfrm>
            <a:off x="152400" y="76200"/>
            <a:ext cx="8915400" cy="762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High-</a:t>
            </a:r>
            <a:r>
              <a:rPr lang="en-US" sz="4000" dirty="0" err="1" smtClean="0"/>
              <a:t>x</a:t>
            </a:r>
            <a:r>
              <a:rPr lang="en-US" sz="4000" baseline="-25000" dirty="0" err="1" smtClean="0"/>
              <a:t>F</a:t>
            </a:r>
            <a:r>
              <a:rPr lang="en-US" sz="4000" dirty="0" smtClean="0"/>
              <a:t> asymmetries, but not valence quarks??</a:t>
            </a:r>
            <a:endParaRPr lang="en-US" sz="4000" dirty="0"/>
          </a:p>
        </p:txBody>
      </p:sp>
      <p:sp>
        <p:nvSpPr>
          <p:cNvPr id="3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91542" y="6313716"/>
            <a:ext cx="2971800" cy="500742"/>
          </a:xfrm>
        </p:spPr>
        <p:txBody>
          <a:bodyPr/>
          <a:lstStyle/>
          <a:p>
            <a:r>
              <a:rPr lang="en-US" smtClean="0"/>
              <a:t>C. Aidala, Quarks, Hadrons, and LHC, IIT Bombay, August 2011</a:t>
            </a:r>
            <a:endParaRPr lang="en-US" dirty="0"/>
          </a:p>
        </p:txBody>
      </p:sp>
      <p:sp>
        <p:nvSpPr>
          <p:cNvPr id="40" name="Slide Number Placeholder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159FB-7DEB-45DF-BF94-DE0F7425313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457156" name="Rectangle 4"/>
          <p:cNvSpPr>
            <a:spLocks noChangeArrowheads="1"/>
          </p:cNvSpPr>
          <p:nvPr/>
        </p:nvSpPr>
        <p:spPr bwMode="auto">
          <a:xfrm>
            <a:off x="5703888" y="4572000"/>
            <a:ext cx="3354387" cy="2209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457158" name="Picture 6" descr="k_fe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2362200"/>
            <a:ext cx="3200400" cy="2157413"/>
          </a:xfrm>
          <a:prstGeom prst="rect">
            <a:avLst/>
          </a:prstGeom>
          <a:noFill/>
        </p:spPr>
      </p:pic>
      <p:pic>
        <p:nvPicPr>
          <p:cNvPr id="1457159" name="Picture 7" descr="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4597400"/>
            <a:ext cx="3200400" cy="2157413"/>
          </a:xfrm>
          <a:prstGeom prst="rect">
            <a:avLst/>
          </a:prstGeom>
          <a:noFill/>
        </p:spPr>
      </p:pic>
      <p:pic>
        <p:nvPicPr>
          <p:cNvPr id="1457160" name="Picture 8" descr="BRAHMSlo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0" y="3886200"/>
            <a:ext cx="1447800" cy="774700"/>
          </a:xfrm>
          <a:prstGeom prst="rect">
            <a:avLst/>
          </a:prstGeom>
          <a:noFill/>
        </p:spPr>
      </p:pic>
      <p:sp>
        <p:nvSpPr>
          <p:cNvPr id="1457162" name="Text Box 10"/>
          <p:cNvSpPr txBox="1">
            <a:spLocks noChangeArrowheads="1"/>
          </p:cNvSpPr>
          <p:nvPr/>
        </p:nvSpPr>
        <p:spPr bwMode="auto">
          <a:xfrm>
            <a:off x="722313" y="2598738"/>
            <a:ext cx="514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1457163" name="Text Box 11"/>
          <p:cNvSpPr txBox="1">
            <a:spLocks noChangeArrowheads="1"/>
          </p:cNvSpPr>
          <p:nvPr/>
        </p:nvSpPr>
        <p:spPr bwMode="auto">
          <a:xfrm>
            <a:off x="812800" y="4800600"/>
            <a:ext cx="412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1457165" name="Text Box 13"/>
          <p:cNvSpPr txBox="1">
            <a:spLocks noChangeArrowheads="1"/>
          </p:cNvSpPr>
          <p:nvPr/>
        </p:nvSpPr>
        <p:spPr bwMode="auto">
          <a:xfrm>
            <a:off x="728663" y="3657600"/>
            <a:ext cx="1293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200 GeV</a:t>
            </a:r>
          </a:p>
        </p:txBody>
      </p:sp>
      <p:sp>
        <p:nvSpPr>
          <p:cNvPr id="1457166" name="Text Box 14"/>
          <p:cNvSpPr txBox="1">
            <a:spLocks noChangeArrowheads="1"/>
          </p:cNvSpPr>
          <p:nvPr/>
        </p:nvSpPr>
        <p:spPr bwMode="auto">
          <a:xfrm>
            <a:off x="739775" y="5943600"/>
            <a:ext cx="1293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200 GeV</a:t>
            </a:r>
          </a:p>
        </p:txBody>
      </p:sp>
      <p:sp>
        <p:nvSpPr>
          <p:cNvPr id="1457170" name="Text Box 18"/>
          <p:cNvSpPr txBox="1">
            <a:spLocks noChangeArrowheads="1"/>
          </p:cNvSpPr>
          <p:nvPr/>
        </p:nvSpPr>
        <p:spPr bwMode="auto">
          <a:xfrm>
            <a:off x="3654309" y="2939142"/>
            <a:ext cx="167969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CC"/>
                </a:solidFill>
              </a:rPr>
              <a:t>K</a:t>
            </a:r>
            <a:r>
              <a:rPr lang="en-US" baseline="30000" dirty="0">
                <a:solidFill>
                  <a:srgbClr val="FFFFCC"/>
                </a:solidFill>
              </a:rPr>
              <a:t>-</a:t>
            </a:r>
            <a:r>
              <a:rPr lang="en-US" dirty="0">
                <a:solidFill>
                  <a:srgbClr val="FFFFCC"/>
                </a:solidFill>
              </a:rPr>
              <a:t> asymmetries </a:t>
            </a:r>
          </a:p>
          <a:p>
            <a:r>
              <a:rPr lang="en-US" dirty="0" err="1">
                <a:solidFill>
                  <a:srgbClr val="FFFFCC"/>
                </a:solidFill>
              </a:rPr>
              <a:t>underpredicted</a:t>
            </a:r>
            <a:endParaRPr lang="en-US" dirty="0">
              <a:solidFill>
                <a:srgbClr val="FFFFCC"/>
              </a:solidFill>
            </a:endParaRPr>
          </a:p>
        </p:txBody>
      </p:sp>
      <p:sp>
        <p:nvSpPr>
          <p:cNvPr id="1457171" name="Line 19"/>
          <p:cNvSpPr>
            <a:spLocks noChangeShapeType="1"/>
          </p:cNvSpPr>
          <p:nvPr/>
        </p:nvSpPr>
        <p:spPr bwMode="auto">
          <a:xfrm>
            <a:off x="3505200" y="2452914"/>
            <a:ext cx="2057400" cy="0"/>
          </a:xfrm>
          <a:prstGeom prst="line">
            <a:avLst/>
          </a:prstGeom>
          <a:noFill/>
          <a:ln w="38100">
            <a:solidFill>
              <a:srgbClr val="FFFFC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57172" name="Text Box 20"/>
          <p:cNvSpPr txBox="1">
            <a:spLocks noChangeArrowheads="1"/>
          </p:cNvSpPr>
          <p:nvPr/>
        </p:nvSpPr>
        <p:spPr bwMode="auto">
          <a:xfrm>
            <a:off x="3411538" y="2427516"/>
            <a:ext cx="23355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FFCC"/>
                </a:solidFill>
              </a:rPr>
              <a:t>Note different scales</a:t>
            </a:r>
          </a:p>
        </p:txBody>
      </p:sp>
      <p:sp>
        <p:nvSpPr>
          <p:cNvPr id="1457173" name="Rectangle 21"/>
          <p:cNvSpPr>
            <a:spLocks noChangeArrowheads="1"/>
          </p:cNvSpPr>
          <p:nvPr/>
        </p:nvSpPr>
        <p:spPr bwMode="auto">
          <a:xfrm>
            <a:off x="5715000" y="2362200"/>
            <a:ext cx="3352800" cy="2133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5703888" y="4637088"/>
            <a:ext cx="3298825" cy="2001837"/>
            <a:chOff x="3552" y="2921"/>
            <a:chExt cx="2078" cy="1261"/>
          </a:xfrm>
        </p:grpSpPr>
        <p:pic>
          <p:nvPicPr>
            <p:cNvPr id="1457175" name="Picture 2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854" y="2929"/>
              <a:ext cx="1776" cy="1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57176" name="Picture 24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552" y="2921"/>
              <a:ext cx="443" cy="1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5791200" y="2427288"/>
            <a:ext cx="3276600" cy="2039937"/>
            <a:chOff x="3543" y="1529"/>
            <a:chExt cx="2169" cy="1285"/>
          </a:xfrm>
        </p:grpSpPr>
        <p:pic>
          <p:nvPicPr>
            <p:cNvPr id="1457178" name="Picture 26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909" y="1539"/>
              <a:ext cx="1803" cy="1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57179" name="Picture 27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543" y="1529"/>
              <a:ext cx="455" cy="1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457181" name="Text Box 29"/>
          <p:cNvSpPr txBox="1">
            <a:spLocks noChangeArrowheads="1"/>
          </p:cNvSpPr>
          <p:nvPr/>
        </p:nvSpPr>
        <p:spPr bwMode="auto">
          <a:xfrm>
            <a:off x="6434138" y="3733800"/>
            <a:ext cx="1370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62.4 GeV</a:t>
            </a:r>
          </a:p>
        </p:txBody>
      </p:sp>
      <p:sp>
        <p:nvSpPr>
          <p:cNvPr id="1457182" name="Text Box 30"/>
          <p:cNvSpPr txBox="1">
            <a:spLocks noChangeArrowheads="1"/>
          </p:cNvSpPr>
          <p:nvPr/>
        </p:nvSpPr>
        <p:spPr bwMode="auto">
          <a:xfrm>
            <a:off x="6400800" y="5943600"/>
            <a:ext cx="1370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62.4 GeV</a:t>
            </a:r>
          </a:p>
        </p:txBody>
      </p:sp>
      <p:sp>
        <p:nvSpPr>
          <p:cNvPr id="1457183" name="Text Box 31"/>
          <p:cNvSpPr txBox="1">
            <a:spLocks noChangeArrowheads="1"/>
          </p:cNvSpPr>
          <p:nvPr/>
        </p:nvSpPr>
        <p:spPr bwMode="auto">
          <a:xfrm>
            <a:off x="6597650" y="4768850"/>
            <a:ext cx="412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1457184" name="Text Box 32"/>
          <p:cNvSpPr txBox="1">
            <a:spLocks noChangeArrowheads="1"/>
          </p:cNvSpPr>
          <p:nvPr/>
        </p:nvSpPr>
        <p:spPr bwMode="auto">
          <a:xfrm>
            <a:off x="6510338" y="2568575"/>
            <a:ext cx="514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1457185" name="Text Box 33"/>
          <p:cNvSpPr txBox="1">
            <a:spLocks noChangeArrowheads="1"/>
          </p:cNvSpPr>
          <p:nvPr/>
        </p:nvSpPr>
        <p:spPr bwMode="auto">
          <a:xfrm>
            <a:off x="3340100" y="4724400"/>
            <a:ext cx="25273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FFFFCC"/>
                </a:solidFill>
              </a:rPr>
              <a:t>Large antiproton asymmetry</a:t>
            </a:r>
            <a:r>
              <a:rPr lang="en-US" sz="2200" dirty="0" smtClean="0">
                <a:solidFill>
                  <a:srgbClr val="FFFFCC"/>
                </a:solidFill>
              </a:rPr>
              <a:t>?! </a:t>
            </a:r>
          </a:p>
          <a:p>
            <a:r>
              <a:rPr lang="en-US" sz="2200" dirty="0" smtClean="0">
                <a:solidFill>
                  <a:srgbClr val="FFFFCC"/>
                </a:solidFill>
              </a:rPr>
              <a:t>(No calculations attempted yet . . .)</a:t>
            </a:r>
            <a:endParaRPr lang="en-US" sz="2200" dirty="0">
              <a:solidFill>
                <a:srgbClr val="FFFFCC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281058" y="2376714"/>
            <a:ext cx="27399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PRL 101, 042001 (2008)</a:t>
            </a:r>
            <a:endParaRPr lang="en-US" sz="2000" dirty="0">
              <a:solidFill>
                <a:schemeClr val="tx1"/>
              </a:solidFill>
            </a:endParaRPr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/>
        </p:nvGraphicFramePr>
        <p:xfrm>
          <a:off x="2319867" y="3352800"/>
          <a:ext cx="804333" cy="762000"/>
        </p:xfrm>
        <a:graphic>
          <a:graphicData uri="http://schemas.openxmlformats.org/presentationml/2006/ole">
            <p:oleObj spid="_x0000_s2058242" name="Equation" r:id="rId10" imgW="482400" imgH="457200" progId="Equation.3">
              <p:embed/>
            </p:oleObj>
          </a:graphicData>
        </a:graphic>
      </p:graphicFrame>
      <p:sp>
        <p:nvSpPr>
          <p:cNvPr id="38" name="Text Box 34"/>
          <p:cNvSpPr txBox="1">
            <a:spLocks noChangeArrowheads="1"/>
          </p:cNvSpPr>
          <p:nvPr/>
        </p:nvSpPr>
        <p:spPr bwMode="auto">
          <a:xfrm>
            <a:off x="701675" y="762000"/>
            <a:ext cx="7832725" cy="156966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Pattern of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pion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species asymmetries in the forward direction</a:t>
            </a:r>
          </a:p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valence quark effect.</a:t>
            </a:r>
          </a:p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But this conclusion confounded by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kaon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and antiproton asymmetries from RHIC!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3000828" y="6342744"/>
            <a:ext cx="3124200" cy="500742"/>
          </a:xfrm>
        </p:spPr>
        <p:txBody>
          <a:bodyPr/>
          <a:lstStyle/>
          <a:p>
            <a:r>
              <a:rPr lang="en-US" smtClean="0"/>
              <a:t>C. Aidala, Quarks, Hadrons, and LHC, IIT Bombay, August 2011</a:t>
            </a:r>
            <a:endParaRPr lang="en-US" dirty="0"/>
          </a:p>
        </p:txBody>
      </p:sp>
      <p:grpSp>
        <p:nvGrpSpPr>
          <p:cNvPr id="2" name="Group 15"/>
          <p:cNvGrpSpPr>
            <a:grpSpLocks noChangeAspect="1"/>
          </p:cNvGrpSpPr>
          <p:nvPr/>
        </p:nvGrpSpPr>
        <p:grpSpPr bwMode="auto">
          <a:xfrm>
            <a:off x="3886200" y="1565275"/>
            <a:ext cx="4951758" cy="4911725"/>
            <a:chOff x="96" y="960"/>
            <a:chExt cx="3216" cy="3190"/>
          </a:xfrm>
        </p:grpSpPr>
        <p:pic>
          <p:nvPicPr>
            <p:cNvPr id="137232" name="Picture 1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6" y="960"/>
              <a:ext cx="3216" cy="3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7233" name="Rectangle 17"/>
            <p:cNvSpPr>
              <a:spLocks noChangeAspect="1" noChangeArrowheads="1"/>
            </p:cNvSpPr>
            <p:nvPr/>
          </p:nvSpPr>
          <p:spPr bwMode="auto">
            <a:xfrm>
              <a:off x="1980" y="2730"/>
              <a:ext cx="1218" cy="132"/>
            </a:xfrm>
            <a:prstGeom prst="rect">
              <a:avLst/>
            </a:prstGeom>
            <a:solidFill>
              <a:srgbClr val="808080">
                <a:alpha val="47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234" name="Rectangle 18"/>
            <p:cNvSpPr>
              <a:spLocks noChangeAspect="1" noChangeArrowheads="1"/>
            </p:cNvSpPr>
            <p:nvPr/>
          </p:nvSpPr>
          <p:spPr bwMode="auto">
            <a:xfrm>
              <a:off x="1980" y="3265"/>
              <a:ext cx="1218" cy="47"/>
            </a:xfrm>
            <a:prstGeom prst="rect">
              <a:avLst/>
            </a:prstGeom>
            <a:solidFill>
              <a:srgbClr val="969696">
                <a:alpha val="37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235" name="Rectangle 19"/>
            <p:cNvSpPr>
              <a:spLocks noChangeAspect="1" noChangeArrowheads="1"/>
            </p:cNvSpPr>
            <p:nvPr/>
          </p:nvSpPr>
          <p:spPr bwMode="auto">
            <a:xfrm>
              <a:off x="1980" y="2598"/>
              <a:ext cx="1218" cy="132"/>
            </a:xfrm>
            <a:prstGeom prst="rect">
              <a:avLst/>
            </a:prstGeom>
            <a:solidFill>
              <a:srgbClr val="808080">
                <a:alpha val="47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236" name="Rectangle 20"/>
            <p:cNvSpPr>
              <a:spLocks noChangeAspect="1" noChangeArrowheads="1"/>
            </p:cNvSpPr>
            <p:nvPr/>
          </p:nvSpPr>
          <p:spPr bwMode="auto">
            <a:xfrm>
              <a:off x="1980" y="3313"/>
              <a:ext cx="1218" cy="47"/>
            </a:xfrm>
            <a:prstGeom prst="rect">
              <a:avLst/>
            </a:prstGeom>
            <a:solidFill>
              <a:srgbClr val="969696">
                <a:alpha val="37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76200"/>
            <a:ext cx="8686800" cy="762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3800" dirty="0" smtClean="0"/>
              <a:t>Another surprise: Transverse single-spin asymmetry in eta meson production</a:t>
            </a:r>
            <a:endParaRPr lang="en-US" sz="3800" dirty="0"/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4648200" y="2895600"/>
            <a:ext cx="1524000" cy="1066800"/>
            <a:chOff x="2640" y="912"/>
            <a:chExt cx="864" cy="528"/>
          </a:xfrm>
        </p:grpSpPr>
        <p:sp>
          <p:nvSpPr>
            <p:cNvPr id="137228" name="AutoShape 12"/>
            <p:cNvSpPr>
              <a:spLocks noChangeArrowheads="1"/>
            </p:cNvSpPr>
            <p:nvPr/>
          </p:nvSpPr>
          <p:spPr bwMode="auto">
            <a:xfrm>
              <a:off x="2640" y="912"/>
              <a:ext cx="601" cy="528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rgbClr val="00008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sz="2400" b="1" i="1">
                <a:cs typeface="ＭＳ Ｐゴシック" pitchFamily="34" charset="-128"/>
              </a:endParaRPr>
            </a:p>
          </p:txBody>
        </p:sp>
        <p:sp>
          <p:nvSpPr>
            <p:cNvPr id="137229" name="Text Box 13"/>
            <p:cNvSpPr txBox="1">
              <a:spLocks noChangeArrowheads="1"/>
            </p:cNvSpPr>
            <p:nvPr/>
          </p:nvSpPr>
          <p:spPr bwMode="auto">
            <a:xfrm>
              <a:off x="2851" y="1058"/>
              <a:ext cx="653" cy="31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r>
                <a:rPr lang="en-US" sz="1800" b="1" i="1">
                  <a:solidFill>
                    <a:srgbClr val="1C0E8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" charset="0"/>
                  <a:cs typeface="ＭＳ Ｐゴシック" pitchFamily="34" charset="-128"/>
                </a:rPr>
                <a:t>STAR</a:t>
              </a:r>
            </a:p>
          </p:txBody>
        </p:sp>
      </p:grpSp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182479" y="1962090"/>
          <a:ext cx="3551321" cy="838200"/>
        </p:xfrm>
        <a:graphic>
          <a:graphicData uri="http://schemas.openxmlformats.org/presentationml/2006/ole">
            <p:oleObj spid="_x0000_s2059266" name="Equation" r:id="rId5" imgW="2044440" imgH="482400" progId="Equation.3">
              <p:embed/>
            </p:oleObj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149642" y="2876490"/>
            <a:ext cx="31231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Larger than the neutral </a:t>
            </a:r>
            <a:r>
              <a:rPr lang="en-US" sz="2000" dirty="0" err="1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pion</a:t>
            </a:r>
            <a:r>
              <a:rPr lang="en-US" sz="20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2000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94410" name="Object 10"/>
          <p:cNvGraphicFramePr>
            <a:graphicFrameLocks noChangeAspect="1"/>
          </p:cNvGraphicFramePr>
          <p:nvPr/>
        </p:nvGraphicFramePr>
        <p:xfrm>
          <a:off x="914400" y="3352800"/>
          <a:ext cx="1935162" cy="1506537"/>
        </p:xfrm>
        <a:graphic>
          <a:graphicData uri="http://schemas.openxmlformats.org/presentationml/2006/ole">
            <p:oleObj spid="_x0000_s2059267" name="Equation" r:id="rId6" imgW="1143000" imgH="888840" progId="Equation.3">
              <p:embed/>
            </p:oleObj>
          </a:graphicData>
        </a:graphic>
      </p:graphicFrame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0A51C-0834-4D37-9F6C-E61A03BDE5A5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894411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86200" y="1600200"/>
            <a:ext cx="4905604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 Box 34"/>
          <p:cNvSpPr txBox="1">
            <a:spLocks noChangeArrowheads="1"/>
          </p:cNvSpPr>
          <p:nvPr/>
        </p:nvSpPr>
        <p:spPr bwMode="auto">
          <a:xfrm>
            <a:off x="701675" y="1371600"/>
            <a:ext cx="7756525" cy="52322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Further evidence against a valence quark effect??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 Box 34"/>
          <p:cNvSpPr txBox="1">
            <a:spLocks noChangeArrowheads="1"/>
          </p:cNvSpPr>
          <p:nvPr/>
        </p:nvSpPr>
        <p:spPr bwMode="auto">
          <a:xfrm>
            <a:off x="685800" y="4913293"/>
            <a:ext cx="3048000" cy="1384995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Note earlier FNAL E704 data consistent . . .</a:t>
            </a:r>
            <a:endParaRPr lang="en-US" sz="2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1894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7.9|24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FFFF99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FFFF99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Clouds</Template>
  <TotalTime>26791</TotalTime>
  <Words>3032</Words>
  <Application>Microsoft Office PowerPoint</Application>
  <PresentationFormat>On-screen Show (4:3)</PresentationFormat>
  <Paragraphs>486</Paragraphs>
  <Slides>47</Slides>
  <Notes>39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47</vt:i4>
      </vt:variant>
    </vt:vector>
  </HeadingPairs>
  <TitlesOfParts>
    <vt:vector size="52" baseType="lpstr">
      <vt:lpstr>Default Design</vt:lpstr>
      <vt:lpstr>Equation</vt:lpstr>
      <vt:lpstr>Bitmap Image</vt:lpstr>
      <vt:lpstr>Photo Editor Photo</vt:lpstr>
      <vt:lpstr>数式</vt:lpstr>
      <vt:lpstr>Single-Spin Asymmetries and Transverse-Momentum-Dependent Distributions at RHIC  </vt:lpstr>
      <vt:lpstr>Pushing the boundaries of pQCD</vt:lpstr>
      <vt:lpstr>Dropping the simplifying assumption of collinearity: Transverse-momentum-dependent distributions</vt:lpstr>
      <vt:lpstr>Slide 4</vt:lpstr>
      <vt:lpstr>Transversely polarized hadronic collisions:  A historical discovery ground</vt:lpstr>
      <vt:lpstr>Transverse-momentum-dependent distributions and single-spin asymmetries</vt:lpstr>
      <vt:lpstr>Transverse single-spin asymmetries:  From low to high energies!</vt:lpstr>
      <vt:lpstr>High-xF asymmetries, but not valence quarks??</vt:lpstr>
      <vt:lpstr>Another surprise: Transverse single-spin asymmetry in eta meson production</vt:lpstr>
      <vt:lpstr>Recent PHENIX etas show no sharp increase for xF &gt; 0.5!  </vt:lpstr>
      <vt:lpstr>PHENIX eta vs. neutral pion</vt:lpstr>
      <vt:lpstr>Neutral pions at midrapidity (xF = 0)</vt:lpstr>
      <vt:lpstr>What about pT dependence of forward asymmetries?</vt:lpstr>
      <vt:lpstr>pT dependence of PHENIX data similar</vt:lpstr>
      <vt:lpstr>Eta pT shape consistent with  neutral pions</vt:lpstr>
      <vt:lpstr>Trying to understand pT dependence</vt:lpstr>
      <vt:lpstr>pT dependence of HERMES inclusive(!) hadron data</vt:lpstr>
      <vt:lpstr>Modified universality of T-odd  transverse-momentum-dependent distributions:  Color in action! </vt:lpstr>
      <vt:lpstr>New (small) experiment at RHIC: ANDY</vt:lpstr>
      <vt:lpstr>Factorization, color, and hadronic collisions</vt:lpstr>
      <vt:lpstr>Testing TMD-factorization breaking with (unpolarized) p+p collisions at RHIC</vt:lpstr>
      <vt:lpstr>Testing TMD-factorization breaking with (unpolarized) p+p collisions at RHIC</vt:lpstr>
      <vt:lpstr>Conclusions</vt:lpstr>
      <vt:lpstr>Additional Material</vt:lpstr>
      <vt:lpstr>RHIC as a Polarized p+p Collider</vt:lpstr>
      <vt:lpstr>Spin physics at RHIC</vt:lpstr>
      <vt:lpstr>Forward p+- AN at √s = 200 GeV:   xF-pT dependence </vt:lpstr>
      <vt:lpstr>Forward p0 AN at 200 GeV: xF-pT dependence</vt:lpstr>
      <vt:lpstr>Cluster AN at 200 GeV: xF-pT dependence </vt:lpstr>
      <vt:lpstr>Forward p+- AN at √s = 62.4 GeV:  xF-pT  dependence</vt:lpstr>
      <vt:lpstr>Forward p0 AN at 62.4 GeV:  Rapidity dependence</vt:lpstr>
      <vt:lpstr>Slide 32</vt:lpstr>
      <vt:lpstr>Interference fragmentation function to probe transversity</vt:lpstr>
      <vt:lpstr>Slide 34</vt:lpstr>
      <vt:lpstr>Forward neutrons at Ös=200 GeV at PHENIX</vt:lpstr>
      <vt:lpstr>Neutron SSA for local polarimetry</vt:lpstr>
      <vt:lpstr>Bunch-by-bunch polarization information </vt:lpstr>
      <vt:lpstr>Forward neutrons at other energies</vt:lpstr>
      <vt:lpstr>pT scaling of forward neutron SSA?</vt:lpstr>
      <vt:lpstr>Polarization-averaged cross sections at √s=200 GeV</vt:lpstr>
      <vt:lpstr>Lower energies: √s=62.4 GeV Midrapidity pions</vt:lpstr>
      <vt:lpstr>√s=62.4 GeV Forward pions</vt:lpstr>
      <vt:lpstr>√s=62.4 GeV Forward kaons</vt:lpstr>
      <vt:lpstr>Planning for the longer-term future </vt:lpstr>
      <vt:lpstr>Improved forward detection capabilities</vt:lpstr>
      <vt:lpstr>Long-term accelerator prospects</vt:lpstr>
      <vt:lpstr>He3 for flavor separation of transverse spin observables</vt:lpstr>
    </vt:vector>
  </TitlesOfParts>
  <Company>Brookhaven National Laboratory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Recent Spin Results from PHENIX</dc:title>
  <dc:creator>caidala</dc:creator>
  <cp:lastModifiedBy>Christine Aidala</cp:lastModifiedBy>
  <cp:revision>1654</cp:revision>
  <cp:lastPrinted>2004-04-12T17:33:33Z</cp:lastPrinted>
  <dcterms:created xsi:type="dcterms:W3CDTF">2003-11-06T17:14:18Z</dcterms:created>
  <dcterms:modified xsi:type="dcterms:W3CDTF">2011-08-29T18:09:27Z</dcterms:modified>
</cp:coreProperties>
</file>