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957" r:id="rId2"/>
    <p:sldId id="1044" r:id="rId3"/>
    <p:sldId id="963" r:id="rId4"/>
    <p:sldId id="960" r:id="rId5"/>
    <p:sldId id="1142" r:id="rId6"/>
    <p:sldId id="1163" r:id="rId7"/>
    <p:sldId id="861" r:id="rId8"/>
    <p:sldId id="1172" r:id="rId9"/>
    <p:sldId id="1155" r:id="rId10"/>
    <p:sldId id="1157" r:id="rId11"/>
    <p:sldId id="1173" r:id="rId12"/>
    <p:sldId id="964" r:id="rId13"/>
    <p:sldId id="1184" r:id="rId14"/>
    <p:sldId id="1182" r:id="rId15"/>
    <p:sldId id="991" r:id="rId16"/>
    <p:sldId id="1077" r:id="rId17"/>
    <p:sldId id="1176" r:id="rId18"/>
    <p:sldId id="1179" r:id="rId19"/>
    <p:sldId id="1120" r:id="rId20"/>
    <p:sldId id="1160" r:id="rId21"/>
    <p:sldId id="1121" r:id="rId22"/>
    <p:sldId id="1122" r:id="rId23"/>
    <p:sldId id="1123" r:id="rId24"/>
    <p:sldId id="1124" r:id="rId25"/>
    <p:sldId id="1125" r:id="rId26"/>
    <p:sldId id="1127" r:id="rId27"/>
    <p:sldId id="1190" r:id="rId28"/>
    <p:sldId id="353" r:id="rId29"/>
    <p:sldId id="943" r:id="rId30"/>
    <p:sldId id="1153" r:id="rId31"/>
    <p:sldId id="1152" r:id="rId32"/>
    <p:sldId id="1064" r:id="rId33"/>
    <p:sldId id="1159" r:id="rId34"/>
    <p:sldId id="1086" r:id="rId35"/>
    <p:sldId id="1166" r:id="rId36"/>
    <p:sldId id="1177" r:id="rId37"/>
    <p:sldId id="1193" r:id="rId38"/>
    <p:sldId id="1194" r:id="rId39"/>
    <p:sldId id="1191" r:id="rId40"/>
    <p:sldId id="1192" r:id="rId41"/>
    <p:sldId id="1195" r:id="rId42"/>
    <p:sldId id="1196" r:id="rId43"/>
    <p:sldId id="1162" r:id="rId44"/>
    <p:sldId id="1083" r:id="rId45"/>
    <p:sldId id="1084" r:id="rId46"/>
    <p:sldId id="1129" r:id="rId47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00FFFF"/>
    <a:srgbClr val="00FFCC"/>
    <a:srgbClr val="66FFCC"/>
    <a:srgbClr val="FF66CC"/>
    <a:srgbClr val="F8F8F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210"/>
    </p:cViewPr>
  </p:sorterViewPr>
  <p:notesViewPr>
    <p:cSldViewPr>
      <p:cViewPr varScale="1">
        <p:scale>
          <a:sx n="52" d="100"/>
          <a:sy n="52" d="100"/>
        </p:scale>
        <p:origin x="-1902" y="-78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wmf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image" Target="../media/image9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fld id="{DA240BDF-8803-4EDE-8C8F-CB5E1E0753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24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fld id="{240BCBA4-9E5C-46A1-A02A-C15FF80F0D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1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A2F8E-0601-430F-B247-44BE0D759DB4}" type="slidenum">
              <a:rPr lang="en-US"/>
              <a:pPr/>
              <a:t>1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0FC61-7A92-4C65-8F02-8429D7C6CB4A}" type="slidenum">
              <a:rPr lang="en-US"/>
              <a:pPr/>
              <a:t>28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3962D-6F43-4890-BCE3-2301EB828295}" type="slidenum">
              <a:rPr lang="en-US"/>
              <a:pPr/>
              <a:t>29</a:t>
            </a:fld>
            <a:endParaRPr lang="en-US"/>
          </a:p>
        </p:txBody>
      </p:sp>
      <p:sp>
        <p:nvSpPr>
          <p:cNvPr id="161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Get rid of!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4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83A45-4512-4529-B99E-956C46A402CD}" type="slidenum">
              <a:rPr lang="en-US"/>
              <a:pPr/>
              <a:t>32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4C7D1-5775-42F4-9C7D-0E0B0A7812E4}" type="slidenum">
              <a:rPr lang="en-US"/>
              <a:pPr/>
              <a:t>44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14CCE-8C87-4A6C-82F4-ADCFDAEFFF52}" type="slidenum">
              <a:rPr lang="en-US"/>
              <a:pPr/>
              <a:t>45</a:t>
            </a:fld>
            <a:endParaRPr lang="en-US"/>
          </a:p>
        </p:txBody>
      </p:sp>
      <p:sp>
        <p:nvSpPr>
          <p:cNvPr id="13824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A338E-72FA-4FB5-B5ED-33074B1DC29E}" type="slidenum">
              <a:rPr lang="en-US"/>
              <a:pPr/>
              <a:t>46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0563"/>
            <a:ext cx="4687888" cy="3516312"/>
          </a:xfrm>
          <a:ln w="12700" cap="flat"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437063"/>
            <a:ext cx="5130800" cy="4130675"/>
          </a:xfrm>
          <a:noFill/>
          <a:ln/>
        </p:spPr>
        <p:txBody>
          <a:bodyPr lIns="92483" tIns="46243" rIns="92483" bIns="46243"/>
          <a:lstStyle/>
          <a:p>
            <a:r>
              <a:rPr lang="en-US" dirty="0"/>
              <a:t>RHIC, as a high-energy polarized proton collider, really represents an outstanding achievement in accelerator physics.  . . . [equipment].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20C1A-501C-4AD4-AC4C-E2088C2D4C7A}" type="slidenum">
              <a:rPr lang="en-US"/>
              <a:pPr/>
              <a:t>3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1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82B5B-F0B5-4426-ADAB-B2CC5767D4D0}" type="slidenum">
              <a:rPr lang="en-US"/>
              <a:pPr/>
              <a:t>7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now show you some highlights from the helicity program at RHIC.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859A5-586F-41B6-B227-59C51CA110DB}" type="slidenum">
              <a:rPr lang="en-US"/>
              <a:pPr/>
              <a:t>12</a:t>
            </a:fld>
            <a:endParaRPr lang="en-US"/>
          </a:p>
        </p:txBody>
      </p:sp>
      <p:sp>
        <p:nvSpPr>
          <p:cNvPr id="125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B0BDF-5860-4826-956E-2A16756C6938}" type="slidenum">
              <a:rPr lang="en-US"/>
              <a:pPr/>
              <a:t>15</a:t>
            </a:fld>
            <a:endParaRPr 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84213"/>
            <a:ext cx="4668838" cy="3502025"/>
          </a:xfrm>
          <a:ln/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4838"/>
            <a:ext cx="5172075" cy="41862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4DE7B-3E3E-4100-8572-B73DC5612D09}" type="slidenum">
              <a:rPr lang="en-US"/>
              <a:pPr/>
              <a:t>19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4DE7B-3E3E-4100-8572-B73DC5612D09}" type="slidenum">
              <a:rPr lang="en-US"/>
              <a:pPr/>
              <a:t>24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344D0-F1FE-4BEB-AD16-87879286E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8759B-A585-4681-85BB-33C3B4C9D0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2746A-A1C3-4A9B-9216-456081A81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F42501-B949-4497-900A-85D7539E1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924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CE729D-4A9E-497C-A7DB-296958F94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301BA0-7841-47FF-B1CB-F410F5476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228600"/>
            <a:ext cx="8686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05E4C2-DDCC-49BD-ADB3-461273BD2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4942-7CEE-491C-9F3A-ADE7BC2C4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2CB32-AB80-4E8D-B434-E5C8B99D3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A7B0-FB55-442B-B730-0F02697EC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1BFD7-43E8-4CB4-B0C3-EA2D5ED73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0A51C-0834-4D37-9F6C-E61A03BDE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159FB-7DEB-45DF-BF94-DE0F74253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8421-50D9-4AEA-9973-92E17469A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4D87B-1888-4748-AE98-A3A05193F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3810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C. Aidala, HiX Workshop, November 19, 2014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87DC4EF3-C510-4D91-A9B0-DB231320F72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2" descr="https://encrypted-tbn0.gstatic.com/images?q=tbn:ANd9GcS02UiivGjgv--e64cWJFfAQ7SASvDnuoq35pg2aISxkwVeEIsX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6" y="6248400"/>
            <a:ext cx="770825" cy="5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wmf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4.png"/><Relationship Id="rId5" Type="http://schemas.openxmlformats.org/officeDocument/2006/relationships/image" Target="../media/image30.emf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4.pn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e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23" Type="http://schemas.openxmlformats.org/officeDocument/2006/relationships/image" Target="../media/image15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1.w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7.wmf"/><Relationship Id="rId4" Type="http://schemas.openxmlformats.org/officeDocument/2006/relationships/image" Target="../media/image82.png"/><Relationship Id="rId9" Type="http://schemas.openxmlformats.org/officeDocument/2006/relationships/image" Target="../media/image86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90.wmf"/><Relationship Id="rId4" Type="http://schemas.openxmlformats.org/officeDocument/2006/relationships/image" Target="../media/image93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9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7.jpeg"/><Relationship Id="rId12" Type="http://schemas.openxmlformats.org/officeDocument/2006/relationships/image" Target="../media/image10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4.png"/><Relationship Id="rId11" Type="http://schemas.openxmlformats.org/officeDocument/2006/relationships/image" Target="../media/image101.jpe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100.jpeg"/><Relationship Id="rId4" Type="http://schemas.openxmlformats.org/officeDocument/2006/relationships/image" Target="../media/image96.jpeg"/><Relationship Id="rId9" Type="http://schemas.openxmlformats.org/officeDocument/2006/relationships/image" Target="../media/image99.jpeg"/><Relationship Id="rId1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0202" name="Picture 10" descr="aerial-BNL2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l="6194"/>
          <a:stretch>
            <a:fillRect/>
          </a:stretch>
        </p:blipFill>
        <p:spPr bwMode="auto">
          <a:xfrm>
            <a:off x="304800" y="533400"/>
            <a:ext cx="86106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0203" name="Rectangle 11"/>
          <p:cNvSpPr>
            <a:spLocks noChangeArrowheads="1"/>
          </p:cNvSpPr>
          <p:nvPr/>
        </p:nvSpPr>
        <p:spPr bwMode="auto">
          <a:xfrm>
            <a:off x="304800" y="522288"/>
            <a:ext cx="8610600" cy="5867400"/>
          </a:xfrm>
          <a:prstGeom prst="rect">
            <a:avLst/>
          </a:prstGeom>
          <a:solidFill>
            <a:srgbClr val="333333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chemeClr val="tx1"/>
              </a:solidFill>
              <a:latin typeface="GulimChe" pitchFamily="49" charset="-127"/>
            </a:endParaRPr>
          </a:p>
        </p:txBody>
      </p:sp>
      <p:sp>
        <p:nvSpPr>
          <p:cNvPr id="1160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30375"/>
            <a:ext cx="7772400" cy="14700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Investigating Proton Structure at the </a:t>
            </a:r>
            <a:b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Relativistic Heavy Ion Collider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0198" name="Rectangle 6"/>
          <p:cNvSpPr>
            <a:spLocks noChangeArrowheads="1"/>
          </p:cNvSpPr>
          <p:nvPr/>
        </p:nvSpPr>
        <p:spPr bwMode="auto">
          <a:xfrm>
            <a:off x="1342572" y="421005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Michigan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0199" name="Text Box 7"/>
          <p:cNvSpPr txBox="1">
            <a:spLocks noChangeArrowheads="1"/>
          </p:cNvSpPr>
          <p:nvPr/>
        </p:nvSpPr>
        <p:spPr bwMode="auto">
          <a:xfrm>
            <a:off x="838200" y="3810000"/>
            <a:ext cx="7405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Christine Aidala</a:t>
            </a:r>
          </a:p>
        </p:txBody>
      </p:sp>
      <p:sp>
        <p:nvSpPr>
          <p:cNvPr id="1160200" name="Text Box 8"/>
          <p:cNvSpPr txBox="1">
            <a:spLocks noChangeArrowheads="1"/>
          </p:cNvSpPr>
          <p:nvPr/>
        </p:nvSpPr>
        <p:spPr bwMode="auto">
          <a:xfrm>
            <a:off x="3196350" y="5918200"/>
            <a:ext cx="2700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November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19,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2014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0201" name="Text Box 9"/>
          <p:cNvSpPr txBox="1">
            <a:spLocks noChangeArrowheads="1"/>
          </p:cNvSpPr>
          <p:nvPr/>
        </p:nvSpPr>
        <p:spPr bwMode="auto">
          <a:xfrm>
            <a:off x="2833914" y="5562600"/>
            <a:ext cx="34017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HiX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Workshop,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Frascati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Two new helicity pdf fits</a:t>
            </a:r>
            <a:endParaRPr lang="en-US" sz="4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4" descr="C:\User_files\STAR\Talks\PANIC14\DSSV 2014 PhysRevLett.113.012001 jet fi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8" y="1143000"/>
            <a:ext cx="4169882" cy="326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_files\STAR\Talks\PANIC14\NNPDFPol1.1 1406.5539 gluon polarization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96" y="1143650"/>
            <a:ext cx="3267204" cy="32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80444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DSSV, PRL 113, 012001 (2014)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80444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NNPDF, NPB 887.276 (2014)</a:t>
            </a:r>
            <a:endParaRPr lang="en-US" sz="16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4419600"/>
            <a:ext cx="8839200" cy="205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99"/>
                </a:solidFill>
              </a:rPr>
              <a:t>DSSV and NNPDF have released new polarized pdf fits including RHIC data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2009 STAR jet A</a:t>
            </a:r>
            <a:r>
              <a:rPr lang="en-US" sz="2000" baseline="-25000" dirty="0" smtClean="0">
                <a:solidFill>
                  <a:srgbClr val="FFFF99"/>
                </a:solidFill>
              </a:rPr>
              <a:t>LL</a:t>
            </a:r>
            <a:r>
              <a:rPr lang="en-US" sz="2000" dirty="0" smtClean="0">
                <a:solidFill>
                  <a:srgbClr val="FFFF99"/>
                </a:solidFill>
              </a:rPr>
              <a:t> results in particular provide significantly tighter constraints on gluon polarization than previous measurements</a:t>
            </a:r>
          </a:p>
          <a:p>
            <a:r>
              <a:rPr lang="en-US" sz="2000" dirty="0" smtClean="0">
                <a:solidFill>
                  <a:srgbClr val="FFFF99"/>
                </a:solidFill>
              </a:rPr>
              <a:t>Both find evidence for positive gluon polarization in the region x &gt; 0.05 – See talks by M. Stratmann and E. Nocera </a:t>
            </a:r>
          </a:p>
        </p:txBody>
      </p:sp>
    </p:spTree>
    <p:extLst>
      <p:ext uri="{BB962C8B-B14F-4D97-AF65-F5344CB8AC3E}">
        <p14:creationId xmlns:p14="http://schemas.microsoft.com/office/powerpoint/2010/main" val="3418874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43" y="1231785"/>
            <a:ext cx="6267506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Other recently measured probes sensitive to gluon helicity</a:t>
            </a:r>
            <a:endParaRPr lang="en-US" sz="4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480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51625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7249" y="1447799"/>
            <a:ext cx="2664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PRD90, 012007 (2014)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7228" y="1357086"/>
            <a:ext cx="20617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+mj-lt"/>
              </a:rPr>
              <a:t>Midrapidity </a:t>
            </a:r>
            <a:r>
              <a:rPr lang="en-US" sz="2600" dirty="0" smtClean="0">
                <a:solidFill>
                  <a:schemeClr val="tx1"/>
                </a:solidFill>
                <a:latin typeface="Symbol" panose="05050102010706020507" pitchFamily="18" charset="2"/>
              </a:rPr>
              <a:t>h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+mj-lt"/>
              </a:rPr>
              <a:t>200 GeV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778913"/>
            <a:ext cx="21050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arXiv:1409.1907</a:t>
            </a:r>
          </a:p>
        </p:txBody>
      </p:sp>
      <p:pic>
        <p:nvPicPr>
          <p:cNvPr id="20480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96" y="3048000"/>
            <a:ext cx="5725533" cy="348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71887" y="5181600"/>
            <a:ext cx="2664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PRD89, </a:t>
            </a:r>
            <a:r>
              <a:rPr lang="en-US" sz="2200" dirty="0" smtClean="0">
                <a:solidFill>
                  <a:schemeClr val="tx1"/>
                </a:solidFill>
              </a:rPr>
              <a:t>012001 (2014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6" y="3606140"/>
            <a:ext cx="5687657" cy="292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24000" y="4343400"/>
            <a:ext cx="2326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+mj-lt"/>
              </a:rPr>
              <a:t>V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ery forward </a:t>
            </a:r>
            <a:r>
              <a:rPr lang="en-US" sz="2600" dirty="0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sz="2600" baseline="30000" dirty="0" smtClean="0">
                <a:solidFill>
                  <a:schemeClr val="tx1"/>
                </a:solidFill>
                <a:latin typeface="+mj-lt"/>
              </a:rPr>
              <a:t>0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+mj-lt"/>
              </a:rPr>
              <a:t>510 GeV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60653" y="3576935"/>
            <a:ext cx="157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Forward </a:t>
            </a:r>
            <a:r>
              <a:rPr lang="en-US" dirty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baseline="30000" dirty="0">
                <a:solidFill>
                  <a:schemeClr val="tx1"/>
                </a:solidFill>
              </a:rPr>
              <a:t>0</a:t>
            </a:r>
            <a:endParaRPr lang="en-US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36600" y="2971800"/>
            <a:ext cx="7416800" cy="181588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Can provide complementary information.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Extending measurements to more forward rapidity and different √s will expand </a:t>
            </a:r>
            <a:r>
              <a:rPr lang="en-US" sz="2800" i="1" dirty="0" smtClean="0">
                <a:solidFill>
                  <a:schemeClr val="tx1"/>
                </a:solidFill>
              </a:rPr>
              <a:t>x</a:t>
            </a:r>
            <a:r>
              <a:rPr lang="en-US" sz="2800" dirty="0" smtClean="0">
                <a:solidFill>
                  <a:schemeClr val="tx1"/>
                </a:solidFill>
              </a:rPr>
              <a:t> range probed.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97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6" grpId="0"/>
      <p:bldP spid="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8B2D-2956-4918-9D95-2516C8B2280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56450" name="Text Box 2"/>
          <p:cNvSpPr txBox="1">
            <a:spLocks noChangeArrowheads="1"/>
          </p:cNvSpPr>
          <p:nvPr/>
        </p:nvSpPr>
        <p:spPr bwMode="auto">
          <a:xfrm>
            <a:off x="898525" y="2093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1256452" name="Object 4"/>
          <p:cNvGraphicFramePr>
            <a:graphicFrameLocks noChangeAspect="1"/>
          </p:cNvGraphicFramePr>
          <p:nvPr/>
        </p:nvGraphicFramePr>
        <p:xfrm>
          <a:off x="784225" y="1447800"/>
          <a:ext cx="25685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28" name="Equation" r:id="rId4" imgW="838080" imgH="203040" progId="Equation.3">
                  <p:embed/>
                </p:oleObj>
              </mc:Choice>
              <mc:Fallback>
                <p:oleObj name="Equation" r:id="rId4" imgW="8380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1447800"/>
                        <a:ext cx="25685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6454" name="Rectangle 6"/>
          <p:cNvSpPr>
            <a:spLocks noChangeArrowheads="1"/>
          </p:cNvSpPr>
          <p:nvPr/>
        </p:nvSpPr>
        <p:spPr bwMode="auto">
          <a:xfrm>
            <a:off x="228600" y="171450"/>
            <a:ext cx="9182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200" i="1" dirty="0" smtClean="0">
                <a:solidFill>
                  <a:srgbClr val="FFFF00"/>
                </a:solidFill>
              </a:rPr>
              <a:t>Flavor-separated </a:t>
            </a:r>
            <a:r>
              <a:rPr lang="en-US" sz="4200" i="1" dirty="0">
                <a:solidFill>
                  <a:srgbClr val="FFFF00"/>
                </a:solidFill>
              </a:rPr>
              <a:t>s</a:t>
            </a:r>
            <a:r>
              <a:rPr lang="en-US" sz="4200" i="1" dirty="0" smtClean="0">
                <a:solidFill>
                  <a:srgbClr val="FFFF00"/>
                </a:solidFill>
              </a:rPr>
              <a:t>ea </a:t>
            </a:r>
            <a:r>
              <a:rPr lang="en-US" sz="4200" i="1" dirty="0">
                <a:solidFill>
                  <a:srgbClr val="FFFF00"/>
                </a:solidFill>
              </a:rPr>
              <a:t>q</a:t>
            </a:r>
            <a:r>
              <a:rPr lang="en-US" sz="4200" i="1" dirty="0" smtClean="0">
                <a:solidFill>
                  <a:srgbClr val="FFFF00"/>
                </a:solidFill>
              </a:rPr>
              <a:t>uark </a:t>
            </a:r>
            <a:r>
              <a:rPr lang="en-US" sz="4200" i="1" dirty="0" err="1" smtClean="0">
                <a:solidFill>
                  <a:srgbClr val="FFFF00"/>
                </a:solidFill>
              </a:rPr>
              <a:t>helicities</a:t>
            </a:r>
            <a:r>
              <a:rPr lang="en-US" sz="4200" i="1" dirty="0" smtClean="0">
                <a:solidFill>
                  <a:srgbClr val="FFFF00"/>
                </a:solidFill>
              </a:rPr>
              <a:t> </a:t>
            </a:r>
            <a:r>
              <a:rPr lang="en-US" sz="4200" i="1" dirty="0">
                <a:solidFill>
                  <a:srgbClr val="FFFF00"/>
                </a:solidFill>
              </a:rPr>
              <a:t>t</a:t>
            </a:r>
            <a:r>
              <a:rPr lang="en-US" sz="4200" i="1" dirty="0" smtClean="0">
                <a:solidFill>
                  <a:srgbClr val="FFFF00"/>
                </a:solidFill>
              </a:rPr>
              <a:t>hrough </a:t>
            </a:r>
            <a:r>
              <a:rPr lang="en-US" sz="4200" i="1" dirty="0">
                <a:solidFill>
                  <a:srgbClr val="FFFF00"/>
                </a:solidFill>
              </a:rPr>
              <a:t>W </a:t>
            </a:r>
            <a:r>
              <a:rPr lang="en-US" sz="4200" i="1" dirty="0" smtClean="0">
                <a:solidFill>
                  <a:srgbClr val="FFFF00"/>
                </a:solidFill>
              </a:rPr>
              <a:t>production </a:t>
            </a:r>
            <a:endParaRPr lang="en-US" sz="4200" i="1" dirty="0">
              <a:solidFill>
                <a:srgbClr val="FFFF00"/>
              </a:solidFill>
            </a:endParaRPr>
          </a:p>
        </p:txBody>
      </p:sp>
      <p:sp>
        <p:nvSpPr>
          <p:cNvPr id="1256458" name="Text Box 10"/>
          <p:cNvSpPr txBox="1">
            <a:spLocks noChangeArrowheads="1"/>
          </p:cNvSpPr>
          <p:nvPr/>
        </p:nvSpPr>
        <p:spPr bwMode="auto">
          <a:xfrm>
            <a:off x="5257800" y="3711476"/>
            <a:ext cx="379466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latin typeface="+mn-lt"/>
              </a:rPr>
              <a:t>Parity violation of </a:t>
            </a:r>
            <a:r>
              <a:rPr lang="en-US" dirty="0" smtClean="0">
                <a:latin typeface="+mn-lt"/>
              </a:rPr>
              <a:t>weak</a:t>
            </a:r>
            <a:endParaRPr lang="en-US" dirty="0">
              <a:latin typeface="+mn-lt"/>
            </a:endParaRPr>
          </a:p>
          <a:p>
            <a:pPr eaLnBrk="1" hangingPunct="1"/>
            <a:r>
              <a:rPr lang="en-US" dirty="0">
                <a:latin typeface="+mn-lt"/>
              </a:rPr>
              <a:t>interaction </a:t>
            </a:r>
            <a:r>
              <a:rPr lang="en-US" dirty="0" smtClean="0">
                <a:latin typeface="+mn-lt"/>
              </a:rPr>
              <a:t>+</a:t>
            </a:r>
            <a:endParaRPr lang="en-US" dirty="0">
              <a:latin typeface="+mn-lt"/>
            </a:endParaRPr>
          </a:p>
          <a:p>
            <a:pPr eaLnBrk="1" hangingPunct="1"/>
            <a:r>
              <a:rPr lang="en-US" dirty="0">
                <a:latin typeface="+mn-lt"/>
              </a:rPr>
              <a:t>control over 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proton spin </a:t>
            </a:r>
          </a:p>
          <a:p>
            <a:pPr eaLnBrk="1" hangingPunct="1"/>
            <a:r>
              <a:rPr lang="en-US" dirty="0">
                <a:latin typeface="+mn-lt"/>
              </a:rPr>
              <a:t>orientation gives access to </a:t>
            </a:r>
          </a:p>
          <a:p>
            <a:pPr eaLnBrk="1" hangingPunct="1"/>
            <a:r>
              <a:rPr lang="en-US" i="1" dirty="0">
                <a:latin typeface="+mn-lt"/>
              </a:rPr>
              <a:t>f</a:t>
            </a:r>
            <a:r>
              <a:rPr lang="en-US" i="1" dirty="0" smtClean="0">
                <a:latin typeface="+mn-lt"/>
              </a:rPr>
              <a:t>lavor</a:t>
            </a:r>
            <a:r>
              <a:rPr lang="en-US" dirty="0" smtClean="0">
                <a:latin typeface="+mn-lt"/>
              </a:rPr>
              <a:t>-spin </a:t>
            </a:r>
            <a:r>
              <a:rPr lang="en-US" dirty="0">
                <a:latin typeface="+mn-lt"/>
              </a:rPr>
              <a:t>structure </a:t>
            </a:r>
            <a:r>
              <a:rPr lang="en-US" dirty="0" smtClean="0">
                <a:latin typeface="+mn-lt"/>
              </a:rPr>
              <a:t>of proton</a:t>
            </a:r>
            <a:endParaRPr lang="en-US" dirty="0">
              <a:latin typeface="+mn-lt"/>
            </a:endParaRPr>
          </a:p>
        </p:txBody>
      </p:sp>
      <p:graphicFrame>
        <p:nvGraphicFramePr>
          <p:cNvPr id="1744900" name="Content Placeholder 7"/>
          <p:cNvGraphicFramePr>
            <a:graphicFrameLocks noChangeAspect="1"/>
          </p:cNvGraphicFramePr>
          <p:nvPr/>
        </p:nvGraphicFramePr>
        <p:xfrm>
          <a:off x="4800600" y="1417637"/>
          <a:ext cx="42449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29" name="Equation" r:id="rId6" imgW="2234880" imgH="457200" progId="Equation.3">
                  <p:embed/>
                </p:oleObj>
              </mc:Choice>
              <mc:Fallback>
                <p:oleObj name="Equation" r:id="rId6" imgW="2234880" imgH="457200" progId="Equation.3">
                  <p:embed/>
                  <p:pic>
                    <p:nvPicPr>
                      <p:cNvPr id="0" name="Content Placeholder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17637"/>
                        <a:ext cx="4244975" cy="868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901" name="Object 4"/>
          <p:cNvGraphicFramePr>
            <a:graphicFrameLocks noChangeAspect="1"/>
          </p:cNvGraphicFramePr>
          <p:nvPr/>
        </p:nvGraphicFramePr>
        <p:xfrm>
          <a:off x="4808538" y="2449513"/>
          <a:ext cx="42592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30" name="Equation" r:id="rId8" imgW="2222280" imgH="431640" progId="Equation.3">
                  <p:embed/>
                </p:oleObj>
              </mc:Choice>
              <mc:Fallback>
                <p:oleObj name="Equation" r:id="rId8" imgW="22222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2449513"/>
                        <a:ext cx="4259262" cy="827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5544" name="Picture 64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69319"/>
            <a:ext cx="4251861" cy="211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545" name="Picture 64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34" y="4800599"/>
            <a:ext cx="2575461" cy="143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546" name="Picture 6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588463" cy="143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62000" y="2209800"/>
            <a:ext cx="7416800" cy="267765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Flavor separation of the polarized sea quarks with </a:t>
            </a:r>
            <a:r>
              <a:rPr lang="en-US" sz="2800" b="1" i="1" dirty="0" smtClean="0">
                <a:solidFill>
                  <a:schemeClr val="tx1"/>
                </a:solidFill>
              </a:rPr>
              <a:t>no reliance on fragmentation functions, </a:t>
            </a:r>
            <a:r>
              <a:rPr lang="en-US" sz="2800" i="1" dirty="0" smtClean="0">
                <a:solidFill>
                  <a:schemeClr val="tx1"/>
                </a:solidFill>
              </a:rPr>
              <a:t>and at </a:t>
            </a:r>
            <a:r>
              <a:rPr lang="en-US" sz="2800" b="1" i="1" dirty="0" smtClean="0">
                <a:solidFill>
                  <a:schemeClr val="tx1"/>
                </a:solidFill>
              </a:rPr>
              <a:t>much higher scale </a:t>
            </a:r>
            <a:r>
              <a:rPr lang="en-US" sz="2800" i="1" dirty="0" smtClean="0">
                <a:solidFill>
                  <a:schemeClr val="tx1"/>
                </a:solidFill>
              </a:rPr>
              <a:t>than previous fixed-target experiments.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Complementary</a:t>
            </a:r>
            <a:r>
              <a:rPr lang="en-US" sz="2800" i="1" dirty="0" smtClean="0">
                <a:solidFill>
                  <a:schemeClr val="tx1"/>
                </a:solidFill>
              </a:rPr>
              <a:t> to semi-inclusive DIS measurements.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 cross section measurements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7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600700" cy="535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461658" y="2590800"/>
            <a:ext cx="274320" cy="3352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2643689" y="4003553"/>
            <a:ext cx="86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RHIC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data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16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parity-violating </a:t>
            </a:r>
            <a:br>
              <a:rPr lang="en-US" dirty="0" smtClean="0"/>
            </a:br>
            <a:r>
              <a:rPr lang="en-US" dirty="0" smtClean="0"/>
              <a:t>single-helicity asymmetries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4495800"/>
          </a:xfrm>
        </p:spPr>
        <p:txBody>
          <a:bodyPr/>
          <a:lstStyle/>
          <a:p>
            <a:r>
              <a:rPr lang="en-US" dirty="0" smtClean="0"/>
              <a:t>Improve constraints on light antiquark helicity distributions</a:t>
            </a:r>
          </a:p>
          <a:p>
            <a:pPr lvl="1"/>
            <a:r>
              <a:rPr lang="en-US" dirty="0" smtClean="0"/>
              <a:t>See talks by M. Stratmann, E. Nocera</a:t>
            </a:r>
          </a:p>
          <a:p>
            <a:r>
              <a:rPr lang="en-US" dirty="0" smtClean="0"/>
              <a:t>New preliminary PHENIX muon results extend rapidity range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6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3545"/>
            <a:ext cx="3876675" cy="491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34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990600" y="2057400"/>
            <a:ext cx="609600" cy="3505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733800" y="2057400"/>
            <a:ext cx="609600" cy="3505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758688"/>
              </p:ext>
            </p:extLst>
          </p:nvPr>
        </p:nvGraphicFramePr>
        <p:xfrm>
          <a:off x="4953000" y="5410200"/>
          <a:ext cx="3276600" cy="893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372" name="Equation" r:id="rId5" imgW="1536700" imgH="419100" progId="Equation.3">
                  <p:embed/>
                </p:oleObj>
              </mc:Choice>
              <mc:Fallback>
                <p:oleObj name="Equation" r:id="rId5" imgW="15367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10200"/>
                        <a:ext cx="3276600" cy="8936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650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Transverse </a:t>
            </a:r>
            <a:r>
              <a:rPr lang="en-US" sz="3600" dirty="0" smtClean="0"/>
              <a:t>single-spin </a:t>
            </a:r>
            <a:r>
              <a:rPr lang="en-US" sz="3600" dirty="0"/>
              <a:t>a</a:t>
            </a:r>
            <a:r>
              <a:rPr lang="en-US" sz="3600" dirty="0" smtClean="0"/>
              <a:t>symmetries</a:t>
            </a:r>
            <a:r>
              <a:rPr lang="en-US" sz="3600" dirty="0"/>
              <a:t>: </a:t>
            </a:r>
            <a:br>
              <a:rPr lang="en-US" sz="3600" dirty="0"/>
            </a:br>
            <a:r>
              <a:rPr lang="en-US" sz="3600" dirty="0"/>
              <a:t>From </a:t>
            </a:r>
            <a:r>
              <a:rPr lang="en-US" sz="3600" dirty="0" smtClean="0"/>
              <a:t>low </a:t>
            </a:r>
            <a:r>
              <a:rPr lang="en-US" sz="3600" dirty="0"/>
              <a:t>to h</a:t>
            </a:r>
            <a:r>
              <a:rPr lang="en-US" sz="3600" dirty="0" smtClean="0"/>
              <a:t>igh </a:t>
            </a:r>
            <a:r>
              <a:rPr lang="en-US" sz="3600" dirty="0"/>
              <a:t>e</a:t>
            </a:r>
            <a:r>
              <a:rPr lang="en-US" sz="3600" dirty="0" smtClean="0"/>
              <a:t>nergies!</a:t>
            </a:r>
            <a:endParaRPr lang="en-US" sz="3600" dirty="0"/>
          </a:p>
        </p:txBody>
      </p:sp>
      <p:sp>
        <p:nvSpPr>
          <p:cNvPr id="1352712" name="Text Box 8"/>
          <p:cNvSpPr txBox="1">
            <a:spLocks noChangeArrowheads="1"/>
          </p:cNvSpPr>
          <p:nvPr/>
        </p:nvSpPr>
        <p:spPr bwMode="auto">
          <a:xfrm>
            <a:off x="448548" y="1357086"/>
            <a:ext cx="17612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ANL </a:t>
            </a:r>
          </a:p>
          <a:p>
            <a:r>
              <a:rPr lang="en-US" altLang="ja-JP" dirty="0" smtClean="0"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 dirty="0">
                <a:ea typeface="ＭＳ Ｐゴシック" pitchFamily="34" charset="-128"/>
              </a:rPr>
              <a:t>s=4.9 </a:t>
            </a:r>
            <a:r>
              <a:rPr lang="en-US" altLang="ja-JP" dirty="0" err="1">
                <a:ea typeface="ＭＳ Ｐゴシック" pitchFamily="34" charset="-128"/>
              </a:rPr>
              <a:t>GeV</a:t>
            </a:r>
            <a:r>
              <a:rPr lang="en-US" dirty="0"/>
              <a:t> </a:t>
            </a:r>
          </a:p>
        </p:txBody>
      </p:sp>
      <p:graphicFrame>
        <p:nvGraphicFramePr>
          <p:cNvPr id="1352738" name="Object 3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66800" y="5334000"/>
          <a:ext cx="20574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728" name="Equation" r:id="rId4" imgW="977760" imgH="266400" progId="Equation.3">
                  <p:embed/>
                </p:oleObj>
              </mc:Choice>
              <mc:Fallback>
                <p:oleObj name="Equation" r:id="rId4" imgW="977760" imgH="26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0"/>
                        <a:ext cx="2057400" cy="561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2501-B949-4497-900A-85D7539E191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8923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14975"/>
            <a:ext cx="9144000" cy="269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2714685" y="1349883"/>
            <a:ext cx="1761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BNL </a:t>
            </a:r>
          </a:p>
          <a:p>
            <a:r>
              <a:rPr lang="en-US" altLang="ja-JP" dirty="0" smtClean="0"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 dirty="0" smtClean="0">
                <a:ea typeface="ＭＳ Ｐゴシック" pitchFamily="34" charset="-128"/>
              </a:rPr>
              <a:t>s=6.6 </a:t>
            </a:r>
            <a:r>
              <a:rPr lang="en-US" altLang="ja-JP" dirty="0" err="1" smtClean="0">
                <a:ea typeface="ＭＳ Ｐゴシック" pitchFamily="34" charset="-128"/>
              </a:rPr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66660" y="1295400"/>
            <a:ext cx="1915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FNAL </a:t>
            </a:r>
          </a:p>
          <a:p>
            <a:r>
              <a:rPr lang="en-US" altLang="ja-JP" dirty="0" smtClean="0"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 dirty="0" smtClean="0">
                <a:ea typeface="ＭＳ Ｐゴシック" pitchFamily="34" charset="-128"/>
              </a:rPr>
              <a:t>s=19.4 </a:t>
            </a:r>
            <a:r>
              <a:rPr lang="en-US" altLang="ja-JP" dirty="0" err="1" smtClean="0">
                <a:ea typeface="ＭＳ Ｐゴシック" pitchFamily="34" charset="-128"/>
              </a:rPr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45621" y="1302711"/>
            <a:ext cx="1915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RHIC </a:t>
            </a:r>
          </a:p>
          <a:p>
            <a:r>
              <a:rPr lang="en-US" altLang="ja-JP" dirty="0" smtClean="0"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 dirty="0" smtClean="0">
                <a:ea typeface="ＭＳ Ｐゴシック" pitchFamily="34" charset="-128"/>
              </a:rPr>
              <a:t>s=62.4 </a:t>
            </a:r>
            <a:r>
              <a:rPr lang="en-US" altLang="ja-JP" dirty="0" err="1" smtClean="0">
                <a:ea typeface="ＭＳ Ｐゴシック" pitchFamily="34" charset="-128"/>
              </a:rPr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4876800" y="4953000"/>
            <a:ext cx="3048000" cy="1566862"/>
            <a:chOff x="1680" y="3141"/>
            <a:chExt cx="1872" cy="864"/>
          </a:xfrm>
        </p:grpSpPr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1680" y="3189"/>
              <a:ext cx="187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9"/>
            <p:cNvGrpSpPr>
              <a:grpSpLocks/>
            </p:cNvGrpSpPr>
            <p:nvPr/>
          </p:nvGrpSpPr>
          <p:grpSpPr bwMode="auto">
            <a:xfrm>
              <a:off x="1776" y="3141"/>
              <a:ext cx="1579" cy="845"/>
              <a:chOff x="1776" y="2666"/>
              <a:chExt cx="2088" cy="1271"/>
            </a:xfrm>
          </p:grpSpPr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 flipV="1">
                <a:off x="1776" y="3024"/>
                <a:ext cx="1968" cy="528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" name="Group 11"/>
              <p:cNvGrpSpPr>
                <a:grpSpLocks/>
              </p:cNvGrpSpPr>
              <p:nvPr/>
            </p:nvGrpSpPr>
            <p:grpSpPr bwMode="auto">
              <a:xfrm>
                <a:off x="2352" y="3072"/>
                <a:ext cx="288" cy="480"/>
                <a:chOff x="4320" y="1488"/>
                <a:chExt cx="288" cy="480"/>
              </a:xfrm>
            </p:grpSpPr>
            <p:sp>
              <p:nvSpPr>
                <p:cNvPr id="32" name="AutoShape 12"/>
                <p:cNvSpPr>
                  <a:spLocks noChangeArrowheads="1"/>
                </p:cNvSpPr>
                <p:nvPr/>
              </p:nvSpPr>
              <p:spPr bwMode="auto">
                <a:xfrm>
                  <a:off x="4416" y="1488"/>
                  <a:ext cx="86" cy="480"/>
                </a:xfrm>
                <a:prstGeom prst="upArrow">
                  <a:avLst>
                    <a:gd name="adj1" fmla="val 50000"/>
                    <a:gd name="adj2" fmla="val 139535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0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0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1632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3300"/>
                    </a:gs>
                  </a:gsLst>
                  <a:lin ang="2700000" scaled="1"/>
                </a:gradFill>
                <a:ln w="9525">
                  <a:solidFill>
                    <a:srgbClr val="00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Oval 14"/>
              <p:cNvSpPr>
                <a:spLocks noChangeAspect="1" noChangeArrowheads="1"/>
              </p:cNvSpPr>
              <p:nvPr/>
            </p:nvSpPr>
            <p:spPr bwMode="auto">
              <a:xfrm>
                <a:off x="3120" y="302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3300"/>
                  </a:gs>
                </a:gsLst>
                <a:lin ang="2700000" scaled="1"/>
              </a:gra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2736" y="3120"/>
                <a:ext cx="288" cy="2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16"/>
              <p:cNvSpPr>
                <a:spLocks noChangeShapeType="1"/>
              </p:cNvSpPr>
              <p:nvPr/>
            </p:nvSpPr>
            <p:spPr bwMode="auto">
              <a:xfrm flipV="1">
                <a:off x="2880" y="2928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7"/>
              <p:cNvSpPr>
                <a:spLocks noChangeShapeType="1"/>
              </p:cNvSpPr>
              <p:nvPr/>
            </p:nvSpPr>
            <p:spPr bwMode="auto">
              <a:xfrm>
                <a:off x="2976" y="3360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 Box 18"/>
              <p:cNvSpPr txBox="1">
                <a:spLocks noChangeArrowheads="1"/>
              </p:cNvSpPr>
              <p:nvPr/>
            </p:nvSpPr>
            <p:spPr bwMode="auto">
              <a:xfrm>
                <a:off x="2823" y="2666"/>
                <a:ext cx="589" cy="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ja-JP" sz="3200">
                    <a:solidFill>
                      <a:srgbClr val="FF3399"/>
                    </a:solidFill>
                    <a:ea typeface="ＭＳ Ｐゴシック" pitchFamily="34" charset="-128"/>
                  </a:rPr>
                  <a:t>left</a:t>
                </a:r>
              </a:p>
            </p:txBody>
          </p:sp>
          <p:sp>
            <p:nvSpPr>
              <p:cNvPr id="31" name="Text Box 19"/>
              <p:cNvSpPr txBox="1">
                <a:spLocks noChangeArrowheads="1"/>
              </p:cNvSpPr>
              <p:nvPr/>
            </p:nvSpPr>
            <p:spPr bwMode="auto">
              <a:xfrm>
                <a:off x="3073" y="3457"/>
                <a:ext cx="791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ja-JP" sz="3200">
                    <a:solidFill>
                      <a:srgbClr val="FF3399"/>
                    </a:solidFill>
                    <a:ea typeface="ＭＳ Ｐゴシック" pitchFamily="34" charset="-128"/>
                  </a:rPr>
                  <a:t>right</a:t>
                </a:r>
              </a:p>
            </p:txBody>
          </p:sp>
        </p:grpSp>
      </p:grpSp>
      <p:pic>
        <p:nvPicPr>
          <p:cNvPr id="36" name="Picture 8" descr="BRAHMS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762000"/>
            <a:ext cx="990600" cy="530058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 bwMode="auto">
          <a:xfrm>
            <a:off x="6858000" y="2057400"/>
            <a:ext cx="2286000" cy="304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76413" y="1752600"/>
            <a:ext cx="5591175" cy="4095750"/>
            <a:chOff x="1776413" y="1362075"/>
            <a:chExt cx="5591175" cy="4095750"/>
          </a:xfrm>
        </p:grpSpPr>
        <p:pic>
          <p:nvPicPr>
            <p:cNvPr id="1892485" name="Picture 1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413" y="1362075"/>
              <a:ext cx="5591175" cy="409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558809" y="3332424"/>
              <a:ext cx="20730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tx1"/>
                  </a:solidFill>
                </a:rPr>
                <a:t>PRD90, 012006 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</a:rPr>
                <a:t>(2014)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67000" y="1600200"/>
              <a:ext cx="56938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p</a:t>
              </a:r>
              <a:r>
                <a:rPr lang="en-US" sz="3400" baseline="30000" dirty="0" smtClean="0">
                  <a:solidFill>
                    <a:schemeClr val="tx1"/>
                  </a:solidFill>
                </a:rPr>
                <a:t>0</a:t>
              </a:r>
              <a:endParaRPr lang="en-US" sz="3400" baseline="30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Effects persist up to transverse momenta of </a:t>
            </a:r>
            <a:r>
              <a:rPr lang="en-US" sz="4200" dirty="0" smtClean="0"/>
              <a:t>7(!) </a:t>
            </a:r>
            <a:r>
              <a:rPr lang="en-US" sz="4200" dirty="0" smtClean="0"/>
              <a:t>GeV/c at √s=500 </a:t>
            </a:r>
            <a:r>
              <a:rPr lang="en-US" sz="4200" dirty="0" smtClean="0"/>
              <a:t>GeV</a:t>
            </a:r>
            <a:endParaRPr lang="en-US" sz="4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828800"/>
            <a:ext cx="3200400" cy="4495800"/>
          </a:xfrm>
        </p:spPr>
        <p:txBody>
          <a:bodyPr/>
          <a:lstStyle/>
          <a:p>
            <a:r>
              <a:rPr lang="en-US" sz="2300" dirty="0" smtClean="0"/>
              <a:t>Can try to interpret these non-perturbative effects within the framework of perturbative QCD.  </a:t>
            </a:r>
          </a:p>
          <a:p>
            <a:r>
              <a:rPr lang="en-US" sz="2300" dirty="0" smtClean="0"/>
              <a:t>Haven’t yet disentangled all the possible contributing effects to the (messy) process of </a:t>
            </a:r>
            <a:r>
              <a:rPr lang="en-US" sz="2300" dirty="0" err="1" smtClean="0"/>
              <a:t>p+p</a:t>
            </a:r>
            <a:r>
              <a:rPr lang="en-US" sz="2300" dirty="0" smtClean="0"/>
              <a:t> to pions</a:t>
            </a:r>
            <a:endParaRPr lang="en-US" sz="23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2501-B949-4497-900A-85D7539E191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99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00200"/>
            <a:ext cx="56007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2590800"/>
            <a:ext cx="638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sz="4000" baseline="30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066800" y="4524828"/>
            <a:ext cx="434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34629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eta A</a:t>
            </a:r>
            <a:r>
              <a:rPr lang="en-US" baseline="-25000" dirty="0" smtClean="0"/>
              <a:t>N</a:t>
            </a:r>
            <a:r>
              <a:rPr lang="en-US" dirty="0" smtClean="0"/>
              <a:t> from PHENIX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2501-B949-4497-900A-85D7539E191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8334" y="914400"/>
            <a:ext cx="306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PRD90, 072008 (2014)</a:t>
            </a:r>
            <a:endParaRPr lang="en-US" dirty="0"/>
          </a:p>
        </p:txBody>
      </p:sp>
      <p:pic>
        <p:nvPicPr>
          <p:cNvPr id="2052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0" y="1423690"/>
            <a:ext cx="860436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4448" y="4191000"/>
            <a:ext cx="759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Large 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 A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  <a:r>
              <a:rPr lang="en-US" dirty="0" smtClean="0"/>
              <a:t>observed by STAR and PHENIX (and E704), </a:t>
            </a:r>
            <a:r>
              <a:rPr lang="en-US" dirty="0" smtClean="0"/>
              <a:t>similar in magnitude to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Expect </a:t>
            </a:r>
            <a:r>
              <a:rPr lang="en-US" dirty="0" smtClean="0"/>
              <a:t>to </a:t>
            </a:r>
            <a:r>
              <a:rPr lang="en-US" dirty="0" smtClean="0"/>
              <a:t>measure forward </a:t>
            </a:r>
            <a:r>
              <a:rPr lang="en-US" i="1" dirty="0" smtClean="0"/>
              <a:t>direct photons </a:t>
            </a:r>
            <a:r>
              <a:rPr lang="en-US" dirty="0" smtClean="0"/>
              <a:t>from </a:t>
            </a:r>
            <a:r>
              <a:rPr lang="en-US" dirty="0"/>
              <a:t>2015 data for </a:t>
            </a:r>
            <a:r>
              <a:rPr lang="en-US" dirty="0" err="1"/>
              <a:t>p+p</a:t>
            </a:r>
            <a:r>
              <a:rPr lang="en-US" dirty="0"/>
              <a:t>, </a:t>
            </a:r>
            <a:r>
              <a:rPr lang="en-US" dirty="0" err="1"/>
              <a:t>p+A</a:t>
            </a:r>
            <a:r>
              <a:rPr lang="en-US" dirty="0"/>
              <a:t> with transverse proton </a:t>
            </a:r>
            <a:r>
              <a:rPr lang="en-US" dirty="0" smtClean="0"/>
              <a:t>polarization—minimal sensitivity to final-state effects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PHENIX MPC-EX forward </a:t>
            </a:r>
            <a:r>
              <a:rPr lang="en-US" dirty="0" err="1" smtClean="0"/>
              <a:t>preshower</a:t>
            </a:r>
            <a:r>
              <a:rPr lang="en-US" dirty="0" smtClean="0"/>
              <a:t> upgrade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06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single-spin asymmetry in </a:t>
            </a:r>
            <a:r>
              <a:rPr lang="en-US" dirty="0" err="1" smtClean="0"/>
              <a:t>dihadron</a:t>
            </a:r>
            <a:r>
              <a:rPr lang="en-US" dirty="0" smtClean="0"/>
              <a:t> production from STAR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715000" y="1600200"/>
            <a:ext cx="3200400" cy="4495800"/>
          </a:xfrm>
        </p:spPr>
        <p:txBody>
          <a:bodyPr/>
          <a:lstStyle/>
          <a:p>
            <a:r>
              <a:rPr lang="en-US" sz="2200" dirty="0" smtClean="0"/>
              <a:t>Nonzero result observed in 200 GeV</a:t>
            </a:r>
          </a:p>
          <a:p>
            <a:r>
              <a:rPr lang="en-US" sz="2200" dirty="0" smtClean="0"/>
              <a:t>Collinear process—should be cleanly sensitive to transversity </a:t>
            </a:r>
            <a:r>
              <a:rPr lang="en-US" sz="2200" dirty="0" smtClean="0"/>
              <a:t>times </a:t>
            </a:r>
            <a:r>
              <a:rPr lang="en-US" sz="2200" dirty="0" err="1" smtClean="0"/>
              <a:t>dihadron</a:t>
            </a:r>
            <a:r>
              <a:rPr lang="en-US" sz="2200" dirty="0" smtClean="0"/>
              <a:t> interference FF</a:t>
            </a:r>
          </a:p>
          <a:p>
            <a:r>
              <a:rPr lang="en-US" sz="2200" dirty="0" smtClean="0"/>
              <a:t>Recent results from 500 GeV—also </a:t>
            </a:r>
            <a:r>
              <a:rPr lang="en-US" sz="2200" dirty="0" smtClean="0"/>
              <a:t>nonzero, and larger for larger pair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T</a:t>
            </a:r>
            <a:r>
              <a:rPr lang="en-US" sz="2200" dirty="0" smtClean="0"/>
              <a:t> and larger pseudorapidity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2501-B949-4497-900A-85D7539E191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13079" y="3352800"/>
            <a:ext cx="355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Bacchetta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Courtoy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Radici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JHEP 1303, 119 (2013)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8766" y="1619363"/>
            <a:ext cx="5466234" cy="4324238"/>
            <a:chOff x="2743200" y="1619363"/>
            <a:chExt cx="5695950" cy="4552950"/>
          </a:xfrm>
        </p:grpSpPr>
        <p:pic>
          <p:nvPicPr>
            <p:cNvPr id="205312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619363"/>
              <a:ext cx="5695950" cy="455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4876800" y="1676400"/>
              <a:ext cx="3429000" cy="2477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2053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3" y="1600200"/>
            <a:ext cx="5587027" cy="43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399434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77656" y="3200400"/>
            <a:ext cx="1981201" cy="162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Kinematic coverage overlaps HERMES, COMPASS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32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Modified universality</a:t>
            </a:r>
            <a:r>
              <a:rPr lang="en-US" sz="3200" dirty="0" smtClean="0"/>
              <a:t> of T-odd </a:t>
            </a:r>
            <a:br>
              <a:rPr lang="en-US" sz="3200" dirty="0" smtClean="0"/>
            </a:br>
            <a:r>
              <a:rPr lang="en-US" sz="3200" dirty="0" smtClean="0"/>
              <a:t>transverse-momentum-dependent distributions: </a:t>
            </a:r>
            <a:br>
              <a:rPr lang="en-US" sz="3200" dirty="0" smtClean="0"/>
            </a:br>
            <a:r>
              <a:rPr lang="en-US" sz="3200" dirty="0" smtClean="0"/>
              <a:t>Color in action!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 dirty="0"/>
          </a:p>
        </p:txBody>
      </p:sp>
      <p:sp>
        <p:nvSpPr>
          <p:cNvPr id="1563652" name="Text Box 4"/>
          <p:cNvSpPr txBox="1">
            <a:spLocks noChangeArrowheads="1"/>
          </p:cNvSpPr>
          <p:nvPr/>
        </p:nvSpPr>
        <p:spPr bwMode="auto">
          <a:xfrm>
            <a:off x="228600" y="1528971"/>
            <a:ext cx="4227512" cy="106182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FFFFCC"/>
                </a:solidFill>
                <a:latin typeface="Times" charset="0"/>
              </a:rPr>
              <a:t>Deep-inelastic lepton-nucleon scattering: </a:t>
            </a:r>
          </a:p>
          <a:p>
            <a:pPr algn="ctr"/>
            <a:r>
              <a:rPr lang="en-US" sz="2100" b="1" dirty="0" smtClean="0">
                <a:solidFill>
                  <a:srgbClr val="FFFFCC"/>
                </a:solidFill>
                <a:latin typeface="Times" charset="0"/>
              </a:rPr>
              <a:t>Attractive final-state interactions</a:t>
            </a:r>
            <a:endParaRPr lang="en-US" sz="2100" b="1" dirty="0">
              <a:solidFill>
                <a:srgbClr val="FFFFCC"/>
              </a:solidFill>
              <a:latin typeface="Times" charset="0"/>
            </a:endParaRPr>
          </a:p>
        </p:txBody>
      </p:sp>
      <p:sp>
        <p:nvSpPr>
          <p:cNvPr id="1563653" name="Text Box 5"/>
          <p:cNvSpPr txBox="1">
            <a:spLocks noChangeArrowheads="1"/>
          </p:cNvSpPr>
          <p:nvPr/>
        </p:nvSpPr>
        <p:spPr bwMode="auto">
          <a:xfrm>
            <a:off x="4691742" y="1528971"/>
            <a:ext cx="4223658" cy="106182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FFFFCC"/>
                </a:solidFill>
                <a:latin typeface="Times" charset="0"/>
              </a:rPr>
              <a:t>Q</a:t>
            </a:r>
            <a:r>
              <a:rPr lang="en-US" sz="2100" b="1" dirty="0" smtClean="0">
                <a:solidFill>
                  <a:srgbClr val="FFFFCC"/>
                </a:solidFill>
                <a:latin typeface="Times" charset="0"/>
              </a:rPr>
              <a:t>uark-antiquark annihilation to leptons: </a:t>
            </a:r>
          </a:p>
          <a:p>
            <a:pPr algn="ctr"/>
            <a:r>
              <a:rPr lang="en-US" sz="2100" b="1" dirty="0" smtClean="0">
                <a:solidFill>
                  <a:srgbClr val="FFFFCC"/>
                </a:solidFill>
                <a:latin typeface="Times" charset="0"/>
              </a:rPr>
              <a:t>Repulsive initial-state interactions</a:t>
            </a:r>
            <a:endParaRPr lang="en-US" sz="2100" b="1" dirty="0">
              <a:solidFill>
                <a:srgbClr val="FFFFCC"/>
              </a:solidFill>
              <a:latin typeface="Times" charset="0"/>
            </a:endParaRPr>
          </a:p>
        </p:txBody>
      </p:sp>
      <p:sp>
        <p:nvSpPr>
          <p:cNvPr id="1563665" name="Text Box 17"/>
          <p:cNvSpPr txBox="1">
            <a:spLocks noChangeArrowheads="1"/>
          </p:cNvSpPr>
          <p:nvPr/>
        </p:nvSpPr>
        <p:spPr bwMode="auto">
          <a:xfrm>
            <a:off x="687388" y="5029200"/>
            <a:ext cx="8151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FFCC"/>
                </a:solidFill>
                <a:latin typeface="Times" charset="0"/>
              </a:rPr>
              <a:t>As a </a:t>
            </a:r>
            <a:r>
              <a:rPr lang="en-US" sz="2400" b="1" dirty="0" smtClean="0">
                <a:solidFill>
                  <a:srgbClr val="FFFFCC"/>
                </a:solidFill>
                <a:latin typeface="Times" charset="0"/>
              </a:rPr>
              <a:t>result, get </a:t>
            </a:r>
            <a:r>
              <a:rPr lang="en-US" sz="2400" b="1" i="1" dirty="0" smtClean="0">
                <a:solidFill>
                  <a:srgbClr val="FFFFCC"/>
                </a:solidFill>
                <a:latin typeface="Times" charset="0"/>
              </a:rPr>
              <a:t>opposite sign</a:t>
            </a:r>
            <a:r>
              <a:rPr lang="en-US" sz="2400" b="1" dirty="0" smtClean="0">
                <a:solidFill>
                  <a:srgbClr val="FFFFCC"/>
                </a:solidFill>
                <a:latin typeface="Times" charset="0"/>
              </a:rPr>
              <a:t> for the Sivers transverse-momentum-dependent pdf when measure in semi-inclusive DIS versus </a:t>
            </a:r>
            <a:r>
              <a:rPr lang="en-US" sz="2400" b="1" dirty="0" err="1" smtClean="0">
                <a:solidFill>
                  <a:srgbClr val="FFFFCC"/>
                </a:solidFill>
                <a:latin typeface="Times" charset="0"/>
              </a:rPr>
              <a:t>Drell</a:t>
            </a:r>
            <a:r>
              <a:rPr lang="en-US" sz="2400" b="1" dirty="0" smtClean="0">
                <a:solidFill>
                  <a:srgbClr val="FFFFCC"/>
                </a:solidFill>
                <a:latin typeface="Times" charset="0"/>
              </a:rPr>
              <a:t>-Yan: </a:t>
            </a:r>
            <a:r>
              <a:rPr lang="en-US" sz="2400" b="1" i="1" dirty="0" smtClean="0">
                <a:solidFill>
                  <a:srgbClr val="FFFFCC"/>
                </a:solidFill>
                <a:latin typeface="Times" charset="0"/>
              </a:rPr>
              <a:t>process-dependent</a:t>
            </a:r>
            <a:r>
              <a:rPr lang="en-US" sz="2400" b="1" dirty="0" smtClean="0">
                <a:solidFill>
                  <a:srgbClr val="FFFFCC"/>
                </a:solidFill>
                <a:latin typeface="Times" charset="0"/>
              </a:rPr>
              <a:t> pdf!  </a:t>
            </a:r>
            <a:r>
              <a:rPr lang="en-US" sz="2000" b="1" dirty="0" smtClean="0">
                <a:solidFill>
                  <a:srgbClr val="FFFFCC"/>
                </a:solidFill>
                <a:latin typeface="Times" charset="0"/>
              </a:rPr>
              <a:t>(Collins 2002)</a:t>
            </a:r>
            <a:endParaRPr lang="en-US" sz="2000" b="1" dirty="0">
              <a:solidFill>
                <a:srgbClr val="FFFFCC"/>
              </a:solidFill>
              <a:latin typeface="Times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304800" y="4955738"/>
            <a:ext cx="8458200" cy="12926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Still waiting for a polarized quark-antiquark annihilation measurement to compare to existing lepton-nucleon scattering measurements . . 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686503"/>
            <a:ext cx="2743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693647"/>
            <a:ext cx="2743200" cy="20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Up-Down Arrow 23"/>
          <p:cNvSpPr/>
          <p:nvPr/>
        </p:nvSpPr>
        <p:spPr bwMode="auto">
          <a:xfrm rot="960000">
            <a:off x="3319464" y="3822994"/>
            <a:ext cx="182880" cy="64008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Up-Down Arrow 24"/>
          <p:cNvSpPr/>
          <p:nvPr/>
        </p:nvSpPr>
        <p:spPr bwMode="auto">
          <a:xfrm rot="-420000">
            <a:off x="6089705" y="3299733"/>
            <a:ext cx="182880" cy="128016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Relativistic Heavy Ion Collider</a:t>
            </a:r>
            <a:br>
              <a:rPr lang="en-US" dirty="0" smtClean="0"/>
            </a:br>
            <a:r>
              <a:rPr lang="en-US" dirty="0" smtClean="0"/>
              <a:t>at Brookhaven National 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collider-based </a:t>
            </a:r>
            <a:r>
              <a:rPr lang="en-US" dirty="0" smtClean="0"/>
              <a:t>program, but not designed to be at the energy (or intensity) frontier.  More closely analogous to many areas of condensed matter research—create a system and study its properties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systems are we studying?  </a:t>
            </a:r>
          </a:p>
          <a:p>
            <a:pPr lvl="1"/>
            <a:r>
              <a:rPr lang="en-US" dirty="0" smtClean="0"/>
              <a:t>“Simple” QCD bound states—the proton is the simplest stable bound state in QCD (and conveniently, nature has already created it for us!)</a:t>
            </a:r>
          </a:p>
          <a:p>
            <a:pPr lvl="1"/>
            <a:r>
              <a:rPr lang="en-US" dirty="0" smtClean="0"/>
              <a:t>Collections of QCD bound states (nuclei, also available out of the box!)</a:t>
            </a:r>
          </a:p>
          <a:p>
            <a:pPr lvl="1"/>
            <a:r>
              <a:rPr lang="en-US" dirty="0" smtClean="0"/>
              <a:t>QCD </a:t>
            </a:r>
            <a:r>
              <a:rPr lang="en-US" dirty="0" err="1" smtClean="0"/>
              <a:t>deconfined</a:t>
            </a:r>
            <a:r>
              <a:rPr lang="en-US" dirty="0" smtClean="0"/>
              <a:t>! (quark-gluon plasma, some assembly required!)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6579" y="2971800"/>
            <a:ext cx="1049829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976184"/>
            <a:ext cx="855022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674" y="2977562"/>
            <a:ext cx="131988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38200" y="3886200"/>
            <a:ext cx="7315200" cy="2092881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Understand more complex QCD systems within </a:t>
            </a:r>
          </a:p>
          <a:p>
            <a:pPr algn="ctr"/>
            <a:r>
              <a:rPr lang="en-US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context of simpler ones </a:t>
            </a:r>
          </a:p>
          <a:p>
            <a:pPr algn="ctr">
              <a:buFont typeface="Wingdings" pitchFamily="2" charset="2"/>
              <a:buChar char="à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RHIC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designed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from the start as a single facility capable of nucleus-nucleus, proton-nucleus, and proton-proton collisions </a:t>
            </a:r>
          </a:p>
        </p:txBody>
      </p:sp>
    </p:spTree>
    <p:extLst>
      <p:ext uri="{BB962C8B-B14F-4D97-AF65-F5344CB8AC3E}">
        <p14:creationId xmlns:p14="http://schemas.microsoft.com/office/powerpoint/2010/main" val="175447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Probing modified universality </a:t>
            </a:r>
            <a:br>
              <a:rPr lang="en-US" sz="4200" dirty="0" smtClean="0"/>
            </a:br>
            <a:r>
              <a:rPr lang="en-US" sz="4200" dirty="0" smtClean="0"/>
              <a:t>via W </a:t>
            </a:r>
            <a:r>
              <a:rPr lang="en-US" sz="4200" dirty="0" smtClean="0"/>
              <a:t>production at RHIC</a:t>
            </a:r>
            <a:endParaRPr lang="en-US" sz="4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72532" y="1828800"/>
            <a:ext cx="3842868" cy="4495800"/>
          </a:xfrm>
        </p:spPr>
        <p:txBody>
          <a:bodyPr/>
          <a:lstStyle/>
          <a:p>
            <a:r>
              <a:rPr lang="en-US" dirty="0" smtClean="0"/>
              <a:t>Possible long 510 GeV run in 2016</a:t>
            </a:r>
          </a:p>
          <a:p>
            <a:pPr lvl="1"/>
            <a:r>
              <a:rPr lang="en-US" dirty="0" smtClean="0"/>
              <a:t>Could measure W A</a:t>
            </a:r>
            <a:r>
              <a:rPr lang="en-US" baseline="-25000" dirty="0" smtClean="0"/>
              <a:t>N</a:t>
            </a:r>
            <a:r>
              <a:rPr lang="en-US" dirty="0" smtClean="0"/>
              <a:t> with uncertainty ~0.06 at STAR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36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453913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960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313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Modified universality requires full QCD:</a:t>
            </a:r>
            <a:br>
              <a:rPr lang="en-US" sz="3600" dirty="0" smtClean="0"/>
            </a:br>
            <a:r>
              <a:rPr lang="en-US" sz="3600" dirty="0"/>
              <a:t>G</a:t>
            </a:r>
            <a:r>
              <a:rPr lang="en-US" sz="3600" dirty="0" smtClean="0"/>
              <a:t>auge-invariant quantum field theory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6172200" cy="443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03096" y="2583359"/>
            <a:ext cx="1683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CC"/>
                </a:solidFill>
              </a:rPr>
              <a:t>F</a:t>
            </a:r>
            <a:r>
              <a:rPr lang="en-US" sz="2200" dirty="0" smtClean="0">
                <a:solidFill>
                  <a:srgbClr val="FFFFCC"/>
                </a:solidFill>
              </a:rPr>
              <a:t>rom M. </a:t>
            </a:r>
            <a:r>
              <a:rPr lang="en-US" sz="2200" dirty="0" err="1" smtClean="0">
                <a:solidFill>
                  <a:srgbClr val="FFFFCC"/>
                </a:solidFill>
              </a:rPr>
              <a:t>Anselmino</a:t>
            </a:r>
            <a:r>
              <a:rPr lang="en-US" sz="2200" dirty="0" smtClean="0">
                <a:solidFill>
                  <a:srgbClr val="FFFFCC"/>
                </a:solidFill>
              </a:rPr>
              <a:t>, Transversity 2014</a:t>
            </a:r>
            <a:endParaRPr lang="en-US" sz="2200" dirty="0">
              <a:solidFill>
                <a:srgbClr val="FFFFCC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3975"/>
            <a:ext cx="68103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5496" y="1371600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Collins, 1993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89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Physical consequences of a </a:t>
            </a:r>
            <a:br>
              <a:rPr lang="en-US" sz="3400" dirty="0" smtClean="0"/>
            </a:br>
            <a:r>
              <a:rPr lang="en-US" sz="3400" dirty="0" smtClean="0"/>
              <a:t>gauge-invariant quantum theory: </a:t>
            </a:r>
            <a:br>
              <a:rPr lang="en-US" sz="3400" dirty="0" smtClean="0"/>
            </a:br>
            <a:r>
              <a:rPr lang="en-US" sz="3400" dirty="0" err="1" smtClean="0"/>
              <a:t>Aharonov-Bohm</a:t>
            </a:r>
            <a:r>
              <a:rPr lang="en-US" sz="3400" dirty="0" smtClean="0"/>
              <a:t> (1959)</a:t>
            </a:r>
            <a:endParaRPr lang="en-US" sz="3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447800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i="1" dirty="0" smtClean="0">
                <a:solidFill>
                  <a:srgbClr val="FFFFCC"/>
                </a:solidFill>
                <a:latin typeface="Calibri" panose="020F0502020204030204" pitchFamily="34" charset="0"/>
              </a:rPr>
              <a:t>Wikipedia</a:t>
            </a:r>
            <a:r>
              <a:rPr lang="en-US" sz="2200" dirty="0" smtClean="0">
                <a:solidFill>
                  <a:srgbClr val="FFFFCC"/>
                </a:solidFill>
                <a:latin typeface="Calibri" panose="020F0502020204030204" pitchFamily="34" charset="0"/>
              </a:rPr>
              <a:t>: </a:t>
            </a:r>
          </a:p>
          <a:p>
            <a:pPr algn="l"/>
            <a:r>
              <a:rPr lang="en-US" sz="2200" dirty="0" smtClean="0">
                <a:solidFill>
                  <a:srgbClr val="FFFFCC"/>
                </a:solidFill>
                <a:latin typeface="Calibri" panose="020F0502020204030204" pitchFamily="34" charset="0"/>
              </a:rPr>
              <a:t>“The </a:t>
            </a:r>
            <a:r>
              <a:rPr lang="en-US" sz="2200" dirty="0" err="1">
                <a:solidFill>
                  <a:srgbClr val="FFFFCC"/>
                </a:solidFill>
                <a:latin typeface="Calibri" panose="020F0502020204030204" pitchFamily="34" charset="0"/>
              </a:rPr>
              <a:t>Aharonov</a:t>
            </a:r>
            <a:r>
              <a:rPr lang="en-US" sz="2200" dirty="0">
                <a:solidFill>
                  <a:srgbClr val="FFFFCC"/>
                </a:solidFill>
                <a:latin typeface="Calibri" panose="020F0502020204030204" pitchFamily="34" charset="0"/>
              </a:rPr>
              <a:t>–</a:t>
            </a:r>
            <a:r>
              <a:rPr lang="en-US" sz="2200" dirty="0" err="1">
                <a:solidFill>
                  <a:srgbClr val="FFFFCC"/>
                </a:solidFill>
                <a:latin typeface="Calibri" panose="020F0502020204030204" pitchFamily="34" charset="0"/>
              </a:rPr>
              <a:t>Bohm</a:t>
            </a:r>
            <a:r>
              <a:rPr lang="en-US" sz="2200" dirty="0">
                <a:solidFill>
                  <a:srgbClr val="FFFFCC"/>
                </a:solidFill>
                <a:latin typeface="Calibri" panose="020F0502020204030204" pitchFamily="34" charset="0"/>
              </a:rPr>
              <a:t> effect is important conceptually because it bears on three issues apparent in the recasting of (Maxwell's) classical electromagnetic theory as a gauge theory, which before the advent of quantum mechanics could be argued to be a mathematical reformulation with no physical consequences. The </a:t>
            </a:r>
            <a:r>
              <a:rPr lang="en-US" sz="2200" dirty="0" err="1">
                <a:solidFill>
                  <a:srgbClr val="FFFFCC"/>
                </a:solidFill>
                <a:latin typeface="Calibri" panose="020F0502020204030204" pitchFamily="34" charset="0"/>
              </a:rPr>
              <a:t>Aharonov</a:t>
            </a:r>
            <a:r>
              <a:rPr lang="en-US" sz="2200" dirty="0">
                <a:solidFill>
                  <a:srgbClr val="FFFFCC"/>
                </a:solidFill>
                <a:latin typeface="Calibri" panose="020F0502020204030204" pitchFamily="34" charset="0"/>
              </a:rPr>
              <a:t>–</a:t>
            </a:r>
            <a:r>
              <a:rPr lang="en-US" sz="2200" dirty="0" err="1">
                <a:solidFill>
                  <a:srgbClr val="FFFFCC"/>
                </a:solidFill>
                <a:latin typeface="Calibri" panose="020F0502020204030204" pitchFamily="34" charset="0"/>
              </a:rPr>
              <a:t>Bohm</a:t>
            </a:r>
            <a:r>
              <a:rPr lang="en-US" sz="2200" dirty="0">
                <a:solidFill>
                  <a:srgbClr val="FFFFCC"/>
                </a:solidFill>
                <a:latin typeface="Calibri" panose="020F0502020204030204" pitchFamily="34" charset="0"/>
              </a:rPr>
              <a:t> thought experiments and their experimental realization imply that the issues were not just philosophical</a:t>
            </a:r>
            <a:r>
              <a:rPr lang="en-US" sz="2200" dirty="0" smtClean="0">
                <a:solidFill>
                  <a:srgbClr val="FFFFCC"/>
                </a:solidFill>
                <a:latin typeface="Calibri" panose="020F0502020204030204" pitchFamily="34" charset="0"/>
              </a:rPr>
              <a:t>.</a:t>
            </a:r>
          </a:p>
          <a:p>
            <a:pPr algn="l"/>
            <a:endParaRPr lang="en-US" sz="2200" dirty="0">
              <a:solidFill>
                <a:srgbClr val="FFFFCC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200" dirty="0">
                <a:solidFill>
                  <a:srgbClr val="FFFFCC"/>
                </a:solidFill>
                <a:latin typeface="Calibri" panose="020F0502020204030204" pitchFamily="34" charset="0"/>
              </a:rPr>
              <a:t>The three issues are: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CC"/>
                </a:solidFill>
                <a:latin typeface="Calibri" panose="020F0502020204030204" pitchFamily="34" charset="0"/>
              </a:rPr>
              <a:t>whether potentials are "physical" or just a convenient tool for calculating force fields;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CC"/>
                </a:solidFill>
                <a:latin typeface="Calibri" panose="020F0502020204030204" pitchFamily="34" charset="0"/>
              </a:rPr>
              <a:t>whether action principles are fundamental;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CC"/>
                </a:solidFill>
                <a:latin typeface="Calibri" panose="020F0502020204030204" pitchFamily="34" charset="0"/>
              </a:rPr>
              <a:t>the principle of locality</a:t>
            </a:r>
            <a:r>
              <a:rPr lang="en-US" sz="2200" dirty="0" smtClean="0">
                <a:solidFill>
                  <a:srgbClr val="FFFFCC"/>
                </a:solidFill>
                <a:latin typeface="Calibri" panose="020F0502020204030204" pitchFamily="34" charset="0"/>
              </a:rPr>
              <a:t>.”</a:t>
            </a:r>
            <a:endParaRPr lang="en-US" sz="2200" dirty="0">
              <a:solidFill>
                <a:srgbClr val="FFFF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1981200"/>
            <a:ext cx="7391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FFCC"/>
                </a:solidFill>
              </a:rPr>
              <a:t>Physics Today, September 2009 </a:t>
            </a:r>
            <a:r>
              <a:rPr lang="en-US" sz="2000" b="1" dirty="0" smtClean="0">
                <a:solidFill>
                  <a:srgbClr val="FFFFCC"/>
                </a:solidFill>
              </a:rPr>
              <a:t>: </a:t>
            </a:r>
          </a:p>
          <a:p>
            <a:pPr algn="l"/>
            <a:r>
              <a:rPr lang="en-US" sz="2000" b="1" dirty="0" smtClean="0">
                <a:solidFill>
                  <a:srgbClr val="FFFFCC"/>
                </a:solidFill>
              </a:rPr>
              <a:t>The </a:t>
            </a:r>
            <a:r>
              <a:rPr lang="en-US" sz="2000" b="1" dirty="0" err="1">
                <a:solidFill>
                  <a:srgbClr val="FFFFCC"/>
                </a:solidFill>
              </a:rPr>
              <a:t>Aharonov</a:t>
            </a:r>
            <a:r>
              <a:rPr lang="en-US" sz="2000" b="1" dirty="0">
                <a:solidFill>
                  <a:srgbClr val="FFFFCC"/>
                </a:solidFill>
              </a:rPr>
              <a:t>–</a:t>
            </a:r>
            <a:r>
              <a:rPr lang="en-US" sz="2000" b="1" dirty="0" err="1">
                <a:solidFill>
                  <a:srgbClr val="FFFFCC"/>
                </a:solidFill>
              </a:rPr>
              <a:t>Bohm</a:t>
            </a:r>
            <a:r>
              <a:rPr lang="en-US" sz="2000" b="1" dirty="0">
                <a:solidFill>
                  <a:srgbClr val="FFFFCC"/>
                </a:solidFill>
              </a:rPr>
              <a:t> effects: Variations on a subtle </a:t>
            </a:r>
            <a:r>
              <a:rPr lang="en-US" sz="2000" b="1" dirty="0" smtClean="0">
                <a:solidFill>
                  <a:srgbClr val="FFFFCC"/>
                </a:solidFill>
              </a:rPr>
              <a:t>theme, </a:t>
            </a:r>
          </a:p>
          <a:p>
            <a:pPr algn="l"/>
            <a:r>
              <a:rPr lang="en-US" sz="2000" dirty="0" smtClean="0">
                <a:solidFill>
                  <a:srgbClr val="FFFFCC"/>
                </a:solidFill>
              </a:rPr>
              <a:t>by Herman </a:t>
            </a:r>
            <a:r>
              <a:rPr lang="en-US" sz="2000" dirty="0" err="1">
                <a:solidFill>
                  <a:srgbClr val="FFFFCC"/>
                </a:solidFill>
              </a:rPr>
              <a:t>Batelaan</a:t>
            </a:r>
            <a:r>
              <a:rPr lang="en-US" sz="2000" dirty="0">
                <a:solidFill>
                  <a:srgbClr val="FFFFCC"/>
                </a:solidFill>
              </a:rPr>
              <a:t> and Akira </a:t>
            </a:r>
            <a:r>
              <a:rPr lang="en-US" sz="2000" dirty="0" err="1" smtClean="0">
                <a:solidFill>
                  <a:srgbClr val="FFFFCC"/>
                </a:solidFill>
              </a:rPr>
              <a:t>Tonomura</a:t>
            </a:r>
            <a:r>
              <a:rPr lang="en-US" sz="2000" dirty="0" smtClean="0">
                <a:solidFill>
                  <a:srgbClr val="FFFFCC"/>
                </a:solidFill>
              </a:rPr>
              <a:t>.</a:t>
            </a:r>
          </a:p>
          <a:p>
            <a:pPr algn="l"/>
            <a:r>
              <a:rPr lang="en-US" sz="2000" b="1" dirty="0" smtClean="0">
                <a:solidFill>
                  <a:srgbClr val="FFFFCC"/>
                </a:solidFill>
              </a:rPr>
              <a:t>  </a:t>
            </a:r>
          </a:p>
          <a:p>
            <a:pPr algn="l"/>
            <a:r>
              <a:rPr lang="en-US" sz="2000" b="1" dirty="0" smtClean="0">
                <a:solidFill>
                  <a:srgbClr val="FFFFCC"/>
                </a:solidFill>
              </a:rPr>
              <a:t>“</a:t>
            </a:r>
            <a:r>
              <a:rPr lang="en-US" sz="2000" dirty="0" err="1" smtClean="0">
                <a:solidFill>
                  <a:srgbClr val="FFFFCC"/>
                </a:solidFill>
              </a:rPr>
              <a:t>Aharonov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en-US" sz="2000" dirty="0">
                <a:solidFill>
                  <a:srgbClr val="FFFFCC"/>
                </a:solidFill>
              </a:rPr>
              <a:t>stresses that the arguments that led to the prediction of the various electromagnetic AB effects apply equally well to any other gauge-invariant quantum theory. In the standard model of particle physics, the strong and weak nuclear interactions are also described by gauge-invariant theories. So one may expect that particle-physics experimenters will be looking for new AB effects in new domains</a:t>
            </a:r>
            <a:r>
              <a:rPr lang="en-US" sz="2000" dirty="0" smtClean="0">
                <a:solidFill>
                  <a:srgbClr val="FFFFCC"/>
                </a:solidFill>
              </a:rPr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Physical consequences of a </a:t>
            </a:r>
            <a:br>
              <a:rPr lang="en-US" sz="3400" dirty="0" smtClean="0"/>
            </a:br>
            <a:r>
              <a:rPr lang="en-US" sz="3400" dirty="0" smtClean="0"/>
              <a:t>gauge-invariant quantum theory: </a:t>
            </a:r>
            <a:br>
              <a:rPr lang="en-US" sz="3400" dirty="0" smtClean="0"/>
            </a:br>
            <a:r>
              <a:rPr lang="en-US" sz="3400" dirty="0" err="1" smtClean="0"/>
              <a:t>Aharonov-Bohm</a:t>
            </a:r>
            <a:r>
              <a:rPr lang="en-US" sz="3400" dirty="0" smtClean="0"/>
              <a:t> (1959)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05350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Physical consequences of a </a:t>
            </a:r>
            <a:br>
              <a:rPr lang="en-US" sz="3200" dirty="0"/>
            </a:br>
            <a:r>
              <a:rPr lang="en-US" sz="3200" dirty="0"/>
              <a:t>gauge-invariant quantum theory: </a:t>
            </a:r>
            <a:br>
              <a:rPr lang="en-US" sz="3200" dirty="0"/>
            </a:br>
            <a:r>
              <a:rPr lang="en-US" sz="3200" dirty="0" err="1"/>
              <a:t>Aharonov-Bohm</a:t>
            </a:r>
            <a:r>
              <a:rPr lang="en-US" sz="3200" dirty="0"/>
              <a:t> effect in QCD!!</a:t>
            </a: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 dirty="0"/>
          </a:p>
        </p:txBody>
      </p:sp>
      <p:sp>
        <p:nvSpPr>
          <p:cNvPr id="1563652" name="Text Box 4"/>
          <p:cNvSpPr txBox="1">
            <a:spLocks noChangeArrowheads="1"/>
          </p:cNvSpPr>
          <p:nvPr/>
        </p:nvSpPr>
        <p:spPr bwMode="auto">
          <a:xfrm>
            <a:off x="228600" y="1528971"/>
            <a:ext cx="4227512" cy="106182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FFFFCC"/>
                </a:solidFill>
                <a:latin typeface="Times" charset="0"/>
              </a:rPr>
              <a:t>Deep-inelastic lepton-nucleon scattering: </a:t>
            </a:r>
          </a:p>
          <a:p>
            <a:pPr algn="ctr"/>
            <a:r>
              <a:rPr lang="en-US" sz="2100" b="1" dirty="0" smtClean="0">
                <a:solidFill>
                  <a:srgbClr val="FFFFCC"/>
                </a:solidFill>
                <a:latin typeface="Times" charset="0"/>
              </a:rPr>
              <a:t>Attractive final-state interactions</a:t>
            </a:r>
            <a:endParaRPr lang="en-US" sz="2100" b="1" dirty="0">
              <a:solidFill>
                <a:srgbClr val="FFFFCC"/>
              </a:solidFill>
              <a:latin typeface="Times" charset="0"/>
            </a:endParaRPr>
          </a:p>
        </p:txBody>
      </p:sp>
      <p:sp>
        <p:nvSpPr>
          <p:cNvPr id="1563653" name="Text Box 5"/>
          <p:cNvSpPr txBox="1">
            <a:spLocks noChangeArrowheads="1"/>
          </p:cNvSpPr>
          <p:nvPr/>
        </p:nvSpPr>
        <p:spPr bwMode="auto">
          <a:xfrm>
            <a:off x="4691742" y="1528971"/>
            <a:ext cx="4223658" cy="106182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FFFFCC"/>
                </a:solidFill>
                <a:latin typeface="Times" charset="0"/>
              </a:rPr>
              <a:t>Q</a:t>
            </a:r>
            <a:r>
              <a:rPr lang="en-US" sz="2100" b="1" dirty="0" smtClean="0">
                <a:solidFill>
                  <a:srgbClr val="FFFFCC"/>
                </a:solidFill>
                <a:latin typeface="Times" charset="0"/>
              </a:rPr>
              <a:t>uark-antiquark annihilation to leptons: </a:t>
            </a:r>
          </a:p>
          <a:p>
            <a:pPr algn="ctr"/>
            <a:r>
              <a:rPr lang="en-US" sz="2100" b="1" dirty="0" smtClean="0">
                <a:solidFill>
                  <a:srgbClr val="FFFFCC"/>
                </a:solidFill>
                <a:latin typeface="Times" charset="0"/>
              </a:rPr>
              <a:t>Repulsive initial-state interactions</a:t>
            </a:r>
            <a:endParaRPr lang="en-US" sz="2100" b="1" dirty="0">
              <a:solidFill>
                <a:srgbClr val="FFFFCC"/>
              </a:solidFill>
              <a:latin typeface="Times" charset="0"/>
            </a:endParaRPr>
          </a:p>
        </p:txBody>
      </p:sp>
      <p:sp>
        <p:nvSpPr>
          <p:cNvPr id="1563665" name="Text Box 17"/>
          <p:cNvSpPr txBox="1">
            <a:spLocks noChangeArrowheads="1"/>
          </p:cNvSpPr>
          <p:nvPr/>
        </p:nvSpPr>
        <p:spPr bwMode="auto">
          <a:xfrm>
            <a:off x="306388" y="5196114"/>
            <a:ext cx="168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FFFFCC"/>
                </a:solidFill>
                <a:latin typeface="Times" charset="0"/>
              </a:rPr>
              <a:t>As a </a:t>
            </a:r>
            <a:r>
              <a:rPr lang="en-US" sz="2400" b="1" dirty="0" smtClean="0">
                <a:solidFill>
                  <a:srgbClr val="FFFFCC"/>
                </a:solidFill>
                <a:latin typeface="Times" charset="0"/>
              </a:rPr>
              <a:t>result:</a:t>
            </a:r>
            <a:endParaRPr lang="en-US" sz="2400" b="1" dirty="0">
              <a:solidFill>
                <a:srgbClr val="FFFFCC"/>
              </a:solidFill>
              <a:latin typeface="Times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686503"/>
            <a:ext cx="2743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693647"/>
            <a:ext cx="2743200" cy="20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Up-Down Arrow 23"/>
          <p:cNvSpPr/>
          <p:nvPr/>
        </p:nvSpPr>
        <p:spPr bwMode="auto">
          <a:xfrm rot="960000">
            <a:off x="3319464" y="3822994"/>
            <a:ext cx="182880" cy="64008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Up-Down Arrow 24"/>
          <p:cNvSpPr/>
          <p:nvPr/>
        </p:nvSpPr>
        <p:spPr bwMode="auto">
          <a:xfrm rot="-420000">
            <a:off x="6089705" y="3299733"/>
            <a:ext cx="182880" cy="128016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9542" y="5270953"/>
            <a:ext cx="4419600" cy="43641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6990876" y="4827442"/>
            <a:ext cx="19768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CC"/>
                </a:solidFill>
              </a:rPr>
              <a:t>See e.g. </a:t>
            </a:r>
            <a:r>
              <a:rPr lang="en-US" sz="2000" dirty="0" err="1" smtClean="0">
                <a:solidFill>
                  <a:srgbClr val="FFFFCC"/>
                </a:solidFill>
              </a:rPr>
              <a:t>Pijlman</a:t>
            </a:r>
            <a:r>
              <a:rPr lang="en-US" sz="2000" dirty="0" smtClean="0">
                <a:solidFill>
                  <a:srgbClr val="FFFFCC"/>
                </a:solidFill>
              </a:rPr>
              <a:t>, </a:t>
            </a:r>
          </a:p>
          <a:p>
            <a:r>
              <a:rPr lang="en-US" sz="2000" dirty="0" err="1" smtClean="0">
                <a:solidFill>
                  <a:srgbClr val="FFFFCC"/>
                </a:solidFill>
              </a:rPr>
              <a:t>hep-ph</a:t>
            </a:r>
            <a:r>
              <a:rPr lang="en-US" sz="2000" dirty="0" smtClean="0">
                <a:solidFill>
                  <a:srgbClr val="FFFFCC"/>
                </a:solidFill>
              </a:rPr>
              <a:t>/0604226 </a:t>
            </a:r>
          </a:p>
          <a:p>
            <a:r>
              <a:rPr lang="en-US" sz="2000" dirty="0" smtClean="0">
                <a:solidFill>
                  <a:srgbClr val="FFFFCC"/>
                </a:solidFill>
              </a:rPr>
              <a:t>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FFCC"/>
                </a:solidFill>
              </a:rPr>
              <a:t>Sivers, </a:t>
            </a:r>
          </a:p>
          <a:p>
            <a:r>
              <a:rPr lang="en-US" sz="2000" dirty="0" smtClean="0">
                <a:solidFill>
                  <a:srgbClr val="FFFFCC"/>
                </a:solidFill>
              </a:rPr>
              <a:t>arXiv:1109.2521</a:t>
            </a:r>
            <a:endParaRPr lang="en-US" sz="2000" dirty="0">
              <a:solidFill>
                <a:srgbClr val="FFFFCC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97444" y="2682657"/>
            <a:ext cx="6852460" cy="3108543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Simplicity of these two processes: 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Abelian vs. non-Abelian nature of the gauge group doesn’t play a major qualitative role.</a:t>
            </a:r>
          </a:p>
          <a:p>
            <a:pPr algn="ctr"/>
            <a:endParaRPr lang="en-US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BUT: In QCD e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xpect additional, new effects due to specific </a:t>
            </a:r>
            <a:r>
              <a:rPr lang="en-US" sz="2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non-Abelian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nature of the gauge group</a:t>
            </a:r>
          </a:p>
        </p:txBody>
      </p:sp>
    </p:spTree>
    <p:extLst>
      <p:ext uri="{BB962C8B-B14F-4D97-AF65-F5344CB8AC3E}">
        <p14:creationId xmlns:p14="http://schemas.microsoft.com/office/powerpoint/2010/main" val="355517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QCD </a:t>
            </a:r>
            <a:r>
              <a:rPr lang="en-US" dirty="0" err="1" smtClean="0"/>
              <a:t>Aharonov-Bohm</a:t>
            </a:r>
            <a:r>
              <a:rPr lang="en-US" dirty="0" smtClean="0"/>
              <a:t> effect: </a:t>
            </a:r>
            <a:br>
              <a:rPr lang="en-US" dirty="0" smtClean="0"/>
            </a:br>
            <a:r>
              <a:rPr lang="en-US" dirty="0" smtClean="0"/>
              <a:t>Color entanglement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562600" cy="4525963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•"/>
            </a:pPr>
            <a:r>
              <a:rPr lang="en-US" dirty="0"/>
              <a:t>2010: Rogers and Mulders </a:t>
            </a:r>
            <a:r>
              <a:rPr lang="en-US" dirty="0" smtClean="0"/>
              <a:t>predict </a:t>
            </a:r>
            <a:r>
              <a:rPr lang="en-US" i="1" dirty="0"/>
              <a:t>color </a:t>
            </a:r>
            <a:r>
              <a:rPr lang="en-US" i="1" dirty="0" smtClean="0"/>
              <a:t>entanglement </a:t>
            </a:r>
            <a:r>
              <a:rPr lang="en-US" dirty="0" smtClean="0"/>
              <a:t>in processes </a:t>
            </a:r>
            <a:r>
              <a:rPr lang="en-US" dirty="0"/>
              <a:t>involving </a:t>
            </a:r>
            <a:r>
              <a:rPr lang="en-US" dirty="0" err="1"/>
              <a:t>p+p</a:t>
            </a:r>
            <a:r>
              <a:rPr lang="en-US" dirty="0"/>
              <a:t> production of hadrons if </a:t>
            </a:r>
            <a:r>
              <a:rPr lang="en-US" dirty="0" smtClean="0"/>
              <a:t>quark </a:t>
            </a:r>
            <a:r>
              <a:rPr lang="en-US" dirty="0"/>
              <a:t>transverse momentum taken into </a:t>
            </a:r>
            <a:r>
              <a:rPr lang="en-US" dirty="0" smtClean="0"/>
              <a:t>account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Quarks become correlated </a:t>
            </a:r>
            <a:r>
              <a:rPr lang="en-US" i="1" dirty="0" smtClean="0"/>
              <a:t>across</a:t>
            </a:r>
            <a:r>
              <a:rPr lang="en-US" dirty="0" smtClean="0"/>
              <a:t> the two protons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Consequence </a:t>
            </a:r>
            <a:r>
              <a:rPr lang="en-US" dirty="0"/>
              <a:t>of QCD specifically as a </a:t>
            </a:r>
            <a:r>
              <a:rPr lang="en-US" b="1" i="1" dirty="0"/>
              <a:t>non-Abelian</a:t>
            </a:r>
            <a:r>
              <a:rPr lang="en-US" dirty="0"/>
              <a:t> gauge </a:t>
            </a:r>
            <a:r>
              <a:rPr lang="en-US" dirty="0" smtClean="0"/>
              <a:t>theory!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pic>
        <p:nvPicPr>
          <p:cNvPr id="1935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14271"/>
            <a:ext cx="3000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19460"/>
              </p:ext>
            </p:extLst>
          </p:nvPr>
        </p:nvGraphicFramePr>
        <p:xfrm>
          <a:off x="6324600" y="3905071"/>
          <a:ext cx="2311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6429" name="Equation" r:id="rId5" imgW="1244520" imgH="215640" progId="Equation.3">
                  <p:embed/>
                </p:oleObj>
              </mc:Choice>
              <mc:Fallback>
                <p:oleObj name="Equation" r:id="rId5" imgW="1244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905071"/>
                        <a:ext cx="2311400" cy="488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1200" y="4590871"/>
            <a:ext cx="3310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Color flow can’t be described as flow in the two gluons separately.  Requires simultaneous presence of both.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1714" y="3295471"/>
            <a:ext cx="223170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>
                <a:solidFill>
                  <a:schemeClr val="tx1"/>
                </a:solidFill>
              </a:rPr>
              <a:t>PRD 81:094006 (2010)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4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572000" y="1981200"/>
            <a:ext cx="198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FFCC"/>
                </a:solidFill>
              </a:rPr>
              <a:t>p+A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en-US" sz="2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FFFFCC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000" baseline="30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+</a:t>
            </a:r>
            <a:r>
              <a:rPr lang="en-US" sz="2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+</a:t>
            </a:r>
            <a:r>
              <a:rPr lang="en-US" sz="2000" dirty="0" smtClean="0">
                <a:solidFill>
                  <a:srgbClr val="FFFFCC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000" baseline="30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-</a:t>
            </a:r>
            <a:r>
              <a:rPr lang="en-US" sz="2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+X</a:t>
            </a:r>
          </a:p>
          <a:p>
            <a:r>
              <a:rPr lang="en-US" sz="2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for different invariant masses:</a:t>
            </a:r>
          </a:p>
          <a:p>
            <a:r>
              <a:rPr lang="en-US" sz="2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No color entanglement expected</a:t>
            </a:r>
            <a:endParaRPr lang="en-US" sz="2000" dirty="0">
              <a:solidFill>
                <a:srgbClr val="FFFF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4152"/>
            <a:ext cx="384409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0875" y="1371600"/>
            <a:ext cx="181966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tx1"/>
                </a:solidFill>
              </a:rPr>
              <a:t>Landry et al., 2002</a:t>
            </a:r>
            <a:endParaRPr lang="en-US" sz="1700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495800" y="1371600"/>
            <a:ext cx="4460901" cy="4239902"/>
            <a:chOff x="4530699" y="1702476"/>
            <a:chExt cx="4460901" cy="42399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800" y="1702476"/>
              <a:ext cx="4417800" cy="423990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169063" y="1752600"/>
              <a:ext cx="30668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PRD82, 072001 (2010)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30699" y="5589896"/>
              <a:ext cx="3188694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>
                  <a:solidFill>
                    <a:schemeClr val="tx1"/>
                  </a:solidFill>
                </a:rPr>
                <a:t>Out-of-plane momentum component</a:t>
              </a:r>
            </a:p>
          </p:txBody>
        </p:sp>
        <p:pic>
          <p:nvPicPr>
            <p:cNvPr id="26" name="Picture 76" descr="PHENIX big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60043" y="2286000"/>
              <a:ext cx="1263853" cy="412126"/>
            </a:xfrm>
            <a:prstGeom prst="rect">
              <a:avLst/>
            </a:prstGeom>
            <a:noFill/>
          </p:spPr>
        </p:pic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87775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/>
              <a:t>Testing the </a:t>
            </a:r>
            <a:r>
              <a:rPr lang="en-US" sz="3600" dirty="0" err="1"/>
              <a:t>Aharonov-Bohm</a:t>
            </a:r>
            <a:r>
              <a:rPr lang="en-US" sz="3600" dirty="0"/>
              <a:t> effect in QCD as a non-Abelian gauge theory</a:t>
            </a:r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192960" y="4709277"/>
            <a:ext cx="4163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FFFFCC"/>
                </a:solidFill>
              </a:rPr>
              <a:t>Get predictions from fits to data where no entanglement expected</a:t>
            </a:r>
            <a:endParaRPr lang="en-US" sz="1900" dirty="0">
              <a:solidFill>
                <a:srgbClr val="FFFF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2099" y="5678269"/>
            <a:ext cx="4841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FFFFCC"/>
                </a:solidFill>
              </a:rPr>
              <a:t>Make predictions for processes where entanglement </a:t>
            </a:r>
            <a:r>
              <a:rPr lang="en-US" sz="1900" i="1" dirty="0" smtClean="0">
                <a:solidFill>
                  <a:srgbClr val="FFFFCC"/>
                </a:solidFill>
              </a:rPr>
              <a:t>is</a:t>
            </a:r>
            <a:r>
              <a:rPr lang="en-US" sz="1900" dirty="0" smtClean="0">
                <a:solidFill>
                  <a:srgbClr val="FFFFCC"/>
                </a:solidFill>
              </a:rPr>
              <a:t> expected; look for deviation </a:t>
            </a:r>
            <a:endParaRPr lang="en-US" sz="1900" dirty="0">
              <a:solidFill>
                <a:srgbClr val="FFFFCC"/>
              </a:solidFill>
            </a:endParaRPr>
          </a:p>
        </p:txBody>
      </p:sp>
      <p:sp>
        <p:nvSpPr>
          <p:cNvPr id="10" name="Bent-Up Arrow 9"/>
          <p:cNvSpPr/>
          <p:nvPr/>
        </p:nvSpPr>
        <p:spPr>
          <a:xfrm rot="5400000">
            <a:off x="3247644" y="5533644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1959114"/>
            <a:ext cx="2362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Drell</a:t>
            </a:r>
            <a:r>
              <a:rPr lang="en-US" sz="2000" dirty="0" smtClean="0">
                <a:solidFill>
                  <a:schemeClr val="tx1"/>
                </a:solidFill>
              </a:rPr>
              <a:t>-Yan lepton pair production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600" y="3254514"/>
            <a:ext cx="152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Hadron pair production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7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495800"/>
          </a:xfrm>
        </p:spPr>
        <p:txBody>
          <a:bodyPr/>
          <a:lstStyle/>
          <a:p>
            <a:r>
              <a:rPr lang="en-US" dirty="0" smtClean="0"/>
              <a:t>Data from RHIC are helping to constrain the gluon and flavor-separated sea quark helicity distributions</a:t>
            </a:r>
          </a:p>
          <a:p>
            <a:r>
              <a:rPr lang="en-US" dirty="0" smtClean="0"/>
              <a:t>Lots of interesting effects continue to be observed in transverse single-spin asymmetries in </a:t>
            </a:r>
            <a:r>
              <a:rPr lang="en-US" dirty="0" err="1" smtClean="0"/>
              <a:t>p+p</a:t>
            </a:r>
            <a:endParaRPr lang="en-US" dirty="0" smtClean="0"/>
          </a:p>
          <a:p>
            <a:pPr lvl="1"/>
            <a:r>
              <a:rPr lang="en-US" dirty="0" smtClean="0"/>
              <a:t>Spin-momentum and spin-spin correlations</a:t>
            </a:r>
          </a:p>
          <a:p>
            <a:r>
              <a:rPr lang="en-US" dirty="0" smtClean="0"/>
              <a:t>Additional results forthcoming from 2012 and 2013 data sets</a:t>
            </a:r>
          </a:p>
          <a:p>
            <a:r>
              <a:rPr lang="en-US" dirty="0" smtClean="0"/>
              <a:t>Stay tuned for polarized </a:t>
            </a:r>
            <a:r>
              <a:rPr lang="en-US" dirty="0" err="1" smtClean="0"/>
              <a:t>p+p</a:t>
            </a:r>
            <a:r>
              <a:rPr lang="en-US" dirty="0" smtClean="0"/>
              <a:t> and </a:t>
            </a:r>
            <a:r>
              <a:rPr lang="en-US" dirty="0" err="1" smtClean="0"/>
              <a:t>p+A</a:t>
            </a:r>
            <a:r>
              <a:rPr lang="en-US" dirty="0" smtClean="0"/>
              <a:t> running in 2015!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2501-B949-4497-900A-85D7539E191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97444" y="2682657"/>
            <a:ext cx="6852460" cy="2062103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Hadronic interactions play a complementary role to DIS in the study of nucleon structure, and allow </a:t>
            </a:r>
            <a:r>
              <a:rPr lang="en-US" sz="3200" i="1" dirty="0" smtClean="0">
                <a:solidFill>
                  <a:schemeClr val="tx1"/>
                </a:solidFill>
              </a:rPr>
              <a:t>further </a:t>
            </a:r>
            <a:r>
              <a:rPr lang="en-US" sz="3200" i="1" dirty="0">
                <a:solidFill>
                  <a:schemeClr val="tx1"/>
                </a:solidFill>
              </a:rPr>
              <a:t>exploration of </a:t>
            </a:r>
            <a:r>
              <a:rPr lang="en-US" sz="3200" b="1" i="1" dirty="0">
                <a:solidFill>
                  <a:srgbClr val="FF0000"/>
                </a:solidFill>
              </a:rPr>
              <a:t>c</a:t>
            </a:r>
            <a:r>
              <a:rPr lang="en-US" sz="3200" b="1" i="1" dirty="0">
                <a:solidFill>
                  <a:srgbClr val="00B050"/>
                </a:solidFill>
              </a:rPr>
              <a:t>o</a:t>
            </a:r>
            <a:r>
              <a:rPr lang="en-US" sz="3200" b="1" i="1" dirty="0">
                <a:solidFill>
                  <a:srgbClr val="0070C0"/>
                </a:solidFill>
              </a:rPr>
              <a:t>l</a:t>
            </a:r>
            <a:r>
              <a:rPr lang="en-US" sz="3200" b="1" i="1" dirty="0">
                <a:solidFill>
                  <a:srgbClr val="00B050"/>
                </a:solidFill>
              </a:rPr>
              <a:t>o</a:t>
            </a:r>
            <a:r>
              <a:rPr lang="en-US" sz="3200" b="1" i="1" dirty="0">
                <a:solidFill>
                  <a:srgbClr val="FF0000"/>
                </a:solidFill>
              </a:rPr>
              <a:t>r</a:t>
            </a:r>
            <a:r>
              <a:rPr lang="en-US" sz="3200" i="1" dirty="0">
                <a:solidFill>
                  <a:schemeClr val="tx1"/>
                </a:solidFill>
              </a:rPr>
              <a:t> effects</a:t>
            </a:r>
          </a:p>
        </p:txBody>
      </p:sp>
    </p:spTree>
    <p:extLst>
      <p:ext uri="{BB962C8B-B14F-4D97-AF65-F5344CB8AC3E}">
        <p14:creationId xmlns:p14="http://schemas.microsoft.com/office/powerpoint/2010/main" val="4150233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Material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160974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 pion cross sections</a:t>
            </a:r>
            <a:endParaRPr lang="en-US" dirty="0"/>
          </a:p>
        </p:txBody>
      </p:sp>
      <p:pic>
        <p:nvPicPr>
          <p:cNvPr id="160974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65225"/>
            <a:ext cx="396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09743" name="Text Box 15"/>
          <p:cNvSpPr txBox="1">
            <a:spLocks noChangeArrowheads="1"/>
          </p:cNvSpPr>
          <p:nvPr/>
        </p:nvSpPr>
        <p:spPr bwMode="auto">
          <a:xfrm>
            <a:off x="7050088" y="2514600"/>
            <a:ext cx="137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62.4 GeV</a:t>
            </a:r>
          </a:p>
        </p:txBody>
      </p:sp>
      <p:sp>
        <p:nvSpPr>
          <p:cNvPr id="1609745" name="Text Box 17"/>
          <p:cNvSpPr txBox="1">
            <a:spLocks noChangeArrowheads="1"/>
          </p:cNvSpPr>
          <p:nvPr/>
        </p:nvSpPr>
        <p:spPr bwMode="auto">
          <a:xfrm>
            <a:off x="5162550" y="990600"/>
            <a:ext cx="3048000" cy="4667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PRD79, 012003 (2009)</a:t>
            </a:r>
          </a:p>
        </p:txBody>
      </p:sp>
      <p:pic>
        <p:nvPicPr>
          <p:cNvPr id="1609746" name="Picture 18" descr="pi0CrossRun05F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43000"/>
            <a:ext cx="3962400" cy="5224463"/>
          </a:xfrm>
          <a:prstGeom prst="rect">
            <a:avLst/>
          </a:prstGeom>
          <a:noFill/>
        </p:spPr>
      </p:pic>
      <p:sp>
        <p:nvSpPr>
          <p:cNvPr id="1609747" name="Text Box 19"/>
          <p:cNvSpPr txBox="1">
            <a:spLocks noChangeArrowheads="1"/>
          </p:cNvSpPr>
          <p:nvPr/>
        </p:nvSpPr>
        <p:spPr bwMode="auto">
          <a:xfrm>
            <a:off x="2667000" y="35052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200 GeV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609744" name="Picture 16" descr="1phenix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024392"/>
            <a:ext cx="1295400" cy="4710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9B2-9577-415B-9ABA-788F67AF97B2}" type="slidenum">
              <a:rPr lang="en-US"/>
              <a:pPr/>
              <a:t>3</a:t>
            </a:fld>
            <a:endParaRPr lang="en-US"/>
          </a:p>
        </p:txBody>
      </p:sp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3505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6172200" y="976086"/>
            <a:ext cx="2971800" cy="3352800"/>
          </a:xfrm>
          <a:prstGeom prst="rect">
            <a:avLst/>
          </a:prstGeom>
          <a:solidFill>
            <a:srgbClr val="B1B1B1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1" dirty="0">
              <a:solidFill>
                <a:schemeClr val="accent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48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</a:t>
            </a:r>
            <a:r>
              <a:rPr lang="en-US" dirty="0" smtClean="0"/>
              <a:t>spin </a:t>
            </a:r>
            <a:r>
              <a:rPr lang="en-US" dirty="0"/>
              <a:t>s</a:t>
            </a:r>
            <a:r>
              <a:rPr lang="en-US" dirty="0" smtClean="0"/>
              <a:t>tructure </a:t>
            </a:r>
            <a:r>
              <a:rPr lang="en-US" dirty="0"/>
              <a:t>at </a:t>
            </a:r>
            <a:r>
              <a:rPr lang="en-US" dirty="0" smtClean="0"/>
              <a:t>RHIC</a:t>
            </a:r>
            <a:endParaRPr lang="en-US" sz="3200" dirty="0"/>
          </a:p>
        </p:txBody>
      </p:sp>
      <p:sp>
        <p:nvSpPr>
          <p:cNvPr id="448519" name="Rectangle 7"/>
          <p:cNvSpPr>
            <a:spLocks noChangeArrowheads="1"/>
          </p:cNvSpPr>
          <p:nvPr/>
        </p:nvSpPr>
        <p:spPr bwMode="auto">
          <a:xfrm>
            <a:off x="3276600" y="976313"/>
            <a:ext cx="2895600" cy="3352800"/>
          </a:xfrm>
          <a:prstGeom prst="rect">
            <a:avLst/>
          </a:prstGeom>
          <a:solidFill>
            <a:srgbClr val="FFAF7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8520" name="Line 8"/>
          <p:cNvSpPr>
            <a:spLocks noChangeShapeType="1"/>
          </p:cNvSpPr>
          <p:nvPr/>
        </p:nvSpPr>
        <p:spPr bwMode="auto">
          <a:xfrm>
            <a:off x="0" y="2271713"/>
            <a:ext cx="9139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8521" name="Line 9"/>
          <p:cNvSpPr>
            <a:spLocks noChangeShapeType="1"/>
          </p:cNvSpPr>
          <p:nvPr/>
        </p:nvSpPr>
        <p:spPr bwMode="auto">
          <a:xfrm>
            <a:off x="3276600" y="976313"/>
            <a:ext cx="0" cy="3352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8526" name="Object 14"/>
          <p:cNvGraphicFramePr>
            <a:graphicFrameLocks noChangeAspect="1"/>
          </p:cNvGraphicFramePr>
          <p:nvPr/>
        </p:nvGraphicFramePr>
        <p:xfrm>
          <a:off x="3478213" y="1171575"/>
          <a:ext cx="256698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44" name="Equation" r:id="rId4" imgW="2577960" imgH="1041120" progId="">
                  <p:embed/>
                </p:oleObj>
              </mc:Choice>
              <mc:Fallback>
                <p:oleObj name="Equation" r:id="rId4" imgW="2577960" imgH="10411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1171575"/>
                        <a:ext cx="2566987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27" name="Line 15"/>
          <p:cNvSpPr>
            <a:spLocks noChangeShapeType="1"/>
          </p:cNvSpPr>
          <p:nvPr/>
        </p:nvSpPr>
        <p:spPr bwMode="auto">
          <a:xfrm>
            <a:off x="6172200" y="976313"/>
            <a:ext cx="0" cy="3352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8528" name="Object 16"/>
          <p:cNvGraphicFramePr>
            <a:graphicFrameLocks noChangeAspect="1"/>
          </p:cNvGraphicFramePr>
          <p:nvPr/>
        </p:nvGraphicFramePr>
        <p:xfrm>
          <a:off x="3817938" y="3109913"/>
          <a:ext cx="1844675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45" name="Equation" r:id="rId6" imgW="1498320" imgH="203040" progId="">
                  <p:embed/>
                </p:oleObj>
              </mc:Choice>
              <mc:Fallback>
                <p:oleObj name="Equation" r:id="rId6" imgW="1498320" imgH="203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38" y="3109913"/>
                        <a:ext cx="1844675" cy="249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1588" y="976313"/>
            <a:ext cx="3278188" cy="3352800"/>
            <a:chOff x="-1" y="615"/>
            <a:chExt cx="2065" cy="2112"/>
          </a:xfrm>
        </p:grpSpPr>
        <p:sp>
          <p:nvSpPr>
            <p:cNvPr id="448533" name="Rectangle 21"/>
            <p:cNvSpPr>
              <a:spLocks noChangeArrowheads="1"/>
            </p:cNvSpPr>
            <p:nvPr/>
          </p:nvSpPr>
          <p:spPr bwMode="auto">
            <a:xfrm>
              <a:off x="-1" y="615"/>
              <a:ext cx="2065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48534" name="Object 22"/>
            <p:cNvGraphicFramePr>
              <a:graphicFrameLocks noChangeAspect="1"/>
            </p:cNvGraphicFramePr>
            <p:nvPr/>
          </p:nvGraphicFramePr>
          <p:xfrm>
            <a:off x="299" y="882"/>
            <a:ext cx="1397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646" name="Equation" r:id="rId8" imgW="2209680" imgH="634680" progId="">
                    <p:embed/>
                  </p:oleObj>
                </mc:Choice>
                <mc:Fallback>
                  <p:oleObj name="Equation" r:id="rId8" imgW="2209680" imgH="63468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" y="882"/>
                          <a:ext cx="1397" cy="3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8535" name="Object 23"/>
            <p:cNvGraphicFramePr>
              <a:graphicFrameLocks noChangeAspect="1"/>
            </p:cNvGraphicFramePr>
            <p:nvPr/>
          </p:nvGraphicFramePr>
          <p:xfrm>
            <a:off x="138" y="1677"/>
            <a:ext cx="121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647" name="Equation" r:id="rId10" imgW="126720" imgH="126720" progId="">
                    <p:embed/>
                  </p:oleObj>
                </mc:Choice>
                <mc:Fallback>
                  <p:oleObj name="Equation" r:id="rId10" imgW="126720" imgH="12672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" y="1677"/>
                          <a:ext cx="121" cy="1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8536" name="Text Box 24"/>
            <p:cNvSpPr txBox="1">
              <a:spLocks noChangeArrowheads="1"/>
            </p:cNvSpPr>
            <p:nvPr/>
          </p:nvSpPr>
          <p:spPr bwMode="auto">
            <a:xfrm>
              <a:off x="133" y="1644"/>
              <a:ext cx="43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0099"/>
                  </a:solidFill>
                  <a:latin typeface="Comic Sans MS" pitchFamily="66" charset="0"/>
                </a:rPr>
                <a:t>, </a:t>
              </a:r>
              <a:r>
                <a:rPr lang="en-US" sz="1600" dirty="0" smtClean="0">
                  <a:solidFill>
                    <a:srgbClr val="000099"/>
                  </a:solidFill>
                  <a:latin typeface="Comic Sans MS" pitchFamily="66" charset="0"/>
                </a:rPr>
                <a:t>J</a:t>
              </a:r>
              <a:r>
                <a:rPr lang="en-US" sz="1400" dirty="0" smtClean="0">
                  <a:solidFill>
                    <a:srgbClr val="000099"/>
                  </a:solidFill>
                  <a:latin typeface="Comic Sans MS" pitchFamily="66" charset="0"/>
                </a:rPr>
                <a:t>ets</a:t>
              </a:r>
              <a:endParaRPr lang="en-US" sz="1400" dirty="0">
                <a:solidFill>
                  <a:srgbClr val="000099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448537" name="Object 25"/>
            <p:cNvGraphicFramePr>
              <a:graphicFrameLocks noChangeAspect="1"/>
            </p:cNvGraphicFramePr>
            <p:nvPr/>
          </p:nvGraphicFramePr>
          <p:xfrm>
            <a:off x="986" y="1664"/>
            <a:ext cx="886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648" name="Equation" r:id="rId12" imgW="1143000" imgH="190440" progId="">
                    <p:embed/>
                  </p:oleObj>
                </mc:Choice>
                <mc:Fallback>
                  <p:oleObj name="Equation" r:id="rId12" imgW="1143000" imgH="19044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1664"/>
                          <a:ext cx="886" cy="1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8538" name="Object 26"/>
          <p:cNvGraphicFramePr>
            <a:graphicFrameLocks noChangeAspect="1"/>
          </p:cNvGraphicFramePr>
          <p:nvPr/>
        </p:nvGraphicFramePr>
        <p:xfrm>
          <a:off x="3581400" y="2728913"/>
          <a:ext cx="140493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49" name="Equation" r:id="rId14" imgW="1193760" imgH="203040" progId="">
                  <p:embed/>
                </p:oleObj>
              </mc:Choice>
              <mc:Fallback>
                <p:oleObj name="Equation" r:id="rId14" imgW="1193760" imgH="2030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728913"/>
                        <a:ext cx="1404938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9" name="Object 27"/>
          <p:cNvGraphicFramePr>
            <a:graphicFrameLocks noChangeAspect="1"/>
          </p:cNvGraphicFramePr>
          <p:nvPr/>
        </p:nvGraphicFramePr>
        <p:xfrm>
          <a:off x="3835400" y="3470275"/>
          <a:ext cx="1827213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50" name="Equation" r:id="rId16" imgW="1485720" imgH="203040" progId="">
                  <p:embed/>
                </p:oleObj>
              </mc:Choice>
              <mc:Fallback>
                <p:oleObj name="Equation" r:id="rId16" imgW="1485720" imgH="2030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3470275"/>
                        <a:ext cx="1827213" cy="24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40" name="Object 28"/>
          <p:cNvGraphicFramePr>
            <a:graphicFrameLocks noChangeAspect="1"/>
          </p:cNvGraphicFramePr>
          <p:nvPr/>
        </p:nvGraphicFramePr>
        <p:xfrm>
          <a:off x="3352800" y="4803775"/>
          <a:ext cx="26670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51" name="ﾋﾞｯﾄﾏｯﾌﾟ ｲﾒｰｼﾞ" r:id="rId18" imgW="4886266" imgH="2152922" progId="PBrush">
                  <p:embed/>
                </p:oleObj>
              </mc:Choice>
              <mc:Fallback>
                <p:oleObj name="ﾋﾞｯﾄﾏｯﾌﾟ ｲﾒｰｼﾞ" r:id="rId18" imgW="4886266" imgH="2152922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03775"/>
                        <a:ext cx="266700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41" name="Object 29"/>
          <p:cNvGraphicFramePr>
            <a:graphicFrameLocks noChangeAspect="1"/>
          </p:cNvGraphicFramePr>
          <p:nvPr/>
        </p:nvGraphicFramePr>
        <p:xfrm>
          <a:off x="257175" y="4702175"/>
          <a:ext cx="2770188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52" name="ﾋﾞｯﾄﾏｯﾌﾟ ｲﾒｰｼﾞ" r:id="rId20" imgW="4991150" imgH="2428727" progId="PBrush">
                  <p:embed/>
                </p:oleObj>
              </mc:Choice>
              <mc:Fallback>
                <p:oleObj name="ﾋﾞｯﾄﾏｯﾌﾟ ｲﾒｰｼﾞ" r:id="rId20" imgW="4991150" imgH="2428727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4702175"/>
                        <a:ext cx="2770188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24431" y="3276600"/>
            <a:ext cx="26949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  <a:latin typeface="Comic Sans MS" pitchFamily="66" charset="0"/>
              </a:rPr>
              <a:t>Back-to-Back Correlations</a:t>
            </a:r>
            <a:endParaRPr lang="en-US" sz="16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6380617" y="3654623"/>
            <a:ext cx="2286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99"/>
                </a:solidFill>
                <a:latin typeface="Comic Sans MS" pitchFamily="66" charset="0"/>
              </a:rPr>
              <a:t>Single-Spin Asymmetries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19800" y="23622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 smtClean="0">
              <a:solidFill>
                <a:schemeClr val="accent2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Transverse-momentum-</a:t>
            </a:r>
          </a:p>
          <a:p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dependent distributions</a:t>
            </a:r>
            <a:endParaRPr lang="en-US" sz="1600" b="1" dirty="0">
              <a:solidFill>
                <a:schemeClr val="accent2"/>
              </a:solidFill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324600" y="4724400"/>
            <a:ext cx="2743200" cy="1377950"/>
            <a:chOff x="4032" y="528"/>
            <a:chExt cx="1728" cy="1012"/>
          </a:xfrm>
        </p:grpSpPr>
        <p:graphicFrame>
          <p:nvGraphicFramePr>
            <p:cNvPr id="44" name="Object 6"/>
            <p:cNvGraphicFramePr>
              <a:graphicFrameLocks noChangeAspect="1"/>
            </p:cNvGraphicFramePr>
            <p:nvPr/>
          </p:nvGraphicFramePr>
          <p:xfrm>
            <a:off x="4032" y="528"/>
            <a:ext cx="1728" cy="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653" name="Bitmap Image" r:id="rId22" imgW="4876609" imgH="2857762" progId="PBrush">
                    <p:embed/>
                  </p:oleObj>
                </mc:Choice>
                <mc:Fallback>
                  <p:oleObj name="Bitmap Image" r:id="rId22" imgW="4876609" imgH="2857762" progId="PBrush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528"/>
                          <a:ext cx="1728" cy="1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4896" y="576"/>
              <a:ext cx="864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6" name="Object 8"/>
            <p:cNvGraphicFramePr>
              <a:graphicFrameLocks noChangeAspect="1"/>
            </p:cNvGraphicFramePr>
            <p:nvPr/>
          </p:nvGraphicFramePr>
          <p:xfrm>
            <a:off x="4896" y="674"/>
            <a:ext cx="855" cy="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654" name="Bitmap Image" r:id="rId24" imgW="4886266" imgH="2152922" progId="PBrush">
                    <p:embed/>
                  </p:oleObj>
                </mc:Choice>
                <mc:Fallback>
                  <p:oleObj name="Bitmap Image" r:id="rId24" imgW="4886266" imgH="2152922" progId="PBrush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0526"/>
                        <a:stretch>
                          <a:fillRect/>
                        </a:stretch>
                      </p:blipFill>
                      <p:spPr bwMode="auto">
                        <a:xfrm>
                          <a:off x="4896" y="674"/>
                          <a:ext cx="855" cy="7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99572" y="4495800"/>
            <a:ext cx="8686800" cy="18774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Advantages of a polarized </a:t>
            </a:r>
            <a:r>
              <a:rPr lang="en-US" sz="3200" i="1" dirty="0" smtClean="0">
                <a:solidFill>
                  <a:schemeClr val="tx1"/>
                </a:solidFill>
              </a:rPr>
              <a:t>proton-proton collider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Hadronic</a:t>
            </a:r>
            <a:r>
              <a:rPr lang="en-US" sz="2800" dirty="0" smtClean="0">
                <a:solidFill>
                  <a:schemeClr val="tx1"/>
                </a:solidFill>
              </a:rPr>
              <a:t> collisions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chemeClr val="tx1"/>
                </a:solidFill>
              </a:rPr>
              <a:t>Leading-order access to gluons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 High energies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Applicability of </a:t>
            </a:r>
            <a:r>
              <a:rPr lang="en-US" sz="2800" dirty="0" err="1" smtClean="0">
                <a:solidFill>
                  <a:schemeClr val="tx1"/>
                </a:solidFill>
                <a:sym typeface="Wingdings" pitchFamily="2" charset="2"/>
              </a:rPr>
              <a:t>perturbative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 QCD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 High energies  Production of new probes: W bosons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1228" y="1134070"/>
            <a:ext cx="294277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chemeClr val="bg2"/>
                </a:solidFill>
                <a:latin typeface="Comic Sans MS" pitchFamily="66" charset="0"/>
              </a:rPr>
              <a:t>Transverse spin and </a:t>
            </a:r>
          </a:p>
          <a:p>
            <a:r>
              <a:rPr lang="en-US" sz="1900" b="1" dirty="0" smtClean="0">
                <a:solidFill>
                  <a:schemeClr val="bg2"/>
                </a:solidFill>
                <a:latin typeface="Comic Sans MS" pitchFamily="66" charset="0"/>
              </a:rPr>
              <a:t>spin-momentum </a:t>
            </a:r>
          </a:p>
          <a:p>
            <a:r>
              <a:rPr lang="en-US" sz="1900" b="1" dirty="0" smtClean="0">
                <a:solidFill>
                  <a:schemeClr val="bg2"/>
                </a:solidFill>
                <a:latin typeface="Comic Sans MS" pitchFamily="66" charset="0"/>
              </a:rPr>
              <a:t>correlations</a:t>
            </a:r>
            <a:endParaRPr lang="en-US" sz="19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Jet </a:t>
            </a:r>
            <a:r>
              <a:rPr lang="en-US" sz="3600" dirty="0" smtClean="0"/>
              <a:t>reconstruction </a:t>
            </a:r>
            <a:r>
              <a:rPr lang="en-US" sz="3600" dirty="0" smtClean="0"/>
              <a:t>at STAR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15" descr="jet_schematic_seed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181100"/>
            <a:ext cx="2324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>
            <a:fillRect/>
          </a:stretch>
        </p:blipFill>
        <p:spPr bwMode="auto">
          <a:xfrm>
            <a:off x="1162050" y="4284662"/>
            <a:ext cx="31242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84202" y="4668982"/>
            <a:ext cx="553998" cy="11984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/>
              <a:t>P</a:t>
            </a:r>
            <a:r>
              <a:rPr lang="en-US" sz="2400" b="1" dirty="0" smtClean="0"/>
              <a:t>arton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84202" y="2733820"/>
            <a:ext cx="553998" cy="11523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/>
              <a:t>P</a:t>
            </a:r>
            <a:r>
              <a:rPr lang="en-US" sz="2400" b="1" dirty="0" smtClean="0"/>
              <a:t>article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84202" y="838200"/>
            <a:ext cx="553998" cy="12746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etector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170402" y="3525982"/>
            <a:ext cx="553998" cy="9698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/>
              <a:t>P</a:t>
            </a:r>
            <a:r>
              <a:rPr lang="en-US" sz="2400" b="1" dirty="0" smtClean="0"/>
              <a:t>ythia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962400" y="914400"/>
            <a:ext cx="553998" cy="9698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err="1" smtClean="0"/>
              <a:t>Geant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038600" y="8382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For 2006 200 </a:t>
            </a:r>
            <a:r>
              <a:rPr lang="en-US" sz="2200" dirty="0" err="1" smtClean="0"/>
              <a:t>GeV</a:t>
            </a:r>
            <a:r>
              <a:rPr lang="en-US" sz="2200" dirty="0" smtClean="0"/>
              <a:t> data:</a:t>
            </a:r>
          </a:p>
          <a:p>
            <a:pPr lvl="1"/>
            <a:r>
              <a:rPr lang="en-US" sz="2200" b="1" dirty="0" smtClean="0"/>
              <a:t>Mid-point cone algorithm</a:t>
            </a:r>
          </a:p>
          <a:p>
            <a:pPr lvl="1"/>
            <a:r>
              <a:rPr lang="en-US" sz="1200" dirty="0" smtClean="0"/>
              <a:t>Adapted from </a:t>
            </a:r>
            <a:r>
              <a:rPr lang="en-US" sz="1200" dirty="0" err="1" smtClean="0"/>
              <a:t>Tevatron</a:t>
            </a:r>
            <a:r>
              <a:rPr lang="en-US" sz="1200" dirty="0" smtClean="0"/>
              <a:t> II – </a:t>
            </a:r>
            <a:r>
              <a:rPr lang="en-US" sz="1200" dirty="0" err="1" smtClean="0"/>
              <a:t>hep</a:t>
            </a:r>
            <a:r>
              <a:rPr lang="en-US" sz="1200" dirty="0" smtClean="0"/>
              <a:t>-ex/0005012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2200" dirty="0" smtClean="0"/>
              <a:t>Seed energy = 0.5 </a:t>
            </a:r>
            <a:r>
              <a:rPr lang="en-US" sz="2200" dirty="0" err="1" smtClean="0"/>
              <a:t>GeV</a:t>
            </a:r>
            <a:endParaRPr lang="en-US" sz="2200" dirty="0"/>
          </a:p>
          <a:p>
            <a:pPr marL="1257300" lvl="2" indent="-342900">
              <a:buFont typeface="+mj-lt"/>
              <a:buAutoNum type="alphaLcPeriod"/>
            </a:pPr>
            <a:r>
              <a:rPr lang="en-US" sz="2200" dirty="0" smtClean="0"/>
              <a:t>Cone radius R = 0.7 in </a:t>
            </a:r>
            <a:r>
              <a:rPr lang="el-GR" sz="2200" dirty="0" smtClean="0"/>
              <a:t>η</a:t>
            </a:r>
            <a:r>
              <a:rPr lang="en-US" sz="2200" dirty="0" smtClean="0"/>
              <a:t>-</a:t>
            </a:r>
            <a:r>
              <a:rPr lang="el-GR" sz="2200" dirty="0" smtClean="0"/>
              <a:t>φ</a:t>
            </a:r>
            <a:r>
              <a:rPr lang="en-US" sz="2200" dirty="0" smtClean="0"/>
              <a:t> space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2200" dirty="0" smtClean="0"/>
              <a:t>Split/merge fraction f = 0.5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0" y="3062014"/>
            <a:ext cx="38481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For 2009 200 </a:t>
            </a:r>
            <a:r>
              <a:rPr lang="en-US" sz="2200" dirty="0" err="1" smtClean="0"/>
              <a:t>GeV</a:t>
            </a:r>
            <a:r>
              <a:rPr lang="en-US" sz="2200" dirty="0" smtClean="0"/>
              <a:t> data</a:t>
            </a:r>
          </a:p>
          <a:p>
            <a:pPr lvl="1"/>
            <a:r>
              <a:rPr lang="en-US" sz="2200" b="1" dirty="0" smtClean="0"/>
              <a:t>Anti-</a:t>
            </a:r>
            <a:r>
              <a:rPr lang="en-US" sz="2200" b="1" dirty="0" err="1" smtClean="0"/>
              <a:t>k</a:t>
            </a:r>
            <a:r>
              <a:rPr lang="en-US" sz="2200" b="1" baseline="-25000" dirty="0" err="1" smtClean="0"/>
              <a:t>T</a:t>
            </a:r>
            <a:r>
              <a:rPr lang="en-US" sz="2200" b="1" dirty="0" smtClean="0"/>
              <a:t> algorithm</a:t>
            </a:r>
          </a:p>
          <a:p>
            <a:pPr lvl="1"/>
            <a:r>
              <a:rPr lang="en-US" sz="1200" dirty="0" err="1" smtClean="0"/>
              <a:t>Cacciari</a:t>
            </a:r>
            <a:r>
              <a:rPr lang="en-US" sz="1200" dirty="0" smtClean="0"/>
              <a:t>, </a:t>
            </a:r>
            <a:r>
              <a:rPr lang="en-US" sz="1200" dirty="0"/>
              <a:t>S</a:t>
            </a:r>
            <a:r>
              <a:rPr lang="en-US" sz="1200" dirty="0" smtClean="0"/>
              <a:t>alam, and </a:t>
            </a:r>
            <a:r>
              <a:rPr lang="en-US" sz="1200" dirty="0" err="1" smtClean="0"/>
              <a:t>Soyez</a:t>
            </a:r>
            <a:r>
              <a:rPr lang="en-US" sz="1200" dirty="0" smtClean="0"/>
              <a:t>, JHEP 0804, 063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200" dirty="0" smtClean="0"/>
              <a:t>Cone radius </a:t>
            </a:r>
            <a:r>
              <a:rPr lang="en-US" sz="2200" b="1" dirty="0" smtClean="0"/>
              <a:t>R = 0.6</a:t>
            </a:r>
            <a:endParaRPr lang="en-US" sz="2200" b="1" dirty="0" smtClean="0"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4944" y="4297478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For 2012 510 </a:t>
            </a:r>
            <a:r>
              <a:rPr lang="en-US" sz="2200" dirty="0" err="1" smtClean="0"/>
              <a:t>GeV</a:t>
            </a:r>
            <a:r>
              <a:rPr lang="en-US" sz="2200" dirty="0" smtClean="0"/>
              <a:t> data</a:t>
            </a:r>
          </a:p>
          <a:p>
            <a:pPr lvl="1"/>
            <a:r>
              <a:rPr lang="en-US" sz="2200" b="1" dirty="0" smtClean="0"/>
              <a:t>Anti-</a:t>
            </a:r>
            <a:r>
              <a:rPr lang="en-US" sz="2200" b="1" dirty="0" err="1" smtClean="0"/>
              <a:t>k</a:t>
            </a:r>
            <a:r>
              <a:rPr lang="en-US" sz="2200" b="1" baseline="-25000" dirty="0" err="1" smtClean="0"/>
              <a:t>T</a:t>
            </a:r>
            <a:r>
              <a:rPr lang="en-US" sz="2200" b="1" dirty="0" smtClean="0"/>
              <a:t> algorithm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200" dirty="0" smtClean="0"/>
              <a:t>Cone radius </a:t>
            </a:r>
            <a:r>
              <a:rPr lang="en-US" sz="2200" b="1" dirty="0" smtClean="0"/>
              <a:t>R = 0.5</a:t>
            </a:r>
            <a:endParaRPr lang="en-US" sz="2200" b="1" dirty="0" smtClean="0"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89402" y="5638800"/>
            <a:ext cx="4973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Pythia + </a:t>
            </a:r>
            <a:r>
              <a:rPr lang="en-US" dirty="0" err="1" smtClean="0"/>
              <a:t>Geant</a:t>
            </a:r>
            <a:r>
              <a:rPr lang="en-US" dirty="0" smtClean="0"/>
              <a:t> to quantify detector </a:t>
            </a:r>
            <a:r>
              <a:rPr lang="en-US" dirty="0" smtClean="0"/>
              <a:t>response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88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Jet double-helicity asymmetry at 510 GeV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900" y="1600200"/>
            <a:ext cx="2857500" cy="4495800"/>
          </a:xfrm>
        </p:spPr>
        <p:txBody>
          <a:bodyPr/>
          <a:lstStyle/>
          <a:p>
            <a:r>
              <a:rPr lang="en-US" dirty="0" smtClean="0"/>
              <a:t>Also clearly nonzero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56769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9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2D2A-E6DA-44A1-8C8C-22188D3A414B}" type="slidenum">
              <a:rPr lang="en-US"/>
              <a:pPr/>
              <a:t>32</a:t>
            </a:fld>
            <a:endParaRPr lang="en-US"/>
          </a:p>
        </p:txBody>
      </p:sp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 </a:t>
            </a:r>
            <a:r>
              <a:rPr lang="en-US" sz="4000" dirty="0" smtClean="0"/>
              <a:t>Sampling the </a:t>
            </a:r>
            <a:r>
              <a:rPr lang="en-US" sz="4000" dirty="0" smtClean="0"/>
              <a:t>integral </a:t>
            </a:r>
            <a:r>
              <a:rPr lang="en-US" sz="4000" dirty="0" smtClean="0"/>
              <a:t>of </a:t>
            </a:r>
            <a:r>
              <a:rPr lang="en-US" sz="4000" dirty="0" smtClean="0">
                <a:latin typeface="Symbol" pitchFamily="18" charset="2"/>
              </a:rPr>
              <a:t>D</a:t>
            </a:r>
            <a:r>
              <a:rPr lang="en-US" sz="4000" dirty="0" smtClean="0"/>
              <a:t>G:</a:t>
            </a:r>
            <a:br>
              <a:rPr lang="en-US" sz="4000" dirty="0" smtClean="0"/>
            </a:br>
            <a:r>
              <a:rPr lang="en-US" sz="4000" dirty="0" smtClean="0">
                <a:latin typeface="Symbol" pitchFamily="18" charset="2"/>
              </a:rPr>
              <a:t>p</a:t>
            </a:r>
            <a:r>
              <a:rPr lang="en-US" sz="4000" baseline="30000" dirty="0" smtClean="0"/>
              <a:t>0</a:t>
            </a:r>
            <a:r>
              <a:rPr lang="en-US" sz="4000" dirty="0" smtClean="0"/>
              <a:t> </a:t>
            </a:r>
            <a:r>
              <a:rPr lang="en-US" sz="4000" dirty="0" err="1"/>
              <a:t>p</a:t>
            </a:r>
            <a:r>
              <a:rPr lang="en-US" sz="4000" baseline="-18000" dirty="0" err="1"/>
              <a:t>T</a:t>
            </a:r>
            <a:r>
              <a:rPr lang="en-US" sz="4000" dirty="0"/>
              <a:t> vs. </a:t>
            </a:r>
            <a:r>
              <a:rPr lang="en-US" sz="4000" dirty="0" err="1"/>
              <a:t>x</a:t>
            </a:r>
            <a:r>
              <a:rPr lang="en-US" sz="4000" baseline="-25000" dirty="0" err="1"/>
              <a:t>gluon</a:t>
            </a:r>
            <a:r>
              <a:rPr lang="en-US" sz="4000" b="1" baseline="-25000" dirty="0"/>
              <a:t> </a:t>
            </a:r>
            <a:endParaRPr lang="en-US" sz="4000" b="1" baseline="-2500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687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567" y="1371600"/>
            <a:ext cx="546283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8747" name="Text Box 11"/>
          <p:cNvSpPr txBox="1">
            <a:spLocks noChangeArrowheads="1"/>
          </p:cNvSpPr>
          <p:nvPr/>
        </p:nvSpPr>
        <p:spPr bwMode="auto">
          <a:xfrm>
            <a:off x="252412" y="5326559"/>
            <a:ext cx="32527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Based on simulation using NLO </a:t>
            </a:r>
            <a:r>
              <a:rPr lang="en-US" sz="2000" dirty="0" err="1"/>
              <a:t>pQCD</a:t>
            </a:r>
            <a:r>
              <a:rPr lang="en-US" sz="2000" dirty="0"/>
              <a:t> as 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447800"/>
            <a:ext cx="3276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Inclusive asymmetry measurements in </a:t>
            </a:r>
            <a:r>
              <a:rPr lang="en-US" sz="2600" dirty="0" err="1" smtClean="0"/>
              <a:t>p+p</a:t>
            </a:r>
            <a:r>
              <a:rPr lang="en-US" sz="2600" dirty="0" smtClean="0"/>
              <a:t> collisions sample from wide bins in </a:t>
            </a:r>
            <a:r>
              <a:rPr lang="en-US" sz="2600" i="1" dirty="0" smtClean="0"/>
              <a:t>x</a:t>
            </a:r>
            <a:r>
              <a:rPr lang="en-US" sz="2600" dirty="0" smtClean="0"/>
              <a:t>—sensitive to (truncated) integral of </a:t>
            </a:r>
            <a:r>
              <a:rPr lang="en-US" sz="2600" dirty="0" smtClean="0">
                <a:latin typeface="Symbol" pitchFamily="18" charset="2"/>
              </a:rPr>
              <a:t>D</a:t>
            </a:r>
            <a:r>
              <a:rPr lang="en-US" sz="2600" dirty="0" smtClean="0"/>
              <a:t>G, not to functional form vs. </a:t>
            </a:r>
            <a:r>
              <a:rPr lang="en-US" sz="2600" i="1" dirty="0" smtClean="0"/>
              <a:t>x</a:t>
            </a:r>
            <a:endParaRPr lang="en-US" sz="2600" i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72040" y="6019800"/>
            <a:ext cx="29971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/>
              <a:t>PRL 103, 012003 (2009)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4248218" y="4572000"/>
            <a:ext cx="17748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√s = 200 GeV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Dijet cross </a:t>
            </a:r>
            <a:r>
              <a:rPr lang="en-US" sz="3600" dirty="0"/>
              <a:t>s</a:t>
            </a:r>
            <a:r>
              <a:rPr lang="en-US" sz="3600" dirty="0" smtClean="0"/>
              <a:t>ection </a:t>
            </a:r>
            <a:r>
              <a:rPr lang="en-US" sz="3600" dirty="0" smtClean="0"/>
              <a:t>at 200 GeV and 500 GeV </a:t>
            </a:r>
            <a:endParaRPr lang="en-US" sz="3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 descr="crossSecPresentation_trial7_xsec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54335"/>
            <a:ext cx="3657600" cy="41510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400" y="5181600"/>
            <a:ext cx="7315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200" dirty="0" smtClean="0">
                <a:solidFill>
                  <a:srgbClr val="FFFF99"/>
                </a:solidFill>
                <a:latin typeface="+mn-lt"/>
              </a:rPr>
              <a:t>Di-jet </a:t>
            </a:r>
            <a:r>
              <a:rPr lang="en-US" altLang="en-US" sz="2200" dirty="0">
                <a:solidFill>
                  <a:srgbClr val="FFFF99"/>
                </a:solidFill>
                <a:latin typeface="+mn-lt"/>
              </a:rPr>
              <a:t>cross section </a:t>
            </a:r>
            <a:r>
              <a:rPr lang="en-US" altLang="en-US" sz="2200" dirty="0" smtClean="0">
                <a:solidFill>
                  <a:srgbClr val="FFFF99"/>
                </a:solidFill>
                <a:latin typeface="+mn-lt"/>
              </a:rPr>
              <a:t>well described </a:t>
            </a:r>
            <a:r>
              <a:rPr lang="en-US" altLang="en-US" sz="2200" dirty="0">
                <a:solidFill>
                  <a:srgbClr val="FFFF99"/>
                </a:solidFill>
                <a:latin typeface="+mn-lt"/>
              </a:rPr>
              <a:t>by NLO </a:t>
            </a:r>
            <a:r>
              <a:rPr lang="en-US" altLang="en-US" sz="2200" dirty="0" err="1">
                <a:solidFill>
                  <a:srgbClr val="FFFF99"/>
                </a:solidFill>
                <a:latin typeface="+mn-lt"/>
              </a:rPr>
              <a:t>pQCD</a:t>
            </a:r>
            <a:r>
              <a:rPr lang="en-US" altLang="en-US" sz="2200" dirty="0">
                <a:solidFill>
                  <a:srgbClr val="FFFF99"/>
                </a:solidFill>
                <a:latin typeface="+mn-lt"/>
              </a:rPr>
              <a:t> with corrections for hadronization and underlying </a:t>
            </a:r>
            <a:r>
              <a:rPr lang="en-US" altLang="en-US" sz="2200" dirty="0" smtClean="0">
                <a:solidFill>
                  <a:srgbClr val="FFFF99"/>
                </a:solidFill>
                <a:latin typeface="+mn-lt"/>
              </a:rPr>
              <a:t>event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030535"/>
            <a:ext cx="3657600" cy="3998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6235" y="2057400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200 GeV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5235" y="3124200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500 GeV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6858000" y="5562600"/>
            <a:ext cx="1524000" cy="990600"/>
            <a:chOff x="2640" y="912"/>
            <a:chExt cx="864" cy="528"/>
          </a:xfrm>
        </p:grpSpPr>
        <p:sp>
          <p:nvSpPr>
            <p:cNvPr id="12" name="AutoShape 39"/>
            <p:cNvSpPr>
              <a:spLocks noChangeArrowheads="1"/>
            </p:cNvSpPr>
            <p:nvPr/>
          </p:nvSpPr>
          <p:spPr bwMode="auto">
            <a:xfrm>
              <a:off x="2640" y="912"/>
              <a:ext cx="601" cy="52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 b="1" i="1">
                <a:cs typeface="Arial" pitchFamily="34" charset="0"/>
              </a:endParaRPr>
            </a:p>
          </p:txBody>
        </p:sp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2852" y="1057"/>
              <a:ext cx="652" cy="2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 i="1" dirty="0">
                  <a:solidFill>
                    <a:srgbClr val="1C0E8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/>
                  <a:cs typeface="Arial" pitchFamily="34" charset="0"/>
                </a:rPr>
                <a:t>STAR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540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Dijet</a:t>
            </a:r>
            <a:r>
              <a:rPr lang="en-US" sz="4000" dirty="0"/>
              <a:t> </a:t>
            </a:r>
            <a:r>
              <a:rPr lang="en-US" sz="4000" dirty="0" smtClean="0"/>
              <a:t>double </a:t>
            </a:r>
            <a:r>
              <a:rPr lang="en-US" sz="4000" dirty="0"/>
              <a:t>h</a:t>
            </a:r>
            <a:r>
              <a:rPr lang="en-US" sz="4000" dirty="0" smtClean="0"/>
              <a:t>elicity </a:t>
            </a:r>
            <a:r>
              <a:rPr lang="en-US" sz="4000" dirty="0"/>
              <a:t>a</a:t>
            </a:r>
            <a:r>
              <a:rPr lang="en-US" sz="4000" dirty="0" smtClean="0"/>
              <a:t>symmetry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858000" y="5562600"/>
            <a:ext cx="1524000" cy="990600"/>
            <a:chOff x="2640" y="912"/>
            <a:chExt cx="864" cy="528"/>
          </a:xfrm>
        </p:grpSpPr>
        <p:sp>
          <p:nvSpPr>
            <p:cNvPr id="9" name="AutoShape 39"/>
            <p:cNvSpPr>
              <a:spLocks noChangeArrowheads="1"/>
            </p:cNvSpPr>
            <p:nvPr/>
          </p:nvSpPr>
          <p:spPr bwMode="auto">
            <a:xfrm>
              <a:off x="2640" y="912"/>
              <a:ext cx="601" cy="52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 b="1" i="1">
                <a:cs typeface="Arial" pitchFamily="34" charset="0"/>
              </a:endParaRPr>
            </a:p>
          </p:txBody>
        </p: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2852" y="1057"/>
              <a:ext cx="652" cy="2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 i="1" dirty="0">
                  <a:solidFill>
                    <a:srgbClr val="1C0E8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/>
                  <a:cs typeface="Arial" pitchFamily="34" charset="0"/>
                </a:rPr>
                <a:t>STAR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1"/>
            <a:ext cx="8726714" cy="2982764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14400" y="4572000"/>
            <a:ext cx="7315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200" dirty="0" smtClean="0">
                <a:solidFill>
                  <a:srgbClr val="FFFF99"/>
                </a:solidFill>
                <a:latin typeface="+mn-lt"/>
              </a:rPr>
              <a:t>Clear nonzero asymmetry observed</a:t>
            </a:r>
          </a:p>
          <a:p>
            <a:pPr algn="l"/>
            <a:r>
              <a:rPr lang="en-US" altLang="en-US" sz="2200" dirty="0" smtClean="0">
                <a:solidFill>
                  <a:srgbClr val="FFFF99"/>
                </a:solidFill>
                <a:latin typeface="+mn-lt"/>
              </a:rPr>
              <a:t>Can better reconstruct hard scattering kinematics to pin down x values probed</a:t>
            </a:r>
            <a:endParaRPr lang="en-US" altLang="en-US" sz="2200" dirty="0" smtClean="0">
              <a:solidFill>
                <a:srgbClr val="FFF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0977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Run-13 preliminary W peaks (midrapidity)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0408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39200" cy="411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092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eta cross </a:t>
            </a:r>
            <a:r>
              <a:rPr lang="en-US" dirty="0" smtClean="0"/>
              <a:t>section at </a:t>
            </a:r>
            <a:br>
              <a:rPr lang="en-US" dirty="0" smtClean="0"/>
            </a:br>
            <a:r>
              <a:rPr lang="en-US" dirty="0" smtClean="0"/>
              <a:t>200 GeV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2501-B949-4497-900A-85D7539E191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05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38250"/>
            <a:ext cx="41624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4874567"/>
            <a:ext cx="306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PRD90, 072008 (2014)</a:t>
            </a:r>
            <a:endParaRPr lang="en-US" dirty="0"/>
          </a:p>
        </p:txBody>
      </p:sp>
      <p:pic>
        <p:nvPicPr>
          <p:cNvPr id="9" name="Picture 16" descr="1phenix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415145"/>
            <a:ext cx="1295400" cy="471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521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single-spin asymmetry in </a:t>
            </a:r>
            <a:r>
              <a:rPr lang="en-US" dirty="0" err="1"/>
              <a:t>dihadron</a:t>
            </a:r>
            <a:r>
              <a:rPr lang="en-US" dirty="0"/>
              <a:t> production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2501-B949-4497-900A-85D7539E191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054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09829"/>
            <a:ext cx="7543800" cy="499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030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single-spin asymmetry in </a:t>
            </a:r>
            <a:r>
              <a:rPr lang="en-US" dirty="0" err="1"/>
              <a:t>dihadron</a:t>
            </a:r>
            <a:r>
              <a:rPr lang="en-US" dirty="0"/>
              <a:t> production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2501-B949-4497-900A-85D7539E191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05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162800" cy="495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024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Azimuthal distribution of </a:t>
            </a:r>
            <a:br>
              <a:rPr lang="en-US" dirty="0" smtClean="0"/>
            </a:br>
            <a:r>
              <a:rPr lang="en-US" dirty="0" smtClean="0"/>
              <a:t>pions within jets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15000" y="1600200"/>
            <a:ext cx="3200400" cy="4495800"/>
          </a:xfrm>
        </p:spPr>
        <p:txBody>
          <a:bodyPr/>
          <a:lstStyle/>
          <a:p>
            <a:r>
              <a:rPr lang="en-US" dirty="0" smtClean="0"/>
              <a:t>Collins-like measurement</a:t>
            </a:r>
          </a:p>
          <a:p>
            <a:r>
              <a:rPr lang="en-US" dirty="0" smtClean="0"/>
              <a:t>Nonzero effect observed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2501-B949-4497-900A-85D7539E191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04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6" y="1524000"/>
            <a:ext cx="5056647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351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dirty="0" smtClean="0"/>
              <a:t>Reliance on input from </a:t>
            </a:r>
            <a:br>
              <a:rPr lang="en-US" dirty="0" smtClean="0"/>
            </a:br>
            <a:r>
              <a:rPr lang="en-US" dirty="0" smtClean="0"/>
              <a:t>simpler </a:t>
            </a:r>
            <a:r>
              <a:rPr lang="en-US" dirty="0"/>
              <a:t>s</a:t>
            </a:r>
            <a:r>
              <a:rPr lang="en-US" dirty="0" smtClean="0"/>
              <a:t>ystems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Disadvantage of hadronic collisions: much “messier” than deep-inelastic </a:t>
            </a:r>
            <a:r>
              <a:rPr lang="en-US" dirty="0" smtClean="0"/>
              <a:t>scattering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Rely on input from simpler systems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Just as the heavy ion program at RHIC relies on information from simpler collision systems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The more we know from simpler systems such as DIS and </a:t>
            </a:r>
            <a:r>
              <a:rPr lang="en-US" dirty="0" err="1" smtClean="0">
                <a:sym typeface="Wingdings" pitchFamily="2" charset="2"/>
              </a:rPr>
              <a:t>e+e</a:t>
            </a:r>
            <a:r>
              <a:rPr lang="en-US" dirty="0" smtClean="0">
                <a:sym typeface="Wingdings" pitchFamily="2" charset="2"/>
              </a:rPr>
              <a:t>- annihilation, the more we can in turn learn from </a:t>
            </a:r>
            <a:r>
              <a:rPr lang="en-US" dirty="0" err="1" smtClean="0">
                <a:sym typeface="Wingdings" pitchFamily="2" charset="2"/>
              </a:rPr>
              <a:t>hadronic</a:t>
            </a:r>
            <a:r>
              <a:rPr lang="en-US" dirty="0" smtClean="0">
                <a:sym typeface="Wingdings" pitchFamily="2" charset="2"/>
              </a:rPr>
              <a:t> collisions!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A7B0-FB55-442B-B730-0F02697EC4D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Azimuthal distribution of </a:t>
            </a:r>
            <a:br>
              <a:rPr lang="en-US" dirty="0"/>
            </a:br>
            <a:r>
              <a:rPr lang="en-US" dirty="0"/>
              <a:t>pions within jets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04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553010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860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 and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A</a:t>
            </a:r>
            <a:r>
              <a:rPr lang="en-US" baseline="-25000" dirty="0" smtClean="0"/>
              <a:t>N</a:t>
            </a:r>
            <a:r>
              <a:rPr lang="en-US" dirty="0" smtClean="0"/>
              <a:t> at midrapidity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04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9175"/>
            <a:ext cx="39433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5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6" y="1981200"/>
            <a:ext cx="42862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5410200"/>
            <a:ext cx="3744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Sensitive to </a:t>
            </a:r>
            <a:r>
              <a:rPr lang="en-US" dirty="0" err="1" smtClean="0"/>
              <a:t>gg</a:t>
            </a:r>
            <a:r>
              <a:rPr lang="en-US" dirty="0" smtClean="0"/>
              <a:t>, </a:t>
            </a:r>
            <a:r>
              <a:rPr lang="en-US" dirty="0" err="1" smtClean="0"/>
              <a:t>qg</a:t>
            </a:r>
            <a:r>
              <a:rPr lang="en-US" dirty="0" smtClean="0"/>
              <a:t> scattering</a:t>
            </a:r>
          </a:p>
          <a:p>
            <a:r>
              <a:rPr lang="en-US" dirty="0" smtClean="0"/>
              <a:t>Consistent with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49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A</a:t>
            </a:r>
            <a:r>
              <a:rPr lang="en-US" baseline="-25000" dirty="0" smtClean="0"/>
              <a:t>N</a:t>
            </a:r>
            <a:r>
              <a:rPr lang="en-US" dirty="0" smtClean="0"/>
              <a:t> for isolated forward neutral pions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05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7" y="1219200"/>
            <a:ext cx="766812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443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heavy flavor A</a:t>
            </a:r>
            <a:r>
              <a:rPr lang="en-US" baseline="-25000" dirty="0" smtClean="0"/>
              <a:t>N</a:t>
            </a:r>
            <a:r>
              <a:rPr lang="en-US" dirty="0" smtClean="0"/>
              <a:t> to </a:t>
            </a:r>
            <a:r>
              <a:rPr lang="en-US" smtClean="0"/>
              <a:t>probe </a:t>
            </a:r>
            <a:br>
              <a:rPr lang="en-US" smtClean="0"/>
            </a:br>
            <a:r>
              <a:rPr lang="en-US" smtClean="0"/>
              <a:t>twist-3 </a:t>
            </a:r>
            <a:r>
              <a:rPr lang="en-US" dirty="0" err="1" smtClean="0"/>
              <a:t>trigluon</a:t>
            </a:r>
            <a:r>
              <a:rPr lang="en-US" dirty="0" smtClean="0"/>
              <a:t> correlations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3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4" y="1600201"/>
            <a:ext cx="584874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2286000"/>
            <a:ext cx="23041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Expect measurement with ~0.01 accuracy from 2015 data, with displaced vertex heavy flavor tagging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36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1457154" name="Rectangle 2"/>
          <p:cNvSpPr>
            <a:spLocks noChangeArrowheads="1"/>
          </p:cNvSpPr>
          <p:nvPr/>
        </p:nvSpPr>
        <p:spPr bwMode="auto">
          <a:xfrm>
            <a:off x="5703888" y="76200"/>
            <a:ext cx="3287712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57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7275" y="152400"/>
            <a:ext cx="2854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7156" name="Rectangle 4"/>
          <p:cNvSpPr>
            <a:spLocks noChangeArrowheads="1"/>
          </p:cNvSpPr>
          <p:nvPr/>
        </p:nvSpPr>
        <p:spPr bwMode="auto">
          <a:xfrm>
            <a:off x="5703888" y="4572000"/>
            <a:ext cx="3354387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57157" name="Picture 5" descr="pi_fe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0175"/>
            <a:ext cx="3200400" cy="2155825"/>
          </a:xfrm>
          <a:prstGeom prst="rect">
            <a:avLst/>
          </a:prstGeom>
          <a:noFill/>
        </p:spPr>
      </p:pic>
      <p:pic>
        <p:nvPicPr>
          <p:cNvPr id="1457158" name="Picture 6" descr="k_fe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362200"/>
            <a:ext cx="3200400" cy="2157413"/>
          </a:xfrm>
          <a:prstGeom prst="rect">
            <a:avLst/>
          </a:prstGeom>
          <a:noFill/>
        </p:spPr>
      </p:pic>
      <p:pic>
        <p:nvPicPr>
          <p:cNvPr id="1457159" name="Picture 7" descr="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597400"/>
            <a:ext cx="3200400" cy="2157413"/>
          </a:xfrm>
          <a:prstGeom prst="rect">
            <a:avLst/>
          </a:prstGeom>
          <a:noFill/>
        </p:spPr>
      </p:pic>
      <p:pic>
        <p:nvPicPr>
          <p:cNvPr id="1457160" name="Picture 8" descr="BRAHMS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038600"/>
            <a:ext cx="1447800" cy="774700"/>
          </a:xfrm>
          <a:prstGeom prst="rect">
            <a:avLst/>
          </a:prstGeom>
          <a:noFill/>
        </p:spPr>
      </p:pic>
      <p:sp>
        <p:nvSpPr>
          <p:cNvPr id="1457161" name="Text Box 9"/>
          <p:cNvSpPr txBox="1">
            <a:spLocks noChangeArrowheads="1"/>
          </p:cNvSpPr>
          <p:nvPr/>
        </p:nvSpPr>
        <p:spPr bwMode="auto">
          <a:xfrm>
            <a:off x="722313" y="230188"/>
            <a:ext cx="43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1457162" name="Text Box 10"/>
          <p:cNvSpPr txBox="1">
            <a:spLocks noChangeArrowheads="1"/>
          </p:cNvSpPr>
          <p:nvPr/>
        </p:nvSpPr>
        <p:spPr bwMode="auto">
          <a:xfrm>
            <a:off x="722313" y="2598738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57163" name="Text Box 11"/>
          <p:cNvSpPr txBox="1">
            <a:spLocks noChangeArrowheads="1"/>
          </p:cNvSpPr>
          <p:nvPr/>
        </p:nvSpPr>
        <p:spPr bwMode="auto">
          <a:xfrm>
            <a:off x="812800" y="4800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57164" name="Text Box 12"/>
          <p:cNvSpPr txBox="1">
            <a:spLocks noChangeArrowheads="1"/>
          </p:cNvSpPr>
          <p:nvPr/>
        </p:nvSpPr>
        <p:spPr bwMode="auto">
          <a:xfrm>
            <a:off x="6423025" y="228600"/>
            <a:ext cx="43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1457165" name="Text Box 13"/>
          <p:cNvSpPr txBox="1">
            <a:spLocks noChangeArrowheads="1"/>
          </p:cNvSpPr>
          <p:nvPr/>
        </p:nvSpPr>
        <p:spPr bwMode="auto">
          <a:xfrm>
            <a:off x="728663" y="3657600"/>
            <a:ext cx="129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200 GeV</a:t>
            </a:r>
          </a:p>
        </p:txBody>
      </p:sp>
      <p:sp>
        <p:nvSpPr>
          <p:cNvPr id="1457166" name="Text Box 14"/>
          <p:cNvSpPr txBox="1">
            <a:spLocks noChangeArrowheads="1"/>
          </p:cNvSpPr>
          <p:nvPr/>
        </p:nvSpPr>
        <p:spPr bwMode="auto">
          <a:xfrm>
            <a:off x="739775" y="59436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200 GeV</a:t>
            </a:r>
          </a:p>
        </p:txBody>
      </p:sp>
      <p:sp>
        <p:nvSpPr>
          <p:cNvPr id="1457167" name="Text Box 15"/>
          <p:cNvSpPr txBox="1">
            <a:spLocks noChangeArrowheads="1"/>
          </p:cNvSpPr>
          <p:nvPr/>
        </p:nvSpPr>
        <p:spPr bwMode="auto">
          <a:xfrm>
            <a:off x="685800" y="14478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200 GeV</a:t>
            </a:r>
          </a:p>
        </p:txBody>
      </p:sp>
      <p:sp>
        <p:nvSpPr>
          <p:cNvPr id="1457168" name="Text Box 16"/>
          <p:cNvSpPr txBox="1">
            <a:spLocks noChangeArrowheads="1"/>
          </p:cNvSpPr>
          <p:nvPr/>
        </p:nvSpPr>
        <p:spPr bwMode="auto">
          <a:xfrm>
            <a:off x="6478588" y="1447800"/>
            <a:ext cx="137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62.4 GeV</a:t>
            </a:r>
          </a:p>
        </p:txBody>
      </p:sp>
      <p:sp>
        <p:nvSpPr>
          <p:cNvPr id="1457169" name="Text Box 17"/>
          <p:cNvSpPr txBox="1">
            <a:spLocks noChangeArrowheads="1"/>
          </p:cNvSpPr>
          <p:nvPr/>
        </p:nvSpPr>
        <p:spPr bwMode="auto">
          <a:xfrm>
            <a:off x="3581400" y="381000"/>
            <a:ext cx="1905000" cy="13827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2800" i="1">
                <a:solidFill>
                  <a:schemeClr val="tx1"/>
                </a:solidFill>
              </a:rPr>
              <a:t>, K, p </a:t>
            </a:r>
          </a:p>
          <a:p>
            <a:r>
              <a:rPr lang="en-US" sz="2800" i="1">
                <a:solidFill>
                  <a:schemeClr val="tx1"/>
                </a:solidFill>
              </a:rPr>
              <a:t>at 200 and 62.4 GeV</a:t>
            </a:r>
          </a:p>
        </p:txBody>
      </p:sp>
      <p:sp>
        <p:nvSpPr>
          <p:cNvPr id="1457170" name="Text Box 18"/>
          <p:cNvSpPr txBox="1">
            <a:spLocks noChangeArrowheads="1"/>
          </p:cNvSpPr>
          <p:nvPr/>
        </p:nvSpPr>
        <p:spPr bwMode="auto">
          <a:xfrm>
            <a:off x="3429000" y="2895600"/>
            <a:ext cx="2197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K- asymmetries </a:t>
            </a:r>
          </a:p>
          <a:p>
            <a:r>
              <a:rPr lang="en-US"/>
              <a:t>underpredicted</a:t>
            </a:r>
          </a:p>
        </p:txBody>
      </p:sp>
      <p:sp>
        <p:nvSpPr>
          <p:cNvPr id="1457171" name="Line 19"/>
          <p:cNvSpPr>
            <a:spLocks noChangeShapeType="1"/>
          </p:cNvSpPr>
          <p:nvPr/>
        </p:nvSpPr>
        <p:spPr bwMode="auto">
          <a:xfrm>
            <a:off x="3505200" y="2514600"/>
            <a:ext cx="2057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7172" name="Text Box 20"/>
          <p:cNvSpPr txBox="1">
            <a:spLocks noChangeArrowheads="1"/>
          </p:cNvSpPr>
          <p:nvPr/>
        </p:nvSpPr>
        <p:spPr bwMode="auto">
          <a:xfrm>
            <a:off x="3411538" y="2079625"/>
            <a:ext cx="2281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Note different scales</a:t>
            </a:r>
          </a:p>
        </p:txBody>
      </p:sp>
      <p:sp>
        <p:nvSpPr>
          <p:cNvPr id="1457173" name="Rectangle 21"/>
          <p:cNvSpPr>
            <a:spLocks noChangeArrowheads="1"/>
          </p:cNvSpPr>
          <p:nvPr/>
        </p:nvSpPr>
        <p:spPr bwMode="auto">
          <a:xfrm>
            <a:off x="5715000" y="2362200"/>
            <a:ext cx="33528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703888" y="4637088"/>
            <a:ext cx="3298825" cy="2001837"/>
            <a:chOff x="3552" y="2921"/>
            <a:chExt cx="2078" cy="1261"/>
          </a:xfrm>
        </p:grpSpPr>
        <p:pic>
          <p:nvPicPr>
            <p:cNvPr id="1457175" name="Picture 2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54" y="2929"/>
              <a:ext cx="1776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57176" name="Picture 2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52" y="2921"/>
              <a:ext cx="443" cy="1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791200" y="2427288"/>
            <a:ext cx="3276600" cy="2039937"/>
            <a:chOff x="3543" y="1529"/>
            <a:chExt cx="2169" cy="1285"/>
          </a:xfrm>
        </p:grpSpPr>
        <p:pic>
          <p:nvPicPr>
            <p:cNvPr id="1457178" name="Picture 2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09" y="1539"/>
              <a:ext cx="1803" cy="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57179" name="Picture 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43" y="1529"/>
              <a:ext cx="455" cy="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57180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76913" y="142875"/>
            <a:ext cx="7112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7181" name="Text Box 29"/>
          <p:cNvSpPr txBox="1">
            <a:spLocks noChangeArrowheads="1"/>
          </p:cNvSpPr>
          <p:nvPr/>
        </p:nvSpPr>
        <p:spPr bwMode="auto">
          <a:xfrm>
            <a:off x="6434138" y="3733800"/>
            <a:ext cx="137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62.4 GeV</a:t>
            </a:r>
          </a:p>
        </p:txBody>
      </p:sp>
      <p:sp>
        <p:nvSpPr>
          <p:cNvPr id="1457182" name="Text Box 30"/>
          <p:cNvSpPr txBox="1">
            <a:spLocks noChangeArrowheads="1"/>
          </p:cNvSpPr>
          <p:nvPr/>
        </p:nvSpPr>
        <p:spPr bwMode="auto">
          <a:xfrm>
            <a:off x="6400800" y="5943600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62.4 GeV</a:t>
            </a:r>
          </a:p>
        </p:txBody>
      </p:sp>
      <p:sp>
        <p:nvSpPr>
          <p:cNvPr id="1457183" name="Text Box 31"/>
          <p:cNvSpPr txBox="1">
            <a:spLocks noChangeArrowheads="1"/>
          </p:cNvSpPr>
          <p:nvPr/>
        </p:nvSpPr>
        <p:spPr bwMode="auto">
          <a:xfrm>
            <a:off x="6597650" y="476885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57184" name="Text Box 32"/>
          <p:cNvSpPr txBox="1">
            <a:spLocks noChangeArrowheads="1"/>
          </p:cNvSpPr>
          <p:nvPr/>
        </p:nvSpPr>
        <p:spPr bwMode="auto">
          <a:xfrm>
            <a:off x="6510338" y="2568575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57185" name="Text Box 33"/>
          <p:cNvSpPr txBox="1">
            <a:spLocks noChangeArrowheads="1"/>
          </p:cNvSpPr>
          <p:nvPr/>
        </p:nvSpPr>
        <p:spPr bwMode="auto">
          <a:xfrm>
            <a:off x="3124200" y="5105400"/>
            <a:ext cx="2832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Large antiproton asymmetry??  Unfortunately no 62.4 GeV measurement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5875" y="609600"/>
            <a:ext cx="9128125" cy="181588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Pattern of </a:t>
            </a:r>
            <a:r>
              <a:rPr lang="en-US" sz="2800" dirty="0" err="1" smtClean="0">
                <a:solidFill>
                  <a:schemeClr val="tx1"/>
                </a:solidFill>
              </a:rPr>
              <a:t>pion</a:t>
            </a:r>
            <a:r>
              <a:rPr lang="en-US" sz="2800" dirty="0" smtClean="0">
                <a:solidFill>
                  <a:schemeClr val="tx1"/>
                </a:solidFill>
              </a:rPr>
              <a:t> species asymmetries in the forward direction</a:t>
            </a:r>
          </a:p>
          <a:p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valence quark effect.</a:t>
            </a:r>
          </a:p>
          <a:p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But this conclusion confounded by </a:t>
            </a:r>
            <a:r>
              <a:rPr lang="en-US" sz="2800" dirty="0" err="1" smtClean="0">
                <a:solidFill>
                  <a:schemeClr val="tx1"/>
                </a:solidFill>
                <a:sym typeface="Wingdings" pitchFamily="2" charset="2"/>
              </a:rPr>
              <a:t>kaon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 and antiproton asymmetries!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31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816" name="Picture 4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67" y="1600200"/>
            <a:ext cx="5135433" cy="432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Another </a:t>
            </a:r>
            <a:r>
              <a:rPr lang="en-US" sz="3600" dirty="0" smtClean="0"/>
              <a:t>surprise</a:t>
            </a:r>
            <a:r>
              <a:rPr lang="en-US" sz="3600" dirty="0" smtClean="0"/>
              <a:t>: Transverse </a:t>
            </a:r>
            <a:r>
              <a:rPr lang="en-US" sz="3600" dirty="0" smtClean="0"/>
              <a:t>single-spin </a:t>
            </a:r>
            <a:r>
              <a:rPr lang="en-US" sz="3600" dirty="0"/>
              <a:t>a</a:t>
            </a:r>
            <a:r>
              <a:rPr lang="en-US" sz="3600" dirty="0" smtClean="0"/>
              <a:t>symmetry </a:t>
            </a:r>
            <a:r>
              <a:rPr lang="en-US" sz="3600" dirty="0" smtClean="0"/>
              <a:t>in </a:t>
            </a:r>
            <a:r>
              <a:rPr lang="en-US" sz="3600" dirty="0"/>
              <a:t>e</a:t>
            </a:r>
            <a:r>
              <a:rPr lang="en-US" sz="3600" dirty="0" smtClean="0"/>
              <a:t>ta </a:t>
            </a:r>
            <a:r>
              <a:rPr lang="en-US" sz="3600" dirty="0"/>
              <a:t>m</a:t>
            </a:r>
            <a:r>
              <a:rPr lang="en-US" sz="3600" dirty="0" smtClean="0"/>
              <a:t>eson production</a:t>
            </a:r>
            <a:endParaRPr lang="en-US" sz="3600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800600" y="3352800"/>
            <a:ext cx="1524000" cy="1066800"/>
            <a:chOff x="2640" y="912"/>
            <a:chExt cx="864" cy="528"/>
          </a:xfrm>
        </p:grpSpPr>
        <p:sp>
          <p:nvSpPr>
            <p:cNvPr id="137228" name="AutoShape 12"/>
            <p:cNvSpPr>
              <a:spLocks noChangeArrowheads="1"/>
            </p:cNvSpPr>
            <p:nvPr/>
          </p:nvSpPr>
          <p:spPr bwMode="auto">
            <a:xfrm>
              <a:off x="2640" y="912"/>
              <a:ext cx="601" cy="52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 b="1" i="1">
                <a:cs typeface="ＭＳ Ｐゴシック" pitchFamily="34" charset="-128"/>
              </a:endParaRPr>
            </a:p>
          </p:txBody>
        </p:sp>
        <p:sp>
          <p:nvSpPr>
            <p:cNvPr id="137229" name="Text Box 13"/>
            <p:cNvSpPr txBox="1">
              <a:spLocks noChangeArrowheads="1"/>
            </p:cNvSpPr>
            <p:nvPr/>
          </p:nvSpPr>
          <p:spPr bwMode="auto">
            <a:xfrm>
              <a:off x="2851" y="1058"/>
              <a:ext cx="653" cy="31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 i="1" dirty="0">
                  <a:solidFill>
                    <a:srgbClr val="1C0E8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" charset="0"/>
                  <a:cs typeface="ＭＳ Ｐゴシック" pitchFamily="34" charset="-128"/>
                </a:rPr>
                <a:t>STAR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33400" y="3124200"/>
            <a:ext cx="2667000" cy="1600200"/>
            <a:chOff x="3648" y="1824"/>
            <a:chExt cx="1680" cy="1008"/>
          </a:xfrm>
        </p:grpSpPr>
        <p:sp>
          <p:nvSpPr>
            <p:cNvPr id="137240" name="Rectangle 24"/>
            <p:cNvSpPr>
              <a:spLocks noChangeAspect="1" noChangeArrowheads="1"/>
            </p:cNvSpPr>
            <p:nvPr/>
          </p:nvSpPr>
          <p:spPr bwMode="auto">
            <a:xfrm>
              <a:off x="3648" y="1824"/>
              <a:ext cx="1680" cy="100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7241" name="Object 25"/>
            <p:cNvGraphicFramePr>
              <a:graphicFrameLocks noChangeAspect="1"/>
            </p:cNvGraphicFramePr>
            <p:nvPr/>
          </p:nvGraphicFramePr>
          <p:xfrm>
            <a:off x="3792" y="2208"/>
            <a:ext cx="1296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492" name="Equation" r:id="rId5" imgW="1371600" imgH="279360" progId="">
                    <p:embed/>
                  </p:oleObj>
                </mc:Choice>
                <mc:Fallback>
                  <p:oleObj name="Equation" r:id="rId5" imgW="1371600" imgH="2793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208"/>
                          <a:ext cx="1296" cy="2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242" name="Object 26"/>
            <p:cNvGraphicFramePr>
              <a:graphicFrameLocks noChangeAspect="1"/>
            </p:cNvGraphicFramePr>
            <p:nvPr/>
          </p:nvGraphicFramePr>
          <p:xfrm>
            <a:off x="3792" y="2496"/>
            <a:ext cx="1296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493" name="Equation" r:id="rId7" imgW="1384300" imgH="254000" progId="">
                    <p:embed/>
                  </p:oleObj>
                </mc:Choice>
                <mc:Fallback>
                  <p:oleObj name="Equation" r:id="rId7" imgW="1384300" imgH="2540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496"/>
                          <a:ext cx="1296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243" name="Object 27"/>
            <p:cNvGraphicFramePr>
              <a:graphicFrameLocks noChangeAspect="1"/>
            </p:cNvGraphicFramePr>
            <p:nvPr/>
          </p:nvGraphicFramePr>
          <p:xfrm>
            <a:off x="4032" y="1920"/>
            <a:ext cx="842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494" name="Equation" r:id="rId9" imgW="914400" imgH="228600" progId="">
                    <p:embed/>
                  </p:oleObj>
                </mc:Choice>
                <mc:Fallback>
                  <p:oleObj name="Equation" r:id="rId9" imgW="914400" imgH="228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1920"/>
                          <a:ext cx="842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82479" y="1676400"/>
          <a:ext cx="355132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95" name="Equation" r:id="rId11" imgW="2044440" imgH="482400" progId="Equation.3">
                  <p:embed/>
                </p:oleObj>
              </mc:Choice>
              <mc:Fallback>
                <p:oleObj name="Equation" r:id="rId11" imgW="2044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79" y="1676400"/>
                        <a:ext cx="3551321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1694" y="2590800"/>
            <a:ext cx="3712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than the neutral </a:t>
            </a:r>
            <a:r>
              <a:rPr lang="en-US" dirty="0" err="1" smtClean="0"/>
              <a:t>pion</a:t>
            </a:r>
            <a:r>
              <a:rPr lang="en-US" dirty="0" smtClean="0"/>
              <a:t>!</a:t>
            </a:r>
            <a:endParaRPr lang="en-US" dirty="0"/>
          </a:p>
        </p:txBody>
      </p:sp>
      <p:graphicFrame>
        <p:nvGraphicFramePr>
          <p:cNvPr id="1894410" name="Object 10"/>
          <p:cNvGraphicFramePr>
            <a:graphicFrameLocks noChangeAspect="1"/>
          </p:cNvGraphicFramePr>
          <p:nvPr/>
        </p:nvGraphicFramePr>
        <p:xfrm>
          <a:off x="1014413" y="4941888"/>
          <a:ext cx="1935162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96" name="Equation" r:id="rId13" imgW="1143000" imgH="888840" progId="Equation.3">
                  <p:embed/>
                </p:oleObj>
              </mc:Choice>
              <mc:Fallback>
                <p:oleObj name="Equation" r:id="rId13" imgW="11430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4941888"/>
                        <a:ext cx="1935162" cy="1506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01675" y="2057400"/>
            <a:ext cx="7756525" cy="138499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Further evidence against a valence quark effect!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Lots of territory still to explore to understand spin-momentum correlations in QCD!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89933" y="5939135"/>
            <a:ext cx="306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PRD 86:051101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2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1422338" name="Line 2"/>
          <p:cNvSpPr>
            <a:spLocks noChangeShapeType="1"/>
          </p:cNvSpPr>
          <p:nvPr/>
        </p:nvSpPr>
        <p:spPr bwMode="auto">
          <a:xfrm flipH="1" flipV="1">
            <a:off x="1676400" y="3581400"/>
            <a:ext cx="304800" cy="3810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39" name="Rectangle 3"/>
          <p:cNvSpPr>
            <a:spLocks noChangeArrowheads="1"/>
          </p:cNvSpPr>
          <p:nvPr/>
        </p:nvSpPr>
        <p:spPr bwMode="auto">
          <a:xfrm>
            <a:off x="685800" y="304800"/>
            <a:ext cx="7793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eaLnBrk="1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1422340" name="Line 4"/>
          <p:cNvSpPr>
            <a:spLocks noChangeShapeType="1"/>
          </p:cNvSpPr>
          <p:nvPr/>
        </p:nvSpPr>
        <p:spPr bwMode="auto">
          <a:xfrm>
            <a:off x="2711450" y="5041900"/>
            <a:ext cx="109538" cy="428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41" name="Freeform 5"/>
          <p:cNvSpPr>
            <a:spLocks/>
          </p:cNvSpPr>
          <p:nvPr/>
        </p:nvSpPr>
        <p:spPr bwMode="auto">
          <a:xfrm>
            <a:off x="6221413" y="3325813"/>
            <a:ext cx="465137" cy="392112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64" y="214"/>
              </a:cxn>
              <a:cxn ang="0">
                <a:pos x="66" y="172"/>
              </a:cxn>
              <a:cxn ang="0">
                <a:pos x="232" y="106"/>
              </a:cxn>
              <a:cxn ang="0">
                <a:pos x="232" y="61"/>
              </a:cxn>
              <a:cxn ang="0">
                <a:pos x="292" y="0"/>
              </a:cxn>
            </a:cxnLst>
            <a:rect l="0" t="0" r="r" b="b"/>
            <a:pathLst>
              <a:path w="293" h="247">
                <a:moveTo>
                  <a:pt x="0" y="246"/>
                </a:moveTo>
                <a:lnTo>
                  <a:pt x="64" y="214"/>
                </a:lnTo>
                <a:lnTo>
                  <a:pt x="66" y="172"/>
                </a:lnTo>
                <a:lnTo>
                  <a:pt x="232" y="106"/>
                </a:lnTo>
                <a:lnTo>
                  <a:pt x="232" y="61"/>
                </a:lnTo>
                <a:lnTo>
                  <a:pt x="292" y="0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42" name="Oval 6"/>
          <p:cNvSpPr>
            <a:spLocks noChangeArrowheads="1"/>
          </p:cNvSpPr>
          <p:nvPr/>
        </p:nvSpPr>
        <p:spPr bwMode="auto">
          <a:xfrm>
            <a:off x="1446213" y="2300288"/>
            <a:ext cx="5508625" cy="15875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3" name="Rectangle 7"/>
          <p:cNvSpPr>
            <a:spLocks noChangeArrowheads="1"/>
          </p:cNvSpPr>
          <p:nvPr/>
        </p:nvSpPr>
        <p:spPr bwMode="auto">
          <a:xfrm>
            <a:off x="3814763" y="1860550"/>
            <a:ext cx="1106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4" name="Rectangle 8"/>
          <p:cNvSpPr>
            <a:spLocks noChangeArrowheads="1"/>
          </p:cNvSpPr>
          <p:nvPr/>
        </p:nvSpPr>
        <p:spPr bwMode="auto">
          <a:xfrm>
            <a:off x="5930900" y="1968500"/>
            <a:ext cx="18303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5" name="Rectangle 9"/>
          <p:cNvSpPr>
            <a:spLocks noChangeArrowheads="1"/>
          </p:cNvSpPr>
          <p:nvPr/>
        </p:nvSpPr>
        <p:spPr bwMode="auto">
          <a:xfrm>
            <a:off x="6488113" y="3543300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6" name="Rectangle 10"/>
          <p:cNvSpPr>
            <a:spLocks noChangeArrowheads="1"/>
          </p:cNvSpPr>
          <p:nvPr/>
        </p:nvSpPr>
        <p:spPr bwMode="auto">
          <a:xfrm>
            <a:off x="4246563" y="3957638"/>
            <a:ext cx="10191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7" name="Rectangle 11"/>
          <p:cNvSpPr>
            <a:spLocks noChangeArrowheads="1"/>
          </p:cNvSpPr>
          <p:nvPr/>
        </p:nvSpPr>
        <p:spPr bwMode="auto">
          <a:xfrm>
            <a:off x="3687763" y="2800350"/>
            <a:ext cx="9017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8" name="Rectangle 12"/>
          <p:cNvSpPr>
            <a:spLocks noChangeArrowheads="1"/>
          </p:cNvSpPr>
          <p:nvPr/>
        </p:nvSpPr>
        <p:spPr bwMode="auto">
          <a:xfrm>
            <a:off x="3486150" y="4943475"/>
            <a:ext cx="5318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9" name="Rectangle 13"/>
          <p:cNvSpPr>
            <a:spLocks noChangeArrowheads="1"/>
          </p:cNvSpPr>
          <p:nvPr/>
        </p:nvSpPr>
        <p:spPr bwMode="auto">
          <a:xfrm>
            <a:off x="3651250" y="5043488"/>
            <a:ext cx="679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800" b="1">
                <a:latin typeface="Arial" charset="0"/>
              </a:rPr>
              <a:t>AGS</a:t>
            </a:r>
          </a:p>
        </p:txBody>
      </p:sp>
      <p:sp>
        <p:nvSpPr>
          <p:cNvPr id="1422350" name="Rectangle 14"/>
          <p:cNvSpPr>
            <a:spLocks noChangeArrowheads="1"/>
          </p:cNvSpPr>
          <p:nvPr/>
        </p:nvSpPr>
        <p:spPr bwMode="auto">
          <a:xfrm>
            <a:off x="1535113" y="4838700"/>
            <a:ext cx="6286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51" name="Rectangle 15"/>
          <p:cNvSpPr>
            <a:spLocks noChangeArrowheads="1"/>
          </p:cNvSpPr>
          <p:nvPr/>
        </p:nvSpPr>
        <p:spPr bwMode="auto">
          <a:xfrm>
            <a:off x="1828800" y="4999038"/>
            <a:ext cx="609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 b="1">
                <a:latin typeface="Arial" charset="0"/>
              </a:rPr>
              <a:t>LINAC</a:t>
            </a:r>
          </a:p>
        </p:txBody>
      </p:sp>
      <p:sp>
        <p:nvSpPr>
          <p:cNvPr id="1422352" name="Rectangle 16"/>
          <p:cNvSpPr>
            <a:spLocks noChangeArrowheads="1"/>
          </p:cNvSpPr>
          <p:nvPr/>
        </p:nvSpPr>
        <p:spPr bwMode="auto">
          <a:xfrm>
            <a:off x="2362200" y="5181600"/>
            <a:ext cx="627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latin typeface="Arial" charset="0"/>
              </a:rPr>
              <a:t>BOOSTER</a:t>
            </a:r>
          </a:p>
        </p:txBody>
      </p:sp>
      <p:sp>
        <p:nvSpPr>
          <p:cNvPr id="1422353" name="Rectangle 17"/>
          <p:cNvSpPr>
            <a:spLocks noChangeArrowheads="1"/>
          </p:cNvSpPr>
          <p:nvPr/>
        </p:nvSpPr>
        <p:spPr bwMode="auto">
          <a:xfrm>
            <a:off x="2163763" y="4284663"/>
            <a:ext cx="993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54" name="Oval 18"/>
          <p:cNvSpPr>
            <a:spLocks noChangeArrowheads="1"/>
          </p:cNvSpPr>
          <p:nvPr/>
        </p:nvSpPr>
        <p:spPr bwMode="auto">
          <a:xfrm>
            <a:off x="3009900" y="4803775"/>
            <a:ext cx="1663700" cy="7477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55" name="Arc 19"/>
          <p:cNvSpPr>
            <a:spLocks/>
          </p:cNvSpPr>
          <p:nvPr/>
        </p:nvSpPr>
        <p:spPr bwMode="auto">
          <a:xfrm>
            <a:off x="2365375" y="2376488"/>
            <a:ext cx="1893888" cy="711200"/>
          </a:xfrm>
          <a:custGeom>
            <a:avLst/>
            <a:gdLst>
              <a:gd name="G0" fmla="+- 15471 0 0"/>
              <a:gd name="G1" fmla="+- 21113 0 0"/>
              <a:gd name="G2" fmla="+- 21600 0 0"/>
              <a:gd name="T0" fmla="*/ 0 w 15471"/>
              <a:gd name="T1" fmla="*/ 6040 h 21113"/>
              <a:gd name="T2" fmla="*/ 10908 w 15471"/>
              <a:gd name="T3" fmla="*/ 0 h 21113"/>
              <a:gd name="T4" fmla="*/ 15471 w 15471"/>
              <a:gd name="T5" fmla="*/ 21113 h 2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71" h="21113" fill="none" extrusionOk="0">
                <a:moveTo>
                  <a:pt x="-1" y="6039"/>
                </a:moveTo>
                <a:cubicBezTo>
                  <a:pt x="2963" y="2998"/>
                  <a:pt x="6757" y="897"/>
                  <a:pt x="10908" y="0"/>
                </a:cubicBezTo>
              </a:path>
              <a:path w="15471" h="21113" stroke="0" extrusionOk="0">
                <a:moveTo>
                  <a:pt x="-1" y="6039"/>
                </a:moveTo>
                <a:cubicBezTo>
                  <a:pt x="2963" y="2998"/>
                  <a:pt x="6757" y="897"/>
                  <a:pt x="10908" y="0"/>
                </a:cubicBezTo>
                <a:lnTo>
                  <a:pt x="15471" y="21113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56" name="Arc 20"/>
          <p:cNvSpPr>
            <a:spLocks/>
          </p:cNvSpPr>
          <p:nvPr/>
        </p:nvSpPr>
        <p:spPr bwMode="auto">
          <a:xfrm>
            <a:off x="1552575" y="2795588"/>
            <a:ext cx="2646363" cy="544512"/>
          </a:xfrm>
          <a:custGeom>
            <a:avLst/>
            <a:gdLst>
              <a:gd name="G0" fmla="+- 21600 0 0"/>
              <a:gd name="G1" fmla="+- 8557 0 0"/>
              <a:gd name="G2" fmla="+- 21600 0 0"/>
              <a:gd name="T0" fmla="*/ 1373 w 21600"/>
              <a:gd name="T1" fmla="*/ 16134 h 16134"/>
              <a:gd name="T2" fmla="*/ 1767 w 21600"/>
              <a:gd name="T3" fmla="*/ 0 h 16134"/>
              <a:gd name="T4" fmla="*/ 21600 w 21600"/>
              <a:gd name="T5" fmla="*/ 8557 h 16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134" fill="none" extrusionOk="0">
                <a:moveTo>
                  <a:pt x="1372" y="16134"/>
                </a:moveTo>
                <a:cubicBezTo>
                  <a:pt x="464" y="13711"/>
                  <a:pt x="0" y="11144"/>
                  <a:pt x="0" y="8557"/>
                </a:cubicBezTo>
                <a:cubicBezTo>
                  <a:pt x="-1" y="5614"/>
                  <a:pt x="601" y="2702"/>
                  <a:pt x="1767" y="0"/>
                </a:cubicBezTo>
              </a:path>
              <a:path w="21600" h="16134" stroke="0" extrusionOk="0">
                <a:moveTo>
                  <a:pt x="1372" y="16134"/>
                </a:moveTo>
                <a:cubicBezTo>
                  <a:pt x="464" y="13711"/>
                  <a:pt x="0" y="11144"/>
                  <a:pt x="0" y="8557"/>
                </a:cubicBezTo>
                <a:cubicBezTo>
                  <a:pt x="-1" y="5614"/>
                  <a:pt x="601" y="2702"/>
                  <a:pt x="1767" y="0"/>
                </a:cubicBezTo>
                <a:lnTo>
                  <a:pt x="21600" y="855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57" name="Arc 21"/>
          <p:cNvSpPr>
            <a:spLocks/>
          </p:cNvSpPr>
          <p:nvPr/>
        </p:nvSpPr>
        <p:spPr bwMode="auto">
          <a:xfrm>
            <a:off x="4192588" y="2790825"/>
            <a:ext cx="2646362" cy="538163"/>
          </a:xfrm>
          <a:custGeom>
            <a:avLst/>
            <a:gdLst>
              <a:gd name="G0" fmla="+- 0 0 0"/>
              <a:gd name="G1" fmla="+- 8582 0 0"/>
              <a:gd name="G2" fmla="+- 21600 0 0"/>
              <a:gd name="T0" fmla="*/ 19822 w 21600"/>
              <a:gd name="T1" fmla="*/ 0 h 15991"/>
              <a:gd name="T2" fmla="*/ 20290 w 21600"/>
              <a:gd name="T3" fmla="*/ 15991 h 15991"/>
              <a:gd name="T4" fmla="*/ 0 w 21600"/>
              <a:gd name="T5" fmla="*/ 8582 h 15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991" fill="none" extrusionOk="0">
                <a:moveTo>
                  <a:pt x="19821" y="0"/>
                </a:moveTo>
                <a:cubicBezTo>
                  <a:pt x="20994" y="2709"/>
                  <a:pt x="21600" y="5629"/>
                  <a:pt x="21600" y="8582"/>
                </a:cubicBezTo>
                <a:cubicBezTo>
                  <a:pt x="21600" y="11109"/>
                  <a:pt x="21156" y="13616"/>
                  <a:pt x="20289" y="15990"/>
                </a:cubicBezTo>
              </a:path>
              <a:path w="21600" h="15991" stroke="0" extrusionOk="0">
                <a:moveTo>
                  <a:pt x="19821" y="0"/>
                </a:moveTo>
                <a:cubicBezTo>
                  <a:pt x="20994" y="2709"/>
                  <a:pt x="21600" y="5629"/>
                  <a:pt x="21600" y="8582"/>
                </a:cubicBezTo>
                <a:cubicBezTo>
                  <a:pt x="21600" y="11109"/>
                  <a:pt x="21156" y="13616"/>
                  <a:pt x="20289" y="15990"/>
                </a:cubicBezTo>
                <a:lnTo>
                  <a:pt x="0" y="8582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58" name="Arc 22"/>
          <p:cNvSpPr>
            <a:spLocks/>
          </p:cNvSpPr>
          <p:nvPr/>
        </p:nvSpPr>
        <p:spPr bwMode="auto">
          <a:xfrm>
            <a:off x="4330700" y="2971800"/>
            <a:ext cx="1779588" cy="8286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4608 w 14608"/>
              <a:gd name="T1" fmla="*/ 15911 h 21394"/>
              <a:gd name="T2" fmla="*/ 2978 w 14608"/>
              <a:gd name="T3" fmla="*/ 21394 h 21394"/>
              <a:gd name="T4" fmla="*/ 0 w 14608"/>
              <a:gd name="T5" fmla="*/ 0 h 2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08" h="21394" fill="none" extrusionOk="0">
                <a:moveTo>
                  <a:pt x="14608" y="15911"/>
                </a:moveTo>
                <a:cubicBezTo>
                  <a:pt x="11377" y="18876"/>
                  <a:pt x="7321" y="20789"/>
                  <a:pt x="2977" y="21393"/>
                </a:cubicBezTo>
              </a:path>
              <a:path w="14608" h="21394" stroke="0" extrusionOk="0">
                <a:moveTo>
                  <a:pt x="14608" y="15911"/>
                </a:moveTo>
                <a:cubicBezTo>
                  <a:pt x="11377" y="18876"/>
                  <a:pt x="7321" y="20789"/>
                  <a:pt x="2977" y="21393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59" name="Arc 23"/>
          <p:cNvSpPr>
            <a:spLocks/>
          </p:cNvSpPr>
          <p:nvPr/>
        </p:nvSpPr>
        <p:spPr bwMode="auto">
          <a:xfrm>
            <a:off x="2336800" y="3162300"/>
            <a:ext cx="1973263" cy="631825"/>
          </a:xfrm>
          <a:custGeom>
            <a:avLst/>
            <a:gdLst>
              <a:gd name="G0" fmla="+- 16166 0 0"/>
              <a:gd name="G1" fmla="+- 0 0 0"/>
              <a:gd name="G2" fmla="+- 21600 0 0"/>
              <a:gd name="T0" fmla="*/ 11210 w 16166"/>
              <a:gd name="T1" fmla="*/ 21024 h 21024"/>
              <a:gd name="T2" fmla="*/ 0 w 16166"/>
              <a:gd name="T3" fmla="*/ 14325 h 21024"/>
              <a:gd name="T4" fmla="*/ 16166 w 16166"/>
              <a:gd name="T5" fmla="*/ 0 h 2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166" h="21024" fill="none" extrusionOk="0">
                <a:moveTo>
                  <a:pt x="11210" y="21023"/>
                </a:moveTo>
                <a:cubicBezTo>
                  <a:pt x="6871" y="20001"/>
                  <a:pt x="2955" y="17661"/>
                  <a:pt x="-1" y="14325"/>
                </a:cubicBezTo>
              </a:path>
              <a:path w="16166" h="21024" stroke="0" extrusionOk="0">
                <a:moveTo>
                  <a:pt x="11210" y="21023"/>
                </a:moveTo>
                <a:cubicBezTo>
                  <a:pt x="6871" y="20001"/>
                  <a:pt x="2955" y="17661"/>
                  <a:pt x="-1" y="14325"/>
                </a:cubicBezTo>
                <a:lnTo>
                  <a:pt x="16166" y="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0" name="Arc 24"/>
          <p:cNvSpPr>
            <a:spLocks/>
          </p:cNvSpPr>
          <p:nvPr/>
        </p:nvSpPr>
        <p:spPr bwMode="auto">
          <a:xfrm>
            <a:off x="4186238" y="2382838"/>
            <a:ext cx="1846262" cy="700087"/>
          </a:xfrm>
          <a:custGeom>
            <a:avLst/>
            <a:gdLst>
              <a:gd name="G0" fmla="+- 0 0 0"/>
              <a:gd name="G1" fmla="+- 21197 0 0"/>
              <a:gd name="G2" fmla="+- 21600 0 0"/>
              <a:gd name="T0" fmla="*/ 4153 w 15057"/>
              <a:gd name="T1" fmla="*/ 0 h 21197"/>
              <a:gd name="T2" fmla="*/ 15057 w 15057"/>
              <a:gd name="T3" fmla="*/ 5710 h 21197"/>
              <a:gd name="T4" fmla="*/ 0 w 15057"/>
              <a:gd name="T5" fmla="*/ 21197 h 2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057" h="21197" fill="none" extrusionOk="0">
                <a:moveTo>
                  <a:pt x="4152" y="0"/>
                </a:moveTo>
                <a:cubicBezTo>
                  <a:pt x="8264" y="805"/>
                  <a:pt x="12053" y="2789"/>
                  <a:pt x="15056" y="5710"/>
                </a:cubicBezTo>
              </a:path>
              <a:path w="15057" h="21197" stroke="0" extrusionOk="0">
                <a:moveTo>
                  <a:pt x="4152" y="0"/>
                </a:moveTo>
                <a:cubicBezTo>
                  <a:pt x="8264" y="805"/>
                  <a:pt x="12053" y="2789"/>
                  <a:pt x="15056" y="5710"/>
                </a:cubicBezTo>
                <a:lnTo>
                  <a:pt x="0" y="2119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1" name="Arc 25"/>
          <p:cNvSpPr>
            <a:spLocks/>
          </p:cNvSpPr>
          <p:nvPr/>
        </p:nvSpPr>
        <p:spPr bwMode="auto">
          <a:xfrm>
            <a:off x="4178300" y="3124200"/>
            <a:ext cx="2016125" cy="8477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5336 w 15336"/>
              <a:gd name="T1" fmla="*/ 15210 h 21251"/>
              <a:gd name="T2" fmla="*/ 3865 w 15336"/>
              <a:gd name="T3" fmla="*/ 21251 h 21251"/>
              <a:gd name="T4" fmla="*/ 0 w 15336"/>
              <a:gd name="T5" fmla="*/ 0 h 2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36" h="21251" fill="none" extrusionOk="0">
                <a:moveTo>
                  <a:pt x="15336" y="15210"/>
                </a:moveTo>
                <a:cubicBezTo>
                  <a:pt x="12221" y="18351"/>
                  <a:pt x="8217" y="20459"/>
                  <a:pt x="3865" y="21251"/>
                </a:cubicBezTo>
              </a:path>
              <a:path w="15336" h="21251" stroke="0" extrusionOk="0">
                <a:moveTo>
                  <a:pt x="15336" y="15210"/>
                </a:moveTo>
                <a:cubicBezTo>
                  <a:pt x="12221" y="18351"/>
                  <a:pt x="8217" y="20459"/>
                  <a:pt x="3865" y="21251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2" name="Arc 26"/>
          <p:cNvSpPr>
            <a:spLocks/>
          </p:cNvSpPr>
          <p:nvPr/>
        </p:nvSpPr>
        <p:spPr bwMode="auto">
          <a:xfrm>
            <a:off x="2230438" y="3106738"/>
            <a:ext cx="1981200" cy="847725"/>
          </a:xfrm>
          <a:custGeom>
            <a:avLst/>
            <a:gdLst>
              <a:gd name="G0" fmla="+- 15059 0 0"/>
              <a:gd name="G1" fmla="+- 0 0 0"/>
              <a:gd name="G2" fmla="+- 21600 0 0"/>
              <a:gd name="T0" fmla="*/ 11084 w 15059"/>
              <a:gd name="T1" fmla="*/ 21231 h 21231"/>
              <a:gd name="T2" fmla="*/ 0 w 15059"/>
              <a:gd name="T3" fmla="*/ 15485 h 21231"/>
              <a:gd name="T4" fmla="*/ 15059 w 15059"/>
              <a:gd name="T5" fmla="*/ 0 h 2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059" h="21231" fill="none" extrusionOk="0">
                <a:moveTo>
                  <a:pt x="11083" y="21231"/>
                </a:moveTo>
                <a:cubicBezTo>
                  <a:pt x="6904" y="20448"/>
                  <a:pt x="3048" y="18449"/>
                  <a:pt x="-1" y="15485"/>
                </a:cubicBezTo>
              </a:path>
              <a:path w="15059" h="21231" stroke="0" extrusionOk="0">
                <a:moveTo>
                  <a:pt x="11083" y="21231"/>
                </a:moveTo>
                <a:cubicBezTo>
                  <a:pt x="6904" y="20448"/>
                  <a:pt x="3048" y="18449"/>
                  <a:pt x="-1" y="15485"/>
                </a:cubicBezTo>
                <a:lnTo>
                  <a:pt x="15059" y="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3" name="Arc 27"/>
          <p:cNvSpPr>
            <a:spLocks/>
          </p:cNvSpPr>
          <p:nvPr/>
        </p:nvSpPr>
        <p:spPr bwMode="auto">
          <a:xfrm>
            <a:off x="1373188" y="2738438"/>
            <a:ext cx="2838450" cy="704850"/>
          </a:xfrm>
          <a:custGeom>
            <a:avLst/>
            <a:gdLst>
              <a:gd name="G0" fmla="+- 21600 0 0"/>
              <a:gd name="G1" fmla="+- 9324 0 0"/>
              <a:gd name="G2" fmla="+- 21600 0 0"/>
              <a:gd name="T0" fmla="*/ 1659 w 21600"/>
              <a:gd name="T1" fmla="*/ 17626 h 17626"/>
              <a:gd name="T2" fmla="*/ 2116 w 21600"/>
              <a:gd name="T3" fmla="*/ 0 h 17626"/>
              <a:gd name="T4" fmla="*/ 21600 w 21600"/>
              <a:gd name="T5" fmla="*/ 9324 h 17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626" fill="none" extrusionOk="0">
                <a:moveTo>
                  <a:pt x="1659" y="17625"/>
                </a:moveTo>
                <a:cubicBezTo>
                  <a:pt x="563" y="14995"/>
                  <a:pt x="0" y="12173"/>
                  <a:pt x="0" y="9324"/>
                </a:cubicBezTo>
                <a:cubicBezTo>
                  <a:pt x="-1" y="6096"/>
                  <a:pt x="723" y="2910"/>
                  <a:pt x="2116" y="0"/>
                </a:cubicBezTo>
              </a:path>
              <a:path w="21600" h="17626" stroke="0" extrusionOk="0">
                <a:moveTo>
                  <a:pt x="1659" y="17625"/>
                </a:moveTo>
                <a:cubicBezTo>
                  <a:pt x="563" y="14995"/>
                  <a:pt x="0" y="12173"/>
                  <a:pt x="0" y="9324"/>
                </a:cubicBezTo>
                <a:cubicBezTo>
                  <a:pt x="-1" y="6096"/>
                  <a:pt x="723" y="2910"/>
                  <a:pt x="2116" y="0"/>
                </a:cubicBezTo>
                <a:lnTo>
                  <a:pt x="21600" y="9324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4" name="Arc 28"/>
          <p:cNvSpPr>
            <a:spLocks/>
          </p:cNvSpPr>
          <p:nvPr/>
        </p:nvSpPr>
        <p:spPr bwMode="auto">
          <a:xfrm>
            <a:off x="2276475" y="2257425"/>
            <a:ext cx="1935163" cy="860425"/>
          </a:xfrm>
          <a:custGeom>
            <a:avLst/>
            <a:gdLst>
              <a:gd name="G0" fmla="+- 14743 0 0"/>
              <a:gd name="G1" fmla="+- 21260 0 0"/>
              <a:gd name="G2" fmla="+- 21600 0 0"/>
              <a:gd name="T0" fmla="*/ 0 w 14743"/>
              <a:gd name="T1" fmla="*/ 5474 h 21260"/>
              <a:gd name="T2" fmla="*/ 10926 w 14743"/>
              <a:gd name="T3" fmla="*/ 0 h 21260"/>
              <a:gd name="T4" fmla="*/ 14743 w 14743"/>
              <a:gd name="T5" fmla="*/ 21260 h 2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43" h="21260" fill="none" extrusionOk="0">
                <a:moveTo>
                  <a:pt x="-1" y="5473"/>
                </a:moveTo>
                <a:cubicBezTo>
                  <a:pt x="3039" y="2635"/>
                  <a:pt x="6832" y="734"/>
                  <a:pt x="10925" y="-1"/>
                </a:cubicBezTo>
              </a:path>
              <a:path w="14743" h="21260" stroke="0" extrusionOk="0">
                <a:moveTo>
                  <a:pt x="-1" y="5473"/>
                </a:moveTo>
                <a:cubicBezTo>
                  <a:pt x="3039" y="2635"/>
                  <a:pt x="6832" y="734"/>
                  <a:pt x="10925" y="-1"/>
                </a:cubicBezTo>
                <a:lnTo>
                  <a:pt x="14743" y="2126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5" name="Arc 29"/>
          <p:cNvSpPr>
            <a:spLocks/>
          </p:cNvSpPr>
          <p:nvPr/>
        </p:nvSpPr>
        <p:spPr bwMode="auto">
          <a:xfrm>
            <a:off x="4198938" y="2262188"/>
            <a:ext cx="1925637" cy="854075"/>
          </a:xfrm>
          <a:custGeom>
            <a:avLst/>
            <a:gdLst>
              <a:gd name="G0" fmla="+- 0 0 0"/>
              <a:gd name="G1" fmla="+- 21252 0 0"/>
              <a:gd name="G2" fmla="+- 21600 0 0"/>
              <a:gd name="T0" fmla="*/ 3860 w 14651"/>
              <a:gd name="T1" fmla="*/ 0 h 21252"/>
              <a:gd name="T2" fmla="*/ 14651 w 14651"/>
              <a:gd name="T3" fmla="*/ 5381 h 21252"/>
              <a:gd name="T4" fmla="*/ 0 w 14651"/>
              <a:gd name="T5" fmla="*/ 21252 h 2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51" h="21252" fill="none" extrusionOk="0">
                <a:moveTo>
                  <a:pt x="3860" y="-1"/>
                </a:moveTo>
                <a:cubicBezTo>
                  <a:pt x="7895" y="732"/>
                  <a:pt x="11637" y="2598"/>
                  <a:pt x="14651" y="5380"/>
                </a:cubicBezTo>
              </a:path>
              <a:path w="14651" h="21252" stroke="0" extrusionOk="0">
                <a:moveTo>
                  <a:pt x="3860" y="-1"/>
                </a:moveTo>
                <a:cubicBezTo>
                  <a:pt x="7895" y="732"/>
                  <a:pt x="11637" y="2598"/>
                  <a:pt x="14651" y="5380"/>
                </a:cubicBezTo>
                <a:lnTo>
                  <a:pt x="0" y="21252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6" name="Arc 30"/>
          <p:cNvSpPr>
            <a:spLocks/>
          </p:cNvSpPr>
          <p:nvPr/>
        </p:nvSpPr>
        <p:spPr bwMode="auto">
          <a:xfrm>
            <a:off x="4198938" y="2727325"/>
            <a:ext cx="2838450" cy="715963"/>
          </a:xfrm>
          <a:custGeom>
            <a:avLst/>
            <a:gdLst>
              <a:gd name="G0" fmla="+- 0 0 0"/>
              <a:gd name="G1" fmla="+- 9565 0 0"/>
              <a:gd name="G2" fmla="+- 21600 0 0"/>
              <a:gd name="T0" fmla="*/ 19367 w 21600"/>
              <a:gd name="T1" fmla="*/ 0 h 17978"/>
              <a:gd name="T2" fmla="*/ 19894 w 21600"/>
              <a:gd name="T3" fmla="*/ 17978 h 17978"/>
              <a:gd name="T4" fmla="*/ 0 w 21600"/>
              <a:gd name="T5" fmla="*/ 9565 h 17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978" fill="none" extrusionOk="0">
                <a:moveTo>
                  <a:pt x="19366" y="0"/>
                </a:moveTo>
                <a:cubicBezTo>
                  <a:pt x="20835" y="2974"/>
                  <a:pt x="21600" y="6247"/>
                  <a:pt x="21600" y="9565"/>
                </a:cubicBezTo>
                <a:cubicBezTo>
                  <a:pt x="21600" y="12455"/>
                  <a:pt x="21019" y="15316"/>
                  <a:pt x="19894" y="17978"/>
                </a:cubicBezTo>
              </a:path>
              <a:path w="21600" h="17978" stroke="0" extrusionOk="0">
                <a:moveTo>
                  <a:pt x="19366" y="0"/>
                </a:moveTo>
                <a:cubicBezTo>
                  <a:pt x="20835" y="2974"/>
                  <a:pt x="21600" y="6247"/>
                  <a:pt x="21600" y="9565"/>
                </a:cubicBezTo>
                <a:cubicBezTo>
                  <a:pt x="21600" y="12455"/>
                  <a:pt x="21019" y="15316"/>
                  <a:pt x="19894" y="17978"/>
                </a:cubicBezTo>
                <a:lnTo>
                  <a:pt x="0" y="9565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7" name="Freeform 31"/>
          <p:cNvSpPr>
            <a:spLocks/>
          </p:cNvSpPr>
          <p:nvPr/>
        </p:nvSpPr>
        <p:spPr bwMode="auto">
          <a:xfrm>
            <a:off x="3700463" y="3794125"/>
            <a:ext cx="1017587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" y="18"/>
              </a:cxn>
              <a:cxn ang="0">
                <a:pos x="220" y="57"/>
              </a:cxn>
              <a:cxn ang="0">
                <a:pos x="407" y="57"/>
              </a:cxn>
              <a:cxn ang="0">
                <a:pos x="446" y="95"/>
              </a:cxn>
              <a:cxn ang="0">
                <a:pos x="640" y="99"/>
              </a:cxn>
            </a:cxnLst>
            <a:rect l="0" t="0" r="r" b="b"/>
            <a:pathLst>
              <a:path w="641" h="100">
                <a:moveTo>
                  <a:pt x="0" y="0"/>
                </a:moveTo>
                <a:lnTo>
                  <a:pt x="172" y="18"/>
                </a:lnTo>
                <a:lnTo>
                  <a:pt x="220" y="57"/>
                </a:lnTo>
                <a:lnTo>
                  <a:pt x="407" y="57"/>
                </a:lnTo>
                <a:lnTo>
                  <a:pt x="446" y="95"/>
                </a:lnTo>
                <a:lnTo>
                  <a:pt x="640" y="99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8" name="Freeform 32"/>
          <p:cNvSpPr>
            <a:spLocks/>
          </p:cNvSpPr>
          <p:nvPr/>
        </p:nvSpPr>
        <p:spPr bwMode="auto">
          <a:xfrm>
            <a:off x="3694113" y="3798888"/>
            <a:ext cx="1000125" cy="155575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177" y="96"/>
              </a:cxn>
              <a:cxn ang="0">
                <a:pos x="225" y="51"/>
              </a:cxn>
              <a:cxn ang="0">
                <a:pos x="407" y="51"/>
              </a:cxn>
              <a:cxn ang="0">
                <a:pos x="448" y="15"/>
              </a:cxn>
              <a:cxn ang="0">
                <a:pos x="629" y="0"/>
              </a:cxn>
            </a:cxnLst>
            <a:rect l="0" t="0" r="r" b="b"/>
            <a:pathLst>
              <a:path w="630" h="98">
                <a:moveTo>
                  <a:pt x="0" y="97"/>
                </a:moveTo>
                <a:lnTo>
                  <a:pt x="177" y="96"/>
                </a:lnTo>
                <a:lnTo>
                  <a:pt x="225" y="51"/>
                </a:lnTo>
                <a:lnTo>
                  <a:pt x="407" y="51"/>
                </a:lnTo>
                <a:lnTo>
                  <a:pt x="448" y="15"/>
                </a:lnTo>
                <a:lnTo>
                  <a:pt x="629" y="0"/>
                </a:lnTo>
              </a:path>
            </a:pathLst>
          </a:custGeom>
          <a:noFill/>
          <a:ln w="25400" cap="rnd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9" name="Rectangle 33"/>
          <p:cNvSpPr>
            <a:spLocks noChangeArrowheads="1"/>
          </p:cNvSpPr>
          <p:nvPr/>
        </p:nvSpPr>
        <p:spPr bwMode="auto">
          <a:xfrm>
            <a:off x="4129088" y="3843338"/>
            <a:ext cx="142875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70" name="Arc 34"/>
          <p:cNvSpPr>
            <a:spLocks/>
          </p:cNvSpPr>
          <p:nvPr/>
        </p:nvSpPr>
        <p:spPr bwMode="auto">
          <a:xfrm>
            <a:off x="3182938" y="3932238"/>
            <a:ext cx="1019175" cy="492125"/>
          </a:xfrm>
          <a:custGeom>
            <a:avLst/>
            <a:gdLst>
              <a:gd name="G0" fmla="+- 0 0 0"/>
              <a:gd name="G1" fmla="+- 21187 0 0"/>
              <a:gd name="G2" fmla="+- 21600 0 0"/>
              <a:gd name="T0" fmla="*/ 4205 w 21600"/>
              <a:gd name="T1" fmla="*/ 0 h 21187"/>
              <a:gd name="T2" fmla="*/ 21600 w 21600"/>
              <a:gd name="T3" fmla="*/ 21187 h 21187"/>
              <a:gd name="T4" fmla="*/ 0 w 21600"/>
              <a:gd name="T5" fmla="*/ 21187 h 2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87" fill="none" extrusionOk="0">
                <a:moveTo>
                  <a:pt x="4204" y="0"/>
                </a:moveTo>
                <a:cubicBezTo>
                  <a:pt x="14315" y="2006"/>
                  <a:pt x="21600" y="10878"/>
                  <a:pt x="21600" y="21187"/>
                </a:cubicBezTo>
              </a:path>
              <a:path w="21600" h="21187" stroke="0" extrusionOk="0">
                <a:moveTo>
                  <a:pt x="4204" y="0"/>
                </a:moveTo>
                <a:cubicBezTo>
                  <a:pt x="14315" y="2006"/>
                  <a:pt x="21600" y="10878"/>
                  <a:pt x="21600" y="21187"/>
                </a:cubicBezTo>
                <a:lnTo>
                  <a:pt x="0" y="2118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1" name="Arc 35"/>
          <p:cNvSpPr>
            <a:spLocks/>
          </p:cNvSpPr>
          <p:nvPr/>
        </p:nvSpPr>
        <p:spPr bwMode="auto">
          <a:xfrm>
            <a:off x="4208463" y="3932238"/>
            <a:ext cx="1019175" cy="492125"/>
          </a:xfrm>
          <a:custGeom>
            <a:avLst/>
            <a:gdLst>
              <a:gd name="G0" fmla="+- 21600 0 0"/>
              <a:gd name="G1" fmla="+- 21180 0 0"/>
              <a:gd name="G2" fmla="+- 21600 0 0"/>
              <a:gd name="T0" fmla="*/ 0 w 21600"/>
              <a:gd name="T1" fmla="*/ 21112 h 21180"/>
              <a:gd name="T2" fmla="*/ 17363 w 21600"/>
              <a:gd name="T3" fmla="*/ 0 h 21180"/>
              <a:gd name="T4" fmla="*/ 21600 w 21600"/>
              <a:gd name="T5" fmla="*/ 21180 h 2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80" fill="none" extrusionOk="0">
                <a:moveTo>
                  <a:pt x="0" y="21112"/>
                </a:moveTo>
                <a:cubicBezTo>
                  <a:pt x="32" y="10841"/>
                  <a:pt x="7292" y="2014"/>
                  <a:pt x="17362" y="-1"/>
                </a:cubicBezTo>
              </a:path>
              <a:path w="21600" h="21180" stroke="0" extrusionOk="0">
                <a:moveTo>
                  <a:pt x="0" y="21112"/>
                </a:moveTo>
                <a:cubicBezTo>
                  <a:pt x="32" y="10841"/>
                  <a:pt x="7292" y="2014"/>
                  <a:pt x="17362" y="-1"/>
                </a:cubicBezTo>
                <a:lnTo>
                  <a:pt x="21600" y="2118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2" name="Freeform 36"/>
          <p:cNvSpPr>
            <a:spLocks/>
          </p:cNvSpPr>
          <p:nvPr/>
        </p:nvSpPr>
        <p:spPr bwMode="auto">
          <a:xfrm>
            <a:off x="3695700" y="2254250"/>
            <a:ext cx="1011238" cy="128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" y="2"/>
              </a:cxn>
              <a:cxn ang="0">
                <a:pos x="222" y="32"/>
              </a:cxn>
              <a:cxn ang="0">
                <a:pos x="400" y="30"/>
              </a:cxn>
              <a:cxn ang="0">
                <a:pos x="446" y="68"/>
              </a:cxn>
              <a:cxn ang="0">
                <a:pos x="636" y="80"/>
              </a:cxn>
            </a:cxnLst>
            <a:rect l="0" t="0" r="r" b="b"/>
            <a:pathLst>
              <a:path w="637" h="81">
                <a:moveTo>
                  <a:pt x="0" y="0"/>
                </a:moveTo>
                <a:lnTo>
                  <a:pt x="172" y="2"/>
                </a:lnTo>
                <a:lnTo>
                  <a:pt x="222" y="32"/>
                </a:lnTo>
                <a:lnTo>
                  <a:pt x="400" y="30"/>
                </a:lnTo>
                <a:lnTo>
                  <a:pt x="446" y="68"/>
                </a:lnTo>
                <a:lnTo>
                  <a:pt x="636" y="80"/>
                </a:lnTo>
              </a:path>
            </a:pathLst>
          </a:custGeom>
          <a:noFill/>
          <a:ln w="25400" cap="rnd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3" name="Freeform 37"/>
          <p:cNvSpPr>
            <a:spLocks/>
          </p:cNvSpPr>
          <p:nvPr/>
        </p:nvSpPr>
        <p:spPr bwMode="auto">
          <a:xfrm>
            <a:off x="3694113" y="2251075"/>
            <a:ext cx="1012825" cy="128588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78" y="74"/>
              </a:cxn>
              <a:cxn ang="0">
                <a:pos x="222" y="32"/>
              </a:cxn>
              <a:cxn ang="0">
                <a:pos x="397" y="32"/>
              </a:cxn>
              <a:cxn ang="0">
                <a:pos x="451" y="0"/>
              </a:cxn>
              <a:cxn ang="0">
                <a:pos x="637" y="4"/>
              </a:cxn>
            </a:cxnLst>
            <a:rect l="0" t="0" r="r" b="b"/>
            <a:pathLst>
              <a:path w="638" h="81">
                <a:moveTo>
                  <a:pt x="0" y="80"/>
                </a:moveTo>
                <a:lnTo>
                  <a:pt x="178" y="74"/>
                </a:lnTo>
                <a:lnTo>
                  <a:pt x="222" y="32"/>
                </a:lnTo>
                <a:lnTo>
                  <a:pt x="397" y="32"/>
                </a:lnTo>
                <a:lnTo>
                  <a:pt x="451" y="0"/>
                </a:lnTo>
                <a:lnTo>
                  <a:pt x="637" y="4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4" name="Freeform 38"/>
          <p:cNvSpPr>
            <a:spLocks/>
          </p:cNvSpPr>
          <p:nvPr/>
        </p:nvSpPr>
        <p:spPr bwMode="auto">
          <a:xfrm>
            <a:off x="1593850" y="3444875"/>
            <a:ext cx="749300" cy="153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" y="54"/>
              </a:cxn>
              <a:cxn ang="0">
                <a:pos x="152" y="44"/>
              </a:cxn>
              <a:cxn ang="0">
                <a:pos x="271" y="90"/>
              </a:cxn>
              <a:cxn ang="0">
                <a:pos x="345" y="68"/>
              </a:cxn>
              <a:cxn ang="0">
                <a:pos x="471" y="96"/>
              </a:cxn>
            </a:cxnLst>
            <a:rect l="0" t="0" r="r" b="b"/>
            <a:pathLst>
              <a:path w="472" h="97">
                <a:moveTo>
                  <a:pt x="0" y="0"/>
                </a:moveTo>
                <a:lnTo>
                  <a:pt x="106" y="54"/>
                </a:lnTo>
                <a:lnTo>
                  <a:pt x="152" y="44"/>
                </a:lnTo>
                <a:lnTo>
                  <a:pt x="271" y="90"/>
                </a:lnTo>
                <a:lnTo>
                  <a:pt x="345" y="68"/>
                </a:lnTo>
                <a:lnTo>
                  <a:pt x="471" y="96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5" name="Freeform 39"/>
          <p:cNvSpPr>
            <a:spLocks/>
          </p:cNvSpPr>
          <p:nvPr/>
        </p:nvSpPr>
        <p:spPr bwMode="auto">
          <a:xfrm>
            <a:off x="1719263" y="3336925"/>
            <a:ext cx="523875" cy="395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46"/>
              </a:cxn>
              <a:cxn ang="0">
                <a:pos x="78" y="110"/>
              </a:cxn>
              <a:cxn ang="0">
                <a:pos x="191" y="156"/>
              </a:cxn>
              <a:cxn ang="0">
                <a:pos x="195" y="202"/>
              </a:cxn>
              <a:cxn ang="0">
                <a:pos x="329" y="248"/>
              </a:cxn>
            </a:cxnLst>
            <a:rect l="0" t="0" r="r" b="b"/>
            <a:pathLst>
              <a:path w="330" h="249">
                <a:moveTo>
                  <a:pt x="0" y="0"/>
                </a:moveTo>
                <a:lnTo>
                  <a:pt x="68" y="46"/>
                </a:lnTo>
                <a:lnTo>
                  <a:pt x="78" y="110"/>
                </a:lnTo>
                <a:lnTo>
                  <a:pt x="191" y="156"/>
                </a:lnTo>
                <a:lnTo>
                  <a:pt x="195" y="202"/>
                </a:lnTo>
                <a:lnTo>
                  <a:pt x="329" y="248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6" name="Rectangle 40"/>
          <p:cNvSpPr>
            <a:spLocks noChangeArrowheads="1"/>
          </p:cNvSpPr>
          <p:nvPr/>
        </p:nvSpPr>
        <p:spPr bwMode="auto">
          <a:xfrm rot="1500000">
            <a:off x="1863725" y="3495675"/>
            <a:ext cx="144463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77" name="Freeform 41"/>
          <p:cNvSpPr>
            <a:spLocks/>
          </p:cNvSpPr>
          <p:nvPr/>
        </p:nvSpPr>
        <p:spPr bwMode="auto">
          <a:xfrm>
            <a:off x="1643063" y="2571750"/>
            <a:ext cx="725487" cy="176213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80" y="70"/>
              </a:cxn>
              <a:cxn ang="0">
                <a:pos x="136" y="68"/>
              </a:cxn>
              <a:cxn ang="0">
                <a:pos x="296" y="2"/>
              </a:cxn>
              <a:cxn ang="0">
                <a:pos x="348" y="22"/>
              </a:cxn>
              <a:cxn ang="0">
                <a:pos x="456" y="0"/>
              </a:cxn>
            </a:cxnLst>
            <a:rect l="0" t="0" r="r" b="b"/>
            <a:pathLst>
              <a:path w="457" h="111">
                <a:moveTo>
                  <a:pt x="0" y="110"/>
                </a:moveTo>
                <a:lnTo>
                  <a:pt x="80" y="70"/>
                </a:lnTo>
                <a:lnTo>
                  <a:pt x="136" y="68"/>
                </a:lnTo>
                <a:lnTo>
                  <a:pt x="296" y="2"/>
                </a:lnTo>
                <a:lnTo>
                  <a:pt x="348" y="22"/>
                </a:lnTo>
                <a:lnTo>
                  <a:pt x="456" y="0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8" name="Freeform 42"/>
          <p:cNvSpPr>
            <a:spLocks/>
          </p:cNvSpPr>
          <p:nvPr/>
        </p:nvSpPr>
        <p:spPr bwMode="auto">
          <a:xfrm>
            <a:off x="1763713" y="2473325"/>
            <a:ext cx="511175" cy="325438"/>
          </a:xfrm>
          <a:custGeom>
            <a:avLst/>
            <a:gdLst/>
            <a:ahLst/>
            <a:cxnLst>
              <a:cxn ang="0">
                <a:pos x="0" y="204"/>
              </a:cxn>
              <a:cxn ang="0">
                <a:pos x="58" y="164"/>
              </a:cxn>
              <a:cxn ang="0">
                <a:pos x="58" y="130"/>
              </a:cxn>
              <a:cxn ang="0">
                <a:pos x="217" y="66"/>
              </a:cxn>
              <a:cxn ang="0">
                <a:pos x="221" y="30"/>
              </a:cxn>
              <a:cxn ang="0">
                <a:pos x="321" y="0"/>
              </a:cxn>
            </a:cxnLst>
            <a:rect l="0" t="0" r="r" b="b"/>
            <a:pathLst>
              <a:path w="322" h="205">
                <a:moveTo>
                  <a:pt x="0" y="204"/>
                </a:moveTo>
                <a:lnTo>
                  <a:pt x="58" y="164"/>
                </a:lnTo>
                <a:lnTo>
                  <a:pt x="58" y="130"/>
                </a:lnTo>
                <a:lnTo>
                  <a:pt x="217" y="66"/>
                </a:lnTo>
                <a:lnTo>
                  <a:pt x="221" y="30"/>
                </a:lnTo>
                <a:lnTo>
                  <a:pt x="321" y="0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9" name="Rectangle 43"/>
          <p:cNvSpPr>
            <a:spLocks noChangeArrowheads="1"/>
          </p:cNvSpPr>
          <p:nvPr/>
        </p:nvSpPr>
        <p:spPr bwMode="auto">
          <a:xfrm rot="20280000">
            <a:off x="1925638" y="2578100"/>
            <a:ext cx="142875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80" name="Rectangle 44"/>
          <p:cNvSpPr>
            <a:spLocks noChangeArrowheads="1"/>
          </p:cNvSpPr>
          <p:nvPr/>
        </p:nvSpPr>
        <p:spPr bwMode="auto">
          <a:xfrm>
            <a:off x="4117975" y="2257425"/>
            <a:ext cx="144463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81" name="Freeform 45"/>
          <p:cNvSpPr>
            <a:spLocks/>
          </p:cNvSpPr>
          <p:nvPr/>
        </p:nvSpPr>
        <p:spPr bwMode="auto">
          <a:xfrm>
            <a:off x="6126163" y="2474913"/>
            <a:ext cx="503237" cy="31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" y="24"/>
              </a:cxn>
              <a:cxn ang="0">
                <a:pos x="87" y="57"/>
              </a:cxn>
              <a:cxn ang="0">
                <a:pos x="264" y="125"/>
              </a:cxn>
              <a:cxn ang="0">
                <a:pos x="262" y="164"/>
              </a:cxn>
              <a:cxn ang="0">
                <a:pos x="316" y="197"/>
              </a:cxn>
            </a:cxnLst>
            <a:rect l="0" t="0" r="r" b="b"/>
            <a:pathLst>
              <a:path w="317" h="198">
                <a:moveTo>
                  <a:pt x="0" y="0"/>
                </a:moveTo>
                <a:lnTo>
                  <a:pt x="75" y="24"/>
                </a:lnTo>
                <a:lnTo>
                  <a:pt x="87" y="57"/>
                </a:lnTo>
                <a:lnTo>
                  <a:pt x="264" y="125"/>
                </a:lnTo>
                <a:lnTo>
                  <a:pt x="262" y="164"/>
                </a:lnTo>
                <a:lnTo>
                  <a:pt x="316" y="197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82" name="Freeform 46"/>
          <p:cNvSpPr>
            <a:spLocks/>
          </p:cNvSpPr>
          <p:nvPr/>
        </p:nvSpPr>
        <p:spPr bwMode="auto">
          <a:xfrm>
            <a:off x="6107113" y="3440113"/>
            <a:ext cx="712787" cy="160337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93" y="73"/>
              </a:cxn>
              <a:cxn ang="0">
                <a:pos x="141" y="100"/>
              </a:cxn>
              <a:cxn ang="0">
                <a:pos x="304" y="33"/>
              </a:cxn>
              <a:cxn ang="0">
                <a:pos x="354" y="52"/>
              </a:cxn>
              <a:cxn ang="0">
                <a:pos x="448" y="0"/>
              </a:cxn>
            </a:cxnLst>
            <a:rect l="0" t="0" r="r" b="b"/>
            <a:pathLst>
              <a:path w="449" h="101">
                <a:moveTo>
                  <a:pt x="0" y="92"/>
                </a:moveTo>
                <a:lnTo>
                  <a:pt x="93" y="73"/>
                </a:lnTo>
                <a:lnTo>
                  <a:pt x="141" y="100"/>
                </a:lnTo>
                <a:lnTo>
                  <a:pt x="304" y="33"/>
                </a:lnTo>
                <a:lnTo>
                  <a:pt x="354" y="52"/>
                </a:lnTo>
                <a:lnTo>
                  <a:pt x="448" y="0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83" name="Rectangle 47"/>
          <p:cNvSpPr>
            <a:spLocks noChangeArrowheads="1"/>
          </p:cNvSpPr>
          <p:nvPr/>
        </p:nvSpPr>
        <p:spPr bwMode="auto">
          <a:xfrm rot="20280000">
            <a:off x="6386513" y="3497263"/>
            <a:ext cx="144462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84" name="Freeform 48"/>
          <p:cNvSpPr>
            <a:spLocks/>
          </p:cNvSpPr>
          <p:nvPr/>
        </p:nvSpPr>
        <p:spPr bwMode="auto">
          <a:xfrm>
            <a:off x="6034088" y="2568575"/>
            <a:ext cx="715962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" y="20"/>
              </a:cxn>
              <a:cxn ang="0">
                <a:pos x="147" y="0"/>
              </a:cxn>
              <a:cxn ang="0">
                <a:pos x="319" y="69"/>
              </a:cxn>
              <a:cxn ang="0">
                <a:pos x="379" y="60"/>
              </a:cxn>
              <a:cxn ang="0">
                <a:pos x="450" y="101"/>
              </a:cxn>
            </a:cxnLst>
            <a:rect l="0" t="0" r="r" b="b"/>
            <a:pathLst>
              <a:path w="451" h="102">
                <a:moveTo>
                  <a:pt x="0" y="0"/>
                </a:moveTo>
                <a:lnTo>
                  <a:pt x="84" y="20"/>
                </a:lnTo>
                <a:lnTo>
                  <a:pt x="147" y="0"/>
                </a:lnTo>
                <a:lnTo>
                  <a:pt x="319" y="69"/>
                </a:lnTo>
                <a:lnTo>
                  <a:pt x="379" y="60"/>
                </a:lnTo>
                <a:lnTo>
                  <a:pt x="450" y="101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85" name="Rectangle 49"/>
          <p:cNvSpPr>
            <a:spLocks noChangeArrowheads="1"/>
          </p:cNvSpPr>
          <p:nvPr/>
        </p:nvSpPr>
        <p:spPr bwMode="auto">
          <a:xfrm rot="1500000">
            <a:off x="6335713" y="2576513"/>
            <a:ext cx="144462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22386" name="Group 50"/>
          <p:cNvGrpSpPr>
            <a:grpSpLocks/>
          </p:cNvGrpSpPr>
          <p:nvPr/>
        </p:nvGrpSpPr>
        <p:grpSpPr bwMode="auto">
          <a:xfrm>
            <a:off x="4410075" y="3884613"/>
            <a:ext cx="225425" cy="123825"/>
            <a:chOff x="2778" y="2447"/>
            <a:chExt cx="142" cy="78"/>
          </a:xfrm>
        </p:grpSpPr>
        <p:sp>
          <p:nvSpPr>
            <p:cNvPr id="1422387" name="Oval 51"/>
            <p:cNvSpPr>
              <a:spLocks noChangeArrowheads="1"/>
            </p:cNvSpPr>
            <p:nvPr/>
          </p:nvSpPr>
          <p:spPr bwMode="auto">
            <a:xfrm rot="60000">
              <a:off x="2778" y="2447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388" name="Freeform 52"/>
            <p:cNvSpPr>
              <a:spLocks/>
            </p:cNvSpPr>
            <p:nvPr/>
          </p:nvSpPr>
          <p:spPr bwMode="auto">
            <a:xfrm>
              <a:off x="2811" y="2456"/>
              <a:ext cx="83" cy="62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2" y="39"/>
                </a:cxn>
                <a:cxn ang="0">
                  <a:pos x="5" y="29"/>
                </a:cxn>
                <a:cxn ang="0">
                  <a:pos x="9" y="20"/>
                </a:cxn>
                <a:cxn ang="0">
                  <a:pos x="12" y="14"/>
                </a:cxn>
                <a:cxn ang="0">
                  <a:pos x="15" y="10"/>
                </a:cxn>
                <a:cxn ang="0">
                  <a:pos x="17" y="7"/>
                </a:cxn>
                <a:cxn ang="0">
                  <a:pos x="20" y="5"/>
                </a:cxn>
                <a:cxn ang="0">
                  <a:pos x="23" y="3"/>
                </a:cxn>
                <a:cxn ang="0">
                  <a:pos x="26" y="1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50" y="1"/>
                </a:cxn>
                <a:cxn ang="0">
                  <a:pos x="54" y="2"/>
                </a:cxn>
                <a:cxn ang="0">
                  <a:pos x="58" y="4"/>
                </a:cxn>
                <a:cxn ang="0">
                  <a:pos x="61" y="7"/>
                </a:cxn>
                <a:cxn ang="0">
                  <a:pos x="65" y="11"/>
                </a:cxn>
                <a:cxn ang="0">
                  <a:pos x="68" y="17"/>
                </a:cxn>
                <a:cxn ang="0">
                  <a:pos x="70" y="23"/>
                </a:cxn>
                <a:cxn ang="0">
                  <a:pos x="72" y="29"/>
                </a:cxn>
                <a:cxn ang="0">
                  <a:pos x="74" y="37"/>
                </a:cxn>
                <a:cxn ang="0">
                  <a:pos x="66" y="61"/>
                </a:cxn>
                <a:cxn ang="0">
                  <a:pos x="57" y="36"/>
                </a:cxn>
                <a:cxn ang="0">
                  <a:pos x="56" y="30"/>
                </a:cxn>
                <a:cxn ang="0">
                  <a:pos x="55" y="25"/>
                </a:cxn>
                <a:cxn ang="0">
                  <a:pos x="53" y="20"/>
                </a:cxn>
                <a:cxn ang="0">
                  <a:pos x="51" y="15"/>
                </a:cxn>
                <a:cxn ang="0">
                  <a:pos x="49" y="11"/>
                </a:cxn>
                <a:cxn ang="0">
                  <a:pos x="47" y="8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36" y="6"/>
                </a:cxn>
                <a:cxn ang="0">
                  <a:pos x="32" y="11"/>
                </a:cxn>
                <a:cxn ang="0">
                  <a:pos x="28" y="17"/>
                </a:cxn>
                <a:cxn ang="0">
                  <a:pos x="25" y="23"/>
                </a:cxn>
                <a:cxn ang="0">
                  <a:pos x="22" y="31"/>
                </a:cxn>
                <a:cxn ang="0">
                  <a:pos x="19" y="39"/>
                </a:cxn>
                <a:cxn ang="0">
                  <a:pos x="18" y="48"/>
                </a:cxn>
                <a:cxn ang="0">
                  <a:pos x="17" y="57"/>
                </a:cxn>
              </a:cxnLst>
              <a:rect l="0" t="0" r="r" b="b"/>
              <a:pathLst>
                <a:path w="83" h="62">
                  <a:moveTo>
                    <a:pt x="0" y="56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3" y="33"/>
                  </a:lnTo>
                  <a:lnTo>
                    <a:pt x="74" y="37"/>
                  </a:lnTo>
                  <a:lnTo>
                    <a:pt x="82" y="37"/>
                  </a:lnTo>
                  <a:lnTo>
                    <a:pt x="66" y="61"/>
                  </a:lnTo>
                  <a:lnTo>
                    <a:pt x="49" y="35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1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389" name="Group 53"/>
          <p:cNvGrpSpPr>
            <a:grpSpLocks/>
          </p:cNvGrpSpPr>
          <p:nvPr/>
        </p:nvGrpSpPr>
        <p:grpSpPr bwMode="auto">
          <a:xfrm>
            <a:off x="4402138" y="3743325"/>
            <a:ext cx="225425" cy="123825"/>
            <a:chOff x="2773" y="2358"/>
            <a:chExt cx="142" cy="78"/>
          </a:xfrm>
        </p:grpSpPr>
        <p:sp>
          <p:nvSpPr>
            <p:cNvPr id="1422390" name="Oval 54"/>
            <p:cNvSpPr>
              <a:spLocks noChangeArrowheads="1"/>
            </p:cNvSpPr>
            <p:nvPr/>
          </p:nvSpPr>
          <p:spPr bwMode="auto">
            <a:xfrm rot="21360000">
              <a:off x="2773" y="2358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391" name="Freeform 55"/>
            <p:cNvSpPr>
              <a:spLocks/>
            </p:cNvSpPr>
            <p:nvPr/>
          </p:nvSpPr>
          <p:spPr bwMode="auto">
            <a:xfrm>
              <a:off x="2808" y="2364"/>
              <a:ext cx="81" cy="60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" y="42"/>
                </a:cxn>
                <a:cxn ang="0">
                  <a:pos x="3" y="31"/>
                </a:cxn>
                <a:cxn ang="0">
                  <a:pos x="7" y="22"/>
                </a:cxn>
                <a:cxn ang="0">
                  <a:pos x="9" y="16"/>
                </a:cxn>
                <a:cxn ang="0">
                  <a:pos x="12" y="12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9" y="4"/>
                </a:cxn>
                <a:cxn ang="0">
                  <a:pos x="22" y="2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45" y="0"/>
                </a:cxn>
                <a:cxn ang="0">
                  <a:pos x="49" y="1"/>
                </a:cxn>
                <a:cxn ang="0">
                  <a:pos x="54" y="2"/>
                </a:cxn>
                <a:cxn ang="0">
                  <a:pos x="58" y="5"/>
                </a:cxn>
                <a:cxn ang="0">
                  <a:pos x="61" y="9"/>
                </a:cxn>
                <a:cxn ang="0">
                  <a:pos x="64" y="14"/>
                </a:cxn>
                <a:cxn ang="0">
                  <a:pos x="67" y="19"/>
                </a:cxn>
                <a:cxn ang="0">
                  <a:pos x="70" y="26"/>
                </a:cxn>
                <a:cxn ang="0">
                  <a:pos x="72" y="33"/>
                </a:cxn>
                <a:cxn ang="0">
                  <a:pos x="67" y="58"/>
                </a:cxn>
                <a:cxn ang="0">
                  <a:pos x="55" y="33"/>
                </a:cxn>
                <a:cxn ang="0">
                  <a:pos x="54" y="28"/>
                </a:cxn>
                <a:cxn ang="0">
                  <a:pos x="52" y="23"/>
                </a:cxn>
                <a:cxn ang="0">
                  <a:pos x="50" y="18"/>
                </a:cxn>
                <a:cxn ang="0">
                  <a:pos x="48" y="14"/>
                </a:cxn>
                <a:cxn ang="0">
                  <a:pos x="45" y="10"/>
                </a:cxn>
                <a:cxn ang="0">
                  <a:pos x="43" y="7"/>
                </a:cxn>
                <a:cxn ang="0">
                  <a:pos x="40" y="4"/>
                </a:cxn>
                <a:cxn ang="0">
                  <a:pos x="37" y="2"/>
                </a:cxn>
                <a:cxn ang="0">
                  <a:pos x="33" y="6"/>
                </a:cxn>
                <a:cxn ang="0">
                  <a:pos x="29" y="11"/>
                </a:cxn>
                <a:cxn ang="0">
                  <a:pos x="25" y="17"/>
                </a:cxn>
                <a:cxn ang="0">
                  <a:pos x="23" y="24"/>
                </a:cxn>
                <a:cxn ang="0">
                  <a:pos x="20" y="31"/>
                </a:cxn>
                <a:cxn ang="0">
                  <a:pos x="18" y="40"/>
                </a:cxn>
                <a:cxn ang="0">
                  <a:pos x="17" y="49"/>
                </a:cxn>
                <a:cxn ang="0">
                  <a:pos x="17" y="58"/>
                </a:cxn>
              </a:cxnLst>
              <a:rect l="0" t="0" r="r" b="b"/>
              <a:pathLst>
                <a:path w="81" h="6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80" y="33"/>
                  </a:lnTo>
                  <a:lnTo>
                    <a:pt x="67" y="58"/>
                  </a:lnTo>
                  <a:lnTo>
                    <a:pt x="47" y="34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0" y="5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392" name="Group 56"/>
          <p:cNvGrpSpPr>
            <a:grpSpLocks/>
          </p:cNvGrpSpPr>
          <p:nvPr/>
        </p:nvGrpSpPr>
        <p:grpSpPr bwMode="auto">
          <a:xfrm>
            <a:off x="3752850" y="3881438"/>
            <a:ext cx="225425" cy="123825"/>
            <a:chOff x="2364" y="2445"/>
            <a:chExt cx="142" cy="78"/>
          </a:xfrm>
        </p:grpSpPr>
        <p:sp>
          <p:nvSpPr>
            <p:cNvPr id="1422393" name="Oval 57"/>
            <p:cNvSpPr>
              <a:spLocks noChangeArrowheads="1"/>
            </p:cNvSpPr>
            <p:nvPr/>
          </p:nvSpPr>
          <p:spPr bwMode="auto">
            <a:xfrm rot="21360000">
              <a:off x="2364" y="2445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394" name="Freeform 58"/>
            <p:cNvSpPr>
              <a:spLocks/>
            </p:cNvSpPr>
            <p:nvPr/>
          </p:nvSpPr>
          <p:spPr bwMode="auto">
            <a:xfrm>
              <a:off x="2399" y="2451"/>
              <a:ext cx="81" cy="60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" y="42"/>
                </a:cxn>
                <a:cxn ang="0">
                  <a:pos x="3" y="31"/>
                </a:cxn>
                <a:cxn ang="0">
                  <a:pos x="7" y="22"/>
                </a:cxn>
                <a:cxn ang="0">
                  <a:pos x="9" y="16"/>
                </a:cxn>
                <a:cxn ang="0">
                  <a:pos x="12" y="12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9" y="4"/>
                </a:cxn>
                <a:cxn ang="0">
                  <a:pos x="22" y="2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45" y="0"/>
                </a:cxn>
                <a:cxn ang="0">
                  <a:pos x="49" y="1"/>
                </a:cxn>
                <a:cxn ang="0">
                  <a:pos x="54" y="2"/>
                </a:cxn>
                <a:cxn ang="0">
                  <a:pos x="58" y="5"/>
                </a:cxn>
                <a:cxn ang="0">
                  <a:pos x="61" y="9"/>
                </a:cxn>
                <a:cxn ang="0">
                  <a:pos x="64" y="14"/>
                </a:cxn>
                <a:cxn ang="0">
                  <a:pos x="67" y="19"/>
                </a:cxn>
                <a:cxn ang="0">
                  <a:pos x="70" y="26"/>
                </a:cxn>
                <a:cxn ang="0">
                  <a:pos x="72" y="33"/>
                </a:cxn>
                <a:cxn ang="0">
                  <a:pos x="67" y="58"/>
                </a:cxn>
                <a:cxn ang="0">
                  <a:pos x="55" y="33"/>
                </a:cxn>
                <a:cxn ang="0">
                  <a:pos x="54" y="28"/>
                </a:cxn>
                <a:cxn ang="0">
                  <a:pos x="52" y="23"/>
                </a:cxn>
                <a:cxn ang="0">
                  <a:pos x="50" y="18"/>
                </a:cxn>
                <a:cxn ang="0">
                  <a:pos x="48" y="14"/>
                </a:cxn>
                <a:cxn ang="0">
                  <a:pos x="45" y="10"/>
                </a:cxn>
                <a:cxn ang="0">
                  <a:pos x="43" y="7"/>
                </a:cxn>
                <a:cxn ang="0">
                  <a:pos x="40" y="4"/>
                </a:cxn>
                <a:cxn ang="0">
                  <a:pos x="37" y="2"/>
                </a:cxn>
                <a:cxn ang="0">
                  <a:pos x="33" y="6"/>
                </a:cxn>
                <a:cxn ang="0">
                  <a:pos x="29" y="11"/>
                </a:cxn>
                <a:cxn ang="0">
                  <a:pos x="25" y="17"/>
                </a:cxn>
                <a:cxn ang="0">
                  <a:pos x="23" y="24"/>
                </a:cxn>
                <a:cxn ang="0">
                  <a:pos x="20" y="31"/>
                </a:cxn>
                <a:cxn ang="0">
                  <a:pos x="18" y="40"/>
                </a:cxn>
                <a:cxn ang="0">
                  <a:pos x="17" y="49"/>
                </a:cxn>
                <a:cxn ang="0">
                  <a:pos x="17" y="58"/>
                </a:cxn>
              </a:cxnLst>
              <a:rect l="0" t="0" r="r" b="b"/>
              <a:pathLst>
                <a:path w="81" h="6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80" y="33"/>
                  </a:lnTo>
                  <a:lnTo>
                    <a:pt x="67" y="58"/>
                  </a:lnTo>
                  <a:lnTo>
                    <a:pt x="47" y="34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0" y="5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395" name="Group 59"/>
          <p:cNvGrpSpPr>
            <a:grpSpLocks/>
          </p:cNvGrpSpPr>
          <p:nvPr/>
        </p:nvGrpSpPr>
        <p:grpSpPr bwMode="auto">
          <a:xfrm>
            <a:off x="3746500" y="3740150"/>
            <a:ext cx="225425" cy="123825"/>
            <a:chOff x="2360" y="2356"/>
            <a:chExt cx="142" cy="78"/>
          </a:xfrm>
        </p:grpSpPr>
        <p:sp>
          <p:nvSpPr>
            <p:cNvPr id="1422396" name="Oval 60"/>
            <p:cNvSpPr>
              <a:spLocks noChangeArrowheads="1"/>
            </p:cNvSpPr>
            <p:nvPr/>
          </p:nvSpPr>
          <p:spPr bwMode="auto">
            <a:xfrm rot="60000">
              <a:off x="2360" y="2356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397" name="Freeform 61"/>
            <p:cNvSpPr>
              <a:spLocks/>
            </p:cNvSpPr>
            <p:nvPr/>
          </p:nvSpPr>
          <p:spPr bwMode="auto">
            <a:xfrm>
              <a:off x="2393" y="2365"/>
              <a:ext cx="83" cy="62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2" y="39"/>
                </a:cxn>
                <a:cxn ang="0">
                  <a:pos x="5" y="29"/>
                </a:cxn>
                <a:cxn ang="0">
                  <a:pos x="9" y="20"/>
                </a:cxn>
                <a:cxn ang="0">
                  <a:pos x="12" y="14"/>
                </a:cxn>
                <a:cxn ang="0">
                  <a:pos x="15" y="10"/>
                </a:cxn>
                <a:cxn ang="0">
                  <a:pos x="17" y="7"/>
                </a:cxn>
                <a:cxn ang="0">
                  <a:pos x="20" y="5"/>
                </a:cxn>
                <a:cxn ang="0">
                  <a:pos x="23" y="3"/>
                </a:cxn>
                <a:cxn ang="0">
                  <a:pos x="26" y="1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50" y="1"/>
                </a:cxn>
                <a:cxn ang="0">
                  <a:pos x="54" y="2"/>
                </a:cxn>
                <a:cxn ang="0">
                  <a:pos x="58" y="4"/>
                </a:cxn>
                <a:cxn ang="0">
                  <a:pos x="61" y="7"/>
                </a:cxn>
                <a:cxn ang="0">
                  <a:pos x="65" y="11"/>
                </a:cxn>
                <a:cxn ang="0">
                  <a:pos x="68" y="17"/>
                </a:cxn>
                <a:cxn ang="0">
                  <a:pos x="70" y="23"/>
                </a:cxn>
                <a:cxn ang="0">
                  <a:pos x="72" y="29"/>
                </a:cxn>
                <a:cxn ang="0">
                  <a:pos x="74" y="37"/>
                </a:cxn>
                <a:cxn ang="0">
                  <a:pos x="66" y="61"/>
                </a:cxn>
                <a:cxn ang="0">
                  <a:pos x="57" y="36"/>
                </a:cxn>
                <a:cxn ang="0">
                  <a:pos x="56" y="30"/>
                </a:cxn>
                <a:cxn ang="0">
                  <a:pos x="55" y="25"/>
                </a:cxn>
                <a:cxn ang="0">
                  <a:pos x="53" y="20"/>
                </a:cxn>
                <a:cxn ang="0">
                  <a:pos x="51" y="15"/>
                </a:cxn>
                <a:cxn ang="0">
                  <a:pos x="49" y="11"/>
                </a:cxn>
                <a:cxn ang="0">
                  <a:pos x="47" y="8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36" y="6"/>
                </a:cxn>
                <a:cxn ang="0">
                  <a:pos x="32" y="11"/>
                </a:cxn>
                <a:cxn ang="0">
                  <a:pos x="28" y="17"/>
                </a:cxn>
                <a:cxn ang="0">
                  <a:pos x="25" y="23"/>
                </a:cxn>
                <a:cxn ang="0">
                  <a:pos x="22" y="31"/>
                </a:cxn>
                <a:cxn ang="0">
                  <a:pos x="19" y="39"/>
                </a:cxn>
                <a:cxn ang="0">
                  <a:pos x="18" y="48"/>
                </a:cxn>
                <a:cxn ang="0">
                  <a:pos x="17" y="57"/>
                </a:cxn>
              </a:cxnLst>
              <a:rect l="0" t="0" r="r" b="b"/>
              <a:pathLst>
                <a:path w="83" h="62">
                  <a:moveTo>
                    <a:pt x="0" y="56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3" y="33"/>
                  </a:lnTo>
                  <a:lnTo>
                    <a:pt x="74" y="37"/>
                  </a:lnTo>
                  <a:lnTo>
                    <a:pt x="82" y="37"/>
                  </a:lnTo>
                  <a:lnTo>
                    <a:pt x="66" y="61"/>
                  </a:lnTo>
                  <a:lnTo>
                    <a:pt x="49" y="35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1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398" name="Group 62"/>
          <p:cNvGrpSpPr>
            <a:grpSpLocks/>
          </p:cNvGrpSpPr>
          <p:nvPr/>
        </p:nvGrpSpPr>
        <p:grpSpPr bwMode="auto">
          <a:xfrm>
            <a:off x="2171700" y="3525838"/>
            <a:ext cx="225425" cy="123825"/>
            <a:chOff x="1368" y="2221"/>
            <a:chExt cx="142" cy="78"/>
          </a:xfrm>
        </p:grpSpPr>
        <p:sp>
          <p:nvSpPr>
            <p:cNvPr id="1422399" name="Oval 63"/>
            <p:cNvSpPr>
              <a:spLocks noChangeArrowheads="1"/>
            </p:cNvSpPr>
            <p:nvPr/>
          </p:nvSpPr>
          <p:spPr bwMode="auto">
            <a:xfrm rot="780000">
              <a:off x="1368" y="2221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00" name="Freeform 64"/>
            <p:cNvSpPr>
              <a:spLocks/>
            </p:cNvSpPr>
            <p:nvPr/>
          </p:nvSpPr>
          <p:spPr bwMode="auto">
            <a:xfrm>
              <a:off x="1396" y="2229"/>
              <a:ext cx="85" cy="68"/>
            </a:xfrm>
            <a:custGeom>
              <a:avLst/>
              <a:gdLst/>
              <a:ahLst/>
              <a:cxnLst>
                <a:cxn ang="0">
                  <a:pos x="2" y="42"/>
                </a:cxn>
                <a:cxn ang="0">
                  <a:pos x="6" y="32"/>
                </a:cxn>
                <a:cxn ang="0">
                  <a:pos x="11" y="23"/>
                </a:cxn>
                <a:cxn ang="0">
                  <a:pos x="16" y="15"/>
                </a:cxn>
                <a:cxn ang="0">
                  <a:pos x="22" y="8"/>
                </a:cxn>
                <a:cxn ang="0">
                  <a:pos x="25" y="6"/>
                </a:cxn>
                <a:cxn ang="0">
                  <a:pos x="28" y="4"/>
                </a:cxn>
                <a:cxn ang="0">
                  <a:pos x="32" y="2"/>
                </a:cxn>
                <a:cxn ang="0">
                  <a:pos x="35" y="1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44" y="1"/>
                </a:cxn>
                <a:cxn ang="0">
                  <a:pos x="62" y="6"/>
                </a:cxn>
                <a:cxn ang="0">
                  <a:pos x="65" y="8"/>
                </a:cxn>
                <a:cxn ang="0">
                  <a:pos x="68" y="11"/>
                </a:cxn>
                <a:cxn ang="0">
                  <a:pos x="71" y="16"/>
                </a:cxn>
                <a:cxn ang="0">
                  <a:pos x="73" y="21"/>
                </a:cxn>
                <a:cxn ang="0">
                  <a:pos x="75" y="27"/>
                </a:cxn>
                <a:cxn ang="0">
                  <a:pos x="76" y="34"/>
                </a:cxn>
                <a:cxn ang="0">
                  <a:pos x="76" y="41"/>
                </a:cxn>
                <a:cxn ang="0">
                  <a:pos x="84" y="47"/>
                </a:cxn>
                <a:cxn ang="0">
                  <a:pos x="52" y="38"/>
                </a:cxn>
                <a:cxn ang="0">
                  <a:pos x="60" y="34"/>
                </a:cxn>
                <a:cxn ang="0">
                  <a:pos x="59" y="24"/>
                </a:cxn>
                <a:cxn ang="0">
                  <a:pos x="56" y="15"/>
                </a:cxn>
                <a:cxn ang="0">
                  <a:pos x="55" y="11"/>
                </a:cxn>
                <a:cxn ang="0">
                  <a:pos x="53" y="8"/>
                </a:cxn>
                <a:cxn ang="0">
                  <a:pos x="51" y="5"/>
                </a:cxn>
                <a:cxn ang="0">
                  <a:pos x="46" y="7"/>
                </a:cxn>
                <a:cxn ang="0">
                  <a:pos x="41" y="11"/>
                </a:cxn>
                <a:cxn ang="0">
                  <a:pos x="36" y="15"/>
                </a:cxn>
                <a:cxn ang="0">
                  <a:pos x="31" y="21"/>
                </a:cxn>
                <a:cxn ang="0">
                  <a:pos x="27" y="28"/>
                </a:cxn>
                <a:cxn ang="0">
                  <a:pos x="22" y="36"/>
                </a:cxn>
                <a:cxn ang="0">
                  <a:pos x="19" y="44"/>
                </a:cxn>
                <a:cxn ang="0">
                  <a:pos x="16" y="53"/>
                </a:cxn>
              </a:cxnLst>
              <a:rect l="0" t="0" r="r" b="b"/>
              <a:pathLst>
                <a:path w="85" h="68">
                  <a:moveTo>
                    <a:pt x="0" y="48"/>
                  </a:moveTo>
                  <a:lnTo>
                    <a:pt x="2" y="42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8" y="2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6" y="15"/>
                  </a:lnTo>
                  <a:lnTo>
                    <a:pt x="19" y="11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60" y="5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8"/>
                  </a:lnTo>
                  <a:lnTo>
                    <a:pt x="67" y="10"/>
                  </a:lnTo>
                  <a:lnTo>
                    <a:pt x="68" y="11"/>
                  </a:lnTo>
                  <a:lnTo>
                    <a:pt x="70" y="13"/>
                  </a:lnTo>
                  <a:lnTo>
                    <a:pt x="71" y="16"/>
                  </a:lnTo>
                  <a:lnTo>
                    <a:pt x="72" y="18"/>
                  </a:lnTo>
                  <a:lnTo>
                    <a:pt x="73" y="21"/>
                  </a:lnTo>
                  <a:lnTo>
                    <a:pt x="74" y="24"/>
                  </a:lnTo>
                  <a:lnTo>
                    <a:pt x="75" y="27"/>
                  </a:lnTo>
                  <a:lnTo>
                    <a:pt x="75" y="30"/>
                  </a:lnTo>
                  <a:lnTo>
                    <a:pt x="76" y="34"/>
                  </a:lnTo>
                  <a:lnTo>
                    <a:pt x="76" y="37"/>
                  </a:lnTo>
                  <a:lnTo>
                    <a:pt x="76" y="41"/>
                  </a:lnTo>
                  <a:lnTo>
                    <a:pt x="76" y="45"/>
                  </a:lnTo>
                  <a:lnTo>
                    <a:pt x="84" y="47"/>
                  </a:lnTo>
                  <a:lnTo>
                    <a:pt x="63" y="67"/>
                  </a:lnTo>
                  <a:lnTo>
                    <a:pt x="52" y="38"/>
                  </a:lnTo>
                  <a:lnTo>
                    <a:pt x="60" y="40"/>
                  </a:lnTo>
                  <a:lnTo>
                    <a:pt x="60" y="34"/>
                  </a:lnTo>
                  <a:lnTo>
                    <a:pt x="59" y="29"/>
                  </a:lnTo>
                  <a:lnTo>
                    <a:pt x="59" y="24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38" y="13"/>
                  </a:lnTo>
                  <a:lnTo>
                    <a:pt x="36" y="15"/>
                  </a:lnTo>
                  <a:lnTo>
                    <a:pt x="33" y="18"/>
                  </a:lnTo>
                  <a:lnTo>
                    <a:pt x="31" y="21"/>
                  </a:lnTo>
                  <a:lnTo>
                    <a:pt x="29" y="24"/>
                  </a:lnTo>
                  <a:lnTo>
                    <a:pt x="27" y="28"/>
                  </a:lnTo>
                  <a:lnTo>
                    <a:pt x="24" y="32"/>
                  </a:lnTo>
                  <a:lnTo>
                    <a:pt x="22" y="36"/>
                  </a:lnTo>
                  <a:lnTo>
                    <a:pt x="21" y="40"/>
                  </a:lnTo>
                  <a:lnTo>
                    <a:pt x="19" y="44"/>
                  </a:lnTo>
                  <a:lnTo>
                    <a:pt x="17" y="48"/>
                  </a:lnTo>
                  <a:lnTo>
                    <a:pt x="16" y="53"/>
                  </a:lnTo>
                  <a:lnTo>
                    <a:pt x="0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01" name="Group 65"/>
          <p:cNvGrpSpPr>
            <a:grpSpLocks/>
          </p:cNvGrpSpPr>
          <p:nvPr/>
        </p:nvGrpSpPr>
        <p:grpSpPr bwMode="auto">
          <a:xfrm>
            <a:off x="2057400" y="3643313"/>
            <a:ext cx="225425" cy="123825"/>
            <a:chOff x="1296" y="2295"/>
            <a:chExt cx="142" cy="78"/>
          </a:xfrm>
        </p:grpSpPr>
        <p:sp>
          <p:nvSpPr>
            <p:cNvPr id="1422402" name="Oval 66"/>
            <p:cNvSpPr>
              <a:spLocks noChangeArrowheads="1"/>
            </p:cNvSpPr>
            <p:nvPr/>
          </p:nvSpPr>
          <p:spPr bwMode="auto">
            <a:xfrm rot="1020000">
              <a:off x="1296" y="2295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03" name="Freeform 67"/>
            <p:cNvSpPr>
              <a:spLocks/>
            </p:cNvSpPr>
            <p:nvPr/>
          </p:nvSpPr>
          <p:spPr bwMode="auto">
            <a:xfrm>
              <a:off x="1325" y="2299"/>
              <a:ext cx="84" cy="7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7" y="30"/>
                </a:cxn>
                <a:cxn ang="0">
                  <a:pos x="13" y="21"/>
                </a:cxn>
                <a:cxn ang="0">
                  <a:pos x="19" y="14"/>
                </a:cxn>
                <a:cxn ang="0">
                  <a:pos x="25" y="7"/>
                </a:cxn>
                <a:cxn ang="0">
                  <a:pos x="30" y="4"/>
                </a:cxn>
                <a:cxn ang="0">
                  <a:pos x="33" y="2"/>
                </a:cxn>
                <a:cxn ang="0">
                  <a:pos x="36" y="1"/>
                </a:cxn>
                <a:cxn ang="0">
                  <a:pos x="40" y="0"/>
                </a:cxn>
                <a:cxn ang="0">
                  <a:pos x="43" y="0"/>
                </a:cxn>
                <a:cxn ang="0">
                  <a:pos x="46" y="1"/>
                </a:cxn>
                <a:cxn ang="0">
                  <a:pos x="62" y="7"/>
                </a:cxn>
                <a:cxn ang="0">
                  <a:pos x="66" y="9"/>
                </a:cxn>
                <a:cxn ang="0">
                  <a:pos x="69" y="12"/>
                </a:cxn>
                <a:cxn ang="0">
                  <a:pos x="72" y="16"/>
                </a:cxn>
                <a:cxn ang="0">
                  <a:pos x="74" y="21"/>
                </a:cxn>
                <a:cxn ang="0">
                  <a:pos x="75" y="27"/>
                </a:cxn>
                <a:cxn ang="0">
                  <a:pos x="76" y="33"/>
                </a:cxn>
                <a:cxn ang="0">
                  <a:pos x="76" y="40"/>
                </a:cxn>
                <a:cxn ang="0">
                  <a:pos x="76" y="48"/>
                </a:cxn>
                <a:cxn ang="0">
                  <a:pos x="62" y="69"/>
                </a:cxn>
                <a:cxn ang="0">
                  <a:pos x="60" y="42"/>
                </a:cxn>
                <a:cxn ang="0">
                  <a:pos x="61" y="31"/>
                </a:cxn>
                <a:cxn ang="0">
                  <a:pos x="60" y="22"/>
                </a:cxn>
                <a:cxn ang="0">
                  <a:pos x="58" y="13"/>
                </a:cxn>
                <a:cxn ang="0">
                  <a:pos x="56" y="10"/>
                </a:cxn>
                <a:cxn ang="0">
                  <a:pos x="54" y="7"/>
                </a:cxn>
                <a:cxn ang="0">
                  <a:pos x="49" y="9"/>
                </a:cxn>
                <a:cxn ang="0">
                  <a:pos x="43" y="12"/>
                </a:cxn>
                <a:cxn ang="0">
                  <a:pos x="38" y="16"/>
                </a:cxn>
                <a:cxn ang="0">
                  <a:pos x="33" y="21"/>
                </a:cxn>
                <a:cxn ang="0">
                  <a:pos x="28" y="28"/>
                </a:cxn>
                <a:cxn ang="0">
                  <a:pos x="23" y="35"/>
                </a:cxn>
                <a:cxn ang="0">
                  <a:pos x="19" y="43"/>
                </a:cxn>
                <a:cxn ang="0">
                  <a:pos x="15" y="52"/>
                </a:cxn>
              </a:cxnLst>
              <a:rect l="0" t="0" r="r" b="b"/>
              <a:pathLst>
                <a:path w="84" h="70">
                  <a:moveTo>
                    <a:pt x="0" y="46"/>
                  </a:moveTo>
                  <a:lnTo>
                    <a:pt x="2" y="41"/>
                  </a:lnTo>
                  <a:lnTo>
                    <a:pt x="5" y="35"/>
                  </a:lnTo>
                  <a:lnTo>
                    <a:pt x="7" y="30"/>
                  </a:lnTo>
                  <a:lnTo>
                    <a:pt x="10" y="26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22" y="10"/>
                  </a:lnTo>
                  <a:lnTo>
                    <a:pt x="25" y="7"/>
                  </a:lnTo>
                  <a:lnTo>
                    <a:pt x="28" y="5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62" y="7"/>
                  </a:lnTo>
                  <a:lnTo>
                    <a:pt x="64" y="8"/>
                  </a:lnTo>
                  <a:lnTo>
                    <a:pt x="66" y="9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71" y="14"/>
                  </a:lnTo>
                  <a:lnTo>
                    <a:pt x="72" y="16"/>
                  </a:lnTo>
                  <a:lnTo>
                    <a:pt x="73" y="19"/>
                  </a:lnTo>
                  <a:lnTo>
                    <a:pt x="74" y="21"/>
                  </a:lnTo>
                  <a:lnTo>
                    <a:pt x="75" y="24"/>
                  </a:lnTo>
                  <a:lnTo>
                    <a:pt x="75" y="27"/>
                  </a:lnTo>
                  <a:lnTo>
                    <a:pt x="76" y="30"/>
                  </a:lnTo>
                  <a:lnTo>
                    <a:pt x="76" y="33"/>
                  </a:lnTo>
                  <a:lnTo>
                    <a:pt x="76" y="37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83" y="51"/>
                  </a:lnTo>
                  <a:lnTo>
                    <a:pt x="62" y="69"/>
                  </a:lnTo>
                  <a:lnTo>
                    <a:pt x="52" y="39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1" y="31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59" y="17"/>
                  </a:lnTo>
                  <a:lnTo>
                    <a:pt x="58" y="13"/>
                  </a:lnTo>
                  <a:lnTo>
                    <a:pt x="57" y="12"/>
                  </a:lnTo>
                  <a:lnTo>
                    <a:pt x="56" y="10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1" y="8"/>
                  </a:lnTo>
                  <a:lnTo>
                    <a:pt x="49" y="9"/>
                  </a:lnTo>
                  <a:lnTo>
                    <a:pt x="46" y="10"/>
                  </a:lnTo>
                  <a:lnTo>
                    <a:pt x="43" y="12"/>
                  </a:lnTo>
                  <a:lnTo>
                    <a:pt x="41" y="14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3" y="21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3" y="35"/>
                  </a:lnTo>
                  <a:lnTo>
                    <a:pt x="21" y="39"/>
                  </a:lnTo>
                  <a:lnTo>
                    <a:pt x="19" y="43"/>
                  </a:lnTo>
                  <a:lnTo>
                    <a:pt x="17" y="48"/>
                  </a:lnTo>
                  <a:lnTo>
                    <a:pt x="15" y="52"/>
                  </a:lnTo>
                  <a:lnTo>
                    <a:pt x="0" y="4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04" name="Group 68"/>
          <p:cNvGrpSpPr>
            <a:grpSpLocks/>
          </p:cNvGrpSpPr>
          <p:nvPr/>
        </p:nvGrpSpPr>
        <p:grpSpPr bwMode="auto">
          <a:xfrm>
            <a:off x="1606550" y="3268663"/>
            <a:ext cx="225425" cy="123825"/>
            <a:chOff x="1012" y="2059"/>
            <a:chExt cx="142" cy="78"/>
          </a:xfrm>
        </p:grpSpPr>
        <p:sp>
          <p:nvSpPr>
            <p:cNvPr id="1422405" name="Oval 69"/>
            <p:cNvSpPr>
              <a:spLocks noChangeArrowheads="1"/>
            </p:cNvSpPr>
            <p:nvPr/>
          </p:nvSpPr>
          <p:spPr bwMode="auto">
            <a:xfrm rot="1860000">
              <a:off x="1012" y="2059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06" name="Freeform 70"/>
            <p:cNvSpPr>
              <a:spLocks/>
            </p:cNvSpPr>
            <p:nvPr/>
          </p:nvSpPr>
          <p:spPr bwMode="auto">
            <a:xfrm>
              <a:off x="1039" y="2064"/>
              <a:ext cx="81" cy="73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11" y="21"/>
                </a:cxn>
                <a:cxn ang="0">
                  <a:pos x="18" y="13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41" y="1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54" y="2"/>
                </a:cxn>
                <a:cxn ang="0">
                  <a:pos x="57" y="3"/>
                </a:cxn>
                <a:cxn ang="0">
                  <a:pos x="72" y="13"/>
                </a:cxn>
                <a:cxn ang="0">
                  <a:pos x="75" y="17"/>
                </a:cxn>
                <a:cxn ang="0">
                  <a:pos x="77" y="21"/>
                </a:cxn>
                <a:cxn ang="0">
                  <a:pos x="78" y="26"/>
                </a:cxn>
                <a:cxn ang="0">
                  <a:pos x="78" y="31"/>
                </a:cxn>
                <a:cxn ang="0">
                  <a:pos x="78" y="38"/>
                </a:cxn>
                <a:cxn ang="0">
                  <a:pos x="76" y="44"/>
                </a:cxn>
                <a:cxn ang="0">
                  <a:pos x="74" y="51"/>
                </a:cxn>
                <a:cxn ang="0">
                  <a:pos x="80" y="60"/>
                </a:cxn>
                <a:cxn ang="0">
                  <a:pos x="53" y="41"/>
                </a:cxn>
                <a:cxn ang="0">
                  <a:pos x="61" y="41"/>
                </a:cxn>
                <a:cxn ang="0">
                  <a:pos x="64" y="30"/>
                </a:cxn>
                <a:cxn ang="0">
                  <a:pos x="64" y="21"/>
                </a:cxn>
                <a:cxn ang="0">
                  <a:pos x="63" y="13"/>
                </a:cxn>
                <a:cxn ang="0">
                  <a:pos x="59" y="10"/>
                </a:cxn>
                <a:cxn ang="0">
                  <a:pos x="54" y="11"/>
                </a:cxn>
                <a:cxn ang="0">
                  <a:pos x="47" y="13"/>
                </a:cxn>
                <a:cxn ang="0">
                  <a:pos x="41" y="17"/>
                </a:cxn>
                <a:cxn ang="0">
                  <a:pos x="35" y="21"/>
                </a:cxn>
                <a:cxn ang="0">
                  <a:pos x="28" y="27"/>
                </a:cxn>
                <a:cxn ang="0">
                  <a:pos x="22" y="33"/>
                </a:cxn>
                <a:cxn ang="0">
                  <a:pos x="17" y="40"/>
                </a:cxn>
                <a:cxn ang="0">
                  <a:pos x="0" y="34"/>
                </a:cxn>
              </a:cxnLst>
              <a:rect l="0" t="0" r="r" b="b"/>
              <a:pathLst>
                <a:path w="81" h="73">
                  <a:moveTo>
                    <a:pt x="0" y="34"/>
                  </a:moveTo>
                  <a:lnTo>
                    <a:pt x="3" y="29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7"/>
                  </a:lnTo>
                  <a:lnTo>
                    <a:pt x="18" y="13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8" y="2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3"/>
                  </a:lnTo>
                  <a:lnTo>
                    <a:pt x="70" y="12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6" y="19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7" y="41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4" y="51"/>
                  </a:lnTo>
                  <a:lnTo>
                    <a:pt x="73" y="55"/>
                  </a:lnTo>
                  <a:lnTo>
                    <a:pt x="80" y="60"/>
                  </a:lnTo>
                  <a:lnTo>
                    <a:pt x="55" y="72"/>
                  </a:lnTo>
                  <a:lnTo>
                    <a:pt x="53" y="41"/>
                  </a:lnTo>
                  <a:lnTo>
                    <a:pt x="59" y="46"/>
                  </a:lnTo>
                  <a:lnTo>
                    <a:pt x="61" y="41"/>
                  </a:lnTo>
                  <a:lnTo>
                    <a:pt x="63" y="35"/>
                  </a:lnTo>
                  <a:lnTo>
                    <a:pt x="64" y="30"/>
                  </a:lnTo>
                  <a:lnTo>
                    <a:pt x="64" y="25"/>
                  </a:lnTo>
                  <a:lnTo>
                    <a:pt x="64" y="21"/>
                  </a:lnTo>
                  <a:lnTo>
                    <a:pt x="64" y="17"/>
                  </a:lnTo>
                  <a:lnTo>
                    <a:pt x="63" y="13"/>
                  </a:lnTo>
                  <a:lnTo>
                    <a:pt x="62" y="10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4" y="11"/>
                  </a:lnTo>
                  <a:lnTo>
                    <a:pt x="51" y="12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41" y="17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32" y="24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2" y="33"/>
                  </a:lnTo>
                  <a:lnTo>
                    <a:pt x="20" y="36"/>
                  </a:lnTo>
                  <a:lnTo>
                    <a:pt x="17" y="40"/>
                  </a:lnTo>
                  <a:lnTo>
                    <a:pt x="14" y="44"/>
                  </a:lnTo>
                  <a:lnTo>
                    <a:pt x="0" y="3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07" name="Group 71"/>
          <p:cNvGrpSpPr>
            <a:grpSpLocks/>
          </p:cNvGrpSpPr>
          <p:nvPr/>
        </p:nvGrpSpPr>
        <p:grpSpPr bwMode="auto">
          <a:xfrm>
            <a:off x="1506538" y="3379788"/>
            <a:ext cx="225425" cy="125412"/>
            <a:chOff x="949" y="2129"/>
            <a:chExt cx="142" cy="79"/>
          </a:xfrm>
        </p:grpSpPr>
        <p:sp>
          <p:nvSpPr>
            <p:cNvPr id="1422408" name="Oval 72"/>
            <p:cNvSpPr>
              <a:spLocks noChangeArrowheads="1"/>
            </p:cNvSpPr>
            <p:nvPr/>
          </p:nvSpPr>
          <p:spPr bwMode="auto">
            <a:xfrm rot="1560000">
              <a:off x="949" y="2129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09" name="Freeform 73"/>
            <p:cNvSpPr>
              <a:spLocks/>
            </p:cNvSpPr>
            <p:nvPr/>
          </p:nvSpPr>
          <p:spPr bwMode="auto">
            <a:xfrm>
              <a:off x="974" y="2137"/>
              <a:ext cx="83" cy="71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10" y="24"/>
                </a:cxn>
                <a:cxn ang="0">
                  <a:pos x="17" y="16"/>
                </a:cxn>
                <a:cxn ang="0">
                  <a:pos x="24" y="9"/>
                </a:cxn>
                <a:cxn ang="0">
                  <a:pos x="31" y="4"/>
                </a:cxn>
                <a:cxn ang="0">
                  <a:pos x="39" y="1"/>
                </a:cxn>
                <a:cxn ang="0">
                  <a:pos x="44" y="0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68" y="10"/>
                </a:cxn>
                <a:cxn ang="0">
                  <a:pos x="71" y="12"/>
                </a:cxn>
                <a:cxn ang="0">
                  <a:pos x="74" y="16"/>
                </a:cxn>
                <a:cxn ang="0">
                  <a:pos x="76" y="20"/>
                </a:cxn>
                <a:cxn ang="0">
                  <a:pos x="78" y="25"/>
                </a:cxn>
                <a:cxn ang="0">
                  <a:pos x="78" y="31"/>
                </a:cxn>
                <a:cxn ang="0">
                  <a:pos x="78" y="38"/>
                </a:cxn>
                <a:cxn ang="0">
                  <a:pos x="77" y="45"/>
                </a:cxn>
                <a:cxn ang="0">
                  <a:pos x="75" y="52"/>
                </a:cxn>
                <a:cxn ang="0">
                  <a:pos x="58" y="70"/>
                </a:cxn>
                <a:cxn ang="0">
                  <a:pos x="60" y="44"/>
                </a:cxn>
                <a:cxn ang="0">
                  <a:pos x="62" y="38"/>
                </a:cxn>
                <a:cxn ang="0">
                  <a:pos x="63" y="28"/>
                </a:cxn>
                <a:cxn ang="0">
                  <a:pos x="63" y="19"/>
                </a:cxn>
                <a:cxn ang="0">
                  <a:pos x="61" y="11"/>
                </a:cxn>
                <a:cxn ang="0">
                  <a:pos x="57" y="8"/>
                </a:cxn>
                <a:cxn ang="0">
                  <a:pos x="51" y="10"/>
                </a:cxn>
                <a:cxn ang="0">
                  <a:pos x="45" y="12"/>
                </a:cxn>
                <a:cxn ang="0">
                  <a:pos x="39" y="16"/>
                </a:cxn>
                <a:cxn ang="0">
                  <a:pos x="33" y="21"/>
                </a:cxn>
                <a:cxn ang="0">
                  <a:pos x="28" y="28"/>
                </a:cxn>
                <a:cxn ang="0">
                  <a:pos x="22" y="34"/>
                </a:cxn>
                <a:cxn ang="0">
                  <a:pos x="17" y="42"/>
                </a:cxn>
                <a:cxn ang="0">
                  <a:pos x="0" y="38"/>
                </a:cxn>
              </a:cxnLst>
              <a:rect l="0" t="0" r="r" b="b"/>
              <a:pathLst>
                <a:path w="83" h="71">
                  <a:moveTo>
                    <a:pt x="0" y="38"/>
                  </a:moveTo>
                  <a:lnTo>
                    <a:pt x="3" y="33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9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1" y="12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8"/>
                  </a:lnTo>
                  <a:lnTo>
                    <a:pt x="76" y="20"/>
                  </a:lnTo>
                  <a:lnTo>
                    <a:pt x="77" y="23"/>
                  </a:lnTo>
                  <a:lnTo>
                    <a:pt x="78" y="25"/>
                  </a:lnTo>
                  <a:lnTo>
                    <a:pt x="78" y="28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7" y="41"/>
                  </a:lnTo>
                  <a:lnTo>
                    <a:pt x="77" y="45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82" y="56"/>
                  </a:lnTo>
                  <a:lnTo>
                    <a:pt x="58" y="70"/>
                  </a:lnTo>
                  <a:lnTo>
                    <a:pt x="53" y="40"/>
                  </a:lnTo>
                  <a:lnTo>
                    <a:pt x="60" y="44"/>
                  </a:lnTo>
                  <a:lnTo>
                    <a:pt x="61" y="41"/>
                  </a:lnTo>
                  <a:lnTo>
                    <a:pt x="62" y="38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62" y="15"/>
                  </a:lnTo>
                  <a:lnTo>
                    <a:pt x="61" y="11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4" y="9"/>
                  </a:lnTo>
                  <a:lnTo>
                    <a:pt x="51" y="10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42" y="14"/>
                  </a:lnTo>
                  <a:lnTo>
                    <a:pt x="39" y="16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2" y="34"/>
                  </a:lnTo>
                  <a:lnTo>
                    <a:pt x="20" y="38"/>
                  </a:lnTo>
                  <a:lnTo>
                    <a:pt x="17" y="42"/>
                  </a:lnTo>
                  <a:lnTo>
                    <a:pt x="15" y="46"/>
                  </a:lnTo>
                  <a:lnTo>
                    <a:pt x="0" y="3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10" name="Group 74"/>
          <p:cNvGrpSpPr>
            <a:grpSpLocks/>
          </p:cNvGrpSpPr>
          <p:nvPr/>
        </p:nvGrpSpPr>
        <p:grpSpPr bwMode="auto">
          <a:xfrm>
            <a:off x="1392238" y="2781300"/>
            <a:ext cx="225425" cy="133350"/>
            <a:chOff x="877" y="1752"/>
            <a:chExt cx="142" cy="84"/>
          </a:xfrm>
        </p:grpSpPr>
        <p:sp>
          <p:nvSpPr>
            <p:cNvPr id="1422411" name="Oval 75"/>
            <p:cNvSpPr>
              <a:spLocks noChangeArrowheads="1"/>
            </p:cNvSpPr>
            <p:nvPr/>
          </p:nvSpPr>
          <p:spPr bwMode="auto">
            <a:xfrm rot="18960000">
              <a:off x="877" y="1752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12" name="Freeform 76"/>
            <p:cNvSpPr>
              <a:spLocks/>
            </p:cNvSpPr>
            <p:nvPr/>
          </p:nvSpPr>
          <p:spPr bwMode="auto">
            <a:xfrm>
              <a:off x="917" y="1758"/>
              <a:ext cx="73" cy="78"/>
            </a:xfrm>
            <a:custGeom>
              <a:avLst/>
              <a:gdLst/>
              <a:ahLst/>
              <a:cxnLst>
                <a:cxn ang="0">
                  <a:pos x="19" y="72"/>
                </a:cxn>
                <a:cxn ang="0">
                  <a:pos x="12" y="63"/>
                </a:cxn>
                <a:cxn ang="0">
                  <a:pos x="7" y="54"/>
                </a:cxn>
                <a:cxn ang="0">
                  <a:pos x="3" y="45"/>
                </a:cxn>
                <a:cxn ang="0">
                  <a:pos x="1" y="37"/>
                </a:cxn>
                <a:cxn ang="0">
                  <a:pos x="0" y="29"/>
                </a:cxn>
                <a:cxn ang="0">
                  <a:pos x="1" y="22"/>
                </a:cxn>
                <a:cxn ang="0">
                  <a:pos x="4" y="17"/>
                </a:cxn>
                <a:cxn ang="0">
                  <a:pos x="18" y="4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6" y="0"/>
                </a:cxn>
                <a:cxn ang="0">
                  <a:pos x="42" y="1"/>
                </a:cxn>
                <a:cxn ang="0">
                  <a:pos x="48" y="4"/>
                </a:cxn>
                <a:cxn ang="0">
                  <a:pos x="54" y="7"/>
                </a:cxn>
                <a:cxn ang="0">
                  <a:pos x="60" y="11"/>
                </a:cxn>
                <a:cxn ang="0">
                  <a:pos x="72" y="33"/>
                </a:cxn>
                <a:cxn ang="0">
                  <a:pos x="48" y="22"/>
                </a:cxn>
                <a:cxn ang="0">
                  <a:pos x="38" y="16"/>
                </a:cxn>
                <a:cxn ang="0">
                  <a:pos x="30" y="12"/>
                </a:cxn>
                <a:cxn ang="0">
                  <a:pos x="23" y="11"/>
                </a:cxn>
                <a:cxn ang="0">
                  <a:pos x="19" y="10"/>
                </a:cxn>
                <a:cxn ang="0">
                  <a:pos x="16" y="11"/>
                </a:cxn>
                <a:cxn ang="0">
                  <a:pos x="13" y="14"/>
                </a:cxn>
                <a:cxn ang="0">
                  <a:pos x="13" y="2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18" y="40"/>
                </a:cxn>
                <a:cxn ang="0">
                  <a:pos x="22" y="48"/>
                </a:cxn>
                <a:cxn ang="0">
                  <a:pos x="26" y="55"/>
                </a:cxn>
                <a:cxn ang="0">
                  <a:pos x="32" y="63"/>
                </a:cxn>
                <a:cxn ang="0">
                  <a:pos x="23" y="77"/>
                </a:cxn>
              </a:cxnLst>
              <a:rect l="0" t="0" r="r" b="b"/>
              <a:pathLst>
                <a:path w="73" h="78">
                  <a:moveTo>
                    <a:pt x="23" y="77"/>
                  </a:moveTo>
                  <a:lnTo>
                    <a:pt x="19" y="72"/>
                  </a:lnTo>
                  <a:lnTo>
                    <a:pt x="15" y="68"/>
                  </a:lnTo>
                  <a:lnTo>
                    <a:pt x="12" y="63"/>
                  </a:lnTo>
                  <a:lnTo>
                    <a:pt x="9" y="59"/>
                  </a:lnTo>
                  <a:lnTo>
                    <a:pt x="7" y="54"/>
                  </a:lnTo>
                  <a:lnTo>
                    <a:pt x="5" y="49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7" y="6"/>
                  </a:lnTo>
                  <a:lnTo>
                    <a:pt x="72" y="33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6" y="55"/>
                  </a:lnTo>
                  <a:lnTo>
                    <a:pt x="29" y="59"/>
                  </a:lnTo>
                  <a:lnTo>
                    <a:pt x="32" y="63"/>
                  </a:lnTo>
                  <a:lnTo>
                    <a:pt x="35" y="66"/>
                  </a:lnTo>
                  <a:lnTo>
                    <a:pt x="23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13" name="Group 77"/>
          <p:cNvGrpSpPr>
            <a:grpSpLocks/>
          </p:cNvGrpSpPr>
          <p:nvPr/>
        </p:nvGrpSpPr>
        <p:grpSpPr bwMode="auto">
          <a:xfrm>
            <a:off x="1544638" y="2828925"/>
            <a:ext cx="225425" cy="130175"/>
            <a:chOff x="973" y="1782"/>
            <a:chExt cx="142" cy="82"/>
          </a:xfrm>
        </p:grpSpPr>
        <p:sp>
          <p:nvSpPr>
            <p:cNvPr id="1422414" name="Oval 78"/>
            <p:cNvSpPr>
              <a:spLocks noChangeArrowheads="1"/>
            </p:cNvSpPr>
            <p:nvPr/>
          </p:nvSpPr>
          <p:spPr bwMode="auto">
            <a:xfrm rot="18900000">
              <a:off x="973" y="1782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15" name="Freeform 79"/>
            <p:cNvSpPr>
              <a:spLocks/>
            </p:cNvSpPr>
            <p:nvPr/>
          </p:nvSpPr>
          <p:spPr bwMode="auto">
            <a:xfrm>
              <a:off x="1010" y="1786"/>
              <a:ext cx="73" cy="78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13" y="64"/>
                </a:cxn>
                <a:cxn ang="0">
                  <a:pos x="8" y="55"/>
                </a:cxn>
                <a:cxn ang="0">
                  <a:pos x="4" y="46"/>
                </a:cxn>
                <a:cxn ang="0">
                  <a:pos x="1" y="37"/>
                </a:cxn>
                <a:cxn ang="0">
                  <a:pos x="0" y="30"/>
                </a:cxn>
                <a:cxn ang="0">
                  <a:pos x="1" y="23"/>
                </a:cxn>
                <a:cxn ang="0">
                  <a:pos x="4" y="17"/>
                </a:cxn>
                <a:cxn ang="0">
                  <a:pos x="18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1" y="1"/>
                </a:cxn>
                <a:cxn ang="0">
                  <a:pos x="47" y="4"/>
                </a:cxn>
                <a:cxn ang="0">
                  <a:pos x="54" y="7"/>
                </a:cxn>
                <a:cxn ang="0">
                  <a:pos x="60" y="11"/>
                </a:cxn>
                <a:cxn ang="0">
                  <a:pos x="72" y="32"/>
                </a:cxn>
                <a:cxn ang="0">
                  <a:pos x="48" y="22"/>
                </a:cxn>
                <a:cxn ang="0">
                  <a:pos x="38" y="16"/>
                </a:cxn>
                <a:cxn ang="0">
                  <a:pos x="29" y="12"/>
                </a:cxn>
                <a:cxn ang="0">
                  <a:pos x="22" y="11"/>
                </a:cxn>
                <a:cxn ang="0">
                  <a:pos x="19" y="10"/>
                </a:cxn>
                <a:cxn ang="0">
                  <a:pos x="15" y="11"/>
                </a:cxn>
                <a:cxn ang="0">
                  <a:pos x="12" y="14"/>
                </a:cxn>
                <a:cxn ang="0">
                  <a:pos x="12" y="2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18" y="40"/>
                </a:cxn>
                <a:cxn ang="0">
                  <a:pos x="22" y="48"/>
                </a:cxn>
                <a:cxn ang="0">
                  <a:pos x="27" y="55"/>
                </a:cxn>
                <a:cxn ang="0">
                  <a:pos x="33" y="63"/>
                </a:cxn>
                <a:cxn ang="0">
                  <a:pos x="24" y="77"/>
                </a:cxn>
              </a:cxnLst>
              <a:rect l="0" t="0" r="r" b="b"/>
              <a:pathLst>
                <a:path w="73" h="78">
                  <a:moveTo>
                    <a:pt x="24" y="77"/>
                  </a:moveTo>
                  <a:lnTo>
                    <a:pt x="20" y="73"/>
                  </a:lnTo>
                  <a:lnTo>
                    <a:pt x="16" y="68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8" y="55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6" y="5"/>
                  </a:lnTo>
                  <a:lnTo>
                    <a:pt x="72" y="32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29" y="12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5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3" y="63"/>
                  </a:lnTo>
                  <a:lnTo>
                    <a:pt x="36" y="66"/>
                  </a:lnTo>
                  <a:lnTo>
                    <a:pt x="24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16" name="Group 80"/>
          <p:cNvGrpSpPr>
            <a:grpSpLocks/>
          </p:cNvGrpSpPr>
          <p:nvPr/>
        </p:nvGrpSpPr>
        <p:grpSpPr bwMode="auto">
          <a:xfrm>
            <a:off x="6867525" y="3213100"/>
            <a:ext cx="125413" cy="225425"/>
            <a:chOff x="4326" y="2024"/>
            <a:chExt cx="79" cy="142"/>
          </a:xfrm>
        </p:grpSpPr>
        <p:sp>
          <p:nvSpPr>
            <p:cNvPr id="1422417" name="Oval 81"/>
            <p:cNvSpPr>
              <a:spLocks noChangeArrowheads="1"/>
            </p:cNvSpPr>
            <p:nvPr/>
          </p:nvSpPr>
          <p:spPr bwMode="auto">
            <a:xfrm rot="18720000">
              <a:off x="4294" y="2056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18" name="Freeform 82"/>
            <p:cNvSpPr>
              <a:spLocks/>
            </p:cNvSpPr>
            <p:nvPr/>
          </p:nvSpPr>
          <p:spPr bwMode="auto">
            <a:xfrm>
              <a:off x="4332" y="2058"/>
              <a:ext cx="73" cy="79"/>
            </a:xfrm>
            <a:custGeom>
              <a:avLst/>
              <a:gdLst/>
              <a:ahLst/>
              <a:cxnLst>
                <a:cxn ang="0">
                  <a:pos x="22" y="74"/>
                </a:cxn>
                <a:cxn ang="0">
                  <a:pos x="15" y="65"/>
                </a:cxn>
                <a:cxn ang="0">
                  <a:pos x="8" y="56"/>
                </a:cxn>
                <a:cxn ang="0">
                  <a:pos x="4" y="48"/>
                </a:cxn>
                <a:cxn ang="0">
                  <a:pos x="1" y="39"/>
                </a:cxn>
                <a:cxn ang="0">
                  <a:pos x="0" y="32"/>
                </a:cxn>
                <a:cxn ang="0">
                  <a:pos x="1" y="25"/>
                </a:cxn>
                <a:cxn ang="0">
                  <a:pos x="3" y="19"/>
                </a:cxn>
                <a:cxn ang="0">
                  <a:pos x="5" y="17"/>
                </a:cxn>
                <a:cxn ang="0">
                  <a:pos x="18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7" y="1"/>
                </a:cxn>
                <a:cxn ang="0">
                  <a:pos x="43" y="2"/>
                </a:cxn>
                <a:cxn ang="0">
                  <a:pos x="49" y="5"/>
                </a:cxn>
                <a:cxn ang="0">
                  <a:pos x="56" y="8"/>
                </a:cxn>
                <a:cxn ang="0">
                  <a:pos x="65" y="4"/>
                </a:cxn>
                <a:cxn ang="0">
                  <a:pos x="41" y="28"/>
                </a:cxn>
                <a:cxn ang="0">
                  <a:pos x="42" y="19"/>
                </a:cxn>
                <a:cxn ang="0">
                  <a:pos x="33" y="15"/>
                </a:cxn>
                <a:cxn ang="0">
                  <a:pos x="26" y="13"/>
                </a:cxn>
                <a:cxn ang="0">
                  <a:pos x="21" y="12"/>
                </a:cxn>
                <a:cxn ang="0">
                  <a:pos x="17" y="12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22"/>
                </a:cxn>
                <a:cxn ang="0">
                  <a:pos x="13" y="28"/>
                </a:cxn>
                <a:cxn ang="0">
                  <a:pos x="15" y="35"/>
                </a:cxn>
                <a:cxn ang="0">
                  <a:pos x="18" y="42"/>
                </a:cxn>
                <a:cxn ang="0">
                  <a:pos x="23" y="49"/>
                </a:cxn>
                <a:cxn ang="0">
                  <a:pos x="28" y="57"/>
                </a:cxn>
                <a:cxn ang="0">
                  <a:pos x="34" y="64"/>
                </a:cxn>
                <a:cxn ang="0">
                  <a:pos x="26" y="78"/>
                </a:cxn>
              </a:cxnLst>
              <a:rect l="0" t="0" r="r" b="b"/>
              <a:pathLst>
                <a:path w="73" h="79">
                  <a:moveTo>
                    <a:pt x="26" y="78"/>
                  </a:moveTo>
                  <a:lnTo>
                    <a:pt x="22" y="74"/>
                  </a:lnTo>
                  <a:lnTo>
                    <a:pt x="18" y="70"/>
                  </a:lnTo>
                  <a:lnTo>
                    <a:pt x="15" y="65"/>
                  </a:lnTo>
                  <a:lnTo>
                    <a:pt x="11" y="61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9" y="5"/>
                  </a:lnTo>
                  <a:lnTo>
                    <a:pt x="52" y="6"/>
                  </a:lnTo>
                  <a:lnTo>
                    <a:pt x="56" y="8"/>
                  </a:lnTo>
                  <a:lnTo>
                    <a:pt x="59" y="10"/>
                  </a:lnTo>
                  <a:lnTo>
                    <a:pt x="65" y="4"/>
                  </a:lnTo>
                  <a:lnTo>
                    <a:pt x="72" y="31"/>
                  </a:lnTo>
                  <a:lnTo>
                    <a:pt x="41" y="28"/>
                  </a:lnTo>
                  <a:lnTo>
                    <a:pt x="47" y="22"/>
                  </a:lnTo>
                  <a:lnTo>
                    <a:pt x="42" y="19"/>
                  </a:lnTo>
                  <a:lnTo>
                    <a:pt x="37" y="17"/>
                  </a:lnTo>
                  <a:lnTo>
                    <a:pt x="33" y="15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2" y="25"/>
                  </a:lnTo>
                  <a:lnTo>
                    <a:pt x="13" y="28"/>
                  </a:lnTo>
                  <a:lnTo>
                    <a:pt x="14" y="32"/>
                  </a:lnTo>
                  <a:lnTo>
                    <a:pt x="15" y="35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20" y="46"/>
                  </a:lnTo>
                  <a:lnTo>
                    <a:pt x="23" y="49"/>
                  </a:lnTo>
                  <a:lnTo>
                    <a:pt x="25" y="53"/>
                  </a:lnTo>
                  <a:lnTo>
                    <a:pt x="28" y="57"/>
                  </a:lnTo>
                  <a:lnTo>
                    <a:pt x="31" y="60"/>
                  </a:lnTo>
                  <a:lnTo>
                    <a:pt x="34" y="64"/>
                  </a:lnTo>
                  <a:lnTo>
                    <a:pt x="37" y="67"/>
                  </a:lnTo>
                  <a:lnTo>
                    <a:pt x="26" y="7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19" name="Group 83"/>
          <p:cNvGrpSpPr>
            <a:grpSpLocks/>
          </p:cNvGrpSpPr>
          <p:nvPr/>
        </p:nvGrpSpPr>
        <p:grpSpPr bwMode="auto">
          <a:xfrm>
            <a:off x="6623050" y="3205163"/>
            <a:ext cx="225425" cy="133350"/>
            <a:chOff x="4172" y="2019"/>
            <a:chExt cx="142" cy="84"/>
          </a:xfrm>
        </p:grpSpPr>
        <p:sp>
          <p:nvSpPr>
            <p:cNvPr id="1422420" name="Oval 84"/>
            <p:cNvSpPr>
              <a:spLocks noChangeArrowheads="1"/>
            </p:cNvSpPr>
            <p:nvPr/>
          </p:nvSpPr>
          <p:spPr bwMode="auto">
            <a:xfrm rot="18900000">
              <a:off x="4172" y="2019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21" name="Freeform 85"/>
            <p:cNvSpPr>
              <a:spLocks/>
            </p:cNvSpPr>
            <p:nvPr/>
          </p:nvSpPr>
          <p:spPr bwMode="auto">
            <a:xfrm>
              <a:off x="4212" y="2025"/>
              <a:ext cx="73" cy="78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13" y="64"/>
                </a:cxn>
                <a:cxn ang="0">
                  <a:pos x="7" y="55"/>
                </a:cxn>
                <a:cxn ang="0">
                  <a:pos x="3" y="46"/>
                </a:cxn>
                <a:cxn ang="0">
                  <a:pos x="1" y="37"/>
                </a:cxn>
                <a:cxn ang="0">
                  <a:pos x="0" y="30"/>
                </a:cxn>
                <a:cxn ang="0">
                  <a:pos x="1" y="23"/>
                </a:cxn>
                <a:cxn ang="0">
                  <a:pos x="4" y="17"/>
                </a:cxn>
                <a:cxn ang="0">
                  <a:pos x="18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1" y="1"/>
                </a:cxn>
                <a:cxn ang="0">
                  <a:pos x="47" y="4"/>
                </a:cxn>
                <a:cxn ang="0">
                  <a:pos x="54" y="7"/>
                </a:cxn>
                <a:cxn ang="0">
                  <a:pos x="60" y="11"/>
                </a:cxn>
                <a:cxn ang="0">
                  <a:pos x="72" y="33"/>
                </a:cxn>
                <a:cxn ang="0">
                  <a:pos x="48" y="22"/>
                </a:cxn>
                <a:cxn ang="0">
                  <a:pos x="38" y="16"/>
                </a:cxn>
                <a:cxn ang="0">
                  <a:pos x="30" y="12"/>
                </a:cxn>
                <a:cxn ang="0">
                  <a:pos x="23" y="11"/>
                </a:cxn>
                <a:cxn ang="0">
                  <a:pos x="19" y="10"/>
                </a:cxn>
                <a:cxn ang="0">
                  <a:pos x="16" y="11"/>
                </a:cxn>
                <a:cxn ang="0">
                  <a:pos x="13" y="14"/>
                </a:cxn>
                <a:cxn ang="0">
                  <a:pos x="13" y="2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18" y="40"/>
                </a:cxn>
                <a:cxn ang="0">
                  <a:pos x="22" y="48"/>
                </a:cxn>
                <a:cxn ang="0">
                  <a:pos x="27" y="55"/>
                </a:cxn>
                <a:cxn ang="0">
                  <a:pos x="33" y="63"/>
                </a:cxn>
                <a:cxn ang="0">
                  <a:pos x="23" y="77"/>
                </a:cxn>
              </a:cxnLst>
              <a:rect l="0" t="0" r="r" b="b"/>
              <a:pathLst>
                <a:path w="73" h="78">
                  <a:moveTo>
                    <a:pt x="23" y="77"/>
                  </a:moveTo>
                  <a:lnTo>
                    <a:pt x="19" y="73"/>
                  </a:lnTo>
                  <a:lnTo>
                    <a:pt x="16" y="68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7" y="55"/>
                  </a:lnTo>
                  <a:lnTo>
                    <a:pt x="5" y="50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6" y="5"/>
                  </a:lnTo>
                  <a:lnTo>
                    <a:pt x="72" y="33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3" y="63"/>
                  </a:lnTo>
                  <a:lnTo>
                    <a:pt x="36" y="66"/>
                  </a:lnTo>
                  <a:lnTo>
                    <a:pt x="23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2422" name="Freeform 86"/>
          <p:cNvSpPr>
            <a:spLocks/>
          </p:cNvSpPr>
          <p:nvPr/>
        </p:nvSpPr>
        <p:spPr bwMode="auto">
          <a:xfrm>
            <a:off x="2463800" y="4903788"/>
            <a:ext cx="282575" cy="142875"/>
          </a:xfrm>
          <a:custGeom>
            <a:avLst/>
            <a:gdLst/>
            <a:ahLst/>
            <a:cxnLst>
              <a:cxn ang="0">
                <a:pos x="177" y="0"/>
              </a:cxn>
              <a:cxn ang="0">
                <a:pos x="138" y="44"/>
              </a:cxn>
              <a:cxn ang="0">
                <a:pos x="155" y="89"/>
              </a:cxn>
              <a:cxn ang="0">
                <a:pos x="0" y="36"/>
              </a:cxn>
            </a:cxnLst>
            <a:rect l="0" t="0" r="r" b="b"/>
            <a:pathLst>
              <a:path w="178" h="90">
                <a:moveTo>
                  <a:pt x="177" y="0"/>
                </a:moveTo>
                <a:lnTo>
                  <a:pt x="138" y="44"/>
                </a:lnTo>
                <a:lnTo>
                  <a:pt x="155" y="89"/>
                </a:lnTo>
                <a:lnTo>
                  <a:pt x="0" y="3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23" name="Line 87"/>
          <p:cNvSpPr>
            <a:spLocks noChangeShapeType="1"/>
          </p:cNvSpPr>
          <p:nvPr/>
        </p:nvSpPr>
        <p:spPr bwMode="auto">
          <a:xfrm>
            <a:off x="1651000" y="4679950"/>
            <a:ext cx="201613" cy="63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24" name="Freeform 88"/>
          <p:cNvSpPr>
            <a:spLocks/>
          </p:cNvSpPr>
          <p:nvPr/>
        </p:nvSpPr>
        <p:spPr bwMode="auto">
          <a:xfrm>
            <a:off x="1595438" y="4721225"/>
            <a:ext cx="165100" cy="146050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73" y="91"/>
              </a:cxn>
              <a:cxn ang="0">
                <a:pos x="103" y="0"/>
              </a:cxn>
            </a:cxnLst>
            <a:rect l="0" t="0" r="r" b="b"/>
            <a:pathLst>
              <a:path w="104" h="92">
                <a:moveTo>
                  <a:pt x="0" y="67"/>
                </a:moveTo>
                <a:lnTo>
                  <a:pt x="73" y="91"/>
                </a:lnTo>
                <a:lnTo>
                  <a:pt x="103" y="0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25" name="Freeform 89"/>
          <p:cNvSpPr>
            <a:spLocks/>
          </p:cNvSpPr>
          <p:nvPr/>
        </p:nvSpPr>
        <p:spPr bwMode="auto">
          <a:xfrm>
            <a:off x="3016250" y="4860925"/>
            <a:ext cx="82550" cy="26828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1" y="54"/>
              </a:cxn>
              <a:cxn ang="0">
                <a:pos x="0" y="168"/>
              </a:cxn>
            </a:cxnLst>
            <a:rect l="0" t="0" r="r" b="b"/>
            <a:pathLst>
              <a:path w="52" h="169">
                <a:moveTo>
                  <a:pt x="8" y="0"/>
                </a:moveTo>
                <a:lnTo>
                  <a:pt x="51" y="54"/>
                </a:lnTo>
                <a:lnTo>
                  <a:pt x="0" y="168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26" name="Oval 90"/>
          <p:cNvSpPr>
            <a:spLocks noChangeArrowheads="1"/>
          </p:cNvSpPr>
          <p:nvPr/>
        </p:nvSpPr>
        <p:spPr bwMode="auto">
          <a:xfrm>
            <a:off x="2743200" y="4835525"/>
            <a:ext cx="325438" cy="174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427" name="Freeform 91"/>
          <p:cNvSpPr>
            <a:spLocks/>
          </p:cNvSpPr>
          <p:nvPr/>
        </p:nvSpPr>
        <p:spPr bwMode="auto">
          <a:xfrm>
            <a:off x="4202113" y="4408488"/>
            <a:ext cx="388937" cy="601662"/>
          </a:xfrm>
          <a:custGeom>
            <a:avLst/>
            <a:gdLst/>
            <a:ahLst/>
            <a:cxnLst>
              <a:cxn ang="0">
                <a:pos x="244" y="378"/>
              </a:cxn>
              <a:cxn ang="0">
                <a:pos x="90" y="252"/>
              </a:cxn>
              <a:cxn ang="0">
                <a:pos x="42" y="180"/>
              </a:cxn>
              <a:cxn ang="0">
                <a:pos x="0" y="0"/>
              </a:cxn>
            </a:cxnLst>
            <a:rect l="0" t="0" r="r" b="b"/>
            <a:pathLst>
              <a:path w="245" h="379">
                <a:moveTo>
                  <a:pt x="244" y="378"/>
                </a:moveTo>
                <a:lnTo>
                  <a:pt x="90" y="252"/>
                </a:lnTo>
                <a:lnTo>
                  <a:pt x="42" y="18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28" name="Rectangle 92"/>
          <p:cNvSpPr>
            <a:spLocks noChangeArrowheads="1"/>
          </p:cNvSpPr>
          <p:nvPr/>
        </p:nvSpPr>
        <p:spPr bwMode="auto">
          <a:xfrm rot="1140000">
            <a:off x="1422400" y="4746625"/>
            <a:ext cx="176213" cy="1063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429" name="Rectangle 93"/>
          <p:cNvSpPr>
            <a:spLocks noChangeArrowheads="1"/>
          </p:cNvSpPr>
          <p:nvPr/>
        </p:nvSpPr>
        <p:spPr bwMode="auto">
          <a:xfrm rot="1140000">
            <a:off x="1474788" y="4597400"/>
            <a:ext cx="179387" cy="1063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430" name="Rectangle 94"/>
          <p:cNvSpPr>
            <a:spLocks noChangeArrowheads="1"/>
          </p:cNvSpPr>
          <p:nvPr/>
        </p:nvSpPr>
        <p:spPr bwMode="auto">
          <a:xfrm rot="1140000">
            <a:off x="1831975" y="4805363"/>
            <a:ext cx="676275" cy="1063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431" name="Rectangle 95"/>
          <p:cNvSpPr>
            <a:spLocks noChangeArrowheads="1"/>
          </p:cNvSpPr>
          <p:nvPr/>
        </p:nvSpPr>
        <p:spPr bwMode="auto">
          <a:xfrm>
            <a:off x="0" y="4495800"/>
            <a:ext cx="1381125" cy="1920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 Polarized Source</a:t>
            </a:r>
          </a:p>
        </p:txBody>
      </p:sp>
      <p:sp>
        <p:nvSpPr>
          <p:cNvPr id="1422432" name="Rectangle 96"/>
          <p:cNvSpPr>
            <a:spLocks noChangeArrowheads="1"/>
          </p:cNvSpPr>
          <p:nvPr/>
        </p:nvSpPr>
        <p:spPr bwMode="auto">
          <a:xfrm>
            <a:off x="1630363" y="3979863"/>
            <a:ext cx="1271587" cy="3175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Arial" charset="0"/>
              </a:rPr>
              <a:t>Spin Rotators</a:t>
            </a:r>
          </a:p>
        </p:txBody>
      </p:sp>
      <p:grpSp>
        <p:nvGrpSpPr>
          <p:cNvPr id="1422433" name="Group 97"/>
          <p:cNvGrpSpPr>
            <a:grpSpLocks/>
          </p:cNvGrpSpPr>
          <p:nvPr/>
        </p:nvGrpSpPr>
        <p:grpSpPr bwMode="auto">
          <a:xfrm>
            <a:off x="3879850" y="4748213"/>
            <a:ext cx="225425" cy="123825"/>
            <a:chOff x="2444" y="2991"/>
            <a:chExt cx="142" cy="78"/>
          </a:xfrm>
        </p:grpSpPr>
        <p:sp>
          <p:nvSpPr>
            <p:cNvPr id="1422434" name="Oval 98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35" name="Freeform 99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3" y="37"/>
                </a:cxn>
                <a:cxn ang="0">
                  <a:pos x="7" y="27"/>
                </a:cxn>
                <a:cxn ang="0">
                  <a:pos x="11" y="18"/>
                </a:cxn>
                <a:cxn ang="0">
                  <a:pos x="15" y="12"/>
                </a:cxn>
                <a:cxn ang="0">
                  <a:pos x="17" y="9"/>
                </a:cxn>
                <a:cxn ang="0">
                  <a:pos x="20" y="6"/>
                </a:cxn>
                <a:cxn ang="0">
                  <a:pos x="23" y="4"/>
                </a:cxn>
                <a:cxn ang="0">
                  <a:pos x="26" y="2"/>
                </a:cxn>
                <a:cxn ang="0">
                  <a:pos x="29" y="1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52" y="2"/>
                </a:cxn>
                <a:cxn ang="0">
                  <a:pos x="56" y="3"/>
                </a:cxn>
                <a:cxn ang="0">
                  <a:pos x="60" y="5"/>
                </a:cxn>
                <a:cxn ang="0">
                  <a:pos x="63" y="8"/>
                </a:cxn>
                <a:cxn ang="0">
                  <a:pos x="66" y="13"/>
                </a:cxn>
                <a:cxn ang="0">
                  <a:pos x="69" y="18"/>
                </a:cxn>
                <a:cxn ang="0">
                  <a:pos x="71" y="24"/>
                </a:cxn>
                <a:cxn ang="0">
                  <a:pos x="73" y="31"/>
                </a:cxn>
                <a:cxn ang="0">
                  <a:pos x="74" y="38"/>
                </a:cxn>
                <a:cxn ang="0">
                  <a:pos x="66" y="62"/>
                </a:cxn>
                <a:cxn ang="0">
                  <a:pos x="58" y="36"/>
                </a:cxn>
                <a:cxn ang="0">
                  <a:pos x="56" y="25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50" y="10"/>
                </a:cxn>
                <a:cxn ang="0">
                  <a:pos x="48" y="7"/>
                </a:cxn>
                <a:cxn ang="0">
                  <a:pos x="45" y="4"/>
                </a:cxn>
                <a:cxn ang="0">
                  <a:pos x="42" y="4"/>
                </a:cxn>
                <a:cxn ang="0">
                  <a:pos x="37" y="8"/>
                </a:cxn>
                <a:cxn ang="0">
                  <a:pos x="32" y="13"/>
                </a:cxn>
                <a:cxn ang="0">
                  <a:pos x="28" y="19"/>
                </a:cxn>
                <a:cxn ang="0">
                  <a:pos x="24" y="26"/>
                </a:cxn>
                <a:cxn ang="0">
                  <a:pos x="21" y="33"/>
                </a:cxn>
                <a:cxn ang="0">
                  <a:pos x="19" y="42"/>
                </a:cxn>
                <a:cxn ang="0">
                  <a:pos x="17" y="51"/>
                </a:cxn>
                <a:cxn ang="0">
                  <a:pos x="0" y="54"/>
                </a:cxn>
              </a:cxnLst>
              <a:rect l="0" t="0" r="r" b="b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2436" name="Line 100"/>
          <p:cNvSpPr>
            <a:spLocks noChangeShapeType="1"/>
          </p:cNvSpPr>
          <p:nvPr/>
        </p:nvSpPr>
        <p:spPr bwMode="auto">
          <a:xfrm>
            <a:off x="3733800" y="4419600"/>
            <a:ext cx="144463" cy="3175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37" name="Line 101"/>
          <p:cNvSpPr>
            <a:spLocks noChangeShapeType="1"/>
          </p:cNvSpPr>
          <p:nvPr/>
        </p:nvSpPr>
        <p:spPr bwMode="auto">
          <a:xfrm flipV="1">
            <a:off x="2971800" y="3886200"/>
            <a:ext cx="6096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38" name="Line 102"/>
          <p:cNvSpPr>
            <a:spLocks noChangeShapeType="1"/>
          </p:cNvSpPr>
          <p:nvPr/>
        </p:nvSpPr>
        <p:spPr bwMode="auto">
          <a:xfrm flipV="1">
            <a:off x="2971800" y="3962400"/>
            <a:ext cx="14478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39" name="Line 103"/>
          <p:cNvSpPr>
            <a:spLocks noChangeShapeType="1"/>
          </p:cNvSpPr>
          <p:nvPr/>
        </p:nvSpPr>
        <p:spPr bwMode="auto">
          <a:xfrm flipH="1">
            <a:off x="7010400" y="3048000"/>
            <a:ext cx="228600" cy="2286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22440" name="Group 104"/>
          <p:cNvGrpSpPr>
            <a:grpSpLocks/>
          </p:cNvGrpSpPr>
          <p:nvPr/>
        </p:nvGrpSpPr>
        <p:grpSpPr bwMode="auto">
          <a:xfrm>
            <a:off x="4419600" y="5332413"/>
            <a:ext cx="155575" cy="153987"/>
            <a:chOff x="2834" y="3316"/>
            <a:chExt cx="98" cy="97"/>
          </a:xfrm>
        </p:grpSpPr>
        <p:sp>
          <p:nvSpPr>
            <p:cNvPr id="1422441" name="Oval 105"/>
            <p:cNvSpPr>
              <a:spLocks noChangeArrowheads="1"/>
            </p:cNvSpPr>
            <p:nvPr/>
          </p:nvSpPr>
          <p:spPr bwMode="auto">
            <a:xfrm rot="2640000">
              <a:off x="2834" y="3367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42" name="Line 106"/>
            <p:cNvSpPr>
              <a:spLocks noChangeShapeType="1"/>
            </p:cNvSpPr>
            <p:nvPr/>
          </p:nvSpPr>
          <p:spPr bwMode="auto">
            <a:xfrm>
              <a:off x="2905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43" name="Line 107"/>
            <p:cNvSpPr>
              <a:spLocks noChangeShapeType="1"/>
            </p:cNvSpPr>
            <p:nvPr/>
          </p:nvSpPr>
          <p:spPr bwMode="auto">
            <a:xfrm>
              <a:off x="2931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44" name="Line 108"/>
            <p:cNvSpPr>
              <a:spLocks noChangeShapeType="1"/>
            </p:cNvSpPr>
            <p:nvPr/>
          </p:nvSpPr>
          <p:spPr bwMode="auto">
            <a:xfrm>
              <a:off x="2848" y="3341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45" name="Line 109"/>
            <p:cNvSpPr>
              <a:spLocks noChangeShapeType="1"/>
            </p:cNvSpPr>
            <p:nvPr/>
          </p:nvSpPr>
          <p:spPr bwMode="auto">
            <a:xfrm>
              <a:off x="2848" y="3316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46" name="Group 110"/>
          <p:cNvGrpSpPr>
            <a:grpSpLocks/>
          </p:cNvGrpSpPr>
          <p:nvPr/>
        </p:nvGrpSpPr>
        <p:grpSpPr bwMode="auto">
          <a:xfrm>
            <a:off x="2808288" y="5033963"/>
            <a:ext cx="153987" cy="174625"/>
            <a:chOff x="1769" y="3171"/>
            <a:chExt cx="97" cy="110"/>
          </a:xfrm>
        </p:grpSpPr>
        <p:sp>
          <p:nvSpPr>
            <p:cNvPr id="1422447" name="Oval 111"/>
            <p:cNvSpPr>
              <a:spLocks noChangeArrowheads="1"/>
            </p:cNvSpPr>
            <p:nvPr/>
          </p:nvSpPr>
          <p:spPr bwMode="auto">
            <a:xfrm rot="6480000">
              <a:off x="1769" y="3186"/>
              <a:ext cx="46" cy="45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48" name="Line 112"/>
            <p:cNvSpPr>
              <a:spLocks noChangeShapeType="1"/>
            </p:cNvSpPr>
            <p:nvPr/>
          </p:nvSpPr>
          <p:spPr bwMode="auto">
            <a:xfrm flipH="1">
              <a:off x="1799" y="3244"/>
              <a:ext cx="28" cy="14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49" name="Line 113"/>
            <p:cNvSpPr>
              <a:spLocks noChangeShapeType="1"/>
            </p:cNvSpPr>
            <p:nvPr/>
          </p:nvSpPr>
          <p:spPr bwMode="auto">
            <a:xfrm flipH="1">
              <a:off x="1811" y="3267"/>
              <a:ext cx="28" cy="14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50" name="Line 114"/>
            <p:cNvSpPr>
              <a:spLocks noChangeShapeType="1"/>
            </p:cNvSpPr>
            <p:nvPr/>
          </p:nvSpPr>
          <p:spPr bwMode="auto">
            <a:xfrm>
              <a:off x="1829" y="3182"/>
              <a:ext cx="14" cy="2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51" name="Line 115"/>
            <p:cNvSpPr>
              <a:spLocks noChangeShapeType="1"/>
            </p:cNvSpPr>
            <p:nvPr/>
          </p:nvSpPr>
          <p:spPr bwMode="auto">
            <a:xfrm>
              <a:off x="1852" y="3171"/>
              <a:ext cx="14" cy="2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52" name="Group 116"/>
          <p:cNvGrpSpPr>
            <a:grpSpLocks/>
          </p:cNvGrpSpPr>
          <p:nvPr/>
        </p:nvGrpSpPr>
        <p:grpSpPr bwMode="auto">
          <a:xfrm>
            <a:off x="4495800" y="2276475"/>
            <a:ext cx="144463" cy="188913"/>
            <a:chOff x="2832" y="1434"/>
            <a:chExt cx="91" cy="119"/>
          </a:xfrm>
        </p:grpSpPr>
        <p:sp>
          <p:nvSpPr>
            <p:cNvPr id="1422453" name="Oval 117"/>
            <p:cNvSpPr>
              <a:spLocks noChangeArrowheads="1"/>
            </p:cNvSpPr>
            <p:nvPr/>
          </p:nvSpPr>
          <p:spPr bwMode="auto">
            <a:xfrm>
              <a:off x="2832" y="1468"/>
              <a:ext cx="46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54" name="Line 118"/>
            <p:cNvSpPr>
              <a:spLocks noChangeShapeType="1"/>
            </p:cNvSpPr>
            <p:nvPr/>
          </p:nvSpPr>
          <p:spPr bwMode="auto">
            <a:xfrm flipH="1">
              <a:off x="2878" y="151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55" name="Line 119"/>
            <p:cNvSpPr>
              <a:spLocks noChangeShapeType="1"/>
            </p:cNvSpPr>
            <p:nvPr/>
          </p:nvSpPr>
          <p:spPr bwMode="auto">
            <a:xfrm flipH="1">
              <a:off x="2896" y="1530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56" name="Line 120"/>
            <p:cNvSpPr>
              <a:spLocks noChangeShapeType="1"/>
            </p:cNvSpPr>
            <p:nvPr/>
          </p:nvSpPr>
          <p:spPr bwMode="auto">
            <a:xfrm>
              <a:off x="2882" y="145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57" name="Line 121"/>
            <p:cNvSpPr>
              <a:spLocks noChangeShapeType="1"/>
            </p:cNvSpPr>
            <p:nvPr/>
          </p:nvSpPr>
          <p:spPr bwMode="auto">
            <a:xfrm>
              <a:off x="2900" y="1434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58" name="Group 122"/>
          <p:cNvGrpSpPr>
            <a:grpSpLocks/>
          </p:cNvGrpSpPr>
          <p:nvPr/>
        </p:nvGrpSpPr>
        <p:grpSpPr bwMode="auto">
          <a:xfrm>
            <a:off x="4397375" y="2151063"/>
            <a:ext cx="152400" cy="188912"/>
            <a:chOff x="2770" y="1355"/>
            <a:chExt cx="96" cy="119"/>
          </a:xfrm>
        </p:grpSpPr>
        <p:sp>
          <p:nvSpPr>
            <p:cNvPr id="1422459" name="Oval 123"/>
            <p:cNvSpPr>
              <a:spLocks noChangeArrowheads="1"/>
            </p:cNvSpPr>
            <p:nvPr/>
          </p:nvSpPr>
          <p:spPr bwMode="auto">
            <a:xfrm>
              <a:off x="2819" y="1396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60" name="Line 124"/>
            <p:cNvSpPr>
              <a:spLocks noChangeShapeType="1"/>
            </p:cNvSpPr>
            <p:nvPr/>
          </p:nvSpPr>
          <p:spPr bwMode="auto">
            <a:xfrm flipV="1">
              <a:off x="2792" y="137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61" name="Line 125"/>
            <p:cNvSpPr>
              <a:spLocks noChangeShapeType="1"/>
            </p:cNvSpPr>
            <p:nvPr/>
          </p:nvSpPr>
          <p:spPr bwMode="auto">
            <a:xfrm flipV="1">
              <a:off x="2774" y="1355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62" name="Line 126"/>
            <p:cNvSpPr>
              <a:spLocks noChangeShapeType="1"/>
            </p:cNvSpPr>
            <p:nvPr/>
          </p:nvSpPr>
          <p:spPr bwMode="auto">
            <a:xfrm flipH="1" flipV="1">
              <a:off x="2788" y="143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63" name="Line 127"/>
            <p:cNvSpPr>
              <a:spLocks noChangeShapeType="1"/>
            </p:cNvSpPr>
            <p:nvPr/>
          </p:nvSpPr>
          <p:spPr bwMode="auto">
            <a:xfrm flipH="1" flipV="1">
              <a:off x="2770" y="1451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2464" name="Rectangle 128"/>
          <p:cNvSpPr>
            <a:spLocks noChangeArrowheads="1"/>
          </p:cNvSpPr>
          <p:nvPr/>
        </p:nvSpPr>
        <p:spPr bwMode="auto">
          <a:xfrm>
            <a:off x="228600" y="5257800"/>
            <a:ext cx="1677988" cy="19208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 200 MeV Polarimeter</a:t>
            </a:r>
          </a:p>
        </p:txBody>
      </p:sp>
      <p:sp>
        <p:nvSpPr>
          <p:cNvPr id="1422465" name="Rectangle 129"/>
          <p:cNvSpPr>
            <a:spLocks noChangeArrowheads="1"/>
          </p:cNvSpPr>
          <p:nvPr/>
        </p:nvSpPr>
        <p:spPr bwMode="auto">
          <a:xfrm>
            <a:off x="4419600" y="5903913"/>
            <a:ext cx="1905000" cy="19208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AGS Internal Polarimeter</a:t>
            </a:r>
          </a:p>
        </p:txBody>
      </p:sp>
      <p:sp>
        <p:nvSpPr>
          <p:cNvPr id="1422466" name="Rectangle 130"/>
          <p:cNvSpPr>
            <a:spLocks noChangeArrowheads="1"/>
          </p:cNvSpPr>
          <p:nvPr/>
        </p:nvSpPr>
        <p:spPr bwMode="auto">
          <a:xfrm>
            <a:off x="3756025" y="5500688"/>
            <a:ext cx="144463" cy="85725"/>
          </a:xfrm>
          <a:prstGeom prst="rect">
            <a:avLst/>
          </a:prstGeom>
          <a:solidFill>
            <a:srgbClr val="33CC3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467" name="Rectangle 131"/>
          <p:cNvSpPr>
            <a:spLocks noChangeArrowheads="1"/>
          </p:cNvSpPr>
          <p:nvPr/>
        </p:nvSpPr>
        <p:spPr bwMode="auto">
          <a:xfrm>
            <a:off x="2590800" y="5684838"/>
            <a:ext cx="923925" cy="1920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 Rf Dipole</a:t>
            </a:r>
          </a:p>
        </p:txBody>
      </p:sp>
      <p:sp>
        <p:nvSpPr>
          <p:cNvPr id="1422468" name="Line 132"/>
          <p:cNvSpPr>
            <a:spLocks noChangeShapeType="1"/>
          </p:cNvSpPr>
          <p:nvPr/>
        </p:nvSpPr>
        <p:spPr bwMode="auto">
          <a:xfrm flipV="1">
            <a:off x="3581400" y="5638800"/>
            <a:ext cx="2286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69" name="Line 133"/>
          <p:cNvSpPr>
            <a:spLocks noChangeShapeType="1"/>
          </p:cNvSpPr>
          <p:nvPr/>
        </p:nvSpPr>
        <p:spPr bwMode="auto">
          <a:xfrm flipH="1" flipV="1">
            <a:off x="4572000" y="5486400"/>
            <a:ext cx="381000" cy="3810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70" name="Line 134"/>
          <p:cNvSpPr>
            <a:spLocks noChangeShapeType="1"/>
          </p:cNvSpPr>
          <p:nvPr/>
        </p:nvSpPr>
        <p:spPr bwMode="auto">
          <a:xfrm flipV="1">
            <a:off x="1905000" y="5105400"/>
            <a:ext cx="8382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71" name="Rectangle 135"/>
          <p:cNvSpPr>
            <a:spLocks noChangeArrowheads="1"/>
          </p:cNvSpPr>
          <p:nvPr/>
        </p:nvSpPr>
        <p:spPr bwMode="auto">
          <a:xfrm>
            <a:off x="5943600" y="1562100"/>
            <a:ext cx="2286000" cy="287338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 charset="0"/>
              </a:rPr>
              <a:t>RHIC pC Polarimeters</a:t>
            </a:r>
          </a:p>
        </p:txBody>
      </p:sp>
      <p:grpSp>
        <p:nvGrpSpPr>
          <p:cNvPr id="1422472" name="Group 136"/>
          <p:cNvGrpSpPr>
            <a:grpSpLocks/>
          </p:cNvGrpSpPr>
          <p:nvPr/>
        </p:nvGrpSpPr>
        <p:grpSpPr bwMode="auto">
          <a:xfrm>
            <a:off x="6216650" y="2465388"/>
            <a:ext cx="139700" cy="223837"/>
            <a:chOff x="3916" y="1553"/>
            <a:chExt cx="88" cy="141"/>
          </a:xfrm>
        </p:grpSpPr>
        <p:sp>
          <p:nvSpPr>
            <p:cNvPr id="1422473" name="Oval 137"/>
            <p:cNvSpPr>
              <a:spLocks noChangeArrowheads="1"/>
            </p:cNvSpPr>
            <p:nvPr/>
          </p:nvSpPr>
          <p:spPr bwMode="auto">
            <a:xfrm rot="9540000">
              <a:off x="3939" y="1600"/>
              <a:ext cx="45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2474" name="Group 138"/>
            <p:cNvGrpSpPr>
              <a:grpSpLocks/>
            </p:cNvGrpSpPr>
            <p:nvPr/>
          </p:nvGrpSpPr>
          <p:grpSpPr bwMode="auto">
            <a:xfrm>
              <a:off x="3916" y="1658"/>
              <a:ext cx="40" cy="36"/>
              <a:chOff x="3916" y="1658"/>
              <a:chExt cx="40" cy="36"/>
            </a:xfrm>
          </p:grpSpPr>
          <p:sp>
            <p:nvSpPr>
              <p:cNvPr id="1422475" name="Line 139"/>
              <p:cNvSpPr>
                <a:spLocks noChangeShapeType="1"/>
              </p:cNvSpPr>
              <p:nvPr/>
            </p:nvSpPr>
            <p:spPr bwMode="auto">
              <a:xfrm flipH="1" flipV="1">
                <a:off x="3927" y="1658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476" name="Line 140"/>
              <p:cNvSpPr>
                <a:spLocks noChangeShapeType="1"/>
              </p:cNvSpPr>
              <p:nvPr/>
            </p:nvSpPr>
            <p:spPr bwMode="auto">
              <a:xfrm flipH="1" flipV="1">
                <a:off x="3916" y="1681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22477" name="Group 141"/>
            <p:cNvGrpSpPr>
              <a:grpSpLocks/>
            </p:cNvGrpSpPr>
            <p:nvPr/>
          </p:nvGrpSpPr>
          <p:grpSpPr bwMode="auto">
            <a:xfrm>
              <a:off x="3964" y="1553"/>
              <a:ext cx="40" cy="36"/>
              <a:chOff x="3964" y="1553"/>
              <a:chExt cx="40" cy="36"/>
            </a:xfrm>
          </p:grpSpPr>
          <p:sp>
            <p:nvSpPr>
              <p:cNvPr id="1422478" name="Line 142"/>
              <p:cNvSpPr>
                <a:spLocks noChangeShapeType="1"/>
              </p:cNvSpPr>
              <p:nvPr/>
            </p:nvSpPr>
            <p:spPr bwMode="auto">
              <a:xfrm flipH="1" flipV="1">
                <a:off x="3975" y="1553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479" name="Line 143"/>
              <p:cNvSpPr>
                <a:spLocks noChangeShapeType="1"/>
              </p:cNvSpPr>
              <p:nvPr/>
            </p:nvSpPr>
            <p:spPr bwMode="auto">
              <a:xfrm flipH="1" flipV="1">
                <a:off x="3964" y="1576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22480" name="Group 144"/>
          <p:cNvGrpSpPr>
            <a:grpSpLocks/>
          </p:cNvGrpSpPr>
          <p:nvPr/>
        </p:nvGrpSpPr>
        <p:grpSpPr bwMode="auto">
          <a:xfrm>
            <a:off x="2438400" y="1600200"/>
            <a:ext cx="2971800" cy="609600"/>
            <a:chOff x="1536" y="1008"/>
            <a:chExt cx="1872" cy="384"/>
          </a:xfrm>
        </p:grpSpPr>
        <p:sp>
          <p:nvSpPr>
            <p:cNvPr id="1422481" name="Line 145"/>
            <p:cNvSpPr>
              <a:spLocks noChangeShapeType="1"/>
            </p:cNvSpPr>
            <p:nvPr/>
          </p:nvSpPr>
          <p:spPr bwMode="auto">
            <a:xfrm>
              <a:off x="2543" y="1232"/>
              <a:ext cx="97" cy="16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82" name="Rectangle 146"/>
            <p:cNvSpPr>
              <a:spLocks noChangeArrowheads="1"/>
            </p:cNvSpPr>
            <p:nvPr/>
          </p:nvSpPr>
          <p:spPr bwMode="auto">
            <a:xfrm>
              <a:off x="1536" y="1008"/>
              <a:ext cx="1872" cy="18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Absolute Polarimeter (H jet)</a:t>
              </a:r>
            </a:p>
          </p:txBody>
        </p:sp>
      </p:grpSp>
      <p:sp>
        <p:nvSpPr>
          <p:cNvPr id="1422483" name="Line 147"/>
          <p:cNvSpPr>
            <a:spLocks noChangeShapeType="1"/>
          </p:cNvSpPr>
          <p:nvPr/>
        </p:nvSpPr>
        <p:spPr bwMode="auto">
          <a:xfrm flipH="1">
            <a:off x="4648200" y="1905000"/>
            <a:ext cx="1295400" cy="3048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84" name="Rectangle 148"/>
          <p:cNvSpPr>
            <a:spLocks noChangeArrowheads="1"/>
          </p:cNvSpPr>
          <p:nvPr/>
        </p:nvSpPr>
        <p:spPr bwMode="auto">
          <a:xfrm>
            <a:off x="1892300" y="3200400"/>
            <a:ext cx="881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P</a:t>
            </a:r>
            <a:r>
              <a:rPr lang="en-US" sz="1400" b="1">
                <a:latin typeface="Arial" charset="0"/>
              </a:rPr>
              <a:t>HENIX</a:t>
            </a:r>
          </a:p>
        </p:txBody>
      </p:sp>
      <p:sp>
        <p:nvSpPr>
          <p:cNvPr id="1422485" name="Rectangle 149"/>
          <p:cNvSpPr>
            <a:spLocks noChangeArrowheads="1"/>
          </p:cNvSpPr>
          <p:nvPr/>
        </p:nvSpPr>
        <p:spPr bwMode="auto">
          <a:xfrm>
            <a:off x="1130300" y="2286000"/>
            <a:ext cx="989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P</a:t>
            </a:r>
            <a:r>
              <a:rPr lang="en-US" sz="1400" b="1">
                <a:latin typeface="Arial" charset="0"/>
              </a:rPr>
              <a:t>HOBOS</a:t>
            </a:r>
          </a:p>
        </p:txBody>
      </p:sp>
      <p:sp>
        <p:nvSpPr>
          <p:cNvPr id="1422486" name="Rectangle 150"/>
          <p:cNvSpPr>
            <a:spLocks noChangeArrowheads="1"/>
          </p:cNvSpPr>
          <p:nvPr/>
        </p:nvSpPr>
        <p:spPr bwMode="auto">
          <a:xfrm>
            <a:off x="6324600" y="2209800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B</a:t>
            </a:r>
            <a:r>
              <a:rPr lang="en-US" sz="1400" b="1">
                <a:latin typeface="Arial" charset="0"/>
              </a:rPr>
              <a:t>RAHMS &amp; PP2PP</a:t>
            </a:r>
          </a:p>
        </p:txBody>
      </p:sp>
      <p:sp>
        <p:nvSpPr>
          <p:cNvPr id="1422487" name="Rectangle 151"/>
          <p:cNvSpPr>
            <a:spLocks noChangeArrowheads="1"/>
          </p:cNvSpPr>
          <p:nvPr/>
        </p:nvSpPr>
        <p:spPr bwMode="auto">
          <a:xfrm>
            <a:off x="3873500" y="3429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S</a:t>
            </a:r>
            <a:r>
              <a:rPr lang="en-US" sz="1400" b="1">
                <a:latin typeface="Arial" charset="0"/>
              </a:rPr>
              <a:t>TAR</a:t>
            </a:r>
          </a:p>
        </p:txBody>
      </p:sp>
      <p:sp>
        <p:nvSpPr>
          <p:cNvPr id="1422488" name="Line 152"/>
          <p:cNvSpPr>
            <a:spLocks noChangeShapeType="1"/>
          </p:cNvSpPr>
          <p:nvPr/>
        </p:nvSpPr>
        <p:spPr bwMode="auto">
          <a:xfrm>
            <a:off x="685800" y="2057400"/>
            <a:ext cx="685800" cy="7620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89" name="Line 153"/>
          <p:cNvSpPr>
            <a:spLocks noChangeShapeType="1"/>
          </p:cNvSpPr>
          <p:nvPr/>
        </p:nvSpPr>
        <p:spPr bwMode="auto">
          <a:xfrm flipV="1">
            <a:off x="2514600" y="2590800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90" name="Line 154"/>
          <p:cNvSpPr>
            <a:spLocks noChangeShapeType="1"/>
          </p:cNvSpPr>
          <p:nvPr/>
        </p:nvSpPr>
        <p:spPr bwMode="auto">
          <a:xfrm>
            <a:off x="2819400" y="2514600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91" name="Line 155"/>
          <p:cNvSpPr>
            <a:spLocks noChangeShapeType="1"/>
          </p:cNvSpPr>
          <p:nvPr/>
        </p:nvSpPr>
        <p:spPr bwMode="auto">
          <a:xfrm flipV="1">
            <a:off x="3429000" y="2438400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92" name="Line 156"/>
          <p:cNvSpPr>
            <a:spLocks noChangeShapeType="1"/>
          </p:cNvSpPr>
          <p:nvPr/>
        </p:nvSpPr>
        <p:spPr bwMode="auto">
          <a:xfrm>
            <a:off x="5124450" y="3471863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93" name="Line 157"/>
          <p:cNvSpPr>
            <a:spLocks noChangeShapeType="1"/>
          </p:cNvSpPr>
          <p:nvPr/>
        </p:nvSpPr>
        <p:spPr bwMode="auto">
          <a:xfrm flipV="1">
            <a:off x="5410200" y="3424238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94" name="Line 158"/>
          <p:cNvSpPr>
            <a:spLocks noChangeShapeType="1"/>
          </p:cNvSpPr>
          <p:nvPr/>
        </p:nvSpPr>
        <p:spPr bwMode="auto">
          <a:xfrm>
            <a:off x="5681663" y="3395663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95" name="Rectangle 159"/>
          <p:cNvSpPr>
            <a:spLocks noChangeArrowheads="1"/>
          </p:cNvSpPr>
          <p:nvPr/>
        </p:nvSpPr>
        <p:spPr bwMode="auto">
          <a:xfrm>
            <a:off x="3429000" y="6172200"/>
            <a:ext cx="1574800" cy="287338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AGS pC Polarimeter</a:t>
            </a:r>
          </a:p>
        </p:txBody>
      </p:sp>
      <p:grpSp>
        <p:nvGrpSpPr>
          <p:cNvPr id="1422496" name="Group 160"/>
          <p:cNvGrpSpPr>
            <a:grpSpLocks/>
          </p:cNvGrpSpPr>
          <p:nvPr/>
        </p:nvGrpSpPr>
        <p:grpSpPr bwMode="auto">
          <a:xfrm>
            <a:off x="3432175" y="4752975"/>
            <a:ext cx="225425" cy="123825"/>
            <a:chOff x="2444" y="2991"/>
            <a:chExt cx="142" cy="78"/>
          </a:xfrm>
        </p:grpSpPr>
        <p:sp>
          <p:nvSpPr>
            <p:cNvPr id="1422497" name="Oval 161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98" name="Freeform 162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3" y="37"/>
                </a:cxn>
                <a:cxn ang="0">
                  <a:pos x="7" y="27"/>
                </a:cxn>
                <a:cxn ang="0">
                  <a:pos x="11" y="18"/>
                </a:cxn>
                <a:cxn ang="0">
                  <a:pos x="15" y="12"/>
                </a:cxn>
                <a:cxn ang="0">
                  <a:pos x="17" y="9"/>
                </a:cxn>
                <a:cxn ang="0">
                  <a:pos x="20" y="6"/>
                </a:cxn>
                <a:cxn ang="0">
                  <a:pos x="23" y="4"/>
                </a:cxn>
                <a:cxn ang="0">
                  <a:pos x="26" y="2"/>
                </a:cxn>
                <a:cxn ang="0">
                  <a:pos x="29" y="1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52" y="2"/>
                </a:cxn>
                <a:cxn ang="0">
                  <a:pos x="56" y="3"/>
                </a:cxn>
                <a:cxn ang="0">
                  <a:pos x="60" y="5"/>
                </a:cxn>
                <a:cxn ang="0">
                  <a:pos x="63" y="8"/>
                </a:cxn>
                <a:cxn ang="0">
                  <a:pos x="66" y="13"/>
                </a:cxn>
                <a:cxn ang="0">
                  <a:pos x="69" y="18"/>
                </a:cxn>
                <a:cxn ang="0">
                  <a:pos x="71" y="24"/>
                </a:cxn>
                <a:cxn ang="0">
                  <a:pos x="73" y="31"/>
                </a:cxn>
                <a:cxn ang="0">
                  <a:pos x="74" y="38"/>
                </a:cxn>
                <a:cxn ang="0">
                  <a:pos x="66" y="62"/>
                </a:cxn>
                <a:cxn ang="0">
                  <a:pos x="58" y="36"/>
                </a:cxn>
                <a:cxn ang="0">
                  <a:pos x="56" y="25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50" y="10"/>
                </a:cxn>
                <a:cxn ang="0">
                  <a:pos x="48" y="7"/>
                </a:cxn>
                <a:cxn ang="0">
                  <a:pos x="45" y="4"/>
                </a:cxn>
                <a:cxn ang="0">
                  <a:pos x="42" y="4"/>
                </a:cxn>
                <a:cxn ang="0">
                  <a:pos x="37" y="8"/>
                </a:cxn>
                <a:cxn ang="0">
                  <a:pos x="32" y="13"/>
                </a:cxn>
                <a:cxn ang="0">
                  <a:pos x="28" y="19"/>
                </a:cxn>
                <a:cxn ang="0">
                  <a:pos x="24" y="26"/>
                </a:cxn>
                <a:cxn ang="0">
                  <a:pos x="21" y="33"/>
                </a:cxn>
                <a:cxn ang="0">
                  <a:pos x="19" y="42"/>
                </a:cxn>
                <a:cxn ang="0">
                  <a:pos x="17" y="51"/>
                </a:cxn>
                <a:cxn ang="0">
                  <a:pos x="0" y="54"/>
                </a:cxn>
              </a:cxnLst>
              <a:rect l="0" t="0" r="r" b="b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99" name="Group 163"/>
          <p:cNvGrpSpPr>
            <a:grpSpLocks/>
          </p:cNvGrpSpPr>
          <p:nvPr/>
        </p:nvGrpSpPr>
        <p:grpSpPr bwMode="auto">
          <a:xfrm>
            <a:off x="4191000" y="5410200"/>
            <a:ext cx="155575" cy="153988"/>
            <a:chOff x="2834" y="3316"/>
            <a:chExt cx="98" cy="97"/>
          </a:xfrm>
        </p:grpSpPr>
        <p:sp>
          <p:nvSpPr>
            <p:cNvPr id="1422500" name="Oval 164"/>
            <p:cNvSpPr>
              <a:spLocks noChangeArrowheads="1"/>
            </p:cNvSpPr>
            <p:nvPr/>
          </p:nvSpPr>
          <p:spPr bwMode="auto">
            <a:xfrm rot="2640000">
              <a:off x="2834" y="3367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501" name="Line 165"/>
            <p:cNvSpPr>
              <a:spLocks noChangeShapeType="1"/>
            </p:cNvSpPr>
            <p:nvPr/>
          </p:nvSpPr>
          <p:spPr bwMode="auto">
            <a:xfrm>
              <a:off x="2905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502" name="Line 166"/>
            <p:cNvSpPr>
              <a:spLocks noChangeShapeType="1"/>
            </p:cNvSpPr>
            <p:nvPr/>
          </p:nvSpPr>
          <p:spPr bwMode="auto">
            <a:xfrm>
              <a:off x="2931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503" name="Line 167"/>
            <p:cNvSpPr>
              <a:spLocks noChangeShapeType="1"/>
            </p:cNvSpPr>
            <p:nvPr/>
          </p:nvSpPr>
          <p:spPr bwMode="auto">
            <a:xfrm>
              <a:off x="2848" y="3341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504" name="Line 168"/>
            <p:cNvSpPr>
              <a:spLocks noChangeShapeType="1"/>
            </p:cNvSpPr>
            <p:nvPr/>
          </p:nvSpPr>
          <p:spPr bwMode="auto">
            <a:xfrm>
              <a:off x="2848" y="3316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2505" name="Line 169"/>
          <p:cNvSpPr>
            <a:spLocks noChangeShapeType="1"/>
          </p:cNvSpPr>
          <p:nvPr/>
        </p:nvSpPr>
        <p:spPr bwMode="auto">
          <a:xfrm flipH="1" flipV="1">
            <a:off x="4225925" y="5638800"/>
            <a:ext cx="0" cy="4572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22506" name="Group 170"/>
          <p:cNvGrpSpPr>
            <a:grpSpLocks/>
          </p:cNvGrpSpPr>
          <p:nvPr/>
        </p:nvGrpSpPr>
        <p:grpSpPr bwMode="auto">
          <a:xfrm>
            <a:off x="4575175" y="5057775"/>
            <a:ext cx="225425" cy="123825"/>
            <a:chOff x="2444" y="2991"/>
            <a:chExt cx="142" cy="78"/>
          </a:xfrm>
        </p:grpSpPr>
        <p:sp>
          <p:nvSpPr>
            <p:cNvPr id="1422507" name="Oval 171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508" name="Freeform 172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3" y="37"/>
                </a:cxn>
                <a:cxn ang="0">
                  <a:pos x="7" y="27"/>
                </a:cxn>
                <a:cxn ang="0">
                  <a:pos x="11" y="18"/>
                </a:cxn>
                <a:cxn ang="0">
                  <a:pos x="15" y="12"/>
                </a:cxn>
                <a:cxn ang="0">
                  <a:pos x="17" y="9"/>
                </a:cxn>
                <a:cxn ang="0">
                  <a:pos x="20" y="6"/>
                </a:cxn>
                <a:cxn ang="0">
                  <a:pos x="23" y="4"/>
                </a:cxn>
                <a:cxn ang="0">
                  <a:pos x="26" y="2"/>
                </a:cxn>
                <a:cxn ang="0">
                  <a:pos x="29" y="1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52" y="2"/>
                </a:cxn>
                <a:cxn ang="0">
                  <a:pos x="56" y="3"/>
                </a:cxn>
                <a:cxn ang="0">
                  <a:pos x="60" y="5"/>
                </a:cxn>
                <a:cxn ang="0">
                  <a:pos x="63" y="8"/>
                </a:cxn>
                <a:cxn ang="0">
                  <a:pos x="66" y="13"/>
                </a:cxn>
                <a:cxn ang="0">
                  <a:pos x="69" y="18"/>
                </a:cxn>
                <a:cxn ang="0">
                  <a:pos x="71" y="24"/>
                </a:cxn>
                <a:cxn ang="0">
                  <a:pos x="73" y="31"/>
                </a:cxn>
                <a:cxn ang="0">
                  <a:pos x="74" y="38"/>
                </a:cxn>
                <a:cxn ang="0">
                  <a:pos x="66" y="62"/>
                </a:cxn>
                <a:cxn ang="0">
                  <a:pos x="58" y="36"/>
                </a:cxn>
                <a:cxn ang="0">
                  <a:pos x="56" y="25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50" y="10"/>
                </a:cxn>
                <a:cxn ang="0">
                  <a:pos x="48" y="7"/>
                </a:cxn>
                <a:cxn ang="0">
                  <a:pos x="45" y="4"/>
                </a:cxn>
                <a:cxn ang="0">
                  <a:pos x="42" y="4"/>
                </a:cxn>
                <a:cxn ang="0">
                  <a:pos x="37" y="8"/>
                </a:cxn>
                <a:cxn ang="0">
                  <a:pos x="32" y="13"/>
                </a:cxn>
                <a:cxn ang="0">
                  <a:pos x="28" y="19"/>
                </a:cxn>
                <a:cxn ang="0">
                  <a:pos x="24" y="26"/>
                </a:cxn>
                <a:cxn ang="0">
                  <a:pos x="21" y="33"/>
                </a:cxn>
                <a:cxn ang="0">
                  <a:pos x="19" y="42"/>
                </a:cxn>
                <a:cxn ang="0">
                  <a:pos x="17" y="51"/>
                </a:cxn>
                <a:cxn ang="0">
                  <a:pos x="0" y="54"/>
                </a:cxn>
              </a:cxnLst>
              <a:rect l="0" t="0" r="r" b="b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2509" name="Rectangle 173"/>
          <p:cNvSpPr>
            <a:spLocks noChangeArrowheads="1"/>
          </p:cNvSpPr>
          <p:nvPr/>
        </p:nvSpPr>
        <p:spPr bwMode="auto">
          <a:xfrm>
            <a:off x="3057525" y="4135438"/>
            <a:ext cx="1133475" cy="2841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Partial Snake</a:t>
            </a:r>
          </a:p>
        </p:txBody>
      </p:sp>
      <p:sp>
        <p:nvSpPr>
          <p:cNvPr id="1422510" name="Rectangle 174"/>
          <p:cNvSpPr>
            <a:spLocks noChangeArrowheads="1"/>
          </p:cNvSpPr>
          <p:nvPr/>
        </p:nvSpPr>
        <p:spPr bwMode="auto">
          <a:xfrm>
            <a:off x="7239000" y="2743200"/>
            <a:ext cx="1301750" cy="287338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Siberian Snakes</a:t>
            </a:r>
          </a:p>
        </p:txBody>
      </p:sp>
      <p:sp>
        <p:nvSpPr>
          <p:cNvPr id="1422511" name="Rectangle 175"/>
          <p:cNvSpPr>
            <a:spLocks noChangeArrowheads="1"/>
          </p:cNvSpPr>
          <p:nvPr/>
        </p:nvSpPr>
        <p:spPr bwMode="auto">
          <a:xfrm>
            <a:off x="152400" y="1770063"/>
            <a:ext cx="1371600" cy="287337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Siberian Snakes</a:t>
            </a:r>
          </a:p>
        </p:txBody>
      </p:sp>
      <p:grpSp>
        <p:nvGrpSpPr>
          <p:cNvPr id="1422512" name="Group 176"/>
          <p:cNvGrpSpPr>
            <a:grpSpLocks/>
          </p:cNvGrpSpPr>
          <p:nvPr/>
        </p:nvGrpSpPr>
        <p:grpSpPr bwMode="auto">
          <a:xfrm>
            <a:off x="4765675" y="4267200"/>
            <a:ext cx="1120775" cy="762000"/>
            <a:chOff x="3002" y="2688"/>
            <a:chExt cx="706" cy="480"/>
          </a:xfrm>
        </p:grpSpPr>
        <p:sp>
          <p:nvSpPr>
            <p:cNvPr id="1422513" name="Rectangle 177"/>
            <p:cNvSpPr>
              <a:spLocks noChangeArrowheads="1"/>
            </p:cNvSpPr>
            <p:nvPr/>
          </p:nvSpPr>
          <p:spPr bwMode="auto">
            <a:xfrm>
              <a:off x="3002" y="2688"/>
              <a:ext cx="706" cy="29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Helical Partial</a:t>
              </a:r>
            </a:p>
            <a:p>
              <a:pPr algn="l"/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  Snake</a:t>
              </a:r>
            </a:p>
          </p:txBody>
        </p:sp>
        <p:sp>
          <p:nvSpPr>
            <p:cNvPr id="1422514" name="Line 178"/>
            <p:cNvSpPr>
              <a:spLocks noChangeShapeType="1"/>
            </p:cNvSpPr>
            <p:nvPr/>
          </p:nvSpPr>
          <p:spPr bwMode="auto">
            <a:xfrm flipH="1">
              <a:off x="3024" y="2976"/>
              <a:ext cx="240" cy="192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515" name="Group 179"/>
          <p:cNvGrpSpPr>
            <a:grpSpLocks/>
          </p:cNvGrpSpPr>
          <p:nvPr/>
        </p:nvGrpSpPr>
        <p:grpSpPr bwMode="auto">
          <a:xfrm>
            <a:off x="2057400" y="4440238"/>
            <a:ext cx="1295400" cy="360362"/>
            <a:chOff x="1296" y="2797"/>
            <a:chExt cx="816" cy="227"/>
          </a:xfrm>
        </p:grpSpPr>
        <p:sp>
          <p:nvSpPr>
            <p:cNvPr id="1422516" name="Rectangle 180"/>
            <p:cNvSpPr>
              <a:spLocks noChangeArrowheads="1"/>
            </p:cNvSpPr>
            <p:nvPr/>
          </p:nvSpPr>
          <p:spPr bwMode="auto">
            <a:xfrm>
              <a:off x="1296" y="2797"/>
              <a:ext cx="810" cy="17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l"/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Strong Snake</a:t>
              </a:r>
            </a:p>
          </p:txBody>
        </p:sp>
        <p:sp>
          <p:nvSpPr>
            <p:cNvPr id="1422517" name="Line 181"/>
            <p:cNvSpPr>
              <a:spLocks noChangeShapeType="1"/>
            </p:cNvSpPr>
            <p:nvPr/>
          </p:nvSpPr>
          <p:spPr bwMode="auto">
            <a:xfrm>
              <a:off x="1872" y="2976"/>
              <a:ext cx="240" cy="48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2518" name="Rectangle 182"/>
          <p:cNvSpPr>
            <a:spLocks noChangeArrowheads="1"/>
          </p:cNvSpPr>
          <p:nvPr/>
        </p:nvSpPr>
        <p:spPr bwMode="auto">
          <a:xfrm>
            <a:off x="5638800" y="3124200"/>
            <a:ext cx="936625" cy="1920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Spin Flipper</a:t>
            </a:r>
          </a:p>
        </p:txBody>
      </p:sp>
      <p:sp>
        <p:nvSpPr>
          <p:cNvPr id="1422519" name="Line 183"/>
          <p:cNvSpPr>
            <a:spLocks noChangeShapeType="1"/>
          </p:cNvSpPr>
          <p:nvPr/>
        </p:nvSpPr>
        <p:spPr bwMode="auto">
          <a:xfrm>
            <a:off x="6096000" y="3352800"/>
            <a:ext cx="3048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520" name="Rectangle 1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as a </a:t>
            </a:r>
            <a:r>
              <a:rPr lang="en-US" dirty="0" smtClean="0"/>
              <a:t>polarized </a:t>
            </a:r>
            <a:r>
              <a:rPr lang="en-US" dirty="0" err="1" smtClean="0"/>
              <a:t>p+p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1422521" name="Line 185"/>
          <p:cNvSpPr>
            <a:spLocks noChangeShapeType="1"/>
          </p:cNvSpPr>
          <p:nvPr/>
        </p:nvSpPr>
        <p:spPr bwMode="auto">
          <a:xfrm flipV="1">
            <a:off x="2057400" y="3746500"/>
            <a:ext cx="76200" cy="2286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522" name="Text Box 186"/>
          <p:cNvSpPr txBox="1">
            <a:spLocks noChangeArrowheads="1"/>
          </p:cNvSpPr>
          <p:nvPr/>
        </p:nvSpPr>
        <p:spPr bwMode="auto">
          <a:xfrm>
            <a:off x="6324600" y="4038600"/>
            <a:ext cx="2743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Various equipment to </a:t>
            </a:r>
            <a:r>
              <a:rPr lang="en-US" i="1">
                <a:solidFill>
                  <a:srgbClr val="00FFFF"/>
                </a:solidFill>
              </a:rPr>
              <a:t>maintain</a:t>
            </a:r>
            <a:r>
              <a:rPr lang="en-US"/>
              <a:t> and </a:t>
            </a:r>
            <a:r>
              <a:rPr lang="en-US" i="1">
                <a:solidFill>
                  <a:srgbClr val="FFCC00"/>
                </a:solidFill>
              </a:rPr>
              <a:t>measure</a:t>
            </a:r>
            <a:r>
              <a:rPr lang="en-US"/>
              <a:t> beam  polarization through acceleration and storage</a:t>
            </a:r>
          </a:p>
        </p:txBody>
      </p:sp>
      <p:sp>
        <p:nvSpPr>
          <p:cNvPr id="1422523" name="Line 187"/>
          <p:cNvSpPr>
            <a:spLocks noChangeShapeType="1"/>
          </p:cNvSpPr>
          <p:nvPr/>
        </p:nvSpPr>
        <p:spPr bwMode="auto">
          <a:xfrm>
            <a:off x="3124200" y="2466975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524" name="Line 188"/>
          <p:cNvSpPr>
            <a:spLocks noChangeShapeType="1"/>
          </p:cNvSpPr>
          <p:nvPr/>
        </p:nvSpPr>
        <p:spPr bwMode="auto">
          <a:xfrm flipV="1">
            <a:off x="4833938" y="3505200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22525" name="Picture 345" descr="Hel_Sect_Photo"/>
          <p:cNvPicPr>
            <a:picLocks noChangeAspect="1" noChangeArrowheads="1"/>
          </p:cNvPicPr>
          <p:nvPr/>
        </p:nvPicPr>
        <p:blipFill>
          <a:blip r:embed="rId4" cstate="print"/>
          <a:srcRect l="21216" t="14598" r="21674" b="15193"/>
          <a:stretch>
            <a:fillRect/>
          </a:stretch>
        </p:blipFill>
        <p:spPr bwMode="auto">
          <a:xfrm>
            <a:off x="138113" y="1339850"/>
            <a:ext cx="130968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22526" name="Object 346"/>
          <p:cNvGraphicFramePr>
            <a:graphicFrameLocks noChangeAspect="1"/>
          </p:cNvGraphicFramePr>
          <p:nvPr/>
        </p:nvGraphicFramePr>
        <p:xfrm>
          <a:off x="22225" y="3233738"/>
          <a:ext cx="1654175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646" name="Bitmap Image" r:id="rId5" imgW="5706272" imgH="4352381" progId="PBrush">
                  <p:embed/>
                </p:oleObj>
              </mc:Choice>
              <mc:Fallback>
                <p:oleObj name="Bitmap Image" r:id="rId5" imgW="5706272" imgH="43523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" y="3233738"/>
                        <a:ext cx="1654175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22527" name="Picture 347" descr="P1010001-cropp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1713" y="1031875"/>
            <a:ext cx="179228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2528" name="Picture 348" descr="install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9538" y="127000"/>
            <a:ext cx="15160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2529" name="Picture 486" descr="F-1"/>
          <p:cNvPicPr>
            <a:picLocks noChangeAspect="1" noChangeArrowheads="1"/>
          </p:cNvPicPr>
          <p:nvPr/>
        </p:nvPicPr>
        <p:blipFill>
          <a:blip r:embed="rId9" cstate="print">
            <a:lum bright="6000"/>
          </a:blip>
          <a:srcRect t="6250" r="33853" b="22487"/>
          <a:stretch>
            <a:fillRect/>
          </a:stretch>
        </p:blipFill>
        <p:spPr bwMode="auto">
          <a:xfrm>
            <a:off x="252413" y="5065713"/>
            <a:ext cx="2389187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2530" name="Picture 487" descr="B-7"/>
          <p:cNvPicPr>
            <a:picLocks noChangeAspect="1" noChangeArrowheads="1"/>
          </p:cNvPicPr>
          <p:nvPr/>
        </p:nvPicPr>
        <p:blipFill>
          <a:blip r:embed="rId10" cstate="print">
            <a:lum bright="-6000"/>
          </a:blip>
          <a:srcRect l="21875" t="10417" b="18750"/>
          <a:stretch>
            <a:fillRect/>
          </a:stretch>
        </p:blipFill>
        <p:spPr bwMode="auto">
          <a:xfrm>
            <a:off x="7005638" y="5254625"/>
            <a:ext cx="213836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2531" name="Picture 488" descr="rf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3573463"/>
            <a:ext cx="195897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2532" name="Picture 490" descr="AGScoldhelix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0" y="5573713"/>
            <a:ext cx="25146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22533" name="Object 197"/>
          <p:cNvGraphicFramePr>
            <a:graphicFrameLocks noChangeAspect="1"/>
          </p:cNvGraphicFramePr>
          <p:nvPr/>
        </p:nvGraphicFramePr>
        <p:xfrm>
          <a:off x="2309813" y="152400"/>
          <a:ext cx="94456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647" name="Photo Editor Photo" r:id="rId13" imgW="3123810" imgH="4800000" progId="">
                  <p:embed/>
                </p:oleObj>
              </mc:Choice>
              <mc:Fallback>
                <p:oleObj name="Photo Editor Photo" r:id="rId13" imgW="3123810" imgH="48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152400"/>
                        <a:ext cx="94456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" name="Slide Number Placeholder 2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72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22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2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2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2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2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2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520" grpId="0"/>
      <p:bldP spid="14225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performance for </a:t>
            </a:r>
            <a:br>
              <a:rPr lang="en-US" dirty="0" smtClean="0"/>
            </a:br>
            <a:r>
              <a:rPr lang="en-US" dirty="0" smtClean="0"/>
              <a:t>polarized protons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2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9277"/>
            <a:ext cx="8018957" cy="527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6858000" y="1905000"/>
            <a:ext cx="11430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979888" y="4419600"/>
            <a:ext cx="1143000" cy="381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62000" y="3719286"/>
            <a:ext cx="2456544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79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RHIC’s current main experiments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"/>
          </p:nvPr>
        </p:nvSpPr>
        <p:spPr>
          <a:xfrm>
            <a:off x="304800" y="4191000"/>
            <a:ext cx="4267200" cy="18288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STAR:</a:t>
            </a:r>
          </a:p>
          <a:p>
            <a:r>
              <a:rPr lang="en-US" sz="2200" dirty="0" smtClean="0"/>
              <a:t>Key strengths jets + correlations</a:t>
            </a:r>
          </a:p>
          <a:p>
            <a:r>
              <a:rPr lang="en-US" sz="2200" dirty="0" smtClean="0"/>
              <a:t>Full acceptance including PID for |</a:t>
            </a:r>
            <a:r>
              <a:rPr lang="en-US" sz="2200" dirty="0" smtClean="0">
                <a:latin typeface="Symbol" panose="05050102010706020507" pitchFamily="18" charset="2"/>
              </a:rPr>
              <a:t>h</a:t>
            </a:r>
            <a:r>
              <a:rPr lang="en-US" sz="2200" dirty="0" smtClean="0"/>
              <a:t>|&lt; 1, </a:t>
            </a:r>
            <a:r>
              <a:rPr lang="en-US" sz="2200" dirty="0" smtClean="0">
                <a:latin typeface="Symbol" panose="05050102010706020507" pitchFamily="18" charset="2"/>
              </a:rPr>
              <a:t>Df~2p</a:t>
            </a:r>
          </a:p>
          <a:p>
            <a:r>
              <a:rPr lang="en-US" sz="2200" dirty="0" smtClean="0"/>
              <a:t>Forward EM calorimetry</a:t>
            </a:r>
            <a:endParaRPr lang="en-US" sz="2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419600" y="838201"/>
            <a:ext cx="4495800" cy="35052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PHENIX:</a:t>
            </a:r>
          </a:p>
          <a:p>
            <a:r>
              <a:rPr lang="en-US" sz="2200" dirty="0" smtClean="0"/>
              <a:t>High resolution; high rate capabilities for rare probes</a:t>
            </a:r>
          </a:p>
          <a:p>
            <a:r>
              <a:rPr lang="en-US" sz="2200" dirty="0" smtClean="0"/>
              <a:t>Central arms |</a:t>
            </a:r>
            <a:r>
              <a:rPr lang="en-US" sz="2200" dirty="0" smtClean="0">
                <a:latin typeface="Symbol" panose="05050102010706020507" pitchFamily="18" charset="2"/>
              </a:rPr>
              <a:t>h</a:t>
            </a:r>
            <a:r>
              <a:rPr lang="en-US" sz="2200" dirty="0" smtClean="0"/>
              <a:t>|&lt;0.35, </a:t>
            </a:r>
            <a:r>
              <a:rPr lang="en-US" sz="2200" dirty="0" smtClean="0">
                <a:latin typeface="Symbol" panose="05050102010706020507" pitchFamily="18" charset="2"/>
              </a:rPr>
              <a:t>Df~2p</a:t>
            </a:r>
            <a:r>
              <a:rPr lang="en-US" sz="2200" dirty="0" smtClean="0"/>
              <a:t> with key strength measuring EM probes</a:t>
            </a:r>
          </a:p>
          <a:p>
            <a:r>
              <a:rPr lang="en-US" sz="2200" dirty="0" smtClean="0"/>
              <a:t>Muon arms 1.2&lt;|</a:t>
            </a:r>
            <a:r>
              <a:rPr lang="en-US" sz="2200" dirty="0" smtClean="0">
                <a:latin typeface="Symbol" panose="05050102010706020507" pitchFamily="18" charset="2"/>
              </a:rPr>
              <a:t>h</a:t>
            </a:r>
            <a:r>
              <a:rPr lang="en-US" sz="2200" dirty="0" smtClean="0"/>
              <a:t>|&lt;2.4</a:t>
            </a:r>
          </a:p>
          <a:p>
            <a:r>
              <a:rPr lang="en-US" sz="2200" dirty="0" smtClean="0"/>
              <a:t>Forward EM calorimetry</a:t>
            </a: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3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5" y="989794"/>
            <a:ext cx="3757417" cy="297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98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97" y="3657600"/>
            <a:ext cx="3784295" cy="282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013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Probing the </a:t>
            </a:r>
            <a:r>
              <a:rPr lang="en-US" sz="4000" dirty="0" smtClean="0"/>
              <a:t>helicity </a:t>
            </a:r>
            <a:r>
              <a:rPr lang="en-US" sz="4000" dirty="0"/>
              <a:t>s</a:t>
            </a:r>
            <a:r>
              <a:rPr lang="en-US" sz="4000" dirty="0" smtClean="0"/>
              <a:t>tructure </a:t>
            </a:r>
            <a:r>
              <a:rPr lang="en-US" sz="4000" dirty="0"/>
              <a:t>of the </a:t>
            </a:r>
            <a:r>
              <a:rPr lang="en-US" sz="4000" dirty="0" smtClean="0"/>
              <a:t>nucleon </a:t>
            </a:r>
            <a:r>
              <a:rPr lang="en-US" sz="4000" dirty="0"/>
              <a:t>with </a:t>
            </a:r>
            <a:r>
              <a:rPr lang="en-US" sz="4000" dirty="0" err="1"/>
              <a:t>p+p</a:t>
            </a:r>
            <a:r>
              <a:rPr lang="en-US" sz="4000" dirty="0"/>
              <a:t> </a:t>
            </a:r>
            <a:r>
              <a:rPr lang="en-US" sz="4000" dirty="0" smtClean="0"/>
              <a:t>collisions</a:t>
            </a:r>
            <a:endParaRPr lang="en-US" sz="4000" dirty="0"/>
          </a:p>
        </p:txBody>
      </p:sp>
      <p:pic>
        <p:nvPicPr>
          <p:cNvPr id="1432579" name="Picture 3" descr="spin-physics-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0238"/>
            <a:ext cx="3886200" cy="1985962"/>
          </a:xfrm>
          <a:prstGeom prst="rect">
            <a:avLst/>
          </a:prstGeom>
          <a:noFill/>
        </p:spPr>
      </p:pic>
      <p:sp>
        <p:nvSpPr>
          <p:cNvPr id="1432580" name="Text Box 4"/>
          <p:cNvSpPr txBox="1">
            <a:spLocks noChangeArrowheads="1"/>
          </p:cNvSpPr>
          <p:nvPr/>
        </p:nvSpPr>
        <p:spPr bwMode="auto">
          <a:xfrm>
            <a:off x="685800" y="5486400"/>
            <a:ext cx="75565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800"/>
              <a:t>Leading-order access to gluons </a:t>
            </a:r>
            <a:r>
              <a:rPr lang="en-US" sz="3800">
                <a:sym typeface="Wingdings" pitchFamily="2" charset="2"/>
              </a:rPr>
              <a:t> </a:t>
            </a:r>
            <a:r>
              <a:rPr lang="en-US" sz="3800">
                <a:latin typeface="Symbol" pitchFamily="18" charset="2"/>
                <a:sym typeface="Wingdings" pitchFamily="2" charset="2"/>
              </a:rPr>
              <a:t>D</a:t>
            </a:r>
            <a:r>
              <a:rPr lang="en-US" sz="3800">
                <a:sym typeface="Wingdings" pitchFamily="2" charset="2"/>
              </a:rPr>
              <a:t>G</a:t>
            </a:r>
            <a:endParaRPr lang="en-US" sz="3800"/>
          </a:p>
        </p:txBody>
      </p:sp>
      <p:graphicFrame>
        <p:nvGraphicFramePr>
          <p:cNvPr id="1432581" name="Object 5"/>
          <p:cNvGraphicFramePr>
            <a:graphicFrameLocks noChangeAspect="1"/>
          </p:cNvGraphicFramePr>
          <p:nvPr/>
        </p:nvGraphicFramePr>
        <p:xfrm>
          <a:off x="4265613" y="1447800"/>
          <a:ext cx="472598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319" name="Equation" r:id="rId5" imgW="2565360" imgH="431640" progId="Equation.3">
                  <p:embed/>
                </p:oleObj>
              </mc:Choice>
              <mc:Fallback>
                <p:oleObj name="Equation" r:id="rId5" imgW="25653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1447800"/>
                        <a:ext cx="4725987" cy="795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2582" name="Object 6"/>
          <p:cNvGraphicFramePr>
            <a:graphicFrameLocks noChangeAspect="1"/>
          </p:cNvGraphicFramePr>
          <p:nvPr/>
        </p:nvGraphicFramePr>
        <p:xfrm>
          <a:off x="304800" y="4343400"/>
          <a:ext cx="85344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320" name="Equation" r:id="rId7" imgW="3644640" imgH="279360" progId="Equation.3">
                  <p:embed/>
                </p:oleObj>
              </mc:Choice>
              <mc:Fallback>
                <p:oleObj name="Equation" r:id="rId7" imgW="3644640" imgH="279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43400"/>
                        <a:ext cx="8534400" cy="654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2583" name="Group 7"/>
          <p:cNvGrpSpPr>
            <a:grpSpLocks/>
          </p:cNvGrpSpPr>
          <p:nvPr/>
        </p:nvGrpSpPr>
        <p:grpSpPr bwMode="auto">
          <a:xfrm>
            <a:off x="2971800" y="5102225"/>
            <a:ext cx="1066800" cy="457200"/>
            <a:chOff x="1872" y="1918"/>
            <a:chExt cx="672" cy="288"/>
          </a:xfrm>
        </p:grpSpPr>
        <p:sp>
          <p:nvSpPr>
            <p:cNvPr id="1432584" name="Text Box 8"/>
            <p:cNvSpPr txBox="1">
              <a:spLocks noChangeArrowheads="1"/>
            </p:cNvSpPr>
            <p:nvPr/>
          </p:nvSpPr>
          <p:spPr bwMode="auto">
            <a:xfrm>
              <a:off x="1968" y="1918"/>
              <a:ext cx="4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66CC"/>
                  </a:solidFill>
                </a:rPr>
                <a:t>DIS</a:t>
              </a:r>
            </a:p>
          </p:txBody>
        </p:sp>
        <p:sp>
          <p:nvSpPr>
            <p:cNvPr id="1432585" name="Line 9"/>
            <p:cNvSpPr>
              <a:spLocks noChangeShapeType="1"/>
            </p:cNvSpPr>
            <p:nvPr/>
          </p:nvSpPr>
          <p:spPr bwMode="auto">
            <a:xfrm>
              <a:off x="1872" y="1920"/>
              <a:ext cx="672" cy="0"/>
            </a:xfrm>
            <a:prstGeom prst="line">
              <a:avLst/>
            </a:prstGeom>
            <a:noFill/>
            <a:ln w="38100">
              <a:solidFill>
                <a:srgbClr val="FF85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586" name="Group 10"/>
          <p:cNvGrpSpPr>
            <a:grpSpLocks/>
          </p:cNvGrpSpPr>
          <p:nvPr/>
        </p:nvGrpSpPr>
        <p:grpSpPr bwMode="auto">
          <a:xfrm>
            <a:off x="5867400" y="5083175"/>
            <a:ext cx="1524000" cy="457200"/>
            <a:chOff x="3696" y="1906"/>
            <a:chExt cx="960" cy="288"/>
          </a:xfrm>
        </p:grpSpPr>
        <p:sp>
          <p:nvSpPr>
            <p:cNvPr id="1432587" name="Text Box 11"/>
            <p:cNvSpPr txBox="1">
              <a:spLocks noChangeArrowheads="1"/>
            </p:cNvSpPr>
            <p:nvPr/>
          </p:nvSpPr>
          <p:spPr bwMode="auto">
            <a:xfrm>
              <a:off x="3846" y="1906"/>
              <a:ext cx="6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CC33"/>
                  </a:solidFill>
                </a:rPr>
                <a:t>pQCD</a:t>
              </a:r>
            </a:p>
          </p:txBody>
        </p:sp>
        <p:sp>
          <p:nvSpPr>
            <p:cNvPr id="1432588" name="Line 12"/>
            <p:cNvSpPr>
              <a:spLocks noChangeShapeType="1"/>
            </p:cNvSpPr>
            <p:nvPr/>
          </p:nvSpPr>
          <p:spPr bwMode="auto">
            <a:xfrm>
              <a:off x="3696" y="1920"/>
              <a:ext cx="96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589" name="Group 13"/>
          <p:cNvGrpSpPr>
            <a:grpSpLocks/>
          </p:cNvGrpSpPr>
          <p:nvPr/>
        </p:nvGrpSpPr>
        <p:grpSpPr bwMode="auto">
          <a:xfrm>
            <a:off x="7772400" y="5029200"/>
            <a:ext cx="1066800" cy="457200"/>
            <a:chOff x="4896" y="1872"/>
            <a:chExt cx="672" cy="288"/>
          </a:xfrm>
        </p:grpSpPr>
        <p:sp>
          <p:nvSpPr>
            <p:cNvPr id="1432590" name="Text Box 14"/>
            <p:cNvSpPr txBox="1">
              <a:spLocks noChangeArrowheads="1"/>
            </p:cNvSpPr>
            <p:nvPr/>
          </p:nvSpPr>
          <p:spPr bwMode="auto">
            <a:xfrm>
              <a:off x="5040" y="1872"/>
              <a:ext cx="4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FFFF"/>
                  </a:solidFill>
                </a:rPr>
                <a:t>e+e-</a:t>
              </a:r>
            </a:p>
          </p:txBody>
        </p:sp>
        <p:sp>
          <p:nvSpPr>
            <p:cNvPr id="1432591" name="Line 15"/>
            <p:cNvSpPr>
              <a:spLocks noChangeShapeType="1"/>
            </p:cNvSpPr>
            <p:nvPr/>
          </p:nvSpPr>
          <p:spPr bwMode="auto">
            <a:xfrm flipV="1">
              <a:off x="4896" y="1920"/>
              <a:ext cx="672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592" name="Group 16"/>
          <p:cNvGrpSpPr>
            <a:grpSpLocks/>
          </p:cNvGrpSpPr>
          <p:nvPr/>
        </p:nvGrpSpPr>
        <p:grpSpPr bwMode="auto">
          <a:xfrm>
            <a:off x="4365625" y="5083175"/>
            <a:ext cx="1066800" cy="519113"/>
            <a:chOff x="2750" y="1906"/>
            <a:chExt cx="672" cy="327"/>
          </a:xfrm>
        </p:grpSpPr>
        <p:sp>
          <p:nvSpPr>
            <p:cNvPr id="1432593" name="Line 17"/>
            <p:cNvSpPr>
              <a:spLocks noChangeShapeType="1"/>
            </p:cNvSpPr>
            <p:nvPr/>
          </p:nvSpPr>
          <p:spPr bwMode="auto">
            <a:xfrm>
              <a:off x="2750" y="1920"/>
              <a:ext cx="672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2594" name="Text Box 18"/>
            <p:cNvSpPr txBox="1">
              <a:spLocks noChangeArrowheads="1"/>
            </p:cNvSpPr>
            <p:nvPr/>
          </p:nvSpPr>
          <p:spPr bwMode="auto">
            <a:xfrm>
              <a:off x="2953" y="1906"/>
              <a:ext cx="2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?</a:t>
              </a:r>
            </a:p>
          </p:txBody>
        </p:sp>
      </p:grpSp>
      <p:sp>
        <p:nvSpPr>
          <p:cNvPr id="1432595" name="Text Box 19"/>
          <p:cNvSpPr txBox="1">
            <a:spLocks noChangeArrowheads="1"/>
          </p:cNvSpPr>
          <p:nvPr/>
        </p:nvSpPr>
        <p:spPr bwMode="auto">
          <a:xfrm>
            <a:off x="4191000" y="2393950"/>
            <a:ext cx="495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Study difference in particle production rates for same-helicity vs. opposite-helicity proton collisions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 pion and jet </a:t>
            </a:r>
            <a:br>
              <a:rPr lang="en-US" dirty="0" smtClean="0"/>
            </a:br>
            <a:r>
              <a:rPr lang="en-US" dirty="0" smtClean="0"/>
              <a:t>double-helicity asymmetries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4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6858000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1742" y="4434114"/>
            <a:ext cx="4786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b="1" baseline="30000" dirty="0" smtClean="0">
                <a:solidFill>
                  <a:schemeClr val="accent2"/>
                </a:solidFill>
              </a:rPr>
              <a:t>0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200 GeV - PRD90, 012007 (2014)</a:t>
            </a:r>
          </a:p>
          <a:p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b="1" baseline="30000" dirty="0">
                <a:solidFill>
                  <a:srgbClr val="FF0000"/>
                </a:solidFill>
              </a:rPr>
              <a:t>0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510 GeV - Preliminary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98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 pion and jet </a:t>
            </a:r>
            <a:br>
              <a:rPr lang="en-US" dirty="0"/>
            </a:br>
            <a:r>
              <a:rPr lang="en-US" dirty="0"/>
              <a:t>double-helicity asymmetries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419600" cy="4495800"/>
          </a:xfrm>
        </p:spPr>
        <p:txBody>
          <a:bodyPr/>
          <a:lstStyle/>
          <a:p>
            <a:r>
              <a:rPr lang="en-US" dirty="0" smtClean="0"/>
              <a:t>Clear nonzero asymmetry seen in STAR jet measurements from 2009 data!</a:t>
            </a:r>
          </a:p>
          <a:p>
            <a:r>
              <a:rPr lang="en-US" dirty="0" smtClean="0"/>
              <a:t>PHENIX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data consistent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HiX Workshop, November 19,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C:\User_files\STAR\GPC_work\Jets_2009\Figure_macros\Unpacked\jet-prl-figs\JetALL Jul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0892"/>
            <a:ext cx="3637228" cy="47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1122338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arXiv:1405.5134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05414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27929</TotalTime>
  <Words>2472</Words>
  <Application>Microsoft Office PowerPoint</Application>
  <PresentationFormat>On-screen Show (4:3)</PresentationFormat>
  <Paragraphs>404</Paragraphs>
  <Slides>46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Default Design</vt:lpstr>
      <vt:lpstr>Equation</vt:lpstr>
      <vt:lpstr>ﾋﾞｯﾄﾏｯﾌﾟ ｲﾒｰｼﾞ</vt:lpstr>
      <vt:lpstr>Bitmap Image</vt:lpstr>
      <vt:lpstr>Photo Editor Photo</vt:lpstr>
      <vt:lpstr>Investigating Proton Structure at the  Relativistic Heavy Ion Collider</vt:lpstr>
      <vt:lpstr>The Relativistic Heavy Ion Collider at Brookhaven National Laboratory</vt:lpstr>
      <vt:lpstr>Proton spin structure at RHIC</vt:lpstr>
      <vt:lpstr>Reliance on input from  simpler systems</vt:lpstr>
      <vt:lpstr>RHIC performance for  polarized protons</vt:lpstr>
      <vt:lpstr>RHIC’s current main experiments</vt:lpstr>
      <vt:lpstr>Probing the helicity structure of the nucleon with p+p collisions</vt:lpstr>
      <vt:lpstr>Neutral pion and jet  double-helicity asymmetries</vt:lpstr>
      <vt:lpstr>Neutral pion and jet  double-helicity asymmetries</vt:lpstr>
      <vt:lpstr>Two new helicity pdf fits</vt:lpstr>
      <vt:lpstr>Other recently measured probes sensitive to gluon helicity</vt:lpstr>
      <vt:lpstr>PowerPoint Presentation</vt:lpstr>
      <vt:lpstr>World W cross section measurements</vt:lpstr>
      <vt:lpstr>Large parity-violating  single-helicity asymmetries</vt:lpstr>
      <vt:lpstr>Transverse single-spin asymmetries:  From low to high energies!</vt:lpstr>
      <vt:lpstr>Effects persist up to transverse momenta of 7(!) GeV/c at √s=500 GeV</vt:lpstr>
      <vt:lpstr>New eta AN from PHENIX</vt:lpstr>
      <vt:lpstr>Transverse single-spin asymmetry in dihadron production from STAR</vt:lpstr>
      <vt:lpstr>Modified universality of T-odd  transverse-momentum-dependent distributions:  Color in action! </vt:lpstr>
      <vt:lpstr>Probing modified universality  via W production at RHIC</vt:lpstr>
      <vt:lpstr>Modified universality requires full QCD: Gauge-invariant quantum field theory</vt:lpstr>
      <vt:lpstr>Physical consequences of a  gauge-invariant quantum theory:  Aharonov-Bohm (1959)</vt:lpstr>
      <vt:lpstr>Physical consequences of a  gauge-invariant quantum theory:  Aharonov-Bohm (1959)</vt:lpstr>
      <vt:lpstr>Physical consequences of a  gauge-invariant quantum theory:  Aharonov-Bohm effect in QCD!!</vt:lpstr>
      <vt:lpstr>QCD Aharonov-Bohm effect:  Color entanglement</vt:lpstr>
      <vt:lpstr>Testing the Aharonov-Bohm effect in QCD as a non-Abelian gauge theory</vt:lpstr>
      <vt:lpstr>Summary and outlook</vt:lpstr>
      <vt:lpstr>Additional Material</vt:lpstr>
      <vt:lpstr>Neutral pion cross sections</vt:lpstr>
      <vt:lpstr>Jet reconstruction at STAR</vt:lpstr>
      <vt:lpstr>Jet double-helicity asymmetry at 510 GeV</vt:lpstr>
      <vt:lpstr> Sampling the integral of DG: p0 pT vs. xgluon </vt:lpstr>
      <vt:lpstr>Dijet cross section at 200 GeV and 500 GeV </vt:lpstr>
      <vt:lpstr>Dijet double helicity asymmetry</vt:lpstr>
      <vt:lpstr>PHENIX Run-13 preliminary W peaks (midrapidity)</vt:lpstr>
      <vt:lpstr>Forward eta cross section at  200 GeV</vt:lpstr>
      <vt:lpstr>Transverse single-spin asymmetry in dihadron production</vt:lpstr>
      <vt:lpstr>Transverse single-spin asymmetry in dihadron production</vt:lpstr>
      <vt:lpstr>Azimuthal distribution of  pions within jets</vt:lpstr>
      <vt:lpstr>Azimuthal distribution of  pions within jets</vt:lpstr>
      <vt:lpstr>h and p0 AN at midrapidity</vt:lpstr>
      <vt:lpstr>Enhanced AN for isolated forward neutral pions</vt:lpstr>
      <vt:lpstr>Open heavy flavor AN to probe  twist-3 trigluon correlations</vt:lpstr>
      <vt:lpstr>PowerPoint Presentation</vt:lpstr>
      <vt:lpstr>Another surprise: Transverse single-spin asymmetry in eta meson production</vt:lpstr>
      <vt:lpstr>RHIC as a polarized p+p collider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Spin Results from PHENIX</dc:title>
  <dc:creator>caidala</dc:creator>
  <cp:lastModifiedBy>Aidala, Christine</cp:lastModifiedBy>
  <cp:revision>1659</cp:revision>
  <cp:lastPrinted>2004-04-12T17:33:33Z</cp:lastPrinted>
  <dcterms:created xsi:type="dcterms:W3CDTF">2003-11-06T17:14:18Z</dcterms:created>
  <dcterms:modified xsi:type="dcterms:W3CDTF">2014-11-18T23:15:48Z</dcterms:modified>
</cp:coreProperties>
</file>