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58" r:id="rId3"/>
    <p:sldId id="562" r:id="rId4"/>
    <p:sldId id="544" r:id="rId5"/>
    <p:sldId id="565" r:id="rId6"/>
    <p:sldId id="593" r:id="rId7"/>
    <p:sldId id="573" r:id="rId8"/>
    <p:sldId id="594" r:id="rId9"/>
    <p:sldId id="548" r:id="rId10"/>
    <p:sldId id="549" r:id="rId11"/>
    <p:sldId id="584" r:id="rId12"/>
    <p:sldId id="581" r:id="rId13"/>
    <p:sldId id="582" r:id="rId14"/>
    <p:sldId id="550" r:id="rId15"/>
    <p:sldId id="583" r:id="rId16"/>
    <p:sldId id="575" r:id="rId17"/>
    <p:sldId id="553" r:id="rId18"/>
    <p:sldId id="552" r:id="rId19"/>
    <p:sldId id="554" r:id="rId20"/>
    <p:sldId id="327" r:id="rId21"/>
    <p:sldId id="561" r:id="rId22"/>
    <p:sldId id="586" r:id="rId23"/>
    <p:sldId id="587" r:id="rId24"/>
    <p:sldId id="588" r:id="rId25"/>
    <p:sldId id="551" r:id="rId26"/>
    <p:sldId id="567" r:id="rId27"/>
    <p:sldId id="574" r:id="rId28"/>
    <p:sldId id="592" r:id="rId29"/>
    <p:sldId id="589" r:id="rId30"/>
    <p:sldId id="590" r:id="rId31"/>
    <p:sldId id="5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4" autoAdjust="0"/>
    <p:restoredTop sz="94660"/>
  </p:normalViewPr>
  <p:slideViewPr>
    <p:cSldViewPr>
      <p:cViewPr varScale="1">
        <p:scale>
          <a:sx n="74" d="100"/>
          <a:sy n="74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8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7BA0-F4EB-42A5-9F23-FAC117FA6FD0}" type="datetime1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C00-B6AB-4003-A58A-8000581B29FF}" type="datetime1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01A-AC7D-4C4B-971B-CF9C27C721F0}" type="datetime1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083E-DAF8-46E6-A94B-E44E6580A1A9}" type="datetime1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FDD8-EEB9-4487-99C4-C95D4DF4D8F1}" type="datetime1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234-03F4-4071-A19A-1ABB1915C600}" type="datetime1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394-849E-4AB9-A2F9-57D6ACA1F24A}" type="datetime1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A3D2-4154-4F7E-AFAA-2784D1BD1A1E}" type="datetime1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F22-E88E-4179-A6BC-A32793F1BAEC}" type="datetime1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7115-408C-4D9D-9453-B3D5AC394322}" type="datetime1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D19-A896-4A00-B04C-29766D308E6E}" type="datetime1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C2B7-208B-4A55-AEC6-CCDE75A248C1}" type="datetime1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1502"/>
            <a:ext cx="8458200" cy="61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5759"/>
            <a:ext cx="8458200" cy="6108192"/>
          </a:xfrm>
          <a:prstGeom prst="rect">
            <a:avLst/>
          </a:prstGeom>
          <a:solidFill>
            <a:srgbClr val="333333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83" y="1273366"/>
            <a:ext cx="7924800" cy="2152650"/>
          </a:xfrm>
        </p:spPr>
        <p:txBody>
          <a:bodyPr>
            <a:noAutofit/>
          </a:bodyPr>
          <a:lstStyle/>
          <a:p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Studies for Polarized Protons </a:t>
            </a:r>
            <a:b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Fermilab Main Injector</a:t>
            </a:r>
            <a:endParaRPr lang="en-US" sz="3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</a:p>
          <a:p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DNP Meeting</a:t>
            </a: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Waikoloa, HI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2014</a:t>
            </a:r>
          </a:p>
          <a:p>
            <a:endParaRPr lang="en-US" dirty="0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077685"/>
            <a:ext cx="1114088" cy="5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Excursions at 8.9 vs. 120 GeV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Excursions decrease with increasing energy</a:t>
            </a:r>
          </a:p>
          <a:p>
            <a:pPr lvl="1"/>
            <a:r>
              <a:rPr lang="en-US" dirty="0" smtClean="0"/>
              <a:t>Most stringent constraints at 8.9 GeV injection</a:t>
            </a:r>
          </a:p>
          <a:p>
            <a:r>
              <a:rPr lang="en-US" dirty="0" smtClean="0"/>
              <a:t>Dipoles at ends of helix for optical transparency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16358" y="1809750"/>
            <a:ext cx="7038975" cy="2305050"/>
            <a:chOff x="1016358" y="3930471"/>
            <a:chExt cx="7038975" cy="2305050"/>
          </a:xfrm>
        </p:grpSpPr>
        <p:pic>
          <p:nvPicPr>
            <p:cNvPr id="4188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358" y="3930471"/>
              <a:ext cx="7038975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743200" y="449580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48000" y="4495800"/>
              <a:ext cx="0" cy="3810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2057400" y="2537004"/>
            <a:ext cx="457200" cy="5871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0" y="2537004"/>
            <a:ext cx="457200" cy="5871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snake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/>
          </a:bodyPr>
          <a:lstStyle/>
          <a:p>
            <a:pPr marL="0" indent="-400050"/>
            <a:r>
              <a:rPr lang="en-US" dirty="0" smtClean="0"/>
              <a:t>Most work of past few years has focused on snake </a:t>
            </a:r>
            <a:r>
              <a:rPr lang="en-US" dirty="0"/>
              <a:t>design studies for </a:t>
            </a:r>
            <a:r>
              <a:rPr lang="en-US" dirty="0" smtClean="0"/>
              <a:t>Main Injector </a:t>
            </a:r>
          </a:p>
          <a:p>
            <a:pPr marL="0" indent="-400050"/>
            <a:r>
              <a:rPr lang="en-US" dirty="0"/>
              <a:t>N</a:t>
            </a:r>
            <a:r>
              <a:rPr lang="en-US" dirty="0" smtClean="0"/>
              <a:t>umerical simulations as </a:t>
            </a:r>
            <a:r>
              <a:rPr lang="en-US" dirty="0"/>
              <a:t>well as independent matrix </a:t>
            </a:r>
            <a:r>
              <a:rPr lang="en-US" dirty="0" smtClean="0"/>
              <a:t>calculations</a:t>
            </a:r>
          </a:p>
          <a:p>
            <a:pPr marL="342900" lvl="1" indent="-342900"/>
            <a:r>
              <a:rPr lang="en-US" dirty="0" smtClean="0"/>
              <a:t>Particle transport and spin tracking over the length of the snake</a:t>
            </a:r>
          </a:p>
          <a:p>
            <a:pPr marL="0" indent="-400050"/>
            <a:r>
              <a:rPr lang="en-US" dirty="0" smtClean="0"/>
              <a:t>Standalone simulations—not integrated into Main Injector lattice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http://media-3.web.britannica.com/eb-media/34/62534-004-E8AC16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981200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the last year: First steps toward comprehensive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Acquired current lattice files for Booster and Main Injector from Fermilab Accelerator Division</a:t>
            </a:r>
          </a:p>
          <a:p>
            <a:r>
              <a:rPr lang="en-US" dirty="0" smtClean="0"/>
              <a:t>Converted format from older version CERN Methodical Accelerator Design (MAD-8) to MAD-X to be able to work with </a:t>
            </a:r>
            <a:r>
              <a:rPr lang="en-US" dirty="0" err="1" smtClean="0"/>
              <a:t>Zgoubi</a:t>
            </a:r>
            <a:r>
              <a:rPr lang="en-US" dirty="0" smtClean="0"/>
              <a:t> spin-tracking package</a:t>
            </a:r>
          </a:p>
          <a:p>
            <a:pPr lvl="1"/>
            <a:r>
              <a:rPr lang="en-US" dirty="0" err="1" smtClean="0"/>
              <a:t>Zgoubi</a:t>
            </a:r>
            <a:r>
              <a:rPr lang="en-US" dirty="0" smtClean="0"/>
              <a:t> written and maintained by F. </a:t>
            </a:r>
            <a:r>
              <a:rPr lang="en-US" dirty="0" err="1" smtClean="0"/>
              <a:t>Meot</a:t>
            </a:r>
            <a:r>
              <a:rPr lang="en-US" dirty="0" smtClean="0"/>
              <a:t>, BNL</a:t>
            </a:r>
          </a:p>
          <a:p>
            <a:pPr lvl="1"/>
            <a:r>
              <a:rPr lang="en-US" dirty="0" smtClean="0"/>
              <a:t>Tracks position and spin direction through each optical element</a:t>
            </a:r>
          </a:p>
          <a:p>
            <a:pPr lvl="1"/>
            <a:r>
              <a:rPr lang="en-US" dirty="0" smtClean="0"/>
              <a:t>Particle transport (beta functions) verified against original MAD-8 code</a:t>
            </a:r>
          </a:p>
          <a:p>
            <a:r>
              <a:rPr lang="en-US" dirty="0" err="1" smtClean="0"/>
              <a:t>Zgoubi</a:t>
            </a:r>
            <a:r>
              <a:rPr lang="en-US" dirty="0" smtClean="0"/>
              <a:t> set up and running at Michigan</a:t>
            </a:r>
          </a:p>
          <a:p>
            <a:pPr lvl="1"/>
            <a:r>
              <a:rPr lang="en-US" dirty="0" smtClean="0"/>
              <a:t>M. Schubnell, C. </a:t>
            </a:r>
            <a:r>
              <a:rPr lang="en-US" dirty="0" err="1" smtClean="0"/>
              <a:t>Aldred</a:t>
            </a:r>
            <a:r>
              <a:rPr lang="en-US" dirty="0"/>
              <a:t> </a:t>
            </a:r>
            <a:r>
              <a:rPr lang="en-US" dirty="0" smtClean="0"/>
              <a:t>– U. of Michigan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Syphers</a:t>
            </a:r>
            <a:r>
              <a:rPr lang="en-US" dirty="0" smtClean="0"/>
              <a:t> – Michigan State U.</a:t>
            </a:r>
          </a:p>
          <a:p>
            <a:pPr lvl="1"/>
            <a:r>
              <a:rPr lang="en-US" dirty="0" smtClean="0"/>
              <a:t>Communication with M. Bai and F. </a:t>
            </a:r>
            <a:r>
              <a:rPr lang="en-US" dirty="0" err="1" smtClean="0"/>
              <a:t>Meot</a:t>
            </a:r>
            <a:r>
              <a:rPr lang="en-US" dirty="0" smtClean="0"/>
              <a:t> at BNL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200" y="2286000"/>
            <a:ext cx="1234086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toward comprehensive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Calculated intrinsic depolarizing resonance strengths in </a:t>
            </a:r>
            <a:r>
              <a:rPr lang="en-US" dirty="0" err="1" smtClean="0"/>
              <a:t>Zgoubi</a:t>
            </a:r>
            <a:r>
              <a:rPr lang="en-US" dirty="0" smtClean="0"/>
              <a:t> using current lattice files</a:t>
            </a:r>
          </a:p>
          <a:p>
            <a:pPr lvl="1"/>
            <a:r>
              <a:rPr lang="en-US" dirty="0" smtClean="0"/>
              <a:t>Consistent with original studies from 1990s</a:t>
            </a:r>
          </a:p>
          <a:p>
            <a:r>
              <a:rPr lang="en-US" dirty="0"/>
              <a:t>Implemented a </a:t>
            </a:r>
            <a:r>
              <a:rPr lang="en-US" dirty="0" smtClean="0"/>
              <a:t>“point-like” </a:t>
            </a:r>
            <a:r>
              <a:rPr lang="en-US" dirty="0"/>
              <a:t>snake at the correct position in the MI lattice (MI-30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Simply flips spin by fixed amount at that point in the lattice</a:t>
            </a:r>
          </a:p>
          <a:p>
            <a:pPr lvl="1"/>
            <a:r>
              <a:rPr lang="en-US" dirty="0" smtClean="0"/>
              <a:t>Point-like snakes used in RHIC simulations—sufficient at RHIC energies</a:t>
            </a:r>
          </a:p>
          <a:p>
            <a:pPr lvl="1"/>
            <a:r>
              <a:rPr lang="en-US" dirty="0" smtClean="0"/>
              <a:t>AGS snake simulations implemented as full field maps</a:t>
            </a:r>
          </a:p>
          <a:p>
            <a:pPr lvl="1"/>
            <a:r>
              <a:rPr lang="en-US" dirty="0" smtClean="0"/>
              <a:t>With 8.9 GeV injection energy into MI (c.f. 24 GeV into RHIC), will likely be important to simulate snake in more detail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depolarizing resonances in Main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224" y="1905000"/>
            <a:ext cx="2466976" cy="42211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Strongest intrinsic depolarizing resonance   &lt; 0.2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8786"/>
            <a:ext cx="5915025" cy="41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6598" y="2286000"/>
            <a:ext cx="364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using </a:t>
            </a:r>
            <a:r>
              <a:rPr lang="en-US" dirty="0" err="1" smtClean="0"/>
              <a:t>Zgoubi</a:t>
            </a:r>
            <a:r>
              <a:rPr lang="en-US" dirty="0" smtClean="0"/>
              <a:t> and current lattice files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882" y="29718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mm-</a:t>
            </a:r>
            <a:r>
              <a:rPr lang="en-US" dirty="0" err="1" smtClean="0"/>
              <a:t>mrad</a:t>
            </a:r>
            <a:r>
              <a:rPr lang="en-US" dirty="0" smtClean="0"/>
              <a:t> emittance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toward comprehensive simulations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Figured out how to implement various parameters in </a:t>
            </a:r>
            <a:r>
              <a:rPr lang="en-US" dirty="0" err="1"/>
              <a:t>Zgoubi</a:t>
            </a:r>
            <a:endParaRPr lang="en-US" dirty="0"/>
          </a:p>
          <a:p>
            <a:pPr lvl="1"/>
            <a:r>
              <a:rPr lang="en-US" dirty="0"/>
              <a:t>Ramp rates of accelerator components, emittance, momentum spread of particles, orbit distortions</a:t>
            </a:r>
          </a:p>
          <a:p>
            <a:r>
              <a:rPr lang="en-US" dirty="0" smtClean="0"/>
              <a:t>Now have in place knobs to play with—need to move to systematic studies using realistic parameters!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Playing with knobs: </a:t>
            </a:r>
            <a:br>
              <a:rPr lang="en-US" sz="3600" dirty="0" smtClean="0"/>
            </a:br>
            <a:r>
              <a:rPr lang="en-US" sz="3600" dirty="0" smtClean="0"/>
              <a:t>Effect of emittance on final polarization as function of energy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0" y="1864059"/>
            <a:ext cx="6477000" cy="4308142"/>
            <a:chOff x="1219200" y="1864059"/>
            <a:chExt cx="6477000" cy="43081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64059"/>
              <a:ext cx="6477000" cy="4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09800" y="5791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1885" y="5791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5965" y="4992469"/>
              <a:ext cx="258923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Vert. emit: 2.5</a:t>
              </a:r>
              <a:r>
                <a:rPr lang="en-US" dirty="0" smtClean="0">
                  <a:solidFill>
                    <a:srgbClr val="008000"/>
                  </a:solidFill>
                  <a:latin typeface="Symbol" panose="05050102010706020507" pitchFamily="18" charset="2"/>
                </a:rPr>
                <a:t>p</a:t>
              </a:r>
              <a:r>
                <a:rPr lang="en-US" dirty="0" smtClean="0">
                  <a:solidFill>
                    <a:srgbClr val="008000"/>
                  </a:solidFill>
                </a:rPr>
                <a:t> mm-</a:t>
              </a:r>
              <a:r>
                <a:rPr lang="en-US" dirty="0" err="1" smtClean="0">
                  <a:solidFill>
                    <a:srgbClr val="008000"/>
                  </a:solidFill>
                </a:rPr>
                <a:t>mrad</a:t>
              </a:r>
              <a:endParaRPr lang="en-US" dirty="0" smtClean="0">
                <a:solidFill>
                  <a:srgbClr val="008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Vert. emit:    5</a:t>
              </a:r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dirty="0" smtClean="0">
                  <a:solidFill>
                    <a:srgbClr val="FF0000"/>
                  </a:solidFill>
                </a:rPr>
                <a:t> mm-</a:t>
              </a:r>
              <a:r>
                <a:rPr lang="en-US" dirty="0" err="1" smtClean="0">
                  <a:solidFill>
                    <a:srgbClr val="FF0000"/>
                  </a:solidFill>
                </a:rPr>
                <a:t>mrad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86600" y="1678662"/>
            <a:ext cx="1828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Point-like snake in correct location, actual ramp rate for acceleration.</a:t>
            </a:r>
          </a:p>
          <a:p>
            <a:endParaRPr lang="en-US" sz="2200" dirty="0">
              <a:solidFill>
                <a:srgbClr val="FFFFCC"/>
              </a:solidFill>
            </a:endParaRPr>
          </a:p>
          <a:p>
            <a:r>
              <a:rPr lang="en-US" sz="2200" dirty="0" smtClean="0">
                <a:solidFill>
                  <a:srgbClr val="FFFFCC"/>
                </a:solidFill>
              </a:rPr>
              <a:t>Only small difference seen at final energy of 120 GeV</a:t>
            </a:r>
            <a:endParaRPr lang="en-US" sz="2200" dirty="0">
              <a:solidFill>
                <a:srgbClr val="FFFF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59142" y="2362200"/>
            <a:ext cx="1027458" cy="2438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be done—Next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Seeking funding for accelerator physics postdoc </a:t>
            </a:r>
          </a:p>
          <a:p>
            <a:pPr lvl="1"/>
            <a:r>
              <a:rPr lang="en-US" dirty="0" smtClean="0"/>
              <a:t>Joint U. Michigan – Michigan State U. proposal, W. </a:t>
            </a:r>
            <a:r>
              <a:rPr lang="en-US" dirty="0" err="1" smtClean="0"/>
              <a:t>Lorenzon</a:t>
            </a:r>
            <a:r>
              <a:rPr lang="en-US" dirty="0" smtClean="0"/>
              <a:t>, CAA, M. </a:t>
            </a:r>
            <a:r>
              <a:rPr lang="en-US" dirty="0" err="1" smtClean="0"/>
              <a:t>Syphers</a:t>
            </a:r>
            <a:endParaRPr lang="en-US" dirty="0" smtClean="0"/>
          </a:p>
          <a:p>
            <a:r>
              <a:rPr lang="en-US" dirty="0" smtClean="0"/>
              <a:t>Seek to demonstrate feasibility of single-snake solution to maintain polarization in medium-energy proton synchrotrons</a:t>
            </a:r>
          </a:p>
          <a:p>
            <a:r>
              <a:rPr lang="en-US" dirty="0" smtClean="0"/>
              <a:t>Full </a:t>
            </a:r>
            <a:r>
              <a:rPr lang="en-US" dirty="0" err="1" smtClean="0"/>
              <a:t>multiparticle</a:t>
            </a:r>
            <a:r>
              <a:rPr lang="en-US" dirty="0" smtClean="0"/>
              <a:t> spin tracking with realistic parameters for all stages of acceleration</a:t>
            </a:r>
          </a:p>
          <a:p>
            <a:pPr lvl="1"/>
            <a:r>
              <a:rPr lang="en-US" dirty="0" smtClean="0"/>
              <a:t>Booster (400 MeV-8.9 GeV), Recycler Ring (8.9 GeV), Main Injector (8.9-120 GeV)</a:t>
            </a:r>
          </a:p>
          <a:p>
            <a:pPr lvl="1"/>
            <a:r>
              <a:rPr lang="en-US" dirty="0" smtClean="0"/>
              <a:t>So far </a:t>
            </a:r>
            <a:r>
              <a:rPr lang="en-US" dirty="0" smtClean="0"/>
              <a:t>main</a:t>
            </a:r>
            <a:r>
              <a:rPr lang="en-US" dirty="0" smtClean="0"/>
              <a:t>ly </a:t>
            </a:r>
            <a:r>
              <a:rPr lang="en-US" dirty="0" smtClean="0"/>
              <a:t>single particle</a:t>
            </a:r>
          </a:p>
          <a:p>
            <a:r>
              <a:rPr lang="en-US" dirty="0" smtClean="0"/>
              <a:t>Depolarizing resonances due to snake itself an issue with single snake?  Need to investigate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items to study:</a:t>
            </a:r>
            <a:br>
              <a:rPr lang="en-US" dirty="0" smtClean="0"/>
            </a:br>
            <a:r>
              <a:rPr lang="en-US" dirty="0" smtClean="0"/>
              <a:t>Polarimetry with a single snake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5029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With single snake rather than snake pair, stable spin direction precessing in horizontal plane</a:t>
            </a:r>
          </a:p>
          <a:p>
            <a:pPr lvl="1"/>
            <a:r>
              <a:rPr lang="en-US" dirty="0" smtClean="0"/>
              <a:t>Not as straightforward to use transverse single-spin asymmetry due to Coulomb-nuclear interference (CNI) in elastic scattering as at RHIC</a:t>
            </a:r>
          </a:p>
          <a:p>
            <a:r>
              <a:rPr lang="en-US" dirty="0" smtClean="0"/>
              <a:t>Need to study possibility of placing polarimetry in Main Injector at location with large/maximal radial component</a:t>
            </a:r>
          </a:p>
          <a:p>
            <a:r>
              <a:rPr lang="en-US" dirty="0" smtClean="0"/>
              <a:t>At experiment, primary goal is transverse polarization, so polarimetry not a problem there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0" y="1981200"/>
            <a:ext cx="3694843" cy="2530475"/>
            <a:chOff x="5334000" y="1508125"/>
            <a:chExt cx="3694843" cy="2530475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0" y="1508125"/>
              <a:ext cx="3505828" cy="22768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772400" y="3115270"/>
              <a:ext cx="1256443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recoil proton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Tahoma" pitchFamily="34" charset="0"/>
                </a:rPr>
                <a:t>or Carbon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404786" y="1508125"/>
              <a:ext cx="957944" cy="5885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ahoma" pitchFamily="34" charset="0"/>
                </a:rPr>
                <a:t>scattered</a:t>
              </a:r>
            </a:p>
            <a:p>
              <a:pPr algn="ctr"/>
              <a:r>
                <a:rPr lang="en-US" sz="2000">
                  <a:solidFill>
                    <a:schemeClr val="tx2"/>
                  </a:solidFill>
                  <a:latin typeface="Tahoma" pitchFamily="34" charset="0"/>
                </a:rPr>
                <a:t>proton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666249" y="2850286"/>
              <a:ext cx="1604900" cy="844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  <a:latin typeface="Tahoma" pitchFamily="34" charset="0"/>
                </a:rPr>
                <a:t>polarized</a:t>
              </a:r>
            </a:p>
            <a:p>
              <a:pPr algn="ctr"/>
              <a:r>
                <a:rPr lang="en-US" sz="2000" dirty="0">
                  <a:solidFill>
                    <a:srgbClr val="008000"/>
                  </a:solidFill>
                  <a:latin typeface="Tahoma" pitchFamily="34" charset="0"/>
                </a:rPr>
                <a:t>proton target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ahoma" pitchFamily="34" charset="0"/>
                </a:rPr>
                <a:t>or Carbon target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486400" y="1521440"/>
              <a:ext cx="1272679" cy="5885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ahoma" pitchFamily="34" charset="0"/>
                </a:rPr>
                <a:t>(polarized)</a:t>
              </a:r>
            </a:p>
            <a:p>
              <a:pPr algn="ctr"/>
              <a:r>
                <a:rPr lang="en-US" sz="2000">
                  <a:solidFill>
                    <a:schemeClr val="tx2"/>
                  </a:solidFill>
                  <a:latin typeface="Tahoma" pitchFamily="34" charset="0"/>
                </a:rPr>
                <a:t>proton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0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Have </a:t>
            </a:r>
            <a:r>
              <a:rPr lang="en-US" dirty="0" smtClean="0"/>
              <a:t>concept that works for a perfect </a:t>
            </a:r>
            <a:r>
              <a:rPr lang="en-US" dirty="0" smtClean="0"/>
              <a:t>machine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detailed studies just </a:t>
            </a:r>
            <a:r>
              <a:rPr lang="en-US" dirty="0" smtClean="0"/>
              <a:t>beginning</a:t>
            </a:r>
            <a:endParaRPr lang="en-US" dirty="0" smtClean="0"/>
          </a:p>
          <a:p>
            <a:r>
              <a:rPr lang="en-US" dirty="0" smtClean="0"/>
              <a:t>Once comprehensive </a:t>
            </a:r>
            <a:r>
              <a:rPr lang="en-US" dirty="0" smtClean="0"/>
              <a:t>studies are complete, will be able to do real cost-benefit </a:t>
            </a:r>
            <a:r>
              <a:rPr lang="en-US" dirty="0" smtClean="0"/>
              <a:t>analysis</a:t>
            </a:r>
            <a:endParaRPr lang="en-US" dirty="0" smtClean="0"/>
          </a:p>
          <a:p>
            <a:pPr lvl="1"/>
            <a:r>
              <a:rPr lang="en-US" dirty="0" smtClean="0"/>
              <a:t>Primary beam of protons on fixed target yields luminosities 10</a:t>
            </a:r>
            <a:r>
              <a:rPr lang="en-US" baseline="30000" dirty="0" smtClean="0"/>
              <a:t>3</a:t>
            </a:r>
            <a:r>
              <a:rPr lang="en-US" dirty="0" smtClean="0"/>
              <a:t>-10</a:t>
            </a:r>
            <a:r>
              <a:rPr lang="en-US" baseline="30000" dirty="0" smtClean="0"/>
              <a:t>4</a:t>
            </a:r>
            <a:r>
              <a:rPr lang="en-US" dirty="0" smtClean="0"/>
              <a:t> times those available from RHIC as a collider—if we could polarize the Main Injector beam, would open up new opportunities for high-statistics polarized </a:t>
            </a:r>
            <a:r>
              <a:rPr lang="en-US" dirty="0" err="1" smtClean="0"/>
              <a:t>Drell</a:t>
            </a:r>
            <a:r>
              <a:rPr lang="en-US" dirty="0" smtClean="0"/>
              <a:t>-Yan, complementary to the wide variety of observables accessible with higher energies and collider geometry at RHIC</a:t>
            </a:r>
          </a:p>
          <a:p>
            <a:r>
              <a:rPr lang="en-US" dirty="0" smtClean="0"/>
              <a:t>Potential </a:t>
            </a:r>
            <a:r>
              <a:rPr lang="en-US" dirty="0"/>
              <a:t>of new </a:t>
            </a:r>
            <a:r>
              <a:rPr lang="en-US" dirty="0" smtClean="0"/>
              <a:t>technique for medium-energy proton synchrotrons in </a:t>
            </a:r>
            <a:r>
              <a:rPr lang="en-US" dirty="0" smtClean="0"/>
              <a:t>general</a:t>
            </a:r>
            <a:endParaRPr lang="en-US" dirty="0"/>
          </a:p>
          <a:p>
            <a:r>
              <a:rPr lang="en-US" dirty="0" smtClean="0"/>
              <a:t>Having the e</a:t>
            </a:r>
            <a:r>
              <a:rPr lang="en-US" dirty="0" smtClean="0"/>
              <a:t>xperience </a:t>
            </a:r>
            <a:r>
              <a:rPr lang="en-US" dirty="0"/>
              <a:t>of RHIC </a:t>
            </a:r>
            <a:r>
              <a:rPr lang="en-US" dirty="0" smtClean="0"/>
              <a:t>behind us can only make things easier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10" descr="Snakes thermoregulate by basking in the sun, or on warm ston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1991-95 Fermilab Director John Peoples commissioned studies to examine what would be needed to polarize the (planned) Main Injector (as well as the already existing </a:t>
            </a:r>
            <a:r>
              <a:rPr lang="en-US" dirty="0" err="1" smtClean="0"/>
              <a:t>Tevatron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Spin@Fermi</a:t>
            </a:r>
            <a:r>
              <a:rPr lang="en-US" dirty="0" smtClean="0"/>
              <a:t> collaboration, led by A. </a:t>
            </a:r>
            <a:r>
              <a:rPr lang="en-US" dirty="0" err="1" smtClean="0"/>
              <a:t>Krisch</a:t>
            </a:r>
            <a:endParaRPr lang="en-US" dirty="0" smtClean="0"/>
          </a:p>
          <a:p>
            <a:r>
              <a:rPr lang="en-US" dirty="0" smtClean="0"/>
              <a:t>August 2011 - Update of 1995 report submitted by </a:t>
            </a:r>
            <a:r>
              <a:rPr lang="en-US" dirty="0" err="1" smtClean="0"/>
              <a:t>Spin@Fermi</a:t>
            </a:r>
            <a:r>
              <a:rPr lang="en-US" dirty="0" smtClean="0"/>
              <a:t> collaboration to Fermilab</a:t>
            </a:r>
          </a:p>
          <a:p>
            <a:pPr lvl="1"/>
            <a:r>
              <a:rPr lang="en-US" dirty="0" smtClean="0"/>
              <a:t>arXiv:1110.3042</a:t>
            </a:r>
          </a:p>
          <a:p>
            <a:r>
              <a:rPr lang="en-US" dirty="0" smtClean="0"/>
              <a:t>Spring 2012 - Formal experiment proposal submitted to Fermilab</a:t>
            </a:r>
          </a:p>
          <a:p>
            <a:r>
              <a:rPr lang="en-US" dirty="0" smtClean="0"/>
              <a:t>Spring 2012 - Impact study and cost estimate by Fermilab</a:t>
            </a:r>
          </a:p>
          <a:p>
            <a:pPr lvl="1"/>
            <a:r>
              <a:rPr lang="en-US" dirty="0" smtClean="0"/>
              <a:t>June 2012 – Final report by H. White, W. </a:t>
            </a:r>
            <a:r>
              <a:rPr lang="en-US" dirty="0" err="1" smtClean="0"/>
              <a:t>Pellico</a:t>
            </a:r>
            <a:r>
              <a:rPr lang="en-US" dirty="0" smtClean="0"/>
              <a:t>, M. </a:t>
            </a:r>
            <a:r>
              <a:rPr lang="en-US" dirty="0" err="1" smtClean="0"/>
              <a:t>Leonova</a:t>
            </a:r>
            <a:r>
              <a:rPr lang="en-US" dirty="0" smtClean="0"/>
              <a:t>, I. </a:t>
            </a:r>
            <a:r>
              <a:rPr lang="en-US" dirty="0" err="1" smtClean="0"/>
              <a:t>Kourbanis</a:t>
            </a:r>
            <a:r>
              <a:rPr lang="en-US" dirty="0" smtClean="0"/>
              <a:t>, M. </a:t>
            </a:r>
            <a:r>
              <a:rPr lang="en-US" dirty="0" err="1" smtClean="0"/>
              <a:t>Kaducak</a:t>
            </a:r>
            <a:endParaRPr lang="en-US" dirty="0" smtClean="0"/>
          </a:p>
          <a:p>
            <a:r>
              <a:rPr lang="en-US" dirty="0" smtClean="0"/>
              <a:t>2012-13 long shutdown – No longer space for 2 snakes after accelerator modifications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RHIC intrinsic depolarizing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857375"/>
            <a:ext cx="70675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524000" y="3987084"/>
            <a:ext cx="6019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1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Modifications to accelerator chain:</a:t>
            </a:r>
            <a:br>
              <a:rPr lang="en-US" dirty="0" smtClean="0"/>
            </a:br>
            <a:r>
              <a:rPr lang="en-US" dirty="0" smtClean="0"/>
              <a:t>Source to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Source—</a:t>
            </a:r>
            <a:r>
              <a:rPr lang="en-US" dirty="0" err="1" smtClean="0"/>
              <a:t>Dubna</a:t>
            </a:r>
            <a:r>
              <a:rPr lang="en-US" dirty="0" smtClean="0"/>
              <a:t> interested</a:t>
            </a:r>
          </a:p>
          <a:p>
            <a:pPr lvl="1"/>
            <a:r>
              <a:rPr lang="en-US" dirty="0" smtClean="0"/>
              <a:t>Switching magnet—to go between polarized and unpolarized sources—would use unpolarized source (higher intensity) for neutrino program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35 </a:t>
            </a:r>
            <a:r>
              <a:rPr lang="en-US" dirty="0" err="1"/>
              <a:t>keV</a:t>
            </a:r>
            <a:r>
              <a:rPr lang="en-US" dirty="0"/>
              <a:t> transport line from polarized source to RFQ</a:t>
            </a:r>
          </a:p>
          <a:p>
            <a:r>
              <a:rPr lang="en-US" dirty="0" smtClean="0"/>
              <a:t>RFQ - new</a:t>
            </a:r>
          </a:p>
          <a:p>
            <a:r>
              <a:rPr lang="en-US" dirty="0" smtClean="0"/>
              <a:t>750 </a:t>
            </a:r>
            <a:r>
              <a:rPr lang="en-US" dirty="0" err="1" smtClean="0"/>
              <a:t>keV</a:t>
            </a:r>
            <a:r>
              <a:rPr lang="en-US" dirty="0" smtClean="0"/>
              <a:t> transport line from new RFQ to LINAC—no modifications necessary</a:t>
            </a:r>
          </a:p>
          <a:p>
            <a:r>
              <a:rPr lang="en-US" dirty="0" smtClean="0"/>
              <a:t>LINAC – acceleration from 750 </a:t>
            </a:r>
            <a:r>
              <a:rPr lang="en-US" dirty="0" err="1" smtClean="0"/>
              <a:t>keV</a:t>
            </a:r>
            <a:r>
              <a:rPr lang="en-US" dirty="0"/>
              <a:t> </a:t>
            </a:r>
            <a:r>
              <a:rPr lang="en-US" dirty="0" smtClean="0"/>
              <a:t>up to 400 MeV</a:t>
            </a:r>
          </a:p>
          <a:p>
            <a:pPr lvl="1"/>
            <a:r>
              <a:rPr lang="en-US" dirty="0" smtClean="0"/>
              <a:t>No depolarization in LINACs—no modifications necessary</a:t>
            </a:r>
          </a:p>
          <a:p>
            <a:r>
              <a:rPr lang="en-US" dirty="0" smtClean="0"/>
              <a:t>400 MeV transport line—no modifications necessary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Modifications to accelerator chain:</a:t>
            </a:r>
            <a:br>
              <a:rPr lang="en-US" dirty="0" smtClean="0"/>
            </a:br>
            <a:r>
              <a:rPr lang="en-US" dirty="0" smtClean="0"/>
              <a:t>Booster to Recycler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Booster – acceleration from 400 MeV to 8.9 GeV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% partial snake – solenoid – to overcome 15 weak imperfection resonances</a:t>
            </a:r>
          </a:p>
          <a:p>
            <a:pPr lvl="1"/>
            <a:r>
              <a:rPr lang="en-US" dirty="0" smtClean="0"/>
              <a:t>One weak intrinsic resonance—3-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s pulsed quads for tune jumping</a:t>
            </a:r>
          </a:p>
          <a:p>
            <a:r>
              <a:rPr lang="en-US" dirty="0" smtClean="0"/>
              <a:t>8.9 GeV transport line to Recycler Ring – need to study if spin rotator needed—vertical and horizontal bends</a:t>
            </a:r>
          </a:p>
          <a:p>
            <a:r>
              <a:rPr lang="en-US" dirty="0" smtClean="0"/>
              <a:t>Recycler Ring – </a:t>
            </a:r>
            <a:r>
              <a:rPr lang="en-US" dirty="0" smtClean="0"/>
              <a:t>warm partial snake?</a:t>
            </a:r>
            <a:endParaRPr lang="en-US" dirty="0" smtClean="0"/>
          </a:p>
          <a:p>
            <a:r>
              <a:rPr lang="en-US" dirty="0" smtClean="0"/>
              <a:t>8.9 GeV transport line to Main Injector—no modifications necessary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Modifications to accelerator chain: Main Injector to Experimental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Injector – single, 4-twist superconducting helical dipole snake</a:t>
            </a:r>
          </a:p>
          <a:p>
            <a:r>
              <a:rPr lang="en-US" dirty="0" smtClean="0"/>
              <a:t>Transport line to NM4 experimental hall</a:t>
            </a:r>
          </a:p>
          <a:p>
            <a:pPr lvl="1"/>
            <a:r>
              <a:rPr lang="en-US" dirty="0" smtClean="0"/>
              <a:t>Has vertical as well as horizontal bends—likely need spin rotator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(Crazy?) idea: Control spin direction for experiment via energy tuning??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1100"/>
            <a:ext cx="8229600" cy="11350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Corresponds to energy range of ~112-128 GeV</a:t>
            </a:r>
          </a:p>
          <a:p>
            <a:r>
              <a:rPr lang="en-US" dirty="0" smtClean="0"/>
              <a:t>Otherwise use spin rotator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8" y="1600200"/>
            <a:ext cx="724701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Radio Frequency Quadrupole</a:t>
            </a:r>
          </a:p>
          <a:p>
            <a:r>
              <a:rPr lang="en-US" dirty="0" smtClean="0"/>
              <a:t>A linear accelerator which focuses, bunches, and accelerates a continuous beam of charged particles with high efficiency, while preserving the emittance</a:t>
            </a:r>
          </a:p>
          <a:p>
            <a:r>
              <a:rPr lang="en-US" dirty="0" smtClean="0"/>
              <a:t>First demonstrated in 1980</a:t>
            </a:r>
          </a:p>
          <a:p>
            <a:r>
              <a:rPr lang="en-US" dirty="0" smtClean="0"/>
              <a:t>Transforms output from high-current, small-</a:t>
            </a:r>
            <a:r>
              <a:rPr lang="en-US" dirty="0" err="1" smtClean="0"/>
              <a:t>emittance</a:t>
            </a:r>
            <a:r>
              <a:rPr lang="en-US" dirty="0" smtClean="0"/>
              <a:t> source into a high-intensity beam that can be accelerated up to high energies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polarimetry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</a:t>
            </a:r>
            <a:r>
              <a:rPr lang="en-US" dirty="0" err="1" smtClean="0"/>
              <a:t>keV</a:t>
            </a:r>
            <a:r>
              <a:rPr lang="en-US" dirty="0" smtClean="0"/>
              <a:t>—Lamb-shift polarimeter</a:t>
            </a:r>
          </a:p>
          <a:p>
            <a:r>
              <a:rPr lang="en-US" dirty="0" smtClean="0"/>
              <a:t>400 MeV polarimeter—proton-carbon CNI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33425"/>
            <a:ext cx="74104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295900"/>
            <a:ext cx="4410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5410200"/>
            <a:ext cx="241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Thomas-BMT </a:t>
            </a:r>
            <a:r>
              <a:rPr lang="en-US" dirty="0" smtClean="0"/>
              <a:t>equation: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From M. </a:t>
            </a:r>
            <a:r>
              <a:rPr lang="en-US" dirty="0" err="1" smtClean="0">
                <a:solidFill>
                  <a:srgbClr val="FFFFCC"/>
                </a:solidFill>
              </a:rPr>
              <a:t>Bei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8175"/>
            <a:ext cx="73437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From M. </a:t>
            </a:r>
            <a:r>
              <a:rPr lang="en-US" dirty="0" err="1" smtClean="0">
                <a:solidFill>
                  <a:srgbClr val="FFFFCC"/>
                </a:solidFill>
              </a:rPr>
              <a:t>Bei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2012-13 - Development of novel single-snake design</a:t>
            </a:r>
          </a:p>
          <a:p>
            <a:pPr lvl="1"/>
            <a:r>
              <a:rPr lang="en-US" dirty="0" smtClean="0"/>
              <a:t>arXiv:1309.1063</a:t>
            </a:r>
          </a:p>
          <a:p>
            <a:r>
              <a:rPr lang="en-US" dirty="0" smtClean="0"/>
              <a:t>May 2013 – Workshop at Fermilab</a:t>
            </a:r>
          </a:p>
          <a:p>
            <a:r>
              <a:rPr lang="en-US" dirty="0" smtClean="0"/>
              <a:t>Fall 2013 - Stage-1 approval by Fermilab directorate based on single-snake design</a:t>
            </a:r>
          </a:p>
          <a:p>
            <a:endParaRPr lang="en-US" dirty="0"/>
          </a:p>
          <a:p>
            <a:r>
              <a:rPr lang="en-US" dirty="0" smtClean="0"/>
              <a:t>Current status: Have conceptual design that works </a:t>
            </a:r>
            <a:r>
              <a:rPr lang="en-US" i="1" dirty="0" smtClean="0"/>
              <a:t>at least for a perfect machine</a:t>
            </a:r>
            <a:r>
              <a:rPr lang="en-US" dirty="0" smtClean="0"/>
              <a:t>—perfect magnet alignment, perfect orbits, no momentum spread, etc.  </a:t>
            </a:r>
          </a:p>
          <a:p>
            <a:r>
              <a:rPr lang="en-US" dirty="0" smtClean="0"/>
              <a:t>Now: </a:t>
            </a:r>
            <a:r>
              <a:rPr lang="en-US" dirty="0"/>
              <a:t>S</a:t>
            </a:r>
            <a:r>
              <a:rPr lang="en-US" dirty="0" smtClean="0"/>
              <a:t>tarting to perform detailed spin-tracking simulations with more realistic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52475"/>
            <a:ext cx="73437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From M. </a:t>
            </a:r>
            <a:r>
              <a:rPr lang="en-US" dirty="0" err="1" smtClean="0">
                <a:solidFill>
                  <a:srgbClr val="FFFFCC"/>
                </a:solidFill>
              </a:rPr>
              <a:t>Bei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52475"/>
            <a:ext cx="72961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From M. </a:t>
            </a:r>
            <a:r>
              <a:rPr lang="en-US" dirty="0" err="1" smtClean="0">
                <a:solidFill>
                  <a:srgbClr val="FFFFCC"/>
                </a:solidFill>
              </a:rPr>
              <a:t>Bei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modifications for </a:t>
            </a:r>
            <a:br>
              <a:rPr lang="en-US" dirty="0" smtClean="0"/>
            </a:br>
            <a:r>
              <a:rPr lang="en-US" dirty="0" smtClean="0"/>
              <a:t>polarized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61" y="2077844"/>
            <a:ext cx="8421235" cy="3865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5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compared to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Most significant difference</a:t>
            </a:r>
            <a:r>
              <a:rPr lang="en-US" dirty="0" smtClean="0"/>
              <a:t>: Ramp time of Main Injector &lt; 0.7 s, at RHIC 1-2 min</a:t>
            </a:r>
          </a:p>
          <a:p>
            <a:pPr lvl="1"/>
            <a:r>
              <a:rPr lang="en-US" dirty="0" smtClean="0"/>
              <a:t>Warm magnets at MI vs. superconducting at RHIC</a:t>
            </a:r>
          </a:p>
          <a:p>
            <a:pPr lvl="1"/>
            <a:r>
              <a:rPr lang="en-US" i="1" dirty="0" smtClean="0"/>
              <a:t>Pass through all depolarizing resonances much more quickly</a:t>
            </a:r>
          </a:p>
          <a:p>
            <a:r>
              <a:rPr lang="en-US" dirty="0" smtClean="0"/>
              <a:t>Beam remains in MI 5 s, in RHIC ~8 hours</a:t>
            </a:r>
          </a:p>
          <a:p>
            <a:pPr lvl="1"/>
            <a:r>
              <a:rPr lang="en-US" dirty="0" smtClean="0"/>
              <a:t>Extracted beam vs. storage ring</a:t>
            </a:r>
          </a:p>
          <a:p>
            <a:pPr lvl="1"/>
            <a:r>
              <a:rPr lang="en-US" dirty="0" smtClean="0"/>
              <a:t>Much less time for cumulative depolarization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798" y="5410200"/>
            <a:ext cx="2279402" cy="10463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74" y="5334000"/>
            <a:ext cx="1776926" cy="13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compared to RHIC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Additionally, MI runs ~48 weeks/year.  Plan is for polarized protons 6 s/minute or 1 min/10 min (unpolarized source for neutrino experiments for 90% of time).  Would be able to work on polarization development continuously.</a:t>
            </a:r>
          </a:p>
          <a:p>
            <a:endParaRPr lang="en-US" dirty="0"/>
          </a:p>
          <a:p>
            <a:r>
              <a:rPr lang="en-US" dirty="0"/>
              <a:t>Disadvantage compared to RHIC—no institutional history of accelerating polarized proton beams</a:t>
            </a:r>
          </a:p>
          <a:p>
            <a:pPr lvl="1"/>
            <a:r>
              <a:rPr lang="en-US" dirty="0"/>
              <a:t>Fermilab E704 had polarized beams through hyperon decays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Novel single-snake design for MI as</a:t>
            </a:r>
            <a:br>
              <a:rPr lang="en-US" dirty="0" smtClean="0"/>
            </a:br>
            <a:r>
              <a:rPr lang="en-US" dirty="0" smtClean="0"/>
              <a:t>medium-energy proton synchrotron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6400800" cy="4983163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300" dirty="0" smtClean="0"/>
              <a:t>arXiv:1309.1063, F. </a:t>
            </a:r>
            <a:r>
              <a:rPr lang="en-US" sz="3300" dirty="0" err="1" smtClean="0"/>
              <a:t>Antoulinakis</a:t>
            </a:r>
            <a:r>
              <a:rPr lang="en-US" sz="3300" dirty="0" smtClean="0"/>
              <a:t> et al.</a:t>
            </a:r>
            <a:endParaRPr lang="en-US" sz="33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300" dirty="0" smtClean="0"/>
              <a:t>Concept proposed decades ago by </a:t>
            </a:r>
            <a:r>
              <a:rPr lang="en-US" sz="3300" dirty="0" err="1" smtClean="0"/>
              <a:t>Kondratenko</a:t>
            </a:r>
            <a:r>
              <a:rPr lang="en-US" sz="3300" dirty="0" smtClean="0"/>
              <a:t> (published in SPIN proceedings), but has never been implemented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300" dirty="0" smtClean="0"/>
              <a:t>Tests at RHIC in 2000 with one installed snake unsuccessful, but that snake was designed as one of a pair</a:t>
            </a:r>
          </a:p>
          <a:p>
            <a:pPr marL="742950" lvl="2" indent="-342900"/>
            <a:r>
              <a:rPr lang="en-US" sz="2900" dirty="0" smtClean="0"/>
              <a:t>Also much slower ramp due to RHIC’s superconducting magnets </a:t>
            </a:r>
            <a:r>
              <a:rPr lang="en-US" sz="2900" dirty="0" smtClean="0">
                <a:sym typeface="Wingdings" panose="05000000000000000000" pitchFamily="2" charset="2"/>
              </a:rPr>
              <a:t> slower passage through depolarizing resonances</a:t>
            </a:r>
            <a:endParaRPr lang="en-US" sz="29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2" descr="http://images.iop.org/objects/ccr/cern/39/10/17/spin1_12-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085975" cy="25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snake with </a:t>
            </a:r>
            <a:br>
              <a:rPr lang="en-US" dirty="0" smtClean="0"/>
            </a:br>
            <a:r>
              <a:rPr lang="en-US" dirty="0" smtClean="0"/>
              <a:t>single, 4-twist helical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1923"/>
            <a:ext cx="8150225" cy="223712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Compared to RHIC with 2 snakes, each 4 </a:t>
            </a:r>
            <a:r>
              <a:rPr lang="en-US" sz="2600" dirty="0" smtClean="0"/>
              <a:t>single-twist helical dipoles - </a:t>
            </a:r>
            <a:r>
              <a:rPr lang="en-US" sz="2600" dirty="0" smtClean="0"/>
              <a:t>Reduced </a:t>
            </a:r>
            <a:r>
              <a:rPr lang="en-US" sz="2600" dirty="0"/>
              <a:t>space requirement</a:t>
            </a:r>
          </a:p>
          <a:p>
            <a:r>
              <a:rPr lang="en-US" sz="2600" dirty="0"/>
              <a:t>More flexible placement around machine</a:t>
            </a:r>
          </a:p>
          <a:p>
            <a:pPr lvl="1"/>
            <a:r>
              <a:rPr lang="en-US" sz="2300" dirty="0"/>
              <a:t>Doesn’t need to be 180 degrees from a second snake</a:t>
            </a:r>
          </a:p>
          <a:p>
            <a:pPr lvl="1"/>
            <a:r>
              <a:rPr lang="en-US" sz="2300" dirty="0"/>
              <a:t>Potentially useful for non-circular accelerator geometries—JPARC??  (triangular configuration)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AutoShape 2" descr="data:image/jpeg;base64,/9j/4AAQSkZJRgABAQAAAQABAAD/2wCEAAkGBxQTEhUUExQVFhUWGBoYGBgXFxcdHBodGRwcGBYgGBgcHSggGholHBcYITEhJSksLi4uGx8zODMsNygtLisBCgoKDg0OGxAQGywkHyQ3LTY1LCwsLCwsLCwsLCwsLCwsLCwsLCwsLCwsLCwsLCwsLCwsLCwsLCwsLCwsLCwsLP/AABEIAPoAygMBIgACEQEDEQH/xAAcAAACAgMBAQAAAAAAAAAAAAAABQQGAgMHAQj/xABFEAACAQIEAwUFBQMLAwUBAAABAhEAAwQSITEFQVEGImFxgRMykaGxI0JSwdEUM+EHFRZTYnJzgpKi8KOy0kOTwtPxNP/EABoBAAIDAQEAAAAAAAAAAAAAAAADAQIEBQb/xAAxEQACAgEDAQYFAwQDAAAAAAAAAQIRAxIhMVEEQWFxkbETIjKBwaHR8BQzQpIFI+H/2gAMAwEAAhEDEQA/AO40UUUAFFFFAFY7e8Te1ZVLTlLlxhBG4C95iPWB6mpvZbjgxVqTpcTu3F8eRH9k/qOVVLtDf/aMcQNVtD2Y893PnJj/ACiogvXMFiPaoJGzryZdyPA6aHl5EzgedrK33cHcXYoy7PHH/nz693pX3OpUVHwGNS9bW5bYMjCQR8CD0IMgjkQakVvTs4jTTphRRWrFYlbaM7kBVBJJ6CgErdIrfbjjhsoLNo/a3QdRuibE9ZOw9Typp2Y4r+04dLh9/wB1xEQ66NHgdx4EVQrIfF3rl9ge9sD91R7o+G/iTUvslxL9mxRsv+7vkASRCuJynX8Wi+eWsMM7eW3w9jtZexRXZ9Efrju/yvt+PE6PRRRW44gUUUUAFacXiUtozuwVVEknYVnduBQWYgKBJJMAAbya5p2j40+MYhCVw67D8ZGzNzidh5E67JzZVjXia+ydllnl0iuX/O86Vh7wdVdTKsAwPUESPlWykHYXF+0wdud7c2zr+AwJ6d3KfUU/pkJaopiM2P4eSUOjYUUUVYWFFFFABRRRQAUUUUAFQOO8SGGsXLxE5BoOpJCqJ5SxA9an1G4hgUvW2tXFzI248jIIPIggEHqKiV065L43FTWvi9/LvOf9j8MC+Z2EsSzE8yxkk+JJPxp12psWm1DCeYFQeI9kHsIz2sQSojuuokAkA94EAxvsK1W+zZJte2xDlbh+4oWN4EsWmfIVztMox0OJ3JTxZMnxlk26U/2M/wCTzGut65YEtajPP4GmPg3TwPjV/qFwrhVrDrltIFnUncsdpYnUmptbcMHCFM5XbM0c2VziqXv4hVF/lD4gxe3hRKqQLjnUZtSqr4gQSR/dq9Ur45wGzigPaAhlnK6mGWd45RoNCOVGaEpQaiHY8sMWZTmtvbxFXZfC2lQkssxG4qsdqMIAxKNqDII5EagimN3szcS6yJiDlVc3eTXyJBgnTeBXvC+yRxALXb7QGIyooBMR94zp6VjcZSSgonVxzx45vM8lp+D/AGLb2e4gb+GtXSILLqPEEq0eEg0xrRgcIlpFt2xlRRAHz+tb66EbSVnDyOLm3Hi9vIK8Jr2sLtsMpU7EEH10qSiOe9o+PNjHNmz+4B1Yb3CP/h9fKpZ4J7PDzG9LrnCb2AaSntLI2dYOmwDLuD6R9KZ3+11u7byEDp8PCuZdtvJyehlFqMV2dXDqvz4mr+TrFlb1+wToQLqjxEK8emSr7XL+y12eIWzbE6MGjkpU6npqFrqFauySvHXQwf8AKQ05k+qT/H4CiiitJzQooooAKKKKACiiigAooooAhcZSbFwD8J/Wklx/s8O++V1+Rqy3rYZSp2IIPrVUGuEHVW/L+FZ83P2NvZnca8fdMt1FeK0gEbHWva0GIKKKjY/H27K5rjhQdBO7Hoo3Y+AoAX3v/wCl/wDDH51s7Ofu2/xG/KoGCx4vXrrBSoC5YaJ0EyQNpnbymDoKbxuxnuEMxygyFJ7oMzOU6T41lU0nfmbJr/r/ANToz8bw4JBv2pEyM6mI32O/hUe52nwoEm6IHPK8dN8sVSuBj2gf2uVlRlVGgDWJIgac1+NLuN2yL8XQch/dx7vr/aqVnblVGbTtZ0mx2jwrkBbySdpMfWpmGx9q4Yt3EcxMKwJiYmAdp51ym5dVQSRoPGpXD+GEZjfVVstqLbatmMQR+E+Hyqfj0raI0l+7QPIt2+bODHgP4xS9OF2b2JbPatsFXUlRqdhJjU771G4Ra+1AzMy2xIzMTHMiTr0qRwnjltHuLcJWXnPplGg96DK89SANtaopKcrfBtTeLHs969//ABD7BcOtWp9lbRJ3yqBPmRvUqvFM6jUV7WpJLgwyk5O2FFFFSQFFFFABRRRQAUUUUAFFFFABVWtLNm8vR2+pH51aar1tO/iF8SfjB/Ok5Vx9zT2d0n9vcc8OebVs9VX6VIqBwO5msIegK/6SV/KseOcXTDW8zasdEUbs3QeHU8qZF/KmJyKpteJq49x23hl70FzsmYDTaWJ2Weep6A1UExCYhmvvc9oyDkCAoOsKDsNB5xrSrFObrm7eOdyeeyjcBRyUTAHqZJJrPgTd3ECNSRHlBisuaepMmOzLH2WVc10oxYNmYzyJG3kIFVjjmJC3mzAgHY8vKrF2L2ueR+lLOIXVzsjiVJ56/KqXSRqn9HoL7BKWVGoLku3rt8gPhUjGW/2i1Ew66jwP6GtGKu5m022FYWbpUyKpvz3mfwMMFgyxz3hlVDop0zEcz4fWpdu6XuAnaZjyrXfxRbTYVjhffXzobb3YRXci48MaLVy4eYj/AJ6CqhdvSxJ6yCNx0g1bcccmFCzGbn8qqScPsggs7HqM2/nHKrOlSY/PxS6+2w14Dx58MQp71mfd07vLudNdYOm+1dBw99XUMhlTqD/zY+Fc9/me06/Zsyg9DmH+6aY8Fx5wzrbLTaYhSCdVY6Bx4EwCNtc2mstxZ1elmVxLrRRRWsoFFFFABRRRQAUUUUAFFFFABSMLGKuj8Sg/7QPyp5STFiMWp5MgHwJn6ilZe7zH4OZLwJHADFojozfWfzqh9rMW2Idb6glEYqgiTkO7DSVzEAkeCztTvi2PNrD3kWM1257PWfdZe+VjZgoME6TG+1Q+CYcqhkR0HSs88umKROSN5GVwriHjLZIHItoPnFSOFYa8txi6hQy6wwOoiNj0mpmPx1zOQe6BsIqG+KY86W5NqqRSiy9lEg3R0zfStNvs5cxFxnDKiTEmSdN4XTw586y7GNPtddYM+cA/QirJ2b/dt/iN+VNxRTpPxNGR1jf2F2G7E2QBne455mQo9Ao0HrU3+iuF/q29Lt0fIPTqitShFdxjtiX+iuF/q2/926fkXpTxLsxaslHR7gOYAKSGBmecSNp3q4Un4o5a/at6QO+foPlNUyRWngbg+teG/oV7tffgKnQAfnVbsWszACuiYHCJeF4uoYOchHgP4nfyqh8aw9zDXDYGhPeFzTVDoIHXkfH0rPLG2tSL5Zb10Ntri9iwcozsZhyASF+O/pNauL2DmJJzqw0J2IPLyioiYZRbyxod/GvcHjMkWruts6Kx3XoD4fSluC5iKvqdH7KcQN7DqWkuncYnmViD6gg+tOKo3YZvZ4m7bM9+3m30+zaDp1PtR/pq81uxy1RTKNUwoooq5AUUUUAFFFFABRRRQAUj41pfst4EfMGnlJO0qx7JuYfL/qBJ/wC2l5fpH9m/uJefsVvtIUS8zvsgbL/mykx1JyLVduPcusHLZWTW2F+7PXqdBNWjtbgFuuA0iRII5GNPPekDcPvIMwHtRt3dG88vP0JrJspPqWzJ2vJEgYxcQAr9y6vwb+7+m9QrtkqYI9eVZ8N4d7clnDC0mwMqWb6gCpWLxSGR73/OtUls6RRDzsgv2aEc7TMY6m5cJHpt6U/7Ofu2/wARvyqs9jMROe2fuI0eIZmb4hmYeWWrN2d/dt/iN+VacXK+42f9v0/I1ooorSZApE9yb15+SDKPQR9SaeExVcSTZn7154/1H+NJyvg09nXL8l/PQc8Jt5bSA7xJ/wAxzfnVY7f8Pzmy1sILveXMdykTHlmI9fOrbdurbQsxCqokkmAAOprm3GeNNcvtft217q5ELTmKgzqOUkk6+GgM1OR6YUhLeqTbIVvAYltCqWwNy5+kTWNzgEmGv5l5wB8tTU3GXReGZHkgAtbO6+lLqx65eRakWvshdBxMKCQLL69Ia1Anx1/01dqqP8n+CIW5eJMOQigjSLZaSDuZZiP8tW6tmGNQRSXIUUUU0qFFFFABRRRQAUUUUAFJ+1C/ZKfw3FP1H504pd2gtlsO8cgD8DJ+lUyK4MbgdZI+ZWe1vuI3UD9KQ4bG3ZAViZ0jSrD2h1wyN0Uz6Ug4YwTNcbZB/wDtYZ8j8q4/nDY24hi7aqEu3ArMOU+ug5TSN7Vv7t+2fUD860C8XdrrbvsN8q8hXuJKgTpH/OVChWwjUS8Nbe2y3LbAkdDoQdweoI/I8qvHZLEB7THY5ySp3WY3+B151R8BhvZWfaNo9wTH/aIHhFL14pfTFWzau+zZpUwinOMrMFIO+oB3038DfFKpeBLfy11Ot47H27K5rjhRrE7mBJyqNWMcgCahf0jw8wWcaxJs3gPVikDfmao6cTa64uXczMrZRp3mC+9CgCFzExprAPPTO5iCFaQYJ3BkLvMkbETV5dolfyrYhY7Vl94jiVNhmUghlhSDIObQQR50j4hxK3h2tBz7q5so3OhjwA8TAqrNiLgf2SG4ttvtMyd5ZGhBU7PoCI3gyJ1pfZPtJNy4r3Cdc2Yb6ydCDrPPw0iAPIpbloy0x0+f7DXiHGTjGyvdVNfs7YkoG5S0d87jkNdBNRGwgBh750+6tuP9xJ+lRMXh7pUtkBC6qysp1G0AGflUy/d9oiXRzUT58/nIpcpPm/YojUmHth1fPcJUzqFj5AGKzwmEa7cW3b1LGAegnViOgBn5c6OH4N71wW7YlufRR1Y8h9eU10TgPA0wy6d643vPEE9AByXwq2PG5u3wDdE7AYRbVtLae6ihRO+nU9akUUVtFhRRRQAUUUUAFFFFABRRRQAVox9vNauL1Rh8Qa314w0qGrRKdOyp3IbC2yRInUdRzpBxLhpt+1w4aOhOs22PdPLWFIPiDT7DKf2Vgd1MeomfpTLtBwUYq0hWBcQSh5d4CVP9kwPgDyrIoal47GztG3qygJwhSe9fOXmFyg+hM1Lt8Eww1e4z+bAR6LFL3QqSGBVgYIO4PQ15Sm5dTPSGfG+JsLi2rdu2xIUhnnLDHKNARpMaz10rZYX2Vkt+NzJAjx18STMeEUkx90i9hnyyo0M7aSVn/NlptisWzZWaBIkACAs7x48pqHC0kXgm2zPD4kILhPvNIWdxAUiekl/lUfhmM9mx6EQfy+dQMbeVBmnXLr1994+tV6zxMh9SOpE6x5U9Q2GqVF0RWB7sEaHKJlcwB0BPQ+NGOtrdYExJAJI0ZSw1jodZg6dRUTODlYc0Q/7RHyipNrGsCIJkHfnBOonp4HSlyx72iFBNEJXKsYOqkgkeHh4iD5EU64Nwe7iQNAlqZ9pA72uuQTqd9Yjz2qX2a4WuIvveulXVDlC9WklSyiARkYaHQkzGlXqm48Ke8jPJ06InDOHW7CZLYgbk82PMseZqXRRWoWFFFFABRRRQAUUUUAFFFFABRRRQAUUUUAVnCr3cQk7M31NO+EmbNr+4o+Ag0pw6RiMQnmf9ShvzpjwJ5sgdCw+ZrPi59fc2do3jfk/VCntX2dN77W1HtAIZds4G0Hk48d9AY0IonxBGhBBBBG4IOoI6Guw1Xe0fZkXz7S2Ql2IMjuuBMTGx194T4gwInLi1brkyqRSUxA9mUImZBHKDv9TWzhYDrkY7zlMEd9ffEeIhh5zUfFYd7bFLilWHI/UHYjxFY2LkHKTAYiG/Aw2PkdvOKypUx0ZU7I92wGuMrCYVevMv+lVdbTriD3cpe97NFYGXWZYifugRqN9KvVlxnzMNZMjx51Cx2Hz4lL4XWz7oJ0bPIuDzyxB6mnKQ2UL3QWRpERy9F7o9IApjcRUtyNbhEgDlyWfEmAJ5noK132zNIGugjqa03LoY6sMqsTM++207+6ASAPXpVWyJy0KkarPtbZQrcIKe6wVQR11iSJJMNIPOatXB+2pLi1fSTlJzp4dbf6E+VVlsSg3YfGvezaZ795wNAAAeW+3yqVNxTZm5Op4PGW7q57bq6nmpnzB6EdDqK31ynCveR/aW86tO4G/KCIgjwNW7hXauYXEWzbP9YAcn+YHVPmPEcnQzRlyQ4stFFeKwIkGQdiK9pxUKKKKACiiigAooooAKKKKACiiluJ49hk969b3jRp110056GgCHc0xjD8Sr+n5VL4D7jDo7flSg8VtXsUrWmzAAK2hGszzAnflXlzjP7K9wezL5mnQxHLoenyrNGSUr8WbZq8f2X6bFroql/wBM7zvFrDIV6tdM+oCEfOsL/be4Ha2LK5l3OYkcvAGm/Fh1MdMbcTwaXb7o4BHsx5g6wQeR8apmP4W9tWeCbUlc3TlDRtuNdvLQVZ+BcRe/cd3VVOXLCzEDz86VYnj2IsEpaW0UzEtnRmJnpFxRy51nelvfxNc18l+CFeCvLK5mVX2m4DkbkplfdaIBBiTqPBscIxOb2qgwdAoiZEb6+MzSK3aa6Xa3kMGWtKhQp4IpZpHQSB9BrwttTG5SYKy2URyNv3RHSKUxSk62J2MPtGZLbq90jKXQfZ2lPva83I0ETvXlrgNldbrFjzlso9AOVZYjGxovxqCzEmSST41GqXdsQ93bHKcOwZMBEJPif1rHHYy1hBktIM76hRMdJJ9NqicJtgvJ+6Jpa903b7XT7oML5DQfr61MVb3exD24Go4tiSPdtL6MY/3Vj/OOIjX2TeJDA/IxWtW6V7NTS6FbZP4P2hu4cwUzW5JKqdBOsoDqpn7sx5b10DBYtLqLctsGRtiPgfIggiPCuYEVK4DxQ4S6W1Nt4zrqdvvKo+8J5bjyEPx5K2ZDR0yisbVwMAykEEAgjYg6gisq0lQooooAKKKr3aPtCLMojBSPecwcpOoCr965EGOQIJ6GJSUVbBDDivG7OH/eN3jqEXVj6ch4mBVYv9r7lxgqAWVMjMYZxvlInuA7cmHnvVc/biSzImYkybl0yzHrlG3l6aVl/OVz7yW7g6CVPpvWWeWb42LpIw7SO7Yi3nZ2DKD3iYzAtqBsDr90DlQtjypo12xi1CvIZdcpMMOUjkRSt+HQZw1zN1Rzr/lNL1Xs+Sa6DHgnduDxpj2ixTW8TbAjLccK0jrzHQ/rSDhN8i7lYFXB1U/lT/tYn2mHbfvIflRWzs1rfEvJ+9meJxCW9CcuboOfWqfdwVzDEso9pbP3hHzjaKY8Su5n8hH51qw+JKSBqDuDzqkG4ozNWP8AsRfDhmHQ/Sk/F7uW45nTenfY22i5/ZiAQSR0PP02qv8AFsJ7XEOpJCKAxjnJOk8tqZtSfduPn/b/ANTPgWZVuXoE3coUeAMT8/lTnjOBVcOt0SLoB1GzAcnHMdDuPKRSnBd+4oAhV2H0p/2kxATIp5AVW+WTjilDfx/Rfuys4HHJeEEAMN1J19DzXxFF/D5dRtS/jHDwhFy2YEyI3U+H9nwqRg+KZ1KuALgG3Ijqvhrt1qtd6EEvA/e65TSjhouMoW3bJ/tHQfGmeGvZZ6kQPPlUprrsO6Mq9T0/IUKWmyrVkNOE4kkS1tB1Ekj5a1vu8ExCjMl1XP4SI+BrE46zH/q3D4TB8pIEVvscXce7YAHi+vqIgVa59CKQrGMuA5TZfP0g61KscNuOQ2IhLe+WYJ8D0HzqfZ444abqKLfMqSSvieorTxe67N3vdHuxsQeYPOhyfSgSRZux3FFzHDj3QC1v3usuNeQLaeE9KtlclwGJ9ldt3dO4waToANVfU7dxmE+PrXWga1YZXGuhWS3CiiinFRX2h4ibNrun7RzlTw5s3kok66TA51y/HX1Z5nuJoCfvMTLtHUsT561ae2Tm7ddFMZEFuSTALw1zT+7k19NIpHhMHYs96TceNJiB5Dl5nWsmXItT8C6TI9mxdfW3aZh1JC/DMRNb14TeI7xSyOrEE+gBj51OwWNnNcuNlRBsNv4mk2JzYpvaXCQuyL0H6mlRbfgS9iYLGEtlSLwa4NQxcx6lRA8qjcQxiK2ZGRuoRtQeoJhY8JmgcPt/hHwrXjFCLy6ARU0m+8izfheKWbjqZAuDqIMbGZ1+NWzj7AWrbnYLv5Cqzw6ybeFUlYZyY667H4Ca03uHqqE3CLaneCQx8O7BPlVdk3E0Qy1FJrr+qNT4gEk5l18RWPtV/EvxFQ72DRv3K3APxO5M+Smfma28J4ULqO7u6hfw5ddJPvKfCrONKxN7lw7FkHP6/SlHF78OyyAJk1p4H7a1IsuYO+ZbZif8o6VA4/YGaWus10gDKoSB4nu6eVRs6Q6WRaa8v0LB2UtZ7kjUSB+dae1mNX2xk/XypXwjG38Ov2ZWdT3lBOviKww9j9rLM9x1caEDJHPUArO/KpapB8WOnSun5tmjEYpSpA15bUruNEE6Qw389R6iRTO7wgAwzPoeoE/ACs+I8Ot2Siog9o33nOcgebTz69KmLV0hLMbdxnbMAcg2JGh8f0+dMmuq6i2wIUwJBMiPrUaxfupzFwfhbT4HlUqxjLVw5biCy3LUQfWBVWnyFkXF4NrABBNy11A1Xzjl41uwt0MsgyKb8Ow1xGGoa2Z1BkDypZf4Hetu7WQhQmQswdeQGgEedCkns+SGqMjWrDiC1qTDDMgnYqJIHgR9KjjHFTluqbZ8Qfzrdhr0Xbbbgkr8RAqWnRCNRWdOtdU4HczYaw3W1bPxUGuWwdYEkSY6xr+VW/shxtlCYfEQICrbf0ACN1PRue2+rMwSSdMmSLjRRRWsWcnxuN9o7spBVndgRsZYwR4RFRq238ALEW1nKkoJ3hCVE+MAVqrnPljTLimmHTo1zX0B/St9uIEdKj8QUHDieVwH8jWq/jfZjr0FWirWxVknE4gIJJ9Kj2sBdxUELltyO83Mc4HPSf1rLB8IDRexBgHUJrPhPP0+lWPB8TDZu7AUSPIeHpUSnp+nklRvkWY/jsMbVhASndzNsI00HOPHpzqAuCls1xi7HXU/QdKi8HOYu53Yz8dfzplcugCSas1p2RF2eXkABgV72Wtl7F1eeb6gfpUGy12+5W0BA3J2A6mrLwHhX7OhBbMzEFjy02j41Wb0xp8kx3ZHxuIt4W3BMuQcqxufHoKS4HCaZmPebU/nWq8+bFXDcBBzQAfDQb+AFM6mtKrqRdmv2PjS3EO1i6Li7HcdeoIpuaUcZviMnP6VaG7ohlmxeALXEYaqYk+Wv0pJxi4HxgUahAAT47n6xVl4NaZLFtXPeCjflOoHoIFVfjGEbD3zcAJtvrPQncefTwpeL6mi8uCblisb1lWHeE0WboYAjnWdSVNfZtsmIuW12KSASdxEfU162NuZs2YzO0mPhWPAROJusOSgfEif+2tJNRP6vQtHgY/zlmEXED+YH0IqL/NircV7bRbBzFT4D7vryrRW/DqYOsLHeY7ADU61HHBPJhdt9wjnc7o11yjVz9F82FY4FZe4ss1sLDKxzanYCdtKkXsAt0hnL6CFUEQq/D3jpOp2jlrvweFW2pVZgmTOvID8qNSUaCnZb+ynHvbg23P2iCQfxqIGbaJBMEDqOulhrlntjZupdX7rZok67hh6qT6weVdQs3QyhhswBHkdRW3DPVEXJUyl9pOHBbzT7lw50jk0Q6zzOmb1bpSPF4DKJWSOddK4jglvIUaeRBG6kbEeNVLH8Nu2ZzjOmv2iA6DeXTdI66jSdNqRmxST1RLRkuGVe+ubD3BExBHx/ga94RaFsC7cEsw7oPIfqevjTW3aWc6Ea9Nj5eNR8VhHZp0jlrSFPai1d5DxN8u0n0HSpnBm7zDmR9N/rUW5g3H3T6a1rs3CrA9KHutgFODuezzhtx9dRW3BYN8S51CqNzyHkOZqdd4NmvFp+zPekdTuPjrU65iVRMloBRtp+vM+NOlkX+PPsUUX3hZyYdCltizEyW005cvLajh2NKPqZDaGag0Upq+S5K7T4J2ZbqLJUQwA101B8ai4bGhhpuNxU7AY7LoxJXrzH8KgcXwJz+2s6g6kDkeZjmDVou/lZVrvPcRjQo1+FZdmsLndrzrIHuztPUdYqDg8A19izd1Z/wCAfrTrE4rKPZ2xlUCNP1qZOlpXJCV7mzGYg3rgtghdwJJ1I15Ak7aQDyrdauk5rF4d4QCCQdwGEwfegg0twNzLdRpI3UlSFMMIIzEd0TlM+HLem3G8GXi6kZk7vd0QrGYCzzuPmyieZzARtSns6GFcuWmwz5W1tt7rcvXx8K3XL3dLTI3qfavC4MlwZh/aGmmnxqMnA1DasTbmQn5E8xTdaf1clK6Gzh6G3hy2WHfUnnBOnyqOqkmAJNML+Hd20BC+Onyqbw3BSctpS7cyOX95tl8t/Ol229uWWqiFYwIHeuEeXL1/Sm13gN65ZNwDLl7yWoIZomZEd1tiq9d45P8AhPAQhFy6Q7jYD3E/uzqW/tHxgLMU7rTj7P3zKOXQ5EmMCd5j3T+mkVpuY69c/dW2A/FA+p0+Fb7+HRr9xycym7cNtdxDXGIaddCCCB0jbameakScYviy27K8xxKDvqzKNeR+mtaf5+xC91C2UaL3zsNBz6VZbt/KJNVvE3O+2XDgjMYMjUToaZjyX3ehDjR2+iiitosV4/gNm6wYqUcGS1s5S2hAzxo4E6BpilF7s5eX3HS4OWYFD6kSCdzIA8udWuilyxRlyiVJoot7C3rYJuWLgAMSoFyekLbLNHmo8YqDi1tj95C67t3T5EmPhXSK8IpT7LHuZbWznBw4ZYVjHhrWgcLHNj8K6DieD4e5OexaaeqL8ZjfxrU3AMOf/T+DOPoap/TS7mTrRSBw9OhPrWX83p0PxNP8Z2KR2lMVi7QiMqNaI8/tLTtPrUheyqgaX7x/vey/+uqvs+TqTrRVLnDVOxI+dGHwjJzBBq4js2n9Zd/6f/hXv9G7f47n/T/8Kj4GQNSKhdtOdAQB86wt8NXmSflVuudmV5Xbg6/u/l9nUO/2KDNm/bMWo/Cpw8H42SfgaF2eYa0Ixg0gjKCDprqdRrrWy1fLNrLXlgSywqDWCDopnwM9YgxbbXZ6wsd1iRzLuSfPWDWjiHZu0bZFm2lt9wyjKW1khmGpB/Q8qt/SyrkjWinG8AWdfdAYuST32zEkqI0Op1GjaDlTLhmEuX5NtBlBgs7Aa8xlEsOR1A3FV3il7Lma59mtlSCjQNVOpaNMw5eHnVZ4J2nxaWMRjrbm2PaoLdtpKMBCEMsw2h1Igyuh0qsMaf1Et9DsWF7MDe85fUHIoyroZg6ksDsQTBHKDFPrNlUAVVCqNgoAA8gK5hg/5RsWMMt+5asPIBIUXE3MaEu/hWOH/lAxl60zothdwFyOSCNTDG5B0Ond3rVFwitijtnU3YAEkgAaknYdZqodqe0atbazYaSwKtcDFQoI1yMO8Wg+8u3WRFUDh3G719gl641xt1LHmOq+6DHMAc6ncZt5Ml1QAZhgNjzEj0j1qk8rvSgSVWbbWEuaFWt+AKtWdvHsri3dUKT7rAyDrA8qm2XzKrDZgCPUSKW9pl+yDTGVvrpWWPzS0sY9laJGLJdgiCWJAAHNjoB/HlXSMJwu2ltEKIcqhZyjWBFV3sbwBlIxF4FTl7iEDTNEs06q0SANIBad9LhWzDj0rcXJ2FFFFOKhRRRQAUUUUAFFFFABRRRQAUUUUAFFFFABRRRQBUu3vYe3xG2NSlxWDSDAePu3IBkdDBI5dK5T2u4diw1vBjDtasrAQlYRiJAi4JUgCTl97nFfQdY3EDAhgCDuCJHwqrinuTZwvj+Nt2sKuHQmcqrr+FdyfOPmak9mWFnCFngElnAO8QAo165fmKz/AJUsDat5zbtohlNUVVOrtOoHOlOOuE21knWJ1rPLHS0lr7zDs/8Av7fhJPllIqydorw9ko/Ewj0/jHxqncFuH9qAkwQZE6fCu/cHwdtVlURT1CgH4gVd49U1LoVTqNFF4dwfFXURVtlRlAzXJQaLzBGb0C8/Wrdwfsyloqzn2jKO7IhVPMhfxTOp2EbakvqKvHFGO4OTYUUUUw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xQTEhUUExQVFhUWGBoYGBgXFxcdHBodGRwcGBYgGBgcHSggGholHBcYITEhJSksLi4uGx8zODMsNygtLisBCgoKDg0OGxAQGywkHyQ3LTY1LCwsLCwsLCwsLCwsLCwsLCwsLCwsLCwsLCwsLCwsLCwsLCwsLCwsLCwsLCwsLP/AABEIAPoAygMBIgACEQEDEQH/xAAcAAACAgMBAQAAAAAAAAAAAAAABQQGAgMHAQj/xABFEAACAQIEAwUFBQMLAwUBAAABAhEAAwQSITEFQVEGImFxgRMykaGxI0JSwdEUM+EHFRZTYnJzgpKi8KOy0kOTwtPxNP/EABoBAAIDAQEAAAAAAAAAAAAAAAADAQIEBQb/xAAxEQACAgEDAQYFAwQDAAAAAAAAAQIRAxIhMVEEQWFxkbETIjKBwaHR8BQzQpIFI+H/2gAMAwEAAhEDEQA/AO40UUUAFFFFAFY7e8Te1ZVLTlLlxhBG4C95iPWB6mpvZbjgxVqTpcTu3F8eRH9k/qOVVLtDf/aMcQNVtD2Y893PnJj/ACiogvXMFiPaoJGzryZdyPA6aHl5EzgedrK33cHcXYoy7PHH/nz693pX3OpUVHwGNS9bW5bYMjCQR8CD0IMgjkQakVvTs4jTTphRRWrFYlbaM7kBVBJJ6CgErdIrfbjjhsoLNo/a3QdRuibE9ZOw9Typp2Y4r+04dLh9/wB1xEQ66NHgdx4EVQrIfF3rl9ge9sD91R7o+G/iTUvslxL9mxRsv+7vkASRCuJynX8Wi+eWsMM7eW3w9jtZexRXZ9Efrju/yvt+PE6PRRRW44gUUUUAFacXiUtozuwVVEknYVnduBQWYgKBJJMAAbya5p2j40+MYhCVw67D8ZGzNzidh5E67JzZVjXia+ydllnl0iuX/O86Vh7wdVdTKsAwPUESPlWykHYXF+0wdud7c2zr+AwJ6d3KfUU/pkJaopiM2P4eSUOjYUUUVYWFFFFABRRRQAUUUUAFQOO8SGGsXLxE5BoOpJCqJ5SxA9an1G4hgUvW2tXFzI248jIIPIggEHqKiV065L43FTWvi9/LvOf9j8MC+Z2EsSzE8yxkk+JJPxp12psWm1DCeYFQeI9kHsIz2sQSojuuokAkA94EAxvsK1W+zZJte2xDlbh+4oWN4EsWmfIVztMox0OJ3JTxZMnxlk26U/2M/wCTzGut65YEtajPP4GmPg3TwPjV/qFwrhVrDrltIFnUncsdpYnUmptbcMHCFM5XbM0c2VziqXv4hVF/lD4gxe3hRKqQLjnUZtSqr4gQSR/dq9Ur45wGzigPaAhlnK6mGWd45RoNCOVGaEpQaiHY8sMWZTmtvbxFXZfC2lQkssxG4qsdqMIAxKNqDII5EagimN3szcS6yJiDlVc3eTXyJBgnTeBXvC+yRxALXb7QGIyooBMR94zp6VjcZSSgonVxzx45vM8lp+D/AGLb2e4gb+GtXSILLqPEEq0eEg0xrRgcIlpFt2xlRRAHz+tb66EbSVnDyOLm3Hi9vIK8Jr2sLtsMpU7EEH10qSiOe9o+PNjHNmz+4B1Yb3CP/h9fKpZ4J7PDzG9LrnCb2AaSntLI2dYOmwDLuD6R9KZ3+11u7byEDp8PCuZdtvJyehlFqMV2dXDqvz4mr+TrFlb1+wToQLqjxEK8emSr7XL+y12eIWzbE6MGjkpU6npqFrqFauySvHXQwf8AKQ05k+qT/H4CiiitJzQooooAKKKKACiiigAooooAhcZSbFwD8J/Wklx/s8O++V1+Rqy3rYZSp2IIPrVUGuEHVW/L+FZ83P2NvZnca8fdMt1FeK0gEbHWva0GIKKKjY/H27K5rjhQdBO7Hoo3Y+AoAX3v/wCl/wDDH51s7Ofu2/xG/KoGCx4vXrrBSoC5YaJ0EyQNpnbymDoKbxuxnuEMxygyFJ7oMzOU6T41lU0nfmbJr/r/ANToz8bw4JBv2pEyM6mI32O/hUe52nwoEm6IHPK8dN8sVSuBj2gf2uVlRlVGgDWJIgac1+NLuN2yL8XQch/dx7vr/aqVnblVGbTtZ0mx2jwrkBbySdpMfWpmGx9q4Yt3EcxMKwJiYmAdp51ym5dVQSRoPGpXD+GEZjfVVstqLbatmMQR+E+Hyqfj0raI0l+7QPIt2+bODHgP4xS9OF2b2JbPatsFXUlRqdhJjU771G4Ra+1AzMy2xIzMTHMiTr0qRwnjltHuLcJWXnPplGg96DK89SANtaopKcrfBtTeLHs969//ABD7BcOtWp9lbRJ3yqBPmRvUqvFM6jUV7WpJLgwyk5O2FFFFSQFFFFABRRRQAUUUUAFFFFABVWtLNm8vR2+pH51aar1tO/iF8SfjB/Ok5Vx9zT2d0n9vcc8OebVs9VX6VIqBwO5msIegK/6SV/KseOcXTDW8zasdEUbs3QeHU8qZF/KmJyKpteJq49x23hl70FzsmYDTaWJ2Weep6A1UExCYhmvvc9oyDkCAoOsKDsNB5xrSrFObrm7eOdyeeyjcBRyUTAHqZJJrPgTd3ECNSRHlBisuaepMmOzLH2WVc10oxYNmYzyJG3kIFVjjmJC3mzAgHY8vKrF2L2ueR+lLOIXVzsjiVJ56/KqXSRqn9HoL7BKWVGoLku3rt8gPhUjGW/2i1Ew66jwP6GtGKu5m022FYWbpUyKpvz3mfwMMFgyxz3hlVDop0zEcz4fWpdu6XuAnaZjyrXfxRbTYVjhffXzobb3YRXci48MaLVy4eYj/AJ6CqhdvSxJ6yCNx0g1bcccmFCzGbn8qqScPsggs7HqM2/nHKrOlSY/PxS6+2w14Dx58MQp71mfd07vLudNdYOm+1dBw99XUMhlTqD/zY+Fc9/me06/Zsyg9DmH+6aY8Fx5wzrbLTaYhSCdVY6Bx4EwCNtc2mstxZ1elmVxLrRRRWsoFFFFABRRRQAUUUUAFFFFABSMLGKuj8Sg/7QPyp5STFiMWp5MgHwJn6ilZe7zH4OZLwJHADFojozfWfzqh9rMW2Idb6glEYqgiTkO7DSVzEAkeCztTvi2PNrD3kWM1257PWfdZe+VjZgoME6TG+1Q+CYcqhkR0HSs88umKROSN5GVwriHjLZIHItoPnFSOFYa8txi6hQy6wwOoiNj0mpmPx1zOQe6BsIqG+KY86W5NqqRSiy9lEg3R0zfStNvs5cxFxnDKiTEmSdN4XTw586y7GNPtddYM+cA/QirJ2b/dt/iN+VNxRTpPxNGR1jf2F2G7E2QBne455mQo9Ao0HrU3+iuF/q29Lt0fIPTqitShFdxjtiX+iuF/q2/926fkXpTxLsxaslHR7gOYAKSGBmecSNp3q4Un4o5a/at6QO+foPlNUyRWngbg+teG/oV7tffgKnQAfnVbsWszACuiYHCJeF4uoYOchHgP4nfyqh8aw9zDXDYGhPeFzTVDoIHXkfH0rPLG2tSL5Zb10Ntri9iwcozsZhyASF+O/pNauL2DmJJzqw0J2IPLyioiYZRbyxod/GvcHjMkWruts6Kx3XoD4fSluC5iKvqdH7KcQN7DqWkuncYnmViD6gg+tOKo3YZvZ4m7bM9+3m30+zaDp1PtR/pq81uxy1RTKNUwoooq5AUUUUAFFFFABRRRQAUj41pfst4EfMGnlJO0qx7JuYfL/qBJ/wC2l5fpH9m/uJefsVvtIUS8zvsgbL/mykx1JyLVduPcusHLZWTW2F+7PXqdBNWjtbgFuuA0iRII5GNPPekDcPvIMwHtRt3dG88vP0JrJspPqWzJ2vJEgYxcQAr9y6vwb+7+m9QrtkqYI9eVZ8N4d7clnDC0mwMqWb6gCpWLxSGR73/OtUls6RRDzsgv2aEc7TMY6m5cJHpt6U/7Ofu2/wARvyqs9jMROe2fuI0eIZmb4hmYeWWrN2d/dt/iN+VacXK+42f9v0/I1ooorSZApE9yb15+SDKPQR9SaeExVcSTZn7154/1H+NJyvg09nXL8l/PQc8Jt5bSA7xJ/wAxzfnVY7f8Pzmy1sILveXMdykTHlmI9fOrbdurbQsxCqokkmAAOprm3GeNNcvtft217q5ELTmKgzqOUkk6+GgM1OR6YUhLeqTbIVvAYltCqWwNy5+kTWNzgEmGv5l5wB8tTU3GXReGZHkgAtbO6+lLqx65eRakWvshdBxMKCQLL69Ia1Anx1/01dqqP8n+CIW5eJMOQigjSLZaSDuZZiP8tW6tmGNQRSXIUUUU0qFFFFABRRRQAUUUUAFJ+1C/ZKfw3FP1H504pd2gtlsO8cgD8DJ+lUyK4MbgdZI+ZWe1vuI3UD9KQ4bG3ZAViZ0jSrD2h1wyN0Uz6Ug4YwTNcbZB/wDtYZ8j8q4/nDY24hi7aqEu3ArMOU+ug5TSN7Vv7t+2fUD860C8XdrrbvsN8q8hXuJKgTpH/OVChWwjUS8Nbe2y3LbAkdDoQdweoI/I8qvHZLEB7THY5ySp3WY3+B151R8BhvZWfaNo9wTH/aIHhFL14pfTFWzau+zZpUwinOMrMFIO+oB3038DfFKpeBLfy11Ot47H27K5rjhRrE7mBJyqNWMcgCahf0jw8wWcaxJs3gPVikDfmao6cTa64uXczMrZRp3mC+9CgCFzExprAPPTO5iCFaQYJ3BkLvMkbETV5dolfyrYhY7Vl94jiVNhmUghlhSDIObQQR50j4hxK3h2tBz7q5so3OhjwA8TAqrNiLgf2SG4ttvtMyd5ZGhBU7PoCI3gyJ1pfZPtJNy4r3Cdc2Yb6ydCDrPPw0iAPIpbloy0x0+f7DXiHGTjGyvdVNfs7YkoG5S0d87jkNdBNRGwgBh750+6tuP9xJ+lRMXh7pUtkBC6qysp1G0AGflUy/d9oiXRzUT58/nIpcpPm/YojUmHth1fPcJUzqFj5AGKzwmEa7cW3b1LGAegnViOgBn5c6OH4N71wW7YlufRR1Y8h9eU10TgPA0wy6d643vPEE9AByXwq2PG5u3wDdE7AYRbVtLae6ihRO+nU9akUUVtFhRRRQAUUUUAFFFFABRRRQAVox9vNauL1Rh8Qa314w0qGrRKdOyp3IbC2yRInUdRzpBxLhpt+1w4aOhOs22PdPLWFIPiDT7DKf2Vgd1MeomfpTLtBwUYq0hWBcQSh5d4CVP9kwPgDyrIoal47GztG3qygJwhSe9fOXmFyg+hM1Lt8Eww1e4z+bAR6LFL3QqSGBVgYIO4PQ15Sm5dTPSGfG+JsLi2rdu2xIUhnnLDHKNARpMaz10rZYX2Vkt+NzJAjx18STMeEUkx90i9hnyyo0M7aSVn/NlptisWzZWaBIkACAs7x48pqHC0kXgm2zPD4kILhPvNIWdxAUiekl/lUfhmM9mx6EQfy+dQMbeVBmnXLr1994+tV6zxMh9SOpE6x5U9Q2GqVF0RWB7sEaHKJlcwB0BPQ+NGOtrdYExJAJI0ZSw1jodZg6dRUTODlYc0Q/7RHyipNrGsCIJkHfnBOonp4HSlyx72iFBNEJXKsYOqkgkeHh4iD5EU64Nwe7iQNAlqZ9pA72uuQTqd9Yjz2qX2a4WuIvveulXVDlC9WklSyiARkYaHQkzGlXqm48Ke8jPJ06InDOHW7CZLYgbk82PMseZqXRRWoWFFFFABRRRQAUUUUAFFFFABRRRQAUUUUAVnCr3cQk7M31NO+EmbNr+4o+Ag0pw6RiMQnmf9ShvzpjwJ5sgdCw+ZrPi59fc2do3jfk/VCntX2dN77W1HtAIZds4G0Hk48d9AY0IonxBGhBBBBG4IOoI6Guw1Xe0fZkXz7S2Ql2IMjuuBMTGx194T4gwInLi1brkyqRSUxA9mUImZBHKDv9TWzhYDrkY7zlMEd9ffEeIhh5zUfFYd7bFLilWHI/UHYjxFY2LkHKTAYiG/Aw2PkdvOKypUx0ZU7I92wGuMrCYVevMv+lVdbTriD3cpe97NFYGXWZYifugRqN9KvVlxnzMNZMjx51Cx2Hz4lL4XWz7oJ0bPIuDzyxB6mnKQ2UL3QWRpERy9F7o9IApjcRUtyNbhEgDlyWfEmAJ5noK132zNIGugjqa03LoY6sMqsTM++207+6ASAPXpVWyJy0KkarPtbZQrcIKe6wVQR11iSJJMNIPOatXB+2pLi1fSTlJzp4dbf6E+VVlsSg3YfGvezaZ795wNAAAeW+3yqVNxTZm5Op4PGW7q57bq6nmpnzB6EdDqK31ynCveR/aW86tO4G/KCIgjwNW7hXauYXEWzbP9YAcn+YHVPmPEcnQzRlyQ4stFFeKwIkGQdiK9pxUKKKKACiiigAooooAKKKKACiiluJ49hk969b3jRp110056GgCHc0xjD8Sr+n5VL4D7jDo7flSg8VtXsUrWmzAAK2hGszzAnflXlzjP7K9wezL5mnQxHLoenyrNGSUr8WbZq8f2X6bFroql/wBM7zvFrDIV6tdM+oCEfOsL/be4Ha2LK5l3OYkcvAGm/Fh1MdMbcTwaXb7o4BHsx5g6wQeR8apmP4W9tWeCbUlc3TlDRtuNdvLQVZ+BcRe/cd3VVOXLCzEDz86VYnj2IsEpaW0UzEtnRmJnpFxRy51nelvfxNc18l+CFeCvLK5mVX2m4DkbkplfdaIBBiTqPBscIxOb2qgwdAoiZEb6+MzSK3aa6Xa3kMGWtKhQp4IpZpHQSB9BrwttTG5SYKy2URyNv3RHSKUxSk62J2MPtGZLbq90jKXQfZ2lPva83I0ETvXlrgNldbrFjzlso9AOVZYjGxovxqCzEmSST41GqXdsQ93bHKcOwZMBEJPif1rHHYy1hBktIM76hRMdJJ9NqicJtgvJ+6Jpa903b7XT7oML5DQfr61MVb3exD24Go4tiSPdtL6MY/3Vj/OOIjX2TeJDA/IxWtW6V7NTS6FbZP4P2hu4cwUzW5JKqdBOsoDqpn7sx5b10DBYtLqLctsGRtiPgfIggiPCuYEVK4DxQ4S6W1Nt4zrqdvvKo+8J5bjyEPx5K2ZDR0yisbVwMAykEEAgjYg6gisq0lQooooAKKKr3aPtCLMojBSPecwcpOoCr965EGOQIJ6GJSUVbBDDivG7OH/eN3jqEXVj6ch4mBVYv9r7lxgqAWVMjMYZxvlInuA7cmHnvVc/biSzImYkybl0yzHrlG3l6aVl/OVz7yW7g6CVPpvWWeWb42LpIw7SO7Yi3nZ2DKD3iYzAtqBsDr90DlQtjypo12xi1CvIZdcpMMOUjkRSt+HQZw1zN1Rzr/lNL1Xs+Sa6DHgnduDxpj2ixTW8TbAjLccK0jrzHQ/rSDhN8i7lYFXB1U/lT/tYn2mHbfvIflRWzs1rfEvJ+9meJxCW9CcuboOfWqfdwVzDEso9pbP3hHzjaKY8Su5n8hH51qw+JKSBqDuDzqkG4ozNWP8AsRfDhmHQ/Sk/F7uW45nTenfY22i5/ZiAQSR0PP02qv8AFsJ7XEOpJCKAxjnJOk8tqZtSfduPn/b/ANTPgWZVuXoE3coUeAMT8/lTnjOBVcOt0SLoB1GzAcnHMdDuPKRSnBd+4oAhV2H0p/2kxATIp5AVW+WTjilDfx/Rfuys4HHJeEEAMN1J19DzXxFF/D5dRtS/jHDwhFy2YEyI3U+H9nwqRg+KZ1KuALgG3Ijqvhrt1qtd6EEvA/e65TSjhouMoW3bJ/tHQfGmeGvZZ6kQPPlUprrsO6Mq9T0/IUKWmyrVkNOE4kkS1tB1Ekj5a1vu8ExCjMl1XP4SI+BrE46zH/q3D4TB8pIEVvscXce7YAHi+vqIgVa59CKQrGMuA5TZfP0g61KscNuOQ2IhLe+WYJ8D0HzqfZ444abqKLfMqSSvieorTxe67N3vdHuxsQeYPOhyfSgSRZux3FFzHDj3QC1v3usuNeQLaeE9KtlclwGJ9ldt3dO4waToANVfU7dxmE+PrXWga1YZXGuhWS3CiiinFRX2h4ibNrun7RzlTw5s3kok66TA51y/HX1Z5nuJoCfvMTLtHUsT561ae2Tm7ddFMZEFuSTALw1zT+7k19NIpHhMHYs96TceNJiB5Dl5nWsmXItT8C6TI9mxdfW3aZh1JC/DMRNb14TeI7xSyOrEE+gBj51OwWNnNcuNlRBsNv4mk2JzYpvaXCQuyL0H6mlRbfgS9iYLGEtlSLwa4NQxcx6lRA8qjcQxiK2ZGRuoRtQeoJhY8JmgcPt/hHwrXjFCLy6ARU0m+8izfheKWbjqZAuDqIMbGZ1+NWzj7AWrbnYLv5Cqzw6ybeFUlYZyY667H4Ca03uHqqE3CLaneCQx8O7BPlVdk3E0Qy1FJrr+qNT4gEk5l18RWPtV/EvxFQ72DRv3K3APxO5M+Smfma28J4ULqO7u6hfw5ddJPvKfCrONKxN7lw7FkHP6/SlHF78OyyAJk1p4H7a1IsuYO+ZbZif8o6VA4/YGaWus10gDKoSB4nu6eVRs6Q6WRaa8v0LB2UtZ7kjUSB+dae1mNX2xk/XypXwjG38Ov2ZWdT3lBOviKww9j9rLM9x1caEDJHPUArO/KpapB8WOnSun5tmjEYpSpA15bUruNEE6Qw389R6iRTO7wgAwzPoeoE/ACs+I8Ot2Siog9o33nOcgebTz69KmLV0hLMbdxnbMAcg2JGh8f0+dMmuq6i2wIUwJBMiPrUaxfupzFwfhbT4HlUqxjLVw5biCy3LUQfWBVWnyFkXF4NrABBNy11A1Xzjl41uwt0MsgyKb8Ow1xGGoa2Z1BkDypZf4Hetu7WQhQmQswdeQGgEedCkns+SGqMjWrDiC1qTDDMgnYqJIHgR9KjjHFTluqbZ8Qfzrdhr0Xbbbgkr8RAqWnRCNRWdOtdU4HczYaw3W1bPxUGuWwdYEkSY6xr+VW/shxtlCYfEQICrbf0ACN1PRue2+rMwSSdMmSLjRRRWsWcnxuN9o7spBVndgRsZYwR4RFRq238ALEW1nKkoJ3hCVE+MAVqrnPljTLimmHTo1zX0B/St9uIEdKj8QUHDieVwH8jWq/jfZjr0FWirWxVknE4gIJJ9Kj2sBdxUELltyO83Mc4HPSf1rLB8IDRexBgHUJrPhPP0+lWPB8TDZu7AUSPIeHpUSnp+nklRvkWY/jsMbVhASndzNsI00HOPHpzqAuCls1xi7HXU/QdKi8HOYu53Yz8dfzplcugCSas1p2RF2eXkABgV72Wtl7F1eeb6gfpUGy12+5W0BA3J2A6mrLwHhX7OhBbMzEFjy02j41Wb0xp8kx3ZHxuIt4W3BMuQcqxufHoKS4HCaZmPebU/nWq8+bFXDcBBzQAfDQb+AFM6mtKrqRdmv2PjS3EO1i6Li7HcdeoIpuaUcZviMnP6VaG7ohlmxeALXEYaqYk+Wv0pJxi4HxgUahAAT47n6xVl4NaZLFtXPeCjflOoHoIFVfjGEbD3zcAJtvrPQncefTwpeL6mi8uCblisb1lWHeE0WboYAjnWdSVNfZtsmIuW12KSASdxEfU162NuZs2YzO0mPhWPAROJusOSgfEif+2tJNRP6vQtHgY/zlmEXED+YH0IqL/NircV7bRbBzFT4D7vryrRW/DqYOsLHeY7ADU61HHBPJhdt9wjnc7o11yjVz9F82FY4FZe4ss1sLDKxzanYCdtKkXsAt0hnL6CFUEQq/D3jpOp2jlrvweFW2pVZgmTOvID8qNSUaCnZb+ynHvbg23P2iCQfxqIGbaJBMEDqOulhrlntjZupdX7rZok67hh6qT6weVdQs3QyhhswBHkdRW3DPVEXJUyl9pOHBbzT7lw50jk0Q6zzOmb1bpSPF4DKJWSOddK4jglvIUaeRBG6kbEeNVLH8Nu2ZzjOmv2iA6DeXTdI66jSdNqRmxST1RLRkuGVe+ubD3BExBHx/ga94RaFsC7cEsw7oPIfqevjTW3aWc6Ea9Nj5eNR8VhHZp0jlrSFPai1d5DxN8u0n0HSpnBm7zDmR9N/rUW5g3H3T6a1rs3CrA9KHutgFODuezzhtx9dRW3BYN8S51CqNzyHkOZqdd4NmvFp+zPekdTuPjrU65iVRMloBRtp+vM+NOlkX+PPsUUX3hZyYdCltizEyW005cvLajh2NKPqZDaGag0Upq+S5K7T4J2ZbqLJUQwA101B8ai4bGhhpuNxU7AY7LoxJXrzH8KgcXwJz+2s6g6kDkeZjmDVou/lZVrvPcRjQo1+FZdmsLndrzrIHuztPUdYqDg8A19izd1Z/wCAfrTrE4rKPZ2xlUCNP1qZOlpXJCV7mzGYg3rgtghdwJJ1I15Ak7aQDyrdauk5rF4d4QCCQdwGEwfegg0twNzLdRpI3UlSFMMIIzEd0TlM+HLem3G8GXi6kZk7vd0QrGYCzzuPmyieZzARtSns6GFcuWmwz5W1tt7rcvXx8K3XL3dLTI3qfavC4MlwZh/aGmmnxqMnA1DasTbmQn5E8xTdaf1clK6Gzh6G3hy2WHfUnnBOnyqOqkmAJNML+Hd20BC+Onyqbw3BSctpS7cyOX95tl8t/Ol229uWWqiFYwIHeuEeXL1/Sm13gN65ZNwDLl7yWoIZomZEd1tiq9d45P8AhPAQhFy6Q7jYD3E/uzqW/tHxgLMU7rTj7P3zKOXQ5EmMCd5j3T+mkVpuY69c/dW2A/FA+p0+Fb7+HRr9xycym7cNtdxDXGIaddCCCB0jbameakScYviy27K8xxKDvqzKNeR+mtaf5+xC91C2UaL3zsNBz6VZbt/KJNVvE3O+2XDgjMYMjUToaZjyX3ehDjR2+iiitosV4/gNm6wYqUcGS1s5S2hAzxo4E6BpilF7s5eX3HS4OWYFD6kSCdzIA8udWuilyxRlyiVJoot7C3rYJuWLgAMSoFyekLbLNHmo8YqDi1tj95C67t3T5EmPhXSK8IpT7LHuZbWznBw4ZYVjHhrWgcLHNj8K6DieD4e5OexaaeqL8ZjfxrU3AMOf/T+DOPoap/TS7mTrRSBw9OhPrWX83p0PxNP8Z2KR2lMVi7QiMqNaI8/tLTtPrUheyqgaX7x/vey/+uqvs+TqTrRVLnDVOxI+dGHwjJzBBq4js2n9Zd/6f/hXv9G7f47n/T/8Kj4GQNSKhdtOdAQB86wt8NXmSflVuudmV5Xbg6/u/l9nUO/2KDNm/bMWo/Cpw8H42SfgaF2eYa0Ixg0gjKCDprqdRrrWy1fLNrLXlgSywqDWCDopnwM9YgxbbXZ6wsd1iRzLuSfPWDWjiHZu0bZFm2lt9wyjKW1khmGpB/Q8qt/SyrkjWinG8AWdfdAYuST32zEkqI0Op1GjaDlTLhmEuX5NtBlBgs7Aa8xlEsOR1A3FV3il7Lma59mtlSCjQNVOpaNMw5eHnVZ4J2nxaWMRjrbm2PaoLdtpKMBCEMsw2h1Igyuh0qsMaf1Et9DsWF7MDe85fUHIoyroZg6ksDsQTBHKDFPrNlUAVVCqNgoAA8gK5hg/5RsWMMt+5asPIBIUXE3MaEu/hWOH/lAxl60zothdwFyOSCNTDG5B0Ond3rVFwitijtnU3YAEkgAaknYdZqodqe0atbazYaSwKtcDFQoI1yMO8Wg+8u3WRFUDh3G719gl641xt1LHmOq+6DHMAc6ncZt5Ml1QAZhgNjzEj0j1qk8rvSgSVWbbWEuaFWt+AKtWdvHsri3dUKT7rAyDrA8qm2XzKrDZgCPUSKW9pl+yDTGVvrpWWPzS0sY9laJGLJdgiCWJAAHNjoB/HlXSMJwu2ltEKIcqhZyjWBFV3sbwBlIxF4FTl7iEDTNEs06q0SANIBad9LhWzDj0rcXJ2FFFFOKhRRRQAUUUUAFFFFABRRRQAUUUUAFFFFABRRRQBUu3vYe3xG2NSlxWDSDAePu3IBkdDBI5dK5T2u4diw1vBjDtasrAQlYRiJAi4JUgCTl97nFfQdY3EDAhgCDuCJHwqrinuTZwvj+Nt2sKuHQmcqrr+FdyfOPmak9mWFnCFngElnAO8QAo165fmKz/AJUsDat5zbtohlNUVVOrtOoHOlOOuE21knWJ1rPLHS0lr7zDs/8Av7fhJPllIqydorw9ko/Ewj0/jHxqncFuH9qAkwQZE6fCu/cHwdtVlURT1CgH4gVd49U1LoVTqNFF4dwfFXURVtlRlAzXJQaLzBGb0C8/Wrdwfsyloqzn2jKO7IhVPMhfxTOp2EbakvqKvHFGO4OTYUUUUw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data:image/jpeg;base64,/9j/4AAQSkZJRgABAQAAAQABAAD/2wCEAAkGBxQTEhUUExQVFhUWGBoYGBgXFxcdHBodGRwcGBYgGBgcHSggGholHBcYITEhJSksLi4uGx8zODMsNygtLisBCgoKDg0OGxAQGywkHyQ3LTY1LCwsLCwsLCwsLCwsLCwsLCwsLCwsLCwsLCwsLCwsLCwsLCwsLCwsLCwsLCwsLP/AABEIAPoAygMBIgACEQEDEQH/xAAcAAACAgMBAQAAAAAAAAAAAAAABQQGAgMHAQj/xABFEAACAQIEAwUFBQMLAwUBAAABAhEAAwQSITEFQVEGImFxgRMykaGxI0JSwdEUM+EHFRZTYnJzgpKi8KOy0kOTwtPxNP/EABoBAAIDAQEAAAAAAAAAAAAAAAADAQIEBQb/xAAxEQACAgEDAQYFAwQDAAAAAAAAAQIRAxIhMVEEQWFxkbETIjKBwaHR8BQzQpIFI+H/2gAMAwEAAhEDEQA/AO40UUUAFFFFAFY7e8Te1ZVLTlLlxhBG4C95iPWB6mpvZbjgxVqTpcTu3F8eRH9k/qOVVLtDf/aMcQNVtD2Y893PnJj/ACiogvXMFiPaoJGzryZdyPA6aHl5EzgedrK33cHcXYoy7PHH/nz693pX3OpUVHwGNS9bW5bYMjCQR8CD0IMgjkQakVvTs4jTTphRRWrFYlbaM7kBVBJJ6CgErdIrfbjjhsoLNo/a3QdRuibE9ZOw9Typp2Y4r+04dLh9/wB1xEQ66NHgdx4EVQrIfF3rl9ge9sD91R7o+G/iTUvslxL9mxRsv+7vkASRCuJynX8Wi+eWsMM7eW3w9jtZexRXZ9Efrju/yvt+PE6PRRRW44gUUUUAFacXiUtozuwVVEknYVnduBQWYgKBJJMAAbya5p2j40+MYhCVw67D8ZGzNzidh5E67JzZVjXia+ydllnl0iuX/O86Vh7wdVdTKsAwPUESPlWykHYXF+0wdud7c2zr+AwJ6d3KfUU/pkJaopiM2P4eSUOjYUUUVYWFFFFABRRRQAUUUUAFQOO8SGGsXLxE5BoOpJCqJ5SxA9an1G4hgUvW2tXFzI248jIIPIggEHqKiV065L43FTWvi9/LvOf9j8MC+Z2EsSzE8yxkk+JJPxp12psWm1DCeYFQeI9kHsIz2sQSojuuokAkA94EAxvsK1W+zZJte2xDlbh+4oWN4EsWmfIVztMox0OJ3JTxZMnxlk26U/2M/wCTzGut65YEtajPP4GmPg3TwPjV/qFwrhVrDrltIFnUncsdpYnUmptbcMHCFM5XbM0c2VziqXv4hVF/lD4gxe3hRKqQLjnUZtSqr4gQSR/dq9Ur45wGzigPaAhlnK6mGWd45RoNCOVGaEpQaiHY8sMWZTmtvbxFXZfC2lQkssxG4qsdqMIAxKNqDII5EagimN3szcS6yJiDlVc3eTXyJBgnTeBXvC+yRxALXb7QGIyooBMR94zp6VjcZSSgonVxzx45vM8lp+D/AGLb2e4gb+GtXSILLqPEEq0eEg0xrRgcIlpFt2xlRRAHz+tb66EbSVnDyOLm3Hi9vIK8Jr2sLtsMpU7EEH10qSiOe9o+PNjHNmz+4B1Yb3CP/h9fKpZ4J7PDzG9LrnCb2AaSntLI2dYOmwDLuD6R9KZ3+11u7byEDp8PCuZdtvJyehlFqMV2dXDqvz4mr+TrFlb1+wToQLqjxEK8emSr7XL+y12eIWzbE6MGjkpU6npqFrqFauySvHXQwf8AKQ05k+qT/H4CiiitJzQooooAKKKKACiiigAooooAhcZSbFwD8J/Wklx/s8O++V1+Rqy3rYZSp2IIPrVUGuEHVW/L+FZ83P2NvZnca8fdMt1FeK0gEbHWva0GIKKKjY/H27K5rjhQdBO7Hoo3Y+AoAX3v/wCl/wDDH51s7Ofu2/xG/KoGCx4vXrrBSoC5YaJ0EyQNpnbymDoKbxuxnuEMxygyFJ7oMzOU6T41lU0nfmbJr/r/ANToz8bw4JBv2pEyM6mI32O/hUe52nwoEm6IHPK8dN8sVSuBj2gf2uVlRlVGgDWJIgac1+NLuN2yL8XQch/dx7vr/aqVnblVGbTtZ0mx2jwrkBbySdpMfWpmGx9q4Yt3EcxMKwJiYmAdp51ym5dVQSRoPGpXD+GEZjfVVstqLbatmMQR+E+Hyqfj0raI0l+7QPIt2+bODHgP4xS9OF2b2JbPatsFXUlRqdhJjU771G4Ra+1AzMy2xIzMTHMiTr0qRwnjltHuLcJWXnPplGg96DK89SANtaopKcrfBtTeLHs969//ABD7BcOtWp9lbRJ3yqBPmRvUqvFM6jUV7WpJLgwyk5O2FFFFSQFFFFABRRRQAUUUUAFFFFABVWtLNm8vR2+pH51aar1tO/iF8SfjB/Ok5Vx9zT2d0n9vcc8OebVs9VX6VIqBwO5msIegK/6SV/KseOcXTDW8zasdEUbs3QeHU8qZF/KmJyKpteJq49x23hl70FzsmYDTaWJ2Weep6A1UExCYhmvvc9oyDkCAoOsKDsNB5xrSrFObrm7eOdyeeyjcBRyUTAHqZJJrPgTd3ECNSRHlBisuaepMmOzLH2WVc10oxYNmYzyJG3kIFVjjmJC3mzAgHY8vKrF2L2ueR+lLOIXVzsjiVJ56/KqXSRqn9HoL7BKWVGoLku3rt8gPhUjGW/2i1Ew66jwP6GtGKu5m022FYWbpUyKpvz3mfwMMFgyxz3hlVDop0zEcz4fWpdu6XuAnaZjyrXfxRbTYVjhffXzobb3YRXci48MaLVy4eYj/AJ6CqhdvSxJ6yCNx0g1bcccmFCzGbn8qqScPsggs7HqM2/nHKrOlSY/PxS6+2w14Dx58MQp71mfd07vLudNdYOm+1dBw99XUMhlTqD/zY+Fc9/me06/Zsyg9DmH+6aY8Fx5wzrbLTaYhSCdVY6Bx4EwCNtc2mstxZ1elmVxLrRRRWsoFFFFABRRRQAUUUUAFFFFABSMLGKuj8Sg/7QPyp5STFiMWp5MgHwJn6ilZe7zH4OZLwJHADFojozfWfzqh9rMW2Idb6glEYqgiTkO7DSVzEAkeCztTvi2PNrD3kWM1257PWfdZe+VjZgoME6TG+1Q+CYcqhkR0HSs88umKROSN5GVwriHjLZIHItoPnFSOFYa8txi6hQy6wwOoiNj0mpmPx1zOQe6BsIqG+KY86W5NqqRSiy9lEg3R0zfStNvs5cxFxnDKiTEmSdN4XTw586y7GNPtddYM+cA/QirJ2b/dt/iN+VNxRTpPxNGR1jf2F2G7E2QBne455mQo9Ao0HrU3+iuF/q29Lt0fIPTqitShFdxjtiX+iuF/q2/926fkXpTxLsxaslHR7gOYAKSGBmecSNp3q4Un4o5a/at6QO+foPlNUyRWngbg+teG/oV7tffgKnQAfnVbsWszACuiYHCJeF4uoYOchHgP4nfyqh8aw9zDXDYGhPeFzTVDoIHXkfH0rPLG2tSL5Zb10Ntri9iwcozsZhyASF+O/pNauL2DmJJzqw0J2IPLyioiYZRbyxod/GvcHjMkWruts6Kx3XoD4fSluC5iKvqdH7KcQN7DqWkuncYnmViD6gg+tOKo3YZvZ4m7bM9+3m30+zaDp1PtR/pq81uxy1RTKNUwoooq5AUUUUAFFFFABRRRQAUj41pfst4EfMGnlJO0qx7JuYfL/qBJ/wC2l5fpH9m/uJefsVvtIUS8zvsgbL/mykx1JyLVduPcusHLZWTW2F+7PXqdBNWjtbgFuuA0iRII5GNPPekDcPvIMwHtRt3dG88vP0JrJspPqWzJ2vJEgYxcQAr9y6vwb+7+m9QrtkqYI9eVZ8N4d7clnDC0mwMqWb6gCpWLxSGR73/OtUls6RRDzsgv2aEc7TMY6m5cJHpt6U/7Ofu2/wARvyqs9jMROe2fuI0eIZmb4hmYeWWrN2d/dt/iN+VacXK+42f9v0/I1ooorSZApE9yb15+SDKPQR9SaeExVcSTZn7154/1H+NJyvg09nXL8l/PQc8Jt5bSA7xJ/wAxzfnVY7f8Pzmy1sILveXMdykTHlmI9fOrbdurbQsxCqokkmAAOprm3GeNNcvtft217q5ELTmKgzqOUkk6+GgM1OR6YUhLeqTbIVvAYltCqWwNy5+kTWNzgEmGv5l5wB8tTU3GXReGZHkgAtbO6+lLqx65eRakWvshdBxMKCQLL69Ia1Anx1/01dqqP8n+CIW5eJMOQigjSLZaSDuZZiP8tW6tmGNQRSXIUUUU0qFFFFABRRRQAUUUUAFJ+1C/ZKfw3FP1H504pd2gtlsO8cgD8DJ+lUyK4MbgdZI+ZWe1vuI3UD9KQ4bG3ZAViZ0jSrD2h1wyN0Uz6Ug4YwTNcbZB/wDtYZ8j8q4/nDY24hi7aqEu3ArMOU+ug5TSN7Vv7t+2fUD860C8XdrrbvsN8q8hXuJKgTpH/OVChWwjUS8Nbe2y3LbAkdDoQdweoI/I8qvHZLEB7THY5ySp3WY3+B151R8BhvZWfaNo9wTH/aIHhFL14pfTFWzau+zZpUwinOMrMFIO+oB3038DfFKpeBLfy11Ot47H27K5rjhRrE7mBJyqNWMcgCahf0jw8wWcaxJs3gPVikDfmao6cTa64uXczMrZRp3mC+9CgCFzExprAPPTO5iCFaQYJ3BkLvMkbETV5dolfyrYhY7Vl94jiVNhmUghlhSDIObQQR50j4hxK3h2tBz7q5so3OhjwA8TAqrNiLgf2SG4ttvtMyd5ZGhBU7PoCI3gyJ1pfZPtJNy4r3Cdc2Yb6ydCDrPPw0iAPIpbloy0x0+f7DXiHGTjGyvdVNfs7YkoG5S0d87jkNdBNRGwgBh750+6tuP9xJ+lRMXh7pUtkBC6qysp1G0AGflUy/d9oiXRzUT58/nIpcpPm/YojUmHth1fPcJUzqFj5AGKzwmEa7cW3b1LGAegnViOgBn5c6OH4N71wW7YlufRR1Y8h9eU10TgPA0wy6d643vPEE9AByXwq2PG5u3wDdE7AYRbVtLae6ihRO+nU9akUUVtFhRRRQAUUUUAFFFFABRRRQAVox9vNauL1Rh8Qa314w0qGrRKdOyp3IbC2yRInUdRzpBxLhpt+1w4aOhOs22PdPLWFIPiDT7DKf2Vgd1MeomfpTLtBwUYq0hWBcQSh5d4CVP9kwPgDyrIoal47GztG3qygJwhSe9fOXmFyg+hM1Lt8Eww1e4z+bAR6LFL3QqSGBVgYIO4PQ15Sm5dTPSGfG+JsLi2rdu2xIUhnnLDHKNARpMaz10rZYX2Vkt+NzJAjx18STMeEUkx90i9hnyyo0M7aSVn/NlptisWzZWaBIkACAs7x48pqHC0kXgm2zPD4kILhPvNIWdxAUiekl/lUfhmM9mx6EQfy+dQMbeVBmnXLr1994+tV6zxMh9SOpE6x5U9Q2GqVF0RWB7sEaHKJlcwB0BPQ+NGOtrdYExJAJI0ZSw1jodZg6dRUTODlYc0Q/7RHyipNrGsCIJkHfnBOonp4HSlyx72iFBNEJXKsYOqkgkeHh4iD5EU64Nwe7iQNAlqZ9pA72uuQTqd9Yjz2qX2a4WuIvveulXVDlC9WklSyiARkYaHQkzGlXqm48Ke8jPJ06InDOHW7CZLYgbk82PMseZqXRRWoWFFFFABRRRQAUUUUAFFFFABRRRQAUUUUAVnCr3cQk7M31NO+EmbNr+4o+Ag0pw6RiMQnmf9ShvzpjwJ5sgdCw+ZrPi59fc2do3jfk/VCntX2dN77W1HtAIZds4G0Hk48d9AY0IonxBGhBBBBG4IOoI6Guw1Xe0fZkXz7S2Ql2IMjuuBMTGx194T4gwInLi1brkyqRSUxA9mUImZBHKDv9TWzhYDrkY7zlMEd9ffEeIhh5zUfFYd7bFLilWHI/UHYjxFY2LkHKTAYiG/Aw2PkdvOKypUx0ZU7I92wGuMrCYVevMv+lVdbTriD3cpe97NFYGXWZYifugRqN9KvVlxnzMNZMjx51Cx2Hz4lL4XWz7oJ0bPIuDzyxB6mnKQ2UL3QWRpERy9F7o9IApjcRUtyNbhEgDlyWfEmAJ5noK132zNIGugjqa03LoY6sMqsTM++207+6ASAPXpVWyJy0KkarPtbZQrcIKe6wVQR11iSJJMNIPOatXB+2pLi1fSTlJzp4dbf6E+VVlsSg3YfGvezaZ795wNAAAeW+3yqVNxTZm5Op4PGW7q57bq6nmpnzB6EdDqK31ynCveR/aW86tO4G/KCIgjwNW7hXauYXEWzbP9YAcn+YHVPmPEcnQzRlyQ4stFFeKwIkGQdiK9pxUKKKKACiiigAooooAKKKKACiiluJ49hk969b3jRp110056GgCHc0xjD8Sr+n5VL4D7jDo7flSg8VtXsUrWmzAAK2hGszzAnflXlzjP7K9wezL5mnQxHLoenyrNGSUr8WbZq8f2X6bFroql/wBM7zvFrDIV6tdM+oCEfOsL/be4Ha2LK5l3OYkcvAGm/Fh1MdMbcTwaXb7o4BHsx5g6wQeR8apmP4W9tWeCbUlc3TlDRtuNdvLQVZ+BcRe/cd3VVOXLCzEDz86VYnj2IsEpaW0UzEtnRmJnpFxRy51nelvfxNc18l+CFeCvLK5mVX2m4DkbkplfdaIBBiTqPBscIxOb2qgwdAoiZEb6+MzSK3aa6Xa3kMGWtKhQp4IpZpHQSB9BrwttTG5SYKy2URyNv3RHSKUxSk62J2MPtGZLbq90jKXQfZ2lPva83I0ETvXlrgNldbrFjzlso9AOVZYjGxovxqCzEmSST41GqXdsQ93bHKcOwZMBEJPif1rHHYy1hBktIM76hRMdJJ9NqicJtgvJ+6Jpa903b7XT7oML5DQfr61MVb3exD24Go4tiSPdtL6MY/3Vj/OOIjX2TeJDA/IxWtW6V7NTS6FbZP4P2hu4cwUzW5JKqdBOsoDqpn7sx5b10DBYtLqLctsGRtiPgfIggiPCuYEVK4DxQ4S6W1Nt4zrqdvvKo+8J5bjyEPx5K2ZDR0yisbVwMAykEEAgjYg6gisq0lQooooAKKKr3aPtCLMojBSPecwcpOoCr965EGOQIJ6GJSUVbBDDivG7OH/eN3jqEXVj6ch4mBVYv9r7lxgqAWVMjMYZxvlInuA7cmHnvVc/biSzImYkybl0yzHrlG3l6aVl/OVz7yW7g6CVPpvWWeWb42LpIw7SO7Yi3nZ2DKD3iYzAtqBsDr90DlQtjypo12xi1CvIZdcpMMOUjkRSt+HQZw1zN1Rzr/lNL1Xs+Sa6DHgnduDxpj2ixTW8TbAjLccK0jrzHQ/rSDhN8i7lYFXB1U/lT/tYn2mHbfvIflRWzs1rfEvJ+9meJxCW9CcuboOfWqfdwVzDEso9pbP3hHzjaKY8Su5n8hH51qw+JKSBqDuDzqkG4ozNWP8AsRfDhmHQ/Sk/F7uW45nTenfY22i5/ZiAQSR0PP02qv8AFsJ7XEOpJCKAxjnJOk8tqZtSfduPn/b/ANTPgWZVuXoE3coUeAMT8/lTnjOBVcOt0SLoB1GzAcnHMdDuPKRSnBd+4oAhV2H0p/2kxATIp5AVW+WTjilDfx/Rfuys4HHJeEEAMN1J19DzXxFF/D5dRtS/jHDwhFy2YEyI3U+H9nwqRg+KZ1KuALgG3Ijqvhrt1qtd6EEvA/e65TSjhouMoW3bJ/tHQfGmeGvZZ6kQPPlUprrsO6Mq9T0/IUKWmyrVkNOE4kkS1tB1Ekj5a1vu8ExCjMl1XP4SI+BrE46zH/q3D4TB8pIEVvscXce7YAHi+vqIgVa59CKQrGMuA5TZfP0g61KscNuOQ2IhLe+WYJ8D0HzqfZ444abqKLfMqSSvieorTxe67N3vdHuxsQeYPOhyfSgSRZux3FFzHDj3QC1v3usuNeQLaeE9KtlclwGJ9ldt3dO4waToANVfU7dxmE+PrXWga1YZXGuhWS3CiiinFRX2h4ibNrun7RzlTw5s3kok66TA51y/HX1Z5nuJoCfvMTLtHUsT561ae2Tm7ddFMZEFuSTALw1zT+7k19NIpHhMHYs96TceNJiB5Dl5nWsmXItT8C6TI9mxdfW3aZh1JC/DMRNb14TeI7xSyOrEE+gBj51OwWNnNcuNlRBsNv4mk2JzYpvaXCQuyL0H6mlRbfgS9iYLGEtlSLwa4NQxcx6lRA8qjcQxiK2ZGRuoRtQeoJhY8JmgcPt/hHwrXjFCLy6ARU0m+8izfheKWbjqZAuDqIMbGZ1+NWzj7AWrbnYLv5Cqzw6ybeFUlYZyY667H4Ca03uHqqE3CLaneCQx8O7BPlVdk3E0Qy1FJrr+qNT4gEk5l18RWPtV/EvxFQ72DRv3K3APxO5M+Smfma28J4ULqO7u6hfw5ddJPvKfCrONKxN7lw7FkHP6/SlHF78OyyAJk1p4H7a1IsuYO+ZbZif8o6VA4/YGaWus10gDKoSB4nu6eVRs6Q6WRaa8v0LB2UtZ7kjUSB+dae1mNX2xk/XypXwjG38Ov2ZWdT3lBOviKww9j9rLM9x1caEDJHPUArO/KpapB8WOnSun5tmjEYpSpA15bUruNEE6Qw389R6iRTO7wgAwzPoeoE/ACs+I8Ot2Siog9o33nOcgebTz69KmLV0hLMbdxnbMAcg2JGh8f0+dMmuq6i2wIUwJBMiPrUaxfupzFwfhbT4HlUqxjLVw5biCy3LUQfWBVWnyFkXF4NrABBNy11A1Xzjl41uwt0MsgyKb8Ow1xGGoa2Z1BkDypZf4Hetu7WQhQmQswdeQGgEedCkns+SGqMjWrDiC1qTDDMgnYqJIHgR9KjjHFTluqbZ8Qfzrdhr0Xbbbgkr8RAqWnRCNRWdOtdU4HczYaw3W1bPxUGuWwdYEkSY6xr+VW/shxtlCYfEQICrbf0ACN1PRue2+rMwSSdMmSLjRRRWsWcnxuN9o7spBVndgRsZYwR4RFRq238ALEW1nKkoJ3hCVE+MAVqrnPljTLimmHTo1zX0B/St9uIEdKj8QUHDieVwH8jWq/jfZjr0FWirWxVknE4gIJJ9Kj2sBdxUELltyO83Mc4HPSf1rLB8IDRexBgHUJrPhPP0+lWPB8TDZu7AUSPIeHpUSnp+nklRvkWY/jsMbVhASndzNsI00HOPHpzqAuCls1xi7HXU/QdKi8HOYu53Yz8dfzplcugCSas1p2RF2eXkABgV72Wtl7F1eeb6gfpUGy12+5W0BA3J2A6mrLwHhX7OhBbMzEFjy02j41Wb0xp8kx3ZHxuIt4W3BMuQcqxufHoKS4HCaZmPebU/nWq8+bFXDcBBzQAfDQb+AFM6mtKrqRdmv2PjS3EO1i6Li7HcdeoIpuaUcZviMnP6VaG7ohlmxeALXEYaqYk+Wv0pJxi4HxgUahAAT47n6xVl4NaZLFtXPeCjflOoHoIFVfjGEbD3zcAJtvrPQncefTwpeL6mi8uCblisb1lWHeE0WboYAjnWdSVNfZtsmIuW12KSASdxEfU162NuZs2YzO0mPhWPAROJusOSgfEif+2tJNRP6vQtHgY/zlmEXED+YH0IqL/NircV7bRbBzFT4D7vryrRW/DqYOsLHeY7ADU61HHBPJhdt9wjnc7o11yjVz9F82FY4FZe4ss1sLDKxzanYCdtKkXsAt0hnL6CFUEQq/D3jpOp2jlrvweFW2pVZgmTOvID8qNSUaCnZb+ynHvbg23P2iCQfxqIGbaJBMEDqOulhrlntjZupdX7rZok67hh6qT6weVdQs3QyhhswBHkdRW3DPVEXJUyl9pOHBbzT7lw50jk0Q6zzOmb1bpSPF4DKJWSOddK4jglvIUaeRBG6kbEeNVLH8Nu2ZzjOmv2iA6DeXTdI66jSdNqRmxST1RLRkuGVe+ubD3BExBHx/ga94RaFsC7cEsw7oPIfqevjTW3aWc6Ea9Nj5eNR8VhHZp0jlrSFPai1d5DxN8u0n0HSpnBm7zDmR9N/rUW5g3H3T6a1rs3CrA9KHutgFODuezzhtx9dRW3BYN8S51CqNzyHkOZqdd4NmvFp+zPekdTuPjrU65iVRMloBRtp+vM+NOlkX+PPsUUX3hZyYdCltizEyW005cvLajh2NKPqZDaGag0Upq+S5K7T4J2ZbqLJUQwA101B8ai4bGhhpuNxU7AY7LoxJXrzH8KgcXwJz+2s6g6kDkeZjmDVou/lZVrvPcRjQo1+FZdmsLndrzrIHuztPUdYqDg8A19izd1Z/wCAfrTrE4rKPZ2xlUCNP1qZOlpXJCV7mzGYg3rgtghdwJJ1I15Ak7aQDyrdauk5rF4d4QCCQdwGEwfegg0twNzLdRpI3UlSFMMIIzEd0TlM+HLem3G8GXi6kZk7vd0QrGYCzzuPmyieZzARtSns6GFcuWmwz5W1tt7rcvXx8K3XL3dLTI3qfavC4MlwZh/aGmmnxqMnA1DasTbmQn5E8xTdaf1clK6Gzh6G3hy2WHfUnnBOnyqOqkmAJNML+Hd20BC+Onyqbw3BSctpS7cyOX95tl8t/Ol229uWWqiFYwIHeuEeXL1/Sm13gN65ZNwDLl7yWoIZomZEd1tiq9d45P8AhPAQhFy6Q7jYD3E/uzqW/tHxgLMU7rTj7P3zKOXQ5EmMCd5j3T+mkVpuY69c/dW2A/FA+p0+Fb7+HRr9xycym7cNtdxDXGIaddCCCB0jbameakScYviy27K8xxKDvqzKNeR+mtaf5+xC91C2UaL3zsNBz6VZbt/KJNVvE3O+2XDgjMYMjUToaZjyX3ehDjR2+iiitosV4/gNm6wYqUcGS1s5S2hAzxo4E6BpilF7s5eX3HS4OWYFD6kSCdzIA8udWuilyxRlyiVJoot7C3rYJuWLgAMSoFyekLbLNHmo8YqDi1tj95C67t3T5EmPhXSK8IpT7LHuZbWznBw4ZYVjHhrWgcLHNj8K6DieD4e5OexaaeqL8ZjfxrU3AMOf/T+DOPoap/TS7mTrRSBw9OhPrWX83p0PxNP8Z2KR2lMVi7QiMqNaI8/tLTtPrUheyqgaX7x/vey/+uqvs+TqTrRVLnDVOxI+dGHwjJzBBq4js2n9Zd/6f/hXv9G7f47n/T/8Kj4GQNSKhdtOdAQB86wt8NXmSflVuudmV5Xbg6/u/l9nUO/2KDNm/bMWo/Cpw8H42SfgaF2eYa0Ixg0gjKCDprqdRrrWy1fLNrLXlgSywqDWCDopnwM9YgxbbXZ6wsd1iRzLuSfPWDWjiHZu0bZFm2lt9wyjKW1khmGpB/Q8qt/SyrkjWinG8AWdfdAYuST32zEkqI0Op1GjaDlTLhmEuX5NtBlBgs7Aa8xlEsOR1A3FV3il7Lma59mtlSCjQNVOpaNMw5eHnVZ4J2nxaWMRjrbm2PaoLdtpKMBCEMsw2h1Igyuh0qsMaf1Et9DsWF7MDe85fUHIoyroZg6ksDsQTBHKDFPrNlUAVVCqNgoAA8gK5hg/5RsWMMt+5asPIBIUXE3MaEu/hWOH/lAxl60zothdwFyOSCNTDG5B0Ond3rVFwitijtnU3YAEkgAaknYdZqodqe0atbazYaSwKtcDFQoI1yMO8Wg+8u3WRFUDh3G719gl641xt1LHmOq+6DHMAc6ncZt5Ml1QAZhgNjzEj0j1qk8rvSgSVWbbWEuaFWt+AKtWdvHsri3dUKT7rAyDrA8qm2XzKrDZgCPUSKW9pl+yDTGVvrpWWPzS0sY9laJGLJdgiCWJAAHNjoB/HlXSMJwu2ltEKIcqhZyjWBFV3sbwBlIxF4FTl7iEDTNEs06q0SANIBad9LhWzDj0rcXJ2FFFFOKhRRRQAUUUUAFFFFABRRRQAUUUUAFFFFABRRRQBUu3vYe3xG2NSlxWDSDAePu3IBkdDBI5dK5T2u4diw1vBjDtasrAQlYRiJAi4JUgCTl97nFfQdY3EDAhgCDuCJHwqrinuTZwvj+Nt2sKuHQmcqrr+FdyfOPmak9mWFnCFngElnAO8QAo165fmKz/AJUsDat5zbtohlNUVVOrtOoHOlOOuE21knWJ1rPLHS0lr7zDs/8Av7fhJPllIqydorw9ko/Ewj0/jHxqncFuH9qAkwQZE6fCu/cHwdtVlURT1CgH4gVd49U1LoVTqNFF4dwfFXURVtlRlAzXJQaLzBGb0C8/Wrdwfsyloqzn2jKO7IhVPMhfxTOp2EbakvqKvHFGO4OTYUUUUw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QTEhUUExQVFhUWGBoYGBgXFxcdHBodGRwcGBYgGBgcHSggGholHBcYITEhJSksLi4uGx8zODMsNygtLisBCgoKDg0OGxAQGywkHyQ3LTY1LCwsLCwsLCwsLCwsLCwsLCwsLCwsLCwsLCwsLCwsLCwsLCwsLCwsLCwsLCwsLP/AABEIAPoAygMBIgACEQEDEQH/xAAcAAACAgMBAQAAAAAAAAAAAAAABQQGAgMHAQj/xABFEAACAQIEAwUFBQMLAwUBAAABAhEAAwQSITEFQVEGImFxgRMykaGxI0JSwdEUM+EHFRZTYnJzgpKi8KOy0kOTwtPxNP/EABoBAAIDAQEAAAAAAAAAAAAAAAADAQIEBQb/xAAxEQACAgEDAQYFAwQDAAAAAAAAAQIRAxIhMVEEQWFxkbETIjKBwaHR8BQzQpIFI+H/2gAMAwEAAhEDEQA/AO40UUUAFFFFAFY7e8Te1ZVLTlLlxhBG4C95iPWB6mpvZbjgxVqTpcTu3F8eRH9k/qOVVLtDf/aMcQNVtD2Y893PnJj/ACiogvXMFiPaoJGzryZdyPA6aHl5EzgedrK33cHcXYoy7PHH/nz693pX3OpUVHwGNS9bW5bYMjCQR8CD0IMgjkQakVvTs4jTTphRRWrFYlbaM7kBVBJJ6CgErdIrfbjjhsoLNo/a3QdRuibE9ZOw9Typp2Y4r+04dLh9/wB1xEQ66NHgdx4EVQrIfF3rl9ge9sD91R7o+G/iTUvslxL9mxRsv+7vkASRCuJynX8Wi+eWsMM7eW3w9jtZexRXZ9Efrju/yvt+PE6PRRRW44gUUUUAFacXiUtozuwVVEknYVnduBQWYgKBJJMAAbya5p2j40+MYhCVw67D8ZGzNzidh5E67JzZVjXia+ydllnl0iuX/O86Vh7wdVdTKsAwPUESPlWykHYXF+0wdud7c2zr+AwJ6d3KfUU/pkJaopiM2P4eSUOjYUUUVYWFFFFABRRRQAUUUUAFQOO8SGGsXLxE5BoOpJCqJ5SxA9an1G4hgUvW2tXFzI248jIIPIggEHqKiV065L43FTWvi9/LvOf9j8MC+Z2EsSzE8yxkk+JJPxp12psWm1DCeYFQeI9kHsIz2sQSojuuokAkA94EAxvsK1W+zZJte2xDlbh+4oWN4EsWmfIVztMox0OJ3JTxZMnxlk26U/2M/wCTzGut65YEtajPP4GmPg3TwPjV/qFwrhVrDrltIFnUncsdpYnUmptbcMHCFM5XbM0c2VziqXv4hVF/lD4gxe3hRKqQLjnUZtSqr4gQSR/dq9Ur45wGzigPaAhlnK6mGWd45RoNCOVGaEpQaiHY8sMWZTmtvbxFXZfC2lQkssxG4qsdqMIAxKNqDII5EagimN3szcS6yJiDlVc3eTXyJBgnTeBXvC+yRxALXb7QGIyooBMR94zp6VjcZSSgonVxzx45vM8lp+D/AGLb2e4gb+GtXSILLqPEEq0eEg0xrRgcIlpFt2xlRRAHz+tb66EbSVnDyOLm3Hi9vIK8Jr2sLtsMpU7EEH10qSiOe9o+PNjHNmz+4B1Yb3CP/h9fKpZ4J7PDzG9LrnCb2AaSntLI2dYOmwDLuD6R9KZ3+11u7byEDp8PCuZdtvJyehlFqMV2dXDqvz4mr+TrFlb1+wToQLqjxEK8emSr7XL+y12eIWzbE6MGjkpU6npqFrqFauySvHXQwf8AKQ05k+qT/H4CiiitJzQooooAKKKKACiiigAooooAhcZSbFwD8J/Wklx/s8O++V1+Rqy3rYZSp2IIPrVUGuEHVW/L+FZ83P2NvZnca8fdMt1FeK0gEbHWva0GIKKKjY/H27K5rjhQdBO7Hoo3Y+AoAX3v/wCl/wDDH51s7Ofu2/xG/KoGCx4vXrrBSoC5YaJ0EyQNpnbymDoKbxuxnuEMxygyFJ7oMzOU6T41lU0nfmbJr/r/ANToz8bw4JBv2pEyM6mI32O/hUe52nwoEm6IHPK8dN8sVSuBj2gf2uVlRlVGgDWJIgac1+NLuN2yL8XQch/dx7vr/aqVnblVGbTtZ0mx2jwrkBbySdpMfWpmGx9q4Yt3EcxMKwJiYmAdp51ym5dVQSRoPGpXD+GEZjfVVstqLbatmMQR+E+Hyqfj0raI0l+7QPIt2+bODHgP4xS9OF2b2JbPatsFXUlRqdhJjU771G4Ra+1AzMy2xIzMTHMiTr0qRwnjltHuLcJWXnPplGg96DK89SANtaopKcrfBtTeLHs969//ABD7BcOtWp9lbRJ3yqBPmRvUqvFM6jUV7WpJLgwyk5O2FFFFSQFFFFABRRRQAUUUUAFFFFABVWtLNm8vR2+pH51aar1tO/iF8SfjB/Ok5Vx9zT2d0n9vcc8OebVs9VX6VIqBwO5msIegK/6SV/KseOcXTDW8zasdEUbs3QeHU8qZF/KmJyKpteJq49x23hl70FzsmYDTaWJ2Weep6A1UExCYhmvvc9oyDkCAoOsKDsNB5xrSrFObrm7eOdyeeyjcBRyUTAHqZJJrPgTd3ECNSRHlBisuaepMmOzLH2WVc10oxYNmYzyJG3kIFVjjmJC3mzAgHY8vKrF2L2ueR+lLOIXVzsjiVJ56/KqXSRqn9HoL7BKWVGoLku3rt8gPhUjGW/2i1Ew66jwP6GtGKu5m022FYWbpUyKpvz3mfwMMFgyxz3hlVDop0zEcz4fWpdu6XuAnaZjyrXfxRbTYVjhffXzobb3YRXci48MaLVy4eYj/AJ6CqhdvSxJ6yCNx0g1bcccmFCzGbn8qqScPsggs7HqM2/nHKrOlSY/PxS6+2w14Dx58MQp71mfd07vLudNdYOm+1dBw99XUMhlTqD/zY+Fc9/me06/Zsyg9DmH+6aY8Fx5wzrbLTaYhSCdVY6Bx4EwCNtc2mstxZ1elmVxLrRRRWsoFFFFABRRRQAUUUUAFFFFABSMLGKuj8Sg/7QPyp5STFiMWp5MgHwJn6ilZe7zH4OZLwJHADFojozfWfzqh9rMW2Idb6glEYqgiTkO7DSVzEAkeCztTvi2PNrD3kWM1257PWfdZe+VjZgoME6TG+1Q+CYcqhkR0HSs88umKROSN5GVwriHjLZIHItoPnFSOFYa8txi6hQy6wwOoiNj0mpmPx1zOQe6BsIqG+KY86W5NqqRSiy9lEg3R0zfStNvs5cxFxnDKiTEmSdN4XTw586y7GNPtddYM+cA/QirJ2b/dt/iN+VNxRTpPxNGR1jf2F2G7E2QBne455mQo9Ao0HrU3+iuF/q29Lt0fIPTqitShFdxjtiX+iuF/q2/926fkXpTxLsxaslHR7gOYAKSGBmecSNp3q4Un4o5a/at6QO+foPlNUyRWngbg+teG/oV7tffgKnQAfnVbsWszACuiYHCJeF4uoYOchHgP4nfyqh8aw9zDXDYGhPeFzTVDoIHXkfH0rPLG2tSL5Zb10Ntri9iwcozsZhyASF+O/pNauL2DmJJzqw0J2IPLyioiYZRbyxod/GvcHjMkWruts6Kx3XoD4fSluC5iKvqdH7KcQN7DqWkuncYnmViD6gg+tOKo3YZvZ4m7bM9+3m30+zaDp1PtR/pq81uxy1RTKNUwoooq5AUUUUAFFFFABRRRQAUj41pfst4EfMGnlJO0qx7JuYfL/qBJ/wC2l5fpH9m/uJefsVvtIUS8zvsgbL/mykx1JyLVduPcusHLZWTW2F+7PXqdBNWjtbgFuuA0iRII5GNPPekDcPvIMwHtRt3dG88vP0JrJspPqWzJ2vJEgYxcQAr9y6vwb+7+m9QrtkqYI9eVZ8N4d7clnDC0mwMqWb6gCpWLxSGR73/OtUls6RRDzsgv2aEc7TMY6m5cJHpt6U/7Ofu2/wARvyqs9jMROe2fuI0eIZmb4hmYeWWrN2d/dt/iN+VacXK+42f9v0/I1ooorSZApE9yb15+SDKPQR9SaeExVcSTZn7154/1H+NJyvg09nXL8l/PQc8Jt5bSA7xJ/wAxzfnVY7f8Pzmy1sILveXMdykTHlmI9fOrbdurbQsxCqokkmAAOprm3GeNNcvtft217q5ELTmKgzqOUkk6+GgM1OR6YUhLeqTbIVvAYltCqWwNy5+kTWNzgEmGv5l5wB8tTU3GXReGZHkgAtbO6+lLqx65eRakWvshdBxMKCQLL69Ia1Anx1/01dqqP8n+CIW5eJMOQigjSLZaSDuZZiP8tW6tmGNQRSXIUUUU0qFFFFABRRRQAUUUUAFJ+1C/ZKfw3FP1H504pd2gtlsO8cgD8DJ+lUyK4MbgdZI+ZWe1vuI3UD9KQ4bG3ZAViZ0jSrD2h1wyN0Uz6Ug4YwTNcbZB/wDtYZ8j8q4/nDY24hi7aqEu3ArMOU+ug5TSN7Vv7t+2fUD860C8XdrrbvsN8q8hXuJKgTpH/OVChWwjUS8Nbe2y3LbAkdDoQdweoI/I8qvHZLEB7THY5ySp3WY3+B151R8BhvZWfaNo9wTH/aIHhFL14pfTFWzau+zZpUwinOMrMFIO+oB3038DfFKpeBLfy11Ot47H27K5rjhRrE7mBJyqNWMcgCahf0jw8wWcaxJs3gPVikDfmao6cTa64uXczMrZRp3mC+9CgCFzExprAPPTO5iCFaQYJ3BkLvMkbETV5dolfyrYhY7Vl94jiVNhmUghlhSDIObQQR50j4hxK3h2tBz7q5so3OhjwA8TAqrNiLgf2SG4ttvtMyd5ZGhBU7PoCI3gyJ1pfZPtJNy4r3Cdc2Yb6ydCDrPPw0iAPIpbloy0x0+f7DXiHGTjGyvdVNfs7YkoG5S0d87jkNdBNRGwgBh750+6tuP9xJ+lRMXh7pUtkBC6qysp1G0AGflUy/d9oiXRzUT58/nIpcpPm/YojUmHth1fPcJUzqFj5AGKzwmEa7cW3b1LGAegnViOgBn5c6OH4N71wW7YlufRR1Y8h9eU10TgPA0wy6d643vPEE9AByXwq2PG5u3wDdE7AYRbVtLae6ihRO+nU9akUUVtFhRRRQAUUUUAFFFFABRRRQAVox9vNauL1Rh8Qa314w0qGrRKdOyp3IbC2yRInUdRzpBxLhpt+1w4aOhOs22PdPLWFIPiDT7DKf2Vgd1MeomfpTLtBwUYq0hWBcQSh5d4CVP9kwPgDyrIoal47GztG3qygJwhSe9fOXmFyg+hM1Lt8Eww1e4z+bAR6LFL3QqSGBVgYIO4PQ15Sm5dTPSGfG+JsLi2rdu2xIUhnnLDHKNARpMaz10rZYX2Vkt+NzJAjx18STMeEUkx90i9hnyyo0M7aSVn/NlptisWzZWaBIkACAs7x48pqHC0kXgm2zPD4kILhPvNIWdxAUiekl/lUfhmM9mx6EQfy+dQMbeVBmnXLr1994+tV6zxMh9SOpE6x5U9Q2GqVF0RWB7sEaHKJlcwB0BPQ+NGOtrdYExJAJI0ZSw1jodZg6dRUTODlYc0Q/7RHyipNrGsCIJkHfnBOonp4HSlyx72iFBNEJXKsYOqkgkeHh4iD5EU64Nwe7iQNAlqZ9pA72uuQTqd9Yjz2qX2a4WuIvveulXVDlC9WklSyiARkYaHQkzGlXqm48Ke8jPJ06InDOHW7CZLYgbk82PMseZqXRRWoWFFFFABRRRQAUUUUAFFFFABRRRQAUUUUAVnCr3cQk7M31NO+EmbNr+4o+Ag0pw6RiMQnmf9ShvzpjwJ5sgdCw+ZrPi59fc2do3jfk/VCntX2dN77W1HtAIZds4G0Hk48d9AY0IonxBGhBBBBG4IOoI6Guw1Xe0fZkXz7S2Ql2IMjuuBMTGx194T4gwInLi1brkyqRSUxA9mUImZBHKDv9TWzhYDrkY7zlMEd9ffEeIhh5zUfFYd7bFLilWHI/UHYjxFY2LkHKTAYiG/Aw2PkdvOKypUx0ZU7I92wGuMrCYVevMv+lVdbTriD3cpe97NFYGXWZYifugRqN9KvVlxnzMNZMjx51Cx2Hz4lL4XWz7oJ0bPIuDzyxB6mnKQ2UL3QWRpERy9F7o9IApjcRUtyNbhEgDlyWfEmAJ5noK132zNIGugjqa03LoY6sMqsTM++207+6ASAPXpVWyJy0KkarPtbZQrcIKe6wVQR11iSJJMNIPOatXB+2pLi1fSTlJzp4dbf6E+VVlsSg3YfGvezaZ795wNAAAeW+3yqVNxTZm5Op4PGW7q57bq6nmpnzB6EdDqK31ynCveR/aW86tO4G/KCIgjwNW7hXauYXEWzbP9YAcn+YHVPmPEcnQzRlyQ4stFFeKwIkGQdiK9pxUKKKKACiiigAooooAKKKKACiiluJ49hk969b3jRp110056GgCHc0xjD8Sr+n5VL4D7jDo7flSg8VtXsUrWmzAAK2hGszzAnflXlzjP7K9wezL5mnQxHLoenyrNGSUr8WbZq8f2X6bFroql/wBM7zvFrDIV6tdM+oCEfOsL/be4Ha2LK5l3OYkcvAGm/Fh1MdMbcTwaXb7o4BHsx5g6wQeR8apmP4W9tWeCbUlc3TlDRtuNdvLQVZ+BcRe/cd3VVOXLCzEDz86VYnj2IsEpaW0UzEtnRmJnpFxRy51nelvfxNc18l+CFeCvLK5mVX2m4DkbkplfdaIBBiTqPBscIxOb2qgwdAoiZEb6+MzSK3aa6Xa3kMGWtKhQp4IpZpHQSB9BrwttTG5SYKy2URyNv3RHSKUxSk62J2MPtGZLbq90jKXQfZ2lPva83I0ETvXlrgNldbrFjzlso9AOVZYjGxovxqCzEmSST41GqXdsQ93bHKcOwZMBEJPif1rHHYy1hBktIM76hRMdJJ9NqicJtgvJ+6Jpa903b7XT7oML5DQfr61MVb3exD24Go4tiSPdtL6MY/3Vj/OOIjX2TeJDA/IxWtW6V7NTS6FbZP4P2hu4cwUzW5JKqdBOsoDqpn7sx5b10DBYtLqLctsGRtiPgfIggiPCuYEVK4DxQ4S6W1Nt4zrqdvvKo+8J5bjyEPx5K2ZDR0yisbVwMAykEEAgjYg6gisq0lQooooAKKKr3aPtCLMojBSPecwcpOoCr965EGOQIJ6GJSUVbBDDivG7OH/eN3jqEXVj6ch4mBVYv9r7lxgqAWVMjMYZxvlInuA7cmHnvVc/biSzImYkybl0yzHrlG3l6aVl/OVz7yW7g6CVPpvWWeWb42LpIw7SO7Yi3nZ2DKD3iYzAtqBsDr90DlQtjypo12xi1CvIZdcpMMOUjkRSt+HQZw1zN1Rzr/lNL1Xs+Sa6DHgnduDxpj2ixTW8TbAjLccK0jrzHQ/rSDhN8i7lYFXB1U/lT/tYn2mHbfvIflRWzs1rfEvJ+9meJxCW9CcuboOfWqfdwVzDEso9pbP3hHzjaKY8Su5n8hH51qw+JKSBqDuDzqkG4ozNWP8AsRfDhmHQ/Sk/F7uW45nTenfY22i5/ZiAQSR0PP02qv8AFsJ7XEOpJCKAxjnJOk8tqZtSfduPn/b/ANTPgWZVuXoE3coUeAMT8/lTnjOBVcOt0SLoB1GzAcnHMdDuPKRSnBd+4oAhV2H0p/2kxATIp5AVW+WTjilDfx/Rfuys4HHJeEEAMN1J19DzXxFF/D5dRtS/jHDwhFy2YEyI3U+H9nwqRg+KZ1KuALgG3Ijqvhrt1qtd6EEvA/e65TSjhouMoW3bJ/tHQfGmeGvZZ6kQPPlUprrsO6Mq9T0/IUKWmyrVkNOE4kkS1tB1Ekj5a1vu8ExCjMl1XP4SI+BrE46zH/q3D4TB8pIEVvscXce7YAHi+vqIgVa59CKQrGMuA5TZfP0g61KscNuOQ2IhLe+WYJ8D0HzqfZ444abqKLfMqSSvieorTxe67N3vdHuxsQeYPOhyfSgSRZux3FFzHDj3QC1v3usuNeQLaeE9KtlclwGJ9ldt3dO4waToANVfU7dxmE+PrXWga1YZXGuhWS3CiiinFRX2h4ibNrun7RzlTw5s3kok66TA51y/HX1Z5nuJoCfvMTLtHUsT561ae2Tm7ddFMZEFuSTALw1zT+7k19NIpHhMHYs96TceNJiB5Dl5nWsmXItT8C6TI9mxdfW3aZh1JC/DMRNb14TeI7xSyOrEE+gBj51OwWNnNcuNlRBsNv4mk2JzYpvaXCQuyL0H6mlRbfgS9iYLGEtlSLwa4NQxcx6lRA8qjcQxiK2ZGRuoRtQeoJhY8JmgcPt/hHwrXjFCLy6ARU0m+8izfheKWbjqZAuDqIMbGZ1+NWzj7AWrbnYLv5Cqzw6ybeFUlYZyY667H4Ca03uHqqE3CLaneCQx8O7BPlVdk3E0Qy1FJrr+qNT4gEk5l18RWPtV/EvxFQ72DRv3K3APxO5M+Smfma28J4ULqO7u6hfw5ddJPvKfCrONKxN7lw7FkHP6/SlHF78OyyAJk1p4H7a1IsuYO+ZbZif8o6VA4/YGaWus10gDKoSB4nu6eVRs6Q6WRaa8v0LB2UtZ7kjUSB+dae1mNX2xk/XypXwjG38Ov2ZWdT3lBOviKww9j9rLM9x1caEDJHPUArO/KpapB8WOnSun5tmjEYpSpA15bUruNEE6Qw389R6iRTO7wgAwzPoeoE/ACs+I8Ot2Siog9o33nOcgebTz69KmLV0hLMbdxnbMAcg2JGh8f0+dMmuq6i2wIUwJBMiPrUaxfupzFwfhbT4HlUqxjLVw5biCy3LUQfWBVWnyFkXF4NrABBNy11A1Xzjl41uwt0MsgyKb8Ow1xGGoa2Z1BkDypZf4Hetu7WQhQmQswdeQGgEedCkns+SGqMjWrDiC1qTDDMgnYqJIHgR9KjjHFTluqbZ8Qfzrdhr0Xbbbgkr8RAqWnRCNRWdOtdU4HczYaw3W1bPxUGuWwdYEkSY6xr+VW/shxtlCYfEQICrbf0ACN1PRue2+rMwSSdMmSLjRRRWsWcnxuN9o7spBVndgRsZYwR4RFRq238ALEW1nKkoJ3hCVE+MAVqrnPljTLimmHTo1zX0B/St9uIEdKj8QUHDieVwH8jWq/jfZjr0FWirWxVknE4gIJJ9Kj2sBdxUELltyO83Mc4HPSf1rLB8IDRexBgHUJrPhPP0+lWPB8TDZu7AUSPIeHpUSnp+nklRvkWY/jsMbVhASndzNsI00HOPHpzqAuCls1xi7HXU/QdKi8HOYu53Yz8dfzplcugCSas1p2RF2eXkABgV72Wtl7F1eeb6gfpUGy12+5W0BA3J2A6mrLwHhX7OhBbMzEFjy02j41Wb0xp8kx3ZHxuIt4W3BMuQcqxufHoKS4HCaZmPebU/nWq8+bFXDcBBzQAfDQb+AFM6mtKrqRdmv2PjS3EO1i6Li7HcdeoIpuaUcZviMnP6VaG7ohlmxeALXEYaqYk+Wv0pJxi4HxgUahAAT47n6xVl4NaZLFtXPeCjflOoHoIFVfjGEbD3zcAJtvrPQncefTwpeL6mi8uCblisb1lWHeE0WboYAjnWdSVNfZtsmIuW12KSASdxEfU162NuZs2YzO0mPhWPAROJusOSgfEif+2tJNRP6vQtHgY/zlmEXED+YH0IqL/NircV7bRbBzFT4D7vryrRW/DqYOsLHeY7ADU61HHBPJhdt9wjnc7o11yjVz9F82FY4FZe4ss1sLDKxzanYCdtKkXsAt0hnL6CFUEQq/D3jpOp2jlrvweFW2pVZgmTOvID8qNSUaCnZb+ynHvbg23P2iCQfxqIGbaJBMEDqOulhrlntjZupdX7rZok67hh6qT6weVdQs3QyhhswBHkdRW3DPVEXJUyl9pOHBbzT7lw50jk0Q6zzOmb1bpSPF4DKJWSOddK4jglvIUaeRBG6kbEeNVLH8Nu2ZzjOmv2iA6DeXTdI66jSdNqRmxST1RLRkuGVe+ubD3BExBHx/ga94RaFsC7cEsw7oPIfqevjTW3aWc6Ea9Nj5eNR8VhHZp0jlrSFPai1d5DxN8u0n0HSpnBm7zDmR9N/rUW5g3H3T6a1rs3CrA9KHutgFODuezzhtx9dRW3BYN8S51CqNzyHkOZqdd4NmvFp+zPekdTuPjrU65iVRMloBRtp+vM+NOlkX+PPsUUX3hZyYdCltizEyW005cvLajh2NKPqZDaGag0Upq+S5K7T4J2ZbqLJUQwA101B8ai4bGhhpuNxU7AY7LoxJXrzH8KgcXwJz+2s6g6kDkeZjmDVou/lZVrvPcRjQo1+FZdmsLndrzrIHuztPUdYqDg8A19izd1Z/wCAfrTrE4rKPZ2xlUCNP1qZOlpXJCV7mzGYg3rgtghdwJJ1I15Ak7aQDyrdauk5rF4d4QCCQdwGEwfegg0twNzLdRpI3UlSFMMIIzEd0TlM+HLem3G8GXi6kZk7vd0QrGYCzzuPmyieZzARtSns6GFcuWmwz5W1tt7rcvXx8K3XL3dLTI3qfavC4MlwZh/aGmmnxqMnA1DasTbmQn5E8xTdaf1clK6Gzh6G3hy2WHfUnnBOnyqOqkmAJNML+Hd20BC+Onyqbw3BSctpS7cyOX95tl8t/Ol229uWWqiFYwIHeuEeXL1/Sm13gN65ZNwDLl7yWoIZomZEd1tiq9d45P8AhPAQhFy6Q7jYD3E/uzqW/tHxgLMU7rTj7P3zKOXQ5EmMCd5j3T+mkVpuY69c/dW2A/FA+p0+Fb7+HRr9xycym7cNtdxDXGIaddCCCB0jbameakScYviy27K8xxKDvqzKNeR+mtaf5+xC91C2UaL3zsNBz6VZbt/KJNVvE3O+2XDgjMYMjUToaZjyX3ehDjR2+iiitosV4/gNm6wYqUcGS1s5S2hAzxo4E6BpilF7s5eX3HS4OWYFD6kSCdzIA8udWuilyxRlyiVJoot7C3rYJuWLgAMSoFyekLbLNHmo8YqDi1tj95C67t3T5EmPhXSK8IpT7LHuZbWznBw4ZYVjHhrWgcLHNj8K6DieD4e5OexaaeqL8ZjfxrU3AMOf/T+DOPoap/TS7mTrRSBw9OhPrWX83p0PxNP8Z2KR2lMVi7QiMqNaI8/tLTtPrUheyqgaX7x/vey/+uqvs+TqTrRVLnDVOxI+dGHwjJzBBq4js2n9Zd/6f/hXv9G7f47n/T/8Kj4GQNSKhdtOdAQB86wt8NXmSflVuudmV5Xbg6/u/l9nUO/2KDNm/bMWo/Cpw8H42SfgaF2eYa0Ixg0gjKCDprqdRrrWy1fLNrLXlgSywqDWCDopnwM9YgxbbXZ6wsd1iRzLuSfPWDWjiHZu0bZFm2lt9wyjKW1khmGpB/Q8qt/SyrkjWinG8AWdfdAYuST32zEkqI0Op1GjaDlTLhmEuX5NtBlBgs7Aa8xlEsOR1A3FV3il7Lma59mtlSCjQNVOpaNMw5eHnVZ4J2nxaWMRjrbm2PaoLdtpKMBCEMsw2h1Igyuh0qsMaf1Et9DsWF7MDe85fUHIoyroZg6ksDsQTBHKDFPrNlUAVVCqNgoAA8gK5hg/5RsWMMt+5asPIBIUXE3MaEu/hWOH/lAxl60zothdwFyOSCNTDG5B0Ond3rVFwitijtnU3YAEkgAaknYdZqodqe0atbazYaSwKtcDFQoI1yMO8Wg+8u3WRFUDh3G719gl641xt1LHmOq+6DHMAc6ncZt5Ml1QAZhgNjzEj0j1qk8rvSgSVWbbWEuaFWt+AKtWdvHsri3dUKT7rAyDrA8qm2XzKrDZgCPUSKW9pl+yDTGVvrpWWPzS0sY9laJGLJdgiCWJAAHNjoB/HlXSMJwu2ltEKIcqhZyjWBFV3sbwBlIxF4FTl7iEDTNEs06q0SANIBad9LhWzDj0rcXJ2FFFFOKhRRRQAUUUUAFFFFABRRRQAUUUUAFFFFABRRRQBUu3vYe3xG2NSlxWDSDAePu3IBkdDBI5dK5T2u4diw1vBjDtasrAQlYRiJAi4JUgCTl97nFfQdY3EDAhgCDuCJHwqrinuTZwvj+Nt2sKuHQmcqrr+FdyfOPmak9mWFnCFngElnAO8QAo165fmKz/AJUsDat5zbtohlNUVVOrtOoHOlOOuE21knWJ1rPLHS0lr7zDs/8Av7fhJPllIqydorw9ko/Ewj0/jHxqncFuH9qAkwQZE6fCu/cHwdtVlURT1CgH4gVd49U1LoVTqNFF4dwfFXURVtlRlAzXJQaLzBGb0C8/Wrdwfsyloqzn2jKO7IhVPMhfxTOp2EbakvqKvHFGO4OTYUUUUwg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Snakes thermoregulate by basking in the sun, or on warm ston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419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52800" y="3705523"/>
            <a:ext cx="5562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CC"/>
                </a:solidFill>
              </a:rPr>
              <a:t>Smaller excursions—allow wider </a:t>
            </a:r>
            <a:r>
              <a:rPr lang="en-US" sz="2600" dirty="0">
                <a:solidFill>
                  <a:srgbClr val="FFFFCC"/>
                </a:solidFill>
              </a:rPr>
              <a:t>dynamic range from injection to top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CC"/>
                </a:solidFill>
              </a:rPr>
              <a:t>Reduction in cost—1 helical dipole instead </a:t>
            </a:r>
            <a:r>
              <a:rPr lang="en-US" sz="2600" dirty="0" smtClean="0">
                <a:solidFill>
                  <a:srgbClr val="FFFFCC"/>
                </a:solidFill>
              </a:rPr>
              <a:t>of 8, correspondingly reduced cryogenic needs</a:t>
            </a:r>
            <a:endParaRPr lang="en-US" sz="2600" dirty="0">
              <a:solidFill>
                <a:srgbClr val="FFFF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Excursions at 8.9 GeV injection: </a:t>
            </a:r>
            <a:br>
              <a:rPr lang="en-US" dirty="0" smtClean="0"/>
            </a:br>
            <a:r>
              <a:rPr lang="en-US" dirty="0" smtClean="0"/>
              <a:t>1-twist vs. 4-twist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85900"/>
            <a:ext cx="88296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1242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B-field components: 1 twist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749" y="3212068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B-field components: 4 twists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260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Excursions go beyond beam pipe aperture!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5181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Excursions greatly reduced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4495800"/>
            <a:ext cx="3048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27385</TotalTime>
  <Words>1784</Words>
  <Application>Microsoft Office PowerPoint</Application>
  <PresentationFormat>On-screen Show (4:3)</PresentationFormat>
  <Paragraphs>225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Accelerator Studies for Polarized Protons  at the Fermilab Main Injector</vt:lpstr>
      <vt:lpstr>History</vt:lpstr>
      <vt:lpstr>History, cont.</vt:lpstr>
      <vt:lpstr>Proposed modifications for  polarized beam</vt:lpstr>
      <vt:lpstr>Differences compared to RHIC</vt:lpstr>
      <vt:lpstr>Differences compared to RHIC (cont.)</vt:lpstr>
      <vt:lpstr>Novel single-snake design for MI as medium-energy proton synchrotron</vt:lpstr>
      <vt:lpstr>Single snake with  single, 4-twist helical dipole</vt:lpstr>
      <vt:lpstr>Excursions at 8.9 GeV injection:  1-twist vs. 4-twist</vt:lpstr>
      <vt:lpstr>Excursions at 8.9 vs. 120 GeV</vt:lpstr>
      <vt:lpstr>Standalone snake design</vt:lpstr>
      <vt:lpstr>Over the last year: First steps toward comprehensive simulations</vt:lpstr>
      <vt:lpstr>Moving toward comprehensive simulations</vt:lpstr>
      <vt:lpstr>Intrinsic depolarizing resonances in Main Injector</vt:lpstr>
      <vt:lpstr>Moving toward comprehensive simulations (cont.)</vt:lpstr>
      <vt:lpstr>Playing with knobs:  Effect of emittance on final polarization as function of energy</vt:lpstr>
      <vt:lpstr>Work to be done—Next steps</vt:lpstr>
      <vt:lpstr>Other items to study: Polarimetry with a single snake</vt:lpstr>
      <vt:lpstr>Summary</vt:lpstr>
      <vt:lpstr>Extra material</vt:lpstr>
      <vt:lpstr>RHIC intrinsic depolarizing resonances</vt:lpstr>
      <vt:lpstr>Modifications to accelerator chain: Source to LINAC</vt:lpstr>
      <vt:lpstr>Modifications to accelerator chain: Booster to Recycler Ring</vt:lpstr>
      <vt:lpstr>Modifications to accelerator chain: Main Injector to Experimental Hall</vt:lpstr>
      <vt:lpstr>(Crazy?) idea: Control spin direction for experiment via energy tuning??</vt:lpstr>
      <vt:lpstr>RFQ</vt:lpstr>
      <vt:lpstr>Other polarimetry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2217</cp:revision>
  <dcterms:created xsi:type="dcterms:W3CDTF">2006-08-16T00:00:00Z</dcterms:created>
  <dcterms:modified xsi:type="dcterms:W3CDTF">2014-10-07T22:14:00Z</dcterms:modified>
</cp:coreProperties>
</file>