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1258" r:id="rId2"/>
    <p:sldId id="1133" r:id="rId3"/>
    <p:sldId id="1175" r:id="rId4"/>
    <p:sldId id="1296" r:id="rId5"/>
    <p:sldId id="1277" r:id="rId6"/>
    <p:sldId id="1191" r:id="rId7"/>
    <p:sldId id="1190" r:id="rId8"/>
    <p:sldId id="1163" r:id="rId9"/>
    <p:sldId id="1206" r:id="rId10"/>
    <p:sldId id="1249" r:id="rId11"/>
    <p:sldId id="1264" r:id="rId12"/>
    <p:sldId id="1284" r:id="rId13"/>
    <p:sldId id="1285" r:id="rId14"/>
    <p:sldId id="1231" r:id="rId15"/>
    <p:sldId id="1234" r:id="rId16"/>
    <p:sldId id="1287" r:id="rId17"/>
    <p:sldId id="1237" r:id="rId18"/>
    <p:sldId id="1230" r:id="rId19"/>
    <p:sldId id="1292" r:id="rId20"/>
    <p:sldId id="1272" r:id="rId21"/>
    <p:sldId id="1223" r:id="rId22"/>
    <p:sldId id="1262" r:id="rId23"/>
    <p:sldId id="1185" r:id="rId24"/>
    <p:sldId id="1158" r:id="rId25"/>
    <p:sldId id="353" r:id="rId26"/>
    <p:sldId id="1299" r:id="rId27"/>
    <p:sldId id="1300" r:id="rId28"/>
    <p:sldId id="1263" r:id="rId29"/>
    <p:sldId id="1265" r:id="rId30"/>
    <p:sldId id="1286" r:id="rId31"/>
    <p:sldId id="1267" r:id="rId32"/>
    <p:sldId id="1255" r:id="rId33"/>
    <p:sldId id="1209" r:id="rId34"/>
    <p:sldId id="1239" r:id="rId35"/>
    <p:sldId id="1220" r:id="rId36"/>
    <p:sldId id="1294" r:id="rId37"/>
    <p:sldId id="1211" r:id="rId38"/>
    <p:sldId id="1291" r:id="rId39"/>
    <p:sldId id="1301" r:id="rId40"/>
    <p:sldId id="1302" r:id="rId41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99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00FFFF"/>
    <a:srgbClr val="FFFF00"/>
    <a:srgbClr val="F8F8F8"/>
    <a:srgbClr val="00FFCC"/>
    <a:srgbClr val="66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>
        <p:scale>
          <a:sx n="80" d="100"/>
          <a:sy n="8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2" y="-78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e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058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DA240BDF-8803-4EDE-8C8F-CB5E1E0753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95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l" defTabSz="941388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74" tIns="47087" rIns="94174" bIns="47087" numCol="1" anchor="b" anchorCtr="0" compatLnSpc="1">
            <a:prstTxWarp prst="textNoShape">
              <a:avLst/>
            </a:prstTxWarp>
          </a:bodyPr>
          <a:lstStyle>
            <a:lvl1pPr algn="r" defTabSz="941388">
              <a:defRPr sz="1200">
                <a:solidFill>
                  <a:schemeClr val="tx1"/>
                </a:solidFill>
              </a:defRPr>
            </a:lvl1pPr>
          </a:lstStyle>
          <a:p>
            <a:fld id="{240BCBA4-9E5C-46A1-A02A-C15FF80F0D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6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 err="1" smtClean="0"/>
              <a:t>sqrt</a:t>
            </a:r>
            <a:r>
              <a:rPr lang="en-US" dirty="0" smtClean="0"/>
              <a:t>(s) ranges?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BCBA4-9E5C-46A1-A02A-C15FF80F0D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73F1C-0161-4442-B726-7D5A084F188D}" type="slidenum">
              <a:rPr lang="en-US"/>
              <a:pPr/>
              <a:t>8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7C396-6F64-4AE4-BC68-34F23EB7503C}" type="slidenum">
              <a:rPr lang="en-US"/>
              <a:pPr/>
              <a:t>9</a:t>
            </a:fld>
            <a:endParaRPr lang="en-US"/>
          </a:p>
        </p:txBody>
      </p:sp>
      <p:sp>
        <p:nvSpPr>
          <p:cNvPr id="90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3738"/>
            <a:ext cx="4635500" cy="3476625"/>
          </a:xfrm>
          <a:ln/>
        </p:spPr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35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FDB63C-29D2-D94E-B818-A89F9654C1E1}" type="slidenum">
              <a:rPr lang="it-IT"/>
              <a:pPr/>
              <a:t>12</a:t>
            </a:fld>
            <a:endParaRPr lang="it-IT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0FC61-7A92-4C65-8F02-8429D7C6CB4A}" type="slidenum">
              <a:rPr lang="en-US"/>
              <a:pPr/>
              <a:t>25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D8770-4E0E-409E-9418-EE8174396CA6}" type="slidenum">
              <a:rPr lang="en-US"/>
              <a:pPr/>
              <a:t>33</a:t>
            </a:fld>
            <a:endParaRPr lang="en-US"/>
          </a:p>
        </p:txBody>
      </p:sp>
      <p:sp>
        <p:nvSpPr>
          <p:cNvPr id="91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3738"/>
            <a:ext cx="4635500" cy="3476625"/>
          </a:xfrm>
          <a:ln/>
        </p:spPr>
      </p:sp>
      <p:sp>
        <p:nvSpPr>
          <p:cNvPr id="91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353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F1E6A-1711-405B-A69F-D76BB49980E6}" type="slidenum">
              <a:rPr lang="en-US"/>
              <a:pPr/>
              <a:t>35</a:t>
            </a:fld>
            <a:endParaRPr lang="en-US"/>
          </a:p>
        </p:txBody>
      </p:sp>
      <p:sp>
        <p:nvSpPr>
          <p:cNvPr id="107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85800"/>
            <a:ext cx="4673600" cy="3505200"/>
          </a:xfrm>
          <a:ln/>
        </p:spPr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9600"/>
            <a:ext cx="5105400" cy="4191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7C737-E448-4A17-A7EB-CC17293F16BC}" type="slidenum">
              <a:rPr lang="en-US"/>
              <a:pPr/>
              <a:t>37</a:t>
            </a:fld>
            <a:endParaRPr lang="en-US"/>
          </a:p>
        </p:txBody>
      </p:sp>
      <p:sp>
        <p:nvSpPr>
          <p:cNvPr id="109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4750" y="695325"/>
            <a:ext cx="4635500" cy="3476625"/>
          </a:xfrm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3725"/>
            <a:ext cx="5588000" cy="417195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344D0-F1FE-4BEB-AD16-87879286E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8759B-A585-4681-85BB-33C3B4C9D0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1717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3627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2746A-A1C3-4A9B-9216-456081A816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2F42501-B949-4497-900A-85D7539E1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CE729D-4A9E-497C-A7DB-296958F94F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301BA0-7841-47FF-B1CB-F410F54768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228600"/>
            <a:ext cx="86868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400800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05E4C2-DDCC-49BD-ADB3-461273BD2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40386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C5D7BE-ACC1-42F5-BD64-96D468D5F3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10086"/>
            <a:ext cx="3048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A4942-7CEE-491C-9F3A-ADE7BC2C49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2CB32-AB80-4E8D-B434-E5C8B99D3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CAA7B0-FB55-442B-B730-0F02697EC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1BFD7-43E8-4CB4-B0C3-EA2D5ED73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67000" y="6357258"/>
            <a:ext cx="3810000" cy="319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0A51C-0834-4D37-9F6C-E61A03BDE5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310086"/>
            <a:ext cx="3124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159FB-7DEB-45DF-BF94-DE0F74253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8421-50D9-4AEA-9973-92E17469A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4D87B-1888-4748-AE98-A3A05193F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686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810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87DC4EF3-C510-4D91-A9B0-DB231320F72A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291714" name="Picture 2" descr="https://encrypted-tbn0.gstatic.com/images?q=tbn:ANd9GcS02UiivGjgv--e64cWJFfAQ7SASvDnuoq35pg2aISxkwVeEIsX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6" y="6248400"/>
            <a:ext cx="770825" cy="51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9.pd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8.pd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d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9.e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9.pd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emf"/><Relationship Id="rId11" Type="http://schemas.openxmlformats.org/officeDocument/2006/relationships/image" Target="../media/image29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2.png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aerial-BNL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6194"/>
          <a:stretch>
            <a:fillRect/>
          </a:stretch>
        </p:blipFill>
        <p:spPr bwMode="auto">
          <a:xfrm>
            <a:off x="1233268" y="1795398"/>
            <a:ext cx="6767732" cy="460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33268" y="1795398"/>
            <a:ext cx="6767732" cy="4610563"/>
          </a:xfrm>
          <a:prstGeom prst="rect">
            <a:avLst/>
          </a:prstGeom>
          <a:solidFill>
            <a:srgbClr val="333333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sz="3000" dirty="0">
              <a:solidFill>
                <a:srgbClr val="FFFF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7" name="Curved Right Arrow 6"/>
          <p:cNvSpPr/>
          <p:nvPr/>
        </p:nvSpPr>
        <p:spPr>
          <a:xfrm>
            <a:off x="2743200" y="1981200"/>
            <a:ext cx="457200" cy="838200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50975" y="2340114"/>
            <a:ext cx="50366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600" dirty="0" smtClean="0">
                <a:solidFill>
                  <a:srgbClr val="FFFF00"/>
                </a:solidFill>
                <a:latin typeface="Lucida Calligraphy" pitchFamily="66" charset="0"/>
                <a:cs typeface="Arial" pitchFamily="34" charset="0"/>
              </a:rPr>
              <a:t>e</a:t>
            </a:r>
            <a:endParaRPr lang="it-IT" sz="4600" dirty="0">
              <a:solidFill>
                <a:srgbClr val="FFFF00"/>
              </a:solidFill>
              <a:latin typeface="Lucida Calligraphy" pitchFamily="66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1035268"/>
            <a:ext cx="7772400" cy="1844566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Entering the Electronic Age at RHIC: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RHIC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2286000" y="51242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APS Division of Nuclear Physics Fall Meeting</a:t>
            </a:r>
          </a:p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24, 2012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95400"/>
          </a:xfrm>
        </p:spPr>
        <p:txBody>
          <a:bodyPr/>
          <a:lstStyle/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Christine A. Aidala</a:t>
            </a:r>
          </a:p>
          <a:p>
            <a:r>
              <a:rPr lang="en-US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 of Michigan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5030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61514" y="1187367"/>
            <a:ext cx="6930611" cy="491677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46" name="Group 45"/>
          <p:cNvGrpSpPr/>
          <p:nvPr/>
        </p:nvGrpSpPr>
        <p:grpSpPr>
          <a:xfrm>
            <a:off x="4761355" y="1271664"/>
            <a:ext cx="4496944" cy="4900489"/>
            <a:chOff x="4642947" y="1271664"/>
            <a:chExt cx="4601322" cy="4900489"/>
          </a:xfrm>
        </p:grpSpPr>
        <p:sp>
          <p:nvSpPr>
            <p:cNvPr id="31" name="Oval 30"/>
            <p:cNvSpPr/>
            <p:nvPr/>
          </p:nvSpPr>
          <p:spPr>
            <a:xfrm>
              <a:off x="4642947" y="1271664"/>
              <a:ext cx="2019258" cy="138114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4000"/>
              </a:schemeClr>
            </a:solidFill>
            <a:ln>
              <a:solidFill>
                <a:schemeClr val="accent1">
                  <a:shade val="95000"/>
                  <a:satMod val="105000"/>
                  <a:alpha val="77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969" y="1955800"/>
              <a:ext cx="2654300" cy="1625600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>
              <a:off x="6101174" y="1914067"/>
              <a:ext cx="633635" cy="5232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Notched Right Arrow 38"/>
            <p:cNvSpPr/>
            <p:nvPr/>
          </p:nvSpPr>
          <p:spPr>
            <a:xfrm rot="5400000">
              <a:off x="7575901" y="3829087"/>
              <a:ext cx="705568" cy="323057"/>
            </a:xfrm>
            <a:prstGeom prst="notchedRightArrow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801655" y="4233161"/>
              <a:ext cx="234234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New opportunities for DIS with polarized beams</a:t>
              </a:r>
              <a:endParaRPr lang="en-US" b="1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Proton </a:t>
            </a:r>
            <a:r>
              <a:rPr lang="en-US" dirty="0" err="1" smtClean="0"/>
              <a:t>helicity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02098" y="737232"/>
            <a:ext cx="49952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Current data </a:t>
            </a:r>
            <a:r>
              <a:rPr lang="en-US" sz="2600" dirty="0" smtClean="0"/>
              <a:t>vs. </a:t>
            </a:r>
            <a:r>
              <a:rPr lang="en-US" sz="2600" dirty="0" err="1" smtClean="0"/>
              <a:t>eRHIC</a:t>
            </a:r>
            <a:r>
              <a:rPr lang="en-US" sz="2600" dirty="0" smtClean="0"/>
              <a:t> phase space</a:t>
            </a:r>
            <a:endParaRPr lang="en-US" sz="26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1988808" y="5449527"/>
            <a:ext cx="1663207" cy="722673"/>
            <a:chOff x="1760208" y="5274247"/>
            <a:chExt cx="1663207" cy="722673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976963" y="5194651"/>
              <a:ext cx="366856" cy="526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760208" y="5473700"/>
              <a:ext cx="1592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C0000"/>
                  </a:solidFill>
                  <a:cs typeface="Palatino"/>
                </a:rPr>
                <a:t>4.6x10</a:t>
              </a:r>
              <a:r>
                <a:rPr lang="en-US" sz="1400" b="1" baseline="30000" dirty="0" smtClean="0">
                  <a:solidFill>
                    <a:srgbClr val="CC0000"/>
                  </a:solidFill>
                  <a:cs typeface="Palatino"/>
                </a:rPr>
                <a:t>-3</a:t>
              </a:r>
              <a:r>
                <a:rPr lang="en-US" sz="1400" b="1" dirty="0" smtClean="0">
                  <a:solidFill>
                    <a:srgbClr val="CC0000"/>
                  </a:solidFill>
                  <a:cs typeface="Palatino"/>
                </a:rPr>
                <a:t> </a:t>
              </a:r>
            </a:p>
            <a:p>
              <a:pPr algn="ctr"/>
              <a:r>
                <a:rPr lang="en-US" sz="1400" b="1" dirty="0" smtClean="0">
                  <a:solidFill>
                    <a:srgbClr val="CC0000"/>
                  </a:solidFill>
                  <a:cs typeface="Palatino"/>
                </a:rPr>
                <a:t>(COMPASS)</a:t>
              </a:r>
              <a:endParaRPr lang="en-US" sz="1400" b="1" dirty="0">
                <a:solidFill>
                  <a:srgbClr val="CC0000"/>
                </a:solidFill>
                <a:cs typeface="Palatino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881030" y="844767"/>
            <a:ext cx="4455996" cy="4677025"/>
            <a:chOff x="4881030" y="844767"/>
            <a:chExt cx="4455996" cy="4677025"/>
          </a:xfrm>
        </p:grpSpPr>
        <p:sp>
          <p:nvSpPr>
            <p:cNvPr id="18" name="Rounded Rectangle 17"/>
            <p:cNvSpPr/>
            <p:nvPr/>
          </p:nvSpPr>
          <p:spPr>
            <a:xfrm rot="1769531">
              <a:off x="4881030" y="1326569"/>
              <a:ext cx="356513" cy="4195223"/>
            </a:xfrm>
            <a:prstGeom prst="roundRect">
              <a:avLst>
                <a:gd name="adj" fmla="val 50000"/>
              </a:avLst>
            </a:prstGeom>
            <a:solidFill>
              <a:srgbClr val="FFFF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609748" y="844767"/>
              <a:ext cx="272727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/>
                <a:t>RHIC </a:t>
              </a:r>
              <a:r>
                <a:rPr lang="en-US" sz="2200" b="1" dirty="0" err="1" smtClean="0"/>
                <a:t>p+p</a:t>
              </a:r>
              <a:r>
                <a:rPr lang="en-US" sz="2200" b="1" dirty="0" smtClean="0"/>
                <a:t> data: </a:t>
              </a:r>
            </a:p>
            <a:p>
              <a:pPr algn="ctr"/>
              <a:r>
                <a:rPr lang="en-US" sz="2200" b="1" dirty="0" smtClean="0"/>
                <a:t>constrain </a:t>
              </a:r>
              <a:r>
                <a:rPr lang="en-US" sz="2200" b="1" dirty="0" err="1" smtClean="0"/>
                <a:t>Δg</a:t>
              </a:r>
              <a:r>
                <a:rPr lang="en-US" sz="2200" b="1" dirty="0" smtClean="0"/>
                <a:t>(x)  </a:t>
              </a:r>
            </a:p>
            <a:p>
              <a:pPr algn="ctr"/>
              <a:r>
                <a:rPr lang="en-US" sz="2200" b="1" dirty="0" smtClean="0"/>
                <a:t>for ~ 0.05 &lt; </a:t>
              </a:r>
              <a:r>
                <a:rPr lang="en-US" sz="2200" b="1" dirty="0" err="1" smtClean="0"/>
                <a:t>x</a:t>
              </a:r>
              <a:r>
                <a:rPr lang="en-US" sz="2200" b="1" dirty="0" smtClean="0"/>
                <a:t> &lt; 0.2</a:t>
              </a:r>
              <a:endParaRPr lang="en-US" sz="22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5849040" y="1106564"/>
              <a:ext cx="1022056" cy="76294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1331560" y="2612192"/>
            <a:ext cx="3546378" cy="2794600"/>
            <a:chOff x="1102960" y="2652812"/>
            <a:chExt cx="3546378" cy="2794600"/>
          </a:xfrm>
        </p:grpSpPr>
        <p:sp>
          <p:nvSpPr>
            <p:cNvPr id="24" name="Notched Right Arrow 23"/>
            <p:cNvSpPr/>
            <p:nvPr/>
          </p:nvSpPr>
          <p:spPr>
            <a:xfrm rot="10800000">
              <a:off x="1102960" y="5257418"/>
              <a:ext cx="2295053" cy="189994"/>
            </a:xfrm>
            <a:prstGeom prst="notchedRightArrow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bg1"/>
                </a:gs>
              </a:gsLst>
            </a:gradFill>
            <a:ln>
              <a:gradFill flip="none" rotWithShape="1">
                <a:gsLst>
                  <a:gs pos="0">
                    <a:schemeClr val="accent1">
                      <a:shade val="95000"/>
                      <a:satMod val="105000"/>
                    </a:schemeClr>
                  </a:gs>
                  <a:gs pos="71000">
                    <a:srgbClr val="FFFFFF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59475" y="4997504"/>
              <a:ext cx="1613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X </a:t>
              </a:r>
              <a:r>
                <a:rPr lang="en-US" sz="1400" b="1" dirty="0" err="1" smtClean="0">
                  <a:solidFill>
                    <a:srgbClr val="0000FF"/>
                  </a:solidFill>
                  <a:latin typeface="Wingdings"/>
                  <a:ea typeface="Wingdings"/>
                  <a:cs typeface="Wingdings"/>
                </a:rPr>
                <a:t></a:t>
              </a:r>
              <a:r>
                <a:rPr lang="en-US" b="1" dirty="0" smtClean="0">
                  <a:solidFill>
                    <a:srgbClr val="0000FF"/>
                  </a:solidFill>
                </a:rPr>
                <a:t> 2 decades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25" name="Notched Right Arrow 24"/>
            <p:cNvSpPr/>
            <p:nvPr/>
          </p:nvSpPr>
          <p:spPr>
            <a:xfrm rot="16200000">
              <a:off x="2372281" y="4002050"/>
              <a:ext cx="2140596" cy="218879"/>
            </a:xfrm>
            <a:prstGeom prst="notchedRightArrow">
              <a:avLst/>
            </a:prstGeom>
            <a:gradFill flip="none" rotWithShape="1">
              <a:gsLst>
                <a:gs pos="94000">
                  <a:schemeClr val="accent6"/>
                </a:gs>
                <a:gs pos="0">
                  <a:srgbClr val="FFFFFF"/>
                </a:gs>
              </a:gsLst>
              <a:lin ang="0" scaled="1"/>
              <a:tileRect/>
            </a:gradFill>
            <a:ln>
              <a:gradFill flip="none" rotWithShape="1">
                <a:gsLst>
                  <a:gs pos="50000">
                    <a:schemeClr val="accent6">
                      <a:lumMod val="60000"/>
                      <a:lumOff val="40000"/>
                    </a:schemeClr>
                  </a:gs>
                  <a:gs pos="95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12589" y="2652812"/>
              <a:ext cx="193674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E46C0A"/>
                  </a:solidFill>
                </a:rPr>
                <a:t>Q</a:t>
              </a:r>
              <a:r>
                <a:rPr lang="en-US" b="1" baseline="30000" dirty="0" smtClean="0">
                  <a:solidFill>
                    <a:srgbClr val="E46C0A"/>
                  </a:solidFill>
                </a:rPr>
                <a:t>2</a:t>
              </a:r>
              <a:r>
                <a:rPr lang="en-US" b="1" dirty="0" smtClean="0">
                  <a:solidFill>
                    <a:srgbClr val="E46C0A"/>
                  </a:solidFill>
                </a:rPr>
                <a:t> </a:t>
              </a:r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 2 decades</a:t>
              </a:r>
            </a:p>
            <a:p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522806" y="2453923"/>
            <a:ext cx="1212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5x100 </a:t>
            </a:r>
            <a:r>
              <a:rPr lang="en-US" sz="1400" b="1" dirty="0" err="1" smtClean="0">
                <a:solidFill>
                  <a:srgbClr val="FF0000"/>
                </a:solidFill>
              </a:rPr>
              <a:t>GeV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err="1" smtClean="0">
                <a:solidFill>
                  <a:srgbClr val="FF0000"/>
                </a:solidFill>
              </a:rPr>
              <a:t>eRHIC</a:t>
            </a:r>
            <a:r>
              <a:rPr lang="en-US" sz="1400" b="1" dirty="0" smtClean="0">
                <a:solidFill>
                  <a:srgbClr val="FF0000"/>
                </a:solidFill>
              </a:rPr>
              <a:t> Stage 1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8701" y="1955887"/>
            <a:ext cx="1332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20x250 </a:t>
            </a:r>
            <a:r>
              <a:rPr lang="en-US" sz="1400" b="1" dirty="0" err="1" smtClean="0">
                <a:solidFill>
                  <a:schemeClr val="tx1"/>
                </a:solidFill>
              </a:rPr>
              <a:t>GeV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eRHIC</a:t>
            </a:r>
            <a:r>
              <a:rPr lang="en-US" sz="1400" b="1" dirty="0" smtClean="0">
                <a:solidFill>
                  <a:schemeClr val="tx1"/>
                </a:solidFill>
              </a:rPr>
              <a:t> Stage 2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Pinning down sea quark + gluon </a:t>
            </a:r>
            <a:r>
              <a:rPr lang="en-US" dirty="0" err="1" smtClean="0"/>
              <a:t>helicity</a:t>
            </a:r>
            <a:r>
              <a:rPr lang="en-US" dirty="0" smtClean="0"/>
              <a:t> distribution functional forms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19062" y="4362271"/>
            <a:ext cx="3508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P</a:t>
            </a:r>
            <a:r>
              <a:rPr lang="en-US" dirty="0" smtClean="0"/>
              <a:t>lots include only </a:t>
            </a:r>
            <a:r>
              <a:rPr lang="en-US" dirty="0" err="1" smtClean="0"/>
              <a:t>eRHIC</a:t>
            </a:r>
            <a:r>
              <a:rPr lang="en-US" dirty="0" smtClean="0"/>
              <a:t> stage-1 data</a:t>
            </a:r>
          </a:p>
          <a:p>
            <a:r>
              <a:rPr lang="en-US" dirty="0" smtClean="0"/>
              <a:t>(5 </a:t>
            </a:r>
            <a:r>
              <a:rPr lang="en-US" dirty="0" err="1" smtClean="0"/>
              <a:t>GeV</a:t>
            </a:r>
            <a:r>
              <a:rPr lang="en-US" dirty="0" smtClean="0"/>
              <a:t> electron beam)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479667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44359" y="1907799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Semi-inclusive DIS data (measure produced hadron in addition to scattered electron) provide flavor separation of sea quarks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42371" y="1257628"/>
            <a:ext cx="5159291" cy="4974336"/>
            <a:chOff x="242371" y="1257628"/>
            <a:chExt cx="5159291" cy="4974336"/>
          </a:xfrm>
          <a:solidFill>
            <a:schemeClr val="bg1"/>
          </a:solidFill>
        </p:grpSpPr>
        <p:pic>
          <p:nvPicPr>
            <p:cNvPr id="6" name="Picture 5"/>
            <p:cNvPicPr>
              <a:picLocks noChangeAspect="1"/>
            </p:cNvPicPr>
            <p:nvPr/>
          </p:nvPicPr>
          <mc:AlternateContent xmlns:mc="http://schemas.openxmlformats.org/markup-compatibility/2006">
            <mc:Choice xmlns:ma="http://schemas.microsoft.com/office/mac/drawingml/2008/main" xmlns:mv="urn:schemas-microsoft-com:mac:vml" xmlns="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42371" y="1257628"/>
              <a:ext cx="5159291" cy="4974336"/>
            </a:xfrm>
            <a:prstGeom prst="rect">
              <a:avLst/>
            </a:prstGeom>
            <a:grpFill/>
          </p:spPr>
        </p:pic>
        <p:sp>
          <p:nvSpPr>
            <p:cNvPr id="18" name="Rectangle 17"/>
            <p:cNvSpPr/>
            <p:nvPr/>
          </p:nvSpPr>
          <p:spPr>
            <a:xfrm>
              <a:off x="1384300" y="3161784"/>
              <a:ext cx="82296" cy="1651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78010"/>
            <a:ext cx="5360866" cy="453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8088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97" name="Rectangle 21"/>
          <p:cNvSpPr>
            <a:spLocks noGrp="1" noChangeArrowheads="1"/>
          </p:cNvSpPr>
          <p:nvPr>
            <p:ph type="title"/>
          </p:nvPr>
        </p:nvSpPr>
        <p:spPr>
          <a:xfrm>
            <a:off x="228600" y="396766"/>
            <a:ext cx="8686800" cy="762000"/>
          </a:xfrm>
        </p:spPr>
        <p:txBody>
          <a:bodyPr/>
          <a:lstStyle/>
          <a:p>
            <a:r>
              <a:rPr lang="en-US" sz="3200" dirty="0" smtClean="0"/>
              <a:t>Spin-momentum correlations in QCD: </a:t>
            </a:r>
            <a:br>
              <a:rPr lang="en-US" sz="3200" dirty="0" smtClean="0"/>
            </a:br>
            <a:r>
              <a:rPr lang="en-US" sz="3200" dirty="0" smtClean="0"/>
              <a:t>Transverse-momentum-dependent (TMD) distribution and fragmentation functions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67200" y="1479332"/>
            <a:ext cx="4648200" cy="4495800"/>
          </a:xfrm>
        </p:spPr>
        <p:txBody>
          <a:bodyPr/>
          <a:lstStyle/>
          <a:p>
            <a:r>
              <a:rPr lang="en-US" dirty="0" smtClean="0"/>
              <a:t>Clean access to </a:t>
            </a:r>
            <a:r>
              <a:rPr lang="en-US" dirty="0" err="1" smtClean="0"/>
              <a:t>partonic</a:t>
            </a:r>
            <a:r>
              <a:rPr lang="en-US" dirty="0" smtClean="0"/>
              <a:t> kinematics in (semi-inclusive) DIS</a:t>
            </a:r>
          </a:p>
          <a:p>
            <a:pPr lvl="1"/>
            <a:r>
              <a:rPr lang="en-US" sz="2600" dirty="0" smtClean="0"/>
              <a:t>Semi-inclusive DIS: Measure produced hadron in addition to scattered electron</a:t>
            </a:r>
          </a:p>
          <a:p>
            <a:pPr lvl="1"/>
            <a:r>
              <a:rPr lang="en-US" sz="2600" dirty="0"/>
              <a:t>M</a:t>
            </a:r>
            <a:r>
              <a:rPr lang="en-US" sz="2600" dirty="0" smtClean="0"/>
              <a:t>ore info than inclusive DIS</a:t>
            </a:r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DNP, October 24, 2012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64578" name="Picture 2" descr="azimuthal_angles_u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19313"/>
            <a:ext cx="4191000" cy="2681287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728804" y="5715000"/>
            <a:ext cx="184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latin typeface="+mj-lt"/>
              <a:cs typeface="Comic Sans MS"/>
            </a:endParaRPr>
          </a:p>
        </p:txBody>
      </p:sp>
      <p:sp>
        <p:nvSpPr>
          <p:cNvPr id="28" name="Text Box 32"/>
          <p:cNvSpPr txBox="1">
            <a:spLocks noChangeArrowheads="1"/>
          </p:cNvSpPr>
          <p:nvPr/>
        </p:nvSpPr>
        <p:spPr bwMode="auto">
          <a:xfrm>
            <a:off x="304800" y="5105400"/>
            <a:ext cx="8458200" cy="107721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Can isolate the various TMD </a:t>
            </a:r>
            <a:r>
              <a:rPr lang="en-US" sz="3200" dirty="0" err="1" smtClean="0">
                <a:solidFill>
                  <a:schemeClr val="tx1"/>
                </a:solidFill>
              </a:rPr>
              <a:t>pdfs</a:t>
            </a:r>
            <a:r>
              <a:rPr lang="en-US" sz="3200" dirty="0" smtClean="0">
                <a:solidFill>
                  <a:schemeClr val="tx1"/>
                </a:solidFill>
              </a:rPr>
              <a:t> and FFs via measured angular dependences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188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762000"/>
          </a:xfrm>
        </p:spPr>
        <p:txBody>
          <a:bodyPr/>
          <a:lstStyle/>
          <a:p>
            <a:r>
              <a:rPr lang="en-US" dirty="0" smtClean="0"/>
              <a:t>Example: Sivers function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703320" y="802575"/>
            <a:ext cx="22120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talk by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. Burton, 10/27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26" y="1826062"/>
            <a:ext cx="6602574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x-q2-tmd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022358" y="1752600"/>
            <a:ext cx="4911842" cy="3505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52902"/>
            <a:ext cx="5400675" cy="398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304800" y="5522893"/>
            <a:ext cx="8458200" cy="95410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High luminosity </a:t>
            </a:r>
            <a:r>
              <a:rPr lang="en-US" sz="2800" dirty="0" smtClean="0">
                <a:solidFill>
                  <a:schemeClr val="tx1"/>
                </a:solidFill>
                <a:sym typeface="Wingdings" pitchFamily="2" charset="2"/>
              </a:rPr>
              <a:t> m</a:t>
            </a:r>
            <a:r>
              <a:rPr lang="en-US" sz="2800" dirty="0" smtClean="0">
                <a:solidFill>
                  <a:schemeClr val="tx1"/>
                </a:solidFill>
              </a:rPr>
              <a:t>easure transverse single-spin asymmetry vs. </a:t>
            </a:r>
            <a:r>
              <a:rPr lang="en-US" sz="2800" i="1" dirty="0" smtClean="0">
                <a:solidFill>
                  <a:schemeClr val="tx1"/>
                </a:solidFill>
              </a:rPr>
              <a:t>x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differentially in </a:t>
            </a:r>
            <a:r>
              <a:rPr lang="en-US" sz="2800" b="1" i="1" dirty="0" smtClean="0">
                <a:solidFill>
                  <a:schemeClr val="tx1"/>
                </a:solidFill>
              </a:rPr>
              <a:t>Q</a:t>
            </a:r>
            <a:r>
              <a:rPr lang="en-US" sz="2800" b="1" i="1" baseline="30000" dirty="0" smtClean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i="1" dirty="0" err="1" smtClean="0">
                <a:solidFill>
                  <a:schemeClr val="tx1"/>
                </a:solidFill>
              </a:rPr>
              <a:t>p</a:t>
            </a:r>
            <a:r>
              <a:rPr lang="en-US" sz="2800" b="1" i="1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2800" b="1" dirty="0" smtClean="0">
                <a:solidFill>
                  <a:schemeClr val="tx1"/>
                </a:solidFill>
              </a:rPr>
              <a:t> and </a:t>
            </a:r>
            <a:r>
              <a:rPr lang="en-US" sz="2800" b="1" i="1" dirty="0" smtClean="0">
                <a:solidFill>
                  <a:schemeClr val="tx1"/>
                </a:solidFill>
              </a:rPr>
              <a:t>z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5340" y="773875"/>
            <a:ext cx="6085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between quarks’ transverse momentum and proton’s transverse spin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48006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Quark densities in transverse momentum plane for a proton polarized in the +y direction.  Up and down quarks orbiting in opposite directions??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1413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409" y="1568422"/>
            <a:ext cx="248602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228600" y="1524000"/>
            <a:ext cx="43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Perform spatial imaging via </a:t>
            </a:r>
            <a:r>
              <a:rPr lang="en-US" i="1" dirty="0" smtClean="0"/>
              <a:t>exclusive</a:t>
            </a:r>
            <a:r>
              <a:rPr lang="en-US" dirty="0" smtClean="0"/>
              <a:t> processes 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Detect all final-state particles</a:t>
            </a:r>
          </a:p>
          <a:p>
            <a:pPr algn="l"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Nucleon doesn’t break up</a:t>
            </a:r>
          </a:p>
          <a:p>
            <a:pPr algn="l">
              <a:buFont typeface="Wingdings" pitchFamily="2" charset="2"/>
              <a:buChar char="à"/>
            </a:pPr>
            <a:endParaRPr lang="en-US" dirty="0" smtClean="0">
              <a:sym typeface="Wingdings" pitchFamily="2" charset="2"/>
            </a:endParaRPr>
          </a:p>
          <a:p>
            <a:pPr algn="l"/>
            <a:r>
              <a:rPr lang="en-US" dirty="0" smtClean="0">
                <a:sym typeface="Wingdings" pitchFamily="2" charset="2"/>
              </a:rPr>
              <a:t>Measure cross sections vs. four-momentum transferred to struck nucleon: Mandelstam </a:t>
            </a:r>
            <a:r>
              <a:rPr lang="en-US" i="1" dirty="0" smtClean="0">
                <a:sym typeface="Wingdings" pitchFamily="2" charset="2"/>
              </a:rPr>
              <a:t>t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00600" y="4114800"/>
            <a:ext cx="38331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Goal: Cover wide range in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Fourier transform  impact- </a:t>
            </a:r>
          </a:p>
          <a:p>
            <a:pPr algn="l"/>
            <a:r>
              <a:rPr lang="en-US" dirty="0" smtClean="0">
                <a:latin typeface="+mj-lt"/>
                <a:cs typeface="Comic Sans MS"/>
                <a:sym typeface="Wingdings"/>
              </a:rPr>
              <a:t>parameter-space profiles</a:t>
            </a:r>
            <a:endParaRPr lang="en-US" dirty="0">
              <a:latin typeface="+mj-lt"/>
              <a:cs typeface="Comic Sans M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Spatial imaging of the nucleon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4800600" y="5405735"/>
            <a:ext cx="4370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Comic Sans MS"/>
              </a:rPr>
              <a:t>Obtain </a:t>
            </a:r>
            <a:r>
              <a:rPr lang="en-US" i="1" dirty="0" smtClean="0">
                <a:latin typeface="+mj-lt"/>
                <a:cs typeface="Comic Sans MS"/>
              </a:rPr>
              <a:t>b </a:t>
            </a:r>
            <a:r>
              <a:rPr lang="en-US" dirty="0" smtClean="0">
                <a:latin typeface="+mj-lt"/>
                <a:cs typeface="Comic Sans MS"/>
              </a:rPr>
              <a:t> profile from slope vs. </a:t>
            </a:r>
            <a:r>
              <a:rPr lang="en-US" i="1" dirty="0" smtClean="0">
                <a:latin typeface="+mj-lt"/>
                <a:cs typeface="Comic Sans MS"/>
              </a:rPr>
              <a:t>t.</a:t>
            </a:r>
            <a:r>
              <a:rPr lang="en-US" dirty="0" smtClean="0">
                <a:latin typeface="+mj-lt"/>
                <a:cs typeface="Comic Sans MS"/>
              </a:rPr>
              <a:t> </a:t>
            </a:r>
          </a:p>
        </p:txBody>
      </p: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29200" y="1062335"/>
            <a:ext cx="3649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talk by T. Burton, 10/27</a:t>
            </a:r>
            <a:endParaRPr lang="en-US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962400" cy="52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481799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Nuclei: Simple </a:t>
            </a:r>
            <a:r>
              <a:rPr lang="en-US" sz="3800" dirty="0" err="1" smtClean="0"/>
              <a:t>superpositions</a:t>
            </a:r>
            <a:r>
              <a:rPr lang="en-US" sz="3800" dirty="0" smtClean="0"/>
              <a:t> of nucleons?</a:t>
            </a:r>
            <a:endParaRPr lang="en-US" sz="3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pic>
        <p:nvPicPr>
          <p:cNvPr id="2345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3640"/>
            <a:ext cx="4914900" cy="52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1599" y="2046744"/>
            <a:ext cx="38100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No!!  Rich and intriguing differences compared to free nucleons, which vary with the linear momentum fraction probed (and likely transverse momentum, impact parameter, . . .).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5334000"/>
            <a:ext cx="7924800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Understanding the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nucleon in terms of the quark and gluon </a:t>
            </a:r>
            <a:r>
              <a:rPr lang="en-US" sz="2600" dirty="0" err="1" smtClean="0">
                <a:solidFill>
                  <a:schemeClr val="tx1"/>
                </a:solidFill>
                <a:cs typeface="Times New Roman" pitchFamily="18" charset="0"/>
              </a:rPr>
              <a:t>d.o.f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. of QCD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does NOT allow us to understand nuclei in terms of the colored constituents inside them!  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45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2545" y="990600"/>
            <a:ext cx="213885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Lots of ground to cover in </a:t>
            </a:r>
            <a:r>
              <a:rPr lang="en-US" dirty="0" err="1"/>
              <a:t>e+A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495800"/>
          </a:xfrm>
        </p:spPr>
        <p:txBody>
          <a:bodyPr/>
          <a:lstStyle/>
          <a:p>
            <a:r>
              <a:rPr lang="en-US" sz="2800" dirty="0" smtClean="0"/>
              <a:t>What is the role of strong gluon fields, </a:t>
            </a:r>
            <a:r>
              <a:rPr lang="en-US" sz="2800" dirty="0" err="1" smtClean="0"/>
              <a:t>parton</a:t>
            </a:r>
            <a:r>
              <a:rPr lang="en-US" sz="2800" dirty="0" smtClean="0"/>
              <a:t> saturation effects, and collective gluon excitations in nuclei?</a:t>
            </a:r>
          </a:p>
          <a:p>
            <a:r>
              <a:rPr lang="en-US" sz="2800" dirty="0" smtClean="0"/>
              <a:t>Can we experimentally find evidence of nonlinear QCD dynamics in high-energy scattering off nuclei?</a:t>
            </a:r>
          </a:p>
          <a:p>
            <a:r>
              <a:rPr lang="en-US" sz="2800" dirty="0" smtClean="0"/>
              <a:t>What are the momentum and spatial distributions of gluons and sea quarks in nuclei?</a:t>
            </a:r>
          </a:p>
          <a:p>
            <a:r>
              <a:rPr lang="en-US" sz="2800" dirty="0" smtClean="0"/>
              <a:t>Are there strong quark and gluon density fluctuations inside a large nucleus?</a:t>
            </a:r>
          </a:p>
          <a:p>
            <a:r>
              <a:rPr lang="en-US" sz="2800" dirty="0" smtClean="0"/>
              <a:t>How does the nucleus respond to the propagation of a color charge through it?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8" y="1600200"/>
            <a:ext cx="6318359" cy="4536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24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modification of </a:t>
            </a:r>
            <a:r>
              <a:rPr lang="en-US" dirty="0" err="1" smtClean="0"/>
              <a:t>partonic</a:t>
            </a:r>
            <a:r>
              <a:rPr lang="en-US" dirty="0" smtClean="0"/>
              <a:t> structure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9600" y="5257800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What’s the behavior of low-x gluons in nuclei??</a:t>
            </a:r>
            <a:endParaRPr lang="en-US" sz="2800" dirty="0"/>
          </a:p>
        </p:txBody>
      </p:sp>
      <p:pic>
        <p:nvPicPr>
          <p:cNvPr id="2307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1" y="1295400"/>
            <a:ext cx="5763269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78110" y="1240661"/>
            <a:ext cx="509429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Large extrapolation uncertainty on global fit to existing fixed-target data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743201" y="2010102"/>
            <a:ext cx="342899" cy="8119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090867" y="4183559"/>
            <a:ext cx="3719835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Greatly reduced with EIC data!</a:t>
            </a:r>
            <a:endParaRPr lang="en-US" sz="22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 flipV="1">
            <a:off x="2667000" y="3565634"/>
            <a:ext cx="419100" cy="7015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307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421952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7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099" y="3433455"/>
            <a:ext cx="3086101" cy="8337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0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0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Footer Placeholder 1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211" name="Rectangle 210"/>
          <p:cNvSpPr/>
          <p:nvPr/>
        </p:nvSpPr>
        <p:spPr bwMode="auto">
          <a:xfrm>
            <a:off x="0" y="609600"/>
            <a:ext cx="9144000" cy="457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8436" name="Oval 17"/>
          <p:cNvSpPr>
            <a:spLocks noChangeArrowheads="1"/>
          </p:cNvSpPr>
          <p:nvPr/>
        </p:nvSpPr>
        <p:spPr bwMode="auto">
          <a:xfrm>
            <a:off x="4516438" y="1277938"/>
            <a:ext cx="754062" cy="31543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31750">
            <a:solidFill>
              <a:schemeClr val="tx1">
                <a:lumMod val="65000"/>
              </a:schemeClr>
            </a:solidFill>
            <a:round/>
            <a:headEnd/>
            <a:tailEnd/>
          </a:ln>
          <a:effectLst>
            <a:glow rad="101600">
              <a:schemeClr val="bg1">
                <a:lumMod val="7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/>
          <a:lstStyle/>
          <a:p>
            <a:endParaRPr lang="en-US"/>
          </a:p>
        </p:txBody>
      </p:sp>
      <p:cxnSp>
        <p:nvCxnSpPr>
          <p:cNvPr id="18437" name="Straight Connector 22"/>
          <p:cNvCxnSpPr>
            <a:cxnSpLocks noChangeShapeType="1"/>
          </p:cNvCxnSpPr>
          <p:nvPr/>
        </p:nvCxnSpPr>
        <p:spPr bwMode="auto">
          <a:xfrm>
            <a:off x="4800600" y="3543300"/>
            <a:ext cx="33147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8" name="Straight Connector 84"/>
          <p:cNvCxnSpPr>
            <a:cxnSpLocks noChangeShapeType="1"/>
          </p:cNvCxnSpPr>
          <p:nvPr/>
        </p:nvCxnSpPr>
        <p:spPr bwMode="auto">
          <a:xfrm flipV="1">
            <a:off x="6650038" y="4152900"/>
            <a:ext cx="779462" cy="134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9" name="Straight Connector 86"/>
          <p:cNvCxnSpPr>
            <a:cxnSpLocks noChangeShapeType="1"/>
          </p:cNvCxnSpPr>
          <p:nvPr/>
        </p:nvCxnSpPr>
        <p:spPr bwMode="auto">
          <a:xfrm rot="16200000" flipH="1">
            <a:off x="6927850" y="4019551"/>
            <a:ext cx="185737" cy="741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2" name="Group 206"/>
          <p:cNvGrpSpPr>
            <a:grpSpLocks/>
          </p:cNvGrpSpPr>
          <p:nvPr/>
        </p:nvGrpSpPr>
        <p:grpSpPr bwMode="auto">
          <a:xfrm rot="171537">
            <a:off x="6826250" y="1663700"/>
            <a:ext cx="1225550" cy="139700"/>
            <a:chOff x="-674511" y="1463036"/>
            <a:chExt cx="10366912" cy="1478290"/>
          </a:xfrm>
        </p:grpSpPr>
        <p:sp>
          <p:nvSpPr>
            <p:cNvPr id="5" name="Arc 4"/>
            <p:cNvSpPr/>
            <p:nvPr/>
          </p:nvSpPr>
          <p:spPr bwMode="auto">
            <a:xfrm>
              <a:off x="4441862" y="1061664"/>
              <a:ext cx="2215730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6" name="Arc 5"/>
            <p:cNvSpPr/>
            <p:nvPr/>
          </p:nvSpPr>
          <p:spPr bwMode="auto">
            <a:xfrm>
              <a:off x="5865727" y="1099957"/>
              <a:ext cx="832576" cy="144469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7" name="Arc 6"/>
            <p:cNvSpPr/>
            <p:nvPr/>
          </p:nvSpPr>
          <p:spPr bwMode="auto">
            <a:xfrm>
              <a:off x="5906437" y="1037027"/>
              <a:ext cx="2229155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8" name="Arc 7"/>
            <p:cNvSpPr/>
            <p:nvPr/>
          </p:nvSpPr>
          <p:spPr bwMode="auto">
            <a:xfrm>
              <a:off x="7303152" y="1060621"/>
              <a:ext cx="832576" cy="1461497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9" name="Arc 8"/>
            <p:cNvSpPr/>
            <p:nvPr/>
          </p:nvSpPr>
          <p:spPr bwMode="auto">
            <a:xfrm>
              <a:off x="7210404" y="1056452"/>
              <a:ext cx="2229155" cy="14950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0" name="Arc 9"/>
            <p:cNvSpPr/>
            <p:nvPr/>
          </p:nvSpPr>
          <p:spPr bwMode="auto">
            <a:xfrm>
              <a:off x="3015493" y="1032201"/>
              <a:ext cx="2242588" cy="15454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1" name="Arc 10"/>
            <p:cNvSpPr/>
            <p:nvPr/>
          </p:nvSpPr>
          <p:spPr bwMode="auto">
            <a:xfrm>
              <a:off x="4471196" y="1085036"/>
              <a:ext cx="872866" cy="166307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2" name="Arc 11"/>
            <p:cNvSpPr/>
            <p:nvPr/>
          </p:nvSpPr>
          <p:spPr bwMode="auto">
            <a:xfrm>
              <a:off x="1710186" y="979221"/>
              <a:ext cx="2242579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3" name="Arc 12"/>
            <p:cNvSpPr/>
            <p:nvPr/>
          </p:nvSpPr>
          <p:spPr bwMode="auto">
            <a:xfrm>
              <a:off x="3085762" y="1104687"/>
              <a:ext cx="859433" cy="15958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4" name="Arc 13"/>
            <p:cNvSpPr/>
            <p:nvPr/>
          </p:nvSpPr>
          <p:spPr bwMode="auto">
            <a:xfrm>
              <a:off x="338837" y="981628"/>
              <a:ext cx="2215722" cy="15958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5" name="Arc 14"/>
            <p:cNvSpPr/>
            <p:nvPr/>
          </p:nvSpPr>
          <p:spPr bwMode="auto">
            <a:xfrm>
              <a:off x="1752300" y="1104654"/>
              <a:ext cx="832576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6" name="Arc 15"/>
            <p:cNvSpPr/>
            <p:nvPr/>
          </p:nvSpPr>
          <p:spPr bwMode="auto">
            <a:xfrm>
              <a:off x="-1031214" y="1015507"/>
              <a:ext cx="2256012" cy="159587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7" name="Arc 16"/>
            <p:cNvSpPr/>
            <p:nvPr/>
          </p:nvSpPr>
          <p:spPr bwMode="auto">
            <a:xfrm>
              <a:off x="367192" y="1090277"/>
              <a:ext cx="832576" cy="14950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18441" name="Text Box 20"/>
          <p:cNvSpPr txBox="1">
            <a:spLocks noChangeArrowheads="1"/>
          </p:cNvSpPr>
          <p:nvPr/>
        </p:nvSpPr>
        <p:spPr bwMode="auto">
          <a:xfrm>
            <a:off x="4762824" y="4483100"/>
            <a:ext cx="207069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Bremsstrahlung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~ </a:t>
            </a:r>
            <a:r>
              <a:rPr lang="en-US" sz="2000" b="1" dirty="0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baseline="-25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00FF"/>
                </a:solidFill>
                <a:latin typeface="+mn-lt"/>
              </a:rPr>
              <a:t>ln(1/x)</a:t>
            </a:r>
          </a:p>
        </p:txBody>
      </p:sp>
      <p:sp>
        <p:nvSpPr>
          <p:cNvPr id="18442" name="Oval 266"/>
          <p:cNvSpPr>
            <a:spLocks noChangeArrowheads="1"/>
          </p:cNvSpPr>
          <p:nvPr/>
        </p:nvSpPr>
        <p:spPr bwMode="auto">
          <a:xfrm>
            <a:off x="6370638" y="1379538"/>
            <a:ext cx="690562" cy="665162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8443" name="Straight Connector 18"/>
          <p:cNvCxnSpPr>
            <a:cxnSpLocks noChangeShapeType="1"/>
          </p:cNvCxnSpPr>
          <p:nvPr/>
        </p:nvCxnSpPr>
        <p:spPr bwMode="auto">
          <a:xfrm>
            <a:off x="4749800" y="2108200"/>
            <a:ext cx="27813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44" name="Straight Connector 21"/>
          <p:cNvCxnSpPr>
            <a:cxnSpLocks noChangeShapeType="1"/>
          </p:cNvCxnSpPr>
          <p:nvPr/>
        </p:nvCxnSpPr>
        <p:spPr bwMode="auto">
          <a:xfrm>
            <a:off x="4711700" y="2794000"/>
            <a:ext cx="27559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3" name="Group 195"/>
          <p:cNvGrpSpPr>
            <a:grpSpLocks/>
          </p:cNvGrpSpPr>
          <p:nvPr/>
        </p:nvGrpSpPr>
        <p:grpSpPr bwMode="auto">
          <a:xfrm>
            <a:off x="4635500" y="546100"/>
            <a:ext cx="4305300" cy="641410"/>
            <a:chOff x="4635500" y="546100"/>
            <a:chExt cx="4305300" cy="641410"/>
          </a:xfrm>
        </p:grpSpPr>
        <p:cxnSp>
          <p:nvCxnSpPr>
            <p:cNvPr id="18602" name="Straight Arrow Connector 199"/>
            <p:cNvCxnSpPr>
              <a:cxnSpLocks noChangeShapeType="1"/>
              <a:stCxn id="18604" idx="3"/>
            </p:cNvCxnSpPr>
            <p:nvPr/>
          </p:nvCxnSpPr>
          <p:spPr bwMode="auto">
            <a:xfrm>
              <a:off x="6871716" y="987455"/>
              <a:ext cx="2069084" cy="3145"/>
            </a:xfrm>
            <a:prstGeom prst="straightConnector1">
              <a:avLst/>
            </a:prstGeom>
            <a:noFill/>
            <a:ln w="44450">
              <a:solidFill>
                <a:srgbClr val="FF00FF"/>
              </a:solidFill>
              <a:round/>
              <a:headEnd/>
              <a:tailEnd type="arrow" w="med" len="med"/>
            </a:ln>
          </p:spPr>
        </p:cxnSp>
        <p:grpSp>
          <p:nvGrpSpPr>
            <p:cNvPr id="4" name="Group 194"/>
            <p:cNvGrpSpPr>
              <a:grpSpLocks/>
            </p:cNvGrpSpPr>
            <p:nvPr/>
          </p:nvGrpSpPr>
          <p:grpSpPr bwMode="auto">
            <a:xfrm>
              <a:off x="4635500" y="546100"/>
              <a:ext cx="3597679" cy="641410"/>
              <a:chOff x="4635500" y="546100"/>
              <a:chExt cx="3597679" cy="641410"/>
            </a:xfrm>
          </p:grpSpPr>
          <p:sp>
            <p:nvSpPr>
              <p:cNvPr id="18604" name="Text Box 20"/>
              <p:cNvSpPr txBox="1">
                <a:spLocks noChangeArrowheads="1"/>
              </p:cNvSpPr>
              <p:nvPr/>
            </p:nvSpPr>
            <p:spPr bwMode="auto">
              <a:xfrm>
                <a:off x="4635500" y="787400"/>
                <a:ext cx="223621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x</a:t>
                </a:r>
                <a:r>
                  <a:rPr lang="en-US" sz="2000" b="1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= 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parton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/P</a:t>
                </a:r>
                <a:r>
                  <a:rPr lang="en-US" sz="2000" b="1" baseline="-25000" dirty="0" err="1">
                    <a:solidFill>
                      <a:srgbClr val="0000FF"/>
                    </a:solidFill>
                    <a:latin typeface="Comic Sans MS"/>
                    <a:cs typeface="Comic Sans MS"/>
                  </a:rPr>
                  <a:t>nucleon</a:t>
                </a:r>
                <a:endParaRPr lang="en-US" sz="2000" b="1" baseline="-25000" dirty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8605" name="Text Box 20"/>
              <p:cNvSpPr txBox="1">
                <a:spLocks noChangeArrowheads="1"/>
              </p:cNvSpPr>
              <p:nvPr/>
            </p:nvSpPr>
            <p:spPr bwMode="auto">
              <a:xfrm>
                <a:off x="7067550" y="546100"/>
                <a:ext cx="11656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srgbClr val="FF00FF"/>
                    </a:solidFill>
                    <a:latin typeface="Comic Sans MS"/>
                    <a:cs typeface="Comic Sans MS"/>
                  </a:rPr>
                  <a:t> small </a:t>
                </a:r>
                <a:r>
                  <a:rPr lang="en-US" sz="2000" b="1" dirty="0" err="1">
                    <a:solidFill>
                      <a:srgbClr val="FF00FF"/>
                    </a:solidFill>
                    <a:latin typeface="Comic Sans MS"/>
                    <a:cs typeface="Comic Sans MS"/>
                  </a:rPr>
                  <a:t>x</a:t>
                </a:r>
                <a:endParaRPr lang="en-US" sz="2000" b="1" baseline="-25000" dirty="0">
                  <a:solidFill>
                    <a:srgbClr val="FF00FF"/>
                  </a:solidFill>
                  <a:latin typeface="Comic Sans MS"/>
                  <a:cs typeface="Comic Sans MS"/>
                </a:endParaRPr>
              </a:p>
            </p:txBody>
          </p:sp>
        </p:grpSp>
      </p:grpSp>
      <p:grpSp>
        <p:nvGrpSpPr>
          <p:cNvPr id="18" name="Group 291"/>
          <p:cNvGrpSpPr>
            <a:grpSpLocks/>
          </p:cNvGrpSpPr>
          <p:nvPr/>
        </p:nvGrpSpPr>
        <p:grpSpPr bwMode="auto">
          <a:xfrm rot="4099353">
            <a:off x="6122194" y="3855244"/>
            <a:ext cx="779463" cy="200025"/>
            <a:chOff x="215936" y="644546"/>
            <a:chExt cx="6576508" cy="4079854"/>
          </a:xfrm>
        </p:grpSpPr>
        <p:sp>
          <p:nvSpPr>
            <p:cNvPr id="197" name="Arc 196"/>
            <p:cNvSpPr/>
            <p:nvPr/>
          </p:nvSpPr>
          <p:spPr bwMode="auto">
            <a:xfrm rot="10800000">
              <a:off x="2138622" y="847130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8" name="Arc 197"/>
            <p:cNvSpPr/>
            <p:nvPr/>
          </p:nvSpPr>
          <p:spPr bwMode="auto">
            <a:xfrm rot="10800000">
              <a:off x="2129773" y="908552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199" name="Arc 198"/>
            <p:cNvSpPr/>
            <p:nvPr/>
          </p:nvSpPr>
          <p:spPr bwMode="auto">
            <a:xfrm rot="10800000">
              <a:off x="1045846" y="957303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0" name="Arc 199"/>
            <p:cNvSpPr/>
            <p:nvPr/>
          </p:nvSpPr>
          <p:spPr bwMode="auto">
            <a:xfrm rot="10800000">
              <a:off x="1097679" y="849752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1" name="Arc 200"/>
            <p:cNvSpPr/>
            <p:nvPr/>
          </p:nvSpPr>
          <p:spPr bwMode="auto">
            <a:xfrm rot="10800000">
              <a:off x="167925" y="1020864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2" name="Arc 201"/>
            <p:cNvSpPr/>
            <p:nvPr/>
          </p:nvSpPr>
          <p:spPr bwMode="auto">
            <a:xfrm rot="10800000">
              <a:off x="3129698" y="1143197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3" name="Arc 202"/>
            <p:cNvSpPr/>
            <p:nvPr/>
          </p:nvSpPr>
          <p:spPr bwMode="auto">
            <a:xfrm rot="10800000">
              <a:off x="3108138" y="663426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4" name="Arc 203"/>
            <p:cNvSpPr/>
            <p:nvPr/>
          </p:nvSpPr>
          <p:spPr bwMode="auto">
            <a:xfrm rot="10800000">
              <a:off x="4287741" y="997071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5" name="Arc 204"/>
            <p:cNvSpPr/>
            <p:nvPr/>
          </p:nvSpPr>
          <p:spPr bwMode="auto">
            <a:xfrm rot="10800000">
              <a:off x="4260334" y="1091256"/>
              <a:ext cx="388433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6" name="Arc 205"/>
            <p:cNvSpPr/>
            <p:nvPr/>
          </p:nvSpPr>
          <p:spPr bwMode="auto">
            <a:xfrm rot="10800000">
              <a:off x="5260728" y="852183"/>
              <a:ext cx="575951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07" name="Arc 206"/>
            <p:cNvSpPr/>
            <p:nvPr/>
          </p:nvSpPr>
          <p:spPr bwMode="auto">
            <a:xfrm rot="10800000">
              <a:off x="5199505" y="909224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19" name="Group 291"/>
          <p:cNvGrpSpPr>
            <a:grpSpLocks/>
          </p:cNvGrpSpPr>
          <p:nvPr/>
        </p:nvGrpSpPr>
        <p:grpSpPr bwMode="auto">
          <a:xfrm rot="9018591">
            <a:off x="6045200" y="1785938"/>
            <a:ext cx="779463" cy="200025"/>
            <a:chOff x="215936" y="644546"/>
            <a:chExt cx="6576508" cy="4079854"/>
          </a:xfrm>
        </p:grpSpPr>
        <p:sp>
          <p:nvSpPr>
            <p:cNvPr id="209" name="Arc 208"/>
            <p:cNvSpPr/>
            <p:nvPr/>
          </p:nvSpPr>
          <p:spPr bwMode="auto">
            <a:xfrm rot="10800000">
              <a:off x="2133657" y="85558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3" name="Arc 222"/>
            <p:cNvSpPr/>
            <p:nvPr/>
          </p:nvSpPr>
          <p:spPr bwMode="auto">
            <a:xfrm rot="10800000">
              <a:off x="2131724" y="933545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4" name="Arc 223"/>
            <p:cNvSpPr/>
            <p:nvPr/>
          </p:nvSpPr>
          <p:spPr bwMode="auto">
            <a:xfrm rot="10800000">
              <a:off x="1057029" y="950657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5" name="Arc 224"/>
            <p:cNvSpPr/>
            <p:nvPr/>
          </p:nvSpPr>
          <p:spPr bwMode="auto">
            <a:xfrm rot="10800000">
              <a:off x="1101145" y="867744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6" name="Arc 225"/>
            <p:cNvSpPr/>
            <p:nvPr/>
          </p:nvSpPr>
          <p:spPr bwMode="auto">
            <a:xfrm rot="10800000">
              <a:off x="158286" y="1018871"/>
              <a:ext cx="1526928" cy="385320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7" name="Arc 226"/>
            <p:cNvSpPr/>
            <p:nvPr/>
          </p:nvSpPr>
          <p:spPr bwMode="auto">
            <a:xfrm rot="10800000">
              <a:off x="3139487" y="1161819"/>
              <a:ext cx="1540326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8" name="Arc 227"/>
            <p:cNvSpPr/>
            <p:nvPr/>
          </p:nvSpPr>
          <p:spPr bwMode="auto">
            <a:xfrm rot="10800000">
              <a:off x="3125269" y="668977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29" name="Arc 228"/>
            <p:cNvSpPr/>
            <p:nvPr/>
          </p:nvSpPr>
          <p:spPr bwMode="auto">
            <a:xfrm rot="10800000">
              <a:off x="4286808" y="993063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0" name="Arc 229"/>
            <p:cNvSpPr/>
            <p:nvPr/>
          </p:nvSpPr>
          <p:spPr bwMode="auto">
            <a:xfrm rot="10800000">
              <a:off x="4272004" y="1123637"/>
              <a:ext cx="388433" cy="372368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1" name="Arc 230"/>
            <p:cNvSpPr/>
            <p:nvPr/>
          </p:nvSpPr>
          <p:spPr bwMode="auto">
            <a:xfrm rot="10800000">
              <a:off x="5261329" y="862224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32" name="Arc 231"/>
            <p:cNvSpPr/>
            <p:nvPr/>
          </p:nvSpPr>
          <p:spPr bwMode="auto">
            <a:xfrm rot="10800000">
              <a:off x="5202067" y="928791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0" name="Group 291"/>
          <p:cNvGrpSpPr>
            <a:grpSpLocks/>
          </p:cNvGrpSpPr>
          <p:nvPr/>
        </p:nvGrpSpPr>
        <p:grpSpPr bwMode="auto">
          <a:xfrm rot="8310677">
            <a:off x="6654800" y="1277938"/>
            <a:ext cx="779463" cy="200025"/>
            <a:chOff x="215936" y="644546"/>
            <a:chExt cx="6576508" cy="4079854"/>
          </a:xfrm>
        </p:grpSpPr>
        <p:sp>
          <p:nvSpPr>
            <p:cNvPr id="246" name="Arc 24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7" name="Arc 24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8" name="Arc 24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49" name="Arc 24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0" name="Arc 24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1" name="Arc 25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2" name="Arc 25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3" name="Arc 25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4" name="Arc 25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5" name="Arc 25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56" name="Arc 25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1" name="Group 206"/>
          <p:cNvGrpSpPr>
            <a:grpSpLocks/>
          </p:cNvGrpSpPr>
          <p:nvPr/>
        </p:nvGrpSpPr>
        <p:grpSpPr bwMode="auto">
          <a:xfrm>
            <a:off x="7029450" y="2413000"/>
            <a:ext cx="1352550" cy="152400"/>
            <a:chOff x="-674511" y="1463036"/>
            <a:chExt cx="10366912" cy="1478290"/>
          </a:xfrm>
        </p:grpSpPr>
        <p:sp>
          <p:nvSpPr>
            <p:cNvPr id="270" name="Arc 269"/>
            <p:cNvSpPr/>
            <p:nvPr/>
          </p:nvSpPr>
          <p:spPr bwMode="auto">
            <a:xfrm>
              <a:off x="4448110" y="1062666"/>
              <a:ext cx="2226692" cy="1555289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1" name="Arc 270"/>
            <p:cNvSpPr/>
            <p:nvPr/>
          </p:nvSpPr>
          <p:spPr bwMode="auto">
            <a:xfrm>
              <a:off x="5871732" y="1108867"/>
              <a:ext cx="839578" cy="144749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2" name="Arc 271"/>
            <p:cNvSpPr/>
            <p:nvPr/>
          </p:nvSpPr>
          <p:spPr bwMode="auto">
            <a:xfrm>
              <a:off x="5920403" y="1047272"/>
              <a:ext cx="2226700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3" name="Arc 272"/>
            <p:cNvSpPr/>
            <p:nvPr/>
          </p:nvSpPr>
          <p:spPr bwMode="auto">
            <a:xfrm>
              <a:off x="7319696" y="1078069"/>
              <a:ext cx="827406" cy="146288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4" name="Arc 273"/>
            <p:cNvSpPr/>
            <p:nvPr/>
          </p:nvSpPr>
          <p:spPr bwMode="auto">
            <a:xfrm>
              <a:off x="7222354" y="1062666"/>
              <a:ext cx="2226692" cy="1493694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5" name="Arc 274"/>
            <p:cNvSpPr/>
            <p:nvPr/>
          </p:nvSpPr>
          <p:spPr bwMode="auto">
            <a:xfrm>
              <a:off x="3012317" y="1047272"/>
              <a:ext cx="2238864" cy="15398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6" name="Arc 275"/>
            <p:cNvSpPr/>
            <p:nvPr/>
          </p:nvSpPr>
          <p:spPr bwMode="auto">
            <a:xfrm>
              <a:off x="4484610" y="1093463"/>
              <a:ext cx="876077" cy="166307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7" name="Arc 276"/>
            <p:cNvSpPr/>
            <p:nvPr/>
          </p:nvSpPr>
          <p:spPr bwMode="auto">
            <a:xfrm>
              <a:off x="1722537" y="985676"/>
              <a:ext cx="2238864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8" name="Arc 277"/>
            <p:cNvSpPr/>
            <p:nvPr/>
          </p:nvSpPr>
          <p:spPr bwMode="auto">
            <a:xfrm>
              <a:off x="3097487" y="1108867"/>
              <a:ext cx="863913" cy="1601481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79" name="Arc 278"/>
            <p:cNvSpPr/>
            <p:nvPr/>
          </p:nvSpPr>
          <p:spPr bwMode="auto">
            <a:xfrm>
              <a:off x="347579" y="985676"/>
              <a:ext cx="2214528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0" name="Arc 279"/>
            <p:cNvSpPr/>
            <p:nvPr/>
          </p:nvSpPr>
          <p:spPr bwMode="auto">
            <a:xfrm>
              <a:off x="1759036" y="1108867"/>
              <a:ext cx="839578" cy="147829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1" name="Arc 280"/>
            <p:cNvSpPr/>
            <p:nvPr/>
          </p:nvSpPr>
          <p:spPr bwMode="auto">
            <a:xfrm>
              <a:off x="-1027372" y="1016474"/>
              <a:ext cx="2263199" cy="1601481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2" name="Arc 281"/>
            <p:cNvSpPr/>
            <p:nvPr/>
          </p:nvSpPr>
          <p:spPr bwMode="auto">
            <a:xfrm>
              <a:off x="371914" y="1093463"/>
              <a:ext cx="839578" cy="1493694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2" name="Group 291"/>
          <p:cNvGrpSpPr>
            <a:grpSpLocks/>
          </p:cNvGrpSpPr>
          <p:nvPr/>
        </p:nvGrpSpPr>
        <p:grpSpPr bwMode="auto">
          <a:xfrm rot="9657783">
            <a:off x="5876925" y="2573338"/>
            <a:ext cx="1074738" cy="109537"/>
            <a:chOff x="215936" y="644546"/>
            <a:chExt cx="6576508" cy="4079854"/>
          </a:xfrm>
        </p:grpSpPr>
        <p:sp>
          <p:nvSpPr>
            <p:cNvPr id="284" name="Arc 283"/>
            <p:cNvSpPr/>
            <p:nvPr/>
          </p:nvSpPr>
          <p:spPr bwMode="auto">
            <a:xfrm rot="10800000">
              <a:off x="2132510" y="768132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5" name="Arc 284"/>
            <p:cNvSpPr/>
            <p:nvPr/>
          </p:nvSpPr>
          <p:spPr bwMode="auto">
            <a:xfrm rot="10800000">
              <a:off x="2133551" y="842076"/>
              <a:ext cx="495427" cy="3784230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6" name="Arc 285"/>
            <p:cNvSpPr/>
            <p:nvPr/>
          </p:nvSpPr>
          <p:spPr bwMode="auto">
            <a:xfrm rot="10800000">
              <a:off x="1063881" y="992086"/>
              <a:ext cx="1525130" cy="3843340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7" name="Arc 286"/>
            <p:cNvSpPr/>
            <p:nvPr/>
          </p:nvSpPr>
          <p:spPr bwMode="auto">
            <a:xfrm rot="10800000">
              <a:off x="1099384" y="875313"/>
              <a:ext cx="631419" cy="3725082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8" name="Arc 287"/>
            <p:cNvSpPr/>
            <p:nvPr/>
          </p:nvSpPr>
          <p:spPr bwMode="auto">
            <a:xfrm rot="10800000">
              <a:off x="183847" y="896888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89" name="Arc 288"/>
            <p:cNvSpPr/>
            <p:nvPr/>
          </p:nvSpPr>
          <p:spPr bwMode="auto">
            <a:xfrm rot="10800000">
              <a:off x="3144848" y="1058561"/>
              <a:ext cx="1544559" cy="354771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0" name="Arc 289"/>
            <p:cNvSpPr/>
            <p:nvPr/>
          </p:nvSpPr>
          <p:spPr bwMode="auto">
            <a:xfrm rot="10800000">
              <a:off x="3122053" y="644345"/>
              <a:ext cx="466281" cy="4079891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1" name="Arc 290"/>
            <p:cNvSpPr/>
            <p:nvPr/>
          </p:nvSpPr>
          <p:spPr bwMode="auto">
            <a:xfrm rot="10800000">
              <a:off x="4301084" y="944223"/>
              <a:ext cx="1495985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2" name="Arc 291"/>
            <p:cNvSpPr/>
            <p:nvPr/>
          </p:nvSpPr>
          <p:spPr bwMode="auto">
            <a:xfrm rot="10800000">
              <a:off x="4266412" y="1079431"/>
              <a:ext cx="388568" cy="3725120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3" name="Arc 292"/>
            <p:cNvSpPr/>
            <p:nvPr/>
          </p:nvSpPr>
          <p:spPr bwMode="auto">
            <a:xfrm rot="10800000">
              <a:off x="5252618" y="851048"/>
              <a:ext cx="582851" cy="3665973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4" name="Arc 293"/>
            <p:cNvSpPr/>
            <p:nvPr/>
          </p:nvSpPr>
          <p:spPr bwMode="auto">
            <a:xfrm rot="10800000">
              <a:off x="5222124" y="845134"/>
              <a:ext cx="1525130" cy="39024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3" name="Group 291"/>
          <p:cNvGrpSpPr>
            <a:grpSpLocks/>
          </p:cNvGrpSpPr>
          <p:nvPr/>
        </p:nvGrpSpPr>
        <p:grpSpPr bwMode="auto">
          <a:xfrm rot="8310677">
            <a:off x="6832600" y="2052638"/>
            <a:ext cx="779463" cy="200025"/>
            <a:chOff x="215936" y="644546"/>
            <a:chExt cx="6576508" cy="4079854"/>
          </a:xfrm>
        </p:grpSpPr>
        <p:sp>
          <p:nvSpPr>
            <p:cNvPr id="296" name="Arc 295"/>
            <p:cNvSpPr/>
            <p:nvPr/>
          </p:nvSpPr>
          <p:spPr bwMode="auto">
            <a:xfrm rot="10800000">
              <a:off x="2135222" y="844964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7" name="Arc 296"/>
            <p:cNvSpPr/>
            <p:nvPr/>
          </p:nvSpPr>
          <p:spPr bwMode="auto">
            <a:xfrm rot="10800000">
              <a:off x="2139751" y="926214"/>
              <a:ext cx="495578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8" name="Arc 297"/>
            <p:cNvSpPr/>
            <p:nvPr/>
          </p:nvSpPr>
          <p:spPr bwMode="auto">
            <a:xfrm rot="10800000">
              <a:off x="1041834" y="945790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299" name="Arc 298"/>
            <p:cNvSpPr/>
            <p:nvPr/>
          </p:nvSpPr>
          <p:spPr bwMode="auto">
            <a:xfrm rot="10800000">
              <a:off x="1102744" y="873087"/>
              <a:ext cx="629527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0" name="Arc 299"/>
            <p:cNvSpPr/>
            <p:nvPr/>
          </p:nvSpPr>
          <p:spPr bwMode="auto">
            <a:xfrm rot="10800000">
              <a:off x="156501" y="1003588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1" name="Arc 300"/>
            <p:cNvSpPr/>
            <p:nvPr/>
          </p:nvSpPr>
          <p:spPr bwMode="auto">
            <a:xfrm rot="10800000">
              <a:off x="3133592" y="1147241"/>
              <a:ext cx="1540317" cy="3529408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2" name="Arc 301"/>
            <p:cNvSpPr/>
            <p:nvPr/>
          </p:nvSpPr>
          <p:spPr bwMode="auto">
            <a:xfrm rot="10800000">
              <a:off x="3118539" y="666982"/>
              <a:ext cx="468798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3" name="Arc 302"/>
            <p:cNvSpPr/>
            <p:nvPr/>
          </p:nvSpPr>
          <p:spPr bwMode="auto">
            <a:xfrm rot="10800000">
              <a:off x="4288860" y="1002509"/>
              <a:ext cx="1500139" cy="391794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4" name="Arc 303"/>
            <p:cNvSpPr/>
            <p:nvPr/>
          </p:nvSpPr>
          <p:spPr bwMode="auto">
            <a:xfrm rot="10800000">
              <a:off x="4271342" y="1127349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5" name="Arc 304"/>
            <p:cNvSpPr/>
            <p:nvPr/>
          </p:nvSpPr>
          <p:spPr bwMode="auto">
            <a:xfrm rot="10800000">
              <a:off x="5266245" y="855885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6" name="Arc 305"/>
            <p:cNvSpPr/>
            <p:nvPr/>
          </p:nvSpPr>
          <p:spPr bwMode="auto">
            <a:xfrm rot="10800000">
              <a:off x="5207479" y="914847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4" name="Group 291"/>
          <p:cNvGrpSpPr>
            <a:grpSpLocks/>
          </p:cNvGrpSpPr>
          <p:nvPr/>
        </p:nvGrpSpPr>
        <p:grpSpPr bwMode="auto">
          <a:xfrm rot="3233430">
            <a:off x="6490494" y="3055144"/>
            <a:ext cx="779463" cy="200025"/>
            <a:chOff x="215936" y="644546"/>
            <a:chExt cx="6576508" cy="4079854"/>
          </a:xfrm>
        </p:grpSpPr>
        <p:sp>
          <p:nvSpPr>
            <p:cNvPr id="308" name="Arc 307"/>
            <p:cNvSpPr/>
            <p:nvPr/>
          </p:nvSpPr>
          <p:spPr bwMode="auto">
            <a:xfrm rot="10800000">
              <a:off x="2133164" y="849047"/>
              <a:ext cx="1500139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09" name="Arc 308"/>
            <p:cNvSpPr/>
            <p:nvPr/>
          </p:nvSpPr>
          <p:spPr bwMode="auto">
            <a:xfrm rot="10800000">
              <a:off x="2120924" y="888221"/>
              <a:ext cx="495586" cy="375605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0" name="Arc 309"/>
            <p:cNvSpPr/>
            <p:nvPr/>
          </p:nvSpPr>
          <p:spPr bwMode="auto">
            <a:xfrm rot="10800000">
              <a:off x="1051264" y="961046"/>
              <a:ext cx="1526928" cy="3820816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1" name="Arc 310"/>
            <p:cNvSpPr/>
            <p:nvPr/>
          </p:nvSpPr>
          <p:spPr bwMode="auto">
            <a:xfrm rot="10800000">
              <a:off x="1088957" y="822010"/>
              <a:ext cx="629519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2" name="Arc 311"/>
            <p:cNvSpPr/>
            <p:nvPr/>
          </p:nvSpPr>
          <p:spPr bwMode="auto">
            <a:xfrm rot="10800000">
              <a:off x="168886" y="1012042"/>
              <a:ext cx="1526928" cy="385318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3" name="Arc 312"/>
            <p:cNvSpPr/>
            <p:nvPr/>
          </p:nvSpPr>
          <p:spPr bwMode="auto">
            <a:xfrm rot="10800000">
              <a:off x="3116972" y="1134161"/>
              <a:ext cx="1540317" cy="3529387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4" name="Arc 313"/>
            <p:cNvSpPr/>
            <p:nvPr/>
          </p:nvSpPr>
          <p:spPr bwMode="auto">
            <a:xfrm rot="10800000">
              <a:off x="3117148" y="655914"/>
              <a:ext cx="468789" cy="4079854"/>
            </a:xfrm>
            <a:prstGeom prst="arc">
              <a:avLst>
                <a:gd name="adj1" fmla="val 10799995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5" name="Arc 314"/>
            <p:cNvSpPr/>
            <p:nvPr/>
          </p:nvSpPr>
          <p:spPr bwMode="auto">
            <a:xfrm rot="10800000">
              <a:off x="4286727" y="1003388"/>
              <a:ext cx="1500139" cy="391796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6" name="Arc 315"/>
            <p:cNvSpPr/>
            <p:nvPr/>
          </p:nvSpPr>
          <p:spPr bwMode="auto">
            <a:xfrm rot="10800000">
              <a:off x="4253206" y="1103268"/>
              <a:ext cx="388425" cy="3723666"/>
            </a:xfrm>
            <a:prstGeom prst="arc">
              <a:avLst>
                <a:gd name="adj1" fmla="val 9615647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7" name="Arc 316"/>
            <p:cNvSpPr/>
            <p:nvPr/>
          </p:nvSpPr>
          <p:spPr bwMode="auto">
            <a:xfrm rot="10800000">
              <a:off x="5257619" y="831601"/>
              <a:ext cx="575942" cy="3691296"/>
            </a:xfrm>
            <a:prstGeom prst="arc">
              <a:avLst>
                <a:gd name="adj1" fmla="val 10800000"/>
                <a:gd name="adj2" fmla="val 0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  <p:sp>
          <p:nvSpPr>
            <p:cNvPr id="318" name="Arc 317"/>
            <p:cNvSpPr/>
            <p:nvPr/>
          </p:nvSpPr>
          <p:spPr bwMode="auto">
            <a:xfrm rot="10800000">
              <a:off x="5201032" y="912112"/>
              <a:ext cx="1526928" cy="3885575"/>
            </a:xfrm>
            <a:prstGeom prst="arc">
              <a:avLst>
                <a:gd name="adj1" fmla="val 21579902"/>
                <a:gd name="adj2" fmla="val 108259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25" name="Group 383"/>
          <p:cNvGrpSpPr>
            <a:grpSpLocks/>
          </p:cNvGrpSpPr>
          <p:nvPr/>
        </p:nvGrpSpPr>
        <p:grpSpPr bwMode="auto">
          <a:xfrm>
            <a:off x="7018502" y="1379538"/>
            <a:ext cx="2582698" cy="3822573"/>
            <a:chOff x="7018502" y="1378744"/>
            <a:chExt cx="2582699" cy="3823344"/>
          </a:xfrm>
        </p:grpSpPr>
        <p:sp>
          <p:nvSpPr>
            <p:cNvPr id="18457" name="Rectangle 257"/>
            <p:cNvSpPr>
              <a:spLocks noChangeArrowheads="1"/>
            </p:cNvSpPr>
            <p:nvPr/>
          </p:nvSpPr>
          <p:spPr bwMode="auto">
            <a:xfrm>
              <a:off x="7018502" y="4494059"/>
              <a:ext cx="1993405" cy="70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FF"/>
                  </a:solidFill>
                  <a:latin typeface="Comic Sans MS"/>
                  <a:cs typeface="Comic Sans MS"/>
                </a:rPr>
                <a:t>Recombination</a:t>
              </a:r>
            </a:p>
            <a:p>
              <a:r>
                <a:rPr lang="en-US" sz="2000" b="1" dirty="0">
                  <a:solidFill>
                    <a:srgbClr val="FF00FF"/>
                  </a:solidFill>
                  <a:latin typeface="+mn-lt"/>
                </a:rPr>
                <a:t>	~ 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a</a:t>
              </a:r>
              <a:r>
                <a:rPr lang="en-US" sz="2000" b="1" baseline="-25000" dirty="0" err="1">
                  <a:solidFill>
                    <a:srgbClr val="FF00FF"/>
                  </a:solidFill>
                  <a:latin typeface="+mn-lt"/>
                </a:rPr>
                <a:t>s</a:t>
              </a:r>
              <a:r>
                <a:rPr lang="en-US" sz="2000" b="1" dirty="0" err="1">
                  <a:solidFill>
                    <a:srgbClr val="FF00FF"/>
                  </a:solidFill>
                  <a:latin typeface="Symbol" charset="2"/>
                  <a:cs typeface="Symbol" charset="2"/>
                </a:rPr>
                <a:t>r</a:t>
              </a:r>
              <a:endParaRPr lang="en-US" sz="2000" b="1" dirty="0">
                <a:solidFill>
                  <a:srgbClr val="FF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18458" name="Oval 259"/>
            <p:cNvSpPr>
              <a:spLocks noChangeArrowheads="1"/>
            </p:cNvSpPr>
            <p:nvPr/>
          </p:nvSpPr>
          <p:spPr bwMode="auto">
            <a:xfrm>
              <a:off x="8033585" y="2191671"/>
              <a:ext cx="691066" cy="665734"/>
            </a:xfrm>
            <a:prstGeom prst="ellips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06"/>
            <p:cNvGrpSpPr>
              <a:grpSpLocks/>
            </p:cNvGrpSpPr>
            <p:nvPr/>
          </p:nvGrpSpPr>
          <p:grpSpPr bwMode="auto">
            <a:xfrm rot="-606596">
              <a:off x="7157146" y="3264659"/>
              <a:ext cx="1224854" cy="139236"/>
              <a:chOff x="-674511" y="1463036"/>
              <a:chExt cx="10366912" cy="1478290"/>
            </a:xfrm>
          </p:grpSpPr>
          <p:sp>
            <p:nvSpPr>
              <p:cNvPr id="320" name="Arc 319"/>
              <p:cNvSpPr/>
              <p:nvPr/>
            </p:nvSpPr>
            <p:spPr bwMode="auto">
              <a:xfrm>
                <a:off x="4452536" y="1069726"/>
                <a:ext cx="2216981" cy="153409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1" name="Arc 320"/>
              <p:cNvSpPr/>
              <p:nvPr/>
            </p:nvSpPr>
            <p:spPr bwMode="auto">
              <a:xfrm>
                <a:off x="5878124" y="1096059"/>
                <a:ext cx="833049" cy="143294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2" name="Arc 321"/>
              <p:cNvSpPr/>
              <p:nvPr/>
            </p:nvSpPr>
            <p:spPr bwMode="auto">
              <a:xfrm>
                <a:off x="5916136" y="1039194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3" name="Arc 322"/>
              <p:cNvSpPr/>
              <p:nvPr/>
            </p:nvSpPr>
            <p:spPr bwMode="auto">
              <a:xfrm>
                <a:off x="7311843" y="1091453"/>
                <a:ext cx="833049" cy="14329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4" name="Arc 323"/>
              <p:cNvSpPr/>
              <p:nvPr/>
            </p:nvSpPr>
            <p:spPr bwMode="auto">
              <a:xfrm>
                <a:off x="7214042" y="1055172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5" name="Arc 324"/>
              <p:cNvSpPr/>
              <p:nvPr/>
            </p:nvSpPr>
            <p:spPr bwMode="auto">
              <a:xfrm>
                <a:off x="3010102" y="1041150"/>
                <a:ext cx="2243853" cy="153408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6" name="Arc 325"/>
              <p:cNvSpPr/>
              <p:nvPr/>
            </p:nvSpPr>
            <p:spPr bwMode="auto">
              <a:xfrm>
                <a:off x="4473164" y="1079098"/>
                <a:ext cx="873362" cy="16520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7" name="Arc 326"/>
              <p:cNvSpPr/>
              <p:nvPr/>
            </p:nvSpPr>
            <p:spPr bwMode="auto">
              <a:xfrm>
                <a:off x="1703690" y="989020"/>
                <a:ext cx="2243853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8" name="Arc 327"/>
              <p:cNvSpPr/>
              <p:nvPr/>
            </p:nvSpPr>
            <p:spPr bwMode="auto">
              <a:xfrm>
                <a:off x="3093647" y="1111057"/>
                <a:ext cx="859921" cy="160151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29" name="Arc 328"/>
              <p:cNvSpPr/>
              <p:nvPr/>
            </p:nvSpPr>
            <p:spPr bwMode="auto">
              <a:xfrm>
                <a:off x="338680" y="988873"/>
                <a:ext cx="2216981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0" name="Arc 329"/>
              <p:cNvSpPr/>
              <p:nvPr/>
            </p:nvSpPr>
            <p:spPr bwMode="auto">
              <a:xfrm>
                <a:off x="1752475" y="1098182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1" name="Arc 330"/>
              <p:cNvSpPr/>
              <p:nvPr/>
            </p:nvSpPr>
            <p:spPr bwMode="auto">
              <a:xfrm>
                <a:off x="-1029210" y="1012714"/>
                <a:ext cx="2257294" cy="1584663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2" name="Arc 331"/>
              <p:cNvSpPr/>
              <p:nvPr/>
            </p:nvSpPr>
            <p:spPr bwMode="auto">
              <a:xfrm>
                <a:off x="363158" y="1078484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7" name="Group 291"/>
            <p:cNvGrpSpPr>
              <a:grpSpLocks/>
            </p:cNvGrpSpPr>
            <p:nvPr/>
          </p:nvGrpSpPr>
          <p:grpSpPr bwMode="auto">
            <a:xfrm rot="3233430">
              <a:off x="7011192" y="3715545"/>
              <a:ext cx="779463" cy="200025"/>
              <a:chOff x="215936" y="644546"/>
              <a:chExt cx="6576508" cy="4079854"/>
            </a:xfrm>
          </p:grpSpPr>
          <p:sp>
            <p:nvSpPr>
              <p:cNvPr id="334" name="Arc 333"/>
              <p:cNvSpPr/>
              <p:nvPr/>
            </p:nvSpPr>
            <p:spPr bwMode="auto">
              <a:xfrm rot="10800000">
                <a:off x="2130828" y="845352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5" name="Arc 334"/>
              <p:cNvSpPr/>
              <p:nvPr/>
            </p:nvSpPr>
            <p:spPr bwMode="auto">
              <a:xfrm rot="10800000">
                <a:off x="2118585" y="884525"/>
                <a:ext cx="495686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6" name="Arc 335"/>
              <p:cNvSpPr/>
              <p:nvPr/>
            </p:nvSpPr>
            <p:spPr bwMode="auto">
              <a:xfrm rot="10800000">
                <a:off x="1048710" y="957350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7" name="Arc 336"/>
              <p:cNvSpPr/>
              <p:nvPr/>
            </p:nvSpPr>
            <p:spPr bwMode="auto">
              <a:xfrm rot="10800000">
                <a:off x="1086411" y="818314"/>
                <a:ext cx="629645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8" name="Arc 337"/>
              <p:cNvSpPr/>
              <p:nvPr/>
            </p:nvSpPr>
            <p:spPr bwMode="auto">
              <a:xfrm rot="10800000">
                <a:off x="166154" y="1008346"/>
                <a:ext cx="1527235" cy="385318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39" name="Arc 338"/>
              <p:cNvSpPr/>
              <p:nvPr/>
            </p:nvSpPr>
            <p:spPr bwMode="auto">
              <a:xfrm rot="10800000">
                <a:off x="3114833" y="1130466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0" name="Arc 339"/>
              <p:cNvSpPr/>
              <p:nvPr/>
            </p:nvSpPr>
            <p:spPr bwMode="auto">
              <a:xfrm rot="10800000">
                <a:off x="3115010" y="652219"/>
                <a:ext cx="468884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1" name="Arc 340"/>
              <p:cNvSpPr/>
              <p:nvPr/>
            </p:nvSpPr>
            <p:spPr bwMode="auto">
              <a:xfrm rot="10800000">
                <a:off x="4284825" y="999693"/>
                <a:ext cx="1500442" cy="391796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2" name="Arc 341"/>
              <p:cNvSpPr/>
              <p:nvPr/>
            </p:nvSpPr>
            <p:spPr bwMode="auto">
              <a:xfrm rot="10800000">
                <a:off x="4251297" y="1099573"/>
                <a:ext cx="388503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3" name="Arc 342"/>
              <p:cNvSpPr/>
              <p:nvPr/>
            </p:nvSpPr>
            <p:spPr bwMode="auto">
              <a:xfrm rot="10800000">
                <a:off x="5255912" y="827905"/>
                <a:ext cx="576058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4" name="Arc 343"/>
              <p:cNvSpPr/>
              <p:nvPr/>
            </p:nvSpPr>
            <p:spPr bwMode="auto">
              <a:xfrm rot="10800000">
                <a:off x="5199314" y="908416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8" name="Group 291"/>
            <p:cNvGrpSpPr>
              <a:grpSpLocks/>
            </p:cNvGrpSpPr>
            <p:nvPr/>
          </p:nvGrpSpPr>
          <p:grpSpPr bwMode="auto">
            <a:xfrm rot="3785808">
              <a:off x="7773192" y="2026444"/>
              <a:ext cx="779463" cy="200025"/>
              <a:chOff x="215936" y="644546"/>
              <a:chExt cx="6576508" cy="4079854"/>
            </a:xfrm>
          </p:grpSpPr>
          <p:sp>
            <p:nvSpPr>
              <p:cNvPr id="347" name="Arc 346"/>
              <p:cNvSpPr/>
              <p:nvPr/>
            </p:nvSpPr>
            <p:spPr bwMode="auto">
              <a:xfrm rot="10800000">
                <a:off x="2131749" y="849993"/>
                <a:ext cx="1500442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8" name="Arc 347"/>
              <p:cNvSpPr/>
              <p:nvPr/>
            </p:nvSpPr>
            <p:spPr bwMode="auto">
              <a:xfrm rot="10800000">
                <a:off x="2118918" y="900170"/>
                <a:ext cx="495677" cy="375605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49" name="Arc 348"/>
              <p:cNvSpPr/>
              <p:nvPr/>
            </p:nvSpPr>
            <p:spPr bwMode="auto">
              <a:xfrm rot="10800000">
                <a:off x="1039775" y="939383"/>
                <a:ext cx="1527235" cy="38208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0" name="Arc 349"/>
              <p:cNvSpPr/>
              <p:nvPr/>
            </p:nvSpPr>
            <p:spPr bwMode="auto">
              <a:xfrm rot="10800000">
                <a:off x="1081576" y="831818"/>
                <a:ext cx="629654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1" name="Arc 350"/>
              <p:cNvSpPr/>
              <p:nvPr/>
            </p:nvSpPr>
            <p:spPr bwMode="auto">
              <a:xfrm rot="10800000">
                <a:off x="149844" y="1011865"/>
                <a:ext cx="1527235" cy="385320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2" name="Arc 351"/>
              <p:cNvSpPr/>
              <p:nvPr/>
            </p:nvSpPr>
            <p:spPr bwMode="auto">
              <a:xfrm rot="10800000">
                <a:off x="3120968" y="1122114"/>
                <a:ext cx="1540628" cy="352938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3" name="Arc 352"/>
              <p:cNvSpPr/>
              <p:nvPr/>
            </p:nvSpPr>
            <p:spPr bwMode="auto">
              <a:xfrm rot="10800000">
                <a:off x="3115134" y="636439"/>
                <a:ext cx="468892" cy="4079854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4" name="Arc 353"/>
              <p:cNvSpPr/>
              <p:nvPr/>
            </p:nvSpPr>
            <p:spPr bwMode="auto">
              <a:xfrm rot="10800000">
                <a:off x="4285170" y="1023799"/>
                <a:ext cx="1500442" cy="391794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5" name="Arc 354"/>
              <p:cNvSpPr/>
              <p:nvPr/>
            </p:nvSpPr>
            <p:spPr bwMode="auto">
              <a:xfrm rot="10800000">
                <a:off x="4254061" y="1090858"/>
                <a:ext cx="388511" cy="3723666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6" name="Arc 355"/>
              <p:cNvSpPr/>
              <p:nvPr/>
            </p:nvSpPr>
            <p:spPr bwMode="auto">
              <a:xfrm rot="10800000">
                <a:off x="5254370" y="833036"/>
                <a:ext cx="576067" cy="3691296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57" name="Arc 356"/>
              <p:cNvSpPr/>
              <p:nvPr/>
            </p:nvSpPr>
            <p:spPr bwMode="auto">
              <a:xfrm rot="10800000">
                <a:off x="5197727" y="922900"/>
                <a:ext cx="1527235" cy="3885575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29" name="Group 291"/>
            <p:cNvGrpSpPr>
              <a:grpSpLocks/>
            </p:cNvGrpSpPr>
            <p:nvPr/>
          </p:nvGrpSpPr>
          <p:grpSpPr bwMode="auto">
            <a:xfrm rot="8310677">
              <a:off x="7925592" y="1378744"/>
              <a:ext cx="779463" cy="200025"/>
              <a:chOff x="215936" y="644546"/>
              <a:chExt cx="6576508" cy="4079854"/>
            </a:xfrm>
          </p:grpSpPr>
          <p:sp>
            <p:nvSpPr>
              <p:cNvPr id="359" name="Arc 358"/>
              <p:cNvSpPr/>
              <p:nvPr/>
            </p:nvSpPr>
            <p:spPr bwMode="auto">
              <a:xfrm rot="10800000">
                <a:off x="2140339" y="854994"/>
                <a:ext cx="1500139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0" name="Arc 359"/>
              <p:cNvSpPr/>
              <p:nvPr/>
            </p:nvSpPr>
            <p:spPr bwMode="auto">
              <a:xfrm rot="10800000">
                <a:off x="2144869" y="936261"/>
                <a:ext cx="495578" cy="375680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1" name="Arc 360"/>
              <p:cNvSpPr/>
              <p:nvPr/>
            </p:nvSpPr>
            <p:spPr bwMode="auto">
              <a:xfrm rot="10800000">
                <a:off x="1046951" y="955840"/>
                <a:ext cx="1526928" cy="3821580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2" name="Arc 361"/>
              <p:cNvSpPr/>
              <p:nvPr/>
            </p:nvSpPr>
            <p:spPr bwMode="auto">
              <a:xfrm rot="10800000">
                <a:off x="1107862" y="883123"/>
                <a:ext cx="629527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3" name="Arc 362"/>
              <p:cNvSpPr/>
              <p:nvPr/>
            </p:nvSpPr>
            <p:spPr bwMode="auto">
              <a:xfrm rot="10800000">
                <a:off x="161618" y="1013650"/>
                <a:ext cx="1526928" cy="385395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4" name="Arc 363"/>
              <p:cNvSpPr/>
              <p:nvPr/>
            </p:nvSpPr>
            <p:spPr bwMode="auto">
              <a:xfrm rot="10800000">
                <a:off x="3138709" y="1157332"/>
                <a:ext cx="1540317" cy="3530114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5" name="Arc 364"/>
              <p:cNvSpPr/>
              <p:nvPr/>
            </p:nvSpPr>
            <p:spPr bwMode="auto">
              <a:xfrm rot="10800000">
                <a:off x="3123656" y="676977"/>
                <a:ext cx="468798" cy="4080670"/>
              </a:xfrm>
              <a:prstGeom prst="arc">
                <a:avLst>
                  <a:gd name="adj1" fmla="val 10799995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6" name="Arc 365"/>
              <p:cNvSpPr/>
              <p:nvPr/>
            </p:nvSpPr>
            <p:spPr bwMode="auto">
              <a:xfrm rot="10800000">
                <a:off x="4293977" y="1012571"/>
                <a:ext cx="1500139" cy="391872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7" name="Arc 366"/>
              <p:cNvSpPr/>
              <p:nvPr/>
            </p:nvSpPr>
            <p:spPr bwMode="auto">
              <a:xfrm rot="10800000">
                <a:off x="4276459" y="1137436"/>
                <a:ext cx="388425" cy="3724411"/>
              </a:xfrm>
              <a:prstGeom prst="arc">
                <a:avLst>
                  <a:gd name="adj1" fmla="val 9615647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8" name="Arc 367"/>
              <p:cNvSpPr/>
              <p:nvPr/>
            </p:nvSpPr>
            <p:spPr bwMode="auto">
              <a:xfrm rot="10800000">
                <a:off x="5271363" y="865917"/>
                <a:ext cx="575942" cy="369203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69" name="Arc 368"/>
              <p:cNvSpPr/>
              <p:nvPr/>
            </p:nvSpPr>
            <p:spPr bwMode="auto">
              <a:xfrm rot="10800000">
                <a:off x="5212597" y="924891"/>
                <a:ext cx="1526928" cy="3886352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30" name="Group 206"/>
            <p:cNvGrpSpPr>
              <a:grpSpLocks/>
            </p:cNvGrpSpPr>
            <p:nvPr/>
          </p:nvGrpSpPr>
          <p:grpSpPr bwMode="auto">
            <a:xfrm rot="171537">
              <a:off x="8376347" y="2451859"/>
              <a:ext cx="1224854" cy="139236"/>
              <a:chOff x="-674511" y="1463036"/>
              <a:chExt cx="10366912" cy="1478290"/>
            </a:xfrm>
          </p:grpSpPr>
          <p:sp>
            <p:nvSpPr>
              <p:cNvPr id="371" name="Arc 370"/>
              <p:cNvSpPr/>
              <p:nvPr/>
            </p:nvSpPr>
            <p:spPr bwMode="auto">
              <a:xfrm>
                <a:off x="4439092" y="1063088"/>
                <a:ext cx="2216989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2" name="Arc 371"/>
              <p:cNvSpPr/>
              <p:nvPr/>
            </p:nvSpPr>
            <p:spPr bwMode="auto">
              <a:xfrm>
                <a:off x="5863766" y="1101506"/>
                <a:ext cx="833049" cy="144979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3" name="Arc 372"/>
              <p:cNvSpPr/>
              <p:nvPr/>
            </p:nvSpPr>
            <p:spPr bwMode="auto">
              <a:xfrm>
                <a:off x="5904500" y="1038365"/>
                <a:ext cx="2230421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4" name="Arc 373"/>
              <p:cNvSpPr/>
              <p:nvPr/>
            </p:nvSpPr>
            <p:spPr bwMode="auto">
              <a:xfrm>
                <a:off x="7302008" y="1062042"/>
                <a:ext cx="833049" cy="1466651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5" name="Arc 374"/>
              <p:cNvSpPr/>
              <p:nvPr/>
            </p:nvSpPr>
            <p:spPr bwMode="auto">
              <a:xfrm>
                <a:off x="7209207" y="1057858"/>
                <a:ext cx="2230421" cy="1500368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6" name="Arc 375"/>
              <p:cNvSpPr/>
              <p:nvPr/>
            </p:nvSpPr>
            <p:spPr bwMode="auto">
              <a:xfrm>
                <a:off x="3011912" y="1033511"/>
                <a:ext cx="2243862" cy="155094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7" name="Arc 376"/>
              <p:cNvSpPr/>
              <p:nvPr/>
            </p:nvSpPr>
            <p:spPr bwMode="auto">
              <a:xfrm>
                <a:off x="4468443" y="1086533"/>
                <a:ext cx="873362" cy="1668959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8" name="Arc 377"/>
              <p:cNvSpPr/>
              <p:nvPr/>
            </p:nvSpPr>
            <p:spPr bwMode="auto">
              <a:xfrm>
                <a:off x="1705864" y="980344"/>
                <a:ext cx="2243853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79" name="Arc 378"/>
              <p:cNvSpPr/>
              <p:nvPr/>
            </p:nvSpPr>
            <p:spPr bwMode="auto">
              <a:xfrm>
                <a:off x="3082221" y="1106253"/>
                <a:ext cx="859921" cy="1601527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0" name="Arc 379"/>
              <p:cNvSpPr/>
              <p:nvPr/>
            </p:nvSpPr>
            <p:spPr bwMode="auto">
              <a:xfrm>
                <a:off x="333736" y="982770"/>
                <a:ext cx="2216981" cy="1601516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1" name="Arc 380"/>
              <p:cNvSpPr/>
              <p:nvPr/>
            </p:nvSpPr>
            <p:spPr bwMode="auto">
              <a:xfrm>
                <a:off x="1748002" y="1106230"/>
                <a:ext cx="833049" cy="1483515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2" name="Arc 381"/>
              <p:cNvSpPr/>
              <p:nvPr/>
            </p:nvSpPr>
            <p:spPr bwMode="auto">
              <a:xfrm>
                <a:off x="-1037094" y="1016758"/>
                <a:ext cx="2257294" cy="1601527"/>
              </a:xfrm>
              <a:prstGeom prst="arc">
                <a:avLst>
                  <a:gd name="adj1" fmla="val 21579902"/>
                  <a:gd name="adj2" fmla="val 1082597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383" name="Arc 382"/>
              <p:cNvSpPr/>
              <p:nvPr/>
            </p:nvSpPr>
            <p:spPr bwMode="auto">
              <a:xfrm>
                <a:off x="362106" y="1091803"/>
                <a:ext cx="833049" cy="1500368"/>
              </a:xfrm>
              <a:prstGeom prst="arc">
                <a:avLst>
                  <a:gd name="adj1" fmla="val 10800000"/>
                  <a:gd name="adj2" fmla="val 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/>
                <a:endParaRPr lang="en-US" sz="1800"/>
              </a:p>
            </p:txBody>
          </p:sp>
        </p:grpSp>
      </p:grpSp>
      <p:sp>
        <p:nvSpPr>
          <p:cNvPr id="188" name="Title 187"/>
          <p:cNvSpPr>
            <a:spLocks noGrp="1"/>
          </p:cNvSpPr>
          <p:nvPr>
            <p:ph type="title"/>
          </p:nvPr>
        </p:nvSpPr>
        <p:spPr>
          <a:xfrm>
            <a:off x="228600" y="-27710"/>
            <a:ext cx="8686800" cy="762000"/>
          </a:xfrm>
        </p:spPr>
        <p:txBody>
          <a:bodyPr/>
          <a:lstStyle/>
          <a:p>
            <a:r>
              <a:rPr lang="en-US" dirty="0" smtClean="0"/>
              <a:t>Gluon saturation</a:t>
            </a:r>
            <a:endParaRPr lang="en-US" dirty="0"/>
          </a:p>
        </p:txBody>
      </p:sp>
      <p:grpSp>
        <p:nvGrpSpPr>
          <p:cNvPr id="31" name="Group 189"/>
          <p:cNvGrpSpPr/>
          <p:nvPr/>
        </p:nvGrpSpPr>
        <p:grpSpPr>
          <a:xfrm>
            <a:off x="228600" y="3783997"/>
            <a:ext cx="3420291" cy="2960370"/>
            <a:chOff x="5191223" y="825500"/>
            <a:chExt cx="3420291" cy="2960370"/>
          </a:xfrm>
          <a:solidFill>
            <a:schemeClr val="bg1"/>
          </a:solidFill>
        </p:grpSpPr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3" cstate="print"/>
            <a:srcRect l="3317" r="3317"/>
            <a:stretch>
              <a:fillRect/>
            </a:stretch>
          </p:blipFill>
          <p:spPr>
            <a:xfrm>
              <a:off x="5191223" y="825500"/>
              <a:ext cx="3420291" cy="2960370"/>
            </a:xfrm>
            <a:prstGeom prst="rect">
              <a:avLst/>
            </a:prstGeom>
            <a:grpFill/>
          </p:spPr>
        </p:pic>
        <p:grpSp>
          <p:nvGrpSpPr>
            <p:cNvPr id="18592" name="Group 19"/>
            <p:cNvGrpSpPr/>
            <p:nvPr/>
          </p:nvGrpSpPr>
          <p:grpSpPr>
            <a:xfrm>
              <a:off x="6159500" y="3505200"/>
              <a:ext cx="1928733" cy="276999"/>
              <a:chOff x="5626100" y="3949700"/>
              <a:chExt cx="1928733" cy="276999"/>
            </a:xfrm>
            <a:grpFill/>
          </p:grpSpPr>
          <p:sp>
            <p:nvSpPr>
              <p:cNvPr id="193" name="TextBox 192"/>
              <p:cNvSpPr txBox="1"/>
              <p:nvPr/>
            </p:nvSpPr>
            <p:spPr>
              <a:xfrm>
                <a:off x="5626100" y="3949700"/>
                <a:ext cx="19287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~1                                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&lt;&lt; 1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94" name="Straight Arrow Connector 193"/>
              <p:cNvCxnSpPr/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aphicFrame>
        <p:nvGraphicFramePr>
          <p:cNvPr id="195" name="Object 194"/>
          <p:cNvGraphicFramePr>
            <a:graphicFrameLocks noChangeAspect="1"/>
          </p:cNvGraphicFramePr>
          <p:nvPr/>
        </p:nvGraphicFramePr>
        <p:xfrm>
          <a:off x="3390900" y="4165600"/>
          <a:ext cx="1333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682" name="Equation" r:id="rId4" imgW="1325520" imgH="548280" progId="">
                  <p:embed/>
                </p:oleObj>
              </mc:Choice>
              <mc:Fallback>
                <p:oleObj name="Equation" r:id="rId4" imgW="1325520" imgH="548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4165600"/>
                        <a:ext cx="13335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Rectangle 3"/>
          <p:cNvSpPr txBox="1">
            <a:spLocks noChangeArrowheads="1"/>
          </p:cNvSpPr>
          <p:nvPr/>
        </p:nvSpPr>
        <p:spPr bwMode="auto">
          <a:xfrm>
            <a:off x="-114300" y="673100"/>
            <a:ext cx="541020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133350" bIns="45720" numCol="1" anchor="t" anchorCtr="0" compatLnSpc="1">
            <a:prstTxWarp prst="textNoShape">
              <a:avLst/>
            </a:prstTxWarp>
          </a:bodyPr>
          <a:lstStyle/>
          <a:p>
            <a:pPr marL="266700" marR="0" lvl="0" indent="-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sz="1800" b="1" kern="0" dirty="0" smtClean="0">
                <a:solidFill>
                  <a:schemeClr val="tx1"/>
                </a:solidFill>
                <a:latin typeface="Comic Sans MS"/>
              </a:rPr>
              <a:t>A</a:t>
            </a:r>
            <a:r>
              <a:rPr kumimoji="1" lang="en-US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t small x linear evolution gives</a:t>
            </a:r>
          </a:p>
          <a:p>
            <a:pPr marL="266700" marR="0" lvl="0" indent="-227013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charset="2"/>
              <a:buNone/>
              <a:tabLst/>
              <a:defRPr/>
            </a:pPr>
            <a:r>
              <a:rPr kumimoji="1" lang="en-US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   strongly rising </a:t>
            </a:r>
            <a:r>
              <a:rPr kumimoji="1" lang="en-US" sz="18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g(x</a:t>
            </a:r>
            <a:r>
              <a:rPr kumimoji="1" lang="en-US" sz="1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)</a:t>
            </a:r>
          </a:p>
          <a:p>
            <a:pPr marL="723900" lvl="1" indent="-227013">
              <a:buClr>
                <a:srgbClr val="0000FF"/>
              </a:buClr>
              <a:buFont typeface="Wingdings" charset="2"/>
              <a:buChar char="Ø"/>
            </a:pPr>
            <a:r>
              <a:rPr lang="en-US" b="1" kern="0" noProof="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violation of Froissart </a:t>
            </a:r>
          </a:p>
          <a:p>
            <a:pPr marL="723900" lvl="1" indent="-227013">
              <a:buClr>
                <a:srgbClr val="0000FF"/>
              </a:buClr>
            </a:pPr>
            <a:r>
              <a:rPr lang="en-US" b="1" kern="0" noProof="0" dirty="0" smtClean="0">
                <a:solidFill>
                  <a:schemeClr val="tx1"/>
                </a:solidFill>
                <a:latin typeface="Comic Sans MS"/>
                <a:ea typeface="+mn-ea"/>
                <a:cs typeface="Comic Sans MS"/>
              </a:rPr>
              <a:t>unitary bound </a:t>
            </a:r>
            <a:endParaRPr kumimoji="1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0" indent="-22701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charset="2"/>
              <a:buChar char="q"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sz="16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BK/JIMWLK </a:t>
            </a:r>
            <a:r>
              <a:rPr kumimoji="1" lang="en-US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uLnTx/>
                <a:uFillTx/>
                <a:latin typeface="Comic Sans MS"/>
                <a:ea typeface="+mn-ea"/>
                <a:cs typeface="Comic Sans MS"/>
              </a:rPr>
              <a:t>non-linear </a:t>
            </a:r>
            <a:r>
              <a:rPr kumimoji="1" lang="en-US" sz="16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evolution includes </a:t>
            </a:r>
          </a:p>
          <a:p>
            <a:pPr marL="266700" marR="0" lvl="0" indent="-2270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charset="2"/>
              <a:buNone/>
              <a:tabLst/>
              <a:defRPr/>
            </a:pPr>
            <a:r>
              <a:rPr kumimoji="1" lang="en-US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66FF"/>
                </a:solidFill>
                <a:uLnTx/>
                <a:uFillTx/>
                <a:latin typeface="Comic Sans MS"/>
                <a:ea typeface="+mn-ea"/>
                <a:cs typeface="Comic Sans MS"/>
              </a:rPr>
              <a:t>   </a:t>
            </a:r>
            <a:r>
              <a:rPr kumimoji="1" lang="en-US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uLnTx/>
                <a:uFillTx/>
                <a:latin typeface="Comic Sans MS"/>
                <a:ea typeface="+mn-ea"/>
                <a:cs typeface="Comic Sans MS"/>
              </a:rPr>
              <a:t>recombination</a:t>
            </a:r>
            <a:r>
              <a:rPr kumimoji="1" lang="en-US" sz="16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 effects </a:t>
            </a:r>
            <a:r>
              <a:rPr kumimoji="1" lang="en-US" sz="16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</a:t>
            </a:r>
            <a:r>
              <a:rPr kumimoji="1" lang="en-US" sz="16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  <a:sym typeface="Wingdings"/>
              </a:rPr>
              <a:t> </a:t>
            </a:r>
            <a:r>
              <a:rPr kumimoji="1" lang="en-US" sz="1600" b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uLnTx/>
                <a:uFillTx/>
                <a:latin typeface="Comic Sans MS"/>
                <a:ea typeface="+mn-ea"/>
                <a:cs typeface="Comic Sans MS"/>
              </a:rPr>
              <a:t>saturation</a:t>
            </a:r>
          </a:p>
          <a:p>
            <a:pPr marL="66675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Dynamically generated scale</a:t>
            </a:r>
          </a:p>
          <a:p>
            <a:pPr marL="66675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None/>
              <a:tabLst/>
              <a:defRPr/>
            </a:pP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   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uLnTx/>
                <a:uFillTx/>
                <a:latin typeface="Comic Sans MS"/>
                <a:ea typeface="+mn-ea"/>
                <a:cs typeface="Comic Sans MS"/>
              </a:rPr>
              <a:t>Saturation Scale: Q</a:t>
            </a:r>
            <a:r>
              <a:rPr kumimoji="1" lang="en-US" sz="1500" b="1" u="none" strike="noStrike" kern="0" cap="none" spc="0" normalizeH="0" baseline="30000" noProof="0" dirty="0" smtClean="0">
                <a:ln>
                  <a:noFill/>
                </a:ln>
                <a:solidFill>
                  <a:srgbClr val="FF00FF"/>
                </a:solidFill>
                <a:uLnTx/>
                <a:uFillTx/>
                <a:latin typeface="Comic Sans MS"/>
                <a:ea typeface="+mn-ea"/>
                <a:cs typeface="Comic Sans MS"/>
              </a:rPr>
              <a:t>2</a:t>
            </a:r>
            <a:r>
              <a:rPr kumimoji="1" lang="en-US" sz="1500" b="1" u="none" strike="noStrike" kern="0" cap="none" spc="0" normalizeH="0" baseline="-25000" noProof="0" dirty="0" smtClean="0">
                <a:ln>
                  <a:noFill/>
                </a:ln>
                <a:solidFill>
                  <a:srgbClr val="FF00FF"/>
                </a:solidFill>
                <a:uLnTx/>
                <a:uFillTx/>
                <a:latin typeface="Comic Sans MS"/>
                <a:ea typeface="+mn-ea"/>
                <a:cs typeface="Comic Sans MS"/>
              </a:rPr>
              <a:t>s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rgbClr val="FF00FF"/>
                </a:solidFill>
                <a:uLnTx/>
                <a:uFillTx/>
                <a:latin typeface="Comic Sans MS"/>
                <a:ea typeface="+mn-ea"/>
                <a:cs typeface="Comic Sans MS"/>
              </a:rPr>
              <a:t>(x)</a:t>
            </a:r>
          </a:p>
          <a:p>
            <a:pPr marL="1066800" marR="0" lvl="2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1" lang="en-US" sz="14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Increases with energy or decreasing </a:t>
            </a:r>
            <a:r>
              <a:rPr kumimoji="1" lang="en-US" sz="14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x</a:t>
            </a:r>
            <a:endParaRPr kumimoji="1" lang="en-US" sz="14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Comic Sans MS"/>
              <a:ea typeface="+mn-ea"/>
              <a:cs typeface="Comic Sans MS"/>
            </a:endParaRPr>
          </a:p>
          <a:p>
            <a:pPr marL="666750" marR="0" lvl="1" indent="-2270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00000"/>
              <a:buFont typeface="Wingdings" charset="2"/>
              <a:buChar char="Ø"/>
              <a:tabLst/>
              <a:defRPr/>
            </a:pP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Scale with 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Q</a:t>
            </a:r>
            <a:r>
              <a:rPr kumimoji="1" lang="en-US" sz="1500" b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2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/Q</a:t>
            </a:r>
            <a:r>
              <a:rPr kumimoji="1" lang="en-US" sz="1500" b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2</a:t>
            </a:r>
            <a:r>
              <a:rPr kumimoji="1" lang="en-US" sz="1500" b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s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(x)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 instead of </a:t>
            </a:r>
            <a:r>
              <a:rPr kumimoji="1" lang="en-US" sz="1500" b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x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 and 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Q</a:t>
            </a:r>
            <a:r>
              <a:rPr kumimoji="1" lang="en-US" sz="1500" b="1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Times New Roman" charset="0"/>
                <a:cs typeface="Comic Sans MS"/>
                <a:sym typeface="Times New Roman" charset="0"/>
              </a:rPr>
              <a:t>2</a:t>
            </a:r>
            <a:r>
              <a:rPr kumimoji="1" lang="en-US" sz="15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Comic Sans MS"/>
                <a:ea typeface="+mn-ea"/>
                <a:cs typeface="Comic Sans MS"/>
              </a:rPr>
              <a:t> separately</a:t>
            </a:r>
            <a:endParaRPr kumimoji="1" lang="en-US" sz="1500" b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Comic Sans MS"/>
              <a:ea typeface="+mn-ea"/>
              <a:cs typeface="Comic Sans MS"/>
            </a:endParaRPr>
          </a:p>
        </p:txBody>
      </p:sp>
      <p:sp>
        <p:nvSpPr>
          <p:cNvPr id="213" name="Slide Number Placeholder 2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99802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777" y="1628266"/>
            <a:ext cx="3718023" cy="353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Gluon saturation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143000"/>
            <a:ext cx="4419600" cy="4953000"/>
          </a:xfrm>
        </p:spPr>
        <p:txBody>
          <a:bodyPr/>
          <a:lstStyle/>
          <a:p>
            <a:r>
              <a:rPr lang="en-US" sz="2100" dirty="0" smtClean="0"/>
              <a:t>Nuclear enhancement of saturation scale: can reach this non-linear QCD regime at higher </a:t>
            </a:r>
            <a:r>
              <a:rPr lang="en-US" sz="2100" i="1" dirty="0" smtClean="0"/>
              <a:t>x</a:t>
            </a:r>
            <a:r>
              <a:rPr lang="en-US" sz="2100" dirty="0" smtClean="0"/>
              <a:t> (lower energies) than in </a:t>
            </a:r>
            <a:r>
              <a:rPr lang="en-US" sz="2100" dirty="0" err="1" smtClean="0"/>
              <a:t>e+p</a:t>
            </a:r>
            <a:endParaRPr lang="en-US" sz="2100" dirty="0" smtClean="0"/>
          </a:p>
          <a:p>
            <a:r>
              <a:rPr lang="en-US" sz="2100" dirty="0"/>
              <a:t>Multiple handles to study saturation regime, </a:t>
            </a:r>
            <a:r>
              <a:rPr lang="en-US" sz="2100" dirty="0" smtClean="0"/>
              <a:t>e.g.</a:t>
            </a:r>
          </a:p>
          <a:p>
            <a:pPr lvl="1"/>
            <a:r>
              <a:rPr lang="en-US" sz="2100" dirty="0" err="1" smtClean="0"/>
              <a:t>Dihadron</a:t>
            </a:r>
            <a:r>
              <a:rPr lang="en-US" sz="2100" dirty="0" smtClean="0"/>
              <a:t> </a:t>
            </a:r>
            <a:r>
              <a:rPr lang="en-US" sz="2100" dirty="0"/>
              <a:t>correlations – See L. </a:t>
            </a:r>
            <a:r>
              <a:rPr lang="en-US" sz="2100" dirty="0" err="1"/>
              <a:t>Zheng’s</a:t>
            </a:r>
            <a:r>
              <a:rPr lang="en-US" sz="2100" dirty="0"/>
              <a:t> talk, </a:t>
            </a:r>
            <a:r>
              <a:rPr lang="en-US" sz="2100" dirty="0" smtClean="0"/>
              <a:t>10/27</a:t>
            </a:r>
            <a:endParaRPr lang="en-US" sz="2100" dirty="0"/>
          </a:p>
          <a:p>
            <a:pPr lvl="1"/>
            <a:r>
              <a:rPr lang="en-US" sz="2100" dirty="0" smtClean="0"/>
              <a:t>Diffractive scattering</a:t>
            </a:r>
          </a:p>
          <a:p>
            <a:pPr lvl="2"/>
            <a:r>
              <a:rPr lang="en-US" sz="2100" dirty="0" smtClean="0"/>
              <a:t>Inclusive diffractive structure function for nuclei</a:t>
            </a:r>
          </a:p>
          <a:p>
            <a:pPr lvl="2"/>
            <a:r>
              <a:rPr lang="en-US" sz="2100" dirty="0" smtClean="0"/>
              <a:t>Exclusive diffractive production of vector mesons</a:t>
            </a:r>
            <a:endParaRPr lang="en-US" sz="2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30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94738"/>
            <a:ext cx="2232457" cy="74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438" y="1524000"/>
            <a:ext cx="388956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744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306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a new era: </a:t>
            </a:r>
            <a:br>
              <a:rPr lang="en-US" dirty="0" smtClean="0"/>
            </a:br>
            <a:r>
              <a:rPr lang="en-US" dirty="0" smtClean="0"/>
              <a:t>Quantitative QCD!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2166"/>
            <a:ext cx="8686800" cy="4876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QCD: Discovery and development </a:t>
            </a:r>
          </a:p>
          <a:p>
            <a:pPr lvl="1">
              <a:defRPr/>
            </a:pPr>
            <a:r>
              <a:rPr lang="en-US" dirty="0" smtClean="0"/>
              <a:t>1973 </a:t>
            </a:r>
            <a:r>
              <a:rPr lang="en-US" dirty="0" smtClean="0">
                <a:sym typeface="Wingdings" pitchFamily="2" charset="2"/>
              </a:rPr>
              <a:t> ~2004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Since 1990s starting to consider detailed internal QCD </a:t>
            </a:r>
            <a:r>
              <a:rPr lang="en-US" i="1" dirty="0" smtClean="0"/>
              <a:t>dynamics</a:t>
            </a:r>
            <a:r>
              <a:rPr lang="en-US" dirty="0" smtClean="0"/>
              <a:t> that parts with traditional parton model ways of looking at hadrons—and perform phenomenological calculations using these new ideas/tools!</a:t>
            </a:r>
          </a:p>
          <a:p>
            <a:pPr lvl="1">
              <a:defRPr/>
            </a:pPr>
            <a:r>
              <a:rPr lang="en-US" dirty="0" smtClean="0"/>
              <a:t>Various </a:t>
            </a:r>
            <a:r>
              <a:rPr lang="en-US" i="1" dirty="0" err="1" smtClean="0"/>
              <a:t>resummation</a:t>
            </a:r>
            <a:r>
              <a:rPr lang="en-US" dirty="0" smtClean="0"/>
              <a:t> techniques</a:t>
            </a:r>
          </a:p>
          <a:p>
            <a:pPr lvl="1">
              <a:defRPr/>
            </a:pPr>
            <a:r>
              <a:rPr lang="en-US" i="1" dirty="0" smtClean="0"/>
              <a:t>Non-</a:t>
            </a:r>
            <a:r>
              <a:rPr lang="en-US" i="1" dirty="0" err="1" smtClean="0"/>
              <a:t>collinearity</a:t>
            </a:r>
            <a:r>
              <a:rPr lang="en-US" dirty="0" smtClean="0"/>
              <a:t> of partons with parent hadron</a:t>
            </a:r>
          </a:p>
          <a:p>
            <a:pPr lvl="1">
              <a:defRPr/>
            </a:pPr>
            <a:r>
              <a:rPr lang="en-US" i="1" dirty="0" smtClean="0"/>
              <a:t>Non-linear</a:t>
            </a:r>
            <a:r>
              <a:rPr lang="en-US" dirty="0" smtClean="0"/>
              <a:t> evolution at small momentum fractions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295400"/>
            <a:ext cx="2667000" cy="123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4800" y="1524000"/>
            <a:ext cx="4267200" cy="3200400"/>
            <a:chOff x="304800" y="1524000"/>
            <a:chExt cx="4267200" cy="3200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524000"/>
              <a:ext cx="4267200" cy="3150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2403475" y="2010840"/>
            <a:ext cx="1839913" cy="446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521" name="Equation" r:id="rId5" imgW="1002960" imgH="228600" progId="Equation.3">
                    <p:embed/>
                  </p:oleObj>
                </mc:Choice>
                <mc:Fallback>
                  <p:oleObj name="Equation" r:id="rId5" imgW="1002960" imgH="2286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3475" y="2010840"/>
                          <a:ext cx="1839913" cy="446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2438400" y="3727203"/>
              <a:ext cx="1676400" cy="491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pp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</a:t>
              </a:r>
              <a:r>
                <a:rPr lang="en-US" dirty="0" smtClean="0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baseline="30000" dirty="0" smtClean="0">
                  <a:solidFill>
                    <a:schemeClr val="tx1"/>
                  </a:solidFill>
                  <a:sym typeface="Wingdings" pitchFamily="2" charset="2"/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  <a:latin typeface="Symbol" pitchFamily="18" charset="2"/>
                  <a:sym typeface="Wingdings" pitchFamily="2" charset="2"/>
                </a:rPr>
                <a:t>p</a:t>
              </a:r>
              <a:r>
                <a:rPr lang="en-US" baseline="30000" dirty="0" smtClean="0">
                  <a:solidFill>
                    <a:schemeClr val="tx1"/>
                  </a:solidFill>
                  <a:sym typeface="Wingdings" pitchFamily="2" charset="2"/>
                </a:rPr>
                <a:t>0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X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92592" y="4363898"/>
              <a:ext cx="1220207" cy="36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M (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GeV</a:t>
              </a:r>
              <a:r>
                <a:rPr lang="en-US" sz="1600" dirty="0" smtClean="0">
                  <a:solidFill>
                    <a:schemeClr val="tx1"/>
                  </a:solidFill>
                </a:rPr>
                <a:t>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38200" y="2997030"/>
              <a:ext cx="2743200" cy="622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tx1"/>
                  </a:solidFill>
                  <a:cs typeface="Times New Roman" pitchFamily="18" charset="0"/>
                </a:rPr>
                <a:t>Almeida, Sterman, Vogelsang  </a:t>
              </a:r>
            </a:p>
            <a:p>
              <a:r>
                <a:rPr lang="en-US" sz="1600" dirty="0" smtClean="0">
                  <a:solidFill>
                    <a:schemeClr val="tx1"/>
                  </a:solidFill>
                  <a:cs typeface="Times New Roman" pitchFamily="18" charset="0"/>
                </a:rPr>
                <a:t>PRD80, 074016 (2009) 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9600" y="1445170"/>
            <a:ext cx="8763000" cy="4052614"/>
            <a:chOff x="609600" y="1524000"/>
            <a:chExt cx="8763000" cy="4052614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2209800"/>
              <a:ext cx="4857750" cy="1819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324600" y="3102166"/>
              <a:ext cx="3048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</a:rPr>
                <a:t>PRD80, 034031 (2009)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9600" y="1524000"/>
              <a:ext cx="3557588" cy="4052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914400" y="1371600"/>
            <a:ext cx="7924800" cy="4114800"/>
            <a:chOff x="914400" y="1371600"/>
            <a:chExt cx="7924800" cy="4114800"/>
          </a:xfrm>
        </p:grpSpPr>
        <p:grpSp>
          <p:nvGrpSpPr>
            <p:cNvPr id="45" name="Group 12"/>
            <p:cNvGrpSpPr/>
            <p:nvPr/>
          </p:nvGrpSpPr>
          <p:grpSpPr>
            <a:xfrm>
              <a:off x="4495800" y="1371600"/>
              <a:ext cx="4340982" cy="4114800"/>
              <a:chOff x="4495800" y="1371600"/>
              <a:chExt cx="4340982" cy="4114800"/>
            </a:xfrm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r="51233"/>
              <a:stretch>
                <a:fillRect/>
              </a:stretch>
            </p:blipFill>
            <p:spPr bwMode="auto">
              <a:xfrm>
                <a:off x="4495800" y="1371600"/>
                <a:ext cx="4340982" cy="411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6349638" y="3109563"/>
                <a:ext cx="14548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C00000"/>
                    </a:solidFill>
                  </a:rPr>
                  <a:t>Transversity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321485" y="3830288"/>
                <a:ext cx="8242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C00000"/>
                    </a:solidFill>
                  </a:rPr>
                  <a:t>Sivers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289197" y="4337256"/>
                <a:ext cx="16158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Boer-</a:t>
                </a:r>
                <a:r>
                  <a:rPr lang="en-US" sz="2000" dirty="0" err="1" smtClean="0">
                    <a:solidFill>
                      <a:srgbClr val="C00000"/>
                    </a:solidFill>
                  </a:rPr>
                  <a:t>Mulders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371273" y="4613481"/>
                <a:ext cx="139172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C00000"/>
                    </a:solidFill>
                  </a:rPr>
                  <a:t>Pretzelosity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641749" y="4926568"/>
                <a:ext cx="184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663966" y="2133600"/>
                <a:ext cx="1828800" cy="1524000"/>
              </a:xfrm>
              <a:prstGeom prst="rect">
                <a:avLst/>
              </a:prstGeom>
              <a:solidFill>
                <a:schemeClr val="bg1">
                  <a:lumMod val="65000"/>
                  <a:alpha val="4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816534" y="4815348"/>
                <a:ext cx="132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Worm gear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7367570" y="2133600"/>
                <a:ext cx="13231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00000"/>
                    </a:solidFill>
                  </a:rPr>
                  <a:t>Worm gear</a:t>
                </a:r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390834" y="2153888"/>
                <a:ext cx="10166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Collinear</a:t>
                </a:r>
                <a:endPara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482302" y="1371600"/>
              <a:ext cx="435689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Transverse-Momentum-Dependent</a:t>
              </a:r>
              <a:endPara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14400" y="2209800"/>
              <a:ext cx="3483896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Mulders &amp; </a:t>
              </a:r>
              <a:r>
                <a:rPr lang="en-US" dirty="0" err="1" smtClean="0">
                  <a:solidFill>
                    <a:schemeClr val="tx1"/>
                  </a:solidFill>
                </a:rPr>
                <a:t>Tangerman</a:t>
              </a:r>
              <a:r>
                <a:rPr lang="en-US" dirty="0" smtClean="0">
                  <a:solidFill>
                    <a:schemeClr val="tx1"/>
                  </a:solidFill>
                </a:rPr>
                <a:t>, NPB 461, 197 (1996)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Impact-parameter-dependent</a:t>
            </a:r>
            <a:r>
              <a:rPr lang="en-US" sz="3600" dirty="0"/>
              <a:t> nuclear gluon density via exclusive vector meson production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4724400"/>
            <a:ext cx="8686800" cy="1260257"/>
          </a:xfrm>
        </p:spPr>
        <p:txBody>
          <a:bodyPr/>
          <a:lstStyle/>
          <a:p>
            <a:r>
              <a:rPr lang="en-US" sz="2400" dirty="0"/>
              <a:t>Just like in optics—the positions of the diffractive minima are related to the size of the obstacle</a:t>
            </a:r>
          </a:p>
          <a:p>
            <a:r>
              <a:rPr lang="en-US" sz="2400" dirty="0" smtClean="0"/>
              <a:t>Low </a:t>
            </a:r>
            <a:r>
              <a:rPr lang="en-US" sz="2400" dirty="0" smtClean="0"/>
              <a:t>t: Coherent diffraction dominates – gluon density</a:t>
            </a:r>
          </a:p>
          <a:p>
            <a:r>
              <a:rPr lang="en-US" sz="2400" dirty="0" smtClean="0"/>
              <a:t>High t: Incoherent diffraction dominates – gluon </a:t>
            </a:r>
            <a:r>
              <a:rPr lang="en-US" sz="2400" dirty="0" smtClean="0"/>
              <a:t>correlations</a:t>
            </a:r>
            <a:endParaRPr lang="en-US" sz="24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300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5" y="1676400"/>
            <a:ext cx="41433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09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455" y="1222482"/>
            <a:ext cx="3143250" cy="35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526803"/>
              </p:ext>
            </p:extLst>
          </p:nvPr>
        </p:nvGraphicFramePr>
        <p:xfrm>
          <a:off x="5867400" y="5143431"/>
          <a:ext cx="1219200" cy="447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057" name="Equation" r:id="rId5" imgW="622080" imgH="228600" progId="Equation.3">
                  <p:embed/>
                </p:oleObj>
              </mc:Choice>
              <mc:Fallback>
                <p:oleObj name="Equation" r:id="rId5" imgW="6220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7400" y="5143431"/>
                        <a:ext cx="1219200" cy="44786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44451"/>
            <a:ext cx="3855589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81600" y="4800600"/>
            <a:ext cx="3499945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These exclusive measurements sensitive to saturation effects!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350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err="1" smtClean="0"/>
              <a:t>Hadronization</a:t>
            </a:r>
            <a:r>
              <a:rPr lang="en-US" sz="4200" dirty="0" smtClean="0"/>
              <a:t> at </a:t>
            </a:r>
            <a:r>
              <a:rPr lang="en-US" sz="4200" dirty="0" err="1" smtClean="0"/>
              <a:t>eRHIC</a:t>
            </a:r>
            <a:endParaRPr lang="en-US" sz="4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962650" cy="4495800"/>
          </a:xfrm>
        </p:spPr>
        <p:txBody>
          <a:bodyPr/>
          <a:lstStyle/>
          <a:p>
            <a:r>
              <a:rPr lang="en-US" dirty="0" smtClean="0"/>
              <a:t>Use nuclei as </a:t>
            </a:r>
            <a:r>
              <a:rPr lang="en-US" dirty="0" err="1" smtClean="0"/>
              <a:t>femtometer</a:t>
            </a:r>
            <a:r>
              <a:rPr lang="en-US" dirty="0" smtClean="0"/>
              <a:t>-scale detectors of the </a:t>
            </a:r>
            <a:r>
              <a:rPr lang="en-US" dirty="0" err="1" smtClean="0"/>
              <a:t>hadronization</a:t>
            </a:r>
            <a:r>
              <a:rPr lang="en-US" dirty="0" smtClean="0"/>
              <a:t> process!</a:t>
            </a:r>
          </a:p>
          <a:p>
            <a:r>
              <a:rPr lang="en-US" dirty="0"/>
              <a:t>Wide range of scattered </a:t>
            </a:r>
            <a:r>
              <a:rPr lang="en-US" dirty="0" err="1"/>
              <a:t>parton</a:t>
            </a:r>
            <a:r>
              <a:rPr lang="en-US" dirty="0"/>
              <a:t> </a:t>
            </a:r>
            <a:r>
              <a:rPr lang="en-US" dirty="0" smtClean="0"/>
              <a:t>energy; small </a:t>
            </a:r>
            <a:r>
              <a:rPr lang="en-US" dirty="0"/>
              <a:t>to large nuclei </a:t>
            </a:r>
            <a:endParaRPr lang="en-US" dirty="0" smtClean="0"/>
          </a:p>
          <a:p>
            <a:pPr lvl="1"/>
            <a:r>
              <a:rPr lang="en-US" dirty="0" smtClean="0">
                <a:sym typeface="Wingdings" pitchFamily="2" charset="2"/>
              </a:rPr>
              <a:t>Move </a:t>
            </a:r>
            <a:r>
              <a:rPr lang="en-US" dirty="0" err="1">
                <a:sym typeface="Wingdings" pitchFamily="2" charset="2"/>
              </a:rPr>
              <a:t>hadronization</a:t>
            </a:r>
            <a:r>
              <a:rPr lang="en-US" dirty="0">
                <a:sym typeface="Wingdings" pitchFamily="2" charset="2"/>
              </a:rPr>
              <a:t> inside/outside </a:t>
            </a:r>
            <a:r>
              <a:rPr lang="en-US" dirty="0" smtClean="0">
                <a:sym typeface="Wingdings" pitchFamily="2" charset="2"/>
              </a:rPr>
              <a:t>nucleus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Distinguish </a:t>
            </a:r>
            <a:r>
              <a:rPr lang="en-US" dirty="0">
                <a:sym typeface="Wingdings" pitchFamily="2" charset="2"/>
              </a:rPr>
              <a:t>energy loss and attenuation</a:t>
            </a:r>
          </a:p>
          <a:p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81259"/>
            <a:ext cx="2876550" cy="2909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14400" y="4724400"/>
            <a:ext cx="7239000" cy="129266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Comprehensive studies of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hadronization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as well as of propagation of color charges through nuclei possible at </a:t>
            </a:r>
            <a:r>
              <a:rPr lang="en-US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eRHIC</a:t>
            </a: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accelerator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284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1317"/>
            <a:ext cx="542562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84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79635"/>
            <a:ext cx="5425620" cy="445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0"/>
          <p:cNvSpPr txBox="1">
            <a:spLocks noChangeArrowheads="1"/>
          </p:cNvSpPr>
          <p:nvPr/>
        </p:nvSpPr>
        <p:spPr bwMode="auto">
          <a:xfrm>
            <a:off x="492098" y="4100681"/>
            <a:ext cx="227965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dirty="0" smtClean="0">
                <a:latin typeface="+mj-lt"/>
              </a:rPr>
              <a:t>Initial </a:t>
            </a:r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e</a:t>
            </a:r>
            <a:r>
              <a:rPr lang="en-US" sz="2200" dirty="0" smtClean="0">
                <a:latin typeface="+mj-lt"/>
              </a:rPr>
              <a:t> ~ 5 </a:t>
            </a:r>
            <a:r>
              <a:rPr lang="en-US" sz="2200" dirty="0" err="1" smtClean="0">
                <a:latin typeface="+mj-lt"/>
              </a:rPr>
              <a:t>GeV</a:t>
            </a:r>
            <a:r>
              <a:rPr lang="en-US" sz="2200" dirty="0" smtClean="0">
                <a:latin typeface="+mj-lt"/>
              </a:rPr>
              <a:t>.</a:t>
            </a:r>
          </a:p>
          <a:p>
            <a:pPr algn="ctr" eaLnBrk="0" hangingPunct="0"/>
            <a:r>
              <a:rPr lang="en-US" sz="2200" dirty="0" smtClean="0">
                <a:latin typeface="+mj-lt"/>
              </a:rPr>
              <a:t>Install additional RF cavities over time to reach </a:t>
            </a:r>
            <a:endParaRPr lang="en-US" sz="2200" dirty="0" smtClean="0">
              <a:latin typeface="+mj-lt"/>
            </a:endParaRPr>
          </a:p>
          <a:p>
            <a:pPr algn="ctr" eaLnBrk="0" hangingPunct="0"/>
            <a:r>
              <a:rPr lang="en-US" sz="2200" dirty="0" err="1" smtClean="0">
                <a:latin typeface="+mj-lt"/>
              </a:rPr>
              <a:t>E</a:t>
            </a:r>
            <a:r>
              <a:rPr lang="en-US" sz="2200" baseline="-25000" dirty="0" err="1" smtClean="0">
                <a:latin typeface="+mj-lt"/>
              </a:rPr>
              <a:t>e</a:t>
            </a:r>
            <a:r>
              <a:rPr lang="en-US" sz="2200" baseline="-25000" dirty="0" smtClean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= 30 </a:t>
            </a:r>
            <a:r>
              <a:rPr lang="en-US" sz="2200" dirty="0" err="1" smtClean="0">
                <a:latin typeface="+mj-lt"/>
              </a:rPr>
              <a:t>GeV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sp>
        <p:nvSpPr>
          <p:cNvPr id="8" name="Text Box 110"/>
          <p:cNvSpPr txBox="1">
            <a:spLocks noChangeArrowheads="1"/>
          </p:cNvSpPr>
          <p:nvPr/>
        </p:nvSpPr>
        <p:spPr bwMode="auto">
          <a:xfrm>
            <a:off x="4014560" y="5737739"/>
            <a:ext cx="3644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All magnets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installed </a:t>
            </a:r>
            <a:r>
              <a:rPr lang="en-US" sz="1400" i="1" dirty="0">
                <a:solidFill>
                  <a:srgbClr val="0000FF"/>
                </a:solidFill>
                <a:latin typeface="Comic Sans MS" pitchFamily="66" charset="0"/>
              </a:rPr>
              <a:t>from </a:t>
            </a:r>
            <a:r>
              <a:rPr lang="en-US" sz="1400" i="1" dirty="0" smtClean="0">
                <a:solidFill>
                  <a:srgbClr val="0000FF"/>
                </a:solidFill>
                <a:latin typeface="Comic Sans MS" pitchFamily="66" charset="0"/>
              </a:rPr>
              <a:t>day one</a:t>
            </a:r>
            <a:endParaRPr lang="en-US" sz="1400" i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579" y="1524000"/>
            <a:ext cx="28486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E</a:t>
            </a:r>
            <a:r>
              <a:rPr lang="en-US" sz="2200" baseline="-25000" dirty="0" err="1" smtClean="0"/>
              <a:t>e</a:t>
            </a:r>
            <a:r>
              <a:rPr lang="en-US" sz="2200" dirty="0" smtClean="0"/>
              <a:t> ~5-20 </a:t>
            </a:r>
            <a:r>
              <a:rPr lang="en-US" sz="2200" dirty="0" err="1" smtClean="0"/>
              <a:t>GeV</a:t>
            </a:r>
            <a:r>
              <a:rPr lang="en-US" sz="2200" dirty="0" smtClean="0"/>
              <a:t> (30 </a:t>
            </a:r>
            <a:r>
              <a:rPr lang="en-US" sz="2200" dirty="0" err="1" smtClean="0"/>
              <a:t>GeV</a:t>
            </a:r>
            <a:r>
              <a:rPr lang="en-US" sz="2200" dirty="0" smtClean="0"/>
              <a:t> w/ reduced </a:t>
            </a:r>
            <a:r>
              <a:rPr lang="en-US" sz="2200" dirty="0" err="1" smtClean="0"/>
              <a:t>lumi</a:t>
            </a:r>
            <a:r>
              <a:rPr lang="en-US" sz="2200" dirty="0" smtClean="0"/>
              <a:t>)</a:t>
            </a:r>
          </a:p>
          <a:p>
            <a:r>
              <a:rPr lang="en-US" sz="2200" dirty="0" err="1" smtClean="0"/>
              <a:t>E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 50-250 </a:t>
            </a:r>
            <a:r>
              <a:rPr lang="en-US" sz="2200" dirty="0" err="1" smtClean="0"/>
              <a:t>GeV</a:t>
            </a:r>
            <a:endParaRPr lang="en-US" sz="2200" dirty="0" smtClean="0"/>
          </a:p>
          <a:p>
            <a:r>
              <a:rPr lang="en-US" sz="2200" dirty="0" smtClean="0"/>
              <a:t>E</a:t>
            </a:r>
            <a:r>
              <a:rPr lang="en-US" sz="2200" baseline="-25000" dirty="0" smtClean="0"/>
              <a:t>A</a:t>
            </a:r>
            <a:r>
              <a:rPr lang="en-US" sz="2200" dirty="0" smtClean="0"/>
              <a:t> up to 100 </a:t>
            </a:r>
            <a:r>
              <a:rPr lang="en-US" sz="2200" dirty="0" err="1" smtClean="0"/>
              <a:t>GeV</a:t>
            </a:r>
            <a:r>
              <a:rPr lang="en-US" sz="2200" dirty="0" smtClean="0"/>
              <a:t>/n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56065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concepts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Detector will need to measure</a:t>
            </a:r>
          </a:p>
          <a:p>
            <a:r>
              <a:rPr lang="en-US" dirty="0" smtClean="0"/>
              <a:t>Inclusive processes</a:t>
            </a:r>
          </a:p>
          <a:p>
            <a:pPr lvl="1"/>
            <a:r>
              <a:rPr lang="en-US" dirty="0" smtClean="0"/>
              <a:t>Detect scattered electron with high precision</a:t>
            </a:r>
          </a:p>
          <a:p>
            <a:r>
              <a:rPr lang="en-US" dirty="0" smtClean="0"/>
              <a:t>Semi-inclusive processes</a:t>
            </a:r>
          </a:p>
          <a:p>
            <a:pPr lvl="1"/>
            <a:r>
              <a:rPr lang="en-US" dirty="0" smtClean="0"/>
              <a:t>Detect at least one final-state hadron in addition to scattered electron</a:t>
            </a:r>
          </a:p>
          <a:p>
            <a:r>
              <a:rPr lang="en-US" dirty="0" smtClean="0"/>
              <a:t>Exclusive processes</a:t>
            </a:r>
          </a:p>
          <a:p>
            <a:pPr lvl="1"/>
            <a:r>
              <a:rPr lang="en-US" dirty="0" smtClean="0"/>
              <a:t>Detect all final-state particles in the reaction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7" y="2286000"/>
            <a:ext cx="8444527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08501" y="1027204"/>
            <a:ext cx="471169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tx1">
                <a:lumMod val="95000"/>
                <a:alpha val="7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Large detector acceptance: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|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h|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&lt; ~5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Low radiation length critical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low electron energies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Precise vertex reconstruction </a:t>
            </a:r>
          </a:p>
          <a:p>
            <a:pPr algn="l">
              <a:buClr>
                <a:srgbClr val="0000CC"/>
              </a:buClr>
              <a:buSzPct val="100000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separate b and c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</a:rPr>
              <a:t> DIRC/RICH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Symbol" charset="2"/>
                <a:cs typeface="Symbol" charset="2"/>
                <a:sym typeface="Wingdings"/>
              </a:rPr>
              <a:t>p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, K, p hadron ID</a:t>
            </a:r>
          </a:p>
          <a:p>
            <a:pPr algn="l">
              <a:buClr>
                <a:srgbClr val="0000CC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sym typeface="Wingdings"/>
              </a:rPr>
              <a:t> Forward detectors to tag proton in exclusive reactions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000" y="4822448"/>
            <a:ext cx="8458200" cy="89255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Latest call for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Electron-Ion Collider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detector 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R&amp;D proposals: </a:t>
            </a:r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https://wiki.bnl.gov/conferences/index.php/EIC_R%25D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9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257800"/>
          </a:xfrm>
        </p:spPr>
        <p:txBody>
          <a:bodyPr/>
          <a:lstStyle/>
          <a:p>
            <a:r>
              <a:rPr lang="en-US" sz="2600" dirty="0" smtClean="0"/>
              <a:t>We’ve recently moved beyond the discovery and development phase of QCD into a new era of </a:t>
            </a:r>
            <a:r>
              <a:rPr lang="en-US" sz="2600" i="1" dirty="0" smtClean="0"/>
              <a:t>quantitative</a:t>
            </a:r>
            <a:r>
              <a:rPr lang="en-US" sz="2600" dirty="0" smtClean="0"/>
              <a:t> QCD!</a:t>
            </a:r>
          </a:p>
          <a:p>
            <a:endParaRPr lang="en-US" sz="2600" dirty="0" smtClean="0"/>
          </a:p>
          <a:p>
            <a:r>
              <a:rPr lang="en-US" sz="2600" dirty="0" err="1" smtClean="0"/>
              <a:t>eRHIC</a:t>
            </a:r>
            <a:r>
              <a:rPr lang="en-US" sz="2600" dirty="0" smtClean="0"/>
              <a:t>, capable of colliding polarized electrons with a variety of unpolarized nuclear species as well as polarized protons and polarized light nuclei over center-of-mass energies from ~30 to ~175 </a:t>
            </a:r>
            <a:r>
              <a:rPr lang="en-US" sz="2600" dirty="0" err="1" smtClean="0"/>
              <a:t>GeV</a:t>
            </a:r>
            <a:r>
              <a:rPr lang="en-US" sz="2600" dirty="0" smtClean="0"/>
              <a:t>, could provide experimental data to bring this new era to maturity over the upcoming decades!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3710" y="5105400"/>
            <a:ext cx="1258090" cy="9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331" y="5109784"/>
            <a:ext cx="1024638" cy="9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105400"/>
            <a:ext cx="1295400" cy="97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52401"/>
            <a:ext cx="1466850" cy="133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295400"/>
            <a:ext cx="56578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2000" y="1926848"/>
            <a:ext cx="7848600" cy="892552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chemeClr val="tx1"/>
                </a:solidFill>
                <a:cs typeface="Times New Roman" pitchFamily="18" charset="0"/>
              </a:rPr>
              <a:t>Electron-Ion Collider White Paper recently </a:t>
            </a:r>
            <a:r>
              <a:rPr lang="en-US" sz="2600" dirty="0">
                <a:solidFill>
                  <a:schemeClr val="tx1"/>
                </a:solidFill>
                <a:cs typeface="Times New Roman" pitchFamily="18" charset="0"/>
              </a:rPr>
              <a:t>released! http://www.bnl.gov/rhic/eicrev/ch/ch-files/c1-c6.pdf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Material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Key measurements of the nucleon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302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" y="2757111"/>
            <a:ext cx="5562600" cy="200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2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066800"/>
            <a:ext cx="67341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29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" y="4859153"/>
            <a:ext cx="6329363" cy="1846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6658" y="1295400"/>
            <a:ext cx="1862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Spin and flavor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2819400"/>
            <a:ext cx="2091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3-D structure: transverse momentum dependence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88583" y="5036403"/>
            <a:ext cx="2091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3-D structure: spatial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131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measurements of nuclei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304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72009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4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66484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3528" y="1905000"/>
            <a:ext cx="203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 gluon densities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4655403"/>
            <a:ext cx="2034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Non-saturation regime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128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r>
              <a:rPr lang="en-US" dirty="0" smtClean="0"/>
              <a:t> </a:t>
            </a:r>
            <a:r>
              <a:rPr lang="en-US" dirty="0" err="1" smtClean="0"/>
              <a:t>e+p</a:t>
            </a:r>
            <a:r>
              <a:rPr lang="en-US" dirty="0" smtClean="0"/>
              <a:t> luminosities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eRHIC_lumi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550276" y="1143000"/>
            <a:ext cx="6065507" cy="510599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14739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smtClean="0"/>
              <a:t>3D q</a:t>
            </a:r>
            <a:r>
              <a:rPr lang="en-US" sz="3800" dirty="0" smtClean="0">
                <a:ea typeface="+mj-ea"/>
              </a:rPr>
              <a:t>uantum phase-space tomography of the nucleon</a:t>
            </a:r>
            <a:endParaRPr lang="en-US" sz="3800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1400" y="2895600"/>
            <a:ext cx="4064000" cy="96916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FFFF66"/>
                </a:solidFill>
                <a:latin typeface="Comic Sans MS" charset="0"/>
              </a:rPr>
              <a:t>3D picture in coordinate space:</a:t>
            </a:r>
          </a:p>
          <a:p>
            <a:pPr lvl="1">
              <a:buFont typeface="Wingdings" charset="2"/>
              <a:buNone/>
            </a:pPr>
            <a:r>
              <a:rPr lang="en-US" sz="1800" dirty="0" smtClean="0">
                <a:latin typeface="Comic Sans MS" charset="0"/>
              </a:rPr>
              <a:t>generalized </a:t>
            </a:r>
            <a:r>
              <a:rPr lang="en-US" sz="1800" dirty="0">
                <a:latin typeface="Comic Sans MS" charset="0"/>
              </a:rPr>
              <a:t>parton </a:t>
            </a:r>
            <a:r>
              <a:rPr lang="en-US" sz="1800" dirty="0" smtClean="0">
                <a:latin typeface="Comic Sans MS" charset="0"/>
              </a:rPr>
              <a:t>distributions</a:t>
            </a:r>
            <a:endParaRPr lang="en-US" sz="1800" dirty="0">
              <a:latin typeface="Comic Sans MS" charset="0"/>
            </a:endParaRPr>
          </a:p>
        </p:txBody>
      </p:sp>
      <p:pic>
        <p:nvPicPr>
          <p:cNvPr id="14342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868" y="3779520"/>
            <a:ext cx="1521460" cy="37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4216400"/>
            <a:ext cx="36401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AutoShape 6"/>
          <p:cNvSpPr>
            <a:spLocks noChangeArrowheads="1"/>
          </p:cNvSpPr>
          <p:nvPr/>
        </p:nvSpPr>
        <p:spPr bwMode="auto">
          <a:xfrm>
            <a:off x="5622925" y="6219825"/>
            <a:ext cx="1439863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4" cstate="print"/>
          <a:srcRect b="32073"/>
          <a:stretch>
            <a:fillRect/>
          </a:stretch>
        </p:blipFill>
        <p:spPr bwMode="auto">
          <a:xfrm>
            <a:off x="5364163" y="4391890"/>
            <a:ext cx="1016000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/>
          <p:cNvPicPr>
            <a:picLocks noChangeAspect="1" noChangeArrowheads="1"/>
          </p:cNvPicPr>
          <p:nvPr/>
        </p:nvPicPr>
        <p:blipFill>
          <a:blip r:embed="rId5" cstate="print"/>
          <a:srcRect t="2695" r="49615" b="29645"/>
          <a:stretch>
            <a:fillRect/>
          </a:stretch>
        </p:blipFill>
        <p:spPr bwMode="auto">
          <a:xfrm>
            <a:off x="4179888" y="4376077"/>
            <a:ext cx="1154113" cy="229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5075549" y="3898106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Polarized </a:t>
            </a:r>
            <a:r>
              <a:rPr lang="it-IT" sz="2000" b="1" dirty="0" err="1"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</a:t>
            </a:r>
            <a:endParaRPr lang="en-US" sz="2000" b="1" dirty="0"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6" cstate="print"/>
          <a:srcRect t="-3178" b="29038"/>
          <a:stretch>
            <a:fillRect/>
          </a:stretch>
        </p:blipFill>
        <p:spPr bwMode="auto">
          <a:xfrm>
            <a:off x="7862888" y="4239490"/>
            <a:ext cx="1092200" cy="24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4"/>
          <p:cNvPicPr>
            <a:picLocks noChangeAspect="1" noChangeArrowheads="1"/>
          </p:cNvPicPr>
          <p:nvPr/>
        </p:nvPicPr>
        <p:blipFill>
          <a:blip r:embed="rId7" cstate="print"/>
          <a:srcRect t="3331" r="44681" b="29053"/>
          <a:stretch>
            <a:fillRect/>
          </a:stretch>
        </p:blipFill>
        <p:spPr bwMode="auto">
          <a:xfrm>
            <a:off x="6596063" y="4373563"/>
            <a:ext cx="1201738" cy="22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6629399" y="3936206"/>
            <a:ext cx="966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d-quark</a:t>
            </a:r>
            <a:endParaRPr lang="it-IT" sz="1600" b="1"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213224" y="3891756"/>
            <a:ext cx="9540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err="1"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u</a:t>
            </a:r>
            <a:r>
              <a:rPr lang="en-US" sz="1600" b="1" dirty="0"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-quark</a:t>
            </a:r>
            <a:endParaRPr lang="it-IT" sz="1600" b="1" dirty="0"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7629838" y="3920331"/>
            <a:ext cx="15440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Polarized </a:t>
            </a:r>
            <a:r>
              <a:rPr lang="it-IT" sz="2000" b="1" dirty="0" err="1">
                <a:latin typeface="Comic Sans MS" charset="0"/>
                <a:ea typeface="Comic Sans MS" charset="0"/>
                <a:cs typeface="Comic Sans MS" charset="0"/>
                <a:sym typeface="Wingdings" charset="2"/>
              </a:rPr>
              <a:t>p</a:t>
            </a:r>
            <a:endParaRPr lang="en-US" sz="2000" b="1" dirty="0">
              <a:latin typeface="Comic Sans MS" charset="0"/>
              <a:ea typeface="Comic Sans MS" charset="0"/>
              <a:cs typeface="Comic Sans MS" charset="0"/>
              <a:sym typeface="Wingdings" charset="2"/>
            </a:endParaRPr>
          </a:p>
        </p:txBody>
      </p:sp>
      <p:sp>
        <p:nvSpPr>
          <p:cNvPr id="20" name="Down Arrow 19"/>
          <p:cNvSpPr/>
          <p:nvPr/>
        </p:nvSpPr>
        <p:spPr>
          <a:xfrm rot="3360000">
            <a:off x="2818350" y="1729286"/>
            <a:ext cx="516572" cy="1425197"/>
          </a:xfrm>
          <a:prstGeom prst="downArrow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8060000">
            <a:off x="5811317" y="1774916"/>
            <a:ext cx="516572" cy="1335593"/>
          </a:xfrm>
          <a:prstGeom prst="downArrow">
            <a:avLst/>
          </a:prstGeom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114300" prst="artDeco"/>
            <a:bevelB w="114300" prst="artDeco"/>
            <a:contourClr>
              <a:schemeClr val="accent1">
                <a:tint val="7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9560000">
            <a:off x="2587317" y="1916310"/>
            <a:ext cx="82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TMDs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 rot="1860000">
            <a:off x="5779006" y="1921312"/>
            <a:ext cx="743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GPDs</a:t>
            </a:r>
            <a:endParaRPr lang="en-US" b="1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76600" y="1182469"/>
            <a:ext cx="2373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/>
            <a:r>
              <a:rPr lang="en-US" b="1" dirty="0" smtClean="0">
                <a:latin typeface="Comic Sans MS"/>
                <a:cs typeface="Comic Sans MS"/>
              </a:rPr>
              <a:t>Wigner Distribution</a:t>
            </a:r>
          </a:p>
          <a:p>
            <a:pPr algn="ctr" eaLnBrk="0" hangingPunct="0"/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W(x,r,k</a:t>
            </a:r>
            <a:r>
              <a:rPr lang="en-US" b="1" baseline="-250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0" y="2840831"/>
            <a:ext cx="4419600" cy="96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mic Sans MS" charset="0"/>
                <a:ea typeface="+mn-ea"/>
                <a:cs typeface="+mn-cs"/>
              </a:rPr>
              <a:t>      3D picture in momentum space: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Comic Sans MS" charset="0"/>
              </a:rPr>
              <a:t>     transverse-momentum-dependent distributions                   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Comic Sans MS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5652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0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/>
      <p:bldP spid="36" grpId="0"/>
      <p:bldP spid="37" grpId="0"/>
      <p:bldP spid="38" grpId="0"/>
      <p:bldP spid="20" grpId="0" animBg="1"/>
      <p:bldP spid="21" grpId="0" animBg="1"/>
      <p:bldP spid="23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r>
              <a:rPr lang="en-US" dirty="0" smtClean="0"/>
              <a:t>A facility to bring this new era of quantitative QCD to maturity!</a:t>
            </a:r>
          </a:p>
          <a:p>
            <a:r>
              <a:rPr lang="en-US" dirty="0" smtClean="0"/>
              <a:t>Study in detail</a:t>
            </a:r>
          </a:p>
          <a:p>
            <a:pPr lvl="1"/>
            <a:r>
              <a:rPr lang="en-US" dirty="0" smtClean="0"/>
              <a:t>“Simple” QCD bound states: Nucleons</a:t>
            </a:r>
          </a:p>
          <a:p>
            <a:pPr lvl="1"/>
            <a:r>
              <a:rPr lang="en-US" dirty="0" smtClean="0"/>
              <a:t>Collections of QCD bound states: Nuclei </a:t>
            </a:r>
          </a:p>
          <a:p>
            <a:pPr lvl="1"/>
            <a:r>
              <a:rPr lang="en-US" dirty="0" smtClean="0"/>
              <a:t>Hadronization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2710" y="3886200"/>
            <a:ext cx="1258090" cy="9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5331" y="3890584"/>
            <a:ext cx="1024638" cy="9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1447800" y="4953000"/>
            <a:ext cx="6324600" cy="107721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Collider energies: Focus on 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sea quarks and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gluons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10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86200"/>
            <a:ext cx="1295400" cy="97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310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gluon </a:t>
            </a:r>
            <a:r>
              <a:rPr lang="en-US" dirty="0" err="1" smtClean="0"/>
              <a:t>Sivers</a:t>
            </a:r>
            <a:r>
              <a:rPr lang="en-US" dirty="0" smtClean="0"/>
              <a:t> function via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 mesons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3029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85177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308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4" name="TextBox 16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i="1" dirty="0" smtClean="0">
                <a:solidFill>
                  <a:srgbClr val="FFFF00"/>
                </a:solidFill>
                <a:latin typeface="+mn-lt"/>
                <a:ea typeface="ＭＳ Ｐゴシック" pitchFamily="-107" charset="-128"/>
                <a:cs typeface="Arial" charset="0"/>
              </a:rPr>
              <a:t>Spatial imaging: Gluon </a:t>
            </a:r>
            <a:r>
              <a:rPr lang="en-US" sz="3600" i="1" dirty="0" err="1">
                <a:solidFill>
                  <a:srgbClr val="FFFF00"/>
                </a:solidFill>
                <a:latin typeface="+mn-lt"/>
                <a:ea typeface="ＭＳ Ｐゴシック" pitchFamily="-107" charset="-128"/>
                <a:cs typeface="Arial" charset="0"/>
              </a:rPr>
              <a:t>vs</a:t>
            </a:r>
            <a:r>
              <a:rPr lang="en-US" sz="3600" i="1" dirty="0">
                <a:solidFill>
                  <a:srgbClr val="FFFF00"/>
                </a:solidFill>
                <a:latin typeface="+mn-lt"/>
                <a:ea typeface="ＭＳ Ｐゴシック" pitchFamily="-107" charset="-128"/>
                <a:cs typeface="Arial" charset="0"/>
              </a:rPr>
              <a:t> </a:t>
            </a:r>
            <a:r>
              <a:rPr lang="en-US" sz="3600" i="1" dirty="0" smtClean="0">
                <a:solidFill>
                  <a:srgbClr val="FFFF00"/>
                </a:solidFill>
                <a:latin typeface="+mn-lt"/>
                <a:ea typeface="ＭＳ Ｐゴシック" pitchFamily="-107" charset="-128"/>
                <a:cs typeface="Arial" charset="0"/>
              </a:rPr>
              <a:t>quark distributions in impact parameter space</a:t>
            </a:r>
            <a:endParaRPr lang="en-US" sz="3600" i="1" dirty="0">
              <a:solidFill>
                <a:srgbClr val="FFFF00"/>
              </a:solidFill>
              <a:latin typeface="+mn-lt"/>
              <a:ea typeface="ＭＳ Ｐゴシック" pitchFamily="-107" charset="-128"/>
              <a:cs typeface="Arial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31787" y="1349156"/>
            <a:ext cx="515461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600" dirty="0" smtClean="0">
                <a:latin typeface="+mn-lt"/>
                <a:ea typeface="ＭＳ Ｐゴシック" pitchFamily="-107" charset="-128"/>
              </a:rPr>
              <a:t>Do </a:t>
            </a:r>
            <a:r>
              <a:rPr lang="en-US" sz="2600" dirty="0">
                <a:latin typeface="+mn-lt"/>
                <a:ea typeface="ＭＳ Ｐゴシック" pitchFamily="-107" charset="-128"/>
              </a:rPr>
              <a:t>singlet quarks and gluons have the same transverse distribution</a:t>
            </a:r>
            <a:r>
              <a:rPr lang="en-US" sz="2600" dirty="0" smtClean="0">
                <a:latin typeface="+mn-lt"/>
                <a:ea typeface="ＭＳ Ｐゴシック" pitchFamily="-107" charset="-128"/>
              </a:rPr>
              <a:t>?</a:t>
            </a:r>
          </a:p>
          <a:p>
            <a:pPr algn="l">
              <a:defRPr/>
            </a:pPr>
            <a:r>
              <a:rPr lang="en-US" sz="2600" dirty="0" smtClean="0">
                <a:latin typeface="+mn-lt"/>
                <a:ea typeface="ＭＳ Ｐゴシック" pitchFamily="-107" charset="-128"/>
              </a:rPr>
              <a:t>Hints from HERA:</a:t>
            </a:r>
          </a:p>
          <a:p>
            <a:pPr algn="l">
              <a:defRPr/>
            </a:pPr>
            <a:r>
              <a:rPr lang="en-US" sz="2600" dirty="0" smtClean="0">
                <a:latin typeface="+mn-lt"/>
                <a:ea typeface="ＭＳ Ｐゴシック" pitchFamily="-107" charset="-128"/>
              </a:rPr>
              <a:t>Area (</a:t>
            </a:r>
            <a:r>
              <a:rPr lang="en-US" sz="2600" dirty="0" err="1" smtClean="0">
                <a:latin typeface="+mn-lt"/>
                <a:ea typeface="ＭＳ Ｐゴシック" pitchFamily="-107" charset="-128"/>
              </a:rPr>
              <a:t>q+q</a:t>
            </a:r>
            <a:r>
              <a:rPr lang="en-US" sz="2600" dirty="0" smtClean="0">
                <a:latin typeface="+mn-lt"/>
                <a:ea typeface="ＭＳ Ｐゴシック" pitchFamily="-107" charset="-128"/>
              </a:rPr>
              <a:t>) &gt; Area g</a:t>
            </a:r>
            <a:endParaRPr lang="en-US" sz="2600" dirty="0">
              <a:latin typeface="+mn-lt"/>
              <a:ea typeface="ＭＳ Ｐゴシック" pitchFamily="-107" charset="-128"/>
            </a:endParaRPr>
          </a:p>
        </p:txBody>
      </p:sp>
      <p:pic>
        <p:nvPicPr>
          <p:cNvPr id="21509" name="Picture 5" descr="tomogr_sea_gl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156678"/>
            <a:ext cx="3252788" cy="21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1565246" y="2414041"/>
            <a:ext cx="33975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200" dirty="0">
                <a:latin typeface="+mn-lt"/>
                <a:ea typeface="ＭＳ Ｐゴシック"/>
                <a:cs typeface="ＭＳ Ｐゴシック"/>
              </a:rPr>
              <a:t>-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28600" y="3276600"/>
            <a:ext cx="480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ea typeface="ＭＳ Ｐゴシック" pitchFamily="-107" charset="-128"/>
              </a:rPr>
              <a:t> Singlet quark size e.g. from deeply virtual Compton scattering</a:t>
            </a:r>
          </a:p>
          <a:p>
            <a:pPr algn="l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  <a:ea typeface="ＭＳ Ｐゴシック" pitchFamily="-107" charset="-128"/>
              </a:rPr>
              <a:t> Gluon </a:t>
            </a:r>
            <a:r>
              <a:rPr lang="en-US" dirty="0">
                <a:latin typeface="+mn-lt"/>
                <a:ea typeface="ＭＳ Ｐゴシック" pitchFamily="-107" charset="-128"/>
              </a:rPr>
              <a:t>size </a:t>
            </a:r>
            <a:r>
              <a:rPr lang="en-US" dirty="0" smtClean="0">
                <a:latin typeface="+mn-lt"/>
                <a:ea typeface="ＭＳ Ｐゴシック" pitchFamily="-107" charset="-128"/>
              </a:rPr>
              <a:t>e.g. from </a:t>
            </a:r>
            <a:r>
              <a:rPr lang="en-US" dirty="0">
                <a:latin typeface="+mn-lt"/>
                <a:ea typeface="ＭＳ Ｐゴシック" pitchFamily="-107" charset="-128"/>
              </a:rPr>
              <a:t>J/</a:t>
            </a:r>
            <a:r>
              <a:rPr lang="en-US" dirty="0">
                <a:latin typeface="Symbol" pitchFamily="18" charset="2"/>
                <a:ea typeface="ＭＳ Ｐゴシック" pitchFamily="-107" charset="-128"/>
              </a:rPr>
              <a:t>Y</a:t>
            </a:r>
            <a:r>
              <a:rPr lang="en-US" dirty="0">
                <a:latin typeface="+mn-lt"/>
                <a:ea typeface="ＭＳ Ｐゴシック" pitchFamily="-107" charset="-128"/>
              </a:rPr>
              <a:t> </a:t>
            </a:r>
            <a:r>
              <a:rPr lang="en-US" dirty="0" err="1" smtClean="0">
                <a:latin typeface="+mn-lt"/>
                <a:ea typeface="ＭＳ Ｐゴシック" pitchFamily="-107" charset="-128"/>
              </a:rPr>
              <a:t>electroproduction</a:t>
            </a:r>
            <a:endParaRPr lang="en-US" dirty="0">
              <a:latin typeface="+mn-lt"/>
              <a:ea typeface="ＭＳ Ｐゴシック" pitchFamily="-107" charset="-12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774" t="13272" r="53235" b="8848"/>
          <a:stretch>
            <a:fillRect/>
          </a:stretch>
        </p:blipFill>
        <p:spPr bwMode="auto">
          <a:xfrm>
            <a:off x="5405252" y="3505200"/>
            <a:ext cx="3415555" cy="237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165536" y="5522986"/>
            <a:ext cx="22397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Deeply Virtual </a:t>
            </a:r>
          </a:p>
          <a:p>
            <a:r>
              <a:rPr lang="en-US" sz="2000" dirty="0" smtClean="0"/>
              <a:t>Compton Scattering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04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DVCS kinematic coverage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289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5605"/>
            <a:ext cx="6781801" cy="4674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60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pic>
        <p:nvPicPr>
          <p:cNvPr id="916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0"/>
            <a:ext cx="39624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6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baseline="-25000" dirty="0"/>
              <a:t>s</a:t>
            </a:r>
            <a:r>
              <a:rPr lang="en-US" dirty="0"/>
              <a:t> : A </a:t>
            </a:r>
            <a:r>
              <a:rPr lang="en-US" dirty="0" smtClean="0"/>
              <a:t>scale </a:t>
            </a:r>
            <a:r>
              <a:rPr lang="en-US" dirty="0"/>
              <a:t>that </a:t>
            </a:r>
            <a:r>
              <a:rPr lang="en-US" dirty="0" smtClean="0"/>
              <a:t>binds </a:t>
            </a:r>
            <a:r>
              <a:rPr lang="en-US" dirty="0"/>
              <a:t>t</a:t>
            </a:r>
            <a:r>
              <a:rPr lang="en-US" dirty="0" smtClean="0"/>
              <a:t>hem </a:t>
            </a:r>
            <a:r>
              <a:rPr lang="en-US" dirty="0"/>
              <a:t>a</a:t>
            </a:r>
            <a:r>
              <a:rPr lang="en-US" dirty="0" smtClean="0"/>
              <a:t>ll </a:t>
            </a:r>
            <a:endParaRPr lang="en-US" dirty="0"/>
          </a:p>
        </p:txBody>
      </p:sp>
      <p:sp>
        <p:nvSpPr>
          <p:cNvPr id="916484" name="Text Box 4"/>
          <p:cNvSpPr txBox="1">
            <a:spLocks noChangeArrowheads="1"/>
          </p:cNvSpPr>
          <p:nvPr/>
        </p:nvSpPr>
        <p:spPr bwMode="auto">
          <a:xfrm>
            <a:off x="228600" y="5464175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chemeClr val="hlink"/>
                </a:solidFill>
                <a:ea typeface="ＭＳ Ｐゴシック" pitchFamily="34" charset="-128"/>
              </a:rPr>
              <a:t>Freund et al.,  hep-ph/0210139</a:t>
            </a:r>
          </a:p>
        </p:txBody>
      </p:sp>
      <p:sp>
        <p:nvSpPr>
          <p:cNvPr id="916485" name="Text Box 5"/>
          <p:cNvSpPr txBox="1">
            <a:spLocks noChangeArrowheads="1"/>
          </p:cNvSpPr>
          <p:nvPr/>
        </p:nvSpPr>
        <p:spPr bwMode="auto">
          <a:xfrm>
            <a:off x="1066800" y="1117600"/>
            <a:ext cx="234791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>
                <a:ea typeface="ＭＳ Ｐゴシック" pitchFamily="34" charset="-128"/>
              </a:rPr>
              <a:t>Nuclear shadowing</a:t>
            </a:r>
          </a:p>
        </p:txBody>
      </p:sp>
      <p:sp>
        <p:nvSpPr>
          <p:cNvPr id="916486" name="Text Box 6"/>
          <p:cNvSpPr txBox="1">
            <a:spLocks noChangeArrowheads="1"/>
          </p:cNvSpPr>
          <p:nvPr/>
        </p:nvSpPr>
        <p:spPr bwMode="auto">
          <a:xfrm>
            <a:off x="5546725" y="1073150"/>
            <a:ext cx="24257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200">
                <a:ea typeface="ＭＳ Ｐゴシック" pitchFamily="34" charset="-128"/>
              </a:rPr>
              <a:t>Geometrical scaling</a:t>
            </a:r>
          </a:p>
        </p:txBody>
      </p:sp>
      <p:sp>
        <p:nvSpPr>
          <p:cNvPr id="916487" name="Text Box 7"/>
          <p:cNvSpPr txBox="1">
            <a:spLocks noChangeArrowheads="1"/>
          </p:cNvSpPr>
          <p:nvPr/>
        </p:nvSpPr>
        <p:spPr bwMode="auto">
          <a:xfrm>
            <a:off x="381000" y="5867400"/>
            <a:ext cx="8534400" cy="498475"/>
          </a:xfrm>
          <a:prstGeom prst="rect">
            <a:avLst/>
          </a:prstGeom>
          <a:solidFill>
            <a:srgbClr val="00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600">
                <a:solidFill>
                  <a:schemeClr val="tx1"/>
                </a:solidFill>
              </a:rPr>
              <a:t>Is the wave function of hadrons and nuclei universal at low </a:t>
            </a:r>
            <a:r>
              <a:rPr lang="en-US" sz="2600" i="1">
                <a:solidFill>
                  <a:schemeClr val="tx1"/>
                </a:solidFill>
              </a:rPr>
              <a:t>x</a:t>
            </a:r>
            <a:r>
              <a:rPr lang="en-US" sz="260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13300" y="1508125"/>
            <a:ext cx="3949700" cy="4044950"/>
            <a:chOff x="3032" y="950"/>
            <a:chExt cx="2488" cy="2548"/>
          </a:xfrm>
        </p:grpSpPr>
        <p:pic>
          <p:nvPicPr>
            <p:cNvPr id="916489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32" y="950"/>
              <a:ext cx="2488" cy="2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16490" name="Rectangle 10"/>
            <p:cNvSpPr>
              <a:spLocks noChangeArrowheads="1"/>
            </p:cNvSpPr>
            <p:nvPr/>
          </p:nvSpPr>
          <p:spPr bwMode="auto">
            <a:xfrm>
              <a:off x="3385" y="1632"/>
              <a:ext cx="528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6491" name="Text Box 11"/>
          <p:cNvSpPr txBox="1">
            <a:spLocks noChangeArrowheads="1"/>
          </p:cNvSpPr>
          <p:nvPr/>
        </p:nvSpPr>
        <p:spPr bwMode="auto">
          <a:xfrm>
            <a:off x="5486400" y="2286000"/>
            <a:ext cx="1135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0000CC"/>
                </a:solidFill>
                <a:sym typeface="Symbol" pitchFamily="18" charset="2"/>
              </a:rPr>
              <a:t>proton  5</a:t>
            </a:r>
          </a:p>
        </p:txBody>
      </p:sp>
      <p:sp>
        <p:nvSpPr>
          <p:cNvPr id="916492" name="Freeform 12"/>
          <p:cNvSpPr>
            <a:spLocks/>
          </p:cNvSpPr>
          <p:nvPr/>
        </p:nvSpPr>
        <p:spPr bwMode="auto">
          <a:xfrm>
            <a:off x="2895600" y="2895600"/>
            <a:ext cx="3200400" cy="7620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1104" y="48"/>
              </a:cxn>
              <a:cxn ang="0">
                <a:pos x="1968" y="432"/>
              </a:cxn>
            </a:cxnLst>
            <a:rect l="0" t="0" r="r" b="b"/>
            <a:pathLst>
              <a:path w="1968" h="432">
                <a:moveTo>
                  <a:pt x="0" y="144"/>
                </a:moveTo>
                <a:cubicBezTo>
                  <a:pt x="388" y="72"/>
                  <a:pt x="776" y="0"/>
                  <a:pt x="1104" y="48"/>
                </a:cubicBezTo>
                <a:cubicBezTo>
                  <a:pt x="1432" y="96"/>
                  <a:pt x="1824" y="368"/>
                  <a:pt x="1968" y="432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6493" name="Text Box 13"/>
          <p:cNvSpPr txBox="1">
            <a:spLocks noChangeArrowheads="1"/>
          </p:cNvSpPr>
          <p:nvPr/>
        </p:nvSpPr>
        <p:spPr bwMode="auto">
          <a:xfrm>
            <a:off x="6324600" y="34290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>
                <a:solidFill>
                  <a:srgbClr val="FF0000"/>
                </a:solidFill>
              </a:rPr>
              <a:t>nuclei</a:t>
            </a:r>
          </a:p>
        </p:txBody>
      </p:sp>
      <p:graphicFrame>
        <p:nvGraphicFramePr>
          <p:cNvPr id="916495" name="Object 15"/>
          <p:cNvGraphicFramePr>
            <a:graphicFrameLocks noGrp="1" noChangeAspect="1"/>
          </p:cNvGraphicFramePr>
          <p:nvPr>
            <p:ph idx="1"/>
          </p:nvPr>
        </p:nvGraphicFramePr>
        <p:xfrm>
          <a:off x="6324600" y="5260975"/>
          <a:ext cx="1828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90" name="Equation" r:id="rId6" imgW="901440" imgH="241200" progId="Equation.3">
                  <p:embed/>
                </p:oleObj>
              </mc:Choice>
              <mc:Fallback>
                <p:oleObj name="Equation" r:id="rId6" imgW="9014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60975"/>
                        <a:ext cx="1828800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48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pic>
        <p:nvPicPr>
          <p:cNvPr id="2349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91066"/>
            <a:ext cx="8077200" cy="57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600" dirty="0"/>
              <a:t>Exclusive </a:t>
            </a:r>
            <a:r>
              <a:rPr lang="en-US" sz="3600" dirty="0" smtClean="0"/>
              <a:t>processes</a:t>
            </a:r>
            <a:r>
              <a:rPr lang="en-US" sz="3600" dirty="0"/>
              <a:t>: Collider </a:t>
            </a:r>
            <a:r>
              <a:rPr lang="en-US" sz="3600" dirty="0" smtClean="0"/>
              <a:t>energies</a:t>
            </a:r>
            <a:endParaRPr lang="en-US" sz="3600" dirty="0"/>
          </a:p>
        </p:txBody>
      </p:sp>
      <p:pic>
        <p:nvPicPr>
          <p:cNvPr id="1078275" name="Picture 15" descr="weiss_slide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066800"/>
            <a:ext cx="8534400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59FB-7DEB-45DF-BF94-DE0F7425313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Dihadron</a:t>
            </a:r>
            <a:r>
              <a:rPr lang="en-US" dirty="0" smtClean="0"/>
              <a:t> correlations </a:t>
            </a:r>
            <a:r>
              <a:rPr lang="en-US" dirty="0" smtClean="0"/>
              <a:t>in </a:t>
            </a:r>
            <a:r>
              <a:rPr lang="en-US" dirty="0" err="1" smtClean="0"/>
              <a:t>e+A</a:t>
            </a:r>
            <a:r>
              <a:rPr lang="en-US" dirty="0" smtClean="0"/>
              <a:t> scattering: Sensitive </a:t>
            </a:r>
            <a:r>
              <a:rPr lang="en-US" dirty="0" smtClean="0"/>
              <a:t>to saturation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2309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0" y="1905000"/>
            <a:ext cx="764979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52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730" name="Picture 2"/>
          <p:cNvPicPr>
            <a:picLocks noChangeArrowheads="1"/>
          </p:cNvPicPr>
          <p:nvPr/>
        </p:nvPicPr>
        <p:blipFill>
          <a:blip r:embed="rId3" cstate="print"/>
          <a:srcRect l="5995" r="3366"/>
          <a:stretch>
            <a:fillRect/>
          </a:stretch>
        </p:blipFill>
        <p:spPr bwMode="auto">
          <a:xfrm>
            <a:off x="5446713" y="2919413"/>
            <a:ext cx="3509962" cy="3368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97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07950" y="-107950"/>
            <a:ext cx="8937625" cy="911225"/>
          </a:xfrm>
          <a:ln/>
        </p:spPr>
        <p:txBody>
          <a:bodyPr rIns="35717"/>
          <a:lstStyle/>
          <a:p>
            <a:r>
              <a:rPr lang="en-US" dirty="0" err="1"/>
              <a:t>Hadronization</a:t>
            </a:r>
            <a:r>
              <a:rPr lang="en-US" dirty="0"/>
              <a:t> and </a:t>
            </a:r>
            <a:r>
              <a:rPr lang="en-US" dirty="0" smtClean="0"/>
              <a:t>energy loss</a:t>
            </a:r>
            <a:endParaRPr lang="en-US" dirty="0"/>
          </a:p>
        </p:txBody>
      </p:sp>
      <p:sp>
        <p:nvSpPr>
          <p:cNvPr id="1097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3213" y="679450"/>
            <a:ext cx="5099050" cy="2571750"/>
          </a:xfrm>
          <a:ln/>
        </p:spPr>
        <p:txBody>
          <a:bodyPr rIns="35717" anchor="ctr"/>
          <a:lstStyle/>
          <a:p>
            <a:pPr marL="57150" indent="0"/>
            <a:r>
              <a:rPr lang="en-US"/>
              <a:t> nDIS: </a:t>
            </a:r>
          </a:p>
          <a:p>
            <a:pPr marL="496888" lvl="1" indent="-342900">
              <a:spcBef>
                <a:spcPts val="700"/>
              </a:spcBef>
              <a:buClr>
                <a:srgbClr val="3B812F"/>
              </a:buClr>
              <a:buSzPct val="125000"/>
            </a:pPr>
            <a:r>
              <a:rPr lang="en-US" sz="2400"/>
              <a:t>Clean measurement in ‘cold’ nuclear matter</a:t>
            </a:r>
          </a:p>
          <a:p>
            <a:pPr marL="496888" lvl="1" indent="-342900">
              <a:spcBef>
                <a:spcPts val="2400"/>
              </a:spcBef>
              <a:buClr>
                <a:srgbClr val="3B812F"/>
              </a:buClr>
              <a:buSzPct val="125000"/>
            </a:pPr>
            <a:r>
              <a:rPr lang="en-US" sz="2400"/>
              <a:t>Suppression of high-p</a:t>
            </a:r>
            <a:r>
              <a:rPr lang="en-US" sz="2400" baseline="-18000"/>
              <a:t>T</a:t>
            </a:r>
            <a:r>
              <a:rPr lang="en-US" sz="2400"/>
              <a:t> hadrons analogous but </a:t>
            </a:r>
            <a:r>
              <a:rPr lang="en-US" sz="2400" i="1"/>
              <a:t>weaker</a:t>
            </a:r>
            <a:r>
              <a:rPr lang="en-US" sz="2400"/>
              <a:t> than at RHIC </a:t>
            </a:r>
          </a:p>
        </p:txBody>
      </p:sp>
      <p:sp>
        <p:nvSpPr>
          <p:cNvPr id="1097733" name="Rectangle 5"/>
          <p:cNvSpPr>
            <a:spLocks/>
          </p:cNvSpPr>
          <p:nvPr/>
        </p:nvSpPr>
        <p:spPr bwMode="auto">
          <a:xfrm>
            <a:off x="147638" y="3367088"/>
            <a:ext cx="5411787" cy="177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1273" bIns="0" anchor="ctr"/>
          <a:lstStyle/>
          <a:p>
            <a:pPr marL="39688" algn="l" defTabSz="642938" eaLnBrk="1" hangingPunct="1">
              <a:lnSpc>
                <a:spcPct val="80000"/>
              </a:lnSpc>
              <a:spcBef>
                <a:spcPts val="538"/>
              </a:spcBef>
            </a:pPr>
            <a:r>
              <a:rPr lang="en-US">
                <a:cs typeface="Times New Roman" pitchFamily="18" charset="0"/>
                <a:sym typeface="Times New Roman" pitchFamily="18" charset="0"/>
              </a:rPr>
              <a:t>Fundamental question: </a:t>
            </a:r>
          </a:p>
          <a:p>
            <a:pPr marL="39688" algn="l" defTabSz="642938" eaLnBrk="1" hangingPunct="1">
              <a:lnSpc>
                <a:spcPct val="80000"/>
              </a:lnSpc>
              <a:spcBef>
                <a:spcPts val="538"/>
              </a:spcBef>
            </a:pPr>
            <a:r>
              <a:rPr lang="en-US">
                <a:cs typeface="Times New Roman" pitchFamily="18" charset="0"/>
                <a:sym typeface="Times New Roman" pitchFamily="18" charset="0"/>
              </a:rPr>
              <a:t>When do coloured partons get neutralized?</a:t>
            </a:r>
          </a:p>
          <a:p>
            <a:pPr marL="39688" algn="l" defTabSz="642938" eaLnBrk="1" hangingPunct="1">
              <a:lnSpc>
                <a:spcPct val="80000"/>
              </a:lnSpc>
              <a:spcBef>
                <a:spcPts val="538"/>
              </a:spcBef>
            </a:pPr>
            <a:endParaRPr lang="en-US">
              <a:cs typeface="Times New Roman" pitchFamily="18" charset="0"/>
              <a:sym typeface="Times New Roman" pitchFamily="18" charset="0"/>
            </a:endParaRPr>
          </a:p>
          <a:p>
            <a:pPr marL="39688" algn="l" defTabSz="642938" eaLnBrk="1" hangingPunct="1">
              <a:lnSpc>
                <a:spcPct val="80000"/>
              </a:lnSpc>
              <a:spcBef>
                <a:spcPts val="538"/>
              </a:spcBef>
            </a:pPr>
            <a:r>
              <a:rPr lang="en-US">
                <a:cs typeface="Times New Roman" pitchFamily="18" charset="0"/>
                <a:sym typeface="Times New Roman" pitchFamily="18" charset="0"/>
              </a:rPr>
              <a:t>Parton energy loss vs. </a:t>
            </a:r>
          </a:p>
          <a:p>
            <a:pPr marL="39688" algn="l" defTabSz="642938" eaLnBrk="1" hangingPunct="1">
              <a:lnSpc>
                <a:spcPct val="80000"/>
              </a:lnSpc>
              <a:spcBef>
                <a:spcPts val="538"/>
              </a:spcBef>
            </a:pPr>
            <a:r>
              <a:rPr lang="en-US">
                <a:cs typeface="Times New Roman" pitchFamily="18" charset="0"/>
                <a:sym typeface="Times New Roman" pitchFamily="18" charset="0"/>
              </a:rPr>
              <a:t>(pre)hadron absorption</a:t>
            </a:r>
          </a:p>
        </p:txBody>
      </p:sp>
      <p:sp>
        <p:nvSpPr>
          <p:cNvPr id="1097734" name="Rectangle 6"/>
          <p:cNvSpPr>
            <a:spLocks/>
          </p:cNvSpPr>
          <p:nvPr/>
        </p:nvSpPr>
        <p:spPr bwMode="auto">
          <a:xfrm>
            <a:off x="401793" y="5279465"/>
            <a:ext cx="4892365" cy="9694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defTabSz="642938" eaLnBrk="1" hangingPunct="1"/>
            <a:r>
              <a:rPr lang="en-US" sz="2100" dirty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Energy transfer in lab rest frame</a:t>
            </a:r>
          </a:p>
          <a:p>
            <a:pPr defTabSz="642938" eaLnBrk="1" hangingPunct="1"/>
            <a:r>
              <a:rPr lang="en-US" sz="2100" dirty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EIC: 10-1600 </a:t>
            </a:r>
            <a:r>
              <a:rPr lang="en-US" sz="2100" dirty="0" smtClean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100" baseline="30000" dirty="0" smtClean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 sz="2100" dirty="0" smtClean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    </a:t>
            </a:r>
            <a:r>
              <a:rPr lang="en-US" sz="2100" dirty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HERMES: 2-25 </a:t>
            </a:r>
            <a:r>
              <a:rPr lang="en-US" sz="2100" dirty="0" smtClean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GeV</a:t>
            </a:r>
            <a:r>
              <a:rPr lang="en-US" sz="2100" baseline="30000" dirty="0" smtClean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2</a:t>
            </a:r>
            <a:endParaRPr lang="en-US" sz="2100" baseline="30000" dirty="0">
              <a:solidFill>
                <a:schemeClr val="hlink"/>
              </a:solidFill>
              <a:cs typeface="Times New Roman" pitchFamily="18" charset="0"/>
              <a:sym typeface="Times New Roman" pitchFamily="18" charset="0"/>
            </a:endParaRPr>
          </a:p>
          <a:p>
            <a:pPr defTabSz="642938" eaLnBrk="1" hangingPunct="1"/>
            <a:r>
              <a:rPr lang="en-US" sz="2100" dirty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EIC can measure </a:t>
            </a:r>
            <a:r>
              <a:rPr lang="en-US" sz="2100" i="1" dirty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heavy </a:t>
            </a:r>
            <a:r>
              <a:rPr lang="en-US" sz="2100" i="1" dirty="0" smtClean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flavor</a:t>
            </a:r>
            <a:r>
              <a:rPr lang="en-US" sz="2100" dirty="0" smtClean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2100" dirty="0">
                <a:solidFill>
                  <a:schemeClr val="hlink"/>
                </a:solidFill>
                <a:cs typeface="Times New Roman" pitchFamily="18" charset="0"/>
                <a:sym typeface="Times New Roman" pitchFamily="18" charset="0"/>
              </a:rPr>
              <a:t>energy loss  </a:t>
            </a:r>
          </a:p>
        </p:txBody>
      </p:sp>
      <p:pic>
        <p:nvPicPr>
          <p:cNvPr id="10977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3088" y="865188"/>
            <a:ext cx="3098800" cy="184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Hadronization</a:t>
            </a:r>
            <a:r>
              <a:rPr lang="en-US" dirty="0" smtClean="0"/>
              <a:t> and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964875"/>
            <a:ext cx="8686800" cy="1295400"/>
          </a:xfrm>
        </p:spPr>
        <p:txBody>
          <a:bodyPr/>
          <a:lstStyle/>
          <a:p>
            <a:r>
              <a:rPr lang="en-US" sz="2600" dirty="0" smtClean="0"/>
              <a:t>Difference in </a:t>
            </a:r>
            <a:r>
              <a:rPr lang="en-US" sz="2600" i="1" dirty="0" smtClean="0"/>
              <a:t>z</a:t>
            </a:r>
            <a:r>
              <a:rPr lang="en-US" sz="2600" dirty="0" smtClean="0"/>
              <a:t> dependence of pion and </a:t>
            </a:r>
            <a:r>
              <a:rPr lang="en-US" sz="2600" i="1" dirty="0" smtClean="0"/>
              <a:t>D</a:t>
            </a:r>
            <a:r>
              <a:rPr lang="en-US" sz="2600" dirty="0" smtClean="0"/>
              <a:t> FFs</a:t>
            </a:r>
          </a:p>
          <a:p>
            <a:r>
              <a:rPr lang="en-US" sz="2600" dirty="0" smtClean="0"/>
              <a:t>Striking difference in multiplicity ratio (</a:t>
            </a:r>
            <a:r>
              <a:rPr lang="en-US" sz="2600" dirty="0" err="1" smtClean="0"/>
              <a:t>e+Pb</a:t>
            </a:r>
            <a:r>
              <a:rPr lang="en-US" sz="2600" dirty="0" smtClean="0"/>
              <a:t>/</a:t>
            </a:r>
            <a:r>
              <a:rPr lang="en-US" sz="2600" dirty="0" err="1" smtClean="0"/>
              <a:t>e+p</a:t>
            </a:r>
            <a:r>
              <a:rPr lang="en-US" sz="2600" dirty="0" smtClean="0"/>
              <a:t>) for D vs. pion production—slopes sensitive to transport coefficients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307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66801"/>
            <a:ext cx="4038600" cy="39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07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5147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624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914400" y="0"/>
            <a:ext cx="7313613" cy="634852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anchor="b">
            <a:sp3d extrusionH="12700">
              <a:extrusionClr>
                <a:schemeClr val="bg1"/>
              </a:extrusionClr>
            </a:sp3d>
          </a:bodyPr>
          <a:lstStyle/>
          <a:p>
            <a:pPr algn="ctr" defTabSz="914400" fontAlgn="auto">
              <a:lnSpc>
                <a:spcPts val="5600"/>
              </a:lnSpc>
              <a:spcAft>
                <a:spcPts val="0"/>
              </a:spcAft>
              <a:defRPr/>
            </a:pPr>
            <a:endParaRPr lang="en-US" sz="2600" b="1" dirty="0">
              <a:gradFill>
                <a:gsLst>
                  <a:gs pos="50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Comic Sans MS"/>
              <a:ea typeface="+mj-ea"/>
              <a:cs typeface="Comic Sans MS"/>
            </a:endParaRPr>
          </a:p>
        </p:txBody>
      </p:sp>
      <p:pic>
        <p:nvPicPr>
          <p:cNvPr id="26627" name="Bild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965200"/>
            <a:ext cx="7137400" cy="4902200"/>
          </a:xfrm>
          <a:prstGeom prst="rect">
            <a:avLst/>
          </a:prstGeom>
          <a:solidFill>
            <a:srgbClr val="FFFFEF"/>
          </a:solidFill>
          <a:ln w="9525">
            <a:noFill/>
            <a:miter lim="800000"/>
            <a:headEnd/>
            <a:tailEnd/>
          </a:ln>
        </p:spPr>
      </p:pic>
      <p:sp>
        <p:nvSpPr>
          <p:cNvPr id="26629" name="Textfeld 5"/>
          <p:cNvSpPr txBox="1">
            <a:spLocks noChangeArrowheads="1"/>
          </p:cNvSpPr>
          <p:nvPr/>
        </p:nvSpPr>
        <p:spPr bwMode="auto">
          <a:xfrm>
            <a:off x="8207375" y="1350963"/>
            <a:ext cx="93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no y cut</a:t>
            </a:r>
          </a:p>
        </p:txBody>
      </p:sp>
      <p:sp>
        <p:nvSpPr>
          <p:cNvPr id="26630" name="Textfeld 6"/>
          <p:cNvSpPr txBox="1">
            <a:spLocks noChangeArrowheads="1"/>
          </p:cNvSpPr>
          <p:nvPr/>
        </p:nvSpPr>
        <p:spPr bwMode="auto">
          <a:xfrm>
            <a:off x="8294688" y="1643063"/>
            <a:ext cx="762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Comic Sans MS" charset="0"/>
                <a:ea typeface="Comic Sans MS" charset="0"/>
                <a:cs typeface="Comic Sans MS" charset="0"/>
              </a:rPr>
              <a:t>y &gt; 0.1</a:t>
            </a:r>
          </a:p>
        </p:txBody>
      </p:sp>
      <p:sp>
        <p:nvSpPr>
          <p:cNvPr id="26631" name="Textfeld 7"/>
          <p:cNvSpPr txBox="1">
            <a:spLocks noChangeArrowheads="1"/>
          </p:cNvSpPr>
          <p:nvPr/>
        </p:nvSpPr>
        <p:spPr bwMode="auto">
          <a:xfrm>
            <a:off x="1350962" y="1135063"/>
            <a:ext cx="1408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Q</a:t>
            </a:r>
            <a:r>
              <a:rPr lang="en-US" baseline="3000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 &gt; 1 GeV</a:t>
            </a:r>
            <a:r>
              <a:rPr lang="en-US" baseline="30000" dirty="0">
                <a:solidFill>
                  <a:srgbClr val="0000FF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endParaRPr lang="en-US" dirty="0">
              <a:solidFill>
                <a:srgbClr val="0000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6633" name="Textfeld 9"/>
          <p:cNvSpPr txBox="1">
            <a:spLocks noChangeArrowheads="1"/>
          </p:cNvSpPr>
          <p:nvPr/>
        </p:nvSpPr>
        <p:spPr bwMode="auto">
          <a:xfrm>
            <a:off x="5086350" y="5829300"/>
            <a:ext cx="1000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  <a:ea typeface="Comic Sans MS" charset="0"/>
                <a:cs typeface="Comic Sans MS" charset="0"/>
              </a:rPr>
              <a:t>20×250</a:t>
            </a:r>
          </a:p>
        </p:txBody>
      </p:sp>
      <p:sp>
        <p:nvSpPr>
          <p:cNvPr id="26634" name="Textfeld 10"/>
          <p:cNvSpPr txBox="1">
            <a:spLocks noChangeArrowheads="1"/>
          </p:cNvSpPr>
          <p:nvPr/>
        </p:nvSpPr>
        <p:spPr bwMode="auto">
          <a:xfrm>
            <a:off x="6643688" y="5829300"/>
            <a:ext cx="81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" charset="0"/>
                <a:ea typeface="Comic Sans MS" charset="0"/>
                <a:cs typeface="Comic Sans MS" charset="0"/>
              </a:rPr>
              <a:t>HERA</a:t>
            </a:r>
          </a:p>
        </p:txBody>
      </p:sp>
      <p:cxnSp>
        <p:nvCxnSpPr>
          <p:cNvPr id="13" name="Gerade Verbindung 12"/>
          <p:cNvCxnSpPr/>
          <p:nvPr/>
        </p:nvCxnSpPr>
        <p:spPr>
          <a:xfrm rot="5400000" flipH="1" flipV="1">
            <a:off x="5155189" y="4874310"/>
            <a:ext cx="118427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5400000" flipH="1" flipV="1">
            <a:off x="6389689" y="4887912"/>
            <a:ext cx="12430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 dirty="0" smtClean="0"/>
              <a:t>Charged-current cross section</a:t>
            </a:r>
            <a:endParaRPr lang="en-US" sz="3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28890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222" y="3103996"/>
            <a:ext cx="3659778" cy="322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103222" y="3103997"/>
            <a:ext cx="3659778" cy="3196654"/>
          </a:xfrm>
          <a:prstGeom prst="rect">
            <a:avLst/>
          </a:prstGeom>
          <a:solidFill>
            <a:schemeClr val="tx1">
              <a:lumMod val="85000"/>
              <a:lumOff val="15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dirty="0" smtClean="0"/>
              <a:t>Lots of fundamental questions remain to be answered in QCD!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At short distances the proton appears as a system of many quarks, antiquarks and gluons.  How does this relate to the simple picture where the proton is made up of three quarks?</a:t>
            </a:r>
          </a:p>
          <a:p>
            <a:r>
              <a:rPr lang="en-US" sz="2800" dirty="0" smtClean="0"/>
              <a:t>What is the dynamical origin of sea quarks and gluons inside the proton?</a:t>
            </a:r>
          </a:p>
          <a:p>
            <a:r>
              <a:rPr lang="en-US" sz="2800" dirty="0"/>
              <a:t>How is hadron structure influenced by chiral symmetry and its breaking?</a:t>
            </a:r>
          </a:p>
          <a:p>
            <a:r>
              <a:rPr lang="en-US" sz="2800" dirty="0" smtClean="0"/>
              <a:t>How </a:t>
            </a:r>
            <a:r>
              <a:rPr lang="en-US" sz="2800" dirty="0" smtClean="0"/>
              <a:t>does the proton spin originate at the microscopic level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09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sin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/>
              <a:t>W</a:t>
            </a:r>
            <a:r>
              <a:rPr lang="en-US" dirty="0" smtClean="0"/>
              <a:t> at the EIC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306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34" y="1600200"/>
            <a:ext cx="6305666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0808" y="5655625"/>
            <a:ext cx="1920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√s = 140 </a:t>
            </a:r>
            <a:r>
              <a:rPr lang="en-US" dirty="0" err="1" smtClean="0"/>
              <a:t>GeV</a:t>
            </a:r>
            <a:endParaRPr lang="en-US" dirty="0"/>
          </a:p>
          <a:p>
            <a:r>
              <a:rPr lang="en-US" dirty="0" smtClean="0"/>
              <a:t>200 fb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89953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78225"/>
            <a:ext cx="3733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questions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4495800"/>
          </a:xfrm>
        </p:spPr>
        <p:txBody>
          <a:bodyPr/>
          <a:lstStyle/>
          <a:p>
            <a:r>
              <a:rPr lang="en-US" sz="2800" dirty="0"/>
              <a:t>How are the sea quarks and gluons distributed in space and momentum inside the nucleon?</a:t>
            </a:r>
          </a:p>
          <a:p>
            <a:r>
              <a:rPr lang="en-US" sz="2800" dirty="0"/>
              <a:t>How does the nuclear environment affect the distribution of quarks and gluons and their interactions in nuclei?</a:t>
            </a:r>
          </a:p>
          <a:p>
            <a:r>
              <a:rPr lang="en-US" sz="2800" dirty="0" smtClean="0"/>
              <a:t>Where does the saturation of gluon densities set in?</a:t>
            </a:r>
          </a:p>
          <a:p>
            <a:r>
              <a:rPr lang="en-US" sz="2800" dirty="0" smtClean="0"/>
              <a:t>How </a:t>
            </a:r>
            <a:r>
              <a:rPr lang="en-US" sz="2800" dirty="0"/>
              <a:t>does confinement manifest itself in the structure of hadrons?</a:t>
            </a:r>
          </a:p>
          <a:p>
            <a:r>
              <a:rPr lang="en-US" sz="2800" dirty="0" smtClean="0"/>
              <a:t>How does a colored quark or gluon become a colorless object?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DNP, October 24,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0" name="Group 189"/>
          <p:cNvGrpSpPr/>
          <p:nvPr/>
        </p:nvGrpSpPr>
        <p:grpSpPr>
          <a:xfrm>
            <a:off x="762000" y="3581400"/>
            <a:ext cx="2819400" cy="2514600"/>
            <a:chOff x="5191223" y="825500"/>
            <a:chExt cx="3420291" cy="2960370"/>
          </a:xfrm>
          <a:solidFill>
            <a:schemeClr val="bg1"/>
          </a:solidFill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/>
            <a:srcRect l="3317" r="3317"/>
            <a:stretch>
              <a:fillRect/>
            </a:stretch>
          </p:blipFill>
          <p:spPr>
            <a:xfrm>
              <a:off x="5191223" y="825500"/>
              <a:ext cx="3420291" cy="2960370"/>
            </a:xfrm>
            <a:prstGeom prst="rect">
              <a:avLst/>
            </a:prstGeom>
            <a:grpFill/>
          </p:spPr>
        </p:pic>
        <p:grpSp>
          <p:nvGrpSpPr>
            <p:cNvPr id="12" name="Group 19"/>
            <p:cNvGrpSpPr/>
            <p:nvPr/>
          </p:nvGrpSpPr>
          <p:grpSpPr>
            <a:xfrm>
              <a:off x="6159500" y="3505200"/>
              <a:ext cx="1928733" cy="276999"/>
              <a:chOff x="5626100" y="3949700"/>
              <a:chExt cx="1928733" cy="276999"/>
            </a:xfrm>
            <a:grpFill/>
          </p:grpSpPr>
          <p:sp>
            <p:nvSpPr>
              <p:cNvPr id="13" name="TextBox 12"/>
              <p:cNvSpPr txBox="1"/>
              <p:nvPr/>
            </p:nvSpPr>
            <p:spPr>
              <a:xfrm>
                <a:off x="5626100" y="3949700"/>
                <a:ext cx="192873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~1                                 </a:t>
                </a:r>
                <a:r>
                  <a:rPr lang="en-US" sz="1200" dirty="0" smtClean="0">
                    <a:solidFill>
                      <a:schemeClr val="bg1"/>
                    </a:solidFill>
                    <a:latin typeface="Symbol" charset="2"/>
                    <a:cs typeface="Symbol" charset="2"/>
                  </a:rPr>
                  <a:t>a</a:t>
                </a:r>
                <a:r>
                  <a:rPr lang="en-US" sz="1200" baseline="-25000" dirty="0" smtClean="0">
                    <a:solidFill>
                      <a:schemeClr val="bg1"/>
                    </a:solidFill>
                  </a:rPr>
                  <a:t>s</a:t>
                </a:r>
                <a:r>
                  <a:rPr lang="en-US" sz="1200" dirty="0" smtClean="0">
                    <a:solidFill>
                      <a:schemeClr val="bg1"/>
                    </a:solidFill>
                  </a:rPr>
                  <a:t> &lt;&lt; 1 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>
                <a:off x="6146800" y="4140200"/>
                <a:ext cx="787400" cy="12700"/>
              </a:xfrm>
              <a:prstGeom prst="straightConnector1">
                <a:avLst/>
              </a:prstGeom>
              <a:grp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pic>
        <p:nvPicPr>
          <p:cNvPr id="23019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953000"/>
            <a:ext cx="25431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125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0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eRHIC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410200" cy="4953000"/>
          </a:xfrm>
        </p:spPr>
        <p:txBody>
          <a:bodyPr/>
          <a:lstStyle/>
          <a:p>
            <a:r>
              <a:rPr lang="en-US" sz="2600" dirty="0" smtClean="0"/>
              <a:t>Electroweak probe</a:t>
            </a:r>
          </a:p>
          <a:p>
            <a:pPr lvl="1"/>
            <a:r>
              <a:rPr lang="en-US" sz="2400" dirty="0" smtClean="0"/>
              <a:t>“Clean” processes to interpret (QED)</a:t>
            </a:r>
          </a:p>
          <a:p>
            <a:pPr lvl="1"/>
            <a:r>
              <a:rPr lang="en-US" sz="2400" dirty="0" smtClean="0"/>
              <a:t>Measurement of scattered electron </a:t>
            </a:r>
            <a:r>
              <a:rPr lang="en-US" sz="2400" dirty="0" smtClean="0">
                <a:sym typeface="Wingdings" pitchFamily="2" charset="2"/>
              </a:rPr>
              <a:t> full kinematic information on partonic scattering</a:t>
            </a:r>
            <a:endParaRPr lang="en-US" sz="2400" dirty="0" smtClean="0"/>
          </a:p>
          <a:p>
            <a:r>
              <a:rPr lang="en-US" sz="2600" dirty="0" smtClean="0"/>
              <a:t>Collider mode </a:t>
            </a:r>
            <a:r>
              <a:rPr lang="en-US" sz="2600" dirty="0" smtClean="0">
                <a:sym typeface="Wingdings" pitchFamily="2" charset="2"/>
              </a:rPr>
              <a:t> Higher energies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Quarks and gluons relevant </a:t>
            </a:r>
            <a:r>
              <a:rPr lang="en-US" sz="2400" dirty="0" err="1" smtClean="0">
                <a:sym typeface="Wingdings" pitchFamily="2" charset="2"/>
              </a:rPr>
              <a:t>d.o.f</a:t>
            </a:r>
            <a:r>
              <a:rPr lang="en-US" sz="2400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Perturbative QCD applicable</a:t>
            </a:r>
          </a:p>
          <a:p>
            <a:pPr lvl="1"/>
            <a:r>
              <a:rPr lang="en-US" sz="2400" dirty="0" smtClean="0">
                <a:sym typeface="Wingdings" pitchFamily="2" charset="2"/>
              </a:rPr>
              <a:t>Heavier probes accessible (e.g. charm, bottom, W boson exchange)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3337" t="5580" r="1112" b="697"/>
          <a:stretch>
            <a:fillRect/>
          </a:stretch>
        </p:blipFill>
        <p:spPr bwMode="auto">
          <a:xfrm>
            <a:off x="5638800" y="1066800"/>
            <a:ext cx="3401191" cy="266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1447800" y="4953000"/>
            <a:ext cx="6324600" cy="1077218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very </a:t>
            </a:r>
            <a:r>
              <a:rPr lang="en-US" sz="3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flexible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facility: wide range of beam species and energies</a:t>
            </a:r>
            <a:endParaRPr lang="en-US" sz="32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724400"/>
          </a:xfrm>
        </p:spPr>
        <p:txBody>
          <a:bodyPr/>
          <a:lstStyle/>
          <a:p>
            <a:r>
              <a:rPr lang="en-US" i="1" dirty="0" smtClean="0"/>
              <a:t>Polarized</a:t>
            </a:r>
            <a:r>
              <a:rPr lang="en-US" dirty="0" smtClean="0"/>
              <a:t> beams of p, He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sz="2600" dirty="0" smtClean="0"/>
              <a:t>Previously only fixed-target polarized </a:t>
            </a:r>
            <a:r>
              <a:rPr lang="en-US" sz="2600" dirty="0" smtClean="0"/>
              <a:t>DIS experiments</a:t>
            </a:r>
            <a:r>
              <a:rPr lang="en-US" sz="2600" dirty="0" smtClean="0"/>
              <a:t>!</a:t>
            </a:r>
          </a:p>
          <a:p>
            <a:r>
              <a:rPr lang="en-US" dirty="0" smtClean="0"/>
              <a:t>Beams of light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heavy ions </a:t>
            </a:r>
          </a:p>
          <a:p>
            <a:pPr lvl="1"/>
            <a:r>
              <a:rPr lang="en-US" sz="2600" dirty="0" smtClean="0"/>
              <a:t>Previously only fixed-target </a:t>
            </a:r>
            <a:r>
              <a:rPr lang="en-US" sz="2600" dirty="0" err="1" smtClean="0"/>
              <a:t>e+A</a:t>
            </a:r>
            <a:r>
              <a:rPr lang="en-US" sz="2600" dirty="0" smtClean="0"/>
              <a:t> experiments!</a:t>
            </a:r>
          </a:p>
          <a:p>
            <a:r>
              <a:rPr lang="en-US" dirty="0" smtClean="0"/>
              <a:t>Luminosity </a:t>
            </a:r>
            <a:r>
              <a:rPr lang="en-US" i="1" dirty="0" smtClean="0"/>
              <a:t>1000x</a:t>
            </a:r>
            <a:r>
              <a:rPr lang="en-US" dirty="0" smtClean="0"/>
              <a:t> that of HERA </a:t>
            </a:r>
            <a:r>
              <a:rPr lang="en-US" dirty="0" err="1" smtClean="0"/>
              <a:t>e+p</a:t>
            </a:r>
            <a:r>
              <a:rPr lang="en-US" dirty="0" smtClean="0"/>
              <a:t> collider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 w="19050"/>
        </p:spPr>
        <p:txBody>
          <a:bodyPr/>
          <a:lstStyle/>
          <a:p>
            <a:r>
              <a:rPr lang="en-US" smtClean="0"/>
              <a:t>C. Aidala, DNP, October 24, 2012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297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978" y="3505198"/>
            <a:ext cx="4139022" cy="297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3505198"/>
            <a:ext cx="4189009" cy="2971801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29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C. Aidala, DNP, October 24, 2012</a:t>
            </a:r>
            <a:endParaRPr lang="en-US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3800" dirty="0" smtClean="0"/>
              <a:t>Accessing quarks and gluons through DIS</a:t>
            </a:r>
            <a:endParaRPr lang="en-US" sz="3800" dirty="0"/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4" cstate="print"/>
          <a:srcRect l="3337" t="5580" r="1112" b="697"/>
          <a:stretch>
            <a:fillRect/>
          </a:stretch>
        </p:blipFill>
        <p:spPr bwMode="auto">
          <a:xfrm>
            <a:off x="63501" y="999768"/>
            <a:ext cx="3401191" cy="266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4248150" y="965200"/>
          <a:ext cx="2873375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58" name="Equation" r:id="rId5" imgW="1627200" imgH="1471680" progId="">
                  <p:embed/>
                </p:oleObj>
              </mc:Choice>
              <mc:Fallback>
                <p:oleObj name="Equation" r:id="rId5" imgW="1627200" imgH="1471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965200"/>
                        <a:ext cx="2873375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9" name="Rectangle 5"/>
          <p:cNvSpPr>
            <a:spLocks/>
          </p:cNvSpPr>
          <p:nvPr/>
        </p:nvSpPr>
        <p:spPr bwMode="auto">
          <a:xfrm>
            <a:off x="7349066" y="999070"/>
            <a:ext cx="1231900" cy="778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resolution power</a:t>
            </a:r>
          </a:p>
        </p:txBody>
      </p:sp>
      <p:sp>
        <p:nvSpPr>
          <p:cNvPr id="113670" name="Rectangle 6"/>
          <p:cNvSpPr>
            <a:spLocks/>
          </p:cNvSpPr>
          <p:nvPr/>
        </p:nvSpPr>
        <p:spPr bwMode="auto">
          <a:xfrm>
            <a:off x="7344838" y="2044703"/>
            <a:ext cx="1231900" cy="54609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inelasticity</a:t>
            </a:r>
          </a:p>
        </p:txBody>
      </p:sp>
      <p:sp>
        <p:nvSpPr>
          <p:cNvPr id="113671" name="Rectangle 7"/>
          <p:cNvSpPr>
            <a:spLocks/>
          </p:cNvSpPr>
          <p:nvPr/>
        </p:nvSpPr>
        <p:spPr bwMode="auto">
          <a:xfrm>
            <a:off x="7192432" y="2861735"/>
            <a:ext cx="1380068" cy="103293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FF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 eaLnBrk="1" hangingPunct="1">
              <a:spcBef>
                <a:spcPts val="1150"/>
              </a:spcBef>
            </a:pPr>
            <a:r>
              <a:rPr lang="en-US" sz="1600" dirty="0">
                <a:solidFill>
                  <a:srgbClr val="000000"/>
                </a:solidFill>
                <a:latin typeface="Comic Sans MS" charset="0"/>
                <a:sym typeface="Comic Sans MS" charset="0"/>
              </a:rPr>
              <a:t>Measure of momentum fraction of </a:t>
            </a:r>
            <a:r>
              <a:rPr lang="en-US" sz="1600" dirty="0" smtClean="0">
                <a:solidFill>
                  <a:srgbClr val="000000"/>
                </a:solidFill>
                <a:latin typeface="Comic Sans MS" charset="0"/>
                <a:sym typeface="Comic Sans MS" charset="0"/>
              </a:rPr>
              <a:t>struck quark</a:t>
            </a:r>
            <a:endParaRPr lang="en-US" sz="1600" dirty="0">
              <a:solidFill>
                <a:srgbClr val="000000"/>
              </a:solidFill>
              <a:latin typeface="Comic Sans MS" charset="0"/>
              <a:sym typeface="Comic Sans MS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508500" y="3327400"/>
          <a:ext cx="127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59" name="Equation" r:id="rId7" imgW="118800" imgH="191880" progId="">
                  <p:embed/>
                </p:oleObj>
              </mc:Choice>
              <mc:Fallback>
                <p:oleObj name="Equation" r:id="rId7" imgW="118800" imgH="191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327400"/>
                        <a:ext cx="127000" cy="20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501" y="565090"/>
            <a:ext cx="1593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latin typeface="Comic Sans MS"/>
                <a:cs typeface="Comic Sans MS"/>
              </a:rPr>
              <a:t>Kinematics:</a:t>
            </a:r>
            <a:endParaRPr lang="en-US" sz="2000" b="1" u="sng" dirty="0">
              <a:latin typeface="Comic Sans MS"/>
              <a:cs typeface="Comic Sans M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8600" y="5451475"/>
            <a:ext cx="12192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proton_hr_ger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38700" y="4530725"/>
            <a:ext cx="11334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701006" y="3981450"/>
            <a:ext cx="1204326" cy="830997"/>
          </a:xfrm>
          <a:prstGeom prst="rect">
            <a:avLst/>
          </a:prstGeom>
          <a:solidFill>
            <a:srgbClr val="FFFFDD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>
                <a:solidFill>
                  <a:srgbClr val="000000"/>
                </a:solidFill>
                <a:latin typeface="Comic Sans MS"/>
                <a:cs typeface="Comic Sans MS"/>
              </a:rPr>
              <a:t>Quark splits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Comic Sans MS"/>
                <a:cs typeface="Comic Sans MS"/>
              </a:rPr>
              <a:t>into gluon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Comic Sans MS"/>
                <a:cs typeface="Comic Sans MS"/>
              </a:rPr>
              <a:t>splits</a:t>
            </a:r>
          </a:p>
          <a:p>
            <a:pPr algn="ctr"/>
            <a:r>
              <a:rPr lang="en-US" sz="1200" b="1" dirty="0">
                <a:solidFill>
                  <a:srgbClr val="000000"/>
                </a:solidFill>
                <a:latin typeface="Comic Sans MS"/>
                <a:cs typeface="Comic Sans MS"/>
              </a:rPr>
              <a:t>into quarks </a:t>
            </a:r>
            <a:r>
              <a:rPr lang="en-US" sz="1200" dirty="0"/>
              <a:t>…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8788" y="4533900"/>
            <a:ext cx="11699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79638" y="5108575"/>
            <a:ext cx="12954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65213" y="3556000"/>
            <a:ext cx="1212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/>
          <a:srcRect r="43564"/>
          <a:stretch>
            <a:fillRect/>
          </a:stretch>
        </p:blipFill>
        <p:spPr bwMode="auto">
          <a:xfrm>
            <a:off x="2741613" y="4010025"/>
            <a:ext cx="1211262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783013" y="3994150"/>
            <a:ext cx="1029549" cy="461665"/>
          </a:xfrm>
          <a:prstGeom prst="rect">
            <a:avLst/>
          </a:prstGeom>
          <a:solidFill>
            <a:srgbClr val="FFFFDD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omic Sans MS"/>
                <a:cs typeface="Comic Sans MS"/>
              </a:rPr>
              <a:t>Gluon splits</a:t>
            </a:r>
          </a:p>
          <a:p>
            <a:r>
              <a:rPr lang="en-US" sz="1200" b="1" dirty="0">
                <a:solidFill>
                  <a:schemeClr val="tx1"/>
                </a:solidFill>
                <a:latin typeface="Comic Sans MS"/>
                <a:cs typeface="Comic Sans MS"/>
              </a:rPr>
              <a:t>into quarks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406400" y="4365625"/>
            <a:ext cx="6197600" cy="173990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75946" y="5970588"/>
            <a:ext cx="21419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Comic Sans MS"/>
                <a:cs typeface="Comic Sans MS"/>
              </a:rPr>
              <a:t>higher √</a:t>
            </a:r>
            <a:r>
              <a:rPr lang="en-US" sz="1600" b="1" dirty="0" err="1">
                <a:latin typeface="Comic Sans MS"/>
                <a:cs typeface="Comic Sans MS"/>
              </a:rPr>
              <a:t>s</a:t>
            </a:r>
            <a:endParaRPr lang="en-US" sz="1600" b="1" dirty="0">
              <a:latin typeface="Comic Sans MS"/>
              <a:cs typeface="Comic Sans MS"/>
            </a:endParaRPr>
          </a:p>
          <a:p>
            <a:pPr algn="ctr"/>
            <a:r>
              <a:rPr lang="en-US" sz="1600" b="1" dirty="0">
                <a:latin typeface="Comic Sans MS"/>
                <a:cs typeface="Comic Sans MS"/>
              </a:rPr>
              <a:t>increases resolution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549900" y="5940425"/>
            <a:ext cx="844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10</a:t>
            </a:r>
            <a:r>
              <a:rPr lang="en-US" sz="1600" baseline="30000"/>
              <a:t>-19</a:t>
            </a:r>
            <a:r>
              <a:rPr lang="en-US" sz="1600"/>
              <a:t>m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rot="5400000">
            <a:off x="5619751" y="5832475"/>
            <a:ext cx="3175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651000" y="4886325"/>
            <a:ext cx="8445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10</a:t>
            </a:r>
            <a:r>
              <a:rPr lang="en-US" sz="1600" baseline="30000"/>
              <a:t>-16</a:t>
            </a:r>
            <a:r>
              <a:rPr lang="en-US" sz="1600"/>
              <a:t>m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 rot="5400000">
            <a:off x="1720851" y="4778375"/>
            <a:ext cx="3175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0A51C-0834-4D37-9F6C-E61A03BDE5A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9" grpId="0"/>
      <p:bldP spid="4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59" name="Text Box 19"/>
          <p:cNvSpPr txBox="1">
            <a:spLocks noChangeArrowheads="1"/>
          </p:cNvSpPr>
          <p:nvPr/>
        </p:nvSpPr>
        <p:spPr bwMode="auto">
          <a:xfrm>
            <a:off x="4267200" y="1676400"/>
            <a:ext cx="474186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200" dirty="0"/>
              <a:t>Access the gluons in DIS via scaling violations:</a:t>
            </a:r>
          </a:p>
          <a:p>
            <a:pPr algn="l">
              <a:spcBef>
                <a:spcPct val="20000"/>
              </a:spcBef>
            </a:pPr>
            <a:r>
              <a:rPr lang="en-US" sz="2200" dirty="0"/>
              <a:t>dF</a:t>
            </a:r>
            <a:r>
              <a:rPr lang="en-US" sz="2200" baseline="-18000" dirty="0"/>
              <a:t>2</a:t>
            </a:r>
            <a:r>
              <a:rPr lang="en-US" sz="2200" dirty="0"/>
              <a:t>/dln</a:t>
            </a:r>
            <a:r>
              <a:rPr lang="en-US" sz="2200" i="1" dirty="0"/>
              <a:t>Q</a:t>
            </a:r>
            <a:r>
              <a:rPr lang="en-US" sz="2200" baseline="30000" dirty="0"/>
              <a:t>2</a:t>
            </a:r>
            <a:r>
              <a:rPr lang="en-US" sz="2200" dirty="0"/>
              <a:t> and linear DGLAP evolution in Q</a:t>
            </a:r>
            <a:r>
              <a:rPr lang="en-US" sz="2200" baseline="30000" dirty="0"/>
              <a:t>2</a:t>
            </a:r>
            <a:r>
              <a:rPr lang="en-US" sz="2200" dirty="0"/>
              <a:t> </a:t>
            </a:r>
            <a:r>
              <a:rPr lang="en-US" sz="2200" dirty="0" smtClean="0">
                <a:sym typeface="Wingdings" pitchFamily="2" charset="2"/>
              </a:rPr>
              <a:t> G</a:t>
            </a:r>
            <a:r>
              <a:rPr lang="en-US" sz="2200" dirty="0" smtClean="0">
                <a:sym typeface="Symbol" pitchFamily="18" charset="2"/>
              </a:rPr>
              <a:t>(</a:t>
            </a:r>
            <a:r>
              <a:rPr lang="en-US" sz="2200" i="1" dirty="0" smtClean="0">
                <a:sym typeface="Symbol" pitchFamily="18" charset="2"/>
              </a:rPr>
              <a:t>x</a:t>
            </a:r>
            <a:r>
              <a:rPr lang="en-US" sz="2200" dirty="0" smtClean="0">
                <a:sym typeface="Symbol" pitchFamily="18" charset="2"/>
              </a:rPr>
              <a:t>,</a:t>
            </a:r>
            <a:r>
              <a:rPr lang="en-US" sz="2200" i="1" dirty="0" smtClean="0">
                <a:sym typeface="Symbol" pitchFamily="18" charset="2"/>
              </a:rPr>
              <a:t>Q</a:t>
            </a:r>
            <a:r>
              <a:rPr lang="en-US" sz="2200" baseline="30000" dirty="0" smtClean="0">
                <a:sym typeface="Symbol" pitchFamily="18" charset="2"/>
              </a:rPr>
              <a:t>2</a:t>
            </a:r>
            <a:r>
              <a:rPr lang="en-US" sz="2200" dirty="0" smtClean="0">
                <a:sym typeface="Symbol" pitchFamily="18" charset="2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en-US" sz="2200" dirty="0" smtClean="0">
                <a:sym typeface="Symbol" pitchFamily="18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200" dirty="0" smtClean="0">
                <a:sym typeface="Symbol" pitchFamily="18" charset="2"/>
              </a:rPr>
              <a:t>Via F</a:t>
            </a:r>
            <a:r>
              <a:rPr lang="en-US" sz="2200" baseline="-25000" dirty="0" smtClean="0">
                <a:sym typeface="Symbol" pitchFamily="18" charset="2"/>
              </a:rPr>
              <a:t>L</a:t>
            </a:r>
            <a:r>
              <a:rPr lang="en-US" sz="2200" dirty="0" smtClean="0">
                <a:sym typeface="Symbol" pitchFamily="18" charset="2"/>
              </a:rPr>
              <a:t> structure function</a:t>
            </a:r>
          </a:p>
          <a:p>
            <a:pPr>
              <a:spcBef>
                <a:spcPct val="20000"/>
              </a:spcBef>
            </a:pPr>
            <a:r>
              <a:rPr lang="en-US" sz="2200" dirty="0" smtClean="0">
                <a:sym typeface="Wingdings" pitchFamily="2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200" dirty="0" smtClean="0">
                <a:sym typeface="Wingdings" pitchFamily="2" charset="2"/>
              </a:rPr>
              <a:t>Via </a:t>
            </a:r>
            <a:r>
              <a:rPr lang="en-US" sz="2200" dirty="0" err="1" smtClean="0">
                <a:sym typeface="Wingdings" pitchFamily="2" charset="2"/>
              </a:rPr>
              <a:t>dihadron</a:t>
            </a:r>
            <a:r>
              <a:rPr lang="en-US" sz="2200" dirty="0" smtClean="0">
                <a:sym typeface="Wingdings" pitchFamily="2" charset="2"/>
              </a:rPr>
              <a:t> production</a:t>
            </a:r>
          </a:p>
          <a:p>
            <a:pPr algn="l">
              <a:spcBef>
                <a:spcPct val="20000"/>
              </a:spcBef>
            </a:pPr>
            <a:r>
              <a:rPr lang="en-US" sz="2200" dirty="0" smtClean="0">
                <a:sym typeface="Wingdings" pitchFamily="2" charset="2"/>
              </a:rPr>
              <a:t>See L. </a:t>
            </a:r>
            <a:r>
              <a:rPr lang="en-US" sz="2200" dirty="0" err="1" smtClean="0">
                <a:sym typeface="Wingdings" pitchFamily="2" charset="2"/>
              </a:rPr>
              <a:t>Zheng’s</a:t>
            </a:r>
            <a:r>
              <a:rPr lang="en-US" sz="2200" dirty="0" smtClean="0">
                <a:sym typeface="Wingdings" pitchFamily="2" charset="2"/>
              </a:rPr>
              <a:t> talk 10/27</a:t>
            </a:r>
          </a:p>
          <a:p>
            <a:pPr>
              <a:spcBef>
                <a:spcPct val="20000"/>
              </a:spcBef>
            </a:pPr>
            <a:r>
              <a:rPr lang="en-US" sz="2200" dirty="0">
                <a:sym typeface="Wingdings" pitchFamily="2" charset="2"/>
              </a:rPr>
              <a:t>OR</a:t>
            </a:r>
          </a:p>
          <a:p>
            <a:pPr algn="l">
              <a:spcBef>
                <a:spcPct val="20000"/>
              </a:spcBef>
            </a:pPr>
            <a:r>
              <a:rPr lang="en-US" sz="2200" dirty="0">
                <a:sym typeface="Wingdings" pitchFamily="2" charset="2"/>
              </a:rPr>
              <a:t>Via </a:t>
            </a:r>
            <a:r>
              <a:rPr lang="en-US" sz="2200" dirty="0" smtClean="0">
                <a:sym typeface="Wingdings" pitchFamily="2" charset="2"/>
              </a:rPr>
              <a:t>diffractive scattering</a:t>
            </a:r>
            <a:endParaRPr lang="en-US" sz="2200" dirty="0">
              <a:sym typeface="Wingdings" pitchFamily="2" charset="2"/>
            </a:endParaRPr>
          </a:p>
          <a:p>
            <a:pPr algn="l">
              <a:spcBef>
                <a:spcPct val="20000"/>
              </a:spcBef>
            </a:pPr>
            <a:r>
              <a:rPr lang="en-US" sz="2200" dirty="0">
                <a:sym typeface="Wingdings" pitchFamily="2" charset="2"/>
              </a:rPr>
              <a:t>See </a:t>
            </a:r>
            <a:r>
              <a:rPr lang="en-US" sz="2200" dirty="0" smtClean="0">
                <a:sym typeface="Wingdings" pitchFamily="2" charset="2"/>
              </a:rPr>
              <a:t>M. Lamont’s talk 10/25</a:t>
            </a:r>
            <a:endParaRPr lang="en-US" sz="2200" dirty="0">
              <a:sym typeface="Wingdings" pitchFamily="2" charset="2"/>
            </a:endParaRPr>
          </a:p>
          <a:p>
            <a:pPr algn="l">
              <a:spcBef>
                <a:spcPct val="20000"/>
              </a:spcBef>
            </a:pPr>
            <a:endParaRPr lang="en-US" sz="2200" dirty="0">
              <a:sym typeface="Symbol" pitchFamily="18" charset="2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C. Aidala, DNP, October 24, 2012</a:t>
            </a:r>
            <a:endParaRPr lang="en-US" dirty="0"/>
          </a:p>
        </p:txBody>
      </p:sp>
      <p:sp>
        <p:nvSpPr>
          <p:cNvPr id="906250" name="Rectangle 10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sz="3600" dirty="0" smtClean="0"/>
              <a:t>Accessing gluons with an electroweak probe</a:t>
            </a:r>
            <a:endParaRPr lang="en-US" sz="3600" dirty="0"/>
          </a:p>
        </p:txBody>
      </p:sp>
      <p:pic>
        <p:nvPicPr>
          <p:cNvPr id="906252" name="Picture 12" descr="F2_Q2_x_NC_HER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752600"/>
            <a:ext cx="3479800" cy="50292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06253" name="Object 13"/>
          <p:cNvGraphicFramePr>
            <a:graphicFrameLocks noChangeAspect="1"/>
          </p:cNvGraphicFramePr>
          <p:nvPr/>
        </p:nvGraphicFramePr>
        <p:xfrm>
          <a:off x="1077913" y="793750"/>
          <a:ext cx="703897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118" name="Equation" r:id="rId5" imgW="4051080" imgH="507960" progId="Equation.3">
                  <p:embed/>
                </p:oleObj>
              </mc:Choice>
              <mc:Fallback>
                <p:oleObj name="Equation" r:id="rId5" imgW="405108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793750"/>
                        <a:ext cx="7038975" cy="882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4267200" y="2286000"/>
            <a:ext cx="4191000" cy="4005263"/>
            <a:chOff x="4267200" y="2057400"/>
            <a:chExt cx="4191000" cy="4005263"/>
          </a:xfrm>
        </p:grpSpPr>
        <p:grpSp>
          <p:nvGrpSpPr>
            <p:cNvPr id="26" name="Group 18"/>
            <p:cNvGrpSpPr>
              <a:grpSpLocks/>
            </p:cNvGrpSpPr>
            <p:nvPr/>
          </p:nvGrpSpPr>
          <p:grpSpPr bwMode="auto">
            <a:xfrm>
              <a:off x="4267200" y="2057400"/>
              <a:ext cx="4191000" cy="4005263"/>
              <a:chOff x="2736" y="1728"/>
              <a:chExt cx="2640" cy="2523"/>
            </a:xfrm>
          </p:grpSpPr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736" y="1728"/>
                <a:ext cx="2640" cy="2523"/>
                <a:chOff x="2736" y="1797"/>
                <a:chExt cx="2640" cy="2523"/>
              </a:xfrm>
            </p:grpSpPr>
            <p:grpSp>
              <p:nvGrpSpPr>
                <p:cNvPr id="32" name="Group 3"/>
                <p:cNvGrpSpPr>
                  <a:grpSpLocks/>
                </p:cNvGrpSpPr>
                <p:nvPr/>
              </p:nvGrpSpPr>
              <p:grpSpPr bwMode="auto">
                <a:xfrm>
                  <a:off x="2736" y="1797"/>
                  <a:ext cx="2640" cy="2523"/>
                  <a:chOff x="2736" y="1797"/>
                  <a:chExt cx="2640" cy="2523"/>
                </a:xfrm>
              </p:grpSpPr>
              <p:grpSp>
                <p:nvGrpSpPr>
                  <p:cNvPr id="3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2736" y="1797"/>
                    <a:ext cx="2640" cy="2523"/>
                    <a:chOff x="2736" y="1797"/>
                    <a:chExt cx="2640" cy="2523"/>
                  </a:xfrm>
                </p:grpSpPr>
                <p:pic>
                  <p:nvPicPr>
                    <p:cNvPr id="36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2736" y="1797"/>
                      <a:ext cx="2640" cy="2523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37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6" y="2874"/>
                      <a:ext cx="336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16" y="3312"/>
                      <a:ext cx="336" cy="1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5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60" y="2352"/>
                    <a:ext cx="1372" cy="4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sz="1800" dirty="0">
                        <a:solidFill>
                          <a:srgbClr val="CC0000"/>
                        </a:solidFill>
                        <a:latin typeface="Arial" pitchFamily="34" charset="0"/>
                      </a:rPr>
                      <a:t>Gluons dominate </a:t>
                    </a:r>
                  </a:p>
                  <a:p>
                    <a:pPr algn="l" eaLnBrk="1" hangingPunct="1"/>
                    <a:r>
                      <a:rPr lang="en-US" sz="1800" dirty="0">
                        <a:solidFill>
                          <a:srgbClr val="CC0000"/>
                        </a:solidFill>
                        <a:latin typeface="Arial" pitchFamily="34" charset="0"/>
                      </a:rPr>
                      <a:t>low-x wave function</a:t>
                    </a:r>
                  </a:p>
                </p:txBody>
              </p:sp>
            </p:grpSp>
            <p:sp>
              <p:nvSpPr>
                <p:cNvPr id="33" name="Rectangle 9"/>
                <p:cNvSpPr>
                  <a:spLocks noChangeArrowheads="1"/>
                </p:cNvSpPr>
                <p:nvPr/>
              </p:nvSpPr>
              <p:spPr bwMode="auto">
                <a:xfrm>
                  <a:off x="4800" y="244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28" name="Object 14"/>
              <p:cNvGraphicFramePr>
                <a:graphicFrameLocks noChangeAspect="1"/>
              </p:cNvGraphicFramePr>
              <p:nvPr/>
            </p:nvGraphicFramePr>
            <p:xfrm>
              <a:off x="3600" y="2715"/>
              <a:ext cx="720" cy="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8119" name="Equation" r:id="rId8" imgW="698400" imgH="279360" progId="Equation.3">
                      <p:embed/>
                    </p:oleObj>
                  </mc:Choice>
                  <mc:Fallback>
                    <p:oleObj name="Equation" r:id="rId8" imgW="698400" imgH="27936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2715"/>
                            <a:ext cx="720" cy="28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15"/>
              <p:cNvGraphicFramePr>
                <a:graphicFrameLocks noChangeAspect="1"/>
              </p:cNvGraphicFramePr>
              <p:nvPr/>
            </p:nvGraphicFramePr>
            <p:xfrm>
              <a:off x="3264" y="3285"/>
              <a:ext cx="530" cy="2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8120" name="Equation" r:id="rId10" imgW="647640" imgH="279360" progId="Equation.3">
                      <p:embed/>
                    </p:oleObj>
                  </mc:Choice>
                  <mc:Fallback>
                    <p:oleObj name="Equation" r:id="rId10" imgW="647640" imgH="279360" progId="Equation.3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3285"/>
                            <a:ext cx="530" cy="22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16"/>
              <p:cNvGraphicFramePr>
                <a:graphicFrameLocks noChangeAspect="1"/>
              </p:cNvGraphicFramePr>
              <p:nvPr/>
            </p:nvGraphicFramePr>
            <p:xfrm>
              <a:off x="4800" y="2283"/>
              <a:ext cx="251" cy="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8121" name="Equation" r:id="rId12" imgW="241200" imgH="203040" progId="Equation.3">
                      <p:embed/>
                    </p:oleObj>
                  </mc:Choice>
                  <mc:Fallback>
                    <p:oleObj name="Equation" r:id="rId12" imgW="241200" imgH="20304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0" y="2283"/>
                            <a:ext cx="251" cy="21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17"/>
              <p:cNvGraphicFramePr>
                <a:graphicFrameLocks noChangeAspect="1"/>
              </p:cNvGraphicFramePr>
              <p:nvPr/>
            </p:nvGraphicFramePr>
            <p:xfrm>
              <a:off x="4704" y="3051"/>
              <a:ext cx="251" cy="21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08122" name="Equation" r:id="rId14" imgW="241200" imgH="203040" progId="Equation.3">
                      <p:embed/>
                    </p:oleObj>
                  </mc:Choice>
                  <mc:Fallback>
                    <p:oleObj name="Equation" r:id="rId14" imgW="241200" imgH="203040" progId="Equation.3">
                      <p:embed/>
                      <p:pic>
                        <p:nvPicPr>
                          <p:cNvPr id="0" name="Picture 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4" y="3051"/>
                            <a:ext cx="251" cy="21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6019800" y="3505200"/>
              <a:ext cx="762000" cy="6858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22"/>
            <p:cNvSpPr txBox="1">
              <a:spLocks noChangeArrowheads="1"/>
            </p:cNvSpPr>
            <p:nvPr/>
          </p:nvSpPr>
          <p:spPr bwMode="auto">
            <a:xfrm>
              <a:off x="6778625" y="3548063"/>
              <a:ext cx="311150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000">
                  <a:solidFill>
                    <a:srgbClr val="FF0000"/>
                  </a:solidFill>
                </a:rPr>
                <a:t>!</a:t>
              </a:r>
            </a:p>
          </p:txBody>
        </p:sp>
      </p:grpSp>
      <p:pic>
        <p:nvPicPr>
          <p:cNvPr id="43" name="Picture 2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62400" y="2286000"/>
            <a:ext cx="48768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788947" y="3657600"/>
            <a:ext cx="267252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1800" dirty="0">
                <a:solidFill>
                  <a:srgbClr val="CC0000"/>
                </a:solidFill>
                <a:latin typeface="Arial" pitchFamily="34" charset="0"/>
              </a:rPr>
              <a:t>Gluons </a:t>
            </a:r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in fact dominate </a:t>
            </a:r>
            <a:endParaRPr lang="en-US" sz="1800" dirty="0">
              <a:solidFill>
                <a:srgbClr val="CC0000"/>
              </a:solidFill>
              <a:latin typeface="Arial" pitchFamily="34" charset="0"/>
            </a:endParaRPr>
          </a:p>
          <a:p>
            <a:pPr algn="l" eaLnBrk="1" hangingPunct="1"/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(not-so-)low-x wave </a:t>
            </a:r>
          </a:p>
          <a:p>
            <a:pPr algn="l" eaLnBrk="1" hangingPunct="1"/>
            <a:r>
              <a:rPr lang="en-US" sz="1800" dirty="0" smtClean="0">
                <a:solidFill>
                  <a:srgbClr val="CC0000"/>
                </a:solidFill>
                <a:latin typeface="Arial" pitchFamily="34" charset="0"/>
              </a:rPr>
              <a:t>function!</a:t>
            </a:r>
            <a:endParaRPr lang="en-US" sz="1800" dirty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A4942-7CEE-491C-9F3A-ADE7BC2C49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38212</TotalTime>
  <Words>2192</Words>
  <Application>Microsoft Office PowerPoint</Application>
  <PresentationFormat>On-screen Show (4:3)</PresentationFormat>
  <Paragraphs>369</Paragraphs>
  <Slides>40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Equation</vt:lpstr>
      <vt:lpstr>Entering the Electronic Age at RHIC:   RHIC </vt:lpstr>
      <vt:lpstr>Entering a new era:  Quantitative QCD!</vt:lpstr>
      <vt:lpstr>eRHIC</vt:lpstr>
      <vt:lpstr>Lots of fundamental questions remain to be answered in QCD!</vt:lpstr>
      <vt:lpstr>Fundamental questions . . .</vt:lpstr>
      <vt:lpstr>Why eRHIC?</vt:lpstr>
      <vt:lpstr>Accelerator capabilities</vt:lpstr>
      <vt:lpstr>Accessing quarks and gluons through DIS</vt:lpstr>
      <vt:lpstr>Accessing gluons with an electroweak probe</vt:lpstr>
      <vt:lpstr>Proton helicity structure</vt:lpstr>
      <vt:lpstr>Pinning down sea quark + gluon helicity distribution functional forms</vt:lpstr>
      <vt:lpstr>Spin-momentum correlations in QCD:  Transverse-momentum-dependent (TMD) distribution and fragmentation functions</vt:lpstr>
      <vt:lpstr>Example: Sivers function</vt:lpstr>
      <vt:lpstr>Spatial imaging of the nucleon</vt:lpstr>
      <vt:lpstr>Nuclei: Simple superpositions of nucleons?</vt:lpstr>
      <vt:lpstr>Lots of ground to cover in e+A!</vt:lpstr>
      <vt:lpstr>Nuclear modification of partonic structure</vt:lpstr>
      <vt:lpstr>Gluon saturation</vt:lpstr>
      <vt:lpstr>Gluon saturation</vt:lpstr>
      <vt:lpstr>Impact-parameter-dependent nuclear gluon density via exclusive vector meson production</vt:lpstr>
      <vt:lpstr>Hadronization at eRHIC</vt:lpstr>
      <vt:lpstr>eRHIC accelerator</vt:lpstr>
      <vt:lpstr>Detector concepts</vt:lpstr>
      <vt:lpstr>Summary</vt:lpstr>
      <vt:lpstr>Additional Material</vt:lpstr>
      <vt:lpstr>Key measurements of the nucleon</vt:lpstr>
      <vt:lpstr>Key measurements of nuclei</vt:lpstr>
      <vt:lpstr>eRHIC e+p luminosities</vt:lpstr>
      <vt:lpstr>3D quantum phase-space tomography of the nucleon</vt:lpstr>
      <vt:lpstr>Probing gluon Sivers function via  D mesons</vt:lpstr>
      <vt:lpstr>PowerPoint Presentation</vt:lpstr>
      <vt:lpstr>DVCS kinematic coverage</vt:lpstr>
      <vt:lpstr>Qs : A scale that binds them all </vt:lpstr>
      <vt:lpstr>PowerPoint Presentation</vt:lpstr>
      <vt:lpstr>Exclusive processes: Collider energies</vt:lpstr>
      <vt:lpstr>Dihadron correlations in e+A scattering: Sensitive to saturation</vt:lpstr>
      <vt:lpstr>Hadronization and energy loss</vt:lpstr>
      <vt:lpstr>Hadronization and energy loss</vt:lpstr>
      <vt:lpstr>Charged-current cross section</vt:lpstr>
      <vt:lpstr>Measuring sin2 qW at the EIC</vt:lpstr>
    </vt:vector>
  </TitlesOfParts>
  <Company>Brookhaven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Spin Results from PHENIX</dc:title>
  <dc:creator>caidala</dc:creator>
  <cp:lastModifiedBy>Aidala, Christine</cp:lastModifiedBy>
  <cp:revision>2070</cp:revision>
  <cp:lastPrinted>2004-04-12T17:33:33Z</cp:lastPrinted>
  <dcterms:created xsi:type="dcterms:W3CDTF">2003-11-06T17:14:18Z</dcterms:created>
  <dcterms:modified xsi:type="dcterms:W3CDTF">2012-10-24T04:11:33Z</dcterms:modified>
</cp:coreProperties>
</file>