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13" r:id="rId3"/>
    <p:sldId id="537" r:id="rId4"/>
    <p:sldId id="520" r:id="rId5"/>
    <p:sldId id="525" r:id="rId6"/>
    <p:sldId id="510" r:id="rId7"/>
    <p:sldId id="515" r:id="rId8"/>
    <p:sldId id="518" r:id="rId9"/>
    <p:sldId id="522" r:id="rId10"/>
    <p:sldId id="521" r:id="rId11"/>
    <p:sldId id="543" r:id="rId12"/>
    <p:sldId id="540" r:id="rId13"/>
    <p:sldId id="523" r:id="rId14"/>
    <p:sldId id="501" r:id="rId15"/>
    <p:sldId id="327" r:id="rId16"/>
    <p:sldId id="538" r:id="rId17"/>
    <p:sldId id="539" r:id="rId18"/>
    <p:sldId id="492" r:id="rId19"/>
    <p:sldId id="519" r:id="rId20"/>
    <p:sldId id="484" r:id="rId21"/>
    <p:sldId id="541" r:id="rId22"/>
    <p:sldId id="530" r:id="rId23"/>
    <p:sldId id="533" r:id="rId24"/>
    <p:sldId id="52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4" autoAdjust="0"/>
    <p:restoredTop sz="94660"/>
  </p:normalViewPr>
  <p:slideViewPr>
    <p:cSldViewPr>
      <p:cViewPr varScale="1">
        <p:scale>
          <a:sx n="84" d="100"/>
          <a:sy n="84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702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8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DB63C-29D2-D94E-B818-A89F9654C1E1}" type="slidenum">
              <a:rPr lang="it-IT"/>
              <a:pPr/>
              <a:t>21</a:t>
            </a:fld>
            <a:endParaRPr lang="it-IT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Besides the maybe familiar 2 or 3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there</a:t>
            </a:r>
            <a:r>
              <a:rPr lang="en-US" baseline="0" dirty="0" smtClean="0"/>
              <a:t> are five additional structure functions, probably less well known, but equally fundamental.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4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B923-3C00-4C6F-B0E8-3572FD9C0755}" type="slidenum">
              <a:rPr lang="en-US"/>
              <a:pPr/>
              <a:t>19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2EA5-490D-4DAC-AAF3-105D3A751313}" type="datetime1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C44D-E244-4E87-AEDC-89FCF488E5C0}" type="datetime1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D48-C97F-4105-8EB5-FAE3C94B3611}" type="datetime1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76140A-46BB-47FB-856C-CD009784E58A}" type="datetime1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3540-26B3-45F9-A6EE-65C8F96D22AC}" type="datetime1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C4E1-0D83-4F5A-BC8E-B0576CD00C62}" type="datetime1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877-79D8-489B-9E8B-F7B7909112BE}" type="datetime1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ACC5-C868-411D-A84C-C3BE86EE95A0}" type="datetime1">
              <a:rPr lang="en-US" smtClean="0"/>
              <a:t>11/1/2012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1599-3E6F-46F7-B656-D5969F2FFFA5}" type="datetime1">
              <a:rPr lang="en-US" smtClean="0"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2C4-D8C0-4E48-B584-E8FBE5F78611}" type="datetime1">
              <a:rPr lang="en-US" smtClean="0"/>
              <a:t>11/1/2012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71CF-52C6-452D-ABC4-578F4D1ED8C9}" type="datetime1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BD7C-D54E-4E37-8CB4-32AED0E5A6DF}" type="datetime1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1D69-BDF5-418C-A018-A7F5F0EA3517}" type="datetime1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1502"/>
            <a:ext cx="8458200" cy="61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5759"/>
            <a:ext cx="8458200" cy="6108192"/>
          </a:xfrm>
          <a:prstGeom prst="rect">
            <a:avLst/>
          </a:prstGeom>
          <a:solidFill>
            <a:srgbClr val="333333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83" y="1273366"/>
            <a:ext cx="7924800" cy="2152650"/>
          </a:xfrm>
        </p:spPr>
        <p:txBody>
          <a:bodyPr>
            <a:noAutofit/>
          </a:bodyPr>
          <a:lstStyle/>
          <a:p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a New Spin on an Existing Machine:</a:t>
            </a:r>
            <a:b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Prospects for Polarizing the </a:t>
            </a:r>
            <a:r>
              <a:rPr lang="en-US" sz="3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 Injector</a:t>
            </a:r>
            <a:endParaRPr lang="en-US" sz="3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 behalf of the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P-1027 Collaboration)</a:t>
            </a:r>
          </a:p>
          <a:p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DNP Meeting</a:t>
            </a: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Newport Beach, 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26, 2012</a:t>
            </a:r>
          </a:p>
          <a:p>
            <a:endParaRPr lang="en-US" dirty="0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077685"/>
            <a:ext cx="1114088" cy="5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physics opportunities with transverse polarization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533400" y="5105400"/>
            <a:ext cx="8001000" cy="107721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Opportunities with </a:t>
            </a:r>
            <a:r>
              <a:rPr lang="en-US" sz="3200" b="1" i="1" dirty="0" smtClean="0"/>
              <a:t>longitudinal</a:t>
            </a:r>
            <a:r>
              <a:rPr lang="en-US" sz="3200" i="1" dirty="0" smtClean="0"/>
              <a:t> polarization – See talk by </a:t>
            </a:r>
            <a:r>
              <a:rPr lang="en-US" sz="3200" i="1" dirty="0" err="1" smtClean="0"/>
              <a:t>Kwangbok</a:t>
            </a:r>
            <a:r>
              <a:rPr lang="en-US" sz="3200" i="1" dirty="0" smtClean="0"/>
              <a:t> Lee</a:t>
            </a:r>
            <a:endParaRPr lang="en-US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609600" y="4136648"/>
            <a:ext cx="7848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FFCC"/>
                </a:solidFill>
              </a:rPr>
              <a:t>Azimuthal dependence of </a:t>
            </a:r>
            <a:r>
              <a:rPr lang="en-US" sz="2600" dirty="0" err="1">
                <a:solidFill>
                  <a:srgbClr val="FFFFCC"/>
                </a:solidFill>
              </a:rPr>
              <a:t>Drell</a:t>
            </a:r>
            <a:r>
              <a:rPr lang="en-US" sz="2600" dirty="0">
                <a:solidFill>
                  <a:srgbClr val="FFFFCC"/>
                </a:solidFill>
              </a:rPr>
              <a:t>-Yan cross section in terms of transverse-momentum-dependent distributions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5859" y="1752600"/>
            <a:ext cx="8130941" cy="2438400"/>
            <a:chOff x="555859" y="1752600"/>
            <a:chExt cx="8130941" cy="24384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859" y="1752600"/>
              <a:ext cx="7978541" cy="242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581400" y="2124563"/>
              <a:ext cx="51054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FFFFCC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FFFFCC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FFFFCC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FFFFCC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FFFFCC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Arnold, Metz, Schlegel, PRD79, 034005 (2009)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5532" y="2538925"/>
              <a:ext cx="5029200" cy="4141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190" y="3776871"/>
              <a:ext cx="7904028" cy="4141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676400" y="2421026"/>
            <a:ext cx="685800" cy="63799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physics opportunities with transverse polarization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ubtitle 2"/>
          <p:cNvSpPr txBox="1">
            <a:spLocks noGrp="1"/>
          </p:cNvSpPr>
          <p:nvPr>
            <p:ph idx="1"/>
          </p:nvPr>
        </p:nvSpPr>
        <p:spPr>
          <a:xfrm>
            <a:off x="228600" y="1600200"/>
            <a:ext cx="52088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</a:t>
            </a:r>
            <a:r>
              <a:rPr lang="en-US" dirty="0" smtClean="0">
                <a:sym typeface="Wingdings" pitchFamily="2" charset="2"/>
              </a:rPr>
              <a:t> Valence quarks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Polarized target </a:t>
            </a:r>
            <a:r>
              <a:rPr lang="en-US" dirty="0" smtClean="0">
                <a:sym typeface="Wingdings" pitchFamily="2" charset="2"/>
              </a:rPr>
              <a:t> Sea quarks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Sivers</a:t>
            </a:r>
            <a:r>
              <a:rPr lang="en-US" dirty="0" smtClean="0"/>
              <a:t> function for sea quarks ~unknown, but hints that it’s non-zero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Single spin: </a:t>
            </a:r>
            <a:r>
              <a:rPr lang="en-US" dirty="0" err="1" smtClean="0"/>
              <a:t>Transversity</a:t>
            </a:r>
            <a:r>
              <a:rPr lang="en-US" dirty="0" smtClean="0"/>
              <a:t> x Boer-Mulders function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Will learn more about Boer-Mulders for sea quarks already from </a:t>
            </a:r>
            <a:r>
              <a:rPr lang="en-US" dirty="0" err="1" smtClean="0"/>
              <a:t>SeaQuest</a:t>
            </a: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</a:t>
            </a:r>
            <a:r>
              <a:rPr lang="en-US" i="1" dirty="0" smtClean="0"/>
              <a:t>and</a:t>
            </a:r>
            <a:r>
              <a:rPr lang="en-US" dirty="0" smtClean="0"/>
              <a:t> target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Transversity</a:t>
            </a:r>
            <a:r>
              <a:rPr lang="en-US" dirty="0" smtClean="0"/>
              <a:t> (valence) x </a:t>
            </a:r>
            <a:r>
              <a:rPr lang="en-US" dirty="0" err="1" smtClean="0"/>
              <a:t>Transversity</a:t>
            </a:r>
            <a:r>
              <a:rPr lang="en-US" dirty="0" smtClean="0"/>
              <a:t> (sea)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Sea quark </a:t>
            </a:r>
            <a:r>
              <a:rPr lang="en-US" dirty="0" err="1" smtClean="0"/>
              <a:t>transversity</a:t>
            </a:r>
            <a:r>
              <a:rPr lang="en-US" dirty="0" smtClean="0"/>
              <a:t> might be small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35" y="2209800"/>
            <a:ext cx="356686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437438" y="1871246"/>
            <a:ext cx="3401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CC"/>
                </a:solidFill>
                <a:latin typeface="Arial" pitchFamily="34" charset="0"/>
              </a:rPr>
              <a:t>HERMES: PRL 103, 152002 (2009)</a:t>
            </a:r>
            <a:endParaRPr lang="en-US" sz="1600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to </a:t>
            </a:r>
            <a:r>
              <a:rPr lang="en-US" dirty="0" err="1" smtClean="0"/>
              <a:t>Fermilab</a:t>
            </a:r>
            <a:r>
              <a:rPr lang="en-US" dirty="0" smtClean="0"/>
              <a:t> PAC June 2012, with follow-up October 2012</a:t>
            </a:r>
          </a:p>
          <a:p>
            <a:r>
              <a:rPr lang="en-US" dirty="0"/>
              <a:t>C</a:t>
            </a:r>
            <a:r>
              <a:rPr lang="en-US" dirty="0" smtClean="0"/>
              <a:t>ost estimate performed in close coordination with </a:t>
            </a:r>
            <a:r>
              <a:rPr lang="en-US" dirty="0" err="1" smtClean="0"/>
              <a:t>Fermilab</a:t>
            </a:r>
            <a:r>
              <a:rPr lang="en-US" dirty="0" smtClean="0"/>
              <a:t> management earlier this year</a:t>
            </a:r>
          </a:p>
          <a:p>
            <a:pPr lvl="1"/>
            <a:r>
              <a:rPr lang="en-US" dirty="0" smtClean="0"/>
              <a:t>~$10.5M, including 50% contingency	</a:t>
            </a:r>
          </a:p>
          <a:p>
            <a:r>
              <a:rPr lang="en-US" dirty="0" smtClean="0"/>
              <a:t>Currently in discussion with funding agencies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/>
          </p:cNvSpPr>
          <p:nvPr/>
        </p:nvSpPr>
        <p:spPr bwMode="auto">
          <a:xfrm>
            <a:off x="3578225" y="863600"/>
            <a:ext cx="2136775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KEK</a:t>
            </a:r>
            <a:endParaRPr lang="en-US" sz="1500" i="1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Shinya Sawada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Los Alamos National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Ming Liu, Xiang Jiang, Pat McGaughey, J. Huang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University of  Maryland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Betsy Beise, </a:t>
            </a:r>
            <a:r>
              <a:rPr lang="en-US" sz="1500" dirty="0" err="1">
                <a:solidFill>
                  <a:srgbClr val="FFFFCC"/>
                </a:solidFill>
                <a:cs typeface="Helvetica" charset="0"/>
              </a:rPr>
              <a:t>Kaz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 Nakahara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University of Michigan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Christine Aidala,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Wolfgang Lorenzon</a:t>
            </a:r>
            <a:r>
              <a:rPr lang="en-US" sz="1500" baseline="30000" dirty="0" smtClean="0">
                <a:solidFill>
                  <a:srgbClr val="FFFFCC"/>
                </a:solidFill>
                <a:cs typeface="Helvetica" charset="0"/>
              </a:rPr>
              <a:t>*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Richard Raymond, Qu Zhongming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</p:txBody>
      </p:sp>
      <p:sp>
        <p:nvSpPr>
          <p:cNvPr id="20483" name="Rectangle 4"/>
          <p:cNvSpPr>
            <a:spLocks/>
          </p:cNvSpPr>
          <p:nvPr/>
        </p:nvSpPr>
        <p:spPr bwMode="auto">
          <a:xfrm>
            <a:off x="457200" y="838200"/>
            <a:ext cx="31242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Abilene Christian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Donald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Isenhower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Tyler Hague,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Rusty </a:t>
            </a:r>
            <a:r>
              <a:rPr lang="en-US" sz="1500" dirty="0" err="1">
                <a:solidFill>
                  <a:srgbClr val="FFFFCC"/>
                </a:solidFill>
                <a:cs typeface="Helvetica" charset="0"/>
              </a:rPr>
              <a:t>Towell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Shon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Watson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Academia </a:t>
            </a:r>
            <a:r>
              <a:rPr lang="en-US" sz="1500" i="1" dirty="0" err="1">
                <a:solidFill>
                  <a:srgbClr val="FFFFCC"/>
                </a:solidFill>
                <a:cs typeface="Helvetica" charset="0"/>
              </a:rPr>
              <a:t>Sinica</a:t>
            </a:r>
            <a:endParaRPr lang="en-US" sz="1500" i="1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Wen-Chen Chang, Yen-Chu 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Chen, 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Shiu Shiuan-Hal,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Da-Shung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Su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smtClean="0">
                <a:solidFill>
                  <a:srgbClr val="FFFFCC"/>
                </a:solidFill>
                <a:cs typeface="Helvetica" charset="0"/>
              </a:rPr>
              <a:t>Argonne National Laboratory</a:t>
            </a:r>
            <a:endParaRPr lang="en-US" sz="1500" i="1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John Arrington, Don 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Geesaman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err="1">
                <a:solidFill>
                  <a:srgbClr val="FFFFCC"/>
                </a:solidFill>
                <a:cs typeface="Helvetica" charset="0"/>
              </a:rPr>
              <a:t>Kawtar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500" dirty="0" err="1">
                <a:solidFill>
                  <a:srgbClr val="FFFFCC"/>
                </a:solidFill>
                <a:cs typeface="Helvetica" charset="0"/>
              </a:rPr>
              <a:t>Hafidi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, Roy Holt, Harold 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/>
            </a:r>
            <a:br>
              <a:rPr lang="en-US" sz="15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Jackson, Paul 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E. Reimer</a:t>
            </a:r>
            <a:r>
              <a:rPr lang="en-US" sz="1500" baseline="30000" dirty="0" smtClean="0">
                <a:solidFill>
                  <a:srgbClr val="FFFFCC"/>
                </a:solidFill>
                <a:cs typeface="Helvetica" charset="0"/>
              </a:rPr>
              <a:t>*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Josh 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Rubin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University of Colorado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Ed 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Kinney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err="1" smtClean="0">
                <a:solidFill>
                  <a:srgbClr val="FFFFCC"/>
                </a:solidFill>
                <a:cs typeface="Helvetica" charset="0"/>
              </a:rPr>
              <a:t>Fermilab</a:t>
            </a:r>
            <a:endParaRPr lang="en-US" sz="1500" i="1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Chuck Brown, David Christian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University of Illinois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Bryan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Dannowitz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Markus Diefenthaler, </a:t>
            </a:r>
            <a:br>
              <a:rPr lang="en-US" sz="15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Bryan Kerns, Naomi 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C.R 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/>
            </a:r>
            <a:br>
              <a:rPr lang="en-US" sz="15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Makins, R. Evan McClellan 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5791200" y="850900"/>
            <a:ext cx="3276600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National Kaohsiung Normal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err="1">
                <a:solidFill>
                  <a:srgbClr val="FFFFCC"/>
                </a:solidFill>
              </a:rPr>
              <a:t>Rurngsheng</a:t>
            </a:r>
            <a:r>
              <a:rPr lang="en-US" sz="1500" dirty="0">
                <a:solidFill>
                  <a:srgbClr val="FFFFCC"/>
                </a:solidFill>
              </a:rPr>
              <a:t> </a:t>
            </a:r>
            <a:r>
              <a:rPr lang="en-US" sz="1500" dirty="0" err="1">
                <a:solidFill>
                  <a:srgbClr val="FFFFCC"/>
                </a:solidFill>
              </a:rPr>
              <a:t>Guo</a:t>
            </a:r>
            <a:r>
              <a:rPr lang="en-US" sz="1500" dirty="0">
                <a:solidFill>
                  <a:srgbClr val="FFFFCC"/>
                </a:solidFill>
              </a:rPr>
              <a:t>, Su-Yin Wang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smtClean="0">
                <a:solidFill>
                  <a:srgbClr val="FFFFCC"/>
                </a:solidFill>
                <a:cs typeface="Helvetica" charset="0"/>
              </a:rPr>
              <a:t>RIKEN</a:t>
            </a:r>
            <a:endParaRPr lang="en-US" sz="1500" i="1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Yuji Goto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Rutgers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Lamiaa El Fassi, Ron Gilman, Ron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Ransome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A.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Tadepalli</a:t>
            </a:r>
            <a:endParaRPr lang="en-US" sz="15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Tokyo Institute of Technology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 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Shou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Miyasaka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Ken-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ichi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 Nakano, </a:t>
            </a:r>
            <a:br>
              <a:rPr lang="en-US" sz="15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Florian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Saftl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500" dirty="0" err="1" smtClean="0">
                <a:solidFill>
                  <a:srgbClr val="FFFFCC"/>
                </a:solidFill>
                <a:cs typeface="Helvetica" charset="0"/>
              </a:rPr>
              <a:t>Toshi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-Aki </a:t>
            </a: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Shibata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FFFFCC"/>
                </a:solidFill>
                <a:cs typeface="Helvetica" charset="0"/>
              </a:rPr>
              <a:t>Yamagata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500" dirty="0" smtClean="0">
                <a:solidFill>
                  <a:srgbClr val="FFFFCC"/>
                </a:solidFill>
                <a:cs typeface="Helvetica" charset="0"/>
              </a:rPr>
              <a:t>Yoshiyuki Miyachi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 smtClean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smtClean="0">
                <a:solidFill>
                  <a:srgbClr val="FFFFCC"/>
                </a:solidFill>
                <a:cs typeface="Helvetica" charset="0"/>
              </a:rPr>
              <a:t>University of Basque Country</a:t>
            </a:r>
            <a:r>
              <a:rPr lang="en-US" sz="1600" baseline="30000" dirty="0" smtClean="0">
                <a:solidFill>
                  <a:srgbClr val="FFFFCC"/>
                </a:solidFill>
                <a:cs typeface="Helvetica" charset="0"/>
              </a:rPr>
              <a:t>†</a:t>
            </a:r>
            <a:r>
              <a:rPr lang="en-US" sz="1600" dirty="0" smtClean="0">
                <a:solidFill>
                  <a:srgbClr val="FFFFCC"/>
                </a:solidFill>
                <a:cs typeface="Helvetica" charset="0"/>
              </a:rPr>
              <a:t>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600" dirty="0" err="1" smtClean="0">
                <a:solidFill>
                  <a:srgbClr val="FFFFCC"/>
                </a:solidFill>
                <a:cs typeface="Helvetica" charset="0"/>
              </a:rPr>
              <a:t>Gunar</a:t>
            </a:r>
            <a:r>
              <a:rPr lang="en-US" sz="1600" dirty="0" smtClean="0">
                <a:solidFill>
                  <a:srgbClr val="FFFFCC"/>
                </a:solidFill>
                <a:cs typeface="Helvetica" charset="0"/>
              </a:rPr>
              <a:t> Schnell</a:t>
            </a:r>
            <a:br>
              <a:rPr lang="en-US" sz="1600" dirty="0" smtClean="0">
                <a:solidFill>
                  <a:srgbClr val="FFFFCC"/>
                </a:solidFill>
                <a:cs typeface="Helvetica" charset="0"/>
              </a:rPr>
            </a:br>
            <a:endParaRPr lang="en-US" sz="1600" dirty="0" smtClean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800" dirty="0" smtClean="0">
                <a:solidFill>
                  <a:srgbClr val="FFFFCC"/>
                </a:solidFill>
                <a:cs typeface="Helvetica" charset="0"/>
              </a:rPr>
              <a:t>  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800" dirty="0" smtClean="0">
                <a:solidFill>
                  <a:srgbClr val="FFFFCC"/>
                </a:solidFill>
                <a:cs typeface="Helvetica" charset="0"/>
              </a:rPr>
              <a:t>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FFFFCC"/>
                </a:solidFill>
                <a:cs typeface="Helvetica" charset="0"/>
              </a:rPr>
              <a:t>*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Co-Spokespersons</a:t>
            </a:r>
            <a:endParaRPr lang="en-US" sz="800" dirty="0" smtClean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FFFFCC"/>
                </a:solidFill>
                <a:cs typeface="Helvetica" charset="0"/>
              </a:rPr>
              <a:t> †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new group (Aug’12)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</a:pPr>
            <a:fld id="{22024FB7-C4F8-492C-BCDF-BB930C0F2F70}" type="slidenum">
              <a:rPr lang="en-US" sz="1100">
                <a:cs typeface="Helvetica" charset="0"/>
              </a:rPr>
              <a:pPr>
                <a:tabLst>
                  <a:tab pos="749300" algn="l"/>
                </a:tabLst>
              </a:pPr>
              <a:t>13</a:t>
            </a:fld>
            <a:endParaRPr lang="en-US" sz="1100">
              <a:cs typeface="Helvetica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41300"/>
            <a:ext cx="7924800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3800" dirty="0" smtClean="0"/>
              <a:t>P-1027 Collaboration (October 2012)</a:t>
            </a:r>
            <a:endParaRPr lang="en-US" sz="3800" dirty="0" smtClean="0">
              <a:solidFill>
                <a:srgbClr val="1C11F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25D24-0E34-4F33-8824-9B7A4A0CED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786" y="5675293"/>
            <a:ext cx="845820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Collaboration includes most of the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SeaQuest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groups and one new group (total 16 groups as of October 2012)</a:t>
            </a:r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581400" y="4343400"/>
            <a:ext cx="5230586" cy="120032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Working in close collaboration on accelerator issues with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Spin@Fermi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group, led by Alan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Krisch</a:t>
            </a:r>
            <a:endPara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Polarizing Main Injector at </a:t>
            </a:r>
            <a:r>
              <a:rPr lang="en-US" dirty="0" err="1" smtClean="0"/>
              <a:t>Fermilab</a:t>
            </a:r>
            <a:r>
              <a:rPr lang="en-US" dirty="0" smtClean="0"/>
              <a:t> a unique opportunity to perform high-statistics polarized </a:t>
            </a:r>
            <a:r>
              <a:rPr lang="en-US" dirty="0" err="1" smtClean="0"/>
              <a:t>Drell</a:t>
            </a:r>
            <a:r>
              <a:rPr lang="en-US" dirty="0" smtClean="0"/>
              <a:t>-Yan measurements for 0.35&lt;</a:t>
            </a:r>
            <a:r>
              <a:rPr lang="en-US" i="1" dirty="0" smtClean="0"/>
              <a:t>x</a:t>
            </a:r>
            <a:r>
              <a:rPr lang="en-US" dirty="0" smtClean="0"/>
              <a:t>&lt;0.85 as early as ~2015</a:t>
            </a:r>
          </a:p>
          <a:p>
            <a:r>
              <a:rPr lang="en-US" dirty="0"/>
              <a:t>U</a:t>
            </a:r>
            <a:r>
              <a:rPr lang="en-US" dirty="0" smtClean="0"/>
              <a:t>se existing </a:t>
            </a:r>
            <a:r>
              <a:rPr lang="en-US" dirty="0" err="1" smtClean="0"/>
              <a:t>SeaQuest</a:t>
            </a:r>
            <a:r>
              <a:rPr lang="en-US" dirty="0" smtClean="0"/>
              <a:t> spectrometer and targets</a:t>
            </a:r>
          </a:p>
          <a:p>
            <a:r>
              <a:rPr lang="en-US" dirty="0" smtClean="0"/>
              <a:t>Would enable mapping out </a:t>
            </a:r>
            <a:r>
              <a:rPr lang="en-US" dirty="0" err="1" smtClean="0"/>
              <a:t>Sivers</a:t>
            </a:r>
            <a:r>
              <a:rPr lang="en-US" dirty="0" smtClean="0"/>
              <a:t> function at high </a:t>
            </a:r>
            <a:r>
              <a:rPr lang="en-US" i="1" dirty="0" smtClean="0"/>
              <a:t>x</a:t>
            </a:r>
            <a:r>
              <a:rPr lang="en-US" dirty="0" smtClean="0"/>
              <a:t>, providing crucial data to compare </a:t>
            </a:r>
            <a:r>
              <a:rPr lang="en-US" i="1" dirty="0" smtClean="0"/>
              <a:t>sign, magnitude,</a:t>
            </a:r>
            <a:r>
              <a:rPr lang="en-US" dirty="0" smtClean="0"/>
              <a:t> </a:t>
            </a:r>
            <a:r>
              <a:rPr lang="en-US" i="1" dirty="0" smtClean="0"/>
              <a:t>and perhaps shape</a:t>
            </a:r>
            <a:r>
              <a:rPr lang="en-US" dirty="0" smtClean="0"/>
              <a:t> to semi-inclusive DIS measurements, testing predicted color interactions in QCD</a:t>
            </a:r>
          </a:p>
          <a:p>
            <a:r>
              <a:rPr lang="en-US" dirty="0" smtClean="0"/>
              <a:t>Addition of a polarized target would allow access to sea quarks and double-spin measurements </a:t>
            </a:r>
            <a:r>
              <a:rPr lang="en-US" dirty="0" smtClean="0">
                <a:sym typeface="Wingdings" pitchFamily="2" charset="2"/>
              </a:rPr>
              <a:t> See talk by K. Lee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5D179-CBDD-4D79-9274-13165AB192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286000" cy="12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647950" cy="19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33400" y="4611469"/>
            <a:ext cx="8001000" cy="64633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New collaborators welcome!</a:t>
            </a:r>
            <a:endParaRPr lang="en-US" sz="36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33400" y="2436674"/>
            <a:ext cx="8001000" cy="175432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Parton </a:t>
            </a:r>
            <a:r>
              <a:rPr lang="en-US" sz="3600" i="1" dirty="0"/>
              <a:t>dynamics</a:t>
            </a:r>
            <a:r>
              <a:rPr lang="en-US" sz="3600" dirty="0"/>
              <a:t> within hadrons: a rich area of QCD that we’re only just starting to explore!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Planned polarized </a:t>
            </a:r>
            <a:r>
              <a:rPr lang="en-US" dirty="0" err="1" smtClean="0"/>
              <a:t>Drell</a:t>
            </a:r>
            <a:r>
              <a:rPr lang="en-US" dirty="0" smtClean="0"/>
              <a:t>-Yan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14646"/>
            <a:ext cx="769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baseline="30000" dirty="0" smtClean="0">
                <a:latin typeface="Calibri" pitchFamily="34" charset="0"/>
                <a:cs typeface="Calibri" pitchFamily="34" charset="0"/>
              </a:rPr>
              <a:t>§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L= 1 x 10</a:t>
            </a:r>
            <a:r>
              <a:rPr lang="en-US" sz="1600" i="1" baseline="30000" dirty="0" smtClean="0">
                <a:latin typeface="Calibri" pitchFamily="34" charset="0"/>
                <a:cs typeface="Calibri" pitchFamily="34" charset="0"/>
              </a:rPr>
              <a:t>36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1600" i="1" baseline="30000" dirty="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s</a:t>
            </a:r>
            <a:r>
              <a:rPr lang="en-US" sz="1600" i="1" baseline="30000" dirty="0" smtClean="0">
                <a:latin typeface="Calibri" pitchFamily="34" charset="0"/>
                <a:cs typeface="Calibri" pitchFamily="34" charset="0"/>
              </a:rPr>
              <a:t>-1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(LH</a:t>
            </a:r>
            <a:r>
              <a:rPr lang="en-US" sz="1600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 smtClean="0">
                <a:latin typeface="Calibri" pitchFamily="34" charset="0"/>
                <a:cs typeface="Calibri" pitchFamily="34" charset="0"/>
              </a:rPr>
              <a:t>tgt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limited)       /        L= 2 x 10</a:t>
            </a:r>
            <a:r>
              <a:rPr lang="en-US" sz="1600" i="1" baseline="30000" dirty="0" smtClean="0">
                <a:latin typeface="Calibri" pitchFamily="34" charset="0"/>
                <a:cs typeface="Calibri" pitchFamily="34" charset="0"/>
              </a:rPr>
              <a:t>35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1600" i="1" baseline="30000" dirty="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s</a:t>
            </a:r>
            <a:r>
              <a:rPr lang="en-US" sz="1600" i="1" baseline="30000" dirty="0" smtClean="0">
                <a:latin typeface="Calibri" pitchFamily="34" charset="0"/>
                <a:cs typeface="Calibri" pitchFamily="34" charset="0"/>
              </a:rPr>
              <a:t>-1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(10% of MI beam limited) 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178418"/>
              </p:ext>
            </p:extLst>
          </p:nvPr>
        </p:nvGraphicFramePr>
        <p:xfrm>
          <a:off x="609599" y="990600"/>
          <a:ext cx="8077202" cy="517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905"/>
                <a:gridCol w="765042"/>
                <a:gridCol w="1843323"/>
                <a:gridCol w="1566099"/>
                <a:gridCol w="1415591"/>
                <a:gridCol w="999242"/>
              </a:tblGrid>
              <a:tr h="30002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(CERN)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+ 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17.4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bar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(JINR)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(RHIC)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500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target phase-2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79985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unpol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16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pol.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at </a:t>
            </a:r>
            <a:r>
              <a:rPr lang="en-US" dirty="0" err="1" smtClean="0"/>
              <a:t>Fermilab</a:t>
            </a:r>
            <a:r>
              <a:rPr lang="en-US" dirty="0" smtClean="0"/>
              <a:t> Main Injector</a:t>
            </a:r>
            <a:endParaRPr lang="en-US" dirty="0"/>
          </a:p>
        </p:txBody>
      </p:sp>
      <p:sp>
        <p:nvSpPr>
          <p:cNvPr id="32770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in Main Injector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use </a:t>
            </a:r>
            <a:r>
              <a:rPr lang="en-US" sz="2000" dirty="0" err="1" smtClean="0"/>
              <a:t>SeaQuest</a:t>
            </a:r>
            <a:r>
              <a:rPr lang="en-US" sz="2000" dirty="0" smtClean="0"/>
              <a:t> spectrometer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use </a:t>
            </a:r>
            <a:r>
              <a:rPr lang="en-US" sz="2000" dirty="0" err="1" smtClean="0"/>
              <a:t>SeaQuest</a:t>
            </a:r>
            <a:r>
              <a:rPr lang="en-US" sz="2000" dirty="0" smtClean="0"/>
              <a:t> target </a:t>
            </a:r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liquid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target can take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av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~5 x 10</a:t>
            </a:r>
            <a:r>
              <a:rPr lang="en-US" sz="2000" baseline="30000" dirty="0" smtClean="0"/>
              <a:t>11 </a:t>
            </a:r>
            <a:r>
              <a:rPr lang="en-US" sz="2000" dirty="0" smtClean="0"/>
              <a:t>p/s (=80 </a:t>
            </a:r>
            <a:r>
              <a:rPr lang="en-US" sz="2000" dirty="0" err="1" smtClean="0"/>
              <a:t>nA</a:t>
            </a:r>
            <a:r>
              <a:rPr lang="en-US" sz="20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1 </a:t>
            </a:r>
            <a:r>
              <a:rPr lang="en-US" sz="2000" dirty="0" err="1" smtClean="0"/>
              <a:t>mA</a:t>
            </a:r>
            <a:r>
              <a:rPr lang="en-US" sz="2000" dirty="0" smtClean="0"/>
              <a:t> at polarized source can deliver about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av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~1 x 10</a:t>
            </a:r>
            <a:r>
              <a:rPr lang="en-US" sz="2000" baseline="30000" dirty="0" smtClean="0"/>
              <a:t>12 </a:t>
            </a:r>
            <a:r>
              <a:rPr lang="en-US" sz="2000" dirty="0" smtClean="0"/>
              <a:t>p/s (=150 </a:t>
            </a:r>
            <a:r>
              <a:rPr lang="en-US" sz="2000" dirty="0" err="1" smtClean="0"/>
              <a:t>nA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for 100% of available beam time </a:t>
            </a:r>
            <a:r>
              <a:rPr lang="en-US" sz="2000" i="1" dirty="0" smtClean="0"/>
              <a:t>(A. Krisch: </a:t>
            </a:r>
            <a:r>
              <a:rPr lang="en-US" sz="2000" i="1" dirty="0" err="1" smtClean="0"/>
              <a:t>Spin@Fermi</a:t>
            </a:r>
            <a:r>
              <a:rPr lang="en-US" sz="2000" i="1" dirty="0" smtClean="0"/>
              <a:t> report in (Aug 2011): arXiv:1110.3042 [</a:t>
            </a:r>
            <a:r>
              <a:rPr lang="en-US" sz="2000" i="1" dirty="0" err="1" smtClean="0"/>
              <a:t>physics.acc</a:t>
            </a:r>
            <a:r>
              <a:rPr lang="en-US" sz="2000" i="1" dirty="0" smtClean="0"/>
              <a:t>-ph])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26</a:t>
            </a:r>
            <a:r>
              <a:rPr lang="el-GR" sz="2000" dirty="0" smtClean="0"/>
              <a:t> μ</a:t>
            </a:r>
            <a:r>
              <a:rPr lang="en-US" sz="2000" dirty="0" smtClean="0"/>
              <a:t>s </a:t>
            </a:r>
            <a:r>
              <a:rPr lang="en-US" sz="2000" dirty="0" err="1" smtClean="0"/>
              <a:t>linac</a:t>
            </a:r>
            <a:r>
              <a:rPr lang="en-US" sz="2000" dirty="0" smtClean="0"/>
              <a:t> pulses, 15 Hz rep rate, 12 turn injection into booster, 6 booster pulses into Recycler Ring, followed by 6 more pulses using slip stacking in MI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1 MI pulse = 1.9 x 10</a:t>
            </a:r>
            <a:r>
              <a:rPr lang="en-US" sz="2000" baseline="30000" dirty="0" smtClean="0"/>
              <a:t>12 </a:t>
            </a:r>
            <a:r>
              <a:rPr lang="en-US" sz="2000" dirty="0" smtClean="0"/>
              <a:t>p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using three 2-s cycles (1.33-s ramp time, 0.67-s slow extraction) /min (=10% of beam time):</a:t>
            </a:r>
            <a:br>
              <a:rPr lang="en-US" sz="2000" dirty="0" smtClean="0"/>
            </a:b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000" dirty="0" smtClean="0"/>
              <a:t>2.8 x 10</a:t>
            </a:r>
            <a:r>
              <a:rPr lang="en-US" sz="2000" baseline="30000" dirty="0" smtClean="0"/>
              <a:t>12 </a:t>
            </a:r>
            <a:r>
              <a:rPr lang="en-US" sz="2000" dirty="0" smtClean="0"/>
              <a:t>p/s (=450 </a:t>
            </a:r>
            <a:r>
              <a:rPr lang="en-US" sz="2000" dirty="0" err="1" smtClean="0"/>
              <a:t>nA</a:t>
            </a:r>
            <a:r>
              <a:rPr lang="en-US" sz="2000" dirty="0" smtClean="0"/>
              <a:t>) instantaneous beam current , and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av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~0.95 x 10</a:t>
            </a:r>
            <a:r>
              <a:rPr lang="en-US" sz="2000" baseline="30000" dirty="0" smtClean="0"/>
              <a:t>11 </a:t>
            </a:r>
            <a:r>
              <a:rPr lang="en-US" sz="2000" dirty="0" smtClean="0"/>
              <a:t>p/s (=15 </a:t>
            </a:r>
            <a:r>
              <a:rPr lang="en-US" sz="2000" dirty="0" err="1" smtClean="0"/>
              <a:t>nA</a:t>
            </a:r>
            <a:r>
              <a:rPr lang="en-US" sz="20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Scenarios:</a:t>
            </a:r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L = 2.0 x 10</a:t>
            </a:r>
            <a:r>
              <a:rPr lang="en-US" sz="2000" baseline="30000" dirty="0" smtClean="0"/>
              <a:t>35 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    (10% of available beam time: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av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15 </a:t>
            </a:r>
            <a:r>
              <a:rPr lang="en-US" sz="2000" dirty="0" err="1" smtClean="0"/>
              <a:t>nA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L = 1 x 10</a:t>
            </a:r>
            <a:r>
              <a:rPr lang="en-US" sz="2000" baseline="30000" dirty="0" smtClean="0"/>
              <a:t>36 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</a:t>
            </a:r>
            <a:r>
              <a:rPr lang="en-US" sz="2000" b="1" dirty="0" smtClean="0"/>
              <a:t>       </a:t>
            </a:r>
            <a:r>
              <a:rPr lang="en-US" sz="2000" dirty="0" smtClean="0"/>
              <a:t>(50% of available beam time: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av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75 </a:t>
            </a:r>
            <a:r>
              <a:rPr lang="en-US" sz="2000" dirty="0" err="1" smtClean="0"/>
              <a:t>nA</a:t>
            </a:r>
            <a:r>
              <a:rPr lang="en-US" sz="20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i="1" dirty="0" smtClean="0"/>
              <a:t>x</a:t>
            </a:r>
            <a:r>
              <a:rPr lang="en-US" sz="2000" dirty="0" smtClean="0"/>
              <a:t>-range: </a:t>
            </a:r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= 0.35 – 0.85  (valence quarks)                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0.1 – 0.35 (sea quarks)         </a:t>
            </a:r>
          </a:p>
          <a:p>
            <a:pPr marL="423863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Systematic uncertainty in beam polarization measurement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dirty="0" smtClean="0"/>
              <a:t> &lt;5%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Complementarity</a:t>
            </a:r>
            <a:r>
              <a:rPr lang="en-US" dirty="0" smtClean="0"/>
              <a:t> of </a:t>
            </a:r>
            <a:r>
              <a:rPr lang="en-US" dirty="0" err="1" smtClean="0"/>
              <a:t>Drell</a:t>
            </a:r>
            <a:r>
              <a:rPr lang="en-US" dirty="0" smtClean="0"/>
              <a:t>-Yan and DIS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53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04800" y="5522893"/>
            <a:ext cx="845820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-Yan and deep-inelastic scattering are tools to probe the quark and antiquark structure of hadrons!</a:t>
            </a:r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15-428D-4DCB-836F-0B824C66AD5D}" type="slidenum">
              <a:rPr lang="en-US"/>
              <a:pPr/>
              <a:t>19</a:t>
            </a:fld>
            <a:endParaRPr lang="en-US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 (relatively</a:t>
            </a:r>
            <a:r>
              <a:rPr lang="en-US" sz="4000" dirty="0"/>
              <a:t>) </a:t>
            </a:r>
            <a:r>
              <a:rPr lang="en-US" sz="4000" dirty="0" smtClean="0"/>
              <a:t>recent </a:t>
            </a:r>
            <a:r>
              <a:rPr lang="en-US" sz="4000" dirty="0"/>
              <a:t>s</a:t>
            </a:r>
            <a:r>
              <a:rPr lang="en-US" sz="4000" dirty="0" smtClean="0"/>
              <a:t>urprise </a:t>
            </a:r>
            <a:r>
              <a:rPr lang="en-US" sz="4000" dirty="0"/>
              <a:t>f</a:t>
            </a:r>
            <a:r>
              <a:rPr lang="en-US" sz="4000" dirty="0" smtClean="0"/>
              <a:t>rom </a:t>
            </a:r>
            <a:r>
              <a:rPr lang="en-US" sz="4000" dirty="0" err="1"/>
              <a:t>p+p</a:t>
            </a:r>
            <a:r>
              <a:rPr lang="en-US" sz="4000" dirty="0"/>
              <a:t>, </a:t>
            </a:r>
            <a:r>
              <a:rPr lang="en-US" sz="4000" dirty="0" err="1"/>
              <a:t>p+d</a:t>
            </a:r>
            <a:r>
              <a:rPr lang="en-US" sz="4000" dirty="0"/>
              <a:t> </a:t>
            </a:r>
            <a:r>
              <a:rPr lang="en-US" sz="4000" dirty="0" smtClean="0"/>
              <a:t>collisions</a:t>
            </a:r>
            <a:endParaRPr lang="en-US" sz="4000" dirty="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958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Fermilab</a:t>
            </a:r>
            <a:r>
              <a:rPr lang="en-US" sz="2800" dirty="0"/>
              <a:t> Experiment 866 used proton-hydrogen and proton-deuterium collisions to probe nucleon structure via the </a:t>
            </a:r>
            <a:r>
              <a:rPr lang="en-US" sz="2800" dirty="0" err="1"/>
              <a:t>Drell</a:t>
            </a:r>
            <a:r>
              <a:rPr lang="en-US" sz="2800" dirty="0"/>
              <a:t>-Yan process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Anti-up/anti-down </a:t>
            </a:r>
            <a:r>
              <a:rPr lang="en-US" sz="2800" dirty="0" smtClean="0"/>
              <a:t>difference </a:t>
            </a:r>
            <a:r>
              <a:rPr lang="en-US" sz="2800" dirty="0"/>
              <a:t>in the quark sea, with an unexpected </a:t>
            </a:r>
            <a:r>
              <a:rPr lang="en-US" sz="2800" i="1" dirty="0"/>
              <a:t>x</a:t>
            </a:r>
            <a:r>
              <a:rPr lang="en-US" sz="2800" dirty="0"/>
              <a:t> behavior</a:t>
            </a:r>
            <a:r>
              <a:rPr lang="en-US" sz="28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Indicates “primordial” sea quarks, in addition to those dynamically generated by gluon splitting!</a:t>
            </a:r>
            <a:endParaRPr lang="en-US" sz="2800" dirty="0"/>
          </a:p>
        </p:txBody>
      </p:sp>
      <p:pic>
        <p:nvPicPr>
          <p:cNvPr id="1173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6635609" y="5676378"/>
            <a:ext cx="20489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CC"/>
                </a:solidFill>
              </a:rPr>
              <a:t>PRD64, 052002 (2001)</a:t>
            </a:r>
          </a:p>
        </p:txBody>
      </p:sp>
      <p:graphicFrame>
        <p:nvGraphicFramePr>
          <p:cNvPr id="117351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2867464"/>
          <a:ext cx="2819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52" name="Equation" r:id="rId5" imgW="1054080" imgH="228600" progId="Equation.3">
                  <p:embed/>
                </p:oleObj>
              </mc:Choice>
              <mc:Fallback>
                <p:oleObj name="Equation" r:id="rId5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67464"/>
                        <a:ext cx="28194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3514" name="Text Box 10"/>
          <p:cNvSpPr txBox="1">
            <a:spLocks noChangeArrowheads="1"/>
          </p:cNvSpPr>
          <p:nvPr/>
        </p:nvSpPr>
        <p:spPr bwMode="auto">
          <a:xfrm>
            <a:off x="1128932" y="3035300"/>
            <a:ext cx="6934200" cy="169277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Hadronic collisions play a complementary role to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e+p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 </a:t>
            </a:r>
            <a:r>
              <a:rPr 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have let us continue to find surprises in the rich linear momentum structure of the proton, even after &gt; 40 years!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67400" y="1676400"/>
          <a:ext cx="520700" cy="66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53" name="Equation" r:id="rId7" imgW="279360" imgH="355320" progId="Equation.3">
                  <p:embed/>
                </p:oleObj>
              </mc:Choice>
              <mc:Fallback>
                <p:oleObj name="Equation" r:id="rId7" imgW="279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520700" cy="6627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29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polarize the Main Injector?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continue the several-decade-long, powerful </a:t>
            </a:r>
            <a:r>
              <a:rPr lang="en-US" dirty="0" err="1" smtClean="0"/>
              <a:t>Drell</a:t>
            </a:r>
            <a:r>
              <a:rPr lang="en-US" dirty="0" smtClean="0"/>
              <a:t>-Yan program at </a:t>
            </a:r>
            <a:r>
              <a:rPr lang="en-US" dirty="0" err="1" smtClean="0"/>
              <a:t>Fermilab</a:t>
            </a:r>
            <a:r>
              <a:rPr lang="en-US" dirty="0" smtClean="0"/>
              <a:t> with control over an additional </a:t>
            </a:r>
            <a:r>
              <a:rPr lang="en-US" dirty="0" err="1" smtClean="0"/>
              <a:t>d.o.f</a:t>
            </a:r>
            <a:r>
              <a:rPr lang="en-US" dirty="0" smtClean="0"/>
              <a:t>: spin!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a “clean” process in </a:t>
            </a:r>
            <a:r>
              <a:rPr lang="en-US" dirty="0" err="1" smtClean="0"/>
              <a:t>hadronic</a:t>
            </a:r>
            <a:r>
              <a:rPr lang="en-US" dirty="0" smtClean="0"/>
              <a:t> interactions (electromagnetic final state)—excellent probe for testing QCD predictions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04800" y="4648200"/>
            <a:ext cx="8458200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In particular: Opportunity to test predicted </a:t>
            </a:r>
            <a:r>
              <a:rPr lang="en-US" sz="2800" b="1" i="1" dirty="0"/>
              <a:t>color</a:t>
            </a:r>
            <a:r>
              <a:rPr lang="en-US" sz="2800" i="1" dirty="0"/>
              <a:t> interactions in QCD via spin-momentum correlation measurements!</a:t>
            </a:r>
          </a:p>
        </p:txBody>
      </p:sp>
    </p:spTree>
    <p:extLst>
      <p:ext uri="{BB962C8B-B14F-4D97-AF65-F5344CB8AC3E}">
        <p14:creationId xmlns:p14="http://schemas.microsoft.com/office/powerpoint/2010/main" val="27541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 pair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52575"/>
            <a:ext cx="792876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97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Probing spin-momentum correlations in the nucleon: Measuring transverse-momentum-dependent distributions</a:t>
            </a:r>
            <a:endParaRPr lang="en-US" sz="3200" dirty="0"/>
          </a:p>
        </p:txBody>
      </p:sp>
      <p:pic>
        <p:nvPicPr>
          <p:cNvPr id="664578" name="Picture 2" descr="azimuthal_angles_u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68450"/>
            <a:ext cx="4191000" cy="2681287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2244724"/>
            <a:ext cx="4876800" cy="1108076"/>
            <a:chOff x="2304" y="1772"/>
            <a:chExt cx="3072" cy="698"/>
          </a:xfrm>
        </p:grpSpPr>
        <p:graphicFrame>
          <p:nvGraphicFramePr>
            <p:cNvPr id="664580" name="Object 4"/>
            <p:cNvGraphicFramePr>
              <a:graphicFrameLocks noChangeAspect="1"/>
            </p:cNvGraphicFramePr>
            <p:nvPr/>
          </p:nvGraphicFramePr>
          <p:xfrm>
            <a:off x="2304" y="1931"/>
            <a:ext cx="997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29" name="Equation" r:id="rId5" imgW="493560" imgH="191880" progId="">
                    <p:embed/>
                  </p:oleObj>
                </mc:Choice>
                <mc:Fallback>
                  <p:oleObj name="Equation" r:id="rId5" imgW="493560" imgH="191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931"/>
                          <a:ext cx="997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4581" name="Rectangle 5"/>
            <p:cNvSpPr>
              <a:spLocks noChangeArrowheads="1"/>
            </p:cNvSpPr>
            <p:nvPr/>
          </p:nvSpPr>
          <p:spPr bwMode="auto">
            <a:xfrm>
              <a:off x="3312" y="1772"/>
              <a:ext cx="206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solidFill>
                    <a:srgbClr val="FFFFCC"/>
                  </a:solidFill>
                  <a:latin typeface="Comic Sans MS"/>
                  <a:cs typeface="Comic Sans MS"/>
                </a:rPr>
                <a:t>angle of hadron relative to initial quark </a:t>
              </a:r>
              <a:r>
                <a:rPr lang="en-US" sz="2200" b="1" dirty="0" smtClean="0">
                  <a:solidFill>
                    <a:srgbClr val="FFFFCC"/>
                  </a:solidFill>
                  <a:latin typeface="Comic Sans MS"/>
                  <a:cs typeface="Comic Sans MS"/>
                </a:rPr>
                <a:t>spin</a:t>
              </a:r>
              <a:endParaRPr lang="en-GB" sz="2200" b="1" dirty="0">
                <a:solidFill>
                  <a:srgbClr val="FFFFCC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64590" name="Rectangle 14"/>
          <p:cNvSpPr>
            <a:spLocks noChangeArrowheads="1"/>
          </p:cNvSpPr>
          <p:nvPr/>
        </p:nvSpPr>
        <p:spPr bwMode="auto">
          <a:xfrm>
            <a:off x="4495800" y="1793875"/>
            <a:ext cx="1177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b="1" dirty="0" err="1" smtClean="0">
                <a:solidFill>
                  <a:srgbClr val="FFFFCC"/>
                </a:solidFill>
                <a:latin typeface="Comic Sans MS"/>
                <a:cs typeface="Comic Sans MS"/>
              </a:rPr>
              <a:t>Sivers</a:t>
            </a:r>
            <a:endParaRPr lang="en-US" sz="2600" b="1" dirty="0">
              <a:solidFill>
                <a:srgbClr val="FFFFCC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8804" y="571500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+mj-lt"/>
              <a:cs typeface="Comic Sans MS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 dirty="0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838200" y="4724400"/>
            <a:ext cx="7467600" cy="147732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tx1"/>
                </a:solidFill>
                <a:cs typeface="Comic Sans MS"/>
              </a:rPr>
              <a:t>Angular dependences in semi-inclusive DIS </a:t>
            </a:r>
          </a:p>
          <a:p>
            <a:pPr algn="ctr">
              <a:buFont typeface="Wingdings"/>
              <a:buChar char="à"/>
            </a:pPr>
            <a:r>
              <a:rPr lang="en-US" sz="3000" i="1" dirty="0" smtClean="0">
                <a:solidFill>
                  <a:schemeClr val="tx1"/>
                </a:solidFill>
                <a:cs typeface="Comic Sans MS"/>
              </a:rPr>
              <a:t>isolation of the various TMD distribution and fragmentation functions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25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E906/</a:t>
            </a:r>
            <a:r>
              <a:rPr lang="en-US" dirty="0" err="1" smtClean="0"/>
              <a:t>SeaQuest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900" dirty="0" smtClean="0"/>
              <a:t>A dedicated fixed-target </a:t>
            </a:r>
            <a:r>
              <a:rPr lang="en-US" sz="3900" dirty="0" err="1" smtClean="0"/>
              <a:t>Drell</a:t>
            </a:r>
            <a:r>
              <a:rPr lang="en-US" sz="3900" dirty="0" smtClean="0"/>
              <a:t>-Yan experiment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895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Physics programs:</a:t>
            </a:r>
          </a:p>
          <a:p>
            <a:pPr lvl="1"/>
            <a:r>
              <a:rPr lang="en-US" sz="1800" dirty="0" smtClean="0"/>
              <a:t>Nucleon structure</a:t>
            </a:r>
          </a:p>
          <a:p>
            <a:pPr lvl="1"/>
            <a:r>
              <a:rPr lang="en-US" sz="1800" dirty="0" smtClean="0"/>
              <a:t>Cold nuclear matter</a:t>
            </a:r>
          </a:p>
          <a:p>
            <a:r>
              <a:rPr lang="en-US" sz="2200" dirty="0" smtClean="0"/>
              <a:t>120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proton beam from </a:t>
            </a:r>
            <a:r>
              <a:rPr lang="en-US" sz="2200" dirty="0" err="1" smtClean="0"/>
              <a:t>Fermilab</a:t>
            </a:r>
            <a:r>
              <a:rPr lang="en-US" sz="2200" dirty="0" smtClean="0"/>
              <a:t> Main Injector</a:t>
            </a:r>
          </a:p>
          <a:p>
            <a:r>
              <a:rPr lang="en-US" sz="2200" dirty="0" smtClean="0"/>
              <a:t>Liquid hydrogen and deuterium, nuclear (C, Ca, W) targets </a:t>
            </a:r>
          </a:p>
          <a:p>
            <a:r>
              <a:rPr lang="en-US" sz="2200" dirty="0" smtClean="0"/>
              <a:t>Commissioning to start in December, data-taking through ~2015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943600" cy="44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4686725"/>
            <a:ext cx="2952750" cy="2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5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E906/</a:t>
            </a:r>
            <a:r>
              <a:rPr lang="en-US" sz="3600" dirty="0" err="1" smtClean="0"/>
              <a:t>SeaQuest</a:t>
            </a:r>
            <a:r>
              <a:rPr lang="en-US" sz="3600" dirty="0" smtClean="0"/>
              <a:t>: Probing high-x </a:t>
            </a:r>
            <a:r>
              <a:rPr lang="en-US" sz="3600" dirty="0" err="1" smtClean="0"/>
              <a:t>antiquarks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572000" cy="3992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Follow-up experiment to FNAL E866 - main goal to extend measurements to higher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E866 found a strong flavor asymmetry in the proton’s sea quarks, with a striking </a:t>
            </a:r>
            <a:r>
              <a:rPr lang="en-US" i="1" dirty="0" smtClean="0"/>
              <a:t>x</a:t>
            </a:r>
            <a:r>
              <a:rPr lang="en-US" dirty="0" smtClean="0"/>
              <a:t> dependence</a:t>
            </a:r>
          </a:p>
          <a:p>
            <a:pPr lvl="1"/>
            <a:r>
              <a:rPr lang="en-US" dirty="0" smtClean="0"/>
              <a:t>Sea quarks generated </a:t>
            </a:r>
            <a:r>
              <a:rPr lang="en-US" dirty="0" err="1" smtClean="0"/>
              <a:t>perturbatively</a:t>
            </a:r>
            <a:r>
              <a:rPr lang="en-US" dirty="0" smtClean="0"/>
              <a:t> via gluon splitting should be flavor symmetric!</a:t>
            </a:r>
          </a:p>
          <a:p>
            <a:pPr lvl="1"/>
            <a:r>
              <a:rPr lang="en-US" dirty="0" smtClean="0"/>
              <a:t>“Intrinsic” </a:t>
            </a:r>
            <a:r>
              <a:rPr lang="en-US" dirty="0" err="1" smtClean="0"/>
              <a:t>antiquarks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proton beam from FNAL Main Injector (E866: 800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Reach higher </a:t>
            </a:r>
            <a:r>
              <a:rPr lang="en-US" i="1" dirty="0" smtClean="0"/>
              <a:t>x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Also improved statistics: D-Y cross section ~1/s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371600"/>
          <a:ext cx="4667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26" name="Equation" r:id="rId3" imgW="3111480" imgH="457200" progId="Equation.3">
                  <p:embed/>
                </p:oleObj>
              </mc:Choice>
              <mc:Fallback>
                <p:oleObj name="Equation" r:id="rId3" imgW="3111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4667250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888274"/>
            <a:ext cx="1447800" cy="8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36074" y="5055513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E866</a:t>
            </a:r>
            <a:endParaRPr lang="en-US" sz="2200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962150"/>
            <a:ext cx="3889829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93469" y="5834742"/>
            <a:ext cx="366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Talk by </a:t>
            </a:r>
            <a:r>
              <a:rPr lang="en-US" dirty="0" err="1" smtClean="0">
                <a:solidFill>
                  <a:srgbClr val="FFFFCC"/>
                </a:solidFill>
              </a:rPr>
              <a:t>Chiranjib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Dutta</a:t>
            </a:r>
            <a:r>
              <a:rPr lang="en-US" dirty="0" smtClean="0">
                <a:solidFill>
                  <a:srgbClr val="FFFFCC"/>
                </a:solidFill>
              </a:rPr>
              <a:t>, JC7 (Friday)</a:t>
            </a:r>
            <a:endParaRPr lang="en-US" dirty="0">
              <a:solidFill>
                <a:srgbClr val="FFFF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2133600"/>
            <a:ext cx="4038600" cy="2819400"/>
            <a:chOff x="762000" y="4160111"/>
            <a:chExt cx="3657600" cy="2393089"/>
          </a:xfrm>
        </p:grpSpPr>
        <p:grpSp>
          <p:nvGrpSpPr>
            <p:cNvPr id="6" name="Group 8"/>
            <p:cNvGrpSpPr/>
            <p:nvPr/>
          </p:nvGrpSpPr>
          <p:grpSpPr>
            <a:xfrm>
              <a:off x="762000" y="4160111"/>
              <a:ext cx="3657600" cy="2393089"/>
              <a:chOff x="2419350" y="2052638"/>
              <a:chExt cx="4305300" cy="2752725"/>
            </a:xfrm>
          </p:grpSpPr>
          <p:pic>
            <p:nvPicPr>
              <p:cNvPr id="120833" name="Picture 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19350" y="2052638"/>
                <a:ext cx="430530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427452" y="2348087"/>
                <a:ext cx="247096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76600" y="4507468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E906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1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Transverse Momentum Distributions (Introduction)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174082" name="Picture 2" descr="C:\Users\lorenzon\Documents\talks\pol-DY\mulders-green-alld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95400"/>
            <a:ext cx="5300579" cy="4315065"/>
          </a:xfrm>
          <a:prstGeom prst="rect">
            <a:avLst/>
          </a:prstGeom>
          <a:noFill/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14600" y="1219200"/>
            <a:ext cx="26670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791200" y="1524000"/>
            <a:ext cx="2438400" cy="106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4600" y="3352800"/>
            <a:ext cx="26670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514600" y="4953000"/>
            <a:ext cx="5867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562600" y="3440668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0" dirty="0" err="1">
                <a:solidFill>
                  <a:srgbClr val="1C1C1C"/>
                </a:solidFill>
                <a:latin typeface="+mn-lt"/>
              </a:rPr>
              <a:t>k</a:t>
            </a:r>
            <a:r>
              <a:rPr lang="en-US" i="0" baseline="-25000" dirty="0" err="1">
                <a:solidFill>
                  <a:srgbClr val="1C1C1C"/>
                </a:solidFill>
                <a:latin typeface="+mn-lt"/>
                <a:cs typeface="Arial" charset="0"/>
              </a:rPr>
              <a:t>T</a:t>
            </a:r>
            <a:r>
              <a:rPr lang="en-US" i="0" dirty="0">
                <a:solidFill>
                  <a:srgbClr val="1C1C1C"/>
                </a:solidFill>
                <a:latin typeface="+mn-lt"/>
                <a:cs typeface="Arial" charset="0"/>
              </a:rPr>
              <a:t> - dependent, T-even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 flipV="1">
            <a:off x="6400800" y="25908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6324600" y="3733800"/>
            <a:ext cx="381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-76200" y="1600200"/>
            <a:ext cx="9144000" cy="4267200"/>
            <a:chOff x="0" y="1600200"/>
            <a:chExt cx="9144000" cy="4267200"/>
          </a:xfrm>
        </p:grpSpPr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377262"/>
                </p:ext>
              </p:extLst>
            </p:nvPr>
          </p:nvGraphicFramePr>
          <p:xfrm>
            <a:off x="3962400" y="3416300"/>
            <a:ext cx="1155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4" name="Equation" r:id="rId5" imgW="1155700" imgH="241300" progId="Equation.DSMT4">
                    <p:embed/>
                  </p:oleObj>
                </mc:Choice>
                <mc:Fallback>
                  <p:oleObj name="Equation" r:id="rId5" imgW="11557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416300"/>
                          <a:ext cx="11557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237130"/>
                </p:ext>
              </p:extLst>
            </p:nvPr>
          </p:nvGraphicFramePr>
          <p:xfrm>
            <a:off x="4038600" y="5626100"/>
            <a:ext cx="1206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5" name="Equation" r:id="rId7" imgW="1206500" imgH="241300" progId="Equation.DSMT4">
                    <p:embed/>
                  </p:oleObj>
                </mc:Choice>
                <mc:Fallback>
                  <p:oleObj name="Equation" r:id="rId7" imgW="12065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626100"/>
                          <a:ext cx="12065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160065"/>
                </p:ext>
              </p:extLst>
            </p:nvPr>
          </p:nvGraphicFramePr>
          <p:xfrm>
            <a:off x="4038600" y="4648200"/>
            <a:ext cx="1104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6" name="Equation" r:id="rId9" imgW="1104900" imgH="241300" progId="Equation.DSMT4">
                    <p:embed/>
                  </p:oleObj>
                </mc:Choice>
                <mc:Fallback>
                  <p:oleObj name="Equation" r:id="rId9" imgW="11049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648200"/>
                          <a:ext cx="11049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FFCC"/>
                  </a:solidFill>
                  <a:latin typeface="+mn-lt"/>
                </a:rPr>
                <a:t>s</a:t>
              </a:r>
              <a:r>
                <a:rPr lang="en-US" i="0" dirty="0" smtClean="0">
                  <a:solidFill>
                    <a:srgbClr val="FFFFCC"/>
                  </a:solidFill>
                  <a:latin typeface="+mn-lt"/>
                </a:rPr>
                <a:t>urvive </a:t>
              </a:r>
              <a:r>
                <a:rPr lang="en-US" i="0" dirty="0" err="1">
                  <a:solidFill>
                    <a:srgbClr val="FFFFCC"/>
                  </a:solidFill>
                  <a:latin typeface="+mn-lt"/>
                </a:rPr>
                <a:t>k</a:t>
              </a:r>
              <a:r>
                <a:rPr lang="en-US" i="0" baseline="-25000" dirty="0" err="1">
                  <a:solidFill>
                    <a:srgbClr val="FFFFCC"/>
                  </a:solidFill>
                  <a:latin typeface="+mn-lt"/>
                  <a:cs typeface="Arial" charset="0"/>
                </a:rPr>
                <a:t>T</a:t>
              </a:r>
              <a:r>
                <a:rPr lang="en-US" i="0" dirty="0">
                  <a:solidFill>
                    <a:srgbClr val="FFFFCC"/>
                  </a:solidFill>
                  <a:latin typeface="+mn-lt"/>
                  <a:cs typeface="Arial" charset="0"/>
                </a:rPr>
                <a:t> integration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25146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+mn-lt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+mn-lt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+mn-lt"/>
                  <a:cs typeface="Arial" charset="0"/>
                </a:rPr>
                <a:t> - dependent, </a:t>
              </a:r>
              <a:endParaRPr lang="en-US" i="0" dirty="0" smtClean="0">
                <a:solidFill>
                  <a:srgbClr val="FF3300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i="0" dirty="0" smtClean="0">
                  <a:solidFill>
                    <a:srgbClr val="FF3300"/>
                  </a:solidFill>
                  <a:latin typeface="+mn-lt"/>
                  <a:cs typeface="Arial" charset="0"/>
                </a:rPr>
                <a:t>Naïve T-odd</a:t>
              </a:r>
              <a:endParaRPr lang="en-US" i="0" dirty="0">
                <a:solidFill>
                  <a:srgbClr val="FF3300"/>
                </a:solidFill>
                <a:latin typeface="+mn-lt"/>
                <a:cs typeface="Arial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72264"/>
                </p:ext>
              </p:extLst>
            </p:nvPr>
          </p:nvGraphicFramePr>
          <p:xfrm>
            <a:off x="4191000" y="1600200"/>
            <a:ext cx="825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7" name="Equation" r:id="rId11" imgW="825500" imgH="228600" progId="Equation.3">
                    <p:embed/>
                  </p:oleObj>
                </mc:Choice>
                <mc:Fallback>
                  <p:oleObj name="Equation" r:id="rId11" imgW="825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00200"/>
                          <a:ext cx="825500" cy="2286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39713" y="4767263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Boer-</a:t>
              </a:r>
              <a:r>
                <a:rPr lang="en-US" sz="2000" i="0" dirty="0" err="1">
                  <a:solidFill>
                    <a:srgbClr val="FFFFCC"/>
                  </a:solidFill>
                  <a:latin typeface="+mn-lt"/>
                </a:rPr>
                <a:t>Mulders</a:t>
              </a:r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 Function</a:t>
              </a:r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407988" y="2905125"/>
              <a:ext cx="1325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Sivers Function</a:t>
              </a:r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1552575" y="3155950"/>
              <a:ext cx="1052513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 flipV="1">
              <a:off x="1903413" y="4521200"/>
              <a:ext cx="714375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QCD spin-momentum </a:t>
            </a:r>
            <a:r>
              <a:rPr lang="en-US" sz="3600" dirty="0" smtClean="0"/>
              <a:t>correlations: Transverse-momentum-dependent </a:t>
            </a:r>
            <a:r>
              <a:rPr lang="en-US" sz="3600" dirty="0" err="1" smtClean="0"/>
              <a:t>parton</a:t>
            </a:r>
            <a:r>
              <a:rPr lang="en-US" sz="3600" dirty="0" smtClean="0"/>
              <a:t> distributions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3"/>
          <p:cNvGrpSpPr/>
          <p:nvPr/>
        </p:nvGrpSpPr>
        <p:grpSpPr>
          <a:xfrm>
            <a:off x="914400" y="1676400"/>
            <a:ext cx="7924800" cy="4114800"/>
            <a:chOff x="914400" y="1371600"/>
            <a:chExt cx="7924800" cy="4114800"/>
          </a:xfrm>
        </p:grpSpPr>
        <p:grpSp>
          <p:nvGrpSpPr>
            <p:cNvPr id="6" name="Group 12"/>
            <p:cNvGrpSpPr/>
            <p:nvPr/>
          </p:nvGrpSpPr>
          <p:grpSpPr>
            <a:xfrm>
              <a:off x="4495800" y="1371600"/>
              <a:ext cx="4340982" cy="4114800"/>
              <a:chOff x="4495800" y="1371600"/>
              <a:chExt cx="4340982" cy="411480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1233"/>
              <a:stretch>
                <a:fillRect/>
              </a:stretch>
            </p:blipFill>
            <p:spPr bwMode="auto">
              <a:xfrm>
                <a:off x="4495800" y="1371600"/>
                <a:ext cx="4340982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349638" y="3109563"/>
                <a:ext cx="145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</a:rPr>
                  <a:t>Transversity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21485" y="3830288"/>
                <a:ext cx="8242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</a:rPr>
                  <a:t>Sivers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89197" y="4337256"/>
                <a:ext cx="16158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Boer-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Mulders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71273" y="4613481"/>
                <a:ext cx="13917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</a:rPr>
                  <a:t>Pretzelosity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41749" y="4926568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63966" y="2133600"/>
                <a:ext cx="1828800" cy="1524000"/>
              </a:xfrm>
              <a:prstGeom prst="rect">
                <a:avLst/>
              </a:pr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816534" y="4815348"/>
                <a:ext cx="132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Worm gear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367570" y="2133600"/>
                <a:ext cx="132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Worm gear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90834" y="2153888"/>
                <a:ext cx="1016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Collinear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482302" y="1371600"/>
              <a:ext cx="435689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Transverse-Momentum-Dependent</a:t>
              </a:r>
              <a:endPara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1524000"/>
              <a:ext cx="34838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Mulders &amp; </a:t>
              </a:r>
              <a:r>
                <a:rPr lang="en-US" dirty="0" err="1" smtClean="0">
                  <a:solidFill>
                    <a:schemeClr val="tx1"/>
                  </a:solidFill>
                </a:rPr>
                <a:t>Tangerman</a:t>
              </a:r>
              <a:r>
                <a:rPr lang="en-US" dirty="0" smtClean="0">
                  <a:solidFill>
                    <a:schemeClr val="tx1"/>
                  </a:solidFill>
                </a:rPr>
                <a:t>, NPB 461, 197 (1996)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03956" y="2485572"/>
            <a:ext cx="1873044" cy="3338286"/>
            <a:chOff x="4603956" y="2485572"/>
            <a:chExt cx="1873044" cy="3338286"/>
          </a:xfrm>
        </p:grpSpPr>
        <p:sp>
          <p:nvSpPr>
            <p:cNvPr id="19" name="Oval 18"/>
            <p:cNvSpPr/>
            <p:nvPr/>
          </p:nvSpPr>
          <p:spPr>
            <a:xfrm>
              <a:off x="4603956" y="472803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3956" y="4161972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18704" y="3399972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35912" y="295506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48200" y="2485572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03956" y="5290458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0600" y="2819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Evidence so far that several of these non-zero!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5814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Transverse-momentum-dependent </a:t>
            </a:r>
            <a:r>
              <a:rPr lang="en-US" dirty="0" err="1" smtClean="0">
                <a:solidFill>
                  <a:srgbClr val="FFFFCC"/>
                </a:solidFill>
              </a:rPr>
              <a:t>pdfs</a:t>
            </a:r>
            <a:r>
              <a:rPr lang="en-US" dirty="0" smtClean="0">
                <a:solidFill>
                  <a:srgbClr val="FFFFCC"/>
                </a:solidFill>
              </a:rPr>
              <a:t> provide theoretical framework to describe spin-momentum correlations in nucleon, but difficult to disentangle contributions to inclusive hadron asymmetries </a:t>
            </a:r>
          </a:p>
          <a:p>
            <a:r>
              <a:rPr lang="en-US" dirty="0" smtClean="0">
                <a:solidFill>
                  <a:srgbClr val="FFFFCC"/>
                </a:solidFill>
                <a:sym typeface="Wingdings" pitchFamily="2" charset="2"/>
              </a:rPr>
              <a:t> Turn to simpler processes: semi-inclusive deep-inelastic scattering and </a:t>
            </a:r>
            <a:r>
              <a:rPr lang="en-US" dirty="0" err="1" smtClean="0">
                <a:solidFill>
                  <a:srgbClr val="FFFFCC"/>
                </a:solidFill>
                <a:sym typeface="Wingdings" pitchFamily="2" charset="2"/>
              </a:rPr>
              <a:t>Drell</a:t>
            </a:r>
            <a:r>
              <a:rPr lang="en-US" dirty="0" smtClean="0">
                <a:solidFill>
                  <a:srgbClr val="FFFFCC"/>
                </a:solidFill>
                <a:sym typeface="Wingdings" pitchFamily="2" charset="2"/>
              </a:rPr>
              <a:t>-Yan!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smtClean="0"/>
              <a:t>transverse-momentum-dependent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066800" y="1748135"/>
            <a:ext cx="3124200" cy="64633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CC"/>
                </a:solidFill>
                <a:latin typeface="Times" charset="0"/>
              </a:rPr>
              <a:t>DIS: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attractive final-state </a:t>
            </a:r>
          </a:p>
          <a:p>
            <a:pPr algn="ctr"/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interactions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3733800" cy="64633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b="1" dirty="0">
                <a:solidFill>
                  <a:srgbClr val="FFFFCC"/>
                </a:solidFill>
                <a:latin typeface="Times" charset="0"/>
              </a:rPr>
              <a:t>-Yan: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repulsive initial-state interactions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result: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21744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 rot="862455">
            <a:off x="3318084" y="3412368"/>
            <a:ext cx="533400" cy="125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7072" y="2590800"/>
            <a:ext cx="681327" cy="186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838200" y="4822448"/>
            <a:ext cx="7543800" cy="89255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Crucial test of our understanding of QCD!</a:t>
            </a:r>
          </a:p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(NSAC Milestone HP13)</a:t>
            </a:r>
            <a:endParaRPr lang="en-US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dirty="0" err="1" smtClean="0"/>
              <a:t>Sivers</a:t>
            </a:r>
            <a:r>
              <a:rPr lang="en-US" dirty="0" smtClean="0"/>
              <a:t> measurements in SIDIS</a:t>
            </a:r>
            <a:endParaRPr lang="en-US" dirty="0"/>
          </a:p>
        </p:txBody>
      </p:sp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609600" y="5466559"/>
            <a:ext cx="8229600" cy="9562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2400" dirty="0" smtClean="0"/>
              <a:t>Future measurements at </a:t>
            </a:r>
            <a:r>
              <a:rPr lang="en-US" sz="2400" dirty="0" err="1" smtClean="0"/>
              <a:t>JLab</a:t>
            </a:r>
            <a:r>
              <a:rPr lang="en-US" sz="2400" dirty="0" smtClean="0"/>
              <a:t> 12 </a:t>
            </a:r>
            <a:r>
              <a:rPr lang="en-US" sz="2400" dirty="0" err="1" smtClean="0"/>
              <a:t>GeV</a:t>
            </a:r>
            <a:r>
              <a:rPr lang="en-US" sz="2400" dirty="0" smtClean="0"/>
              <a:t> planned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8699"/>
            <a:ext cx="3450724" cy="36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277562" y="985533"/>
            <a:ext cx="3401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CC"/>
                </a:solidFill>
                <a:latin typeface="Arial" pitchFamily="34" charset="0"/>
              </a:rPr>
              <a:t>HERMES: PRL 103, 152002 (2009)</a:t>
            </a:r>
            <a:endParaRPr lang="en-US" sz="1600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61099"/>
            <a:ext cx="5147691" cy="300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142038" y="1080099"/>
            <a:ext cx="3706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CC"/>
                </a:solidFill>
                <a:latin typeface="Arial" pitchFamily="34" charset="0"/>
              </a:rPr>
              <a:t>COMPASS: arXiv:1205.5122</a:t>
            </a:r>
            <a:endParaRPr lang="en-US" sz="1600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26" y="1524000"/>
            <a:ext cx="6602574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5400" y="4495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Fit to SIDIS data: quark densities in transverse momentum plane for a proton polarized in the +y direction.  Up and down quarks orbiting in opposite directions??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57200" y="4419600"/>
            <a:ext cx="8001000" cy="113877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400" i="1" dirty="0" smtClean="0"/>
              <a:t>Comparable </a:t>
            </a:r>
            <a:r>
              <a:rPr lang="en-US" sz="3400" i="1" dirty="0" err="1" smtClean="0"/>
              <a:t>Drell</a:t>
            </a:r>
            <a:r>
              <a:rPr lang="en-US" sz="3400" i="1" dirty="0" smtClean="0"/>
              <a:t>-Yan measurements needed!</a:t>
            </a:r>
            <a:endParaRPr lang="en-US" sz="3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4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1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62" y="2077844"/>
            <a:ext cx="5975838" cy="2743200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7912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 beam in Main Injector – Proposal submitted to </a:t>
            </a:r>
            <a:r>
              <a:rPr lang="en-US" dirty="0" err="1" smtClean="0"/>
              <a:t>Fermilab</a:t>
            </a:r>
            <a:r>
              <a:rPr lang="en-US" dirty="0" smtClean="0"/>
              <a:t> management September 2011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dimuon</a:t>
            </a:r>
            <a:r>
              <a:rPr lang="en-US" dirty="0" smtClean="0"/>
              <a:t> spectrometer and target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dirty="0"/>
              <a:t>A</a:t>
            </a:r>
            <a:r>
              <a:rPr lang="en-US" sz="1900" dirty="0" smtClean="0"/>
              <a:t>pproved for 2-3 years of running: 3.4 x 10</a:t>
            </a:r>
            <a:r>
              <a:rPr lang="en-US" sz="1900" baseline="30000" dirty="0" smtClean="0"/>
              <a:t>18 </a:t>
            </a:r>
            <a:r>
              <a:rPr lang="en-US" sz="1900" dirty="0" smtClean="0"/>
              <a:t>protons on target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dirty="0"/>
              <a:t>B</a:t>
            </a:r>
            <a:r>
              <a:rPr lang="en-US" sz="1900" dirty="0" smtClean="0"/>
              <a:t>y 2015: fully understood, optimized for </a:t>
            </a:r>
            <a:r>
              <a:rPr lang="en-US" sz="1900" dirty="0" err="1" smtClean="0"/>
              <a:t>Drell</a:t>
            </a:r>
            <a:r>
              <a:rPr lang="en-US" sz="1900" dirty="0" smtClean="0"/>
              <a:t>-Yan, and ready to take pol. beam </a:t>
            </a:r>
          </a:p>
          <a:p>
            <a:pPr lvl="1">
              <a:spcBef>
                <a:spcPts val="600"/>
              </a:spcBef>
              <a:buFont typeface="Zapf Dingbats" charset="0"/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228600" y="228600"/>
            <a:ext cx="8686800" cy="469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sz="35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Polarized </a:t>
            </a:r>
            <a:r>
              <a:rPr lang="en-US" sz="3500" i="1" kern="0" dirty="0" err="1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Drell</a:t>
            </a:r>
            <a:r>
              <a:rPr lang="en-US" sz="35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-Yan at </a:t>
            </a:r>
            <a:r>
              <a:rPr lang="en-US" sz="3500" i="1" kern="0" dirty="0" err="1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Fermilab</a:t>
            </a:r>
            <a:r>
              <a:rPr lang="en-US" sz="35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 Main Injector</a:t>
            </a:r>
            <a:endParaRPr lang="en-US" sz="3500" i="1" kern="0" dirty="0">
              <a:solidFill>
                <a:srgbClr val="FFFF00"/>
              </a:solidFill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877">
            <a:off x="5433271" y="316792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1702713"/>
            <a:ext cx="2084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arXiv:1110.3042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polarized proton beam on liquid hydrogen and deuterium targets</a:t>
            </a:r>
          </a:p>
          <a:p>
            <a:r>
              <a:rPr lang="en-US" i="1" dirty="0" err="1" smtClean="0"/>
              <a:t>x</a:t>
            </a:r>
            <a:r>
              <a:rPr lang="en-US" baseline="-25000" dirty="0" err="1" smtClean="0"/>
              <a:t>beam</a:t>
            </a:r>
            <a:r>
              <a:rPr lang="en-US" dirty="0" smtClean="0"/>
              <a:t> 0.3-0.9,    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target</a:t>
            </a:r>
            <a:r>
              <a:rPr lang="en-US" dirty="0" smtClean="0"/>
              <a:t> 0.1-0.45</a:t>
            </a:r>
          </a:p>
          <a:p>
            <a:r>
              <a:rPr lang="en-US" dirty="0" smtClean="0"/>
              <a:t>L ~ 2.0 x 10</a:t>
            </a:r>
            <a:r>
              <a:rPr lang="en-US" baseline="30000" dirty="0" smtClean="0"/>
              <a:t>35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10% available beam time—minimal impact on neutrino program</a:t>
            </a:r>
          </a:p>
          <a:p>
            <a:pPr lvl="1"/>
            <a:r>
              <a:rPr lang="en-US" dirty="0" smtClean="0"/>
              <a:t>Existing targets could handle 1.0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36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70% polarization</a:t>
            </a:r>
          </a:p>
          <a:p>
            <a:r>
              <a:rPr lang="en-US" dirty="0" smtClean="0"/>
              <a:t>Run for ~2 years, starting after </a:t>
            </a:r>
            <a:r>
              <a:rPr lang="en-US" dirty="0" err="1" smtClean="0"/>
              <a:t>SeaQuest</a:t>
            </a:r>
            <a:r>
              <a:rPr lang="en-US" dirty="0" smtClean="0"/>
              <a:t> completed (2015)</a:t>
            </a:r>
          </a:p>
          <a:p>
            <a:r>
              <a:rPr lang="en-US" smtClean="0"/>
              <a:t>Could </a:t>
            </a:r>
            <a:r>
              <a:rPr lang="en-US" dirty="0" smtClean="0"/>
              <a:t>install all equipment in the two (already) scheduled 8-week shutdowns in 2014 and 2015</a:t>
            </a:r>
          </a:p>
          <a:p>
            <a:r>
              <a:rPr lang="en-US" dirty="0" smtClean="0"/>
              <a:t>Future polarized target could open up additional opportunities!</a:t>
            </a:r>
          </a:p>
          <a:p>
            <a:pPr lvl="1"/>
            <a:r>
              <a:rPr lang="en-US" dirty="0" smtClean="0"/>
              <a:t>Studying antiquarks 0.1&lt;x&lt;0.45 in a polarized nucleon</a:t>
            </a:r>
          </a:p>
          <a:p>
            <a:pPr lvl="1"/>
            <a:r>
              <a:rPr lang="en-US" dirty="0" smtClean="0"/>
              <a:t>Investigating double-spin asymmetries</a:t>
            </a:r>
          </a:p>
          <a:p>
            <a:pPr lvl="1"/>
            <a:r>
              <a:rPr lang="en-US" dirty="0" smtClean="0"/>
              <a:t>See talk by </a:t>
            </a:r>
            <a:r>
              <a:rPr lang="en-US" dirty="0" err="1" smtClean="0"/>
              <a:t>Kwangbok</a:t>
            </a:r>
            <a:r>
              <a:rPr lang="en-US" dirty="0" smtClean="0"/>
              <a:t> Lee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asymmetry predictions</a:t>
            </a:r>
            <a:endParaRPr lang="en-US" dirty="0"/>
          </a:p>
        </p:txBody>
      </p:sp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799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Predictions from </a:t>
            </a:r>
            <a:r>
              <a:rPr lang="en-US" dirty="0" err="1" smtClean="0"/>
              <a:t>Anselmino</a:t>
            </a:r>
            <a:r>
              <a:rPr lang="en-US" dirty="0" smtClean="0"/>
              <a:t> et al. based on fit to SIDIS data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Gray error bands correspond to </a:t>
            </a:r>
            <a:r>
              <a:rPr lang="en-US" dirty="0" smtClean="0">
                <a:latin typeface="Symbol" pitchFamily="18" charset="2"/>
              </a:rPr>
              <a:t>Dc</a:t>
            </a:r>
            <a:r>
              <a:rPr lang="en-US" baseline="30000" dirty="0" smtClean="0"/>
              <a:t>2</a:t>
            </a:r>
            <a:r>
              <a:rPr lang="en-US" dirty="0" smtClean="0"/>
              <a:t>=20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Asymmetries expected to be several %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Similar for H and D (measuring </a:t>
            </a:r>
            <a:r>
              <a:rPr lang="en-US" dirty="0" err="1" smtClean="0"/>
              <a:t>Sivers</a:t>
            </a:r>
            <a:r>
              <a:rPr lang="en-US" dirty="0" smtClean="0"/>
              <a:t> function in polarized proton beam, not in target)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197" name="TextBox 19"/>
          <p:cNvSpPr txBox="1">
            <a:spLocks noChangeArrowheads="1"/>
          </p:cNvSpPr>
          <p:nvPr/>
        </p:nvSpPr>
        <p:spPr bwMode="auto">
          <a:xfrm>
            <a:off x="2133600" y="5791200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FFCC"/>
                </a:solidFill>
              </a:rPr>
              <a:t>Anselmino et al. priv. comm. 2010</a:t>
            </a:r>
          </a:p>
        </p:txBody>
      </p:sp>
      <p:pic>
        <p:nvPicPr>
          <p:cNvPr id="8199" name="Picture 11" descr="C:\Users\lorenzon\Documents\Laboratories\E906\beams\fermilab_pp_120G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914400"/>
            <a:ext cx="2643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7620000" y="1219200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 dirty="0">
                <a:solidFill>
                  <a:srgbClr val="FFFFCC"/>
                </a:solidFill>
              </a:rPr>
              <a:t>FNAL</a:t>
            </a:r>
          </a:p>
          <a:p>
            <a:pPr algn="l"/>
            <a:r>
              <a:rPr lang="en-US" sz="1500" dirty="0">
                <a:solidFill>
                  <a:srgbClr val="FFFFCC"/>
                </a:solidFill>
              </a:rPr>
              <a:t>120 </a:t>
            </a:r>
            <a:r>
              <a:rPr lang="en-US" sz="1500" dirty="0" err="1">
                <a:solidFill>
                  <a:srgbClr val="FFFFCC"/>
                </a:solidFill>
              </a:rPr>
              <a:t>GeV</a:t>
            </a:r>
            <a:endParaRPr lang="en-US" sz="1500" dirty="0">
              <a:solidFill>
                <a:srgbClr val="FFFFCC"/>
              </a:solidFill>
            </a:endParaRPr>
          </a:p>
          <a:p>
            <a:pPr algn="l"/>
            <a:r>
              <a:rPr lang="en-US" sz="1500" dirty="0">
                <a:solidFill>
                  <a:srgbClr val="FFFFCC"/>
                </a:solidFill>
              </a:rPr>
              <a:t>polarized beam</a:t>
            </a:r>
          </a:p>
          <a:p>
            <a:pPr algn="l"/>
            <a:r>
              <a:rPr lang="en-US" sz="1500" dirty="0">
                <a:solidFill>
                  <a:srgbClr val="FFFFCC"/>
                </a:solidFill>
              </a:rPr>
              <a:t>√s ~ 15 </a:t>
            </a:r>
            <a:r>
              <a:rPr lang="en-US" sz="1500" dirty="0" err="1" smtClean="0">
                <a:solidFill>
                  <a:srgbClr val="FFFFCC"/>
                </a:solidFill>
              </a:rPr>
              <a:t>GeV</a:t>
            </a:r>
            <a:endParaRPr lang="en-US" sz="1500" dirty="0">
              <a:solidFill>
                <a:srgbClr val="FFFFCC"/>
              </a:solidFill>
            </a:endParaRPr>
          </a:p>
        </p:txBody>
      </p:sp>
      <p:pic>
        <p:nvPicPr>
          <p:cNvPr id="8201" name="Picture 13" descr="C:\Users\lorenzon\Documents\Laboratories\E906\beams\fermilab_pD_120Ge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05200"/>
            <a:ext cx="264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20"/>
          <p:cNvSpPr txBox="1">
            <a:spLocks noChangeArrowheads="1"/>
          </p:cNvSpPr>
          <p:nvPr/>
        </p:nvSpPr>
        <p:spPr bwMode="auto">
          <a:xfrm>
            <a:off x="7620000" y="3784600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 dirty="0">
                <a:solidFill>
                  <a:srgbClr val="FFFFCC"/>
                </a:solidFill>
              </a:rPr>
              <a:t>FNAL</a:t>
            </a:r>
          </a:p>
          <a:p>
            <a:pPr algn="l"/>
            <a:r>
              <a:rPr lang="en-US" sz="1500" dirty="0">
                <a:solidFill>
                  <a:srgbClr val="FFFFCC"/>
                </a:solidFill>
              </a:rPr>
              <a:t>120 </a:t>
            </a:r>
            <a:r>
              <a:rPr lang="en-US" sz="1500" dirty="0" err="1">
                <a:solidFill>
                  <a:srgbClr val="FFFFCC"/>
                </a:solidFill>
              </a:rPr>
              <a:t>GeV</a:t>
            </a:r>
            <a:endParaRPr lang="en-US" sz="1500" dirty="0">
              <a:solidFill>
                <a:srgbClr val="FFFFCC"/>
              </a:solidFill>
            </a:endParaRPr>
          </a:p>
          <a:p>
            <a:pPr algn="l"/>
            <a:r>
              <a:rPr lang="en-US" sz="1500" dirty="0">
                <a:solidFill>
                  <a:srgbClr val="FFFFCC"/>
                </a:solidFill>
              </a:rPr>
              <a:t>polarized beam</a:t>
            </a:r>
          </a:p>
          <a:p>
            <a:pPr algn="l"/>
            <a:r>
              <a:rPr lang="en-US" sz="1500" dirty="0">
                <a:solidFill>
                  <a:srgbClr val="FFFFCC"/>
                </a:solidFill>
              </a:rPr>
              <a:t>√s ~ 15 </a:t>
            </a:r>
            <a:r>
              <a:rPr lang="en-US" sz="1500" dirty="0" err="1" smtClean="0">
                <a:solidFill>
                  <a:srgbClr val="FFFFCC"/>
                </a:solidFill>
              </a:rPr>
              <a:t>GeV</a:t>
            </a:r>
            <a:endParaRPr lang="en-US" sz="1500" dirty="0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2209800"/>
            <a:ext cx="15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Unpolarized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Hydrogen target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28132" y="4814408"/>
            <a:ext cx="158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Unpolarized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Deuterium target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233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600" y="3090446"/>
            <a:ext cx="1828800" cy="9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sensitivity to </a:t>
            </a:r>
            <a:r>
              <a:rPr lang="en-US" dirty="0" err="1" smtClean="0"/>
              <a:t>Sivers</a:t>
            </a:r>
            <a:r>
              <a:rPr lang="en-US" dirty="0" smtClean="0"/>
              <a:t> asymmetry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89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Luminosity: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av</a:t>
            </a:r>
            <a:r>
              <a:rPr lang="en-US" sz="2000" dirty="0" smtClean="0"/>
              <a:t> = 2 x 10</a:t>
            </a:r>
            <a:r>
              <a:rPr lang="en-US" sz="2000" baseline="30000" dirty="0" smtClean="0"/>
              <a:t>35 </a:t>
            </a:r>
            <a:r>
              <a:rPr lang="en-US" sz="2000" dirty="0" smtClean="0"/>
              <a:t>(</a:t>
            </a:r>
            <a:r>
              <a:rPr lang="en-US" sz="1800" dirty="0" smtClean="0"/>
              <a:t>10% of available beam time: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av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15 </a:t>
            </a:r>
            <a:r>
              <a:rPr lang="en-US" sz="1800" dirty="0" err="1" smtClean="0"/>
              <a:t>nA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3.2 x 10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 total protons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(= 2 yrs at 50% efficiency) with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= 70%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26,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2477868"/>
            <a:ext cx="5867402" cy="3465732"/>
            <a:chOff x="1220267" y="2438769"/>
            <a:chExt cx="6611114" cy="4169665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4876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330k DY events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45236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~650k DY events</a:t>
              </a:r>
              <a:endParaRPr lang="en-US" sz="1200" dirty="0"/>
            </a:p>
          </p:txBody>
        </p:sp>
        <p:pic>
          <p:nvPicPr>
            <p:cNvPr id="16" name="Picture 1" descr="comparison_75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0267" y="2438769"/>
              <a:ext cx="6611112" cy="416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710978" y="2664349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Dc</a:t>
              </a:r>
              <a:r>
                <a:rPr lang="en-US" sz="1200" baseline="30000" dirty="0" smtClean="0">
                  <a:solidFill>
                    <a:srgbClr val="FF5050"/>
                  </a:solidFill>
                  <a:latin typeface="Symbol" pitchFamily="18" charset="2"/>
                </a:rPr>
                <a:t>2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=20 </a:t>
              </a:r>
              <a:r>
                <a:rPr lang="en-US" sz="1200" dirty="0" smtClean="0">
                  <a:solidFill>
                    <a:srgbClr val="FF5050"/>
                  </a:solidFill>
                  <a:latin typeface="+mn-lt"/>
                </a:rPr>
                <a:t>error band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 </a:t>
              </a:r>
              <a:endParaRPr lang="en-US" sz="1200" dirty="0">
                <a:solidFill>
                  <a:srgbClr val="FF505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9859" y="5176664"/>
              <a:ext cx="2411522" cy="7776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FNAL pol D-Y stat errors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3.2 x 10</a:t>
              </a:r>
              <a:r>
                <a:rPr lang="en-US" sz="1200" b="1" baseline="30000" dirty="0" smtClean="0">
                  <a:solidFill>
                    <a:srgbClr val="3333FF"/>
                  </a:solidFill>
                </a:rPr>
                <a:t>18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POT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~1,288k D-Y events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8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Note:</a:t>
            </a:r>
            <a:endParaRPr lang="en-US" sz="16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7127959" y="3429000"/>
          <a:ext cx="17112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1" name="Equation" r:id="rId5" imgW="758520" imgH="228240" progId="Equation.3">
                  <p:embed/>
                </p:oleObj>
              </mc:Choice>
              <mc:Fallback>
                <p:oleObj name="Equation" r:id="rId5" imgW="7585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59" y="3429000"/>
                        <a:ext cx="17112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33400" y="4648200"/>
            <a:ext cx="8001000" cy="120032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Measure not only sign, but also size and maybe shape of </a:t>
            </a:r>
            <a:r>
              <a:rPr lang="en-US" sz="3600" i="1" dirty="0" err="1" smtClean="0"/>
              <a:t>Sivers</a:t>
            </a:r>
            <a:r>
              <a:rPr lang="en-US" sz="3600" i="1" dirty="0" smtClean="0"/>
              <a:t> function!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78774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19287</TotalTime>
  <Words>1840</Words>
  <Application>Microsoft Office PowerPoint</Application>
  <PresentationFormat>On-screen Show (4:3)</PresentationFormat>
  <Paragraphs>353</Paragraphs>
  <Slides>24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Putting a New Spin on an Existing Machine: Prospects for Polarizing the Fermilab Main Injector</vt:lpstr>
      <vt:lpstr>Why polarize the Main Injector?</vt:lpstr>
      <vt:lpstr>QCD spin-momentum correlations: Transverse-momentum-dependent parton distributions  </vt:lpstr>
      <vt:lpstr>Modified universality of T-odd  transverse-momentum-dependent distributions:  Color in action! </vt:lpstr>
      <vt:lpstr>Sivers measurements in SIDIS</vt:lpstr>
      <vt:lpstr>PowerPoint Presentation</vt:lpstr>
      <vt:lpstr>Facts and figures</vt:lpstr>
      <vt:lpstr>Sivers asymmetry predictions</vt:lpstr>
      <vt:lpstr>Experimental sensitivity to Sivers asymmetry</vt:lpstr>
      <vt:lpstr>Additional physics opportunities with transverse polarization</vt:lpstr>
      <vt:lpstr>Additional physics opportunities with transverse polarization</vt:lpstr>
      <vt:lpstr>Status</vt:lpstr>
      <vt:lpstr>P-1027 Collaboration (October 2012)</vt:lpstr>
      <vt:lpstr>Summary</vt:lpstr>
      <vt:lpstr>Extra material</vt:lpstr>
      <vt:lpstr>Planned polarized Drell-Yan experiments</vt:lpstr>
      <vt:lpstr>Polarized Drell-Yan at Fermilab Main Injector</vt:lpstr>
      <vt:lpstr>Complementarity of Drell-Yan and DIS</vt:lpstr>
      <vt:lpstr>A (relatively) recent surprise from p+p, p+d collisions</vt:lpstr>
      <vt:lpstr>Dilepton pair production</vt:lpstr>
      <vt:lpstr>Probing spin-momentum correlations in the nucleon: Measuring transverse-momentum-dependent distributions</vt:lpstr>
      <vt:lpstr>Fermilab E906/SeaQuest: A dedicated fixed-target Drell-Yan experiment</vt:lpstr>
      <vt:lpstr>E906/SeaQuest: Probing high-x antiquarks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1937</cp:revision>
  <dcterms:created xsi:type="dcterms:W3CDTF">2006-08-16T00:00:00Z</dcterms:created>
  <dcterms:modified xsi:type="dcterms:W3CDTF">2012-11-01T13:21:39Z</dcterms:modified>
</cp:coreProperties>
</file>