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90" r:id="rId2"/>
    <p:sldId id="261" r:id="rId3"/>
    <p:sldId id="287" r:id="rId4"/>
    <p:sldId id="263" r:id="rId5"/>
    <p:sldId id="297" r:id="rId6"/>
    <p:sldId id="332" r:id="rId7"/>
    <p:sldId id="264" r:id="rId8"/>
    <p:sldId id="306" r:id="rId9"/>
    <p:sldId id="331" r:id="rId10"/>
    <p:sldId id="258" r:id="rId11"/>
    <p:sldId id="324" r:id="rId12"/>
    <p:sldId id="291" r:id="rId13"/>
    <p:sldId id="259" r:id="rId14"/>
    <p:sldId id="257" r:id="rId15"/>
    <p:sldId id="292" r:id="rId16"/>
    <p:sldId id="307" r:id="rId17"/>
    <p:sldId id="316" r:id="rId18"/>
    <p:sldId id="268" r:id="rId19"/>
    <p:sldId id="298" r:id="rId20"/>
    <p:sldId id="304" r:id="rId21"/>
    <p:sldId id="327" r:id="rId22"/>
    <p:sldId id="303" r:id="rId23"/>
    <p:sldId id="266" r:id="rId24"/>
    <p:sldId id="267" r:id="rId25"/>
    <p:sldId id="319" r:id="rId26"/>
    <p:sldId id="315" r:id="rId27"/>
    <p:sldId id="330" r:id="rId28"/>
    <p:sldId id="313" r:id="rId29"/>
    <p:sldId id="314" r:id="rId30"/>
    <p:sldId id="282" r:id="rId31"/>
    <p:sldId id="325" r:id="rId32"/>
    <p:sldId id="323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8363-5E1E-B54F-8D0E-BAEDAA134648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A664A-2661-D045-8F85-4929EA17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50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5F75C-DE85-314C-A4E7-C40A7A2E5F7F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ED1F8-7079-2F4F-9C9E-9D00D3FD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5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decadal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ED1F8-7079-2F4F-9C9E-9D00D3FD6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2D5-FAB3-6244-B69D-EF9CCD32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8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E008-14D6-5D44-A082-F71EE8209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D9E3-703F-1F4A-863B-F30F6ED49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B316-25FD-884F-9A6B-156B88825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E0A-55B5-684C-A08B-7CEBA7C9C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D97-F1D7-0147-A939-5BAAF9075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3202-4AE3-B641-B39E-C39416B8C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8A85-EE0B-224C-8612-126E571C2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1DE7-E871-8E40-B647-C8B62B6C4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6354-5EB2-6642-8B90-118377165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1F87-BDA9-AC42-9F26-8AAA59317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231-C2C2-9448-B0E7-9F736575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66008D"/>
                </a:solidFill>
              </a:rPr>
              <a:t>STAR Upgrade </a:t>
            </a:r>
            <a:r>
              <a:rPr lang="en-US" sz="4000" dirty="0" smtClean="0">
                <a:solidFill>
                  <a:srgbClr val="66008D"/>
                </a:solidFill>
              </a:rPr>
              <a:t>Overview</a:t>
            </a:r>
            <a:br>
              <a:rPr lang="en-US" sz="4000" dirty="0" smtClean="0">
                <a:solidFill>
                  <a:srgbClr val="66008D"/>
                </a:solidFill>
              </a:rPr>
            </a:br>
            <a:r>
              <a:rPr lang="en-US" sz="4000" dirty="0" smtClean="0">
                <a:solidFill>
                  <a:srgbClr val="66008D"/>
                </a:solidFill>
              </a:rPr>
              <a:t>Flemming </a:t>
            </a:r>
            <a:r>
              <a:rPr lang="en-US" sz="4000" dirty="0" err="1" smtClean="0">
                <a:solidFill>
                  <a:srgbClr val="66008D"/>
                </a:solidFill>
              </a:rPr>
              <a:t>Videbæk</a:t>
            </a:r>
            <a:r>
              <a:rPr lang="en-US" sz="4000" dirty="0" smtClean="0">
                <a:solidFill>
                  <a:srgbClr val="66008D"/>
                </a:solidFill>
              </a:rPr>
              <a:t>, BNL</a:t>
            </a:r>
            <a:endParaRPr lang="en-US" sz="4000" dirty="0">
              <a:solidFill>
                <a:srgbClr val="66008D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77800" y="1943100"/>
            <a:ext cx="8801100" cy="4013200"/>
          </a:xfrm>
          <a:ln/>
        </p:spPr>
        <p:txBody>
          <a:bodyPr>
            <a:normAutofit/>
          </a:bodyPr>
          <a:lstStyle/>
          <a:p>
            <a:pPr marL="889000"/>
            <a:r>
              <a:rPr lang="en-US" dirty="0"/>
              <a:t>Unanswered/open questions at RHIC:      </a:t>
            </a:r>
          </a:p>
          <a:p>
            <a:pPr marL="1333500" lvl="1"/>
            <a:r>
              <a:rPr lang="en-US" dirty="0"/>
              <a:t>STAR plans and strategies on how to address them in the context of </a:t>
            </a:r>
            <a:r>
              <a:rPr lang="en-US" b="1" dirty="0"/>
              <a:t>upgrades</a:t>
            </a:r>
            <a:r>
              <a:rPr lang="en-US" dirty="0"/>
              <a:t> in the next decade </a:t>
            </a:r>
          </a:p>
          <a:p>
            <a:pPr marL="889000"/>
            <a:r>
              <a:rPr lang="en-US" dirty="0"/>
              <a:t>Extending Physics reach with new lepton probe:  </a:t>
            </a:r>
            <a:r>
              <a:rPr lang="en-US" b="1" dirty="0" err="1"/>
              <a:t>eSTAR</a:t>
            </a:r>
            <a:r>
              <a:rPr lang="en-US" dirty="0"/>
              <a:t> at </a:t>
            </a:r>
            <a:r>
              <a:rPr lang="en-US" dirty="0" err="1" smtClean="0"/>
              <a:t>eRHIC</a:t>
            </a:r>
            <a:endParaRPr lang="en-US" dirty="0" smtClean="0"/>
          </a:p>
          <a:p>
            <a:pPr marL="546100" indent="0">
              <a:buNone/>
            </a:pPr>
            <a:r>
              <a:rPr lang="en-US" sz="1800" dirty="0" smtClean="0"/>
              <a:t>Material from  </a:t>
            </a:r>
            <a:r>
              <a:rPr lang="en-US" sz="1800" dirty="0" err="1" smtClean="0"/>
              <a:t>JHLee</a:t>
            </a:r>
            <a:r>
              <a:rPr lang="en-US" sz="1800" dirty="0" smtClean="0"/>
              <a:t> talk at Riken, October 2011</a:t>
            </a:r>
          </a:p>
          <a:p>
            <a:pPr marL="546100" indent="0">
              <a:buNone/>
            </a:pPr>
            <a:r>
              <a:rPr lang="en-US" sz="1800" dirty="0" smtClean="0"/>
              <a:t>Thanks to Carl </a:t>
            </a:r>
            <a:r>
              <a:rPr lang="en-US" sz="1800" dirty="0" err="1" smtClean="0"/>
              <a:t>Gagliari</a:t>
            </a:r>
            <a:r>
              <a:rPr lang="en-US" sz="1800" dirty="0" smtClean="0"/>
              <a:t>, Jamie Dunlop, Ernst </a:t>
            </a:r>
            <a:r>
              <a:rPr lang="en-US" sz="1800" dirty="0" err="1" smtClean="0"/>
              <a:t>Sichtermann</a:t>
            </a:r>
            <a:r>
              <a:rPr lang="en-US" sz="1800" dirty="0" smtClean="0"/>
              <a:t>, </a:t>
            </a:r>
            <a:r>
              <a:rPr lang="en-US" sz="1800" dirty="0" err="1" smtClean="0"/>
              <a:t>Zhangbu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98B6-9EB4-3248-B48C-1FD376FA2A0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241300"/>
            <a:ext cx="7353300" cy="1117600"/>
          </a:xfrm>
          <a:ln/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rgbClr val="4D0069"/>
                </a:solidFill>
              </a:rPr>
              <a:t>STAR detector upgrade consideration           for eRHIC phase I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30200" y="1739900"/>
            <a:ext cx="8293100" cy="4635500"/>
          </a:xfrm>
          <a:ln/>
        </p:spPr>
        <p:txBody>
          <a:bodyPr>
            <a:normAutofit lnSpcReduction="10000"/>
          </a:bodyPr>
          <a:lstStyle/>
          <a:p>
            <a:pPr marL="368300" indent="-50800">
              <a:spcBef>
                <a:spcPct val="0"/>
              </a:spcBef>
            </a:pPr>
            <a:r>
              <a:rPr lang="en-US" sz="1500" dirty="0"/>
              <a:t> </a:t>
            </a:r>
            <a:r>
              <a:rPr lang="en-US" sz="1500" dirty="0">
                <a:solidFill>
                  <a:srgbClr val="9B2C01"/>
                </a:solidFill>
              </a:rPr>
              <a:t>General consideration:</a:t>
            </a:r>
          </a:p>
          <a:p>
            <a:pPr marL="812800" lvl="1" indent="-50800">
              <a:spcBef>
                <a:spcPts val="1063"/>
              </a:spcBef>
            </a:pPr>
            <a:r>
              <a:rPr lang="en-US" sz="1500" dirty="0">
                <a:solidFill>
                  <a:srgbClr val="9B2C01"/>
                </a:solidFill>
              </a:rPr>
              <a:t> low multiplicity: &lt;</a:t>
            </a:r>
            <a:r>
              <a:rPr lang="en-US" sz="1500" dirty="0" err="1">
                <a:solidFill>
                  <a:srgbClr val="9B2C01"/>
                </a:solidFill>
              </a:rPr>
              <a:t>N</a:t>
            </a:r>
            <a:r>
              <a:rPr lang="en-US" sz="1500" baseline="-6000" dirty="0" err="1">
                <a:solidFill>
                  <a:srgbClr val="9B2C01"/>
                </a:solidFill>
              </a:rPr>
              <a:t>ch</a:t>
            </a:r>
            <a:r>
              <a:rPr lang="en-US" sz="1500" dirty="0">
                <a:solidFill>
                  <a:srgbClr val="9B2C01"/>
                </a:solidFill>
                <a:cs typeface="Lucida Grande" charset="0"/>
              </a:rPr>
              <a:t>&gt; ~ 4-6 for √s = 40-65 </a:t>
            </a:r>
            <a:r>
              <a:rPr lang="en-US" sz="1500" dirty="0" err="1">
                <a:solidFill>
                  <a:srgbClr val="9B2C01"/>
                </a:solidFill>
                <a:cs typeface="Lucida Grande" charset="0"/>
              </a:rPr>
              <a:t>GeV</a:t>
            </a:r>
            <a:r>
              <a:rPr lang="en-US" sz="1500" dirty="0">
                <a:solidFill>
                  <a:srgbClr val="9B2C01"/>
                </a:solidFill>
                <a:cs typeface="Lucida Grande" charset="0"/>
              </a:rPr>
              <a:t> (from </a:t>
            </a:r>
            <a:r>
              <a:rPr lang="en-US" sz="1500" dirty="0" err="1">
                <a:solidFill>
                  <a:srgbClr val="9B2C01"/>
                </a:solidFill>
                <a:cs typeface="Lucida Grande" charset="0"/>
              </a:rPr>
              <a:t>ep</a:t>
            </a:r>
            <a:r>
              <a:rPr lang="en-US" sz="1500" dirty="0">
                <a:solidFill>
                  <a:srgbClr val="9B2C01"/>
                </a:solidFill>
                <a:cs typeface="Lucida Grande" charset="0"/>
              </a:rPr>
              <a:t> Hera measurements)         &lt;</a:t>
            </a:r>
            <a:r>
              <a:rPr lang="en-US" sz="1500" dirty="0" err="1">
                <a:solidFill>
                  <a:srgbClr val="9B2C01"/>
                </a:solidFill>
                <a:cs typeface="Lucida Grande" charset="0"/>
              </a:rPr>
              <a:t>N</a:t>
            </a:r>
            <a:r>
              <a:rPr lang="en-US" sz="1500" baseline="-6000" dirty="0" err="1">
                <a:solidFill>
                  <a:srgbClr val="9B2C01"/>
                </a:solidFill>
              </a:rPr>
              <a:t>ch</a:t>
            </a:r>
            <a:r>
              <a:rPr lang="en-US" sz="1500" dirty="0">
                <a:solidFill>
                  <a:srgbClr val="9B2C01"/>
                </a:solidFill>
              </a:rPr>
              <a:t>(</a:t>
            </a:r>
            <a:r>
              <a:rPr lang="en-US" sz="1500" dirty="0" err="1">
                <a:solidFill>
                  <a:srgbClr val="9B2C01"/>
                </a:solidFill>
              </a:rPr>
              <a:t>ep</a:t>
            </a:r>
            <a:r>
              <a:rPr lang="en-US" sz="1500" dirty="0">
                <a:solidFill>
                  <a:srgbClr val="9B2C01"/>
                </a:solidFill>
              </a:rPr>
              <a:t>)&gt; ~ &lt;</a:t>
            </a:r>
            <a:r>
              <a:rPr lang="en-US" sz="1500" dirty="0" err="1">
                <a:solidFill>
                  <a:srgbClr val="9B2C01"/>
                </a:solidFill>
              </a:rPr>
              <a:t>N</a:t>
            </a:r>
            <a:r>
              <a:rPr lang="en-US" sz="1500" baseline="-6000" dirty="0" err="1">
                <a:solidFill>
                  <a:srgbClr val="9B2C01"/>
                </a:solidFill>
              </a:rPr>
              <a:t>ch</a:t>
            </a:r>
            <a:r>
              <a:rPr lang="en-US" sz="1500" dirty="0">
                <a:solidFill>
                  <a:srgbClr val="9B2C01"/>
                </a:solidFill>
              </a:rPr>
              <a:t>(</a:t>
            </a:r>
            <a:r>
              <a:rPr lang="en-US" sz="1500" dirty="0" err="1">
                <a:solidFill>
                  <a:srgbClr val="9B2C01"/>
                </a:solidFill>
              </a:rPr>
              <a:t>eA</a:t>
            </a:r>
            <a:r>
              <a:rPr lang="en-US" sz="1500" dirty="0">
                <a:solidFill>
                  <a:srgbClr val="9B2C01"/>
                </a:solidFill>
              </a:rPr>
              <a:t>)&gt;</a:t>
            </a:r>
          </a:p>
          <a:p>
            <a:pPr marL="812800" lvl="1" indent="-50800">
              <a:spcBef>
                <a:spcPts val="1063"/>
              </a:spcBef>
            </a:pPr>
            <a:r>
              <a:rPr lang="en-US" sz="1500" dirty="0">
                <a:solidFill>
                  <a:srgbClr val="9B2C01"/>
                </a:solidFill>
              </a:rPr>
              <a:t> Interaction rate: 300 - 600 kHz at 10</a:t>
            </a:r>
            <a:r>
              <a:rPr lang="en-US" sz="1500" baseline="32000" dirty="0">
                <a:solidFill>
                  <a:srgbClr val="9B2C01"/>
                </a:solidFill>
              </a:rPr>
              <a:t>34</a:t>
            </a:r>
            <a:r>
              <a:rPr lang="en-US" sz="1500" dirty="0">
                <a:solidFill>
                  <a:srgbClr val="9B2C01"/>
                </a:solidFill>
              </a:rPr>
              <a:t> cm</a:t>
            </a:r>
            <a:r>
              <a:rPr lang="en-US" sz="1500" baseline="32000" dirty="0">
                <a:solidFill>
                  <a:srgbClr val="9B2C01"/>
                </a:solidFill>
              </a:rPr>
              <a:t>-2</a:t>
            </a:r>
            <a:r>
              <a:rPr lang="en-US" sz="1500" dirty="0">
                <a:solidFill>
                  <a:srgbClr val="9B2C01"/>
                </a:solidFill>
              </a:rPr>
              <a:t> s</a:t>
            </a:r>
            <a:r>
              <a:rPr lang="en-US" sz="1500" baseline="32000" dirty="0">
                <a:solidFill>
                  <a:srgbClr val="9B2C01"/>
                </a:solidFill>
              </a:rPr>
              <a:t>-1</a:t>
            </a:r>
            <a:endParaRPr lang="en-US" sz="1500" dirty="0">
              <a:solidFill>
                <a:srgbClr val="9B2C01"/>
              </a:solidFill>
            </a:endParaRPr>
          </a:p>
          <a:p>
            <a:pPr marL="368300" indent="-50800">
              <a:spcBef>
                <a:spcPts val="1063"/>
              </a:spcBef>
            </a:pPr>
            <a:r>
              <a:rPr lang="en-US" sz="1500" dirty="0"/>
              <a:t> </a:t>
            </a:r>
            <a:r>
              <a:rPr lang="en-US" sz="1500" dirty="0">
                <a:solidFill>
                  <a:srgbClr val="002D99"/>
                </a:solidFill>
              </a:rPr>
              <a:t>Inclusive measurements</a:t>
            </a:r>
          </a:p>
          <a:p>
            <a:pPr marL="812800" lvl="1" indent="-50800">
              <a:spcBef>
                <a:spcPts val="1063"/>
              </a:spcBef>
            </a:pPr>
            <a:r>
              <a:rPr lang="en-US" sz="1500" dirty="0">
                <a:cs typeface="Lucida Grande" charset="0"/>
              </a:rPr>
              <a:t> Backward (-2.5 &lt; </a:t>
            </a:r>
            <a:r>
              <a:rPr lang="en-US" sz="1500" dirty="0" err="1">
                <a:cs typeface="Lucida Grande" charset="0"/>
              </a:rPr>
              <a:t>η</a:t>
            </a:r>
            <a:r>
              <a:rPr lang="en-US" sz="1500" dirty="0">
                <a:cs typeface="Lucida Grande" charset="0"/>
              </a:rPr>
              <a:t> &lt; -1) electron acceptance essential to span </a:t>
            </a:r>
            <a:r>
              <a:rPr lang="en-US" sz="1500" dirty="0"/>
              <a:t>DIS regime</a:t>
            </a:r>
          </a:p>
          <a:p>
            <a:pPr marL="368300" indent="-50800">
              <a:spcBef>
                <a:spcPts val="1063"/>
              </a:spcBef>
            </a:pPr>
            <a:r>
              <a:rPr lang="en-US" sz="1500" dirty="0">
                <a:solidFill>
                  <a:srgbClr val="0000FF"/>
                </a:solidFill>
              </a:rPr>
              <a:t> </a:t>
            </a:r>
            <a:r>
              <a:rPr lang="en-US" sz="1500" dirty="0">
                <a:solidFill>
                  <a:srgbClr val="002D99"/>
                </a:solidFill>
              </a:rPr>
              <a:t>Semi-inclusive physics</a:t>
            </a:r>
          </a:p>
          <a:p>
            <a:pPr marL="812800" lvl="1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/>
              <a:t>  Need to investigate how well PID coverage is matched to SIDIS kinematics</a:t>
            </a:r>
          </a:p>
          <a:p>
            <a:pPr marL="812800" lvl="1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>
                <a:solidFill>
                  <a:srgbClr val="0000FF"/>
                </a:solidFill>
              </a:rPr>
              <a:t>  </a:t>
            </a:r>
            <a:r>
              <a:rPr lang="en-US" sz="1500" dirty="0"/>
              <a:t>Both backward and </a:t>
            </a:r>
            <a:r>
              <a:rPr lang="en-US" sz="1500" dirty="0">
                <a:solidFill>
                  <a:srgbClr val="001F67"/>
                </a:solidFill>
              </a:rPr>
              <a:t>forward</a:t>
            </a:r>
            <a:r>
              <a:rPr lang="en-US" sz="1500" dirty="0"/>
              <a:t> hadron coverage valuable for SIDIS </a:t>
            </a:r>
          </a:p>
          <a:p>
            <a:pPr marL="368300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>
                <a:solidFill>
                  <a:srgbClr val="0000FF"/>
                </a:solidFill>
              </a:rPr>
              <a:t> </a:t>
            </a:r>
            <a:r>
              <a:rPr lang="en-US" sz="1500" dirty="0">
                <a:solidFill>
                  <a:srgbClr val="002D99"/>
                </a:solidFill>
              </a:rPr>
              <a:t>Exclusive physics program</a:t>
            </a:r>
          </a:p>
          <a:p>
            <a:pPr marL="812800" lvl="1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/>
              <a:t> Need forward (~beam rapidity) proton and expanded photon detection (DVCS) </a:t>
            </a:r>
          </a:p>
          <a:p>
            <a:pPr marL="1244600" lvl="2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/>
              <a:t> Roman Pots (also for spectator proton tagging in e+</a:t>
            </a:r>
            <a:r>
              <a:rPr lang="en-US" sz="1500" baseline="32000" dirty="0"/>
              <a:t>3</a:t>
            </a:r>
            <a:r>
              <a:rPr lang="en-US" sz="1500" dirty="0"/>
              <a:t>He)</a:t>
            </a:r>
          </a:p>
          <a:p>
            <a:pPr marL="812800" lvl="1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>
                <a:cs typeface="Lucida Grande" charset="0"/>
              </a:rPr>
              <a:t> EM </a:t>
            </a:r>
            <a:r>
              <a:rPr lang="en-US" sz="1500" dirty="0" err="1">
                <a:cs typeface="Lucida Grande" charset="0"/>
              </a:rPr>
              <a:t>calorimetry</a:t>
            </a:r>
            <a:r>
              <a:rPr lang="en-US" sz="1500" dirty="0">
                <a:cs typeface="Lucida Grande" charset="0"/>
              </a:rPr>
              <a:t> for -4 &lt; </a:t>
            </a:r>
            <a:r>
              <a:rPr lang="en-US" sz="1500" dirty="0" err="1">
                <a:cs typeface="Lucida Grande" charset="0"/>
              </a:rPr>
              <a:t>η</a:t>
            </a:r>
            <a:r>
              <a:rPr lang="en-US" sz="1500" dirty="0">
                <a:cs typeface="Lucida Grande" charset="0"/>
              </a:rPr>
              <a:t> &lt; -1</a:t>
            </a:r>
            <a:endParaRPr lang="en-US" sz="1500" dirty="0"/>
          </a:p>
          <a:p>
            <a:pPr marL="812800" lvl="1" indent="-50800">
              <a:spcBef>
                <a:spcPts val="1063"/>
              </a:spcBef>
              <a:buClr>
                <a:srgbClr val="000000"/>
              </a:buClr>
            </a:pPr>
            <a:r>
              <a:rPr lang="en-US" sz="1500" dirty="0"/>
              <a:t> Rapidity gap acceptance for diffractive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6699-579C-4846-B73E-88F7BDAA376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03238"/>
            <a:ext cx="6973888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622300"/>
          </a:xfrm>
          <a:ln/>
        </p:spPr>
        <p:txBody>
          <a:bodyPr lIns="38100" tIns="38100" rIns="38100" bIns="38100"/>
          <a:lstStyle/>
          <a:p>
            <a:r>
              <a:rPr lang="en-US" sz="2400" dirty="0">
                <a:solidFill>
                  <a:srgbClr val="4D0069"/>
                </a:solidFill>
              </a:rPr>
              <a:t>Targeting </a:t>
            </a:r>
            <a:r>
              <a:rPr lang="en-US" sz="2400" dirty="0" err="1">
                <a:solidFill>
                  <a:srgbClr val="4D0069"/>
                </a:solidFill>
              </a:rPr>
              <a:t>eSTAR</a:t>
            </a:r>
            <a:r>
              <a:rPr lang="en-US" sz="2400" dirty="0">
                <a:solidFill>
                  <a:srgbClr val="4D0069"/>
                </a:solidFill>
              </a:rPr>
              <a:t>: Backward (electron direction) Upgrade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0E6C-1427-9B4E-8D71-7B9885215CD2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3044825" y="3008313"/>
            <a:ext cx="271463" cy="1063625"/>
          </a:xfrm>
          <a:prstGeom prst="rect">
            <a:avLst/>
          </a:prstGeom>
          <a:solidFill>
            <a:srgbClr val="008000">
              <a:alpha val="79607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356100" y="2794000"/>
            <a:ext cx="76200" cy="438150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4356100" y="3794125"/>
            <a:ext cx="76200" cy="438150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844800" y="2189163"/>
            <a:ext cx="9001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4D006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ToF/ECal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4448175" y="2868613"/>
            <a:ext cx="7810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4491038" y="3903663"/>
            <a:ext cx="779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473575" y="3294063"/>
            <a:ext cx="993775" cy="43815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4679950" y="3386138"/>
            <a:ext cx="4683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GCT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2874963" y="4117975"/>
            <a:ext cx="481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4D006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ECal</a:t>
            </a:r>
          </a:p>
        </p:txBody>
      </p:sp>
      <p:sp>
        <p:nvSpPr>
          <p:cNvPr id="32779" name="AutoShape 11"/>
          <p:cNvSpPr>
            <a:spLocks/>
          </p:cNvSpPr>
          <p:nvPr/>
        </p:nvSpPr>
        <p:spPr bwMode="auto">
          <a:xfrm>
            <a:off x="3946525" y="1973263"/>
            <a:ext cx="169863" cy="1106487"/>
          </a:xfrm>
          <a:prstGeom prst="rtTriangle">
            <a:avLst/>
          </a:prstGeom>
          <a:solidFill>
            <a:srgbClr val="008000">
              <a:alpha val="74901"/>
            </a:srgbClr>
          </a:solidFill>
          <a:ln w="25400" cap="flat">
            <a:solidFill>
              <a:schemeClr val="tx1">
                <a:alpha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0" name="AutoShape 12"/>
          <p:cNvSpPr>
            <a:spLocks/>
          </p:cNvSpPr>
          <p:nvPr/>
        </p:nvSpPr>
        <p:spPr bwMode="auto">
          <a:xfrm rot="10800000" flipH="1">
            <a:off x="3954463" y="3929063"/>
            <a:ext cx="169862" cy="1106487"/>
          </a:xfrm>
          <a:prstGeom prst="rtTriangle">
            <a:avLst/>
          </a:prstGeom>
          <a:solidFill>
            <a:srgbClr val="008000">
              <a:alpha val="79607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1" name="AutoShape 13"/>
          <p:cNvSpPr>
            <a:spLocks/>
          </p:cNvSpPr>
          <p:nvPr/>
        </p:nvSpPr>
        <p:spPr bwMode="auto">
          <a:xfrm rot="10800000">
            <a:off x="3946525" y="1981200"/>
            <a:ext cx="169863" cy="1108075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 flipH="1">
            <a:off x="3963988" y="3929063"/>
            <a:ext cx="169862" cy="1106487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229225" y="3517900"/>
            <a:ext cx="44608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rot="10800000" flipH="1">
            <a:off x="4613275" y="3286125"/>
            <a:ext cx="1588" cy="444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146050" y="979488"/>
            <a:ext cx="327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 dirty="0">
                <a:solidFill>
                  <a:srgbClr val="290082"/>
                </a:solidFill>
                <a:ea typeface="ＭＳ Ｐゴシック" charset="0"/>
                <a:cs typeface="Lucida Grande" charset="0"/>
              </a:rPr>
              <a:t>Main upgrade:  Additional electron ID and reconstruction in -2.5&lt;</a:t>
            </a:r>
            <a:r>
              <a:rPr lang="en-US" sz="1700" dirty="0" err="1">
                <a:solidFill>
                  <a:srgbClr val="290082"/>
                </a:solidFill>
                <a:ea typeface="ＭＳ Ｐゴシック" charset="0"/>
                <a:cs typeface="Lucida Grande" charset="0"/>
              </a:rPr>
              <a:t>η</a:t>
            </a:r>
            <a:r>
              <a:rPr lang="en-US" sz="1700" dirty="0">
                <a:solidFill>
                  <a:srgbClr val="290082"/>
                </a:solidFill>
                <a:ea typeface="ＭＳ Ｐゴシック" charset="0"/>
                <a:cs typeface="Lucida Grande" charset="0"/>
              </a:rPr>
              <a:t>&lt;-1</a:t>
            </a:r>
          </a:p>
          <a:p>
            <a:pPr algn="l"/>
            <a:endParaRPr lang="en-US" sz="17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</a:pPr>
            <a:r>
              <a:rPr lang="en-US" sz="17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ToF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</a:t>
            </a:r>
            <a:r>
              <a:rPr lang="en-US" sz="1800" i="1" dirty="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π , K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identification,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  t</a:t>
            </a:r>
            <a:r>
              <a:rPr lang="en-US" sz="1800" baseline="-6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0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electron 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ECal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5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GeV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10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GeV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...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     electron beams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GCT: a compact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tracker with enhanced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electron capability;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</a:t>
            </a:r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seeks to combine high-threshold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(gas) Cherenkov with TPC(-like)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 tracking </a:t>
            </a:r>
            <a:r>
              <a:rPr lang="en-US" sz="1300" dirty="0">
                <a:solidFill>
                  <a:srgbClr val="2B4714"/>
                </a:solidFill>
                <a:ea typeface="ＭＳ Ｐゴシック" charset="0"/>
                <a:cs typeface="Gill Sans" charset="0"/>
              </a:rPr>
              <a:t>(EIC generic detector R&amp;D</a:t>
            </a:r>
            <a:r>
              <a:rPr lang="en-US" sz="1300" dirty="0">
                <a:solidFill>
                  <a:srgbClr val="558E28"/>
                </a:solidFill>
                <a:ea typeface="ＭＳ Ｐゴシック" charset="0"/>
                <a:cs typeface="Gill Sans" charset="0"/>
              </a:rPr>
              <a:t>)</a:t>
            </a:r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</a:t>
            </a:r>
          </a:p>
          <a:p>
            <a:pPr algn="l"/>
            <a:r>
              <a:rPr lang="en-US" sz="1800" dirty="0" smtClean="0">
                <a:solidFill>
                  <a:srgbClr val="A8184B"/>
                </a:solidFill>
                <a:ea typeface="ＭＳ Ｐゴシック" charset="0"/>
                <a:cs typeface="Gill Sans" charset="0"/>
              </a:rPr>
              <a:t>Conceptual Design </a:t>
            </a:r>
            <a:r>
              <a:rPr lang="en-US" sz="1800" dirty="0">
                <a:solidFill>
                  <a:srgbClr val="A8184B"/>
                </a:solidFill>
                <a:ea typeface="ＭＳ Ｐゴシック" charset="0"/>
                <a:cs typeface="Gill Sans" charset="0"/>
              </a:rPr>
              <a:t>and Simulations </a:t>
            </a:r>
            <a:r>
              <a:rPr lang="en-US" sz="1800" dirty="0" smtClean="0">
                <a:solidFill>
                  <a:srgbClr val="A8184B"/>
                </a:solidFill>
                <a:ea typeface="ＭＳ Ｐゴシック" charset="0"/>
                <a:cs typeface="Gill Sans" charset="0"/>
              </a:rPr>
              <a:t>started active working group</a:t>
            </a:r>
            <a:endParaRPr lang="en-US" sz="1800" dirty="0">
              <a:solidFill>
                <a:srgbClr val="A8184B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1800" dirty="0" err="1">
                <a:solidFill>
                  <a:srgbClr val="D90B00"/>
                </a:solidFill>
                <a:ea typeface="ＭＳ Ｐゴシック" charset="0"/>
                <a:cs typeface="Gill Sans" charset="0"/>
              </a:rPr>
              <a:t>eSTAR</a:t>
            </a:r>
            <a:r>
              <a:rPr lang="en-US" sz="1800" dirty="0">
                <a:solidFill>
                  <a:srgbClr val="D90B00"/>
                </a:solidFill>
                <a:ea typeface="ＭＳ Ｐゴシック" charset="0"/>
                <a:cs typeface="Gill Sans" charset="0"/>
              </a:rPr>
              <a:t> Task Force</a:t>
            </a:r>
            <a:r>
              <a:rPr lang="en-US" sz="1800" dirty="0">
                <a:solidFill>
                  <a:srgbClr val="A8184B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800" dirty="0" smtClean="0">
                <a:solidFill>
                  <a:srgbClr val="A8184B"/>
                </a:solidFill>
                <a:ea typeface="ＭＳ Ｐゴシック" charset="0"/>
                <a:cs typeface="Gill Sans" charset="0"/>
              </a:rPr>
              <a:t>formed</a:t>
            </a:r>
            <a:endParaRPr lang="en-US" sz="1800" dirty="0">
              <a:solidFill>
                <a:srgbClr val="A8184B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01600"/>
            <a:ext cx="7353300" cy="1282700"/>
          </a:xfrm>
          <a:ln/>
        </p:spPr>
        <p:txBody>
          <a:bodyPr/>
          <a:lstStyle/>
          <a:p>
            <a:r>
              <a:rPr lang="en-US">
                <a:solidFill>
                  <a:srgbClr val="200063"/>
                </a:solidFill>
              </a:rPr>
              <a:t>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08000" y="1384300"/>
            <a:ext cx="7899400" cy="5295900"/>
          </a:xfrm>
          <a:ln/>
        </p:spPr>
        <p:txBody>
          <a:bodyPr/>
          <a:lstStyle/>
          <a:p>
            <a:pPr marL="889000">
              <a:spcBef>
                <a:spcPct val="0"/>
              </a:spcBef>
              <a:buFont typeface="Zapf Dingbats" charset="0"/>
              <a:buChar char="★"/>
            </a:pPr>
            <a:r>
              <a:rPr lang="en-US" sz="2200" dirty="0">
                <a:solidFill>
                  <a:srgbClr val="003DCC"/>
                </a:solidFill>
              </a:rPr>
              <a:t>STAR upgrade to continue addressing the key open questions in hot/cold nuclear matter at extreme conditions and spin structures of nucleon </a:t>
            </a:r>
          </a:p>
          <a:p>
            <a:pPr marL="1333500" lvl="1">
              <a:spcBef>
                <a:spcPts val="1388"/>
              </a:spcBef>
            </a:pPr>
            <a:r>
              <a:rPr lang="en-US" sz="2200" dirty="0"/>
              <a:t>mid-decade - precision, extending to heavy flavor: </a:t>
            </a:r>
            <a:r>
              <a:rPr lang="en-US" sz="2200" dirty="0" smtClean="0"/>
              <a:t>FGT+ HFT </a:t>
            </a:r>
            <a:r>
              <a:rPr lang="en-US" sz="2200" dirty="0"/>
              <a:t>+ MTD </a:t>
            </a:r>
            <a:r>
              <a:rPr lang="en-US" sz="2200" dirty="0"/>
              <a:t> </a:t>
            </a:r>
            <a:r>
              <a:rPr lang="en-US" sz="2200" dirty="0" smtClean="0"/>
              <a:t>all underway</a:t>
            </a:r>
            <a:endParaRPr lang="en-US" sz="2200" dirty="0"/>
          </a:p>
          <a:p>
            <a:pPr marL="1778000" lvl="2">
              <a:spcBef>
                <a:spcPts val="1388"/>
              </a:spcBef>
              <a:buFont typeface="Gill Sans" charset="0"/>
              <a:buChar char="-"/>
            </a:pPr>
            <a:r>
              <a:rPr lang="en-US" sz="2200" dirty="0"/>
              <a:t>A+A, A+B, </a:t>
            </a:r>
            <a:r>
              <a:rPr lang="en-US" sz="2200" dirty="0" err="1"/>
              <a:t>p+</a:t>
            </a:r>
            <a:r>
              <a:rPr lang="en-US" sz="2200" dirty="0" err="1" smtClean="0"/>
              <a:t>p</a:t>
            </a:r>
            <a:endParaRPr lang="en-US" sz="2200" dirty="0" smtClean="0"/>
          </a:p>
          <a:p>
            <a:pPr marL="1377950" lvl="1">
              <a:spcBef>
                <a:spcPts val="1388"/>
              </a:spcBef>
              <a:buFont typeface="Gill Sans" charset="0"/>
              <a:buChar char="-"/>
            </a:pPr>
            <a:r>
              <a:rPr lang="en-US" sz="2600" dirty="0" smtClean="0"/>
              <a:t>later </a:t>
            </a:r>
            <a:r>
              <a:rPr lang="en-US" sz="2600" dirty="0"/>
              <a:t>in the decade - exploring forward regime</a:t>
            </a:r>
          </a:p>
          <a:p>
            <a:pPr marL="1778000" lvl="2">
              <a:spcBef>
                <a:spcPts val="1388"/>
              </a:spcBef>
              <a:buFont typeface="Gill Sans" charset="0"/>
              <a:buChar char="-"/>
            </a:pPr>
            <a:r>
              <a:rPr lang="en-US" sz="2200" dirty="0"/>
              <a:t>polarized </a:t>
            </a:r>
            <a:r>
              <a:rPr lang="en-US" sz="2200" dirty="0" err="1"/>
              <a:t>p+A</a:t>
            </a:r>
            <a:r>
              <a:rPr lang="en-US" sz="2200" dirty="0"/>
              <a:t>, </a:t>
            </a:r>
            <a:r>
              <a:rPr lang="en-US" sz="2200" dirty="0" err="1"/>
              <a:t>p+p</a:t>
            </a:r>
            <a:r>
              <a:rPr lang="en-US" sz="2200" dirty="0"/>
              <a:t>, p+</a:t>
            </a:r>
            <a:r>
              <a:rPr lang="en-US" sz="2200" baseline="32000" dirty="0"/>
              <a:t>3</a:t>
            </a:r>
            <a:r>
              <a:rPr lang="en-US" sz="2200" dirty="0"/>
              <a:t>He</a:t>
            </a:r>
          </a:p>
          <a:p>
            <a:pPr marL="1333500" lvl="1">
              <a:spcBef>
                <a:spcPts val="1388"/>
              </a:spcBef>
            </a:pPr>
            <a:r>
              <a:rPr lang="en-US" sz="2200" dirty="0"/>
              <a:t>end of decade - beginning of STAR with </a:t>
            </a:r>
            <a:r>
              <a:rPr lang="en-US" sz="2200" dirty="0" err="1"/>
              <a:t>eRHIC</a:t>
            </a:r>
            <a:r>
              <a:rPr lang="en-US" sz="2200" dirty="0"/>
              <a:t>: </a:t>
            </a:r>
            <a:r>
              <a:rPr lang="en-US" sz="2200" dirty="0" err="1"/>
              <a:t>eSTAR</a:t>
            </a:r>
            <a:endParaRPr lang="en-US" sz="2200" dirty="0"/>
          </a:p>
          <a:p>
            <a:pPr marL="889000">
              <a:spcBef>
                <a:spcPts val="1388"/>
              </a:spcBef>
            </a:pPr>
            <a:r>
              <a:rPr lang="en-US" sz="2200" smtClean="0">
                <a:solidFill>
                  <a:srgbClr val="290082"/>
                </a:solidFill>
              </a:rPr>
              <a:t>For STAR </a:t>
            </a:r>
            <a:r>
              <a:rPr lang="en-US" sz="2200" dirty="0" smtClean="0">
                <a:solidFill>
                  <a:srgbClr val="290082"/>
                </a:solidFill>
              </a:rPr>
              <a:t>to maintain capability to deliver </a:t>
            </a:r>
            <a:r>
              <a:rPr lang="en-US" sz="2200" dirty="0">
                <a:solidFill>
                  <a:srgbClr val="290082"/>
                </a:solidFill>
              </a:rPr>
              <a:t>compelling physics in the coming decade and </a:t>
            </a:r>
            <a:r>
              <a:rPr lang="en-US" sz="2200" dirty="0" smtClean="0">
                <a:solidFill>
                  <a:srgbClr val="290082"/>
                </a:solidFill>
              </a:rPr>
              <a:t>beyond, upgrades and strong user involvement is needed.</a:t>
            </a:r>
            <a:endParaRPr lang="en-US" sz="2200" dirty="0">
              <a:solidFill>
                <a:srgbClr val="2900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98D9-CCC6-F04D-B99F-71DC5211913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2362200"/>
            <a:ext cx="7353300" cy="1714500"/>
          </a:xfrm>
          <a:ln/>
        </p:spPr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585E-5BB8-464B-B657-A371A8E3D7F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647700"/>
          </a:xfrm>
          <a:ln/>
        </p:spPr>
        <p:txBody>
          <a:bodyPr lIns="38100" tIns="38100" rIns="38100" bIns="38100">
            <a:normAutofit fontScale="90000"/>
          </a:bodyPr>
          <a:lstStyle/>
          <a:p>
            <a:r>
              <a:rPr lang="en-US" sz="3900">
                <a:solidFill>
                  <a:srgbClr val="4D0069"/>
                </a:solidFill>
              </a:rPr>
              <a:t>Heavy Flavor Tracker (HFT)</a:t>
            </a:r>
          </a:p>
        </p:txBody>
      </p:sp>
      <p:sp>
        <p:nvSpPr>
          <p:cNvPr id="14375" name="Rectangle 39"/>
          <p:cNvSpPr>
            <a:spLocks noGrp="1" noChangeArrowheads="1"/>
          </p:cNvSpPr>
          <p:nvPr>
            <p:ph idx="1"/>
          </p:nvPr>
        </p:nvSpPr>
        <p:spPr>
          <a:xfrm>
            <a:off x="5781675" y="1890713"/>
            <a:ext cx="3248025" cy="5983287"/>
          </a:xfrm>
          <a:ln/>
        </p:spPr>
        <p:txBody>
          <a:bodyPr lIns="38100" tIns="38100" rIns="38100" bIns="38100" anchor="t"/>
          <a:lstStyle/>
          <a:p>
            <a:pPr marL="63500" indent="-635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000"/>
              <a:t> The HFT puts 4 layers of Silicon around the vertex</a:t>
            </a:r>
          </a:p>
          <a:p>
            <a:pPr marL="63500" indent="-6350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en-US" sz="2000"/>
              <a:t> Provides </a:t>
            </a:r>
            <a:r>
              <a:rPr lang="en-US" sz="2000">
                <a:solidFill>
                  <a:srgbClr val="0000FF"/>
                </a:solidFill>
                <a:cs typeface="Lucida Grande" charset="0"/>
              </a:rPr>
              <a:t>~20 μm space point resolution</a:t>
            </a:r>
            <a:r>
              <a:rPr lang="en-US" sz="2000"/>
              <a:t> on tracks </a:t>
            </a:r>
          </a:p>
          <a:p>
            <a:pPr marL="63500" indent="-6350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en-US" sz="2000"/>
              <a:t> Uniquely thin pixels              (&lt; 0.6% X</a:t>
            </a:r>
            <a:r>
              <a:rPr lang="en-US" sz="2000" baseline="-21000"/>
              <a:t>0</a:t>
            </a:r>
            <a:r>
              <a:rPr lang="en-US" sz="2000"/>
              <a:t>/layer, targeting 0.32% X</a:t>
            </a:r>
            <a:r>
              <a:rPr lang="en-US" sz="2000" baseline="-21000"/>
              <a:t>0</a:t>
            </a:r>
            <a:r>
              <a:rPr lang="en-US" sz="2000"/>
              <a:t>)</a:t>
            </a:r>
          </a:p>
          <a:p>
            <a:pPr marL="63500" indent="-6350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en-US" sz="2000"/>
              <a:t> Topological reconstruction of open charm at low p</a:t>
            </a:r>
            <a:r>
              <a:rPr lang="en-US" sz="2000" baseline="-21000"/>
              <a:t>T</a:t>
            </a:r>
            <a:endParaRPr lang="en-US" sz="2000"/>
          </a:p>
          <a:p>
            <a:pPr marL="63500" indent="-6350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en-US" sz="2000"/>
              <a:t> DAQ1000-level rate capabilities </a:t>
            </a:r>
          </a:p>
          <a:p>
            <a:pPr marL="63500" indent="-63500">
              <a:spcBef>
                <a:spcPts val="400"/>
              </a:spcBef>
              <a:buClr>
                <a:srgbClr val="2D2DB9"/>
              </a:buClr>
              <a:buSzPct val="100000"/>
            </a:pPr>
            <a:r>
              <a:rPr lang="en-US" sz="2000"/>
              <a:t> </a:t>
            </a:r>
            <a:r>
              <a:rPr lang="en-US" sz="2000">
                <a:solidFill>
                  <a:srgbClr val="002D99"/>
                </a:solidFill>
              </a:rPr>
              <a:t>Will be ready for the 2014 run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412B-73A9-1C45-B91F-99723B0DAA3F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76200" y="1041400"/>
            <a:ext cx="7327900" cy="5410200"/>
            <a:chOff x="0" y="0"/>
            <a:chExt cx="4616" cy="3408"/>
          </a:xfrm>
        </p:grpSpPr>
        <p:sp>
          <p:nvSpPr>
            <p:cNvPr id="14338" name="Rectangle 2"/>
            <p:cNvSpPr>
              <a:spLocks/>
            </p:cNvSpPr>
            <p:nvPr/>
          </p:nvSpPr>
          <p:spPr bwMode="auto">
            <a:xfrm>
              <a:off x="0" y="0"/>
              <a:ext cx="4616" cy="3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360" name="Group 24"/>
            <p:cNvGrpSpPr>
              <a:grpSpLocks/>
            </p:cNvGrpSpPr>
            <p:nvPr/>
          </p:nvGrpSpPr>
          <p:grpSpPr bwMode="auto">
            <a:xfrm>
              <a:off x="86" y="173"/>
              <a:ext cx="525" cy="3178"/>
              <a:chOff x="0" y="0"/>
              <a:chExt cx="524" cy="3178"/>
            </a:xfrm>
          </p:grpSpPr>
          <p:sp>
            <p:nvSpPr>
              <p:cNvPr id="14339" name="Rectangle 3"/>
              <p:cNvSpPr>
                <a:spLocks/>
              </p:cNvSpPr>
              <p:nvPr/>
            </p:nvSpPr>
            <p:spPr bwMode="auto">
              <a:xfrm>
                <a:off x="132" y="1002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10</a:t>
                </a:r>
                <a:r>
                  <a:rPr lang="en-US" sz="14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 </a:t>
                </a:r>
              </a:p>
            </p:txBody>
          </p:sp>
          <p:sp>
            <p:nvSpPr>
              <p:cNvPr id="14340" name="Rectangle 4"/>
              <p:cNvSpPr>
                <a:spLocks/>
              </p:cNvSpPr>
              <p:nvPr/>
            </p:nvSpPr>
            <p:spPr bwMode="auto">
              <a:xfrm>
                <a:off x="129" y="502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20</a:t>
                </a:r>
                <a:r>
                  <a:rPr lang="en-US" sz="14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 </a:t>
                </a:r>
              </a:p>
            </p:txBody>
          </p:sp>
          <p:sp>
            <p:nvSpPr>
              <p:cNvPr id="14341" name="Rectangle 5"/>
              <p:cNvSpPr>
                <a:spLocks/>
              </p:cNvSpPr>
              <p:nvPr/>
            </p:nvSpPr>
            <p:spPr bwMode="auto">
              <a:xfrm>
                <a:off x="125" y="0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30 </a:t>
                </a:r>
              </a:p>
            </p:txBody>
          </p:sp>
          <p:sp>
            <p:nvSpPr>
              <p:cNvPr id="14342" name="Rectangle 6"/>
              <p:cNvSpPr>
                <a:spLocks/>
              </p:cNvSpPr>
              <p:nvPr/>
            </p:nvSpPr>
            <p:spPr bwMode="auto">
              <a:xfrm>
                <a:off x="88" y="3002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-30 </a:t>
                </a:r>
              </a:p>
            </p:txBody>
          </p:sp>
          <p:sp>
            <p:nvSpPr>
              <p:cNvPr id="14343" name="Rectangle 7"/>
              <p:cNvSpPr>
                <a:spLocks/>
              </p:cNvSpPr>
              <p:nvPr/>
            </p:nvSpPr>
            <p:spPr bwMode="auto">
              <a:xfrm>
                <a:off x="93" y="1992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-10 </a:t>
                </a:r>
              </a:p>
            </p:txBody>
          </p:sp>
          <p:sp>
            <p:nvSpPr>
              <p:cNvPr id="14344" name="Rectangle 8"/>
              <p:cNvSpPr>
                <a:spLocks/>
              </p:cNvSpPr>
              <p:nvPr/>
            </p:nvSpPr>
            <p:spPr bwMode="auto">
              <a:xfrm>
                <a:off x="92" y="2502"/>
                <a:ext cx="3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838"/>
                  </a:spcBef>
                </a:pPr>
                <a:r>
                  <a:rPr lang="en-US" sz="1400">
                    <a:solidFill>
                      <a:srgbClr val="0000B9"/>
                    </a:solidFill>
                    <a:ea typeface="ＭＳ Ｐゴシック" charset="0"/>
                    <a:cs typeface="Gill Sans" charset="0"/>
                  </a:rPr>
                  <a:t>-20 </a:t>
                </a:r>
              </a:p>
            </p:txBody>
          </p:sp>
          <p:grpSp>
            <p:nvGrpSpPr>
              <p:cNvPr id="14359" name="Group 23"/>
              <p:cNvGrpSpPr>
                <a:grpSpLocks/>
              </p:cNvGrpSpPr>
              <p:nvPr/>
            </p:nvGrpSpPr>
            <p:grpSpPr bwMode="auto">
              <a:xfrm>
                <a:off x="0" y="96"/>
                <a:ext cx="96" cy="3010"/>
                <a:chOff x="0" y="0"/>
                <a:chExt cx="96" cy="3010"/>
              </a:xfrm>
            </p:grpSpPr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auto">
                <a:xfrm>
                  <a:off x="47" y="0"/>
                  <a:ext cx="0" cy="301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auto">
                <a:xfrm>
                  <a:off x="0" y="1505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auto">
                <a:xfrm>
                  <a:off x="0" y="250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1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>
                  <a:off x="0" y="1758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auto">
                <a:xfrm>
                  <a:off x="0" y="2003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auto">
                <a:xfrm>
                  <a:off x="0" y="2753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auto">
                <a:xfrm>
                  <a:off x="0" y="1004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auto">
                <a:xfrm>
                  <a:off x="0" y="754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auto">
                <a:xfrm>
                  <a:off x="0" y="2249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auto">
                <a:xfrm>
                  <a:off x="0" y="503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auto">
                <a:xfrm>
                  <a:off x="0" y="2506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auto">
                <a:xfrm>
                  <a:off x="0" y="3010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B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962025" y="1225550"/>
            <a:ext cx="5375275" cy="4787900"/>
            <a:chOff x="0" y="0"/>
            <a:chExt cx="3386" cy="3016"/>
          </a:xfrm>
        </p:grpSpPr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>
              <a:off x="122" y="308"/>
              <a:ext cx="2842" cy="2708"/>
              <a:chOff x="0" y="0"/>
              <a:chExt cx="2842" cy="2707"/>
            </a:xfrm>
          </p:grpSpPr>
          <p:sp>
            <p:nvSpPr>
              <p:cNvPr id="14362" name="Rectangle 26"/>
              <p:cNvSpPr>
                <a:spLocks/>
              </p:cNvSpPr>
              <p:nvPr/>
            </p:nvSpPr>
            <p:spPr bwMode="auto">
              <a:xfrm>
                <a:off x="0" y="0"/>
                <a:ext cx="2842" cy="2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4363" name="Picture 2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63" t="13196" r="14919" b="5771"/>
              <a:stretch>
                <a:fillRect/>
              </a:stretch>
            </p:blipFill>
            <p:spPr bwMode="auto">
              <a:xfrm>
                <a:off x="0" y="0"/>
                <a:ext cx="2842" cy="2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rot="10800000" flipH="1">
              <a:off x="1647" y="414"/>
              <a:ext cx="1038" cy="1209"/>
            </a:xfrm>
            <a:prstGeom prst="line">
              <a:avLst/>
            </a:prstGeom>
            <a:noFill/>
            <a:ln w="12700" cap="flat">
              <a:solidFill>
                <a:srgbClr val="0000B9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6" name="Rectangle 30"/>
            <p:cNvSpPr>
              <a:spLocks/>
            </p:cNvSpPr>
            <p:nvPr/>
          </p:nvSpPr>
          <p:spPr bwMode="auto">
            <a:xfrm>
              <a:off x="2370" y="140"/>
              <a:ext cx="101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rgbClr val="0000B9"/>
                  </a:solidFill>
                  <a:ea typeface="ＭＳ Ｐゴシック" charset="0"/>
                  <a:cs typeface="Gill Sans" charset="0"/>
                </a:rPr>
                <a:t>Beampipe</a:t>
              </a:r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</a:t>
              </a:r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1716" y="228"/>
              <a:ext cx="90" cy="240"/>
            </a:xfrm>
            <a:prstGeom prst="line">
              <a:avLst/>
            </a:prstGeom>
            <a:noFill/>
            <a:ln w="12700" cap="flat">
              <a:solidFill>
                <a:srgbClr val="0000B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8" name="Rectangle 32"/>
            <p:cNvSpPr>
              <a:spLocks/>
            </p:cNvSpPr>
            <p:nvPr/>
          </p:nvSpPr>
          <p:spPr bwMode="auto">
            <a:xfrm>
              <a:off x="1834" y="0"/>
              <a:ext cx="5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>
                  <a:solidFill>
                    <a:srgbClr val="0000B9"/>
                  </a:solidFill>
                  <a:ea typeface="ＭＳ Ｐゴシック" charset="0"/>
                  <a:cs typeface="Gill Sans" charset="0"/>
                </a:rPr>
                <a:t>Si Strip Detector</a:t>
              </a:r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rot="10800000">
              <a:off x="785" y="332"/>
              <a:ext cx="384" cy="672"/>
            </a:xfrm>
            <a:prstGeom prst="line">
              <a:avLst/>
            </a:prstGeom>
            <a:noFill/>
            <a:ln w="12700" cap="flat">
              <a:solidFill>
                <a:srgbClr val="0000B9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0" name="Rectangle 34"/>
            <p:cNvSpPr>
              <a:spLocks/>
            </p:cNvSpPr>
            <p:nvPr/>
          </p:nvSpPr>
          <p:spPr bwMode="auto">
            <a:xfrm>
              <a:off x="578" y="4"/>
              <a:ext cx="63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>
                  <a:solidFill>
                    <a:srgbClr val="0000B9"/>
                  </a:solidFill>
                  <a:ea typeface="ＭＳ Ｐゴシック" charset="0"/>
                  <a:cs typeface="Gill Sans" charset="0"/>
                </a:rPr>
                <a:t>Intermediate Si Tracker</a:t>
              </a: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92" y="708"/>
              <a:ext cx="948" cy="836"/>
            </a:xfrm>
            <a:prstGeom prst="line">
              <a:avLst/>
            </a:prstGeom>
            <a:noFill/>
            <a:ln w="12700" cap="flat">
              <a:solidFill>
                <a:srgbClr val="0000B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288" y="708"/>
              <a:ext cx="1104" cy="866"/>
            </a:xfrm>
            <a:prstGeom prst="line">
              <a:avLst/>
            </a:prstGeom>
            <a:noFill/>
            <a:ln w="12700" cap="flat">
              <a:solidFill>
                <a:srgbClr val="0000B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3" name="Rectangle 37"/>
            <p:cNvSpPr>
              <a:spLocks/>
            </p:cNvSpPr>
            <p:nvPr/>
          </p:nvSpPr>
          <p:spPr bwMode="auto">
            <a:xfrm>
              <a:off x="0" y="390"/>
              <a:ext cx="5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rgbClr val="0000B9"/>
                  </a:solidFill>
                  <a:ea typeface="ＭＳ Ｐゴシック" charset="0"/>
                  <a:cs typeface="Gill Sans" charset="0"/>
                </a:rPr>
                <a:t>Pixel Detector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7353300" cy="1231900"/>
          </a:xfrm>
          <a:ln/>
        </p:spPr>
        <p:txBody>
          <a:bodyPr>
            <a:normAutofit fontScale="90000"/>
          </a:bodyPr>
          <a:lstStyle/>
          <a:p>
            <a:r>
              <a:rPr lang="en-US" sz="3800">
                <a:solidFill>
                  <a:srgbClr val="4D0069"/>
                </a:solidFill>
              </a:rPr>
              <a:t>STAR Upgrades and physics:</a:t>
            </a:r>
            <a:br>
              <a:rPr lang="en-US" sz="3800">
                <a:solidFill>
                  <a:srgbClr val="4D0069"/>
                </a:solidFill>
              </a:rPr>
            </a:br>
            <a:r>
              <a:rPr lang="en-US" sz="3800">
                <a:solidFill>
                  <a:srgbClr val="4D0069"/>
                </a:solidFill>
              </a:rPr>
              <a:t>sQGP, QCD phases</a:t>
            </a:r>
          </a:p>
        </p:txBody>
      </p:sp>
      <p:sp>
        <p:nvSpPr>
          <p:cNvPr id="1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AD40-B8C1-0440-8860-F4F33EDFE4CA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549275" y="1482725"/>
          <a:ext cx="8129588" cy="5295900"/>
        </p:xfrm>
        <a:graphic>
          <a:graphicData uri="http://schemas.openxmlformats.org/drawingml/2006/table">
            <a:tbl>
              <a:tblPr/>
              <a:tblGrid>
                <a:gridCol w="1936750"/>
                <a:gridCol w="2074863"/>
                <a:gridCol w="2151062"/>
                <a:gridCol w="1966913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year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near term (11-13)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mid-decade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(14-16)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long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(17-19)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Colliding system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p+p,  A+A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p+p,  A+A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p+p, p+A, A+A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Upgrade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FGT,FHC,DAQ10K,Trigger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HFT, MTD,Trigger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Forward Detectors,Trigger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Properties of sQGP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Υ, J/Ψ➛ee, m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,v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Υ, J/Ψ➛μμ,  Charm v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, R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, corr,  Λ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/D,   μ-atoms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p+A comparison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Mechanism of energy loss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Jets,γ-jets, NPE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Charm, Bottom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Jets in CNM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QCD critical point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Fluctuations, Correlations, Ratios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Focused study of critical point region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Novel symmetries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Azimuthal correlations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-μ,μ-μ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Exotic particles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Heavy antimatter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241300"/>
            <a:ext cx="7353300" cy="1143000"/>
          </a:xfrm>
          <a:ln/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rgbClr val="4D0069"/>
                </a:solidFill>
              </a:rPr>
              <a:t>STAR Upgrades and physics:</a:t>
            </a:r>
            <a:br>
              <a:rPr lang="en-US" sz="3500">
                <a:solidFill>
                  <a:srgbClr val="4D0069"/>
                </a:solidFill>
              </a:rPr>
            </a:br>
            <a:r>
              <a:rPr lang="en-US" sz="3500">
                <a:solidFill>
                  <a:srgbClr val="4D0069"/>
                </a:solidFill>
              </a:rPr>
              <a:t> Nucleon spin and Cold nuclear matter</a:t>
            </a:r>
          </a:p>
        </p:txBody>
      </p:sp>
      <p:sp>
        <p:nvSpPr>
          <p:cNvPr id="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98ED-9BCF-1A41-953B-12BC5FF20E0B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474663" y="1673225"/>
          <a:ext cx="8432800" cy="5092700"/>
        </p:xfrm>
        <a:graphic>
          <a:graphicData uri="http://schemas.openxmlformats.org/drawingml/2006/table">
            <a:tbl>
              <a:tblPr/>
              <a:tblGrid>
                <a:gridCol w="1954212"/>
                <a:gridCol w="2093913"/>
                <a:gridCol w="2247900"/>
                <a:gridCol w="21367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year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near term (11-13)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mid-decade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(14-16)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long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(17-19)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Colliding system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p+p,  p+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p+p, p+A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Upgrade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FGT,FHC,DAQ10K,Trigger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HFT,MTD,Trigger,     RP phase II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Forward Detectors,Trigger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Nucleon spin structure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 A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jet and di-jet A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, intra-jet correlation,   Λ D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/D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 A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with polarized 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in p+p, p+A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QCD beyond collinear factorization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Forward A</a:t>
                      </a:r>
                      <a:r>
                        <a:rPr kumimoji="0" lang="en-US" sz="17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Forward A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with 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</a:t>
                      </a:r>
                      <a:r>
                        <a:rPr kumimoji="0" lang="en-US" sz="1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(Flavor separation)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Drell-Yan,  Forward-Forward corr.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Exotic particles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exotic mesons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exotic mesons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Properties of initial states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Charm corr. Drell-Yan J/Ψ. F-Fcorr. ,Λ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7013" y="0"/>
            <a:ext cx="8915400" cy="1308100"/>
          </a:xfrm>
          <a:ln/>
        </p:spPr>
        <p:txBody>
          <a:bodyPr>
            <a:normAutofit fontScale="90000"/>
          </a:bodyPr>
          <a:lstStyle/>
          <a:p>
            <a:r>
              <a:rPr lang="en-US" sz="2700"/>
              <a:t>More Forward: Roman Pots (Phase II)</a:t>
            </a:r>
            <a:br>
              <a:rPr lang="en-US" sz="2700"/>
            </a:br>
            <a:r>
              <a:rPr lang="en-US" sz="2700">
                <a:solidFill>
                  <a:srgbClr val="200063"/>
                </a:solidFill>
              </a:rPr>
              <a:t>Spectator proton tagging in p+</a:t>
            </a:r>
            <a:r>
              <a:rPr lang="en-US" sz="2700" baseline="32000">
                <a:solidFill>
                  <a:srgbClr val="200063"/>
                </a:solidFill>
              </a:rPr>
              <a:t>3</a:t>
            </a:r>
            <a:r>
              <a:rPr lang="en-US" sz="2700">
                <a:solidFill>
                  <a:srgbClr val="200063"/>
                </a:solidFill>
              </a:rPr>
              <a:t>He</a:t>
            </a:r>
            <a:br>
              <a:rPr lang="en-US" sz="2700">
                <a:solidFill>
                  <a:srgbClr val="200063"/>
                </a:solidFill>
              </a:rPr>
            </a:br>
            <a:r>
              <a:rPr lang="en-US" sz="2700">
                <a:solidFill>
                  <a:srgbClr val="003DCC"/>
                </a:solidFill>
              </a:rPr>
              <a:t>Diffraction in p+p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3289300"/>
            <a:ext cx="7289800" cy="3111500"/>
          </a:xfrm>
          <a:ln/>
        </p:spPr>
        <p:txBody>
          <a:bodyPr/>
          <a:lstStyle/>
          <a:p>
            <a:pPr marL="889000">
              <a:spcBef>
                <a:spcPct val="0"/>
              </a:spcBef>
            </a:pPr>
            <a:endParaRPr lang="en-US" sz="1800"/>
          </a:p>
          <a:p>
            <a:pPr marL="889000">
              <a:spcBef>
                <a:spcPts val="1050"/>
              </a:spcBef>
            </a:pPr>
            <a:r>
              <a:rPr lang="en-US" sz="1800"/>
              <a:t>Spectator tagging crucial for identifying target nucleon in            p/e+</a:t>
            </a:r>
            <a:r>
              <a:rPr lang="en-US" sz="1800" baseline="32000"/>
              <a:t>3</a:t>
            </a:r>
            <a:r>
              <a:rPr lang="en-US" sz="1800"/>
              <a:t>He: polarized neutron target</a:t>
            </a:r>
          </a:p>
          <a:p>
            <a:pPr marL="889000">
              <a:spcBef>
                <a:spcPts val="1050"/>
              </a:spcBef>
            </a:pPr>
            <a:r>
              <a:rPr lang="en-US" sz="1800"/>
              <a:t>Deflected protons due to different rigidity can be detected in RPs</a:t>
            </a:r>
          </a:p>
          <a:p>
            <a:pPr marL="889000">
              <a:spcBef>
                <a:spcPts val="1050"/>
              </a:spcBef>
            </a:pPr>
            <a:r>
              <a:rPr lang="en-US" sz="1800"/>
              <a:t>A common detector system (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forward proton spectrometer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) can be utilized for measuring diffractive protons and spectator protons in </a:t>
            </a:r>
            <a:r>
              <a:rPr lang="en-US" sz="1800" baseline="32000"/>
              <a:t>3</a:t>
            </a:r>
            <a:r>
              <a:rPr lang="en-US" sz="1800"/>
              <a:t>He</a:t>
            </a:r>
          </a:p>
          <a:p>
            <a:pPr marL="889000">
              <a:spcBef>
                <a:spcPts val="1050"/>
              </a:spcBef>
            </a:pPr>
            <a:r>
              <a:rPr lang="en-US" sz="1800">
                <a:cs typeface="Zapf Dingbats" charset="0"/>
              </a:rPr>
              <a:t>Detectors/technique can be utilized to measure p+p➛p+M</a:t>
            </a:r>
            <a:r>
              <a:rPr lang="en-US" sz="1800" baseline="-6000"/>
              <a:t>X</a:t>
            </a:r>
            <a:r>
              <a:rPr lang="en-US" sz="1800"/>
              <a:t>+p, and other large rapidity gap events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4B38-7F9E-5442-AD20-084065D3FB93}" type="slidenum">
              <a:rPr lang="en-US"/>
              <a:pPr/>
              <a:t>17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306513"/>
            <a:ext cx="80391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660400"/>
          </a:xfrm>
          <a:ln/>
        </p:spPr>
        <p:txBody>
          <a:bodyPr/>
          <a:lstStyle/>
          <a:p>
            <a:r>
              <a:rPr lang="en-US" sz="2600">
                <a:solidFill>
                  <a:srgbClr val="340047"/>
                </a:solidFill>
              </a:rPr>
              <a:t>HFT Physics: Properties of sQGP with Open Charm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4356100"/>
            <a:ext cx="9144000" cy="2514600"/>
          </a:xfrm>
          <a:ln/>
        </p:spPr>
        <p:txBody>
          <a:bodyPr/>
          <a:lstStyle/>
          <a:p>
            <a:pPr marL="382588" indent="-342900">
              <a:buSzPct val="100000"/>
              <a:buFont typeface="Arial" charset="0"/>
              <a:buChar char="•"/>
            </a:pPr>
            <a:r>
              <a:rPr lang="en-US" sz="2000"/>
              <a:t>Does charm flow </a:t>
            </a:r>
            <a:r>
              <a:rPr lang="en-US" sz="2000">
                <a:solidFill>
                  <a:srgbClr val="FF2712"/>
                </a:solidFill>
                <a:latin typeface="Arial Bold" charset="0"/>
                <a:cs typeface="Arial Bold" charset="0"/>
                <a:sym typeface="Arial Bold" charset="0"/>
              </a:rPr>
              <a:t>hydrodynamically</a:t>
            </a:r>
            <a:r>
              <a:rPr lang="en-US" sz="2000"/>
              <a:t>?</a:t>
            </a:r>
            <a:endParaRPr lang="en-US"/>
          </a:p>
          <a:p>
            <a:pPr marL="782638" lvl="1" indent="-285750">
              <a:buSzPct val="100000"/>
              <a:buFont typeface="Arial" charset="0"/>
              <a:buChar char="•"/>
            </a:pPr>
            <a:r>
              <a:rPr lang="en-US" sz="2000"/>
              <a:t>Heavy Flavor Tracker: unique access to low-p</a:t>
            </a:r>
            <a:r>
              <a:rPr lang="en-US" sz="2000" baseline="-25000"/>
              <a:t>T</a:t>
            </a:r>
            <a:r>
              <a:rPr lang="en-US" sz="2000"/>
              <a:t> fully reconstructed charm</a:t>
            </a:r>
            <a:endParaRPr lang="en-US"/>
          </a:p>
          <a:p>
            <a:pPr marL="382588" indent="-342900">
              <a:buSzPct val="100000"/>
              <a:buFont typeface="Arial" charset="0"/>
              <a:buChar char="•"/>
            </a:pPr>
            <a:r>
              <a:rPr lang="en-US" sz="2000"/>
              <a:t>Are charmed hadrons produced via </a:t>
            </a:r>
            <a:r>
              <a:rPr lang="en-US" sz="200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coalescence</a:t>
            </a:r>
            <a:r>
              <a:rPr lang="en-US" sz="2000"/>
              <a:t>?</a:t>
            </a:r>
            <a:endParaRPr lang="en-US"/>
          </a:p>
          <a:p>
            <a:pPr marL="782638" lvl="1" indent="-285750">
              <a:buSzPct val="100000"/>
              <a:buFont typeface="Arial" charset="0"/>
              <a:buChar char="•"/>
            </a:pPr>
            <a:r>
              <a:rPr lang="en-US" sz="2000"/>
              <a:t>Heavy Flavor Tracker: unique access to charm baryons</a:t>
            </a:r>
            <a:endParaRPr lang="en-US"/>
          </a:p>
          <a:p>
            <a:pPr marL="782638" lvl="1" indent="-285750">
              <a:buSzPct val="100000"/>
              <a:buFont typeface="Arial" charset="0"/>
              <a:buChar char="•"/>
            </a:pPr>
            <a:r>
              <a:rPr lang="en-US" sz="2000"/>
              <a:t>Would force a </a:t>
            </a: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significant reinterpretation</a:t>
            </a:r>
            <a:r>
              <a:rPr lang="en-US" sz="2000"/>
              <a:t> of non-photonic electron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R</a:t>
            </a:r>
            <a:r>
              <a:rPr lang="en-US" sz="2000" baseline="-25000">
                <a:latin typeface="Arial Italic" charset="0"/>
                <a:cs typeface="Arial Italic" charset="0"/>
                <a:sym typeface="Arial Italic" charset="0"/>
              </a:rPr>
              <a:t>AA</a:t>
            </a:r>
            <a:r>
              <a:rPr lang="en-US" sz="2000"/>
              <a:t>  </a:t>
            </a:r>
            <a:endParaRPr lang="en-US"/>
          </a:p>
          <a:p>
            <a:pPr marL="382588" indent="-342900"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2000">
                <a:cs typeface="Lucida Grande" charset="0"/>
              </a:rPr>
              <a:t>Muon Telescope Detector: does J/Ψ flow?</a:t>
            </a:r>
            <a:endParaRPr lang="en-US" sz="20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D767-49A8-8F49-83B4-93A00107916E}" type="slidenum">
              <a:rPr lang="en-US"/>
              <a:pPr/>
              <a:t>18</a:t>
            </a:fld>
            <a:endParaRPr lang="en-US"/>
          </a:p>
        </p:txBody>
      </p:sp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7407" r="6639" b="24443"/>
          <a:stretch>
            <a:fillRect/>
          </a:stretch>
        </p:blipFill>
        <p:spPr bwMode="auto">
          <a:xfrm>
            <a:off x="4503738" y="889000"/>
            <a:ext cx="464026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5037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812800"/>
          </a:xfrm>
          <a:ln/>
        </p:spPr>
        <p:txBody>
          <a:bodyPr lIns="38100" tIns="38100" rIns="38100" bIns="38100"/>
          <a:lstStyle/>
          <a:p>
            <a:r>
              <a:rPr lang="en-US" sz="4400">
                <a:solidFill>
                  <a:srgbClr val="340047"/>
                </a:solidFill>
              </a:rPr>
              <a:t>Muon Telescope Detector (MTD)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DEAA-0A27-7C49-A648-699461F80EF5}" type="slidenum">
              <a:rPr lang="en-US"/>
              <a:pPr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7166" r="7166" b="7166"/>
          <a:stretch>
            <a:fillRect/>
          </a:stretch>
        </p:blipFill>
        <p:spPr bwMode="auto">
          <a:xfrm>
            <a:off x="76200" y="914400"/>
            <a:ext cx="30940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33528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41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3530600" y="2963863"/>
            <a:ext cx="4965700" cy="436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>
                <a:solidFill>
                  <a:srgbClr val="2B4714"/>
                </a:solidFill>
                <a:ea typeface="ＭＳ Ｐゴシック" charset="0"/>
                <a:cs typeface="Gill Sans" charset="0"/>
              </a:rPr>
              <a:t>Muon Tagger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: use the magnet steel as absorber, TPC for tracking</a:t>
            </a: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</a:t>
            </a:r>
            <a:r>
              <a:rPr lang="en-US" sz="2200">
                <a:solidFill>
                  <a:srgbClr val="2B4714"/>
                </a:solidFill>
                <a:ea typeface="ＭＳ Ｐゴシック" charset="0"/>
                <a:cs typeface="Lucida Grande" charset="0"/>
              </a:rPr>
              <a:t>Acceptance: 45% for |η|&lt;0.5</a:t>
            </a:r>
            <a:endParaRPr lang="en-US" sz="2200" baseline="31000">
              <a:solidFill>
                <a:srgbClr val="2B4714"/>
              </a:solidFill>
              <a:ea typeface="ＭＳ Ｐゴシック" charset="0"/>
              <a:cs typeface="Gill Sans" charset="0"/>
            </a:endParaRP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 baseline="31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118 modules, 1416 readout strips, 2832 readout</a:t>
            </a:r>
            <a:r>
              <a:rPr lang="en-US" sz="2200" baseline="31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channels</a:t>
            </a:r>
            <a:endParaRPr lang="en-US" sz="2200" baseline="31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 baseline="31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Long-MRPC detector technology, HPTDC</a:t>
            </a:r>
            <a:r>
              <a:rPr lang="en-US" sz="2200" baseline="31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electronics (same as STAR-TOF)</a:t>
            </a:r>
            <a:endParaRPr lang="en-US" sz="2200" baseline="31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 baseline="31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Unique capability to identify muons at mid-rapidity at RHIC</a:t>
            </a: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2200">
                <a:solidFill>
                  <a:srgbClr val="003DCC"/>
                </a:solidFill>
                <a:ea typeface="ＭＳ Ｐゴシック" charset="0"/>
                <a:cs typeface="Gill Sans" charset="0"/>
              </a:rPr>
              <a:t> Ready in 2014</a:t>
            </a: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endParaRPr lang="en-US" sz="2200">
              <a:solidFill>
                <a:srgbClr val="003DCC"/>
              </a:solidFill>
              <a:ea typeface="ＭＳ Ｐゴシック" charset="0"/>
              <a:cs typeface="Gill Sans" charset="0"/>
            </a:endParaRPr>
          </a:p>
          <a:p>
            <a:pPr marL="25400" algn="l">
              <a:buClr>
                <a:srgbClr val="000000"/>
              </a:buClr>
              <a:buSzPct val="125000"/>
              <a:buFont typeface="Gill Sans" charset="0"/>
              <a:buChar char="•"/>
            </a:pPr>
            <a:endParaRPr lang="en-US" sz="1800">
              <a:solidFill>
                <a:srgbClr val="003DCC"/>
              </a:solidFill>
              <a:ea typeface="ＭＳ Ｐゴシック" charset="0"/>
              <a:cs typeface="Gill Sans" charset="0"/>
            </a:endParaRPr>
          </a:p>
          <a:p>
            <a:pPr marL="25400" algn="l"/>
            <a:endParaRPr lang="en-US" sz="1800" baseline="30000">
              <a:solidFill>
                <a:srgbClr val="003DCC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2200"/>
          </a:xfrm>
          <a:ln/>
        </p:spPr>
        <p:txBody>
          <a:bodyPr/>
          <a:lstStyle/>
          <a:p>
            <a:r>
              <a:rPr lang="en-US" sz="3000">
                <a:solidFill>
                  <a:srgbClr val="1D300D"/>
                </a:solidFill>
              </a:rPr>
              <a:t>Key </a:t>
            </a:r>
            <a:r>
              <a:rPr lang="en-US" sz="3000">
                <a:solidFill>
                  <a:srgbClr val="2B4714"/>
                </a:solidFill>
              </a:rPr>
              <a:t>unanswered</a:t>
            </a:r>
            <a:r>
              <a:rPr lang="en-US" sz="3000">
                <a:solidFill>
                  <a:srgbClr val="1D300D"/>
                </a:solidFill>
              </a:rPr>
              <a:t> questions I</a:t>
            </a:r>
            <a:br>
              <a:rPr lang="en-US" sz="3000">
                <a:solidFill>
                  <a:srgbClr val="1D300D"/>
                </a:solidFill>
              </a:rPr>
            </a:br>
            <a:r>
              <a:rPr lang="en-US" sz="3000">
                <a:solidFill>
                  <a:srgbClr val="4D0069"/>
                </a:solidFill>
              </a:rPr>
              <a:t>What is the nature of QCD matter at the extremes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175000"/>
            <a:ext cx="8839200" cy="3644900"/>
          </a:xfrm>
          <a:ln/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008000"/>
              </a:buClr>
              <a:buSzPct val="100000"/>
            </a:pPr>
            <a:r>
              <a:rPr lang="en-US" sz="1900"/>
              <a:t>What are the properties of the strongly-coupled system produced at RHIC, and </a:t>
            </a:r>
            <a:r>
              <a:rPr lang="en-US" sz="1900">
                <a:solidFill>
                  <a:srgbClr val="66008D"/>
                </a:solidFill>
              </a:rPr>
              <a:t>how does it thermalize?</a:t>
            </a:r>
            <a:endParaRPr lang="en-US" sz="1900"/>
          </a:p>
          <a:p>
            <a:pPr marL="342900" indent="-34290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900"/>
              <a:t>Where is the </a:t>
            </a:r>
            <a:r>
              <a:rPr lang="en-US" sz="1900">
                <a:solidFill>
                  <a:srgbClr val="66008D"/>
                </a:solidFill>
              </a:rPr>
              <a:t>QCD critical point</a:t>
            </a:r>
            <a:r>
              <a:rPr lang="en-US" sz="1900"/>
              <a:t> and the associated first-order phase transition line?</a:t>
            </a:r>
          </a:p>
          <a:p>
            <a:pPr marL="342900" indent="-34290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900"/>
              <a:t>Are the interactions of energetic partons with QCD matter characterized by weak or strong coupling?  What is the detailed mechanism for </a:t>
            </a:r>
            <a:r>
              <a:rPr lang="en-US" sz="1900">
                <a:solidFill>
                  <a:srgbClr val="66008D"/>
                </a:solidFill>
              </a:rPr>
              <a:t>partonic energy loss</a:t>
            </a:r>
            <a:r>
              <a:rPr lang="en-US" sz="1900"/>
              <a:t>?</a:t>
            </a:r>
          </a:p>
          <a:p>
            <a:pPr marL="342900" indent="-34290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900"/>
              <a:t>Can we strengthen current evidence for </a:t>
            </a:r>
            <a:r>
              <a:rPr lang="en-US" sz="1900">
                <a:solidFill>
                  <a:srgbClr val="66008D"/>
                </a:solidFill>
              </a:rPr>
              <a:t>novel symmetries in QCD matter</a:t>
            </a:r>
            <a:r>
              <a:rPr lang="en-US" sz="1900"/>
              <a:t> and open new avenues?</a:t>
            </a:r>
          </a:p>
          <a:p>
            <a:pPr marL="342900" indent="-34290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900"/>
              <a:t>What other </a:t>
            </a:r>
            <a:r>
              <a:rPr lang="en-US" sz="1900">
                <a:solidFill>
                  <a:srgbClr val="66008D"/>
                </a:solidFill>
              </a:rPr>
              <a:t>exotic particles</a:t>
            </a:r>
            <a:r>
              <a:rPr lang="en-US" sz="1900"/>
              <a:t> are produced at RHIC?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02A2-57F8-C24D-B2A7-C47882FE5718}" type="slidenum">
              <a:rPr lang="en-US"/>
              <a:pPr/>
              <a:t>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8857" b="792"/>
          <a:stretch>
            <a:fillRect/>
          </a:stretch>
        </p:blipFill>
        <p:spPr bwMode="auto">
          <a:xfrm>
            <a:off x="1701800" y="989013"/>
            <a:ext cx="2692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1400"/>
            <a:ext cx="2933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37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300">
                <a:solidFill>
                  <a:srgbClr val="340047"/>
                </a:solidFill>
              </a:rPr>
              <a:t>MTD physics: Properties of sQGP with Upsilon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511800"/>
            <a:ext cx="8763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t"/>
          <a:lstStyle/>
          <a:p>
            <a:pPr marL="8509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000"/>
              <a:t>Muon Telescope Detector: dissociation of </a:t>
            </a:r>
            <a:r>
              <a:rPr lang="en-US" sz="2000">
                <a:latin typeface="Cambria" charset="0"/>
                <a:cs typeface="Cambria" charset="0"/>
                <a:sym typeface="Cambria" charset="0"/>
              </a:rPr>
              <a:t>Υ</a:t>
            </a:r>
            <a:r>
              <a:rPr lang="en-US" sz="2000"/>
              <a:t>, separated by state</a:t>
            </a:r>
          </a:p>
          <a:p>
            <a:pPr marL="1295400" lvl="1">
              <a:spcBef>
                <a:spcPts val="363"/>
              </a:spcBef>
              <a:buClr>
                <a:srgbClr val="000000"/>
              </a:buClr>
              <a:buSzPct val="100000"/>
            </a:pPr>
            <a:r>
              <a:rPr lang="en-US" sz="2000"/>
              <a:t>At RHIC: small contribution from coalescence, so interpretation clean</a:t>
            </a:r>
          </a:p>
          <a:p>
            <a:pPr marL="1295400" lvl="1">
              <a:spcBef>
                <a:spcPts val="363"/>
              </a:spcBef>
              <a:buClr>
                <a:srgbClr val="000000"/>
              </a:buClr>
              <a:buSzPct val="100000"/>
            </a:pPr>
            <a:r>
              <a:rPr lang="en-US" sz="2000"/>
              <a:t>No contribution of Bremsstrahlung tails, unlike electron channel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C98F-9AC6-5944-902F-55FBE77BC720}" type="slidenum">
              <a:rPr lang="en-US"/>
              <a:pPr/>
              <a:t>20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r="5460"/>
          <a:stretch>
            <a:fillRect/>
          </a:stretch>
        </p:blipFill>
        <p:spPr bwMode="auto">
          <a:xfrm>
            <a:off x="457200" y="1979613"/>
            <a:ext cx="3505200" cy="3149600"/>
          </a:xfrm>
          <a:prstGeom prst="rect">
            <a:avLst/>
          </a:prstGeom>
          <a:noFill/>
          <a:ln w="381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50348" r="9502"/>
          <a:stretch>
            <a:fillRect/>
          </a:stretch>
        </p:blipFill>
        <p:spPr bwMode="auto">
          <a:xfrm>
            <a:off x="152400" y="19050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4648200" y="2057400"/>
            <a:ext cx="4343400" cy="3124200"/>
            <a:chOff x="0" y="0"/>
            <a:chExt cx="2735" cy="196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5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4" name="Rectangle 6"/>
            <p:cNvSpPr>
              <a:spLocks/>
            </p:cNvSpPr>
            <p:nvPr/>
          </p:nvSpPr>
          <p:spPr bwMode="auto">
            <a:xfrm>
              <a:off x="533" y="1264"/>
              <a:ext cx="19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Cambria" charset="0"/>
                  <a:ea typeface="ＭＳ Ｐゴシック" charset="0"/>
                  <a:cs typeface="Cambria" charset="0"/>
                  <a:sym typeface="Cambria" charset="0"/>
                </a:rPr>
                <a:t>Υ</a:t>
              </a: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4330700" y="838200"/>
            <a:ext cx="4978400" cy="1330325"/>
            <a:chOff x="0" y="0"/>
            <a:chExt cx="3136" cy="837"/>
          </a:xfrm>
        </p:grpSpPr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4" b="48026"/>
            <a:stretch>
              <a:fillRect/>
            </a:stretch>
          </p:blipFill>
          <p:spPr bwMode="auto">
            <a:xfrm>
              <a:off x="0" y="21"/>
              <a:ext cx="313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7" name="Rectangle 9"/>
            <p:cNvSpPr>
              <a:spLocks/>
            </p:cNvSpPr>
            <p:nvPr/>
          </p:nvSpPr>
          <p:spPr bwMode="auto">
            <a:xfrm>
              <a:off x="1070" y="326"/>
              <a:ext cx="656" cy="304"/>
            </a:xfrm>
            <a:prstGeom prst="rect">
              <a:avLst/>
            </a:prstGeom>
            <a:solidFill>
              <a:srgbClr val="FFFFCC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8" name="Rectangle 10"/>
            <p:cNvSpPr>
              <a:spLocks/>
            </p:cNvSpPr>
            <p:nvPr/>
          </p:nvSpPr>
          <p:spPr bwMode="auto">
            <a:xfrm>
              <a:off x="1087" y="0"/>
              <a:ext cx="56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RHIC</a:t>
              </a:r>
            </a:p>
          </p:txBody>
        </p:sp>
      </p:grpSp>
      <p:sp>
        <p:nvSpPr>
          <p:cNvPr id="17420" name="Rectangle 12"/>
          <p:cNvSpPr>
            <a:spLocks/>
          </p:cNvSpPr>
          <p:nvPr/>
        </p:nvSpPr>
        <p:spPr bwMode="auto">
          <a:xfrm>
            <a:off x="228600" y="862013"/>
            <a:ext cx="3822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What quarkonia states dissociate </a:t>
            </a:r>
          </a:p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at RHIC energy densities?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What is the energy density?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2700"/>
            <a:ext cx="7353300" cy="736600"/>
          </a:xfrm>
          <a:ln/>
        </p:spPr>
        <p:txBody>
          <a:bodyPr/>
          <a:lstStyle/>
          <a:p>
            <a:r>
              <a:rPr lang="en-US" sz="3100">
                <a:solidFill>
                  <a:srgbClr val="340047"/>
                </a:solidFill>
              </a:rPr>
              <a:t>Cold QCD matter – the initial state at RHIC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3898900"/>
            <a:ext cx="8153400" cy="2895600"/>
          </a:xfrm>
          <a:ln/>
        </p:spPr>
        <p:txBody>
          <a:bodyPr/>
          <a:lstStyle/>
          <a:p>
            <a:pPr marL="382588" indent="-342900">
              <a:spcBef>
                <a:spcPct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1700"/>
              <a:t>RHIC may provide unique access to the onset of saturation</a:t>
            </a:r>
          </a:p>
          <a:p>
            <a:pPr marL="382588" indent="-342900">
              <a:spcBef>
                <a:spcPts val="120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1700"/>
              <a:t>Future questions for </a:t>
            </a:r>
            <a:r>
              <a:rPr lang="en-US" sz="1700">
                <a:latin typeface="Arial Bold" charset="0"/>
                <a:cs typeface="Arial Bold" charset="0"/>
                <a:sym typeface="Arial Bold" charset="0"/>
              </a:rPr>
              <a:t>p+A</a:t>
            </a:r>
            <a:endParaRPr lang="en-US" sz="1700"/>
          </a:p>
          <a:p>
            <a:pPr marL="782638" lvl="1" indent="-28575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700"/>
              <a:t>What is the gluon density in the (</a:t>
            </a:r>
            <a:r>
              <a:rPr lang="en-US" sz="1700">
                <a:latin typeface="Arial" charset="0"/>
                <a:cs typeface="Arial" charset="0"/>
                <a:sym typeface="Arial" charset="0"/>
              </a:rPr>
              <a:t>x</a:t>
            </a:r>
            <a:r>
              <a:rPr lang="en-US" sz="1700"/>
              <a:t>,</a:t>
            </a:r>
            <a:r>
              <a:rPr lang="en-US" sz="1700">
                <a:latin typeface="Arial" charset="0"/>
                <a:cs typeface="Arial" charset="0"/>
                <a:sym typeface="Arial" charset="0"/>
              </a:rPr>
              <a:t>Q</a:t>
            </a:r>
            <a:r>
              <a:rPr lang="en-US" sz="1700" baseline="30000"/>
              <a:t>2</a:t>
            </a:r>
            <a:r>
              <a:rPr lang="en-US" sz="1700"/>
              <a:t>) range relevant at RHIC?</a:t>
            </a:r>
          </a:p>
          <a:p>
            <a:pPr marL="782638" lvl="1" indent="-28575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700"/>
              <a:t>What role does saturation of gluon densities play at RHIC?</a:t>
            </a:r>
          </a:p>
          <a:p>
            <a:pPr marL="782638" lvl="1" indent="-28575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700"/>
              <a:t>What is </a:t>
            </a:r>
            <a:r>
              <a:rPr lang="en-US" sz="1700">
                <a:latin typeface="Arial" charset="0"/>
                <a:cs typeface="Arial" charset="0"/>
                <a:sym typeface="Arial" charset="0"/>
              </a:rPr>
              <a:t>Q</a:t>
            </a:r>
            <a:r>
              <a:rPr lang="en-US" sz="1700" baseline="-28000">
                <a:latin typeface="Arial" charset="0"/>
                <a:cs typeface="Arial" charset="0"/>
                <a:sym typeface="Arial" charset="0"/>
              </a:rPr>
              <a:t>s</a:t>
            </a:r>
            <a:r>
              <a:rPr lang="en-US" sz="1700"/>
              <a:t> at RHIC, and how does it scale with A and </a:t>
            </a:r>
            <a:r>
              <a:rPr lang="en-US" sz="1700">
                <a:latin typeface="Arial" charset="0"/>
                <a:cs typeface="Arial" charset="0"/>
                <a:sym typeface="Arial" charset="0"/>
              </a:rPr>
              <a:t>x</a:t>
            </a:r>
            <a:r>
              <a:rPr lang="en-US" sz="1700"/>
              <a:t>?</a:t>
            </a:r>
          </a:p>
          <a:p>
            <a:pPr marL="782638" lvl="1" indent="-285750">
              <a:spcBef>
                <a:spcPts val="1200"/>
              </a:spcBef>
              <a:buClr>
                <a:srgbClr val="008000"/>
              </a:buClr>
              <a:buSzPct val="100000"/>
            </a:pPr>
            <a:r>
              <a:rPr lang="en-US" sz="1700"/>
              <a:t>What is the impact parameter dependence of the gluon density?</a:t>
            </a:r>
          </a:p>
          <a:p>
            <a:pPr marL="382588" indent="-342900">
              <a:spcBef>
                <a:spcPts val="120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1700">
                <a:solidFill>
                  <a:srgbClr val="558E28"/>
                </a:solidFill>
              </a:rPr>
              <a:t>Dihadron measurement in e+A with clean kinematic control at eRHIC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804D-D00D-2B45-A242-30D4DE0C76F0}" type="slidenum">
              <a:rPr lang="en-US"/>
              <a:pPr/>
              <a:t>21</a:t>
            </a:fld>
            <a:endParaRPr lang="en-US"/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7" r="10286"/>
          <a:stretch>
            <a:fillRect/>
          </a:stretch>
        </p:blipFill>
        <p:spPr bwMode="auto">
          <a:xfrm>
            <a:off x="609600" y="974725"/>
            <a:ext cx="79216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1828800" y="3581400"/>
            <a:ext cx="546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00"/>
              </a:spcBef>
            </a:pPr>
            <a:r>
              <a:rPr lang="en-US" sz="1600">
                <a:solidFill>
                  <a:srgbClr val="0000FF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pp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962400" y="3581400"/>
            <a:ext cx="1689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00"/>
              </a:spcBef>
            </a:pPr>
            <a:r>
              <a:rPr lang="en-US" sz="1600">
                <a:solidFill>
                  <a:srgbClr val="0000FF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peripheral dAu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6781800" y="3581400"/>
            <a:ext cx="138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00"/>
              </a:spcBef>
            </a:pPr>
            <a:r>
              <a:rPr lang="en-US" sz="1600">
                <a:solidFill>
                  <a:srgbClr val="0000FF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central dAu</a:t>
            </a: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533400" y="577850"/>
            <a:ext cx="1131888" cy="555625"/>
            <a:chOff x="0" y="0"/>
            <a:chExt cx="713" cy="350"/>
          </a:xfrm>
        </p:grpSpPr>
        <p:sp>
          <p:nvSpPr>
            <p:cNvPr id="35847" name="AutoShape 7"/>
            <p:cNvSpPr>
              <a:spLocks/>
            </p:cNvSpPr>
            <p:nvPr/>
          </p:nvSpPr>
          <p:spPr bwMode="auto">
            <a:xfrm>
              <a:off x="0" y="0"/>
              <a:ext cx="412" cy="3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272"/>
                  </a:moveTo>
                  <a:lnTo>
                    <a:pt x="8264" y="8272"/>
                  </a:lnTo>
                  <a:lnTo>
                    <a:pt x="10800" y="0"/>
                  </a:lnTo>
                  <a:lnTo>
                    <a:pt x="13336" y="8272"/>
                  </a:lnTo>
                  <a:lnTo>
                    <a:pt x="21600" y="8272"/>
                  </a:lnTo>
                  <a:lnTo>
                    <a:pt x="14932" y="13328"/>
                  </a:lnTo>
                  <a:lnTo>
                    <a:pt x="17468" y="21600"/>
                  </a:lnTo>
                  <a:lnTo>
                    <a:pt x="10800" y="16499"/>
                  </a:lnTo>
                  <a:lnTo>
                    <a:pt x="4132" y="21600"/>
                  </a:lnTo>
                  <a:lnTo>
                    <a:pt x="6668" y="13328"/>
                  </a:lnTo>
                  <a:close/>
                  <a:moveTo>
                    <a:pt x="0" y="8272"/>
                  </a:moveTo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8" name="Rectangle 8"/>
            <p:cNvSpPr>
              <a:spLocks/>
            </p:cNvSpPr>
            <p:nvPr/>
          </p:nvSpPr>
          <p:spPr bwMode="auto">
            <a:xfrm>
              <a:off x="145" y="94"/>
              <a:ext cx="56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STAR</a:t>
              </a:r>
            </a:p>
          </p:txBody>
        </p:sp>
      </p:grpSp>
      <p:sp>
        <p:nvSpPr>
          <p:cNvPr id="35850" name="Rectangle 10"/>
          <p:cNvSpPr>
            <a:spLocks/>
          </p:cNvSpPr>
          <p:nvPr/>
        </p:nvSpPr>
        <p:spPr bwMode="auto">
          <a:xfrm>
            <a:off x="1495425" y="749300"/>
            <a:ext cx="1460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preliminary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54113" y="4763"/>
            <a:ext cx="7378700" cy="6985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4000">
                <a:solidFill>
                  <a:srgbClr val="340047"/>
                </a:solidFill>
                <a:cs typeface="Lucida Grande" charset="0"/>
              </a:rPr>
              <a:t>J/Ψ Flow: MTD projection</a:t>
            </a:r>
            <a:endParaRPr lang="en-US" sz="4000">
              <a:solidFill>
                <a:srgbClr val="340047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87DF-F781-5946-BD11-AF5F98B16AED}" type="slidenum">
              <a:rPr lang="en-US"/>
              <a:pPr/>
              <a:t>22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467100"/>
            <a:ext cx="4648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8051" r="6897"/>
          <a:stretch>
            <a:fillRect/>
          </a:stretch>
        </p:blipFill>
        <p:spPr bwMode="auto">
          <a:xfrm>
            <a:off x="-139700" y="1231900"/>
            <a:ext cx="4495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/>
          </p:cNvSpPr>
          <p:nvPr/>
        </p:nvSpPr>
        <p:spPr bwMode="auto">
          <a:xfrm>
            <a:off x="4445000" y="835025"/>
            <a:ext cx="462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E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ither charm does not flow, or coalescence is not a dominant contributor to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J/Ψ</a:t>
            </a:r>
            <a:r>
              <a:rPr lang="en-US" sz="2400">
                <a:solidFill>
                  <a:srgbClr val="CE3B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production,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Or charm flows strongly for p</a:t>
            </a:r>
            <a:r>
              <a:rPr lang="en-US" sz="2400" baseline="-2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where coalescence small, and vice versa.  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[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X. Zhao and R. Rapp, Phys. Rev. C 82:064905 (2010)] 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4318000" y="6275388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800000"/>
                </a:solidFill>
                <a:ea typeface="ＭＳ Ｐゴシック" charset="0"/>
                <a:cs typeface="Gill Sans" charset="0"/>
              </a:rPr>
              <a:t>More subtle measurements needed </a:t>
            </a:r>
            <a:endParaRPr lang="en-US" sz="18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sz="1800">
                <a:solidFill>
                  <a:srgbClr val="800000"/>
                </a:solidFill>
                <a:ea typeface="ＭＳ Ｐゴシック" charset="0"/>
                <a:cs typeface="Gill Sans" charset="0"/>
              </a:rPr>
              <a:t>Dramatic improvement with RHIC II and MTD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95288" y="796925"/>
            <a:ext cx="14906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E3B00"/>
                </a:solidFill>
                <a:ea typeface="ＭＳ Ｐゴシック" charset="0"/>
                <a:cs typeface="Lucida Grande" charset="0"/>
              </a:rPr>
              <a:t>J/Ψ v</a:t>
            </a:r>
            <a:r>
              <a:rPr lang="en-US" sz="2400" baseline="-20000">
                <a:solidFill>
                  <a:srgbClr val="CE3B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>
                <a:solidFill>
                  <a:srgbClr val="CE3B00"/>
                </a:solidFill>
                <a:ea typeface="ＭＳ Ｐゴシック" charset="0"/>
                <a:cs typeface="Gill Sans" charset="0"/>
              </a:rPr>
              <a:t> small</a:t>
            </a:r>
          </a:p>
        </p:txBody>
      </p:sp>
      <p:sp>
        <p:nvSpPr>
          <p:cNvPr id="36871" name="Oval 7"/>
          <p:cNvSpPr>
            <a:spLocks/>
          </p:cNvSpPr>
          <p:nvPr/>
        </p:nvSpPr>
        <p:spPr bwMode="auto">
          <a:xfrm>
            <a:off x="393700" y="4241800"/>
            <a:ext cx="1841500" cy="1130300"/>
          </a:xfrm>
          <a:prstGeom prst="ellipse">
            <a:avLst/>
          </a:prstGeom>
          <a:noFill/>
          <a:ln w="9525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rot="10800000" flipH="1">
            <a:off x="1965325" y="4241800"/>
            <a:ext cx="4473575" cy="165100"/>
          </a:xfrm>
          <a:prstGeom prst="line">
            <a:avLst/>
          </a:prstGeom>
          <a:noFill/>
          <a:ln w="9525" cap="flat">
            <a:solidFill>
              <a:srgbClr val="80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  <a:ln/>
        </p:spPr>
        <p:txBody>
          <a:bodyPr/>
          <a:lstStyle/>
          <a:p>
            <a:r>
              <a:rPr lang="en-US" sz="2800">
                <a:solidFill>
                  <a:srgbClr val="4D0069"/>
                </a:solidFill>
              </a:rPr>
              <a:t>Anti-quark and gluon polarization with 500 GeV p+p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18100"/>
            <a:ext cx="8229600" cy="1676400"/>
          </a:xfrm>
          <a:ln/>
        </p:spPr>
        <p:txBody>
          <a:bodyPr/>
          <a:lstStyle/>
          <a:p>
            <a:pPr marL="382588" indent="-342900">
              <a:lnSpc>
                <a:spcPct val="90000"/>
              </a:lnSpc>
              <a:spcBef>
                <a:spcPct val="0"/>
              </a:spcBef>
              <a:buSzPct val="100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W</a:t>
            </a:r>
            <a:r>
              <a:rPr lang="en-US" sz="1800"/>
              <a:t> measurement will significantly reduce uncertainties on anti-quark polarizations</a:t>
            </a:r>
            <a:endParaRPr lang="en-US"/>
          </a:p>
          <a:p>
            <a:pPr marL="782638" lvl="1" indent="-285750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290082"/>
                </a:solidFill>
              </a:rPr>
              <a:t>FGT</a:t>
            </a:r>
            <a:r>
              <a:rPr lang="en-US" sz="1800"/>
              <a:t> essential for the </a:t>
            </a:r>
            <a:r>
              <a:rPr lang="en-US" sz="1800">
                <a:solidFill>
                  <a:srgbClr val="4D0069"/>
                </a:solidFill>
              </a:rPr>
              <a:t>forward </a:t>
            </a:r>
            <a:r>
              <a:rPr lang="en-US" sz="1800">
                <a:solidFill>
                  <a:srgbClr val="4D0069"/>
                </a:solidFill>
                <a:latin typeface="Arial" charset="0"/>
                <a:cs typeface="Arial" charset="0"/>
                <a:sym typeface="Arial" charset="0"/>
              </a:rPr>
              <a:t>W</a:t>
            </a:r>
            <a:r>
              <a:rPr lang="ja-JP" altLang="en-US" sz="1800">
                <a:solidFill>
                  <a:srgbClr val="4D0069"/>
                </a:solidFill>
                <a:latin typeface="Arial"/>
              </a:rPr>
              <a:t>’</a:t>
            </a:r>
            <a:r>
              <a:rPr lang="en-US" sz="1800">
                <a:solidFill>
                  <a:srgbClr val="4D0069"/>
                </a:solidFill>
              </a:rPr>
              <a:t>s</a:t>
            </a:r>
            <a:endParaRPr lang="en-US">
              <a:solidFill>
                <a:srgbClr val="4D0069"/>
              </a:solidFill>
            </a:endParaRPr>
          </a:p>
          <a:p>
            <a:pPr marL="382588" indent="-342900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sz="1800"/>
              <a:t>Inclusive jet and di-jet A</a:t>
            </a:r>
            <a:r>
              <a:rPr lang="en-US" sz="1800" baseline="-25000"/>
              <a:t>LL</a:t>
            </a:r>
            <a:r>
              <a:rPr lang="en-US" sz="1800"/>
              <a:t> will extend our knowledge of gluon polarization to smaller-</a:t>
            </a:r>
            <a:r>
              <a:rPr lang="en-US" sz="1800">
                <a:latin typeface="Arial" charset="0"/>
                <a:cs typeface="Arial" charset="0"/>
                <a:sym typeface="Arial" charset="0"/>
              </a:rPr>
              <a:t>x</a:t>
            </a:r>
            <a:endParaRPr lang="en-US" sz="1800">
              <a:latin typeface="Arial" charset="0"/>
              <a:sym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B76B-7467-5B4C-BF94-64EED0792D8F}" type="slidenum">
              <a:rPr lang="en-US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/>
          <a:stretch>
            <a:fillRect/>
          </a:stretch>
        </p:blipFill>
        <p:spPr bwMode="auto">
          <a:xfrm>
            <a:off x="228600" y="762000"/>
            <a:ext cx="360203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3962400" y="1066800"/>
            <a:ext cx="762000" cy="350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9163"/>
            <a:ext cx="44196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/>
          </p:cNvSpPr>
          <p:nvPr/>
        </p:nvSpPr>
        <p:spPr bwMode="auto">
          <a:xfrm>
            <a:off x="5105400" y="738188"/>
            <a:ext cx="290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7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Assumes 600 pb</a:t>
            </a:r>
            <a:r>
              <a:rPr lang="en-US" sz="12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-1</a:t>
            </a: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 delivered @ P = 50%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ln/>
        </p:spPr>
        <p:txBody>
          <a:bodyPr/>
          <a:lstStyle/>
          <a:p>
            <a:r>
              <a:rPr lang="en-US" sz="4100">
                <a:solidFill>
                  <a:srgbClr val="4D0069"/>
                </a:solidFill>
                <a:cs typeface="Lucida Grande" charset="0"/>
              </a:rPr>
              <a:t>Accessing strange polarization with Λ</a:t>
            </a:r>
            <a:endParaRPr lang="en-US" sz="4100">
              <a:solidFill>
                <a:srgbClr val="4D0069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927600"/>
            <a:ext cx="8229600" cy="1841500"/>
          </a:xfrm>
          <a:ln/>
        </p:spPr>
        <p:txBody>
          <a:bodyPr/>
          <a:lstStyle/>
          <a:p>
            <a:pPr marL="382588" indent="-342900">
              <a:lnSpc>
                <a:spcPct val="90000"/>
              </a:lnSpc>
              <a:spcBef>
                <a:spcPct val="0"/>
              </a:spcBef>
              <a:buSzPct val="100000"/>
              <a:buFont typeface="Arial" charset="0"/>
              <a:buChar char="•"/>
            </a:pP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STAR</a:t>
            </a:r>
            <a:r>
              <a:rPr lang="en-US" sz="1600"/>
              <a:t> has performed initial </a:t>
            </a:r>
            <a:r>
              <a:rPr lang="en-US" sz="1600">
                <a:solidFill>
                  <a:srgbClr val="290082"/>
                </a:solidFill>
                <a:cs typeface="Lucida Grande" charset="0"/>
              </a:rPr>
              <a:t>Λ </a:t>
            </a:r>
            <a:r>
              <a:rPr lang="en-US" sz="1600">
                <a:solidFill>
                  <a:srgbClr val="290082"/>
                </a:solidFill>
                <a:latin typeface="Arial" charset="0"/>
                <a:cs typeface="Arial" charset="0"/>
                <a:sym typeface="Arial" charset="0"/>
              </a:rPr>
              <a:t>D</a:t>
            </a:r>
            <a:r>
              <a:rPr lang="en-US" sz="1600" baseline="-29000">
                <a:solidFill>
                  <a:srgbClr val="290082"/>
                </a:solidFill>
                <a:latin typeface="Arial" charset="0"/>
                <a:cs typeface="Arial" charset="0"/>
                <a:sym typeface="Arial" charset="0"/>
              </a:rPr>
              <a:t>LL</a:t>
            </a:r>
            <a:r>
              <a:rPr lang="en-US" sz="1600">
                <a:solidFill>
                  <a:srgbClr val="290082"/>
                </a:solidFill>
              </a:rPr>
              <a:t> measurements</a:t>
            </a:r>
            <a:r>
              <a:rPr lang="en-US" sz="1600"/>
              <a:t> at mid-rapidity</a:t>
            </a:r>
          </a:p>
          <a:p>
            <a:pPr marL="782638" lvl="1" indent="-285750">
              <a:lnSpc>
                <a:spcPct val="90000"/>
              </a:lnSpc>
              <a:spcBef>
                <a:spcPts val="9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/>
              <a:t>Provides access to strange quark polarization</a:t>
            </a:r>
          </a:p>
          <a:p>
            <a:pPr marL="782638" lvl="1" indent="-285750">
              <a:lnSpc>
                <a:spcPct val="90000"/>
              </a:lnSpc>
              <a:spcBef>
                <a:spcPts val="9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/>
              <a:t>Most interesting with quite high p</a:t>
            </a:r>
            <a:r>
              <a:rPr lang="en-US" sz="1600" baseline="-29000"/>
              <a:t>T</a:t>
            </a:r>
            <a:r>
              <a:rPr lang="en-US" sz="1600"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1600">
                <a:cs typeface="Lucida Grande" charset="0"/>
              </a:rPr>
              <a:t>Λ (trigger and statistics limited)</a:t>
            </a:r>
            <a:endParaRPr lang="en-US" sz="1600"/>
          </a:p>
          <a:p>
            <a:pPr marL="382588" indent="-342900">
              <a:lnSpc>
                <a:spcPct val="90000"/>
              </a:lnSpc>
              <a:spcBef>
                <a:spcPts val="9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/>
              <a:t>Similar measurements at forward rapidity are 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very promising</a:t>
            </a:r>
            <a:endParaRPr lang="en-US" sz="16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 indent="-285750">
              <a:lnSpc>
                <a:spcPct val="90000"/>
              </a:lnSpc>
              <a:spcBef>
                <a:spcPts val="9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/>
              <a:t>Requires the </a:t>
            </a:r>
            <a:r>
              <a:rPr lang="en-US" sz="1600">
                <a:solidFill>
                  <a:srgbClr val="66008D"/>
                </a:solidFill>
              </a:rPr>
              <a:t>Forward Hadron Calorimeter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E15-5D77-704F-92AA-BE4E4E853846}" type="slidenum">
              <a:rPr lang="en-US"/>
              <a:pPr/>
              <a:t>24</a:t>
            </a:fld>
            <a:endParaRPr lang="en-US"/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25"/>
            <a:ext cx="41783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7974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8534400" y="838200"/>
            <a:ext cx="60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8534400" y="3314700"/>
            <a:ext cx="60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8972550" y="2514600"/>
            <a:ext cx="15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457200" y="4610100"/>
            <a:ext cx="7321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>
                <a:solidFill>
                  <a:srgbClr val="C78D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√s = 200 GeV, run-5 data, mid rapidity                                     √s = 500 GeV, forward rapidity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ln/>
        </p:spPr>
        <p:txBody>
          <a:bodyPr lIns="38100" tIns="38100" rIns="38100" bIns="38100"/>
          <a:lstStyle/>
          <a:p>
            <a:r>
              <a:rPr lang="en-US" sz="4500">
                <a:solidFill>
                  <a:srgbClr val="4D0069"/>
                </a:solidFill>
              </a:rPr>
              <a:t>Some planned p+A measurements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35600"/>
          </a:xfrm>
          <a:ln/>
        </p:spPr>
        <p:txBody>
          <a:bodyPr lIns="38100" tIns="38100" rIns="38100" bIns="38100" anchor="t"/>
          <a:lstStyle/>
          <a:p>
            <a:pPr marL="304800" indent="-3048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/>
              <a:t>Nuclear modifications of the </a:t>
            </a:r>
            <a:r>
              <a:rPr lang="en-US" sz="2100">
                <a:solidFill>
                  <a:srgbClr val="3F691E"/>
                </a:solidFill>
              </a:rPr>
              <a:t>gluon PDF</a:t>
            </a:r>
          </a:p>
          <a:p>
            <a:pPr marL="704850" lvl="1" indent="-285750">
              <a:spcBef>
                <a:spcPct val="0"/>
              </a:spcBef>
              <a:buSzPct val="100000"/>
            </a:pPr>
            <a:r>
              <a:rPr lang="en-US" sz="2100"/>
              <a:t>Access from charm production</a:t>
            </a:r>
          </a:p>
          <a:p>
            <a:pPr marL="304800" indent="-3048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>
                <a:solidFill>
                  <a:srgbClr val="3F691E"/>
                </a:solidFill>
              </a:rPr>
              <a:t>Gluon saturation</a:t>
            </a:r>
          </a:p>
          <a:p>
            <a:pPr marL="704850" lvl="1" indent="-285750">
              <a:spcBef>
                <a:spcPct val="0"/>
              </a:spcBef>
              <a:buSzPct val="100000"/>
            </a:pPr>
            <a:r>
              <a:rPr lang="en-US" sz="2100">
                <a:cs typeface="Lucida Grande" charset="0"/>
              </a:rPr>
              <a:t>Forward-forward correlations (extension of existing π</a:t>
            </a:r>
            <a:r>
              <a:rPr lang="en-US" sz="2100" baseline="30000"/>
              <a:t>0</a:t>
            </a:r>
            <a:r>
              <a:rPr lang="en-US" sz="2100">
                <a:cs typeface="Lucida Grande" charset="0"/>
              </a:rPr>
              <a:t>-π</a:t>
            </a:r>
            <a:r>
              <a:rPr lang="en-US" sz="2100" baseline="30000"/>
              <a:t>0</a:t>
            </a:r>
            <a:r>
              <a:rPr lang="en-US" sz="2100"/>
              <a:t>)</a:t>
            </a:r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 i="1"/>
              <a:t>h-h</a:t>
            </a:r>
            <a:endParaRPr lang="en-US" sz="2100"/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>
                <a:cs typeface="Lucida Grande" charset="0"/>
              </a:rPr>
              <a:t>π</a:t>
            </a:r>
            <a:r>
              <a:rPr lang="en-US" sz="2100" baseline="31000"/>
              <a:t>0</a:t>
            </a:r>
            <a:r>
              <a:rPr lang="en-US" sz="2100">
                <a:cs typeface="Lucida Grande" charset="0"/>
              </a:rPr>
              <a:t>-π</a:t>
            </a:r>
            <a:r>
              <a:rPr lang="en-US" sz="2100" baseline="31000"/>
              <a:t>0</a:t>
            </a:r>
            <a:endParaRPr lang="en-US" sz="2100"/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>
                <a:cs typeface="Lucida Grande" charset="0"/>
              </a:rPr>
              <a:t>γ-</a:t>
            </a:r>
            <a:r>
              <a:rPr lang="en-US" sz="2100" i="1"/>
              <a:t>h</a:t>
            </a:r>
            <a:endParaRPr lang="en-US" sz="2100"/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>
                <a:cs typeface="Lucida Grande" charset="0"/>
              </a:rPr>
              <a:t>γ-π</a:t>
            </a:r>
            <a:r>
              <a:rPr lang="en-US" sz="2100" baseline="31000"/>
              <a:t>0</a:t>
            </a:r>
            <a:endParaRPr lang="en-US" sz="2100"/>
          </a:p>
          <a:p>
            <a:pPr marL="704850" lvl="1" indent="-285750">
              <a:spcBef>
                <a:spcPct val="0"/>
              </a:spcBef>
              <a:buSzPct val="100000"/>
            </a:pPr>
            <a:r>
              <a:rPr lang="en-US" sz="2100"/>
              <a:t>Drell-Yan</a:t>
            </a:r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/>
              <a:t>Able to reconstruct x</a:t>
            </a:r>
            <a:r>
              <a:rPr lang="en-US" sz="2100" baseline="-20000"/>
              <a:t>1</a:t>
            </a:r>
            <a:r>
              <a:rPr lang="en-US" sz="2100"/>
              <a:t>, x</a:t>
            </a:r>
            <a:r>
              <a:rPr lang="en-US" sz="2100" baseline="-20000"/>
              <a:t>2</a:t>
            </a:r>
            <a:r>
              <a:rPr lang="en-US" sz="2100"/>
              <a:t>, Q</a:t>
            </a:r>
            <a:r>
              <a:rPr lang="en-US" sz="2100" baseline="31000"/>
              <a:t>2</a:t>
            </a:r>
            <a:r>
              <a:rPr lang="en-US" sz="2100"/>
              <a:t> event-by-event</a:t>
            </a:r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/>
              <a:t>Can be compared directly to nuclear DIS</a:t>
            </a:r>
          </a:p>
          <a:p>
            <a:pPr marL="1104900" lvl="2" indent="-2286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/>
              <a:t>True 2 </a:t>
            </a:r>
            <a:r>
              <a:rPr lang="en-US" sz="2100"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2100"/>
              <a:t>1 provides model-independent access to </a:t>
            </a:r>
            <a:r>
              <a:rPr lang="en-US" sz="2100" i="1"/>
              <a:t>x</a:t>
            </a:r>
            <a:r>
              <a:rPr lang="en-US" sz="2100" i="1" baseline="-20000"/>
              <a:t>2</a:t>
            </a:r>
            <a:r>
              <a:rPr lang="en-US" sz="2100"/>
              <a:t> &lt; 0.001</a:t>
            </a:r>
          </a:p>
          <a:p>
            <a:pPr marL="704850" lvl="1" indent="-285750">
              <a:spcBef>
                <a:spcPct val="0"/>
              </a:spcBef>
              <a:buSzPct val="100000"/>
            </a:pPr>
            <a:r>
              <a:rPr lang="en-US" sz="2100">
                <a:cs typeface="Lucida Grande" charset="0"/>
              </a:rPr>
              <a:t>Λ polarization at high-x</a:t>
            </a:r>
            <a:r>
              <a:rPr lang="en-US" sz="2100" baseline="-6000"/>
              <a:t>F</a:t>
            </a:r>
            <a:r>
              <a:rPr lang="en-US" sz="2100"/>
              <a:t> (polarization sensitive to saturation scale)</a:t>
            </a:r>
          </a:p>
          <a:p>
            <a:pPr marL="704850" lvl="1" indent="-285750">
              <a:spcBef>
                <a:spcPct val="0"/>
              </a:spcBef>
              <a:buClr>
                <a:srgbClr val="000000"/>
              </a:buClr>
              <a:buSzPct val="100000"/>
              <a:buFont typeface="Gill Sans" charset="0"/>
              <a:buChar char="–"/>
            </a:pPr>
            <a:endParaRPr lang="en-US" sz="2100"/>
          </a:p>
          <a:p>
            <a:pPr marL="304800" indent="-3048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sz="2100">
                <a:solidFill>
                  <a:srgbClr val="2B4714"/>
                </a:solidFill>
              </a:rPr>
              <a:t>polarized proton + A</a:t>
            </a:r>
            <a:r>
              <a:rPr lang="en-US" sz="2100"/>
              <a:t>: Probing the saturation scale in the nucleus with asymmetries? (Z. Kang, F.  Yuan PRD84 (2011))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BB3-6FDC-4349-AFA0-1896C76FDF58}" type="slidenum">
              <a:rPr lang="en-US"/>
              <a:pPr/>
              <a:t>25</a:t>
            </a:fld>
            <a:endParaRPr lang="en-US"/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2387600" y="2300288"/>
            <a:ext cx="76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9050" cap="flat">
            <a:solidFill>
              <a:srgbClr val="9755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1625600" y="2355850"/>
            <a:ext cx="3517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1075"/>
              </a:spcBef>
            </a:pPr>
            <a:r>
              <a:rPr lang="en-US" sz="1800">
                <a:solidFill>
                  <a:srgbClr val="975500"/>
                </a:solidFill>
                <a:ea typeface="ＭＳ Ｐゴシック" charset="0"/>
                <a:cs typeface="Gill Sans" charset="0"/>
              </a:rPr>
              <a:t>Easier to measure</a:t>
            </a:r>
          </a:p>
        </p:txBody>
      </p:sp>
      <p:sp>
        <p:nvSpPr>
          <p:cNvPr id="21509" name="AutoShape 5"/>
          <p:cNvSpPr>
            <a:spLocks/>
          </p:cNvSpPr>
          <p:nvPr/>
        </p:nvSpPr>
        <p:spPr bwMode="auto">
          <a:xfrm>
            <a:off x="2286000" y="3035300"/>
            <a:ext cx="76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9050" cap="flat">
            <a:solidFill>
              <a:srgbClr val="956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1524000" y="3090863"/>
            <a:ext cx="337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1075"/>
              </a:spcBef>
            </a:pPr>
            <a:r>
              <a:rPr lang="en-US" sz="1800">
                <a:solidFill>
                  <a:srgbClr val="956900"/>
                </a:solidFill>
                <a:ea typeface="ＭＳ Ｐゴシック" charset="0"/>
                <a:cs typeface="Gill Sans" charset="0"/>
              </a:rPr>
              <a:t>  Easier to interpret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444500"/>
            <a:ext cx="7353300" cy="1003300"/>
          </a:xfrm>
          <a:ln/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rgbClr val="4D0069"/>
                </a:solidFill>
              </a:rPr>
              <a:t>Spectator proton from </a:t>
            </a:r>
            <a:r>
              <a:rPr lang="en-US" sz="3000" baseline="32000">
                <a:solidFill>
                  <a:srgbClr val="4D0069"/>
                </a:solidFill>
              </a:rPr>
              <a:t>3</a:t>
            </a:r>
            <a:r>
              <a:rPr lang="en-US" sz="3000">
                <a:solidFill>
                  <a:srgbClr val="4D0069"/>
                </a:solidFill>
              </a:rPr>
              <a:t>He                      with the current RHIC optics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889000" y="5207000"/>
            <a:ext cx="7353300" cy="1003300"/>
          </a:xfrm>
          <a:ln/>
        </p:spPr>
        <p:txBody>
          <a:bodyPr>
            <a:normAutofit lnSpcReduction="10000"/>
          </a:bodyPr>
          <a:lstStyle/>
          <a:p>
            <a:pPr marL="889000">
              <a:spcBef>
                <a:spcPct val="0"/>
              </a:spcBef>
            </a:pPr>
            <a:r>
              <a:rPr lang="en-US" sz="1700"/>
              <a:t>The same RP configuration with the current RHIC optics (at z ~ 15m between DX and D0)</a:t>
            </a:r>
          </a:p>
          <a:p>
            <a:pPr marL="889000">
              <a:spcBef>
                <a:spcPts val="1088"/>
              </a:spcBef>
            </a:pPr>
            <a:r>
              <a:rPr lang="en-US" sz="1700"/>
              <a:t>High acceptance (~ 98%) of spectator proton can be achived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D014-B231-F740-8DA8-F62922F05F3E}" type="slidenum">
              <a:rPr lang="en-US"/>
              <a:pPr/>
              <a:t>26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813" y="1893887"/>
            <a:ext cx="27241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6" y="1897062"/>
            <a:ext cx="2667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1881" y="1897857"/>
            <a:ext cx="26304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6411913" y="1803400"/>
            <a:ext cx="2330450" cy="50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Accepted in RP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3084513" y="1803400"/>
            <a:ext cx="3033712" cy="5080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838200" y="1803400"/>
            <a:ext cx="1547813" cy="508000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generated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5907088" y="4527550"/>
            <a:ext cx="313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rgbClr val="2B4714"/>
                </a:solidFill>
                <a:ea typeface="ＭＳ Ｐゴシック" charset="0"/>
                <a:cs typeface="Gill Sans" charset="0"/>
              </a:rPr>
              <a:t>DPMJETIII + Hector simulation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00100"/>
          </a:xfrm>
          <a:ln/>
        </p:spPr>
        <p:txBody>
          <a:bodyPr/>
          <a:lstStyle/>
          <a:p>
            <a:r>
              <a:rPr lang="en-US" sz="4600">
                <a:solidFill>
                  <a:srgbClr val="4D0069"/>
                </a:solidFill>
              </a:rPr>
              <a:t>polarized n+p in </a:t>
            </a:r>
            <a:r>
              <a:rPr lang="en-US" sz="4700" baseline="32000">
                <a:solidFill>
                  <a:srgbClr val="4D0069"/>
                </a:solidFill>
              </a:rPr>
              <a:t>3</a:t>
            </a:r>
            <a:r>
              <a:rPr lang="en-US" sz="4600">
                <a:solidFill>
                  <a:srgbClr val="4D0069"/>
                </a:solidFill>
              </a:rPr>
              <a:t>He+p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96900" y="5067300"/>
            <a:ext cx="7353300" cy="1714500"/>
          </a:xfrm>
          <a:ln/>
        </p:spPr>
        <p:txBody>
          <a:bodyPr/>
          <a:lstStyle/>
          <a:p>
            <a:pPr marL="889000">
              <a:spcBef>
                <a:spcPct val="0"/>
              </a:spcBef>
            </a:pPr>
            <a:r>
              <a:rPr lang="en-US" sz="2400"/>
              <a:t>Spin-dependent distribution, Sivers function has opposite sign for u- and d-quark flavor</a:t>
            </a:r>
          </a:p>
          <a:p>
            <a:pPr marL="889000">
              <a:spcBef>
                <a:spcPts val="1113"/>
              </a:spcBef>
            </a:pPr>
            <a:r>
              <a:rPr lang="en-US" sz="2400"/>
              <a:t>Polarized </a:t>
            </a:r>
            <a:r>
              <a:rPr lang="en-US" sz="2400" baseline="32000"/>
              <a:t>3</a:t>
            </a:r>
            <a:r>
              <a:rPr lang="en-US" sz="2400"/>
              <a:t>He could be used to confirm and verify this opposite sign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03F-99B2-B94B-BDED-2CF2ED76BCD2}" type="slidenum">
              <a:rPr lang="en-US"/>
              <a:pPr/>
              <a:t>27</a:t>
            </a:fld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511300"/>
            <a:ext cx="4225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58938"/>
            <a:ext cx="3733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1114425" y="2616200"/>
            <a:ext cx="1457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Drell-Yan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5527675" y="2603500"/>
            <a:ext cx="5095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π</a:t>
            </a:r>
            <a:r>
              <a:rPr lang="en-US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0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5678488" y="4762500"/>
            <a:ext cx="347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rgbClr val="FF5308"/>
                </a:solidFill>
                <a:ea typeface="ＭＳ Ｐゴシック" charset="0"/>
                <a:cs typeface="Gill Sans" charset="0"/>
              </a:rPr>
              <a:t>Z. Kang, Riken He3 Workshop (2011)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016000" y="1727200"/>
            <a:ext cx="10207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√s=200GeV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406400"/>
            <a:ext cx="7353300" cy="812800"/>
          </a:xfrm>
          <a:ln/>
        </p:spPr>
        <p:txBody>
          <a:bodyPr>
            <a:normAutofit fontScale="90000"/>
          </a:bodyPr>
          <a:lstStyle/>
          <a:p>
            <a:r>
              <a:rPr lang="en-US" sz="4800">
                <a:solidFill>
                  <a:srgbClr val="4D0069"/>
                </a:solidFill>
              </a:rPr>
              <a:t>Golden Measurement in e+A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889000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361-95AA-F940-85A6-324FB69B2DDC}" type="slidenum">
              <a:rPr lang="en-US"/>
              <a:pPr/>
              <a:t>28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800"/>
            <a:ext cx="90297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534988" y="5791200"/>
            <a:ext cx="8242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rgbClr val="D90B00"/>
                </a:solidFill>
                <a:ea typeface="ＭＳ Ｐゴシック" charset="0"/>
                <a:cs typeface="Gill Sans" charset="0"/>
              </a:rPr>
              <a:t>The EIC Science case: a report                                                 on the joint BNL/INT/JLab program (2011) 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575300" y="2806700"/>
            <a:ext cx="1930400" cy="2298700"/>
            <a:chOff x="0" y="0"/>
            <a:chExt cx="1216" cy="1448"/>
          </a:xfrm>
        </p:grpSpPr>
        <p:sp>
          <p:nvSpPr>
            <p:cNvPr id="27653" name="Rectangle 5"/>
            <p:cNvSpPr>
              <a:spLocks/>
            </p:cNvSpPr>
            <p:nvPr/>
          </p:nvSpPr>
          <p:spPr bwMode="auto">
            <a:xfrm>
              <a:off x="32" y="32"/>
              <a:ext cx="1152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7654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6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6" name="Rectangle 8"/>
          <p:cNvSpPr>
            <a:spLocks/>
          </p:cNvSpPr>
          <p:nvPr/>
        </p:nvSpPr>
        <p:spPr bwMode="auto">
          <a:xfrm>
            <a:off x="3479800" y="2501900"/>
            <a:ext cx="2082800" cy="292100"/>
          </a:xfrm>
          <a:prstGeom prst="rect">
            <a:avLst/>
          </a:prstGeom>
          <a:noFill/>
          <a:ln w="25400" cap="flat">
            <a:solidFill>
              <a:srgbClr val="8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635000"/>
          </a:xfrm>
          <a:ln/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66008D"/>
                </a:solidFill>
              </a:rPr>
              <a:t>Golden Measurements in e+p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889000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D43-1998-AC4E-8326-CD2B46A46B50}" type="slidenum">
              <a:rPr lang="en-US"/>
              <a:pPr/>
              <a:t>29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38200"/>
            <a:ext cx="82931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035300"/>
            <a:ext cx="8293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75200"/>
            <a:ext cx="8242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5181600" y="3314700"/>
            <a:ext cx="1562100" cy="1447800"/>
            <a:chOff x="0" y="0"/>
            <a:chExt cx="984" cy="912"/>
          </a:xfrm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24" y="24"/>
              <a:ext cx="93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679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5969000" y="1460500"/>
            <a:ext cx="2273300" cy="1016000"/>
            <a:chOff x="0" y="0"/>
            <a:chExt cx="1432" cy="640"/>
          </a:xfrm>
        </p:grpSpPr>
        <p:sp>
          <p:nvSpPr>
            <p:cNvPr id="28681" name="Rectangle 9"/>
            <p:cNvSpPr>
              <a:spLocks/>
            </p:cNvSpPr>
            <p:nvPr/>
          </p:nvSpPr>
          <p:spPr bwMode="auto">
            <a:xfrm>
              <a:off x="16" y="16"/>
              <a:ext cx="140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682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Rectangle 12"/>
          <p:cNvSpPr>
            <a:spLocks/>
          </p:cNvSpPr>
          <p:nvPr/>
        </p:nvSpPr>
        <p:spPr bwMode="auto">
          <a:xfrm>
            <a:off x="5981700" y="5461000"/>
            <a:ext cx="2222500" cy="1257300"/>
          </a:xfrm>
          <a:prstGeom prst="rect">
            <a:avLst/>
          </a:prstGeom>
          <a:noFill/>
          <a:ln w="38100" cap="flat">
            <a:solidFill>
              <a:srgbClr val="66FF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2768600" y="952500"/>
            <a:ext cx="2997200" cy="241300"/>
          </a:xfrm>
          <a:prstGeom prst="rect">
            <a:avLst/>
          </a:prstGeom>
          <a:noFill/>
          <a:ln w="25400" cap="flat">
            <a:solidFill>
              <a:srgbClr val="8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711200" y="3111500"/>
            <a:ext cx="7023100" cy="241300"/>
          </a:xfrm>
          <a:prstGeom prst="rect">
            <a:avLst/>
          </a:prstGeom>
          <a:noFill/>
          <a:ln w="25400" cap="flat">
            <a:solidFill>
              <a:srgbClr val="8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1231900" y="4864100"/>
            <a:ext cx="5981700" cy="241300"/>
          </a:xfrm>
          <a:prstGeom prst="rect">
            <a:avLst/>
          </a:prstGeom>
          <a:noFill/>
          <a:ln w="25400" cap="flat">
            <a:solidFill>
              <a:srgbClr val="8000FF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3505200"/>
            <a:ext cx="8331200" cy="2997200"/>
          </a:xfrm>
          <a:ln/>
        </p:spPr>
        <p:txBody>
          <a:bodyPr>
            <a:normAutofit fontScale="92500" lnSpcReduction="10000"/>
          </a:bodyPr>
          <a:lstStyle/>
          <a:p>
            <a:pPr marL="382588" indent="-342900">
              <a:spcBef>
                <a:spcPct val="0"/>
              </a:spcBef>
              <a:buClr>
                <a:srgbClr val="008000"/>
              </a:buClr>
              <a:buSzPct val="100000"/>
            </a:pPr>
            <a:r>
              <a:rPr lang="en-US" dirty="0"/>
              <a:t>What is the </a:t>
            </a:r>
            <a:r>
              <a:rPr lang="en-US" dirty="0" err="1"/>
              <a:t>partonic</a:t>
            </a:r>
            <a:r>
              <a:rPr lang="en-US" dirty="0"/>
              <a:t> </a:t>
            </a:r>
            <a:r>
              <a:rPr lang="en-US" dirty="0">
                <a:solidFill>
                  <a:srgbClr val="0044FE"/>
                </a:solidFill>
              </a:rPr>
              <a:t>spin structure of the proton</a:t>
            </a:r>
            <a:r>
              <a:rPr lang="en-US" dirty="0"/>
              <a:t>?</a:t>
            </a:r>
          </a:p>
          <a:p>
            <a:pPr marL="382588" indent="-342900">
              <a:buClr>
                <a:srgbClr val="008000"/>
              </a:buClr>
              <a:buSzPct val="100000"/>
            </a:pPr>
            <a:r>
              <a:rPr lang="en-US" dirty="0"/>
              <a:t>What are the </a:t>
            </a:r>
            <a:r>
              <a:rPr lang="en-US" dirty="0">
                <a:solidFill>
                  <a:srgbClr val="0044FE"/>
                </a:solidFill>
              </a:rPr>
              <a:t>dynamical origins of spin-dependent interactions</a:t>
            </a:r>
            <a:r>
              <a:rPr lang="en-US" dirty="0"/>
              <a:t> in hadronic collisions?</a:t>
            </a:r>
          </a:p>
          <a:p>
            <a:pPr marL="382588" indent="-342900">
              <a:buClr>
                <a:srgbClr val="008000"/>
              </a:buClr>
              <a:buSzPct val="100000"/>
            </a:pPr>
            <a:r>
              <a:rPr lang="en-US" dirty="0"/>
              <a:t>What is the </a:t>
            </a:r>
            <a:r>
              <a:rPr lang="en-US" dirty="0">
                <a:solidFill>
                  <a:srgbClr val="0044FE"/>
                </a:solidFill>
              </a:rPr>
              <a:t>nature of the initial state</a:t>
            </a:r>
            <a:r>
              <a:rPr lang="en-US" dirty="0"/>
              <a:t> in nuclear collisions? Nuclear structure at high-energy (small-x)?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D717-BDC4-2D4F-9AA8-21B2C87D01F5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190500" y="114300"/>
            <a:ext cx="8496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2B4714"/>
                </a:solidFill>
                <a:ea typeface="ＭＳ Ｐゴシック" charset="0"/>
                <a:cs typeface="Gill Sans" charset="0"/>
              </a:rPr>
              <a:t>Key unanswered questions II</a:t>
            </a:r>
          </a:p>
          <a:p>
            <a:pPr algn="l">
              <a:spcBef>
                <a:spcPts val="338"/>
              </a:spcBef>
            </a:pPr>
            <a:r>
              <a:rPr lang="en-US" sz="3600" dirty="0">
                <a:solidFill>
                  <a:srgbClr val="4D0069"/>
                </a:solidFill>
                <a:ea typeface="ＭＳ Ｐゴシック" charset="0"/>
                <a:cs typeface="Gill Sans" charset="0"/>
              </a:rPr>
              <a:t>    What is the </a:t>
            </a:r>
            <a:r>
              <a:rPr lang="en-US" sz="3600" dirty="0" err="1">
                <a:solidFill>
                  <a:srgbClr val="4D0069"/>
                </a:solidFill>
                <a:ea typeface="ＭＳ Ｐゴシック" charset="0"/>
                <a:cs typeface="Gill Sans" charset="0"/>
              </a:rPr>
              <a:t>partonic</a:t>
            </a:r>
            <a:r>
              <a:rPr lang="en-US" sz="3600" dirty="0">
                <a:solidFill>
                  <a:srgbClr val="4D0069"/>
                </a:solidFill>
                <a:ea typeface="ＭＳ Ｐゴシック" charset="0"/>
                <a:cs typeface="Gill Sans" charset="0"/>
              </a:rPr>
              <a:t> structure of nucleons and nuclei?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00200"/>
            <a:ext cx="19081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143000"/>
            <a:ext cx="25527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330200"/>
            <a:ext cx="7353300" cy="546100"/>
          </a:xfrm>
          <a:ln/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rgbClr val="200063"/>
                </a:solidFill>
                <a:latin typeface="Arial Bold" charset="0"/>
                <a:cs typeface="Arial Bold" charset="0"/>
                <a:sym typeface="Arial Bold" charset="0"/>
              </a:rPr>
              <a:t>STAR</a:t>
            </a:r>
            <a:r>
              <a:rPr lang="en-US" sz="3000">
                <a:solidFill>
                  <a:srgbClr val="200063"/>
                </a:solidFill>
              </a:rPr>
              <a:t> at eRHIC - Phase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21D4-7008-3542-9622-E454633A09F6}" type="slidenum">
              <a:rPr lang="en-US"/>
              <a:pPr/>
              <a:t>30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41400"/>
            <a:ext cx="8763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882650" y="4483100"/>
            <a:ext cx="7797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304800" indent="-304800" algn="l">
              <a:spcBef>
                <a:spcPts val="475"/>
              </a:spcBef>
              <a:buSzPct val="100000"/>
              <a:buFont typeface="Gill Sans" charset="0"/>
              <a:buChar char="•"/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Current detector matches quite well to kinematics of eRHIC</a:t>
            </a: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704850" lvl="1" indent="-285750" algn="l">
              <a:spcBef>
                <a:spcPts val="425"/>
              </a:spcBef>
              <a:buSzPct val="100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Particle ID, sufficient p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resolution, etc. at mid-rapidity (Q</a:t>
            </a:r>
            <a:r>
              <a:rPr lang="en-US" sz="18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&gt;10 GeV</a:t>
            </a:r>
            <a:r>
              <a:rPr lang="en-US" sz="18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)</a:t>
            </a:r>
            <a:endParaRPr lang="en-US" sz="2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304800" indent="-304800" algn="l">
              <a:spcBef>
                <a:spcPts val="475"/>
              </a:spcBef>
              <a:buSzPct val="100000"/>
              <a:buFont typeface="Gill Sans" charset="0"/>
              <a:buChar char="•"/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Space to extend: focus on 1&lt;Q</a:t>
            </a:r>
            <a:r>
              <a:rPr lang="en-US" sz="20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&lt;10 GeV</a:t>
            </a:r>
            <a:r>
              <a:rPr lang="en-US" sz="20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0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(-2 &lt; η &lt; -1)</a:t>
            </a: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304800" indent="-304800" algn="l">
              <a:buSzPct val="100000"/>
              <a:buFont typeface="Gill Sans" charset="0"/>
              <a:buChar char="•"/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Some important phase 1 measurements:</a:t>
            </a: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704850" lvl="1" indent="-285750" algn="l">
              <a:buSzPct val="100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F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L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in e+p and e+A</a:t>
            </a:r>
            <a:endParaRPr lang="en-US" sz="2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704850" lvl="1" indent="-285750" algn="l">
              <a:buSzPct val="100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g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1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in polarized e+p</a:t>
            </a:r>
            <a:endParaRPr lang="en-US" sz="2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704850" lvl="1" indent="-285750" algn="l">
              <a:buSzPct val="100000"/>
              <a:buFont typeface="Gill San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SIDIS in e+p and e+A over broad </a:t>
            </a:r>
            <a:r>
              <a:rPr lang="en-US" sz="1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(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x,Q</a:t>
            </a:r>
            <a:r>
              <a:rPr lang="en-US" sz="1800" baseline="300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) range</a:t>
            </a:r>
            <a:r>
              <a:rPr lang="en-US" sz="1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,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including dihadron measurements.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420100" cy="723900"/>
          </a:xfrm>
          <a:ln/>
        </p:spPr>
        <p:txBody>
          <a:bodyPr/>
          <a:lstStyle/>
          <a:p>
            <a:r>
              <a:rPr lang="en-US" sz="4000">
                <a:solidFill>
                  <a:srgbClr val="340047"/>
                </a:solidFill>
              </a:rPr>
              <a:t>Parton energy loss in cold QCD matter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4699000"/>
            <a:ext cx="7924800" cy="2133600"/>
          </a:xfrm>
          <a:ln/>
        </p:spPr>
        <p:txBody>
          <a:bodyPr>
            <a:normAutofit lnSpcReduction="10000"/>
          </a:bodyPr>
          <a:lstStyle/>
          <a:p>
            <a:pPr marL="382588" indent="-342900">
              <a:lnSpc>
                <a:spcPct val="105000"/>
              </a:lnSpc>
              <a:spcBef>
                <a:spcPct val="0"/>
              </a:spcBef>
              <a:buSzPct val="100000"/>
              <a:buFont typeface="Arial" charset="0"/>
              <a:buChar char="•"/>
            </a:pPr>
            <a:r>
              <a:rPr lang="en-US" sz="1900"/>
              <a:t>Complementary tool to investigate partonic energy loss</a:t>
            </a:r>
          </a:p>
          <a:p>
            <a:pPr marL="382588" indent="-342900">
              <a:lnSpc>
                <a:spcPct val="105000"/>
              </a:lnSpc>
              <a:spcBef>
                <a:spcPts val="1150"/>
              </a:spcBef>
              <a:buSzPct val="100000"/>
              <a:buFont typeface="Arial" charset="0"/>
              <a:buChar char="•"/>
            </a:pPr>
            <a:r>
              <a:rPr lang="en-US" sz="1900"/>
              <a:t>HERMES:  hadrons can form partially inside the medium</a:t>
            </a:r>
          </a:p>
          <a:p>
            <a:pPr marL="782638" lvl="1" indent="-285750">
              <a:lnSpc>
                <a:spcPct val="105000"/>
              </a:lnSpc>
              <a:spcBef>
                <a:spcPts val="1150"/>
              </a:spcBef>
              <a:buSzPct val="100000"/>
              <a:buFont typeface="Arial" charset="0"/>
              <a:buChar char="•"/>
            </a:pPr>
            <a:r>
              <a:rPr lang="en-US" sz="1900"/>
              <a:t>Mixture of hadronic absorption and partonic energy loss</a:t>
            </a:r>
          </a:p>
          <a:p>
            <a:pPr marL="382588" indent="-342900">
              <a:lnSpc>
                <a:spcPct val="105000"/>
              </a:lnSpc>
              <a:spcBef>
                <a:spcPts val="1150"/>
              </a:spcBef>
              <a:buSzPct val="100000"/>
              <a:buFont typeface="Arial" charset="0"/>
              <a:buChar char="•"/>
            </a:pPr>
            <a:r>
              <a:rPr lang="en-US" sz="1900"/>
              <a:t>eRHIC:  light quark hadrons form well outside the medium</a:t>
            </a:r>
          </a:p>
          <a:p>
            <a:pPr marL="382588" indent="-342900">
              <a:lnSpc>
                <a:spcPct val="105000"/>
              </a:lnSpc>
              <a:spcBef>
                <a:spcPts val="1150"/>
              </a:spcBef>
              <a:buSzPct val="100000"/>
              <a:buFont typeface="Arial" charset="0"/>
              <a:buChar char="•"/>
            </a:pPr>
            <a:r>
              <a:rPr lang="en-US" sz="1900">
                <a:cs typeface="Lucida Grande" charset="0"/>
              </a:rPr>
              <a:t>Heavy quarks: unexplored to date.  Low β </a:t>
            </a:r>
            <a:r>
              <a:rPr lang="en-US" sz="1900"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1900"/>
              <a:t> short formation time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B55C-60C1-2E42-9F06-8F2BCB9D4547}" type="slidenum">
              <a:rPr lang="en-US"/>
              <a:pPr/>
              <a:t>31</a:t>
            </a:fld>
            <a:endParaRPr lang="en-US"/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8006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5813"/>
            <a:ext cx="3630613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/>
          </p:cNvSpPr>
          <p:nvPr/>
        </p:nvSpPr>
        <p:spPr bwMode="auto">
          <a:xfrm>
            <a:off x="565150" y="685800"/>
            <a:ext cx="275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HERMES, NP B780, 1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6110288" y="4298950"/>
            <a:ext cx="172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L</a:t>
            </a:r>
            <a:r>
              <a:rPr lang="en-US" sz="1600" baseline="-2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 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up to few 100 fm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876925"/>
            <a:ext cx="2667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469900"/>
          </a:xfrm>
          <a:ln/>
        </p:spPr>
        <p:txBody>
          <a:bodyPr lIns="38100" tIns="38100" rIns="38100" bIns="38100">
            <a:normAutofit fontScale="90000"/>
          </a:bodyPr>
          <a:lstStyle/>
          <a:p>
            <a:r>
              <a:rPr lang="en-US" sz="2700">
                <a:solidFill>
                  <a:srgbClr val="340047"/>
                </a:solidFill>
              </a:rPr>
              <a:t>Beyond inclusive DIS: DVCS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0E1-B31C-774C-AE06-5F8E4946616C}" type="slidenum">
              <a:rPr lang="en-US"/>
              <a:pPr/>
              <a:t>32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95313"/>
            <a:ext cx="42862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84513"/>
            <a:ext cx="78311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88900" y="969963"/>
            <a:ext cx="5842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Deeply Virtual Compton Scattering 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Requires measurement of electron, proton, and photon exclusively</a:t>
            </a:r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Proton requires Roman Pot, intimately tied to I.R. design</a:t>
            </a:r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Aperture needs mostly driven by proton energy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 Common device (Roman Pots) can be used for spectator tagging in </a:t>
            </a:r>
            <a:r>
              <a:rPr lang="en-US" sz="16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3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He </a:t>
            </a:r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  Electron acceptance overlaps with inclusive DIS: -2&lt;η&lt;-1   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403225" y="6254750"/>
            <a:ext cx="7835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Further possibilities under investigation: diffraction in J/ψ, …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609600"/>
          </a:xfrm>
          <a:ln/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rgbClr val="A40800"/>
                </a:solidFill>
              </a:rPr>
              <a:t>STAR strategies to answer these questions I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68400"/>
            <a:ext cx="8229600" cy="5067300"/>
          </a:xfrm>
          <a:ln/>
        </p:spPr>
        <p:txBody>
          <a:bodyPr/>
          <a:lstStyle/>
          <a:p>
            <a:pPr marL="382588" indent="-342900">
              <a:spcBef>
                <a:spcPct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3F691E"/>
                </a:solidFill>
              </a:rPr>
              <a:t>Hot QCD matter: high luminosity RHIC II (fb</a:t>
            </a:r>
            <a:r>
              <a:rPr lang="en-US" sz="2400" baseline="30000" dirty="0">
                <a:solidFill>
                  <a:srgbClr val="3F691E"/>
                </a:solidFill>
              </a:rPr>
              <a:t>-1 </a:t>
            </a:r>
            <a:r>
              <a:rPr lang="en-US" sz="2400" dirty="0">
                <a:solidFill>
                  <a:srgbClr val="3F691E"/>
                </a:solidFill>
              </a:rPr>
              <a:t>equivalent)</a:t>
            </a:r>
          </a:p>
          <a:p>
            <a:pPr marL="782638" lvl="1" indent="-285750">
              <a:spcBef>
                <a:spcPts val="1513"/>
              </a:spcBef>
              <a:buSzPct val="100000"/>
            </a:pPr>
            <a:r>
              <a:rPr lang="en-US" sz="2400" b="1" dirty="0">
                <a:solidFill>
                  <a:srgbClr val="4D0069"/>
                </a:solidFill>
              </a:rPr>
              <a:t>Heavy Flavor Tracker</a:t>
            </a:r>
            <a:r>
              <a:rPr lang="en-US" sz="2400" dirty="0"/>
              <a:t>: precision charm and beauty</a:t>
            </a:r>
          </a:p>
          <a:p>
            <a:pPr marL="782638" lvl="1" indent="-285750">
              <a:spcBef>
                <a:spcPts val="1513"/>
              </a:spcBef>
              <a:buClr>
                <a:srgbClr val="000000"/>
              </a:buClr>
              <a:buSzPct val="100000"/>
            </a:pPr>
            <a:r>
              <a:rPr lang="en-US" sz="2400" b="1" dirty="0" err="1">
                <a:solidFill>
                  <a:srgbClr val="4D0069"/>
                </a:solidFill>
              </a:rPr>
              <a:t>Muon</a:t>
            </a:r>
            <a:r>
              <a:rPr lang="en-US" sz="2400" b="1" dirty="0">
                <a:solidFill>
                  <a:srgbClr val="4D0069"/>
                </a:solidFill>
              </a:rPr>
              <a:t> Telescope Detector</a:t>
            </a:r>
            <a:r>
              <a:rPr lang="en-US" sz="2400" dirty="0">
                <a:cs typeface="Lucida Grande" charset="0"/>
              </a:rPr>
              <a:t>: </a:t>
            </a:r>
            <a:r>
              <a:rPr lang="en-US" sz="2400" dirty="0" err="1">
                <a:cs typeface="Lucida Grande" charset="0"/>
              </a:rPr>
              <a:t>e+μ</a:t>
            </a:r>
            <a:r>
              <a:rPr lang="en-US" sz="2400" dirty="0">
                <a:cs typeface="Lucida Grande" charset="0"/>
              </a:rPr>
              <a:t> and </a:t>
            </a:r>
            <a:r>
              <a:rPr lang="en-US" sz="2400" dirty="0" err="1">
                <a:cs typeface="Lucida Grande" charset="0"/>
              </a:rPr>
              <a:t>μ+μ</a:t>
            </a:r>
            <a:r>
              <a:rPr lang="en-US" sz="2400" dirty="0">
                <a:cs typeface="Lucida Grande" charset="0"/>
              </a:rPr>
              <a:t> at mid-rapidity</a:t>
            </a:r>
            <a:endParaRPr lang="en-US" sz="2400" dirty="0"/>
          </a:p>
          <a:p>
            <a:pPr marL="782638" lvl="1" indent="-285750">
              <a:spcBef>
                <a:spcPts val="1513"/>
              </a:spcBef>
              <a:buSzPct val="100000"/>
            </a:pPr>
            <a:r>
              <a:rPr lang="en-US" sz="2400" dirty="0">
                <a:solidFill>
                  <a:srgbClr val="4D0069"/>
                </a:solidFill>
              </a:rPr>
              <a:t>Trigger and DAQ upgrades</a:t>
            </a:r>
            <a:r>
              <a:rPr lang="en-US" sz="2400" dirty="0"/>
              <a:t> to make full use of luminosity</a:t>
            </a:r>
          </a:p>
          <a:p>
            <a:pPr marL="782638" lvl="1" indent="-285750">
              <a:spcBef>
                <a:spcPts val="1513"/>
              </a:spcBef>
              <a:buSzPct val="100000"/>
            </a:pPr>
            <a:r>
              <a:rPr lang="en-US" sz="2400" dirty="0"/>
              <a:t>Full use of the flexibility of RHIC (U+U,...)</a:t>
            </a:r>
          </a:p>
          <a:p>
            <a:pPr marL="382588" indent="-342900">
              <a:spcBef>
                <a:spcPts val="1513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3F691E"/>
                </a:solidFill>
              </a:rPr>
              <a:t>Phase structure of QCD matter: energy scan</a:t>
            </a:r>
          </a:p>
          <a:p>
            <a:pPr marL="782638" lvl="1" indent="-285750">
              <a:spcBef>
                <a:spcPts val="1513"/>
              </a:spcBef>
              <a:buSzPct val="100000"/>
            </a:pPr>
            <a:r>
              <a:rPr lang="en-US" sz="2400" dirty="0"/>
              <a:t>Analysis of Phase 1 Completed in Runs 10,11 followed by </a:t>
            </a:r>
            <a:r>
              <a:rPr lang="en-US" sz="2400" dirty="0">
                <a:solidFill>
                  <a:srgbClr val="4D0069"/>
                </a:solidFill>
              </a:rPr>
              <a:t>targeted fine-scale energy </a:t>
            </a:r>
            <a:r>
              <a:rPr lang="en-US" sz="2400" dirty="0" smtClean="0">
                <a:solidFill>
                  <a:srgbClr val="4D0069"/>
                </a:solidFill>
              </a:rPr>
              <a:t>scan depending on result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E48A-B27D-8C45-B108-920EC06B9BC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  <a:ln/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rgbClr val="A40800"/>
                </a:solidFill>
              </a:rPr>
              <a:t>STAR strategies to answer these questions II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90500" y="901700"/>
            <a:ext cx="8750300" cy="5384800"/>
          </a:xfrm>
          <a:ln/>
        </p:spPr>
        <p:txBody>
          <a:bodyPr>
            <a:normAutofit lnSpcReduction="10000"/>
          </a:bodyPr>
          <a:lstStyle/>
          <a:p>
            <a:pPr marL="382588" indent="-342900">
              <a:spcBef>
                <a:spcPct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3F691E"/>
                </a:solidFill>
              </a:rPr>
              <a:t>Nucleon spin structure and diffraction </a:t>
            </a:r>
          </a:p>
          <a:p>
            <a:pPr marL="782638" lvl="1" indent="-285750">
              <a:spcBef>
                <a:spcPts val="1450"/>
              </a:spcBef>
              <a:buSzPct val="100000"/>
            </a:pPr>
            <a:r>
              <a:rPr lang="en-US" sz="2400" b="1" dirty="0">
                <a:solidFill>
                  <a:srgbClr val="4D0069"/>
                </a:solidFill>
              </a:rPr>
              <a:t>Forward GEM Tracker</a:t>
            </a:r>
            <a:r>
              <a:rPr lang="en-US" sz="2400" dirty="0"/>
              <a:t>: flavor-separated anti-quark polarizations</a:t>
            </a:r>
          </a:p>
          <a:p>
            <a:pPr marL="782638" lvl="1" indent="-285750">
              <a:spcBef>
                <a:spcPts val="1450"/>
              </a:spcBef>
              <a:buSzPct val="100000"/>
            </a:pPr>
            <a:r>
              <a:rPr lang="en-US" sz="2400" dirty="0">
                <a:solidFill>
                  <a:srgbClr val="4D0069"/>
                </a:solidFill>
              </a:rPr>
              <a:t>Forward Hadron Calorimeter</a:t>
            </a:r>
            <a:r>
              <a:rPr lang="en-US" sz="2400" dirty="0"/>
              <a:t>: strange quark polarization</a:t>
            </a:r>
          </a:p>
          <a:p>
            <a:pPr marL="782638" lvl="1" indent="-285750">
              <a:spcBef>
                <a:spcPts val="1450"/>
              </a:spcBef>
              <a:buSzPct val="100000"/>
            </a:pPr>
            <a:r>
              <a:rPr lang="en-US" sz="2400" dirty="0">
                <a:solidFill>
                  <a:srgbClr val="4D0069"/>
                </a:solidFill>
              </a:rPr>
              <a:t>Roman Pots</a:t>
            </a:r>
            <a:r>
              <a:rPr lang="en-US" sz="2400" dirty="0"/>
              <a:t> (phase II): proton spectator tagging in polarized p+</a:t>
            </a:r>
            <a:r>
              <a:rPr lang="en-US" sz="2400" baseline="32000" dirty="0"/>
              <a:t>3</a:t>
            </a:r>
            <a:r>
              <a:rPr lang="en-US" sz="2400" dirty="0">
                <a:cs typeface="Zapf Dingbats" charset="0"/>
              </a:rPr>
              <a:t>He, central exclusive diffraction </a:t>
            </a:r>
            <a:r>
              <a:rPr lang="en-US" sz="2400" dirty="0" err="1">
                <a:cs typeface="Zapf Dingbats" charset="0"/>
              </a:rPr>
              <a:t>p+p➛p+M</a:t>
            </a:r>
            <a:r>
              <a:rPr lang="en-US" sz="2400" baseline="-6000" dirty="0" err="1"/>
              <a:t>X</a:t>
            </a:r>
            <a:r>
              <a:rPr lang="en-US" sz="2400" dirty="0" err="1"/>
              <a:t>+p</a:t>
            </a:r>
            <a:endParaRPr lang="en-US" sz="2400" dirty="0"/>
          </a:p>
          <a:p>
            <a:pPr marL="382588" indent="-342900">
              <a:spcBef>
                <a:spcPts val="145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2B4714"/>
                </a:solidFill>
              </a:rPr>
              <a:t>Nucleon spin and cold QCD matter: high precision </a:t>
            </a:r>
            <a:r>
              <a:rPr lang="en-US" sz="2400" dirty="0" err="1">
                <a:solidFill>
                  <a:srgbClr val="2B4714"/>
                </a:solidFill>
              </a:rPr>
              <a:t>p+p</a:t>
            </a:r>
            <a:r>
              <a:rPr lang="en-US" sz="2400" dirty="0">
                <a:solidFill>
                  <a:srgbClr val="2B4714"/>
                </a:solidFill>
              </a:rPr>
              <a:t> and </a:t>
            </a:r>
            <a:r>
              <a:rPr lang="en-US" sz="2400" dirty="0" err="1" smtClean="0">
                <a:solidFill>
                  <a:srgbClr val="2B4714"/>
                </a:solidFill>
              </a:rPr>
              <a:t>p</a:t>
            </a:r>
            <a:r>
              <a:rPr lang="en-US" sz="2400" dirty="0" err="1">
                <a:solidFill>
                  <a:srgbClr val="2B4714"/>
                </a:solidFill>
              </a:rPr>
              <a:t>+A</a:t>
            </a:r>
            <a:r>
              <a:rPr lang="en-US" sz="2400" dirty="0">
                <a:solidFill>
                  <a:srgbClr val="2B4714"/>
                </a:solidFill>
              </a:rPr>
              <a:t>,  followed by </a:t>
            </a:r>
            <a:r>
              <a:rPr lang="en-US" sz="2400" dirty="0" err="1">
                <a:solidFill>
                  <a:srgbClr val="2B4714"/>
                </a:solidFill>
              </a:rPr>
              <a:t>e+p</a:t>
            </a:r>
            <a:r>
              <a:rPr lang="en-US" sz="2400" dirty="0">
                <a:solidFill>
                  <a:srgbClr val="2B4714"/>
                </a:solidFill>
              </a:rPr>
              <a:t> and </a:t>
            </a:r>
            <a:r>
              <a:rPr lang="en-US" sz="2400" dirty="0" err="1">
                <a:solidFill>
                  <a:srgbClr val="2B4714"/>
                </a:solidFill>
              </a:rPr>
              <a:t>e+A</a:t>
            </a:r>
            <a:endParaRPr lang="en-US" sz="2400" dirty="0">
              <a:solidFill>
                <a:srgbClr val="2B4714"/>
              </a:solidFill>
            </a:endParaRPr>
          </a:p>
          <a:p>
            <a:pPr marL="782638" lvl="1" indent="-285750">
              <a:spcBef>
                <a:spcPts val="1450"/>
              </a:spcBef>
              <a:buSzPct val="100000"/>
            </a:pPr>
            <a:r>
              <a:rPr lang="en-US" sz="2400" dirty="0"/>
              <a:t>Major upgrade of capabilities in </a:t>
            </a:r>
            <a:r>
              <a:rPr lang="en-US" sz="2400" dirty="0">
                <a:solidFill>
                  <a:srgbClr val="4D0069"/>
                </a:solidFill>
              </a:rPr>
              <a:t>forward/backward (electron) direction</a:t>
            </a:r>
            <a:endParaRPr lang="en-US" sz="2400" dirty="0"/>
          </a:p>
          <a:p>
            <a:pPr marL="782638" lvl="1" indent="-285750">
              <a:spcBef>
                <a:spcPts val="1450"/>
              </a:spcBef>
              <a:buSzPct val="100000"/>
            </a:pPr>
            <a:r>
              <a:rPr lang="en-US" sz="2400" dirty="0"/>
              <a:t>Utilizing mid-rapidity detectors for the initial </a:t>
            </a:r>
            <a:r>
              <a:rPr lang="en-US" sz="2400" dirty="0" err="1"/>
              <a:t>e+p</a:t>
            </a:r>
            <a:r>
              <a:rPr lang="en-US" sz="2400" dirty="0"/>
              <a:t> and </a:t>
            </a:r>
            <a:r>
              <a:rPr lang="en-US" sz="2400" dirty="0" err="1"/>
              <a:t>e+A</a:t>
            </a:r>
            <a:r>
              <a:rPr lang="en-US" sz="2400" dirty="0"/>
              <a:t> </a:t>
            </a:r>
            <a:r>
              <a:rPr lang="en-US" sz="2400" dirty="0" smtClean="0"/>
              <a:t>program , and adding forward capabilities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7E35-7C1B-1147-B499-722FF314A14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Forward Gem Tracker</a:t>
            </a:r>
          </a:p>
          <a:p>
            <a:pPr lvl="1"/>
            <a:r>
              <a:rPr lang="en-US" dirty="0" smtClean="0"/>
              <a:t>Detector ~60% complete. Assembled, and will be installed into STAR with new supporting Carbon Fiber shells next week for Run-12</a:t>
            </a:r>
          </a:p>
          <a:p>
            <a:r>
              <a:rPr lang="en-US" dirty="0" smtClean="0"/>
              <a:t>Heavy Flavor Tracker</a:t>
            </a:r>
          </a:p>
          <a:p>
            <a:pPr lvl="1"/>
            <a:r>
              <a:rPr lang="en-US" dirty="0" smtClean="0"/>
              <a:t>Two layers pixel active pixel sensors layers, and two outer Si-layers. Topological HQ identification.</a:t>
            </a:r>
          </a:p>
          <a:p>
            <a:pPr lvl="1"/>
            <a:r>
              <a:rPr lang="en-US" dirty="0" smtClean="0"/>
              <a:t>Received CD-2/3 approval this month and will move into construction phase [~2-2.5 years].</a:t>
            </a:r>
          </a:p>
          <a:p>
            <a:pPr lvl="1"/>
            <a:r>
              <a:rPr lang="en-US" dirty="0" smtClean="0"/>
              <a:t>Early Completion for run-14. 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Telescope Detector</a:t>
            </a:r>
          </a:p>
          <a:p>
            <a:pPr lvl="1"/>
            <a:r>
              <a:rPr lang="en-US" dirty="0" smtClean="0"/>
              <a:t>RPC technology; ~45% acceptance in (-0.7,0.7). Incremental upgrade 2012-1014.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B316-25FD-884F-9A6B-156B88825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660400"/>
          </a:xfrm>
          <a:ln/>
        </p:spPr>
        <p:txBody>
          <a:bodyPr/>
          <a:lstStyle/>
          <a:p>
            <a:r>
              <a:rPr lang="en-US" sz="3700">
                <a:solidFill>
                  <a:srgbClr val="4D0069"/>
                </a:solidFill>
              </a:rPr>
              <a:t>Evolution of</a:t>
            </a:r>
            <a:r>
              <a:rPr lang="en-US" sz="3700" i="1">
                <a:solidFill>
                  <a:srgbClr val="4D0069"/>
                </a:solidFill>
              </a:rPr>
              <a:t> </a:t>
            </a:r>
            <a:r>
              <a:rPr lang="en-US" sz="3700">
                <a:solidFill>
                  <a:srgbClr val="4D0069"/>
                </a:solidFill>
              </a:rPr>
              <a:t>STAR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59C7-8FF1-8E4E-8A4A-8180E6132138}" type="slidenum">
              <a:rPr lang="en-US"/>
              <a:pPr/>
              <a:t>7</a:t>
            </a:fld>
            <a:endParaRPr lang="en-US"/>
          </a:p>
        </p:txBody>
      </p:sp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3027" b="3110"/>
          <a:stretch>
            <a:fillRect/>
          </a:stretch>
        </p:blipFill>
        <p:spPr bwMode="auto">
          <a:xfrm>
            <a:off x="1143000" y="1230313"/>
            <a:ext cx="76962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 rot="10800000">
            <a:off x="1217613" y="1295400"/>
            <a:ext cx="3186112" cy="1663700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533400" y="877888"/>
            <a:ext cx="1689100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600">
                <a:solidFill>
                  <a:srgbClr val="0C0572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Tracking: TPC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rot="10800000" flipH="1">
            <a:off x="5257800" y="1495425"/>
            <a:ext cx="1936750" cy="1019175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486400" y="3810000"/>
            <a:ext cx="2209800" cy="2057400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rot="10800000">
            <a:off x="4953000" y="1249363"/>
            <a:ext cx="1588" cy="1265237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4267200" y="877888"/>
            <a:ext cx="1993900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600">
                <a:solidFill>
                  <a:srgbClr val="0C0572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Particle ID: TOF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4495800" y="3276600"/>
            <a:ext cx="838200" cy="527050"/>
          </a:xfrm>
          <a:prstGeom prst="rect">
            <a:avLst/>
          </a:prstGeom>
          <a:noFill/>
          <a:ln w="25400" cap="flat">
            <a:solidFill>
              <a:srgbClr val="F7DD9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85800" y="3276600"/>
            <a:ext cx="3810000" cy="1447800"/>
          </a:xfrm>
          <a:prstGeom prst="line">
            <a:avLst/>
          </a:prstGeom>
          <a:noFill/>
          <a:ln w="25400" cap="flat">
            <a:solidFill>
              <a:srgbClr val="F7DD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819400" y="3810000"/>
            <a:ext cx="2514600" cy="2438400"/>
          </a:xfrm>
          <a:prstGeom prst="line">
            <a:avLst/>
          </a:prstGeom>
          <a:noFill/>
          <a:ln w="25400" cap="flat">
            <a:solidFill>
              <a:srgbClr val="F7DD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rot="10800000" flipH="1">
            <a:off x="6324600" y="1898650"/>
            <a:ext cx="1793875" cy="1073150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rot="10800000" flipH="1">
            <a:off x="8534400" y="1800225"/>
            <a:ext cx="381000" cy="1400175"/>
          </a:xfrm>
          <a:prstGeom prst="line">
            <a:avLst/>
          </a:prstGeom>
          <a:noFill/>
          <a:ln w="19050" cap="flat">
            <a:solidFill>
              <a:srgbClr val="C4EBF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9" name="Rectangle 15"/>
          <p:cNvSpPr>
            <a:spLocks/>
          </p:cNvSpPr>
          <p:nvPr/>
        </p:nvSpPr>
        <p:spPr bwMode="auto">
          <a:xfrm>
            <a:off x="95250" y="1651000"/>
            <a:ext cx="2185988" cy="2171700"/>
          </a:xfrm>
          <a:prstGeom prst="rect">
            <a:avLst/>
          </a:prstGeom>
          <a:noFill/>
          <a:ln w="9525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Additional</a:t>
            </a:r>
          </a:p>
          <a:p>
            <a:r>
              <a:rPr lang="en-US" sz="1600">
                <a:solidFill>
                  <a:srgbClr val="0080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upgrades:</a:t>
            </a:r>
          </a:p>
          <a:p>
            <a:r>
              <a:rPr lang="en-US" sz="1600">
                <a:solidFill>
                  <a:srgbClr val="A408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Muon Telescope </a:t>
            </a:r>
            <a:br>
              <a:rPr lang="en-US" sz="1600">
                <a:solidFill>
                  <a:srgbClr val="A408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</a:br>
            <a:r>
              <a:rPr lang="en-US" sz="1600">
                <a:solidFill>
                  <a:srgbClr val="A408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	Detector (2013)</a:t>
            </a:r>
          </a:p>
          <a:p>
            <a:r>
              <a:rPr lang="en-US" sz="1600">
                <a:solidFill>
                  <a:srgbClr val="A40800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FHC, RP,...</a:t>
            </a:r>
          </a:p>
          <a:p>
            <a:r>
              <a:rPr lang="en-US" sz="1600">
                <a:solidFill>
                  <a:srgbClr val="86133E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Trigger and DAQ</a:t>
            </a:r>
          </a:p>
          <a:p>
            <a:r>
              <a:rPr lang="en-US" sz="1600">
                <a:solidFill>
                  <a:srgbClr val="86133E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Forward Upgrades</a:t>
            </a:r>
          </a:p>
        </p:txBody>
      </p:sp>
      <p:sp>
        <p:nvSpPr>
          <p:cNvPr id="11280" name="Rectangle 16"/>
          <p:cNvSpPr>
            <a:spLocks/>
          </p:cNvSpPr>
          <p:nvPr/>
        </p:nvSpPr>
        <p:spPr bwMode="auto">
          <a:xfrm>
            <a:off x="76200" y="3787775"/>
            <a:ext cx="2222500" cy="6096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600">
                <a:solidFill>
                  <a:srgbClr val="96151F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Heavy Flavor Tracker (2013)</a:t>
            </a:r>
          </a:p>
        </p:txBody>
      </p:sp>
      <p:sp>
        <p:nvSpPr>
          <p:cNvPr id="11281" name="Rectangle 17"/>
          <p:cNvSpPr>
            <a:spLocks/>
          </p:cNvSpPr>
          <p:nvPr/>
        </p:nvSpPr>
        <p:spPr bwMode="auto">
          <a:xfrm>
            <a:off x="6858000" y="822325"/>
            <a:ext cx="2286000" cy="11684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600">
                <a:solidFill>
                  <a:srgbClr val="0C0572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Electromagnetic Calorimetry:</a:t>
            </a:r>
          </a:p>
          <a:p>
            <a:pPr marL="39688"/>
            <a:r>
              <a:rPr lang="en-US" sz="1600">
                <a:solidFill>
                  <a:srgbClr val="0C0572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BEMC+EEMC+FMS</a:t>
            </a:r>
          </a:p>
          <a:p>
            <a:pPr marL="39688"/>
            <a:r>
              <a:rPr lang="en-US" sz="1600">
                <a:solidFill>
                  <a:srgbClr val="0C0572"/>
                </a:solidFill>
                <a:ea typeface="ＭＳ Ｐゴシック" charset="0"/>
                <a:cs typeface="Lucida Grande" charset="0"/>
              </a:rPr>
              <a:t>(-1 ≤ </a:t>
            </a:r>
            <a:r>
              <a:rPr lang="en-US" sz="1600">
                <a:solidFill>
                  <a:srgbClr val="0C0572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η</a:t>
            </a:r>
            <a:r>
              <a:rPr lang="en-US" sz="1600">
                <a:solidFill>
                  <a:srgbClr val="0C0572"/>
                </a:solidFill>
                <a:ea typeface="ＭＳ Ｐゴシック" charset="0"/>
                <a:cs typeface="Lucida Grande" charset="0"/>
              </a:rPr>
              <a:t> ≤ 4)</a:t>
            </a:r>
          </a:p>
        </p:txBody>
      </p:sp>
      <p:sp>
        <p:nvSpPr>
          <p:cNvPr id="11282" name="Rectangle 18"/>
          <p:cNvSpPr>
            <a:spLocks/>
          </p:cNvSpPr>
          <p:nvPr/>
        </p:nvSpPr>
        <p:spPr bwMode="auto">
          <a:xfrm>
            <a:off x="3089275" y="5943600"/>
            <a:ext cx="4419600" cy="66040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Full azimuthal particle identification </a:t>
            </a:r>
          </a:p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over a broad range in pseudorapidity</a:t>
            </a:r>
          </a:p>
        </p:txBody>
      </p:sp>
      <p:sp>
        <p:nvSpPr>
          <p:cNvPr id="11283" name="Oval 19"/>
          <p:cNvSpPr>
            <a:spLocks/>
          </p:cNvSpPr>
          <p:nvPr/>
        </p:nvSpPr>
        <p:spPr bwMode="auto">
          <a:xfrm>
            <a:off x="12700" y="4524375"/>
            <a:ext cx="3389313" cy="2093913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4" name="Rectangle 20"/>
          <p:cNvSpPr>
            <a:spLocks/>
          </p:cNvSpPr>
          <p:nvPr/>
        </p:nvSpPr>
        <p:spPr bwMode="auto">
          <a:xfrm>
            <a:off x="7448550" y="5756275"/>
            <a:ext cx="1701800" cy="9017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7911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600">
                <a:solidFill>
                  <a:srgbClr val="96151F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Forward Gem Tracker</a:t>
            </a:r>
          </a:p>
          <a:p>
            <a:pPr marL="39688"/>
            <a:r>
              <a:rPr lang="en-US" sz="1600">
                <a:solidFill>
                  <a:srgbClr val="96151F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(2011)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3738"/>
          </a:xfrm>
          <a:ln/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340047"/>
                </a:solidFill>
                <a:latin typeface="Arial" charset="0"/>
                <a:cs typeface="Arial" charset="0"/>
                <a:sym typeface="Arial" charset="0"/>
              </a:rPr>
              <a:t>Longer Term STAR</a:t>
            </a:r>
            <a:r>
              <a:rPr lang="en-US" sz="3200" dirty="0" smtClean="0">
                <a:solidFill>
                  <a:srgbClr val="340047"/>
                </a:solidFill>
              </a:rPr>
              <a:t> </a:t>
            </a:r>
            <a:r>
              <a:rPr lang="en-US" sz="3200" dirty="0">
                <a:solidFill>
                  <a:srgbClr val="340047"/>
                </a:solidFill>
              </a:rPr>
              <a:t>moving forward</a:t>
            </a:r>
            <a:r>
              <a:rPr lang="en-US" sz="3200" dirty="0" smtClean="0">
                <a:solidFill>
                  <a:srgbClr val="340047"/>
                </a:solidFill>
              </a:rPr>
              <a:t>:</a:t>
            </a:r>
            <a:br>
              <a:rPr lang="en-US" sz="3200" dirty="0" smtClean="0">
                <a:solidFill>
                  <a:srgbClr val="340047"/>
                </a:solidFill>
              </a:rPr>
            </a:br>
            <a:endParaRPr lang="en-US" sz="3200" dirty="0">
              <a:solidFill>
                <a:srgbClr val="340047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27000" y="4914900"/>
            <a:ext cx="8763000" cy="1828800"/>
          </a:xfrm>
          <a:ln/>
        </p:spPr>
        <p:txBody>
          <a:bodyPr/>
          <a:lstStyle/>
          <a:p>
            <a:pPr marL="382588" indent="-342900">
              <a:spcBef>
                <a:spcPct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-US" sz="1500"/>
              <a:t>Forward instrumentation optimized for </a:t>
            </a:r>
            <a:r>
              <a:rPr lang="en-US" sz="1500">
                <a:solidFill>
                  <a:srgbClr val="66008D"/>
                </a:solidFill>
                <a:latin typeface="Arial Bold" charset="0"/>
                <a:cs typeface="Arial Bold" charset="0"/>
                <a:sym typeface="Arial Bold" charset="0"/>
              </a:rPr>
              <a:t>p+A</a:t>
            </a:r>
            <a:r>
              <a:rPr lang="en-US" sz="1500"/>
              <a:t> and </a:t>
            </a:r>
            <a:r>
              <a:rPr lang="en-US" sz="1500">
                <a:solidFill>
                  <a:srgbClr val="4D0069"/>
                </a:solidFill>
                <a:latin typeface="Arial Bold" charset="0"/>
                <a:cs typeface="Arial Bold" charset="0"/>
                <a:sym typeface="Arial Bold" charset="0"/>
              </a:rPr>
              <a:t>transverse spin</a:t>
            </a:r>
            <a:r>
              <a:rPr lang="en-US" sz="1500"/>
              <a:t> physics</a:t>
            </a:r>
          </a:p>
          <a:p>
            <a:pPr marL="782638" lvl="1" indent="-285750">
              <a:spcBef>
                <a:spcPts val="963"/>
              </a:spcBef>
              <a:buSzPct val="100000"/>
            </a:pPr>
            <a:r>
              <a:rPr lang="en-US" sz="1500"/>
              <a:t>Charged-particle tracking</a:t>
            </a:r>
          </a:p>
          <a:p>
            <a:pPr marL="782638" lvl="1" indent="-285750">
              <a:spcBef>
                <a:spcPts val="963"/>
              </a:spcBef>
              <a:buSzPct val="100000"/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e</a:t>
            </a:r>
            <a:r>
              <a:rPr lang="en-US" sz="1500"/>
              <a:t>/</a:t>
            </a:r>
            <a:r>
              <a:rPr lang="en-US" sz="1500">
                <a:latin typeface="Arial" charset="0"/>
                <a:cs typeface="Arial" charset="0"/>
                <a:sym typeface="Arial" charset="0"/>
              </a:rPr>
              <a:t>h</a:t>
            </a:r>
            <a:r>
              <a:rPr lang="en-US" sz="1500">
                <a:cs typeface="Lucida Grande" charset="0"/>
              </a:rPr>
              <a:t> and γ/π</a:t>
            </a:r>
            <a:r>
              <a:rPr lang="en-US" sz="1500" baseline="29000"/>
              <a:t>0</a:t>
            </a:r>
            <a:r>
              <a:rPr lang="en-US" sz="1500"/>
              <a:t> discrimination</a:t>
            </a:r>
          </a:p>
          <a:p>
            <a:pPr marL="782638" lvl="1" indent="-285750">
              <a:spcBef>
                <a:spcPts val="963"/>
              </a:spcBef>
              <a:buSzPct val="100000"/>
            </a:pPr>
            <a:r>
              <a:rPr lang="en-US" sz="1500"/>
              <a:t>Baryon/meson separation</a:t>
            </a:r>
          </a:p>
          <a:p>
            <a:pPr marL="382588" indent="-342900">
              <a:spcBef>
                <a:spcPts val="963"/>
              </a:spcBef>
              <a:buSzPct val="100000"/>
            </a:pPr>
            <a:r>
              <a:rPr lang="en-US" sz="1500">
                <a:solidFill>
                  <a:srgbClr val="9B2C01"/>
                </a:solidFill>
              </a:rPr>
              <a:t>The upgrade can be utilized for forward (hadronic side) in e+p, e+A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4B11-A7CB-1C44-9EDF-8DA168F20ABC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8475" name="Group 43"/>
          <p:cNvGrpSpPr>
            <a:grpSpLocks/>
          </p:cNvGrpSpPr>
          <p:nvPr/>
        </p:nvGrpSpPr>
        <p:grpSpPr bwMode="auto">
          <a:xfrm>
            <a:off x="762000" y="914400"/>
            <a:ext cx="7391400" cy="3913188"/>
            <a:chOff x="0" y="0"/>
            <a:chExt cx="4656" cy="2465"/>
          </a:xfrm>
        </p:grpSpPr>
        <p:pic>
          <p:nvPicPr>
            <p:cNvPr id="18435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6" r="18277"/>
            <a:stretch>
              <a:fillRect/>
            </a:stretch>
          </p:blipFill>
          <p:spPr bwMode="auto">
            <a:xfrm>
              <a:off x="0" y="0"/>
              <a:ext cx="2448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1096" y="1166"/>
              <a:ext cx="336" cy="136"/>
              <a:chOff x="0" y="0"/>
              <a:chExt cx="336" cy="136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336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auto">
              <a:xfrm>
                <a:off x="0" y="135"/>
                <a:ext cx="336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439" name="Rectangle 7"/>
            <p:cNvSpPr>
              <a:spLocks/>
            </p:cNvSpPr>
            <p:nvPr/>
          </p:nvSpPr>
          <p:spPr bwMode="auto">
            <a:xfrm>
              <a:off x="352" y="1104"/>
              <a:ext cx="1824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/>
            </p:cNvSpPr>
            <p:nvPr/>
          </p:nvSpPr>
          <p:spPr bwMode="auto">
            <a:xfrm>
              <a:off x="352" y="1253"/>
              <a:ext cx="1824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1104" y="1104"/>
              <a:ext cx="288" cy="248"/>
              <a:chOff x="0" y="0"/>
              <a:chExt cx="288" cy="248"/>
            </a:xfrm>
          </p:grpSpPr>
          <p:grpSp>
            <p:nvGrpSpPr>
              <p:cNvPr id="1844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7"/>
                <a:chOff x="0" y="0"/>
                <a:chExt cx="288" cy="27"/>
              </a:xfrm>
            </p:grpSpPr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>
                  <a:off x="26" y="26"/>
                  <a:ext cx="240" cy="1"/>
                </a:xfrm>
                <a:prstGeom prst="line">
                  <a:avLst/>
                </a:prstGeom>
                <a:noFill/>
                <a:ln w="12700" cap="flat">
                  <a:solidFill>
                    <a:srgbClr val="FC012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88" cy="1"/>
                </a:xfrm>
                <a:prstGeom prst="line">
                  <a:avLst/>
                </a:prstGeom>
                <a:noFill/>
                <a:ln w="12700" cap="flat">
                  <a:solidFill>
                    <a:srgbClr val="FC012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26" y="221"/>
                <a:ext cx="240" cy="1"/>
              </a:xfrm>
              <a:prstGeom prst="line">
                <a:avLst/>
              </a:prstGeom>
              <a:noFill/>
              <a:ln w="12700" cap="flat">
                <a:solidFill>
                  <a:srgbClr val="FC0128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>
                <a:off x="0" y="247"/>
                <a:ext cx="288" cy="1"/>
              </a:xfrm>
              <a:prstGeom prst="line">
                <a:avLst/>
              </a:prstGeom>
              <a:noFill/>
              <a:ln w="12700" cap="flat">
                <a:solidFill>
                  <a:srgbClr val="FC0128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1200" y="1189"/>
              <a:ext cx="96" cy="93"/>
              <a:chOff x="0" y="0"/>
              <a:chExt cx="96" cy="93"/>
            </a:xfrm>
          </p:grpSpPr>
          <p:grpSp>
            <p:nvGrpSpPr>
              <p:cNvPr id="18449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96" cy="17"/>
                <a:chOff x="0" y="0"/>
                <a:chExt cx="96" cy="17"/>
              </a:xfrm>
            </p:grpSpPr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1"/>
                </a:xfrm>
                <a:prstGeom prst="line">
                  <a:avLst/>
                </a:prstGeom>
                <a:noFill/>
                <a:ln w="12700" cap="flat">
                  <a:solidFill>
                    <a:srgbClr val="063DE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auto">
                <a:xfrm>
                  <a:off x="0" y="16"/>
                  <a:ext cx="96" cy="1"/>
                </a:xfrm>
                <a:prstGeom prst="line">
                  <a:avLst/>
                </a:prstGeom>
                <a:noFill/>
                <a:ln w="12700" cap="flat">
                  <a:solidFill>
                    <a:srgbClr val="063DE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8452" name="Group 20"/>
              <p:cNvGrpSpPr>
                <a:grpSpLocks/>
              </p:cNvGrpSpPr>
              <p:nvPr/>
            </p:nvGrpSpPr>
            <p:grpSpPr bwMode="auto">
              <a:xfrm>
                <a:off x="0" y="76"/>
                <a:ext cx="96" cy="17"/>
                <a:chOff x="0" y="0"/>
                <a:chExt cx="96" cy="17"/>
              </a:xfrm>
            </p:grpSpPr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1"/>
                </a:xfrm>
                <a:prstGeom prst="line">
                  <a:avLst/>
                </a:prstGeom>
                <a:noFill/>
                <a:ln w="12700" cap="flat">
                  <a:solidFill>
                    <a:srgbClr val="063DE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>
                  <a:off x="0" y="16"/>
                  <a:ext cx="96" cy="1"/>
                </a:xfrm>
                <a:prstGeom prst="line">
                  <a:avLst/>
                </a:prstGeom>
                <a:noFill/>
                <a:ln w="12700" cap="flat">
                  <a:solidFill>
                    <a:srgbClr val="063DE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8454" name="Rectangle 22"/>
            <p:cNvSpPr>
              <a:spLocks/>
            </p:cNvSpPr>
            <p:nvPr/>
          </p:nvSpPr>
          <p:spPr bwMode="auto">
            <a:xfrm>
              <a:off x="408" y="1113"/>
              <a:ext cx="384" cy="10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5" name="Rectangle 23"/>
            <p:cNvSpPr>
              <a:spLocks/>
            </p:cNvSpPr>
            <p:nvPr/>
          </p:nvSpPr>
          <p:spPr bwMode="auto">
            <a:xfrm>
              <a:off x="1697" y="1255"/>
              <a:ext cx="391" cy="98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6" name="Rectangle 24"/>
            <p:cNvSpPr>
              <a:spLocks/>
            </p:cNvSpPr>
            <p:nvPr/>
          </p:nvSpPr>
          <p:spPr bwMode="auto">
            <a:xfrm>
              <a:off x="1702" y="1112"/>
              <a:ext cx="388" cy="10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1488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1440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536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1584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>
              <a:off x="1632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1680" y="1104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1488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1440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1536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1584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1632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1680" y="1248"/>
              <a:ext cx="1" cy="96"/>
            </a:xfrm>
            <a:prstGeom prst="line">
              <a:avLst/>
            </a:prstGeom>
            <a:noFill/>
            <a:ln w="9525" cap="flat">
              <a:solidFill>
                <a:srgbClr val="087B0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9" name="Rectangle 37"/>
            <p:cNvSpPr>
              <a:spLocks/>
            </p:cNvSpPr>
            <p:nvPr/>
          </p:nvSpPr>
          <p:spPr bwMode="auto">
            <a:xfrm>
              <a:off x="3408" y="801"/>
              <a:ext cx="288" cy="336"/>
            </a:xfrm>
            <a:prstGeom prst="rect">
              <a:avLst/>
            </a:prstGeom>
            <a:solidFill>
              <a:srgbClr val="FF99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/>
            </p:cNvSpPr>
            <p:nvPr/>
          </p:nvSpPr>
          <p:spPr bwMode="auto">
            <a:xfrm>
              <a:off x="3408" y="1329"/>
              <a:ext cx="288" cy="336"/>
            </a:xfrm>
            <a:prstGeom prst="rect">
              <a:avLst/>
            </a:prstGeom>
            <a:solidFill>
              <a:srgbClr val="FF99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1" name="Rectangle 39"/>
            <p:cNvSpPr>
              <a:spLocks/>
            </p:cNvSpPr>
            <p:nvPr/>
          </p:nvSpPr>
          <p:spPr bwMode="auto">
            <a:xfrm>
              <a:off x="4032" y="705"/>
              <a:ext cx="624" cy="288"/>
            </a:xfrm>
            <a:prstGeom prst="rect">
              <a:avLst/>
            </a:prstGeom>
            <a:solidFill>
              <a:srgbClr val="9933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2" name="Rectangle 40"/>
            <p:cNvSpPr>
              <a:spLocks/>
            </p:cNvSpPr>
            <p:nvPr/>
          </p:nvSpPr>
          <p:spPr bwMode="auto">
            <a:xfrm>
              <a:off x="4032" y="1473"/>
              <a:ext cx="624" cy="288"/>
            </a:xfrm>
            <a:prstGeom prst="rect">
              <a:avLst/>
            </a:prstGeom>
            <a:solidFill>
              <a:srgbClr val="9933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3" name="Rectangle 41"/>
            <p:cNvSpPr>
              <a:spLocks/>
            </p:cNvSpPr>
            <p:nvPr/>
          </p:nvSpPr>
          <p:spPr bwMode="auto">
            <a:xfrm>
              <a:off x="3330" y="522"/>
              <a:ext cx="4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1050"/>
                </a:spcBef>
              </a:pPr>
              <a:r>
                <a:rPr lang="en-US" sz="1800">
                  <a:solidFill>
                    <a:srgbClr val="FF87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FMS</a:t>
              </a:r>
            </a:p>
          </p:txBody>
        </p:sp>
        <p:sp>
          <p:nvSpPr>
            <p:cNvPr id="18474" name="Rectangle 42"/>
            <p:cNvSpPr>
              <a:spLocks/>
            </p:cNvSpPr>
            <p:nvPr/>
          </p:nvSpPr>
          <p:spPr bwMode="auto">
            <a:xfrm>
              <a:off x="4128" y="474"/>
              <a:ext cx="4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ts val="1050"/>
                </a:spcBef>
              </a:pPr>
              <a:r>
                <a:rPr lang="en-US" sz="1800">
                  <a:solidFill>
                    <a:srgbClr val="9933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FHC</a:t>
              </a:r>
            </a:p>
          </p:txBody>
        </p:sp>
      </p:grp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3505200" y="2530475"/>
            <a:ext cx="990600" cy="685800"/>
            <a:chOff x="0" y="0"/>
            <a:chExt cx="624" cy="432"/>
          </a:xfrm>
        </p:grpSpPr>
        <p:sp>
          <p:nvSpPr>
            <p:cNvPr id="18476" name="Rectangle 44"/>
            <p:cNvSpPr>
              <a:spLocks/>
            </p:cNvSpPr>
            <p:nvPr/>
          </p:nvSpPr>
          <p:spPr bwMode="auto">
            <a:xfrm>
              <a:off x="0" y="96"/>
              <a:ext cx="62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7" name="AutoShape 45"/>
            <p:cNvSpPr>
              <a:spLocks/>
            </p:cNvSpPr>
            <p:nvPr/>
          </p:nvSpPr>
          <p:spPr bwMode="auto">
            <a:xfrm rot="5400000">
              <a:off x="168" y="-24"/>
              <a:ext cx="432" cy="4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479" name="Line 47"/>
          <p:cNvSpPr>
            <a:spLocks noChangeShapeType="1"/>
          </p:cNvSpPr>
          <p:nvPr/>
        </p:nvSpPr>
        <p:spPr bwMode="auto">
          <a:xfrm flipH="1">
            <a:off x="4495800" y="1600200"/>
            <a:ext cx="609600" cy="914400"/>
          </a:xfrm>
          <a:prstGeom prst="line">
            <a:avLst/>
          </a:prstGeom>
          <a:noFill/>
          <a:ln w="3175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0" name="Rectangle 48"/>
          <p:cNvSpPr>
            <a:spLocks/>
          </p:cNvSpPr>
          <p:nvPr/>
        </p:nvSpPr>
        <p:spPr bwMode="auto">
          <a:xfrm>
            <a:off x="4572000" y="939800"/>
            <a:ext cx="2070100" cy="749300"/>
          </a:xfrm>
          <a:prstGeom prst="rect">
            <a:avLst/>
          </a:prstGeom>
          <a:solidFill>
            <a:schemeClr val="accent1"/>
          </a:solidFill>
          <a:ln w="3175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90488"/>
            <a:r>
              <a:rPr lang="en-US" sz="1600">
                <a:solidFill>
                  <a:srgbClr val="008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 6 additional GEM disks</a:t>
            </a:r>
          </a:p>
          <a:p>
            <a:pPr marL="90488"/>
            <a:r>
              <a:rPr lang="en-US" sz="1600">
                <a:solidFill>
                  <a:srgbClr val="008000"/>
                </a:solidFill>
                <a:ea typeface="ＭＳ Ｐゴシック" charset="0"/>
                <a:cs typeface="Lucida Grande" charset="0"/>
              </a:rPr>
              <a:t>Tracking: 2.5 &lt; η &lt; 4</a:t>
            </a:r>
          </a:p>
        </p:txBody>
      </p:sp>
      <p:sp>
        <p:nvSpPr>
          <p:cNvPr id="18481" name="AutoShape 49"/>
          <p:cNvSpPr>
            <a:spLocks/>
          </p:cNvSpPr>
          <p:nvPr/>
        </p:nvSpPr>
        <p:spPr bwMode="auto">
          <a:xfrm rot="5400000">
            <a:off x="4495800" y="2338388"/>
            <a:ext cx="1371600" cy="10668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3366FF">
              <a:alpha val="4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 rot="10800000" flipH="1">
            <a:off x="5105400" y="3429000"/>
            <a:ext cx="1588" cy="838200"/>
          </a:xfrm>
          <a:prstGeom prst="line">
            <a:avLst/>
          </a:prstGeom>
          <a:noFill/>
          <a:ln w="31750" cap="flat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3" name="Rectangle 51"/>
          <p:cNvSpPr>
            <a:spLocks/>
          </p:cNvSpPr>
          <p:nvPr/>
        </p:nvSpPr>
        <p:spPr bwMode="auto">
          <a:xfrm>
            <a:off x="4572000" y="4095750"/>
            <a:ext cx="1536700" cy="762000"/>
          </a:xfrm>
          <a:prstGeom prst="rect">
            <a:avLst/>
          </a:prstGeom>
          <a:solidFill>
            <a:schemeClr val="accent1"/>
          </a:solidFill>
          <a:ln w="31750" cap="flat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90488"/>
            <a:r>
              <a:rPr lang="en-US" sz="1600">
                <a:solidFill>
                  <a:srgbClr val="0033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RICH</a:t>
            </a:r>
          </a:p>
          <a:p>
            <a:pPr marL="90488"/>
            <a:r>
              <a:rPr lang="en-US" sz="1600">
                <a:solidFill>
                  <a:srgbClr val="0033CC"/>
                </a:solidFill>
                <a:ea typeface="ＭＳ Ｐゴシック" charset="0"/>
                <a:cs typeface="Gill Sans" charset="0"/>
              </a:rPr>
              <a:t>Baryon/meson separation</a:t>
            </a:r>
          </a:p>
        </p:txBody>
      </p:sp>
      <p:sp>
        <p:nvSpPr>
          <p:cNvPr id="18484" name="Line 52"/>
          <p:cNvSpPr>
            <a:spLocks noChangeShapeType="1"/>
          </p:cNvSpPr>
          <p:nvPr/>
        </p:nvSpPr>
        <p:spPr bwMode="auto">
          <a:xfrm rot="10800000" flipH="1">
            <a:off x="6111875" y="2193925"/>
            <a:ext cx="1588" cy="533400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 rot="10800000" flipH="1">
            <a:off x="6059488" y="2193925"/>
            <a:ext cx="1587" cy="533400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6" name="Line 54"/>
          <p:cNvSpPr>
            <a:spLocks noChangeShapeType="1"/>
          </p:cNvSpPr>
          <p:nvPr/>
        </p:nvSpPr>
        <p:spPr bwMode="auto">
          <a:xfrm rot="10800000" flipH="1">
            <a:off x="6111875" y="3024188"/>
            <a:ext cx="1588" cy="533400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 rot="10800000" flipH="1">
            <a:off x="6059488" y="3024188"/>
            <a:ext cx="1587" cy="533400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88" name="Rectangle 56"/>
          <p:cNvSpPr>
            <a:spLocks/>
          </p:cNvSpPr>
          <p:nvPr/>
        </p:nvSpPr>
        <p:spPr bwMode="auto">
          <a:xfrm>
            <a:off x="6477000" y="3937000"/>
            <a:ext cx="1612900" cy="774700"/>
          </a:xfrm>
          <a:prstGeom prst="rect">
            <a:avLst/>
          </a:prstGeom>
          <a:solidFill>
            <a:schemeClr val="accent1"/>
          </a:solidFill>
          <a:ln w="317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90488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Preshower</a:t>
            </a:r>
          </a:p>
          <a:p>
            <a:pPr marL="90488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1/2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Pb radiator</a:t>
            </a:r>
          </a:p>
          <a:p>
            <a:pPr marL="90488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Shower 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max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1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8489" name="Line 57"/>
          <p:cNvSpPr>
            <a:spLocks noChangeShapeType="1"/>
          </p:cNvSpPr>
          <p:nvPr/>
        </p:nvSpPr>
        <p:spPr bwMode="auto">
          <a:xfrm rot="10800000">
            <a:off x="6096000" y="3581400"/>
            <a:ext cx="381000" cy="381000"/>
          </a:xfrm>
          <a:prstGeom prst="line">
            <a:avLst/>
          </a:prstGeom>
          <a:noFill/>
          <a:ln w="3175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8494" name="Group 62"/>
          <p:cNvGrpSpPr>
            <a:grpSpLocks/>
          </p:cNvGrpSpPr>
          <p:nvPr/>
        </p:nvGrpSpPr>
        <p:grpSpPr bwMode="auto">
          <a:xfrm>
            <a:off x="1095375" y="577850"/>
            <a:ext cx="3300413" cy="488950"/>
            <a:chOff x="0" y="0"/>
            <a:chExt cx="2079" cy="307"/>
          </a:xfrm>
        </p:grpSpPr>
        <p:sp>
          <p:nvSpPr>
            <p:cNvPr id="18490" name="AutoShape 58"/>
            <p:cNvSpPr>
              <a:spLocks/>
            </p:cNvSpPr>
            <p:nvPr/>
          </p:nvSpPr>
          <p:spPr bwMode="auto">
            <a:xfrm>
              <a:off x="0" y="195"/>
              <a:ext cx="957" cy="112"/>
            </a:xfrm>
            <a:prstGeom prst="rightArrow">
              <a:avLst>
                <a:gd name="adj1" fmla="val 50000"/>
                <a:gd name="adj2" fmla="val 50437"/>
              </a:avLst>
            </a:prstGeom>
            <a:solidFill>
              <a:srgbClr val="8000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1" name="Rectangle 59"/>
            <p:cNvSpPr>
              <a:spLocks/>
            </p:cNvSpPr>
            <p:nvPr/>
          </p:nvSpPr>
          <p:spPr bwMode="auto">
            <a:xfrm>
              <a:off x="363" y="0"/>
              <a:ext cx="47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rgbClr val="800000"/>
                  </a:solidFill>
                  <a:ea typeface="ＭＳ Ｐゴシック" charset="0"/>
                  <a:cs typeface="Gill Sans" charset="0"/>
                </a:rPr>
                <a:t>proton</a:t>
              </a:r>
            </a:p>
          </p:txBody>
        </p:sp>
        <p:sp>
          <p:nvSpPr>
            <p:cNvPr id="18492" name="AutoShape 60"/>
            <p:cNvSpPr>
              <a:spLocks/>
            </p:cNvSpPr>
            <p:nvPr/>
          </p:nvSpPr>
          <p:spPr bwMode="auto">
            <a:xfrm rot="10800000">
              <a:off x="1121" y="187"/>
              <a:ext cx="958" cy="113"/>
            </a:xfrm>
            <a:prstGeom prst="rightArrow">
              <a:avLst>
                <a:gd name="adj1" fmla="val 50000"/>
                <a:gd name="adj2" fmla="val 50043"/>
              </a:avLst>
            </a:prstGeom>
            <a:solidFill>
              <a:srgbClr val="191966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3" name="Rectangle 61"/>
            <p:cNvSpPr>
              <a:spLocks/>
            </p:cNvSpPr>
            <p:nvPr/>
          </p:nvSpPr>
          <p:spPr bwMode="auto">
            <a:xfrm>
              <a:off x="1195" y="2"/>
              <a:ext cx="5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rgbClr val="19194D"/>
                  </a:solidFill>
                  <a:ea typeface="ＭＳ Ｐゴシック" charset="0"/>
                  <a:cs typeface="Gill Sans" charset="0"/>
                </a:rPr>
                <a:t>nucleus</a:t>
              </a:r>
            </a:p>
          </p:txBody>
        </p:sp>
      </p:grpSp>
      <p:sp>
        <p:nvSpPr>
          <p:cNvPr id="18495" name="Rectangle 63"/>
          <p:cNvSpPr>
            <a:spLocks/>
          </p:cNvSpPr>
          <p:nvPr/>
        </p:nvSpPr>
        <p:spPr bwMode="auto">
          <a:xfrm>
            <a:off x="7772400" y="685800"/>
            <a:ext cx="1079500" cy="40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~ </a:t>
            </a:r>
            <a:r>
              <a:rPr lang="en-US" sz="20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2016+</a:t>
            </a:r>
            <a:endParaRPr lang="en-US" sz="20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8496" name="Rectangle 64"/>
          <p:cNvSpPr>
            <a:spLocks/>
          </p:cNvSpPr>
          <p:nvPr/>
        </p:nvSpPr>
        <p:spPr bwMode="auto">
          <a:xfrm>
            <a:off x="6172200" y="2719388"/>
            <a:ext cx="609600" cy="304800"/>
          </a:xfrm>
          <a:prstGeom prst="rect">
            <a:avLst/>
          </a:prstGeom>
          <a:solidFill>
            <a:srgbClr val="9933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97" name="Rectangle 65"/>
          <p:cNvSpPr>
            <a:spLocks/>
          </p:cNvSpPr>
          <p:nvPr/>
        </p:nvSpPr>
        <p:spPr bwMode="auto">
          <a:xfrm>
            <a:off x="6819900" y="2686050"/>
            <a:ext cx="207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050"/>
              </a:spcBef>
            </a:pPr>
            <a:r>
              <a:rPr lang="en-US" sz="1800">
                <a:solidFill>
                  <a:srgbClr val="9933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 powder HCal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4D0069"/>
                </a:solidFill>
              </a:rPr>
              <a:t>STAR to </a:t>
            </a:r>
            <a:r>
              <a:rPr lang="en-US">
                <a:solidFill>
                  <a:srgbClr val="0079A5"/>
                </a:solidFill>
              </a:rPr>
              <a:t>e</a:t>
            </a:r>
            <a:r>
              <a:rPr lang="en-US">
                <a:solidFill>
                  <a:srgbClr val="4D0069"/>
                </a:solidFill>
              </a:rPr>
              <a:t>STAR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5041900" y="1422400"/>
            <a:ext cx="3987800" cy="4229100"/>
          </a:xfrm>
          <a:ln/>
        </p:spPr>
        <p:txBody>
          <a:bodyPr/>
          <a:lstStyle/>
          <a:p>
            <a:pPr marL="889000"/>
            <a:endParaRPr lang="en-US"/>
          </a:p>
          <a:p>
            <a:pPr marL="889000"/>
            <a:r>
              <a:rPr lang="en-US"/>
              <a:t>Optimizing STAR for e+A and e+p collisions for eRHIC phase I (5 GeV energy energy)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336C-6549-D64E-B456-425236123D31}" type="slidenum">
              <a:rPr lang="en-US"/>
              <a:pPr/>
              <a:t>9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1598613"/>
            <a:ext cx="55372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Pages>0</Pages>
  <Words>2620</Words>
  <Characters>0</Characters>
  <Application>Microsoft Macintosh PowerPoint</Application>
  <PresentationFormat>On-screen Show (4:3)</PresentationFormat>
  <Lines>0</Lines>
  <Paragraphs>359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STAR Upgrade Overview Flemming Videbæk, BNL</vt:lpstr>
      <vt:lpstr>Key unanswered questions I What is the nature of QCD matter at the extremes</vt:lpstr>
      <vt:lpstr>PowerPoint Presentation</vt:lpstr>
      <vt:lpstr>STAR strategies to answer these questions I</vt:lpstr>
      <vt:lpstr>STAR strategies to answer these questions II</vt:lpstr>
      <vt:lpstr>Near term </vt:lpstr>
      <vt:lpstr>Evolution of STAR</vt:lpstr>
      <vt:lpstr>Longer Term STAR moving forward: </vt:lpstr>
      <vt:lpstr>STAR to eSTAR</vt:lpstr>
      <vt:lpstr>STAR detector upgrade consideration           for eRHIC phase I </vt:lpstr>
      <vt:lpstr>Targeting eSTAR: Backward (electron direction) Upgrade</vt:lpstr>
      <vt:lpstr>Summary</vt:lpstr>
      <vt:lpstr>Backup Slides</vt:lpstr>
      <vt:lpstr>Heavy Flavor Tracker (HFT)</vt:lpstr>
      <vt:lpstr>STAR Upgrades and physics: sQGP, QCD phases</vt:lpstr>
      <vt:lpstr>STAR Upgrades and physics:  Nucleon spin and Cold nuclear matter</vt:lpstr>
      <vt:lpstr>More Forward: Roman Pots (Phase II) Spectator proton tagging in p+3He Diffraction in p+p</vt:lpstr>
      <vt:lpstr>HFT Physics: Properties of sQGP with Open Charm</vt:lpstr>
      <vt:lpstr>Muon Telescope Detector (MTD)</vt:lpstr>
      <vt:lpstr>MTD physics: Properties of sQGP with Upsilon</vt:lpstr>
      <vt:lpstr>Cold QCD matter – the initial state at RHIC</vt:lpstr>
      <vt:lpstr>J/Ψ Flow: MTD projection</vt:lpstr>
      <vt:lpstr>Anti-quark and gluon polarization with 500 GeV p+p</vt:lpstr>
      <vt:lpstr>Accessing strange polarization with Λ</vt:lpstr>
      <vt:lpstr>Some planned p+A measurements</vt:lpstr>
      <vt:lpstr>Spectator proton from 3He                      with the current RHIC optics</vt:lpstr>
      <vt:lpstr>polarized n+p in 3He+p</vt:lpstr>
      <vt:lpstr>Golden Measurement in e+A</vt:lpstr>
      <vt:lpstr>Golden Measurements in e+p</vt:lpstr>
      <vt:lpstr>STAR at eRHIC - Phase 1</vt:lpstr>
      <vt:lpstr>Parton energy loss in cold QCD matter</vt:lpstr>
      <vt:lpstr>Beyond inclusive DIS: DVCS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Decadal Plan</dc:title>
  <dc:subject/>
  <dc:creator>Carl Gagliardi</dc:creator>
  <cp:keywords/>
  <dc:description/>
  <cp:lastModifiedBy>flemming videbaek</cp:lastModifiedBy>
  <cp:revision>13</cp:revision>
  <cp:lastPrinted>2011-10-24T17:18:29Z</cp:lastPrinted>
  <dcterms:modified xsi:type="dcterms:W3CDTF">2011-10-27T21:43:03Z</dcterms:modified>
</cp:coreProperties>
</file>