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348" r:id="rId3"/>
    <p:sldId id="351" r:id="rId4"/>
    <p:sldId id="352" r:id="rId5"/>
    <p:sldId id="353" r:id="rId6"/>
    <p:sldId id="355" r:id="rId7"/>
    <p:sldId id="357" r:id="rId8"/>
    <p:sldId id="331" r:id="rId9"/>
    <p:sldId id="334" r:id="rId10"/>
    <p:sldId id="365" r:id="rId11"/>
    <p:sldId id="359" r:id="rId12"/>
    <p:sldId id="358" r:id="rId13"/>
    <p:sldId id="346" r:id="rId14"/>
    <p:sldId id="370" r:id="rId15"/>
    <p:sldId id="366" r:id="rId16"/>
    <p:sldId id="368" r:id="rId17"/>
    <p:sldId id="372" r:id="rId18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6073" autoAdjust="0"/>
  </p:normalViewPr>
  <p:slideViewPr>
    <p:cSldViewPr>
      <p:cViewPr varScale="1">
        <p:scale>
          <a:sx n="92" d="100"/>
          <a:sy n="92" d="100"/>
        </p:scale>
        <p:origin x="-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9" tIns="47540" rIns="95079" bIns="47540"/>
          <a:lstStyle>
            <a:lvl1pPr defTabSz="963999"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72519" indent="-297123" defTabSz="963999"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88491" indent="-237698" defTabSz="963999"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63888" indent="-237698" defTabSz="963999"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39285" indent="-237698" defTabSz="963999"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14681" indent="-237698" algn="ctr" defTabSz="963999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90078" indent="-237698" algn="ctr" defTabSz="963999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65474" indent="-237698" algn="ctr" defTabSz="963999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40871" indent="-237698" algn="ctr" defTabSz="963999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C8AB00-F979-2E4A-B26E-9991C2D2F235}" type="slidenum">
              <a:rPr lang="en-US" sz="1200" b="0"/>
              <a:pPr/>
              <a:t>17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Stores: 16024 (prematurely ended by YA2 drop) and 16025,</a:t>
            </a:r>
            <a:r>
              <a:rPr lang="en-US" baseline="0" dirty="0" smtClean="0"/>
              <a:t> PHENIX luminosity, luminosity gain 16025/16024 = 1.9 (with 4.1h length both)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FF0000"/>
                </a:solidFill>
              </a:rPr>
              <a:t>Cooling period</a:t>
            </a:r>
            <a:r>
              <a:rPr lang="en-US" b="0" baseline="0" dirty="0" smtClean="0">
                <a:solidFill>
                  <a:srgbClr val="FF0000"/>
                </a:solidFill>
              </a:rPr>
              <a:t> shown: </a:t>
            </a:r>
            <a:r>
              <a:rPr lang="en-US" b="0" baseline="0" dirty="0" err="1" smtClean="0">
                <a:solidFill>
                  <a:srgbClr val="FF0000"/>
                </a:solidFill>
              </a:rPr>
              <a:t>fillno</a:t>
            </a:r>
            <a:r>
              <a:rPr lang="en-US" b="0" baseline="0" dirty="0" smtClean="0">
                <a:solidFill>
                  <a:srgbClr val="FF0000"/>
                </a:solidFill>
              </a:rPr>
              <a:t> 16002 to 16006 (Fri 06/03/11 and Sat 06/04/11)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</a:t>
            </a:r>
            <a:r>
              <a:rPr lang="en-US" baseline="0" dirty="0" smtClean="0"/>
              <a:t> profile: 11676 Blue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Criteria in effect from 8 April 2011, 22:08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3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3363"/>
            <a:ext cx="3171825" cy="477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6720EC-CB8E-4B8F-9E6D-7F546D3D9199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5"/>
            <a:ext cx="3171358" cy="478415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15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jpe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tiff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8" name="Picture 7" descr="2009-0531 RHIC complex.JPG"/>
          <p:cNvPicPr>
            <a:picLocks noChangeAspect="1"/>
          </p:cNvPicPr>
          <p:nvPr/>
        </p:nvPicPr>
        <p:blipFill>
          <a:blip r:embed="rId3">
            <a:lum contrast="-35000"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116" y="2590800"/>
            <a:ext cx="4461678" cy="372409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superconducting 3.8 km rings</a:t>
            </a:r>
          </a:p>
          <a:p>
            <a:r>
              <a:rPr lang="en-US" dirty="0" smtClean="0"/>
              <a:t>2 large, 1 small experiments </a:t>
            </a:r>
            <a:endParaRPr lang="en-US" sz="1000" dirty="0" smtClean="0"/>
          </a:p>
          <a:p>
            <a:r>
              <a:rPr lang="en-US" sz="1000" dirty="0" smtClean="0"/>
              <a:t>  </a:t>
            </a:r>
            <a:br>
              <a:rPr lang="en-US" sz="1000" dirty="0" smtClean="0"/>
            </a:br>
            <a:r>
              <a:rPr lang="en-US" sz="1000" dirty="0" smtClean="0"/>
              <a:t> </a:t>
            </a:r>
            <a:r>
              <a:rPr lang="en-US" dirty="0" smtClean="0"/>
              <a:t>100 GeV/nucleon Au</a:t>
            </a:r>
          </a:p>
          <a:p>
            <a:r>
              <a:rPr lang="en-US" dirty="0" smtClean="0"/>
              <a:t> 250 GeV polarized protons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Performance defined by</a:t>
            </a:r>
          </a:p>
          <a:p>
            <a:r>
              <a:rPr lang="en-US" dirty="0" smtClean="0"/>
              <a:t>  1. Luminosity </a:t>
            </a:r>
            <a:r>
              <a:rPr lang="en-US" i="1" dirty="0" smtClean="0"/>
              <a:t>L</a:t>
            </a:r>
          </a:p>
          <a:p>
            <a:r>
              <a:rPr lang="en-US" dirty="0" smtClean="0"/>
              <a:t>  2. Proton polarization </a:t>
            </a:r>
            <a:r>
              <a:rPr lang="en-US" i="1" dirty="0" smtClean="0"/>
              <a:t>P</a:t>
            </a:r>
            <a:endParaRPr lang="en-US" sz="3200" i="1" dirty="0" smtClean="0"/>
          </a:p>
          <a:p>
            <a:r>
              <a:rPr lang="en-US" dirty="0" smtClean="0"/>
              <a:t>  3. Versatility (species,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837115"/>
            <a:ext cx="782778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Relativistic Heavy Ion Collider</a:t>
            </a:r>
            <a:br>
              <a:rPr lang="en-US" sz="3200" dirty="0" smtClean="0"/>
            </a:br>
            <a:r>
              <a:rPr lang="en-US" dirty="0" smtClean="0"/>
              <a:t>1 of 2 ion colliders</a:t>
            </a:r>
            <a:r>
              <a:rPr lang="en-US" sz="1600" dirty="0" smtClean="0"/>
              <a:t> </a:t>
            </a:r>
            <a:r>
              <a:rPr lang="en-US" sz="1800" dirty="0" smtClean="0"/>
              <a:t>(other is LHC)</a:t>
            </a:r>
            <a:r>
              <a:rPr lang="en-US" dirty="0" smtClean="0"/>
              <a:t>, only polarized p-p collider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DY in 2011 (250 GeV </a:t>
            </a:r>
            <a:r>
              <a:rPr lang="en-US" dirty="0" err="1" smtClean="0"/>
              <a:t>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Beam envelope function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3.0 m at IP2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Reduced </a:t>
            </a:r>
            <a:r>
              <a:rPr lang="en-US" dirty="0"/>
              <a:t>IP2 </a:t>
            </a:r>
            <a:r>
              <a:rPr lang="en-US" dirty="0" smtClean="0"/>
              <a:t>crossing </a:t>
            </a:r>
            <a:r>
              <a:rPr lang="en-US" dirty="0"/>
              <a:t>angle from </a:t>
            </a:r>
            <a:r>
              <a:rPr lang="en-US" dirty="0" smtClean="0"/>
              <a:t>initially 2.0 mrad to zero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Added 3</a:t>
            </a:r>
            <a:r>
              <a:rPr lang="en-US" baseline="30000" dirty="0" smtClean="0"/>
              <a:t>rd</a:t>
            </a:r>
            <a:r>
              <a:rPr lang="en-US" dirty="0" smtClean="0"/>
              <a:t> collision with following criteria:</a:t>
            </a:r>
          </a:p>
          <a:p>
            <a:pPr marL="1481137" lvl="3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≤ 1.5x10</a:t>
            </a:r>
            <a:r>
              <a:rPr lang="en-US" baseline="30000" dirty="0" smtClean="0">
                <a:solidFill>
                  <a:srgbClr val="0000FF"/>
                </a:solidFill>
              </a:rPr>
              <a:t>11</a:t>
            </a:r>
          </a:p>
          <a:p>
            <a:pPr marL="1481137" lvl="3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Beam loss rate &lt;15%/h in both beams</a:t>
            </a:r>
          </a:p>
          <a:p>
            <a:pPr marL="1481137" lvl="3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Not before first polarization measurement 3h into store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 descr="1543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6600"/>
            <a:ext cx="4571999" cy="3292337"/>
          </a:xfrm>
          <a:prstGeom prst="rect">
            <a:avLst/>
          </a:prstGeom>
        </p:spPr>
      </p:pic>
      <p:pic>
        <p:nvPicPr>
          <p:cNvPr id="8" name="Picture 7" descr="15444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18" y="3276600"/>
            <a:ext cx="4460982" cy="3254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3883223"/>
            <a:ext cx="85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FF0000"/>
                </a:solidFill>
              </a:rPr>
              <a:t>PHENIX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4572000"/>
            <a:ext cx="650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3637" y="5635823"/>
            <a:ext cx="650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AnDY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081" y="3364468"/>
            <a:ext cx="146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small impact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5220" y="3352800"/>
            <a:ext cx="3024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visible impact,</a:t>
            </a:r>
          </a:p>
          <a:p>
            <a:pPr algn="r"/>
            <a:r>
              <a:rPr lang="en-US" sz="1400" dirty="0" smtClean="0"/>
              <a:t>few percent loss to STAR/PHENIX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5181600"/>
            <a:ext cx="95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loss rates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086600" y="4443790"/>
            <a:ext cx="1524000" cy="35681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362200" y="3733800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/IP = 0.004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438400" y="41148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85800" y="32766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33400" y="2932518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/IP = 0.005</a:t>
            </a:r>
          </a:p>
        </p:txBody>
      </p:sp>
    </p:spTree>
    <p:extLst>
      <p:ext uri="{BB962C8B-B14F-4D97-AF65-F5344CB8AC3E}">
        <p14:creationId xmlns:p14="http://schemas.microsoft.com/office/powerpoint/2010/main" val="24207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Optically Pumped Polarized H</a:t>
            </a:r>
            <a:r>
              <a:rPr lang="en-US" sz="2000" baseline="30000" dirty="0"/>
              <a:t>–</a:t>
            </a:r>
            <a:r>
              <a:rPr lang="en-US" sz="2000" dirty="0"/>
              <a:t> source (OPPIS</a:t>
            </a:r>
            <a:r>
              <a:rPr lang="en-US" sz="2000" dirty="0" smtClean="0"/>
              <a:t>)</a:t>
            </a:r>
            <a:r>
              <a:rPr lang="en-US" dirty="0" smtClean="0"/>
              <a:t> – A. Zelenski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FABS0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5105400" cy="29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 descr="Light horizontal"/>
          <p:cNvSpPr txBox="1">
            <a:spLocks noChangeArrowheads="1"/>
          </p:cNvSpPr>
          <p:nvPr/>
        </p:nvSpPr>
        <p:spPr bwMode="auto">
          <a:xfrm>
            <a:off x="381000" y="45720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10x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intensity increase was demonstrated in a pulsed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/>
            </a:r>
            <a:b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operation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by using a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</a:rPr>
              <a:t>very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high-brightness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</a:rPr>
              <a:t>Fast Atomic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Beam </a:t>
            </a:r>
            <a:r>
              <a:rPr lang="en-US" sz="1600" dirty="0">
                <a:solidFill>
                  <a:srgbClr val="0000FF"/>
                </a:solidFill>
                <a:latin typeface="Tahoma" pitchFamily="34" charset="0"/>
              </a:rPr>
              <a:t>Source instead of the ECR </a:t>
            </a:r>
            <a:r>
              <a:rPr lang="en-US" sz="1600" dirty="0" smtClean="0">
                <a:solidFill>
                  <a:srgbClr val="0000FF"/>
                </a:solidFill>
                <a:latin typeface="Tahoma" pitchFamily="34" charset="0"/>
              </a:rPr>
              <a:t>source</a:t>
            </a:r>
            <a:endParaRPr lang="en-US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066800"/>
            <a:ext cx="3048000" cy="473975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</a:rPr>
              <a:t>Goals: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>
                <a:solidFill>
                  <a:srgbClr val="FF0000"/>
                </a:solidFill>
              </a:rPr>
              <a:t>1. H</a:t>
            </a:r>
            <a:r>
              <a:rPr lang="en-US" sz="2000" kern="0" baseline="30000" dirty="0" smtClean="0">
                <a:solidFill>
                  <a:srgbClr val="FF0000"/>
                </a:solidFill>
              </a:rPr>
              <a:t>− </a:t>
            </a:r>
            <a:r>
              <a:rPr lang="en-US" sz="2000" kern="0" dirty="0" smtClean="0">
                <a:solidFill>
                  <a:srgbClr val="FF0000"/>
                </a:solidFill>
              </a:rPr>
              <a:t>beam current increase to 10mA</a:t>
            </a:r>
            <a:r>
              <a:rPr lang="en-US" sz="2000" kern="0" dirty="0" smtClean="0"/>
              <a:t> </a:t>
            </a:r>
            <a:r>
              <a:rPr lang="en-US" sz="1800" kern="0" dirty="0" smtClean="0"/>
              <a:t>(order of magnitude)</a:t>
            </a:r>
            <a:br>
              <a:rPr lang="en-US" sz="1800" kern="0" dirty="0" smtClean="0"/>
            </a:br>
            <a:r>
              <a:rPr lang="en-US" sz="2000" kern="0" dirty="0" smtClean="0">
                <a:solidFill>
                  <a:srgbClr val="FF0000"/>
                </a:solidFill>
              </a:rPr>
              <a:t>2. Polarization to 85-90%</a:t>
            </a:r>
            <a:r>
              <a:rPr lang="en-US" sz="2000" kern="0" dirty="0" smtClean="0"/>
              <a:t> </a:t>
            </a:r>
            <a:r>
              <a:rPr lang="en-US" sz="1800" kern="0" dirty="0" smtClean="0"/>
              <a:t>(~5% increase)</a:t>
            </a:r>
            <a:endParaRPr lang="en-US" sz="1000" kern="0" dirty="0" smtClean="0"/>
          </a:p>
          <a:p>
            <a:pPr marL="284163" lvl="0" indent="-2841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kern="0" dirty="0" smtClean="0"/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</a:rPr>
              <a:t>Upgrade components:</a:t>
            </a:r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1. Atomic hydrogen      injector </a:t>
            </a:r>
            <a:r>
              <a:rPr lang="en-US" sz="1600" kern="0" dirty="0" smtClean="0"/>
              <a:t>(collaboration </a:t>
            </a:r>
            <a:br>
              <a:rPr lang="en-US" sz="1600" kern="0" dirty="0" smtClean="0"/>
            </a:br>
            <a:r>
              <a:rPr lang="en-US" sz="1600" kern="0" dirty="0" smtClean="0"/>
              <a:t>with BINP Novosibirsk)</a:t>
            </a:r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2. Superconducting  solenoid </a:t>
            </a:r>
            <a:r>
              <a:rPr lang="en-US" sz="1600" kern="0" dirty="0" smtClean="0"/>
              <a:t>(3 T)</a:t>
            </a:r>
          </a:p>
          <a:p>
            <a:pPr marL="284163" lvl="0" indent="-284163" eaLnBrk="0" hangingPunct="0">
              <a:spcBef>
                <a:spcPct val="20000"/>
              </a:spcBef>
              <a:defRPr/>
            </a:pPr>
            <a:r>
              <a:rPr lang="en-US" sz="2000" kern="0" dirty="0" smtClean="0"/>
              <a:t>3. Beam diagnostics </a:t>
            </a:r>
            <a:br>
              <a:rPr lang="en-US" sz="2000" kern="0" dirty="0" smtClean="0"/>
            </a:br>
            <a:r>
              <a:rPr lang="en-US" sz="2000" kern="0" dirty="0" smtClean="0"/>
              <a:t>and polarimetry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914400"/>
            <a:ext cx="364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Upgraded OPPIS (2013)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447800"/>
            <a:ext cx="49167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           Neutralizer      Ionizer </a:t>
            </a:r>
            <a:r>
              <a:rPr lang="en-US" sz="1400" dirty="0" err="1" smtClean="0"/>
              <a:t>Rb</a:t>
            </a:r>
            <a:r>
              <a:rPr lang="en-US" sz="1400" dirty="0" smtClean="0"/>
              <a:t>-cell </a:t>
            </a:r>
            <a:r>
              <a:rPr lang="en-US" sz="1400" dirty="0" err="1" smtClean="0"/>
              <a:t>Sona</a:t>
            </a:r>
            <a:r>
              <a:rPr lang="en-US" sz="1400" dirty="0" smtClean="0"/>
              <a:t>    Na-jet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(H</a:t>
            </a:r>
            <a:r>
              <a:rPr lang="en-US" sz="1800" baseline="30000" dirty="0"/>
              <a:t>+</a:t>
            </a:r>
            <a:r>
              <a:rPr lang="en-US" sz="1800" dirty="0" smtClean="0"/>
              <a:t>)                  (</a:t>
            </a:r>
            <a:r>
              <a:rPr lang="en-US" sz="1800" dirty="0"/>
              <a:t>H</a:t>
            </a:r>
            <a:r>
              <a:rPr lang="en-US" sz="1800" baseline="30000" dirty="0"/>
              <a:t>0</a:t>
            </a:r>
            <a:r>
              <a:rPr lang="en-US" sz="1800" dirty="0" smtClean="0"/>
              <a:t>)       (H</a:t>
            </a:r>
            <a:r>
              <a:rPr lang="en-US" sz="1800" baseline="30000" dirty="0"/>
              <a:t>+</a:t>
            </a:r>
            <a:r>
              <a:rPr lang="en-US" sz="1800" dirty="0" smtClean="0"/>
              <a:t>)   (H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)          (</a:t>
            </a:r>
            <a:r>
              <a:rPr lang="en-US" sz="1800" dirty="0"/>
              <a:t>H</a:t>
            </a:r>
            <a:r>
              <a:rPr lang="en-US" sz="1800" baseline="30000" dirty="0"/>
              <a:t>−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94296" y="35052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chemeClr val="accent2"/>
                </a:solidFill>
              </a:rPr>
              <a:t>sc</a:t>
            </a:r>
            <a:r>
              <a:rPr lang="en-US" sz="1800" dirty="0" smtClean="0">
                <a:solidFill>
                  <a:schemeClr val="accent2"/>
                </a:solidFill>
              </a:rPr>
              <a:t> solenoid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798403"/>
            <a:ext cx="812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Superconducting solenoid delayed – may have impact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commissioning schedule. </a:t>
            </a:r>
          </a:p>
        </p:txBody>
      </p:sp>
    </p:spTree>
    <p:extLst>
      <p:ext uri="{BB962C8B-B14F-4D97-AF65-F5344CB8AC3E}">
        <p14:creationId xmlns:p14="http://schemas.microsoft.com/office/powerpoint/2010/main" val="206236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HP055f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725"/>
            <a:ext cx="6781800" cy="2413075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lenses – </a:t>
            </a:r>
            <a:r>
              <a:rPr lang="en-US" sz="2000" dirty="0"/>
              <a:t>partial head-on beam-beam compensation</a:t>
            </a:r>
            <a:endParaRPr lang="en-US" dirty="0" smtClean="0"/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Wolfram Fischer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fld id="{11BDF33A-9C36-4BE8-8AE1-F19EA8386370}" type="slidenum">
              <a:rPr lang="en-US" sz="1000"/>
              <a:pPr algn="ctr" eaLnBrk="0" hangingPunct="0"/>
              <a:t>12</a:t>
            </a:fld>
            <a:endParaRPr lang="en-US" sz="1000" dirty="0"/>
          </a:p>
        </p:txBody>
      </p:sp>
      <p:pic>
        <p:nvPicPr>
          <p:cNvPr id="15365" name="Picture 4" descr="pic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1"/>
            <a:ext cx="3429000" cy="29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352800" y="609600"/>
            <a:ext cx="5410200" cy="413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Polarized proton luminosity limited by head-on beam-beam effect (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bb,max</a:t>
            </a:r>
            <a:r>
              <a:rPr lang="en-US" sz="1400" dirty="0" smtClean="0"/>
              <a:t> ~</a:t>
            </a:r>
            <a:r>
              <a:rPr lang="en-US" sz="1400" dirty="0" smtClean="0">
                <a:sym typeface="Mathematica1"/>
              </a:rPr>
              <a:t> 0.02)</a:t>
            </a:r>
            <a:endParaRPr lang="en-US" sz="900" dirty="0" smtClean="0"/>
          </a:p>
          <a:p>
            <a:pPr algn="l"/>
            <a:endParaRPr lang="en-US" sz="1000" b="1" dirty="0" smtClean="0"/>
          </a:p>
          <a:p>
            <a:pPr algn="l"/>
            <a:r>
              <a:rPr lang="en-US" sz="1600" b="1" dirty="0" smtClean="0"/>
              <a:t>Basic idea: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400" dirty="0" smtClean="0"/>
              <a:t>In addition to 2(3) beam-beam collisions with </a:t>
            </a:r>
            <a:r>
              <a:rPr lang="en-US" sz="1400" b="1" dirty="0" smtClean="0">
                <a:solidFill>
                  <a:schemeClr val="accent2"/>
                </a:solidFill>
              </a:rPr>
              <a:t>positively</a:t>
            </a:r>
            <a:r>
              <a:rPr lang="en-US" sz="1400" dirty="0" smtClean="0"/>
              <a:t> charged beam have another collision with a </a:t>
            </a:r>
            <a:r>
              <a:rPr lang="en-US" sz="1400" b="1" dirty="0" smtClean="0">
                <a:solidFill>
                  <a:srgbClr val="FF0000"/>
                </a:solidFill>
              </a:rPr>
              <a:t>negatively </a:t>
            </a:r>
            <a:r>
              <a:rPr lang="en-US" sz="1400" dirty="0" smtClean="0"/>
              <a:t>charged beam with the same amplitude dependence. </a:t>
            </a:r>
            <a:endParaRPr lang="en-US" sz="900" dirty="0" smtClean="0"/>
          </a:p>
          <a:p>
            <a:pPr algn="l"/>
            <a:r>
              <a:rPr lang="en-US" sz="1400" dirty="0" smtClean="0"/>
              <a:t>-- </a:t>
            </a:r>
            <a:r>
              <a:rPr lang="en-US" sz="1400" dirty="0"/>
              <a:t> </a:t>
            </a:r>
            <a:r>
              <a:rPr lang="en-US" sz="1400" dirty="0" smtClean="0"/>
              <a:t>Electron lenses are used in the Tevatron --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600" b="1" dirty="0" smtClean="0"/>
              <a:t>Exact compensation for: 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400" dirty="0" smtClean="0"/>
              <a:t>short bunches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>
                <a:latin typeface="Symbol" pitchFamily="18" charset="2"/>
              </a:rPr>
              <a:t>Dy</a:t>
            </a:r>
            <a:r>
              <a:rPr lang="en-US" sz="1400" baseline="-25000" dirty="0" err="1" smtClean="0"/>
              <a:t>x,y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= </a:t>
            </a:r>
            <a:r>
              <a:rPr lang="en-US" sz="1400" dirty="0" err="1" smtClean="0"/>
              <a:t>k</a:t>
            </a:r>
            <a:r>
              <a:rPr lang="en-US" sz="1400" dirty="0" err="1" smtClean="0">
                <a:latin typeface="Symbol" pitchFamily="18" charset="2"/>
              </a:rPr>
              <a:t>p</a:t>
            </a:r>
            <a:r>
              <a:rPr lang="en-US" sz="1400" dirty="0" smtClean="0"/>
              <a:t> between p-p and p-e collision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no nonlinearities between p-p and p-e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same amplitude dependent kick from p-p, p-e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only approximate realization possible</a:t>
            </a:r>
            <a:endParaRPr lang="en-US" sz="900" dirty="0" smtClean="0"/>
          </a:p>
          <a:p>
            <a:pPr>
              <a:buFont typeface="Arial" pitchFamily="34" charset="0"/>
              <a:buChar char="•"/>
            </a:pPr>
            <a:endParaRPr lang="en-US" sz="900" dirty="0" smtClean="0"/>
          </a:p>
          <a:p>
            <a:r>
              <a:rPr lang="en-US" sz="1600" dirty="0" smtClean="0"/>
              <a:t>Expect up to 2x more luminosity </a:t>
            </a:r>
            <a:br>
              <a:rPr lang="en-US" sz="1600" dirty="0" smtClean="0"/>
            </a:br>
            <a:r>
              <a:rPr lang="en-US" sz="1600" dirty="0" smtClean="0"/>
              <a:t>	with OPPIS upgrade</a:t>
            </a:r>
            <a:br>
              <a:rPr lang="en-US" sz="1600" dirty="0" smtClean="0"/>
            </a:br>
            <a:r>
              <a:rPr lang="en-US" sz="1600" dirty="0" smtClean="0"/>
              <a:t>Commissioning planned for 2013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295400" y="3657600"/>
            <a:ext cx="1066800" cy="675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52400" y="2971800"/>
            <a:ext cx="609600" cy="1588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77465" y="1676400"/>
            <a:ext cx="584535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2011-0318 E-gun, J. Ho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1981200"/>
            <a:ext cx="1325794" cy="914400"/>
          </a:xfrm>
          <a:prstGeom prst="rect">
            <a:avLst/>
          </a:prstGeom>
        </p:spPr>
      </p:pic>
      <p:pic>
        <p:nvPicPr>
          <p:cNvPr id="21" name="Picture 20" descr="THP055f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48" y="2971800"/>
            <a:ext cx="1404748" cy="762000"/>
          </a:xfrm>
          <a:prstGeom prst="rect">
            <a:avLst/>
          </a:prstGeom>
        </p:spPr>
      </p:pic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0"/>
            <a:ext cx="2172677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2590800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</a:rPr>
              <a:t>-gun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3429000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e-collector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0" y="4876800"/>
            <a:ext cx="196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main solenoid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manufacturing in SMD</a:t>
            </a:r>
          </a:p>
        </p:txBody>
      </p:sp>
      <p:pic>
        <p:nvPicPr>
          <p:cNvPr id="2" name="Picture 1" descr="2011-0505 GS1(2)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80" y="5486400"/>
            <a:ext cx="1828800" cy="137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59369" y="5496580"/>
            <a:ext cx="1731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GS1 manufacturing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in industry</a:t>
            </a:r>
          </a:p>
        </p:txBody>
      </p:sp>
    </p:spTree>
    <p:extLst>
      <p:ext uri="{BB962C8B-B14F-4D97-AF65-F5344CB8AC3E}">
        <p14:creationId xmlns:p14="http://schemas.microsoft.com/office/powerpoint/2010/main" val="98321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Polarized </a:t>
            </a:r>
            <a:r>
              <a:rPr lang="en-US" baseline="30000" dirty="0" smtClean="0"/>
              <a:t>3</a:t>
            </a:r>
            <a:r>
              <a:rPr lang="en-US" dirty="0" smtClean="0"/>
              <a:t>He – Workshop 28-30 September 2011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915400" cy="5501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276600"/>
            <a:ext cx="7237879" cy="236988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2"/>
                </a:solidFill>
              </a:rPr>
              <a:t>D</a:t>
            </a:r>
            <a:r>
              <a:rPr lang="en-US" sz="2800" b="1" dirty="0" smtClean="0">
                <a:solidFill>
                  <a:schemeClr val="accent2"/>
                </a:solidFill>
              </a:rPr>
              <a:t>eveloping plan for implementation</a:t>
            </a:r>
          </a:p>
          <a:p>
            <a:pPr marL="342900" indent="-342900">
              <a:buFont typeface="Arial"/>
              <a:buChar char="•"/>
            </a:pP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 smtClean="0">
                <a:latin typeface="Wingdings3" charset="2"/>
                <a:cs typeface="Wingdings3" charset="2"/>
              </a:rPr>
              <a:t>h</a:t>
            </a:r>
            <a:r>
              <a:rPr lang="en-US" dirty="0" smtClean="0"/>
              <a:t> source being developed with MIT</a:t>
            </a:r>
          </a:p>
          <a:p>
            <a:pPr marL="342900" indent="-342900">
              <a:buFont typeface="Arial"/>
              <a:buChar char="•"/>
            </a:pP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>
                <a:latin typeface="Wingdings3" charset="2"/>
                <a:cs typeface="Wingdings3" charset="2"/>
              </a:rPr>
              <a:t>h</a:t>
            </a:r>
            <a:r>
              <a:rPr lang="en-US" dirty="0" smtClean="0"/>
              <a:t> in EBIS/Booster/AGS</a:t>
            </a:r>
          </a:p>
          <a:p>
            <a:pPr marL="342900" indent="-342900">
              <a:buFont typeface="Arial"/>
              <a:buChar char="•"/>
            </a:pP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 smtClean="0">
                <a:latin typeface="Wingdings3" charset="2"/>
                <a:cs typeface="Wingdings3" charset="2"/>
              </a:rPr>
              <a:t>h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RHIC may require 6 snakes in 1 ring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Polarimetry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Implementation technically possible in ~3-4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2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High-luminosity polarized proton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Will probably not exceed </a:t>
            </a:r>
            <a:r>
              <a:rPr lang="en-US" i="1" dirty="0" smtClean="0"/>
              <a:t>L</a:t>
            </a:r>
            <a:r>
              <a:rPr lang="en-US" baseline="-25000" dirty="0" smtClean="0"/>
              <a:t>peak</a:t>
            </a:r>
            <a:r>
              <a:rPr lang="en-US" dirty="0" smtClean="0"/>
              <a:t>~10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at √s = 500 GeV</a:t>
            </a:r>
            <a:br>
              <a:rPr lang="en-US" dirty="0" smtClean="0"/>
            </a:br>
            <a:r>
              <a:rPr lang="en-US" dirty="0" smtClean="0"/>
              <a:t>without cooling, or </a:t>
            </a:r>
            <a:r>
              <a:rPr lang="en-US" dirty="0" err="1" smtClean="0"/>
              <a:t>superbunches</a:t>
            </a:r>
            <a:r>
              <a:rPr lang="en-US" dirty="0" smtClean="0"/>
              <a:t> </a:t>
            </a:r>
            <a:r>
              <a:rPr lang="en-US" sz="1800" dirty="0" smtClean="0"/>
              <a:t>(say 6 bunches filling ½ circumference)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Coherent Electron Cooling PoP test in preparation</a:t>
            </a:r>
            <a:r>
              <a:rPr lang="en-US" sz="1600" dirty="0" smtClean="0"/>
              <a:t> (V. </a:t>
            </a:r>
            <a:r>
              <a:rPr lang="en-US" sz="1600" dirty="0" err="1" smtClean="0"/>
              <a:t>Litvinenko</a:t>
            </a:r>
            <a:r>
              <a:rPr lang="en-US" sz="1600" dirty="0" smtClean="0"/>
              <a:t> e</a:t>
            </a:r>
            <a:r>
              <a:rPr lang="en-US" sz="1800" dirty="0" smtClean="0"/>
              <a:t>t al)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Collision scheme with crossing angle and cooling could boost luminosity</a:t>
            </a:r>
            <a:r>
              <a:rPr lang="en-US" dirty="0"/>
              <a:t> </a:t>
            </a:r>
            <a:r>
              <a:rPr lang="en-US" dirty="0" smtClean="0"/>
              <a:t>by another factor ~5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0157"/>
            <a:ext cx="7576589" cy="1433643"/>
          </a:xfrm>
          <a:prstGeom prst="rect">
            <a:avLst/>
          </a:prstGeom>
        </p:spPr>
      </p:pic>
      <p:pic>
        <p:nvPicPr>
          <p:cNvPr id="7" name="Picture 6" descr="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4648200"/>
            <a:ext cx="3937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RHIC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99393"/>
              </p:ext>
            </p:extLst>
          </p:nvPr>
        </p:nvGraphicFramePr>
        <p:xfrm>
          <a:off x="228601" y="1036053"/>
          <a:ext cx="8686799" cy="4678947"/>
        </p:xfrm>
        <a:graphic>
          <a:graphicData uri="http://schemas.openxmlformats.org/drawingml/2006/table">
            <a:tbl>
              <a:tblPr/>
              <a:tblGrid>
                <a:gridCol w="2057399"/>
                <a:gridCol w="152400"/>
                <a:gridCol w="1143000"/>
                <a:gridCol w="914400"/>
                <a:gridCol w="914400"/>
                <a:gridCol w="914400"/>
                <a:gridCol w="914400"/>
                <a:gridCol w="838200"/>
                <a:gridCol w="838200"/>
              </a:tblGrid>
              <a:tr h="25934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3D stochastic cooling + 56 MHz SRF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≥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2009 /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source + e-lenses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107 –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107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107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1.65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60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–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70 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5906869"/>
            <a:ext cx="872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30000" dirty="0" smtClean="0"/>
              <a:t>*</a:t>
            </a:r>
            <a:r>
              <a:rPr lang="en-US" sz="1200" dirty="0" smtClean="0"/>
              <a:t>Intensity and time-averaged polarization as measured by the H-jet. Luminosity-averaged polarizations, relevant in single-spin </a:t>
            </a:r>
            <a:br>
              <a:rPr lang="en-US" sz="1200" dirty="0" smtClean="0"/>
            </a:br>
            <a:r>
              <a:rPr lang="en-US" sz="1200" dirty="0" smtClean="0"/>
              <a:t>colliding beam experiments, are higher. For example, for intensity-averaged </a:t>
            </a:r>
            <a:r>
              <a:rPr lang="en-US" sz="1200" i="1" dirty="0" smtClean="0"/>
              <a:t>P</a:t>
            </a:r>
            <a:r>
              <a:rPr lang="en-US" sz="1200" dirty="0" smtClean="0"/>
              <a:t> = 48% and </a:t>
            </a:r>
            <a:r>
              <a:rPr lang="en-US" sz="1200" i="1" dirty="0" smtClean="0"/>
              <a:t>R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= </a:t>
            </a:r>
            <a:r>
              <a:rPr lang="en-US" sz="1200" i="1" dirty="0" err="1" smtClean="0"/>
              <a:t>R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= 0.2 (250 GeV, 2011), the </a:t>
            </a:r>
            <a:br>
              <a:rPr lang="en-US" sz="1200" dirty="0" smtClean="0"/>
            </a:br>
            <a:r>
              <a:rPr lang="en-US" sz="1200" dirty="0" smtClean="0"/>
              <a:t>luminosity-averaged polarization is </a:t>
            </a:r>
            <a:r>
              <a:rPr lang="en-US" sz="1200" i="1" dirty="0" smtClean="0"/>
              <a:t>P</a:t>
            </a:r>
            <a:r>
              <a:rPr lang="en-US" sz="1200" dirty="0" smtClean="0"/>
              <a:t> = 52%.</a:t>
            </a:r>
          </a:p>
        </p:txBody>
      </p:sp>
    </p:spTree>
    <p:extLst>
      <p:ext uri="{BB962C8B-B14F-4D97-AF65-F5344CB8AC3E}">
        <p14:creationId xmlns:p14="http://schemas.microsoft.com/office/powerpoint/2010/main" val="19330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7944892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5078" y="6324600"/>
            <a:ext cx="43781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http://</a:t>
            </a:r>
            <a:r>
              <a:rPr lang="en-US" sz="1800" dirty="0" err="1">
                <a:solidFill>
                  <a:srgbClr val="0000FF"/>
                </a:solidFill>
              </a:rPr>
              <a:t>www.rhichome.bnl.gov</a:t>
            </a:r>
            <a:r>
              <a:rPr lang="en-US" sz="1800" dirty="0">
                <a:solidFill>
                  <a:srgbClr val="0000FF"/>
                </a:solidFill>
              </a:rPr>
              <a:t>/RHIC/Runs</a:t>
            </a:r>
            <a:r>
              <a:rPr lang="en-US" sz="1800" dirty="0" smtClean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499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10"/>
          <p:cNvSpPr txBox="1">
            <a:spLocks noChangeArrowheads="1"/>
          </p:cNvSpPr>
          <p:nvPr/>
        </p:nvSpPr>
        <p:spPr bwMode="auto">
          <a:xfrm>
            <a:off x="4084638" y="5719763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Comic Sans MS" charset="0"/>
              </a:rPr>
              <a:t>eSTAR</a:t>
            </a:r>
          </a:p>
        </p:txBody>
      </p:sp>
      <p:sp>
        <p:nvSpPr>
          <p:cNvPr id="26626" name="Text Box 111"/>
          <p:cNvSpPr txBox="1">
            <a:spLocks noChangeArrowheads="1"/>
          </p:cNvSpPr>
          <p:nvPr/>
        </p:nvSpPr>
        <p:spPr bwMode="auto">
          <a:xfrm rot="3600000">
            <a:off x="2005807" y="4639469"/>
            <a:ext cx="1112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latin typeface="Comic Sans MS" charset="0"/>
              </a:rPr>
              <a:t>ePHENIX</a:t>
            </a:r>
          </a:p>
        </p:txBody>
      </p: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10800000">
            <a:off x="4883150" y="1022350"/>
            <a:ext cx="368300" cy="7778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6" name="Arc 145"/>
          <p:cNvSpPr>
            <a:spLocks noChangeAspect="1"/>
          </p:cNvSpPr>
          <p:nvPr/>
        </p:nvSpPr>
        <p:spPr bwMode="auto">
          <a:xfrm>
            <a:off x="2992438" y="1150938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3" name="Arc 152"/>
          <p:cNvSpPr>
            <a:spLocks noChangeAspect="1"/>
          </p:cNvSpPr>
          <p:nvPr/>
        </p:nvSpPr>
        <p:spPr bwMode="auto">
          <a:xfrm>
            <a:off x="3008313" y="1111250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4" name="Arc 153"/>
          <p:cNvSpPr>
            <a:spLocks noChangeAspect="1"/>
          </p:cNvSpPr>
          <p:nvPr/>
        </p:nvSpPr>
        <p:spPr bwMode="auto">
          <a:xfrm rot="-3600000">
            <a:off x="2117725" y="1109663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7" name="Arc 156"/>
          <p:cNvSpPr>
            <a:spLocks noChangeAspect="1"/>
          </p:cNvSpPr>
          <p:nvPr/>
        </p:nvSpPr>
        <p:spPr bwMode="auto">
          <a:xfrm rot="-7200000">
            <a:off x="1677988" y="1879600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9" name="Arc 158"/>
          <p:cNvSpPr>
            <a:spLocks noChangeAspect="1"/>
          </p:cNvSpPr>
          <p:nvPr/>
        </p:nvSpPr>
        <p:spPr bwMode="auto">
          <a:xfrm rot="10800000">
            <a:off x="2114550" y="2647950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1" name="Arc 160"/>
          <p:cNvSpPr>
            <a:spLocks noChangeAspect="1"/>
          </p:cNvSpPr>
          <p:nvPr/>
        </p:nvSpPr>
        <p:spPr bwMode="auto">
          <a:xfrm rot="7200000">
            <a:off x="3005138" y="2644775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2" name="Arc 161"/>
          <p:cNvSpPr>
            <a:spLocks noChangeAspect="1"/>
          </p:cNvSpPr>
          <p:nvPr/>
        </p:nvSpPr>
        <p:spPr bwMode="auto">
          <a:xfrm rot="3600000">
            <a:off x="3452813" y="1878013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5" name="Arc 164"/>
          <p:cNvSpPr>
            <a:spLocks noChangeAspect="1"/>
          </p:cNvSpPr>
          <p:nvPr/>
        </p:nvSpPr>
        <p:spPr bwMode="auto">
          <a:xfrm rot="-3600000">
            <a:off x="2144713" y="1144588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6" name="Arc 165"/>
          <p:cNvSpPr>
            <a:spLocks noChangeAspect="1"/>
          </p:cNvSpPr>
          <p:nvPr/>
        </p:nvSpPr>
        <p:spPr bwMode="auto">
          <a:xfrm rot="-7200000">
            <a:off x="1722438" y="1879600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7" name="Arc 166"/>
          <p:cNvSpPr>
            <a:spLocks noChangeAspect="1"/>
          </p:cNvSpPr>
          <p:nvPr/>
        </p:nvSpPr>
        <p:spPr bwMode="auto">
          <a:xfrm rot="10800000">
            <a:off x="2143125" y="2609850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9" name="Arc 168"/>
          <p:cNvSpPr>
            <a:spLocks noChangeAspect="1"/>
          </p:cNvSpPr>
          <p:nvPr/>
        </p:nvSpPr>
        <p:spPr bwMode="auto">
          <a:xfrm rot="7200000">
            <a:off x="2984500" y="2606675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47" name="Arc 146"/>
          <p:cNvSpPr>
            <a:spLocks noChangeAspect="1"/>
          </p:cNvSpPr>
          <p:nvPr/>
        </p:nvSpPr>
        <p:spPr bwMode="auto">
          <a:xfrm rot="7200000" flipH="1">
            <a:off x="3409950" y="1866900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640" name="Line 184"/>
          <p:cNvSpPr>
            <a:spLocks noChangeShapeType="1"/>
          </p:cNvSpPr>
          <p:nvPr/>
        </p:nvSpPr>
        <p:spPr bwMode="auto">
          <a:xfrm rot="18000000" flipV="1">
            <a:off x="6175375" y="49799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84"/>
          <p:cNvSpPr>
            <a:spLocks noChangeShapeType="1"/>
          </p:cNvSpPr>
          <p:nvPr/>
        </p:nvSpPr>
        <p:spPr bwMode="auto">
          <a:xfrm rot="3600000" flipV="1">
            <a:off x="6167438" y="24130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4"/>
          <p:cNvSpPr>
            <a:spLocks noChangeShapeType="1"/>
          </p:cNvSpPr>
          <p:nvPr/>
        </p:nvSpPr>
        <p:spPr bwMode="auto">
          <a:xfrm rot="18000000" flipV="1">
            <a:off x="1697038" y="24320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84"/>
          <p:cNvSpPr>
            <a:spLocks noChangeShapeType="1"/>
          </p:cNvSpPr>
          <p:nvPr/>
        </p:nvSpPr>
        <p:spPr bwMode="auto">
          <a:xfrm rot="14400000" flipV="1">
            <a:off x="1709738" y="50117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Line 184"/>
          <p:cNvSpPr>
            <a:spLocks noChangeShapeType="1"/>
          </p:cNvSpPr>
          <p:nvPr/>
        </p:nvSpPr>
        <p:spPr bwMode="auto">
          <a:xfrm flipV="1">
            <a:off x="3948113" y="62849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13"/>
          <p:cNvSpPr>
            <a:spLocks noChangeArrowheads="1"/>
          </p:cNvSpPr>
          <p:nvPr/>
        </p:nvSpPr>
        <p:spPr bwMode="auto">
          <a:xfrm rot="10800000">
            <a:off x="4256088" y="6140450"/>
            <a:ext cx="279400" cy="2889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latin typeface="Comic Sans MS" charset="0"/>
            </a:endParaRPr>
          </a:p>
        </p:txBody>
      </p:sp>
      <p:sp>
        <p:nvSpPr>
          <p:cNvPr id="26646" name="Rectangle 136"/>
          <p:cNvSpPr>
            <a:spLocks noChangeArrowheads="1"/>
          </p:cNvSpPr>
          <p:nvPr/>
        </p:nvSpPr>
        <p:spPr bwMode="auto">
          <a:xfrm rot="3600000">
            <a:off x="2027238" y="4870450"/>
            <a:ext cx="279400" cy="2889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latin typeface="Comic Sans MS" charset="0"/>
            </a:endParaRPr>
          </a:p>
        </p:txBody>
      </p:sp>
      <p:sp>
        <p:nvSpPr>
          <p:cNvPr id="120" name="Arc 119"/>
          <p:cNvSpPr>
            <a:spLocks noChangeArrowheads="1"/>
          </p:cNvSpPr>
          <p:nvPr/>
        </p:nvSpPr>
        <p:spPr bwMode="auto">
          <a:xfrm>
            <a:off x="3173413" y="6292850"/>
            <a:ext cx="1041400" cy="1206500"/>
          </a:xfrm>
          <a:custGeom>
            <a:avLst/>
            <a:gdLst>
              <a:gd name="T0" fmla="*/ 520701 w 1041400"/>
              <a:gd name="T1" fmla="*/ 0 h 1206500"/>
              <a:gd name="T2" fmla="*/ 520700 w 1041400"/>
              <a:gd name="T3" fmla="*/ 603250 h 1206500"/>
              <a:gd name="T4" fmla="*/ 1040113 w 1041400"/>
              <a:gd name="T5" fmla="*/ 560854 h 1206500"/>
              <a:gd name="T6" fmla="*/ 11796480 60000 65536"/>
              <a:gd name="T7" fmla="*/ 17694720 60000 65536"/>
              <a:gd name="T8" fmla="*/ 5898240 60000 65536"/>
              <a:gd name="T9" fmla="*/ 520701 w 1041400"/>
              <a:gd name="T10" fmla="*/ 0 h 1206500"/>
              <a:gd name="T11" fmla="*/ 1040113 w 1041400"/>
              <a:gd name="T12" fmla="*/ 560854 h 1206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1400" h="1206500" stroke="0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  <a:lnTo>
                  <a:pt x="520700" y="603250"/>
                </a:lnTo>
                <a:close/>
              </a:path>
              <a:path w="1041400" h="1206500" fill="none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</a:path>
            </a:pathLst>
          </a:custGeom>
          <a:noFill/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1" name="Arc 120"/>
          <p:cNvSpPr>
            <a:spLocks noChangeArrowheads="1"/>
          </p:cNvSpPr>
          <p:nvPr/>
        </p:nvSpPr>
        <p:spPr bwMode="auto">
          <a:xfrm flipH="1">
            <a:off x="4595813" y="6286500"/>
            <a:ext cx="1041400" cy="1206500"/>
          </a:xfrm>
          <a:custGeom>
            <a:avLst/>
            <a:gdLst>
              <a:gd name="T0" fmla="*/ 520701 w 1041400"/>
              <a:gd name="T1" fmla="*/ 0 h 1206500"/>
              <a:gd name="T2" fmla="*/ 520700 w 1041400"/>
              <a:gd name="T3" fmla="*/ 603250 h 1206500"/>
              <a:gd name="T4" fmla="*/ 1040113 w 1041400"/>
              <a:gd name="T5" fmla="*/ 560854 h 1206500"/>
              <a:gd name="T6" fmla="*/ 11796480 60000 65536"/>
              <a:gd name="T7" fmla="*/ 17694720 60000 65536"/>
              <a:gd name="T8" fmla="*/ 5898240 60000 65536"/>
              <a:gd name="T9" fmla="*/ 520701 w 1041400"/>
              <a:gd name="T10" fmla="*/ 0 h 1206500"/>
              <a:gd name="T11" fmla="*/ 1040113 w 1041400"/>
              <a:gd name="T12" fmla="*/ 560854 h 1206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1400" h="1206500" stroke="0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  <a:lnTo>
                  <a:pt x="520700" y="603250"/>
                </a:lnTo>
                <a:close/>
              </a:path>
              <a:path w="1041400" h="1206500" fill="none">
                <a:moveTo>
                  <a:pt x="520701" y="0"/>
                </a:moveTo>
                <a:lnTo>
                  <a:pt x="520700" y="0"/>
                </a:lnTo>
                <a:cubicBezTo>
                  <a:pt x="794074" y="0"/>
                  <a:pt x="1020900" y="244924"/>
                  <a:pt x="1040112" y="56085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649" name="Line 184"/>
          <p:cNvSpPr>
            <a:spLocks noChangeShapeType="1"/>
          </p:cNvSpPr>
          <p:nvPr/>
        </p:nvSpPr>
        <p:spPr bwMode="auto">
          <a:xfrm flipH="1" flipV="1">
            <a:off x="3924300" y="1127125"/>
            <a:ext cx="914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50" name="Group 102"/>
          <p:cNvGrpSpPr>
            <a:grpSpLocks/>
          </p:cNvGrpSpPr>
          <p:nvPr/>
        </p:nvGrpSpPr>
        <p:grpSpPr bwMode="auto">
          <a:xfrm rot="18000000" flipV="1">
            <a:off x="2230438" y="1903412"/>
            <a:ext cx="95250" cy="79375"/>
            <a:chOff x="1348913" y="1142862"/>
            <a:chExt cx="190276" cy="155817"/>
          </a:xfrm>
        </p:grpSpPr>
        <p:sp>
          <p:nvSpPr>
            <p:cNvPr id="241" name="Oval 115"/>
            <p:cNvSpPr>
              <a:spLocks noChangeArrowheads="1"/>
            </p:cNvSpPr>
            <p:nvPr/>
          </p:nvSpPr>
          <p:spPr bwMode="auto">
            <a:xfrm flipH="1">
              <a:off x="1574701" y="1214287"/>
              <a:ext cx="53911" cy="1558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242" name="Oval 116"/>
            <p:cNvSpPr>
              <a:spLocks noChangeArrowheads="1"/>
            </p:cNvSpPr>
            <p:nvPr/>
          </p:nvSpPr>
          <p:spPr bwMode="auto">
            <a:xfrm flipH="1">
              <a:off x="1445409" y="1147230"/>
              <a:ext cx="50740" cy="1558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243" name="Oval 117"/>
            <p:cNvSpPr>
              <a:spLocks noChangeAspect="1" noChangeArrowheads="1"/>
            </p:cNvSpPr>
            <p:nvPr/>
          </p:nvSpPr>
          <p:spPr bwMode="auto">
            <a:xfrm flipH="1">
              <a:off x="1475179" y="1215398"/>
              <a:ext cx="53913" cy="1558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244" name="Oval 118"/>
            <p:cNvSpPr>
              <a:spLocks noChangeArrowheads="1"/>
            </p:cNvSpPr>
            <p:nvPr/>
          </p:nvSpPr>
          <p:spPr bwMode="auto">
            <a:xfrm flipH="1">
              <a:off x="1435454" y="1214451"/>
              <a:ext cx="53911" cy="15581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26651" name="Rectangle 13"/>
          <p:cNvSpPr>
            <a:spLocks noChangeArrowheads="1"/>
          </p:cNvSpPr>
          <p:nvPr/>
        </p:nvSpPr>
        <p:spPr bwMode="auto">
          <a:xfrm rot="10800000">
            <a:off x="4286250" y="1035050"/>
            <a:ext cx="179388" cy="1857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sz="1800">
              <a:latin typeface="Comic Sans MS" charset="0"/>
            </a:endParaRPr>
          </a:p>
        </p:txBody>
      </p:sp>
      <p:sp>
        <p:nvSpPr>
          <p:cNvPr id="26652" name="Rectangle 3"/>
          <p:cNvSpPr>
            <a:spLocks noChangeArrowheads="1"/>
          </p:cNvSpPr>
          <p:nvPr/>
        </p:nvSpPr>
        <p:spPr bwMode="auto">
          <a:xfrm>
            <a:off x="228600" y="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eRHIC Design</a:t>
            </a:r>
            <a:endParaRPr lang="en-GB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653" name="Line 184"/>
          <p:cNvSpPr>
            <a:spLocks noChangeShapeType="1"/>
          </p:cNvSpPr>
          <p:nvPr/>
        </p:nvSpPr>
        <p:spPr bwMode="auto">
          <a:xfrm rot="18000000" flipV="1">
            <a:off x="1697038" y="24320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Arc 346"/>
          <p:cNvSpPr>
            <a:spLocks noChangeAspect="1"/>
          </p:cNvSpPr>
          <p:nvPr/>
        </p:nvSpPr>
        <p:spPr bwMode="auto">
          <a:xfrm rot="3600000">
            <a:off x="3529013" y="1868488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397095 w 3657600"/>
              <a:gd name="T5" fmla="*/ 88807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397095 w 3657600"/>
              <a:gd name="T12" fmla="*/ 88807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71268" y="0"/>
                  <a:pt x="3066614" y="337127"/>
                  <a:pt x="3397095" y="8880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655" name="Line 184"/>
          <p:cNvSpPr>
            <a:spLocks noChangeShapeType="1"/>
          </p:cNvSpPr>
          <p:nvPr/>
        </p:nvSpPr>
        <p:spPr bwMode="auto">
          <a:xfrm rot="18000000" flipV="1">
            <a:off x="6219031" y="4990307"/>
            <a:ext cx="10048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Arc 348"/>
          <p:cNvSpPr>
            <a:spLocks noChangeAspect="1"/>
          </p:cNvSpPr>
          <p:nvPr/>
        </p:nvSpPr>
        <p:spPr bwMode="auto">
          <a:xfrm rot="7200000">
            <a:off x="3059113" y="2681288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436413 w 3657600"/>
              <a:gd name="T5" fmla="*/ 956969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436413 w 3657600"/>
              <a:gd name="T12" fmla="*/ 956969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99629" y="0"/>
                  <a:pt x="3116614" y="367275"/>
                  <a:pt x="3436413" y="956968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99629" y="0"/>
                  <a:pt x="3116614" y="367275"/>
                  <a:pt x="3436413" y="95696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51" name="Arc 350"/>
          <p:cNvSpPr>
            <a:spLocks noChangeAspect="1"/>
          </p:cNvSpPr>
          <p:nvPr/>
        </p:nvSpPr>
        <p:spPr bwMode="auto">
          <a:xfrm rot="18000000" flipH="1">
            <a:off x="1617663" y="1893888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423367 w 3657600"/>
              <a:gd name="T5" fmla="*/ 933331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423367 w 3657600"/>
              <a:gd name="T12" fmla="*/ 933331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89957" y="0"/>
                  <a:pt x="3099633" y="356855"/>
                  <a:pt x="3423367" y="933330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89957" y="0"/>
                  <a:pt x="3099633" y="356855"/>
                  <a:pt x="3423367" y="9333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658" name="Line 184"/>
          <p:cNvSpPr>
            <a:spLocks noChangeShapeType="1"/>
          </p:cNvSpPr>
          <p:nvPr/>
        </p:nvSpPr>
        <p:spPr bwMode="auto">
          <a:xfrm rot="18000000" flipV="1">
            <a:off x="1605756" y="2380457"/>
            <a:ext cx="10048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Arc 352"/>
          <p:cNvSpPr>
            <a:spLocks noChangeAspect="1"/>
          </p:cNvSpPr>
          <p:nvPr/>
        </p:nvSpPr>
        <p:spPr bwMode="auto">
          <a:xfrm>
            <a:off x="3043238" y="1042988"/>
            <a:ext cx="3657600" cy="3657600"/>
          </a:xfrm>
          <a:custGeom>
            <a:avLst/>
            <a:gdLst>
              <a:gd name="T0" fmla="*/ 1876330 w 3657600"/>
              <a:gd name="T1" fmla="*/ 618 h 3657600"/>
              <a:gd name="T2" fmla="*/ 1828800 w 3657600"/>
              <a:gd name="T3" fmla="*/ 1828800 h 3657600"/>
              <a:gd name="T4" fmla="*/ 3356396 w 3657600"/>
              <a:gd name="T5" fmla="*/ 823335 h 3657600"/>
              <a:gd name="T6" fmla="*/ 11796480 60000 65536"/>
              <a:gd name="T7" fmla="*/ 17694720 60000 65536"/>
              <a:gd name="T8" fmla="*/ 5898240 60000 65536"/>
              <a:gd name="T9" fmla="*/ 1876330 w 3657600"/>
              <a:gd name="T10" fmla="*/ 618 h 3657600"/>
              <a:gd name="T11" fmla="*/ 3356396 w 3657600"/>
              <a:gd name="T12" fmla="*/ 823335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76330" y="618"/>
                </a:moveTo>
                <a:lnTo>
                  <a:pt x="1876330" y="617"/>
                </a:lnTo>
                <a:cubicBezTo>
                  <a:pt x="2474580" y="16171"/>
                  <a:pt x="3027370" y="323448"/>
                  <a:pt x="3356396" y="823335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76330" y="618"/>
                </a:moveTo>
                <a:lnTo>
                  <a:pt x="1876330" y="617"/>
                </a:lnTo>
                <a:cubicBezTo>
                  <a:pt x="2474580" y="16171"/>
                  <a:pt x="3027370" y="323448"/>
                  <a:pt x="3356396" y="82333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54" name="Arc 353"/>
          <p:cNvSpPr>
            <a:spLocks noChangeAspect="1"/>
          </p:cNvSpPr>
          <p:nvPr/>
        </p:nvSpPr>
        <p:spPr bwMode="auto">
          <a:xfrm rot="-3600000">
            <a:off x="2109788" y="1039813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295120 w 3657600"/>
              <a:gd name="T5" fmla="*/ 735907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295120 w 3657600"/>
              <a:gd name="T12" fmla="*/ 735907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06357" y="0"/>
                  <a:pt x="2949972" y="272826"/>
                  <a:pt x="3295119" y="735907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06357" y="0"/>
                  <a:pt x="2949972" y="272826"/>
                  <a:pt x="3295119" y="735907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661" name="Text Box 19"/>
          <p:cNvSpPr txBox="1">
            <a:spLocks noChangeArrowheads="1"/>
          </p:cNvSpPr>
          <p:nvPr/>
        </p:nvSpPr>
        <p:spPr bwMode="auto">
          <a:xfrm>
            <a:off x="3390900" y="1831975"/>
            <a:ext cx="2085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2 SRF linac</a:t>
            </a:r>
          </a:p>
          <a:p>
            <a:r>
              <a:rPr lang="en-US" sz="1600">
                <a:solidFill>
                  <a:srgbClr val="FF0000"/>
                </a:solidFill>
              </a:rPr>
              <a:t>1 -&gt; 5 GeV per pass</a:t>
            </a:r>
          </a:p>
          <a:p>
            <a:r>
              <a:rPr lang="en-US" sz="1600">
                <a:solidFill>
                  <a:srgbClr val="FF0000"/>
                </a:solidFill>
              </a:rPr>
              <a:t>4 (6) passes</a:t>
            </a:r>
          </a:p>
          <a:p>
            <a:endParaRPr lang="en-US" sz="1600">
              <a:solidFill>
                <a:srgbClr val="FF0000"/>
              </a:solidFill>
              <a:latin typeface="Comic Sans MS" charset="0"/>
            </a:endParaRPr>
          </a:p>
        </p:txBody>
      </p:sp>
      <p:grpSp>
        <p:nvGrpSpPr>
          <p:cNvPr id="26662" name="Group 235"/>
          <p:cNvGrpSpPr>
            <a:grpSpLocks/>
          </p:cNvGrpSpPr>
          <p:nvPr/>
        </p:nvGrpSpPr>
        <p:grpSpPr bwMode="auto">
          <a:xfrm>
            <a:off x="6319840" y="530225"/>
            <a:ext cx="1998661" cy="1815882"/>
            <a:chOff x="6782430" y="5579135"/>
            <a:chExt cx="1795897" cy="10975799"/>
          </a:xfrm>
        </p:grpSpPr>
        <p:cxnSp>
          <p:nvCxnSpPr>
            <p:cNvPr id="364" name="Straight Arrow Connector 363"/>
            <p:cNvCxnSpPr>
              <a:cxnSpLocks noChangeShapeType="1"/>
              <a:stCxn id="26898" idx="1"/>
            </p:cNvCxnSpPr>
            <p:nvPr/>
          </p:nvCxnSpPr>
          <p:spPr bwMode="auto">
            <a:xfrm flipH="1">
              <a:off x="6782430" y="11067035"/>
              <a:ext cx="338067" cy="95060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6898" name="Text Box 19"/>
            <p:cNvSpPr txBox="1">
              <a:spLocks noChangeArrowheads="1"/>
            </p:cNvSpPr>
            <p:nvPr/>
          </p:nvSpPr>
          <p:spPr bwMode="auto">
            <a:xfrm>
              <a:off x="7120497" y="5579135"/>
              <a:ext cx="1457830" cy="1097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00090"/>
                  </a:solidFill>
                  <a:latin typeface="Arial"/>
                  <a:cs typeface="Arial"/>
                </a:rPr>
                <a:t>Vertically separated</a:t>
              </a:r>
            </a:p>
            <a:p>
              <a:r>
                <a:rPr lang="en-US" sz="1400" dirty="0">
                  <a:solidFill>
                    <a:srgbClr val="000090"/>
                  </a:solidFill>
                  <a:latin typeface="Arial"/>
                  <a:cs typeface="Arial"/>
                </a:rPr>
                <a:t>recirculating passes.</a:t>
              </a:r>
            </a:p>
            <a:p>
              <a:r>
                <a:rPr lang="en-US" sz="1400" dirty="0">
                  <a:solidFill>
                    <a:srgbClr val="000090"/>
                  </a:solidFill>
                  <a:latin typeface="Arial"/>
                  <a:cs typeface="Arial"/>
                </a:rPr>
                <a:t># of passes will be chosen</a:t>
              </a:r>
            </a:p>
            <a:p>
              <a:r>
                <a:rPr lang="en-US" sz="1400" dirty="0">
                  <a:solidFill>
                    <a:srgbClr val="000090"/>
                  </a:solidFill>
                  <a:latin typeface="Arial"/>
                  <a:cs typeface="Arial"/>
                </a:rPr>
                <a:t>to optimize eRHIC cost </a:t>
              </a:r>
            </a:p>
          </p:txBody>
        </p:sp>
      </p:grpSp>
      <p:cxnSp>
        <p:nvCxnSpPr>
          <p:cNvPr id="367" name="Straight Arrow Connector 366"/>
          <p:cNvCxnSpPr>
            <a:cxnSpLocks noChangeShapeType="1"/>
          </p:cNvCxnSpPr>
          <p:nvPr/>
        </p:nvCxnSpPr>
        <p:spPr bwMode="auto">
          <a:xfrm rot="10800000" flipV="1">
            <a:off x="2870200" y="1125538"/>
            <a:ext cx="311150" cy="1698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68" name="Rounded Rectangle 367"/>
          <p:cNvSpPr>
            <a:spLocks noChangeArrowheads="1"/>
          </p:cNvSpPr>
          <p:nvPr/>
        </p:nvSpPr>
        <p:spPr bwMode="auto">
          <a:xfrm rot="-7200000">
            <a:off x="6128544" y="2369344"/>
            <a:ext cx="825500" cy="15081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867CB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9" name="Text Box 19"/>
          <p:cNvSpPr txBox="1">
            <a:spLocks noChangeArrowheads="1"/>
          </p:cNvSpPr>
          <p:nvPr/>
        </p:nvSpPr>
        <p:spPr bwMode="auto">
          <a:xfrm rot="3600000">
            <a:off x="5605463" y="2336800"/>
            <a:ext cx="1238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+mj-lt"/>
                <a:ea typeface="+mn-ea"/>
                <a:cs typeface="Comic Sans MS"/>
              </a:rPr>
              <a:t>Coherent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90"/>
                </a:solidFill>
                <a:latin typeface="+mj-lt"/>
                <a:ea typeface="+mn-ea"/>
                <a:cs typeface="Comic Sans MS"/>
              </a:rPr>
              <a:t>e</a:t>
            </a:r>
            <a:r>
              <a:rPr lang="en-US" sz="1600" dirty="0">
                <a:solidFill>
                  <a:srgbClr val="000090"/>
                </a:solidFill>
                <a:latin typeface="+mj-lt"/>
                <a:ea typeface="+mn-ea"/>
                <a:cs typeface="Comic Sans MS"/>
              </a:rPr>
              <a:t>-cooler</a:t>
            </a:r>
          </a:p>
        </p:txBody>
      </p:sp>
      <p:pic>
        <p:nvPicPr>
          <p:cNvPr id="26666" name="Picture 15" descr="IMG_003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8638"/>
            <a:ext cx="25511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1" name="Straight Arrow Connector 370"/>
          <p:cNvCxnSpPr>
            <a:cxnSpLocks noChangeShapeType="1"/>
          </p:cNvCxnSpPr>
          <p:nvPr/>
        </p:nvCxnSpPr>
        <p:spPr bwMode="auto">
          <a:xfrm>
            <a:off x="1708150" y="936625"/>
            <a:ext cx="806450" cy="7064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26668" name="Group 6"/>
          <p:cNvGrpSpPr>
            <a:grpSpLocks noChangeAspect="1"/>
          </p:cNvGrpSpPr>
          <p:nvPr/>
        </p:nvGrpSpPr>
        <p:grpSpPr bwMode="auto">
          <a:xfrm>
            <a:off x="7469188" y="2517775"/>
            <a:ext cx="1606550" cy="2239963"/>
            <a:chOff x="3621" y="456"/>
            <a:chExt cx="1980" cy="2756"/>
          </a:xfrm>
        </p:grpSpPr>
        <p:grpSp>
          <p:nvGrpSpPr>
            <p:cNvPr id="26775" name="Group 7"/>
            <p:cNvGrpSpPr>
              <a:grpSpLocks noChangeAspect="1"/>
            </p:cNvGrpSpPr>
            <p:nvPr/>
          </p:nvGrpSpPr>
          <p:grpSpPr bwMode="auto">
            <a:xfrm>
              <a:off x="4955" y="457"/>
              <a:ext cx="644" cy="988"/>
              <a:chOff x="768" y="236"/>
              <a:chExt cx="644" cy="988"/>
            </a:xfrm>
          </p:grpSpPr>
          <p:grpSp>
            <p:nvGrpSpPr>
              <p:cNvPr id="26872" name="Group 8"/>
              <p:cNvGrpSpPr>
                <a:grpSpLocks noChangeAspect="1"/>
              </p:cNvGrpSpPr>
              <p:nvPr/>
            </p:nvGrpSpPr>
            <p:grpSpPr bwMode="auto">
              <a:xfrm flipH="1">
                <a:off x="792" y="459"/>
                <a:ext cx="494" cy="547"/>
                <a:chOff x="1814" y="2475"/>
                <a:chExt cx="494" cy="547"/>
              </a:xfrm>
            </p:grpSpPr>
            <p:grpSp>
              <p:nvGrpSpPr>
                <p:cNvPr id="26889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814" y="2475"/>
                  <a:ext cx="492" cy="273"/>
                  <a:chOff x="1814" y="2475"/>
                  <a:chExt cx="492" cy="273"/>
                </a:xfrm>
              </p:grpSpPr>
              <p:sp>
                <p:nvSpPr>
                  <p:cNvPr id="26894" name="Rectangle 10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95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96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6890" name="Group 13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6" y="2749"/>
                  <a:ext cx="492" cy="273"/>
                  <a:chOff x="1814" y="2475"/>
                  <a:chExt cx="492" cy="273"/>
                </a:xfrm>
              </p:grpSpPr>
              <p:sp>
                <p:nvSpPr>
                  <p:cNvPr id="26891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92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93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</p:grpSp>
          <p:sp>
            <p:nvSpPr>
              <p:cNvPr id="26873" name="Line 17"/>
              <p:cNvSpPr>
                <a:spLocks noChangeAspect="1" noChangeShapeType="1"/>
              </p:cNvSpPr>
              <p:nvPr/>
            </p:nvSpPr>
            <p:spPr bwMode="auto">
              <a:xfrm>
                <a:off x="894" y="577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4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898" y="769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5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884" y="718"/>
                <a:ext cx="29" cy="29"/>
              </a:xfrm>
              <a:prstGeom prst="star32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900">
                  <a:latin typeface="Comic Sans MS" charset="0"/>
                </a:endParaRPr>
              </a:p>
            </p:txBody>
          </p:sp>
          <p:sp>
            <p:nvSpPr>
              <p:cNvPr id="2687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834" y="824"/>
                <a:ext cx="57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900">
                    <a:latin typeface="Comic Sans MS" charset="0"/>
                  </a:rPr>
                  <a:t>5 mm</a:t>
                </a:r>
              </a:p>
            </p:txBody>
          </p:sp>
          <p:sp>
            <p:nvSpPr>
              <p:cNvPr id="26877" name="Freeform 21"/>
              <p:cNvSpPr>
                <a:spLocks noChangeAspect="1"/>
              </p:cNvSpPr>
              <p:nvPr/>
            </p:nvSpPr>
            <p:spPr bwMode="auto">
              <a:xfrm>
                <a:off x="794" y="700"/>
                <a:ext cx="172" cy="62"/>
              </a:xfrm>
              <a:custGeom>
                <a:avLst/>
                <a:gdLst>
                  <a:gd name="T0" fmla="*/ 0 w 172"/>
                  <a:gd name="T1" fmla="*/ 0 h 62"/>
                  <a:gd name="T2" fmla="*/ 102 w 172"/>
                  <a:gd name="T3" fmla="*/ 0 h 62"/>
                  <a:gd name="T4" fmla="*/ 152 w 172"/>
                  <a:gd name="T5" fmla="*/ 0 h 62"/>
                  <a:gd name="T6" fmla="*/ 172 w 172"/>
                  <a:gd name="T7" fmla="*/ 30 h 62"/>
                  <a:gd name="T8" fmla="*/ 150 w 172"/>
                  <a:gd name="T9" fmla="*/ 62 h 62"/>
                  <a:gd name="T10" fmla="*/ 4 w 172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8" name="Freeform 22"/>
              <p:cNvSpPr>
                <a:spLocks noChangeAspect="1"/>
              </p:cNvSpPr>
              <p:nvPr/>
            </p:nvSpPr>
            <p:spPr bwMode="auto">
              <a:xfrm>
                <a:off x="792" y="698"/>
                <a:ext cx="178" cy="68"/>
              </a:xfrm>
              <a:custGeom>
                <a:avLst/>
                <a:gdLst>
                  <a:gd name="T0" fmla="*/ 0 w 172"/>
                  <a:gd name="T1" fmla="*/ 0 h 62"/>
                  <a:gd name="T2" fmla="*/ 364 w 172"/>
                  <a:gd name="T3" fmla="*/ 0 h 62"/>
                  <a:gd name="T4" fmla="*/ 536 w 172"/>
                  <a:gd name="T5" fmla="*/ 0 h 62"/>
                  <a:gd name="T6" fmla="*/ 611 w 172"/>
                  <a:gd name="T7" fmla="*/ 918 h 62"/>
                  <a:gd name="T8" fmla="*/ 532 w 172"/>
                  <a:gd name="T9" fmla="*/ 1917 h 62"/>
                  <a:gd name="T10" fmla="*/ 4 w 172"/>
                  <a:gd name="T11" fmla="*/ 1917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879" name="Group 23"/>
              <p:cNvGrpSpPr>
                <a:grpSpLocks noChangeAspect="1"/>
              </p:cNvGrpSpPr>
              <p:nvPr/>
            </p:nvGrpSpPr>
            <p:grpSpPr bwMode="auto">
              <a:xfrm>
                <a:off x="772" y="236"/>
                <a:ext cx="24" cy="460"/>
                <a:chOff x="772" y="236"/>
                <a:chExt cx="24" cy="460"/>
              </a:xfrm>
            </p:grpSpPr>
            <p:sp>
              <p:nvSpPr>
                <p:cNvPr id="26886" name="Freeform 24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7" name="Freeform 25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8" name="Freeform 26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80" name="Group 27"/>
              <p:cNvGrpSpPr>
                <a:grpSpLocks noChangeAspect="1"/>
              </p:cNvGrpSpPr>
              <p:nvPr/>
            </p:nvGrpSpPr>
            <p:grpSpPr bwMode="auto">
              <a:xfrm flipV="1">
                <a:off x="768" y="764"/>
                <a:ext cx="24" cy="460"/>
                <a:chOff x="772" y="236"/>
                <a:chExt cx="24" cy="460"/>
              </a:xfrm>
            </p:grpSpPr>
            <p:sp>
              <p:nvSpPr>
                <p:cNvPr id="26883" name="Freeform 28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84" name="Freeform 29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85" name="Freeform 30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81" name="Line 31"/>
              <p:cNvSpPr>
                <a:spLocks noChangeAspect="1" noChangeShapeType="1"/>
              </p:cNvSpPr>
              <p:nvPr/>
            </p:nvSpPr>
            <p:spPr bwMode="auto">
              <a:xfrm>
                <a:off x="778" y="762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82" name="Line 32"/>
              <p:cNvSpPr>
                <a:spLocks noChangeAspect="1" noChangeShapeType="1"/>
              </p:cNvSpPr>
              <p:nvPr/>
            </p:nvSpPr>
            <p:spPr bwMode="auto">
              <a:xfrm>
                <a:off x="782" y="698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776" name="Group 33"/>
            <p:cNvGrpSpPr>
              <a:grpSpLocks noChangeAspect="1"/>
            </p:cNvGrpSpPr>
            <p:nvPr/>
          </p:nvGrpSpPr>
          <p:grpSpPr bwMode="auto">
            <a:xfrm>
              <a:off x="4951" y="1044"/>
              <a:ext cx="650" cy="988"/>
              <a:chOff x="768" y="236"/>
              <a:chExt cx="650" cy="988"/>
            </a:xfrm>
          </p:grpSpPr>
          <p:grpSp>
            <p:nvGrpSpPr>
              <p:cNvPr id="26847" name="Group 34"/>
              <p:cNvGrpSpPr>
                <a:grpSpLocks noChangeAspect="1"/>
              </p:cNvGrpSpPr>
              <p:nvPr/>
            </p:nvGrpSpPr>
            <p:grpSpPr bwMode="auto">
              <a:xfrm flipH="1">
                <a:off x="792" y="459"/>
                <a:ext cx="494" cy="547"/>
                <a:chOff x="1814" y="2475"/>
                <a:chExt cx="494" cy="547"/>
              </a:xfrm>
            </p:grpSpPr>
            <p:grpSp>
              <p:nvGrpSpPr>
                <p:cNvPr id="26864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1814" y="2475"/>
                  <a:ext cx="492" cy="273"/>
                  <a:chOff x="1814" y="2475"/>
                  <a:chExt cx="492" cy="273"/>
                </a:xfrm>
              </p:grpSpPr>
              <p:sp>
                <p:nvSpPr>
                  <p:cNvPr id="26869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70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71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6865" name="Group 39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6" y="2749"/>
                  <a:ext cx="492" cy="273"/>
                  <a:chOff x="1814" y="2475"/>
                  <a:chExt cx="492" cy="273"/>
                </a:xfrm>
              </p:grpSpPr>
              <p:sp>
                <p:nvSpPr>
                  <p:cNvPr id="26866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6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68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</p:grpSp>
          <p:sp>
            <p:nvSpPr>
              <p:cNvPr id="26848" name="Line 43"/>
              <p:cNvSpPr>
                <a:spLocks noChangeAspect="1" noChangeShapeType="1"/>
              </p:cNvSpPr>
              <p:nvPr/>
            </p:nvSpPr>
            <p:spPr bwMode="auto">
              <a:xfrm>
                <a:off x="894" y="577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9" name="Line 44"/>
              <p:cNvSpPr>
                <a:spLocks noChangeAspect="1" noChangeShapeType="1"/>
              </p:cNvSpPr>
              <p:nvPr/>
            </p:nvSpPr>
            <p:spPr bwMode="auto">
              <a:xfrm flipV="1">
                <a:off x="898" y="769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0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884" y="718"/>
                <a:ext cx="29" cy="29"/>
              </a:xfrm>
              <a:prstGeom prst="star32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900">
                  <a:latin typeface="Comic Sans MS" charset="0"/>
                </a:endParaRPr>
              </a:p>
            </p:txBody>
          </p:sp>
          <p:sp>
            <p:nvSpPr>
              <p:cNvPr id="26851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842" y="824"/>
                <a:ext cx="576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900">
                    <a:latin typeface="Comic Sans MS" charset="0"/>
                  </a:rPr>
                  <a:t>5 mm</a:t>
                </a:r>
              </a:p>
            </p:txBody>
          </p:sp>
          <p:sp>
            <p:nvSpPr>
              <p:cNvPr id="26852" name="Freeform 47"/>
              <p:cNvSpPr>
                <a:spLocks noChangeAspect="1"/>
              </p:cNvSpPr>
              <p:nvPr/>
            </p:nvSpPr>
            <p:spPr bwMode="auto">
              <a:xfrm>
                <a:off x="794" y="700"/>
                <a:ext cx="172" cy="62"/>
              </a:xfrm>
              <a:custGeom>
                <a:avLst/>
                <a:gdLst>
                  <a:gd name="T0" fmla="*/ 0 w 172"/>
                  <a:gd name="T1" fmla="*/ 0 h 62"/>
                  <a:gd name="T2" fmla="*/ 102 w 172"/>
                  <a:gd name="T3" fmla="*/ 0 h 62"/>
                  <a:gd name="T4" fmla="*/ 152 w 172"/>
                  <a:gd name="T5" fmla="*/ 0 h 62"/>
                  <a:gd name="T6" fmla="*/ 172 w 172"/>
                  <a:gd name="T7" fmla="*/ 30 h 62"/>
                  <a:gd name="T8" fmla="*/ 150 w 172"/>
                  <a:gd name="T9" fmla="*/ 62 h 62"/>
                  <a:gd name="T10" fmla="*/ 4 w 172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3" name="Freeform 48"/>
              <p:cNvSpPr>
                <a:spLocks noChangeAspect="1"/>
              </p:cNvSpPr>
              <p:nvPr/>
            </p:nvSpPr>
            <p:spPr bwMode="auto">
              <a:xfrm>
                <a:off x="792" y="698"/>
                <a:ext cx="178" cy="68"/>
              </a:xfrm>
              <a:custGeom>
                <a:avLst/>
                <a:gdLst>
                  <a:gd name="T0" fmla="*/ 0 w 172"/>
                  <a:gd name="T1" fmla="*/ 0 h 62"/>
                  <a:gd name="T2" fmla="*/ 364 w 172"/>
                  <a:gd name="T3" fmla="*/ 0 h 62"/>
                  <a:gd name="T4" fmla="*/ 536 w 172"/>
                  <a:gd name="T5" fmla="*/ 0 h 62"/>
                  <a:gd name="T6" fmla="*/ 611 w 172"/>
                  <a:gd name="T7" fmla="*/ 918 h 62"/>
                  <a:gd name="T8" fmla="*/ 532 w 172"/>
                  <a:gd name="T9" fmla="*/ 1917 h 62"/>
                  <a:gd name="T10" fmla="*/ 4 w 172"/>
                  <a:gd name="T11" fmla="*/ 1917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854" name="Group 49"/>
              <p:cNvGrpSpPr>
                <a:grpSpLocks noChangeAspect="1"/>
              </p:cNvGrpSpPr>
              <p:nvPr/>
            </p:nvGrpSpPr>
            <p:grpSpPr bwMode="auto">
              <a:xfrm>
                <a:off x="772" y="236"/>
                <a:ext cx="24" cy="460"/>
                <a:chOff x="772" y="236"/>
                <a:chExt cx="24" cy="460"/>
              </a:xfrm>
            </p:grpSpPr>
            <p:sp>
              <p:nvSpPr>
                <p:cNvPr id="26861" name="Freeform 50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2" name="Freeform 51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3" name="Freeform 52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55" name="Group 53"/>
              <p:cNvGrpSpPr>
                <a:grpSpLocks noChangeAspect="1"/>
              </p:cNvGrpSpPr>
              <p:nvPr/>
            </p:nvGrpSpPr>
            <p:grpSpPr bwMode="auto">
              <a:xfrm flipV="1">
                <a:off x="768" y="764"/>
                <a:ext cx="24" cy="460"/>
                <a:chOff x="772" y="236"/>
                <a:chExt cx="24" cy="460"/>
              </a:xfrm>
            </p:grpSpPr>
            <p:sp>
              <p:nvSpPr>
                <p:cNvPr id="26858" name="Freeform 54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59" name="Freeform 55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60" name="Freeform 56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56" name="Line 57"/>
              <p:cNvSpPr>
                <a:spLocks noChangeAspect="1" noChangeShapeType="1"/>
              </p:cNvSpPr>
              <p:nvPr/>
            </p:nvSpPr>
            <p:spPr bwMode="auto">
              <a:xfrm>
                <a:off x="778" y="762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7" name="Line 58"/>
              <p:cNvSpPr>
                <a:spLocks noChangeAspect="1" noChangeShapeType="1"/>
              </p:cNvSpPr>
              <p:nvPr/>
            </p:nvSpPr>
            <p:spPr bwMode="auto">
              <a:xfrm>
                <a:off x="782" y="698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777" name="Group 59"/>
            <p:cNvGrpSpPr>
              <a:grpSpLocks noChangeAspect="1"/>
            </p:cNvGrpSpPr>
            <p:nvPr/>
          </p:nvGrpSpPr>
          <p:grpSpPr bwMode="auto">
            <a:xfrm>
              <a:off x="4948" y="1634"/>
              <a:ext cx="650" cy="988"/>
              <a:chOff x="768" y="236"/>
              <a:chExt cx="650" cy="988"/>
            </a:xfrm>
          </p:grpSpPr>
          <p:grpSp>
            <p:nvGrpSpPr>
              <p:cNvPr id="26822" name="Group 60"/>
              <p:cNvGrpSpPr>
                <a:grpSpLocks noChangeAspect="1"/>
              </p:cNvGrpSpPr>
              <p:nvPr/>
            </p:nvGrpSpPr>
            <p:grpSpPr bwMode="auto">
              <a:xfrm flipH="1">
                <a:off x="792" y="459"/>
                <a:ext cx="494" cy="547"/>
                <a:chOff x="1814" y="2475"/>
                <a:chExt cx="494" cy="547"/>
              </a:xfrm>
            </p:grpSpPr>
            <p:grpSp>
              <p:nvGrpSpPr>
                <p:cNvPr id="26839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1814" y="2475"/>
                  <a:ext cx="492" cy="273"/>
                  <a:chOff x="1814" y="2475"/>
                  <a:chExt cx="492" cy="273"/>
                </a:xfrm>
              </p:grpSpPr>
              <p:sp>
                <p:nvSpPr>
                  <p:cNvPr id="26844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45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6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6840" name="Group 65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6" y="2749"/>
                  <a:ext cx="492" cy="273"/>
                  <a:chOff x="1814" y="2475"/>
                  <a:chExt cx="492" cy="273"/>
                </a:xfrm>
              </p:grpSpPr>
              <p:sp>
                <p:nvSpPr>
                  <p:cNvPr id="26841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42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43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</p:grpSp>
          <p:sp>
            <p:nvSpPr>
              <p:cNvPr id="26823" name="Line 69"/>
              <p:cNvSpPr>
                <a:spLocks noChangeAspect="1" noChangeShapeType="1"/>
              </p:cNvSpPr>
              <p:nvPr/>
            </p:nvSpPr>
            <p:spPr bwMode="auto">
              <a:xfrm>
                <a:off x="894" y="577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4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898" y="769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884" y="718"/>
                <a:ext cx="29" cy="29"/>
              </a:xfrm>
              <a:prstGeom prst="star32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900">
                  <a:latin typeface="Comic Sans MS" charset="0"/>
                </a:endParaRPr>
              </a:p>
            </p:txBody>
          </p:sp>
          <p:sp>
            <p:nvSpPr>
              <p:cNvPr id="26826" name="Text Box 72"/>
              <p:cNvSpPr txBox="1">
                <a:spLocks noChangeAspect="1" noChangeArrowheads="1"/>
              </p:cNvSpPr>
              <p:nvPr/>
            </p:nvSpPr>
            <p:spPr bwMode="auto">
              <a:xfrm>
                <a:off x="842" y="824"/>
                <a:ext cx="576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900">
                    <a:latin typeface="Comic Sans MS" charset="0"/>
                  </a:rPr>
                  <a:t>5 mm</a:t>
                </a:r>
              </a:p>
            </p:txBody>
          </p:sp>
          <p:sp>
            <p:nvSpPr>
              <p:cNvPr id="26827" name="Freeform 73"/>
              <p:cNvSpPr>
                <a:spLocks noChangeAspect="1"/>
              </p:cNvSpPr>
              <p:nvPr/>
            </p:nvSpPr>
            <p:spPr bwMode="auto">
              <a:xfrm>
                <a:off x="794" y="700"/>
                <a:ext cx="172" cy="62"/>
              </a:xfrm>
              <a:custGeom>
                <a:avLst/>
                <a:gdLst>
                  <a:gd name="T0" fmla="*/ 0 w 172"/>
                  <a:gd name="T1" fmla="*/ 0 h 62"/>
                  <a:gd name="T2" fmla="*/ 102 w 172"/>
                  <a:gd name="T3" fmla="*/ 0 h 62"/>
                  <a:gd name="T4" fmla="*/ 152 w 172"/>
                  <a:gd name="T5" fmla="*/ 0 h 62"/>
                  <a:gd name="T6" fmla="*/ 172 w 172"/>
                  <a:gd name="T7" fmla="*/ 30 h 62"/>
                  <a:gd name="T8" fmla="*/ 150 w 172"/>
                  <a:gd name="T9" fmla="*/ 62 h 62"/>
                  <a:gd name="T10" fmla="*/ 4 w 172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8" name="Freeform 74"/>
              <p:cNvSpPr>
                <a:spLocks noChangeAspect="1"/>
              </p:cNvSpPr>
              <p:nvPr/>
            </p:nvSpPr>
            <p:spPr bwMode="auto">
              <a:xfrm>
                <a:off x="792" y="698"/>
                <a:ext cx="178" cy="68"/>
              </a:xfrm>
              <a:custGeom>
                <a:avLst/>
                <a:gdLst>
                  <a:gd name="T0" fmla="*/ 0 w 172"/>
                  <a:gd name="T1" fmla="*/ 0 h 62"/>
                  <a:gd name="T2" fmla="*/ 364 w 172"/>
                  <a:gd name="T3" fmla="*/ 0 h 62"/>
                  <a:gd name="T4" fmla="*/ 536 w 172"/>
                  <a:gd name="T5" fmla="*/ 0 h 62"/>
                  <a:gd name="T6" fmla="*/ 611 w 172"/>
                  <a:gd name="T7" fmla="*/ 918 h 62"/>
                  <a:gd name="T8" fmla="*/ 532 w 172"/>
                  <a:gd name="T9" fmla="*/ 1917 h 62"/>
                  <a:gd name="T10" fmla="*/ 4 w 172"/>
                  <a:gd name="T11" fmla="*/ 1917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829" name="Group 75"/>
              <p:cNvGrpSpPr>
                <a:grpSpLocks noChangeAspect="1"/>
              </p:cNvGrpSpPr>
              <p:nvPr/>
            </p:nvGrpSpPr>
            <p:grpSpPr bwMode="auto">
              <a:xfrm>
                <a:off x="772" y="236"/>
                <a:ext cx="24" cy="460"/>
                <a:chOff x="772" y="236"/>
                <a:chExt cx="24" cy="460"/>
              </a:xfrm>
            </p:grpSpPr>
            <p:sp>
              <p:nvSpPr>
                <p:cNvPr id="26836" name="Freeform 76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Freeform 77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8" name="Freeform 78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30" name="Group 79"/>
              <p:cNvGrpSpPr>
                <a:grpSpLocks noChangeAspect="1"/>
              </p:cNvGrpSpPr>
              <p:nvPr/>
            </p:nvGrpSpPr>
            <p:grpSpPr bwMode="auto">
              <a:xfrm flipV="1">
                <a:off x="768" y="764"/>
                <a:ext cx="24" cy="460"/>
                <a:chOff x="772" y="236"/>
                <a:chExt cx="24" cy="460"/>
              </a:xfrm>
            </p:grpSpPr>
            <p:sp>
              <p:nvSpPr>
                <p:cNvPr id="26833" name="Freeform 80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34" name="Freeform 81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Freeform 82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31" name="Line 83"/>
              <p:cNvSpPr>
                <a:spLocks noChangeAspect="1" noChangeShapeType="1"/>
              </p:cNvSpPr>
              <p:nvPr/>
            </p:nvSpPr>
            <p:spPr bwMode="auto">
              <a:xfrm>
                <a:off x="778" y="762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2" name="Line 84"/>
              <p:cNvSpPr>
                <a:spLocks noChangeAspect="1" noChangeShapeType="1"/>
              </p:cNvSpPr>
              <p:nvPr/>
            </p:nvSpPr>
            <p:spPr bwMode="auto">
              <a:xfrm>
                <a:off x="782" y="698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778" name="Group 85"/>
            <p:cNvGrpSpPr>
              <a:grpSpLocks noChangeAspect="1"/>
            </p:cNvGrpSpPr>
            <p:nvPr/>
          </p:nvGrpSpPr>
          <p:grpSpPr bwMode="auto">
            <a:xfrm>
              <a:off x="4942" y="2222"/>
              <a:ext cx="650" cy="988"/>
              <a:chOff x="768" y="236"/>
              <a:chExt cx="650" cy="988"/>
            </a:xfrm>
          </p:grpSpPr>
          <p:grpSp>
            <p:nvGrpSpPr>
              <p:cNvPr id="26797" name="Group 86"/>
              <p:cNvGrpSpPr>
                <a:grpSpLocks noChangeAspect="1"/>
              </p:cNvGrpSpPr>
              <p:nvPr/>
            </p:nvGrpSpPr>
            <p:grpSpPr bwMode="auto">
              <a:xfrm flipH="1">
                <a:off x="792" y="459"/>
                <a:ext cx="494" cy="547"/>
                <a:chOff x="1814" y="2475"/>
                <a:chExt cx="494" cy="547"/>
              </a:xfrm>
            </p:grpSpPr>
            <p:grpSp>
              <p:nvGrpSpPr>
                <p:cNvPr id="26814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4" y="2475"/>
                  <a:ext cx="492" cy="273"/>
                  <a:chOff x="1814" y="2475"/>
                  <a:chExt cx="492" cy="273"/>
                </a:xfrm>
              </p:grpSpPr>
              <p:sp>
                <p:nvSpPr>
                  <p:cNvPr id="2681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20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2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26815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6" y="2749"/>
                  <a:ext cx="492" cy="273"/>
                  <a:chOff x="1814" y="2475"/>
                  <a:chExt cx="492" cy="273"/>
                </a:xfrm>
              </p:grpSpPr>
              <p:sp>
                <p:nvSpPr>
                  <p:cNvPr id="26816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  <p:sp>
                <p:nvSpPr>
                  <p:cNvPr id="26817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4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18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1642664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defTabSz="457200"/>
                    <a:endParaRPr lang="en-US" sz="900">
                      <a:latin typeface="Comic Sans MS" charset="0"/>
                    </a:endParaRPr>
                  </a:p>
                </p:txBody>
              </p:sp>
            </p:grpSp>
          </p:grpSp>
          <p:sp>
            <p:nvSpPr>
              <p:cNvPr id="26798" name="Line 95"/>
              <p:cNvSpPr>
                <a:spLocks noChangeAspect="1" noChangeShapeType="1"/>
              </p:cNvSpPr>
              <p:nvPr/>
            </p:nvSpPr>
            <p:spPr bwMode="auto">
              <a:xfrm>
                <a:off x="894" y="577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9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898" y="769"/>
                <a:ext cx="0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0" name="AutoShape 97"/>
              <p:cNvSpPr>
                <a:spLocks noChangeAspect="1" noChangeArrowheads="1"/>
              </p:cNvSpPr>
              <p:nvPr/>
            </p:nvSpPr>
            <p:spPr bwMode="auto">
              <a:xfrm>
                <a:off x="884" y="718"/>
                <a:ext cx="29" cy="29"/>
              </a:xfrm>
              <a:prstGeom prst="star32">
                <a:avLst>
                  <a:gd name="adj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sz="900">
                  <a:latin typeface="Comic Sans MS" charset="0"/>
                </a:endParaRPr>
              </a:p>
            </p:txBody>
          </p:sp>
          <p:sp>
            <p:nvSpPr>
              <p:cNvPr id="26801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842" y="826"/>
                <a:ext cx="576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defTabSz="457200"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900">
                    <a:latin typeface="Comic Sans MS" charset="0"/>
                  </a:rPr>
                  <a:t>5 mm</a:t>
                </a:r>
              </a:p>
            </p:txBody>
          </p:sp>
          <p:sp>
            <p:nvSpPr>
              <p:cNvPr id="26802" name="Freeform 99"/>
              <p:cNvSpPr>
                <a:spLocks noChangeAspect="1"/>
              </p:cNvSpPr>
              <p:nvPr/>
            </p:nvSpPr>
            <p:spPr bwMode="auto">
              <a:xfrm>
                <a:off x="794" y="700"/>
                <a:ext cx="172" cy="62"/>
              </a:xfrm>
              <a:custGeom>
                <a:avLst/>
                <a:gdLst>
                  <a:gd name="T0" fmla="*/ 0 w 172"/>
                  <a:gd name="T1" fmla="*/ 0 h 62"/>
                  <a:gd name="T2" fmla="*/ 102 w 172"/>
                  <a:gd name="T3" fmla="*/ 0 h 62"/>
                  <a:gd name="T4" fmla="*/ 152 w 172"/>
                  <a:gd name="T5" fmla="*/ 0 h 62"/>
                  <a:gd name="T6" fmla="*/ 172 w 172"/>
                  <a:gd name="T7" fmla="*/ 30 h 62"/>
                  <a:gd name="T8" fmla="*/ 150 w 172"/>
                  <a:gd name="T9" fmla="*/ 62 h 62"/>
                  <a:gd name="T10" fmla="*/ 4 w 172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3" name="Freeform 100"/>
              <p:cNvSpPr>
                <a:spLocks noChangeAspect="1"/>
              </p:cNvSpPr>
              <p:nvPr/>
            </p:nvSpPr>
            <p:spPr bwMode="auto">
              <a:xfrm>
                <a:off x="792" y="698"/>
                <a:ext cx="178" cy="68"/>
              </a:xfrm>
              <a:custGeom>
                <a:avLst/>
                <a:gdLst>
                  <a:gd name="T0" fmla="*/ 0 w 172"/>
                  <a:gd name="T1" fmla="*/ 0 h 62"/>
                  <a:gd name="T2" fmla="*/ 364 w 172"/>
                  <a:gd name="T3" fmla="*/ 0 h 62"/>
                  <a:gd name="T4" fmla="*/ 536 w 172"/>
                  <a:gd name="T5" fmla="*/ 0 h 62"/>
                  <a:gd name="T6" fmla="*/ 611 w 172"/>
                  <a:gd name="T7" fmla="*/ 918 h 62"/>
                  <a:gd name="T8" fmla="*/ 532 w 172"/>
                  <a:gd name="T9" fmla="*/ 1917 h 62"/>
                  <a:gd name="T10" fmla="*/ 4 w 172"/>
                  <a:gd name="T11" fmla="*/ 1917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62"/>
                  <a:gd name="T20" fmla="*/ 172 w 17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62">
                    <a:moveTo>
                      <a:pt x="0" y="0"/>
                    </a:moveTo>
                    <a:lnTo>
                      <a:pt x="102" y="0"/>
                    </a:lnTo>
                    <a:lnTo>
                      <a:pt x="152" y="0"/>
                    </a:lnTo>
                    <a:lnTo>
                      <a:pt x="172" y="30"/>
                    </a:lnTo>
                    <a:lnTo>
                      <a:pt x="150" y="62"/>
                    </a:lnTo>
                    <a:lnTo>
                      <a:pt x="4" y="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804" name="Group 101"/>
              <p:cNvGrpSpPr>
                <a:grpSpLocks noChangeAspect="1"/>
              </p:cNvGrpSpPr>
              <p:nvPr/>
            </p:nvGrpSpPr>
            <p:grpSpPr bwMode="auto">
              <a:xfrm>
                <a:off x="772" y="236"/>
                <a:ext cx="24" cy="460"/>
                <a:chOff x="772" y="236"/>
                <a:chExt cx="24" cy="460"/>
              </a:xfrm>
            </p:grpSpPr>
            <p:sp>
              <p:nvSpPr>
                <p:cNvPr id="26811" name="Freeform 102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2" name="Freeform 103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3" name="Freeform 104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805" name="Group 105"/>
              <p:cNvGrpSpPr>
                <a:grpSpLocks noChangeAspect="1"/>
              </p:cNvGrpSpPr>
              <p:nvPr/>
            </p:nvGrpSpPr>
            <p:grpSpPr bwMode="auto">
              <a:xfrm flipV="1">
                <a:off x="768" y="764"/>
                <a:ext cx="24" cy="460"/>
                <a:chOff x="772" y="236"/>
                <a:chExt cx="24" cy="460"/>
              </a:xfrm>
            </p:grpSpPr>
            <p:sp>
              <p:nvSpPr>
                <p:cNvPr id="26808" name="Freeform 106"/>
                <p:cNvSpPr>
                  <a:spLocks noChangeAspect="1"/>
                </p:cNvSpPr>
                <p:nvPr/>
              </p:nvSpPr>
              <p:spPr bwMode="auto">
                <a:xfrm>
                  <a:off x="780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Freeform 107"/>
                <p:cNvSpPr>
                  <a:spLocks noChangeAspect="1"/>
                </p:cNvSpPr>
                <p:nvPr/>
              </p:nvSpPr>
              <p:spPr bwMode="auto">
                <a:xfrm>
                  <a:off x="772" y="236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26810" name="Freeform 108"/>
                <p:cNvSpPr>
                  <a:spLocks noChangeAspect="1"/>
                </p:cNvSpPr>
                <p:nvPr/>
              </p:nvSpPr>
              <p:spPr bwMode="auto">
                <a:xfrm>
                  <a:off x="772" y="238"/>
                  <a:ext cx="16" cy="458"/>
                </a:xfrm>
                <a:custGeom>
                  <a:avLst/>
                  <a:gdLst>
                    <a:gd name="T0" fmla="*/ 16 w 16"/>
                    <a:gd name="T1" fmla="*/ 458 h 458"/>
                    <a:gd name="T2" fmla="*/ 0 w 16"/>
                    <a:gd name="T3" fmla="*/ 448 h 458"/>
                    <a:gd name="T4" fmla="*/ 2 w 16"/>
                    <a:gd name="T5" fmla="*/ 0 h 45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458"/>
                    <a:gd name="T11" fmla="*/ 16 w 16"/>
                    <a:gd name="T12" fmla="*/ 458 h 4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458">
                      <a:moveTo>
                        <a:pt x="16" y="458"/>
                      </a:moveTo>
                      <a:lnTo>
                        <a:pt x="0" y="44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06" name="Line 109"/>
              <p:cNvSpPr>
                <a:spLocks noChangeAspect="1" noChangeShapeType="1"/>
              </p:cNvSpPr>
              <p:nvPr/>
            </p:nvSpPr>
            <p:spPr bwMode="auto">
              <a:xfrm>
                <a:off x="778" y="762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7" name="Line 110"/>
              <p:cNvSpPr>
                <a:spLocks noChangeAspect="1" noChangeShapeType="1"/>
              </p:cNvSpPr>
              <p:nvPr/>
            </p:nvSpPr>
            <p:spPr bwMode="auto">
              <a:xfrm>
                <a:off x="782" y="698"/>
                <a:ext cx="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79" name="Freeform 111"/>
            <p:cNvSpPr>
              <a:spLocks noChangeAspect="1"/>
            </p:cNvSpPr>
            <p:nvPr/>
          </p:nvSpPr>
          <p:spPr bwMode="auto">
            <a:xfrm>
              <a:off x="3837" y="476"/>
              <a:ext cx="1128" cy="2720"/>
            </a:xfrm>
            <a:custGeom>
              <a:avLst/>
              <a:gdLst>
                <a:gd name="T0" fmla="*/ 1128 w 1128"/>
                <a:gd name="T1" fmla="*/ 0 h 2720"/>
                <a:gd name="T2" fmla="*/ 0 w 1128"/>
                <a:gd name="T3" fmla="*/ 380 h 2720"/>
                <a:gd name="T4" fmla="*/ 0 w 1128"/>
                <a:gd name="T5" fmla="*/ 2328 h 2720"/>
                <a:gd name="T6" fmla="*/ 1108 w 1128"/>
                <a:gd name="T7" fmla="*/ 2720 h 2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8"/>
                <a:gd name="T13" fmla="*/ 0 h 2720"/>
                <a:gd name="T14" fmla="*/ 1128 w 1128"/>
                <a:gd name="T15" fmla="*/ 2720 h 2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8" h="2720">
                  <a:moveTo>
                    <a:pt x="1128" y="0"/>
                  </a:moveTo>
                  <a:lnTo>
                    <a:pt x="0" y="380"/>
                  </a:lnTo>
                  <a:lnTo>
                    <a:pt x="0" y="2328"/>
                  </a:lnTo>
                  <a:lnTo>
                    <a:pt x="1108" y="272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0" name="Line 112"/>
            <p:cNvSpPr>
              <a:spLocks noChangeShapeType="1"/>
            </p:cNvSpPr>
            <p:nvPr/>
          </p:nvSpPr>
          <p:spPr bwMode="auto">
            <a:xfrm flipV="1">
              <a:off x="4729" y="2716"/>
              <a:ext cx="3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1" name="Text Box 113"/>
            <p:cNvSpPr txBox="1">
              <a:spLocks noChangeAspect="1" noChangeArrowheads="1"/>
            </p:cNvSpPr>
            <p:nvPr/>
          </p:nvSpPr>
          <p:spPr bwMode="auto">
            <a:xfrm>
              <a:off x="4112" y="827"/>
              <a:ext cx="749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20 GeV </a:t>
              </a:r>
            </a:p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e-beam</a:t>
              </a:r>
            </a:p>
          </p:txBody>
        </p:sp>
        <p:sp>
          <p:nvSpPr>
            <p:cNvPr id="26782" name="Line 114"/>
            <p:cNvSpPr>
              <a:spLocks noChangeShapeType="1"/>
            </p:cNvSpPr>
            <p:nvPr/>
          </p:nvSpPr>
          <p:spPr bwMode="auto">
            <a:xfrm flipV="1">
              <a:off x="4717" y="2124"/>
              <a:ext cx="3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3" name="Line 115"/>
            <p:cNvSpPr>
              <a:spLocks noChangeShapeType="1"/>
            </p:cNvSpPr>
            <p:nvPr/>
          </p:nvSpPr>
          <p:spPr bwMode="auto">
            <a:xfrm flipV="1">
              <a:off x="4705" y="1536"/>
              <a:ext cx="3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Line 116"/>
            <p:cNvSpPr>
              <a:spLocks noChangeShapeType="1"/>
            </p:cNvSpPr>
            <p:nvPr/>
          </p:nvSpPr>
          <p:spPr bwMode="auto">
            <a:xfrm flipV="1">
              <a:off x="4717" y="944"/>
              <a:ext cx="3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Text Box 117"/>
            <p:cNvSpPr txBox="1">
              <a:spLocks noChangeAspect="1" noChangeArrowheads="1"/>
            </p:cNvSpPr>
            <p:nvPr/>
          </p:nvSpPr>
          <p:spPr bwMode="auto">
            <a:xfrm>
              <a:off x="4104" y="1270"/>
              <a:ext cx="7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15 GeV </a:t>
              </a:r>
            </a:p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e-beam</a:t>
              </a:r>
            </a:p>
          </p:txBody>
        </p:sp>
        <p:sp>
          <p:nvSpPr>
            <p:cNvPr id="26786" name="Text Box 118"/>
            <p:cNvSpPr txBox="1">
              <a:spLocks noChangeAspect="1" noChangeArrowheads="1"/>
            </p:cNvSpPr>
            <p:nvPr/>
          </p:nvSpPr>
          <p:spPr bwMode="auto">
            <a:xfrm>
              <a:off x="4169" y="1862"/>
              <a:ext cx="72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10 GeV </a:t>
              </a:r>
            </a:p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e-beam</a:t>
              </a:r>
            </a:p>
          </p:txBody>
        </p:sp>
        <p:sp>
          <p:nvSpPr>
            <p:cNvPr id="26787" name="Text Box 119"/>
            <p:cNvSpPr txBox="1">
              <a:spLocks noChangeAspect="1" noChangeArrowheads="1"/>
            </p:cNvSpPr>
            <p:nvPr/>
          </p:nvSpPr>
          <p:spPr bwMode="auto">
            <a:xfrm>
              <a:off x="4122" y="2380"/>
              <a:ext cx="704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5 GeV </a:t>
              </a:r>
            </a:p>
            <a:p>
              <a:r>
                <a:rPr lang="en-US" sz="900">
                  <a:solidFill>
                    <a:srgbClr val="FF0000"/>
                  </a:solidFill>
                  <a:latin typeface="Comic Sans MS" charset="0"/>
                </a:rPr>
                <a:t>e-beam</a:t>
              </a:r>
            </a:p>
          </p:txBody>
        </p:sp>
        <p:sp>
          <p:nvSpPr>
            <p:cNvPr id="26788" name="Text Box 120"/>
            <p:cNvSpPr txBox="1">
              <a:spLocks noChangeAspect="1" noChangeArrowheads="1"/>
            </p:cNvSpPr>
            <p:nvPr/>
          </p:nvSpPr>
          <p:spPr bwMode="auto">
            <a:xfrm rot="-5400000">
              <a:off x="3208" y="1574"/>
              <a:ext cx="1862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900">
                  <a:latin typeface="Comic Sans MS" charset="0"/>
                </a:rPr>
                <a:t>Common vacuum chamber</a:t>
              </a:r>
            </a:p>
          </p:txBody>
        </p:sp>
        <p:sp>
          <p:nvSpPr>
            <p:cNvPr id="26789" name="AutoShape 121" descr="Wide downward diagonal"/>
            <p:cNvSpPr>
              <a:spLocks noChangeAspect="1" noChangeArrowheads="1"/>
            </p:cNvSpPr>
            <p:nvPr/>
          </p:nvSpPr>
          <p:spPr bwMode="auto">
            <a:xfrm>
              <a:off x="3817" y="2816"/>
              <a:ext cx="1148" cy="396"/>
            </a:xfrm>
            <a:prstGeom prst="rtTriangl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900">
                <a:latin typeface="Comic Sans MS" charset="0"/>
              </a:endParaRPr>
            </a:p>
          </p:txBody>
        </p:sp>
        <p:sp>
          <p:nvSpPr>
            <p:cNvPr id="26790" name="AutoShape 122" descr="Wide downward diagonal"/>
            <p:cNvSpPr>
              <a:spLocks noChangeAspect="1" noChangeArrowheads="1"/>
            </p:cNvSpPr>
            <p:nvPr/>
          </p:nvSpPr>
          <p:spPr bwMode="auto">
            <a:xfrm flipV="1">
              <a:off x="3817" y="456"/>
              <a:ext cx="1148" cy="396"/>
            </a:xfrm>
            <a:prstGeom prst="rtTriangle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457200"/>
              <a:endParaRPr lang="en-US" sz="900">
                <a:latin typeface="Comic Sans MS" charset="0"/>
              </a:endParaRPr>
            </a:p>
          </p:txBody>
        </p:sp>
        <p:sp>
          <p:nvSpPr>
            <p:cNvPr id="26791" name="Freeform 123" descr="Wide upward diagonal"/>
            <p:cNvSpPr>
              <a:spLocks noChangeAspect="1"/>
            </p:cNvSpPr>
            <p:nvPr/>
          </p:nvSpPr>
          <p:spPr bwMode="auto">
            <a:xfrm>
              <a:off x="4713" y="2744"/>
              <a:ext cx="228" cy="432"/>
            </a:xfrm>
            <a:custGeom>
              <a:avLst/>
              <a:gdLst>
                <a:gd name="T0" fmla="*/ 228 w 228"/>
                <a:gd name="T1" fmla="*/ 0 h 432"/>
                <a:gd name="T2" fmla="*/ 0 w 228"/>
                <a:gd name="T3" fmla="*/ 344 h 432"/>
                <a:gd name="T4" fmla="*/ 228 w 228"/>
                <a:gd name="T5" fmla="*/ 432 h 432"/>
                <a:gd name="T6" fmla="*/ 228 w 22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432"/>
                <a:gd name="T14" fmla="*/ 228 w 2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432">
                  <a:moveTo>
                    <a:pt x="228" y="0"/>
                  </a:moveTo>
                  <a:lnTo>
                    <a:pt x="0" y="344"/>
                  </a:lnTo>
                  <a:lnTo>
                    <a:pt x="228" y="432"/>
                  </a:lnTo>
                  <a:lnTo>
                    <a:pt x="228" y="0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2" name="Freeform 124" descr="Wide upward diagonal"/>
            <p:cNvSpPr>
              <a:spLocks noChangeAspect="1"/>
            </p:cNvSpPr>
            <p:nvPr/>
          </p:nvSpPr>
          <p:spPr bwMode="auto">
            <a:xfrm flipV="1">
              <a:off x="4733" y="488"/>
              <a:ext cx="228" cy="432"/>
            </a:xfrm>
            <a:custGeom>
              <a:avLst/>
              <a:gdLst>
                <a:gd name="T0" fmla="*/ 228 w 228"/>
                <a:gd name="T1" fmla="*/ 0 h 432"/>
                <a:gd name="T2" fmla="*/ 0 w 228"/>
                <a:gd name="T3" fmla="*/ 344 h 432"/>
                <a:gd name="T4" fmla="*/ 228 w 228"/>
                <a:gd name="T5" fmla="*/ 432 h 432"/>
                <a:gd name="T6" fmla="*/ 228 w 22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432"/>
                <a:gd name="T14" fmla="*/ 228 w 2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432">
                  <a:moveTo>
                    <a:pt x="228" y="0"/>
                  </a:moveTo>
                  <a:lnTo>
                    <a:pt x="0" y="344"/>
                  </a:lnTo>
                  <a:lnTo>
                    <a:pt x="228" y="432"/>
                  </a:lnTo>
                  <a:lnTo>
                    <a:pt x="228" y="0"/>
                  </a:ln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6793" name="Rectangle 125" descr="Wide downward diagonal"/>
            <p:cNvSpPr>
              <a:spLocks noChangeAspect="1" noChangeArrowheads="1"/>
            </p:cNvSpPr>
            <p:nvPr/>
          </p:nvSpPr>
          <p:spPr bwMode="auto">
            <a:xfrm>
              <a:off x="3621" y="456"/>
              <a:ext cx="208" cy="2756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900">
                <a:latin typeface="Comic Sans MS" charset="0"/>
              </a:endParaRPr>
            </a:p>
          </p:txBody>
        </p:sp>
        <p:sp>
          <p:nvSpPr>
            <p:cNvPr id="26794" name="AutoShape 126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4805" y="988"/>
              <a:ext cx="152" cy="512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900">
                <a:latin typeface="Comic Sans MS" charset="0"/>
              </a:endParaRPr>
            </a:p>
          </p:txBody>
        </p:sp>
        <p:sp>
          <p:nvSpPr>
            <p:cNvPr id="26795" name="AutoShape 127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4793" y="1576"/>
              <a:ext cx="152" cy="512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900">
                <a:latin typeface="Comic Sans MS" charset="0"/>
              </a:endParaRPr>
            </a:p>
          </p:txBody>
        </p:sp>
        <p:sp>
          <p:nvSpPr>
            <p:cNvPr id="26796" name="AutoShape 128" descr="Wide upward diagonal"/>
            <p:cNvSpPr>
              <a:spLocks noChangeAspect="1" noChangeArrowheads="1"/>
            </p:cNvSpPr>
            <p:nvPr/>
          </p:nvSpPr>
          <p:spPr bwMode="auto">
            <a:xfrm flipH="1">
              <a:off x="4789" y="2164"/>
              <a:ext cx="152" cy="512"/>
            </a:xfrm>
            <a:prstGeom prst="flowChartDelay">
              <a:avLst/>
            </a:pr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900">
                <a:latin typeface="Comic Sans MS" charset="0"/>
              </a:endParaRPr>
            </a:p>
          </p:txBody>
        </p:sp>
      </p:grpSp>
      <p:grpSp>
        <p:nvGrpSpPr>
          <p:cNvPr id="26669" name="Group 282"/>
          <p:cNvGrpSpPr>
            <a:grpSpLocks/>
          </p:cNvGrpSpPr>
          <p:nvPr/>
        </p:nvGrpSpPr>
        <p:grpSpPr bwMode="auto">
          <a:xfrm>
            <a:off x="7402513" y="4914900"/>
            <a:ext cx="1233487" cy="1765300"/>
            <a:chOff x="0" y="1333"/>
            <a:chExt cx="777" cy="1112"/>
          </a:xfrm>
        </p:grpSpPr>
        <p:pic>
          <p:nvPicPr>
            <p:cNvPr id="26773" name="Picture 3" descr="DSC_0014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1333"/>
              <a:ext cx="740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74" name="TextBox 495"/>
            <p:cNvSpPr txBox="1">
              <a:spLocks noChangeArrowheads="1"/>
            </p:cNvSpPr>
            <p:nvPr/>
          </p:nvSpPr>
          <p:spPr bwMode="auto">
            <a:xfrm>
              <a:off x="0" y="1351"/>
              <a:ext cx="7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u="sng">
                  <a:latin typeface="Comic Sans MS" charset="0"/>
                </a:rPr>
                <a:t>Gap 5 mm total</a:t>
              </a:r>
            </a:p>
            <a:p>
              <a:pPr eaLnBrk="1" hangingPunct="1"/>
              <a:r>
                <a:rPr lang="en-US" sz="1000" u="sng">
                  <a:latin typeface="Comic Sans MS" charset="0"/>
                </a:rPr>
                <a:t>0.3 T for 30 GeV </a:t>
              </a:r>
            </a:p>
          </p:txBody>
        </p:sp>
      </p:grpSp>
      <p:sp>
        <p:nvSpPr>
          <p:cNvPr id="498" name="Arc 497"/>
          <p:cNvSpPr>
            <a:spLocks noChangeArrowheads="1"/>
          </p:cNvSpPr>
          <p:nvPr/>
        </p:nvSpPr>
        <p:spPr bwMode="auto">
          <a:xfrm rot="-5400000" flipH="1" flipV="1">
            <a:off x="4137025" y="136525"/>
            <a:ext cx="368300" cy="1587500"/>
          </a:xfrm>
          <a:custGeom>
            <a:avLst/>
            <a:gdLst>
              <a:gd name="T0" fmla="*/ 302087 w 368300"/>
              <a:gd name="T1" fmla="*/ 184145 h 1587500"/>
              <a:gd name="T2" fmla="*/ 184150 w 368300"/>
              <a:gd name="T3" fmla="*/ 793750 h 1587500"/>
              <a:gd name="T4" fmla="*/ 306033 w 368300"/>
              <a:gd name="T5" fmla="*/ 1388762 h 1587500"/>
              <a:gd name="T6" fmla="*/ 11796480 60000 65536"/>
              <a:gd name="T7" fmla="*/ 11796480 60000 65536"/>
              <a:gd name="T8" fmla="*/ 11796480 60000 65536"/>
              <a:gd name="T9" fmla="*/ 302087 w 368300"/>
              <a:gd name="T10" fmla="*/ 184145 h 1587500"/>
              <a:gd name="T11" fmla="*/ 368300 w 368300"/>
              <a:gd name="T12" fmla="*/ 1388762 h 1587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300" h="1587500" stroke="0">
                <a:moveTo>
                  <a:pt x="302087" y="184145"/>
                </a:moveTo>
                <a:lnTo>
                  <a:pt x="302087" y="184144"/>
                </a:lnTo>
                <a:cubicBezTo>
                  <a:pt x="344043" y="334952"/>
                  <a:pt x="368300" y="558273"/>
                  <a:pt x="368300" y="793750"/>
                </a:cubicBezTo>
                <a:cubicBezTo>
                  <a:pt x="368300" y="1021400"/>
                  <a:pt x="345623" y="1238092"/>
                  <a:pt x="306031" y="1388765"/>
                </a:cubicBezTo>
                <a:lnTo>
                  <a:pt x="184150" y="793750"/>
                </a:lnTo>
                <a:close/>
              </a:path>
              <a:path w="368300" h="1587500" fill="none">
                <a:moveTo>
                  <a:pt x="302087" y="184145"/>
                </a:moveTo>
                <a:lnTo>
                  <a:pt x="302087" y="184144"/>
                </a:lnTo>
                <a:cubicBezTo>
                  <a:pt x="344043" y="334952"/>
                  <a:pt x="368300" y="558273"/>
                  <a:pt x="368300" y="793750"/>
                </a:cubicBezTo>
                <a:cubicBezTo>
                  <a:pt x="368300" y="1021400"/>
                  <a:pt x="345623" y="1238092"/>
                  <a:pt x="306031" y="138876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671" name="Text Box 110"/>
          <p:cNvSpPr txBox="1">
            <a:spLocks noChangeArrowheads="1"/>
          </p:cNvSpPr>
          <p:nvPr/>
        </p:nvSpPr>
        <p:spPr bwMode="auto">
          <a:xfrm>
            <a:off x="3254375" y="1265238"/>
            <a:ext cx="230505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90"/>
                </a:solidFill>
                <a:latin typeface="Comic Sans MS" charset="0"/>
              </a:rPr>
              <a:t>eRHIC detector</a:t>
            </a:r>
          </a:p>
        </p:txBody>
      </p:sp>
      <p:sp>
        <p:nvSpPr>
          <p:cNvPr id="26672" name="Line 184"/>
          <p:cNvSpPr>
            <a:spLocks noChangeShapeType="1"/>
          </p:cNvSpPr>
          <p:nvPr/>
        </p:nvSpPr>
        <p:spPr bwMode="auto">
          <a:xfrm rot="3600000" flipV="1">
            <a:off x="6130925" y="2339975"/>
            <a:ext cx="1112838" cy="14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73" name="Group 254"/>
          <p:cNvGrpSpPr>
            <a:grpSpLocks/>
          </p:cNvGrpSpPr>
          <p:nvPr/>
        </p:nvGrpSpPr>
        <p:grpSpPr bwMode="auto">
          <a:xfrm rot="-3600000">
            <a:off x="1689894" y="2402682"/>
            <a:ext cx="739775" cy="84137"/>
            <a:chOff x="3827159" y="2317924"/>
            <a:chExt cx="739517" cy="83311"/>
          </a:xfrm>
        </p:grpSpPr>
        <p:grpSp>
          <p:nvGrpSpPr>
            <p:cNvPr id="26731" name="Group 124"/>
            <p:cNvGrpSpPr>
              <a:grpSpLocks noChangeAspect="1"/>
            </p:cNvGrpSpPr>
            <p:nvPr/>
          </p:nvGrpSpPr>
          <p:grpSpPr bwMode="auto">
            <a:xfrm flipV="1">
              <a:off x="3827159" y="2317924"/>
              <a:ext cx="371073" cy="80135"/>
              <a:chOff x="793445" y="1742833"/>
              <a:chExt cx="742144" cy="160269"/>
            </a:xfrm>
          </p:grpSpPr>
          <p:grpSp>
            <p:nvGrpSpPr>
              <p:cNvPr id="26753" name="Group 102"/>
              <p:cNvGrpSpPr>
                <a:grpSpLocks/>
              </p:cNvGrpSpPr>
              <p:nvPr/>
            </p:nvGrpSpPr>
            <p:grpSpPr bwMode="auto">
              <a:xfrm>
                <a:off x="1345313" y="1742833"/>
                <a:ext cx="190276" cy="155817"/>
                <a:chOff x="1348913" y="1142862"/>
                <a:chExt cx="190276" cy="155817"/>
              </a:xfrm>
            </p:grpSpPr>
            <p:sp>
              <p:nvSpPr>
                <p:cNvPr id="540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715803" y="1354884"/>
                  <a:ext cx="53957" cy="1980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41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577135" y="1339289"/>
                  <a:ext cx="50782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42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07952" y="1345001"/>
                  <a:ext cx="53957" cy="2106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43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537477" y="1354305"/>
                  <a:ext cx="53955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54" name="Group 103"/>
              <p:cNvGrpSpPr>
                <a:grpSpLocks/>
              </p:cNvGrpSpPr>
              <p:nvPr/>
            </p:nvGrpSpPr>
            <p:grpSpPr bwMode="auto">
              <a:xfrm>
                <a:off x="1161387" y="1744317"/>
                <a:ext cx="190276" cy="155817"/>
                <a:chOff x="1348913" y="1142862"/>
                <a:chExt cx="190276" cy="155817"/>
              </a:xfrm>
            </p:grpSpPr>
            <p:sp>
              <p:nvSpPr>
                <p:cNvPr id="536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712051" y="1332711"/>
                  <a:ext cx="53955" cy="19177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7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576616" y="1284850"/>
                  <a:ext cx="50782" cy="2106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8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612136" y="1312359"/>
                  <a:ext cx="53955" cy="1980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9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552075" y="1315221"/>
                  <a:ext cx="57130" cy="1980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55" name="Group 108"/>
              <p:cNvGrpSpPr>
                <a:grpSpLocks/>
              </p:cNvGrpSpPr>
              <p:nvPr/>
            </p:nvGrpSpPr>
            <p:grpSpPr bwMode="auto">
              <a:xfrm>
                <a:off x="977461" y="1745801"/>
                <a:ext cx="190276" cy="155817"/>
                <a:chOff x="1348913" y="1142862"/>
                <a:chExt cx="190276" cy="155817"/>
              </a:xfrm>
            </p:grpSpPr>
            <p:sp>
              <p:nvSpPr>
                <p:cNvPr id="532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680840" y="1374938"/>
                  <a:ext cx="53955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3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569718" y="1354528"/>
                  <a:ext cx="50782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4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600164" y="1368733"/>
                  <a:ext cx="53957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5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536775" y="1372169"/>
                  <a:ext cx="53955" cy="185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56" name="Group 118"/>
              <p:cNvGrpSpPr>
                <a:grpSpLocks/>
              </p:cNvGrpSpPr>
              <p:nvPr/>
            </p:nvGrpSpPr>
            <p:grpSpPr bwMode="auto">
              <a:xfrm>
                <a:off x="793445" y="1747285"/>
                <a:ext cx="190276" cy="155817"/>
                <a:chOff x="1348913" y="1142862"/>
                <a:chExt cx="190276" cy="155817"/>
              </a:xfrm>
            </p:grpSpPr>
            <p:sp>
              <p:nvSpPr>
                <p:cNvPr id="52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673113" y="1320864"/>
                  <a:ext cx="57130" cy="2106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29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633570" y="1331698"/>
                  <a:ext cx="53955" cy="1854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0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605601" y="1327809"/>
                  <a:ext cx="53957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31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554000" y="1337745"/>
                  <a:ext cx="53955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  <p:grpSp>
          <p:nvGrpSpPr>
            <p:cNvPr id="26732" name="Group 191"/>
            <p:cNvGrpSpPr>
              <a:grpSpLocks noChangeAspect="1"/>
            </p:cNvGrpSpPr>
            <p:nvPr/>
          </p:nvGrpSpPr>
          <p:grpSpPr bwMode="auto">
            <a:xfrm flipV="1">
              <a:off x="4195603" y="2321100"/>
              <a:ext cx="371073" cy="80135"/>
              <a:chOff x="793445" y="1742833"/>
              <a:chExt cx="742144" cy="160269"/>
            </a:xfrm>
          </p:grpSpPr>
          <p:grpSp>
            <p:nvGrpSpPr>
              <p:cNvPr id="26733" name="Group 102"/>
              <p:cNvGrpSpPr>
                <a:grpSpLocks/>
              </p:cNvGrpSpPr>
              <p:nvPr/>
            </p:nvGrpSpPr>
            <p:grpSpPr bwMode="auto">
              <a:xfrm>
                <a:off x="1345313" y="1742833"/>
                <a:ext cx="190276" cy="155817"/>
                <a:chOff x="1348913" y="1142862"/>
                <a:chExt cx="190276" cy="155817"/>
              </a:xfrm>
            </p:grpSpPr>
            <p:sp>
              <p:nvSpPr>
                <p:cNvPr id="520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561894" y="1378920"/>
                  <a:ext cx="60305" cy="1760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21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82439" y="1349347"/>
                  <a:ext cx="53955" cy="21692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22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491477" y="1366849"/>
                  <a:ext cx="53957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23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39024" y="1381387"/>
                  <a:ext cx="53955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34" name="Group 103"/>
              <p:cNvGrpSpPr>
                <a:grpSpLocks/>
              </p:cNvGrpSpPr>
              <p:nvPr/>
            </p:nvGrpSpPr>
            <p:grpSpPr bwMode="auto">
              <a:xfrm>
                <a:off x="1161387" y="1744317"/>
                <a:ext cx="190278" cy="155817"/>
                <a:chOff x="1348913" y="1142862"/>
                <a:chExt cx="190278" cy="155817"/>
              </a:xfrm>
            </p:grpSpPr>
            <p:sp>
              <p:nvSpPr>
                <p:cNvPr id="516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614081" y="1344818"/>
                  <a:ext cx="53957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7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56175" y="1311932"/>
                  <a:ext cx="50782" cy="19177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8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495179" y="1352323"/>
                  <a:ext cx="53957" cy="17919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9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61344" y="1347495"/>
                  <a:ext cx="53957" cy="17919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35" name="Group 108"/>
              <p:cNvGrpSpPr>
                <a:grpSpLocks/>
              </p:cNvGrpSpPr>
              <p:nvPr/>
            </p:nvGrpSpPr>
            <p:grpSpPr bwMode="auto">
              <a:xfrm>
                <a:off x="977461" y="1745801"/>
                <a:ext cx="190276" cy="155817"/>
                <a:chOff x="1348913" y="1142862"/>
                <a:chExt cx="190276" cy="155817"/>
              </a:xfrm>
            </p:grpSpPr>
            <p:sp>
              <p:nvSpPr>
                <p:cNvPr id="512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565473" y="1387030"/>
                  <a:ext cx="53957" cy="2200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3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41089" y="1350075"/>
                  <a:ext cx="50782" cy="20434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4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405978" y="1357708"/>
                  <a:ext cx="57130" cy="2106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5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19508" y="1387519"/>
                  <a:ext cx="53955" cy="17919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36" name="Group 118"/>
              <p:cNvGrpSpPr>
                <a:grpSpLocks/>
              </p:cNvGrpSpPr>
              <p:nvPr/>
            </p:nvGrpSpPr>
            <p:grpSpPr bwMode="auto">
              <a:xfrm>
                <a:off x="793445" y="1747285"/>
                <a:ext cx="190276" cy="155817"/>
                <a:chOff x="1348913" y="1142862"/>
                <a:chExt cx="190276" cy="155817"/>
              </a:xfrm>
            </p:grpSpPr>
            <p:sp>
              <p:nvSpPr>
                <p:cNvPr id="50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585079" y="1365810"/>
                  <a:ext cx="53957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09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461061" y="1323508"/>
                  <a:ext cx="50782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0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479238" y="1355620"/>
                  <a:ext cx="53955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11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430811" y="1353822"/>
                  <a:ext cx="53957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</p:grpSp>
      <p:grpSp>
        <p:nvGrpSpPr>
          <p:cNvPr id="26674" name="Group 254"/>
          <p:cNvGrpSpPr>
            <a:grpSpLocks/>
          </p:cNvGrpSpPr>
          <p:nvPr/>
        </p:nvGrpSpPr>
        <p:grpSpPr bwMode="auto">
          <a:xfrm rot="3600000">
            <a:off x="6341269" y="2336007"/>
            <a:ext cx="739775" cy="84137"/>
            <a:chOff x="3827159" y="2317924"/>
            <a:chExt cx="739517" cy="83311"/>
          </a:xfrm>
        </p:grpSpPr>
        <p:grpSp>
          <p:nvGrpSpPr>
            <p:cNvPr id="26689" name="Group 124"/>
            <p:cNvGrpSpPr>
              <a:grpSpLocks noChangeAspect="1"/>
            </p:cNvGrpSpPr>
            <p:nvPr/>
          </p:nvGrpSpPr>
          <p:grpSpPr bwMode="auto">
            <a:xfrm flipV="1">
              <a:off x="3827159" y="2317924"/>
              <a:ext cx="371073" cy="80135"/>
              <a:chOff x="793445" y="1742833"/>
              <a:chExt cx="742144" cy="160269"/>
            </a:xfrm>
          </p:grpSpPr>
          <p:grpSp>
            <p:nvGrpSpPr>
              <p:cNvPr id="26711" name="Group 102"/>
              <p:cNvGrpSpPr>
                <a:grpSpLocks/>
              </p:cNvGrpSpPr>
              <p:nvPr/>
            </p:nvGrpSpPr>
            <p:grpSpPr bwMode="auto">
              <a:xfrm>
                <a:off x="1345313" y="1742833"/>
                <a:ext cx="190276" cy="155817"/>
                <a:chOff x="1348913" y="1142862"/>
                <a:chExt cx="190276" cy="155817"/>
              </a:xfrm>
            </p:grpSpPr>
            <p:sp>
              <p:nvSpPr>
                <p:cNvPr id="583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63913" y="1079097"/>
                  <a:ext cx="60305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84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331723" y="1101737"/>
                  <a:ext cx="53955" cy="1854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85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81764" y="1108770"/>
                  <a:ext cx="53957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86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210538" y="1072603"/>
                  <a:ext cx="57130" cy="19177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12" name="Group 103"/>
              <p:cNvGrpSpPr>
                <a:grpSpLocks/>
              </p:cNvGrpSpPr>
              <p:nvPr/>
            </p:nvGrpSpPr>
            <p:grpSpPr bwMode="auto">
              <a:xfrm>
                <a:off x="1161387" y="1744317"/>
                <a:ext cx="190276" cy="155817"/>
                <a:chOff x="1348913" y="1142862"/>
                <a:chExt cx="190276" cy="155817"/>
              </a:xfrm>
            </p:grpSpPr>
            <p:sp>
              <p:nvSpPr>
                <p:cNvPr id="579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90709" y="1063531"/>
                  <a:ext cx="53957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80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348147" y="1051812"/>
                  <a:ext cx="53957" cy="1980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81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366511" y="1125758"/>
                  <a:ext cx="53957" cy="1634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82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243045" y="1056977"/>
                  <a:ext cx="53955" cy="19177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13" name="Group 108"/>
              <p:cNvGrpSpPr>
                <a:grpSpLocks/>
              </p:cNvGrpSpPr>
              <p:nvPr/>
            </p:nvGrpSpPr>
            <p:grpSpPr bwMode="auto">
              <a:xfrm>
                <a:off x="977461" y="1745801"/>
                <a:ext cx="190276" cy="155817"/>
                <a:chOff x="1348913" y="1142862"/>
                <a:chExt cx="190276" cy="155817"/>
              </a:xfrm>
            </p:grpSpPr>
            <p:sp>
              <p:nvSpPr>
                <p:cNvPr id="575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71800" y="1130607"/>
                  <a:ext cx="53957" cy="19177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76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320297" y="1099258"/>
                  <a:ext cx="50782" cy="19177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77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275313" y="1117543"/>
                  <a:ext cx="53955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78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226460" y="1109179"/>
                  <a:ext cx="53955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714" name="Group 118"/>
              <p:cNvGrpSpPr>
                <a:grpSpLocks/>
              </p:cNvGrpSpPr>
              <p:nvPr/>
            </p:nvGrpSpPr>
            <p:grpSpPr bwMode="auto">
              <a:xfrm>
                <a:off x="793445" y="1747285"/>
                <a:ext cx="190276" cy="155817"/>
                <a:chOff x="1348913" y="1142862"/>
                <a:chExt cx="190276" cy="155817"/>
              </a:xfrm>
            </p:grpSpPr>
            <p:sp>
              <p:nvSpPr>
                <p:cNvPr id="571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70489" y="1061104"/>
                  <a:ext cx="53957" cy="19491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72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327715" y="1046300"/>
                  <a:ext cx="50782" cy="19177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73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279287" y="1044110"/>
                  <a:ext cx="57130" cy="20434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74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240167" y="1061457"/>
                  <a:ext cx="60305" cy="1980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  <p:grpSp>
          <p:nvGrpSpPr>
            <p:cNvPr id="26690" name="Group 191"/>
            <p:cNvGrpSpPr>
              <a:grpSpLocks noChangeAspect="1"/>
            </p:cNvGrpSpPr>
            <p:nvPr/>
          </p:nvGrpSpPr>
          <p:grpSpPr bwMode="auto">
            <a:xfrm flipV="1">
              <a:off x="4195603" y="2321100"/>
              <a:ext cx="371073" cy="80135"/>
              <a:chOff x="793445" y="1742833"/>
              <a:chExt cx="742144" cy="160269"/>
            </a:xfrm>
          </p:grpSpPr>
          <p:grpSp>
            <p:nvGrpSpPr>
              <p:cNvPr id="26691" name="Group 102"/>
              <p:cNvGrpSpPr>
                <a:grpSpLocks/>
              </p:cNvGrpSpPr>
              <p:nvPr/>
            </p:nvGrpSpPr>
            <p:grpSpPr bwMode="auto">
              <a:xfrm>
                <a:off x="1345313" y="1742833"/>
                <a:ext cx="190276" cy="155817"/>
                <a:chOff x="1348913" y="1142862"/>
                <a:chExt cx="190276" cy="155817"/>
              </a:xfrm>
            </p:grpSpPr>
            <p:sp>
              <p:nvSpPr>
                <p:cNvPr id="563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21176" y="1197301"/>
                  <a:ext cx="53955" cy="185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64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280837" y="1189823"/>
                  <a:ext cx="50782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65" name="Oval 1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33414" y="1188211"/>
                  <a:ext cx="53957" cy="21692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66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183824" y="1203732"/>
                  <a:ext cx="53957" cy="19177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692" name="Group 103"/>
              <p:cNvGrpSpPr>
                <a:grpSpLocks/>
              </p:cNvGrpSpPr>
              <p:nvPr/>
            </p:nvGrpSpPr>
            <p:grpSpPr bwMode="auto">
              <a:xfrm>
                <a:off x="1161387" y="1744317"/>
                <a:ext cx="190278" cy="155817"/>
                <a:chOff x="1348913" y="1142862"/>
                <a:chExt cx="190278" cy="155817"/>
              </a:xfrm>
            </p:grpSpPr>
            <p:sp>
              <p:nvSpPr>
                <p:cNvPr id="559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27711" y="1135122"/>
                  <a:ext cx="53955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60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287912" y="1182013"/>
                  <a:ext cx="50782" cy="17290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61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254346" y="1210461"/>
                  <a:ext cx="53957" cy="1634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62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205182" y="1223571"/>
                  <a:ext cx="53955" cy="1571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693" name="Group 108"/>
              <p:cNvGrpSpPr>
                <a:grpSpLocks/>
              </p:cNvGrpSpPr>
              <p:nvPr/>
            </p:nvGrpSpPr>
            <p:grpSpPr bwMode="auto">
              <a:xfrm>
                <a:off x="977461" y="1745801"/>
                <a:ext cx="190276" cy="155817"/>
                <a:chOff x="1348913" y="1142862"/>
                <a:chExt cx="190276" cy="155817"/>
              </a:xfrm>
            </p:grpSpPr>
            <p:sp>
              <p:nvSpPr>
                <p:cNvPr id="555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10869" y="1223042"/>
                  <a:ext cx="53957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56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262057" y="1185307"/>
                  <a:ext cx="50782" cy="185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57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220730" y="1233444"/>
                  <a:ext cx="53955" cy="1854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58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181128" y="1226385"/>
                  <a:ext cx="57130" cy="18862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  <p:grpSp>
            <p:nvGrpSpPr>
              <p:cNvPr id="26694" name="Group 118"/>
              <p:cNvGrpSpPr>
                <a:grpSpLocks/>
              </p:cNvGrpSpPr>
              <p:nvPr/>
            </p:nvGrpSpPr>
            <p:grpSpPr bwMode="auto">
              <a:xfrm>
                <a:off x="793445" y="1747285"/>
                <a:ext cx="190276" cy="155817"/>
                <a:chOff x="1348913" y="1142862"/>
                <a:chExt cx="190276" cy="155817"/>
              </a:xfrm>
            </p:grpSpPr>
            <p:sp>
              <p:nvSpPr>
                <p:cNvPr id="551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1330869" y="1166520"/>
                  <a:ext cx="53957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52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1279366" y="1135168"/>
                  <a:ext cx="50782" cy="2012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0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53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1244810" y="1216933"/>
                  <a:ext cx="53955" cy="16976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  <p:sp>
              <p:nvSpPr>
                <p:cNvPr id="554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1204258" y="1218099"/>
                  <a:ext cx="53957" cy="1666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atin typeface="Comic Sans MS"/>
                    <a:ea typeface="+mn-ea"/>
                    <a:cs typeface="Comic Sans MS"/>
                  </a:endParaRPr>
                </a:p>
              </p:txBody>
            </p:sp>
          </p:grpSp>
        </p:grpSp>
      </p:grpSp>
      <p:sp>
        <p:nvSpPr>
          <p:cNvPr id="114955" name="Rectangle 344"/>
          <p:cNvSpPr>
            <a:spLocks noChangeArrowheads="1"/>
          </p:cNvSpPr>
          <p:nvPr/>
        </p:nvSpPr>
        <p:spPr bwMode="auto">
          <a:xfrm rot="18280566">
            <a:off x="1625601" y="1562100"/>
            <a:ext cx="912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en-US" sz="1600" dirty="0">
                <a:solidFill>
                  <a:srgbClr val="000090"/>
                </a:solidFill>
                <a:latin typeface="+mj-lt"/>
                <a:ea typeface="ＭＳ Ｐゴシック" pitchFamily="36" charset="-128"/>
                <a:cs typeface="+mn-cs"/>
              </a:rPr>
              <a:t>injector</a:t>
            </a:r>
          </a:p>
        </p:txBody>
      </p:sp>
      <p:sp>
        <p:nvSpPr>
          <p:cNvPr id="26676" name="Rectangle 345"/>
          <p:cNvSpPr>
            <a:spLocks noChangeArrowheads="1"/>
          </p:cNvSpPr>
          <p:nvPr/>
        </p:nvSpPr>
        <p:spPr bwMode="auto">
          <a:xfrm>
            <a:off x="2889250" y="4267200"/>
            <a:ext cx="330835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dirty="0">
                <a:solidFill>
                  <a:srgbClr val="000090"/>
                </a:solidFill>
                <a:latin typeface="Arial"/>
                <a:cs typeface="Arial"/>
              </a:rPr>
              <a:t>RHIC: </a:t>
            </a:r>
            <a:r>
              <a:rPr lang="en-GB" dirty="0" smtClean="0">
                <a:solidFill>
                  <a:srgbClr val="000090"/>
                </a:solidFill>
                <a:latin typeface="Arial"/>
                <a:cs typeface="Arial"/>
              </a:rPr>
              <a:t>250 </a:t>
            </a:r>
            <a:r>
              <a:rPr lang="en-GB" dirty="0">
                <a:solidFill>
                  <a:srgbClr val="000090"/>
                </a:solidFill>
                <a:latin typeface="Arial"/>
                <a:cs typeface="Arial"/>
              </a:rPr>
              <a:t>GeV p </a:t>
            </a:r>
            <a:r>
              <a:rPr lang="en-GB" dirty="0" smtClean="0">
                <a:solidFill>
                  <a:srgbClr val="000090"/>
                </a:solidFill>
                <a:latin typeface="Arial"/>
                <a:cs typeface="Arial"/>
              </a:rPr>
              <a:t>or 100 </a:t>
            </a:r>
            <a:r>
              <a:rPr lang="en-GB" dirty="0">
                <a:solidFill>
                  <a:srgbClr val="000090"/>
                </a:solidFill>
                <a:latin typeface="Arial"/>
                <a:cs typeface="Arial"/>
              </a:rPr>
              <a:t>GeV/u Au with DX magnets removed</a:t>
            </a:r>
          </a:p>
        </p:txBody>
      </p:sp>
      <p:cxnSp>
        <p:nvCxnSpPr>
          <p:cNvPr id="358" name="Straight Arrow Connector 357"/>
          <p:cNvCxnSpPr>
            <a:cxnSpLocks noChangeShapeType="1"/>
          </p:cNvCxnSpPr>
          <p:nvPr/>
        </p:nvCxnSpPr>
        <p:spPr bwMode="auto">
          <a:xfrm flipV="1">
            <a:off x="3155950" y="1098550"/>
            <a:ext cx="393700" cy="1778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70" name="Arc 369"/>
          <p:cNvSpPr>
            <a:spLocks noChangeArrowheads="1"/>
          </p:cNvSpPr>
          <p:nvPr/>
        </p:nvSpPr>
        <p:spPr bwMode="auto">
          <a:xfrm rot="9000000" flipH="1">
            <a:off x="1938338" y="4522788"/>
            <a:ext cx="230187" cy="1127125"/>
          </a:xfrm>
          <a:custGeom>
            <a:avLst/>
            <a:gdLst>
              <a:gd name="T0" fmla="*/ 192947 w 230187"/>
              <a:gd name="T1" fmla="*/ 148500 h 1127125"/>
              <a:gd name="T2" fmla="*/ 115094 w 230187"/>
              <a:gd name="T3" fmla="*/ 563563 h 1127125"/>
              <a:gd name="T4" fmla="*/ 175623 w 230187"/>
              <a:gd name="T5" fmla="*/ 1042892 h 1127125"/>
              <a:gd name="T6" fmla="*/ 11796480 60000 65536"/>
              <a:gd name="T7" fmla="*/ 11796480 60000 65536"/>
              <a:gd name="T8" fmla="*/ 11796480 60000 65536"/>
              <a:gd name="T9" fmla="*/ 175623 w 230187"/>
              <a:gd name="T10" fmla="*/ 148500 h 1127125"/>
              <a:gd name="T11" fmla="*/ 230187 w 230187"/>
              <a:gd name="T12" fmla="*/ 1042892 h 1127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187" h="1127125" stroke="0">
                <a:moveTo>
                  <a:pt x="192947" y="148500"/>
                </a:moveTo>
                <a:lnTo>
                  <a:pt x="192946" y="148500"/>
                </a:lnTo>
                <a:cubicBezTo>
                  <a:pt x="216679" y="255228"/>
                  <a:pt x="230187" y="405783"/>
                  <a:pt x="230187" y="563564"/>
                </a:cubicBezTo>
                <a:cubicBezTo>
                  <a:pt x="230187" y="758840"/>
                  <a:pt x="209541" y="940199"/>
                  <a:pt x="175622" y="1042896"/>
                </a:cubicBezTo>
                <a:lnTo>
                  <a:pt x="115094" y="563563"/>
                </a:lnTo>
                <a:close/>
              </a:path>
              <a:path w="230187" h="1127125" fill="none">
                <a:moveTo>
                  <a:pt x="192947" y="148500"/>
                </a:moveTo>
                <a:lnTo>
                  <a:pt x="192946" y="148500"/>
                </a:lnTo>
                <a:cubicBezTo>
                  <a:pt x="216679" y="255228"/>
                  <a:pt x="230187" y="405783"/>
                  <a:pt x="230187" y="563564"/>
                </a:cubicBezTo>
                <a:cubicBezTo>
                  <a:pt x="230187" y="758840"/>
                  <a:pt x="209541" y="940199"/>
                  <a:pt x="175622" y="104289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72" name="Arc 371"/>
          <p:cNvSpPr>
            <a:spLocks noChangeArrowheads="1"/>
          </p:cNvSpPr>
          <p:nvPr/>
        </p:nvSpPr>
        <p:spPr bwMode="auto">
          <a:xfrm rot="5400000" flipH="1">
            <a:off x="4280694" y="5850732"/>
            <a:ext cx="231775" cy="1125537"/>
          </a:xfrm>
          <a:custGeom>
            <a:avLst/>
            <a:gdLst>
              <a:gd name="T0" fmla="*/ 193926 w 231775"/>
              <a:gd name="T1" fmla="*/ 146723 h 1125537"/>
              <a:gd name="T2" fmla="*/ 115888 w 231775"/>
              <a:gd name="T3" fmla="*/ 562769 h 1125537"/>
              <a:gd name="T4" fmla="*/ 176470 w 231775"/>
              <a:gd name="T5" fmla="*/ 1042514 h 1125537"/>
              <a:gd name="T6" fmla="*/ 11796480 60000 65536"/>
              <a:gd name="T7" fmla="*/ 11796480 60000 65536"/>
              <a:gd name="T8" fmla="*/ 11796480 60000 65536"/>
              <a:gd name="T9" fmla="*/ 176470 w 231775"/>
              <a:gd name="T10" fmla="*/ 146723 h 1125537"/>
              <a:gd name="T11" fmla="*/ 231775 w 231775"/>
              <a:gd name="T12" fmla="*/ 1042514 h 1125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775" h="1125537" stroke="0">
                <a:moveTo>
                  <a:pt x="193926" y="146723"/>
                </a:moveTo>
                <a:lnTo>
                  <a:pt x="193926" y="146722"/>
                </a:lnTo>
                <a:cubicBezTo>
                  <a:pt x="218035" y="253365"/>
                  <a:pt x="231776" y="404402"/>
                  <a:pt x="231776" y="562769"/>
                </a:cubicBezTo>
                <a:cubicBezTo>
                  <a:pt x="231776" y="758511"/>
                  <a:pt x="210831" y="940193"/>
                  <a:pt x="176469" y="1042519"/>
                </a:cubicBezTo>
                <a:lnTo>
                  <a:pt x="115888" y="562769"/>
                </a:lnTo>
                <a:close/>
              </a:path>
              <a:path w="231775" h="1125537" fill="none">
                <a:moveTo>
                  <a:pt x="193926" y="146723"/>
                </a:moveTo>
                <a:lnTo>
                  <a:pt x="193926" y="146722"/>
                </a:lnTo>
                <a:cubicBezTo>
                  <a:pt x="218035" y="253365"/>
                  <a:pt x="231776" y="404402"/>
                  <a:pt x="231776" y="562769"/>
                </a:cubicBezTo>
                <a:cubicBezTo>
                  <a:pt x="231776" y="758511"/>
                  <a:pt x="210831" y="940193"/>
                  <a:pt x="176469" y="1042519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73" name="Arc 372"/>
          <p:cNvSpPr>
            <a:spLocks noChangeAspect="1"/>
          </p:cNvSpPr>
          <p:nvPr/>
        </p:nvSpPr>
        <p:spPr bwMode="auto">
          <a:xfrm rot="10800000">
            <a:off x="2100263" y="2700338"/>
            <a:ext cx="3657600" cy="3657600"/>
          </a:xfrm>
          <a:custGeom>
            <a:avLst/>
            <a:gdLst>
              <a:gd name="T0" fmla="*/ 1828802 w 3657600"/>
              <a:gd name="T1" fmla="*/ 0 h 3657600"/>
              <a:gd name="T2" fmla="*/ 1828800 w 3657600"/>
              <a:gd name="T3" fmla="*/ 1828800 h 3657600"/>
              <a:gd name="T4" fmla="*/ 3436413 w 3657600"/>
              <a:gd name="T5" fmla="*/ 956969 h 3657600"/>
              <a:gd name="T6" fmla="*/ 11796480 60000 65536"/>
              <a:gd name="T7" fmla="*/ 17694720 60000 65536"/>
              <a:gd name="T8" fmla="*/ 5898240 60000 65536"/>
              <a:gd name="T9" fmla="*/ 1828802 w 3657600"/>
              <a:gd name="T10" fmla="*/ 0 h 3657600"/>
              <a:gd name="T11" fmla="*/ 3436413 w 3657600"/>
              <a:gd name="T12" fmla="*/ 956969 h 3657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7600" h="3657600" stroke="0">
                <a:moveTo>
                  <a:pt x="1828802" y="0"/>
                </a:moveTo>
                <a:lnTo>
                  <a:pt x="1828801" y="0"/>
                </a:lnTo>
                <a:cubicBezTo>
                  <a:pt x="2499629" y="0"/>
                  <a:pt x="3116614" y="367275"/>
                  <a:pt x="3436413" y="956968"/>
                </a:cubicBezTo>
                <a:lnTo>
                  <a:pt x="1828800" y="1828800"/>
                </a:lnTo>
                <a:close/>
              </a:path>
              <a:path w="3657600" h="3657600" fill="none">
                <a:moveTo>
                  <a:pt x="1828802" y="0"/>
                </a:moveTo>
                <a:lnTo>
                  <a:pt x="1828801" y="0"/>
                </a:lnTo>
                <a:cubicBezTo>
                  <a:pt x="2499629" y="0"/>
                  <a:pt x="3116614" y="367275"/>
                  <a:pt x="3436413" y="95696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75" name="Freeform 374"/>
          <p:cNvSpPr>
            <a:spLocks noChangeArrowheads="1"/>
          </p:cNvSpPr>
          <p:nvPr/>
        </p:nvSpPr>
        <p:spPr bwMode="auto">
          <a:xfrm rot="-3600000">
            <a:off x="2084388" y="2043112"/>
            <a:ext cx="317500" cy="98425"/>
          </a:xfrm>
          <a:custGeom>
            <a:avLst/>
            <a:gdLst>
              <a:gd name="T0" fmla="*/ 0 w 323850"/>
              <a:gd name="T1" fmla="*/ 91066 h 113242"/>
              <a:gd name="T2" fmla="*/ 136961 w 323850"/>
              <a:gd name="T3" fmla="*/ 85547 h 113242"/>
              <a:gd name="T4" fmla="*/ 186765 w 323850"/>
              <a:gd name="T5" fmla="*/ 13798 h 113242"/>
              <a:gd name="T6" fmla="*/ 317500 w 323850"/>
              <a:gd name="T7" fmla="*/ 2760 h 113242"/>
              <a:gd name="T8" fmla="*/ 0 60000 65536"/>
              <a:gd name="T9" fmla="*/ 0 60000 65536"/>
              <a:gd name="T10" fmla="*/ 0 60000 65536"/>
              <a:gd name="T11" fmla="*/ 0 60000 65536"/>
              <a:gd name="T12" fmla="*/ 0 w 323850"/>
              <a:gd name="T13" fmla="*/ 0 h 113242"/>
              <a:gd name="T14" fmla="*/ 323850 w 323850"/>
              <a:gd name="T15" fmla="*/ 113242 h 113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850" h="113242">
                <a:moveTo>
                  <a:pt x="0" y="104775"/>
                </a:moveTo>
                <a:cubicBezTo>
                  <a:pt x="53975" y="109008"/>
                  <a:pt x="107950" y="113242"/>
                  <a:pt x="139700" y="98425"/>
                </a:cubicBezTo>
                <a:cubicBezTo>
                  <a:pt x="171450" y="83608"/>
                  <a:pt x="159808" y="31750"/>
                  <a:pt x="190500" y="15875"/>
                </a:cubicBezTo>
                <a:cubicBezTo>
                  <a:pt x="221192" y="0"/>
                  <a:pt x="323850" y="3175"/>
                  <a:pt x="323850" y="317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77" name="Freeform 376"/>
          <p:cNvSpPr>
            <a:spLocks noChangeArrowheads="1"/>
          </p:cNvSpPr>
          <p:nvPr/>
        </p:nvSpPr>
        <p:spPr bwMode="auto">
          <a:xfrm rot="18000000" flipH="1">
            <a:off x="2281237" y="1809751"/>
            <a:ext cx="200025" cy="88900"/>
          </a:xfrm>
          <a:custGeom>
            <a:avLst/>
            <a:gdLst>
              <a:gd name="T0" fmla="*/ 0 w 323850"/>
              <a:gd name="T1" fmla="*/ 82253 h 113242"/>
              <a:gd name="T2" fmla="*/ 86285 w 323850"/>
              <a:gd name="T3" fmla="*/ 77268 h 113242"/>
              <a:gd name="T4" fmla="*/ 117662 w 323850"/>
              <a:gd name="T5" fmla="*/ 12463 h 113242"/>
              <a:gd name="T6" fmla="*/ 200025 w 323850"/>
              <a:gd name="T7" fmla="*/ 2493 h 113242"/>
              <a:gd name="T8" fmla="*/ 0 60000 65536"/>
              <a:gd name="T9" fmla="*/ 0 60000 65536"/>
              <a:gd name="T10" fmla="*/ 0 60000 65536"/>
              <a:gd name="T11" fmla="*/ 0 60000 65536"/>
              <a:gd name="T12" fmla="*/ 0 w 323850"/>
              <a:gd name="T13" fmla="*/ 0 h 113242"/>
              <a:gd name="T14" fmla="*/ 323850 w 323850"/>
              <a:gd name="T15" fmla="*/ 113242 h 113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850" h="113242">
                <a:moveTo>
                  <a:pt x="0" y="104775"/>
                </a:moveTo>
                <a:cubicBezTo>
                  <a:pt x="53975" y="109008"/>
                  <a:pt x="107950" y="113242"/>
                  <a:pt x="139700" y="98425"/>
                </a:cubicBezTo>
                <a:cubicBezTo>
                  <a:pt x="171450" y="83608"/>
                  <a:pt x="159808" y="31750"/>
                  <a:pt x="190500" y="15875"/>
                </a:cubicBezTo>
                <a:cubicBezTo>
                  <a:pt x="221192" y="0"/>
                  <a:pt x="323850" y="3175"/>
                  <a:pt x="323850" y="317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78" name="Freeform 377"/>
          <p:cNvSpPr>
            <a:spLocks noChangeArrowheads="1"/>
          </p:cNvSpPr>
          <p:nvPr/>
        </p:nvSpPr>
        <p:spPr bwMode="auto">
          <a:xfrm rot="18000000" flipH="1">
            <a:off x="2090737" y="1949451"/>
            <a:ext cx="200025" cy="88900"/>
          </a:xfrm>
          <a:custGeom>
            <a:avLst/>
            <a:gdLst>
              <a:gd name="T0" fmla="*/ 0 w 323850"/>
              <a:gd name="T1" fmla="*/ 82253 h 113242"/>
              <a:gd name="T2" fmla="*/ 86285 w 323850"/>
              <a:gd name="T3" fmla="*/ 77268 h 113242"/>
              <a:gd name="T4" fmla="*/ 117662 w 323850"/>
              <a:gd name="T5" fmla="*/ 12463 h 113242"/>
              <a:gd name="T6" fmla="*/ 200025 w 323850"/>
              <a:gd name="T7" fmla="*/ 2493 h 113242"/>
              <a:gd name="T8" fmla="*/ 0 60000 65536"/>
              <a:gd name="T9" fmla="*/ 0 60000 65536"/>
              <a:gd name="T10" fmla="*/ 0 60000 65536"/>
              <a:gd name="T11" fmla="*/ 0 60000 65536"/>
              <a:gd name="T12" fmla="*/ 0 w 323850"/>
              <a:gd name="T13" fmla="*/ 0 h 113242"/>
              <a:gd name="T14" fmla="*/ 323850 w 323850"/>
              <a:gd name="T15" fmla="*/ 113242 h 113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850" h="113242">
                <a:moveTo>
                  <a:pt x="0" y="104775"/>
                </a:moveTo>
                <a:cubicBezTo>
                  <a:pt x="53975" y="109008"/>
                  <a:pt x="107950" y="113242"/>
                  <a:pt x="139700" y="98425"/>
                </a:cubicBezTo>
                <a:cubicBezTo>
                  <a:pt x="171450" y="83608"/>
                  <a:pt x="159808" y="31750"/>
                  <a:pt x="190500" y="15875"/>
                </a:cubicBezTo>
                <a:cubicBezTo>
                  <a:pt x="221192" y="0"/>
                  <a:pt x="323850" y="3175"/>
                  <a:pt x="323850" y="317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79" name="Freeform 378"/>
          <p:cNvSpPr>
            <a:spLocks noChangeArrowheads="1"/>
          </p:cNvSpPr>
          <p:nvPr/>
        </p:nvSpPr>
        <p:spPr bwMode="auto">
          <a:xfrm rot="-3600000">
            <a:off x="2191544" y="1801019"/>
            <a:ext cx="220662" cy="63500"/>
          </a:xfrm>
          <a:custGeom>
            <a:avLst/>
            <a:gdLst>
              <a:gd name="T0" fmla="*/ 0 w 323850"/>
              <a:gd name="T1" fmla="*/ 58752 h 113242"/>
              <a:gd name="T2" fmla="*/ 95188 w 323850"/>
              <a:gd name="T3" fmla="*/ 55191 h 113242"/>
              <a:gd name="T4" fmla="*/ 129801 w 323850"/>
              <a:gd name="T5" fmla="*/ 8902 h 113242"/>
              <a:gd name="T6" fmla="*/ 220662 w 323850"/>
              <a:gd name="T7" fmla="*/ 1780 h 113242"/>
              <a:gd name="T8" fmla="*/ 0 60000 65536"/>
              <a:gd name="T9" fmla="*/ 0 60000 65536"/>
              <a:gd name="T10" fmla="*/ 0 60000 65536"/>
              <a:gd name="T11" fmla="*/ 0 60000 65536"/>
              <a:gd name="T12" fmla="*/ 0 w 323850"/>
              <a:gd name="T13" fmla="*/ 0 h 113242"/>
              <a:gd name="T14" fmla="*/ 323850 w 323850"/>
              <a:gd name="T15" fmla="*/ 113242 h 113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850" h="113242">
                <a:moveTo>
                  <a:pt x="0" y="104775"/>
                </a:moveTo>
                <a:cubicBezTo>
                  <a:pt x="53975" y="109008"/>
                  <a:pt x="107950" y="113242"/>
                  <a:pt x="139700" y="98425"/>
                </a:cubicBezTo>
                <a:cubicBezTo>
                  <a:pt x="171450" y="83608"/>
                  <a:pt x="159808" y="31750"/>
                  <a:pt x="190500" y="15875"/>
                </a:cubicBezTo>
                <a:cubicBezTo>
                  <a:pt x="221192" y="0"/>
                  <a:pt x="323850" y="3175"/>
                  <a:pt x="323850" y="317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80" name="Oval 379"/>
          <p:cNvSpPr>
            <a:spLocks noChangeArrowheads="1"/>
          </p:cNvSpPr>
          <p:nvPr/>
        </p:nvSpPr>
        <p:spPr bwMode="auto">
          <a:xfrm rot="-9000000">
            <a:off x="2276475" y="1663700"/>
            <a:ext cx="123825" cy="66675"/>
          </a:xfrm>
          <a:prstGeom prst="ellipse">
            <a:avLst/>
          </a:prstGeom>
          <a:gradFill rotWithShape="1">
            <a:gsLst>
              <a:gs pos="0">
                <a:srgbClr val="594A8C"/>
              </a:gs>
              <a:gs pos="80000">
                <a:srgbClr val="7663B8"/>
              </a:gs>
              <a:gs pos="100000">
                <a:srgbClr val="7662BA"/>
              </a:gs>
            </a:gsLst>
            <a:lin ang="162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1" name="Oval 380"/>
          <p:cNvSpPr>
            <a:spLocks noChangeArrowheads="1"/>
          </p:cNvSpPr>
          <p:nvPr/>
        </p:nvSpPr>
        <p:spPr bwMode="auto">
          <a:xfrm rot="-9000000">
            <a:off x="2051050" y="2022475"/>
            <a:ext cx="123825" cy="66675"/>
          </a:xfrm>
          <a:prstGeom prst="ellipse">
            <a:avLst/>
          </a:prstGeom>
          <a:solidFill>
            <a:srgbClr val="292728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9" name="TextBox 278"/>
          <p:cNvSpPr txBox="1">
            <a:spLocks noChangeArrowheads="1"/>
          </p:cNvSpPr>
          <p:nvPr/>
        </p:nvSpPr>
        <p:spPr bwMode="auto">
          <a:xfrm>
            <a:off x="2959100" y="2971800"/>
            <a:ext cx="300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800">
                <a:solidFill>
                  <a:srgbClr val="D60093"/>
                </a:solidFill>
              </a:rPr>
              <a:t>eRHIC-I </a:t>
            </a:r>
            <a:r>
              <a:rPr lang="en-GB" sz="1800">
                <a:solidFill>
                  <a:srgbClr val="D60093"/>
                </a:solidFill>
                <a:sym typeface="Symbol" charset="0"/>
              </a:rPr>
              <a:t>&amp; eRHIC: </a:t>
            </a:r>
            <a:r>
              <a:rPr lang="en-GB" sz="1800">
                <a:solidFill>
                  <a:srgbClr val="D60093"/>
                </a:solidFill>
              </a:rPr>
              <a:t>energy of electron beam is increased from 5 GeV to 30 GeV by building up the linacs</a:t>
            </a:r>
          </a:p>
        </p:txBody>
      </p:sp>
      <p:sp>
        <p:nvSpPr>
          <p:cNvPr id="21785" name="Text Box 281"/>
          <p:cNvSpPr txBox="1">
            <a:spLocks noChangeArrowheads="1"/>
          </p:cNvSpPr>
          <p:nvPr/>
        </p:nvSpPr>
        <p:spPr bwMode="auto">
          <a:xfrm>
            <a:off x="0" y="3412391"/>
            <a:ext cx="1854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>
                <a:latin typeface="Arial"/>
                <a:cs typeface="Arial"/>
              </a:rPr>
              <a:t>Design allows for: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 multiple IP</a:t>
            </a:r>
            <a:r>
              <a:rPr lang="ja-JP" altLang="en-US" sz="1600" i="1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r>
              <a:rPr lang="en-US" altLang="ja-JP" sz="16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 reusing infra-structure + det. components for STAR, PHENIX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lang="en-US" sz="1600" i="1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 easy up-grade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IR </a:t>
            </a:r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design to reach 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lang="en-US" sz="1600" i="1" baseline="36000" dirty="0" smtClean="0">
                <a:solidFill>
                  <a:srgbClr val="0000FF"/>
                </a:solidFill>
                <a:latin typeface="Arial"/>
                <a:cs typeface="Arial"/>
              </a:rPr>
              <a:t>34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cm</a:t>
            </a:r>
            <a:r>
              <a:rPr lang="en-US" sz="1600" i="1" baseline="36000" dirty="0" smtClean="0">
                <a:solidFill>
                  <a:srgbClr val="0000FF"/>
                </a:solidFill>
                <a:latin typeface="Arial"/>
                <a:cs typeface="Arial"/>
              </a:rPr>
              <a:t>-2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1600" i="1" baseline="36000" dirty="0" smtClean="0">
                <a:solidFill>
                  <a:srgbClr val="0000FF"/>
                </a:solidFill>
                <a:latin typeface="Arial"/>
                <a:cs typeface="Arial"/>
              </a:rPr>
              <a:t>-2</a:t>
            </a:r>
            <a:r>
              <a:rPr lang="en-US" sz="1600" i="1" dirty="0" smtClean="0">
                <a:solidFill>
                  <a:srgbClr val="0000FF"/>
                </a:solidFill>
                <a:latin typeface="Arial"/>
                <a:cs typeface="Arial"/>
              </a:rPr>
              <a:t> luminosity</a:t>
            </a:r>
            <a:endParaRPr lang="en-US" sz="16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002803"/>
      </p:ext>
    </p:extLst>
  </p:cSld>
  <p:clrMapOvr>
    <a:masterClrMapping/>
  </p:clrMapOvr>
  <p:transition xmlns:p14="http://schemas.microsoft.com/office/powerpoint/2010/main" advTm="3063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/>
      <p:bldP spid="21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5638800" cy="5440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heavy ions – luminosity evolution to 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4108" y="6096000"/>
            <a:ext cx="659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L 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(= luminosity for beam of nucleons, not ions)</a:t>
            </a:r>
            <a:endParaRPr lang="en-US" sz="2000" baseline="-25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1111" y="1219200"/>
            <a:ext cx="2265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&lt;L&gt; = 15x design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in 2011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286000"/>
            <a:ext cx="25468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About 2x increase </a:t>
            </a:r>
            <a:br>
              <a:rPr lang="en-US" sz="2000" dirty="0" smtClean="0"/>
            </a:br>
            <a:r>
              <a:rPr lang="en-US" sz="2000" dirty="0" smtClean="0"/>
              <a:t>in L</a:t>
            </a:r>
            <a:r>
              <a:rPr lang="en-US" sz="2000" baseline="-25000" dirty="0" smtClean="0"/>
              <a:t>int</a:t>
            </a:r>
            <a:r>
              <a:rPr lang="en-US" sz="2000" dirty="0" smtClean="0"/>
              <a:t>/week each</a:t>
            </a:r>
            <a:endParaRPr lang="en-US" sz="2000" dirty="0"/>
          </a:p>
          <a:p>
            <a:pPr marL="342900" indent="-342900" algn="r">
              <a:buFont typeface="Arial"/>
              <a:buChar char="•"/>
            </a:pPr>
            <a:r>
              <a:rPr lang="en-US" sz="2000" dirty="0"/>
              <a:t>Run-4 </a:t>
            </a:r>
            <a:r>
              <a:rPr lang="en-US" sz="2000" dirty="0" smtClean="0"/>
              <a:t>  to </a:t>
            </a:r>
            <a:r>
              <a:rPr lang="en-US" sz="2000" dirty="0"/>
              <a:t>Run-</a:t>
            </a:r>
            <a:r>
              <a:rPr lang="en-US" sz="2000" dirty="0" smtClean="0"/>
              <a:t>7</a:t>
            </a:r>
          </a:p>
          <a:p>
            <a:pPr marL="342900" indent="-342900" algn="r">
              <a:buFont typeface="Arial"/>
              <a:buChar char="•"/>
            </a:pPr>
            <a:r>
              <a:rPr lang="en-US" sz="2000" dirty="0" smtClean="0"/>
              <a:t>Run</a:t>
            </a:r>
            <a:r>
              <a:rPr lang="en-US" sz="2000" dirty="0"/>
              <a:t>-7 </a:t>
            </a:r>
            <a:r>
              <a:rPr lang="en-US" sz="2000" dirty="0" smtClean="0"/>
              <a:t>  to Run10</a:t>
            </a:r>
          </a:p>
          <a:p>
            <a:pPr marL="342900" indent="-342900" algn="r">
              <a:buFont typeface="Arial"/>
              <a:buChar char="•"/>
            </a:pPr>
            <a:r>
              <a:rPr lang="en-US" sz="2000" dirty="0" smtClean="0"/>
              <a:t>Run</a:t>
            </a:r>
            <a:r>
              <a:rPr lang="en-US" sz="2000" dirty="0"/>
              <a:t>-10 to Run-</a:t>
            </a:r>
            <a:r>
              <a:rPr lang="en-US" sz="2000" dirty="0" smtClean="0"/>
              <a:t>11</a:t>
            </a:r>
          </a:p>
          <a:p>
            <a:pPr algn="r"/>
            <a:endParaRPr lang="en-US" sz="2000" dirty="0"/>
          </a:p>
          <a:p>
            <a:pPr algn="r"/>
            <a:r>
              <a:rPr lang="en-US" sz="1600" dirty="0" smtClean="0"/>
              <a:t>Rate of progress will slow </a:t>
            </a:r>
            <a:br>
              <a:rPr lang="en-US" sz="1600" dirty="0" smtClean="0"/>
            </a:br>
            <a:r>
              <a:rPr lang="en-US" sz="1600" dirty="0" smtClean="0"/>
              <a:t>down – burn off 50% of </a:t>
            </a:r>
            <a:br>
              <a:rPr lang="en-US" sz="1600" dirty="0" smtClean="0"/>
            </a:br>
            <a:r>
              <a:rPr lang="en-US" sz="1600" dirty="0" smtClean="0"/>
              <a:t>beam in collisions already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343400" y="2895600"/>
            <a:ext cx="457200" cy="1371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3733800" y="1600200"/>
            <a:ext cx="533400" cy="1143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743200" y="1600200"/>
            <a:ext cx="83820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0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– effect of stochastic cooling in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25904"/>
            <a:ext cx="5429203" cy="4150896"/>
            <a:chOff x="0" y="725904"/>
            <a:chExt cx="5429203" cy="4150896"/>
          </a:xfrm>
        </p:grpSpPr>
        <p:pic>
          <p:nvPicPr>
            <p:cNvPr id="6" name="Picture 5" descr="pic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2898"/>
              <a:ext cx="5429203" cy="38739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000" y="725904"/>
              <a:ext cx="362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FF"/>
                  </a:solidFill>
                </a:rPr>
                <a:t>luminosity in 2 consecutive stores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9659" y="1487269"/>
              <a:ext cx="2173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with long. and vert. </a:t>
              </a:r>
              <a:br>
                <a:rPr lang="en-US" sz="1800" dirty="0" smtClean="0"/>
              </a:br>
              <a:r>
                <a:rPr lang="en-US" sz="1800" dirty="0" smtClean="0"/>
                <a:t>stochastic cooling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3135868"/>
              <a:ext cx="135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w/o cooling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81600" y="2133600"/>
            <a:ext cx="3886200" cy="2743200"/>
            <a:chOff x="4419600" y="3048000"/>
            <a:chExt cx="4031377" cy="3058087"/>
          </a:xfrm>
        </p:grpSpPr>
        <p:pic>
          <p:nvPicPr>
            <p:cNvPr id="15" name="Picture 14" descr="pic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048000"/>
              <a:ext cx="4031377" cy="305808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28253" y="3200400"/>
              <a:ext cx="2788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w/o</a:t>
              </a:r>
              <a:r>
                <a:rPr lang="en-US" sz="1800" dirty="0" smtClean="0"/>
                <a:t>                with cooling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64882" y="838200"/>
            <a:ext cx="3531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accent2"/>
                </a:solidFill>
              </a:rPr>
              <a:t>Factor 2 gain in average</a:t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luminosity from stochastic</a:t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cooling so far – add horizontal</a:t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cooling for Run-12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39000" y="4934810"/>
            <a:ext cx="1641231" cy="1917843"/>
            <a:chOff x="416169" y="685800"/>
            <a:chExt cx="1641231" cy="1917843"/>
          </a:xfrm>
        </p:grpSpPr>
        <p:pic>
          <p:nvPicPr>
            <p:cNvPr id="20" name="Picture 19" descr="pic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69" y="685800"/>
              <a:ext cx="1641231" cy="1917843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 bwMode="auto">
            <a:xfrm>
              <a:off x="457200" y="838200"/>
              <a:ext cx="14478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33400" y="849868"/>
              <a:ext cx="685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40ns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5029200"/>
            <a:ext cx="7010400" cy="1477328"/>
            <a:chOff x="152400" y="5029200"/>
            <a:chExt cx="7010400" cy="1477328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5029200"/>
              <a:ext cx="686539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strong transverse cooling makes longitudinal cooling less efficient, </a:t>
              </a:r>
              <a:br>
                <a:rPr lang="en-US" sz="1800" dirty="0" smtClean="0"/>
              </a:br>
              <a:r>
                <a:rPr lang="en-US" sz="1800" dirty="0" smtClean="0"/>
                <a:t>i.e. these longitudinal profiles at the end of a store with be more </a:t>
              </a:r>
              <a:br>
                <a:rPr lang="en-US" sz="1800" dirty="0" smtClean="0"/>
              </a:br>
              <a:r>
                <a:rPr lang="en-US" sz="1800" dirty="0" smtClean="0"/>
                <a:t>pronounced with horizontal cooling next year </a:t>
              </a:r>
              <a:br>
                <a:rPr lang="en-US" sz="1800" dirty="0" smtClean="0"/>
              </a:br>
              <a:endParaRPr lang="en-US" sz="1800" dirty="0" smtClean="0"/>
            </a:p>
            <a:p>
              <a:pPr algn="l"/>
              <a:r>
                <a:rPr lang="en-US" sz="1800" dirty="0" smtClean="0"/>
                <a:t>[hourglass factor 0.75 at beginning, 0.55 at end of store]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105400" y="5791200"/>
              <a:ext cx="20574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3996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191086" y="1143000"/>
            <a:ext cx="3937039" cy="5058728"/>
            <a:chOff x="5191086" y="1143000"/>
            <a:chExt cx="3937039" cy="5058728"/>
          </a:xfrm>
        </p:grpSpPr>
        <p:grpSp>
          <p:nvGrpSpPr>
            <p:cNvPr id="23" name="Group 22"/>
            <p:cNvGrpSpPr/>
            <p:nvPr/>
          </p:nvGrpSpPr>
          <p:grpSpPr>
            <a:xfrm>
              <a:off x="5191086" y="1143000"/>
              <a:ext cx="3937039" cy="3581400"/>
              <a:chOff x="5191086" y="1143000"/>
              <a:chExt cx="3937039" cy="3581400"/>
            </a:xfrm>
          </p:grpSpPr>
          <p:pic>
            <p:nvPicPr>
              <p:cNvPr id="32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2" r="1324"/>
              <a:stretch>
                <a:fillRect/>
              </a:stretch>
            </p:blipFill>
            <p:spPr bwMode="auto">
              <a:xfrm>
                <a:off x="5191086" y="1828800"/>
                <a:ext cx="3937039" cy="289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Bent Arrow 32"/>
              <p:cNvSpPr/>
              <p:nvPr/>
            </p:nvSpPr>
            <p:spPr bwMode="auto">
              <a:xfrm>
                <a:off x="5715000" y="1143000"/>
                <a:ext cx="1066800" cy="838200"/>
              </a:xfrm>
              <a:prstGeom prst="bentArrow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6934200" y="4724400"/>
              <a:ext cx="2057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8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 sz="1800" dirty="0" smtClean="0">
                  <a:solidFill>
                    <a:schemeClr val="accent2"/>
                  </a:solidFill>
                </a:rPr>
                <a:t>/4 Ni resonator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>
                  <a:solidFill>
                    <a:schemeClr val="accent2"/>
                  </a:solidFill>
                </a:rPr>
                <a:t> common to both </a:t>
              </a:r>
              <a:br>
                <a:rPr lang="en-US" sz="1800" dirty="0" smtClean="0">
                  <a:solidFill>
                    <a:schemeClr val="accent2"/>
                  </a:solidFill>
                </a:rPr>
              </a:br>
              <a:r>
                <a:rPr lang="en-US" sz="1800" dirty="0" smtClean="0">
                  <a:solidFill>
                    <a:schemeClr val="accent2"/>
                  </a:solidFill>
                </a:rPr>
                <a:t>  beams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>
                  <a:solidFill>
                    <a:schemeClr val="accent2"/>
                  </a:solidFill>
                </a:rPr>
                <a:t> beam driven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>
                  <a:solidFill>
                    <a:schemeClr val="accent2"/>
                  </a:solidFill>
                </a:rPr>
                <a:t> 56 MHz, 2 MV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2801075"/>
            <a:ext cx="5715000" cy="4026147"/>
            <a:chOff x="0" y="2801075"/>
            <a:chExt cx="5715000" cy="4026147"/>
          </a:xfrm>
        </p:grpSpPr>
        <p:grpSp>
          <p:nvGrpSpPr>
            <p:cNvPr id="19" name="Group 34"/>
            <p:cNvGrpSpPr/>
            <p:nvPr/>
          </p:nvGrpSpPr>
          <p:grpSpPr>
            <a:xfrm>
              <a:off x="152401" y="2801075"/>
              <a:ext cx="5562599" cy="3812139"/>
              <a:chOff x="152401" y="2801075"/>
              <a:chExt cx="5562599" cy="3812139"/>
            </a:xfrm>
          </p:grpSpPr>
          <p:pic>
            <p:nvPicPr>
              <p:cNvPr id="6" name="Picture 5" descr="Capture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01" y="3059575"/>
                <a:ext cx="4953000" cy="3553639"/>
              </a:xfrm>
              <a:prstGeom prst="rect">
                <a:avLst/>
              </a:prstGeom>
            </p:spPr>
          </p:pic>
          <p:sp>
            <p:nvSpPr>
              <p:cNvPr id="31" name="Left Arrow 30"/>
              <p:cNvSpPr/>
              <p:nvPr/>
            </p:nvSpPr>
            <p:spPr bwMode="auto">
              <a:xfrm>
                <a:off x="4876800" y="3124200"/>
                <a:ext cx="838200" cy="381000"/>
              </a:xfrm>
              <a:prstGeom prst="leftArrow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2000" y="2801075"/>
                <a:ext cx="327153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/>
                  <a:t>Average luminosity vs. vertex size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0" y="6488668"/>
              <a:ext cx="41075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Calculations  Calculation by M. Blaskiewicz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14338"/>
          </a:xfrm>
        </p:spPr>
        <p:txBody>
          <a:bodyPr/>
          <a:lstStyle/>
          <a:p>
            <a:r>
              <a:rPr lang="en-US" dirty="0" smtClean="0"/>
              <a:t>56 MHz SRF for heavy ions – under construction</a:t>
            </a:r>
            <a:r>
              <a:rPr lang="en-US" sz="2000" b="0" dirty="0" smtClean="0"/>
              <a:t> (I. Ben-Zvi et al.)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81000" y="838200"/>
            <a:ext cx="1676400" cy="158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437222" y="83820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40 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9314" y="685800"/>
            <a:ext cx="37240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Longitudinal profile at end of store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 even with cooling ions migrate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  into neighboring buckets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 can be reduced with increased </a:t>
            </a:r>
            <a:br>
              <a:rPr lang="en-US" sz="1800" dirty="0" smtClean="0">
                <a:solidFill>
                  <a:schemeClr val="accent2"/>
                </a:solidFill>
              </a:rPr>
            </a:br>
            <a:r>
              <a:rPr lang="en-US" sz="1800" dirty="0" smtClean="0">
                <a:solidFill>
                  <a:schemeClr val="accent2"/>
                </a:solidFill>
              </a:rPr>
              <a:t>  longitudinal focusing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800600" y="4850884"/>
            <a:ext cx="1937550" cy="646251"/>
            <a:chOff x="4800600" y="5144950"/>
            <a:chExt cx="1937550" cy="64625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10800000">
              <a:off x="4842076" y="5144950"/>
              <a:ext cx="609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800600" y="5206425"/>
              <a:ext cx="19375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demonstrated 2011 </a:t>
              </a:r>
              <a:br>
                <a:rPr lang="en-US" sz="1600" dirty="0" smtClean="0"/>
              </a:br>
              <a:r>
                <a:rPr lang="en-US" sz="1600" dirty="0" smtClean="0"/>
                <a:t>long. + ver. cooling</a:t>
              </a: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4842076" y="4241542"/>
            <a:ext cx="1504998" cy="381000"/>
            <a:chOff x="4842076" y="4114800"/>
            <a:chExt cx="1504998" cy="3810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rot="10800000">
              <a:off x="4842076" y="4114800"/>
              <a:ext cx="609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876800" y="4157246"/>
              <a:ext cx="1470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full 3D cooling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88602" y="3784342"/>
            <a:ext cx="1535998" cy="381000"/>
            <a:chOff x="4788602" y="3657600"/>
            <a:chExt cx="1535998" cy="381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>
              <a:off x="4800600" y="3657600"/>
              <a:ext cx="609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788602" y="3700046"/>
              <a:ext cx="1535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+ 56 MHz SRF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88272" y="609600"/>
            <a:ext cx="237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Commissioning</a:t>
            </a:r>
            <a:br>
              <a:rPr lang="en-US" sz="2000" b="1" dirty="0" smtClean="0"/>
            </a:br>
            <a:r>
              <a:rPr lang="en-US" sz="2000" b="1" dirty="0" smtClean="0"/>
              <a:t> planned for 2014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169" y="685800"/>
            <a:ext cx="1641231" cy="1917843"/>
            <a:chOff x="416169" y="685800"/>
            <a:chExt cx="1641231" cy="1917843"/>
          </a:xfrm>
        </p:grpSpPr>
        <p:pic>
          <p:nvPicPr>
            <p:cNvPr id="8" name="Picture 7" descr="pic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69" y="685800"/>
              <a:ext cx="1641231" cy="1917843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 bwMode="auto">
            <a:xfrm>
              <a:off x="457200" y="838200"/>
              <a:ext cx="14478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33400" y="849868"/>
              <a:ext cx="685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40ns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0" y="6324600"/>
            <a:ext cx="12192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5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heavy ions – </a:t>
            </a:r>
            <a:r>
              <a:rPr lang="en-US" dirty="0" smtClean="0"/>
              <a:t>other luminosity </a:t>
            </a:r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4876800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Operate close to a number of other limits:</a:t>
            </a:r>
          </a:p>
          <a:p>
            <a:pPr marL="0" indent="0"/>
            <a:r>
              <a:rPr lang="en-US" sz="800" b="1" dirty="0" smtClean="0">
                <a:solidFill>
                  <a:schemeClr val="accent2"/>
                </a:solidFill>
              </a:rPr>
              <a:t/>
            </a:r>
            <a:br>
              <a:rPr lang="en-US" sz="800" b="1" dirty="0" smtClean="0">
                <a:solidFill>
                  <a:schemeClr val="accent2"/>
                </a:solidFill>
              </a:rPr>
            </a:br>
            <a:endParaRPr lang="en-US" sz="8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Instabilities on ramp at transition </a:t>
            </a:r>
            <a:r>
              <a:rPr lang="en-US" sz="1800" dirty="0" smtClean="0"/>
              <a:t>(</a:t>
            </a:r>
            <a:r>
              <a:rPr lang="en-US" sz="1800" dirty="0" err="1" smtClean="0">
                <a:latin typeface="Symbol" charset="2"/>
                <a:cs typeface="Symbol" charset="2"/>
              </a:rPr>
              <a:t>g</a:t>
            </a:r>
            <a:r>
              <a:rPr lang="en-US" sz="1800" baseline="-25000" dirty="0" err="1" smtClean="0"/>
              <a:t>tr</a:t>
            </a:r>
            <a:r>
              <a:rPr lang="en-US" sz="1800" dirty="0" smtClean="0"/>
              <a:t> = 26)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	driven by machine impedance and electron cloud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Beam loading during rf rebucketing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	</a:t>
            </a:r>
            <a:r>
              <a:rPr lang="en-US" sz="1800" u="sng" dirty="0" smtClean="0">
                <a:solidFill>
                  <a:srgbClr val="0000FF"/>
                </a:solidFill>
              </a:rPr>
              <a:t>limit removed last summer</a:t>
            </a:r>
            <a:r>
              <a:rPr lang="en-US" sz="1800" dirty="0" smtClean="0">
                <a:solidFill>
                  <a:srgbClr val="0000FF"/>
                </a:solidFill>
              </a:rPr>
              <a:t> by separating common storage cavities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Intensity limit of beam dump </a:t>
            </a:r>
            <a:r>
              <a:rPr lang="en-US" sz="1800" dirty="0" smtClean="0"/>
              <a:t>(quench Q4)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	</a:t>
            </a:r>
            <a:r>
              <a:rPr lang="en-US" sz="1800" u="sng" dirty="0" smtClean="0">
                <a:solidFill>
                  <a:srgbClr val="0000FF"/>
                </a:solidFill>
              </a:rPr>
              <a:t>limit removed last summer</a:t>
            </a:r>
            <a:r>
              <a:rPr lang="en-US" sz="1800" dirty="0" smtClean="0">
                <a:solidFill>
                  <a:srgbClr val="0000FF"/>
                </a:solidFill>
              </a:rPr>
              <a:t> by inserting sleeves in beam dump pipe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Bunch intensity limit from injector chain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	injected N</a:t>
            </a:r>
            <a:r>
              <a:rPr lang="en-US" sz="1800" baseline="-25000" dirty="0" smtClean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 = 1.5x10</a:t>
            </a:r>
            <a:r>
              <a:rPr lang="en-US" sz="1800" baseline="30000" dirty="0" smtClean="0">
                <a:solidFill>
                  <a:srgbClr val="0000FF"/>
                </a:solidFill>
              </a:rPr>
              <a:t>9</a:t>
            </a:r>
            <a:r>
              <a:rPr lang="en-US" sz="1800" dirty="0" smtClean="0">
                <a:solidFill>
                  <a:srgbClr val="0000FF"/>
                </a:solidFill>
              </a:rPr>
              <a:t> in Run-11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Chromatic aberrations with small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baseline="30000" dirty="0" smtClean="0"/>
              <a:t>*</a:t>
            </a:r>
            <a:br>
              <a:rPr lang="en-US" sz="2400" baseline="30000" dirty="0" smtClean="0"/>
            </a:br>
            <a:r>
              <a:rPr lang="en-US" sz="1800" baseline="30000" dirty="0" smtClean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about 50% of particle loss due to burn-off,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other 50% largely due to off-momentum dynamic aperture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	tested </a:t>
            </a:r>
            <a:r>
              <a:rPr lang="en-US" sz="18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30000" dirty="0" smtClean="0">
                <a:solidFill>
                  <a:srgbClr val="0000FF"/>
                </a:solidFill>
              </a:rPr>
              <a:t>*</a:t>
            </a:r>
            <a:r>
              <a:rPr lang="en-US" sz="1800" dirty="0" smtClean="0">
                <a:solidFill>
                  <a:srgbClr val="0000FF"/>
                </a:solidFill>
              </a:rPr>
              <a:t> squeeze in store after cooling to equilibrium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84981" y="1611868"/>
            <a:ext cx="2591429" cy="369332"/>
            <a:chOff x="6284981" y="1371600"/>
            <a:chExt cx="2591429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7203393" y="1371600"/>
              <a:ext cx="167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</a:rPr>
                <a:t>a</a:t>
              </a:r>
              <a:r>
                <a:rPr lang="en-US" sz="1800" dirty="0" smtClean="0">
                  <a:solidFill>
                    <a:srgbClr val="FF0000"/>
                  </a:solidFill>
                </a:rPr>
                <a:t>t limit in 2007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 bwMode="auto">
            <a:xfrm flipH="1">
              <a:off x="6284981" y="1556266"/>
              <a:ext cx="918412" cy="1164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309003" y="2297668"/>
            <a:ext cx="2591429" cy="369332"/>
            <a:chOff x="6284981" y="1371600"/>
            <a:chExt cx="2591429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203393" y="1371600"/>
              <a:ext cx="167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</a:rPr>
                <a:t>a</a:t>
              </a:r>
              <a:r>
                <a:rPr lang="en-US" sz="1800" dirty="0" smtClean="0">
                  <a:solidFill>
                    <a:srgbClr val="FF0000"/>
                  </a:solidFill>
                </a:rPr>
                <a:t>t limit in 2010</a:t>
              </a:r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 bwMode="auto">
            <a:xfrm flipH="1">
              <a:off x="6284981" y="1556266"/>
              <a:ext cx="918412" cy="1164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309003" y="2983468"/>
            <a:ext cx="2591429" cy="369332"/>
            <a:chOff x="6284981" y="1371600"/>
            <a:chExt cx="2591429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203393" y="1371600"/>
              <a:ext cx="167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</a:rPr>
                <a:t>a</a:t>
              </a:r>
              <a:r>
                <a:rPr lang="en-US" sz="1800" dirty="0" smtClean="0">
                  <a:solidFill>
                    <a:srgbClr val="FF0000"/>
                  </a:solidFill>
                </a:rPr>
                <a:t>t limit in 2010</a:t>
              </a:r>
            </a:p>
          </p:txBody>
        </p:sp>
        <p:cxnSp>
          <p:nvCxnSpPr>
            <p:cNvPr id="24" name="Straight Arrow Connector 23"/>
            <p:cNvCxnSpPr>
              <a:stCxn id="23" idx="1"/>
            </p:cNvCxnSpPr>
            <p:nvPr/>
          </p:nvCxnSpPr>
          <p:spPr bwMode="auto">
            <a:xfrm flipH="1">
              <a:off x="6284981" y="1556266"/>
              <a:ext cx="918412" cy="1164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326135" y="3745468"/>
            <a:ext cx="2574296" cy="369332"/>
            <a:chOff x="6284981" y="1371600"/>
            <a:chExt cx="2574296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7203393" y="1371600"/>
              <a:ext cx="16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</a:rPr>
                <a:t>a</a:t>
              </a:r>
              <a:r>
                <a:rPr lang="en-US" sz="1800" dirty="0" smtClean="0">
                  <a:solidFill>
                    <a:srgbClr val="FF0000"/>
                  </a:solidFill>
                </a:rPr>
                <a:t>t limit in 2011</a:t>
              </a: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 bwMode="auto">
            <a:xfrm flipH="1">
              <a:off x="6284981" y="1556266"/>
              <a:ext cx="918412" cy="1164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TextBox 27"/>
          <p:cNvSpPr txBox="1"/>
          <p:nvPr/>
        </p:nvSpPr>
        <p:spPr>
          <a:xfrm>
            <a:off x="381000" y="6031468"/>
            <a:ext cx="842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Above </a:t>
            </a:r>
            <a:r>
              <a:rPr lang="en-US" sz="1800" b="1" dirty="0">
                <a:solidFill>
                  <a:srgbClr val="0000FF"/>
                </a:solidFill>
              </a:rPr>
              <a:t>list changes from year to year as most limiting effects are </a:t>
            </a:r>
            <a:r>
              <a:rPr lang="en-US" sz="1800" b="1" dirty="0" smtClean="0">
                <a:solidFill>
                  <a:srgbClr val="0000FF"/>
                </a:solidFill>
              </a:rPr>
              <a:t>mitigated.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4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 Ion Source (EBIS) </a:t>
            </a:r>
            <a:r>
              <a:rPr lang="en-US" sz="1800" b="0" dirty="0" smtClean="0">
                <a:solidFill>
                  <a:schemeClr val="tx1"/>
                </a:solidFill>
              </a:rPr>
              <a:t>(J. </a:t>
            </a:r>
            <a:r>
              <a:rPr lang="en-US" sz="1800" b="0" dirty="0" err="1" smtClean="0">
                <a:solidFill>
                  <a:schemeClr val="tx1"/>
                </a:solidFill>
              </a:rPr>
              <a:t>Alessi</a:t>
            </a:r>
            <a:r>
              <a:rPr lang="en-US" sz="1800" b="0" dirty="0" smtClean="0">
                <a:solidFill>
                  <a:schemeClr val="tx1"/>
                </a:solidFill>
              </a:rPr>
              <a:t> et </a:t>
            </a:r>
            <a:r>
              <a:rPr lang="en-US" sz="1800" b="0" dirty="0">
                <a:solidFill>
                  <a:schemeClr val="tx1"/>
                </a:solidFill>
              </a:rPr>
              <a:t>al.)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595" y="886361"/>
            <a:ext cx="8341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10 A electron beam creates desired charge state(s) in trap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within 5 T superconducting solenoid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Accelerated through RFQ and linac, injected into AGS Booster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All ion species </a:t>
            </a:r>
            <a:r>
              <a:rPr lang="en-US" sz="2000" dirty="0" smtClean="0">
                <a:solidFill>
                  <a:srgbClr val="0000FF"/>
                </a:solidFill>
              </a:rPr>
              <a:t>incl. </a:t>
            </a:r>
            <a:r>
              <a:rPr lang="en-US" sz="2000" dirty="0">
                <a:solidFill>
                  <a:srgbClr val="0000FF"/>
                </a:solidFill>
              </a:rPr>
              <a:t>noble </a:t>
            </a:r>
            <a:r>
              <a:rPr lang="en-US" sz="2000" dirty="0" smtClean="0">
                <a:solidFill>
                  <a:srgbClr val="0000FF"/>
                </a:solidFill>
              </a:rPr>
              <a:t>gas, uranium and polarized 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He 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2" descr="C:\Documents and Settings\alessi.BNL\My Documents\My Pictures\EBIS\Bowman 8-09\1620-8-20-09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0" y="2430482"/>
            <a:ext cx="30065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Operated for NSRL with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He</a:t>
            </a:r>
            <a:r>
              <a:rPr lang="en-US" sz="2000" baseline="30000" dirty="0" smtClean="0">
                <a:solidFill>
                  <a:srgbClr val="0000FF"/>
                </a:solidFill>
              </a:rPr>
              <a:t>+</a:t>
            </a:r>
            <a:r>
              <a:rPr lang="en-US" sz="2000" dirty="0" smtClean="0">
                <a:solidFill>
                  <a:srgbClr val="0000FF"/>
                </a:solidFill>
              </a:rPr>
              <a:t>, He</a:t>
            </a:r>
            <a:r>
              <a:rPr lang="en-US" sz="2000" baseline="30000" dirty="0" smtClean="0">
                <a:solidFill>
                  <a:srgbClr val="0000FF"/>
                </a:solidFill>
              </a:rPr>
              <a:t>2+</a:t>
            </a:r>
            <a:r>
              <a:rPr lang="en-US" sz="2000" dirty="0" smtClean="0">
                <a:solidFill>
                  <a:srgbClr val="0000FF"/>
                </a:solidFill>
              </a:rPr>
              <a:t>, Ne</a:t>
            </a:r>
            <a:r>
              <a:rPr lang="en-US" sz="2000" baseline="30000" dirty="0" smtClean="0">
                <a:solidFill>
                  <a:srgbClr val="0000FF"/>
                </a:solidFill>
              </a:rPr>
              <a:t>5+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Ne</a:t>
            </a:r>
            <a:r>
              <a:rPr lang="en-US" sz="2000" baseline="30000" dirty="0" smtClean="0">
                <a:solidFill>
                  <a:srgbClr val="0000FF"/>
                </a:solidFill>
              </a:rPr>
              <a:t>8+</a:t>
            </a:r>
            <a:r>
              <a:rPr lang="en-US" sz="2000" dirty="0" smtClean="0">
                <a:solidFill>
                  <a:srgbClr val="0000FF"/>
                </a:solidFill>
              </a:rPr>
              <a:t>, Ar</a:t>
            </a:r>
            <a:r>
              <a:rPr lang="en-US" sz="2000" baseline="30000" dirty="0" smtClean="0">
                <a:solidFill>
                  <a:srgbClr val="0000FF"/>
                </a:solidFill>
              </a:rPr>
              <a:t>11+</a:t>
            </a:r>
            <a:r>
              <a:rPr lang="en-US" sz="2000" dirty="0" smtClean="0">
                <a:solidFill>
                  <a:srgbClr val="0000FF"/>
                </a:solidFill>
              </a:rPr>
              <a:t>, Ti</a:t>
            </a:r>
            <a:r>
              <a:rPr lang="en-US" sz="2000" baseline="30000" dirty="0" smtClean="0">
                <a:solidFill>
                  <a:srgbClr val="0000FF"/>
                </a:solidFill>
              </a:rPr>
              <a:t>18+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Fe</a:t>
            </a:r>
            <a:r>
              <a:rPr lang="en-US" sz="2000" baseline="30000" dirty="0" smtClean="0">
                <a:solidFill>
                  <a:srgbClr val="0000FF"/>
                </a:solidFill>
              </a:rPr>
              <a:t>20+</a:t>
            </a:r>
          </a:p>
          <a:p>
            <a:pPr algn="l"/>
            <a:r>
              <a:rPr lang="en-US" sz="2000" dirty="0" smtClean="0"/>
              <a:t>Commissioning for RHIC</a:t>
            </a:r>
            <a:br>
              <a:rPr lang="en-US" sz="2000" dirty="0" smtClean="0"/>
            </a:br>
            <a:r>
              <a:rPr lang="en-US" sz="2000" dirty="0" smtClean="0"/>
              <a:t>Run-12 under way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Work on ~2x Au</a:t>
            </a:r>
            <a:r>
              <a:rPr lang="en-US" sz="2000" baseline="30000" dirty="0" smtClean="0">
                <a:solidFill>
                  <a:srgbClr val="0000FF"/>
                </a:solidFill>
              </a:rPr>
              <a:t>32+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increase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to design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intensity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1600" dirty="0" smtClean="0"/>
              <a:t>(from transmission)</a:t>
            </a: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Received U cathode</a:t>
            </a:r>
          </a:p>
        </p:txBody>
      </p:sp>
    </p:spTree>
    <p:extLst>
      <p:ext uri="{BB962C8B-B14F-4D97-AF65-F5344CB8AC3E}">
        <p14:creationId xmlns:p14="http://schemas.microsoft.com/office/powerpoint/2010/main" val="86254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Au-Au energy scan to 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Peak and average luminosities fall faster than 1/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at lowest energies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Need cooling at low energies to significantly increase luminosities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3708"/>
            <a:ext cx="8832515" cy="40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e-cooling for low energy collider operation </a:t>
            </a:r>
            <a:r>
              <a:rPr lang="en-US" sz="1800" b="0" dirty="0" smtClean="0"/>
              <a:t>(A. Fedotov et al.)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56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Fermilab </a:t>
            </a:r>
            <a:r>
              <a:rPr lang="en-US" b="1" dirty="0" err="1" smtClean="0">
                <a:solidFill>
                  <a:schemeClr val="accent2"/>
                </a:solidFill>
              </a:rPr>
              <a:t>Pelletron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(cooled 8 GeV </a:t>
            </a:r>
            <a:r>
              <a:rPr lang="en-US" sz="1800" dirty="0" err="1" smtClean="0">
                <a:solidFill>
                  <a:schemeClr val="accent2"/>
                </a:solidFill>
              </a:rPr>
              <a:t>pbar</a:t>
            </a:r>
            <a:r>
              <a:rPr lang="en-US" sz="1800" dirty="0" smtClean="0">
                <a:solidFill>
                  <a:schemeClr val="accent2"/>
                </a:solidFill>
              </a:rPr>
              <a:t> for Tevatron use)</a:t>
            </a:r>
            <a:r>
              <a:rPr lang="en-US" b="1" dirty="0" smtClean="0">
                <a:solidFill>
                  <a:schemeClr val="accent2"/>
                </a:solidFill>
              </a:rPr>
              <a:t> usable –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1600" b="1" dirty="0" smtClean="0">
                <a:solidFill>
                  <a:schemeClr val="accent2"/>
                </a:solidFill>
              </a:rPr>
              <a:t>scheduled for decommissioning in 3/2012, </a:t>
            </a:r>
            <a:r>
              <a:rPr lang="en-US" sz="1600" b="1" dirty="0" smtClean="0">
                <a:solidFill>
                  <a:schemeClr val="accent2"/>
                </a:solidFill>
              </a:rPr>
              <a:t>so far have not requested transfer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19250"/>
            <a:ext cx="3267075" cy="493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2072" y="1447800"/>
            <a:ext cx="4466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Cooling into space charge limit </a:t>
            </a:r>
            <a:br>
              <a:rPr lang="en-US" dirty="0" smtClean="0"/>
            </a:b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i="1" dirty="0" err="1" smtClean="0"/>
              <a:t>Q</a:t>
            </a:r>
            <a:r>
              <a:rPr lang="en-US" baseline="-25000" dirty="0" err="1" smtClean="0"/>
              <a:t>sc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~ 0.05</a:t>
            </a:r>
            <a:r>
              <a:rPr lang="en-US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(new collider regime)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329770"/>
            <a:ext cx="4419600" cy="4071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8387" y="476386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A. Fedotov et al.</a:t>
            </a:r>
            <a:br>
              <a:rPr lang="en-US" sz="1800" dirty="0" smtClean="0"/>
            </a:br>
            <a:r>
              <a:rPr lang="en-US" sz="1800" dirty="0" smtClean="0"/>
              <a:t>HB 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4103" y="3233916"/>
            <a:ext cx="3190297" cy="95410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Expect up to factor 5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more integrated luminosity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(depending on energy and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i="1" dirty="0" err="1" smtClean="0"/>
              <a:t>Q</a:t>
            </a:r>
            <a:r>
              <a:rPr lang="en-US" sz="1600" baseline="-25000" dirty="0" err="1" smtClean="0"/>
              <a:t>sc</a:t>
            </a:r>
            <a:r>
              <a:rPr lang="en-US" sz="1600" dirty="0" smtClean="0"/>
              <a:t>)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2590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accent2"/>
                </a:solidFill>
              </a:rPr>
              <a:t>with cooling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0250" y="50408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2"/>
                </a:solidFill>
              </a:rPr>
              <a:t>without cooling</a:t>
            </a:r>
          </a:p>
        </p:txBody>
      </p:sp>
    </p:spTree>
    <p:extLst>
      <p:ext uri="{BB962C8B-B14F-4D97-AF65-F5344CB8AC3E}">
        <p14:creationId xmlns:p14="http://schemas.microsoft.com/office/powerpoint/2010/main" val="260078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19236"/>
            <a:ext cx="5791200" cy="5581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polarized protons – luminosity and polarization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580249" cy="19800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At 250 GeV in 2011</a:t>
            </a:r>
          </a:p>
          <a:p>
            <a:pPr algn="l"/>
            <a:r>
              <a:rPr lang="en-US" sz="2000" i="1" dirty="0" err="1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avg</a:t>
            </a:r>
            <a:r>
              <a:rPr lang="en-US" sz="2000" dirty="0" smtClean="0">
                <a:solidFill>
                  <a:srgbClr val="FF0000"/>
                </a:solidFill>
              </a:rPr>
              <a:t> = 90x10</a:t>
            </a:r>
            <a:r>
              <a:rPr lang="en-US" sz="2000" baseline="30000" dirty="0" smtClean="0">
                <a:solidFill>
                  <a:srgbClr val="FF0000"/>
                </a:solidFill>
              </a:rPr>
              <a:t>30</a:t>
            </a:r>
            <a:r>
              <a:rPr lang="en-US" sz="2000" dirty="0" smtClean="0">
                <a:solidFill>
                  <a:srgbClr val="FF0000"/>
                </a:solidFill>
              </a:rPr>
              <a:t>cm</a:t>
            </a:r>
            <a:r>
              <a:rPr lang="en-US" sz="2000" baseline="30000" dirty="0" smtClean="0">
                <a:solidFill>
                  <a:srgbClr val="FF0000"/>
                </a:solidFill>
              </a:rPr>
              <a:t>-2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2000" i="1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avg</a:t>
            </a:r>
            <a:r>
              <a:rPr lang="en-US" sz="2000" dirty="0" smtClean="0">
                <a:solidFill>
                  <a:srgbClr val="FF0000"/>
                </a:solidFill>
              </a:rPr>
              <a:t> = 48%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br>
              <a:rPr lang="en-US" sz="2000" baseline="-25000" dirty="0" smtClean="0">
                <a:solidFill>
                  <a:srgbClr val="FF0000"/>
                </a:solidFill>
              </a:rPr>
            </a:br>
            <a:endParaRPr lang="en-US" sz="2000" baseline="-25000" dirty="0" smtClean="0">
              <a:solidFill>
                <a:srgbClr val="FF0000"/>
              </a:solidFill>
            </a:endParaRPr>
          </a:p>
          <a:p>
            <a:pPr algn="l"/>
            <a:endParaRPr lang="en-US" sz="2000" baseline="-25000" dirty="0" smtClean="0">
              <a:solidFill>
                <a:srgbClr val="FF0000"/>
              </a:solidFill>
            </a:endParaRPr>
          </a:p>
          <a:p>
            <a:r>
              <a:rPr lang="en-US" sz="1600" i="1" dirty="0" err="1" smtClean="0"/>
              <a:t>L</a:t>
            </a:r>
            <a:r>
              <a:rPr lang="en-US" sz="1600" baseline="-25000" dirty="0" err="1" smtClean="0"/>
              <a:t>avg</a:t>
            </a:r>
            <a:r>
              <a:rPr lang="en-US" sz="1600" dirty="0" smtClean="0"/>
              <a:t> +60% rel. to 2009</a:t>
            </a:r>
          </a:p>
          <a:p>
            <a:r>
              <a:rPr lang="en-US" sz="1600" i="1" dirty="0" err="1"/>
              <a:t>P</a:t>
            </a:r>
            <a:r>
              <a:rPr lang="en-US" sz="1600" baseline="-25000" dirty="0" err="1"/>
              <a:t>avg</a:t>
            </a:r>
            <a:r>
              <a:rPr lang="en-US" sz="1600" dirty="0"/>
              <a:t> </a:t>
            </a:r>
            <a:r>
              <a:rPr lang="en-US" sz="1600" dirty="0" smtClean="0"/>
              <a:t>+40% rel. to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6073588"/>
            <a:ext cx="2836663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FOM</a:t>
            </a:r>
            <a:r>
              <a:rPr lang="en-US" dirty="0" smtClean="0"/>
              <a:t> = </a:t>
            </a:r>
            <a:r>
              <a:rPr lang="en-US" i="1" dirty="0" smtClean="0"/>
              <a:t>LP</a:t>
            </a:r>
            <a:r>
              <a:rPr lang="en-US" baseline="30000" dirty="0" smtClean="0"/>
              <a:t>4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sz="1400" dirty="0" smtClean="0"/>
              <a:t>(longitudinally polarized beams)</a:t>
            </a:r>
          </a:p>
        </p:txBody>
      </p:sp>
    </p:spTree>
    <p:extLst>
      <p:ext uri="{BB962C8B-B14F-4D97-AF65-F5344CB8AC3E}">
        <p14:creationId xmlns:p14="http://schemas.microsoft.com/office/powerpoint/2010/main" val="337156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46387671</TotalTime>
  <Words>1015</Words>
  <Application>Microsoft Macintosh PowerPoint</Application>
  <PresentationFormat>Letter Paper (8.5x11 in)</PresentationFormat>
  <Paragraphs>285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Uslhc</vt:lpstr>
      <vt:lpstr>PowerPoint Presentation</vt:lpstr>
      <vt:lpstr>RHIC heavy ions – luminosity evolution to date</vt:lpstr>
      <vt:lpstr>RHIC – effect of stochastic cooling in 2011</vt:lpstr>
      <vt:lpstr>56 MHz SRF for heavy ions – under construction (I. Ben-Zvi et al.)</vt:lpstr>
      <vt:lpstr>RHIC heavy ions – other luminosity limits</vt:lpstr>
      <vt:lpstr>Electron Beam Ion Source (EBIS) (J. Alessi et al.)</vt:lpstr>
      <vt:lpstr>Au-Au energy scan to date</vt:lpstr>
      <vt:lpstr>e-cooling for low energy collider operation (A. Fedotov et al.)</vt:lpstr>
      <vt:lpstr>RHIC polarized protons – luminosity and polarization</vt:lpstr>
      <vt:lpstr>AnDY in 2011 (250 GeV pp)</vt:lpstr>
      <vt:lpstr>Optically Pumped Polarized H– source (OPPIS) – A. Zelenski</vt:lpstr>
      <vt:lpstr>Electron lenses – partial head-on beam-beam compensation</vt:lpstr>
      <vt:lpstr>Polarized 3He – Workshop 28-30 September 2011</vt:lpstr>
      <vt:lpstr>High-luminosity polarized proton operation </vt:lpstr>
      <vt:lpstr>RHIC luminosity and polarization goals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2065</cp:revision>
  <cp:lastPrinted>1998-09-11T14:49:03Z</cp:lastPrinted>
  <dcterms:created xsi:type="dcterms:W3CDTF">2010-11-14T17:34:40Z</dcterms:created>
  <dcterms:modified xsi:type="dcterms:W3CDTF">2011-10-27T13:55:12Z</dcterms:modified>
</cp:coreProperties>
</file>