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9"/>
  </p:notesMasterIdLst>
  <p:sldIdLst>
    <p:sldId id="256" r:id="rId2"/>
    <p:sldId id="619" r:id="rId3"/>
    <p:sldId id="632" r:id="rId4"/>
    <p:sldId id="677" r:id="rId5"/>
    <p:sldId id="678" r:id="rId6"/>
    <p:sldId id="646" r:id="rId7"/>
    <p:sldId id="680" r:id="rId8"/>
    <p:sldId id="660" r:id="rId9"/>
    <p:sldId id="644" r:id="rId10"/>
    <p:sldId id="682" r:id="rId11"/>
    <p:sldId id="683" r:id="rId12"/>
    <p:sldId id="684" r:id="rId13"/>
    <p:sldId id="649" r:id="rId14"/>
    <p:sldId id="650" r:id="rId15"/>
    <p:sldId id="687" r:id="rId16"/>
    <p:sldId id="661" r:id="rId17"/>
    <p:sldId id="662" r:id="rId18"/>
    <p:sldId id="688" r:id="rId19"/>
    <p:sldId id="690" r:id="rId20"/>
    <p:sldId id="691" r:id="rId21"/>
    <p:sldId id="594" r:id="rId22"/>
    <p:sldId id="584" r:id="rId23"/>
    <p:sldId id="692" r:id="rId24"/>
    <p:sldId id="657" r:id="rId25"/>
    <p:sldId id="613" r:id="rId26"/>
    <p:sldId id="579" r:id="rId27"/>
    <p:sldId id="580" r:id="rId28"/>
    <p:sldId id="581" r:id="rId29"/>
    <p:sldId id="693" r:id="rId30"/>
    <p:sldId id="583" r:id="rId31"/>
    <p:sldId id="615" r:id="rId32"/>
    <p:sldId id="616" r:id="rId33"/>
    <p:sldId id="674" r:id="rId34"/>
    <p:sldId id="327" r:id="rId35"/>
    <p:sldId id="514" r:id="rId36"/>
    <p:sldId id="515" r:id="rId37"/>
    <p:sldId id="546" r:id="rId38"/>
    <p:sldId id="651" r:id="rId39"/>
    <p:sldId id="652" r:id="rId40"/>
    <p:sldId id="653" r:id="rId41"/>
    <p:sldId id="671" r:id="rId42"/>
    <p:sldId id="654" r:id="rId43"/>
    <p:sldId id="659" r:id="rId44"/>
    <p:sldId id="697" r:id="rId45"/>
    <p:sldId id="698" r:id="rId46"/>
    <p:sldId id="699" r:id="rId47"/>
    <p:sldId id="672" r:id="rId48"/>
    <p:sldId id="665" r:id="rId49"/>
    <p:sldId id="666" r:id="rId50"/>
    <p:sldId id="667" r:id="rId51"/>
    <p:sldId id="668" r:id="rId52"/>
    <p:sldId id="669" r:id="rId53"/>
    <p:sldId id="694" r:id="rId54"/>
    <p:sldId id="695" r:id="rId55"/>
    <p:sldId id="696" r:id="rId56"/>
    <p:sldId id="675" r:id="rId57"/>
    <p:sldId id="676"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FF"/>
    <a:srgbClr val="00FFFF"/>
    <a:srgbClr val="00CCFF"/>
    <a:srgbClr val="8A0000"/>
    <a:srgbClr val="990000"/>
    <a:srgbClr val="6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34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CAC0AA-771D-4444-B208-00ABE4F225F7}"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BD80141F-7488-4CC1-B7D5-2542D409FDED}">
      <dgm:prSet/>
      <dgm:spPr/>
      <dgm:t>
        <a:bodyPr/>
        <a:lstStyle/>
        <a:p>
          <a:pPr rtl="0"/>
          <a:r>
            <a:rPr lang="en-US" smtClean="0"/>
            <a:t>Proliferation of observations and ideas</a:t>
          </a:r>
          <a:endParaRPr lang="en-US"/>
        </a:p>
      </dgm:t>
    </dgm:pt>
    <dgm:pt modelId="{2C0C7D1F-E6CF-48DE-9D81-F007A1A84F08}" type="parTrans" cxnId="{F87C1D8B-4EBC-48AC-AFB9-10E2B1798EE6}">
      <dgm:prSet/>
      <dgm:spPr/>
      <dgm:t>
        <a:bodyPr/>
        <a:lstStyle/>
        <a:p>
          <a:endParaRPr lang="en-US"/>
        </a:p>
      </dgm:t>
    </dgm:pt>
    <dgm:pt modelId="{13AAFF9A-4D3C-4DF0-8969-13DDE1DA2D1E}" type="sibTrans" cxnId="{F87C1D8B-4EBC-48AC-AFB9-10E2B1798EE6}">
      <dgm:prSet/>
      <dgm:spPr/>
      <dgm:t>
        <a:bodyPr/>
        <a:lstStyle/>
        <a:p>
          <a:endParaRPr lang="en-US"/>
        </a:p>
      </dgm:t>
    </dgm:pt>
    <dgm:pt modelId="{46857B63-E6B3-4BB0-914F-7A11BEC4C56D}">
      <dgm:prSet/>
      <dgm:spPr/>
      <dgm:t>
        <a:bodyPr/>
        <a:lstStyle/>
        <a:p>
          <a:pPr rtl="0"/>
          <a:r>
            <a:rPr lang="en-US" smtClean="0"/>
            <a:t>Synthesis</a:t>
          </a:r>
          <a:endParaRPr lang="en-US"/>
        </a:p>
      </dgm:t>
    </dgm:pt>
    <dgm:pt modelId="{B269AFB4-81FD-4D09-8A58-DBB2DC949D73}" type="parTrans" cxnId="{D5E88B3C-B095-4BB9-ACAE-3C31B2B44339}">
      <dgm:prSet/>
      <dgm:spPr/>
      <dgm:t>
        <a:bodyPr/>
        <a:lstStyle/>
        <a:p>
          <a:endParaRPr lang="en-US"/>
        </a:p>
      </dgm:t>
    </dgm:pt>
    <dgm:pt modelId="{106D6D7F-7036-49D6-8336-079E6A082115}" type="sibTrans" cxnId="{D5E88B3C-B095-4BB9-ACAE-3C31B2B44339}">
      <dgm:prSet/>
      <dgm:spPr/>
      <dgm:t>
        <a:bodyPr/>
        <a:lstStyle/>
        <a:p>
          <a:endParaRPr lang="en-US"/>
        </a:p>
      </dgm:t>
    </dgm:pt>
    <dgm:pt modelId="{946C4D24-66D6-4177-9139-5E869D112BBC}" type="pres">
      <dgm:prSet presAssocID="{34CAC0AA-771D-4444-B208-00ABE4F225F7}" presName="cycle" presStyleCnt="0">
        <dgm:presLayoutVars>
          <dgm:dir/>
          <dgm:resizeHandles val="exact"/>
        </dgm:presLayoutVars>
      </dgm:prSet>
      <dgm:spPr/>
      <dgm:t>
        <a:bodyPr/>
        <a:lstStyle/>
        <a:p>
          <a:endParaRPr lang="en-US"/>
        </a:p>
      </dgm:t>
    </dgm:pt>
    <dgm:pt modelId="{A3C25C5D-A733-4768-B7D4-5E4187BCB7E9}" type="pres">
      <dgm:prSet presAssocID="{BD80141F-7488-4CC1-B7D5-2542D409FDED}" presName="node" presStyleLbl="node1" presStyleIdx="0" presStyleCnt="2">
        <dgm:presLayoutVars>
          <dgm:bulletEnabled val="1"/>
        </dgm:presLayoutVars>
      </dgm:prSet>
      <dgm:spPr/>
      <dgm:t>
        <a:bodyPr/>
        <a:lstStyle/>
        <a:p>
          <a:endParaRPr lang="en-US"/>
        </a:p>
      </dgm:t>
    </dgm:pt>
    <dgm:pt modelId="{DFB8EA87-B38D-42FF-B965-A05280A66E2E}" type="pres">
      <dgm:prSet presAssocID="{13AAFF9A-4D3C-4DF0-8969-13DDE1DA2D1E}" presName="sibTrans" presStyleLbl="sibTrans2D1" presStyleIdx="0" presStyleCnt="2"/>
      <dgm:spPr/>
      <dgm:t>
        <a:bodyPr/>
        <a:lstStyle/>
        <a:p>
          <a:endParaRPr lang="en-US"/>
        </a:p>
      </dgm:t>
    </dgm:pt>
    <dgm:pt modelId="{714E3A83-3028-42D2-9012-88717C27C18A}" type="pres">
      <dgm:prSet presAssocID="{13AAFF9A-4D3C-4DF0-8969-13DDE1DA2D1E}" presName="connectorText" presStyleLbl="sibTrans2D1" presStyleIdx="0" presStyleCnt="2"/>
      <dgm:spPr/>
      <dgm:t>
        <a:bodyPr/>
        <a:lstStyle/>
        <a:p>
          <a:endParaRPr lang="en-US"/>
        </a:p>
      </dgm:t>
    </dgm:pt>
    <dgm:pt modelId="{A1FC8608-DB5A-4BCA-86F5-2C7F5B986F00}" type="pres">
      <dgm:prSet presAssocID="{46857B63-E6B3-4BB0-914F-7A11BEC4C56D}" presName="node" presStyleLbl="node1" presStyleIdx="1" presStyleCnt="2">
        <dgm:presLayoutVars>
          <dgm:bulletEnabled val="1"/>
        </dgm:presLayoutVars>
      </dgm:prSet>
      <dgm:spPr/>
      <dgm:t>
        <a:bodyPr/>
        <a:lstStyle/>
        <a:p>
          <a:endParaRPr lang="en-US"/>
        </a:p>
      </dgm:t>
    </dgm:pt>
    <dgm:pt modelId="{2CC9F3FB-B798-4659-9AC2-BEA5085B8035}" type="pres">
      <dgm:prSet presAssocID="{106D6D7F-7036-49D6-8336-079E6A082115}" presName="sibTrans" presStyleLbl="sibTrans2D1" presStyleIdx="1" presStyleCnt="2"/>
      <dgm:spPr/>
      <dgm:t>
        <a:bodyPr/>
        <a:lstStyle/>
        <a:p>
          <a:endParaRPr lang="en-US"/>
        </a:p>
      </dgm:t>
    </dgm:pt>
    <dgm:pt modelId="{01876DF0-12C5-411E-AAB8-BB4E13E67891}" type="pres">
      <dgm:prSet presAssocID="{106D6D7F-7036-49D6-8336-079E6A082115}" presName="connectorText" presStyleLbl="sibTrans2D1" presStyleIdx="1" presStyleCnt="2"/>
      <dgm:spPr/>
      <dgm:t>
        <a:bodyPr/>
        <a:lstStyle/>
        <a:p>
          <a:endParaRPr lang="en-US"/>
        </a:p>
      </dgm:t>
    </dgm:pt>
  </dgm:ptLst>
  <dgm:cxnLst>
    <dgm:cxn modelId="{D5E88B3C-B095-4BB9-ACAE-3C31B2B44339}" srcId="{34CAC0AA-771D-4444-B208-00ABE4F225F7}" destId="{46857B63-E6B3-4BB0-914F-7A11BEC4C56D}" srcOrd="1" destOrd="0" parTransId="{B269AFB4-81FD-4D09-8A58-DBB2DC949D73}" sibTransId="{106D6D7F-7036-49D6-8336-079E6A082115}"/>
    <dgm:cxn modelId="{4B0A2697-7D25-4CEE-BE5A-62A101544021}" type="presOf" srcId="{13AAFF9A-4D3C-4DF0-8969-13DDE1DA2D1E}" destId="{DFB8EA87-B38D-42FF-B965-A05280A66E2E}" srcOrd="0" destOrd="0" presId="urn:microsoft.com/office/officeart/2005/8/layout/cycle2"/>
    <dgm:cxn modelId="{EFC44D34-B797-497C-9EF6-0AF38C90F139}" type="presOf" srcId="{BD80141F-7488-4CC1-B7D5-2542D409FDED}" destId="{A3C25C5D-A733-4768-B7D4-5E4187BCB7E9}" srcOrd="0" destOrd="0" presId="urn:microsoft.com/office/officeart/2005/8/layout/cycle2"/>
    <dgm:cxn modelId="{996733E4-99C6-491E-885B-18467EA747DB}" type="presOf" srcId="{106D6D7F-7036-49D6-8336-079E6A082115}" destId="{2CC9F3FB-B798-4659-9AC2-BEA5085B8035}" srcOrd="0" destOrd="0" presId="urn:microsoft.com/office/officeart/2005/8/layout/cycle2"/>
    <dgm:cxn modelId="{1AADA7B5-8047-4FF8-A236-FF50705D630A}" type="presOf" srcId="{46857B63-E6B3-4BB0-914F-7A11BEC4C56D}" destId="{A1FC8608-DB5A-4BCA-86F5-2C7F5B986F00}" srcOrd="0" destOrd="0" presId="urn:microsoft.com/office/officeart/2005/8/layout/cycle2"/>
    <dgm:cxn modelId="{A3B5E6FD-F56A-4993-9581-442234E101A2}" type="presOf" srcId="{13AAFF9A-4D3C-4DF0-8969-13DDE1DA2D1E}" destId="{714E3A83-3028-42D2-9012-88717C27C18A}" srcOrd="1" destOrd="0" presId="urn:microsoft.com/office/officeart/2005/8/layout/cycle2"/>
    <dgm:cxn modelId="{37D1F362-CE12-4364-8A07-9128460E635D}" type="presOf" srcId="{34CAC0AA-771D-4444-B208-00ABE4F225F7}" destId="{946C4D24-66D6-4177-9139-5E869D112BBC}" srcOrd="0" destOrd="0" presId="urn:microsoft.com/office/officeart/2005/8/layout/cycle2"/>
    <dgm:cxn modelId="{284230BA-81AC-4259-9CD2-C4E6B002B6A3}" type="presOf" srcId="{106D6D7F-7036-49D6-8336-079E6A082115}" destId="{01876DF0-12C5-411E-AAB8-BB4E13E67891}" srcOrd="1" destOrd="0" presId="urn:microsoft.com/office/officeart/2005/8/layout/cycle2"/>
    <dgm:cxn modelId="{F87C1D8B-4EBC-48AC-AFB9-10E2B1798EE6}" srcId="{34CAC0AA-771D-4444-B208-00ABE4F225F7}" destId="{BD80141F-7488-4CC1-B7D5-2542D409FDED}" srcOrd="0" destOrd="0" parTransId="{2C0C7D1F-E6CF-48DE-9D81-F007A1A84F08}" sibTransId="{13AAFF9A-4D3C-4DF0-8969-13DDE1DA2D1E}"/>
    <dgm:cxn modelId="{8061F625-4EEC-4C4E-89C0-A407BCD6571B}" type="presParOf" srcId="{946C4D24-66D6-4177-9139-5E869D112BBC}" destId="{A3C25C5D-A733-4768-B7D4-5E4187BCB7E9}" srcOrd="0" destOrd="0" presId="urn:microsoft.com/office/officeart/2005/8/layout/cycle2"/>
    <dgm:cxn modelId="{A8D923FD-42B0-461D-891F-225D42FC741E}" type="presParOf" srcId="{946C4D24-66D6-4177-9139-5E869D112BBC}" destId="{DFB8EA87-B38D-42FF-B965-A05280A66E2E}" srcOrd="1" destOrd="0" presId="urn:microsoft.com/office/officeart/2005/8/layout/cycle2"/>
    <dgm:cxn modelId="{7A5D06AE-5C14-4E50-8D04-880DFBC8B4E4}" type="presParOf" srcId="{DFB8EA87-B38D-42FF-B965-A05280A66E2E}" destId="{714E3A83-3028-42D2-9012-88717C27C18A}" srcOrd="0" destOrd="0" presId="urn:microsoft.com/office/officeart/2005/8/layout/cycle2"/>
    <dgm:cxn modelId="{BAD650E7-CF88-4A84-87F4-962AFA9919D1}" type="presParOf" srcId="{946C4D24-66D6-4177-9139-5E869D112BBC}" destId="{A1FC8608-DB5A-4BCA-86F5-2C7F5B986F00}" srcOrd="2" destOrd="0" presId="urn:microsoft.com/office/officeart/2005/8/layout/cycle2"/>
    <dgm:cxn modelId="{9C4A34D7-2098-4AC9-BBC2-CC370B2638D2}" type="presParOf" srcId="{946C4D24-66D6-4177-9139-5E869D112BBC}" destId="{2CC9F3FB-B798-4659-9AC2-BEA5085B8035}" srcOrd="3" destOrd="0" presId="urn:microsoft.com/office/officeart/2005/8/layout/cycle2"/>
    <dgm:cxn modelId="{515C9D7E-04B9-4F6B-ACDA-C274D9720855}" type="presParOf" srcId="{2CC9F3FB-B798-4659-9AC2-BEA5085B8035}" destId="{01876DF0-12C5-411E-AAB8-BB4E13E6789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25C5D-A733-4768-B7D4-5E4187BCB7E9}">
      <dsp:nvSpPr>
        <dsp:cNvPr id="0" name=""/>
        <dsp:cNvSpPr/>
      </dsp:nvSpPr>
      <dsp:spPr>
        <a:xfrm>
          <a:off x="2038" y="619472"/>
          <a:ext cx="3287017" cy="32870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rtl="0">
            <a:lnSpc>
              <a:spcPct val="90000"/>
            </a:lnSpc>
            <a:spcBef>
              <a:spcPct val="0"/>
            </a:spcBef>
            <a:spcAft>
              <a:spcPct val="35000"/>
            </a:spcAft>
          </a:pPr>
          <a:r>
            <a:rPr lang="en-US" sz="3300" kern="1200" smtClean="0"/>
            <a:t>Proliferation of observations and ideas</a:t>
          </a:r>
          <a:endParaRPr lang="en-US" sz="3300" kern="1200"/>
        </a:p>
      </dsp:txBody>
      <dsp:txXfrm>
        <a:off x="483410" y="1100844"/>
        <a:ext cx="2324273" cy="2324273"/>
      </dsp:txXfrm>
    </dsp:sp>
    <dsp:sp modelId="{DFB8EA87-B38D-42FF-B965-A05280A66E2E}">
      <dsp:nvSpPr>
        <dsp:cNvPr id="0" name=""/>
        <dsp:cNvSpPr/>
      </dsp:nvSpPr>
      <dsp:spPr>
        <a:xfrm>
          <a:off x="3032688" y="154962"/>
          <a:ext cx="2048282" cy="1109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3032688" y="376836"/>
        <a:ext cx="1715472" cy="665620"/>
      </dsp:txXfrm>
    </dsp:sp>
    <dsp:sp modelId="{A1FC8608-DB5A-4BCA-86F5-2C7F5B986F00}">
      <dsp:nvSpPr>
        <dsp:cNvPr id="0" name=""/>
        <dsp:cNvSpPr/>
      </dsp:nvSpPr>
      <dsp:spPr>
        <a:xfrm>
          <a:off x="4940543" y="619472"/>
          <a:ext cx="3287017" cy="32870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rtl="0">
            <a:lnSpc>
              <a:spcPct val="90000"/>
            </a:lnSpc>
            <a:spcBef>
              <a:spcPct val="0"/>
            </a:spcBef>
            <a:spcAft>
              <a:spcPct val="35000"/>
            </a:spcAft>
          </a:pPr>
          <a:r>
            <a:rPr lang="en-US" sz="3300" kern="1200" smtClean="0"/>
            <a:t>Synthesis</a:t>
          </a:r>
          <a:endParaRPr lang="en-US" sz="3300" kern="1200"/>
        </a:p>
      </dsp:txBody>
      <dsp:txXfrm>
        <a:off x="5421915" y="1100844"/>
        <a:ext cx="2324273" cy="2324273"/>
      </dsp:txXfrm>
    </dsp:sp>
    <dsp:sp modelId="{2CC9F3FB-B798-4659-9AC2-BEA5085B8035}">
      <dsp:nvSpPr>
        <dsp:cNvPr id="0" name=""/>
        <dsp:cNvSpPr/>
      </dsp:nvSpPr>
      <dsp:spPr>
        <a:xfrm rot="10800000">
          <a:off x="3148629" y="3261631"/>
          <a:ext cx="2048282" cy="1109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rot="10800000">
        <a:off x="3481439" y="3483505"/>
        <a:ext cx="1715472" cy="66562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6.emf"/><Relationship Id="rId3" Type="http://schemas.openxmlformats.org/officeDocument/2006/relationships/image" Target="../media/image71.emf"/><Relationship Id="rId7" Type="http://schemas.openxmlformats.org/officeDocument/2006/relationships/image" Target="../media/image75.emf"/><Relationship Id="rId2" Type="http://schemas.openxmlformats.org/officeDocument/2006/relationships/image" Target="../media/image70.emf"/><Relationship Id="rId1" Type="http://schemas.openxmlformats.org/officeDocument/2006/relationships/image" Target="../media/image69.emf"/><Relationship Id="rId6" Type="http://schemas.openxmlformats.org/officeDocument/2006/relationships/image" Target="../media/image74.emf"/><Relationship Id="rId5" Type="http://schemas.openxmlformats.org/officeDocument/2006/relationships/image" Target="../media/image73.wmf"/><Relationship Id="rId4" Type="http://schemas.openxmlformats.org/officeDocument/2006/relationships/image" Target="../media/image72.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image" Target="../media/image82.emf"/><Relationship Id="rId5" Type="http://schemas.openxmlformats.org/officeDocument/2006/relationships/image" Target="../media/image86.emf"/><Relationship Id="rId4" Type="http://schemas.openxmlformats.org/officeDocument/2006/relationships/image" Target="../media/image85.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9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8EB88-5A88-4C45-82D2-6FA4DB7BEA54}" type="datetimeFigureOut">
              <a:rPr lang="en-US" smtClean="0"/>
              <a:pPr/>
              <a:t>1/30/2015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FB1036-C79E-46F7-8FEB-3830A27B2610}" type="slidenum">
              <a:rPr lang="en-US" smtClean="0"/>
              <a:pPr/>
              <a:t>‹#›</a:t>
            </a:fld>
            <a:endParaRPr lang="en-US"/>
          </a:p>
        </p:txBody>
      </p:sp>
    </p:spTree>
    <p:extLst>
      <p:ext uri="{BB962C8B-B14F-4D97-AF65-F5344CB8AC3E}">
        <p14:creationId xmlns:p14="http://schemas.microsoft.com/office/powerpoint/2010/main" val="300215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38555E07-9024-4B79-84A8-F4C91D5666F6}" type="slidenum">
              <a:rPr lang="en-US" smtClean="0"/>
              <a:pPr/>
              <a:t>21</a:t>
            </a:fld>
            <a:endParaRPr lang="en-US" smtClean="0"/>
          </a:p>
        </p:txBody>
      </p:sp>
      <p:sp>
        <p:nvSpPr>
          <p:cNvPr id="132099" name="Rectangle 2"/>
          <p:cNvSpPr>
            <a:spLocks noGrp="1" noRot="1" noChangeAspect="1" noChangeArrowheads="1" noTextEdit="1"/>
          </p:cNvSpPr>
          <p:nvPr>
            <p:ph type="sldImg"/>
          </p:nvPr>
        </p:nvSpPr>
        <p:spPr>
          <a:xfrm>
            <a:off x="1133475" y="674688"/>
            <a:ext cx="4605338" cy="3454400"/>
          </a:xfrm>
          <a:ln/>
        </p:spPr>
      </p:sp>
      <p:sp>
        <p:nvSpPr>
          <p:cNvPr id="132100" name="Rectangle 3"/>
          <p:cNvSpPr>
            <a:spLocks noGrp="1" noChangeArrowheads="1"/>
          </p:cNvSpPr>
          <p:nvPr>
            <p:ph type="body" idx="1"/>
          </p:nvPr>
        </p:nvSpPr>
        <p:spPr>
          <a:xfrm>
            <a:off x="896217" y="4354361"/>
            <a:ext cx="5078037" cy="4128891"/>
          </a:xfrm>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4DE7B-3E3E-4100-8572-B73DC5612D09}" type="slidenum">
              <a:rPr lang="en-US"/>
              <a:pPr/>
              <a:t>25</a:t>
            </a:fld>
            <a:endParaRPr lang="en-US"/>
          </a:p>
        </p:txBody>
      </p:sp>
      <p:sp>
        <p:nvSpPr>
          <p:cNvPr id="1564674" name="Rectangle 2"/>
          <p:cNvSpPr>
            <a:spLocks noGrp="1" noRot="1" noChangeAspect="1" noChangeArrowheads="1" noTextEdit="1"/>
          </p:cNvSpPr>
          <p:nvPr>
            <p:ph type="sldImg"/>
          </p:nvPr>
        </p:nvSpPr>
        <p:spPr>
          <a:xfrm>
            <a:off x="1143000" y="685800"/>
            <a:ext cx="4572000" cy="3429000"/>
          </a:xfrm>
          <a:ln/>
        </p:spPr>
      </p:sp>
      <p:sp>
        <p:nvSpPr>
          <p:cNvPr id="156467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4DE7B-3E3E-4100-8572-B73DC5612D09}" type="slidenum">
              <a:rPr lang="en-US"/>
              <a:pPr/>
              <a:t>29</a:t>
            </a:fld>
            <a:endParaRPr lang="en-US"/>
          </a:p>
        </p:txBody>
      </p:sp>
      <p:sp>
        <p:nvSpPr>
          <p:cNvPr id="1564674" name="Rectangle 2"/>
          <p:cNvSpPr>
            <a:spLocks noGrp="1" noRot="1" noChangeAspect="1" noChangeArrowheads="1" noTextEdit="1"/>
          </p:cNvSpPr>
          <p:nvPr>
            <p:ph type="sldImg"/>
          </p:nvPr>
        </p:nvSpPr>
        <p:spPr>
          <a:xfrm>
            <a:off x="1143000" y="685800"/>
            <a:ext cx="4572000" cy="3429000"/>
          </a:xfrm>
          <a:ln/>
        </p:spPr>
      </p:sp>
      <p:sp>
        <p:nvSpPr>
          <p:cNvPr id="156467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31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54C7D1-5775-42F4-9C7D-0E0B0A7812E4}" type="slidenum">
              <a:rPr lang="en-US"/>
              <a:pPr/>
              <a:t>35</a:t>
            </a:fld>
            <a:endParaRPr lang="en-US"/>
          </a:p>
        </p:txBody>
      </p:sp>
      <p:sp>
        <p:nvSpPr>
          <p:cNvPr id="1458178" name="Rectangle 2"/>
          <p:cNvSpPr>
            <a:spLocks noGrp="1" noRot="1" noChangeAspect="1" noChangeArrowheads="1" noTextEdit="1"/>
          </p:cNvSpPr>
          <p:nvPr>
            <p:ph type="sldImg"/>
          </p:nvPr>
        </p:nvSpPr>
        <p:spPr>
          <a:ln/>
        </p:spPr>
      </p:sp>
      <p:sp>
        <p:nvSpPr>
          <p:cNvPr id="145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337E4-7656-437A-AF54-7390E5479A0F}" type="slidenum">
              <a:rPr lang="en-US"/>
              <a:pPr/>
              <a:t>38</a:t>
            </a:fld>
            <a:endParaRPr lang="en-US"/>
          </a:p>
        </p:txBody>
      </p:sp>
      <p:sp>
        <p:nvSpPr>
          <p:cNvPr id="1168386" name="Rectangle 2"/>
          <p:cNvSpPr>
            <a:spLocks noGrp="1" noRot="1" noChangeAspect="1" noChangeArrowheads="1" noTextEdit="1"/>
          </p:cNvSpPr>
          <p:nvPr>
            <p:ph type="sldImg"/>
          </p:nvPr>
        </p:nvSpPr>
        <p:spPr>
          <a:ln/>
        </p:spPr>
      </p:sp>
      <p:sp>
        <p:nvSpPr>
          <p:cNvPr id="1168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3718D4-30FC-44E5-B014-F0A480E82298}" type="slidenum">
              <a:rPr lang="en-US"/>
              <a:pPr/>
              <a:t>39</a:t>
            </a:fld>
            <a:endParaRPr lang="en-US"/>
          </a:p>
        </p:txBody>
      </p:sp>
      <p:sp>
        <p:nvSpPr>
          <p:cNvPr id="1240066" name="Rectangle 2"/>
          <p:cNvSpPr>
            <a:spLocks noGrp="1" noRot="1" noChangeAspect="1" noChangeArrowheads="1" noTextEdit="1"/>
          </p:cNvSpPr>
          <p:nvPr>
            <p:ph type="sldImg"/>
          </p:nvPr>
        </p:nvSpPr>
        <p:spPr>
          <a:ln/>
        </p:spPr>
      </p:sp>
      <p:sp>
        <p:nvSpPr>
          <p:cNvPr id="1240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45EDF-49EB-4397-B612-D0F230A1D1BA}" type="slidenum">
              <a:rPr lang="en-US"/>
              <a:pPr/>
              <a:t>40</a:t>
            </a:fld>
            <a:endParaRPr lang="en-US"/>
          </a:p>
        </p:txBody>
      </p:sp>
      <p:sp>
        <p:nvSpPr>
          <p:cNvPr id="1170434" name="Rectangle 2"/>
          <p:cNvSpPr>
            <a:spLocks noGrp="1" noRot="1" noChangeAspect="1" noChangeArrowheads="1" noTextEdit="1"/>
          </p:cNvSpPr>
          <p:nvPr>
            <p:ph type="sldImg"/>
          </p:nvPr>
        </p:nvSpPr>
        <p:spPr>
          <a:ln/>
        </p:spPr>
      </p:sp>
      <p:sp>
        <p:nvSpPr>
          <p:cNvPr id="1170435" name="Rectangle 3"/>
          <p:cNvSpPr>
            <a:spLocks noGrp="1" noChangeArrowheads="1"/>
          </p:cNvSpPr>
          <p:nvPr>
            <p:ph type="body" idx="1"/>
          </p:nvPr>
        </p:nvSpPr>
        <p:spPr/>
        <p:txBody>
          <a:bodyPr/>
          <a:lstStyle/>
          <a:p>
            <a:r>
              <a:rPr lang="en-US" dirty="0" smtClean="0"/>
              <a:t>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8D2CC4-EC70-41A0-8FD8-D3EB415DE993}" type="slidenum">
              <a:rPr lang="en-US"/>
              <a:pPr/>
              <a:t>2</a:t>
            </a:fld>
            <a:endParaRPr lang="en-US"/>
          </a:p>
        </p:txBody>
      </p:sp>
      <p:sp>
        <p:nvSpPr>
          <p:cNvPr id="1527810" name="Rectangle 2"/>
          <p:cNvSpPr>
            <a:spLocks noGrp="1" noRot="1" noChangeAspect="1" noChangeArrowheads="1" noTextEdit="1"/>
          </p:cNvSpPr>
          <p:nvPr>
            <p:ph type="sldImg"/>
          </p:nvPr>
        </p:nvSpPr>
        <p:spPr>
          <a:xfrm>
            <a:off x="1143000" y="682625"/>
            <a:ext cx="4573588" cy="3430588"/>
          </a:xfrm>
          <a:ln/>
        </p:spPr>
      </p:sp>
      <p:sp>
        <p:nvSpPr>
          <p:cNvPr id="1527811" name="Rectangle 3"/>
          <p:cNvSpPr>
            <a:spLocks noGrp="1" noChangeArrowheads="1"/>
          </p:cNvSpPr>
          <p:nvPr>
            <p:ph type="body" idx="1"/>
          </p:nvPr>
        </p:nvSpPr>
        <p:spPr>
          <a:xfrm>
            <a:off x="685800" y="4343400"/>
            <a:ext cx="5486400" cy="4117932"/>
          </a:xfrm>
        </p:spPr>
        <p:txBody>
          <a:bodyPr/>
          <a:lstStyle/>
          <a:p>
            <a:pPr lvl="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69B923-3C00-4C6F-B0E8-3572FD9C0755}" type="slidenum">
              <a:rPr lang="en-US"/>
              <a:pPr/>
              <a:t>42</a:t>
            </a:fld>
            <a:endParaRPr lang="en-US"/>
          </a:p>
        </p:txBody>
      </p:sp>
      <p:sp>
        <p:nvSpPr>
          <p:cNvPr id="1174530" name="Rectangle 2"/>
          <p:cNvSpPr>
            <a:spLocks noGrp="1" noRot="1" noChangeAspect="1" noChangeArrowheads="1" noTextEdit="1"/>
          </p:cNvSpPr>
          <p:nvPr>
            <p:ph type="sldImg"/>
          </p:nvPr>
        </p:nvSpPr>
        <p:spPr>
          <a:ln/>
        </p:spPr>
      </p:sp>
      <p:sp>
        <p:nvSpPr>
          <p:cNvPr id="1174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Scattering energy</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44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262A7-3278-438C-9822-E80B7E546A64}" type="slidenum">
              <a:rPr lang="en-US"/>
              <a:pPr/>
              <a:t>45</a:t>
            </a:fld>
            <a:endParaRPr lang="en-US"/>
          </a:p>
        </p:txBody>
      </p:sp>
      <p:sp>
        <p:nvSpPr>
          <p:cNvPr id="1415170" name="Rectangle 2"/>
          <p:cNvSpPr>
            <a:spLocks noGrp="1" noRot="1" noChangeAspect="1" noChangeArrowheads="1" noTextEdit="1"/>
          </p:cNvSpPr>
          <p:nvPr>
            <p:ph type="sldImg"/>
          </p:nvPr>
        </p:nvSpPr>
        <p:spPr>
          <a:ln/>
        </p:spPr>
      </p:sp>
      <p:sp>
        <p:nvSpPr>
          <p:cNvPr id="141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DE551-DDE7-4D7E-B10C-1B39733C0617}" type="slidenum">
              <a:rPr lang="en-US"/>
              <a:pPr/>
              <a:t>8</a:t>
            </a:fld>
            <a:endParaRPr lang="en-US"/>
          </a:p>
        </p:txBody>
      </p:sp>
      <p:sp>
        <p:nvSpPr>
          <p:cNvPr id="1366018" name="Rectangle 2"/>
          <p:cNvSpPr>
            <a:spLocks noGrp="1" noRot="1" noChangeAspect="1" noChangeArrowheads="1" noTextEdit="1"/>
          </p:cNvSpPr>
          <p:nvPr>
            <p:ph type="sldImg"/>
          </p:nvPr>
        </p:nvSpPr>
        <p:spPr>
          <a:ln/>
        </p:spPr>
      </p:sp>
      <p:sp>
        <p:nvSpPr>
          <p:cNvPr id="136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lots of new observations and ideas over the course of the last 15-20 years, w</a:t>
            </a:r>
            <a:r>
              <a:rPr lang="en-US" dirty="0" smtClean="0"/>
              <a:t>e’re now in a rewarding period of synthesis</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14</a:t>
            </a:fld>
            <a:endParaRPr lang="en-US"/>
          </a:p>
        </p:txBody>
      </p:sp>
    </p:spTree>
    <p:extLst>
      <p:ext uri="{BB962C8B-B14F-4D97-AF65-F5344CB8AC3E}">
        <p14:creationId xmlns:p14="http://schemas.microsoft.com/office/powerpoint/2010/main" val="787064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820AE-41F4-4469-9579-19A0FB643898}" type="slidenum">
              <a:rPr lang="en-US"/>
              <a:pPr/>
              <a:t>16</a:t>
            </a:fld>
            <a:endParaRPr lang="en-US"/>
          </a:p>
        </p:txBody>
      </p:sp>
      <p:sp>
        <p:nvSpPr>
          <p:cNvPr id="1349634" name="Rectangle 2"/>
          <p:cNvSpPr>
            <a:spLocks noGrp="1" noRot="1" noChangeAspect="1" noChangeArrowheads="1" noTextEdit="1"/>
          </p:cNvSpPr>
          <p:nvPr>
            <p:ph type="sldImg"/>
          </p:nvPr>
        </p:nvSpPr>
        <p:spPr>
          <a:ln/>
        </p:spPr>
      </p:sp>
      <p:sp>
        <p:nvSpPr>
          <p:cNvPr id="134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41136-A50F-4F60-AB62-044721978AB8}" type="slidenum">
              <a:rPr lang="en-US"/>
              <a:pPr/>
              <a:t>17</a:t>
            </a:fld>
            <a:endParaRPr lang="en-US"/>
          </a:p>
        </p:txBody>
      </p:sp>
      <p:sp>
        <p:nvSpPr>
          <p:cNvPr id="1351682" name="Rectangle 2"/>
          <p:cNvSpPr>
            <a:spLocks noGrp="1" noRot="1" noChangeAspect="1" noChangeArrowheads="1" noTextEdit="1"/>
          </p:cNvSpPr>
          <p:nvPr>
            <p:ph type="sldImg"/>
          </p:nvPr>
        </p:nvSpPr>
        <p:spPr>
          <a:ln/>
        </p:spPr>
      </p:sp>
      <p:sp>
        <p:nvSpPr>
          <p:cNvPr id="1351683" name="Rectangle 3"/>
          <p:cNvSpPr>
            <a:spLocks noGrp="1" noChangeArrowheads="1"/>
          </p:cNvSpPr>
          <p:nvPr>
            <p:ph type="body" idx="1"/>
          </p:nvPr>
        </p:nvSpPr>
        <p:spPr/>
        <p:txBody>
          <a:bodyPr/>
          <a:lstStyle/>
          <a:p>
            <a:r>
              <a:rPr lang="en-US" dirty="0" smtClean="0"/>
              <a:t>Dennis Sivers motivated</a:t>
            </a:r>
            <a:r>
              <a:rPr lang="en-US" baseline="0" dirty="0" smtClean="0"/>
              <a:t> by forthcoming E704 data</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DE551-DDE7-4D7E-B10C-1B39733C0617}" type="slidenum">
              <a:rPr lang="en-US"/>
              <a:pPr/>
              <a:t>18</a:t>
            </a:fld>
            <a:endParaRPr lang="en-US"/>
          </a:p>
        </p:txBody>
      </p:sp>
      <p:sp>
        <p:nvSpPr>
          <p:cNvPr id="1366018" name="Rectangle 2"/>
          <p:cNvSpPr>
            <a:spLocks noGrp="1" noRot="1" noChangeAspect="1" noChangeArrowheads="1" noTextEdit="1"/>
          </p:cNvSpPr>
          <p:nvPr>
            <p:ph type="sldImg"/>
          </p:nvPr>
        </p:nvSpPr>
        <p:spPr>
          <a:ln/>
        </p:spPr>
      </p:sp>
      <p:sp>
        <p:nvSpPr>
          <p:cNvPr id="13660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i="1">
                <a:solidFill>
                  <a:srgbClr val="FFFFCC"/>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8E2E1F9-3E74-4749-9774-6E75319853F2}" type="datetime1">
              <a:rPr lang="en-US" smtClean="0"/>
              <a:t>1/30/2015</a:t>
            </a:fld>
            <a:endParaRPr lang="en-US"/>
          </a:p>
        </p:txBody>
      </p:sp>
      <p:sp>
        <p:nvSpPr>
          <p:cNvPr id="5" name="Footer Placeholder 4"/>
          <p:cNvSpPr>
            <a:spLocks noGrp="1"/>
          </p:cNvSpPr>
          <p:nvPr>
            <p:ph type="ftr" sz="quarter" idx="11"/>
          </p:nvPr>
        </p:nvSpPr>
        <p:spPr/>
        <p:txBody>
          <a:bodyPr/>
          <a:lstStyle/>
          <a:p>
            <a:r>
              <a:rPr lang="pl-PL" smtClean="0"/>
              <a:t>C. Aidala, W&amp;M, January 30,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B0D824-16B1-4324-B350-BEEDDD3C1CDC}" type="datetime1">
              <a:rPr lang="en-US" smtClean="0"/>
              <a:t>1/30/2015</a:t>
            </a:fld>
            <a:endParaRPr lang="en-US"/>
          </a:p>
        </p:txBody>
      </p:sp>
      <p:sp>
        <p:nvSpPr>
          <p:cNvPr id="5" name="Footer Placeholder 4"/>
          <p:cNvSpPr>
            <a:spLocks noGrp="1"/>
          </p:cNvSpPr>
          <p:nvPr>
            <p:ph type="ftr" sz="quarter" idx="11"/>
          </p:nvPr>
        </p:nvSpPr>
        <p:spPr/>
        <p:txBody>
          <a:bodyPr/>
          <a:lstStyle/>
          <a:p>
            <a:r>
              <a:rPr lang="pl-PL" smtClean="0"/>
              <a:t>C. Aidala, W&amp;M, January 30,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70092-08E1-4675-BAB3-72F5D2107463}" type="datetime1">
              <a:rPr lang="en-US" smtClean="0"/>
              <a:t>1/30/2015</a:t>
            </a:fld>
            <a:endParaRPr lang="en-US"/>
          </a:p>
        </p:txBody>
      </p:sp>
      <p:sp>
        <p:nvSpPr>
          <p:cNvPr id="5" name="Footer Placeholder 4"/>
          <p:cNvSpPr>
            <a:spLocks noGrp="1"/>
          </p:cNvSpPr>
          <p:nvPr>
            <p:ph type="ftr" sz="quarter" idx="11"/>
          </p:nvPr>
        </p:nvSpPr>
        <p:spPr/>
        <p:txBody>
          <a:bodyPr/>
          <a:lstStyle/>
          <a:p>
            <a:r>
              <a:rPr lang="pl-PL" smtClean="0"/>
              <a:t>C. Aidala, W&amp;M, January 30,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00200"/>
            <a:ext cx="4267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267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08212A97-E0D1-46A2-A371-4F2AB9A0EC38}" type="datetime1">
              <a:rPr lang="en-US" smtClean="0"/>
              <a:t>1/30/2015</a:t>
            </a:fld>
            <a:endParaRPr lang="en-US"/>
          </a:p>
        </p:txBody>
      </p:sp>
      <p:sp>
        <p:nvSpPr>
          <p:cNvPr id="6" name="Footer Placeholder 5"/>
          <p:cNvSpPr>
            <a:spLocks noGrp="1"/>
          </p:cNvSpPr>
          <p:nvPr>
            <p:ph type="ftr" sz="quarter" idx="11"/>
          </p:nvPr>
        </p:nvSpPr>
        <p:spPr>
          <a:xfrm>
            <a:off x="2667000" y="6400800"/>
            <a:ext cx="3810000" cy="319088"/>
          </a:xfrm>
        </p:spPr>
        <p:txBody>
          <a:bodyPr/>
          <a:lstStyle>
            <a:lvl1pPr>
              <a:defRPr/>
            </a:lvl1pPr>
          </a:lstStyle>
          <a:p>
            <a:r>
              <a:rPr lang="pl-PL" smtClean="0"/>
              <a:t>C. Aidala, W&amp;M, January 30, 2015</a:t>
            </a: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3787017-3038-4AF4-9EAC-D148795E31DD}" type="slidenum">
              <a:rPr lang="en-US"/>
              <a:pPr/>
              <a:t>‹#›</a:t>
            </a:fld>
            <a:endParaRPr lang="en-US"/>
          </a:p>
        </p:txBody>
      </p:sp>
    </p:spTree>
    <p:extLst>
      <p:ext uri="{BB962C8B-B14F-4D97-AF65-F5344CB8AC3E}">
        <p14:creationId xmlns:p14="http://schemas.microsoft.com/office/powerpoint/2010/main" val="15765893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FFFFCC"/>
                </a:solidFill>
                <a:latin typeface="Times New Roman" pitchFamily="18" charset="0"/>
                <a:cs typeface="Times New Roman" pitchFamily="18" charset="0"/>
              </a:defRPr>
            </a:lvl1pPr>
            <a:lvl2pPr>
              <a:defRPr>
                <a:solidFill>
                  <a:srgbClr val="FFFFCC"/>
                </a:solidFill>
                <a:latin typeface="Times New Roman" pitchFamily="18" charset="0"/>
                <a:cs typeface="Times New Roman" pitchFamily="18" charset="0"/>
              </a:defRPr>
            </a:lvl2pPr>
            <a:lvl3pPr>
              <a:defRPr>
                <a:solidFill>
                  <a:srgbClr val="FFFFCC"/>
                </a:solidFill>
                <a:latin typeface="Times New Roman" pitchFamily="18" charset="0"/>
                <a:cs typeface="Times New Roman" pitchFamily="18" charset="0"/>
              </a:defRPr>
            </a:lvl3pPr>
            <a:lvl4pPr>
              <a:defRPr>
                <a:solidFill>
                  <a:srgbClr val="FFFFCC"/>
                </a:solidFill>
                <a:latin typeface="Times New Roman" pitchFamily="18" charset="0"/>
                <a:cs typeface="Times New Roman" pitchFamily="18" charset="0"/>
              </a:defRPr>
            </a:lvl4pPr>
            <a:lvl5pPr>
              <a:defRPr>
                <a:solidFill>
                  <a:srgbClr val="FFFFCC"/>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B6530C9-C028-46FC-98ED-2875736CE3BA}" type="datetime1">
              <a:rPr lang="en-US" smtClean="0"/>
              <a:t>1/30/2015</a:t>
            </a:fld>
            <a:endParaRPr lang="en-US"/>
          </a:p>
        </p:txBody>
      </p:sp>
      <p:sp>
        <p:nvSpPr>
          <p:cNvPr id="5" name="Footer Placeholder 4"/>
          <p:cNvSpPr>
            <a:spLocks noGrp="1"/>
          </p:cNvSpPr>
          <p:nvPr>
            <p:ph type="ftr" sz="quarter" idx="11"/>
          </p:nvPr>
        </p:nvSpPr>
        <p:spPr>
          <a:xfrm>
            <a:off x="3200400" y="6356350"/>
            <a:ext cx="2667000" cy="365125"/>
          </a:xfrm>
        </p:spPr>
        <p:txBody>
          <a:bodyPr/>
          <a:lstStyle/>
          <a:p>
            <a:r>
              <a:rPr lang="pl-PL" smtClean="0"/>
              <a:t>C. Aidala, W&amp;M, January 30,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34B1AD-B606-4E01-BA18-7573D2006F0F}" type="datetime1">
              <a:rPr lang="en-US" smtClean="0"/>
              <a:t>1/30/2015</a:t>
            </a:fld>
            <a:endParaRPr lang="en-US"/>
          </a:p>
        </p:txBody>
      </p:sp>
      <p:sp>
        <p:nvSpPr>
          <p:cNvPr id="5" name="Footer Placeholder 4"/>
          <p:cNvSpPr>
            <a:spLocks noGrp="1"/>
          </p:cNvSpPr>
          <p:nvPr>
            <p:ph type="ftr" sz="quarter" idx="11"/>
          </p:nvPr>
        </p:nvSpPr>
        <p:spPr/>
        <p:txBody>
          <a:bodyPr/>
          <a:lstStyle/>
          <a:p>
            <a:r>
              <a:rPr lang="pl-PL" smtClean="0"/>
              <a:t>C. Aidala, W&amp;M, January 30,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55116B-0522-461F-9470-1521ECEEA6E1}" type="datetime1">
              <a:rPr lang="en-US" smtClean="0"/>
              <a:t>1/30/2015</a:t>
            </a:fld>
            <a:endParaRPr lang="en-US"/>
          </a:p>
        </p:txBody>
      </p:sp>
      <p:sp>
        <p:nvSpPr>
          <p:cNvPr id="6" name="Footer Placeholder 5"/>
          <p:cNvSpPr>
            <a:spLocks noGrp="1"/>
          </p:cNvSpPr>
          <p:nvPr>
            <p:ph type="ftr" sz="quarter" idx="11"/>
          </p:nvPr>
        </p:nvSpPr>
        <p:spPr/>
        <p:txBody>
          <a:bodyPr/>
          <a:lstStyle/>
          <a:p>
            <a:r>
              <a:rPr lang="pl-PL" smtClean="0"/>
              <a:t>C. Aidala, W&amp;M, January 30,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38E137-A602-49BE-B6A6-2D83AE21B943}" type="datetime1">
              <a:rPr lang="en-US" smtClean="0"/>
              <a:t>1/30/2015</a:t>
            </a:fld>
            <a:endParaRPr lang="en-US"/>
          </a:p>
        </p:txBody>
      </p:sp>
      <p:sp>
        <p:nvSpPr>
          <p:cNvPr id="8" name="Footer Placeholder 7"/>
          <p:cNvSpPr>
            <a:spLocks noGrp="1"/>
          </p:cNvSpPr>
          <p:nvPr>
            <p:ph type="ftr" sz="quarter" idx="11"/>
          </p:nvPr>
        </p:nvSpPr>
        <p:spPr/>
        <p:txBody>
          <a:bodyPr/>
          <a:lstStyle/>
          <a:p>
            <a:r>
              <a:rPr lang="pl-PL" smtClean="0"/>
              <a:t>C. Aidala, W&amp;M, January 30, 2015</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974CE0-2762-40D7-AC02-6B452C58D6E2}" type="datetime1">
              <a:rPr lang="en-US" smtClean="0"/>
              <a:t>1/30/2015</a:t>
            </a:fld>
            <a:endParaRPr lang="en-US"/>
          </a:p>
        </p:txBody>
      </p:sp>
      <p:sp>
        <p:nvSpPr>
          <p:cNvPr id="4" name="Footer Placeholder 3"/>
          <p:cNvSpPr>
            <a:spLocks noGrp="1"/>
          </p:cNvSpPr>
          <p:nvPr>
            <p:ph type="ftr" sz="quarter" idx="11"/>
          </p:nvPr>
        </p:nvSpPr>
        <p:spPr/>
        <p:txBody>
          <a:bodyPr/>
          <a:lstStyle/>
          <a:p>
            <a:r>
              <a:rPr lang="pl-PL" smtClean="0"/>
              <a:t>C. Aidala, W&amp;M, January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F56E3-B90D-4801-87E8-FEBC50395B82}" type="datetime1">
              <a:rPr lang="en-US" smtClean="0"/>
              <a:t>1/30/2015</a:t>
            </a:fld>
            <a:endParaRPr lang="en-US"/>
          </a:p>
        </p:txBody>
      </p:sp>
      <p:sp>
        <p:nvSpPr>
          <p:cNvPr id="3" name="Footer Placeholder 2"/>
          <p:cNvSpPr>
            <a:spLocks noGrp="1"/>
          </p:cNvSpPr>
          <p:nvPr>
            <p:ph type="ftr" sz="quarter" idx="11"/>
          </p:nvPr>
        </p:nvSpPr>
        <p:spPr/>
        <p:txBody>
          <a:bodyPr/>
          <a:lstStyle/>
          <a:p>
            <a:r>
              <a:rPr lang="pl-PL" smtClean="0"/>
              <a:t>C. Aidala, W&amp;M, January 30,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34DBD5-53DC-43BE-85B5-BE3AF18F3D34}" type="datetime1">
              <a:rPr lang="en-US" smtClean="0"/>
              <a:t>1/30/2015</a:t>
            </a:fld>
            <a:endParaRPr lang="en-US"/>
          </a:p>
        </p:txBody>
      </p:sp>
      <p:sp>
        <p:nvSpPr>
          <p:cNvPr id="6" name="Footer Placeholder 5"/>
          <p:cNvSpPr>
            <a:spLocks noGrp="1"/>
          </p:cNvSpPr>
          <p:nvPr>
            <p:ph type="ftr" sz="quarter" idx="11"/>
          </p:nvPr>
        </p:nvSpPr>
        <p:spPr/>
        <p:txBody>
          <a:bodyPr/>
          <a:lstStyle/>
          <a:p>
            <a:r>
              <a:rPr lang="pl-PL" smtClean="0"/>
              <a:t>C. Aidala, W&amp;M, January 30,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51059B-3184-408B-89CA-2B815E835C07}" type="datetime1">
              <a:rPr lang="en-US" smtClean="0"/>
              <a:t>1/30/2015</a:t>
            </a:fld>
            <a:endParaRPr lang="en-US"/>
          </a:p>
        </p:txBody>
      </p:sp>
      <p:sp>
        <p:nvSpPr>
          <p:cNvPr id="6" name="Footer Placeholder 5"/>
          <p:cNvSpPr>
            <a:spLocks noGrp="1"/>
          </p:cNvSpPr>
          <p:nvPr>
            <p:ph type="ftr" sz="quarter" idx="11"/>
          </p:nvPr>
        </p:nvSpPr>
        <p:spPr/>
        <p:txBody>
          <a:bodyPr/>
          <a:lstStyle/>
          <a:p>
            <a:r>
              <a:rPr lang="pl-PL" smtClean="0"/>
              <a:t>C. Aidala, W&amp;M, January 30,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3F836-6E85-4988-B607-F5F15DE8B11E}" type="datetime1">
              <a:rPr lang="en-US" smtClean="0"/>
              <a:t>1/30/2015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smtClean="0"/>
              <a:t>C. Aidala, W&amp;M, January 30, 2015</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9" name="Picture 2" descr="https://encrypted-tbn0.gstatic.com/images?q=tbn:ANd9GcS02UiivGjgv--e64cWJFfAQ7SASvDnuoq35pg2aISxkwVeEIsX"/>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50106" y="6248400"/>
            <a:ext cx="770825" cy="51763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dt="0"/>
  <p:txStyles>
    <p:titleStyle>
      <a:lvl1pPr algn="ctr" defTabSz="914400" rtl="0" eaLnBrk="1" latinLnBrk="0" hangingPunct="1">
        <a:spcBef>
          <a:spcPct val="0"/>
        </a:spcBef>
        <a:buNone/>
        <a:defRPr sz="4400" i="1" kern="1200">
          <a:solidFill>
            <a:srgbClr val="FFFF00"/>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FFFFCC"/>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rgbClr val="FFFFCC"/>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FFFFCC"/>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7.xml"/><Relationship Id="rId7"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23.png"/><Relationship Id="rId5" Type="http://schemas.openxmlformats.org/officeDocument/2006/relationships/image" Target="../media/image21.e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4.wmf"/><Relationship Id="rId5" Type="http://schemas.openxmlformats.org/officeDocument/2006/relationships/oleObject" Target="../embeddings/oleObject9.bin"/><Relationship Id="rId4" Type="http://schemas.openxmlformats.org/officeDocument/2006/relationships/image" Target="../media/image25.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27.png"/><Relationship Id="rId3" Type="http://schemas.openxmlformats.org/officeDocument/2006/relationships/notesSlide" Target="../notesSlides/notesSlide9.xml"/><Relationship Id="rId7" Type="http://schemas.openxmlformats.org/officeDocument/2006/relationships/image" Target="../media/image12.emf"/><Relationship Id="rId12" Type="http://schemas.openxmlformats.org/officeDocument/2006/relationships/image" Target="../media/image26.jpeg"/><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Microsoft_Word_97_-_2003_Document2.doc"/><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oleObject" Target="../embeddings/oleObject12.bin"/><Relationship Id="rId4" Type="http://schemas.openxmlformats.org/officeDocument/2006/relationships/image" Target="../media/image14.wmf"/><Relationship Id="rId9" Type="http://schemas.openxmlformats.org/officeDocument/2006/relationships/image" Target="../media/image13.wmf"/></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34.png"/><Relationship Id="rId5" Type="http://schemas.openxmlformats.org/officeDocument/2006/relationships/image" Target="../media/image22.wmf"/><Relationship Id="rId4"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0.wmf"/><Relationship Id="rId5" Type="http://schemas.openxmlformats.org/officeDocument/2006/relationships/oleObject" Target="../embeddings/oleObject15.bin"/><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image" Target="../media/image47.wmf"/><Relationship Id="rId7"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wmf"/><Relationship Id="rId4" Type="http://schemas.openxmlformats.org/officeDocument/2006/relationships/image" Target="../media/image48.png"/><Relationship Id="rId9" Type="http://schemas.openxmlformats.org/officeDocument/2006/relationships/image" Target="../media/image53.wmf"/></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60.emf"/><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image" Target="../media/image62.png"/><Relationship Id="rId4" Type="http://schemas.openxmlformats.org/officeDocument/2006/relationships/image" Target="../media/image61.wmf"/></Relationships>
</file>

<file path=ppt/slides/_rels/slide4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notesSlide" Target="../notesSlides/notesSlide20.xml"/><Relationship Id="rId7"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64.emf"/><Relationship Id="rId5" Type="http://schemas.openxmlformats.org/officeDocument/2006/relationships/oleObject" Target="../embeddings/oleObject17.bin"/><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73.wmf"/><Relationship Id="rId18" Type="http://schemas.openxmlformats.org/officeDocument/2006/relationships/oleObject" Target="../embeddings/oleObject26.bin"/><Relationship Id="rId3" Type="http://schemas.openxmlformats.org/officeDocument/2006/relationships/notesSlide" Target="../notesSlides/notesSlide22.xml"/><Relationship Id="rId7" Type="http://schemas.openxmlformats.org/officeDocument/2006/relationships/image" Target="../media/image70.emf"/><Relationship Id="rId12" Type="http://schemas.openxmlformats.org/officeDocument/2006/relationships/oleObject" Target="../embeddings/oleObject23.bin"/><Relationship Id="rId17" Type="http://schemas.openxmlformats.org/officeDocument/2006/relationships/image" Target="../media/image75.emf"/><Relationship Id="rId2" Type="http://schemas.openxmlformats.org/officeDocument/2006/relationships/slideLayout" Target="../slideLayouts/slideLayout4.xml"/><Relationship Id="rId16" Type="http://schemas.openxmlformats.org/officeDocument/2006/relationships/oleObject" Target="../embeddings/oleObject25.bin"/><Relationship Id="rId1" Type="http://schemas.openxmlformats.org/officeDocument/2006/relationships/vmlDrawing" Target="../drawings/vmlDrawing11.vml"/><Relationship Id="rId6" Type="http://schemas.openxmlformats.org/officeDocument/2006/relationships/oleObject" Target="../embeddings/oleObject20.bin"/><Relationship Id="rId11" Type="http://schemas.openxmlformats.org/officeDocument/2006/relationships/image" Target="../media/image72.emf"/><Relationship Id="rId5" Type="http://schemas.openxmlformats.org/officeDocument/2006/relationships/image" Target="../media/image69.emf"/><Relationship Id="rId15" Type="http://schemas.openxmlformats.org/officeDocument/2006/relationships/image" Target="../media/image74.emf"/><Relationship Id="rId10" Type="http://schemas.openxmlformats.org/officeDocument/2006/relationships/oleObject" Target="../embeddings/oleObject22.bin"/><Relationship Id="rId19" Type="http://schemas.openxmlformats.org/officeDocument/2006/relationships/image" Target="../media/image76.emf"/><Relationship Id="rId4" Type="http://schemas.openxmlformats.org/officeDocument/2006/relationships/oleObject" Target="../embeddings/oleObject19.bin"/><Relationship Id="rId9" Type="http://schemas.openxmlformats.org/officeDocument/2006/relationships/image" Target="../media/image71.emf"/><Relationship Id="rId14" Type="http://schemas.openxmlformats.org/officeDocument/2006/relationships/oleObject" Target="../embeddings/oleObject24.bin"/></Relationships>
</file>

<file path=ppt/slides/_rels/slide4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85.emf"/><Relationship Id="rId3" Type="http://schemas.openxmlformats.org/officeDocument/2006/relationships/image" Target="../media/image87.png"/><Relationship Id="rId7" Type="http://schemas.openxmlformats.org/officeDocument/2006/relationships/image" Target="../media/image82.emf"/><Relationship Id="rId12"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7.bin"/><Relationship Id="rId11" Type="http://schemas.openxmlformats.org/officeDocument/2006/relationships/image" Target="../media/image84.emf"/><Relationship Id="rId5" Type="http://schemas.openxmlformats.org/officeDocument/2006/relationships/image" Target="../media/image89.png"/><Relationship Id="rId15" Type="http://schemas.openxmlformats.org/officeDocument/2006/relationships/image" Target="../media/image86.emf"/><Relationship Id="rId10" Type="http://schemas.openxmlformats.org/officeDocument/2006/relationships/oleObject" Target="../embeddings/oleObject29.bin"/><Relationship Id="rId4" Type="http://schemas.openxmlformats.org/officeDocument/2006/relationships/image" Target="../media/image88.png"/><Relationship Id="rId9" Type="http://schemas.openxmlformats.org/officeDocument/2006/relationships/image" Target="../media/image83.emf"/><Relationship Id="rId14" Type="http://schemas.openxmlformats.org/officeDocument/2006/relationships/oleObject" Target="../embeddings/oleObject31.bin"/></Relationships>
</file>

<file path=ppt/slides/_rels/slide57.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image" Target="../media/image92.jpeg"/><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90.wmf"/><Relationship Id="rId5" Type="http://schemas.openxmlformats.org/officeDocument/2006/relationships/oleObject" Target="../embeddings/oleObject32.bin"/><Relationship Id="rId4" Type="http://schemas.openxmlformats.org/officeDocument/2006/relationships/image" Target="../media/image9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9.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5.xml"/><Relationship Id="rId7" Type="http://schemas.openxmlformats.org/officeDocument/2006/relationships/image" Target="../media/image12.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Microsoft_Word_97_-_2003_Document1.doc"/><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oleObject" Target="../embeddings/oleObject5.bin"/><Relationship Id="rId4" Type="http://schemas.openxmlformats.org/officeDocument/2006/relationships/image" Target="../media/image14.wmf"/><Relationship Id="rId9" Type="http://schemas.openxmlformats.org/officeDocument/2006/relationships/image" Target="../media/image13.wmf"/></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0775"/>
            <a:ext cx="7772400" cy="1470025"/>
          </a:xfrm>
        </p:spPr>
        <p:txBody>
          <a:bodyPr>
            <a:noAutofit/>
          </a:bodyPr>
          <a:lstStyle/>
          <a:p>
            <a:r>
              <a:rPr lang="en-US" dirty="0" smtClean="0">
                <a:effectLst>
                  <a:outerShdw blurRad="38100" dist="38100" dir="2700000" algn="tl">
                    <a:srgbClr val="000000">
                      <a:alpha val="43137"/>
                    </a:srgbClr>
                  </a:outerShdw>
                </a:effectLst>
              </a:rPr>
              <a:t>Spin-Momentum Correlations, </a:t>
            </a:r>
            <a:r>
              <a:rPr lang="en-US" dirty="0" err="1" smtClean="0">
                <a:effectLst>
                  <a:outerShdw blurRad="38100" dist="38100" dir="2700000" algn="tl">
                    <a:srgbClr val="000000">
                      <a:alpha val="43137"/>
                    </a:srgbClr>
                  </a:outerShdw>
                </a:effectLst>
              </a:rPr>
              <a:t>Aharonov</a:t>
            </a:r>
            <a:r>
              <a:rPr lang="en-US" dirty="0" smtClean="0">
                <a:effectLst>
                  <a:outerShdw blurRad="38100" dist="38100" dir="2700000" algn="tl">
                    <a:srgbClr val="000000">
                      <a:alpha val="43137"/>
                    </a:srgbClr>
                  </a:outerShdw>
                </a:effectLst>
              </a:rPr>
              <a:t>-Bohm, and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Color Entanglement in Quantum Chromodynamics</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200400"/>
            <a:ext cx="6400800" cy="1752600"/>
          </a:xfrm>
        </p:spPr>
        <p:txBody>
          <a:bodyPr>
            <a:normAutofit/>
          </a:bodyPr>
          <a:lstStyle/>
          <a:p>
            <a:r>
              <a:rPr lang="en-US" sz="2800" dirty="0" smtClean="0">
                <a:effectLst>
                  <a:outerShdw blurRad="50800" dist="50800" dir="5400000" algn="ctr" rotWithShape="0">
                    <a:schemeClr val="tx1"/>
                  </a:outerShdw>
                </a:effectLst>
              </a:rPr>
              <a:t>Christine A. Aidala</a:t>
            </a:r>
          </a:p>
          <a:p>
            <a:r>
              <a:rPr lang="en-US" sz="2800" dirty="0" smtClean="0">
                <a:effectLst>
                  <a:outerShdw blurRad="50800" dist="50800" dir="5400000" algn="ctr" rotWithShape="0">
                    <a:schemeClr val="tx1"/>
                  </a:outerShdw>
                </a:effectLst>
              </a:rPr>
              <a:t>University of Michigan</a:t>
            </a:r>
          </a:p>
          <a:p>
            <a:endParaRPr lang="en-US" sz="2800" dirty="0" smtClean="0">
              <a:effectLst>
                <a:outerShdw blurRad="50800" dist="50800" dir="5400000" algn="ctr" rotWithShape="0">
                  <a:schemeClr val="tx1"/>
                </a:outerShdw>
              </a:effectLst>
            </a:endParaRPr>
          </a:p>
          <a:p>
            <a:endParaRPr lang="en-US" sz="2800" dirty="0">
              <a:effectLst>
                <a:outerShdw blurRad="50800" dist="50800" dir="5400000" algn="ctr" rotWithShape="0">
                  <a:schemeClr val="tx1"/>
                </a:outerShdw>
              </a:effectLst>
            </a:endParaRPr>
          </a:p>
        </p:txBody>
      </p:sp>
      <p:sp>
        <p:nvSpPr>
          <p:cNvPr id="4" name="Rectangle 3"/>
          <p:cNvSpPr/>
          <p:nvPr/>
        </p:nvSpPr>
        <p:spPr>
          <a:xfrm>
            <a:off x="1953904" y="5486400"/>
            <a:ext cx="5257800" cy="646331"/>
          </a:xfrm>
          <a:prstGeom prst="rect">
            <a:avLst/>
          </a:prstGeom>
        </p:spPr>
        <p:txBody>
          <a:bodyPr wrap="square">
            <a:spAutoFit/>
          </a:bodyPr>
          <a:lstStyle/>
          <a:p>
            <a:pPr algn="ctr"/>
            <a:r>
              <a:rPr lang="en-US" dirty="0" smtClean="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William &amp; Mary</a:t>
            </a:r>
          </a:p>
          <a:p>
            <a:pPr algn="ctr"/>
            <a:r>
              <a:rPr lang="en-US" dirty="0" smtClean="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January 30, 2015</a:t>
            </a:r>
            <a:endParaRPr lang="en-US" dirty="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5" name="Group 7"/>
          <p:cNvGrpSpPr>
            <a:grpSpLocks/>
          </p:cNvGrpSpPr>
          <p:nvPr/>
        </p:nvGrpSpPr>
        <p:grpSpPr bwMode="auto">
          <a:xfrm>
            <a:off x="228600" y="4267200"/>
            <a:ext cx="3048000" cy="1566863"/>
            <a:chOff x="1680" y="3141"/>
            <a:chExt cx="1872" cy="864"/>
          </a:xfrm>
        </p:grpSpPr>
        <p:sp>
          <p:nvSpPr>
            <p:cNvPr id="6"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p:spPr>
          <p:txBody>
            <a:bodyPr wrap="none" anchor="ctr"/>
            <a:lstStyle/>
            <a:p>
              <a:pPr algn="ctr" eaLnBrk="0" hangingPunct="0"/>
              <a:endParaRPr lang="en-US"/>
            </a:p>
          </p:txBody>
        </p:sp>
        <p:grpSp>
          <p:nvGrpSpPr>
            <p:cNvPr id="7" name="Group 9"/>
            <p:cNvGrpSpPr>
              <a:grpSpLocks/>
            </p:cNvGrpSpPr>
            <p:nvPr/>
          </p:nvGrpSpPr>
          <p:grpSpPr bwMode="auto">
            <a:xfrm>
              <a:off x="1776" y="3141"/>
              <a:ext cx="1579" cy="845"/>
              <a:chOff x="1776" y="2666"/>
              <a:chExt cx="2088" cy="1271"/>
            </a:xfrm>
          </p:grpSpPr>
          <p:sp>
            <p:nvSpPr>
              <p:cNvPr id="8"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p:spPr>
            <p:txBody>
              <a:bodyPr/>
              <a:lstStyle/>
              <a:p>
                <a:endParaRPr lang="en-US"/>
              </a:p>
            </p:txBody>
          </p:sp>
          <p:grpSp>
            <p:nvGrpSpPr>
              <p:cNvPr id="9" name="Group 11"/>
              <p:cNvGrpSpPr>
                <a:grpSpLocks/>
              </p:cNvGrpSpPr>
              <p:nvPr/>
            </p:nvGrpSpPr>
            <p:grpSpPr bwMode="auto">
              <a:xfrm>
                <a:off x="2352" y="3072"/>
                <a:ext cx="288" cy="480"/>
                <a:chOff x="4320" y="1488"/>
                <a:chExt cx="288" cy="480"/>
              </a:xfrm>
            </p:grpSpPr>
            <p:sp>
              <p:nvSpPr>
                <p:cNvPr id="16"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000000"/>
                    </a:gs>
                    <a:gs pos="50000">
                      <a:srgbClr val="B2B2B2"/>
                    </a:gs>
                    <a:gs pos="100000">
                      <a:srgbClr val="000000"/>
                    </a:gs>
                  </a:gsLst>
                  <a:lin ang="0" scaled="1"/>
                </a:gradFill>
                <a:ln w="9525">
                  <a:solidFill>
                    <a:srgbClr val="333399"/>
                  </a:solidFill>
                  <a:miter lim="800000"/>
                  <a:headEnd/>
                  <a:tailEnd/>
                </a:ln>
              </p:spPr>
              <p:txBody>
                <a:bodyPr vert="eaVert" wrap="none" anchor="ctr"/>
                <a:lstStyle/>
                <a:p>
                  <a:pPr algn="ctr" eaLnBrk="0" hangingPunct="0"/>
                  <a:endParaRPr lang="en-US"/>
                </a:p>
              </p:txBody>
            </p:sp>
            <p:sp>
              <p:nvSpPr>
                <p:cNvPr id="17"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grpSp>
          <p:sp>
            <p:nvSpPr>
              <p:cNvPr id="10"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sp>
            <p:nvSpPr>
              <p:cNvPr id="11"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p:spPr>
            <p:txBody>
              <a:bodyPr wrap="none" anchor="ctr"/>
              <a:lstStyle/>
              <a:p>
                <a:pPr algn="ctr" eaLnBrk="0" hangingPunct="0"/>
                <a:endParaRPr lang="en-US"/>
              </a:p>
            </p:txBody>
          </p:sp>
          <p:sp>
            <p:nvSpPr>
              <p:cNvPr id="12"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p:spPr>
            <p:txBody>
              <a:bodyPr/>
              <a:lstStyle/>
              <a:p>
                <a:endParaRPr lang="en-US"/>
              </a:p>
            </p:txBody>
          </p:sp>
          <p:sp>
            <p:nvSpPr>
              <p:cNvPr id="13"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p:spPr>
            <p:txBody>
              <a:bodyPr/>
              <a:lstStyle/>
              <a:p>
                <a:endParaRPr lang="en-US"/>
              </a:p>
            </p:txBody>
          </p:sp>
          <p:sp>
            <p:nvSpPr>
              <p:cNvPr id="14" name="Text Box 18"/>
              <p:cNvSpPr txBox="1">
                <a:spLocks noChangeArrowheads="1"/>
              </p:cNvSpPr>
              <p:nvPr/>
            </p:nvSpPr>
            <p:spPr bwMode="auto">
              <a:xfrm>
                <a:off x="2823" y="2666"/>
                <a:ext cx="589" cy="481"/>
              </a:xfrm>
              <a:prstGeom prst="rect">
                <a:avLst/>
              </a:prstGeom>
              <a:noFill/>
              <a:ln w="9525">
                <a:noFill/>
                <a:miter lim="800000"/>
                <a:headEnd/>
                <a:tailEnd/>
              </a:ln>
            </p:spPr>
            <p:txBody>
              <a:bodyPr wrap="none">
                <a:spAutoFit/>
              </a:bodyPr>
              <a:lstStyle/>
              <a:p>
                <a:pPr eaLnBrk="0" hangingPunct="0"/>
                <a:r>
                  <a:rPr lang="en-US" altLang="ja-JP" sz="3200" dirty="0">
                    <a:solidFill>
                      <a:srgbClr val="FF3399"/>
                    </a:solidFill>
                    <a:ea typeface="ＭＳ Ｐゴシック"/>
                    <a:cs typeface="ＭＳ Ｐゴシック"/>
                  </a:rPr>
                  <a:t>left</a:t>
                </a:r>
              </a:p>
            </p:txBody>
          </p:sp>
          <p:sp>
            <p:nvSpPr>
              <p:cNvPr id="15" name="Text Box 19"/>
              <p:cNvSpPr txBox="1">
                <a:spLocks noChangeArrowheads="1"/>
              </p:cNvSpPr>
              <p:nvPr/>
            </p:nvSpPr>
            <p:spPr bwMode="auto">
              <a:xfrm>
                <a:off x="3073" y="3457"/>
                <a:ext cx="791" cy="480"/>
              </a:xfrm>
              <a:prstGeom prst="rect">
                <a:avLst/>
              </a:prstGeom>
              <a:noFill/>
              <a:ln w="9525">
                <a:noFill/>
                <a:miter lim="800000"/>
                <a:headEnd/>
                <a:tailEnd/>
              </a:ln>
            </p:spPr>
            <p:txBody>
              <a:bodyPr>
                <a:spAutoFit/>
              </a:bodyPr>
              <a:lstStyle/>
              <a:p>
                <a:pPr eaLnBrk="0" hangingPunct="0"/>
                <a:r>
                  <a:rPr lang="en-US" altLang="ja-JP" sz="3200" dirty="0">
                    <a:solidFill>
                      <a:srgbClr val="FF3399"/>
                    </a:solidFill>
                    <a:ea typeface="ＭＳ Ｐゴシック"/>
                    <a:cs typeface="ＭＳ Ｐゴシック"/>
                  </a:rPr>
                  <a:t>right</a:t>
                </a:r>
              </a:p>
            </p:txBody>
          </p:sp>
        </p:grpSp>
      </p:grpSp>
      <p:pic>
        <p:nvPicPr>
          <p:cNvPr id="399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756348"/>
            <a:ext cx="5294978" cy="730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
          <p:cNvPicPr>
            <a:picLocks noChangeAspect="1" noChangeArrowheads="1"/>
          </p:cNvPicPr>
          <p:nvPr/>
        </p:nvPicPr>
        <p:blipFill>
          <a:blip r:embed="rId4" cstate="print"/>
          <a:srcRect/>
          <a:stretch>
            <a:fillRect/>
          </a:stretch>
        </p:blipFill>
        <p:spPr bwMode="auto">
          <a:xfrm>
            <a:off x="6885651" y="3200399"/>
            <a:ext cx="1877349" cy="14780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5086350" cy="3298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639054" y="2852508"/>
            <a:ext cx="3237746" cy="369332"/>
          </a:xfrm>
          <a:prstGeom prst="rect">
            <a:avLst/>
          </a:prstGeom>
          <a:noFill/>
        </p:spPr>
        <p:txBody>
          <a:bodyPr wrap="none" rtlCol="0">
            <a:spAutoFit/>
          </a:bodyPr>
          <a:lstStyle/>
          <a:p>
            <a:r>
              <a:rPr lang="fr-FR" dirty="0" smtClean="0"/>
              <a:t>CLAS                                  HERMES</a:t>
            </a:r>
            <a:endParaRPr lang="fr-FR" dirty="0"/>
          </a:p>
        </p:txBody>
      </p:sp>
      <p:sp>
        <p:nvSpPr>
          <p:cNvPr id="4" name="ZoneTexte 3"/>
          <p:cNvSpPr txBox="1"/>
          <p:nvPr/>
        </p:nvSpPr>
        <p:spPr>
          <a:xfrm>
            <a:off x="5562600" y="1383268"/>
            <a:ext cx="3455626" cy="923330"/>
          </a:xfrm>
          <a:prstGeom prst="rect">
            <a:avLst/>
          </a:prstGeom>
          <a:noFill/>
        </p:spPr>
        <p:txBody>
          <a:bodyPr wrap="none" rtlCol="0">
            <a:spAutoFit/>
          </a:bodyPr>
          <a:lstStyle/>
          <a:p>
            <a:r>
              <a:rPr lang="fr-FR" dirty="0" err="1" smtClean="0">
                <a:solidFill>
                  <a:srgbClr val="FFFFCC"/>
                </a:solidFill>
              </a:rPr>
              <a:t>Guidal</a:t>
            </a:r>
            <a:r>
              <a:rPr lang="fr-FR" dirty="0" smtClean="0">
                <a:solidFill>
                  <a:srgbClr val="FFFFCC"/>
                </a:solidFill>
              </a:rPr>
              <a:t>, Moutarde, </a:t>
            </a:r>
          </a:p>
          <a:p>
            <a:r>
              <a:rPr lang="fr-FR" dirty="0" err="1" smtClean="0">
                <a:solidFill>
                  <a:srgbClr val="FFFFCC"/>
                </a:solidFill>
              </a:rPr>
              <a:t>Vanderhaeghen</a:t>
            </a:r>
            <a:r>
              <a:rPr lang="fr-FR" dirty="0" smtClean="0">
                <a:solidFill>
                  <a:srgbClr val="FFFFCC"/>
                </a:solidFill>
              </a:rPr>
              <a:t>, </a:t>
            </a:r>
          </a:p>
          <a:p>
            <a:r>
              <a:rPr lang="fr-FR" dirty="0" err="1" smtClean="0">
                <a:solidFill>
                  <a:srgbClr val="FFFFCC"/>
                </a:solidFill>
              </a:rPr>
              <a:t>Rept</a:t>
            </a:r>
            <a:r>
              <a:rPr lang="fr-FR" dirty="0" smtClean="0">
                <a:solidFill>
                  <a:srgbClr val="FFFFCC"/>
                </a:solidFill>
              </a:rPr>
              <a:t>. </a:t>
            </a:r>
            <a:r>
              <a:rPr lang="fr-FR" dirty="0" err="1" smtClean="0">
                <a:solidFill>
                  <a:srgbClr val="FFFFCC"/>
                </a:solidFill>
              </a:rPr>
              <a:t>Prog</a:t>
            </a:r>
            <a:r>
              <a:rPr lang="fr-FR" dirty="0" smtClean="0">
                <a:solidFill>
                  <a:srgbClr val="FFFFCC"/>
                </a:solidFill>
              </a:rPr>
              <a:t>. Phys. 76 (2013) 066202</a:t>
            </a:r>
            <a:endParaRPr lang="fr-FR" dirty="0">
              <a:solidFill>
                <a:srgbClr val="FFFFCC"/>
              </a:solidFill>
            </a:endParaRPr>
          </a:p>
        </p:txBody>
      </p:sp>
      <p:sp>
        <p:nvSpPr>
          <p:cNvPr id="9" name="Title 8"/>
          <p:cNvSpPr>
            <a:spLocks noGrp="1"/>
          </p:cNvSpPr>
          <p:nvPr>
            <p:ph type="title"/>
          </p:nvPr>
        </p:nvSpPr>
        <p:spPr>
          <a:xfrm>
            <a:off x="457200" y="-76200"/>
            <a:ext cx="8229600" cy="1143000"/>
          </a:xfrm>
        </p:spPr>
        <p:txBody>
          <a:bodyPr>
            <a:normAutofit/>
          </a:bodyPr>
          <a:lstStyle/>
          <a:p>
            <a:r>
              <a:rPr lang="en-US" sz="3600" dirty="0" smtClean="0"/>
              <a:t>Example: Exploring spatial distributions</a:t>
            </a:r>
            <a:endParaRPr lang="en-US" sz="3600" dirty="0"/>
          </a:p>
        </p:txBody>
      </p:sp>
      <p:sp>
        <p:nvSpPr>
          <p:cNvPr id="13" name="Footer Placeholder 12"/>
          <p:cNvSpPr>
            <a:spLocks noGrp="1"/>
          </p:cNvSpPr>
          <p:nvPr>
            <p:ph type="ftr" sz="quarter" idx="11"/>
          </p:nvPr>
        </p:nvSpPr>
        <p:spPr/>
        <p:txBody>
          <a:bodyPr/>
          <a:lstStyle/>
          <a:p>
            <a:r>
              <a:rPr lang="pl-PL" smtClean="0"/>
              <a:t>C. Aidala, W&amp;M, January 30, 2015</a:t>
            </a:r>
            <a:endParaRPr lang="en-US"/>
          </a:p>
        </p:txBody>
      </p:sp>
      <p:sp>
        <p:nvSpPr>
          <p:cNvPr id="14" name="Slide Number Placeholder 13"/>
          <p:cNvSpPr>
            <a:spLocks noGrp="1"/>
          </p:cNvSpPr>
          <p:nvPr>
            <p:ph type="sldNum" sz="quarter" idx="12"/>
          </p:nvPr>
        </p:nvSpPr>
        <p:spPr/>
        <p:txBody>
          <a:bodyPr/>
          <a:lstStyle/>
          <a:p>
            <a:fld id="{B6F15528-21DE-4FAA-801E-634DDDAF4B2B}" type="slidenum">
              <a:rPr lang="en-US" smtClean="0"/>
              <a:pPr/>
              <a:t>10</a:t>
            </a:fld>
            <a:endParaRPr lang="en-US"/>
          </a:p>
        </p:txBody>
      </p:sp>
      <p:sp>
        <p:nvSpPr>
          <p:cNvPr id="11" name="TextBox 10"/>
          <p:cNvSpPr txBox="1"/>
          <p:nvPr/>
        </p:nvSpPr>
        <p:spPr>
          <a:xfrm>
            <a:off x="5791200" y="3352800"/>
            <a:ext cx="3124200" cy="1938992"/>
          </a:xfrm>
          <a:prstGeom prst="rect">
            <a:avLst/>
          </a:prstGeom>
          <a:noFill/>
        </p:spPr>
        <p:txBody>
          <a:bodyPr wrap="square" rtlCol="0">
            <a:spAutoFit/>
          </a:bodyPr>
          <a:lstStyle/>
          <a:p>
            <a:r>
              <a:rPr lang="en-US" sz="2000" dirty="0" smtClean="0">
                <a:solidFill>
                  <a:srgbClr val="FFFFCC"/>
                </a:solidFill>
                <a:latin typeface="Times New Roman" panose="02020603050405020304" pitchFamily="18" charset="0"/>
                <a:cs typeface="Times New Roman" panose="02020603050405020304" pitchFamily="18" charset="0"/>
              </a:rPr>
              <a:t>Initial evidence that quarks carrying larger momentum fractions (25% vs. 9%) in the nucleon are distributed over a smaller volume in space</a:t>
            </a:r>
            <a:endParaRPr lang="en-US" sz="2000" dirty="0">
              <a:solidFill>
                <a:srgbClr val="FFFFCC"/>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066800" y="4736068"/>
            <a:ext cx="4038600" cy="646331"/>
          </a:xfrm>
          <a:prstGeom prst="rect">
            <a:avLst/>
          </a:prstGeom>
          <a:noFill/>
        </p:spPr>
        <p:txBody>
          <a:bodyPr wrap="square" rtlCol="0">
            <a:spAutoFit/>
          </a:bodyPr>
          <a:lstStyle/>
          <a:p>
            <a:r>
              <a:rPr lang="en-US" dirty="0" smtClean="0">
                <a:solidFill>
                  <a:srgbClr val="FFFFCC"/>
                </a:solidFill>
              </a:rPr>
              <a:t>Spatial charge densities measured via deeply virtual Compton scattering</a:t>
            </a:r>
            <a:endParaRPr lang="en-US" dirty="0">
              <a:solidFill>
                <a:srgbClr val="FFFFCC"/>
              </a:solidFill>
            </a:endParaRPr>
          </a:p>
        </p:txBody>
      </p:sp>
    </p:spTree>
    <p:extLst>
      <p:ext uri="{BB962C8B-B14F-4D97-AF65-F5344CB8AC3E}">
        <p14:creationId xmlns:p14="http://schemas.microsoft.com/office/powerpoint/2010/main" val="2751533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Progress in lattice QCD</a:t>
            </a:r>
            <a:endParaRPr lang="en-US" dirty="0"/>
          </a:p>
        </p:txBody>
      </p:sp>
      <p:sp>
        <p:nvSpPr>
          <p:cNvPr id="3" name="Footer Placeholder 2"/>
          <p:cNvSpPr>
            <a:spLocks noGrp="1"/>
          </p:cNvSpPr>
          <p:nvPr>
            <p:ph type="ftr" sz="quarter" idx="11"/>
          </p:nvPr>
        </p:nvSpPr>
        <p:spPr/>
        <p:txBody>
          <a:bodyPr/>
          <a:lstStyle/>
          <a:p>
            <a:r>
              <a:rPr lang="pl-PL" smtClean="0"/>
              <a:t>C. Aidala, W&amp;M, January 30,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6553200"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cstate="print"/>
          <a:srcRect/>
          <a:stretch>
            <a:fillRect/>
          </a:stretch>
        </p:blipFill>
        <p:spPr bwMode="auto">
          <a:xfrm>
            <a:off x="2667000" y="3375648"/>
            <a:ext cx="4755955" cy="3329952"/>
          </a:xfrm>
          <a:prstGeom prst="rect">
            <a:avLst/>
          </a:prstGeom>
          <a:noFill/>
          <a:ln w="9525">
            <a:noFill/>
            <a:miter lim="800000"/>
            <a:headEnd/>
            <a:tailEnd/>
          </a:ln>
        </p:spPr>
      </p:pic>
      <p:sp>
        <p:nvSpPr>
          <p:cNvPr id="7" name="TextBox 6"/>
          <p:cNvSpPr txBox="1"/>
          <p:nvPr/>
        </p:nvSpPr>
        <p:spPr>
          <a:xfrm>
            <a:off x="3733800" y="5325070"/>
            <a:ext cx="3293385" cy="923330"/>
          </a:xfrm>
          <a:prstGeom prst="rect">
            <a:avLst/>
          </a:prstGeom>
          <a:noFill/>
        </p:spPr>
        <p:txBody>
          <a:bodyPr wrap="square" rtlCol="0">
            <a:spAutoFit/>
          </a:bodyPr>
          <a:lstStyle/>
          <a:p>
            <a:r>
              <a:rPr lang="en-US" sz="1800" dirty="0" smtClean="0">
                <a:solidFill>
                  <a:schemeClr val="tx1"/>
                </a:solidFill>
              </a:rPr>
              <a:t>PACS-CS: PRD81, 074503 (2010)</a:t>
            </a:r>
          </a:p>
          <a:p>
            <a:r>
              <a:rPr lang="en-US" sz="1800" dirty="0" smtClean="0">
                <a:solidFill>
                  <a:schemeClr val="tx1"/>
                </a:solidFill>
              </a:rPr>
              <a:t>BMW: PLB701, 265 (2011)</a:t>
            </a:r>
            <a:endParaRPr lang="en-US" sz="1800" dirty="0">
              <a:solidFill>
                <a:schemeClr val="tx1"/>
              </a:solidFill>
            </a:endParaRPr>
          </a:p>
        </p:txBody>
      </p:sp>
      <p:sp>
        <p:nvSpPr>
          <p:cNvPr id="8" name="TextBox 7"/>
          <p:cNvSpPr txBox="1"/>
          <p:nvPr/>
        </p:nvSpPr>
        <p:spPr>
          <a:xfrm>
            <a:off x="7424448" y="3429000"/>
            <a:ext cx="1871952" cy="2369880"/>
          </a:xfrm>
          <a:prstGeom prst="rect">
            <a:avLst/>
          </a:prstGeom>
          <a:noFill/>
        </p:spPr>
        <p:txBody>
          <a:bodyPr wrap="square" rtlCol="0">
            <a:spAutoFit/>
          </a:bodyPr>
          <a:lstStyle/>
          <a:p>
            <a:r>
              <a:rPr lang="en-US" sz="2000" dirty="0" smtClean="0">
                <a:solidFill>
                  <a:srgbClr val="FFFFCC"/>
                </a:solidFill>
              </a:rPr>
              <a:t>First calculations at physical pion mass 135 MeV</a:t>
            </a:r>
          </a:p>
          <a:p>
            <a:endParaRPr lang="en-US" sz="2000" dirty="0" smtClean="0">
              <a:solidFill>
                <a:srgbClr val="FFFFCC"/>
              </a:solidFill>
            </a:endParaRPr>
          </a:p>
          <a:p>
            <a:r>
              <a:rPr lang="en-US" sz="1600" dirty="0" smtClean="0">
                <a:solidFill>
                  <a:srgbClr val="FFFFCC"/>
                </a:solidFill>
              </a:rPr>
              <a:t>Figure from T. </a:t>
            </a:r>
            <a:r>
              <a:rPr lang="en-US" sz="1600" dirty="0" err="1" smtClean="0">
                <a:solidFill>
                  <a:srgbClr val="FFFFCC"/>
                </a:solidFill>
              </a:rPr>
              <a:t>Hatsuda</a:t>
            </a:r>
            <a:r>
              <a:rPr lang="en-US" sz="1600" dirty="0" smtClean="0">
                <a:solidFill>
                  <a:srgbClr val="FFFFCC"/>
                </a:solidFill>
              </a:rPr>
              <a:t>, </a:t>
            </a:r>
          </a:p>
          <a:p>
            <a:r>
              <a:rPr lang="en-US" sz="1600" dirty="0" smtClean="0">
                <a:solidFill>
                  <a:srgbClr val="FFFFCC"/>
                </a:solidFill>
              </a:rPr>
              <a:t>PANIC 2011</a:t>
            </a:r>
            <a:endParaRPr lang="en-US" sz="1600" dirty="0">
              <a:solidFill>
                <a:srgbClr val="FFFFCC"/>
              </a:solidFill>
            </a:endParaRPr>
          </a:p>
        </p:txBody>
      </p:sp>
      <p:sp>
        <p:nvSpPr>
          <p:cNvPr id="9" name="TextBox 8"/>
          <p:cNvSpPr txBox="1"/>
          <p:nvPr/>
        </p:nvSpPr>
        <p:spPr>
          <a:xfrm>
            <a:off x="6934200" y="1524000"/>
            <a:ext cx="1871952" cy="830997"/>
          </a:xfrm>
          <a:prstGeom prst="rect">
            <a:avLst/>
          </a:prstGeom>
          <a:noFill/>
        </p:spPr>
        <p:txBody>
          <a:bodyPr wrap="square" rtlCol="0">
            <a:spAutoFit/>
          </a:bodyPr>
          <a:lstStyle/>
          <a:p>
            <a:r>
              <a:rPr lang="en-US" sz="1600" dirty="0" smtClean="0">
                <a:solidFill>
                  <a:srgbClr val="FFFFCC"/>
                </a:solidFill>
              </a:rPr>
              <a:t>Slide from J.-C. Peng, Transversity 2014</a:t>
            </a:r>
            <a:endParaRPr lang="en-US" sz="1600" dirty="0">
              <a:solidFill>
                <a:srgbClr val="FFFFCC"/>
              </a:solidFill>
            </a:endParaRPr>
          </a:p>
        </p:txBody>
      </p:sp>
      <p:sp>
        <p:nvSpPr>
          <p:cNvPr id="5" name="Oval 4"/>
          <p:cNvSpPr/>
          <p:nvPr/>
        </p:nvSpPr>
        <p:spPr>
          <a:xfrm>
            <a:off x="3325504" y="6185848"/>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1834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Effective field theories</a:t>
            </a:r>
            <a:endParaRPr lang="en-US" dirty="0"/>
          </a:p>
        </p:txBody>
      </p:sp>
      <p:sp>
        <p:nvSpPr>
          <p:cNvPr id="3" name="Footer Placeholder 2"/>
          <p:cNvSpPr>
            <a:spLocks noGrp="1"/>
          </p:cNvSpPr>
          <p:nvPr>
            <p:ph type="ftr" sz="quarter" idx="11"/>
          </p:nvPr>
        </p:nvSpPr>
        <p:spPr/>
        <p:txBody>
          <a:bodyPr/>
          <a:lstStyle/>
          <a:p>
            <a:r>
              <a:rPr lang="pl-PL" smtClean="0"/>
              <a:t>C. Aidala, W&amp;M, January 30,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grpSp>
        <p:nvGrpSpPr>
          <p:cNvPr id="6" name="Group 31"/>
          <p:cNvGrpSpPr/>
          <p:nvPr/>
        </p:nvGrpSpPr>
        <p:grpSpPr>
          <a:xfrm>
            <a:off x="460888" y="1447800"/>
            <a:ext cx="8225912" cy="3162300"/>
            <a:chOff x="460888" y="1447800"/>
            <a:chExt cx="8225912" cy="3162300"/>
          </a:xfrm>
        </p:grpSpPr>
        <p:pic>
          <p:nvPicPr>
            <p:cNvPr id="7" name="Picture 2"/>
            <p:cNvPicPr>
              <a:picLocks noChangeAspect="1" noChangeArrowheads="1"/>
            </p:cNvPicPr>
            <p:nvPr/>
          </p:nvPicPr>
          <p:blipFill>
            <a:blip r:embed="rId2" cstate="print"/>
            <a:srcRect/>
            <a:stretch>
              <a:fillRect/>
            </a:stretch>
          </p:blipFill>
          <p:spPr bwMode="auto">
            <a:xfrm>
              <a:off x="4886325" y="2133600"/>
              <a:ext cx="3800475" cy="2428875"/>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460888" y="1447800"/>
              <a:ext cx="4386416" cy="3162300"/>
            </a:xfrm>
            <a:prstGeom prst="rect">
              <a:avLst/>
            </a:prstGeom>
            <a:noFill/>
            <a:ln w="9525">
              <a:noFill/>
              <a:miter lim="800000"/>
              <a:headEnd/>
              <a:tailEnd/>
            </a:ln>
          </p:spPr>
        </p:pic>
        <p:sp>
          <p:nvSpPr>
            <p:cNvPr id="9" name="TextBox 8"/>
            <p:cNvSpPr txBox="1"/>
            <p:nvPr/>
          </p:nvSpPr>
          <p:spPr>
            <a:xfrm>
              <a:off x="1295400" y="1764268"/>
              <a:ext cx="1282210" cy="369332"/>
            </a:xfrm>
            <a:prstGeom prst="rect">
              <a:avLst/>
            </a:prstGeom>
            <a:noFill/>
          </p:spPr>
          <p:txBody>
            <a:bodyPr wrap="none" rtlCol="0">
              <a:spAutoFit/>
            </a:bodyPr>
            <a:lstStyle/>
            <a:p>
              <a:r>
                <a:rPr lang="en-US" dirty="0" smtClean="0"/>
                <a:t>Higgs vs. </a:t>
              </a:r>
              <a:r>
                <a:rPr lang="en-US" dirty="0" err="1" smtClean="0"/>
                <a:t>p</a:t>
              </a:r>
              <a:r>
                <a:rPr lang="en-US" baseline="-25000" dirty="0" err="1" smtClean="0"/>
                <a:t>T</a:t>
              </a:r>
              <a:endParaRPr lang="en-US" baseline="-25000" dirty="0"/>
            </a:p>
          </p:txBody>
        </p:sp>
        <p:sp>
          <p:nvSpPr>
            <p:cNvPr id="10" name="Oval 9"/>
            <p:cNvSpPr/>
            <p:nvPr/>
          </p:nvSpPr>
          <p:spPr>
            <a:xfrm>
              <a:off x="1070488" y="2286000"/>
              <a:ext cx="533400" cy="1371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14166" y="2514600"/>
              <a:ext cx="1709122" cy="369332"/>
            </a:xfrm>
            <a:prstGeom prst="rect">
              <a:avLst/>
            </a:prstGeom>
            <a:noFill/>
          </p:spPr>
          <p:txBody>
            <a:bodyPr wrap="none" rtlCol="0">
              <a:spAutoFit/>
            </a:bodyPr>
            <a:lstStyle/>
            <a:p>
              <a:r>
                <a:rPr lang="en-US" dirty="0" smtClean="0"/>
                <a:t>arXiv:1108.3609</a:t>
              </a:r>
              <a:endParaRPr lang="en-US" dirty="0"/>
            </a:p>
          </p:txBody>
        </p:sp>
      </p:grpSp>
      <p:sp>
        <p:nvSpPr>
          <p:cNvPr id="14" name="TextBox 13"/>
          <p:cNvSpPr txBox="1"/>
          <p:nvPr/>
        </p:nvSpPr>
        <p:spPr>
          <a:xfrm>
            <a:off x="713220" y="5105400"/>
            <a:ext cx="7821180" cy="830997"/>
          </a:xfrm>
          <a:prstGeom prst="rect">
            <a:avLst/>
          </a:prstGeom>
          <a:noFill/>
        </p:spPr>
        <p:txBody>
          <a:bodyPr wrap="none" rtlCol="0">
            <a:spAutoFit/>
          </a:bodyPr>
          <a:lstStyle/>
          <a:p>
            <a:r>
              <a:rPr lang="en-US" sz="2400" dirty="0" smtClean="0">
                <a:solidFill>
                  <a:srgbClr val="FFFFCC"/>
                </a:solidFill>
              </a:rPr>
              <a:t>Soft Collinear Effective Theory </a:t>
            </a:r>
          </a:p>
          <a:p>
            <a:r>
              <a:rPr lang="en-US" sz="2400" dirty="0" smtClean="0">
                <a:solidFill>
                  <a:srgbClr val="FFFFCC"/>
                </a:solidFill>
              </a:rPr>
              <a:t>– Transverse momentum distribution for </a:t>
            </a:r>
            <a:r>
              <a:rPr lang="en-US" sz="2400" dirty="0" err="1" smtClean="0">
                <a:solidFill>
                  <a:srgbClr val="FFFFCC"/>
                </a:solidFill>
              </a:rPr>
              <a:t>gluon+gluon</a:t>
            </a:r>
            <a:r>
              <a:rPr lang="en-US" sz="2400" dirty="0" err="1" smtClean="0">
                <a:solidFill>
                  <a:srgbClr val="FFFFCC"/>
                </a:solidFill>
                <a:sym typeface="Wingdings" panose="05000000000000000000" pitchFamily="2" charset="2"/>
              </a:rPr>
              <a:t>Higgs</a:t>
            </a:r>
            <a:endParaRPr lang="en-US" sz="2400" dirty="0">
              <a:solidFill>
                <a:srgbClr val="FFFFCC"/>
              </a:solidFill>
            </a:endParaRPr>
          </a:p>
        </p:txBody>
      </p:sp>
    </p:spTree>
    <p:extLst>
      <p:ext uri="{BB962C8B-B14F-4D97-AF65-F5344CB8AC3E}">
        <p14:creationId xmlns:p14="http://schemas.microsoft.com/office/powerpoint/2010/main" val="749551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4"/>
          <p:cNvSpPr txBox="1">
            <a:spLocks noChangeArrowheads="1"/>
          </p:cNvSpPr>
          <p:nvPr/>
        </p:nvSpPr>
        <p:spPr bwMode="auto">
          <a:xfrm>
            <a:off x="2819400" y="31242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Vast majority of past four decades focused on </a:t>
            </a:r>
          </a:p>
          <a:p>
            <a:pPr algn="ctr"/>
            <a:r>
              <a:rPr lang="en-US" sz="2200" i="1" dirty="0" smtClean="0">
                <a:solidFill>
                  <a:schemeClr val="tx1"/>
                </a:solidFill>
                <a:latin typeface="Times New Roman" pitchFamily="18" charset="0"/>
                <a:cs typeface="Times New Roman" pitchFamily="18" charset="0"/>
              </a:rPr>
              <a:t>1-dimensional</a:t>
            </a:r>
            <a:r>
              <a:rPr lang="en-US" sz="2200" dirty="0" smtClean="0">
                <a:solidFill>
                  <a:schemeClr val="tx1"/>
                </a:solidFill>
                <a:latin typeface="Times New Roman" pitchFamily="18" charset="0"/>
                <a:cs typeface="Times New Roman" pitchFamily="18" charset="0"/>
              </a:rPr>
              <a:t> momentum structure!  Since 1990s starting to consider transverse components . . .</a:t>
            </a:r>
            <a:endParaRPr lang="en-US" sz="2200" dirty="0">
              <a:solidFill>
                <a:schemeClr val="tx1"/>
              </a:solidFill>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r>
              <a:rPr lang="en-US" dirty="0" smtClean="0"/>
              <a:t>Mapping out the partonic structure </a:t>
            </a:r>
            <a:br>
              <a:rPr lang="en-US" dirty="0" smtClean="0"/>
            </a:br>
            <a:r>
              <a:rPr lang="en-US" dirty="0" smtClean="0"/>
              <a:t>of the proton</a:t>
            </a:r>
            <a:endParaRPr lang="en-US" dirty="0"/>
          </a:p>
        </p:txBody>
      </p:sp>
      <p:sp>
        <p:nvSpPr>
          <p:cNvPr id="5" name="Content Placeholder 4"/>
          <p:cNvSpPr>
            <a:spLocks noGrp="1"/>
          </p:cNvSpPr>
          <p:nvPr>
            <p:ph idx="1"/>
          </p:nvPr>
        </p:nvSpPr>
        <p:spPr/>
        <p:txBody>
          <a:bodyPr/>
          <a:lstStyle/>
          <a:p>
            <a:pPr>
              <a:buNone/>
            </a:pPr>
            <a:r>
              <a:rPr lang="en-US" dirty="0" smtClean="0"/>
              <a:t>What does the proton look like in terms of the quarks and gluons inside it?</a:t>
            </a:r>
          </a:p>
          <a:p>
            <a:r>
              <a:rPr lang="en-US" i="1" dirty="0" smtClean="0"/>
              <a:t>Position </a:t>
            </a:r>
          </a:p>
          <a:p>
            <a:r>
              <a:rPr lang="en-US" i="1" dirty="0" smtClean="0"/>
              <a:t>Momentum</a:t>
            </a:r>
          </a:p>
          <a:p>
            <a:r>
              <a:rPr lang="en-US" i="1" dirty="0" smtClean="0"/>
              <a:t>Spin</a:t>
            </a:r>
          </a:p>
          <a:p>
            <a:r>
              <a:rPr lang="en-US" i="1" dirty="0" smtClean="0"/>
              <a:t>Flavor</a:t>
            </a:r>
          </a:p>
          <a:p>
            <a:r>
              <a:rPr lang="en-US" i="1" dirty="0" smtClean="0"/>
              <a:t>Color</a:t>
            </a:r>
            <a:endParaRPr lang="en-US" i="1" dirty="0"/>
          </a:p>
        </p:txBody>
      </p:sp>
      <p:sp>
        <p:nvSpPr>
          <p:cNvPr id="3" name="Footer Placeholder 2"/>
          <p:cNvSpPr>
            <a:spLocks noGrp="1"/>
          </p:cNvSpPr>
          <p:nvPr>
            <p:ph type="ftr" sz="quarter" idx="11"/>
          </p:nvPr>
        </p:nvSpPr>
        <p:spPr/>
        <p:txBody>
          <a:bodyPr/>
          <a:lstStyle/>
          <a:p>
            <a:r>
              <a:rPr lang="pl-PL" smtClean="0"/>
              <a:t>C. Aidala, W&amp;M, January 30, 2015</a:t>
            </a:r>
            <a:endParaRPr lang="en-US"/>
          </a:p>
        </p:txBody>
      </p:sp>
      <p:sp>
        <p:nvSpPr>
          <p:cNvPr id="7" name="Text Box 34"/>
          <p:cNvSpPr txBox="1">
            <a:spLocks noChangeArrowheads="1"/>
          </p:cNvSpPr>
          <p:nvPr/>
        </p:nvSpPr>
        <p:spPr bwMode="auto">
          <a:xfrm>
            <a:off x="2819400" y="3692604"/>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latin typeface="Times New Roman" pitchFamily="18" charset="0"/>
                <a:cs typeface="Times New Roman" pitchFamily="18" charset="0"/>
              </a:rPr>
              <a:t>Polarized protons first studied in </a:t>
            </a:r>
            <a:r>
              <a:rPr lang="en-US" sz="2200" dirty="0" smtClean="0">
                <a:solidFill>
                  <a:schemeClr val="tx1"/>
                </a:solidFill>
                <a:latin typeface="Times New Roman" pitchFamily="18" charset="0"/>
                <a:cs typeface="Times New Roman" pitchFamily="18" charset="0"/>
              </a:rPr>
              <a:t>1980s</a:t>
            </a:r>
            <a:r>
              <a:rPr lang="en-US" sz="2200" dirty="0" smtClean="0">
                <a:latin typeface="Times New Roman" pitchFamily="18" charset="0"/>
                <a:cs typeface="Times New Roman" pitchFamily="18" charset="0"/>
              </a:rPr>
              <a:t>.  How </a:t>
            </a:r>
            <a:r>
              <a:rPr lang="en-US" sz="2200" dirty="0" smtClean="0">
                <a:solidFill>
                  <a:schemeClr val="tx1"/>
                </a:solidFill>
                <a:latin typeface="Times New Roman" pitchFamily="18" charset="0"/>
                <a:cs typeface="Times New Roman" pitchFamily="18" charset="0"/>
              </a:rPr>
              <a:t>angular momentum of quarks and gluons add up still not well understood!</a:t>
            </a:r>
            <a:endParaRPr lang="en-US" sz="2200" dirty="0">
              <a:solidFill>
                <a:schemeClr val="tx1"/>
              </a:solidFill>
              <a:latin typeface="Times New Roman" pitchFamily="18" charset="0"/>
              <a:cs typeface="Times New Roman" pitchFamily="18" charset="0"/>
            </a:endParaRPr>
          </a:p>
        </p:txBody>
      </p:sp>
      <p:sp>
        <p:nvSpPr>
          <p:cNvPr id="8" name="Text Box 34"/>
          <p:cNvSpPr txBox="1">
            <a:spLocks noChangeArrowheads="1"/>
          </p:cNvSpPr>
          <p:nvPr/>
        </p:nvSpPr>
        <p:spPr bwMode="auto">
          <a:xfrm>
            <a:off x="2819400" y="42672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latin typeface="Times New Roman" pitchFamily="18" charset="0"/>
                <a:cs typeface="Times New Roman" pitchFamily="18" charset="0"/>
              </a:rPr>
              <a:t>Early measurements of flavor distributions in valence region.  Flavor structure at lower momentum fractions still yielding surprises!</a:t>
            </a:r>
            <a:endParaRPr lang="en-US" sz="2200" dirty="0">
              <a:solidFill>
                <a:schemeClr val="tx1"/>
              </a:solidFill>
              <a:latin typeface="Times New Roman" pitchFamily="18" charset="0"/>
              <a:cs typeface="Times New Roman" pitchFamily="18" charset="0"/>
            </a:endParaRPr>
          </a:p>
        </p:txBody>
      </p:sp>
      <p:sp>
        <p:nvSpPr>
          <p:cNvPr id="9" name="Text Box 34"/>
          <p:cNvSpPr txBox="1">
            <a:spLocks noChangeArrowheads="1"/>
          </p:cNvSpPr>
          <p:nvPr/>
        </p:nvSpPr>
        <p:spPr bwMode="auto">
          <a:xfrm>
            <a:off x="2819400" y="25908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Theoretical and experimental concepts to describe and access position only born in mid-1990s.  </a:t>
            </a:r>
            <a:r>
              <a:rPr lang="en-US" sz="2200" dirty="0" smtClean="0">
                <a:latin typeface="Times New Roman" pitchFamily="18" charset="0"/>
                <a:cs typeface="Times New Roman" pitchFamily="18" charset="0"/>
              </a:rPr>
              <a:t>Pioneering measurements over past decade.</a:t>
            </a:r>
            <a:endParaRPr lang="en-US" sz="2200" dirty="0">
              <a:solidFill>
                <a:schemeClr val="tx1"/>
              </a:solidFill>
              <a:latin typeface="Times New Roman" pitchFamily="18" charset="0"/>
              <a:cs typeface="Times New Roman" pitchFamily="18" charset="0"/>
            </a:endParaRPr>
          </a:p>
        </p:txBody>
      </p:sp>
      <p:sp>
        <p:nvSpPr>
          <p:cNvPr id="10" name="Text Box 34"/>
          <p:cNvSpPr txBox="1">
            <a:spLocks noChangeArrowheads="1"/>
          </p:cNvSpPr>
          <p:nvPr/>
        </p:nvSpPr>
        <p:spPr bwMode="auto">
          <a:xfrm>
            <a:off x="2819400" y="4911804"/>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Accounted for </a:t>
            </a:r>
            <a:r>
              <a:rPr lang="en-US" sz="2200" dirty="0" smtClean="0">
                <a:latin typeface="Times New Roman" pitchFamily="18" charset="0"/>
                <a:cs typeface="Times New Roman" pitchFamily="18" charset="0"/>
              </a:rPr>
              <a:t>theoretically</a:t>
            </a:r>
            <a:r>
              <a:rPr lang="en-US" sz="2200" dirty="0" smtClean="0">
                <a:solidFill>
                  <a:schemeClr val="tx1"/>
                </a:solidFill>
                <a:latin typeface="Times New Roman" pitchFamily="18" charset="0"/>
                <a:cs typeface="Times New Roman" pitchFamily="18" charset="0"/>
              </a:rPr>
              <a:t> from beginning of QCD, but more detailed, potentially observable effects of color have come to forefront in last </a:t>
            </a:r>
            <a:r>
              <a:rPr lang="en-US" sz="2200" dirty="0" smtClean="0">
                <a:latin typeface="Times New Roman" pitchFamily="18" charset="0"/>
                <a:cs typeface="Times New Roman" pitchFamily="18" charset="0"/>
              </a:rPr>
              <a:t>few</a:t>
            </a:r>
            <a:r>
              <a:rPr lang="en-US" sz="2200" dirty="0" smtClean="0">
                <a:solidFill>
                  <a:schemeClr val="tx1"/>
                </a:solidFill>
                <a:latin typeface="Times New Roman" pitchFamily="18" charset="0"/>
                <a:cs typeface="Times New Roman" pitchFamily="18" charset="0"/>
              </a:rPr>
              <a:t> years . . .</a:t>
            </a:r>
            <a:endParaRPr lang="en-US" sz="22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56518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linds(horizontal)">
                                      <p:cBhvr>
                                        <p:cTn id="7" dur="1000"/>
                                        <p:tgtEl>
                                          <p:spTgt spid="5">
                                            <p:txEl>
                                              <p:pRg st="4" end="4"/>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Effect transition="in" filter="blinds(horizontal)">
                                      <p:cBhvr>
                                        <p:cTn id="11" dur="1000"/>
                                        <p:tgtEl>
                                          <p:spTgt spid="5">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par>
                          <p:cTn id="43" fill="hold">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par>
                          <p:cTn id="53" fill="hold">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ppt_x"/>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2355"/>
          </a:xfrm>
        </p:spPr>
        <p:txBody>
          <a:bodyPr/>
          <a:lstStyle/>
          <a:p>
            <a:r>
              <a:rPr lang="en-US" dirty="0" smtClean="0"/>
              <a:t>A cyclical process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63171673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pl-PL" smtClean="0"/>
              <a:t>C. Aidala, W&amp;M, January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68421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Factorization and universality in </a:t>
            </a:r>
            <a:r>
              <a:rPr lang="en-US" dirty="0" err="1" smtClean="0"/>
              <a:t>perturbative</a:t>
            </a:r>
            <a:r>
              <a:rPr lang="en-US" dirty="0" smtClean="0"/>
              <a:t> QCD</a:t>
            </a:r>
            <a:endParaRPr lang="en-US" dirty="0"/>
          </a:p>
        </p:txBody>
      </p:sp>
      <p:sp>
        <p:nvSpPr>
          <p:cNvPr id="3" name="Content Placeholder 2"/>
          <p:cNvSpPr>
            <a:spLocks noGrp="1"/>
          </p:cNvSpPr>
          <p:nvPr>
            <p:ph idx="1"/>
          </p:nvPr>
        </p:nvSpPr>
        <p:spPr>
          <a:xfrm>
            <a:off x="457200" y="1676400"/>
            <a:ext cx="8229600" cy="4525963"/>
          </a:xfrm>
        </p:spPr>
        <p:txBody>
          <a:bodyPr>
            <a:normAutofit/>
          </a:bodyPr>
          <a:lstStyle/>
          <a:p>
            <a:r>
              <a:rPr lang="en-US" sz="2800" dirty="0" smtClean="0"/>
              <a:t>Need to systematically </a:t>
            </a:r>
            <a:r>
              <a:rPr lang="en-US" sz="2800" i="1" dirty="0" smtClean="0"/>
              <a:t>factorize</a:t>
            </a:r>
            <a:r>
              <a:rPr lang="en-US" sz="2800" dirty="0" smtClean="0"/>
              <a:t> short- and long-distance physics—observable physical QCD processes always involve at least one long-distance scale (confinement)!</a:t>
            </a:r>
          </a:p>
          <a:p>
            <a:r>
              <a:rPr lang="en-US" sz="2800" dirty="0" smtClean="0"/>
              <a:t>Long-distance (i.e. </a:t>
            </a:r>
            <a:r>
              <a:rPr lang="en-US" sz="2800" dirty="0" err="1" smtClean="0"/>
              <a:t>nonperturbative</a:t>
            </a:r>
            <a:r>
              <a:rPr lang="en-US" sz="2800" dirty="0" smtClean="0"/>
              <a:t>) functions need to be </a:t>
            </a:r>
            <a:r>
              <a:rPr lang="en-US" sz="2800" i="1" dirty="0" smtClean="0"/>
              <a:t>universal</a:t>
            </a:r>
            <a:r>
              <a:rPr lang="en-US" sz="2800" dirty="0" smtClean="0"/>
              <a:t> in order to be portable across calculations for many processes</a:t>
            </a:r>
          </a:p>
        </p:txBody>
      </p:sp>
      <p:sp>
        <p:nvSpPr>
          <p:cNvPr id="4" name="Footer Placeholder 3"/>
          <p:cNvSpPr>
            <a:spLocks noGrp="1"/>
          </p:cNvSpPr>
          <p:nvPr>
            <p:ph type="ftr" sz="quarter" idx="11"/>
          </p:nvPr>
        </p:nvSpPr>
        <p:spPr/>
        <p:txBody>
          <a:bodyPr/>
          <a:lstStyle/>
          <a:p>
            <a:r>
              <a:rPr lang="pl-PL" smtClean="0"/>
              <a:t>C. Aidala, W&amp;M, January 30, 2015</a:t>
            </a:r>
            <a:endParaRPr lang="en-US"/>
          </a:p>
        </p:txBody>
      </p:sp>
      <p:sp>
        <p:nvSpPr>
          <p:cNvPr id="6" name="Text Box 10"/>
          <p:cNvSpPr txBox="1">
            <a:spLocks noChangeArrowheads="1"/>
          </p:cNvSpPr>
          <p:nvPr/>
        </p:nvSpPr>
        <p:spPr bwMode="auto">
          <a:xfrm>
            <a:off x="560696" y="4876800"/>
            <a:ext cx="7848600" cy="1569660"/>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400" dirty="0" smtClean="0">
                <a:latin typeface="Times New Roman" pitchFamily="18" charset="0"/>
                <a:cs typeface="Times New Roman" pitchFamily="18" charset="0"/>
              </a:rPr>
              <a:t>Measure </a:t>
            </a:r>
            <a:r>
              <a:rPr lang="en-US" sz="2400" dirty="0" err="1" smtClean="0">
                <a:latin typeface="Times New Roman" pitchFamily="18" charset="0"/>
                <a:cs typeface="Times New Roman" pitchFamily="18" charset="0"/>
              </a:rPr>
              <a:t>nonperturbative</a:t>
            </a:r>
            <a:r>
              <a:rPr lang="en-US" sz="2400" dirty="0" smtClean="0">
                <a:latin typeface="Times New Roman" pitchFamily="18" charset="0"/>
                <a:cs typeface="Times New Roman" pitchFamily="18" charset="0"/>
              </a:rPr>
              <a:t> parton distribution functions (pdfs) and fragmentation functions in many colliding systems over a wide kinematic </a:t>
            </a:r>
            <a:r>
              <a:rPr lang="en-US" sz="2400" dirty="0" err="1" smtClean="0">
                <a:latin typeface="Times New Roman" pitchFamily="18" charset="0"/>
                <a:cs typeface="Times New Roman" pitchFamily="18" charset="0"/>
              </a:rPr>
              <a:t>range</a:t>
            </a:r>
            <a:r>
              <a:rPr lang="en-US" sz="2400" dirty="0" err="1" smtClean="0">
                <a:latin typeface="Times New Roman" pitchFamily="18" charset="0"/>
                <a:cs typeface="Times New Roman" pitchFamily="18" charset="0"/>
                <a:sym typeface="Wingdings" pitchFamily="2" charset="2"/>
              </a:rPr>
              <a:t></a:t>
            </a:r>
            <a:r>
              <a:rPr lang="en-US" sz="2400" dirty="0" err="1" smtClean="0">
                <a:latin typeface="Times New Roman" pitchFamily="18" charset="0"/>
                <a:cs typeface="Times New Roman" pitchFamily="18" charset="0"/>
              </a:rPr>
              <a:t>constrain</a:t>
            </a:r>
            <a:r>
              <a:rPr lang="en-US" sz="2400" dirty="0" smtClean="0">
                <a:latin typeface="Times New Roman" pitchFamily="18" charset="0"/>
                <a:cs typeface="Times New Roman" pitchFamily="18" charset="0"/>
              </a:rPr>
              <a:t> by performing </a:t>
            </a:r>
          </a:p>
          <a:p>
            <a:pPr algn="ctr"/>
            <a:r>
              <a:rPr lang="en-US" sz="2400" i="1" dirty="0" smtClean="0">
                <a:latin typeface="Times New Roman" pitchFamily="18" charset="0"/>
                <a:cs typeface="Times New Roman" pitchFamily="18" charset="0"/>
              </a:rPr>
              <a:t>simultaneous fits to world data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63687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5"/>
          <p:cNvSpPr>
            <a:spLocks noGrp="1"/>
          </p:cNvSpPr>
          <p:nvPr>
            <p:ph type="ftr" sz="quarter" idx="11"/>
          </p:nvPr>
        </p:nvSpPr>
        <p:spPr/>
        <p:txBody>
          <a:bodyPr/>
          <a:lstStyle/>
          <a:p>
            <a:r>
              <a:rPr lang="pl-PL" smtClean="0"/>
              <a:t>C. Aidala, W&amp;M, January 30, 2015</a:t>
            </a:r>
            <a:endParaRPr lang="en-US"/>
          </a:p>
        </p:txBody>
      </p:sp>
      <p:sp>
        <p:nvSpPr>
          <p:cNvPr id="1348610" name="Rectangle 2"/>
          <p:cNvSpPr>
            <a:spLocks noGrp="1" noChangeArrowheads="1"/>
          </p:cNvSpPr>
          <p:nvPr>
            <p:ph type="title"/>
          </p:nvPr>
        </p:nvSpPr>
        <p:spPr/>
        <p:txBody>
          <a:bodyPr>
            <a:normAutofit fontScale="90000"/>
          </a:bodyPr>
          <a:lstStyle/>
          <a:p>
            <a:r>
              <a:rPr lang="en-US" sz="4000" dirty="0" smtClean="0"/>
              <a:t>Spin-momentum correlations:</a:t>
            </a:r>
            <a:br>
              <a:rPr lang="en-US" sz="4000" dirty="0" smtClean="0"/>
            </a:br>
            <a:r>
              <a:rPr lang="en-US" sz="4000" dirty="0" smtClean="0"/>
              <a:t>1976 discovery </a:t>
            </a:r>
            <a:r>
              <a:rPr lang="en-US" sz="4000" dirty="0"/>
              <a:t>in </a:t>
            </a:r>
            <a:r>
              <a:rPr lang="en-US" sz="4000" dirty="0" err="1"/>
              <a:t>p+p</a:t>
            </a:r>
            <a:r>
              <a:rPr lang="en-US" sz="4000" dirty="0"/>
              <a:t> </a:t>
            </a:r>
            <a:r>
              <a:rPr lang="en-US" sz="4000" dirty="0" smtClean="0"/>
              <a:t>collisions</a:t>
            </a:r>
            <a:endParaRPr lang="en-US" sz="3400" dirty="0"/>
          </a:p>
        </p:txBody>
      </p:sp>
      <p:graphicFrame>
        <p:nvGraphicFramePr>
          <p:cNvPr id="1348614" name="Object 6"/>
          <p:cNvGraphicFramePr>
            <a:graphicFrameLocks noGrp="1" noChangeAspect="1"/>
          </p:cNvGraphicFramePr>
          <p:nvPr>
            <p:ph sz="half" idx="1"/>
          </p:nvPr>
        </p:nvGraphicFramePr>
        <p:xfrm>
          <a:off x="2012950" y="3727450"/>
          <a:ext cx="698500" cy="241300"/>
        </p:xfrm>
        <a:graphic>
          <a:graphicData uri="http://schemas.openxmlformats.org/presentationml/2006/ole">
            <mc:AlternateContent xmlns:mc="http://schemas.openxmlformats.org/markup-compatibility/2006">
              <mc:Choice xmlns:v="urn:schemas-microsoft-com:vml" Requires="v">
                <p:oleObj spid="_x0000_s36058" name="Equation" r:id="rId4" imgW="698400" imgH="241200" progId="Equation.3">
                  <p:embed/>
                </p:oleObj>
              </mc:Choice>
              <mc:Fallback>
                <p:oleObj name="Equation" r:id="rId4" imgW="69840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2950" y="3727450"/>
                        <a:ext cx="6985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48611" name="Picture 3" descr="zgs"/>
          <p:cNvPicPr>
            <a:picLocks noChangeAspect="1" noChangeArrowheads="1"/>
          </p:cNvPicPr>
          <p:nvPr/>
        </p:nvPicPr>
        <p:blipFill>
          <a:blip r:embed="rId6" cstate="print"/>
          <a:srcRect/>
          <a:stretch>
            <a:fillRect/>
          </a:stretch>
        </p:blipFill>
        <p:spPr bwMode="auto">
          <a:xfrm>
            <a:off x="533400" y="1906588"/>
            <a:ext cx="3886200" cy="3884612"/>
          </a:xfrm>
          <a:prstGeom prst="rect">
            <a:avLst/>
          </a:prstGeom>
          <a:noFill/>
          <a:ln w="9525">
            <a:noFill/>
            <a:miter lim="800000"/>
            <a:headEnd/>
            <a:tailEnd/>
          </a:ln>
        </p:spPr>
      </p:pic>
      <p:sp>
        <p:nvSpPr>
          <p:cNvPr id="1348612" name="Text Box 4"/>
          <p:cNvSpPr txBox="1">
            <a:spLocks noChangeArrowheads="1"/>
          </p:cNvSpPr>
          <p:nvPr/>
        </p:nvSpPr>
        <p:spPr bwMode="auto">
          <a:xfrm>
            <a:off x="559963" y="5791200"/>
            <a:ext cx="3845989" cy="369332"/>
          </a:xfrm>
          <a:prstGeom prst="rect">
            <a:avLst/>
          </a:prstGeom>
          <a:noFill/>
          <a:ln w="9525">
            <a:noFill/>
            <a:miter lim="800000"/>
            <a:headEnd/>
            <a:tailEnd/>
          </a:ln>
          <a:effectLst/>
        </p:spPr>
        <p:txBody>
          <a:bodyPr wrap="none">
            <a:spAutoFit/>
          </a:bodyPr>
          <a:lstStyle/>
          <a:p>
            <a:r>
              <a:rPr lang="en-US" dirty="0">
                <a:solidFill>
                  <a:srgbClr val="FFFFCC"/>
                </a:solidFill>
              </a:rPr>
              <a:t>W.H. </a:t>
            </a:r>
            <a:r>
              <a:rPr lang="en-US" dirty="0" err="1">
                <a:solidFill>
                  <a:srgbClr val="FFFFCC"/>
                </a:solidFill>
              </a:rPr>
              <a:t>Dragoset</a:t>
            </a:r>
            <a:r>
              <a:rPr lang="en-US" dirty="0">
                <a:solidFill>
                  <a:srgbClr val="FFFFCC"/>
                </a:solidFill>
              </a:rPr>
              <a:t> et al., PRL36, 929 (1976)</a:t>
            </a:r>
          </a:p>
        </p:txBody>
      </p:sp>
      <p:grpSp>
        <p:nvGrpSpPr>
          <p:cNvPr id="1348615" name="Group 7"/>
          <p:cNvGrpSpPr>
            <a:grpSpLocks/>
          </p:cNvGrpSpPr>
          <p:nvPr/>
        </p:nvGrpSpPr>
        <p:grpSpPr bwMode="auto">
          <a:xfrm>
            <a:off x="5181600" y="4148138"/>
            <a:ext cx="3048000" cy="1566862"/>
            <a:chOff x="1680" y="3141"/>
            <a:chExt cx="1872" cy="864"/>
          </a:xfrm>
        </p:grpSpPr>
        <p:sp>
          <p:nvSpPr>
            <p:cNvPr id="1348616"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1348617" name="Group 9"/>
            <p:cNvGrpSpPr>
              <a:grpSpLocks/>
            </p:cNvGrpSpPr>
            <p:nvPr/>
          </p:nvGrpSpPr>
          <p:grpSpPr bwMode="auto">
            <a:xfrm>
              <a:off x="1776" y="3141"/>
              <a:ext cx="1579" cy="845"/>
              <a:chOff x="1776" y="2666"/>
              <a:chExt cx="2088" cy="1271"/>
            </a:xfrm>
          </p:grpSpPr>
          <p:sp>
            <p:nvSpPr>
              <p:cNvPr id="1348618"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a:effectLst/>
            </p:spPr>
            <p:txBody>
              <a:bodyPr/>
              <a:lstStyle/>
              <a:p>
                <a:endParaRPr lang="en-US"/>
              </a:p>
            </p:txBody>
          </p:sp>
          <p:grpSp>
            <p:nvGrpSpPr>
              <p:cNvPr id="1348619" name="Group 11"/>
              <p:cNvGrpSpPr>
                <a:grpSpLocks/>
              </p:cNvGrpSpPr>
              <p:nvPr/>
            </p:nvGrpSpPr>
            <p:grpSpPr bwMode="auto">
              <a:xfrm>
                <a:off x="2352" y="3072"/>
                <a:ext cx="288" cy="480"/>
                <a:chOff x="4320" y="1488"/>
                <a:chExt cx="288" cy="480"/>
              </a:xfrm>
            </p:grpSpPr>
            <p:sp>
              <p:nvSpPr>
                <p:cNvPr id="1348620"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B2B2B2">
                        <a:gamma/>
                        <a:shade val="0"/>
                        <a:invGamma/>
                      </a:srgbClr>
                    </a:gs>
                    <a:gs pos="50000">
                      <a:srgbClr val="B2B2B2"/>
                    </a:gs>
                    <a:gs pos="100000">
                      <a:srgbClr val="B2B2B2">
                        <a:gamma/>
                        <a:shade val="0"/>
                        <a:invGamma/>
                      </a:srgbClr>
                    </a:gs>
                  </a:gsLst>
                  <a:lin ang="0" scaled="1"/>
                </a:gradFill>
                <a:ln w="9525">
                  <a:solidFill>
                    <a:srgbClr val="333399"/>
                  </a:solidFill>
                  <a:miter lim="800000"/>
                  <a:headEnd/>
                  <a:tailEnd/>
                </a:ln>
                <a:effectLst/>
              </p:spPr>
              <p:txBody>
                <a:bodyPr vert="eaVert" wrap="none" anchor="ctr"/>
                <a:lstStyle/>
                <a:p>
                  <a:endParaRPr lang="en-US"/>
                </a:p>
              </p:txBody>
            </p:sp>
            <p:sp>
              <p:nvSpPr>
                <p:cNvPr id="1348621"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a:effectLst/>
              </p:spPr>
              <p:txBody>
                <a:bodyPr wrap="none" anchor="ctr"/>
                <a:lstStyle/>
                <a:p>
                  <a:endParaRPr lang="en-US"/>
                </a:p>
              </p:txBody>
            </p:sp>
          </p:grpSp>
          <p:sp>
            <p:nvSpPr>
              <p:cNvPr id="1348622"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a:effectLst/>
            </p:spPr>
            <p:txBody>
              <a:bodyPr wrap="none" anchor="ctr"/>
              <a:lstStyle/>
              <a:p>
                <a:endParaRPr lang="en-US"/>
              </a:p>
            </p:txBody>
          </p:sp>
          <p:sp>
            <p:nvSpPr>
              <p:cNvPr id="1348623"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a:effectLst/>
            </p:spPr>
            <p:txBody>
              <a:bodyPr wrap="none" anchor="ctr"/>
              <a:lstStyle/>
              <a:p>
                <a:endParaRPr lang="en-US"/>
              </a:p>
            </p:txBody>
          </p:sp>
          <p:sp>
            <p:nvSpPr>
              <p:cNvPr id="1348624"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a:effectLst/>
            </p:spPr>
            <p:txBody>
              <a:bodyPr/>
              <a:lstStyle/>
              <a:p>
                <a:endParaRPr lang="en-US"/>
              </a:p>
            </p:txBody>
          </p:sp>
          <p:sp>
            <p:nvSpPr>
              <p:cNvPr id="1348625"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a:effectLst/>
            </p:spPr>
            <p:txBody>
              <a:bodyPr/>
              <a:lstStyle/>
              <a:p>
                <a:endParaRPr lang="en-US"/>
              </a:p>
            </p:txBody>
          </p:sp>
          <p:sp>
            <p:nvSpPr>
              <p:cNvPr id="1348626" name="Text Box 18"/>
              <p:cNvSpPr txBox="1">
                <a:spLocks noChangeArrowheads="1"/>
              </p:cNvSpPr>
              <p:nvPr/>
            </p:nvSpPr>
            <p:spPr bwMode="auto">
              <a:xfrm>
                <a:off x="2823" y="2666"/>
                <a:ext cx="589" cy="481"/>
              </a:xfrm>
              <a:prstGeom prst="rect">
                <a:avLst/>
              </a:prstGeom>
              <a:noFill/>
              <a:ln w="9525">
                <a:noFill/>
                <a:miter lim="800000"/>
                <a:headEnd/>
                <a:tailEnd/>
              </a:ln>
              <a:effectLst/>
            </p:spPr>
            <p:txBody>
              <a:bodyPr wrap="none">
                <a:spAutoFit/>
              </a:bodyPr>
              <a:lstStyle/>
              <a:p>
                <a:pPr algn="l"/>
                <a:r>
                  <a:rPr lang="en-US" altLang="ja-JP" sz="3200">
                    <a:solidFill>
                      <a:srgbClr val="FF3399"/>
                    </a:solidFill>
                    <a:ea typeface="ＭＳ Ｐゴシック" pitchFamily="34" charset="-128"/>
                  </a:rPr>
                  <a:t>left</a:t>
                </a:r>
              </a:p>
            </p:txBody>
          </p:sp>
          <p:sp>
            <p:nvSpPr>
              <p:cNvPr id="1348627" name="Text Box 19"/>
              <p:cNvSpPr txBox="1">
                <a:spLocks noChangeArrowheads="1"/>
              </p:cNvSpPr>
              <p:nvPr/>
            </p:nvSpPr>
            <p:spPr bwMode="auto">
              <a:xfrm>
                <a:off x="3073" y="3457"/>
                <a:ext cx="791" cy="480"/>
              </a:xfrm>
              <a:prstGeom prst="rect">
                <a:avLst/>
              </a:prstGeom>
              <a:noFill/>
              <a:ln w="9525">
                <a:noFill/>
                <a:miter lim="800000"/>
                <a:headEnd/>
                <a:tailEnd/>
              </a:ln>
              <a:effectLst/>
            </p:spPr>
            <p:txBody>
              <a:bodyPr>
                <a:spAutoFit/>
              </a:bodyPr>
              <a:lstStyle/>
              <a:p>
                <a:pPr algn="l"/>
                <a:r>
                  <a:rPr lang="en-US" altLang="ja-JP" sz="3200">
                    <a:solidFill>
                      <a:srgbClr val="FF3399"/>
                    </a:solidFill>
                    <a:ea typeface="ＭＳ Ｐゴシック" pitchFamily="34" charset="-128"/>
                  </a:rPr>
                  <a:t>right</a:t>
                </a:r>
              </a:p>
            </p:txBody>
          </p:sp>
        </p:grpSp>
      </p:grpSp>
      <p:sp>
        <p:nvSpPr>
          <p:cNvPr id="1348629" name="Text Box 21"/>
          <p:cNvSpPr txBox="1">
            <a:spLocks noChangeArrowheads="1"/>
          </p:cNvSpPr>
          <p:nvPr/>
        </p:nvSpPr>
        <p:spPr bwMode="auto">
          <a:xfrm>
            <a:off x="1347173" y="1535668"/>
            <a:ext cx="2158027" cy="369332"/>
          </a:xfrm>
          <a:prstGeom prst="rect">
            <a:avLst/>
          </a:prstGeom>
          <a:noFill/>
          <a:ln w="9525">
            <a:noFill/>
            <a:miter lim="800000"/>
            <a:headEnd/>
            <a:tailEnd/>
          </a:ln>
          <a:effectLst/>
        </p:spPr>
        <p:txBody>
          <a:bodyPr wrap="none">
            <a:spAutoFit/>
          </a:bodyPr>
          <a:lstStyle/>
          <a:p>
            <a:r>
              <a:rPr lang="en-US" dirty="0">
                <a:solidFill>
                  <a:srgbClr val="FFFFCC"/>
                </a:solidFill>
              </a:rPr>
              <a:t>Argonne </a:t>
            </a:r>
            <a:r>
              <a:rPr lang="en-US" altLang="ja-JP" dirty="0">
                <a:solidFill>
                  <a:srgbClr val="FFFFCC"/>
                </a:solidFill>
                <a:ea typeface="ＭＳ Ｐゴシック" pitchFamily="34" charset="-128"/>
                <a:sym typeface="Symbol" pitchFamily="18" charset="2"/>
              </a:rPr>
              <a:t></a:t>
            </a:r>
            <a:r>
              <a:rPr lang="en-US" altLang="ja-JP" dirty="0">
                <a:solidFill>
                  <a:srgbClr val="FFFFCC"/>
                </a:solidFill>
                <a:ea typeface="ＭＳ Ｐゴシック" pitchFamily="34" charset="-128"/>
              </a:rPr>
              <a:t>s=4.9 GeV</a:t>
            </a:r>
            <a:r>
              <a:rPr lang="en-US" dirty="0">
                <a:solidFill>
                  <a:srgbClr val="FFFFCC"/>
                </a:solidFill>
              </a:rPr>
              <a:t> </a:t>
            </a:r>
          </a:p>
        </p:txBody>
      </p:sp>
      <p:graphicFrame>
        <p:nvGraphicFramePr>
          <p:cNvPr id="1348630" name="Object 22"/>
          <p:cNvGraphicFramePr>
            <a:graphicFrameLocks noGrp="1" noChangeAspect="1"/>
          </p:cNvGraphicFramePr>
          <p:nvPr>
            <p:ph sz="half" idx="2"/>
          </p:nvPr>
        </p:nvGraphicFramePr>
        <p:xfrm>
          <a:off x="5638800" y="5867400"/>
          <a:ext cx="1828800" cy="498475"/>
        </p:xfrm>
        <a:graphic>
          <a:graphicData uri="http://schemas.openxmlformats.org/presentationml/2006/ole">
            <mc:AlternateContent xmlns:mc="http://schemas.openxmlformats.org/markup-compatibility/2006">
              <mc:Choice xmlns:v="urn:schemas-microsoft-com:vml" Requires="v">
                <p:oleObj spid="_x0000_s36059" name="Equation" r:id="rId7" imgW="977760" imgH="266400" progId="Equation.3">
                  <p:embed/>
                </p:oleObj>
              </mc:Choice>
              <mc:Fallback>
                <p:oleObj name="Equation" r:id="rId7" imgW="977760" imgH="266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5867400"/>
                        <a:ext cx="1828800" cy="498475"/>
                      </a:xfrm>
                      <a:prstGeom prst="rect">
                        <a:avLst/>
                      </a:prstGeom>
                      <a:solidFill>
                        <a:schemeClr val="bg1"/>
                      </a:solidFill>
                    </p:spPr>
                  </p:pic>
                </p:oleObj>
              </mc:Fallback>
            </mc:AlternateContent>
          </a:graphicData>
        </a:graphic>
      </p:graphicFrame>
      <p:sp>
        <p:nvSpPr>
          <p:cNvPr id="1348632" name="Text Box 24"/>
          <p:cNvSpPr txBox="1">
            <a:spLocks noChangeArrowheads="1"/>
          </p:cNvSpPr>
          <p:nvPr/>
        </p:nvSpPr>
        <p:spPr bwMode="auto">
          <a:xfrm>
            <a:off x="4613275" y="1600200"/>
            <a:ext cx="4378325" cy="2862322"/>
          </a:xfrm>
          <a:prstGeom prst="rect">
            <a:avLst/>
          </a:prstGeom>
          <a:noFill/>
          <a:ln w="9525">
            <a:noFill/>
            <a:miter lim="800000"/>
            <a:headEnd/>
            <a:tailEnd/>
          </a:ln>
          <a:effectLst/>
        </p:spPr>
        <p:txBody>
          <a:bodyPr>
            <a:spAutoFit/>
          </a:bodyPr>
          <a:lstStyle/>
          <a:p>
            <a:r>
              <a:rPr lang="en-US" sz="2000" dirty="0">
                <a:solidFill>
                  <a:srgbClr val="FFFFCC"/>
                </a:solidFill>
                <a:latin typeface="Times New Roman" panose="02020603050405020304" pitchFamily="18" charset="0"/>
                <a:cs typeface="Times New Roman" panose="02020603050405020304" pitchFamily="18" charset="0"/>
              </a:rPr>
              <a:t>Charged pions produced preferentially on one or the other side with respect to the transversely polarized beam </a:t>
            </a:r>
            <a:r>
              <a:rPr lang="en-US" sz="2000" dirty="0" smtClean="0">
                <a:solidFill>
                  <a:srgbClr val="FFFFCC"/>
                </a:solidFill>
                <a:latin typeface="Times New Roman" panose="02020603050405020304" pitchFamily="18" charset="0"/>
                <a:cs typeface="Times New Roman" panose="02020603050405020304" pitchFamily="18" charset="0"/>
              </a:rPr>
              <a:t>direction—by up to 40%!! </a:t>
            </a:r>
          </a:p>
          <a:p>
            <a:endParaRPr lang="en-US" sz="2000" dirty="0">
              <a:solidFill>
                <a:srgbClr val="FFFFCC"/>
              </a:solidFill>
              <a:latin typeface="Times New Roman" panose="02020603050405020304" pitchFamily="18" charset="0"/>
              <a:cs typeface="Times New Roman" panose="02020603050405020304" pitchFamily="18" charset="0"/>
            </a:endParaRPr>
          </a:p>
          <a:p>
            <a:r>
              <a:rPr lang="en-US" sz="2000" dirty="0" smtClean="0">
                <a:solidFill>
                  <a:srgbClr val="FFFFCC"/>
                </a:solidFill>
                <a:latin typeface="Times New Roman" panose="02020603050405020304" pitchFamily="18" charset="0"/>
                <a:cs typeface="Times New Roman" panose="02020603050405020304" pitchFamily="18" charset="0"/>
              </a:rPr>
              <a:t>Had </a:t>
            </a:r>
            <a:r>
              <a:rPr lang="en-US" sz="2000" dirty="0">
                <a:solidFill>
                  <a:srgbClr val="FFFFCC"/>
                </a:solidFill>
                <a:latin typeface="Times New Roman" panose="02020603050405020304" pitchFamily="18" charset="0"/>
                <a:cs typeface="Times New Roman" panose="02020603050405020304" pitchFamily="18" charset="0"/>
              </a:rPr>
              <a:t>to wait more than a decade for the birth of a new subfield in order to explore the possibilities . . .</a:t>
            </a:r>
          </a:p>
          <a:p>
            <a:endParaRPr lang="en-US" sz="2000" dirty="0">
              <a:solidFill>
                <a:srgbClr val="FFFFCC"/>
              </a:solidFill>
              <a:latin typeface="Times New Roman" panose="02020603050405020304" pitchFamily="18" charset="0"/>
              <a:cs typeface="Times New Roman" panose="02020603050405020304" pitchFamily="18" charset="0"/>
            </a:endParaRPr>
          </a:p>
        </p:txBody>
      </p:sp>
      <p:sp>
        <p:nvSpPr>
          <p:cNvPr id="26" name="Slide Number Placeholder 25"/>
          <p:cNvSpPr>
            <a:spLocks noGrp="1"/>
          </p:cNvSpPr>
          <p:nvPr>
            <p:ph type="sldNum" sz="quarter" idx="12"/>
          </p:nvPr>
        </p:nvSpPr>
        <p:spPr/>
        <p:txBody>
          <a:bodyPr/>
          <a:lstStyle/>
          <a:p>
            <a:fld id="{DBCAA7B0-FB55-442B-B730-0F02697EC4DB}" type="slidenum">
              <a:rPr lang="en-US" smtClean="0"/>
              <a:pPr/>
              <a:t>16</a:t>
            </a:fld>
            <a:endParaRPr lang="en-US"/>
          </a:p>
        </p:txBody>
      </p:sp>
    </p:spTree>
    <p:extLst>
      <p:ext uri="{BB962C8B-B14F-4D97-AF65-F5344CB8AC3E}">
        <p14:creationId xmlns:p14="http://schemas.microsoft.com/office/powerpoint/2010/main" val="771254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1"/>
          </p:nvPr>
        </p:nvSpPr>
        <p:spPr/>
        <p:txBody>
          <a:bodyPr/>
          <a:lstStyle/>
          <a:p>
            <a:r>
              <a:rPr lang="pl-PL" smtClean="0"/>
              <a:t>C. Aidala, W&amp;M, January 30, 2015</a:t>
            </a:r>
            <a:endParaRPr lang="en-US"/>
          </a:p>
        </p:txBody>
      </p:sp>
      <p:sp>
        <p:nvSpPr>
          <p:cNvPr id="1350658" name="Rectangle 2"/>
          <p:cNvSpPr>
            <a:spLocks noGrp="1" noChangeArrowheads="1"/>
          </p:cNvSpPr>
          <p:nvPr>
            <p:ph type="title"/>
          </p:nvPr>
        </p:nvSpPr>
        <p:spPr>
          <a:xfrm>
            <a:off x="457200" y="76200"/>
            <a:ext cx="8229600" cy="1143000"/>
          </a:xfrm>
        </p:spPr>
        <p:txBody>
          <a:bodyPr>
            <a:normAutofit fontScale="90000"/>
          </a:bodyPr>
          <a:lstStyle/>
          <a:p>
            <a:r>
              <a:rPr lang="en-US" sz="3600" dirty="0" smtClean="0"/>
              <a:t>Transverse-momentum-dependent </a:t>
            </a:r>
            <a:r>
              <a:rPr lang="en-US" sz="3600" dirty="0"/>
              <a:t>d</a:t>
            </a:r>
            <a:r>
              <a:rPr lang="en-US" sz="3600" dirty="0" smtClean="0"/>
              <a:t>istributions </a:t>
            </a:r>
            <a:r>
              <a:rPr lang="en-US" sz="3600" dirty="0"/>
              <a:t>and </a:t>
            </a:r>
            <a:r>
              <a:rPr lang="en-US" sz="3600" dirty="0" smtClean="0"/>
              <a:t>single-spin </a:t>
            </a:r>
            <a:r>
              <a:rPr lang="en-US" sz="3600" dirty="0"/>
              <a:t>a</a:t>
            </a:r>
            <a:r>
              <a:rPr lang="en-US" sz="3600" dirty="0" smtClean="0"/>
              <a:t>symmetries</a:t>
            </a:r>
            <a:endParaRPr lang="en-US" sz="3600" dirty="0"/>
          </a:p>
        </p:txBody>
      </p:sp>
      <p:pic>
        <p:nvPicPr>
          <p:cNvPr id="1350659" name="Picture 3"/>
          <p:cNvPicPr>
            <a:picLocks noChangeAspect="1"/>
          </p:cNvPicPr>
          <p:nvPr/>
        </p:nvPicPr>
        <p:blipFill>
          <a:blip r:embed="rId4" cstate="print"/>
          <a:srcRect/>
          <a:stretch>
            <a:fillRect/>
          </a:stretch>
        </p:blipFill>
        <p:spPr bwMode="auto">
          <a:xfrm>
            <a:off x="152400" y="1143000"/>
            <a:ext cx="3713163" cy="5715000"/>
          </a:xfrm>
          <a:prstGeom prst="rect">
            <a:avLst/>
          </a:prstGeom>
          <a:noFill/>
          <a:ln w="25400">
            <a:noFill/>
            <a:miter lim="800000"/>
            <a:headEnd/>
            <a:tailEnd/>
          </a:ln>
          <a:effectLst/>
        </p:spPr>
      </p:pic>
      <p:sp>
        <p:nvSpPr>
          <p:cNvPr id="1350662" name="Rectangle 6"/>
          <p:cNvSpPr>
            <a:spLocks noChangeArrowheads="1"/>
          </p:cNvSpPr>
          <p:nvPr/>
        </p:nvSpPr>
        <p:spPr bwMode="auto">
          <a:xfrm>
            <a:off x="762000" y="5892225"/>
            <a:ext cx="1694695" cy="584775"/>
          </a:xfrm>
          <a:prstGeom prst="rect">
            <a:avLst/>
          </a:prstGeom>
          <a:noFill/>
          <a:ln w="9525">
            <a:noFill/>
            <a:miter lim="800000"/>
            <a:headEnd/>
            <a:tailEnd/>
          </a:ln>
          <a:effectLst/>
        </p:spPr>
        <p:txBody>
          <a:bodyPr wrap="none">
            <a:spAutoFit/>
          </a:bodyPr>
          <a:lstStyle/>
          <a:p>
            <a:r>
              <a:rPr lang="en-US" sz="1600" dirty="0">
                <a:latin typeface="Times New Roman" panose="02020603050405020304" pitchFamily="18" charset="0"/>
                <a:cs typeface="Times New Roman" panose="02020603050405020304" pitchFamily="18" charset="0"/>
              </a:rPr>
              <a:t>D.W. </a:t>
            </a:r>
            <a:r>
              <a:rPr lang="en-US" sz="1600" dirty="0" smtClean="0">
                <a:latin typeface="Times New Roman" panose="02020603050405020304" pitchFamily="18" charset="0"/>
                <a:cs typeface="Times New Roman" panose="02020603050405020304" pitchFamily="18" charset="0"/>
              </a:rPr>
              <a:t>Sivers</a:t>
            </a:r>
          </a:p>
          <a:p>
            <a:r>
              <a:rPr lang="en-US" sz="1600" dirty="0" smtClean="0">
                <a:latin typeface="Times New Roman" panose="02020603050405020304" pitchFamily="18" charset="0"/>
                <a:cs typeface="Times New Roman" panose="02020603050405020304" pitchFamily="18" charset="0"/>
              </a:rPr>
              <a:t>PRD41</a:t>
            </a:r>
            <a:r>
              <a:rPr lang="en-US" sz="1600" dirty="0">
                <a:latin typeface="Times New Roman" panose="02020603050405020304" pitchFamily="18" charset="0"/>
                <a:cs typeface="Times New Roman" panose="02020603050405020304" pitchFamily="18" charset="0"/>
              </a:rPr>
              <a:t>, 83 (1990)</a:t>
            </a:r>
          </a:p>
        </p:txBody>
      </p:sp>
      <p:sp>
        <p:nvSpPr>
          <p:cNvPr id="1350663" name="Text Box 7"/>
          <p:cNvSpPr txBox="1">
            <a:spLocks noChangeArrowheads="1"/>
          </p:cNvSpPr>
          <p:nvPr/>
        </p:nvSpPr>
        <p:spPr bwMode="auto">
          <a:xfrm>
            <a:off x="3962400" y="1327150"/>
            <a:ext cx="5105400" cy="2862322"/>
          </a:xfrm>
          <a:prstGeom prst="rect">
            <a:avLst/>
          </a:prstGeom>
          <a:noFill/>
          <a:ln w="9525">
            <a:noFill/>
            <a:miter lim="800000"/>
            <a:headEnd/>
            <a:tailEnd/>
          </a:ln>
          <a:effectLst/>
        </p:spPr>
        <p:txBody>
          <a:bodyPr wrap="square">
            <a:spAutoFit/>
          </a:bodyPr>
          <a:lstStyle/>
          <a:p>
            <a:pPr marL="342900" indent="-342900">
              <a:buFont typeface="Arial" panose="020B0604020202020204" pitchFamily="34" charset="0"/>
              <a:buChar char="•"/>
            </a:pPr>
            <a:r>
              <a:rPr lang="en-US" sz="2000" dirty="0" smtClean="0">
                <a:solidFill>
                  <a:srgbClr val="FFFFCC"/>
                </a:solidFill>
                <a:latin typeface="Times New Roman" panose="02020603050405020304" pitchFamily="18" charset="0"/>
                <a:cs typeface="Times New Roman" panose="02020603050405020304" pitchFamily="18" charset="0"/>
              </a:rPr>
              <a:t>1990: “Sivers </a:t>
            </a:r>
            <a:r>
              <a:rPr lang="en-US" sz="2000" dirty="0">
                <a:solidFill>
                  <a:srgbClr val="FFFFCC"/>
                </a:solidFill>
                <a:latin typeface="Times New Roman" panose="02020603050405020304" pitchFamily="18" charset="0"/>
                <a:cs typeface="Times New Roman" panose="02020603050405020304" pitchFamily="18" charset="0"/>
              </a:rPr>
              <a:t>mechanism” </a:t>
            </a:r>
            <a:r>
              <a:rPr lang="en-US" sz="2000" dirty="0" smtClean="0">
                <a:solidFill>
                  <a:srgbClr val="FFFFCC"/>
                </a:solidFill>
                <a:latin typeface="Times New Roman" panose="02020603050405020304" pitchFamily="18" charset="0"/>
                <a:cs typeface="Times New Roman" panose="02020603050405020304" pitchFamily="18" charset="0"/>
              </a:rPr>
              <a:t>proposed in </a:t>
            </a:r>
            <a:r>
              <a:rPr lang="en-US" sz="2000" dirty="0">
                <a:solidFill>
                  <a:srgbClr val="FFFFCC"/>
                </a:solidFill>
                <a:latin typeface="Times New Roman" panose="02020603050405020304" pitchFamily="18" charset="0"/>
                <a:cs typeface="Times New Roman" panose="02020603050405020304" pitchFamily="18" charset="0"/>
              </a:rPr>
              <a:t>attempt to </a:t>
            </a:r>
            <a:r>
              <a:rPr lang="en-US" sz="2000" dirty="0" smtClean="0">
                <a:solidFill>
                  <a:srgbClr val="FFFFCC"/>
                </a:solidFill>
                <a:latin typeface="Times New Roman" panose="02020603050405020304" pitchFamily="18" charset="0"/>
                <a:cs typeface="Times New Roman" panose="02020603050405020304" pitchFamily="18" charset="0"/>
              </a:rPr>
              <a:t>understand </a:t>
            </a:r>
            <a:r>
              <a:rPr lang="en-US" sz="2000" dirty="0">
                <a:solidFill>
                  <a:srgbClr val="FFFFCC"/>
                </a:solidFill>
                <a:latin typeface="Times New Roman" panose="02020603050405020304" pitchFamily="18" charset="0"/>
                <a:cs typeface="Times New Roman" panose="02020603050405020304" pitchFamily="18" charset="0"/>
              </a:rPr>
              <a:t>observed </a:t>
            </a:r>
            <a:r>
              <a:rPr lang="en-US" sz="2000" dirty="0" smtClean="0">
                <a:solidFill>
                  <a:srgbClr val="FFFFCC"/>
                </a:solidFill>
                <a:latin typeface="Times New Roman" panose="02020603050405020304" pitchFamily="18" charset="0"/>
                <a:cs typeface="Times New Roman" panose="02020603050405020304" pitchFamily="18" charset="0"/>
              </a:rPr>
              <a:t>asymmetries</a:t>
            </a:r>
          </a:p>
          <a:p>
            <a:pPr marL="342900" indent="-342900">
              <a:buFont typeface="Arial" panose="020B0604020202020204" pitchFamily="34" charset="0"/>
              <a:buChar char="•"/>
            </a:pPr>
            <a:endParaRPr lang="en-US" sz="2000" dirty="0" smtClean="0">
              <a:solidFill>
                <a:srgbClr val="FFFFCC"/>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solidFill>
                  <a:srgbClr val="FFFFCC"/>
                </a:solidFill>
                <a:latin typeface="Times New Roman" panose="02020603050405020304" pitchFamily="18" charset="0"/>
                <a:cs typeface="Times New Roman" panose="02020603050405020304" pitchFamily="18" charset="0"/>
              </a:rPr>
              <a:t>Departs from </a:t>
            </a:r>
            <a:r>
              <a:rPr lang="en-US" sz="2000" dirty="0" smtClean="0">
                <a:solidFill>
                  <a:srgbClr val="FFFFCC"/>
                </a:solidFill>
                <a:latin typeface="Times New Roman" panose="02020603050405020304" pitchFamily="18" charset="0"/>
                <a:cs typeface="Times New Roman" panose="02020603050405020304" pitchFamily="18" charset="0"/>
              </a:rPr>
              <a:t>traditional </a:t>
            </a:r>
            <a:r>
              <a:rPr lang="en-US" sz="2000" i="1" dirty="0">
                <a:solidFill>
                  <a:srgbClr val="FFFFCC"/>
                </a:solidFill>
                <a:latin typeface="Times New Roman" panose="02020603050405020304" pitchFamily="18" charset="0"/>
                <a:cs typeface="Times New Roman" panose="02020603050405020304" pitchFamily="18" charset="0"/>
              </a:rPr>
              <a:t>collinear</a:t>
            </a:r>
            <a:r>
              <a:rPr lang="en-US" sz="2000" dirty="0">
                <a:solidFill>
                  <a:srgbClr val="FFFFCC"/>
                </a:solidFill>
                <a:latin typeface="Times New Roman" panose="02020603050405020304" pitchFamily="18" charset="0"/>
                <a:cs typeface="Times New Roman" panose="02020603050405020304" pitchFamily="18" charset="0"/>
              </a:rPr>
              <a:t>  factorization assumption in </a:t>
            </a:r>
            <a:r>
              <a:rPr lang="en-US" sz="2000" dirty="0" err="1">
                <a:solidFill>
                  <a:srgbClr val="FFFFCC"/>
                </a:solidFill>
                <a:latin typeface="Times New Roman" panose="02020603050405020304" pitchFamily="18" charset="0"/>
                <a:cs typeface="Times New Roman" panose="02020603050405020304" pitchFamily="18" charset="0"/>
              </a:rPr>
              <a:t>pQCD</a:t>
            </a:r>
            <a:r>
              <a:rPr lang="en-US" sz="2000" dirty="0">
                <a:solidFill>
                  <a:srgbClr val="FFFFCC"/>
                </a:solidFill>
                <a:latin typeface="Times New Roman" panose="02020603050405020304" pitchFamily="18" charset="0"/>
                <a:cs typeface="Times New Roman" panose="02020603050405020304" pitchFamily="18" charset="0"/>
              </a:rPr>
              <a:t> and proposes correlation between the </a:t>
            </a:r>
            <a:r>
              <a:rPr lang="en-US" sz="2000" i="1" dirty="0">
                <a:solidFill>
                  <a:srgbClr val="FFFFCC"/>
                </a:solidFill>
                <a:latin typeface="Times New Roman" panose="02020603050405020304" pitchFamily="18" charset="0"/>
                <a:cs typeface="Times New Roman" panose="02020603050405020304" pitchFamily="18" charset="0"/>
              </a:rPr>
              <a:t>intrinsic transverse motion</a:t>
            </a:r>
            <a:r>
              <a:rPr lang="en-US" sz="2000" dirty="0">
                <a:solidFill>
                  <a:srgbClr val="FFFFCC"/>
                </a:solidFill>
                <a:latin typeface="Times New Roman" panose="02020603050405020304" pitchFamily="18" charset="0"/>
                <a:cs typeface="Times New Roman" panose="02020603050405020304" pitchFamily="18" charset="0"/>
              </a:rPr>
              <a:t> of the quarks and gluons and the proton’s spin</a:t>
            </a:r>
          </a:p>
          <a:p>
            <a:endParaRPr lang="en-US" sz="2000" dirty="0">
              <a:solidFill>
                <a:srgbClr val="FFFFCC"/>
              </a:solidFill>
              <a:latin typeface="Times New Roman" panose="02020603050405020304" pitchFamily="18"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CC80A51C-0834-4D37-9F6C-E61A03BDE5A5}" type="slidenum">
              <a:rPr lang="en-US" smtClean="0"/>
              <a:pPr/>
              <a:t>17</a:t>
            </a:fld>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1664919824"/>
              </p:ext>
            </p:extLst>
          </p:nvPr>
        </p:nvGraphicFramePr>
        <p:xfrm>
          <a:off x="4114800" y="5799363"/>
          <a:ext cx="1981200" cy="601437"/>
        </p:xfrm>
        <a:graphic>
          <a:graphicData uri="http://schemas.openxmlformats.org/presentationml/2006/ole">
            <mc:AlternateContent xmlns:mc="http://schemas.openxmlformats.org/markup-compatibility/2006">
              <mc:Choice xmlns:v="urn:schemas-microsoft-com:vml" Requires="v">
                <p:oleObj spid="_x0000_s36974" name="Equation" r:id="rId5" imgW="711000" imgH="215640" progId="Equation.3">
                  <p:embed/>
                </p:oleObj>
              </mc:Choice>
              <mc:Fallback>
                <p:oleObj name="Equation" r:id="rId5" imgW="71100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5799363"/>
                        <a:ext cx="1981200" cy="601437"/>
                      </a:xfrm>
                      <a:prstGeom prst="rect">
                        <a:avLst/>
                      </a:prstGeom>
                      <a:solidFill>
                        <a:schemeClr val="bg1"/>
                      </a:solidFill>
                      <a:ln w="9525">
                        <a:solidFill>
                          <a:schemeClr val="tx1"/>
                        </a:solidFill>
                        <a:miter lim="800000"/>
                        <a:headEnd/>
                        <a:tailEnd/>
                      </a:ln>
                    </p:spPr>
                  </p:pic>
                </p:oleObj>
              </mc:Fallback>
            </mc:AlternateContent>
          </a:graphicData>
        </a:graphic>
      </p:graphicFrame>
      <p:sp>
        <p:nvSpPr>
          <p:cNvPr id="13" name="TextBox 12"/>
          <p:cNvSpPr txBox="1"/>
          <p:nvPr/>
        </p:nvSpPr>
        <p:spPr>
          <a:xfrm>
            <a:off x="6172200" y="5799892"/>
            <a:ext cx="2709663" cy="677108"/>
          </a:xfrm>
          <a:prstGeom prst="rect">
            <a:avLst/>
          </a:prstGeom>
          <a:noFill/>
        </p:spPr>
        <p:txBody>
          <a:bodyPr wrap="square" rtlCol="0">
            <a:spAutoFit/>
          </a:bodyPr>
          <a:lstStyle/>
          <a:p>
            <a:r>
              <a:rPr lang="en-US" sz="1900" dirty="0" smtClean="0">
                <a:solidFill>
                  <a:schemeClr val="accent2">
                    <a:lumMod val="20000"/>
                    <a:lumOff val="80000"/>
                  </a:schemeClr>
                </a:solidFill>
                <a:latin typeface="Times" panose="02020603050405020304" pitchFamily="18" charset="0"/>
                <a:cs typeface="Times" panose="02020603050405020304" pitchFamily="18" charset="0"/>
              </a:rPr>
              <a:t>Spin and momenta of partons and/or hadrons</a:t>
            </a:r>
            <a:endParaRPr lang="en-US" sz="1900" dirty="0">
              <a:solidFill>
                <a:schemeClr val="accent2">
                  <a:lumMod val="20000"/>
                  <a:lumOff val="80000"/>
                </a:schemeClr>
              </a:solidFill>
              <a:latin typeface="Times" panose="02020603050405020304" pitchFamily="18" charset="0"/>
              <a:cs typeface="Times" panose="02020603050405020304" pitchFamily="18" charset="0"/>
            </a:endParaRPr>
          </a:p>
        </p:txBody>
      </p:sp>
      <p:sp>
        <p:nvSpPr>
          <p:cNvPr id="1350667" name="Text Box 11"/>
          <p:cNvSpPr txBox="1">
            <a:spLocks noChangeArrowheads="1"/>
          </p:cNvSpPr>
          <p:nvPr/>
        </p:nvSpPr>
        <p:spPr bwMode="auto">
          <a:xfrm>
            <a:off x="457200" y="3886200"/>
            <a:ext cx="8153399" cy="830997"/>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400" i="1" dirty="0" smtClean="0">
                <a:solidFill>
                  <a:schemeClr val="tx1"/>
                </a:solidFill>
                <a:latin typeface="Times New Roman" panose="02020603050405020304" pitchFamily="18" charset="0"/>
                <a:cs typeface="Times New Roman" panose="02020603050405020304" pitchFamily="18" charset="0"/>
              </a:rPr>
              <a:t>Sivers </a:t>
            </a:r>
            <a:r>
              <a:rPr lang="en-US" sz="2400" i="1" dirty="0">
                <a:solidFill>
                  <a:schemeClr val="tx1"/>
                </a:solidFill>
                <a:latin typeface="Times New Roman" panose="02020603050405020304" pitchFamily="18" charset="0"/>
                <a:cs typeface="Times New Roman" panose="02020603050405020304" pitchFamily="18" charset="0"/>
              </a:rPr>
              <a:t>distribution</a:t>
            </a:r>
            <a:r>
              <a:rPr lang="en-US" sz="2400" i="1" dirty="0" smtClean="0">
                <a:solidFill>
                  <a:schemeClr val="tx1"/>
                </a:solidFill>
                <a:latin typeface="Times New Roman" panose="02020603050405020304" pitchFamily="18" charset="0"/>
                <a:cs typeface="Times New Roman" panose="02020603050405020304" pitchFamily="18" charset="0"/>
              </a:rPr>
              <a:t>: first </a:t>
            </a:r>
            <a:r>
              <a:rPr lang="en-US" sz="2400" i="1" dirty="0">
                <a:solidFill>
                  <a:schemeClr val="tx1"/>
                </a:solidFill>
                <a:latin typeface="Times New Roman" panose="02020603050405020304" pitchFamily="18" charset="0"/>
                <a:cs typeface="Times New Roman" panose="02020603050405020304" pitchFamily="18" charset="0"/>
              </a:rPr>
              <a:t>transverse-momentum-dependent </a:t>
            </a:r>
            <a:r>
              <a:rPr lang="en-US" sz="2400" i="1" dirty="0" smtClean="0">
                <a:solidFill>
                  <a:schemeClr val="tx1"/>
                </a:solidFill>
                <a:latin typeface="Times New Roman" panose="02020603050405020304" pitchFamily="18" charset="0"/>
                <a:cs typeface="Times New Roman" panose="02020603050405020304" pitchFamily="18" charset="0"/>
              </a:rPr>
              <a:t>parton distribution function describing a spin-momentum correlation</a:t>
            </a:r>
          </a:p>
        </p:txBody>
      </p:sp>
      <p:sp>
        <p:nvSpPr>
          <p:cNvPr id="10" name="Text Box 11"/>
          <p:cNvSpPr txBox="1">
            <a:spLocks noChangeArrowheads="1"/>
          </p:cNvSpPr>
          <p:nvPr/>
        </p:nvSpPr>
        <p:spPr bwMode="auto">
          <a:xfrm>
            <a:off x="855662" y="4760893"/>
            <a:ext cx="7221538" cy="954107"/>
          </a:xfrm>
          <a:prstGeom prst="rect">
            <a:avLst/>
          </a:prstGeom>
          <a:solidFill>
            <a:srgbClr val="00FFFF"/>
          </a:solidFill>
          <a:ln w="9525">
            <a:solidFill>
              <a:schemeClr val="tx1"/>
            </a:solidFill>
            <a:miter lim="800000"/>
            <a:headEnd/>
            <a:tailEnd/>
          </a:ln>
          <a:effectLst/>
        </p:spPr>
        <p:txBody>
          <a:bodyPr>
            <a:spAutoFit/>
          </a:bodyPr>
          <a:lstStyle/>
          <a:p>
            <a:pPr algn="ctr"/>
            <a:r>
              <a:rPr lang="en-US" sz="2800" i="1" dirty="0" smtClean="0">
                <a:solidFill>
                  <a:schemeClr val="tx1"/>
                </a:solidFill>
                <a:latin typeface="Times New Roman" panose="02020603050405020304" pitchFamily="18" charset="0"/>
                <a:cs typeface="Times New Roman" panose="02020603050405020304" pitchFamily="18" charset="0"/>
              </a:rPr>
              <a:t>New frontier!  Parton </a:t>
            </a:r>
            <a:r>
              <a:rPr lang="en-US" sz="2800" b="1" i="1" dirty="0" smtClean="0">
                <a:solidFill>
                  <a:schemeClr val="tx1"/>
                </a:solidFill>
                <a:latin typeface="Times New Roman" panose="02020603050405020304" pitchFamily="18" charset="0"/>
                <a:cs typeface="Times New Roman" panose="02020603050405020304" pitchFamily="18" charset="0"/>
              </a:rPr>
              <a:t>dynamics</a:t>
            </a:r>
            <a:r>
              <a:rPr lang="en-US" sz="2800" i="1" dirty="0" smtClean="0">
                <a:solidFill>
                  <a:schemeClr val="tx1"/>
                </a:solidFill>
                <a:latin typeface="Times New Roman" panose="02020603050405020304" pitchFamily="18" charset="0"/>
                <a:cs typeface="Times New Roman" panose="02020603050405020304" pitchFamily="18" charset="0"/>
              </a:rPr>
              <a:t> inside hadrons, and in the </a:t>
            </a:r>
            <a:r>
              <a:rPr lang="en-US" sz="2800" i="1" dirty="0" err="1" smtClean="0">
                <a:solidFill>
                  <a:schemeClr val="tx1"/>
                </a:solidFill>
                <a:latin typeface="Times New Roman" panose="02020603050405020304" pitchFamily="18" charset="0"/>
                <a:cs typeface="Times New Roman" panose="02020603050405020304" pitchFamily="18" charset="0"/>
              </a:rPr>
              <a:t>hadronization</a:t>
            </a:r>
            <a:r>
              <a:rPr lang="en-US" sz="2800" i="1" dirty="0" smtClean="0">
                <a:solidFill>
                  <a:schemeClr val="tx1"/>
                </a:solidFill>
                <a:latin typeface="Times New Roman" panose="02020603050405020304" pitchFamily="18" charset="0"/>
                <a:cs typeface="Times New Roman" panose="02020603050405020304" pitchFamily="18" charset="0"/>
              </a:rPr>
              <a:t> process</a:t>
            </a:r>
            <a:endParaRPr lang="en-US" sz="28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1337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50667"/>
                                        </p:tgtEl>
                                        <p:attrNameLst>
                                          <p:attrName>style.visibility</p:attrName>
                                        </p:attrNameLst>
                                      </p:cBhvr>
                                      <p:to>
                                        <p:strVal val="visible"/>
                                      </p:to>
                                    </p:set>
                                    <p:anim calcmode="lin" valueType="num">
                                      <p:cBhvr additive="base">
                                        <p:cTn id="7" dur="500" fill="hold"/>
                                        <p:tgtEl>
                                          <p:spTgt spid="1350667"/>
                                        </p:tgtEl>
                                        <p:attrNameLst>
                                          <p:attrName>ppt_x</p:attrName>
                                        </p:attrNameLst>
                                      </p:cBhvr>
                                      <p:tavLst>
                                        <p:tav tm="0">
                                          <p:val>
                                            <p:strVal val="#ppt_x"/>
                                          </p:val>
                                        </p:tav>
                                        <p:tav tm="100000">
                                          <p:val>
                                            <p:strVal val="#ppt_x"/>
                                          </p:val>
                                        </p:tav>
                                      </p:tavLst>
                                    </p:anim>
                                    <p:anim calcmode="lin" valueType="num">
                                      <p:cBhvr additive="base">
                                        <p:cTn id="8" dur="500" fill="hold"/>
                                        <p:tgtEl>
                                          <p:spTgt spid="13506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0667"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
          <p:cNvSpPr>
            <a:spLocks noGrp="1"/>
          </p:cNvSpPr>
          <p:nvPr>
            <p:ph type="ftr" sz="quarter" idx="11"/>
          </p:nvPr>
        </p:nvSpPr>
        <p:spPr/>
        <p:txBody>
          <a:bodyPr/>
          <a:lstStyle/>
          <a:p>
            <a:r>
              <a:rPr lang="pl-PL" smtClean="0"/>
              <a:t>C. Aidala, W&amp;M, January 30, 2015</a:t>
            </a:r>
            <a:endParaRPr lang="en-US"/>
          </a:p>
        </p:txBody>
      </p:sp>
      <p:sp>
        <p:nvSpPr>
          <p:cNvPr id="1364994" name="Rectangle 2"/>
          <p:cNvSpPr>
            <a:spLocks noChangeArrowheads="1"/>
          </p:cNvSpPr>
          <p:nvPr/>
        </p:nvSpPr>
        <p:spPr bwMode="auto">
          <a:xfrm>
            <a:off x="381000" y="1371600"/>
            <a:ext cx="8458200" cy="4953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64995" name="Rectangle 3"/>
          <p:cNvSpPr>
            <a:spLocks noGrp="1" noChangeArrowheads="1"/>
          </p:cNvSpPr>
          <p:nvPr>
            <p:ph type="title"/>
          </p:nvPr>
        </p:nvSpPr>
        <p:spPr>
          <a:xfrm>
            <a:off x="457200" y="152400"/>
            <a:ext cx="8229600" cy="1143000"/>
          </a:xfrm>
        </p:spPr>
        <p:txBody>
          <a:bodyPr>
            <a:noAutofit/>
          </a:bodyPr>
          <a:lstStyle/>
          <a:p>
            <a:r>
              <a:rPr lang="en-US" altLang="zh-CN" sz="3800" dirty="0" smtClean="0">
                <a:ea typeface="宋体" pitchFamily="116" charset="-122"/>
              </a:rPr>
              <a:t>Spin-spin and spin-momentum correlations in QCD bound states</a:t>
            </a:r>
            <a:endParaRPr lang="en-US" altLang="zh-CN" sz="3800" dirty="0">
              <a:ea typeface="宋体" pitchFamily="116" charset="-122"/>
            </a:endParaRPr>
          </a:p>
        </p:txBody>
      </p:sp>
      <p:pic>
        <p:nvPicPr>
          <p:cNvPr id="1364996" name="Picture 4" descr="distrib"/>
          <p:cNvPicPr>
            <a:picLocks noChangeAspect="1" noChangeArrowheads="1"/>
          </p:cNvPicPr>
          <p:nvPr/>
        </p:nvPicPr>
        <p:blipFill>
          <a:blip r:embed="rId4" cstate="print"/>
          <a:srcRect/>
          <a:stretch>
            <a:fillRect/>
          </a:stretch>
        </p:blipFill>
        <p:spPr bwMode="auto">
          <a:xfrm>
            <a:off x="2895600" y="1752600"/>
            <a:ext cx="5181600" cy="4224338"/>
          </a:xfrm>
          <a:prstGeom prst="rect">
            <a:avLst/>
          </a:prstGeom>
          <a:noFill/>
          <a:ln w="9525">
            <a:noFill/>
            <a:miter lim="800000"/>
            <a:headEnd/>
            <a:tailEnd/>
          </a:ln>
        </p:spPr>
      </p:pic>
      <p:graphicFrame>
        <p:nvGraphicFramePr>
          <p:cNvPr id="1364997" name="Object 5"/>
          <p:cNvGraphicFramePr>
            <a:graphicFrameLocks noChangeAspect="1"/>
          </p:cNvGraphicFramePr>
          <p:nvPr>
            <p:extLst>
              <p:ext uri="{D42A27DB-BD31-4B8C-83A1-F6EECF244321}">
                <p14:modId xmlns:p14="http://schemas.microsoft.com/office/powerpoint/2010/main" val="1151418212"/>
              </p:ext>
            </p:extLst>
          </p:nvPr>
        </p:nvGraphicFramePr>
        <p:xfrm>
          <a:off x="3657600" y="3940175"/>
          <a:ext cx="2203450" cy="1471613"/>
        </p:xfrm>
        <a:graphic>
          <a:graphicData uri="http://schemas.openxmlformats.org/presentationml/2006/ole">
            <mc:AlternateContent xmlns:mc="http://schemas.openxmlformats.org/markup-compatibility/2006">
              <mc:Choice xmlns:v="urn:schemas-microsoft-com:vml" Requires="v">
                <p:oleObj spid="_x0000_s46309" name="Document" r:id="rId6" imgW="6088943" imgH="4066896" progId="Word.Document.8">
                  <p:embed/>
                </p:oleObj>
              </mc:Choice>
              <mc:Fallback>
                <p:oleObj name="Document" r:id="rId6" imgW="6088943" imgH="4066896"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3940175"/>
                        <a:ext cx="2203450" cy="1471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4998" name="Text Box 6"/>
          <p:cNvSpPr txBox="1">
            <a:spLocks noChangeArrowheads="1"/>
          </p:cNvSpPr>
          <p:nvPr/>
        </p:nvSpPr>
        <p:spPr bwMode="auto">
          <a:xfrm>
            <a:off x="4953000" y="3352800"/>
            <a:ext cx="1143000" cy="396875"/>
          </a:xfrm>
          <a:prstGeom prst="rect">
            <a:avLst/>
          </a:prstGeom>
          <a:noFill/>
          <a:ln w="9525" algn="ctr">
            <a:noFill/>
            <a:miter lim="800000"/>
            <a:headEnd/>
            <a:tailEnd/>
          </a:ln>
          <a:effectLst/>
        </p:spPr>
        <p:txBody>
          <a:bodyPr>
            <a:spAutoFit/>
          </a:bodyPr>
          <a:lstStyle/>
          <a:p>
            <a:pPr eaLnBrk="1" hangingPunct="1">
              <a:spcBef>
                <a:spcPct val="50000"/>
              </a:spcBef>
            </a:pPr>
            <a:endParaRPr lang="zh-CN" altLang="en-US" sz="2000">
              <a:solidFill>
                <a:schemeClr val="accent2"/>
              </a:solidFill>
              <a:latin typeface="Arial" charset="0"/>
              <a:ea typeface="宋体" pitchFamily="116" charset="-122"/>
            </a:endParaRPr>
          </a:p>
        </p:txBody>
      </p:sp>
      <p:sp>
        <p:nvSpPr>
          <p:cNvPr id="1364999" name="Rectangle 7"/>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0" name="Rectangle 8"/>
          <p:cNvSpPr>
            <a:spLocks noChangeArrowheads="1"/>
          </p:cNvSpPr>
          <p:nvPr/>
        </p:nvSpPr>
        <p:spPr bwMode="auto">
          <a:xfrm>
            <a:off x="4460875" y="457200"/>
            <a:ext cx="2222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02" name="Rectangle 10"/>
          <p:cNvSpPr>
            <a:spLocks noChangeArrowheads="1"/>
          </p:cNvSpPr>
          <p:nvPr/>
        </p:nvSpPr>
        <p:spPr bwMode="auto">
          <a:xfrm>
            <a:off x="228600" y="1254125"/>
            <a:ext cx="5270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graphicFrame>
        <p:nvGraphicFramePr>
          <p:cNvPr id="1365003" name="Object 11"/>
          <p:cNvGraphicFramePr>
            <a:graphicFrameLocks noChangeAspect="1"/>
          </p:cNvGraphicFramePr>
          <p:nvPr>
            <p:extLst>
              <p:ext uri="{D42A27DB-BD31-4B8C-83A1-F6EECF244321}">
                <p14:modId xmlns:p14="http://schemas.microsoft.com/office/powerpoint/2010/main" val="498517813"/>
              </p:ext>
            </p:extLst>
          </p:nvPr>
        </p:nvGraphicFramePr>
        <p:xfrm>
          <a:off x="228600" y="1528763"/>
          <a:ext cx="114300" cy="219075"/>
        </p:xfrm>
        <a:graphic>
          <a:graphicData uri="http://schemas.openxmlformats.org/presentationml/2006/ole">
            <mc:AlternateContent xmlns:mc="http://schemas.openxmlformats.org/markup-compatibility/2006">
              <mc:Choice xmlns:v="urn:schemas-microsoft-com:vml" Requires="v">
                <p:oleObj spid="_x0000_s46310" name="Equation" r:id="rId8" imgW="114120" imgH="215640" progId="Equation.3">
                  <p:embed/>
                </p:oleObj>
              </mc:Choice>
              <mc:Fallback>
                <p:oleObj name="Equation" r:id="rId8" imgW="11412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15287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4" name="Rectangle 12"/>
          <p:cNvSpPr>
            <a:spLocks noChangeArrowheads="1"/>
          </p:cNvSpPr>
          <p:nvPr/>
        </p:nvSpPr>
        <p:spPr bwMode="auto">
          <a:xfrm>
            <a:off x="0" y="198120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5" name="Rectangle 13"/>
          <p:cNvSpPr>
            <a:spLocks noChangeArrowheads="1"/>
          </p:cNvSpPr>
          <p:nvPr/>
        </p:nvSpPr>
        <p:spPr bwMode="auto">
          <a:xfrm>
            <a:off x="0" y="3276600"/>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6" name="Object 14"/>
          <p:cNvGraphicFramePr>
            <a:graphicFrameLocks noChangeAspect="1"/>
          </p:cNvGraphicFramePr>
          <p:nvPr>
            <p:extLst>
              <p:ext uri="{D42A27DB-BD31-4B8C-83A1-F6EECF244321}">
                <p14:modId xmlns:p14="http://schemas.microsoft.com/office/powerpoint/2010/main" val="1283692676"/>
              </p:ext>
            </p:extLst>
          </p:nvPr>
        </p:nvGraphicFramePr>
        <p:xfrm>
          <a:off x="228600" y="3138488"/>
          <a:ext cx="114300" cy="219075"/>
        </p:xfrm>
        <a:graphic>
          <a:graphicData uri="http://schemas.openxmlformats.org/presentationml/2006/ole">
            <mc:AlternateContent xmlns:mc="http://schemas.openxmlformats.org/markup-compatibility/2006">
              <mc:Choice xmlns:v="urn:schemas-microsoft-com:vml" Requires="v">
                <p:oleObj spid="_x0000_s46311" name="Equation" r:id="rId10" imgW="114120" imgH="215640" progId="Equation.3">
                  <p:embed/>
                </p:oleObj>
              </mc:Choice>
              <mc:Fallback>
                <p:oleObj name="Equation" r:id="rId10" imgW="11412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3138488"/>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7" name="Rectangle 15"/>
          <p:cNvSpPr>
            <a:spLocks noChangeArrowheads="1"/>
          </p:cNvSpPr>
          <p:nvPr/>
        </p:nvSpPr>
        <p:spPr bwMode="auto">
          <a:xfrm>
            <a:off x="0" y="3586163"/>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8" name="Object 16"/>
          <p:cNvGraphicFramePr>
            <a:graphicFrameLocks noChangeAspect="1"/>
          </p:cNvGraphicFramePr>
          <p:nvPr>
            <p:extLst>
              <p:ext uri="{D42A27DB-BD31-4B8C-83A1-F6EECF244321}">
                <p14:modId xmlns:p14="http://schemas.microsoft.com/office/powerpoint/2010/main" val="2785416069"/>
              </p:ext>
            </p:extLst>
          </p:nvPr>
        </p:nvGraphicFramePr>
        <p:xfrm>
          <a:off x="228600" y="3357563"/>
          <a:ext cx="114300" cy="219075"/>
        </p:xfrm>
        <a:graphic>
          <a:graphicData uri="http://schemas.openxmlformats.org/presentationml/2006/ole">
            <mc:AlternateContent xmlns:mc="http://schemas.openxmlformats.org/markup-compatibility/2006">
              <mc:Choice xmlns:v="urn:schemas-microsoft-com:vml" Requires="v">
                <p:oleObj spid="_x0000_s46312" name="Equation" r:id="rId11" imgW="114120" imgH="215640" progId="Equation.3">
                  <p:embed/>
                </p:oleObj>
              </mc:Choice>
              <mc:Fallback>
                <p:oleObj name="Equation" r:id="rId11" imgW="11412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33575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9" name="Rectangle 17"/>
          <p:cNvSpPr>
            <a:spLocks noChangeArrowheads="1"/>
          </p:cNvSpPr>
          <p:nvPr/>
        </p:nvSpPr>
        <p:spPr bwMode="auto">
          <a:xfrm>
            <a:off x="4537075" y="3576638"/>
            <a:ext cx="527050" cy="274637"/>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10" name="Rectangle 18"/>
          <p:cNvSpPr>
            <a:spLocks noChangeArrowheads="1"/>
          </p:cNvSpPr>
          <p:nvPr/>
        </p:nvSpPr>
        <p:spPr bwMode="auto">
          <a:xfrm>
            <a:off x="0" y="5908675"/>
            <a:ext cx="9144000" cy="0"/>
          </a:xfrm>
          <a:prstGeom prst="rect">
            <a:avLst/>
          </a:prstGeom>
          <a:noFill/>
          <a:ln w="9525" algn="ctr">
            <a:noFill/>
            <a:miter lim="800000"/>
            <a:headEnd/>
            <a:tailEnd/>
          </a:ln>
          <a:effectLst/>
        </p:spPr>
        <p:txBody>
          <a:bodyPr wrap="none" anchor="ctr">
            <a:spAutoFit/>
          </a:bodyPr>
          <a:lstStyle/>
          <a:p>
            <a:pPr algn="l"/>
            <a:endParaRPr lang="zh-CN" altLang="en-US">
              <a:solidFill>
                <a:schemeClr val="tx1"/>
              </a:solidFill>
              <a:ea typeface="宋体" pitchFamily="116" charset="-122"/>
            </a:endParaRPr>
          </a:p>
        </p:txBody>
      </p:sp>
      <p:sp>
        <p:nvSpPr>
          <p:cNvPr id="1365011" name="Rectangle 19"/>
          <p:cNvSpPr>
            <a:spLocks noChangeArrowheads="1"/>
          </p:cNvSpPr>
          <p:nvPr/>
        </p:nvSpPr>
        <p:spPr bwMode="auto">
          <a:xfrm>
            <a:off x="2667000" y="1676400"/>
            <a:ext cx="2667000" cy="457200"/>
          </a:xfrm>
          <a:prstGeom prst="rect">
            <a:avLst/>
          </a:prstGeom>
          <a:noFill/>
          <a:ln w="9525" algn="ctr">
            <a:solidFill>
              <a:srgbClr val="0000FF"/>
            </a:solidFill>
            <a:miter lim="800000"/>
            <a:headEnd/>
            <a:tailEnd/>
          </a:ln>
          <a:effectLst/>
        </p:spPr>
        <p:txBody>
          <a:bodyPr anchor="ctr">
            <a:spAutoFit/>
          </a:bodyPr>
          <a:lstStyle/>
          <a:p>
            <a:endParaRPr lang="en-US"/>
          </a:p>
        </p:txBody>
      </p:sp>
      <p:sp>
        <p:nvSpPr>
          <p:cNvPr id="1365012" name="Rectangle 20"/>
          <p:cNvSpPr>
            <a:spLocks noChangeArrowheads="1"/>
          </p:cNvSpPr>
          <p:nvPr/>
        </p:nvSpPr>
        <p:spPr bwMode="auto">
          <a:xfrm>
            <a:off x="2667000" y="2244725"/>
            <a:ext cx="2667000" cy="1280160"/>
          </a:xfrm>
          <a:prstGeom prst="rect">
            <a:avLst/>
          </a:prstGeom>
          <a:noFill/>
          <a:ln w="9525" algn="ctr">
            <a:solidFill>
              <a:srgbClr val="FF0000"/>
            </a:solidFill>
            <a:miter lim="800000"/>
            <a:headEnd/>
            <a:tailEnd/>
          </a:ln>
          <a:effectLst/>
        </p:spPr>
        <p:txBody>
          <a:bodyPr anchor="ctr">
            <a:spAutoFit/>
          </a:bodyPr>
          <a:lstStyle/>
          <a:p>
            <a:endParaRPr lang="en-US"/>
          </a:p>
        </p:txBody>
      </p:sp>
      <p:sp>
        <p:nvSpPr>
          <p:cNvPr id="1365013" name="Text Box 21"/>
          <p:cNvSpPr txBox="1">
            <a:spLocks noChangeArrowheads="1"/>
          </p:cNvSpPr>
          <p:nvPr/>
        </p:nvSpPr>
        <p:spPr bwMode="auto">
          <a:xfrm>
            <a:off x="533400" y="1711325"/>
            <a:ext cx="2057400" cy="430887"/>
          </a:xfrm>
          <a:prstGeom prst="rect">
            <a:avLst/>
          </a:prstGeom>
          <a:noFill/>
          <a:ln w="9525" algn="ctr">
            <a:noFill/>
            <a:miter lim="800000"/>
            <a:headEnd/>
            <a:tailEnd/>
          </a:ln>
          <a:effectLst/>
        </p:spPr>
        <p:txBody>
          <a:bodyPr>
            <a:spAutoFit/>
          </a:bodyPr>
          <a:lstStyle/>
          <a:p>
            <a:pPr eaLnBrk="1" hangingPunct="1">
              <a:spcBef>
                <a:spcPct val="50000"/>
              </a:spcBef>
            </a:pPr>
            <a:r>
              <a:rPr lang="en-US" altLang="zh-CN" sz="2200" dirty="0" smtClean="0">
                <a:solidFill>
                  <a:srgbClr val="0000FF"/>
                </a:solidFill>
                <a:latin typeface="Arial" charset="0"/>
                <a:ea typeface="宋体" pitchFamily="116" charset="-122"/>
              </a:rPr>
              <a:t>Unpolarized</a:t>
            </a:r>
            <a:endParaRPr lang="en-US" altLang="zh-CN" sz="2200" dirty="0">
              <a:solidFill>
                <a:srgbClr val="0000FF"/>
              </a:solidFill>
              <a:latin typeface="Arial" charset="0"/>
              <a:ea typeface="宋体" pitchFamily="116" charset="-122"/>
            </a:endParaRPr>
          </a:p>
        </p:txBody>
      </p:sp>
      <p:sp>
        <p:nvSpPr>
          <p:cNvPr id="1365014" name="Text Box 22"/>
          <p:cNvSpPr txBox="1">
            <a:spLocks noChangeArrowheads="1"/>
          </p:cNvSpPr>
          <p:nvPr/>
        </p:nvSpPr>
        <p:spPr bwMode="auto">
          <a:xfrm>
            <a:off x="381000" y="24733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FF3300"/>
                </a:solidFill>
                <a:latin typeface="Arial" charset="0"/>
                <a:ea typeface="宋体" pitchFamily="116" charset="-122"/>
              </a:rPr>
              <a:t>Spin-spin correlations</a:t>
            </a:r>
            <a:endParaRPr lang="en-US" altLang="zh-CN" dirty="0">
              <a:solidFill>
                <a:srgbClr val="FF3300"/>
              </a:solidFill>
              <a:latin typeface="Arial" charset="0"/>
              <a:ea typeface="宋体" pitchFamily="116" charset="-122"/>
            </a:endParaRPr>
          </a:p>
        </p:txBody>
      </p:sp>
      <p:sp>
        <p:nvSpPr>
          <p:cNvPr id="33" name="Slide Number Placeholder 32"/>
          <p:cNvSpPr>
            <a:spLocks noGrp="1"/>
          </p:cNvSpPr>
          <p:nvPr>
            <p:ph type="sldNum" sz="quarter" idx="12"/>
          </p:nvPr>
        </p:nvSpPr>
        <p:spPr/>
        <p:txBody>
          <a:bodyPr/>
          <a:lstStyle/>
          <a:p>
            <a:fld id="{CC80A51C-0834-4D37-9F6C-E61A03BDE5A5}" type="slidenum">
              <a:rPr lang="en-US" smtClean="0"/>
              <a:pPr/>
              <a:t>18</a:t>
            </a:fld>
            <a:endParaRPr lang="en-US"/>
          </a:p>
        </p:txBody>
      </p:sp>
      <p:sp>
        <p:nvSpPr>
          <p:cNvPr id="2" name="L-Shape 1"/>
          <p:cNvSpPr/>
          <p:nvPr/>
        </p:nvSpPr>
        <p:spPr bwMode="auto">
          <a:xfrm rot="16200000">
            <a:off x="3202779" y="992976"/>
            <a:ext cx="4491037" cy="5562604"/>
          </a:xfrm>
          <a:prstGeom prst="corner">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32" name="Text Box 22"/>
          <p:cNvSpPr txBox="1">
            <a:spLocks noChangeArrowheads="1"/>
          </p:cNvSpPr>
          <p:nvPr/>
        </p:nvSpPr>
        <p:spPr bwMode="auto">
          <a:xfrm>
            <a:off x="533400" y="43021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00B050"/>
                </a:solidFill>
                <a:latin typeface="Arial" charset="0"/>
                <a:ea typeface="宋体" pitchFamily="116" charset="-122"/>
              </a:rPr>
              <a:t>Spin-momentum correlations</a:t>
            </a:r>
            <a:endParaRPr lang="en-US" altLang="zh-CN" dirty="0">
              <a:solidFill>
                <a:srgbClr val="00B050"/>
              </a:solidFill>
              <a:latin typeface="Arial" charset="0"/>
              <a:ea typeface="宋体" pitchFamily="116" charset="-122"/>
            </a:endParaRPr>
          </a:p>
        </p:txBody>
      </p:sp>
      <p:sp>
        <p:nvSpPr>
          <p:cNvPr id="3" name="Rectangle 2"/>
          <p:cNvSpPr/>
          <p:nvPr/>
        </p:nvSpPr>
        <p:spPr>
          <a:xfrm>
            <a:off x="533400" y="4977825"/>
            <a:ext cx="1766830" cy="584775"/>
          </a:xfrm>
          <a:prstGeom prst="rect">
            <a:avLst/>
          </a:prstGeom>
        </p:spPr>
        <p:txBody>
          <a:bodyPr wrap="none">
            <a:spAutoFit/>
          </a:bodyPr>
          <a:lstStyle/>
          <a:p>
            <a:r>
              <a:rPr lang="en-US" sz="3200" i="1" dirty="0">
                <a:latin typeface="Times New Roman" pitchFamily="18" charset="0"/>
                <a:cs typeface="Times New Roman" pitchFamily="18" charset="0"/>
                <a:sym typeface="Wingdings" pitchFamily="2" charset="2"/>
              </a:rPr>
              <a:t>S•(p</a:t>
            </a:r>
            <a:r>
              <a:rPr lang="en-US" sz="3200" i="1" baseline="-18000" dirty="0">
                <a:latin typeface="Times New Roman" pitchFamily="18" charset="0"/>
                <a:cs typeface="Times New Roman" pitchFamily="18" charset="0"/>
                <a:sym typeface="Wingdings" pitchFamily="2" charset="2"/>
              </a:rPr>
              <a:t>1</a:t>
            </a:r>
            <a:r>
              <a:rPr lang="en-US" sz="3200" i="1" dirty="0">
                <a:latin typeface="Times New Roman" pitchFamily="18" charset="0"/>
                <a:cs typeface="Times New Roman" pitchFamily="18" charset="0"/>
                <a:sym typeface="Wingdings" pitchFamily="2" charset="2"/>
              </a:rPr>
              <a:t>×p</a:t>
            </a:r>
            <a:r>
              <a:rPr lang="en-US" sz="3200" i="1" baseline="-18000" dirty="0">
                <a:latin typeface="Times New Roman" pitchFamily="18" charset="0"/>
                <a:cs typeface="Times New Roman" pitchFamily="18" charset="0"/>
                <a:sym typeface="Wingdings" pitchFamily="2" charset="2"/>
              </a:rPr>
              <a:t>2</a:t>
            </a:r>
            <a:r>
              <a:rPr lang="en-US" sz="3200" i="1" dirty="0">
                <a:latin typeface="Times New Roman" pitchFamily="18" charset="0"/>
                <a:cs typeface="Times New Roman" pitchFamily="18" charset="0"/>
                <a:sym typeface="Wingdings" pitchFamily="2" charset="2"/>
              </a:rPr>
              <a:t>)</a:t>
            </a:r>
            <a:endParaRPr lang="en-US" sz="3200" dirty="0"/>
          </a:p>
        </p:txBody>
      </p:sp>
      <p:sp>
        <p:nvSpPr>
          <p:cNvPr id="27" name="Text Box 26"/>
          <p:cNvSpPr txBox="1">
            <a:spLocks noChangeArrowheads="1"/>
          </p:cNvSpPr>
          <p:nvPr/>
        </p:nvSpPr>
        <p:spPr bwMode="auto">
          <a:xfrm>
            <a:off x="4876800" y="3124200"/>
            <a:ext cx="1706563" cy="457200"/>
          </a:xfrm>
          <a:prstGeom prst="rect">
            <a:avLst/>
          </a:prstGeom>
          <a:noFill/>
          <a:ln w="9525">
            <a:noFill/>
            <a:miter lim="800000"/>
            <a:headEnd/>
            <a:tailEnd/>
          </a:ln>
          <a:effectLst/>
        </p:spPr>
        <p:txBody>
          <a:bodyPr wrap="none">
            <a:spAutoFit/>
          </a:bodyPr>
          <a:lstStyle/>
          <a:p>
            <a:r>
              <a:rPr lang="en-US" dirty="0">
                <a:solidFill>
                  <a:schemeClr val="tx1"/>
                </a:solidFill>
              </a:rPr>
              <a:t>Transversity</a:t>
            </a:r>
          </a:p>
        </p:txBody>
      </p:sp>
      <p:sp>
        <p:nvSpPr>
          <p:cNvPr id="28" name="Text Box 27"/>
          <p:cNvSpPr txBox="1">
            <a:spLocks noChangeArrowheads="1"/>
          </p:cNvSpPr>
          <p:nvPr/>
        </p:nvSpPr>
        <p:spPr bwMode="auto">
          <a:xfrm>
            <a:off x="4876800" y="4114800"/>
            <a:ext cx="946150" cy="457200"/>
          </a:xfrm>
          <a:prstGeom prst="rect">
            <a:avLst/>
          </a:prstGeom>
          <a:noFill/>
          <a:ln w="9525">
            <a:noFill/>
            <a:miter lim="800000"/>
            <a:headEnd/>
            <a:tailEnd/>
          </a:ln>
          <a:effectLst/>
        </p:spPr>
        <p:txBody>
          <a:bodyPr wrap="none">
            <a:spAutoFit/>
          </a:bodyPr>
          <a:lstStyle/>
          <a:p>
            <a:r>
              <a:rPr lang="en-US" dirty="0">
                <a:solidFill>
                  <a:schemeClr val="tx1"/>
                </a:solidFill>
              </a:rPr>
              <a:t>Sivers</a:t>
            </a:r>
          </a:p>
        </p:txBody>
      </p:sp>
      <p:sp>
        <p:nvSpPr>
          <p:cNvPr id="29" name="Text Box 29"/>
          <p:cNvSpPr txBox="1">
            <a:spLocks noChangeArrowheads="1"/>
          </p:cNvSpPr>
          <p:nvPr/>
        </p:nvSpPr>
        <p:spPr bwMode="auto">
          <a:xfrm>
            <a:off x="4904096" y="4724400"/>
            <a:ext cx="1893887" cy="457200"/>
          </a:xfrm>
          <a:prstGeom prst="rect">
            <a:avLst/>
          </a:prstGeom>
          <a:noFill/>
          <a:ln w="9525">
            <a:noFill/>
            <a:miter lim="800000"/>
            <a:headEnd/>
            <a:tailEnd/>
          </a:ln>
          <a:effectLst/>
        </p:spPr>
        <p:txBody>
          <a:bodyPr wrap="none">
            <a:spAutoFit/>
          </a:bodyPr>
          <a:lstStyle/>
          <a:p>
            <a:r>
              <a:rPr lang="en-US" dirty="0">
                <a:solidFill>
                  <a:schemeClr val="tx1"/>
                </a:solidFill>
              </a:rPr>
              <a:t>Boer-Mulders</a:t>
            </a:r>
          </a:p>
        </p:txBody>
      </p:sp>
      <p:sp>
        <p:nvSpPr>
          <p:cNvPr id="34" name="Text Box 26"/>
          <p:cNvSpPr txBox="1">
            <a:spLocks noChangeArrowheads="1"/>
          </p:cNvSpPr>
          <p:nvPr/>
        </p:nvSpPr>
        <p:spPr bwMode="auto">
          <a:xfrm>
            <a:off x="4876800" y="2498972"/>
            <a:ext cx="881973" cy="369332"/>
          </a:xfrm>
          <a:prstGeom prst="rect">
            <a:avLst/>
          </a:prstGeom>
          <a:noFill/>
          <a:ln w="9525">
            <a:noFill/>
            <a:miter lim="800000"/>
            <a:headEnd/>
            <a:tailEnd/>
          </a:ln>
          <a:effectLst/>
        </p:spPr>
        <p:txBody>
          <a:bodyPr wrap="none">
            <a:spAutoFit/>
          </a:bodyPr>
          <a:lstStyle/>
          <a:p>
            <a:r>
              <a:rPr lang="en-US" dirty="0" smtClean="0">
                <a:solidFill>
                  <a:schemeClr val="tx1"/>
                </a:solidFill>
              </a:rPr>
              <a:t>Helicity</a:t>
            </a:r>
            <a:endParaRPr lang="en-US" dirty="0">
              <a:solidFill>
                <a:schemeClr val="tx1"/>
              </a:solidFill>
            </a:endParaRPr>
          </a:p>
        </p:txBody>
      </p:sp>
      <p:sp>
        <p:nvSpPr>
          <p:cNvPr id="35" name="Text Box 29"/>
          <p:cNvSpPr txBox="1">
            <a:spLocks noChangeArrowheads="1"/>
          </p:cNvSpPr>
          <p:nvPr/>
        </p:nvSpPr>
        <p:spPr bwMode="auto">
          <a:xfrm>
            <a:off x="4908273" y="5334000"/>
            <a:ext cx="1250279" cy="369332"/>
          </a:xfrm>
          <a:prstGeom prst="rect">
            <a:avLst/>
          </a:prstGeom>
          <a:noFill/>
          <a:ln w="9525">
            <a:noFill/>
            <a:miter lim="800000"/>
            <a:headEnd/>
            <a:tailEnd/>
          </a:ln>
          <a:effectLst/>
        </p:spPr>
        <p:txBody>
          <a:bodyPr wrap="none">
            <a:spAutoFit/>
          </a:bodyPr>
          <a:lstStyle/>
          <a:p>
            <a:r>
              <a:rPr lang="en-US" dirty="0" smtClean="0">
                <a:solidFill>
                  <a:schemeClr val="tx1"/>
                </a:solidFill>
              </a:rPr>
              <a:t>Worm-gear</a:t>
            </a:r>
            <a:endParaRPr lang="en-US" dirty="0">
              <a:solidFill>
                <a:schemeClr val="tx1"/>
              </a:solidFill>
            </a:endParaRPr>
          </a:p>
        </p:txBody>
      </p:sp>
      <p:sp>
        <p:nvSpPr>
          <p:cNvPr id="36" name="Text Box 29"/>
          <p:cNvSpPr txBox="1">
            <a:spLocks noChangeArrowheads="1"/>
          </p:cNvSpPr>
          <p:nvPr/>
        </p:nvSpPr>
        <p:spPr bwMode="auto">
          <a:xfrm>
            <a:off x="6172200" y="1524000"/>
            <a:ext cx="2037609" cy="646331"/>
          </a:xfrm>
          <a:prstGeom prst="rect">
            <a:avLst/>
          </a:prstGeom>
          <a:noFill/>
          <a:ln w="9525">
            <a:noFill/>
            <a:miter lim="800000"/>
            <a:headEnd/>
            <a:tailEnd/>
          </a:ln>
          <a:effectLst/>
        </p:spPr>
        <p:txBody>
          <a:bodyPr wrap="none">
            <a:spAutoFit/>
          </a:bodyPr>
          <a:lstStyle/>
          <a:p>
            <a:pPr algn="ctr"/>
            <a:r>
              <a:rPr lang="en-US" dirty="0" smtClean="0">
                <a:solidFill>
                  <a:schemeClr val="tx1"/>
                </a:solidFill>
              </a:rPr>
              <a:t>Worm-gear</a:t>
            </a:r>
          </a:p>
          <a:p>
            <a:pPr algn="ctr"/>
            <a:r>
              <a:rPr lang="en-US" dirty="0" smtClean="0"/>
              <a:t>(</a:t>
            </a:r>
            <a:r>
              <a:rPr lang="en-US" dirty="0" err="1" smtClean="0"/>
              <a:t>Kotzinian</a:t>
            </a:r>
            <a:r>
              <a:rPr lang="en-US" dirty="0" smtClean="0"/>
              <a:t>-Mulders)</a:t>
            </a:r>
            <a:endParaRPr lang="en-US" dirty="0">
              <a:solidFill>
                <a:schemeClr val="tx1"/>
              </a:solidFill>
            </a:endParaRPr>
          </a:p>
        </p:txBody>
      </p:sp>
      <p:sp>
        <p:nvSpPr>
          <p:cNvPr id="37" name="Text Box 29"/>
          <p:cNvSpPr txBox="1">
            <a:spLocks noChangeArrowheads="1"/>
          </p:cNvSpPr>
          <p:nvPr/>
        </p:nvSpPr>
        <p:spPr bwMode="auto">
          <a:xfrm>
            <a:off x="6705600" y="4953000"/>
            <a:ext cx="1271695" cy="369332"/>
          </a:xfrm>
          <a:prstGeom prst="rect">
            <a:avLst/>
          </a:prstGeom>
          <a:noFill/>
          <a:ln w="9525">
            <a:noFill/>
            <a:miter lim="800000"/>
            <a:headEnd/>
            <a:tailEnd/>
          </a:ln>
          <a:effectLst/>
        </p:spPr>
        <p:txBody>
          <a:bodyPr wrap="none">
            <a:spAutoFit/>
          </a:bodyPr>
          <a:lstStyle/>
          <a:p>
            <a:r>
              <a:rPr lang="en-US" dirty="0" err="1" smtClean="0">
                <a:solidFill>
                  <a:schemeClr val="tx1"/>
                </a:solidFill>
              </a:rPr>
              <a:t>Pretzelosity</a:t>
            </a:r>
            <a:endParaRPr lang="en-US" dirty="0">
              <a:solidFill>
                <a:schemeClr val="tx1"/>
              </a:solidFill>
            </a:endParaRPr>
          </a:p>
        </p:txBody>
      </p:sp>
      <p:pic>
        <p:nvPicPr>
          <p:cNvPr id="46103" name="Picture 23" descr="http://s.hswstatic.com/gif/gear-worm.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35622" y="2743200"/>
            <a:ext cx="780521" cy="842963"/>
          </a:xfrm>
          <a:prstGeom prst="rect">
            <a:avLst/>
          </a:prstGeom>
          <a:noFill/>
          <a:extLst>
            <a:ext uri="{909E8E84-426E-40DD-AFC4-6F175D3DCCD1}">
              <a14:hiddenFill xmlns:a14="http://schemas.microsoft.com/office/drawing/2010/main">
                <a:solidFill>
                  <a:srgbClr val="FFFFFF"/>
                </a:solidFill>
              </a14:hiddenFill>
            </a:ext>
          </a:extLst>
        </p:spPr>
      </p:pic>
      <p:pic>
        <p:nvPicPr>
          <p:cNvPr id="46104" name="Picture 24"/>
          <p:cNvPicPr>
            <a:picLocks noChangeAspect="1" noChangeArrowheads="1"/>
          </p:cNvPicPr>
          <p:nvPr/>
        </p:nvPicPr>
        <p:blipFill rotWithShape="1">
          <a:blip r:embed="rId13">
            <a:extLst>
              <a:ext uri="{28A0092B-C50C-407E-A947-70E740481C1C}">
                <a14:useLocalDpi xmlns:a14="http://schemas.microsoft.com/office/drawing/2010/main" val="0"/>
              </a:ext>
            </a:extLst>
          </a:blip>
          <a:srcRect r="1532"/>
          <a:stretch/>
        </p:blipFill>
        <p:spPr bwMode="auto">
          <a:xfrm>
            <a:off x="7093602" y="4343400"/>
            <a:ext cx="722376"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 Box 32"/>
          <p:cNvSpPr txBox="1">
            <a:spLocks noChangeArrowheads="1"/>
          </p:cNvSpPr>
          <p:nvPr/>
        </p:nvSpPr>
        <p:spPr bwMode="auto">
          <a:xfrm>
            <a:off x="486228" y="3124200"/>
            <a:ext cx="8266112" cy="1200329"/>
          </a:xfrm>
          <a:prstGeom prst="rect">
            <a:avLst/>
          </a:prstGeom>
          <a:solidFill>
            <a:srgbClr val="00FFFF"/>
          </a:solidFill>
          <a:ln w="9525">
            <a:solidFill>
              <a:schemeClr val="tx1"/>
            </a:solidFill>
            <a:miter lim="800000"/>
            <a:headEnd/>
            <a:tailEnd/>
          </a:ln>
          <a:effectLst/>
        </p:spPr>
        <p:txBody>
          <a:bodyPr>
            <a:spAutoFit/>
          </a:bodyPr>
          <a:lstStyle/>
          <a:p>
            <a:pPr algn="ctr"/>
            <a:r>
              <a:rPr lang="en-US" sz="2400" dirty="0" smtClean="0">
                <a:solidFill>
                  <a:schemeClr val="tx1"/>
                </a:solidFill>
                <a:latin typeface="Times New Roman" panose="02020603050405020304" pitchFamily="18" charset="0"/>
                <a:cs typeface="Times New Roman" panose="02020603050405020304" pitchFamily="18" charset="0"/>
              </a:rPr>
              <a:t>Lots of evidence from deep-inelastic lepton-nucleon scattering experiments over past ~10 years that many of these correlations are nonzero in nature!</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024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65137" y="166145"/>
            <a:ext cx="5712189" cy="2468947"/>
            <a:chOff x="465137" y="166145"/>
            <a:chExt cx="5712189" cy="2468947"/>
          </a:xfrm>
        </p:grpSpPr>
        <p:pic>
          <p:nvPicPr>
            <p:cNvPr id="19" name="Picture 4" descr="sivers_hermes"/>
            <p:cNvPicPr>
              <a:picLocks noChangeAspect="1" noChangeArrowheads="1"/>
            </p:cNvPicPr>
            <p:nvPr/>
          </p:nvPicPr>
          <p:blipFill>
            <a:blip r:embed="rId3" cstate="print"/>
            <a:srcRect b="53706"/>
            <a:stretch>
              <a:fillRect/>
            </a:stretch>
          </p:blipFill>
          <p:spPr bwMode="auto">
            <a:xfrm>
              <a:off x="465137" y="166145"/>
              <a:ext cx="5707063" cy="1898512"/>
            </a:xfrm>
            <a:prstGeom prst="rect">
              <a:avLst/>
            </a:prstGeom>
            <a:noFill/>
          </p:spPr>
        </p:pic>
        <p:pic>
          <p:nvPicPr>
            <p:cNvPr id="22" name="Picture 4" descr="sivers_hermes"/>
            <p:cNvPicPr>
              <a:picLocks noChangeAspect="1" noChangeArrowheads="1"/>
            </p:cNvPicPr>
            <p:nvPr/>
          </p:nvPicPr>
          <p:blipFill>
            <a:blip r:embed="rId3" cstate="print"/>
            <a:srcRect t="85594"/>
            <a:stretch>
              <a:fillRect/>
            </a:stretch>
          </p:blipFill>
          <p:spPr bwMode="auto">
            <a:xfrm>
              <a:off x="470263" y="2044337"/>
              <a:ext cx="5707063" cy="590755"/>
            </a:xfrm>
            <a:prstGeom prst="rect">
              <a:avLst/>
            </a:prstGeom>
            <a:noFill/>
          </p:spPr>
        </p:pic>
      </p:grpSp>
      <p:sp>
        <p:nvSpPr>
          <p:cNvPr id="7" name="Slide Number Placeholder 6"/>
          <p:cNvSpPr>
            <a:spLocks noGrp="1"/>
          </p:cNvSpPr>
          <p:nvPr>
            <p:ph type="sldNum" sz="quarter" idx="12"/>
          </p:nvPr>
        </p:nvSpPr>
        <p:spPr/>
        <p:txBody>
          <a:bodyPr/>
          <a:lstStyle/>
          <a:p>
            <a:fld id="{B6F15528-21DE-4FAA-801E-634DDDAF4B2B}" type="slidenum">
              <a:rPr lang="en-US" smtClean="0"/>
              <a:pPr/>
              <a:t>19</a:t>
            </a:fld>
            <a:endParaRPr lang="en-US"/>
          </a:p>
        </p:txBody>
      </p:sp>
      <p:sp>
        <p:nvSpPr>
          <p:cNvPr id="8" name="TextBox 7"/>
          <p:cNvSpPr txBox="1"/>
          <p:nvPr/>
        </p:nvSpPr>
        <p:spPr>
          <a:xfrm>
            <a:off x="1112629" y="635913"/>
            <a:ext cx="889988" cy="430887"/>
          </a:xfrm>
          <a:prstGeom prst="rect">
            <a:avLst/>
          </a:prstGeom>
          <a:noFill/>
        </p:spPr>
        <p:txBody>
          <a:bodyPr wrap="none" rtlCol="0">
            <a:spAutoFit/>
          </a:bodyPr>
          <a:lstStyle/>
          <a:p>
            <a:r>
              <a:rPr lang="en-US" sz="2200" dirty="0" smtClean="0">
                <a:solidFill>
                  <a:schemeClr val="tx1"/>
                </a:solidFill>
              </a:rPr>
              <a:t>Sivers</a:t>
            </a:r>
            <a:endParaRPr lang="en-US" sz="2200" dirty="0">
              <a:solidFill>
                <a:schemeClr val="tx1"/>
              </a:solidFill>
            </a:endParaRPr>
          </a:p>
        </p:txBody>
      </p:sp>
      <p:sp>
        <p:nvSpPr>
          <p:cNvPr id="12" name="Footer Placeholder 11"/>
          <p:cNvSpPr>
            <a:spLocks noGrp="1"/>
          </p:cNvSpPr>
          <p:nvPr>
            <p:ph type="ftr" sz="quarter" idx="11"/>
          </p:nvPr>
        </p:nvSpPr>
        <p:spPr/>
        <p:txBody>
          <a:bodyPr/>
          <a:lstStyle/>
          <a:p>
            <a:r>
              <a:rPr lang="pl-PL" smtClean="0"/>
              <a:t>C. Aidala, W&amp;M, January 30, 2015</a:t>
            </a:r>
            <a:endParaRPr lang="en-US"/>
          </a:p>
        </p:txBody>
      </p:sp>
      <p:sp>
        <p:nvSpPr>
          <p:cNvPr id="24" name="TextBox 23"/>
          <p:cNvSpPr txBox="1"/>
          <p:nvPr/>
        </p:nvSpPr>
        <p:spPr>
          <a:xfrm>
            <a:off x="1173514" y="1353434"/>
            <a:ext cx="646331" cy="769441"/>
          </a:xfrm>
          <a:prstGeom prst="rect">
            <a:avLst/>
          </a:prstGeom>
          <a:noFill/>
        </p:spPr>
        <p:txBody>
          <a:bodyPr wrap="none" rtlCol="0">
            <a:spAutoFit/>
          </a:bodyPr>
          <a:lstStyle/>
          <a:p>
            <a:r>
              <a:rPr lang="en-US" sz="2200" dirty="0" err="1" smtClean="0">
                <a:solidFill>
                  <a:schemeClr val="tx1"/>
                </a:solidFill>
              </a:rPr>
              <a:t>e+p</a:t>
            </a:r>
            <a:endParaRPr lang="en-US" sz="2200" dirty="0" smtClean="0">
              <a:solidFill>
                <a:schemeClr val="tx1"/>
              </a:solidFill>
            </a:endParaRPr>
          </a:p>
          <a:p>
            <a:r>
              <a:rPr lang="en-US" sz="2200" dirty="0" err="1" smtClean="0">
                <a:solidFill>
                  <a:schemeClr val="tx1"/>
                </a:solidFill>
                <a:latin typeface="Symbol" pitchFamily="18" charset="2"/>
              </a:rPr>
              <a:t>m</a:t>
            </a:r>
            <a:r>
              <a:rPr lang="en-US" sz="2200" dirty="0" err="1" smtClean="0">
                <a:solidFill>
                  <a:schemeClr val="tx1"/>
                </a:solidFill>
              </a:rPr>
              <a:t>+p</a:t>
            </a:r>
            <a:endParaRPr lang="en-US" sz="2200" dirty="0">
              <a:solidFill>
                <a:schemeClr val="tx1"/>
              </a:solidFill>
            </a:endParaRPr>
          </a:p>
        </p:txBody>
      </p:sp>
      <p:grpSp>
        <p:nvGrpSpPr>
          <p:cNvPr id="2" name="Group 1"/>
          <p:cNvGrpSpPr/>
          <p:nvPr/>
        </p:nvGrpSpPr>
        <p:grpSpPr>
          <a:xfrm>
            <a:off x="708561" y="2147888"/>
            <a:ext cx="8459252" cy="2358071"/>
            <a:chOff x="708561" y="2147888"/>
            <a:chExt cx="8459252" cy="2358071"/>
          </a:xfrm>
        </p:grpSpPr>
        <p:pic>
          <p:nvPicPr>
            <p:cNvPr id="4700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561" y="2147888"/>
              <a:ext cx="8459252" cy="23580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2" name="TextBox 41"/>
            <p:cNvSpPr txBox="1"/>
            <p:nvPr/>
          </p:nvSpPr>
          <p:spPr>
            <a:xfrm>
              <a:off x="3414714" y="2209800"/>
              <a:ext cx="2757486" cy="430887"/>
            </a:xfrm>
            <a:prstGeom prst="rect">
              <a:avLst/>
            </a:prstGeom>
            <a:noFill/>
          </p:spPr>
          <p:txBody>
            <a:bodyPr wrap="none" rtlCol="0">
              <a:spAutoFit/>
            </a:bodyPr>
            <a:lstStyle/>
            <a:p>
              <a:r>
                <a:rPr lang="en-US" sz="2200" dirty="0" smtClean="0">
                  <a:solidFill>
                    <a:schemeClr val="tx1"/>
                  </a:solidFill>
                </a:rPr>
                <a:t>Boer-Mulders x Collins</a:t>
              </a:r>
              <a:endParaRPr lang="en-US" sz="2200" dirty="0">
                <a:solidFill>
                  <a:schemeClr val="tx1"/>
                </a:solidFill>
              </a:endParaRPr>
            </a:p>
          </p:txBody>
        </p:sp>
        <p:sp>
          <p:nvSpPr>
            <p:cNvPr id="43" name="TextBox 42"/>
            <p:cNvSpPr txBox="1"/>
            <p:nvPr/>
          </p:nvSpPr>
          <p:spPr>
            <a:xfrm>
              <a:off x="2404777" y="2526268"/>
              <a:ext cx="643223" cy="400110"/>
            </a:xfrm>
            <a:prstGeom prst="rect">
              <a:avLst/>
            </a:prstGeom>
            <a:noFill/>
          </p:spPr>
          <p:txBody>
            <a:bodyPr wrap="square" rtlCol="0">
              <a:spAutoFit/>
            </a:bodyPr>
            <a:lstStyle/>
            <a:p>
              <a:r>
                <a:rPr lang="en-US" sz="2000" dirty="0" err="1" smtClean="0">
                  <a:solidFill>
                    <a:schemeClr val="tx1"/>
                  </a:solidFill>
                </a:rPr>
                <a:t>e+p</a:t>
              </a:r>
              <a:endParaRPr lang="en-US" sz="2000" dirty="0" smtClean="0">
                <a:solidFill>
                  <a:schemeClr val="tx1"/>
                </a:solidFill>
              </a:endParaRPr>
            </a:p>
          </p:txBody>
        </p:sp>
        <p:sp>
          <p:nvSpPr>
            <p:cNvPr id="47" name="TextBox 46"/>
            <p:cNvSpPr txBox="1"/>
            <p:nvPr/>
          </p:nvSpPr>
          <p:spPr>
            <a:xfrm>
              <a:off x="3709004" y="3516868"/>
              <a:ext cx="3987196" cy="338554"/>
            </a:xfrm>
            <a:prstGeom prst="rect">
              <a:avLst/>
            </a:prstGeom>
            <a:noFill/>
          </p:spPr>
          <p:txBody>
            <a:bodyPr wrap="square" rtlCol="0">
              <a:spAutoFit/>
            </a:bodyPr>
            <a:lstStyle/>
            <a:p>
              <a:r>
                <a:rPr lang="en-US" sz="1600" dirty="0" smtClean="0">
                  <a:solidFill>
                    <a:schemeClr val="tx1"/>
                  </a:solidFill>
                </a:rPr>
                <a:t>HERMES, PRD 87, 012010 (2013)</a:t>
              </a:r>
            </a:p>
          </p:txBody>
        </p:sp>
      </p:grpSp>
      <p:grpSp>
        <p:nvGrpSpPr>
          <p:cNvPr id="32" name="Group 31"/>
          <p:cNvGrpSpPr/>
          <p:nvPr/>
        </p:nvGrpSpPr>
        <p:grpSpPr>
          <a:xfrm>
            <a:off x="2819400" y="3886200"/>
            <a:ext cx="5715000" cy="2564487"/>
            <a:chOff x="2819400" y="3886200"/>
            <a:chExt cx="5715000" cy="2564487"/>
          </a:xfrm>
        </p:grpSpPr>
        <p:sp>
          <p:nvSpPr>
            <p:cNvPr id="30" name="Rectangle 29"/>
            <p:cNvSpPr/>
            <p:nvPr/>
          </p:nvSpPr>
          <p:spPr>
            <a:xfrm>
              <a:off x="2819400" y="3886200"/>
              <a:ext cx="571500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8" name="Picture 5" descr="collins_hermes"/>
            <p:cNvPicPr>
              <a:picLocks noChangeAspect="1" noChangeArrowheads="1"/>
            </p:cNvPicPr>
            <p:nvPr/>
          </p:nvPicPr>
          <p:blipFill>
            <a:blip r:embed="rId5" cstate="print"/>
            <a:srcRect t="45818"/>
            <a:stretch>
              <a:fillRect/>
            </a:stretch>
          </p:blipFill>
          <p:spPr bwMode="auto">
            <a:xfrm>
              <a:off x="2819400" y="4158772"/>
              <a:ext cx="5688013" cy="2214594"/>
            </a:xfrm>
            <a:prstGeom prst="rect">
              <a:avLst/>
            </a:prstGeom>
            <a:noFill/>
            <a:ln>
              <a:solidFill>
                <a:schemeClr val="tx1"/>
              </a:solidFill>
            </a:ln>
          </p:spPr>
        </p:pic>
        <p:sp>
          <p:nvSpPr>
            <p:cNvPr id="29" name="TextBox 28"/>
            <p:cNvSpPr txBox="1"/>
            <p:nvPr/>
          </p:nvSpPr>
          <p:spPr>
            <a:xfrm>
              <a:off x="4475084" y="6019800"/>
              <a:ext cx="2681824" cy="430887"/>
            </a:xfrm>
            <a:prstGeom prst="rect">
              <a:avLst/>
            </a:prstGeom>
            <a:noFill/>
          </p:spPr>
          <p:txBody>
            <a:bodyPr wrap="none" rtlCol="0">
              <a:spAutoFit/>
            </a:bodyPr>
            <a:lstStyle/>
            <a:p>
              <a:r>
                <a:rPr lang="en-US" sz="2200" dirty="0" err="1" smtClean="0">
                  <a:solidFill>
                    <a:schemeClr val="tx1"/>
                  </a:solidFill>
                </a:rPr>
                <a:t>Transversity</a:t>
              </a:r>
              <a:r>
                <a:rPr lang="en-US" sz="2200" dirty="0" smtClean="0">
                  <a:solidFill>
                    <a:schemeClr val="tx1"/>
                  </a:solidFill>
                </a:rPr>
                <a:t> x Collins</a:t>
              </a:r>
            </a:p>
          </p:txBody>
        </p:sp>
        <p:sp>
          <p:nvSpPr>
            <p:cNvPr id="31" name="TextBox 30"/>
            <p:cNvSpPr txBox="1"/>
            <p:nvPr/>
          </p:nvSpPr>
          <p:spPr>
            <a:xfrm>
              <a:off x="7400274" y="5029200"/>
              <a:ext cx="689612" cy="830997"/>
            </a:xfrm>
            <a:prstGeom prst="rect">
              <a:avLst/>
            </a:prstGeom>
            <a:noFill/>
          </p:spPr>
          <p:txBody>
            <a:bodyPr wrap="none" rtlCol="0">
              <a:spAutoFit/>
            </a:bodyPr>
            <a:lstStyle/>
            <a:p>
              <a:r>
                <a:rPr lang="en-US" dirty="0" err="1" smtClean="0">
                  <a:solidFill>
                    <a:schemeClr val="tx1"/>
                  </a:solidFill>
                </a:rPr>
                <a:t>e+p</a:t>
              </a:r>
              <a:endParaRPr lang="en-US" dirty="0" smtClean="0">
                <a:solidFill>
                  <a:schemeClr val="tx1"/>
                </a:solidFill>
              </a:endParaRPr>
            </a:p>
            <a:p>
              <a:r>
                <a:rPr lang="en-US" dirty="0" err="1" smtClean="0">
                  <a:solidFill>
                    <a:schemeClr val="tx1"/>
                  </a:solidFill>
                  <a:latin typeface="Symbol" pitchFamily="18" charset="2"/>
                </a:rPr>
                <a:t>m</a:t>
              </a:r>
              <a:r>
                <a:rPr lang="en-US" dirty="0" err="1" smtClean="0">
                  <a:solidFill>
                    <a:schemeClr val="tx1"/>
                  </a:solidFill>
                </a:rPr>
                <a:t>+p</a:t>
              </a:r>
              <a:endParaRPr lang="en-US" dirty="0">
                <a:solidFill>
                  <a:schemeClr val="tx1"/>
                </a:solidFill>
              </a:endParaRPr>
            </a:p>
          </p:txBody>
        </p:sp>
      </p:grpSp>
      <p:grpSp>
        <p:nvGrpSpPr>
          <p:cNvPr id="41" name="Group 40"/>
          <p:cNvGrpSpPr/>
          <p:nvPr/>
        </p:nvGrpSpPr>
        <p:grpSpPr>
          <a:xfrm>
            <a:off x="2238375" y="1143000"/>
            <a:ext cx="4238625" cy="4362450"/>
            <a:chOff x="2238375" y="1143000"/>
            <a:chExt cx="4238625" cy="4362450"/>
          </a:xfrm>
        </p:grpSpPr>
        <p:pic>
          <p:nvPicPr>
            <p:cNvPr id="38" name="Picture 3"/>
            <p:cNvPicPr>
              <a:picLocks noChangeAspect="1" noChangeArrowheads="1"/>
            </p:cNvPicPr>
            <p:nvPr/>
          </p:nvPicPr>
          <p:blipFill>
            <a:blip r:embed="rId6" cstate="print"/>
            <a:srcRect/>
            <a:stretch>
              <a:fillRect/>
            </a:stretch>
          </p:blipFill>
          <p:spPr bwMode="auto">
            <a:xfrm>
              <a:off x="2238375" y="1143000"/>
              <a:ext cx="4238625" cy="4362450"/>
            </a:xfrm>
            <a:prstGeom prst="rect">
              <a:avLst/>
            </a:prstGeom>
            <a:noFill/>
            <a:ln w="9525">
              <a:solidFill>
                <a:schemeClr val="tx1"/>
              </a:solidFill>
              <a:miter lim="800000"/>
              <a:headEnd/>
              <a:tailEnd/>
            </a:ln>
          </p:spPr>
        </p:pic>
        <p:sp>
          <p:nvSpPr>
            <p:cNvPr id="39" name="TextBox 38"/>
            <p:cNvSpPr txBox="1"/>
            <p:nvPr/>
          </p:nvSpPr>
          <p:spPr>
            <a:xfrm>
              <a:off x="2968820" y="1369959"/>
              <a:ext cx="2770310" cy="338554"/>
            </a:xfrm>
            <a:prstGeom prst="rect">
              <a:avLst/>
            </a:prstGeom>
            <a:noFill/>
            <a:ln>
              <a:noFill/>
            </a:ln>
          </p:spPr>
          <p:txBody>
            <a:bodyPr wrap="none" rtlCol="0">
              <a:spAutoFit/>
            </a:bodyPr>
            <a:lstStyle/>
            <a:p>
              <a:r>
                <a:rPr lang="en-US" sz="1600" dirty="0" smtClean="0">
                  <a:solidFill>
                    <a:schemeClr val="tx1"/>
                  </a:solidFill>
                </a:rPr>
                <a:t>BELLE PRL96, 232002 (2006)</a:t>
              </a:r>
              <a:endParaRPr lang="en-US" sz="1600" dirty="0">
                <a:solidFill>
                  <a:schemeClr val="tx1"/>
                </a:solidFill>
              </a:endParaRPr>
            </a:p>
          </p:txBody>
        </p:sp>
        <p:sp>
          <p:nvSpPr>
            <p:cNvPr id="40" name="Rectangle 39"/>
            <p:cNvSpPr/>
            <p:nvPr/>
          </p:nvSpPr>
          <p:spPr>
            <a:xfrm>
              <a:off x="2939740" y="1676400"/>
              <a:ext cx="1935145" cy="430887"/>
            </a:xfrm>
            <a:prstGeom prst="rect">
              <a:avLst/>
            </a:prstGeom>
            <a:ln>
              <a:noFill/>
            </a:ln>
          </p:spPr>
          <p:txBody>
            <a:bodyPr wrap="none">
              <a:spAutoFit/>
            </a:bodyPr>
            <a:lstStyle/>
            <a:p>
              <a:r>
                <a:rPr lang="en-US" sz="2200" dirty="0" smtClean="0">
                  <a:solidFill>
                    <a:schemeClr val="tx1"/>
                  </a:solidFill>
                </a:rPr>
                <a:t>Collins x Collins</a:t>
              </a:r>
              <a:endParaRPr lang="en-US" sz="2200" dirty="0">
                <a:solidFill>
                  <a:schemeClr val="tx1"/>
                </a:solidFill>
              </a:endParaRPr>
            </a:p>
          </p:txBody>
        </p:sp>
        <p:sp>
          <p:nvSpPr>
            <p:cNvPr id="26" name="TextBox 25"/>
            <p:cNvSpPr txBox="1"/>
            <p:nvPr/>
          </p:nvSpPr>
          <p:spPr>
            <a:xfrm>
              <a:off x="5302078" y="1676400"/>
              <a:ext cx="617477" cy="430887"/>
            </a:xfrm>
            <a:prstGeom prst="rect">
              <a:avLst/>
            </a:prstGeom>
            <a:noFill/>
            <a:ln>
              <a:noFill/>
            </a:ln>
          </p:spPr>
          <p:txBody>
            <a:bodyPr wrap="none" rtlCol="0">
              <a:spAutoFit/>
            </a:bodyPr>
            <a:lstStyle/>
            <a:p>
              <a:r>
                <a:rPr lang="en-US" sz="2200" dirty="0" err="1" smtClean="0">
                  <a:solidFill>
                    <a:schemeClr val="tx1"/>
                  </a:solidFill>
                </a:rPr>
                <a:t>e</a:t>
              </a:r>
              <a:r>
                <a:rPr lang="en-US" sz="2200" baseline="30000" dirty="0" err="1" smtClean="0">
                  <a:solidFill>
                    <a:schemeClr val="tx1"/>
                  </a:solidFill>
                </a:rPr>
                <a:t>+</a:t>
              </a:r>
              <a:r>
                <a:rPr lang="en-US" sz="2200" dirty="0" err="1" smtClean="0">
                  <a:solidFill>
                    <a:schemeClr val="tx1"/>
                  </a:solidFill>
                </a:rPr>
                <a:t>e</a:t>
              </a:r>
              <a:r>
                <a:rPr lang="en-US" sz="2200" baseline="30000" dirty="0" smtClean="0">
                  <a:solidFill>
                    <a:schemeClr val="tx1"/>
                  </a:solidFill>
                </a:rPr>
                <a:t>-</a:t>
              </a:r>
            </a:p>
          </p:txBody>
        </p:sp>
      </p:grpSp>
      <p:grpSp>
        <p:nvGrpSpPr>
          <p:cNvPr id="49" name="Group 48"/>
          <p:cNvGrpSpPr/>
          <p:nvPr/>
        </p:nvGrpSpPr>
        <p:grpSpPr>
          <a:xfrm>
            <a:off x="1295401" y="2590800"/>
            <a:ext cx="6759388" cy="3830319"/>
            <a:chOff x="1295401" y="2590800"/>
            <a:chExt cx="6759388" cy="3830319"/>
          </a:xfrm>
        </p:grpSpPr>
        <p:grpSp>
          <p:nvGrpSpPr>
            <p:cNvPr id="46" name="Group 45"/>
            <p:cNvGrpSpPr/>
            <p:nvPr/>
          </p:nvGrpSpPr>
          <p:grpSpPr>
            <a:xfrm>
              <a:off x="1295401" y="2590800"/>
              <a:ext cx="6759388" cy="3830319"/>
              <a:chOff x="1295401" y="5237481"/>
              <a:chExt cx="6759388" cy="3830319"/>
            </a:xfrm>
          </p:grpSpPr>
          <p:pic>
            <p:nvPicPr>
              <p:cNvPr id="44" name="Picture 1"/>
              <p:cNvPicPr>
                <a:picLocks noChangeAspect="1" noChangeArrowheads="1"/>
              </p:cNvPicPr>
              <p:nvPr/>
            </p:nvPicPr>
            <p:blipFill>
              <a:blip r:embed="rId7" cstate="print"/>
              <a:srcRect/>
              <a:stretch>
                <a:fillRect/>
              </a:stretch>
            </p:blipFill>
            <p:spPr bwMode="auto">
              <a:xfrm>
                <a:off x="1295401" y="5237481"/>
                <a:ext cx="6759388" cy="3830319"/>
              </a:xfrm>
              <a:prstGeom prst="rect">
                <a:avLst/>
              </a:prstGeom>
              <a:noFill/>
              <a:ln w="9525">
                <a:solidFill>
                  <a:schemeClr val="tx1"/>
                </a:solidFill>
                <a:miter lim="800000"/>
                <a:headEnd/>
                <a:tailEnd/>
              </a:ln>
            </p:spPr>
          </p:pic>
          <p:sp>
            <p:nvSpPr>
              <p:cNvPr id="45" name="TextBox 44"/>
              <p:cNvSpPr txBox="1"/>
              <p:nvPr/>
            </p:nvSpPr>
            <p:spPr>
              <a:xfrm>
                <a:off x="2209800" y="6794997"/>
                <a:ext cx="4777270" cy="738664"/>
              </a:xfrm>
              <a:prstGeom prst="rect">
                <a:avLst/>
              </a:prstGeom>
              <a:noFill/>
            </p:spPr>
            <p:txBody>
              <a:bodyPr wrap="none" rtlCol="0">
                <a:spAutoFit/>
              </a:bodyPr>
              <a:lstStyle/>
              <a:p>
                <a:r>
                  <a:rPr lang="en-US" sz="2000" dirty="0" err="1" smtClean="0">
                    <a:solidFill>
                      <a:schemeClr val="tx1"/>
                    </a:solidFill>
                  </a:rPr>
                  <a:t>BaBar</a:t>
                </a:r>
                <a:r>
                  <a:rPr lang="en-US" sz="2000" dirty="0">
                    <a:solidFill>
                      <a:schemeClr val="tx1"/>
                    </a:solidFill>
                  </a:rPr>
                  <a:t> </a:t>
                </a:r>
                <a:r>
                  <a:rPr lang="en-US" sz="2000" dirty="0" smtClean="0">
                    <a:solidFill>
                      <a:schemeClr val="tx1"/>
                    </a:solidFill>
                  </a:rPr>
                  <a:t>published ref. PRD90, 052003 (2014)</a:t>
                </a:r>
              </a:p>
              <a:p>
                <a:r>
                  <a:rPr lang="en-US" sz="2200" dirty="0" smtClean="0">
                    <a:solidFill>
                      <a:schemeClr val="tx1"/>
                    </a:solidFill>
                  </a:rPr>
                  <a:t>Collins x Collins</a:t>
                </a:r>
                <a:endParaRPr lang="en-US" sz="2200" dirty="0">
                  <a:solidFill>
                    <a:schemeClr val="tx1"/>
                  </a:solidFill>
                </a:endParaRPr>
              </a:p>
            </p:txBody>
          </p:sp>
        </p:grpSp>
        <p:sp>
          <p:nvSpPr>
            <p:cNvPr id="48" name="Rectangle 47"/>
            <p:cNvSpPr/>
            <p:nvPr/>
          </p:nvSpPr>
          <p:spPr>
            <a:xfrm>
              <a:off x="2438400" y="4724400"/>
              <a:ext cx="617477" cy="430887"/>
            </a:xfrm>
            <a:prstGeom prst="rect">
              <a:avLst/>
            </a:prstGeom>
          </p:spPr>
          <p:txBody>
            <a:bodyPr wrap="none">
              <a:spAutoFit/>
            </a:bodyPr>
            <a:lstStyle/>
            <a:p>
              <a:r>
                <a:rPr lang="en-US" sz="2200" dirty="0" err="1" smtClean="0">
                  <a:solidFill>
                    <a:schemeClr val="tx1"/>
                  </a:solidFill>
                </a:rPr>
                <a:t>e</a:t>
              </a:r>
              <a:r>
                <a:rPr lang="en-US" sz="2200" baseline="30000" dirty="0" err="1" smtClean="0">
                  <a:solidFill>
                    <a:schemeClr val="tx1"/>
                  </a:solidFill>
                </a:rPr>
                <a:t>+</a:t>
              </a:r>
              <a:r>
                <a:rPr lang="en-US" sz="2200" dirty="0" err="1" smtClean="0">
                  <a:solidFill>
                    <a:schemeClr val="tx1"/>
                  </a:solidFill>
                </a:rPr>
                <a:t>e</a:t>
              </a:r>
              <a:r>
                <a:rPr lang="en-US" sz="2200" baseline="30000" dirty="0" smtClean="0">
                  <a:solidFill>
                    <a:schemeClr val="tx1"/>
                  </a:solidFill>
                </a:rPr>
                <a:t>-</a:t>
              </a:r>
            </a:p>
          </p:txBody>
        </p:sp>
      </p:grpSp>
    </p:spTree>
    <p:extLst>
      <p:ext uri="{BB962C8B-B14F-4D97-AF65-F5344CB8AC3E}">
        <p14:creationId xmlns:p14="http://schemas.microsoft.com/office/powerpoint/2010/main" val="2172829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linds(horizontal)">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linds(horizontal)">
                                      <p:cBhvr>
                                        <p:cTn id="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pl-PL" smtClean="0"/>
              <a:t>C. Aidala, W&amp;M, January 30, 2015</a:t>
            </a:r>
            <a:endParaRPr lang="en-US"/>
          </a:p>
        </p:txBody>
      </p:sp>
      <p:sp>
        <p:nvSpPr>
          <p:cNvPr id="1526787" name="Rectangle 3"/>
          <p:cNvSpPr>
            <a:spLocks noGrp="1" noChangeArrowheads="1"/>
          </p:cNvSpPr>
          <p:nvPr>
            <p:ph type="title"/>
          </p:nvPr>
        </p:nvSpPr>
        <p:spPr>
          <a:xfrm>
            <a:off x="228600" y="228600"/>
            <a:ext cx="8686800" cy="838200"/>
          </a:xfrm>
        </p:spPr>
        <p:txBody>
          <a:bodyPr>
            <a:noAutofit/>
          </a:bodyPr>
          <a:lstStyle/>
          <a:p>
            <a:r>
              <a:rPr lang="en-US" sz="3800" dirty="0"/>
              <a:t>Theory of </a:t>
            </a:r>
            <a:r>
              <a:rPr lang="en-US" sz="3800" dirty="0" smtClean="0"/>
              <a:t>strong </a:t>
            </a:r>
            <a:r>
              <a:rPr lang="en-US" sz="3800" dirty="0"/>
              <a:t>i</a:t>
            </a:r>
            <a:r>
              <a:rPr lang="en-US" sz="3800" dirty="0" smtClean="0"/>
              <a:t>nteractions</a:t>
            </a:r>
            <a:r>
              <a:rPr lang="en-US" sz="3800" dirty="0"/>
              <a:t>: </a:t>
            </a:r>
            <a:r>
              <a:rPr lang="en-US" sz="3800" dirty="0" smtClean="0"/>
              <a:t/>
            </a:r>
            <a:br>
              <a:rPr lang="en-US" sz="3800" dirty="0" smtClean="0"/>
            </a:br>
            <a:r>
              <a:rPr lang="en-US" sz="3800" dirty="0" smtClean="0"/>
              <a:t>Quantum Chromodynamics</a:t>
            </a:r>
            <a:endParaRPr lang="en-US" sz="3800" dirty="0"/>
          </a:p>
        </p:txBody>
      </p:sp>
      <p:sp>
        <p:nvSpPr>
          <p:cNvPr id="1526788" name="Rectangle 4"/>
          <p:cNvSpPr>
            <a:spLocks noGrp="1" noChangeArrowheads="1"/>
          </p:cNvSpPr>
          <p:nvPr>
            <p:ph type="body" idx="1"/>
          </p:nvPr>
        </p:nvSpPr>
        <p:spPr>
          <a:xfrm>
            <a:off x="304800" y="1676400"/>
            <a:ext cx="8458200" cy="4114800"/>
          </a:xfrm>
          <a:noFill/>
          <a:ln/>
        </p:spPr>
        <p:txBody>
          <a:bodyPr lIns="92075" tIns="46038" rIns="92075" bIns="46038">
            <a:normAutofit/>
          </a:bodyPr>
          <a:lstStyle/>
          <a:p>
            <a:pPr marL="571500" lvl="1" indent="-457200">
              <a:buFont typeface="Arial" panose="020B0604020202020204" pitchFamily="34" charset="0"/>
              <a:buChar char="•"/>
              <a:tabLst>
                <a:tab pos="1258888" algn="l"/>
              </a:tabLst>
            </a:pPr>
            <a:r>
              <a:rPr lang="en-GB" sz="2900" dirty="0">
                <a:sym typeface="Symbol" pitchFamily="18" charset="2"/>
              </a:rPr>
              <a:t>F</a:t>
            </a:r>
            <a:r>
              <a:rPr lang="en-GB" sz="2900" dirty="0" smtClean="0">
                <a:sym typeface="Symbol" pitchFamily="18" charset="2"/>
              </a:rPr>
              <a:t>undamental field theory in hand since the early 1970s—BUT . . .</a:t>
            </a:r>
          </a:p>
          <a:p>
            <a:pPr marL="571500" lvl="1" indent="-457200">
              <a:buFont typeface="Arial" panose="020B0604020202020204" pitchFamily="34" charset="0"/>
              <a:buChar char="•"/>
              <a:tabLst>
                <a:tab pos="1258888" algn="l"/>
              </a:tabLst>
            </a:pPr>
            <a:r>
              <a:rPr lang="en-GB" sz="2900" dirty="0" smtClean="0">
                <a:sym typeface="Symbol" pitchFamily="18" charset="2"/>
              </a:rPr>
              <a:t>Quark and gluon degrees of freedom in the theory cannot be observed or manipulated directly in experiment!</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a:p>
        </p:txBody>
      </p:sp>
      <p:pic>
        <p:nvPicPr>
          <p:cNvPr id="20542" name="Picture 62" descr="https://d22izw7byeupn1.cloudfront.net/journals/PRL/key_images/10.1103/PhysRevLett.113.1520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606421"/>
            <a:ext cx="3111499" cy="31115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4343400"/>
            <a:ext cx="5257800" cy="830997"/>
          </a:xfrm>
          <a:prstGeom prst="rect">
            <a:avLst/>
          </a:prstGeom>
          <a:noFill/>
        </p:spPr>
        <p:txBody>
          <a:bodyPr wrap="square" rtlCol="0">
            <a:spAutoFit/>
          </a:bodyPr>
          <a:lstStyle/>
          <a:p>
            <a:r>
              <a:rPr lang="en-US" sz="2400" dirty="0" smtClean="0">
                <a:solidFill>
                  <a:srgbClr val="FFFFCC"/>
                </a:solidFill>
                <a:latin typeface="Times New Roman" panose="02020603050405020304" pitchFamily="18" charset="0"/>
                <a:cs typeface="Times New Roman" panose="02020603050405020304" pitchFamily="18" charset="0"/>
              </a:rPr>
              <a:t>Color </a:t>
            </a:r>
            <a:r>
              <a:rPr lang="en-US" sz="2400" i="1" dirty="0" smtClean="0">
                <a:solidFill>
                  <a:srgbClr val="FFFFCC"/>
                </a:solidFill>
                <a:latin typeface="Times New Roman" panose="02020603050405020304" pitchFamily="18" charset="0"/>
                <a:cs typeface="Times New Roman" panose="02020603050405020304" pitchFamily="18" charset="0"/>
              </a:rPr>
              <a:t>confinement</a:t>
            </a:r>
            <a:r>
              <a:rPr lang="en-US" sz="2400" dirty="0" smtClean="0">
                <a:solidFill>
                  <a:srgbClr val="FFFFCC"/>
                </a:solidFill>
                <a:latin typeface="Times New Roman" panose="02020603050405020304" pitchFamily="18" charset="0"/>
                <a:cs typeface="Times New Roman" panose="02020603050405020304" pitchFamily="18" charset="0"/>
              </a:rPr>
              <a:t>—quarks and gluons are confined to color-neutral bound states</a:t>
            </a:r>
            <a:endParaRPr lang="en-US" sz="2400" dirty="0">
              <a:solidFill>
                <a:srgbClr val="FFFF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972686" y="5715000"/>
            <a:ext cx="2666114" cy="584775"/>
          </a:xfrm>
          <a:prstGeom prst="rect">
            <a:avLst/>
          </a:prstGeom>
          <a:noFill/>
        </p:spPr>
        <p:txBody>
          <a:bodyPr wrap="none" rtlCol="0">
            <a:spAutoFit/>
          </a:bodyPr>
          <a:lstStyle/>
          <a:p>
            <a:r>
              <a:rPr lang="en-US" sz="1600" dirty="0" smtClean="0">
                <a:solidFill>
                  <a:srgbClr val="FFFFCC"/>
                </a:solidFill>
              </a:rPr>
              <a:t>CLAS, PRL 113, 152004 (2014)</a:t>
            </a:r>
          </a:p>
          <a:p>
            <a:r>
              <a:rPr lang="en-US" sz="1600" dirty="0" smtClean="0">
                <a:solidFill>
                  <a:srgbClr val="FFFFCC"/>
                </a:solidFill>
              </a:rPr>
              <a:t>PRL Editor’s Choice Oct. 2014</a:t>
            </a:r>
            <a:endParaRPr lang="en-US" sz="1600" dirty="0">
              <a:solidFill>
                <a:srgbClr val="FFFFCC"/>
              </a:solidFill>
            </a:endParaRPr>
          </a:p>
        </p:txBody>
      </p:sp>
    </p:spTree>
    <p:extLst>
      <p:ext uri="{BB962C8B-B14F-4D97-AF65-F5344CB8AC3E}">
        <p14:creationId xmlns:p14="http://schemas.microsoft.com/office/powerpoint/2010/main" val="145082723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Hints from polarized </a:t>
            </a:r>
            <a:r>
              <a:rPr lang="en-US" baseline="30000" dirty="0" smtClean="0"/>
              <a:t>3</a:t>
            </a:r>
            <a:r>
              <a:rPr lang="en-US" dirty="0" smtClean="0"/>
              <a:t>He</a:t>
            </a:r>
            <a:endParaRPr lang="en-US" dirty="0"/>
          </a:p>
        </p:txBody>
      </p:sp>
      <p:sp>
        <p:nvSpPr>
          <p:cNvPr id="2" name="Footer Placeholder 1"/>
          <p:cNvSpPr>
            <a:spLocks noGrp="1"/>
          </p:cNvSpPr>
          <p:nvPr>
            <p:ph type="ftr" sz="quarter" idx="11"/>
          </p:nvPr>
        </p:nvSpPr>
        <p:spPr/>
        <p:txBody>
          <a:bodyPr/>
          <a:lstStyle/>
          <a:p>
            <a:r>
              <a:rPr lang="pl-PL" smtClean="0"/>
              <a:t>C. Aidala, W&amp;M, January 30, 2015</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679" y="1566350"/>
            <a:ext cx="6199522" cy="468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019800" y="1752600"/>
            <a:ext cx="1406154" cy="430887"/>
          </a:xfrm>
          <a:prstGeom prst="rect">
            <a:avLst/>
          </a:prstGeom>
          <a:noFill/>
        </p:spPr>
        <p:txBody>
          <a:bodyPr wrap="none" rtlCol="0">
            <a:spAutoFit/>
          </a:bodyPr>
          <a:lstStyle/>
          <a:p>
            <a:r>
              <a:rPr lang="en-US" sz="2200" dirty="0" err="1" smtClean="0"/>
              <a:t>JLab</a:t>
            </a:r>
            <a:r>
              <a:rPr lang="en-US" sz="2200" dirty="0" smtClean="0"/>
              <a:t> Hall A</a:t>
            </a:r>
            <a:endParaRPr lang="en-US" sz="2200" dirty="0"/>
          </a:p>
        </p:txBody>
      </p:sp>
      <p:sp>
        <p:nvSpPr>
          <p:cNvPr id="8" name="TextBox 7"/>
          <p:cNvSpPr txBox="1"/>
          <p:nvPr/>
        </p:nvSpPr>
        <p:spPr>
          <a:xfrm>
            <a:off x="3733800" y="3912513"/>
            <a:ext cx="878767" cy="430887"/>
          </a:xfrm>
          <a:prstGeom prst="rect">
            <a:avLst/>
          </a:prstGeom>
          <a:noFill/>
        </p:spPr>
        <p:txBody>
          <a:bodyPr wrap="none" rtlCol="0">
            <a:spAutoFit/>
          </a:bodyPr>
          <a:lstStyle/>
          <a:p>
            <a:r>
              <a:rPr lang="en-US" sz="2200" dirty="0" smtClean="0">
                <a:solidFill>
                  <a:schemeClr val="tx1"/>
                </a:solidFill>
              </a:rPr>
              <a:t>e+</a:t>
            </a:r>
            <a:r>
              <a:rPr lang="en-US" sz="2200" baseline="30000" dirty="0" smtClean="0">
                <a:solidFill>
                  <a:schemeClr val="tx1"/>
                </a:solidFill>
              </a:rPr>
              <a:t>3</a:t>
            </a:r>
            <a:r>
              <a:rPr lang="en-US" sz="2200" dirty="0" smtClean="0">
                <a:solidFill>
                  <a:schemeClr val="tx1"/>
                </a:solidFill>
              </a:rPr>
              <a:t>He</a:t>
            </a:r>
          </a:p>
        </p:txBody>
      </p:sp>
      <p:sp>
        <p:nvSpPr>
          <p:cNvPr id="9" name="TextBox 8"/>
          <p:cNvSpPr txBox="1"/>
          <p:nvPr/>
        </p:nvSpPr>
        <p:spPr>
          <a:xfrm>
            <a:off x="2237096" y="3962400"/>
            <a:ext cx="889988" cy="430887"/>
          </a:xfrm>
          <a:prstGeom prst="rect">
            <a:avLst/>
          </a:prstGeom>
          <a:noFill/>
        </p:spPr>
        <p:txBody>
          <a:bodyPr wrap="none" rtlCol="0">
            <a:spAutoFit/>
          </a:bodyPr>
          <a:lstStyle/>
          <a:p>
            <a:r>
              <a:rPr lang="en-US" sz="2200" dirty="0" smtClean="0">
                <a:solidFill>
                  <a:schemeClr val="tx1"/>
                </a:solidFill>
              </a:rPr>
              <a:t>Sivers</a:t>
            </a:r>
            <a:endParaRPr lang="en-US" sz="2200" dirty="0">
              <a:solidFill>
                <a:schemeClr val="tx1"/>
              </a:solidFill>
            </a:endParaRPr>
          </a:p>
        </p:txBody>
      </p:sp>
      <p:sp>
        <p:nvSpPr>
          <p:cNvPr id="10" name="TextBox 9"/>
          <p:cNvSpPr txBox="1"/>
          <p:nvPr/>
        </p:nvSpPr>
        <p:spPr>
          <a:xfrm>
            <a:off x="2237096" y="3048000"/>
            <a:ext cx="2541208" cy="430887"/>
          </a:xfrm>
          <a:prstGeom prst="rect">
            <a:avLst/>
          </a:prstGeom>
          <a:noFill/>
        </p:spPr>
        <p:txBody>
          <a:bodyPr wrap="none" rtlCol="0">
            <a:spAutoFit/>
          </a:bodyPr>
          <a:lstStyle/>
          <a:p>
            <a:r>
              <a:rPr lang="en-US" sz="2200" dirty="0" smtClean="0"/>
              <a:t>Transversity x Collins</a:t>
            </a:r>
            <a:endParaRPr lang="en-US" sz="2200" dirty="0">
              <a:solidFill>
                <a:schemeClr val="tx1"/>
              </a:solidFill>
            </a:endParaRPr>
          </a:p>
        </p:txBody>
      </p:sp>
      <p:sp>
        <p:nvSpPr>
          <p:cNvPr id="11" name="TextBox 10"/>
          <p:cNvSpPr txBox="1"/>
          <p:nvPr/>
        </p:nvSpPr>
        <p:spPr>
          <a:xfrm>
            <a:off x="5029200" y="3810000"/>
            <a:ext cx="2404826" cy="369332"/>
          </a:xfrm>
          <a:prstGeom prst="rect">
            <a:avLst/>
          </a:prstGeom>
          <a:noFill/>
        </p:spPr>
        <p:txBody>
          <a:bodyPr wrap="none" rtlCol="0">
            <a:spAutoFit/>
          </a:bodyPr>
          <a:lstStyle/>
          <a:p>
            <a:r>
              <a:rPr lang="en-US" dirty="0" smtClean="0"/>
              <a:t>PRL 107, 072003 (2011)</a:t>
            </a:r>
            <a:endParaRPr lang="en-US" dirty="0"/>
          </a:p>
        </p:txBody>
      </p:sp>
    </p:spTree>
    <p:extLst>
      <p:ext uri="{BB962C8B-B14F-4D97-AF65-F5344CB8AC3E}">
        <p14:creationId xmlns:p14="http://schemas.microsoft.com/office/powerpoint/2010/main" val="1576993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228600" y="152400"/>
            <a:ext cx="8686800" cy="1066800"/>
          </a:xfrm>
        </p:spPr>
        <p:txBody>
          <a:bodyPr>
            <a:normAutofit/>
          </a:bodyPr>
          <a:lstStyle/>
          <a:p>
            <a:r>
              <a:rPr lang="en-US" sz="4000" dirty="0" smtClean="0"/>
              <a:t>But what about proton-proton collisions?</a:t>
            </a:r>
          </a:p>
        </p:txBody>
      </p:sp>
      <p:sp>
        <p:nvSpPr>
          <p:cNvPr id="17413" name="Text Box 8"/>
          <p:cNvSpPr txBox="1">
            <a:spLocks noChangeArrowheads="1"/>
          </p:cNvSpPr>
          <p:nvPr/>
        </p:nvSpPr>
        <p:spPr bwMode="auto">
          <a:xfrm>
            <a:off x="449263" y="1531938"/>
            <a:ext cx="1760537" cy="830262"/>
          </a:xfrm>
          <a:prstGeom prst="rect">
            <a:avLst/>
          </a:prstGeom>
          <a:solidFill>
            <a:schemeClr val="bg1"/>
          </a:solidFill>
          <a:ln w="9525">
            <a:noFill/>
            <a:miter lim="800000"/>
            <a:headEnd/>
            <a:tailEnd/>
          </a:ln>
        </p:spPr>
        <p:txBody>
          <a:bodyPr wrap="none">
            <a:spAutoFit/>
          </a:bodyPr>
          <a:lstStyle/>
          <a:p>
            <a:pPr algn="ctr" eaLnBrk="0" hangingPunct="0"/>
            <a:r>
              <a:rPr lang="en-US" dirty="0"/>
              <a:t>ANL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s=4.9 GeV</a:t>
            </a:r>
            <a:r>
              <a:rPr lang="en-US" dirty="0"/>
              <a:t> </a:t>
            </a:r>
          </a:p>
        </p:txBody>
      </p:sp>
      <p:graphicFrame>
        <p:nvGraphicFramePr>
          <p:cNvPr id="17410" name="Object 2"/>
          <p:cNvGraphicFramePr>
            <a:graphicFrameLocks noGrp="1" noChangeAspect="1"/>
          </p:cNvGraphicFramePr>
          <p:nvPr>
            <p:ph sz="half" idx="2"/>
          </p:nvPr>
        </p:nvGraphicFramePr>
        <p:xfrm>
          <a:off x="1066800" y="5334000"/>
          <a:ext cx="2057400" cy="561975"/>
        </p:xfrm>
        <a:graphic>
          <a:graphicData uri="http://schemas.openxmlformats.org/presentationml/2006/ole">
            <mc:AlternateContent xmlns:mc="http://schemas.openxmlformats.org/markup-compatibility/2006">
              <mc:Choice xmlns:v="urn:schemas-microsoft-com:vml" Requires="v">
                <p:oleObj spid="_x0000_s12542" name="Equation" r:id="rId4" imgW="977760" imgH="266400" progId="Equation.3">
                  <p:embed/>
                </p:oleObj>
              </mc:Choice>
              <mc:Fallback>
                <p:oleObj name="Equation" r:id="rId4" imgW="977760" imgH="26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334000"/>
                        <a:ext cx="2057400" cy="561975"/>
                      </a:xfrm>
                      <a:prstGeom prst="rect">
                        <a:avLst/>
                      </a:prstGeom>
                      <a:solidFill>
                        <a:schemeClr val="bg1"/>
                      </a:solidFill>
                    </p:spPr>
                  </p:pic>
                </p:oleObj>
              </mc:Fallback>
            </mc:AlternateContent>
          </a:graphicData>
        </a:graphic>
      </p:graphicFrame>
      <p:sp>
        <p:nvSpPr>
          <p:cNvPr id="17414" name="Slide Number Placeholder 16"/>
          <p:cNvSpPr>
            <a:spLocks noGrp="1"/>
          </p:cNvSpPr>
          <p:nvPr>
            <p:ph type="sldNum" sz="quarter" idx="12"/>
          </p:nvPr>
        </p:nvSpPr>
        <p:spPr>
          <a:noFill/>
        </p:spPr>
        <p:txBody>
          <a:bodyPr/>
          <a:lstStyle/>
          <a:p>
            <a:fld id="{4895446B-FFB0-49C8-A3C8-E87413C39614}" type="slidenum">
              <a:rPr lang="en-US" smtClean="0"/>
              <a:pPr/>
              <a:t>21</a:t>
            </a:fld>
            <a:endParaRPr lang="en-US" smtClean="0"/>
          </a:p>
        </p:txBody>
      </p:sp>
      <p:pic>
        <p:nvPicPr>
          <p:cNvPr id="17415" name="Picture 4"/>
          <p:cNvPicPr>
            <a:picLocks noChangeAspect="1" noChangeArrowheads="1"/>
          </p:cNvPicPr>
          <p:nvPr/>
        </p:nvPicPr>
        <p:blipFill>
          <a:blip r:embed="rId6" cstate="print"/>
          <a:srcRect/>
          <a:stretch>
            <a:fillRect/>
          </a:stretch>
        </p:blipFill>
        <p:spPr bwMode="auto">
          <a:xfrm>
            <a:off x="0" y="2408238"/>
            <a:ext cx="9144000" cy="2697162"/>
          </a:xfrm>
          <a:prstGeom prst="rect">
            <a:avLst/>
          </a:prstGeom>
          <a:noFill/>
          <a:ln w="9525">
            <a:noFill/>
            <a:miter lim="800000"/>
            <a:headEnd/>
            <a:tailEnd/>
          </a:ln>
        </p:spPr>
      </p:pic>
      <p:sp>
        <p:nvSpPr>
          <p:cNvPr id="17416" name="Rectangle 17"/>
          <p:cNvSpPr>
            <a:spLocks noChangeArrowheads="1"/>
          </p:cNvSpPr>
          <p:nvPr/>
        </p:nvSpPr>
        <p:spPr bwMode="auto">
          <a:xfrm>
            <a:off x="2714625" y="1524000"/>
            <a:ext cx="1760538" cy="831850"/>
          </a:xfrm>
          <a:prstGeom prst="rect">
            <a:avLst/>
          </a:prstGeom>
          <a:solidFill>
            <a:schemeClr val="bg1"/>
          </a:solidFill>
          <a:ln w="9525">
            <a:noFill/>
            <a:miter lim="800000"/>
            <a:headEnd/>
            <a:tailEnd/>
          </a:ln>
        </p:spPr>
        <p:txBody>
          <a:bodyPr wrap="none">
            <a:spAutoFit/>
          </a:bodyPr>
          <a:lstStyle/>
          <a:p>
            <a:pPr algn="ctr" eaLnBrk="0" hangingPunct="0"/>
            <a:r>
              <a:rPr lang="en-US" dirty="0"/>
              <a:t>BNL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s=6.6 GeV</a:t>
            </a:r>
            <a:r>
              <a:rPr lang="en-US" dirty="0"/>
              <a:t> </a:t>
            </a:r>
          </a:p>
        </p:txBody>
      </p:sp>
      <p:sp>
        <p:nvSpPr>
          <p:cNvPr id="17417" name="Rectangle 18"/>
          <p:cNvSpPr>
            <a:spLocks noChangeArrowheads="1"/>
          </p:cNvSpPr>
          <p:nvPr/>
        </p:nvSpPr>
        <p:spPr bwMode="auto">
          <a:xfrm>
            <a:off x="4867275" y="1531937"/>
            <a:ext cx="1914525" cy="830263"/>
          </a:xfrm>
          <a:prstGeom prst="rect">
            <a:avLst/>
          </a:prstGeom>
          <a:solidFill>
            <a:schemeClr val="bg1"/>
          </a:solidFill>
          <a:ln w="9525">
            <a:noFill/>
            <a:miter lim="800000"/>
            <a:headEnd/>
            <a:tailEnd/>
          </a:ln>
        </p:spPr>
        <p:txBody>
          <a:bodyPr wrap="none">
            <a:spAutoFit/>
          </a:bodyPr>
          <a:lstStyle/>
          <a:p>
            <a:pPr algn="ctr" eaLnBrk="0" hangingPunct="0"/>
            <a:r>
              <a:rPr lang="en-US" dirty="0"/>
              <a:t>FNAL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s=19.4 GeV</a:t>
            </a:r>
            <a:r>
              <a:rPr lang="en-US" dirty="0"/>
              <a:t> </a:t>
            </a:r>
          </a:p>
        </p:txBody>
      </p:sp>
      <p:sp>
        <p:nvSpPr>
          <p:cNvPr id="17418" name="Rectangle 19"/>
          <p:cNvSpPr>
            <a:spLocks noChangeArrowheads="1"/>
          </p:cNvSpPr>
          <p:nvPr/>
        </p:nvSpPr>
        <p:spPr bwMode="auto">
          <a:xfrm>
            <a:off x="7145338" y="1531938"/>
            <a:ext cx="1916112" cy="830262"/>
          </a:xfrm>
          <a:prstGeom prst="rect">
            <a:avLst/>
          </a:prstGeom>
          <a:solidFill>
            <a:schemeClr val="bg1"/>
          </a:solidFill>
          <a:ln w="9525">
            <a:noFill/>
            <a:miter lim="800000"/>
            <a:headEnd/>
            <a:tailEnd/>
          </a:ln>
        </p:spPr>
        <p:txBody>
          <a:bodyPr wrap="none">
            <a:spAutoFit/>
          </a:bodyPr>
          <a:lstStyle/>
          <a:p>
            <a:pPr algn="ctr" eaLnBrk="0" hangingPunct="0"/>
            <a:r>
              <a:rPr lang="en-US" dirty="0"/>
              <a:t>RHIC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s=62.4 GeV</a:t>
            </a:r>
            <a:r>
              <a:rPr lang="en-US" dirty="0"/>
              <a:t> </a:t>
            </a:r>
          </a:p>
        </p:txBody>
      </p:sp>
      <p:sp>
        <p:nvSpPr>
          <p:cNvPr id="5" name="Footer Placeholder 4"/>
          <p:cNvSpPr>
            <a:spLocks noGrp="1"/>
          </p:cNvSpPr>
          <p:nvPr>
            <p:ph type="ftr" sz="quarter" idx="11"/>
          </p:nvPr>
        </p:nvSpPr>
        <p:spPr/>
        <p:txBody>
          <a:bodyPr/>
          <a:lstStyle/>
          <a:p>
            <a:r>
              <a:rPr lang="pl-PL" smtClean="0"/>
              <a:t>C. Aidala, W&amp;M, January 30, 2015</a:t>
            </a:r>
            <a:endParaRPr lang="en-US"/>
          </a:p>
        </p:txBody>
      </p:sp>
      <p:grpSp>
        <p:nvGrpSpPr>
          <p:cNvPr id="2" name="Group 7"/>
          <p:cNvGrpSpPr>
            <a:grpSpLocks/>
          </p:cNvGrpSpPr>
          <p:nvPr/>
        </p:nvGrpSpPr>
        <p:grpSpPr bwMode="auto">
          <a:xfrm>
            <a:off x="4876800" y="5062537"/>
            <a:ext cx="3048000" cy="1566863"/>
            <a:chOff x="1680" y="3141"/>
            <a:chExt cx="1872" cy="864"/>
          </a:xfrm>
        </p:grpSpPr>
        <p:sp>
          <p:nvSpPr>
            <p:cNvPr id="17430"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p:spPr>
          <p:txBody>
            <a:bodyPr wrap="none" anchor="ctr"/>
            <a:lstStyle/>
            <a:p>
              <a:pPr algn="ctr" eaLnBrk="0" hangingPunct="0"/>
              <a:endParaRPr lang="en-US"/>
            </a:p>
          </p:txBody>
        </p:sp>
        <p:grpSp>
          <p:nvGrpSpPr>
            <p:cNvPr id="3" name="Group 9"/>
            <p:cNvGrpSpPr>
              <a:grpSpLocks/>
            </p:cNvGrpSpPr>
            <p:nvPr/>
          </p:nvGrpSpPr>
          <p:grpSpPr bwMode="auto">
            <a:xfrm>
              <a:off x="1776" y="3141"/>
              <a:ext cx="1579" cy="845"/>
              <a:chOff x="1776" y="2666"/>
              <a:chExt cx="2088" cy="1271"/>
            </a:xfrm>
          </p:grpSpPr>
          <p:sp>
            <p:nvSpPr>
              <p:cNvPr id="17432"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p:spPr>
            <p:txBody>
              <a:bodyPr/>
              <a:lstStyle/>
              <a:p>
                <a:endParaRPr lang="en-US"/>
              </a:p>
            </p:txBody>
          </p:sp>
          <p:grpSp>
            <p:nvGrpSpPr>
              <p:cNvPr id="4" name="Group 11"/>
              <p:cNvGrpSpPr>
                <a:grpSpLocks/>
              </p:cNvGrpSpPr>
              <p:nvPr/>
            </p:nvGrpSpPr>
            <p:grpSpPr bwMode="auto">
              <a:xfrm>
                <a:off x="2352" y="3072"/>
                <a:ext cx="288" cy="480"/>
                <a:chOff x="4320" y="1488"/>
                <a:chExt cx="288" cy="480"/>
              </a:xfrm>
            </p:grpSpPr>
            <p:sp>
              <p:nvSpPr>
                <p:cNvPr id="17440"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000000"/>
                    </a:gs>
                    <a:gs pos="50000">
                      <a:srgbClr val="B2B2B2"/>
                    </a:gs>
                    <a:gs pos="100000">
                      <a:srgbClr val="000000"/>
                    </a:gs>
                  </a:gsLst>
                  <a:lin ang="0" scaled="1"/>
                </a:gradFill>
                <a:ln w="9525">
                  <a:solidFill>
                    <a:srgbClr val="333399"/>
                  </a:solidFill>
                  <a:miter lim="800000"/>
                  <a:headEnd/>
                  <a:tailEnd/>
                </a:ln>
              </p:spPr>
              <p:txBody>
                <a:bodyPr vert="eaVert" wrap="none" anchor="ctr"/>
                <a:lstStyle/>
                <a:p>
                  <a:pPr algn="ctr" eaLnBrk="0" hangingPunct="0"/>
                  <a:endParaRPr lang="en-US"/>
                </a:p>
              </p:txBody>
            </p:sp>
            <p:sp>
              <p:nvSpPr>
                <p:cNvPr id="17441"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grpSp>
          <p:sp>
            <p:nvSpPr>
              <p:cNvPr id="17434"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sp>
            <p:nvSpPr>
              <p:cNvPr id="17435"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p:spPr>
            <p:txBody>
              <a:bodyPr wrap="none" anchor="ctr"/>
              <a:lstStyle/>
              <a:p>
                <a:pPr algn="ctr" eaLnBrk="0" hangingPunct="0"/>
                <a:endParaRPr lang="en-US"/>
              </a:p>
            </p:txBody>
          </p:sp>
          <p:sp>
            <p:nvSpPr>
              <p:cNvPr id="17436"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p:spPr>
            <p:txBody>
              <a:bodyPr/>
              <a:lstStyle/>
              <a:p>
                <a:endParaRPr lang="en-US"/>
              </a:p>
            </p:txBody>
          </p:sp>
          <p:sp>
            <p:nvSpPr>
              <p:cNvPr id="17437"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p:spPr>
            <p:txBody>
              <a:bodyPr/>
              <a:lstStyle/>
              <a:p>
                <a:endParaRPr lang="en-US"/>
              </a:p>
            </p:txBody>
          </p:sp>
          <p:sp>
            <p:nvSpPr>
              <p:cNvPr id="17438" name="Text Box 18"/>
              <p:cNvSpPr txBox="1">
                <a:spLocks noChangeArrowheads="1"/>
              </p:cNvSpPr>
              <p:nvPr/>
            </p:nvSpPr>
            <p:spPr bwMode="auto">
              <a:xfrm>
                <a:off x="2823" y="2666"/>
                <a:ext cx="589" cy="481"/>
              </a:xfrm>
              <a:prstGeom prst="rect">
                <a:avLst/>
              </a:prstGeom>
              <a:noFill/>
              <a:ln w="9525">
                <a:noFill/>
                <a:miter lim="800000"/>
                <a:headEnd/>
                <a:tailEnd/>
              </a:ln>
            </p:spPr>
            <p:txBody>
              <a:bodyPr wrap="none">
                <a:spAutoFit/>
              </a:bodyPr>
              <a:lstStyle/>
              <a:p>
                <a:pPr eaLnBrk="0" hangingPunct="0"/>
                <a:r>
                  <a:rPr lang="en-US" altLang="ja-JP" sz="3200" dirty="0">
                    <a:solidFill>
                      <a:srgbClr val="FF3399"/>
                    </a:solidFill>
                    <a:ea typeface="ＭＳ Ｐゴシック"/>
                    <a:cs typeface="ＭＳ Ｐゴシック"/>
                  </a:rPr>
                  <a:t>left</a:t>
                </a:r>
              </a:p>
            </p:txBody>
          </p:sp>
          <p:sp>
            <p:nvSpPr>
              <p:cNvPr id="17439" name="Text Box 19"/>
              <p:cNvSpPr txBox="1">
                <a:spLocks noChangeArrowheads="1"/>
              </p:cNvSpPr>
              <p:nvPr/>
            </p:nvSpPr>
            <p:spPr bwMode="auto">
              <a:xfrm>
                <a:off x="3073" y="3457"/>
                <a:ext cx="791" cy="480"/>
              </a:xfrm>
              <a:prstGeom prst="rect">
                <a:avLst/>
              </a:prstGeom>
              <a:noFill/>
              <a:ln w="9525">
                <a:noFill/>
                <a:miter lim="800000"/>
                <a:headEnd/>
                <a:tailEnd/>
              </a:ln>
            </p:spPr>
            <p:txBody>
              <a:bodyPr>
                <a:spAutoFit/>
              </a:bodyPr>
              <a:lstStyle/>
              <a:p>
                <a:pPr eaLnBrk="0" hangingPunct="0"/>
                <a:r>
                  <a:rPr lang="en-US" altLang="ja-JP" sz="3200" dirty="0">
                    <a:solidFill>
                      <a:srgbClr val="FF3399"/>
                    </a:solidFill>
                    <a:ea typeface="ＭＳ Ｐゴシック"/>
                    <a:cs typeface="ＭＳ Ｐゴシック"/>
                  </a:rPr>
                  <a:t>right</a:t>
                </a:r>
              </a:p>
            </p:txBody>
          </p:sp>
        </p:grpSp>
      </p:grpSp>
      <p:sp>
        <p:nvSpPr>
          <p:cNvPr id="24" name="Text Box 32"/>
          <p:cNvSpPr txBox="1">
            <a:spLocks noChangeArrowheads="1"/>
          </p:cNvSpPr>
          <p:nvPr/>
        </p:nvSpPr>
        <p:spPr bwMode="auto">
          <a:xfrm>
            <a:off x="486228" y="5135940"/>
            <a:ext cx="8266112" cy="1569660"/>
          </a:xfrm>
          <a:prstGeom prst="rect">
            <a:avLst/>
          </a:prstGeom>
          <a:solidFill>
            <a:srgbClr val="00FFFF"/>
          </a:solidFill>
          <a:ln w="9525">
            <a:solidFill>
              <a:schemeClr val="tx1"/>
            </a:solidFill>
            <a:miter lim="800000"/>
            <a:headEnd/>
            <a:tailEnd/>
          </a:ln>
          <a:effectLst/>
        </p:spPr>
        <p:txBody>
          <a:bodyPr>
            <a:spAutoFit/>
          </a:bodyPr>
          <a:lstStyle/>
          <a:p>
            <a:pPr algn="ctr"/>
            <a:r>
              <a:rPr lang="en-US" sz="2400" dirty="0" smtClean="0">
                <a:latin typeface="Times New Roman" panose="02020603050405020304" pitchFamily="18" charset="0"/>
                <a:cs typeface="Times New Roman" panose="02020603050405020304" pitchFamily="18" charset="0"/>
              </a:rPr>
              <a:t>Strikingly similar </a:t>
            </a:r>
            <a:r>
              <a:rPr lang="en-US" sz="2400" dirty="0">
                <a:latin typeface="Times New Roman" panose="02020603050405020304" pitchFamily="18" charset="0"/>
                <a:cs typeface="Times New Roman" panose="02020603050405020304" pitchFamily="18" charset="0"/>
              </a:rPr>
              <a:t>effects across </a:t>
            </a:r>
            <a:r>
              <a:rPr lang="en-US" sz="2400" dirty="0" smtClean="0">
                <a:latin typeface="Times New Roman" panose="02020603050405020304" pitchFamily="18" charset="0"/>
                <a:cs typeface="Times New Roman" panose="02020603050405020304" pitchFamily="18" charset="0"/>
              </a:rPr>
              <a:t>energies! </a:t>
            </a:r>
          </a:p>
          <a:p>
            <a:pPr algn="ct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Continuum between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nonperturbative</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nonpartonic</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and perturbative/partonic descriptions of this </a:t>
            </a:r>
            <a:r>
              <a:rPr lang="en-US" sz="2400" u="sng" dirty="0" err="1" smtClean="0">
                <a:latin typeface="Times New Roman" panose="02020603050405020304" pitchFamily="18" charset="0"/>
                <a:cs typeface="Times New Roman" panose="02020603050405020304" pitchFamily="18" charset="0"/>
                <a:sym typeface="Wingdings" panose="05000000000000000000" pitchFamily="2" charset="2"/>
              </a:rPr>
              <a:t>nonperturbative</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structure</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2400" dirty="0">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53049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a:t>S</a:t>
            </a:r>
            <a:r>
              <a:rPr lang="en-US" sz="3500" dirty="0" smtClean="0"/>
              <a:t>ingle-spin asymmetries in transversely polarized </a:t>
            </a:r>
            <a:r>
              <a:rPr lang="en-US" sz="3500" dirty="0" err="1" smtClean="0"/>
              <a:t>p+p</a:t>
            </a:r>
            <a:r>
              <a:rPr lang="en-US" sz="3500" dirty="0" smtClean="0"/>
              <a:t> collisions</a:t>
            </a:r>
            <a:endParaRPr lang="en-US" sz="3500" dirty="0"/>
          </a:p>
        </p:txBody>
      </p:sp>
      <p:sp>
        <p:nvSpPr>
          <p:cNvPr id="3" name="Content Placeholder 2"/>
          <p:cNvSpPr>
            <a:spLocks noGrp="1"/>
          </p:cNvSpPr>
          <p:nvPr>
            <p:ph idx="1"/>
          </p:nvPr>
        </p:nvSpPr>
        <p:spPr>
          <a:xfrm>
            <a:off x="5715000" y="1600200"/>
            <a:ext cx="3200400" cy="4876800"/>
          </a:xfrm>
        </p:spPr>
        <p:txBody>
          <a:bodyPr>
            <a:normAutofit/>
          </a:bodyPr>
          <a:lstStyle/>
          <a:p>
            <a:r>
              <a:rPr lang="en-US" sz="2800" dirty="0"/>
              <a:t>Effects persist to kinematic regimes where perturbative QCD techniques clearly apply </a:t>
            </a:r>
            <a:endParaRPr lang="en-US" sz="2800" dirty="0" smtClean="0"/>
          </a:p>
          <a:p>
            <a:r>
              <a:rPr lang="en-US" sz="2800" dirty="0" err="1" smtClean="0"/>
              <a:t>p</a:t>
            </a:r>
            <a:r>
              <a:rPr lang="en-US" sz="2800" baseline="-25000" dirty="0" err="1" smtClean="0"/>
              <a:t>T</a:t>
            </a:r>
            <a:r>
              <a:rPr lang="en-US" sz="2800" dirty="0" smtClean="0"/>
              <a:t> </a:t>
            </a:r>
            <a:r>
              <a:rPr lang="en-US" sz="2800" dirty="0"/>
              <a:t>= 7 GeV </a:t>
            </a:r>
            <a:endParaRPr lang="en-US" sz="2800" dirty="0" smtClean="0"/>
          </a:p>
          <a:p>
            <a:pPr marL="0" indent="0">
              <a:buNone/>
            </a:pPr>
            <a:r>
              <a:rPr lang="en-US" sz="2800" dirty="0" smtClean="0">
                <a:sym typeface="Wingdings" panose="05000000000000000000" pitchFamily="2" charset="2"/>
              </a:rPr>
              <a:t>     </a:t>
            </a:r>
            <a:r>
              <a:rPr lang="en-US" sz="2800" dirty="0">
                <a:sym typeface="Wingdings" panose="05000000000000000000" pitchFamily="2" charset="2"/>
              </a:rPr>
              <a:t>Q</a:t>
            </a:r>
            <a:r>
              <a:rPr lang="en-US" sz="2800" baseline="30000" dirty="0">
                <a:sym typeface="Wingdings" panose="05000000000000000000" pitchFamily="2" charset="2"/>
              </a:rPr>
              <a:t>2</a:t>
            </a:r>
            <a:r>
              <a:rPr lang="en-US" sz="2800" dirty="0">
                <a:sym typeface="Wingdings" panose="05000000000000000000" pitchFamily="2" charset="2"/>
              </a:rPr>
              <a:t> ~ 49 GeV</a:t>
            </a:r>
            <a:r>
              <a:rPr lang="en-US" sz="2800" baseline="30000" dirty="0">
                <a:sym typeface="Wingdings" panose="05000000000000000000" pitchFamily="2" charset="2"/>
              </a:rPr>
              <a:t>2</a:t>
            </a:r>
            <a:r>
              <a:rPr lang="en-US" sz="2800" dirty="0" smtClean="0">
                <a:sym typeface="Wingdings" panose="05000000000000000000" pitchFamily="2" charset="2"/>
              </a:rPr>
              <a:t>!</a:t>
            </a:r>
            <a:endParaRPr lang="en-US" sz="2800" dirty="0"/>
          </a:p>
          <a:p>
            <a:endParaRPr lang="en-US" sz="2800" dirty="0" smtClean="0">
              <a:sym typeface="Wingdings" panose="05000000000000000000" pitchFamily="2" charset="2"/>
            </a:endParaRPr>
          </a:p>
        </p:txBody>
      </p:sp>
      <p:sp>
        <p:nvSpPr>
          <p:cNvPr id="4" name="Footer Placeholder 3"/>
          <p:cNvSpPr>
            <a:spLocks noGrp="1"/>
          </p:cNvSpPr>
          <p:nvPr>
            <p:ph type="ftr" sz="quarter" idx="11"/>
          </p:nvPr>
        </p:nvSpPr>
        <p:spPr/>
        <p:txBody>
          <a:bodyPr/>
          <a:lstStyle/>
          <a:p>
            <a:r>
              <a:rPr lang="pl-PL" smtClean="0"/>
              <a:t>C. Aidala, W&amp;M, January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5334000" cy="400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371600" y="2590800"/>
            <a:ext cx="638316" cy="707886"/>
          </a:xfrm>
          <a:prstGeom prst="rect">
            <a:avLst/>
          </a:prstGeom>
        </p:spPr>
        <p:txBody>
          <a:bodyPr wrap="none">
            <a:spAutoFit/>
          </a:bodyPr>
          <a:lstStyle/>
          <a:p>
            <a:r>
              <a:rPr lang="en-US" sz="4000" dirty="0">
                <a:solidFill>
                  <a:schemeClr val="tx1"/>
                </a:solidFill>
                <a:latin typeface="Symbol" panose="05050102010706020507" pitchFamily="18" charset="2"/>
              </a:rPr>
              <a:t>p</a:t>
            </a:r>
            <a:r>
              <a:rPr lang="en-US" sz="4000" baseline="30000" dirty="0">
                <a:solidFill>
                  <a:schemeClr val="tx1"/>
                </a:solidFill>
              </a:rPr>
              <a:t>0</a:t>
            </a:r>
          </a:p>
        </p:txBody>
      </p:sp>
      <p:sp>
        <p:nvSpPr>
          <p:cNvPr id="6" name="Oval 5"/>
          <p:cNvSpPr/>
          <p:nvPr/>
        </p:nvSpPr>
        <p:spPr>
          <a:xfrm>
            <a:off x="4343400" y="5181600"/>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26256" y="2209800"/>
            <a:ext cx="762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733800" y="3257742"/>
            <a:ext cx="1066574" cy="369332"/>
          </a:xfrm>
          <a:prstGeom prst="rect">
            <a:avLst/>
          </a:prstGeom>
          <a:noFill/>
        </p:spPr>
        <p:txBody>
          <a:bodyPr wrap="none" rtlCol="0">
            <a:spAutoFit/>
          </a:bodyPr>
          <a:lstStyle/>
          <a:p>
            <a:r>
              <a:rPr lang="en-US" dirty="0" smtClean="0">
                <a:solidFill>
                  <a:srgbClr val="0000FF"/>
                </a:solidFill>
              </a:rPr>
              <a:t>(forward)</a:t>
            </a:r>
            <a:endParaRPr lang="en-US" dirty="0">
              <a:solidFill>
                <a:srgbClr val="0000FF"/>
              </a:solidFill>
            </a:endParaRPr>
          </a:p>
        </p:txBody>
      </p:sp>
      <p:sp>
        <p:nvSpPr>
          <p:cNvPr id="12" name="TextBox 11"/>
          <p:cNvSpPr txBox="1"/>
          <p:nvPr/>
        </p:nvSpPr>
        <p:spPr>
          <a:xfrm>
            <a:off x="3733800" y="4673516"/>
            <a:ext cx="1232132" cy="369332"/>
          </a:xfrm>
          <a:prstGeom prst="rect">
            <a:avLst/>
          </a:prstGeom>
          <a:noFill/>
        </p:spPr>
        <p:txBody>
          <a:bodyPr wrap="none" rtlCol="0">
            <a:spAutoFit/>
          </a:bodyPr>
          <a:lstStyle/>
          <a:p>
            <a:r>
              <a:rPr lang="en-US" dirty="0" smtClean="0">
                <a:solidFill>
                  <a:schemeClr val="accent6"/>
                </a:solidFill>
              </a:rPr>
              <a:t>(backward)</a:t>
            </a:r>
            <a:endParaRPr lang="en-US" dirty="0">
              <a:solidFill>
                <a:schemeClr val="accent6"/>
              </a:solidFill>
            </a:endParaRPr>
          </a:p>
        </p:txBody>
      </p:sp>
      <p:sp>
        <p:nvSpPr>
          <p:cNvPr id="13" name="Rectangle 12"/>
          <p:cNvSpPr/>
          <p:nvPr/>
        </p:nvSpPr>
        <p:spPr>
          <a:xfrm>
            <a:off x="2002808" y="2209800"/>
            <a:ext cx="990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33118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p+p</a:t>
            </a:r>
            <a:r>
              <a:rPr lang="en-US" dirty="0" smtClean="0"/>
              <a:t> </a:t>
            </a:r>
            <a:r>
              <a:rPr lang="en-US" dirty="0" smtClean="0">
                <a:sym typeface="Wingdings" panose="05000000000000000000" pitchFamily="2" charset="2"/>
              </a:rPr>
              <a:t> hadron + X:</a:t>
            </a:r>
            <a:r>
              <a:rPr lang="en-US" dirty="0" smtClean="0"/>
              <a:t> </a:t>
            </a:r>
            <a:br>
              <a:rPr lang="en-US" dirty="0" smtClean="0"/>
            </a:br>
            <a:r>
              <a:rPr lang="en-US" dirty="0" smtClean="0"/>
              <a:t>Challenging to interpret</a:t>
            </a:r>
            <a:endParaRPr lang="en-US" dirty="0"/>
          </a:p>
        </p:txBody>
      </p:sp>
      <p:sp>
        <p:nvSpPr>
          <p:cNvPr id="3" name="Text Placeholder 2"/>
          <p:cNvSpPr>
            <a:spLocks noGrp="1"/>
          </p:cNvSpPr>
          <p:nvPr>
            <p:ph idx="1"/>
          </p:nvPr>
        </p:nvSpPr>
        <p:spPr/>
        <p:txBody>
          <a:bodyPr/>
          <a:lstStyle/>
          <a:p>
            <a:r>
              <a:rPr lang="en-US" dirty="0" smtClean="0"/>
              <a:t>Always huge effects!</a:t>
            </a:r>
          </a:p>
          <a:p>
            <a:endParaRPr lang="en-US" dirty="0" smtClean="0"/>
          </a:p>
          <a:p>
            <a:r>
              <a:rPr lang="en-US" dirty="0" smtClean="0"/>
              <a:t>But in </a:t>
            </a:r>
            <a:r>
              <a:rPr lang="en-US" dirty="0" err="1" smtClean="0"/>
              <a:t>p+p</a:t>
            </a:r>
            <a:r>
              <a:rPr lang="en-US" dirty="0" smtClean="0"/>
              <a:t> </a:t>
            </a:r>
            <a:r>
              <a:rPr lang="en-US" dirty="0" smtClean="0">
                <a:sym typeface="Wingdings" panose="05000000000000000000" pitchFamily="2" charset="2"/>
              </a:rPr>
              <a:t> pion +X don’t have enough information to separate initial-state (proton structure) from final-state (hadronization) effects</a:t>
            </a:r>
            <a:endParaRPr lang="en-US" dirty="0"/>
          </a:p>
        </p:txBody>
      </p:sp>
      <p:sp>
        <p:nvSpPr>
          <p:cNvPr id="5" name="Footer Placeholder 4"/>
          <p:cNvSpPr>
            <a:spLocks noGrp="1"/>
          </p:cNvSpPr>
          <p:nvPr>
            <p:ph type="ftr" sz="quarter" idx="11"/>
          </p:nvPr>
        </p:nvSpPr>
        <p:spPr/>
        <p:txBody>
          <a:bodyPr/>
          <a:lstStyle/>
          <a:p>
            <a:r>
              <a:rPr lang="pl-PL" smtClean="0"/>
              <a:t>C. Aidala, W&amp;M, January 30, 2015</a:t>
            </a:r>
            <a:endParaRPr lang="en-US"/>
          </a:p>
        </p:txBody>
      </p:sp>
      <p:sp>
        <p:nvSpPr>
          <p:cNvPr id="6" name="Slide Number Placeholder 5"/>
          <p:cNvSpPr>
            <a:spLocks noGrp="1"/>
          </p:cNvSpPr>
          <p:nvPr>
            <p:ph type="sldNum" sz="quarter" idx="12"/>
          </p:nvPr>
        </p:nvSpPr>
        <p:spPr/>
        <p:txBody>
          <a:bodyPr/>
          <a:lstStyle/>
          <a:p>
            <a:fld id="{33787017-3038-4AF4-9EAC-D148795E31DD}" type="slidenum">
              <a:rPr lang="en-US" smtClean="0"/>
              <a:pPr/>
              <a:t>23</a:t>
            </a:fld>
            <a:endParaRPr lang="en-US"/>
          </a:p>
        </p:txBody>
      </p:sp>
    </p:spTree>
    <p:extLst>
      <p:ext uri="{BB962C8B-B14F-4D97-AF65-F5344CB8AC3E}">
        <p14:creationId xmlns:p14="http://schemas.microsoft.com/office/powerpoint/2010/main" val="3611664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Properties of naïve-T-odd spin-momentum correlation functions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Sivers transverse-momentum-dependent parton distribution function is odd under “naïve-time-reversal” (actually a PT transformation)</a:t>
            </a:r>
          </a:p>
          <a:p>
            <a:pPr lvl="1"/>
            <a:r>
              <a:rPr lang="en-US" dirty="0" smtClean="0"/>
              <a:t>As is Boer-Mulders spin-momentum correlation</a:t>
            </a:r>
          </a:p>
          <a:p>
            <a:r>
              <a:rPr lang="en-US" dirty="0" smtClean="0"/>
              <a:t>In 1993, after original 1990 paper by D.W. Sivers, J.C. Collins claimed such functions must vanish</a:t>
            </a:r>
          </a:p>
          <a:p>
            <a:r>
              <a:rPr lang="en-US" dirty="0" smtClean="0"/>
              <a:t>Only realized in 2002 by Brodsky, Hwang, and Schmidt that could be </a:t>
            </a:r>
            <a:r>
              <a:rPr lang="en-US" dirty="0" err="1" smtClean="0"/>
              <a:t>nonvanishing</a:t>
            </a:r>
            <a:r>
              <a:rPr lang="en-US" dirty="0" smtClean="0"/>
              <a:t> if </a:t>
            </a:r>
            <a:r>
              <a:rPr lang="en-US" i="1" dirty="0" smtClean="0"/>
              <a:t>phase interference effects due to color interactions</a:t>
            </a:r>
            <a:r>
              <a:rPr lang="en-US" dirty="0" smtClean="0"/>
              <a:t> present</a:t>
            </a:r>
          </a:p>
          <a:p>
            <a:endParaRPr lang="en-US" dirty="0"/>
          </a:p>
        </p:txBody>
      </p:sp>
      <p:sp>
        <p:nvSpPr>
          <p:cNvPr id="4" name="Footer Placeholder 3"/>
          <p:cNvSpPr>
            <a:spLocks noGrp="1"/>
          </p:cNvSpPr>
          <p:nvPr>
            <p:ph type="ftr" sz="quarter" idx="11"/>
          </p:nvPr>
        </p:nvSpPr>
        <p:spPr/>
        <p:txBody>
          <a:bodyPr/>
          <a:lstStyle/>
          <a:p>
            <a:r>
              <a:rPr lang="pl-PL" smtClean="0"/>
              <a:t>C. Aidala, W&amp;M, January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46791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457200"/>
            <a:ext cx="8229600" cy="1143000"/>
          </a:xfrm>
        </p:spPr>
        <p:txBody>
          <a:bodyPr>
            <a:noAutofit/>
          </a:bodyPr>
          <a:lstStyle/>
          <a:p>
            <a:r>
              <a:rPr lang="en-US" sz="3200" u="sng" dirty="0" smtClean="0"/>
              <a:t>Modified universality</a:t>
            </a:r>
            <a:r>
              <a:rPr lang="en-US" sz="3200" dirty="0" smtClean="0"/>
              <a:t> of certain transverse-momentum-dependent distributions: </a:t>
            </a:r>
            <a:br>
              <a:rPr lang="en-US" sz="3200" dirty="0" smtClean="0"/>
            </a:br>
            <a:r>
              <a:rPr lang="en-US" sz="3200" dirty="0" smtClean="0"/>
              <a:t>Color in action!</a:t>
            </a:r>
            <a:br>
              <a:rPr lang="en-US" sz="3200" dirty="0" smtClean="0"/>
            </a:br>
            <a:endParaRPr lang="en-US" sz="3200" dirty="0"/>
          </a:p>
        </p:txBody>
      </p:sp>
      <p:sp>
        <p:nvSpPr>
          <p:cNvPr id="21" name="Footer Placeholder 2"/>
          <p:cNvSpPr>
            <a:spLocks noGrp="1"/>
          </p:cNvSpPr>
          <p:nvPr>
            <p:ph type="ftr" sz="quarter" idx="11"/>
          </p:nvPr>
        </p:nvSpPr>
        <p:spPr/>
        <p:txBody>
          <a:bodyPr/>
          <a:lstStyle/>
          <a:p>
            <a:r>
              <a:rPr lang="pl-PL" smtClean="0"/>
              <a:t>C. Aidala, W&amp;M, January 30, 2015</a:t>
            </a:r>
            <a:endParaRPr lang="en-US" dirty="0"/>
          </a:p>
        </p:txBody>
      </p:sp>
      <p:sp>
        <p:nvSpPr>
          <p:cNvPr id="1563652" name="Text Box 4"/>
          <p:cNvSpPr txBox="1">
            <a:spLocks noChangeArrowheads="1"/>
          </p:cNvSpPr>
          <p:nvPr/>
        </p:nvSpPr>
        <p:spPr bwMode="auto">
          <a:xfrm>
            <a:off x="228600" y="1528971"/>
            <a:ext cx="4227512" cy="1061829"/>
          </a:xfrm>
          <a:prstGeom prst="rect">
            <a:avLst/>
          </a:prstGeom>
          <a:noFill/>
          <a:ln w="28575">
            <a:noFill/>
            <a:miter lim="800000"/>
            <a:headEnd/>
            <a:tailEnd/>
          </a:ln>
          <a:effectLst/>
        </p:spPr>
        <p:txBody>
          <a:bodyPr wrap="square">
            <a:spAutoFit/>
          </a:bodyPr>
          <a:lstStyle/>
          <a:p>
            <a:pPr algn="ctr"/>
            <a:r>
              <a:rPr lang="en-US" sz="2100" b="1" dirty="0" smtClean="0">
                <a:solidFill>
                  <a:srgbClr val="FFFFCC"/>
                </a:solidFill>
                <a:latin typeface="Times" charset="0"/>
              </a:rPr>
              <a:t>Deep-inelastic lepton-nucleon scattering: </a:t>
            </a:r>
          </a:p>
          <a:p>
            <a:pPr algn="ctr"/>
            <a:r>
              <a:rPr lang="en-US" sz="2100" b="1" dirty="0" smtClean="0">
                <a:solidFill>
                  <a:srgbClr val="FFFFCC"/>
                </a:solidFill>
                <a:latin typeface="Times" charset="0"/>
              </a:rPr>
              <a:t>Attractive final-state interactions</a:t>
            </a:r>
            <a:endParaRPr lang="en-US" sz="2100" b="1" dirty="0">
              <a:solidFill>
                <a:srgbClr val="FFFFCC"/>
              </a:solidFill>
              <a:latin typeface="Times" charset="0"/>
            </a:endParaRPr>
          </a:p>
        </p:txBody>
      </p:sp>
      <p:sp>
        <p:nvSpPr>
          <p:cNvPr id="1563653" name="Text Box 5"/>
          <p:cNvSpPr txBox="1">
            <a:spLocks noChangeArrowheads="1"/>
          </p:cNvSpPr>
          <p:nvPr/>
        </p:nvSpPr>
        <p:spPr bwMode="auto">
          <a:xfrm>
            <a:off x="4691742" y="1528971"/>
            <a:ext cx="4223658" cy="1061829"/>
          </a:xfrm>
          <a:prstGeom prst="rect">
            <a:avLst/>
          </a:prstGeom>
          <a:noFill/>
          <a:ln w="28575">
            <a:noFill/>
            <a:miter lim="800000"/>
            <a:headEnd/>
            <a:tailEnd/>
          </a:ln>
          <a:effectLst/>
        </p:spPr>
        <p:txBody>
          <a:bodyPr wrap="square">
            <a:spAutoFit/>
          </a:bodyPr>
          <a:lstStyle/>
          <a:p>
            <a:pPr algn="ctr"/>
            <a:r>
              <a:rPr lang="en-US" sz="2100" b="1" dirty="0">
                <a:solidFill>
                  <a:srgbClr val="FFFFCC"/>
                </a:solidFill>
                <a:latin typeface="Times" charset="0"/>
              </a:rPr>
              <a:t>Q</a:t>
            </a:r>
            <a:r>
              <a:rPr lang="en-US" sz="2100" b="1" dirty="0" smtClean="0">
                <a:solidFill>
                  <a:srgbClr val="FFFFCC"/>
                </a:solidFill>
                <a:latin typeface="Times" charset="0"/>
              </a:rPr>
              <a:t>uark-antiquark annihilation to leptons: </a:t>
            </a:r>
          </a:p>
          <a:p>
            <a:pPr algn="ctr"/>
            <a:r>
              <a:rPr lang="en-US" sz="2100" b="1" dirty="0" smtClean="0">
                <a:solidFill>
                  <a:srgbClr val="FFFFCC"/>
                </a:solidFill>
                <a:latin typeface="Times" charset="0"/>
              </a:rPr>
              <a:t>Repulsive initial-state interactions</a:t>
            </a:r>
            <a:endParaRPr lang="en-US" sz="2100" b="1" dirty="0">
              <a:solidFill>
                <a:srgbClr val="FFFFCC"/>
              </a:solidFill>
              <a:latin typeface="Times" charset="0"/>
            </a:endParaRPr>
          </a:p>
        </p:txBody>
      </p:sp>
      <p:sp>
        <p:nvSpPr>
          <p:cNvPr id="1563665" name="Text Box 17"/>
          <p:cNvSpPr txBox="1">
            <a:spLocks noChangeArrowheads="1"/>
          </p:cNvSpPr>
          <p:nvPr/>
        </p:nvSpPr>
        <p:spPr bwMode="auto">
          <a:xfrm>
            <a:off x="687388" y="5029200"/>
            <a:ext cx="8151812" cy="1200329"/>
          </a:xfrm>
          <a:prstGeom prst="rect">
            <a:avLst/>
          </a:prstGeom>
          <a:noFill/>
          <a:ln w="9525">
            <a:noFill/>
            <a:miter lim="800000"/>
            <a:headEnd/>
            <a:tailEnd/>
          </a:ln>
          <a:effectLst/>
        </p:spPr>
        <p:txBody>
          <a:bodyPr wrap="square">
            <a:spAutoFit/>
          </a:bodyPr>
          <a:lstStyle/>
          <a:p>
            <a:pPr algn="l"/>
            <a:r>
              <a:rPr lang="en-US" sz="2400" b="1" dirty="0">
                <a:solidFill>
                  <a:srgbClr val="FFFFCC"/>
                </a:solidFill>
                <a:latin typeface="Times" charset="0"/>
              </a:rPr>
              <a:t>As a </a:t>
            </a:r>
            <a:r>
              <a:rPr lang="en-US" sz="2400" b="1" dirty="0" smtClean="0">
                <a:solidFill>
                  <a:srgbClr val="FFFFCC"/>
                </a:solidFill>
                <a:latin typeface="Times" charset="0"/>
              </a:rPr>
              <a:t>result, get </a:t>
            </a:r>
            <a:r>
              <a:rPr lang="en-US" sz="2400" b="1" i="1" dirty="0" smtClean="0">
                <a:solidFill>
                  <a:srgbClr val="FFFFCC"/>
                </a:solidFill>
                <a:latin typeface="Times" charset="0"/>
              </a:rPr>
              <a:t>opposite sign</a:t>
            </a:r>
            <a:r>
              <a:rPr lang="en-US" sz="2400" b="1" dirty="0" smtClean="0">
                <a:solidFill>
                  <a:srgbClr val="FFFFCC"/>
                </a:solidFill>
                <a:latin typeface="Times" charset="0"/>
              </a:rPr>
              <a:t> for the Sivers transverse-momentum-dependent pdf when measure in semi-inclusive DIS versus </a:t>
            </a:r>
            <a:r>
              <a:rPr lang="en-US" sz="2400" b="1" dirty="0" err="1" smtClean="0">
                <a:solidFill>
                  <a:srgbClr val="FFFFCC"/>
                </a:solidFill>
                <a:latin typeface="Times" charset="0"/>
              </a:rPr>
              <a:t>Drell</a:t>
            </a:r>
            <a:r>
              <a:rPr lang="en-US" sz="2400" b="1" dirty="0" smtClean="0">
                <a:solidFill>
                  <a:srgbClr val="FFFFCC"/>
                </a:solidFill>
                <a:latin typeface="Times" charset="0"/>
              </a:rPr>
              <a:t>-Yan: </a:t>
            </a:r>
            <a:r>
              <a:rPr lang="en-US" sz="2400" b="1" i="1" dirty="0" smtClean="0">
                <a:solidFill>
                  <a:srgbClr val="FFFFCC"/>
                </a:solidFill>
                <a:latin typeface="Times" charset="0"/>
              </a:rPr>
              <a:t>process-dependent</a:t>
            </a:r>
            <a:r>
              <a:rPr lang="en-US" sz="2400" b="1" dirty="0" smtClean="0">
                <a:solidFill>
                  <a:srgbClr val="FFFFCC"/>
                </a:solidFill>
                <a:latin typeface="Times" charset="0"/>
              </a:rPr>
              <a:t> pdf!  </a:t>
            </a:r>
            <a:r>
              <a:rPr lang="en-US" sz="2000" b="1" dirty="0" smtClean="0">
                <a:solidFill>
                  <a:srgbClr val="FFFFCC"/>
                </a:solidFill>
                <a:latin typeface="Times" charset="0"/>
              </a:rPr>
              <a:t>(Collins 2002)</a:t>
            </a:r>
            <a:endParaRPr lang="en-US" sz="2000" b="1" dirty="0">
              <a:solidFill>
                <a:srgbClr val="FFFFCC"/>
              </a:solidFill>
              <a:latin typeface="Times" charset="0"/>
            </a:endParaRPr>
          </a:p>
        </p:txBody>
      </p:sp>
      <p:sp>
        <p:nvSpPr>
          <p:cNvPr id="11" name="Text Box 32"/>
          <p:cNvSpPr txBox="1">
            <a:spLocks noChangeArrowheads="1"/>
          </p:cNvSpPr>
          <p:nvPr/>
        </p:nvSpPr>
        <p:spPr bwMode="auto">
          <a:xfrm>
            <a:off x="304800" y="5108138"/>
            <a:ext cx="8458200" cy="1292662"/>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600" i="1" dirty="0" smtClean="0">
                <a:solidFill>
                  <a:schemeClr val="tx1"/>
                </a:solidFill>
                <a:latin typeface="Times New Roman" pitchFamily="18" charset="0"/>
                <a:cs typeface="Times New Roman" pitchFamily="18" charset="0"/>
              </a:rPr>
              <a:t>Still waiting for a polarized quark-antiquark annihilation measurement to compare to existing lepton-nucleon scattering measurements . . .</a:t>
            </a:r>
          </a:p>
        </p:txBody>
      </p:sp>
      <p:sp>
        <p:nvSpPr>
          <p:cNvPr id="12" name="Slide Number Placeholder 11"/>
          <p:cNvSpPr>
            <a:spLocks noGrp="1"/>
          </p:cNvSpPr>
          <p:nvPr>
            <p:ph type="sldNum" sz="quarter" idx="12"/>
          </p:nvPr>
        </p:nvSpPr>
        <p:spPr/>
        <p:txBody>
          <a:bodyPr/>
          <a:lstStyle/>
          <a:p>
            <a:fld id="{B6F15528-21DE-4FAA-801E-634DDDAF4B2B}" type="slidenum">
              <a:rPr lang="en-US" smtClean="0"/>
              <a:pPr/>
              <a:t>25</a:t>
            </a:fld>
            <a:endParaRPr lang="en-US"/>
          </a:p>
        </p:txBody>
      </p:sp>
      <p:grpSp>
        <p:nvGrpSpPr>
          <p:cNvPr id="5" name="Group 4"/>
          <p:cNvGrpSpPr/>
          <p:nvPr/>
        </p:nvGrpSpPr>
        <p:grpSpPr>
          <a:xfrm>
            <a:off x="533400" y="2522560"/>
            <a:ext cx="3733800" cy="2517338"/>
            <a:chOff x="533400" y="2522560"/>
            <a:chExt cx="3733800" cy="2517338"/>
          </a:xfrm>
        </p:grpSpPr>
        <p:sp>
          <p:nvSpPr>
            <p:cNvPr id="4" name="Rectangle 3"/>
            <p:cNvSpPr/>
            <p:nvPr/>
          </p:nvSpPr>
          <p:spPr>
            <a:xfrm>
              <a:off x="533400" y="2522560"/>
              <a:ext cx="3733800" cy="251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665497"/>
              <a:ext cx="3251866" cy="2195944"/>
            </a:xfrm>
            <a:prstGeom prst="rect">
              <a:avLst/>
            </a:prstGeom>
            <a:solidFill>
              <a:schemeClr val="bg1"/>
            </a:solidFill>
          </p:spPr>
        </p:pic>
      </p:grpSp>
      <p:grpSp>
        <p:nvGrpSpPr>
          <p:cNvPr id="6" name="Group 5"/>
          <p:cNvGrpSpPr/>
          <p:nvPr/>
        </p:nvGrpSpPr>
        <p:grpSpPr>
          <a:xfrm>
            <a:off x="4876800" y="2511862"/>
            <a:ext cx="3733800" cy="2517338"/>
            <a:chOff x="4876800" y="2511862"/>
            <a:chExt cx="3733800" cy="2517338"/>
          </a:xfrm>
        </p:grpSpPr>
        <p:sp>
          <p:nvSpPr>
            <p:cNvPr id="16" name="Rectangle 15"/>
            <p:cNvSpPr/>
            <p:nvPr/>
          </p:nvSpPr>
          <p:spPr>
            <a:xfrm>
              <a:off x="4876800" y="2511862"/>
              <a:ext cx="3733800" cy="251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5657"/>
            <a:stretch/>
          </p:blipFill>
          <p:spPr>
            <a:xfrm>
              <a:off x="5397442" y="2582680"/>
              <a:ext cx="2832158" cy="2377440"/>
            </a:xfrm>
            <a:prstGeom prst="rect">
              <a:avLst/>
            </a:prstGeom>
            <a:solidFill>
              <a:schemeClr val="bg1"/>
            </a:solidFill>
          </p:spPr>
        </p:pic>
      </p:grpSp>
      <p:sp>
        <p:nvSpPr>
          <p:cNvPr id="7" name="TextBox 6"/>
          <p:cNvSpPr txBox="1"/>
          <p:nvPr/>
        </p:nvSpPr>
        <p:spPr>
          <a:xfrm>
            <a:off x="5867400" y="6412468"/>
            <a:ext cx="2252155" cy="369332"/>
          </a:xfrm>
          <a:prstGeom prst="rect">
            <a:avLst/>
          </a:prstGeom>
          <a:noFill/>
        </p:spPr>
        <p:txBody>
          <a:bodyPr wrap="none" rtlCol="0">
            <a:spAutoFit/>
          </a:bodyPr>
          <a:lstStyle/>
          <a:p>
            <a:r>
              <a:rPr lang="en-US" dirty="0" smtClean="0">
                <a:solidFill>
                  <a:srgbClr val="FFFFCC"/>
                </a:solidFill>
              </a:rPr>
              <a:t>Figures by J.D. Osborn</a:t>
            </a:r>
            <a:endParaRPr lang="en-US" dirty="0">
              <a:solidFill>
                <a:srgbClr val="FFFFCC"/>
              </a:solidFill>
            </a:endParaRPr>
          </a:p>
        </p:txBody>
      </p:sp>
    </p:spTree>
    <p:extLst>
      <p:ext uri="{BB962C8B-B14F-4D97-AF65-F5344CB8AC3E}">
        <p14:creationId xmlns:p14="http://schemas.microsoft.com/office/powerpoint/2010/main" val="1029381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3130"/>
          </a:xfrm>
        </p:spPr>
        <p:txBody>
          <a:bodyPr>
            <a:noAutofit/>
          </a:bodyPr>
          <a:lstStyle/>
          <a:p>
            <a:r>
              <a:rPr lang="en-US" sz="3600" dirty="0" smtClean="0"/>
              <a:t>Modified universality requires full QCD:</a:t>
            </a:r>
            <a:br>
              <a:rPr lang="en-US" sz="3600" dirty="0" smtClean="0"/>
            </a:br>
            <a:r>
              <a:rPr lang="en-US" sz="3600" dirty="0"/>
              <a:t>G</a:t>
            </a:r>
            <a:r>
              <a:rPr lang="en-US" sz="3600" dirty="0" smtClean="0"/>
              <a:t>auge-invariant quantum field theory</a:t>
            </a:r>
            <a:endParaRPr lang="en-US" sz="3600" dirty="0"/>
          </a:p>
        </p:txBody>
      </p:sp>
      <p:sp>
        <p:nvSpPr>
          <p:cNvPr id="3" name="Footer Placeholder 2"/>
          <p:cNvSpPr>
            <a:spLocks noGrp="1"/>
          </p:cNvSpPr>
          <p:nvPr>
            <p:ph type="ftr" sz="quarter" idx="11"/>
          </p:nvPr>
        </p:nvSpPr>
        <p:spPr/>
        <p:txBody>
          <a:bodyPr/>
          <a:lstStyle/>
          <a:p>
            <a:r>
              <a:rPr lang="pl-PL" smtClean="0"/>
              <a:t>C. Aidala, W&amp;M, January 30,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09800"/>
            <a:ext cx="6172200" cy="4436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781800" y="4848761"/>
            <a:ext cx="1752600" cy="1200329"/>
          </a:xfrm>
          <a:prstGeom prst="rect">
            <a:avLst/>
          </a:prstGeom>
          <a:noFill/>
        </p:spPr>
        <p:txBody>
          <a:bodyPr wrap="square" rtlCol="0">
            <a:spAutoFit/>
          </a:bodyPr>
          <a:lstStyle/>
          <a:p>
            <a:r>
              <a:rPr lang="en-US" dirty="0" smtClean="0">
                <a:solidFill>
                  <a:srgbClr val="FFFFCC"/>
                </a:solidFill>
              </a:rPr>
              <a:t>Slide from M. </a:t>
            </a:r>
            <a:r>
              <a:rPr lang="en-US" dirty="0" err="1" smtClean="0">
                <a:solidFill>
                  <a:srgbClr val="FFFFCC"/>
                </a:solidFill>
              </a:rPr>
              <a:t>Anselmino</a:t>
            </a:r>
            <a:r>
              <a:rPr lang="en-US" dirty="0" smtClean="0">
                <a:solidFill>
                  <a:srgbClr val="FFFFCC"/>
                </a:solidFill>
              </a:rPr>
              <a:t>, Transversity 2014</a:t>
            </a:r>
            <a:endParaRPr lang="en-US" dirty="0">
              <a:solidFill>
                <a:srgbClr val="FFFFCC"/>
              </a:solidFill>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23975"/>
            <a:ext cx="681037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086601" y="1371599"/>
            <a:ext cx="1904999" cy="1384995"/>
          </a:xfrm>
          <a:prstGeom prst="rect">
            <a:avLst/>
          </a:prstGeom>
          <a:noFill/>
        </p:spPr>
        <p:txBody>
          <a:bodyPr wrap="square" rtlCol="0">
            <a:spAutoFit/>
          </a:bodyPr>
          <a:lstStyle/>
          <a:p>
            <a:r>
              <a:rPr lang="en-US" sz="2100" dirty="0" smtClean="0">
                <a:solidFill>
                  <a:srgbClr val="FFFFCC"/>
                </a:solidFill>
                <a:latin typeface="Times New Roman" panose="02020603050405020304" pitchFamily="18" charset="0"/>
                <a:cs typeface="Times New Roman" panose="02020603050405020304" pitchFamily="18" charset="0"/>
              </a:rPr>
              <a:t>1993 claim by J.C. Collins that such processes must vanish</a:t>
            </a:r>
            <a:endParaRPr lang="en-US" sz="2100" dirty="0">
              <a:solidFill>
                <a:srgbClr val="FFFF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4225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Autofit/>
          </a:bodyPr>
          <a:lstStyle/>
          <a:p>
            <a:r>
              <a:rPr lang="en-US" sz="3400" dirty="0" smtClean="0"/>
              <a:t>Physical consequences of a </a:t>
            </a:r>
            <a:br>
              <a:rPr lang="en-US" sz="3400" dirty="0" smtClean="0"/>
            </a:br>
            <a:r>
              <a:rPr lang="en-US" sz="3400" dirty="0" smtClean="0"/>
              <a:t>gauge-invariant quantum theory: </a:t>
            </a:r>
            <a:br>
              <a:rPr lang="en-US" sz="3400" dirty="0" smtClean="0"/>
            </a:br>
            <a:r>
              <a:rPr lang="en-US" sz="3400" dirty="0" err="1" smtClean="0"/>
              <a:t>Aharonov-Bohm</a:t>
            </a:r>
            <a:r>
              <a:rPr lang="en-US" sz="3400" dirty="0" smtClean="0"/>
              <a:t> (1959)</a:t>
            </a:r>
            <a:endParaRPr lang="en-US" sz="3400" dirty="0"/>
          </a:p>
        </p:txBody>
      </p:sp>
      <p:sp>
        <p:nvSpPr>
          <p:cNvPr id="3" name="Footer Placeholder 2"/>
          <p:cNvSpPr>
            <a:spLocks noGrp="1"/>
          </p:cNvSpPr>
          <p:nvPr>
            <p:ph type="ftr" sz="quarter" idx="11"/>
          </p:nvPr>
        </p:nvSpPr>
        <p:spPr/>
        <p:txBody>
          <a:bodyPr/>
          <a:lstStyle/>
          <a:p>
            <a:r>
              <a:rPr lang="pl-PL" smtClean="0"/>
              <a:t>C. Aidala, W&amp;M, January 30, 2015</a:t>
            </a:r>
            <a:endParaRPr lang="en-US"/>
          </a:p>
        </p:txBody>
      </p:sp>
      <p:sp>
        <p:nvSpPr>
          <p:cNvPr id="5" name="Rectangle 4"/>
          <p:cNvSpPr/>
          <p:nvPr/>
        </p:nvSpPr>
        <p:spPr>
          <a:xfrm>
            <a:off x="457200" y="1447800"/>
            <a:ext cx="8229600" cy="4832092"/>
          </a:xfrm>
          <a:prstGeom prst="rect">
            <a:avLst/>
          </a:prstGeom>
        </p:spPr>
        <p:txBody>
          <a:bodyPr wrap="square">
            <a:spAutoFit/>
          </a:bodyPr>
          <a:lstStyle/>
          <a:p>
            <a:pPr algn="l"/>
            <a:r>
              <a:rPr lang="en-US" sz="2200" i="1" dirty="0" smtClean="0">
                <a:solidFill>
                  <a:srgbClr val="FFFFCC"/>
                </a:solidFill>
                <a:latin typeface="Calibri" panose="020F0502020204030204" pitchFamily="34" charset="0"/>
              </a:rPr>
              <a:t>Wikipedia</a:t>
            </a:r>
            <a:r>
              <a:rPr lang="en-US" sz="2200" dirty="0" smtClean="0">
                <a:solidFill>
                  <a:srgbClr val="FFFFCC"/>
                </a:solidFill>
                <a:latin typeface="Calibri" panose="020F0502020204030204" pitchFamily="34" charset="0"/>
              </a:rPr>
              <a:t>: </a:t>
            </a:r>
          </a:p>
          <a:p>
            <a:pPr algn="l"/>
            <a:r>
              <a:rPr lang="en-US" sz="2200" dirty="0" smtClean="0">
                <a:solidFill>
                  <a:srgbClr val="FFFFCC"/>
                </a:solidFill>
                <a:latin typeface="Calibri" panose="020F0502020204030204" pitchFamily="34" charset="0"/>
              </a:rPr>
              <a:t>“The </a:t>
            </a:r>
            <a:r>
              <a:rPr lang="en-US" sz="2200" dirty="0" err="1">
                <a:solidFill>
                  <a:srgbClr val="FFFFCC"/>
                </a:solidFill>
                <a:latin typeface="Calibri" panose="020F0502020204030204" pitchFamily="34" charset="0"/>
              </a:rPr>
              <a:t>Aharonov</a:t>
            </a:r>
            <a:r>
              <a:rPr lang="en-US" sz="2200" dirty="0">
                <a:solidFill>
                  <a:srgbClr val="FFFFCC"/>
                </a:solidFill>
                <a:latin typeface="Calibri" panose="020F0502020204030204" pitchFamily="34" charset="0"/>
              </a:rPr>
              <a:t>–</a:t>
            </a:r>
            <a:r>
              <a:rPr lang="en-US" sz="2200" dirty="0" err="1">
                <a:solidFill>
                  <a:srgbClr val="FFFFCC"/>
                </a:solidFill>
                <a:latin typeface="Calibri" panose="020F0502020204030204" pitchFamily="34" charset="0"/>
              </a:rPr>
              <a:t>Bohm</a:t>
            </a:r>
            <a:r>
              <a:rPr lang="en-US" sz="2200" dirty="0">
                <a:solidFill>
                  <a:srgbClr val="FFFFCC"/>
                </a:solidFill>
                <a:latin typeface="Calibri" panose="020F0502020204030204" pitchFamily="34" charset="0"/>
              </a:rPr>
              <a:t> effect is important conceptually because it bears on three issues apparent in the recasting of (Maxwell's) classical electromagnetic theory as a gauge theory, which before the advent of quantum mechanics could be argued to be a mathematical reformulation with no physical consequences. The </a:t>
            </a:r>
            <a:r>
              <a:rPr lang="en-US" sz="2200" dirty="0" err="1">
                <a:solidFill>
                  <a:srgbClr val="FFFFCC"/>
                </a:solidFill>
                <a:latin typeface="Calibri" panose="020F0502020204030204" pitchFamily="34" charset="0"/>
              </a:rPr>
              <a:t>Aharonov</a:t>
            </a:r>
            <a:r>
              <a:rPr lang="en-US" sz="2200" dirty="0">
                <a:solidFill>
                  <a:srgbClr val="FFFFCC"/>
                </a:solidFill>
                <a:latin typeface="Calibri" panose="020F0502020204030204" pitchFamily="34" charset="0"/>
              </a:rPr>
              <a:t>–</a:t>
            </a:r>
            <a:r>
              <a:rPr lang="en-US" sz="2200" dirty="0" err="1">
                <a:solidFill>
                  <a:srgbClr val="FFFFCC"/>
                </a:solidFill>
                <a:latin typeface="Calibri" panose="020F0502020204030204" pitchFamily="34" charset="0"/>
              </a:rPr>
              <a:t>Bohm</a:t>
            </a:r>
            <a:r>
              <a:rPr lang="en-US" sz="2200" dirty="0">
                <a:solidFill>
                  <a:srgbClr val="FFFFCC"/>
                </a:solidFill>
                <a:latin typeface="Calibri" panose="020F0502020204030204" pitchFamily="34" charset="0"/>
              </a:rPr>
              <a:t> thought experiments and their experimental realization imply that the issues were not just philosophical</a:t>
            </a:r>
            <a:r>
              <a:rPr lang="en-US" sz="2200" dirty="0" smtClean="0">
                <a:solidFill>
                  <a:srgbClr val="FFFFCC"/>
                </a:solidFill>
                <a:latin typeface="Calibri" panose="020F0502020204030204" pitchFamily="34" charset="0"/>
              </a:rPr>
              <a:t>.</a:t>
            </a:r>
          </a:p>
          <a:p>
            <a:pPr algn="l"/>
            <a:endParaRPr lang="en-US" sz="2200" dirty="0">
              <a:solidFill>
                <a:srgbClr val="FFFFCC"/>
              </a:solidFill>
              <a:latin typeface="Calibri" panose="020F0502020204030204" pitchFamily="34" charset="0"/>
            </a:endParaRPr>
          </a:p>
          <a:p>
            <a:pPr algn="l"/>
            <a:r>
              <a:rPr lang="en-US" sz="2200" dirty="0">
                <a:solidFill>
                  <a:srgbClr val="FFFFCC"/>
                </a:solidFill>
                <a:latin typeface="Calibri" panose="020F0502020204030204" pitchFamily="34" charset="0"/>
              </a:rPr>
              <a:t>The three issues are:</a:t>
            </a:r>
          </a:p>
          <a:p>
            <a:pPr marL="285750" indent="-285750" algn="l">
              <a:buFont typeface="Arial" panose="020B0604020202020204" pitchFamily="34" charset="0"/>
              <a:buChar char="•"/>
            </a:pPr>
            <a:r>
              <a:rPr lang="en-US" sz="2200" dirty="0">
                <a:solidFill>
                  <a:srgbClr val="FFFFCC"/>
                </a:solidFill>
                <a:latin typeface="Calibri" panose="020F0502020204030204" pitchFamily="34" charset="0"/>
              </a:rPr>
              <a:t>whether potentials are "physical" or just a convenient tool for calculating force fields;</a:t>
            </a:r>
          </a:p>
          <a:p>
            <a:pPr marL="285750" indent="-285750" algn="l">
              <a:buFont typeface="Arial" panose="020B0604020202020204" pitchFamily="34" charset="0"/>
              <a:buChar char="•"/>
            </a:pPr>
            <a:r>
              <a:rPr lang="en-US" sz="2200" dirty="0">
                <a:solidFill>
                  <a:srgbClr val="FFFFCC"/>
                </a:solidFill>
                <a:latin typeface="Calibri" panose="020F0502020204030204" pitchFamily="34" charset="0"/>
              </a:rPr>
              <a:t>whether action principles are fundamental;</a:t>
            </a:r>
          </a:p>
          <a:p>
            <a:pPr marL="285750" indent="-285750" algn="l">
              <a:buFont typeface="Arial" panose="020B0604020202020204" pitchFamily="34" charset="0"/>
              <a:buChar char="•"/>
            </a:pPr>
            <a:r>
              <a:rPr lang="en-US" sz="2200" dirty="0">
                <a:solidFill>
                  <a:srgbClr val="FFFFCC"/>
                </a:solidFill>
                <a:latin typeface="Calibri" panose="020F0502020204030204" pitchFamily="34" charset="0"/>
              </a:rPr>
              <a:t>the principle of locality</a:t>
            </a:r>
            <a:r>
              <a:rPr lang="en-US" sz="2200" dirty="0" smtClean="0">
                <a:solidFill>
                  <a:srgbClr val="FFFFCC"/>
                </a:solidFill>
                <a:latin typeface="Calibri" panose="020F0502020204030204" pitchFamily="34" charset="0"/>
              </a:rPr>
              <a:t>.”</a:t>
            </a:r>
            <a:endParaRPr lang="en-US" sz="2200" dirty="0">
              <a:solidFill>
                <a:srgbClr val="FFFFCC"/>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1131149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pl-PL" smtClean="0"/>
              <a:t>C. Aidala, W&amp;M, January 30, 2015</a:t>
            </a:r>
            <a:endParaRPr lang="en-US"/>
          </a:p>
        </p:txBody>
      </p:sp>
      <p:sp>
        <p:nvSpPr>
          <p:cNvPr id="7" name="Rectangle 6"/>
          <p:cNvSpPr/>
          <p:nvPr/>
        </p:nvSpPr>
        <p:spPr>
          <a:xfrm>
            <a:off x="838200" y="1981200"/>
            <a:ext cx="7391400" cy="3170099"/>
          </a:xfrm>
          <a:prstGeom prst="rect">
            <a:avLst/>
          </a:prstGeom>
        </p:spPr>
        <p:txBody>
          <a:bodyPr wrap="square">
            <a:spAutoFit/>
          </a:bodyPr>
          <a:lstStyle/>
          <a:p>
            <a:pPr algn="l"/>
            <a:r>
              <a:rPr lang="en-US" sz="2000" b="1" dirty="0">
                <a:solidFill>
                  <a:srgbClr val="FFFFCC"/>
                </a:solidFill>
              </a:rPr>
              <a:t>Physics Today, September 2009 </a:t>
            </a:r>
            <a:r>
              <a:rPr lang="en-US" sz="2000" b="1" dirty="0" smtClean="0">
                <a:solidFill>
                  <a:srgbClr val="FFFFCC"/>
                </a:solidFill>
              </a:rPr>
              <a:t>: </a:t>
            </a:r>
          </a:p>
          <a:p>
            <a:pPr algn="l"/>
            <a:r>
              <a:rPr lang="en-US" sz="2000" b="1" dirty="0" smtClean="0">
                <a:solidFill>
                  <a:srgbClr val="FFFFCC"/>
                </a:solidFill>
              </a:rPr>
              <a:t>The </a:t>
            </a:r>
            <a:r>
              <a:rPr lang="en-US" sz="2000" b="1" dirty="0" err="1">
                <a:solidFill>
                  <a:srgbClr val="FFFFCC"/>
                </a:solidFill>
              </a:rPr>
              <a:t>Aharonov</a:t>
            </a:r>
            <a:r>
              <a:rPr lang="en-US" sz="2000" b="1" dirty="0">
                <a:solidFill>
                  <a:srgbClr val="FFFFCC"/>
                </a:solidFill>
              </a:rPr>
              <a:t>–</a:t>
            </a:r>
            <a:r>
              <a:rPr lang="en-US" sz="2000" b="1" dirty="0" err="1">
                <a:solidFill>
                  <a:srgbClr val="FFFFCC"/>
                </a:solidFill>
              </a:rPr>
              <a:t>Bohm</a:t>
            </a:r>
            <a:r>
              <a:rPr lang="en-US" sz="2000" b="1" dirty="0">
                <a:solidFill>
                  <a:srgbClr val="FFFFCC"/>
                </a:solidFill>
              </a:rPr>
              <a:t> effects: Variations on a subtle </a:t>
            </a:r>
            <a:r>
              <a:rPr lang="en-US" sz="2000" b="1" dirty="0" smtClean="0">
                <a:solidFill>
                  <a:srgbClr val="FFFFCC"/>
                </a:solidFill>
              </a:rPr>
              <a:t>theme, </a:t>
            </a:r>
          </a:p>
          <a:p>
            <a:pPr algn="l"/>
            <a:r>
              <a:rPr lang="en-US" sz="2000" dirty="0" smtClean="0">
                <a:solidFill>
                  <a:srgbClr val="FFFFCC"/>
                </a:solidFill>
              </a:rPr>
              <a:t>by Herman </a:t>
            </a:r>
            <a:r>
              <a:rPr lang="en-US" sz="2000" dirty="0" err="1">
                <a:solidFill>
                  <a:srgbClr val="FFFFCC"/>
                </a:solidFill>
              </a:rPr>
              <a:t>Batelaan</a:t>
            </a:r>
            <a:r>
              <a:rPr lang="en-US" sz="2000" dirty="0">
                <a:solidFill>
                  <a:srgbClr val="FFFFCC"/>
                </a:solidFill>
              </a:rPr>
              <a:t> and Akira </a:t>
            </a:r>
            <a:r>
              <a:rPr lang="en-US" sz="2000" dirty="0" err="1" smtClean="0">
                <a:solidFill>
                  <a:srgbClr val="FFFFCC"/>
                </a:solidFill>
              </a:rPr>
              <a:t>Tonomura</a:t>
            </a:r>
            <a:r>
              <a:rPr lang="en-US" sz="2000" dirty="0" smtClean="0">
                <a:solidFill>
                  <a:srgbClr val="FFFFCC"/>
                </a:solidFill>
              </a:rPr>
              <a:t>.</a:t>
            </a:r>
          </a:p>
          <a:p>
            <a:pPr algn="l"/>
            <a:r>
              <a:rPr lang="en-US" sz="2000" b="1" dirty="0" smtClean="0">
                <a:solidFill>
                  <a:srgbClr val="FFFFCC"/>
                </a:solidFill>
              </a:rPr>
              <a:t>  </a:t>
            </a:r>
          </a:p>
          <a:p>
            <a:pPr algn="l"/>
            <a:r>
              <a:rPr lang="en-US" sz="2000" b="1" dirty="0" smtClean="0">
                <a:solidFill>
                  <a:srgbClr val="FFFFCC"/>
                </a:solidFill>
              </a:rPr>
              <a:t>“</a:t>
            </a:r>
            <a:r>
              <a:rPr lang="en-US" sz="2000" dirty="0" err="1" smtClean="0">
                <a:solidFill>
                  <a:srgbClr val="FFFFCC"/>
                </a:solidFill>
              </a:rPr>
              <a:t>Aharonov</a:t>
            </a:r>
            <a:r>
              <a:rPr lang="en-US" sz="2000" dirty="0" smtClean="0">
                <a:solidFill>
                  <a:srgbClr val="FFFFCC"/>
                </a:solidFill>
              </a:rPr>
              <a:t> </a:t>
            </a:r>
            <a:r>
              <a:rPr lang="en-US" sz="2000" dirty="0">
                <a:solidFill>
                  <a:srgbClr val="FFFFCC"/>
                </a:solidFill>
              </a:rPr>
              <a:t>stresses that the arguments that led to the prediction of the various electromagnetic AB effects apply equally well to any other gauge-invariant quantum theory. In the standard model of particle physics, the strong and weak nuclear interactions are also described by gauge-invariant theories. So one may expect that particle-physics experimenters will be looking for new AB effects in new domains</a:t>
            </a:r>
            <a:r>
              <a:rPr lang="en-US" sz="2000" dirty="0" smtClean="0">
                <a:solidFill>
                  <a:srgbClr val="FFFFCC"/>
                </a:solidFill>
              </a:rPr>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
        <p:nvSpPr>
          <p:cNvPr id="9" name="Title 1"/>
          <p:cNvSpPr>
            <a:spLocks noGrp="1"/>
          </p:cNvSpPr>
          <p:nvPr>
            <p:ph type="title"/>
          </p:nvPr>
        </p:nvSpPr>
        <p:spPr>
          <a:xfrm>
            <a:off x="228600" y="228600"/>
            <a:ext cx="8686800" cy="1143000"/>
          </a:xfrm>
        </p:spPr>
        <p:txBody>
          <a:bodyPr>
            <a:noAutofit/>
          </a:bodyPr>
          <a:lstStyle/>
          <a:p>
            <a:r>
              <a:rPr lang="en-US" sz="3400" dirty="0" smtClean="0"/>
              <a:t>Physical consequences of a </a:t>
            </a:r>
            <a:br>
              <a:rPr lang="en-US" sz="3400" dirty="0" smtClean="0"/>
            </a:br>
            <a:r>
              <a:rPr lang="en-US" sz="3400" dirty="0" smtClean="0"/>
              <a:t>gauge-invariant quantum theory: </a:t>
            </a:r>
            <a:br>
              <a:rPr lang="en-US" sz="3400" dirty="0" smtClean="0"/>
            </a:br>
            <a:r>
              <a:rPr lang="en-US" sz="3400" dirty="0" err="1" smtClean="0"/>
              <a:t>Aharonov-Bohm</a:t>
            </a:r>
            <a:r>
              <a:rPr lang="en-US" sz="3400" dirty="0" smtClean="0"/>
              <a:t> (1959)</a:t>
            </a:r>
            <a:endParaRPr lang="en-US" sz="3400" dirty="0"/>
          </a:p>
        </p:txBody>
      </p:sp>
    </p:spTree>
    <p:extLst>
      <p:ext uri="{BB962C8B-B14F-4D97-AF65-F5344CB8AC3E}">
        <p14:creationId xmlns:p14="http://schemas.microsoft.com/office/powerpoint/2010/main" val="263885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457200"/>
            <a:ext cx="8229600" cy="1143000"/>
          </a:xfrm>
        </p:spPr>
        <p:txBody>
          <a:bodyPr>
            <a:noAutofit/>
          </a:bodyPr>
          <a:lstStyle/>
          <a:p>
            <a:r>
              <a:rPr lang="en-US" sz="3200" dirty="0"/>
              <a:t>Physical consequences of a </a:t>
            </a:r>
            <a:br>
              <a:rPr lang="en-US" sz="3200" dirty="0"/>
            </a:br>
            <a:r>
              <a:rPr lang="en-US" sz="3200" dirty="0"/>
              <a:t>gauge-invariant quantum theory: </a:t>
            </a:r>
            <a:br>
              <a:rPr lang="en-US" sz="3200" dirty="0"/>
            </a:br>
            <a:r>
              <a:rPr lang="en-US" sz="3200" dirty="0" err="1"/>
              <a:t>Aharonov</a:t>
            </a:r>
            <a:r>
              <a:rPr lang="en-US" sz="3200" dirty="0"/>
              <a:t>-Bohm effect in QCD!!</a:t>
            </a:r>
            <a:r>
              <a:rPr lang="en-US" sz="3200" dirty="0" smtClean="0"/>
              <a:t/>
            </a:r>
            <a:br>
              <a:rPr lang="en-US" sz="3200" dirty="0" smtClean="0"/>
            </a:br>
            <a:endParaRPr lang="en-US" sz="3200" dirty="0"/>
          </a:p>
        </p:txBody>
      </p:sp>
      <p:sp>
        <p:nvSpPr>
          <p:cNvPr id="21" name="Footer Placeholder 2"/>
          <p:cNvSpPr>
            <a:spLocks noGrp="1"/>
          </p:cNvSpPr>
          <p:nvPr>
            <p:ph type="ftr" sz="quarter" idx="11"/>
          </p:nvPr>
        </p:nvSpPr>
        <p:spPr/>
        <p:txBody>
          <a:bodyPr/>
          <a:lstStyle/>
          <a:p>
            <a:r>
              <a:rPr lang="pl-PL" smtClean="0"/>
              <a:t>C. Aidala, W&amp;M, January 30, 2015</a:t>
            </a:r>
            <a:endParaRPr lang="en-US" dirty="0"/>
          </a:p>
        </p:txBody>
      </p:sp>
      <p:sp>
        <p:nvSpPr>
          <p:cNvPr id="1563652" name="Text Box 4"/>
          <p:cNvSpPr txBox="1">
            <a:spLocks noChangeArrowheads="1"/>
          </p:cNvSpPr>
          <p:nvPr/>
        </p:nvSpPr>
        <p:spPr bwMode="auto">
          <a:xfrm>
            <a:off x="228600" y="1528971"/>
            <a:ext cx="4227512" cy="1061829"/>
          </a:xfrm>
          <a:prstGeom prst="rect">
            <a:avLst/>
          </a:prstGeom>
          <a:noFill/>
          <a:ln w="28575">
            <a:noFill/>
            <a:miter lim="800000"/>
            <a:headEnd/>
            <a:tailEnd/>
          </a:ln>
          <a:effectLst/>
        </p:spPr>
        <p:txBody>
          <a:bodyPr wrap="square">
            <a:spAutoFit/>
          </a:bodyPr>
          <a:lstStyle/>
          <a:p>
            <a:pPr algn="ctr"/>
            <a:r>
              <a:rPr lang="en-US" sz="2100" b="1" dirty="0" smtClean="0">
                <a:solidFill>
                  <a:srgbClr val="FFFFCC"/>
                </a:solidFill>
                <a:latin typeface="Times" charset="0"/>
              </a:rPr>
              <a:t>Deep-inelastic lepton-nucleon scattering: </a:t>
            </a:r>
          </a:p>
          <a:p>
            <a:pPr algn="ctr"/>
            <a:r>
              <a:rPr lang="en-US" sz="2100" b="1" dirty="0" smtClean="0">
                <a:solidFill>
                  <a:srgbClr val="FFFFCC"/>
                </a:solidFill>
                <a:latin typeface="Times" charset="0"/>
              </a:rPr>
              <a:t>Attractive final-state interactions</a:t>
            </a:r>
            <a:endParaRPr lang="en-US" sz="2100" b="1" dirty="0">
              <a:solidFill>
                <a:srgbClr val="FFFFCC"/>
              </a:solidFill>
              <a:latin typeface="Times" charset="0"/>
            </a:endParaRPr>
          </a:p>
        </p:txBody>
      </p:sp>
      <p:sp>
        <p:nvSpPr>
          <p:cNvPr id="1563653" name="Text Box 5"/>
          <p:cNvSpPr txBox="1">
            <a:spLocks noChangeArrowheads="1"/>
          </p:cNvSpPr>
          <p:nvPr/>
        </p:nvSpPr>
        <p:spPr bwMode="auto">
          <a:xfrm>
            <a:off x="4691742" y="1528971"/>
            <a:ext cx="4223658" cy="1061829"/>
          </a:xfrm>
          <a:prstGeom prst="rect">
            <a:avLst/>
          </a:prstGeom>
          <a:noFill/>
          <a:ln w="28575">
            <a:noFill/>
            <a:miter lim="800000"/>
            <a:headEnd/>
            <a:tailEnd/>
          </a:ln>
          <a:effectLst/>
        </p:spPr>
        <p:txBody>
          <a:bodyPr wrap="square">
            <a:spAutoFit/>
          </a:bodyPr>
          <a:lstStyle/>
          <a:p>
            <a:pPr algn="ctr"/>
            <a:r>
              <a:rPr lang="en-US" sz="2100" b="1" dirty="0">
                <a:solidFill>
                  <a:srgbClr val="FFFFCC"/>
                </a:solidFill>
                <a:latin typeface="Times" charset="0"/>
              </a:rPr>
              <a:t>Q</a:t>
            </a:r>
            <a:r>
              <a:rPr lang="en-US" sz="2100" b="1" dirty="0" smtClean="0">
                <a:solidFill>
                  <a:srgbClr val="FFFFCC"/>
                </a:solidFill>
                <a:latin typeface="Times" charset="0"/>
              </a:rPr>
              <a:t>uark-antiquark annihilation to leptons: </a:t>
            </a:r>
          </a:p>
          <a:p>
            <a:pPr algn="ctr"/>
            <a:r>
              <a:rPr lang="en-US" sz="2100" b="1" dirty="0" smtClean="0">
                <a:solidFill>
                  <a:srgbClr val="FFFFCC"/>
                </a:solidFill>
                <a:latin typeface="Times" charset="0"/>
              </a:rPr>
              <a:t>Repulsive initial-state interactions</a:t>
            </a:r>
            <a:endParaRPr lang="en-US" sz="2100" b="1" dirty="0">
              <a:solidFill>
                <a:srgbClr val="FFFFCC"/>
              </a:solidFill>
              <a:latin typeface="Times" charset="0"/>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29</a:t>
            </a:fld>
            <a:endParaRPr lang="en-US"/>
          </a:p>
        </p:txBody>
      </p:sp>
      <p:grpSp>
        <p:nvGrpSpPr>
          <p:cNvPr id="5" name="Group 4"/>
          <p:cNvGrpSpPr/>
          <p:nvPr/>
        </p:nvGrpSpPr>
        <p:grpSpPr>
          <a:xfrm>
            <a:off x="533400" y="2522560"/>
            <a:ext cx="3733800" cy="2517338"/>
            <a:chOff x="533400" y="2522560"/>
            <a:chExt cx="3733800" cy="2517338"/>
          </a:xfrm>
        </p:grpSpPr>
        <p:sp>
          <p:nvSpPr>
            <p:cNvPr id="4" name="Rectangle 3"/>
            <p:cNvSpPr/>
            <p:nvPr/>
          </p:nvSpPr>
          <p:spPr>
            <a:xfrm>
              <a:off x="533400" y="2522560"/>
              <a:ext cx="3733800" cy="251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665497"/>
              <a:ext cx="3251866" cy="2195944"/>
            </a:xfrm>
            <a:prstGeom prst="rect">
              <a:avLst/>
            </a:prstGeom>
            <a:solidFill>
              <a:schemeClr val="bg1"/>
            </a:solidFill>
          </p:spPr>
        </p:pic>
      </p:grpSp>
      <p:grpSp>
        <p:nvGrpSpPr>
          <p:cNvPr id="6" name="Group 5"/>
          <p:cNvGrpSpPr/>
          <p:nvPr/>
        </p:nvGrpSpPr>
        <p:grpSpPr>
          <a:xfrm>
            <a:off x="4876800" y="2511862"/>
            <a:ext cx="3733800" cy="2517338"/>
            <a:chOff x="4876800" y="2511862"/>
            <a:chExt cx="3733800" cy="2517338"/>
          </a:xfrm>
        </p:grpSpPr>
        <p:sp>
          <p:nvSpPr>
            <p:cNvPr id="16" name="Rectangle 15"/>
            <p:cNvSpPr/>
            <p:nvPr/>
          </p:nvSpPr>
          <p:spPr>
            <a:xfrm>
              <a:off x="4876800" y="2511862"/>
              <a:ext cx="3733800" cy="251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5657"/>
            <a:stretch/>
          </p:blipFill>
          <p:spPr>
            <a:xfrm>
              <a:off x="5397442" y="2582680"/>
              <a:ext cx="2832158" cy="2377440"/>
            </a:xfrm>
            <a:prstGeom prst="rect">
              <a:avLst/>
            </a:prstGeom>
            <a:solidFill>
              <a:schemeClr val="bg1"/>
            </a:solidFill>
          </p:spPr>
        </p:pic>
      </p:grpSp>
      <p:sp>
        <p:nvSpPr>
          <p:cNvPr id="7" name="TextBox 6"/>
          <p:cNvSpPr txBox="1"/>
          <p:nvPr/>
        </p:nvSpPr>
        <p:spPr>
          <a:xfrm>
            <a:off x="5867400" y="6412468"/>
            <a:ext cx="2252155" cy="369332"/>
          </a:xfrm>
          <a:prstGeom prst="rect">
            <a:avLst/>
          </a:prstGeom>
          <a:noFill/>
        </p:spPr>
        <p:txBody>
          <a:bodyPr wrap="none" rtlCol="0">
            <a:spAutoFit/>
          </a:bodyPr>
          <a:lstStyle/>
          <a:p>
            <a:r>
              <a:rPr lang="en-US" dirty="0" smtClean="0">
                <a:solidFill>
                  <a:srgbClr val="FFFFCC"/>
                </a:solidFill>
              </a:rPr>
              <a:t>Figures by J.D. Osborn</a:t>
            </a:r>
            <a:endParaRPr lang="en-US" dirty="0">
              <a:solidFill>
                <a:srgbClr val="FFFFCC"/>
              </a:solidFill>
            </a:endParaRPr>
          </a:p>
        </p:txBody>
      </p:sp>
      <p:sp>
        <p:nvSpPr>
          <p:cNvPr id="17" name="Rectangle 16"/>
          <p:cNvSpPr/>
          <p:nvPr/>
        </p:nvSpPr>
        <p:spPr>
          <a:xfrm>
            <a:off x="2258704" y="5188803"/>
            <a:ext cx="4648200" cy="830997"/>
          </a:xfrm>
          <a:prstGeom prst="rect">
            <a:avLst/>
          </a:prstGeom>
        </p:spPr>
        <p:txBody>
          <a:bodyPr wrap="square">
            <a:spAutoFit/>
          </a:bodyPr>
          <a:lstStyle/>
          <a:p>
            <a:r>
              <a:rPr lang="en-US" sz="2400" dirty="0" smtClean="0">
                <a:solidFill>
                  <a:srgbClr val="FFFFCC"/>
                </a:solidFill>
                <a:latin typeface="Times New Roman" panose="02020603050405020304" pitchFamily="18" charset="0"/>
                <a:cs typeface="Times New Roman" panose="02020603050405020304" pitchFamily="18" charset="0"/>
              </a:rPr>
              <a:t>See e.g. </a:t>
            </a:r>
            <a:r>
              <a:rPr lang="en-US" sz="2400" dirty="0" err="1" smtClean="0">
                <a:solidFill>
                  <a:srgbClr val="FFFFCC"/>
                </a:solidFill>
                <a:latin typeface="Times New Roman" panose="02020603050405020304" pitchFamily="18" charset="0"/>
                <a:cs typeface="Times New Roman" panose="02020603050405020304" pitchFamily="18" charset="0"/>
              </a:rPr>
              <a:t>Pijlman</a:t>
            </a:r>
            <a:r>
              <a:rPr lang="en-US" sz="2400" dirty="0" smtClean="0">
                <a:solidFill>
                  <a:srgbClr val="FFFFCC"/>
                </a:solidFill>
                <a:latin typeface="Times New Roman" panose="02020603050405020304" pitchFamily="18" charset="0"/>
                <a:cs typeface="Times New Roman" panose="02020603050405020304" pitchFamily="18" charset="0"/>
              </a:rPr>
              <a:t>, </a:t>
            </a:r>
            <a:r>
              <a:rPr lang="en-US" sz="2400" dirty="0" err="1" smtClean="0">
                <a:solidFill>
                  <a:srgbClr val="FFFFCC"/>
                </a:solidFill>
                <a:latin typeface="Times New Roman" panose="02020603050405020304" pitchFamily="18" charset="0"/>
                <a:cs typeface="Times New Roman" panose="02020603050405020304" pitchFamily="18" charset="0"/>
              </a:rPr>
              <a:t>hep-ph</a:t>
            </a:r>
            <a:r>
              <a:rPr lang="en-US" sz="2400" dirty="0" smtClean="0">
                <a:solidFill>
                  <a:srgbClr val="FFFFCC"/>
                </a:solidFill>
                <a:latin typeface="Times New Roman" panose="02020603050405020304" pitchFamily="18" charset="0"/>
                <a:cs typeface="Times New Roman" panose="02020603050405020304" pitchFamily="18" charset="0"/>
              </a:rPr>
              <a:t>/0604226 </a:t>
            </a:r>
            <a:r>
              <a:rPr lang="en-US" sz="2400" dirty="0">
                <a:solidFill>
                  <a:srgbClr val="FFFFCC"/>
                </a:solidFill>
                <a:latin typeface="Times New Roman" panose="02020603050405020304" pitchFamily="18" charset="0"/>
                <a:cs typeface="Times New Roman" panose="02020603050405020304" pitchFamily="18" charset="0"/>
              </a:rPr>
              <a:t> </a:t>
            </a:r>
            <a:endParaRPr lang="en-US" sz="2400" dirty="0" smtClean="0">
              <a:solidFill>
                <a:srgbClr val="FFFFCC"/>
              </a:solidFill>
              <a:latin typeface="Times New Roman" panose="02020603050405020304" pitchFamily="18" charset="0"/>
              <a:cs typeface="Times New Roman" panose="02020603050405020304" pitchFamily="18" charset="0"/>
            </a:endParaRPr>
          </a:p>
          <a:p>
            <a:r>
              <a:rPr lang="en-US" sz="2400" dirty="0" smtClean="0">
                <a:solidFill>
                  <a:srgbClr val="FFFFCC"/>
                </a:solidFill>
                <a:latin typeface="Times New Roman" panose="02020603050405020304" pitchFamily="18" charset="0"/>
                <a:cs typeface="Times New Roman" panose="02020603050405020304" pitchFamily="18" charset="0"/>
              </a:rPr>
              <a:t>or</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FFCC"/>
                </a:solidFill>
                <a:latin typeface="Times New Roman" panose="02020603050405020304" pitchFamily="18" charset="0"/>
                <a:cs typeface="Times New Roman" panose="02020603050405020304" pitchFamily="18" charset="0"/>
              </a:rPr>
              <a:t>Sivers, arXiv:1109.2521</a:t>
            </a:r>
            <a:endParaRPr lang="en-US" sz="2400" dirty="0">
              <a:solidFill>
                <a:srgbClr val="FFFFCC"/>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1197444" y="2086705"/>
            <a:ext cx="6852460" cy="3108543"/>
          </a:xfrm>
          <a:prstGeom prst="rect">
            <a:avLst/>
          </a:prstGeom>
          <a:solidFill>
            <a:srgbClr val="00FFFF"/>
          </a:solidFill>
          <a:ln>
            <a:solidFill>
              <a:schemeClr val="tx1"/>
            </a:solidFill>
          </a:ln>
        </p:spPr>
        <p:txBody>
          <a:bodyPr wrap="square">
            <a:spAutoFit/>
          </a:bodyPr>
          <a:lstStyle/>
          <a:p>
            <a:pPr algn="ctr"/>
            <a:r>
              <a:rPr lang="en-US" sz="2800" i="1" dirty="0">
                <a:solidFill>
                  <a:schemeClr val="tx1"/>
                </a:solidFill>
                <a:latin typeface="Times New Roman" panose="02020603050405020304" pitchFamily="18" charset="0"/>
                <a:cs typeface="Times New Roman" pitchFamily="18" charset="0"/>
              </a:rPr>
              <a:t>Simplicity of these two processes: </a:t>
            </a:r>
          </a:p>
          <a:p>
            <a:pPr algn="ctr"/>
            <a:r>
              <a:rPr lang="en-US" sz="2800" i="1" dirty="0">
                <a:solidFill>
                  <a:schemeClr val="tx1"/>
                </a:solidFill>
                <a:latin typeface="Times New Roman" panose="02020603050405020304" pitchFamily="18" charset="0"/>
                <a:cs typeface="Times New Roman" pitchFamily="18" charset="0"/>
              </a:rPr>
              <a:t>Abelian vs. non-Abelian nature of the gauge group doesn’t play a major qualitative role.</a:t>
            </a:r>
          </a:p>
          <a:p>
            <a:pPr algn="ctr"/>
            <a:endParaRPr lang="en-US" sz="2800" i="1" dirty="0" smtClean="0">
              <a:solidFill>
                <a:schemeClr val="tx1"/>
              </a:solidFill>
              <a:latin typeface="Times New Roman" panose="02020603050405020304" pitchFamily="18" charset="0"/>
              <a:cs typeface="Times New Roman" pitchFamily="18" charset="0"/>
            </a:endParaRPr>
          </a:p>
          <a:p>
            <a:pPr algn="ctr"/>
            <a:r>
              <a:rPr lang="en-US" sz="2800" i="1" dirty="0" smtClean="0">
                <a:solidFill>
                  <a:schemeClr val="tx1"/>
                </a:solidFill>
                <a:latin typeface="Times New Roman" panose="02020603050405020304" pitchFamily="18" charset="0"/>
                <a:cs typeface="Times New Roman" pitchFamily="18" charset="0"/>
              </a:rPr>
              <a:t>BUT: In QCD e</a:t>
            </a:r>
            <a:r>
              <a:rPr lang="en-US" sz="2800" i="1" dirty="0" smtClean="0">
                <a:solidFill>
                  <a:schemeClr val="tx1"/>
                </a:solidFill>
                <a:latin typeface="Times New Roman" panose="02020603050405020304" pitchFamily="18" charset="0"/>
                <a:cs typeface="Times New Roman" pitchFamily="18" charset="0"/>
                <a:sym typeface="Wingdings" panose="05000000000000000000" pitchFamily="2" charset="2"/>
              </a:rPr>
              <a:t>xpect additional, new effects due to specific </a:t>
            </a:r>
            <a:r>
              <a:rPr lang="en-US" sz="2800" i="1" u="sng" dirty="0" smtClean="0">
                <a:solidFill>
                  <a:schemeClr val="tx1"/>
                </a:solidFill>
                <a:latin typeface="Times New Roman" panose="02020603050405020304" pitchFamily="18" charset="0"/>
                <a:cs typeface="Times New Roman" pitchFamily="18" charset="0"/>
                <a:sym typeface="Wingdings" panose="05000000000000000000" pitchFamily="2" charset="2"/>
              </a:rPr>
              <a:t>non-Abelian</a:t>
            </a:r>
            <a:r>
              <a:rPr lang="en-US" sz="2800" i="1" dirty="0" smtClean="0">
                <a:solidFill>
                  <a:schemeClr val="tx1"/>
                </a:solidFill>
                <a:latin typeface="Times New Roman" panose="02020603050405020304" pitchFamily="18" charset="0"/>
                <a:cs typeface="Times New Roman" pitchFamily="18" charset="0"/>
                <a:sym typeface="Wingdings" panose="05000000000000000000" pitchFamily="2" charset="2"/>
              </a:rPr>
              <a:t> nature of the gauge group</a:t>
            </a:r>
          </a:p>
        </p:txBody>
      </p:sp>
    </p:spTree>
    <p:extLst>
      <p:ext uri="{BB962C8B-B14F-4D97-AF65-F5344CB8AC3E}">
        <p14:creationId xmlns:p14="http://schemas.microsoft.com/office/powerpoint/2010/main" val="1052444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dirty="0" smtClean="0"/>
              <a:t>QCD: How far have we come?</a:t>
            </a:r>
            <a:endParaRPr lang="en-US" dirty="0"/>
          </a:p>
        </p:txBody>
      </p:sp>
      <p:sp>
        <p:nvSpPr>
          <p:cNvPr id="3" name="Content Placeholder 2"/>
          <p:cNvSpPr>
            <a:spLocks noGrp="1"/>
          </p:cNvSpPr>
          <p:nvPr>
            <p:ph idx="1"/>
          </p:nvPr>
        </p:nvSpPr>
        <p:spPr/>
        <p:txBody>
          <a:bodyPr>
            <a:normAutofit/>
          </a:bodyPr>
          <a:lstStyle/>
          <a:p>
            <a:r>
              <a:rPr lang="en-US" dirty="0" smtClean="0"/>
              <a:t>QCD is challenging!!</a:t>
            </a:r>
          </a:p>
          <a:p>
            <a:r>
              <a:rPr lang="en-US" dirty="0" smtClean="0"/>
              <a:t>Three-decade period after initial birth of QCD dedicated to “discovery and development”</a:t>
            </a:r>
          </a:p>
          <a:p>
            <a:pPr>
              <a:buNone/>
            </a:pPr>
            <a:r>
              <a:rPr lang="en-US" dirty="0" smtClean="0">
                <a:sym typeface="Wingdings" pitchFamily="2" charset="2"/>
              </a:rPr>
              <a:t> Symbolic closure: </a:t>
            </a:r>
            <a:r>
              <a:rPr lang="en-US" dirty="0" smtClean="0"/>
              <a:t>Nobel prize 2004 - </a:t>
            </a:r>
            <a:r>
              <a:rPr lang="en-US" dirty="0" smtClean="0">
                <a:sym typeface="Wingdings" pitchFamily="2" charset="2"/>
              </a:rPr>
              <a:t>Gross, </a:t>
            </a:r>
            <a:r>
              <a:rPr lang="en-US" dirty="0" err="1" smtClean="0">
                <a:sym typeface="Wingdings" pitchFamily="2" charset="2"/>
              </a:rPr>
              <a:t>Politzer</a:t>
            </a:r>
            <a:r>
              <a:rPr lang="en-US" dirty="0" smtClean="0">
                <a:sym typeface="Wingdings" pitchFamily="2" charset="2"/>
              </a:rPr>
              <a:t>, </a:t>
            </a:r>
            <a:r>
              <a:rPr lang="en-US" dirty="0" err="1" smtClean="0">
                <a:sym typeface="Wingdings" pitchFamily="2" charset="2"/>
              </a:rPr>
              <a:t>Wilczek</a:t>
            </a:r>
            <a:r>
              <a:rPr lang="en-US" dirty="0" smtClean="0"/>
              <a:t> for asymptotic freedom</a:t>
            </a:r>
          </a:p>
          <a:p>
            <a:endParaRPr lang="en-US" dirty="0" smtClean="0"/>
          </a:p>
        </p:txBody>
      </p:sp>
      <p:sp>
        <p:nvSpPr>
          <p:cNvPr id="4" name="Footer Placeholder 3"/>
          <p:cNvSpPr>
            <a:spLocks noGrp="1"/>
          </p:cNvSpPr>
          <p:nvPr>
            <p:ph type="ftr" sz="quarter" idx="11"/>
          </p:nvPr>
        </p:nvSpPr>
        <p:spPr/>
        <p:txBody>
          <a:bodyPr/>
          <a:lstStyle/>
          <a:p>
            <a:r>
              <a:rPr lang="pl-PL" smtClean="0"/>
              <a:t>C. Aidala, W&amp;M, January 30, 2015</a:t>
            </a:r>
            <a:endParaRPr lang="en-US"/>
          </a:p>
        </p:txBody>
      </p:sp>
      <p:sp>
        <p:nvSpPr>
          <p:cNvPr id="6" name="Rectangle 5"/>
          <p:cNvSpPr/>
          <p:nvPr/>
        </p:nvSpPr>
        <p:spPr>
          <a:xfrm>
            <a:off x="990600" y="4681716"/>
            <a:ext cx="7239000" cy="1261884"/>
          </a:xfrm>
          <a:prstGeom prst="rect">
            <a:avLst/>
          </a:prstGeom>
          <a:solidFill>
            <a:srgbClr val="00FFFF"/>
          </a:solidFill>
          <a:ln>
            <a:solidFill>
              <a:schemeClr val="tx1"/>
            </a:solidFill>
          </a:ln>
        </p:spPr>
        <p:txBody>
          <a:bodyPr wrap="square">
            <a:spAutoFit/>
          </a:bodyPr>
          <a:lstStyle/>
          <a:p>
            <a:pPr algn="ctr"/>
            <a:r>
              <a:rPr lang="en-US" sz="3800" i="1" dirty="0" smtClean="0">
                <a:latin typeface="Times New Roman" pitchFamily="18" charset="0"/>
                <a:cs typeface="Times New Roman" pitchFamily="18" charset="0"/>
              </a:rPr>
              <a:t>Now early years of second phase: </a:t>
            </a:r>
          </a:p>
          <a:p>
            <a:pPr algn="ctr"/>
            <a:r>
              <a:rPr lang="en-US" sz="3800" b="1" i="1" dirty="0" smtClean="0">
                <a:latin typeface="Times New Roman" pitchFamily="18" charset="0"/>
                <a:cs typeface="Times New Roman" pitchFamily="18" charset="0"/>
              </a:rPr>
              <a:t>quantitative QCD</a:t>
            </a:r>
            <a:r>
              <a:rPr lang="en-US" sz="3800" i="1" dirty="0" smtClean="0">
                <a:latin typeface="Times New Roman" pitchFamily="18" charset="0"/>
                <a:cs typeface="Times New Roman" pitchFamily="18" charset="0"/>
              </a:rPr>
              <a:t>!</a:t>
            </a:r>
            <a:endParaRPr lang="en-US" sz="3800" i="1"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cstate="print"/>
          <a:srcRect/>
          <a:stretch>
            <a:fillRect/>
          </a:stretch>
        </p:blipFill>
        <p:spPr bwMode="auto">
          <a:xfrm>
            <a:off x="5943600" y="838200"/>
            <a:ext cx="3048000" cy="141026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74084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normAutofit fontScale="90000"/>
          </a:bodyPr>
          <a:lstStyle/>
          <a:p>
            <a:r>
              <a:rPr lang="en-US" dirty="0" smtClean="0"/>
              <a:t>QCD </a:t>
            </a:r>
            <a:r>
              <a:rPr lang="en-US" dirty="0" err="1" smtClean="0"/>
              <a:t>Aharonov-Bohm</a:t>
            </a:r>
            <a:r>
              <a:rPr lang="en-US" dirty="0" smtClean="0"/>
              <a:t> effect: </a:t>
            </a:r>
            <a:br>
              <a:rPr lang="en-US" dirty="0" smtClean="0"/>
            </a:br>
            <a:r>
              <a:rPr lang="en-US" dirty="0" smtClean="0"/>
              <a:t>Color entanglement</a:t>
            </a:r>
            <a:endParaRPr lang="en-US" dirty="0"/>
          </a:p>
        </p:txBody>
      </p:sp>
      <p:sp>
        <p:nvSpPr>
          <p:cNvPr id="3" name="Content Placeholder 2"/>
          <p:cNvSpPr>
            <a:spLocks noGrp="1"/>
          </p:cNvSpPr>
          <p:nvPr>
            <p:ph idx="1"/>
          </p:nvPr>
        </p:nvSpPr>
        <p:spPr>
          <a:xfrm>
            <a:off x="152400" y="1524000"/>
            <a:ext cx="5562600" cy="4525963"/>
          </a:xfrm>
        </p:spPr>
        <p:txBody>
          <a:bodyPr>
            <a:normAutofit/>
          </a:bodyPr>
          <a:lstStyle/>
          <a:p>
            <a:pPr marL="342900" lvl="1" indent="-342900">
              <a:buFontTx/>
              <a:buChar char="•"/>
            </a:pPr>
            <a:r>
              <a:rPr lang="en-US" dirty="0"/>
              <a:t>2010: Rogers and Mulders </a:t>
            </a:r>
            <a:r>
              <a:rPr lang="en-US" dirty="0" smtClean="0"/>
              <a:t>predict </a:t>
            </a:r>
            <a:r>
              <a:rPr lang="en-US" i="1" dirty="0"/>
              <a:t>color </a:t>
            </a:r>
            <a:r>
              <a:rPr lang="en-US" i="1" dirty="0" smtClean="0"/>
              <a:t>entanglement </a:t>
            </a:r>
            <a:r>
              <a:rPr lang="en-US" dirty="0" smtClean="0"/>
              <a:t>in processes </a:t>
            </a:r>
            <a:r>
              <a:rPr lang="en-US" dirty="0"/>
              <a:t>involving </a:t>
            </a:r>
            <a:r>
              <a:rPr lang="en-US" dirty="0" err="1"/>
              <a:t>p+p</a:t>
            </a:r>
            <a:r>
              <a:rPr lang="en-US" dirty="0"/>
              <a:t> production of hadrons if </a:t>
            </a:r>
            <a:r>
              <a:rPr lang="en-US" dirty="0" smtClean="0"/>
              <a:t>quark </a:t>
            </a:r>
            <a:r>
              <a:rPr lang="en-US" dirty="0"/>
              <a:t>transverse momentum taken into </a:t>
            </a:r>
            <a:r>
              <a:rPr lang="en-US" dirty="0" smtClean="0"/>
              <a:t>account</a:t>
            </a:r>
          </a:p>
          <a:p>
            <a:pPr marL="342900" lvl="1" indent="-342900">
              <a:buFontTx/>
              <a:buChar char="•"/>
            </a:pPr>
            <a:r>
              <a:rPr lang="en-US" dirty="0" smtClean="0"/>
              <a:t>Quarks become correlated </a:t>
            </a:r>
            <a:r>
              <a:rPr lang="en-US" i="1" dirty="0" smtClean="0"/>
              <a:t>across</a:t>
            </a:r>
            <a:r>
              <a:rPr lang="en-US" dirty="0" smtClean="0"/>
              <a:t> the two protons</a:t>
            </a:r>
          </a:p>
          <a:p>
            <a:pPr marL="342900" lvl="1" indent="-342900">
              <a:buFontTx/>
              <a:buChar char="•"/>
            </a:pPr>
            <a:r>
              <a:rPr lang="en-US" dirty="0" smtClean="0"/>
              <a:t>Consequence </a:t>
            </a:r>
            <a:r>
              <a:rPr lang="en-US" dirty="0"/>
              <a:t>of QCD specifically as a </a:t>
            </a:r>
            <a:r>
              <a:rPr lang="en-US" b="1" i="1" dirty="0"/>
              <a:t>non-Abelian</a:t>
            </a:r>
            <a:r>
              <a:rPr lang="en-US" dirty="0"/>
              <a:t> gauge </a:t>
            </a:r>
            <a:r>
              <a:rPr lang="en-US" dirty="0" smtClean="0"/>
              <a:t>theory!</a:t>
            </a:r>
            <a:endParaRPr lang="en-US" dirty="0"/>
          </a:p>
        </p:txBody>
      </p:sp>
      <p:sp>
        <p:nvSpPr>
          <p:cNvPr id="4" name="Footer Placeholder 3"/>
          <p:cNvSpPr>
            <a:spLocks noGrp="1"/>
          </p:cNvSpPr>
          <p:nvPr>
            <p:ph type="ftr" sz="quarter" idx="11"/>
          </p:nvPr>
        </p:nvSpPr>
        <p:spPr/>
        <p:txBody>
          <a:bodyPr/>
          <a:lstStyle/>
          <a:p>
            <a:r>
              <a:rPr lang="pl-PL" smtClean="0"/>
              <a:t>C. Aidala, W&amp;M, January 30, 2015</a:t>
            </a:r>
            <a:endParaRPr lang="en-US"/>
          </a:p>
        </p:txBody>
      </p:sp>
      <p:pic>
        <p:nvPicPr>
          <p:cNvPr id="193537" name="Picture 1"/>
          <p:cNvPicPr>
            <a:picLocks noChangeAspect="1" noChangeArrowheads="1"/>
          </p:cNvPicPr>
          <p:nvPr/>
        </p:nvPicPr>
        <p:blipFill>
          <a:blip r:embed="rId4" cstate="print"/>
          <a:srcRect/>
          <a:stretch>
            <a:fillRect/>
          </a:stretch>
        </p:blipFill>
        <p:spPr bwMode="auto">
          <a:xfrm>
            <a:off x="5943600" y="1314271"/>
            <a:ext cx="3000375" cy="2362200"/>
          </a:xfrm>
          <a:prstGeom prst="rect">
            <a:avLst/>
          </a:prstGeom>
          <a:noFill/>
          <a:ln w="9525">
            <a:noFill/>
            <a:miter lim="800000"/>
            <a:headEnd/>
            <a:tailEnd/>
          </a:ln>
        </p:spPr>
      </p:pic>
      <p:graphicFrame>
        <p:nvGraphicFramePr>
          <p:cNvPr id="8" name="Object 7"/>
          <p:cNvGraphicFramePr>
            <a:graphicFrameLocks noChangeAspect="1"/>
          </p:cNvGraphicFramePr>
          <p:nvPr>
            <p:extLst>
              <p:ext uri="{D42A27DB-BD31-4B8C-83A1-F6EECF244321}">
                <p14:modId xmlns:p14="http://schemas.microsoft.com/office/powerpoint/2010/main" val="2891086111"/>
              </p:ext>
            </p:extLst>
          </p:nvPr>
        </p:nvGraphicFramePr>
        <p:xfrm>
          <a:off x="6324600" y="3905071"/>
          <a:ext cx="2311400" cy="488950"/>
        </p:xfrm>
        <a:graphic>
          <a:graphicData uri="http://schemas.openxmlformats.org/presentationml/2006/ole">
            <mc:AlternateContent xmlns:mc="http://schemas.openxmlformats.org/markup-compatibility/2006">
              <mc:Choice xmlns:v="urn:schemas-microsoft-com:vml" Requires="v">
                <p:oleObj spid="_x0000_s10527" name="Equation" r:id="rId5" imgW="1244520" imgH="215640" progId="Equation.3">
                  <p:embed/>
                </p:oleObj>
              </mc:Choice>
              <mc:Fallback>
                <p:oleObj name="Equation" r:id="rId5" imgW="124452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3905071"/>
                        <a:ext cx="2311400" cy="488950"/>
                      </a:xfrm>
                      <a:prstGeom prst="rect">
                        <a:avLst/>
                      </a:prstGeom>
                      <a:solidFill>
                        <a:schemeClr val="bg1"/>
                      </a:solidFill>
                    </p:spPr>
                  </p:pic>
                </p:oleObj>
              </mc:Fallback>
            </mc:AlternateContent>
          </a:graphicData>
        </a:graphic>
      </p:graphicFrame>
      <p:sp>
        <p:nvSpPr>
          <p:cNvPr id="9" name="TextBox 8"/>
          <p:cNvSpPr txBox="1"/>
          <p:nvPr/>
        </p:nvSpPr>
        <p:spPr>
          <a:xfrm>
            <a:off x="5791200" y="4495800"/>
            <a:ext cx="3310523" cy="1200329"/>
          </a:xfrm>
          <a:prstGeom prst="rect">
            <a:avLst/>
          </a:prstGeom>
          <a:noFill/>
        </p:spPr>
        <p:txBody>
          <a:bodyPr wrap="square" rtlCol="0">
            <a:spAutoFit/>
          </a:bodyPr>
          <a:lstStyle/>
          <a:p>
            <a:r>
              <a:rPr lang="en-US" dirty="0" smtClean="0">
                <a:solidFill>
                  <a:srgbClr val="FFFFCC"/>
                </a:solidFill>
              </a:rPr>
              <a:t>Color flow can’t be described as flow in the two gluons separately.  Requires simultaneous presence of both.</a:t>
            </a:r>
            <a:endParaRPr lang="en-US" dirty="0">
              <a:solidFill>
                <a:srgbClr val="FFFFCC"/>
              </a:solidFill>
            </a:endParaRPr>
          </a:p>
        </p:txBody>
      </p:sp>
      <p:sp>
        <p:nvSpPr>
          <p:cNvPr id="10" name="Rectangle 9"/>
          <p:cNvSpPr/>
          <p:nvPr/>
        </p:nvSpPr>
        <p:spPr>
          <a:xfrm>
            <a:off x="6091714" y="3295471"/>
            <a:ext cx="2212465" cy="353943"/>
          </a:xfrm>
          <a:prstGeom prst="rect">
            <a:avLst/>
          </a:prstGeom>
        </p:spPr>
        <p:txBody>
          <a:bodyPr wrap="none">
            <a:spAutoFit/>
          </a:bodyPr>
          <a:lstStyle/>
          <a:p>
            <a:r>
              <a:rPr lang="en-US" sz="1700" dirty="0" smtClean="0">
                <a:solidFill>
                  <a:schemeClr val="tx1"/>
                </a:solidFill>
              </a:rPr>
              <a:t>PRD 81, 094006 (2010)</a:t>
            </a:r>
            <a:endParaRPr lang="en-US" sz="1700" dirty="0">
              <a:solidFill>
                <a:schemeClr val="tx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
        <p:nvSpPr>
          <p:cNvPr id="11" name="Rectangle 10"/>
          <p:cNvSpPr/>
          <p:nvPr/>
        </p:nvSpPr>
        <p:spPr>
          <a:xfrm>
            <a:off x="1197444" y="5647997"/>
            <a:ext cx="6852460" cy="954107"/>
          </a:xfrm>
          <a:prstGeom prst="rect">
            <a:avLst/>
          </a:prstGeom>
          <a:solidFill>
            <a:srgbClr val="00FFFF"/>
          </a:solidFill>
          <a:ln>
            <a:solidFill>
              <a:schemeClr val="tx1"/>
            </a:solidFill>
          </a:ln>
        </p:spPr>
        <p:txBody>
          <a:bodyPr wrap="square">
            <a:spAutoFit/>
          </a:bodyPr>
          <a:lstStyle/>
          <a:p>
            <a:pPr algn="ctr"/>
            <a:r>
              <a:rPr lang="en-US" sz="2800" i="1" dirty="0" smtClean="0">
                <a:solidFill>
                  <a:schemeClr val="tx1"/>
                </a:solidFill>
                <a:latin typeface="Times New Roman" panose="02020603050405020304" pitchFamily="18" charset="0"/>
                <a:cs typeface="Times New Roman" pitchFamily="18" charset="0"/>
              </a:rPr>
              <a:t>Huge transverse spin asymmetries in </a:t>
            </a:r>
            <a:r>
              <a:rPr lang="en-US" sz="2800" i="1" dirty="0" err="1" smtClean="0">
                <a:solidFill>
                  <a:schemeClr val="tx1"/>
                </a:solidFill>
                <a:latin typeface="Times New Roman" panose="02020603050405020304" pitchFamily="18" charset="0"/>
                <a:cs typeface="Times New Roman" pitchFamily="18" charset="0"/>
              </a:rPr>
              <a:t>p+p</a:t>
            </a:r>
            <a:r>
              <a:rPr lang="en-US" sz="2800" i="1" dirty="0" smtClean="0">
                <a:solidFill>
                  <a:schemeClr val="tx1"/>
                </a:solidFill>
                <a:latin typeface="Times New Roman" panose="02020603050405020304" pitchFamily="18" charset="0"/>
                <a:cs typeface="Times New Roman" pitchFamily="18" charset="0"/>
              </a:rPr>
              <a:t> a color entanglement effect??</a:t>
            </a:r>
            <a:endParaRPr lang="en-US" sz="2800" i="1" dirty="0" smtClean="0">
              <a:solidFill>
                <a:schemeClr val="tx1"/>
              </a:solidFill>
              <a:latin typeface="Times New Roman" panose="02020603050405020304" pitchFamily="18" charset="0"/>
              <a:cs typeface="Times New Roman" pitchFamily="18" charset="0"/>
              <a:sym typeface="Wingdings" panose="05000000000000000000" pitchFamily="2" charset="2"/>
            </a:endParaRPr>
          </a:p>
        </p:txBody>
      </p:sp>
    </p:spTree>
    <p:extLst>
      <p:ext uri="{BB962C8B-B14F-4D97-AF65-F5344CB8AC3E}">
        <p14:creationId xmlns:p14="http://schemas.microsoft.com/office/powerpoint/2010/main" val="1043131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pl-PL" smtClean="0"/>
              <a:t>C. Aidala, W&amp;M, January 30, 2015</a:t>
            </a:r>
            <a:endParaRPr lang="en-US" dirty="0"/>
          </a:p>
        </p:txBody>
      </p:sp>
      <p:grpSp>
        <p:nvGrpSpPr>
          <p:cNvPr id="44" name="Group 43"/>
          <p:cNvGrpSpPr/>
          <p:nvPr/>
        </p:nvGrpSpPr>
        <p:grpSpPr>
          <a:xfrm>
            <a:off x="258633" y="3810000"/>
            <a:ext cx="3940610" cy="2929627"/>
            <a:chOff x="258633" y="3810000"/>
            <a:chExt cx="3940610" cy="2929627"/>
          </a:xfrm>
        </p:grpSpPr>
        <p:pic>
          <p:nvPicPr>
            <p:cNvPr id="621572" name="Picture 4"/>
            <p:cNvPicPr>
              <a:picLocks noChangeAspect="1" noChangeArrowheads="1"/>
            </p:cNvPicPr>
            <p:nvPr/>
          </p:nvPicPr>
          <p:blipFill>
            <a:blip r:embed="rId3" cstate="print"/>
            <a:srcRect/>
            <a:stretch>
              <a:fillRect/>
            </a:stretch>
          </p:blipFill>
          <p:spPr bwMode="auto">
            <a:xfrm>
              <a:off x="304800" y="3810000"/>
              <a:ext cx="3894443" cy="2929627"/>
            </a:xfrm>
            <a:prstGeom prst="rect">
              <a:avLst/>
            </a:prstGeom>
            <a:noFill/>
            <a:ln w="9525">
              <a:noFill/>
              <a:miter lim="800000"/>
              <a:headEnd/>
              <a:tailEnd/>
            </a:ln>
          </p:spPr>
        </p:pic>
        <p:sp>
          <p:nvSpPr>
            <p:cNvPr id="39" name="TextBox 38"/>
            <p:cNvSpPr txBox="1"/>
            <p:nvPr/>
          </p:nvSpPr>
          <p:spPr>
            <a:xfrm rot="16200000">
              <a:off x="-31671" y="4439344"/>
              <a:ext cx="1042273" cy="461665"/>
            </a:xfrm>
            <a:prstGeom prst="rect">
              <a:avLst/>
            </a:prstGeom>
            <a:noFill/>
          </p:spPr>
          <p:txBody>
            <a:bodyPr wrap="none" rtlCol="0">
              <a:spAutoFit/>
            </a:bodyPr>
            <a:lstStyle/>
            <a:p>
              <a:r>
                <a:rPr lang="en-US" dirty="0" smtClean="0">
                  <a:solidFill>
                    <a:schemeClr val="tx1"/>
                  </a:solidFill>
                </a:rPr>
                <a:t>d</a:t>
              </a:r>
              <a:r>
                <a:rPr lang="en-US" dirty="0" smtClean="0">
                  <a:solidFill>
                    <a:schemeClr val="tx1"/>
                  </a:solidFill>
                  <a:latin typeface="Symbol" pitchFamily="18" charset="2"/>
                </a:rPr>
                <a:t>s</a:t>
              </a:r>
              <a:r>
                <a:rPr lang="en-US" dirty="0" smtClean="0">
                  <a:solidFill>
                    <a:schemeClr val="tx1"/>
                  </a:solidFill>
                </a:rPr>
                <a:t>/</a:t>
              </a:r>
              <a:r>
                <a:rPr lang="en-US" dirty="0" err="1" smtClean="0">
                  <a:solidFill>
                    <a:schemeClr val="tx1"/>
                  </a:solidFill>
                </a:rPr>
                <a:t>dp</a:t>
              </a:r>
              <a:r>
                <a:rPr lang="en-US" baseline="-25000" dirty="0" err="1" smtClean="0">
                  <a:solidFill>
                    <a:schemeClr val="tx1"/>
                  </a:solidFill>
                </a:rPr>
                <a:t>T</a:t>
              </a:r>
              <a:endParaRPr lang="en-US" baseline="-25000" dirty="0">
                <a:solidFill>
                  <a:schemeClr val="tx1"/>
                </a:solidFill>
              </a:endParaRPr>
            </a:p>
          </p:txBody>
        </p:sp>
        <p:sp>
          <p:nvSpPr>
            <p:cNvPr id="38" name="TextBox 37"/>
            <p:cNvSpPr txBox="1"/>
            <p:nvPr/>
          </p:nvSpPr>
          <p:spPr>
            <a:xfrm>
              <a:off x="3047999" y="6376415"/>
              <a:ext cx="1143000" cy="338554"/>
            </a:xfrm>
            <a:prstGeom prst="rect">
              <a:avLst/>
            </a:prstGeom>
            <a:noFill/>
          </p:spPr>
          <p:txBody>
            <a:bodyPr wrap="square" rtlCol="0">
              <a:spAutoFit/>
            </a:bodyPr>
            <a:lstStyle/>
            <a:p>
              <a:r>
                <a:rPr lang="en-US" sz="1600" dirty="0" err="1" smtClean="0">
                  <a:solidFill>
                    <a:schemeClr val="tx1"/>
                  </a:solidFill>
                </a:rPr>
                <a:t>p</a:t>
              </a:r>
              <a:r>
                <a:rPr lang="en-US" sz="1600" baseline="-25000" dirty="0" err="1" smtClean="0">
                  <a:solidFill>
                    <a:schemeClr val="tx1"/>
                  </a:solidFill>
                </a:rPr>
                <a:t>T</a:t>
              </a:r>
              <a:r>
                <a:rPr lang="en-US" sz="1600" dirty="0" smtClean="0">
                  <a:solidFill>
                    <a:schemeClr val="tx1"/>
                  </a:solidFill>
                </a:rPr>
                <a:t> (</a:t>
              </a:r>
              <a:r>
                <a:rPr lang="en-US" sz="1600" dirty="0" err="1" smtClean="0">
                  <a:solidFill>
                    <a:schemeClr val="tx1"/>
                  </a:solidFill>
                </a:rPr>
                <a:t>GeV</a:t>
              </a:r>
              <a:r>
                <a:rPr lang="en-US" sz="1600" dirty="0" smtClean="0">
                  <a:solidFill>
                    <a:schemeClr val="tx1"/>
                  </a:solidFill>
                </a:rPr>
                <a:t>/c)</a:t>
              </a:r>
              <a:endParaRPr lang="en-US" sz="1600" dirty="0">
                <a:solidFill>
                  <a:schemeClr val="tx1"/>
                </a:solidFill>
              </a:endParaRPr>
            </a:p>
          </p:txBody>
        </p:sp>
      </p:grpSp>
      <p:grpSp>
        <p:nvGrpSpPr>
          <p:cNvPr id="30" name="Group 29"/>
          <p:cNvGrpSpPr/>
          <p:nvPr/>
        </p:nvGrpSpPr>
        <p:grpSpPr>
          <a:xfrm>
            <a:off x="4572000" y="1143000"/>
            <a:ext cx="4575530" cy="3429000"/>
            <a:chOff x="4358505" y="1143000"/>
            <a:chExt cx="4789025" cy="3476625"/>
          </a:xfrm>
        </p:grpSpPr>
        <p:pic>
          <p:nvPicPr>
            <p:cNvPr id="13" name="Picture 2"/>
            <p:cNvPicPr>
              <a:picLocks noChangeAspect="1" noChangeArrowheads="1"/>
            </p:cNvPicPr>
            <p:nvPr/>
          </p:nvPicPr>
          <p:blipFill>
            <a:blip r:embed="rId4" cstate="print"/>
            <a:srcRect/>
            <a:stretch>
              <a:fillRect/>
            </a:stretch>
          </p:blipFill>
          <p:spPr bwMode="auto">
            <a:xfrm>
              <a:off x="4358505" y="1143000"/>
              <a:ext cx="4789025" cy="3476625"/>
            </a:xfrm>
            <a:prstGeom prst="rect">
              <a:avLst/>
            </a:prstGeom>
            <a:noFill/>
            <a:ln w="9525">
              <a:noFill/>
              <a:miter lim="800000"/>
              <a:headEnd/>
              <a:tailEnd/>
            </a:ln>
          </p:spPr>
        </p:pic>
        <p:sp>
          <p:nvSpPr>
            <p:cNvPr id="17" name="TextBox 16"/>
            <p:cNvSpPr txBox="1"/>
            <p:nvPr/>
          </p:nvSpPr>
          <p:spPr>
            <a:xfrm>
              <a:off x="6921674" y="1500052"/>
              <a:ext cx="1727029" cy="1404231"/>
            </a:xfrm>
            <a:prstGeom prst="rect">
              <a:avLst/>
            </a:prstGeom>
            <a:solidFill>
              <a:schemeClr val="bg1">
                <a:lumMod val="95000"/>
              </a:schemeClr>
            </a:solidFill>
          </p:spPr>
          <p:txBody>
            <a:bodyPr wrap="square" rtlCol="0">
              <a:spAutoFit/>
            </a:bodyPr>
            <a:lstStyle/>
            <a:p>
              <a:r>
                <a:rPr lang="en-US" sz="2100" dirty="0" smtClean="0">
                  <a:solidFill>
                    <a:schemeClr val="tx1"/>
                  </a:solidFill>
                </a:rPr>
                <a:t>Z boson production,</a:t>
              </a:r>
            </a:p>
            <a:p>
              <a:r>
                <a:rPr lang="en-US" sz="2100" dirty="0" err="1" smtClean="0">
                  <a:solidFill>
                    <a:schemeClr val="tx1"/>
                  </a:solidFill>
                </a:rPr>
                <a:t>Tevatron</a:t>
              </a:r>
              <a:r>
                <a:rPr lang="en-US" sz="2100" dirty="0" smtClean="0">
                  <a:solidFill>
                    <a:schemeClr val="tx1"/>
                  </a:solidFill>
                </a:rPr>
                <a:t> CDF</a:t>
              </a:r>
              <a:endParaRPr lang="en-US" sz="2100" dirty="0">
                <a:solidFill>
                  <a:schemeClr val="tx1"/>
                </a:solidFill>
              </a:endParaRPr>
            </a:p>
          </p:txBody>
        </p:sp>
      </p:grpSp>
      <p:sp>
        <p:nvSpPr>
          <p:cNvPr id="2" name="Title 1"/>
          <p:cNvSpPr>
            <a:spLocks noGrp="1"/>
          </p:cNvSpPr>
          <p:nvPr>
            <p:ph type="title"/>
          </p:nvPr>
        </p:nvSpPr>
        <p:spPr>
          <a:xfrm>
            <a:off x="457200" y="87775"/>
            <a:ext cx="8229600" cy="914400"/>
          </a:xfrm>
        </p:spPr>
        <p:txBody>
          <a:bodyPr>
            <a:noAutofit/>
          </a:bodyPr>
          <a:lstStyle/>
          <a:p>
            <a:r>
              <a:rPr lang="en-US" sz="3600" dirty="0"/>
              <a:t>Testing the </a:t>
            </a:r>
            <a:r>
              <a:rPr lang="en-US" sz="3600" dirty="0" err="1"/>
              <a:t>Aharonov-Bohm</a:t>
            </a:r>
            <a:r>
              <a:rPr lang="en-US" sz="3600" dirty="0"/>
              <a:t> effect in QCD as a non-Abelian gauge theory</a:t>
            </a:r>
            <a:endParaRPr lang="en-US" sz="3500" dirty="0"/>
          </a:p>
        </p:txBody>
      </p:sp>
      <p:sp>
        <p:nvSpPr>
          <p:cNvPr id="3" name="Content Placeholder 2"/>
          <p:cNvSpPr>
            <a:spLocks noGrp="1"/>
          </p:cNvSpPr>
          <p:nvPr>
            <p:ph idx="1"/>
          </p:nvPr>
        </p:nvSpPr>
        <p:spPr>
          <a:xfrm>
            <a:off x="228600" y="1143000"/>
            <a:ext cx="4191000" cy="2819400"/>
          </a:xfrm>
        </p:spPr>
        <p:txBody>
          <a:bodyPr>
            <a:normAutofit fontScale="92500" lnSpcReduction="20000"/>
          </a:bodyPr>
          <a:lstStyle/>
          <a:p>
            <a:r>
              <a:rPr lang="en-US" sz="2200" dirty="0" smtClean="0"/>
              <a:t>Look for contradiction with predictions for the case of </a:t>
            </a:r>
            <a:r>
              <a:rPr lang="en-US" sz="2200" i="1" dirty="0" smtClean="0"/>
              <a:t>no</a:t>
            </a:r>
            <a:r>
              <a:rPr lang="en-US" sz="2200" dirty="0" smtClean="0"/>
              <a:t> color entanglement</a:t>
            </a:r>
          </a:p>
          <a:p>
            <a:r>
              <a:rPr lang="en-US" sz="2200" dirty="0" smtClean="0"/>
              <a:t>But first need to parameterize (unpolarized) transverse-momentum-dependent pdfs from world </a:t>
            </a:r>
            <a:r>
              <a:rPr lang="en-US" sz="2200" dirty="0" smtClean="0"/>
              <a:t>data</a:t>
            </a:r>
          </a:p>
          <a:p>
            <a:pPr lvl="1"/>
            <a:r>
              <a:rPr lang="en-US" sz="1800" dirty="0"/>
              <a:t>Can put better constraints on unpolarized predictions because of more available </a:t>
            </a:r>
            <a:r>
              <a:rPr lang="en-US" sz="1800" dirty="0" smtClean="0"/>
              <a:t>data</a:t>
            </a:r>
            <a:endParaRPr lang="en-US" sz="1800" dirty="0"/>
          </a:p>
        </p:txBody>
      </p:sp>
      <p:sp>
        <p:nvSpPr>
          <p:cNvPr id="6" name="Slide Number Placeholder 5"/>
          <p:cNvSpPr>
            <a:spLocks noGrp="1"/>
          </p:cNvSpPr>
          <p:nvPr>
            <p:ph type="sldNum" sz="quarter" idx="12"/>
          </p:nvPr>
        </p:nvSpPr>
        <p:spPr/>
        <p:txBody>
          <a:bodyPr/>
          <a:lstStyle/>
          <a:p>
            <a:fld id="{9CCA4942-7CEE-491C-9F3A-ADE7BC2C4973}" type="slidenum">
              <a:rPr lang="en-US" smtClean="0"/>
              <a:pPr/>
              <a:t>31</a:t>
            </a:fld>
            <a:endParaRPr lang="en-US"/>
          </a:p>
        </p:txBody>
      </p:sp>
      <p:sp>
        <p:nvSpPr>
          <p:cNvPr id="16" name="Oval 15"/>
          <p:cNvSpPr/>
          <p:nvPr/>
        </p:nvSpPr>
        <p:spPr>
          <a:xfrm rot="592611">
            <a:off x="4893160" y="1494711"/>
            <a:ext cx="764237" cy="2514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852415" y="4495800"/>
            <a:ext cx="1338584" cy="877163"/>
          </a:xfrm>
          <a:prstGeom prst="rect">
            <a:avLst/>
          </a:prstGeom>
          <a:noFill/>
        </p:spPr>
        <p:txBody>
          <a:bodyPr wrap="square" rtlCol="0">
            <a:spAutoFit/>
          </a:bodyPr>
          <a:lstStyle/>
          <a:p>
            <a:r>
              <a:rPr lang="en-US" sz="1700" u="sng" dirty="0" smtClean="0">
                <a:solidFill>
                  <a:schemeClr val="tx1"/>
                </a:solidFill>
              </a:rPr>
              <a:t>CAA</a:t>
            </a:r>
            <a:r>
              <a:rPr lang="en-US" sz="1700" dirty="0" smtClean="0">
                <a:solidFill>
                  <a:schemeClr val="tx1"/>
                </a:solidFill>
              </a:rPr>
              <a:t>, </a:t>
            </a:r>
          </a:p>
          <a:p>
            <a:r>
              <a:rPr lang="en-US" sz="1700" dirty="0" smtClean="0">
                <a:solidFill>
                  <a:schemeClr val="tx1"/>
                </a:solidFill>
              </a:rPr>
              <a:t>T.C. Rogers, in progress</a:t>
            </a:r>
            <a:endParaRPr lang="en-US" sz="1700" dirty="0">
              <a:solidFill>
                <a:schemeClr val="tx1"/>
              </a:solidFill>
            </a:endParaRPr>
          </a:p>
        </p:txBody>
      </p:sp>
      <p:grpSp>
        <p:nvGrpSpPr>
          <p:cNvPr id="45" name="Group 44"/>
          <p:cNvGrpSpPr/>
          <p:nvPr/>
        </p:nvGrpSpPr>
        <p:grpSpPr>
          <a:xfrm>
            <a:off x="4987810" y="3810000"/>
            <a:ext cx="3868809" cy="2929627"/>
            <a:chOff x="4987810" y="3810000"/>
            <a:chExt cx="3868809" cy="2929627"/>
          </a:xfrm>
        </p:grpSpPr>
        <p:pic>
          <p:nvPicPr>
            <p:cNvPr id="621573" name="Picture 5"/>
            <p:cNvPicPr>
              <a:picLocks noChangeAspect="1" noChangeArrowheads="1"/>
            </p:cNvPicPr>
            <p:nvPr/>
          </p:nvPicPr>
          <p:blipFill>
            <a:blip r:embed="rId5" cstate="print"/>
            <a:srcRect/>
            <a:stretch>
              <a:fillRect/>
            </a:stretch>
          </p:blipFill>
          <p:spPr bwMode="auto">
            <a:xfrm>
              <a:off x="5027502" y="3810000"/>
              <a:ext cx="3829117" cy="2929627"/>
            </a:xfrm>
            <a:prstGeom prst="rect">
              <a:avLst/>
            </a:prstGeom>
            <a:noFill/>
            <a:ln w="9525">
              <a:noFill/>
              <a:miter lim="800000"/>
              <a:headEnd/>
              <a:tailEnd/>
            </a:ln>
          </p:spPr>
        </p:pic>
        <p:sp>
          <p:nvSpPr>
            <p:cNvPr id="35" name="TextBox 34"/>
            <p:cNvSpPr txBox="1"/>
            <p:nvPr/>
          </p:nvSpPr>
          <p:spPr>
            <a:xfrm rot="16200000">
              <a:off x="4671866" y="4558759"/>
              <a:ext cx="1031998" cy="400110"/>
            </a:xfrm>
            <a:prstGeom prst="rect">
              <a:avLst/>
            </a:prstGeom>
            <a:noFill/>
          </p:spPr>
          <p:txBody>
            <a:bodyPr wrap="square" rtlCol="0">
              <a:spAutoFit/>
            </a:bodyPr>
            <a:lstStyle/>
            <a:p>
              <a:r>
                <a:rPr lang="en-US" sz="2000" dirty="0" smtClean="0">
                  <a:solidFill>
                    <a:schemeClr val="tx1"/>
                  </a:solidFill>
                </a:rPr>
                <a:t>d</a:t>
              </a:r>
              <a:r>
                <a:rPr lang="en-US" sz="2000" dirty="0" smtClean="0">
                  <a:solidFill>
                    <a:schemeClr val="tx1"/>
                  </a:solidFill>
                  <a:latin typeface="Symbol" pitchFamily="18" charset="2"/>
                </a:rPr>
                <a:t>s</a:t>
              </a:r>
              <a:r>
                <a:rPr lang="en-US" sz="2000" dirty="0" smtClean="0">
                  <a:solidFill>
                    <a:schemeClr val="tx1"/>
                  </a:solidFill>
                </a:rPr>
                <a:t>/</a:t>
              </a:r>
              <a:r>
                <a:rPr lang="en-US" sz="2000" dirty="0" err="1" smtClean="0">
                  <a:solidFill>
                    <a:schemeClr val="tx1"/>
                  </a:solidFill>
                </a:rPr>
                <a:t>dp</a:t>
              </a:r>
              <a:r>
                <a:rPr lang="en-US" sz="2000" baseline="-25000" dirty="0" err="1" smtClean="0">
                  <a:solidFill>
                    <a:schemeClr val="tx1"/>
                  </a:solidFill>
                </a:rPr>
                <a:t>T</a:t>
              </a:r>
              <a:endParaRPr lang="en-US" sz="2000" baseline="-25000" dirty="0">
                <a:solidFill>
                  <a:schemeClr val="tx1"/>
                </a:solidFill>
              </a:endParaRPr>
            </a:p>
          </p:txBody>
        </p:sp>
        <p:sp>
          <p:nvSpPr>
            <p:cNvPr id="34" name="TextBox 33"/>
            <p:cNvSpPr txBox="1"/>
            <p:nvPr/>
          </p:nvSpPr>
          <p:spPr>
            <a:xfrm>
              <a:off x="7696200" y="6376415"/>
              <a:ext cx="1143000" cy="338554"/>
            </a:xfrm>
            <a:prstGeom prst="rect">
              <a:avLst/>
            </a:prstGeom>
            <a:noFill/>
          </p:spPr>
          <p:txBody>
            <a:bodyPr wrap="square" rtlCol="0">
              <a:spAutoFit/>
            </a:bodyPr>
            <a:lstStyle/>
            <a:p>
              <a:r>
                <a:rPr lang="en-US" sz="1600" dirty="0" err="1" smtClean="0">
                  <a:solidFill>
                    <a:schemeClr val="tx1"/>
                  </a:solidFill>
                </a:rPr>
                <a:t>p</a:t>
              </a:r>
              <a:r>
                <a:rPr lang="en-US" sz="1600" baseline="-25000" dirty="0" err="1" smtClean="0">
                  <a:solidFill>
                    <a:schemeClr val="tx1"/>
                  </a:solidFill>
                </a:rPr>
                <a:t>T</a:t>
              </a:r>
              <a:r>
                <a:rPr lang="en-US" sz="1600" dirty="0" smtClean="0">
                  <a:solidFill>
                    <a:schemeClr val="tx1"/>
                  </a:solidFill>
                </a:rPr>
                <a:t> (</a:t>
              </a:r>
              <a:r>
                <a:rPr lang="en-US" sz="1600" dirty="0" err="1" smtClean="0">
                  <a:solidFill>
                    <a:schemeClr val="tx1"/>
                  </a:solidFill>
                </a:rPr>
                <a:t>GeV</a:t>
              </a:r>
              <a:r>
                <a:rPr lang="en-US" sz="1600" dirty="0" smtClean="0">
                  <a:solidFill>
                    <a:schemeClr val="tx1"/>
                  </a:solidFill>
                </a:rPr>
                <a:t>/c)</a:t>
              </a:r>
              <a:endParaRPr lang="en-US" sz="1600" dirty="0">
                <a:solidFill>
                  <a:schemeClr val="tx1"/>
                </a:solidFill>
              </a:endParaRPr>
            </a:p>
          </p:txBody>
        </p:sp>
      </p:grpSp>
      <p:cxnSp>
        <p:nvCxnSpPr>
          <p:cNvPr id="41" name="Straight Arrow Connector 40"/>
          <p:cNvCxnSpPr/>
          <p:nvPr/>
        </p:nvCxnSpPr>
        <p:spPr>
          <a:xfrm rot="16200000" flipH="1">
            <a:off x="4838700" y="3314700"/>
            <a:ext cx="2209800" cy="12192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38739" y="5710535"/>
            <a:ext cx="2089226" cy="461665"/>
          </a:xfrm>
          <a:prstGeom prst="rect">
            <a:avLst/>
          </a:prstGeom>
          <a:noFill/>
        </p:spPr>
        <p:txBody>
          <a:bodyPr wrap="none" rtlCol="0">
            <a:spAutoFit/>
          </a:bodyPr>
          <a:lstStyle/>
          <a:p>
            <a:r>
              <a:rPr lang="en-US" dirty="0" smtClean="0">
                <a:solidFill>
                  <a:schemeClr val="tx1"/>
                </a:solidFill>
              </a:rPr>
              <a:t>√s = 0.039 </a:t>
            </a:r>
            <a:r>
              <a:rPr lang="en-US" dirty="0" err="1" smtClean="0">
                <a:solidFill>
                  <a:schemeClr val="tx1"/>
                </a:solidFill>
              </a:rPr>
              <a:t>TeV</a:t>
            </a:r>
            <a:endParaRPr lang="en-US" dirty="0">
              <a:solidFill>
                <a:schemeClr val="tx1"/>
              </a:solidFill>
            </a:endParaRPr>
          </a:p>
        </p:txBody>
      </p:sp>
      <p:sp>
        <p:nvSpPr>
          <p:cNvPr id="22" name="TextBox 21"/>
          <p:cNvSpPr txBox="1"/>
          <p:nvPr/>
        </p:nvSpPr>
        <p:spPr>
          <a:xfrm>
            <a:off x="5982070" y="5562600"/>
            <a:ext cx="1935338" cy="461665"/>
          </a:xfrm>
          <a:prstGeom prst="rect">
            <a:avLst/>
          </a:prstGeom>
          <a:noFill/>
        </p:spPr>
        <p:txBody>
          <a:bodyPr wrap="none" rtlCol="0">
            <a:spAutoFit/>
          </a:bodyPr>
          <a:lstStyle/>
          <a:p>
            <a:r>
              <a:rPr lang="en-US" dirty="0" smtClean="0">
                <a:solidFill>
                  <a:schemeClr val="tx1"/>
                </a:solidFill>
              </a:rPr>
              <a:t>√s = 1.96 </a:t>
            </a:r>
            <a:r>
              <a:rPr lang="en-US" dirty="0" err="1" smtClean="0">
                <a:solidFill>
                  <a:schemeClr val="tx1"/>
                </a:solidFill>
              </a:rPr>
              <a:t>TeV</a:t>
            </a:r>
            <a:endParaRPr lang="en-US" dirty="0">
              <a:solidFill>
                <a:schemeClr val="tx1"/>
              </a:solidFill>
            </a:endParaRPr>
          </a:p>
        </p:txBody>
      </p:sp>
      <p:sp>
        <p:nvSpPr>
          <p:cNvPr id="5" name="Rectangle 4"/>
          <p:cNvSpPr/>
          <p:nvPr/>
        </p:nvSpPr>
        <p:spPr>
          <a:xfrm>
            <a:off x="970302" y="5405735"/>
            <a:ext cx="2230098" cy="461665"/>
          </a:xfrm>
          <a:prstGeom prst="rect">
            <a:avLst/>
          </a:prstGeom>
        </p:spPr>
        <p:txBody>
          <a:bodyPr wrap="none">
            <a:spAutoFit/>
          </a:bodyPr>
          <a:lstStyle/>
          <a:p>
            <a:r>
              <a:rPr lang="en-US" dirty="0" err="1" smtClean="0">
                <a:solidFill>
                  <a:schemeClr val="tx1"/>
                </a:solidFill>
              </a:rPr>
              <a:t>p+p</a:t>
            </a:r>
            <a:r>
              <a:rPr lang="en-US" dirty="0" smtClean="0">
                <a:solidFill>
                  <a:schemeClr val="tx1"/>
                </a:solidFill>
              </a:rPr>
              <a:t> </a:t>
            </a:r>
            <a:r>
              <a:rPr lang="en-US" dirty="0" smtClean="0">
                <a:solidFill>
                  <a:schemeClr val="tx1"/>
                </a:solidFill>
                <a:sym typeface="Wingdings" panose="05000000000000000000" pitchFamily="2" charset="2"/>
              </a:rPr>
              <a:t> </a:t>
            </a:r>
            <a:r>
              <a:rPr lang="en-US" dirty="0" smtClean="0">
                <a:solidFill>
                  <a:schemeClr val="tx1"/>
                </a:solidFill>
                <a:latin typeface="Symbol" panose="05050102010706020507" pitchFamily="18" charset="2"/>
                <a:sym typeface="Wingdings" panose="05000000000000000000" pitchFamily="2" charset="2"/>
              </a:rPr>
              <a:t>m</a:t>
            </a:r>
            <a:r>
              <a:rPr lang="en-US" baseline="30000" dirty="0" smtClean="0">
                <a:solidFill>
                  <a:schemeClr val="tx1"/>
                </a:solidFill>
                <a:sym typeface="Wingdings" panose="05000000000000000000" pitchFamily="2" charset="2"/>
              </a:rPr>
              <a:t>+</a:t>
            </a:r>
            <a:r>
              <a:rPr lang="en-US" dirty="0" smtClean="0">
                <a:solidFill>
                  <a:schemeClr val="tx1"/>
                </a:solidFill>
                <a:sym typeface="Wingdings" panose="05000000000000000000" pitchFamily="2" charset="2"/>
              </a:rPr>
              <a:t>+</a:t>
            </a:r>
            <a:r>
              <a:rPr lang="en-US" dirty="0" smtClean="0">
                <a:solidFill>
                  <a:schemeClr val="tx1"/>
                </a:solidFill>
                <a:latin typeface="Symbol" panose="05050102010706020507" pitchFamily="18" charset="2"/>
                <a:sym typeface="Wingdings" panose="05000000000000000000" pitchFamily="2" charset="2"/>
              </a:rPr>
              <a:t>m</a:t>
            </a:r>
            <a:r>
              <a:rPr lang="en-US" baseline="30000" dirty="0" smtClean="0">
                <a:solidFill>
                  <a:schemeClr val="tx1"/>
                </a:solidFill>
                <a:sym typeface="Wingdings" panose="05000000000000000000" pitchFamily="2" charset="2"/>
              </a:rPr>
              <a:t>-</a:t>
            </a:r>
            <a:r>
              <a:rPr lang="en-US" dirty="0" smtClean="0">
                <a:solidFill>
                  <a:schemeClr val="tx1"/>
                </a:solidFill>
                <a:sym typeface="Wingdings" panose="05000000000000000000" pitchFamily="2" charset="2"/>
              </a:rPr>
              <a:t>+X</a:t>
            </a:r>
            <a:endParaRPr lang="en-US" dirty="0">
              <a:solidFill>
                <a:schemeClr val="tx1"/>
              </a:solidFill>
            </a:endParaRPr>
          </a:p>
        </p:txBody>
      </p:sp>
    </p:spTree>
    <p:extLst>
      <p:ext uri="{BB962C8B-B14F-4D97-AF65-F5344CB8AC3E}">
        <p14:creationId xmlns:p14="http://schemas.microsoft.com/office/powerpoint/2010/main" val="2438081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linds(horizontal)">
                                      <p:cBhvr>
                                        <p:cTn id="12" dur="500"/>
                                        <p:tgtEl>
                                          <p:spTgt spid="44"/>
                                        </p:tgtEl>
                                      </p:cBhvr>
                                    </p:animEffect>
                                  </p:childTnLst>
                                </p:cTn>
                              </p:par>
                              <p:par>
                                <p:cTn id="13" presetID="3" presetClass="entr" presetSubtype="1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blinds(horizontal)">
                                      <p:cBhvr>
                                        <p:cTn id="15" dur="500"/>
                                        <p:tgtEl>
                                          <p:spTgt spid="4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par>
                                <p:cTn id="19" presetID="3" presetClass="entr" presetSubtype="1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linds(horizontal)">
                                      <p:cBhvr>
                                        <p:cTn id="21" dur="500"/>
                                        <p:tgtEl>
                                          <p:spTgt spid="4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21" grpId="0"/>
      <p:bldP spid="22"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572000" y="3632537"/>
            <a:ext cx="1981200" cy="1938992"/>
          </a:xfrm>
          <a:prstGeom prst="rect">
            <a:avLst/>
          </a:prstGeom>
        </p:spPr>
        <p:txBody>
          <a:bodyPr wrap="square">
            <a:spAutoFit/>
          </a:bodyPr>
          <a:lstStyle/>
          <a:p>
            <a:r>
              <a:rPr lang="en-US" sz="2000" dirty="0" err="1" smtClean="0">
                <a:solidFill>
                  <a:srgbClr val="FFFFCC"/>
                </a:solidFill>
              </a:rPr>
              <a:t>p+A</a:t>
            </a:r>
            <a:r>
              <a:rPr lang="en-US" sz="2000" dirty="0" smtClean="0">
                <a:solidFill>
                  <a:srgbClr val="FFFFCC"/>
                </a:solidFill>
              </a:rPr>
              <a:t> </a:t>
            </a:r>
            <a:r>
              <a:rPr lang="en-US" sz="2000" dirty="0" smtClean="0">
                <a:solidFill>
                  <a:srgbClr val="FFFFCC"/>
                </a:solidFill>
                <a:sym typeface="Wingdings" panose="05000000000000000000" pitchFamily="2" charset="2"/>
              </a:rPr>
              <a:t> </a:t>
            </a:r>
            <a:r>
              <a:rPr lang="en-US" sz="2000" dirty="0" smtClean="0">
                <a:solidFill>
                  <a:srgbClr val="FFFFCC"/>
                </a:solidFill>
                <a:latin typeface="Symbol" panose="05050102010706020507" pitchFamily="18" charset="2"/>
                <a:sym typeface="Wingdings" panose="05000000000000000000" pitchFamily="2" charset="2"/>
              </a:rPr>
              <a:t>m</a:t>
            </a:r>
            <a:r>
              <a:rPr lang="en-US" sz="2000" baseline="30000" dirty="0" smtClean="0">
                <a:solidFill>
                  <a:srgbClr val="FFFFCC"/>
                </a:solidFill>
                <a:sym typeface="Wingdings" panose="05000000000000000000" pitchFamily="2" charset="2"/>
              </a:rPr>
              <a:t>+</a:t>
            </a:r>
            <a:r>
              <a:rPr lang="en-US" sz="2000" dirty="0" smtClean="0">
                <a:solidFill>
                  <a:srgbClr val="FFFFCC"/>
                </a:solidFill>
                <a:sym typeface="Wingdings" panose="05000000000000000000" pitchFamily="2" charset="2"/>
              </a:rPr>
              <a:t>+</a:t>
            </a:r>
            <a:r>
              <a:rPr lang="en-US" sz="2000" dirty="0" smtClean="0">
                <a:solidFill>
                  <a:srgbClr val="FFFFCC"/>
                </a:solidFill>
                <a:latin typeface="Symbol" panose="05050102010706020507" pitchFamily="18" charset="2"/>
                <a:sym typeface="Wingdings" panose="05000000000000000000" pitchFamily="2" charset="2"/>
              </a:rPr>
              <a:t>m</a:t>
            </a:r>
            <a:r>
              <a:rPr lang="en-US" sz="2000" baseline="30000" dirty="0" smtClean="0">
                <a:solidFill>
                  <a:srgbClr val="FFFFCC"/>
                </a:solidFill>
                <a:sym typeface="Wingdings" panose="05000000000000000000" pitchFamily="2" charset="2"/>
              </a:rPr>
              <a:t>-</a:t>
            </a:r>
            <a:r>
              <a:rPr lang="en-US" sz="2000" dirty="0" smtClean="0">
                <a:solidFill>
                  <a:srgbClr val="FFFFCC"/>
                </a:solidFill>
                <a:sym typeface="Wingdings" panose="05000000000000000000" pitchFamily="2" charset="2"/>
              </a:rPr>
              <a:t>+X</a:t>
            </a:r>
          </a:p>
          <a:p>
            <a:r>
              <a:rPr lang="en-US" sz="2000" dirty="0" smtClean="0">
                <a:solidFill>
                  <a:srgbClr val="FFFFCC"/>
                </a:solidFill>
                <a:sym typeface="Wingdings" panose="05000000000000000000" pitchFamily="2" charset="2"/>
              </a:rPr>
              <a:t>for different invariant masses:</a:t>
            </a:r>
          </a:p>
          <a:p>
            <a:r>
              <a:rPr lang="en-US" sz="2000" dirty="0" smtClean="0">
                <a:solidFill>
                  <a:srgbClr val="FFFFCC"/>
                </a:solidFill>
                <a:sym typeface="Wingdings" panose="05000000000000000000" pitchFamily="2" charset="2"/>
              </a:rPr>
              <a:t>No color entanglement expected</a:t>
            </a:r>
            <a:endParaRPr lang="en-US" sz="2000" dirty="0">
              <a:solidFill>
                <a:srgbClr val="FFFFCC"/>
              </a:solidFill>
            </a:endParaRPr>
          </a:p>
        </p:txBody>
      </p:sp>
      <p:sp>
        <p:nvSpPr>
          <p:cNvPr id="3" name="Footer Placeholder 2"/>
          <p:cNvSpPr>
            <a:spLocks noGrp="1"/>
          </p:cNvSpPr>
          <p:nvPr>
            <p:ph type="ftr" sz="quarter" idx="11"/>
          </p:nvPr>
        </p:nvSpPr>
        <p:spPr/>
        <p:txBody>
          <a:bodyPr/>
          <a:lstStyle/>
          <a:p>
            <a:r>
              <a:rPr lang="pl-PL" smtClean="0"/>
              <a:t>C. Aidala, W&amp;M, January 30, 2015</a:t>
            </a:r>
            <a:endParaRPr lang="en-US"/>
          </a:p>
        </p:txBody>
      </p:sp>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34152"/>
            <a:ext cx="3844098"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330875" y="1371600"/>
            <a:ext cx="1819665" cy="353943"/>
          </a:xfrm>
          <a:prstGeom prst="rect">
            <a:avLst/>
          </a:prstGeom>
          <a:noFill/>
        </p:spPr>
        <p:txBody>
          <a:bodyPr wrap="none" rtlCol="0">
            <a:spAutoFit/>
          </a:bodyPr>
          <a:lstStyle/>
          <a:p>
            <a:r>
              <a:rPr lang="en-US" sz="1700" dirty="0" smtClean="0">
                <a:solidFill>
                  <a:schemeClr val="tx1"/>
                </a:solidFill>
              </a:rPr>
              <a:t>Landry et al., 2002</a:t>
            </a:r>
            <a:endParaRPr lang="en-US" sz="1700" dirty="0">
              <a:solidFill>
                <a:schemeClr val="tx1"/>
              </a:solidFill>
            </a:endParaRPr>
          </a:p>
        </p:txBody>
      </p:sp>
      <p:grpSp>
        <p:nvGrpSpPr>
          <p:cNvPr id="25" name="Group 24"/>
          <p:cNvGrpSpPr/>
          <p:nvPr/>
        </p:nvGrpSpPr>
        <p:grpSpPr>
          <a:xfrm>
            <a:off x="4419600" y="1371600"/>
            <a:ext cx="4460901" cy="4239902"/>
            <a:chOff x="4530699" y="1702476"/>
            <a:chExt cx="4460901" cy="4239902"/>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800" y="1702476"/>
              <a:ext cx="4417800" cy="4239902"/>
            </a:xfrm>
            <a:prstGeom prst="rect">
              <a:avLst/>
            </a:prstGeom>
          </p:spPr>
        </p:pic>
        <p:sp>
          <p:nvSpPr>
            <p:cNvPr id="17" name="Rectangle 16"/>
            <p:cNvSpPr/>
            <p:nvPr/>
          </p:nvSpPr>
          <p:spPr>
            <a:xfrm>
              <a:off x="5169063" y="1752600"/>
              <a:ext cx="3066866" cy="461665"/>
            </a:xfrm>
            <a:prstGeom prst="rect">
              <a:avLst/>
            </a:prstGeom>
          </p:spPr>
          <p:txBody>
            <a:bodyPr wrap="none">
              <a:spAutoFit/>
            </a:bodyPr>
            <a:lstStyle/>
            <a:p>
              <a:r>
                <a:rPr lang="en-US" dirty="0">
                  <a:solidFill>
                    <a:schemeClr val="tx1"/>
                  </a:solidFill>
                </a:rPr>
                <a:t>PRD82, 072001 (2010)</a:t>
              </a:r>
            </a:p>
          </p:txBody>
        </p:sp>
        <p:sp>
          <p:nvSpPr>
            <p:cNvPr id="24" name="Rectangle 23"/>
            <p:cNvSpPr/>
            <p:nvPr/>
          </p:nvSpPr>
          <p:spPr>
            <a:xfrm>
              <a:off x="4530699" y="5589896"/>
              <a:ext cx="3188694" cy="323165"/>
            </a:xfrm>
            <a:prstGeom prst="rect">
              <a:avLst/>
            </a:prstGeom>
          </p:spPr>
          <p:txBody>
            <a:bodyPr wrap="none">
              <a:spAutoFit/>
            </a:bodyPr>
            <a:lstStyle/>
            <a:p>
              <a:r>
                <a:rPr lang="en-US" sz="1500" b="1" dirty="0">
                  <a:solidFill>
                    <a:schemeClr val="tx1"/>
                  </a:solidFill>
                </a:rPr>
                <a:t>Out-of-plane momentum component</a:t>
              </a:r>
            </a:p>
          </p:txBody>
        </p:sp>
        <p:pic>
          <p:nvPicPr>
            <p:cNvPr id="26" name="Picture 76" descr="PHENIX big logo"/>
            <p:cNvPicPr>
              <a:picLocks noChangeAspect="1" noChangeArrowheads="1"/>
            </p:cNvPicPr>
            <p:nvPr/>
          </p:nvPicPr>
          <p:blipFill>
            <a:blip r:embed="rId4" cstate="print"/>
            <a:srcRect/>
            <a:stretch>
              <a:fillRect/>
            </a:stretch>
          </p:blipFill>
          <p:spPr bwMode="auto">
            <a:xfrm>
              <a:off x="5260043" y="2286000"/>
              <a:ext cx="1263853" cy="412126"/>
            </a:xfrm>
            <a:prstGeom prst="rect">
              <a:avLst/>
            </a:prstGeom>
            <a:noFill/>
          </p:spPr>
        </p:pic>
      </p:grpSp>
      <p:sp>
        <p:nvSpPr>
          <p:cNvPr id="20" name="Slide Number Placeholder 19"/>
          <p:cNvSpPr>
            <a:spLocks noGrp="1"/>
          </p:cNvSpPr>
          <p:nvPr>
            <p:ph type="sldNum" sz="quarter" idx="12"/>
          </p:nvPr>
        </p:nvSpPr>
        <p:spPr/>
        <p:txBody>
          <a:bodyPr/>
          <a:lstStyle/>
          <a:p>
            <a:fld id="{B6F15528-21DE-4FAA-801E-634DDDAF4B2B}" type="slidenum">
              <a:rPr lang="en-US" smtClean="0"/>
              <a:pPr/>
              <a:t>32</a:t>
            </a:fld>
            <a:endParaRPr lang="en-US"/>
          </a:p>
        </p:txBody>
      </p:sp>
      <p:sp>
        <p:nvSpPr>
          <p:cNvPr id="18" name="Title 1"/>
          <p:cNvSpPr>
            <a:spLocks noGrp="1"/>
          </p:cNvSpPr>
          <p:nvPr>
            <p:ph type="title"/>
          </p:nvPr>
        </p:nvSpPr>
        <p:spPr>
          <a:xfrm>
            <a:off x="457200" y="87775"/>
            <a:ext cx="8229600" cy="914400"/>
          </a:xfrm>
        </p:spPr>
        <p:txBody>
          <a:bodyPr>
            <a:noAutofit/>
          </a:bodyPr>
          <a:lstStyle/>
          <a:p>
            <a:r>
              <a:rPr lang="en-US" sz="3600" dirty="0"/>
              <a:t>Testing the </a:t>
            </a:r>
            <a:r>
              <a:rPr lang="en-US" sz="3600" dirty="0" err="1"/>
              <a:t>Aharonov-Bohm</a:t>
            </a:r>
            <a:r>
              <a:rPr lang="en-US" sz="3600" dirty="0"/>
              <a:t> effect in QCD as a non-Abelian gauge theory</a:t>
            </a:r>
            <a:endParaRPr lang="en-US" sz="3500" dirty="0"/>
          </a:p>
        </p:txBody>
      </p:sp>
      <p:sp>
        <p:nvSpPr>
          <p:cNvPr id="2" name="TextBox 1"/>
          <p:cNvSpPr txBox="1"/>
          <p:nvPr/>
        </p:nvSpPr>
        <p:spPr>
          <a:xfrm>
            <a:off x="192960" y="4709277"/>
            <a:ext cx="4163732" cy="677108"/>
          </a:xfrm>
          <a:prstGeom prst="rect">
            <a:avLst/>
          </a:prstGeom>
          <a:noFill/>
        </p:spPr>
        <p:txBody>
          <a:bodyPr wrap="square" rtlCol="0">
            <a:spAutoFit/>
          </a:bodyPr>
          <a:lstStyle/>
          <a:p>
            <a:r>
              <a:rPr lang="en-US" sz="1900" dirty="0" smtClean="0">
                <a:solidFill>
                  <a:srgbClr val="FFFFCC"/>
                </a:solidFill>
              </a:rPr>
              <a:t>Get predictions from fits to data where no entanglement expected</a:t>
            </a:r>
            <a:endParaRPr lang="en-US" sz="1900" dirty="0">
              <a:solidFill>
                <a:srgbClr val="FFFFCC"/>
              </a:solidFill>
            </a:endParaRPr>
          </a:p>
        </p:txBody>
      </p:sp>
      <p:sp>
        <p:nvSpPr>
          <p:cNvPr id="9" name="TextBox 8"/>
          <p:cNvSpPr txBox="1"/>
          <p:nvPr/>
        </p:nvSpPr>
        <p:spPr>
          <a:xfrm>
            <a:off x="4302099" y="5678269"/>
            <a:ext cx="4841901" cy="677108"/>
          </a:xfrm>
          <a:prstGeom prst="rect">
            <a:avLst/>
          </a:prstGeom>
          <a:noFill/>
        </p:spPr>
        <p:txBody>
          <a:bodyPr wrap="square" rtlCol="0">
            <a:spAutoFit/>
          </a:bodyPr>
          <a:lstStyle/>
          <a:p>
            <a:r>
              <a:rPr lang="en-US" sz="1900" dirty="0" smtClean="0">
                <a:solidFill>
                  <a:srgbClr val="FFFFCC"/>
                </a:solidFill>
              </a:rPr>
              <a:t>Make predictions for processes where entanglement </a:t>
            </a:r>
            <a:r>
              <a:rPr lang="en-US" sz="1900" i="1" dirty="0" smtClean="0">
                <a:solidFill>
                  <a:srgbClr val="FFFFCC"/>
                </a:solidFill>
              </a:rPr>
              <a:t>is</a:t>
            </a:r>
            <a:r>
              <a:rPr lang="en-US" sz="1900" dirty="0" smtClean="0">
                <a:solidFill>
                  <a:srgbClr val="FFFFCC"/>
                </a:solidFill>
              </a:rPr>
              <a:t> expected; look for deviation </a:t>
            </a:r>
            <a:endParaRPr lang="en-US" sz="1900" dirty="0">
              <a:solidFill>
                <a:srgbClr val="FFFFCC"/>
              </a:solidFill>
            </a:endParaRPr>
          </a:p>
        </p:txBody>
      </p:sp>
      <p:sp>
        <p:nvSpPr>
          <p:cNvPr id="10" name="Bent-Up Arrow 9"/>
          <p:cNvSpPr/>
          <p:nvPr/>
        </p:nvSpPr>
        <p:spPr>
          <a:xfrm rot="5400000">
            <a:off x="3095244" y="5317236"/>
            <a:ext cx="850392"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08712" y="1918170"/>
            <a:ext cx="2895600" cy="646331"/>
          </a:xfrm>
          <a:prstGeom prst="rect">
            <a:avLst/>
          </a:prstGeom>
          <a:solidFill>
            <a:schemeClr val="bg1"/>
          </a:solidFill>
        </p:spPr>
        <p:txBody>
          <a:bodyPr wrap="square" rtlCol="0">
            <a:spAutoFit/>
          </a:bodyPr>
          <a:lstStyle/>
          <a:p>
            <a:r>
              <a:rPr lang="en-US" dirty="0" smtClean="0"/>
              <a:t>Quark-antiquark annihilation to lepton pairs </a:t>
            </a:r>
            <a:endParaRPr lang="en-US" dirty="0"/>
          </a:p>
        </p:txBody>
      </p:sp>
      <p:sp>
        <p:nvSpPr>
          <p:cNvPr id="22" name="TextBox 21"/>
          <p:cNvSpPr txBox="1"/>
          <p:nvPr/>
        </p:nvSpPr>
        <p:spPr>
          <a:xfrm>
            <a:off x="7086600" y="3254514"/>
            <a:ext cx="1524000" cy="707886"/>
          </a:xfrm>
          <a:prstGeom prst="rect">
            <a:avLst/>
          </a:prstGeom>
          <a:solidFill>
            <a:schemeClr val="bg1"/>
          </a:solidFill>
        </p:spPr>
        <p:txBody>
          <a:bodyPr wrap="square" rtlCol="0">
            <a:spAutoFit/>
          </a:bodyPr>
          <a:lstStyle/>
          <a:p>
            <a:r>
              <a:rPr lang="en-US" sz="2000" dirty="0" smtClean="0"/>
              <a:t>Hadron pair production</a:t>
            </a:r>
            <a:endParaRPr lang="en-US" sz="2000" dirty="0"/>
          </a:p>
        </p:txBody>
      </p:sp>
    </p:spTree>
    <p:extLst>
      <p:ext uri="{BB962C8B-B14F-4D97-AF65-F5344CB8AC3E}">
        <p14:creationId xmlns:p14="http://schemas.microsoft.com/office/powerpoint/2010/main" val="502650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447800"/>
            <a:ext cx="8229600" cy="4525963"/>
          </a:xfrm>
        </p:spPr>
        <p:txBody>
          <a:bodyPr>
            <a:normAutofit fontScale="92500" lnSpcReduction="20000"/>
          </a:bodyPr>
          <a:lstStyle/>
          <a:p>
            <a:r>
              <a:rPr lang="en-US" dirty="0" smtClean="0"/>
              <a:t>Early years of rewarding new era of quantitative basic research in QCD!</a:t>
            </a:r>
          </a:p>
          <a:p>
            <a:r>
              <a:rPr lang="en-US" dirty="0" smtClean="0"/>
              <a:t>Gradually shifting to think about QCD systems in new ways, focusing on topics/ideas/concepts that have long been familiar to the world of condensed matter physics </a:t>
            </a:r>
          </a:p>
          <a:p>
            <a:pPr lvl="1"/>
            <a:r>
              <a:rPr lang="en-US" dirty="0"/>
              <a:t>A</a:t>
            </a:r>
            <a:r>
              <a:rPr lang="en-US" dirty="0" smtClean="0"/>
              <a:t>ll sorts of correlations within systems </a:t>
            </a:r>
          </a:p>
          <a:p>
            <a:pPr lvl="1"/>
            <a:r>
              <a:rPr lang="en-US" dirty="0"/>
              <a:t>Q</a:t>
            </a:r>
            <a:r>
              <a:rPr lang="en-US" dirty="0" smtClean="0"/>
              <a:t>uantum mechanical phase interference effects </a:t>
            </a:r>
          </a:p>
          <a:p>
            <a:pPr lvl="1"/>
            <a:r>
              <a:rPr lang="en-US" dirty="0"/>
              <a:t>Q</a:t>
            </a:r>
            <a:r>
              <a:rPr lang="en-US" dirty="0" smtClean="0"/>
              <a:t>uantum entangled systems</a:t>
            </a:r>
          </a:p>
          <a:p>
            <a:r>
              <a:rPr lang="en-US" dirty="0" smtClean="0"/>
              <a:t>Will be exciting </a:t>
            </a:r>
            <a:r>
              <a:rPr lang="en-US" dirty="0"/>
              <a:t>to continue testing and exploring these </a:t>
            </a:r>
            <a:r>
              <a:rPr lang="en-US" dirty="0" smtClean="0"/>
              <a:t>ideas and phenomena </a:t>
            </a:r>
            <a:r>
              <a:rPr lang="en-US" dirty="0"/>
              <a:t>in upcoming years . . .</a:t>
            </a:r>
          </a:p>
        </p:txBody>
      </p:sp>
      <p:sp>
        <p:nvSpPr>
          <p:cNvPr id="4" name="Footer Placeholder 3"/>
          <p:cNvSpPr>
            <a:spLocks noGrp="1"/>
          </p:cNvSpPr>
          <p:nvPr>
            <p:ph type="ftr" sz="quarter" idx="11"/>
          </p:nvPr>
        </p:nvSpPr>
        <p:spPr/>
        <p:txBody>
          <a:bodyPr/>
          <a:lstStyle/>
          <a:p>
            <a:r>
              <a:rPr lang="pl-PL" smtClean="0"/>
              <a:t>C. Aidala, W&amp;M, January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16768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Extra</a:t>
            </a:r>
            <a:endParaRPr lang="en-US" dirty="0"/>
          </a:p>
        </p:txBody>
      </p:sp>
      <p:sp>
        <p:nvSpPr>
          <p:cNvPr id="4" name="Footer Placeholder 3"/>
          <p:cNvSpPr>
            <a:spLocks noGrp="1"/>
          </p:cNvSpPr>
          <p:nvPr>
            <p:ph type="ftr" sz="quarter" idx="11"/>
          </p:nvPr>
        </p:nvSpPr>
        <p:spPr/>
        <p:txBody>
          <a:bodyPr/>
          <a:lstStyle/>
          <a:p>
            <a:r>
              <a:rPr lang="pl-PL" smtClean="0"/>
              <a:t>C. Aidala, W&amp;M, January 30, 2015</a:t>
            </a: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2"/>
          <p:cNvSpPr>
            <a:spLocks noGrp="1"/>
          </p:cNvSpPr>
          <p:nvPr>
            <p:ph type="ftr" sz="quarter" idx="11"/>
          </p:nvPr>
        </p:nvSpPr>
        <p:spPr/>
        <p:txBody>
          <a:bodyPr/>
          <a:lstStyle/>
          <a:p>
            <a:r>
              <a:rPr lang="pl-PL" smtClean="0"/>
              <a:t>C. Aidala, W&amp;M, January 30, 2015</a:t>
            </a:r>
            <a:endParaRPr lang="en-US"/>
          </a:p>
        </p:txBody>
      </p:sp>
      <p:sp>
        <p:nvSpPr>
          <p:cNvPr id="1457154" name="Rectangle 2"/>
          <p:cNvSpPr>
            <a:spLocks noChangeArrowheads="1"/>
          </p:cNvSpPr>
          <p:nvPr/>
        </p:nvSpPr>
        <p:spPr bwMode="auto">
          <a:xfrm>
            <a:off x="5703888" y="76200"/>
            <a:ext cx="3287712" cy="2209800"/>
          </a:xfrm>
          <a:prstGeom prst="rect">
            <a:avLst/>
          </a:prstGeom>
          <a:solidFill>
            <a:schemeClr val="bg1"/>
          </a:solidFill>
          <a:ln w="9525">
            <a:noFill/>
            <a:miter lim="800000"/>
            <a:headEnd/>
            <a:tailEnd/>
          </a:ln>
          <a:effectLst/>
        </p:spPr>
        <p:txBody>
          <a:bodyPr wrap="none" anchor="ctr"/>
          <a:lstStyle/>
          <a:p>
            <a:endParaRPr lang="en-US"/>
          </a:p>
        </p:txBody>
      </p:sp>
      <p:pic>
        <p:nvPicPr>
          <p:cNvPr id="1457155" name="Picture 3"/>
          <p:cNvPicPr>
            <a:picLocks noChangeAspect="1" noChangeArrowheads="1"/>
          </p:cNvPicPr>
          <p:nvPr/>
        </p:nvPicPr>
        <p:blipFill>
          <a:blip r:embed="rId3" cstate="print"/>
          <a:srcRect/>
          <a:stretch>
            <a:fillRect/>
          </a:stretch>
        </p:blipFill>
        <p:spPr bwMode="auto">
          <a:xfrm>
            <a:off x="6137275" y="152400"/>
            <a:ext cx="2854325" cy="1981200"/>
          </a:xfrm>
          <a:prstGeom prst="rect">
            <a:avLst/>
          </a:prstGeom>
          <a:noFill/>
          <a:ln w="9525">
            <a:noFill/>
            <a:miter lim="800000"/>
            <a:headEnd/>
            <a:tailEnd/>
          </a:ln>
          <a:effectLst/>
        </p:spPr>
      </p:pic>
      <p:sp>
        <p:nvSpPr>
          <p:cNvPr id="1457156" name="Rectangle 4"/>
          <p:cNvSpPr>
            <a:spLocks noChangeArrowheads="1"/>
          </p:cNvSpPr>
          <p:nvPr/>
        </p:nvSpPr>
        <p:spPr bwMode="auto">
          <a:xfrm>
            <a:off x="5703888" y="4572000"/>
            <a:ext cx="3354387" cy="2209800"/>
          </a:xfrm>
          <a:prstGeom prst="rect">
            <a:avLst/>
          </a:prstGeom>
          <a:solidFill>
            <a:schemeClr val="bg1"/>
          </a:solidFill>
          <a:ln w="9525">
            <a:noFill/>
            <a:miter lim="800000"/>
            <a:headEnd/>
            <a:tailEnd/>
          </a:ln>
          <a:effectLst/>
        </p:spPr>
        <p:txBody>
          <a:bodyPr wrap="none" anchor="ctr"/>
          <a:lstStyle/>
          <a:p>
            <a:endParaRPr lang="en-US"/>
          </a:p>
        </p:txBody>
      </p:sp>
      <p:pic>
        <p:nvPicPr>
          <p:cNvPr id="1457157" name="Picture 5" descr="pi_feng"/>
          <p:cNvPicPr>
            <a:picLocks noChangeAspect="1" noChangeArrowheads="1"/>
          </p:cNvPicPr>
          <p:nvPr/>
        </p:nvPicPr>
        <p:blipFill>
          <a:blip r:embed="rId4" cstate="print"/>
          <a:srcRect/>
          <a:stretch>
            <a:fillRect/>
          </a:stretch>
        </p:blipFill>
        <p:spPr bwMode="auto">
          <a:xfrm>
            <a:off x="152400" y="130175"/>
            <a:ext cx="3200400" cy="2155825"/>
          </a:xfrm>
          <a:prstGeom prst="rect">
            <a:avLst/>
          </a:prstGeom>
          <a:noFill/>
        </p:spPr>
      </p:pic>
      <p:pic>
        <p:nvPicPr>
          <p:cNvPr id="1457158" name="Picture 6" descr="k_feng"/>
          <p:cNvPicPr>
            <a:picLocks noChangeAspect="1" noChangeArrowheads="1"/>
          </p:cNvPicPr>
          <p:nvPr/>
        </p:nvPicPr>
        <p:blipFill>
          <a:blip r:embed="rId5" cstate="print"/>
          <a:srcRect/>
          <a:stretch>
            <a:fillRect/>
          </a:stretch>
        </p:blipFill>
        <p:spPr bwMode="auto">
          <a:xfrm>
            <a:off x="152400" y="2362200"/>
            <a:ext cx="3200400" cy="2157413"/>
          </a:xfrm>
          <a:prstGeom prst="rect">
            <a:avLst/>
          </a:prstGeom>
          <a:noFill/>
        </p:spPr>
      </p:pic>
      <p:pic>
        <p:nvPicPr>
          <p:cNvPr id="1457159" name="Picture 7" descr="p"/>
          <p:cNvPicPr>
            <a:picLocks noChangeAspect="1" noChangeArrowheads="1"/>
          </p:cNvPicPr>
          <p:nvPr/>
        </p:nvPicPr>
        <p:blipFill>
          <a:blip r:embed="rId6" cstate="print"/>
          <a:srcRect/>
          <a:stretch>
            <a:fillRect/>
          </a:stretch>
        </p:blipFill>
        <p:spPr bwMode="auto">
          <a:xfrm>
            <a:off x="152400" y="4597400"/>
            <a:ext cx="3200400" cy="2157413"/>
          </a:xfrm>
          <a:prstGeom prst="rect">
            <a:avLst/>
          </a:prstGeom>
          <a:noFill/>
        </p:spPr>
      </p:pic>
      <p:pic>
        <p:nvPicPr>
          <p:cNvPr id="1457160" name="Picture 8" descr="BRAHMSlogo"/>
          <p:cNvPicPr>
            <a:picLocks noChangeAspect="1" noChangeArrowheads="1"/>
          </p:cNvPicPr>
          <p:nvPr/>
        </p:nvPicPr>
        <p:blipFill>
          <a:blip r:embed="rId7" cstate="print"/>
          <a:srcRect/>
          <a:stretch>
            <a:fillRect/>
          </a:stretch>
        </p:blipFill>
        <p:spPr bwMode="auto">
          <a:xfrm>
            <a:off x="3810000" y="4038600"/>
            <a:ext cx="1447800" cy="774700"/>
          </a:xfrm>
          <a:prstGeom prst="rect">
            <a:avLst/>
          </a:prstGeom>
          <a:noFill/>
        </p:spPr>
      </p:pic>
      <p:sp>
        <p:nvSpPr>
          <p:cNvPr id="1457161" name="Text Box 9"/>
          <p:cNvSpPr txBox="1">
            <a:spLocks noChangeArrowheads="1"/>
          </p:cNvSpPr>
          <p:nvPr/>
        </p:nvSpPr>
        <p:spPr bwMode="auto">
          <a:xfrm>
            <a:off x="722313" y="230188"/>
            <a:ext cx="434975" cy="641350"/>
          </a:xfrm>
          <a:prstGeom prst="rect">
            <a:avLst/>
          </a:prstGeom>
          <a:noFill/>
          <a:ln w="9525">
            <a:noFill/>
            <a:miter lim="800000"/>
            <a:headEnd/>
            <a:tailEnd/>
          </a:ln>
          <a:effectLst/>
        </p:spPr>
        <p:txBody>
          <a:bodyPr wrap="none">
            <a:spAutoFit/>
          </a:bodyPr>
          <a:lstStyle/>
          <a:p>
            <a:r>
              <a:rPr lang="en-US" sz="3600">
                <a:solidFill>
                  <a:schemeClr val="tx1"/>
                </a:solidFill>
                <a:latin typeface="Symbol" pitchFamily="18" charset="2"/>
              </a:rPr>
              <a:t>p</a:t>
            </a:r>
          </a:p>
        </p:txBody>
      </p:sp>
      <p:sp>
        <p:nvSpPr>
          <p:cNvPr id="1457162" name="Text Box 10"/>
          <p:cNvSpPr txBox="1">
            <a:spLocks noChangeArrowheads="1"/>
          </p:cNvSpPr>
          <p:nvPr/>
        </p:nvSpPr>
        <p:spPr bwMode="auto">
          <a:xfrm>
            <a:off x="722313" y="2598738"/>
            <a:ext cx="514350" cy="641350"/>
          </a:xfrm>
          <a:prstGeom prst="rect">
            <a:avLst/>
          </a:prstGeom>
          <a:noFill/>
          <a:ln w="9525">
            <a:noFill/>
            <a:miter lim="800000"/>
            <a:headEnd/>
            <a:tailEnd/>
          </a:ln>
          <a:effectLst/>
        </p:spPr>
        <p:txBody>
          <a:bodyPr wrap="none">
            <a:spAutoFit/>
          </a:bodyPr>
          <a:lstStyle/>
          <a:p>
            <a:r>
              <a:rPr lang="en-US" sz="3600">
                <a:solidFill>
                  <a:schemeClr val="tx1"/>
                </a:solidFill>
              </a:rPr>
              <a:t>K</a:t>
            </a:r>
          </a:p>
        </p:txBody>
      </p:sp>
      <p:sp>
        <p:nvSpPr>
          <p:cNvPr id="1457163" name="Text Box 11"/>
          <p:cNvSpPr txBox="1">
            <a:spLocks noChangeArrowheads="1"/>
          </p:cNvSpPr>
          <p:nvPr/>
        </p:nvSpPr>
        <p:spPr bwMode="auto">
          <a:xfrm>
            <a:off x="812800" y="4800600"/>
            <a:ext cx="412750" cy="641350"/>
          </a:xfrm>
          <a:prstGeom prst="rect">
            <a:avLst/>
          </a:prstGeom>
          <a:noFill/>
          <a:ln w="9525">
            <a:noFill/>
            <a:miter lim="800000"/>
            <a:headEnd/>
            <a:tailEnd/>
          </a:ln>
          <a:effectLst/>
        </p:spPr>
        <p:txBody>
          <a:bodyPr wrap="none">
            <a:spAutoFit/>
          </a:bodyPr>
          <a:lstStyle/>
          <a:p>
            <a:r>
              <a:rPr lang="en-US" sz="3600">
                <a:solidFill>
                  <a:schemeClr val="tx1"/>
                </a:solidFill>
              </a:rPr>
              <a:t>p</a:t>
            </a:r>
          </a:p>
        </p:txBody>
      </p:sp>
      <p:sp>
        <p:nvSpPr>
          <p:cNvPr id="1457164" name="Text Box 12"/>
          <p:cNvSpPr txBox="1">
            <a:spLocks noChangeArrowheads="1"/>
          </p:cNvSpPr>
          <p:nvPr/>
        </p:nvSpPr>
        <p:spPr bwMode="auto">
          <a:xfrm>
            <a:off x="6423025" y="228600"/>
            <a:ext cx="434975" cy="641350"/>
          </a:xfrm>
          <a:prstGeom prst="rect">
            <a:avLst/>
          </a:prstGeom>
          <a:noFill/>
          <a:ln w="9525">
            <a:noFill/>
            <a:miter lim="800000"/>
            <a:headEnd/>
            <a:tailEnd/>
          </a:ln>
          <a:effectLst/>
        </p:spPr>
        <p:txBody>
          <a:bodyPr wrap="none">
            <a:spAutoFit/>
          </a:bodyPr>
          <a:lstStyle/>
          <a:p>
            <a:r>
              <a:rPr lang="en-US" sz="3600">
                <a:solidFill>
                  <a:schemeClr val="tx1"/>
                </a:solidFill>
                <a:latin typeface="Symbol" pitchFamily="18" charset="2"/>
              </a:rPr>
              <a:t>p</a:t>
            </a:r>
          </a:p>
        </p:txBody>
      </p:sp>
      <p:sp>
        <p:nvSpPr>
          <p:cNvPr id="1457165" name="Text Box 13"/>
          <p:cNvSpPr txBox="1">
            <a:spLocks noChangeArrowheads="1"/>
          </p:cNvSpPr>
          <p:nvPr/>
        </p:nvSpPr>
        <p:spPr bwMode="auto">
          <a:xfrm>
            <a:off x="728663" y="3657600"/>
            <a:ext cx="1293812" cy="457200"/>
          </a:xfrm>
          <a:prstGeom prst="rect">
            <a:avLst/>
          </a:prstGeom>
          <a:noFill/>
          <a:ln w="9525">
            <a:noFill/>
            <a:miter lim="800000"/>
            <a:headEnd/>
            <a:tailEnd/>
          </a:ln>
          <a:effectLst/>
        </p:spPr>
        <p:txBody>
          <a:bodyPr wrap="none">
            <a:spAutoFit/>
          </a:bodyPr>
          <a:lstStyle/>
          <a:p>
            <a:r>
              <a:rPr lang="en-US">
                <a:solidFill>
                  <a:schemeClr val="tx1"/>
                </a:solidFill>
              </a:rPr>
              <a:t>200 GeV</a:t>
            </a:r>
          </a:p>
        </p:txBody>
      </p:sp>
      <p:sp>
        <p:nvSpPr>
          <p:cNvPr id="1457166" name="Text Box 14"/>
          <p:cNvSpPr txBox="1">
            <a:spLocks noChangeArrowheads="1"/>
          </p:cNvSpPr>
          <p:nvPr/>
        </p:nvSpPr>
        <p:spPr bwMode="auto">
          <a:xfrm>
            <a:off x="739775" y="5943600"/>
            <a:ext cx="1293813" cy="457200"/>
          </a:xfrm>
          <a:prstGeom prst="rect">
            <a:avLst/>
          </a:prstGeom>
          <a:noFill/>
          <a:ln w="9525">
            <a:noFill/>
            <a:miter lim="800000"/>
            <a:headEnd/>
            <a:tailEnd/>
          </a:ln>
          <a:effectLst/>
        </p:spPr>
        <p:txBody>
          <a:bodyPr wrap="none">
            <a:spAutoFit/>
          </a:bodyPr>
          <a:lstStyle/>
          <a:p>
            <a:r>
              <a:rPr lang="en-US">
                <a:solidFill>
                  <a:schemeClr val="tx1"/>
                </a:solidFill>
              </a:rPr>
              <a:t>200 GeV</a:t>
            </a:r>
          </a:p>
        </p:txBody>
      </p:sp>
      <p:sp>
        <p:nvSpPr>
          <p:cNvPr id="1457167" name="Text Box 15"/>
          <p:cNvSpPr txBox="1">
            <a:spLocks noChangeArrowheads="1"/>
          </p:cNvSpPr>
          <p:nvPr/>
        </p:nvSpPr>
        <p:spPr bwMode="auto">
          <a:xfrm>
            <a:off x="685800" y="1447800"/>
            <a:ext cx="1293813" cy="457200"/>
          </a:xfrm>
          <a:prstGeom prst="rect">
            <a:avLst/>
          </a:prstGeom>
          <a:noFill/>
          <a:ln w="9525">
            <a:noFill/>
            <a:miter lim="800000"/>
            <a:headEnd/>
            <a:tailEnd/>
          </a:ln>
          <a:effectLst/>
        </p:spPr>
        <p:txBody>
          <a:bodyPr wrap="none">
            <a:spAutoFit/>
          </a:bodyPr>
          <a:lstStyle/>
          <a:p>
            <a:r>
              <a:rPr lang="en-US">
                <a:solidFill>
                  <a:schemeClr val="tx1"/>
                </a:solidFill>
              </a:rPr>
              <a:t>200 GeV</a:t>
            </a:r>
          </a:p>
        </p:txBody>
      </p:sp>
      <p:sp>
        <p:nvSpPr>
          <p:cNvPr id="1457168" name="Text Box 16"/>
          <p:cNvSpPr txBox="1">
            <a:spLocks noChangeArrowheads="1"/>
          </p:cNvSpPr>
          <p:nvPr/>
        </p:nvSpPr>
        <p:spPr bwMode="auto">
          <a:xfrm>
            <a:off x="6478588" y="1447800"/>
            <a:ext cx="1370012" cy="457200"/>
          </a:xfrm>
          <a:prstGeom prst="rect">
            <a:avLst/>
          </a:prstGeom>
          <a:noFill/>
          <a:ln w="9525">
            <a:noFill/>
            <a:miter lim="800000"/>
            <a:headEnd/>
            <a:tailEnd/>
          </a:ln>
          <a:effectLst/>
        </p:spPr>
        <p:txBody>
          <a:bodyPr wrap="none">
            <a:spAutoFit/>
          </a:bodyPr>
          <a:lstStyle/>
          <a:p>
            <a:r>
              <a:rPr lang="en-US">
                <a:solidFill>
                  <a:schemeClr val="tx1"/>
                </a:solidFill>
              </a:rPr>
              <a:t>62.4 GeV</a:t>
            </a:r>
          </a:p>
        </p:txBody>
      </p:sp>
      <p:sp>
        <p:nvSpPr>
          <p:cNvPr id="1457169" name="Text Box 17"/>
          <p:cNvSpPr txBox="1">
            <a:spLocks noChangeArrowheads="1"/>
          </p:cNvSpPr>
          <p:nvPr/>
        </p:nvSpPr>
        <p:spPr bwMode="auto">
          <a:xfrm>
            <a:off x="3581400" y="381000"/>
            <a:ext cx="1905000" cy="1382713"/>
          </a:xfrm>
          <a:prstGeom prst="rect">
            <a:avLst/>
          </a:prstGeom>
          <a:solidFill>
            <a:srgbClr val="00FFFF"/>
          </a:solidFill>
          <a:ln w="9525">
            <a:solidFill>
              <a:schemeClr val="tx1"/>
            </a:solidFill>
            <a:miter lim="800000"/>
            <a:headEnd/>
            <a:tailEnd/>
          </a:ln>
          <a:effectLst/>
        </p:spPr>
        <p:txBody>
          <a:bodyPr>
            <a:spAutoFit/>
          </a:bodyPr>
          <a:lstStyle/>
          <a:p>
            <a:r>
              <a:rPr lang="en-US" sz="2800" i="1">
                <a:solidFill>
                  <a:schemeClr val="tx1"/>
                </a:solidFill>
                <a:latin typeface="Symbol" pitchFamily="18" charset="2"/>
              </a:rPr>
              <a:t>p</a:t>
            </a:r>
            <a:r>
              <a:rPr lang="en-US" sz="2800" i="1">
                <a:solidFill>
                  <a:schemeClr val="tx1"/>
                </a:solidFill>
              </a:rPr>
              <a:t>, K, p </a:t>
            </a:r>
          </a:p>
          <a:p>
            <a:r>
              <a:rPr lang="en-US" sz="2800" i="1">
                <a:solidFill>
                  <a:schemeClr val="tx1"/>
                </a:solidFill>
              </a:rPr>
              <a:t>at 200 and 62.4 GeV</a:t>
            </a:r>
          </a:p>
        </p:txBody>
      </p:sp>
      <p:sp>
        <p:nvSpPr>
          <p:cNvPr id="1457170" name="Text Box 18"/>
          <p:cNvSpPr txBox="1">
            <a:spLocks noChangeArrowheads="1"/>
          </p:cNvSpPr>
          <p:nvPr/>
        </p:nvSpPr>
        <p:spPr bwMode="auto">
          <a:xfrm>
            <a:off x="3429000" y="2895600"/>
            <a:ext cx="1679691" cy="646331"/>
          </a:xfrm>
          <a:prstGeom prst="rect">
            <a:avLst/>
          </a:prstGeom>
          <a:noFill/>
          <a:ln w="9525">
            <a:noFill/>
            <a:miter lim="800000"/>
            <a:headEnd/>
            <a:tailEnd/>
          </a:ln>
          <a:effectLst/>
        </p:spPr>
        <p:txBody>
          <a:bodyPr wrap="none">
            <a:spAutoFit/>
          </a:bodyPr>
          <a:lstStyle/>
          <a:p>
            <a:r>
              <a:rPr lang="en-US" dirty="0">
                <a:solidFill>
                  <a:srgbClr val="FFFFCC"/>
                </a:solidFill>
              </a:rPr>
              <a:t>K- asymmetries </a:t>
            </a:r>
          </a:p>
          <a:p>
            <a:r>
              <a:rPr lang="en-US" dirty="0" err="1">
                <a:solidFill>
                  <a:srgbClr val="FFFFCC"/>
                </a:solidFill>
              </a:rPr>
              <a:t>underpredicted</a:t>
            </a:r>
            <a:endParaRPr lang="en-US" dirty="0">
              <a:solidFill>
                <a:srgbClr val="FFFFCC"/>
              </a:solidFill>
            </a:endParaRPr>
          </a:p>
        </p:txBody>
      </p:sp>
      <p:sp>
        <p:nvSpPr>
          <p:cNvPr id="1457171" name="Line 19"/>
          <p:cNvSpPr>
            <a:spLocks noChangeShapeType="1"/>
          </p:cNvSpPr>
          <p:nvPr/>
        </p:nvSpPr>
        <p:spPr bwMode="auto">
          <a:xfrm>
            <a:off x="3505200" y="2514600"/>
            <a:ext cx="2057400" cy="0"/>
          </a:xfrm>
          <a:prstGeom prst="line">
            <a:avLst/>
          </a:prstGeom>
          <a:noFill/>
          <a:ln w="38100">
            <a:solidFill>
              <a:schemeClr val="hlink"/>
            </a:solidFill>
            <a:round/>
            <a:headEnd/>
            <a:tailEnd type="triangle" w="med" len="med"/>
          </a:ln>
          <a:effectLst/>
        </p:spPr>
        <p:txBody>
          <a:bodyPr/>
          <a:lstStyle/>
          <a:p>
            <a:endParaRPr lang="en-US"/>
          </a:p>
        </p:txBody>
      </p:sp>
      <p:sp>
        <p:nvSpPr>
          <p:cNvPr id="1457172" name="Text Box 20"/>
          <p:cNvSpPr txBox="1">
            <a:spLocks noChangeArrowheads="1"/>
          </p:cNvSpPr>
          <p:nvPr/>
        </p:nvSpPr>
        <p:spPr bwMode="auto">
          <a:xfrm>
            <a:off x="3411538" y="2079625"/>
            <a:ext cx="2281237" cy="396875"/>
          </a:xfrm>
          <a:prstGeom prst="rect">
            <a:avLst/>
          </a:prstGeom>
          <a:noFill/>
          <a:ln w="9525">
            <a:noFill/>
            <a:miter lim="800000"/>
            <a:headEnd/>
            <a:tailEnd/>
          </a:ln>
          <a:effectLst/>
        </p:spPr>
        <p:txBody>
          <a:bodyPr wrap="none">
            <a:spAutoFit/>
          </a:bodyPr>
          <a:lstStyle/>
          <a:p>
            <a:r>
              <a:rPr lang="en-US" sz="2000">
                <a:solidFill>
                  <a:schemeClr val="hlink"/>
                </a:solidFill>
              </a:rPr>
              <a:t>Note different scales</a:t>
            </a:r>
          </a:p>
        </p:txBody>
      </p:sp>
      <p:sp>
        <p:nvSpPr>
          <p:cNvPr id="1457173" name="Rectangle 21"/>
          <p:cNvSpPr>
            <a:spLocks noChangeArrowheads="1"/>
          </p:cNvSpPr>
          <p:nvPr/>
        </p:nvSpPr>
        <p:spPr bwMode="auto">
          <a:xfrm>
            <a:off x="5715000" y="2362200"/>
            <a:ext cx="3352800" cy="2133600"/>
          </a:xfrm>
          <a:prstGeom prst="rect">
            <a:avLst/>
          </a:prstGeom>
          <a:solidFill>
            <a:schemeClr val="bg1"/>
          </a:solidFill>
          <a:ln w="9525">
            <a:noFill/>
            <a:miter lim="800000"/>
            <a:headEnd/>
            <a:tailEnd/>
          </a:ln>
          <a:effectLst/>
        </p:spPr>
        <p:txBody>
          <a:bodyPr wrap="none" anchor="ctr"/>
          <a:lstStyle/>
          <a:p>
            <a:endParaRPr lang="en-US"/>
          </a:p>
        </p:txBody>
      </p:sp>
      <p:grpSp>
        <p:nvGrpSpPr>
          <p:cNvPr id="2" name="Group 22"/>
          <p:cNvGrpSpPr>
            <a:grpSpLocks/>
          </p:cNvGrpSpPr>
          <p:nvPr/>
        </p:nvGrpSpPr>
        <p:grpSpPr bwMode="auto">
          <a:xfrm>
            <a:off x="5703888" y="4637088"/>
            <a:ext cx="3298825" cy="2001837"/>
            <a:chOff x="3552" y="2921"/>
            <a:chExt cx="2078" cy="1261"/>
          </a:xfrm>
        </p:grpSpPr>
        <p:pic>
          <p:nvPicPr>
            <p:cNvPr id="1457175" name="Picture 23"/>
            <p:cNvPicPr>
              <a:picLocks noChangeAspect="1" noChangeArrowheads="1"/>
            </p:cNvPicPr>
            <p:nvPr/>
          </p:nvPicPr>
          <p:blipFill>
            <a:blip r:embed="rId8" cstate="print"/>
            <a:srcRect/>
            <a:stretch>
              <a:fillRect/>
            </a:stretch>
          </p:blipFill>
          <p:spPr bwMode="auto">
            <a:xfrm>
              <a:off x="3854" y="2929"/>
              <a:ext cx="1776" cy="1248"/>
            </a:xfrm>
            <a:prstGeom prst="rect">
              <a:avLst/>
            </a:prstGeom>
            <a:noFill/>
            <a:ln w="9525">
              <a:noFill/>
              <a:miter lim="800000"/>
              <a:headEnd/>
              <a:tailEnd/>
            </a:ln>
            <a:effectLst/>
          </p:spPr>
        </p:pic>
        <p:pic>
          <p:nvPicPr>
            <p:cNvPr id="1457176" name="Picture 24"/>
            <p:cNvPicPr>
              <a:picLocks noChangeAspect="1" noChangeArrowheads="1"/>
            </p:cNvPicPr>
            <p:nvPr/>
          </p:nvPicPr>
          <p:blipFill>
            <a:blip r:embed="rId9" cstate="print"/>
            <a:srcRect/>
            <a:stretch>
              <a:fillRect/>
            </a:stretch>
          </p:blipFill>
          <p:spPr bwMode="auto">
            <a:xfrm>
              <a:off x="3552" y="2921"/>
              <a:ext cx="443" cy="1261"/>
            </a:xfrm>
            <a:prstGeom prst="rect">
              <a:avLst/>
            </a:prstGeom>
            <a:noFill/>
            <a:ln w="9525">
              <a:noFill/>
              <a:miter lim="800000"/>
              <a:headEnd/>
              <a:tailEnd/>
            </a:ln>
            <a:effectLst/>
          </p:spPr>
        </p:pic>
      </p:grpSp>
      <p:grpSp>
        <p:nvGrpSpPr>
          <p:cNvPr id="3" name="Group 25"/>
          <p:cNvGrpSpPr>
            <a:grpSpLocks/>
          </p:cNvGrpSpPr>
          <p:nvPr/>
        </p:nvGrpSpPr>
        <p:grpSpPr bwMode="auto">
          <a:xfrm>
            <a:off x="5791200" y="2427288"/>
            <a:ext cx="3276600" cy="2039937"/>
            <a:chOff x="3543" y="1529"/>
            <a:chExt cx="2169" cy="1285"/>
          </a:xfrm>
        </p:grpSpPr>
        <p:pic>
          <p:nvPicPr>
            <p:cNvPr id="1457178" name="Picture 26"/>
            <p:cNvPicPr>
              <a:picLocks noChangeAspect="1" noChangeArrowheads="1"/>
            </p:cNvPicPr>
            <p:nvPr/>
          </p:nvPicPr>
          <p:blipFill>
            <a:blip r:embed="rId10" cstate="print"/>
            <a:srcRect/>
            <a:stretch>
              <a:fillRect/>
            </a:stretch>
          </p:blipFill>
          <p:spPr bwMode="auto">
            <a:xfrm>
              <a:off x="3909" y="1539"/>
              <a:ext cx="1803" cy="1275"/>
            </a:xfrm>
            <a:prstGeom prst="rect">
              <a:avLst/>
            </a:prstGeom>
            <a:noFill/>
            <a:ln w="9525">
              <a:noFill/>
              <a:miter lim="800000"/>
              <a:headEnd/>
              <a:tailEnd/>
            </a:ln>
            <a:effectLst/>
          </p:spPr>
        </p:pic>
        <p:pic>
          <p:nvPicPr>
            <p:cNvPr id="1457179" name="Picture 27"/>
            <p:cNvPicPr>
              <a:picLocks noChangeAspect="1" noChangeArrowheads="1"/>
            </p:cNvPicPr>
            <p:nvPr/>
          </p:nvPicPr>
          <p:blipFill>
            <a:blip r:embed="rId9" cstate="print"/>
            <a:srcRect/>
            <a:stretch>
              <a:fillRect/>
            </a:stretch>
          </p:blipFill>
          <p:spPr bwMode="auto">
            <a:xfrm>
              <a:off x="3543" y="1529"/>
              <a:ext cx="455" cy="1281"/>
            </a:xfrm>
            <a:prstGeom prst="rect">
              <a:avLst/>
            </a:prstGeom>
            <a:noFill/>
            <a:ln w="9525">
              <a:noFill/>
              <a:miter lim="800000"/>
              <a:headEnd/>
              <a:tailEnd/>
            </a:ln>
            <a:effectLst/>
          </p:spPr>
        </p:pic>
      </p:grpSp>
      <p:pic>
        <p:nvPicPr>
          <p:cNvPr id="1457180" name="Picture 28"/>
          <p:cNvPicPr>
            <a:picLocks noChangeAspect="1" noChangeArrowheads="1"/>
          </p:cNvPicPr>
          <p:nvPr/>
        </p:nvPicPr>
        <p:blipFill>
          <a:blip r:embed="rId9" cstate="print"/>
          <a:srcRect/>
          <a:stretch>
            <a:fillRect/>
          </a:stretch>
        </p:blipFill>
        <p:spPr bwMode="auto">
          <a:xfrm>
            <a:off x="5776913" y="142875"/>
            <a:ext cx="711200" cy="1992313"/>
          </a:xfrm>
          <a:prstGeom prst="rect">
            <a:avLst/>
          </a:prstGeom>
          <a:noFill/>
          <a:ln w="9525">
            <a:noFill/>
            <a:miter lim="800000"/>
            <a:headEnd/>
            <a:tailEnd/>
          </a:ln>
          <a:effectLst/>
        </p:spPr>
      </p:pic>
      <p:sp>
        <p:nvSpPr>
          <p:cNvPr id="1457181" name="Text Box 29"/>
          <p:cNvSpPr txBox="1">
            <a:spLocks noChangeArrowheads="1"/>
          </p:cNvSpPr>
          <p:nvPr/>
        </p:nvSpPr>
        <p:spPr bwMode="auto">
          <a:xfrm>
            <a:off x="6434138" y="3733800"/>
            <a:ext cx="1370012" cy="457200"/>
          </a:xfrm>
          <a:prstGeom prst="rect">
            <a:avLst/>
          </a:prstGeom>
          <a:noFill/>
          <a:ln w="9525">
            <a:noFill/>
            <a:miter lim="800000"/>
            <a:headEnd/>
            <a:tailEnd/>
          </a:ln>
          <a:effectLst/>
        </p:spPr>
        <p:txBody>
          <a:bodyPr wrap="none">
            <a:spAutoFit/>
          </a:bodyPr>
          <a:lstStyle/>
          <a:p>
            <a:r>
              <a:rPr lang="en-US">
                <a:solidFill>
                  <a:schemeClr val="tx1"/>
                </a:solidFill>
              </a:rPr>
              <a:t>62.4 GeV</a:t>
            </a:r>
          </a:p>
        </p:txBody>
      </p:sp>
      <p:sp>
        <p:nvSpPr>
          <p:cNvPr id="1457182" name="Text Box 30"/>
          <p:cNvSpPr txBox="1">
            <a:spLocks noChangeArrowheads="1"/>
          </p:cNvSpPr>
          <p:nvPr/>
        </p:nvSpPr>
        <p:spPr bwMode="auto">
          <a:xfrm>
            <a:off x="6400800" y="5943600"/>
            <a:ext cx="1370013" cy="457200"/>
          </a:xfrm>
          <a:prstGeom prst="rect">
            <a:avLst/>
          </a:prstGeom>
          <a:noFill/>
          <a:ln w="9525">
            <a:noFill/>
            <a:miter lim="800000"/>
            <a:headEnd/>
            <a:tailEnd/>
          </a:ln>
          <a:effectLst/>
        </p:spPr>
        <p:txBody>
          <a:bodyPr wrap="none">
            <a:spAutoFit/>
          </a:bodyPr>
          <a:lstStyle/>
          <a:p>
            <a:r>
              <a:rPr lang="en-US">
                <a:solidFill>
                  <a:schemeClr val="tx1"/>
                </a:solidFill>
              </a:rPr>
              <a:t>62.4 GeV</a:t>
            </a:r>
          </a:p>
        </p:txBody>
      </p:sp>
      <p:sp>
        <p:nvSpPr>
          <p:cNvPr id="1457183" name="Text Box 31"/>
          <p:cNvSpPr txBox="1">
            <a:spLocks noChangeArrowheads="1"/>
          </p:cNvSpPr>
          <p:nvPr/>
        </p:nvSpPr>
        <p:spPr bwMode="auto">
          <a:xfrm>
            <a:off x="6597650" y="4768850"/>
            <a:ext cx="412750" cy="641350"/>
          </a:xfrm>
          <a:prstGeom prst="rect">
            <a:avLst/>
          </a:prstGeom>
          <a:noFill/>
          <a:ln w="9525">
            <a:noFill/>
            <a:miter lim="800000"/>
            <a:headEnd/>
            <a:tailEnd/>
          </a:ln>
          <a:effectLst/>
        </p:spPr>
        <p:txBody>
          <a:bodyPr wrap="none">
            <a:spAutoFit/>
          </a:bodyPr>
          <a:lstStyle/>
          <a:p>
            <a:r>
              <a:rPr lang="en-US" sz="3600">
                <a:solidFill>
                  <a:schemeClr val="tx1"/>
                </a:solidFill>
              </a:rPr>
              <a:t>p</a:t>
            </a:r>
          </a:p>
        </p:txBody>
      </p:sp>
      <p:sp>
        <p:nvSpPr>
          <p:cNvPr id="1457184" name="Text Box 32"/>
          <p:cNvSpPr txBox="1">
            <a:spLocks noChangeArrowheads="1"/>
          </p:cNvSpPr>
          <p:nvPr/>
        </p:nvSpPr>
        <p:spPr bwMode="auto">
          <a:xfrm>
            <a:off x="6510338" y="2568575"/>
            <a:ext cx="514350" cy="641350"/>
          </a:xfrm>
          <a:prstGeom prst="rect">
            <a:avLst/>
          </a:prstGeom>
          <a:noFill/>
          <a:ln w="9525">
            <a:noFill/>
            <a:miter lim="800000"/>
            <a:headEnd/>
            <a:tailEnd/>
          </a:ln>
          <a:effectLst/>
        </p:spPr>
        <p:txBody>
          <a:bodyPr wrap="none">
            <a:spAutoFit/>
          </a:bodyPr>
          <a:lstStyle/>
          <a:p>
            <a:r>
              <a:rPr lang="en-US" sz="3600">
                <a:solidFill>
                  <a:schemeClr val="tx1"/>
                </a:solidFill>
              </a:rPr>
              <a:t>K</a:t>
            </a:r>
          </a:p>
        </p:txBody>
      </p:sp>
      <p:sp>
        <p:nvSpPr>
          <p:cNvPr id="1457185" name="Text Box 33"/>
          <p:cNvSpPr txBox="1">
            <a:spLocks noChangeArrowheads="1"/>
          </p:cNvSpPr>
          <p:nvPr/>
        </p:nvSpPr>
        <p:spPr bwMode="auto">
          <a:xfrm>
            <a:off x="3340100" y="5105400"/>
            <a:ext cx="2832100" cy="1311275"/>
          </a:xfrm>
          <a:prstGeom prst="rect">
            <a:avLst/>
          </a:prstGeom>
          <a:noFill/>
          <a:ln w="9525">
            <a:noFill/>
            <a:miter lim="800000"/>
            <a:headEnd/>
            <a:tailEnd/>
          </a:ln>
          <a:effectLst/>
        </p:spPr>
        <p:txBody>
          <a:bodyPr>
            <a:spAutoFit/>
          </a:bodyPr>
          <a:lstStyle/>
          <a:p>
            <a:r>
              <a:rPr lang="en-US" sz="1900" dirty="0">
                <a:solidFill>
                  <a:srgbClr val="FFFFCC"/>
                </a:solidFill>
              </a:rPr>
              <a:t>Large antiproton asymmetry??  Unfortunately no </a:t>
            </a:r>
            <a:r>
              <a:rPr lang="en-US" sz="1900" dirty="0" smtClean="0">
                <a:solidFill>
                  <a:srgbClr val="FFFFCC"/>
                </a:solidFill>
              </a:rPr>
              <a:t>62.4 </a:t>
            </a:r>
          </a:p>
          <a:p>
            <a:r>
              <a:rPr lang="en-US" sz="1900" dirty="0" smtClean="0">
                <a:solidFill>
                  <a:srgbClr val="FFFFCC"/>
                </a:solidFill>
              </a:rPr>
              <a:t>GeV </a:t>
            </a:r>
            <a:r>
              <a:rPr lang="en-US" sz="1900" dirty="0">
                <a:solidFill>
                  <a:srgbClr val="FFFFCC"/>
                </a:solidFill>
              </a:rPr>
              <a:t>measurement</a:t>
            </a:r>
          </a:p>
        </p:txBody>
      </p:sp>
      <p:sp>
        <p:nvSpPr>
          <p:cNvPr id="39" name="Slide Number Placeholder 38"/>
          <p:cNvSpPr>
            <a:spLocks noGrp="1"/>
          </p:cNvSpPr>
          <p:nvPr>
            <p:ph type="sldNum" sz="quarter" idx="12"/>
          </p:nvPr>
        </p:nvSpPr>
        <p:spPr/>
        <p:txBody>
          <a:bodyPr/>
          <a:lstStyle/>
          <a:p>
            <a:fld id="{83F159FB-7DEB-45DF-BF94-DE0F7425313E}" type="slidenum">
              <a:rPr lang="en-US" smtClean="0"/>
              <a:pPr/>
              <a:t>35</a:t>
            </a:fld>
            <a:endParaRPr lang="en-US"/>
          </a:p>
        </p:txBody>
      </p:sp>
      <p:sp>
        <p:nvSpPr>
          <p:cNvPr id="38" name="Text Box 34"/>
          <p:cNvSpPr txBox="1">
            <a:spLocks noChangeArrowheads="1"/>
          </p:cNvSpPr>
          <p:nvPr/>
        </p:nvSpPr>
        <p:spPr bwMode="auto">
          <a:xfrm>
            <a:off x="1524000" y="3429000"/>
            <a:ext cx="6076950" cy="954107"/>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800" dirty="0" smtClean="0">
                <a:solidFill>
                  <a:schemeClr val="tx1"/>
                </a:solidFill>
                <a:latin typeface="Times New Roman" panose="02020603050405020304" pitchFamily="18" charset="0"/>
                <a:cs typeface="Times New Roman" panose="02020603050405020304" pitchFamily="18" charset="0"/>
              </a:rPr>
              <a:t>Pions suggest </a:t>
            </a:r>
            <a:r>
              <a:rPr lang="en-US" sz="2800" dirty="0" smtClean="0">
                <a:solidFill>
                  <a:schemeClr val="tx1"/>
                </a:solidFill>
                <a:latin typeface="Times New Roman" panose="02020603050405020304" pitchFamily="18" charset="0"/>
                <a:cs typeface="Times New Roman" panose="02020603050405020304" pitchFamily="18" charset="0"/>
                <a:sym typeface="Wingdings" pitchFamily="2" charset="2"/>
              </a:rPr>
              <a:t>valence quark effect.</a:t>
            </a:r>
          </a:p>
          <a:p>
            <a:pPr algn="ctr"/>
            <a:r>
              <a:rPr lang="en-US" sz="2800" dirty="0" smtClean="0">
                <a:latin typeface="Times New Roman" panose="02020603050405020304" pitchFamily="18" charset="0"/>
                <a:cs typeface="Times New Roman" panose="02020603050405020304" pitchFamily="18" charset="0"/>
                <a:sym typeface="Wingdings" pitchFamily="2" charset="2"/>
              </a:rPr>
              <a:t>K</a:t>
            </a:r>
            <a:r>
              <a:rPr lang="en-US" sz="2800" dirty="0" smtClean="0">
                <a:solidFill>
                  <a:schemeClr val="tx1"/>
                </a:solidFill>
                <a:latin typeface="Times New Roman" panose="02020603050405020304" pitchFamily="18" charset="0"/>
                <a:cs typeface="Times New Roman" panose="02020603050405020304" pitchFamily="18" charset="0"/>
                <a:sym typeface="Wingdings" pitchFamily="2" charset="2"/>
              </a:rPr>
              <a:t>aons and (anti)protons don’t!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7010401" y="4724400"/>
            <a:ext cx="2057400" cy="646331"/>
          </a:xfrm>
          <a:prstGeom prst="rect">
            <a:avLst/>
          </a:prstGeom>
        </p:spPr>
        <p:txBody>
          <a:bodyPr wrap="square">
            <a:spAutoFit/>
          </a:bodyPr>
          <a:lstStyle/>
          <a:p>
            <a:r>
              <a:rPr lang="en-US" dirty="0" smtClean="0"/>
              <a:t>PRL 101</a:t>
            </a:r>
            <a:r>
              <a:rPr lang="en-US" dirty="0"/>
              <a:t>, 042001 (2008) </a:t>
            </a:r>
          </a:p>
        </p:txBody>
      </p:sp>
    </p:spTree>
    <p:extLst>
      <p:ext uri="{BB962C8B-B14F-4D97-AF65-F5344CB8AC3E}">
        <p14:creationId xmlns:p14="http://schemas.microsoft.com/office/powerpoint/2010/main" val="2373604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a:t>p</a:t>
            </a:r>
            <a:r>
              <a:rPr lang="en-US" dirty="0" err="1" smtClean="0"/>
              <a:t>+p</a:t>
            </a:r>
            <a:r>
              <a:rPr lang="en-US" dirty="0" smtClean="0"/>
              <a:t> </a:t>
            </a:r>
            <a:r>
              <a:rPr lang="en-US" dirty="0">
                <a:latin typeface="Symbol" panose="05050102010706020507" pitchFamily="18" charset="2"/>
              </a:rPr>
              <a:t>h</a:t>
            </a:r>
            <a:r>
              <a:rPr lang="en-US" dirty="0" smtClean="0"/>
              <a:t> A</a:t>
            </a:r>
            <a:r>
              <a:rPr lang="en-US" baseline="-25000" dirty="0" smtClean="0"/>
              <a:t>N</a:t>
            </a:r>
            <a:r>
              <a:rPr lang="en-US" dirty="0" smtClean="0"/>
              <a:t> larger than  </a:t>
            </a:r>
            <a:r>
              <a:rPr lang="en-US" dirty="0" smtClean="0">
                <a:latin typeface="Symbol" panose="05050102010706020507" pitchFamily="18" charset="2"/>
              </a:rPr>
              <a:t>p</a:t>
            </a:r>
            <a:r>
              <a:rPr lang="en-US" baseline="30000" dirty="0" smtClean="0"/>
              <a:t>0</a:t>
            </a:r>
            <a:r>
              <a:rPr lang="en-US" dirty="0" smtClean="0"/>
              <a:t>??  Same?</a:t>
            </a:r>
            <a:endParaRPr lang="en-US" dirty="0"/>
          </a:p>
        </p:txBody>
      </p:sp>
      <p:sp>
        <p:nvSpPr>
          <p:cNvPr id="2" name="Footer Placeholder 1"/>
          <p:cNvSpPr>
            <a:spLocks noGrp="1"/>
          </p:cNvSpPr>
          <p:nvPr>
            <p:ph type="ftr" sz="quarter" idx="11"/>
          </p:nvPr>
        </p:nvSpPr>
        <p:spPr/>
        <p:txBody>
          <a:bodyPr/>
          <a:lstStyle/>
          <a:p>
            <a:r>
              <a:rPr lang="pl-PL" smtClean="0"/>
              <a:t>C. Aidala, W&amp;M, January 30, 2015</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4434538"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371600"/>
            <a:ext cx="4443405"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 y="5410200"/>
            <a:ext cx="4267200" cy="923330"/>
          </a:xfrm>
          <a:prstGeom prst="rect">
            <a:avLst/>
          </a:prstGeom>
          <a:noFill/>
        </p:spPr>
        <p:txBody>
          <a:bodyPr wrap="square" rtlCol="0">
            <a:spAutoFit/>
          </a:bodyPr>
          <a:lstStyle/>
          <a:p>
            <a:r>
              <a:rPr lang="en-US" dirty="0" smtClean="0">
                <a:solidFill>
                  <a:srgbClr val="FFFFCC"/>
                </a:solidFill>
              </a:rPr>
              <a:t>Related talks by L. Bland, D. </a:t>
            </a:r>
            <a:r>
              <a:rPr lang="en-US" dirty="0" err="1" smtClean="0">
                <a:solidFill>
                  <a:srgbClr val="FFFFCC"/>
                </a:solidFill>
              </a:rPr>
              <a:t>Kleinjan</a:t>
            </a:r>
            <a:r>
              <a:rPr lang="en-US" dirty="0" smtClean="0">
                <a:solidFill>
                  <a:srgbClr val="FFFFCC"/>
                </a:solidFill>
              </a:rPr>
              <a:t>, </a:t>
            </a:r>
          </a:p>
          <a:p>
            <a:r>
              <a:rPr lang="en-US" dirty="0" smtClean="0">
                <a:solidFill>
                  <a:srgbClr val="FFFFCC"/>
                </a:solidFill>
              </a:rPr>
              <a:t>A. </a:t>
            </a:r>
            <a:r>
              <a:rPr lang="en-US" dirty="0" err="1" smtClean="0">
                <a:solidFill>
                  <a:srgbClr val="FFFFCC"/>
                </a:solidFill>
              </a:rPr>
              <a:t>Vossen</a:t>
            </a:r>
            <a:r>
              <a:rPr lang="en-US" dirty="0" smtClean="0">
                <a:solidFill>
                  <a:srgbClr val="FFFFCC"/>
                </a:solidFill>
              </a:rPr>
              <a:t>, A. Ogawa, Y. Koike, D. </a:t>
            </a:r>
            <a:r>
              <a:rPr lang="en-US" dirty="0" err="1" smtClean="0">
                <a:solidFill>
                  <a:srgbClr val="FFFFCC"/>
                </a:solidFill>
              </a:rPr>
              <a:t>Pitonyak</a:t>
            </a:r>
            <a:r>
              <a:rPr lang="en-US" dirty="0" smtClean="0">
                <a:solidFill>
                  <a:srgbClr val="FFFFCC"/>
                </a:solidFill>
              </a:rPr>
              <a:t>, C. Pisano</a:t>
            </a:r>
            <a:endParaRPr lang="en-US" dirty="0">
              <a:solidFill>
                <a:srgbClr val="FFFFCC"/>
              </a:solidFill>
            </a:endParaRPr>
          </a:p>
        </p:txBody>
      </p:sp>
      <p:sp>
        <p:nvSpPr>
          <p:cNvPr id="8" name="Rectangle 7"/>
          <p:cNvSpPr/>
          <p:nvPr/>
        </p:nvSpPr>
        <p:spPr>
          <a:xfrm>
            <a:off x="624538" y="2901731"/>
            <a:ext cx="7924800" cy="1292662"/>
          </a:xfrm>
          <a:prstGeom prst="rect">
            <a:avLst/>
          </a:prstGeom>
          <a:solidFill>
            <a:srgbClr val="00FFFF"/>
          </a:solidFill>
          <a:ln>
            <a:solidFill>
              <a:schemeClr val="tx1"/>
            </a:solidFill>
          </a:ln>
        </p:spPr>
        <p:txBody>
          <a:bodyPr wrap="square">
            <a:spAutoFit/>
          </a:bodyPr>
          <a:lstStyle/>
          <a:p>
            <a:pPr algn="ctr"/>
            <a:r>
              <a:rPr lang="en-US" sz="2600" dirty="0" smtClean="0">
                <a:latin typeface="Times New Roman" panose="02020603050405020304" pitchFamily="18" charset="0"/>
                <a:cs typeface="Times New Roman" pitchFamily="18" charset="0"/>
              </a:rPr>
              <a:t>In addition to sea quarks, need to explore dynamics of gluons in more depth—talks by M. </a:t>
            </a:r>
            <a:r>
              <a:rPr lang="en-US" sz="2600" dirty="0" err="1" smtClean="0">
                <a:latin typeface="Times New Roman" panose="02020603050405020304" pitchFamily="18" charset="0"/>
                <a:cs typeface="Times New Roman" pitchFamily="18" charset="0"/>
              </a:rPr>
              <a:t>Echevarria</a:t>
            </a:r>
            <a:r>
              <a:rPr lang="en-US" sz="2600" dirty="0" smtClean="0">
                <a:latin typeface="Times New Roman" panose="02020603050405020304" pitchFamily="18" charset="0"/>
                <a:cs typeface="Times New Roman" pitchFamily="18" charset="0"/>
              </a:rPr>
              <a:t>, M. Schlegel, </a:t>
            </a:r>
            <a:r>
              <a:rPr lang="en-US" sz="2600" dirty="0" err="1" smtClean="0">
                <a:latin typeface="Times New Roman" panose="02020603050405020304" pitchFamily="18" charset="0"/>
                <a:cs typeface="Times New Roman" pitchFamily="18" charset="0"/>
              </a:rPr>
              <a:t>A.Szabelski</a:t>
            </a:r>
            <a:r>
              <a:rPr lang="en-US" sz="2600" dirty="0" smtClean="0">
                <a:latin typeface="Times New Roman" panose="02020603050405020304" pitchFamily="18" charset="0"/>
                <a:cs typeface="Times New Roman" pitchFamily="18" charset="0"/>
              </a:rPr>
              <a:t>, Y. Koike</a:t>
            </a:r>
            <a:endParaRPr lang="en-US" sz="2600" dirty="0">
              <a:solidFill>
                <a:schemeClr val="tx1"/>
              </a:solidFill>
              <a:latin typeface="Times New Roman" pitchFamily="18" charset="0"/>
              <a:cs typeface="Times New Roman" pitchFamily="18" charset="0"/>
            </a:endParaRPr>
          </a:p>
        </p:txBody>
      </p:sp>
      <p:sp>
        <p:nvSpPr>
          <p:cNvPr id="5" name="TextBox 4"/>
          <p:cNvSpPr txBox="1"/>
          <p:nvPr/>
        </p:nvSpPr>
        <p:spPr>
          <a:xfrm>
            <a:off x="5257800" y="5075414"/>
            <a:ext cx="1709122" cy="369332"/>
          </a:xfrm>
          <a:prstGeom prst="rect">
            <a:avLst/>
          </a:prstGeom>
          <a:noFill/>
        </p:spPr>
        <p:txBody>
          <a:bodyPr wrap="none" rtlCol="0">
            <a:spAutoFit/>
          </a:bodyPr>
          <a:lstStyle/>
          <a:p>
            <a:r>
              <a:rPr lang="en-US" dirty="0" smtClean="0"/>
              <a:t>arXiv:1406.3541</a:t>
            </a:r>
            <a:endParaRPr lang="en-US" dirty="0"/>
          </a:p>
        </p:txBody>
      </p:sp>
    </p:spTree>
    <p:extLst>
      <p:ext uri="{BB962C8B-B14F-4D97-AF65-F5344CB8AC3E}">
        <p14:creationId xmlns:p14="http://schemas.microsoft.com/office/powerpoint/2010/main" val="42786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Hadronization</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t>Not as far along as nucleon structure—less of a focus in earlier years</a:t>
            </a:r>
          </a:p>
          <a:p>
            <a:r>
              <a:rPr lang="en-US" dirty="0" smtClean="0"/>
              <a:t>Recent advances via</a:t>
            </a:r>
          </a:p>
          <a:p>
            <a:pPr lvl="1"/>
            <a:r>
              <a:rPr lang="en-US" dirty="0" smtClean="0"/>
              <a:t>TMD FFs</a:t>
            </a:r>
          </a:p>
          <a:p>
            <a:pPr lvl="1"/>
            <a:r>
              <a:rPr lang="en-US" dirty="0" smtClean="0"/>
              <a:t>Collinear twist-3 functions to describe hadronization</a:t>
            </a:r>
          </a:p>
          <a:p>
            <a:pPr lvl="1"/>
            <a:r>
              <a:rPr lang="en-US" dirty="0" err="1" smtClean="0"/>
              <a:t>Dihadron</a:t>
            </a:r>
            <a:r>
              <a:rPr lang="en-US" dirty="0" smtClean="0"/>
              <a:t> (interference) FF</a:t>
            </a:r>
          </a:p>
          <a:p>
            <a:pPr lvl="1"/>
            <a:r>
              <a:rPr lang="en-US" dirty="0" smtClean="0"/>
              <a:t>Hadronization from nuclei</a:t>
            </a:r>
          </a:p>
          <a:p>
            <a:pPr marL="0" indent="0">
              <a:buNone/>
            </a:pPr>
            <a:endParaRPr lang="en-US" dirty="0"/>
          </a:p>
        </p:txBody>
      </p:sp>
      <p:sp>
        <p:nvSpPr>
          <p:cNvPr id="4" name="Footer Placeholder 3"/>
          <p:cNvSpPr>
            <a:spLocks noGrp="1"/>
          </p:cNvSpPr>
          <p:nvPr>
            <p:ph type="ftr" sz="quarter" idx="11"/>
          </p:nvPr>
        </p:nvSpPr>
        <p:spPr/>
        <p:txBody>
          <a:bodyPr/>
          <a:lstStyle/>
          <a:p>
            <a:r>
              <a:rPr lang="pl-PL" smtClean="0"/>
              <a:t>C. Aidala, W&amp;M, January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sp>
        <p:nvSpPr>
          <p:cNvPr id="8" name="TextBox 7"/>
          <p:cNvSpPr txBox="1"/>
          <p:nvPr/>
        </p:nvSpPr>
        <p:spPr>
          <a:xfrm>
            <a:off x="1219200" y="5385137"/>
            <a:ext cx="6324600" cy="1015663"/>
          </a:xfrm>
          <a:prstGeom prst="rect">
            <a:avLst/>
          </a:prstGeom>
          <a:noFill/>
        </p:spPr>
        <p:txBody>
          <a:bodyPr wrap="square" rtlCol="0">
            <a:spAutoFit/>
          </a:bodyPr>
          <a:lstStyle/>
          <a:p>
            <a:r>
              <a:rPr lang="en-US" sz="2000" dirty="0" smtClean="0">
                <a:solidFill>
                  <a:schemeClr val="bg1"/>
                </a:solidFill>
              </a:rPr>
              <a:t>Related talks by M. </a:t>
            </a:r>
            <a:r>
              <a:rPr lang="en-US" sz="2000" dirty="0" err="1" smtClean="0">
                <a:solidFill>
                  <a:schemeClr val="bg1"/>
                </a:solidFill>
              </a:rPr>
              <a:t>Radici</a:t>
            </a:r>
            <a:r>
              <a:rPr lang="en-US" sz="2000" dirty="0" smtClean="0">
                <a:solidFill>
                  <a:schemeClr val="bg1"/>
                </a:solidFill>
              </a:rPr>
              <a:t>, A. </a:t>
            </a:r>
            <a:r>
              <a:rPr lang="en-US" sz="2000" dirty="0" err="1" smtClean="0">
                <a:solidFill>
                  <a:schemeClr val="bg1"/>
                </a:solidFill>
              </a:rPr>
              <a:t>Kotzinian</a:t>
            </a:r>
            <a:r>
              <a:rPr lang="en-US" sz="2000" dirty="0" smtClean="0">
                <a:solidFill>
                  <a:schemeClr val="bg1"/>
                </a:solidFill>
              </a:rPr>
              <a:t>, I. </a:t>
            </a:r>
            <a:r>
              <a:rPr lang="en-US" sz="2000" dirty="0" err="1" smtClean="0">
                <a:solidFill>
                  <a:schemeClr val="bg1"/>
                </a:solidFill>
              </a:rPr>
              <a:t>Garzia</a:t>
            </a:r>
            <a:r>
              <a:rPr lang="en-US" sz="2000" dirty="0" smtClean="0">
                <a:solidFill>
                  <a:schemeClr val="bg1"/>
                </a:solidFill>
              </a:rPr>
              <a:t>, M. Grosse </a:t>
            </a:r>
            <a:r>
              <a:rPr lang="en-US" sz="2000" dirty="0" err="1" smtClean="0">
                <a:solidFill>
                  <a:schemeClr val="bg1"/>
                </a:solidFill>
              </a:rPr>
              <a:t>Perdekamp</a:t>
            </a:r>
            <a:r>
              <a:rPr lang="en-US" sz="2000" dirty="0" smtClean="0">
                <a:solidFill>
                  <a:schemeClr val="bg1"/>
                </a:solidFill>
              </a:rPr>
              <a:t>, F. Giordano, M. </a:t>
            </a:r>
            <a:r>
              <a:rPr lang="en-US" sz="2000" dirty="0" err="1" smtClean="0">
                <a:solidFill>
                  <a:schemeClr val="bg1"/>
                </a:solidFill>
              </a:rPr>
              <a:t>Contalbrigo</a:t>
            </a:r>
            <a:r>
              <a:rPr lang="en-US" sz="2000" dirty="0" smtClean="0">
                <a:solidFill>
                  <a:schemeClr val="bg1"/>
                </a:solidFill>
              </a:rPr>
              <a:t>, Y. Guan, O. Eyser, A. </a:t>
            </a:r>
            <a:r>
              <a:rPr lang="en-US" sz="2000" dirty="0" err="1" smtClean="0">
                <a:solidFill>
                  <a:schemeClr val="bg1"/>
                </a:solidFill>
              </a:rPr>
              <a:t>Vossen</a:t>
            </a:r>
            <a:r>
              <a:rPr lang="en-US" sz="2000" dirty="0" smtClean="0">
                <a:solidFill>
                  <a:schemeClr val="bg1"/>
                </a:solidFill>
              </a:rPr>
              <a:t>, + other </a:t>
            </a:r>
            <a:r>
              <a:rPr lang="en-US" sz="2000" dirty="0" err="1" smtClean="0">
                <a:solidFill>
                  <a:schemeClr val="bg1"/>
                </a:solidFill>
              </a:rPr>
              <a:t>p+p</a:t>
            </a:r>
            <a:r>
              <a:rPr lang="en-US" sz="2000" dirty="0" smtClean="0">
                <a:solidFill>
                  <a:schemeClr val="bg1"/>
                </a:solidFill>
              </a:rPr>
              <a:t> talks and all SIDIS talks . . .</a:t>
            </a:r>
            <a:endParaRPr lang="en-US" sz="2000" dirty="0">
              <a:solidFill>
                <a:schemeClr val="bg1"/>
              </a:solidFill>
            </a:endParaRPr>
          </a:p>
        </p:txBody>
      </p:sp>
    </p:spTree>
    <p:extLst>
      <p:ext uri="{BB962C8B-B14F-4D97-AF65-F5344CB8AC3E}">
        <p14:creationId xmlns:p14="http://schemas.microsoft.com/office/powerpoint/2010/main" val="31304789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pl-PL" smtClean="0"/>
              <a:t>C. Aidala, W&amp;M, January 30, 2015</a:t>
            </a:r>
            <a:endParaRPr lang="en-US"/>
          </a:p>
        </p:txBody>
      </p:sp>
      <p:sp>
        <p:nvSpPr>
          <p:cNvPr id="1167362" name="Rectangle 2"/>
          <p:cNvSpPr>
            <a:spLocks noGrp="1" noChangeArrowheads="1"/>
          </p:cNvSpPr>
          <p:nvPr>
            <p:ph type="title"/>
          </p:nvPr>
        </p:nvSpPr>
        <p:spPr/>
        <p:txBody>
          <a:bodyPr>
            <a:normAutofit fontScale="90000"/>
          </a:bodyPr>
          <a:lstStyle/>
          <a:p>
            <a:r>
              <a:rPr lang="en-US" sz="4000" dirty="0" smtClean="0"/>
              <a:t>Deep-inelastic lepton-nucleon scattering</a:t>
            </a:r>
            <a:r>
              <a:rPr lang="en-US" sz="4000" dirty="0"/>
              <a:t>: </a:t>
            </a:r>
            <a:br>
              <a:rPr lang="en-US" sz="4000" dirty="0"/>
            </a:br>
            <a:r>
              <a:rPr lang="en-US" sz="4000" dirty="0"/>
              <a:t>A </a:t>
            </a:r>
            <a:r>
              <a:rPr lang="en-US" sz="4000" dirty="0" smtClean="0"/>
              <a:t>tool </a:t>
            </a:r>
            <a:r>
              <a:rPr lang="en-US" sz="4000" dirty="0"/>
              <a:t>of the </a:t>
            </a:r>
            <a:r>
              <a:rPr lang="en-US" sz="4000" dirty="0" smtClean="0"/>
              <a:t>trade</a:t>
            </a:r>
            <a:endParaRPr lang="en-US" sz="4000" dirty="0"/>
          </a:p>
        </p:txBody>
      </p:sp>
      <p:sp>
        <p:nvSpPr>
          <p:cNvPr id="1167363" name="Rectangle 3"/>
          <p:cNvSpPr>
            <a:spLocks noGrp="1" noChangeArrowheads="1"/>
          </p:cNvSpPr>
          <p:nvPr>
            <p:ph type="body" idx="1"/>
          </p:nvPr>
        </p:nvSpPr>
        <p:spPr>
          <a:xfrm>
            <a:off x="228600" y="3733800"/>
            <a:ext cx="8686800" cy="2819400"/>
          </a:xfrm>
        </p:spPr>
        <p:txBody>
          <a:bodyPr/>
          <a:lstStyle/>
          <a:p>
            <a:r>
              <a:rPr lang="en-US" sz="2800"/>
              <a:t>Probe nucleon with an electron or muon beam</a:t>
            </a:r>
          </a:p>
          <a:p>
            <a:r>
              <a:rPr lang="en-US" sz="2800"/>
              <a:t>Interacts electromagnetically with (charged) quarks and antiquarks</a:t>
            </a:r>
          </a:p>
          <a:p>
            <a:r>
              <a:rPr lang="en-US" sz="2800"/>
              <a:t>“Clean” process theoretically—quantum electrodynamics well understood and easy to calculate!</a:t>
            </a:r>
          </a:p>
        </p:txBody>
      </p:sp>
      <p:pic>
        <p:nvPicPr>
          <p:cNvPr id="1167364" name="Picture 4"/>
          <p:cNvPicPr>
            <a:picLocks noChangeAspect="1" noChangeArrowheads="1"/>
          </p:cNvPicPr>
          <p:nvPr/>
        </p:nvPicPr>
        <p:blipFill>
          <a:blip r:embed="rId3" cstate="print"/>
          <a:srcRect/>
          <a:stretch>
            <a:fillRect/>
          </a:stretch>
        </p:blipFill>
        <p:spPr bwMode="auto">
          <a:xfrm>
            <a:off x="3048000" y="1399736"/>
            <a:ext cx="3148013" cy="2286000"/>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208708858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5"/>
          <p:cNvSpPr>
            <a:spLocks noGrp="1"/>
          </p:cNvSpPr>
          <p:nvPr>
            <p:ph type="ftr" sz="quarter" idx="11"/>
          </p:nvPr>
        </p:nvSpPr>
        <p:spPr/>
        <p:txBody>
          <a:bodyPr/>
          <a:lstStyle/>
          <a:p>
            <a:r>
              <a:rPr lang="pl-PL" smtClean="0"/>
              <a:t>C. Aidala, W&amp;M, January 30, 2015</a:t>
            </a:r>
            <a:endParaRPr lang="en-US"/>
          </a:p>
        </p:txBody>
      </p:sp>
      <p:sp>
        <p:nvSpPr>
          <p:cNvPr id="1239042" name="Rectangle 2"/>
          <p:cNvSpPr>
            <a:spLocks noGrp="1" noChangeArrowheads="1"/>
          </p:cNvSpPr>
          <p:nvPr>
            <p:ph type="title"/>
          </p:nvPr>
        </p:nvSpPr>
        <p:spPr>
          <a:xfrm>
            <a:off x="228600" y="228600"/>
            <a:ext cx="8686800" cy="609600"/>
          </a:xfrm>
        </p:spPr>
        <p:txBody>
          <a:bodyPr>
            <a:normAutofit fontScale="90000"/>
          </a:bodyPr>
          <a:lstStyle/>
          <a:p>
            <a:r>
              <a:rPr lang="en-US" sz="3600" dirty="0" smtClean="0"/>
              <a:t>Parton distribution functions inside a nucleon: </a:t>
            </a:r>
            <a:br>
              <a:rPr lang="en-US" sz="3600" dirty="0" smtClean="0"/>
            </a:br>
            <a:r>
              <a:rPr lang="en-US" sz="3600" dirty="0" smtClean="0"/>
              <a:t>The language we’ve developed (so far!)</a:t>
            </a:r>
            <a:endParaRPr lang="en-US" sz="3600" dirty="0"/>
          </a:p>
        </p:txBody>
      </p:sp>
      <p:grpSp>
        <p:nvGrpSpPr>
          <p:cNvPr id="2" name="Group 3"/>
          <p:cNvGrpSpPr>
            <a:grpSpLocks/>
          </p:cNvGrpSpPr>
          <p:nvPr/>
        </p:nvGrpSpPr>
        <p:grpSpPr bwMode="auto">
          <a:xfrm>
            <a:off x="228600" y="1828800"/>
            <a:ext cx="8686800" cy="4343400"/>
            <a:chOff x="144" y="1728"/>
            <a:chExt cx="5472" cy="1541"/>
          </a:xfrm>
        </p:grpSpPr>
        <p:pic>
          <p:nvPicPr>
            <p:cNvPr id="1239044" name="Picture 4" descr="proton_structure3"/>
            <p:cNvPicPr>
              <a:picLocks noChangeAspect="1" noChangeArrowheads="1"/>
            </p:cNvPicPr>
            <p:nvPr/>
          </p:nvPicPr>
          <p:blipFill>
            <a:blip r:embed="rId3" cstate="print"/>
            <a:srcRect/>
            <a:stretch>
              <a:fillRect/>
            </a:stretch>
          </p:blipFill>
          <p:spPr bwMode="auto">
            <a:xfrm>
              <a:off x="144" y="1728"/>
              <a:ext cx="2688" cy="1541"/>
            </a:xfrm>
            <a:prstGeom prst="rect">
              <a:avLst/>
            </a:prstGeom>
            <a:noFill/>
            <a:ln/>
            <a:effectLst/>
          </p:spPr>
        </p:pic>
        <p:pic>
          <p:nvPicPr>
            <p:cNvPr id="1239045" name="Picture 5" descr="proton_structure4"/>
            <p:cNvPicPr>
              <a:picLocks noChangeAspect="1" noChangeArrowheads="1"/>
            </p:cNvPicPr>
            <p:nvPr/>
          </p:nvPicPr>
          <p:blipFill>
            <a:blip r:embed="rId4" cstate="print"/>
            <a:srcRect/>
            <a:stretch>
              <a:fillRect/>
            </a:stretch>
          </p:blipFill>
          <p:spPr bwMode="auto">
            <a:xfrm>
              <a:off x="2928" y="1728"/>
              <a:ext cx="2688" cy="1536"/>
            </a:xfrm>
            <a:prstGeom prst="rect">
              <a:avLst/>
            </a:prstGeom>
            <a:noFill/>
            <a:ln/>
            <a:effectLst/>
          </p:spPr>
        </p:pic>
      </p:grpSp>
      <p:sp>
        <p:nvSpPr>
          <p:cNvPr id="1239046" name="Text Box 6"/>
          <p:cNvSpPr txBox="1">
            <a:spLocks noChangeArrowheads="1"/>
          </p:cNvSpPr>
          <p:nvPr/>
        </p:nvSpPr>
        <p:spPr bwMode="auto">
          <a:xfrm>
            <a:off x="1360488" y="6140450"/>
            <a:ext cx="4987925" cy="381000"/>
          </a:xfrm>
          <a:prstGeom prst="rect">
            <a:avLst/>
          </a:prstGeom>
          <a:noFill/>
          <a:ln w="9525">
            <a:noFill/>
            <a:miter lim="800000"/>
            <a:headEnd/>
            <a:tailEnd/>
          </a:ln>
          <a:effectLst/>
        </p:spPr>
        <p:txBody>
          <a:bodyPr wrap="none">
            <a:spAutoFit/>
          </a:bodyPr>
          <a:lstStyle/>
          <a:p>
            <a:r>
              <a:rPr lang="en-US" sz="1900" dirty="0" err="1">
                <a:solidFill>
                  <a:schemeClr val="accent5">
                    <a:lumMod val="40000"/>
                    <a:lumOff val="60000"/>
                  </a:schemeClr>
                </a:solidFill>
              </a:rPr>
              <a:t>Halzen</a:t>
            </a:r>
            <a:r>
              <a:rPr lang="en-US" sz="1900" dirty="0">
                <a:solidFill>
                  <a:schemeClr val="accent5">
                    <a:lumMod val="40000"/>
                    <a:lumOff val="60000"/>
                  </a:schemeClr>
                </a:solidFill>
              </a:rPr>
              <a:t> and Martin, “Quarks and Leptons”, p. 201</a:t>
            </a:r>
          </a:p>
        </p:txBody>
      </p:sp>
      <p:sp>
        <p:nvSpPr>
          <p:cNvPr id="1239047" name="Text Box 7"/>
          <p:cNvSpPr txBox="1">
            <a:spLocks noChangeArrowheads="1"/>
          </p:cNvSpPr>
          <p:nvPr/>
        </p:nvSpPr>
        <p:spPr bwMode="auto">
          <a:xfrm>
            <a:off x="3276600" y="3551238"/>
            <a:ext cx="914400" cy="396875"/>
          </a:xfrm>
          <a:prstGeom prst="rect">
            <a:avLst/>
          </a:prstGeom>
          <a:solidFill>
            <a:schemeClr val="bg1"/>
          </a:solidFill>
          <a:ln w="9525">
            <a:noFill/>
            <a:miter lim="800000"/>
            <a:headEnd/>
            <a:tailEnd/>
          </a:ln>
          <a:effectLst/>
        </p:spPr>
        <p:txBody>
          <a:bodyPr>
            <a:spAutoFit/>
          </a:bodyPr>
          <a:lstStyle/>
          <a:p>
            <a:r>
              <a:rPr lang="en-US" sz="2000">
                <a:solidFill>
                  <a:schemeClr val="tx1"/>
                </a:solidFill>
              </a:rPr>
              <a:t>x</a:t>
            </a:r>
            <a:r>
              <a:rPr lang="en-US" sz="2000" baseline="-14000">
                <a:solidFill>
                  <a:schemeClr val="tx1"/>
                </a:solidFill>
              </a:rPr>
              <a:t>Bjorken</a:t>
            </a:r>
          </a:p>
        </p:txBody>
      </p:sp>
      <p:sp>
        <p:nvSpPr>
          <p:cNvPr id="1239048" name="Text Box 8"/>
          <p:cNvSpPr txBox="1">
            <a:spLocks noChangeArrowheads="1"/>
          </p:cNvSpPr>
          <p:nvPr/>
        </p:nvSpPr>
        <p:spPr bwMode="auto">
          <a:xfrm>
            <a:off x="3352800" y="5776913"/>
            <a:ext cx="914400" cy="396875"/>
          </a:xfrm>
          <a:prstGeom prst="rect">
            <a:avLst/>
          </a:prstGeom>
          <a:solidFill>
            <a:schemeClr val="bg1"/>
          </a:solidFill>
          <a:ln w="9525">
            <a:noFill/>
            <a:miter lim="800000"/>
            <a:headEnd/>
            <a:tailEnd/>
          </a:ln>
          <a:effectLst/>
        </p:spPr>
        <p:txBody>
          <a:bodyPr>
            <a:spAutoFit/>
          </a:bodyPr>
          <a:lstStyle/>
          <a:p>
            <a:r>
              <a:rPr lang="en-US" sz="2000">
                <a:solidFill>
                  <a:schemeClr val="tx1"/>
                </a:solidFill>
              </a:rPr>
              <a:t>x</a:t>
            </a:r>
            <a:r>
              <a:rPr lang="en-US" sz="2000" baseline="-14000">
                <a:solidFill>
                  <a:schemeClr val="tx1"/>
                </a:solidFill>
              </a:rPr>
              <a:t>Bjorken</a:t>
            </a:r>
          </a:p>
        </p:txBody>
      </p:sp>
      <p:sp>
        <p:nvSpPr>
          <p:cNvPr id="1239049" name="Text Box 9"/>
          <p:cNvSpPr txBox="1">
            <a:spLocks noChangeArrowheads="1"/>
          </p:cNvSpPr>
          <p:nvPr/>
        </p:nvSpPr>
        <p:spPr bwMode="auto">
          <a:xfrm>
            <a:off x="4038600" y="3505200"/>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0" name="Text Box 10"/>
          <p:cNvSpPr txBox="1">
            <a:spLocks noChangeArrowheads="1"/>
          </p:cNvSpPr>
          <p:nvPr/>
        </p:nvSpPr>
        <p:spPr bwMode="auto">
          <a:xfrm>
            <a:off x="7696200" y="5562600"/>
            <a:ext cx="914400" cy="396875"/>
          </a:xfrm>
          <a:prstGeom prst="rect">
            <a:avLst/>
          </a:prstGeom>
          <a:solidFill>
            <a:schemeClr val="bg1"/>
          </a:solidFill>
          <a:ln w="9525">
            <a:noFill/>
            <a:miter lim="800000"/>
            <a:headEnd/>
            <a:tailEnd/>
          </a:ln>
          <a:effectLst/>
        </p:spPr>
        <p:txBody>
          <a:bodyPr>
            <a:spAutoFit/>
          </a:bodyPr>
          <a:lstStyle/>
          <a:p>
            <a:r>
              <a:rPr lang="en-US" sz="2000">
                <a:solidFill>
                  <a:schemeClr val="tx1"/>
                </a:solidFill>
              </a:rPr>
              <a:t>x</a:t>
            </a:r>
            <a:r>
              <a:rPr lang="en-US" sz="2000" baseline="-14000">
                <a:solidFill>
                  <a:schemeClr val="tx1"/>
                </a:solidFill>
              </a:rPr>
              <a:t>Bjorken</a:t>
            </a:r>
          </a:p>
        </p:txBody>
      </p:sp>
      <p:sp>
        <p:nvSpPr>
          <p:cNvPr id="1239051" name="Text Box 11"/>
          <p:cNvSpPr txBox="1">
            <a:spLocks noChangeArrowheads="1"/>
          </p:cNvSpPr>
          <p:nvPr/>
        </p:nvSpPr>
        <p:spPr bwMode="auto">
          <a:xfrm>
            <a:off x="4191000" y="5715000"/>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2" name="Text Box 12"/>
          <p:cNvSpPr txBox="1">
            <a:spLocks noChangeArrowheads="1"/>
          </p:cNvSpPr>
          <p:nvPr/>
        </p:nvSpPr>
        <p:spPr bwMode="auto">
          <a:xfrm>
            <a:off x="8534400" y="5410200"/>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3" name="Text Box 13"/>
          <p:cNvSpPr txBox="1">
            <a:spLocks noChangeArrowheads="1"/>
          </p:cNvSpPr>
          <p:nvPr/>
        </p:nvSpPr>
        <p:spPr bwMode="auto">
          <a:xfrm>
            <a:off x="2971800" y="5715000"/>
            <a:ext cx="457200" cy="304800"/>
          </a:xfrm>
          <a:prstGeom prst="rect">
            <a:avLst/>
          </a:prstGeom>
          <a:solidFill>
            <a:schemeClr val="bg1"/>
          </a:solidFill>
          <a:ln w="9525">
            <a:noFill/>
            <a:miter lim="800000"/>
            <a:headEnd/>
            <a:tailEnd/>
          </a:ln>
          <a:effectLst/>
        </p:spPr>
        <p:txBody>
          <a:bodyPr>
            <a:spAutoFit/>
          </a:bodyPr>
          <a:lstStyle/>
          <a:p>
            <a:r>
              <a:rPr lang="en-US" sz="1400">
                <a:solidFill>
                  <a:schemeClr val="tx1"/>
                </a:solidFill>
              </a:rPr>
              <a:t>1/3</a:t>
            </a:r>
            <a:endParaRPr lang="en-US" sz="1400" baseline="-14000">
              <a:solidFill>
                <a:schemeClr val="tx1"/>
              </a:solidFill>
            </a:endParaRPr>
          </a:p>
        </p:txBody>
      </p:sp>
      <p:sp>
        <p:nvSpPr>
          <p:cNvPr id="1239054" name="Text Box 14"/>
          <p:cNvSpPr txBox="1">
            <a:spLocks noChangeArrowheads="1"/>
          </p:cNvSpPr>
          <p:nvPr/>
        </p:nvSpPr>
        <p:spPr bwMode="auto">
          <a:xfrm>
            <a:off x="7467600" y="5410200"/>
            <a:ext cx="457200" cy="304800"/>
          </a:xfrm>
          <a:prstGeom prst="rect">
            <a:avLst/>
          </a:prstGeom>
          <a:solidFill>
            <a:schemeClr val="bg1"/>
          </a:solidFill>
          <a:ln w="9525">
            <a:noFill/>
            <a:miter lim="800000"/>
            <a:headEnd/>
            <a:tailEnd/>
          </a:ln>
          <a:effectLst/>
        </p:spPr>
        <p:txBody>
          <a:bodyPr>
            <a:spAutoFit/>
          </a:bodyPr>
          <a:lstStyle/>
          <a:p>
            <a:r>
              <a:rPr lang="en-US" sz="1400">
                <a:solidFill>
                  <a:schemeClr val="tx1"/>
                </a:solidFill>
              </a:rPr>
              <a:t>1/3</a:t>
            </a:r>
            <a:endParaRPr lang="en-US" sz="1400" baseline="-14000">
              <a:solidFill>
                <a:schemeClr val="tx1"/>
              </a:solidFill>
            </a:endParaRPr>
          </a:p>
        </p:txBody>
      </p:sp>
      <p:sp>
        <p:nvSpPr>
          <p:cNvPr id="1239055" name="Text Box 15"/>
          <p:cNvSpPr txBox="1">
            <a:spLocks noChangeArrowheads="1"/>
          </p:cNvSpPr>
          <p:nvPr/>
        </p:nvSpPr>
        <p:spPr bwMode="auto">
          <a:xfrm>
            <a:off x="7800975" y="3581400"/>
            <a:ext cx="914400" cy="396875"/>
          </a:xfrm>
          <a:prstGeom prst="rect">
            <a:avLst/>
          </a:prstGeom>
          <a:solidFill>
            <a:schemeClr val="bg1"/>
          </a:solidFill>
          <a:ln w="9525">
            <a:noFill/>
            <a:miter lim="800000"/>
            <a:headEnd/>
            <a:tailEnd/>
          </a:ln>
          <a:effectLst/>
        </p:spPr>
        <p:txBody>
          <a:bodyPr>
            <a:spAutoFit/>
          </a:bodyPr>
          <a:lstStyle/>
          <a:p>
            <a:r>
              <a:rPr lang="en-US" sz="2000" dirty="0" err="1">
                <a:solidFill>
                  <a:schemeClr val="tx1"/>
                </a:solidFill>
              </a:rPr>
              <a:t>x</a:t>
            </a:r>
            <a:r>
              <a:rPr lang="en-US" sz="2000" baseline="-14000" dirty="0" err="1">
                <a:solidFill>
                  <a:schemeClr val="tx1"/>
                </a:solidFill>
              </a:rPr>
              <a:t>Bjorken</a:t>
            </a:r>
            <a:endParaRPr lang="en-US" sz="2000" baseline="-14000" dirty="0">
              <a:solidFill>
                <a:schemeClr val="tx1"/>
              </a:solidFill>
            </a:endParaRPr>
          </a:p>
        </p:txBody>
      </p:sp>
      <p:sp>
        <p:nvSpPr>
          <p:cNvPr id="1239056" name="Text Box 16"/>
          <p:cNvSpPr txBox="1">
            <a:spLocks noChangeArrowheads="1"/>
          </p:cNvSpPr>
          <p:nvPr/>
        </p:nvSpPr>
        <p:spPr bwMode="auto">
          <a:xfrm>
            <a:off x="7543800" y="3429000"/>
            <a:ext cx="457200" cy="304800"/>
          </a:xfrm>
          <a:prstGeom prst="rect">
            <a:avLst/>
          </a:prstGeom>
          <a:solidFill>
            <a:schemeClr val="bg1"/>
          </a:solidFill>
          <a:ln w="9525">
            <a:noFill/>
            <a:miter lim="800000"/>
            <a:headEnd/>
            <a:tailEnd/>
          </a:ln>
          <a:effectLst/>
        </p:spPr>
        <p:txBody>
          <a:bodyPr>
            <a:spAutoFit/>
          </a:bodyPr>
          <a:lstStyle/>
          <a:p>
            <a:r>
              <a:rPr lang="en-US" sz="1400">
                <a:solidFill>
                  <a:schemeClr val="tx1"/>
                </a:solidFill>
              </a:rPr>
              <a:t>1/3</a:t>
            </a:r>
            <a:endParaRPr lang="en-US" sz="1400" baseline="-14000">
              <a:solidFill>
                <a:schemeClr val="tx1"/>
              </a:solidFill>
            </a:endParaRPr>
          </a:p>
        </p:txBody>
      </p:sp>
      <p:sp>
        <p:nvSpPr>
          <p:cNvPr id="1239057" name="Text Box 17"/>
          <p:cNvSpPr txBox="1">
            <a:spLocks noChangeArrowheads="1"/>
          </p:cNvSpPr>
          <p:nvPr/>
        </p:nvSpPr>
        <p:spPr bwMode="auto">
          <a:xfrm>
            <a:off x="8534400" y="3429000"/>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8" name="Text Box 18"/>
          <p:cNvSpPr txBox="1">
            <a:spLocks noChangeArrowheads="1"/>
          </p:cNvSpPr>
          <p:nvPr/>
        </p:nvSpPr>
        <p:spPr bwMode="auto">
          <a:xfrm>
            <a:off x="7972425" y="4329113"/>
            <a:ext cx="850900" cy="336550"/>
          </a:xfrm>
          <a:prstGeom prst="rect">
            <a:avLst/>
          </a:prstGeom>
          <a:solidFill>
            <a:schemeClr val="bg1"/>
          </a:solidFill>
          <a:ln w="9525">
            <a:noFill/>
            <a:miter lim="800000"/>
            <a:headEnd/>
            <a:tailEnd/>
          </a:ln>
          <a:effectLst/>
        </p:spPr>
        <p:txBody>
          <a:bodyPr wrap="none">
            <a:spAutoFit/>
          </a:bodyPr>
          <a:lstStyle/>
          <a:p>
            <a:r>
              <a:rPr lang="en-US" sz="1600">
                <a:solidFill>
                  <a:schemeClr val="tx1"/>
                </a:solidFill>
              </a:rPr>
              <a:t>Valence</a:t>
            </a:r>
          </a:p>
        </p:txBody>
      </p:sp>
      <p:sp>
        <p:nvSpPr>
          <p:cNvPr id="1239059" name="Text Box 19"/>
          <p:cNvSpPr txBox="1">
            <a:spLocks noChangeArrowheads="1"/>
          </p:cNvSpPr>
          <p:nvPr/>
        </p:nvSpPr>
        <p:spPr bwMode="auto">
          <a:xfrm>
            <a:off x="7289800" y="3854450"/>
            <a:ext cx="477838" cy="336550"/>
          </a:xfrm>
          <a:prstGeom prst="rect">
            <a:avLst/>
          </a:prstGeom>
          <a:solidFill>
            <a:schemeClr val="bg1"/>
          </a:solidFill>
          <a:ln w="9525">
            <a:noFill/>
            <a:miter lim="800000"/>
            <a:headEnd/>
            <a:tailEnd/>
          </a:ln>
          <a:effectLst/>
        </p:spPr>
        <p:txBody>
          <a:bodyPr wrap="none">
            <a:spAutoFit/>
          </a:bodyPr>
          <a:lstStyle/>
          <a:p>
            <a:r>
              <a:rPr lang="en-US" sz="1600">
                <a:solidFill>
                  <a:schemeClr val="tx1"/>
                </a:solidFill>
              </a:rPr>
              <a:t>Sea</a:t>
            </a:r>
          </a:p>
        </p:txBody>
      </p:sp>
      <p:sp>
        <p:nvSpPr>
          <p:cNvPr id="1239060" name="Rectangle 20"/>
          <p:cNvSpPr>
            <a:spLocks noChangeArrowheads="1"/>
          </p:cNvSpPr>
          <p:nvPr/>
        </p:nvSpPr>
        <p:spPr bwMode="auto">
          <a:xfrm>
            <a:off x="7696200" y="3962400"/>
            <a:ext cx="381000" cy="152400"/>
          </a:xfrm>
          <a:prstGeom prst="rect">
            <a:avLst/>
          </a:prstGeom>
          <a:solidFill>
            <a:schemeClr val="bg1"/>
          </a:solidFill>
          <a:ln w="9525">
            <a:noFill/>
            <a:miter lim="800000"/>
            <a:headEnd/>
            <a:tailEnd/>
          </a:ln>
          <a:effectLst/>
        </p:spPr>
        <p:txBody>
          <a:bodyPr wrap="none" anchor="ctr"/>
          <a:lstStyle/>
          <a:p>
            <a:endParaRPr lang="en-US"/>
          </a:p>
        </p:txBody>
      </p:sp>
      <p:sp>
        <p:nvSpPr>
          <p:cNvPr id="1239061" name="Text Box 21"/>
          <p:cNvSpPr txBox="1">
            <a:spLocks noChangeArrowheads="1"/>
          </p:cNvSpPr>
          <p:nvPr/>
        </p:nvSpPr>
        <p:spPr bwMode="auto">
          <a:xfrm>
            <a:off x="276225" y="2400300"/>
            <a:ext cx="1619250" cy="366713"/>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A point particle</a:t>
            </a:r>
          </a:p>
        </p:txBody>
      </p:sp>
      <p:sp>
        <p:nvSpPr>
          <p:cNvPr id="1239062" name="Text Box 22"/>
          <p:cNvSpPr txBox="1">
            <a:spLocks noChangeArrowheads="1"/>
          </p:cNvSpPr>
          <p:nvPr/>
        </p:nvSpPr>
        <p:spPr bwMode="auto">
          <a:xfrm>
            <a:off x="260350" y="4176713"/>
            <a:ext cx="1720850" cy="366712"/>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3 valence quarks</a:t>
            </a:r>
          </a:p>
        </p:txBody>
      </p:sp>
      <p:sp>
        <p:nvSpPr>
          <p:cNvPr id="1239063" name="Text Box 23"/>
          <p:cNvSpPr txBox="1">
            <a:spLocks noChangeArrowheads="1"/>
          </p:cNvSpPr>
          <p:nvPr/>
        </p:nvSpPr>
        <p:spPr bwMode="auto">
          <a:xfrm>
            <a:off x="4660900" y="2009775"/>
            <a:ext cx="2349500" cy="366713"/>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3 bound valence quarks</a:t>
            </a:r>
          </a:p>
        </p:txBody>
      </p:sp>
      <p:sp>
        <p:nvSpPr>
          <p:cNvPr id="1239065" name="Text Box 25"/>
          <p:cNvSpPr txBox="1">
            <a:spLocks noChangeArrowheads="1"/>
          </p:cNvSpPr>
          <p:nvPr/>
        </p:nvSpPr>
        <p:spPr bwMode="auto">
          <a:xfrm>
            <a:off x="6205538" y="5535613"/>
            <a:ext cx="731837" cy="304800"/>
          </a:xfrm>
          <a:prstGeom prst="rect">
            <a:avLst/>
          </a:prstGeom>
          <a:solidFill>
            <a:schemeClr val="bg1"/>
          </a:solidFill>
          <a:ln w="9525">
            <a:noFill/>
            <a:miter lim="800000"/>
            <a:headEnd/>
            <a:tailEnd/>
          </a:ln>
          <a:effectLst/>
        </p:spPr>
        <p:txBody>
          <a:bodyPr wrap="none">
            <a:spAutoFit/>
          </a:bodyPr>
          <a:lstStyle/>
          <a:p>
            <a:r>
              <a:rPr lang="en-US" sz="1400">
                <a:solidFill>
                  <a:schemeClr val="tx1"/>
                </a:solidFill>
              </a:rPr>
              <a:t>Small x</a:t>
            </a:r>
          </a:p>
        </p:txBody>
      </p:sp>
      <p:sp>
        <p:nvSpPr>
          <p:cNvPr id="1239066" name="Text Box 26"/>
          <p:cNvSpPr txBox="1">
            <a:spLocks noChangeArrowheads="1"/>
          </p:cNvSpPr>
          <p:nvPr/>
        </p:nvSpPr>
        <p:spPr bwMode="auto">
          <a:xfrm>
            <a:off x="787400" y="1066800"/>
            <a:ext cx="7219220" cy="769441"/>
          </a:xfrm>
          <a:prstGeom prst="rect">
            <a:avLst/>
          </a:prstGeom>
          <a:noFill/>
          <a:ln w="9525">
            <a:noFill/>
            <a:miter lim="800000"/>
            <a:headEnd/>
            <a:tailEnd/>
          </a:ln>
          <a:effectLst/>
        </p:spPr>
        <p:txBody>
          <a:bodyPr wrap="none">
            <a:spAutoFit/>
          </a:bodyPr>
          <a:lstStyle/>
          <a:p>
            <a:r>
              <a:rPr lang="en-US" sz="2200" dirty="0">
                <a:solidFill>
                  <a:srgbClr val="FFFFCC"/>
                </a:solidFill>
              </a:rPr>
              <a:t>What momentum fraction would the scattering particle carry </a:t>
            </a:r>
          </a:p>
          <a:p>
            <a:r>
              <a:rPr lang="en-US" sz="2200" dirty="0">
                <a:solidFill>
                  <a:srgbClr val="FFFFCC"/>
                </a:solidFill>
              </a:rPr>
              <a:t>if the proton were made of …</a:t>
            </a:r>
          </a:p>
        </p:txBody>
      </p:sp>
      <p:sp>
        <p:nvSpPr>
          <p:cNvPr id="1239068" name="Rectangle 28"/>
          <p:cNvSpPr>
            <a:spLocks noChangeArrowheads="1"/>
          </p:cNvSpPr>
          <p:nvPr/>
        </p:nvSpPr>
        <p:spPr bwMode="auto">
          <a:xfrm>
            <a:off x="7216775" y="4267200"/>
            <a:ext cx="457200" cy="1096963"/>
          </a:xfrm>
          <a:prstGeom prst="rect">
            <a:avLst/>
          </a:prstGeom>
          <a:solidFill>
            <a:schemeClr val="bg1"/>
          </a:solidFill>
          <a:ln w="9525">
            <a:noFill/>
            <a:miter lim="800000"/>
            <a:headEnd/>
            <a:tailEnd/>
          </a:ln>
          <a:effectLst/>
        </p:spPr>
        <p:txBody>
          <a:bodyPr wrap="none" anchor="ctr"/>
          <a:lstStyle/>
          <a:p>
            <a:endParaRPr lang="en-US"/>
          </a:p>
        </p:txBody>
      </p:sp>
      <p:sp>
        <p:nvSpPr>
          <p:cNvPr id="31" name="Rectangle 30"/>
          <p:cNvSpPr/>
          <p:nvPr/>
        </p:nvSpPr>
        <p:spPr>
          <a:xfrm>
            <a:off x="4876800" y="3795932"/>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064" name="Text Box 24"/>
          <p:cNvSpPr txBox="1">
            <a:spLocks noChangeArrowheads="1"/>
          </p:cNvSpPr>
          <p:nvPr/>
        </p:nvSpPr>
        <p:spPr bwMode="auto">
          <a:xfrm>
            <a:off x="4670645" y="3575447"/>
            <a:ext cx="2970237" cy="615553"/>
          </a:xfrm>
          <a:prstGeom prst="rect">
            <a:avLst/>
          </a:prstGeom>
          <a:noFill/>
          <a:ln w="9525">
            <a:noFill/>
            <a:miter lim="800000"/>
            <a:headEnd/>
            <a:tailEnd/>
          </a:ln>
          <a:effectLst/>
        </p:spPr>
        <p:txBody>
          <a:bodyPr wrap="none">
            <a:spAutoFit/>
          </a:bodyPr>
          <a:lstStyle/>
          <a:p>
            <a:r>
              <a:rPr lang="en-US" sz="1700" dirty="0">
                <a:solidFill>
                  <a:schemeClr val="tx1"/>
                </a:solidFill>
              </a:rPr>
              <a:t>3 bound valence quarks </a:t>
            </a:r>
            <a:r>
              <a:rPr lang="en-US" sz="1700" dirty="0" smtClean="0"/>
              <a:t>+ some</a:t>
            </a:r>
            <a:endParaRPr lang="en-US" sz="1700" dirty="0">
              <a:solidFill>
                <a:schemeClr val="tx1"/>
              </a:solidFill>
            </a:endParaRPr>
          </a:p>
          <a:p>
            <a:r>
              <a:rPr lang="en-US" sz="1700" dirty="0" smtClean="0"/>
              <a:t>low-momentum</a:t>
            </a:r>
            <a:r>
              <a:rPr lang="en-US" sz="1700" dirty="0" smtClean="0">
                <a:solidFill>
                  <a:schemeClr val="tx1"/>
                </a:solidFill>
              </a:rPr>
              <a:t> </a:t>
            </a:r>
            <a:r>
              <a:rPr lang="en-US" sz="1700" dirty="0">
                <a:solidFill>
                  <a:schemeClr val="tx1"/>
                </a:solidFill>
              </a:rPr>
              <a:t>sea quarks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1886616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Advancing into the era of quantitative QCD: Theory has been forging ahead</a:t>
            </a:r>
            <a:endParaRPr lang="en-US" sz="3400" dirty="0"/>
          </a:p>
        </p:txBody>
      </p:sp>
      <p:sp>
        <p:nvSpPr>
          <p:cNvPr id="3" name="Content Placeholder 2"/>
          <p:cNvSpPr>
            <a:spLocks noGrp="1"/>
          </p:cNvSpPr>
          <p:nvPr>
            <p:ph idx="1"/>
          </p:nvPr>
        </p:nvSpPr>
        <p:spPr>
          <a:xfrm>
            <a:off x="457200" y="1600200"/>
            <a:ext cx="8229600" cy="4724400"/>
          </a:xfrm>
        </p:spPr>
        <p:txBody>
          <a:bodyPr>
            <a:normAutofit fontScale="47500" lnSpcReduction="20000"/>
          </a:bodyPr>
          <a:lstStyle/>
          <a:p>
            <a:r>
              <a:rPr lang="en-US" sz="4400" dirty="0" smtClean="0"/>
              <a:t>In perturbative QCD, since 1990s starting to consider detailed internal </a:t>
            </a:r>
            <a:r>
              <a:rPr lang="en-US" sz="4400" i="1" dirty="0" smtClean="0"/>
              <a:t>dynamics</a:t>
            </a:r>
            <a:r>
              <a:rPr lang="en-US" sz="4400" dirty="0" smtClean="0"/>
              <a:t> that parts with traditional parton model ways of looking at hadrons—and perform </a:t>
            </a:r>
            <a:r>
              <a:rPr lang="en-US" sz="4400" u="sng" dirty="0" smtClean="0"/>
              <a:t>phenomenological calculations</a:t>
            </a:r>
            <a:r>
              <a:rPr lang="en-US" sz="4400" dirty="0" smtClean="0"/>
              <a:t> using these new ideas/tools!</a:t>
            </a:r>
          </a:p>
          <a:p>
            <a:pPr marL="0" indent="0">
              <a:buNone/>
            </a:pPr>
            <a:r>
              <a:rPr lang="en-US" sz="4400" dirty="0" smtClean="0"/>
              <a:t>     E.g.:</a:t>
            </a:r>
          </a:p>
          <a:p>
            <a:pPr lvl="1"/>
            <a:r>
              <a:rPr lang="en-US" sz="3800" dirty="0"/>
              <a:t>Various </a:t>
            </a:r>
            <a:r>
              <a:rPr lang="en-US" sz="3800" i="1" dirty="0"/>
              <a:t>resummation</a:t>
            </a:r>
            <a:r>
              <a:rPr lang="en-US" sz="3800" dirty="0"/>
              <a:t> techniques</a:t>
            </a:r>
          </a:p>
          <a:p>
            <a:pPr lvl="1"/>
            <a:r>
              <a:rPr lang="en-US" sz="3800" i="1" dirty="0" smtClean="0"/>
              <a:t>Non-linear</a:t>
            </a:r>
            <a:r>
              <a:rPr lang="en-US" sz="3800" dirty="0" smtClean="0"/>
              <a:t> evolution at small momentum fractions</a:t>
            </a:r>
          </a:p>
          <a:p>
            <a:pPr lvl="1"/>
            <a:r>
              <a:rPr lang="en-US" sz="3800" i="1" dirty="0" smtClean="0"/>
              <a:t>Spin-spin</a:t>
            </a:r>
            <a:r>
              <a:rPr lang="en-US" sz="3800" dirty="0" smtClean="0"/>
              <a:t> and </a:t>
            </a:r>
            <a:r>
              <a:rPr lang="en-US" sz="3800" i="1" dirty="0" smtClean="0"/>
              <a:t>spin-momentum</a:t>
            </a:r>
            <a:r>
              <a:rPr lang="en-US" sz="3800" dirty="0" smtClean="0"/>
              <a:t> correlations in QCD bound states</a:t>
            </a:r>
          </a:p>
          <a:p>
            <a:pPr lvl="1"/>
            <a:r>
              <a:rPr lang="en-US" sz="3800" dirty="0" smtClean="0"/>
              <a:t>Techniques to handle </a:t>
            </a:r>
            <a:r>
              <a:rPr lang="en-US" sz="3800" i="1" dirty="0" smtClean="0"/>
              <a:t>target-mass and “higher-twist” corrections</a:t>
            </a:r>
          </a:p>
          <a:p>
            <a:pPr lvl="1"/>
            <a:r>
              <a:rPr lang="en-US" sz="3800" i="1" dirty="0" smtClean="0"/>
              <a:t>Spatial</a:t>
            </a:r>
            <a:r>
              <a:rPr lang="en-US" sz="3800" dirty="0" smtClean="0"/>
              <a:t> distributions of partons in QCD bound states</a:t>
            </a:r>
          </a:p>
          <a:p>
            <a:pPr lvl="1"/>
            <a:endParaRPr lang="en-US" dirty="0" smtClean="0"/>
          </a:p>
          <a:p>
            <a:r>
              <a:rPr lang="en-US" sz="4400" dirty="0" err="1" smtClean="0"/>
              <a:t>Nonperturbative</a:t>
            </a:r>
            <a:r>
              <a:rPr lang="en-US" sz="4400" dirty="0" smtClean="0"/>
              <a:t> methods: </a:t>
            </a:r>
          </a:p>
          <a:p>
            <a:pPr lvl="1"/>
            <a:r>
              <a:rPr lang="en-US" sz="3800" dirty="0" smtClean="0"/>
              <a:t>Lattice QCD less and less limited by computing resources—since 2010 starting to perform calculations at the physical pion mass (after 36 years!).  Plus recent new ideas on how to calculate previously intractable quantities.</a:t>
            </a:r>
          </a:p>
          <a:p>
            <a:pPr lvl="1"/>
            <a:r>
              <a:rPr lang="en-US" sz="3800" dirty="0" err="1" smtClean="0"/>
              <a:t>AdS</a:t>
            </a:r>
            <a:r>
              <a:rPr lang="en-US" sz="3800" dirty="0" smtClean="0"/>
              <a:t>/CFT “gauge-string duality” an exciting recent development as first fundamentally new handle to try to tackle QCD in decades!</a:t>
            </a:r>
          </a:p>
        </p:txBody>
      </p:sp>
      <p:sp>
        <p:nvSpPr>
          <p:cNvPr id="4" name="Footer Placeholder 3"/>
          <p:cNvSpPr>
            <a:spLocks noGrp="1"/>
          </p:cNvSpPr>
          <p:nvPr>
            <p:ph type="ftr" sz="quarter" idx="11"/>
          </p:nvPr>
        </p:nvSpPr>
        <p:spPr/>
        <p:txBody>
          <a:bodyPr/>
          <a:lstStyle/>
          <a:p>
            <a:r>
              <a:rPr lang="pl-PL" smtClean="0"/>
              <a:t>C. Aidala, W&amp;M, January 30, 2015</a:t>
            </a:r>
            <a:endParaRPr lang="en-US"/>
          </a:p>
        </p:txBody>
      </p:sp>
      <p:pic>
        <p:nvPicPr>
          <p:cNvPr id="5" name="Picture 2"/>
          <p:cNvPicPr>
            <a:picLocks noChangeAspect="1" noChangeArrowheads="1"/>
          </p:cNvPicPr>
          <p:nvPr/>
        </p:nvPicPr>
        <p:blipFill>
          <a:blip r:embed="rId2" cstate="print"/>
          <a:srcRect/>
          <a:stretch>
            <a:fillRect/>
          </a:stretch>
        </p:blipFill>
        <p:spPr bwMode="auto">
          <a:xfrm>
            <a:off x="4953000" y="1597659"/>
            <a:ext cx="3505200" cy="2745741"/>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50168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linds(horizontal)">
                                      <p:cBhvr>
                                        <p:cTn id="7" dur="500"/>
                                        <p:tgtEl>
                                          <p:spTgt spid="3">
                                            <p:txEl>
                                              <p:pRg st="8" end="8"/>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animEffect transition="in" filter="blinds(horizontal)">
                                      <p:cBhvr>
                                        <p:cTn id="11" dur="500"/>
                                        <p:tgtEl>
                                          <p:spTgt spid="3">
                                            <p:txEl>
                                              <p:pRg st="9" end="9"/>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blinds(horizontal)">
                                      <p:cBhvr>
                                        <p:cTn id="16" dur="500"/>
                                        <p:tgtEl>
                                          <p:spTgt spid="3">
                                            <p:txEl>
                                              <p:pRg st="10" end="1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pl-PL" smtClean="0"/>
              <a:t>C. Aidala, W&amp;M, January 30, 2015</a:t>
            </a:r>
            <a:endParaRPr lang="en-US"/>
          </a:p>
        </p:txBody>
      </p:sp>
      <p:sp>
        <p:nvSpPr>
          <p:cNvPr id="1169410" name="Rectangle 2"/>
          <p:cNvSpPr>
            <a:spLocks noGrp="1" noChangeArrowheads="1"/>
          </p:cNvSpPr>
          <p:nvPr>
            <p:ph type="title"/>
          </p:nvPr>
        </p:nvSpPr>
        <p:spPr/>
        <p:txBody>
          <a:bodyPr>
            <a:normAutofit fontScale="90000"/>
          </a:bodyPr>
          <a:lstStyle/>
          <a:p>
            <a:r>
              <a:rPr lang="en-US" sz="3400" dirty="0"/>
              <a:t>Decades of </a:t>
            </a:r>
            <a:r>
              <a:rPr lang="en-US" sz="3400" dirty="0" smtClean="0"/>
              <a:t>deep-inelastic lepton-nucleon scattering data</a:t>
            </a:r>
            <a:r>
              <a:rPr lang="en-US" sz="3400" dirty="0"/>
              <a:t>: What </a:t>
            </a:r>
            <a:r>
              <a:rPr lang="en-US" sz="3400" dirty="0" smtClean="0"/>
              <a:t>have we </a:t>
            </a:r>
            <a:r>
              <a:rPr lang="en-US" sz="3400" dirty="0"/>
              <a:t>l</a:t>
            </a:r>
            <a:r>
              <a:rPr lang="en-US" sz="3400" dirty="0" smtClean="0"/>
              <a:t>earned</a:t>
            </a:r>
            <a:r>
              <a:rPr lang="en-US" sz="3400" dirty="0"/>
              <a:t>?</a:t>
            </a:r>
          </a:p>
        </p:txBody>
      </p:sp>
      <p:sp>
        <p:nvSpPr>
          <p:cNvPr id="1169411" name="Rectangle 3"/>
          <p:cNvSpPr>
            <a:spLocks noGrp="1" noChangeArrowheads="1"/>
          </p:cNvSpPr>
          <p:nvPr>
            <p:ph type="body" sz="half" idx="1"/>
          </p:nvPr>
        </p:nvSpPr>
        <p:spPr>
          <a:xfrm>
            <a:off x="228600" y="1828800"/>
            <a:ext cx="4267200" cy="4495800"/>
          </a:xfrm>
        </p:spPr>
        <p:txBody>
          <a:bodyPr/>
          <a:lstStyle/>
          <a:p>
            <a:r>
              <a:rPr lang="en-US" sz="2800" dirty="0"/>
              <a:t>Wealth of data largely thanks to proton-electron collider, HERA, in Hamburg, which </a:t>
            </a:r>
            <a:r>
              <a:rPr lang="en-US" sz="2800" dirty="0" smtClean="0"/>
              <a:t>run 1992-2007</a:t>
            </a:r>
            <a:endParaRPr lang="en-US" sz="2800" dirty="0"/>
          </a:p>
          <a:p>
            <a:r>
              <a:rPr lang="en-US" sz="2800" dirty="0"/>
              <a:t>Rich structure at low </a:t>
            </a:r>
            <a:r>
              <a:rPr lang="en-US" sz="2800" i="1" dirty="0"/>
              <a:t>x</a:t>
            </a:r>
          </a:p>
          <a:p>
            <a:r>
              <a:rPr lang="en-US" sz="2800" dirty="0"/>
              <a:t>Half proton’s linear momentum carried by gluons!</a:t>
            </a:r>
          </a:p>
        </p:txBody>
      </p:sp>
      <p:sp>
        <p:nvSpPr>
          <p:cNvPr id="1169413" name="Text Box 5"/>
          <p:cNvSpPr txBox="1">
            <a:spLocks noChangeArrowheads="1"/>
          </p:cNvSpPr>
          <p:nvPr/>
        </p:nvSpPr>
        <p:spPr bwMode="auto">
          <a:xfrm>
            <a:off x="5529263" y="5562600"/>
            <a:ext cx="2800350" cy="427038"/>
          </a:xfrm>
          <a:prstGeom prst="rect">
            <a:avLst/>
          </a:prstGeom>
          <a:noFill/>
          <a:ln w="9525">
            <a:noFill/>
            <a:miter lim="800000"/>
            <a:headEnd/>
            <a:tailEnd/>
          </a:ln>
          <a:effectLst/>
        </p:spPr>
        <p:txBody>
          <a:bodyPr wrap="none">
            <a:spAutoFit/>
          </a:bodyPr>
          <a:lstStyle/>
          <a:p>
            <a:r>
              <a:rPr lang="en-US" sz="2200">
                <a:solidFill>
                  <a:srgbClr val="FFFFCC"/>
                </a:solidFill>
              </a:rPr>
              <a:t>PRD67, 012007 (2003)</a:t>
            </a:r>
          </a:p>
        </p:txBody>
      </p:sp>
      <p:pic>
        <p:nvPicPr>
          <p:cNvPr id="1169412" name="Picture 4"/>
          <p:cNvPicPr>
            <a:picLocks noChangeAspect="1" noChangeArrowheads="1"/>
          </p:cNvPicPr>
          <p:nvPr/>
        </p:nvPicPr>
        <p:blipFill>
          <a:blip r:embed="rId4" cstate="print"/>
          <a:srcRect/>
          <a:stretch>
            <a:fillRect/>
          </a:stretch>
        </p:blipFill>
        <p:spPr bwMode="auto">
          <a:xfrm>
            <a:off x="4859338" y="1066800"/>
            <a:ext cx="3903662" cy="4419600"/>
          </a:xfrm>
          <a:prstGeom prst="rect">
            <a:avLst/>
          </a:prstGeom>
          <a:noFill/>
          <a:ln w="9525">
            <a:noFill/>
            <a:miter lim="800000"/>
            <a:headEnd/>
            <a:tailEnd/>
          </a:ln>
          <a:effectLst/>
        </p:spPr>
      </p:pic>
      <p:pic>
        <p:nvPicPr>
          <p:cNvPr id="1169415" name="Picture 7"/>
          <p:cNvPicPr>
            <a:picLocks noChangeAspect="1" noChangeArrowheads="1"/>
          </p:cNvPicPr>
          <p:nvPr/>
        </p:nvPicPr>
        <p:blipFill>
          <a:blip r:embed="rId5" cstate="print"/>
          <a:srcRect/>
          <a:stretch>
            <a:fillRect/>
          </a:stretch>
        </p:blipFill>
        <p:spPr bwMode="auto">
          <a:xfrm>
            <a:off x="4840288" y="1066800"/>
            <a:ext cx="3998912" cy="5334000"/>
          </a:xfrm>
          <a:prstGeom prst="rect">
            <a:avLst/>
          </a:prstGeom>
          <a:noFill/>
          <a:ln w="9525">
            <a:noFill/>
            <a:miter lim="800000"/>
            <a:headEnd/>
            <a:tailEnd/>
          </a:ln>
          <a:effectLst/>
        </p:spPr>
      </p:pic>
      <p:sp>
        <p:nvSpPr>
          <p:cNvPr id="1169416" name="Oval 8"/>
          <p:cNvSpPr>
            <a:spLocks noChangeArrowheads="1"/>
          </p:cNvSpPr>
          <p:nvPr/>
        </p:nvSpPr>
        <p:spPr bwMode="auto">
          <a:xfrm>
            <a:off x="5410200" y="1219200"/>
            <a:ext cx="1752600" cy="2209800"/>
          </a:xfrm>
          <a:prstGeom prst="ellipse">
            <a:avLst/>
          </a:prstGeom>
          <a:noFill/>
          <a:ln w="25400">
            <a:solidFill>
              <a:srgbClr val="FF0000"/>
            </a:solidFill>
            <a:round/>
            <a:headEnd/>
            <a:tailEnd/>
          </a:ln>
          <a:effectLst/>
        </p:spPr>
        <p:txBody>
          <a:bodyPr wrap="none" anchor="ctr"/>
          <a:lstStyle/>
          <a:p>
            <a:endParaRPr lang="en-US"/>
          </a:p>
        </p:txBody>
      </p:sp>
      <p:graphicFrame>
        <p:nvGraphicFramePr>
          <p:cNvPr id="1169417" name="Object 9"/>
          <p:cNvGraphicFramePr>
            <a:graphicFrameLocks noGrp="1" noChangeAspect="1"/>
          </p:cNvGraphicFramePr>
          <p:nvPr>
            <p:ph sz="half" idx="2"/>
            <p:extLst>
              <p:ext uri="{D42A27DB-BD31-4B8C-83A1-F6EECF244321}">
                <p14:modId xmlns:p14="http://schemas.microsoft.com/office/powerpoint/2010/main" val="1848126687"/>
              </p:ext>
            </p:extLst>
          </p:nvPr>
        </p:nvGraphicFramePr>
        <p:xfrm>
          <a:off x="33338" y="1155700"/>
          <a:ext cx="4767262" cy="673100"/>
        </p:xfrm>
        <a:graphic>
          <a:graphicData uri="http://schemas.openxmlformats.org/presentationml/2006/ole">
            <mc:AlternateContent xmlns:mc="http://schemas.openxmlformats.org/markup-compatibility/2006">
              <mc:Choice xmlns:v="urn:schemas-microsoft-com:vml" Requires="v">
                <p:oleObj spid="_x0000_s31872" name="Equation" r:id="rId6" imgW="3606480" imgH="507960" progId="Equation.3">
                  <p:embed/>
                </p:oleObj>
              </mc:Choice>
              <mc:Fallback>
                <p:oleObj name="Equation" r:id="rId6" imgW="3606480" imgH="5079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38" y="1155700"/>
                        <a:ext cx="4767262" cy="673100"/>
                      </a:xfrm>
                      <a:prstGeom prst="rect">
                        <a:avLst/>
                      </a:prstGeom>
                      <a:solidFill>
                        <a:schemeClr val="bg1"/>
                      </a:solidFill>
                    </p:spPr>
                  </p:pic>
                </p:oleObj>
              </mc:Fallback>
            </mc:AlternateContent>
          </a:graphicData>
        </a:graphic>
      </p:graphicFrame>
      <p:sp>
        <p:nvSpPr>
          <p:cNvPr id="2" name="Slide Number Placeholder 1"/>
          <p:cNvSpPr>
            <a:spLocks noGrp="1"/>
          </p:cNvSpPr>
          <p:nvPr>
            <p:ph type="sldNum" sz="quarter" idx="12"/>
          </p:nvPr>
        </p:nvSpPr>
        <p:spPr/>
        <p:txBody>
          <a:bodyPr/>
          <a:lstStyle/>
          <a:p>
            <a:fld id="{33787017-3038-4AF4-9EAC-D148795E31DD}" type="slidenum">
              <a:rPr lang="en-US" smtClean="0"/>
              <a:pPr/>
              <a:t>40</a:t>
            </a:fld>
            <a:endParaRPr lang="en-US"/>
          </a:p>
        </p:txBody>
      </p:sp>
    </p:spTree>
    <p:extLst>
      <p:ext uri="{BB962C8B-B14F-4D97-AF65-F5344CB8AC3E}">
        <p14:creationId xmlns:p14="http://schemas.microsoft.com/office/powerpoint/2010/main" val="12946068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69416"/>
                                        </p:tgtEl>
                                        <p:attrNameLst>
                                          <p:attrName>style.visibility</p:attrName>
                                        </p:attrNameLst>
                                      </p:cBhvr>
                                      <p:to>
                                        <p:strVal val="visible"/>
                                      </p:to>
                                    </p:set>
                                    <p:animEffect transition="in" filter="box(in)">
                                      <p:cBhvr>
                                        <p:cTn id="7" dur="2000"/>
                                        <p:tgtEl>
                                          <p:spTgt spid="11694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169416"/>
                                        </p:tgtEl>
                                      </p:cBhvr>
                                    </p:animEffect>
                                    <p:set>
                                      <p:cBhvr>
                                        <p:cTn id="12" dur="1" fill="hold">
                                          <p:stCondLst>
                                            <p:cond delay="499"/>
                                          </p:stCondLst>
                                        </p:cTn>
                                        <p:tgtEl>
                                          <p:spTgt spid="1169416"/>
                                        </p:tgtEl>
                                        <p:attrNameLst>
                                          <p:attrName>style.visibility</p:attrName>
                                        </p:attrNameLst>
                                      </p:cBhvr>
                                      <p:to>
                                        <p:strVal val="hidden"/>
                                      </p:to>
                                    </p:set>
                                  </p:childTnLst>
                                </p:cTn>
                              </p:par>
                              <p:par>
                                <p:cTn id="13" presetID="3" presetClass="exit" presetSubtype="10" fill="hold" nodeType="withEffect">
                                  <p:stCondLst>
                                    <p:cond delay="0"/>
                                  </p:stCondLst>
                                  <p:childTnLst>
                                    <p:animEffect transition="out" filter="blinds(horizontal)">
                                      <p:cBhvr>
                                        <p:cTn id="14" dur="500"/>
                                        <p:tgtEl>
                                          <p:spTgt spid="1169415"/>
                                        </p:tgtEl>
                                      </p:cBhvr>
                                    </p:animEffect>
                                    <p:set>
                                      <p:cBhvr>
                                        <p:cTn id="15" dur="1" fill="hold">
                                          <p:stCondLst>
                                            <p:cond delay="499"/>
                                          </p:stCondLst>
                                        </p:cTn>
                                        <p:tgtEl>
                                          <p:spTgt spid="1169415"/>
                                        </p:tgtEl>
                                        <p:attrNameLst>
                                          <p:attrName>style.visibility</p:attrName>
                                        </p:attrNameLst>
                                      </p:cBhvr>
                                      <p:to>
                                        <p:strVal val="hidden"/>
                                      </p:to>
                                    </p:set>
                                  </p:childTnLst>
                                </p:cTn>
                              </p:par>
                            </p:childTnLst>
                          </p:cTn>
                        </p:par>
                        <p:par>
                          <p:cTn id="16" fill="hold">
                            <p:stCondLst>
                              <p:cond delay="500"/>
                            </p:stCondLst>
                            <p:childTnLst>
                              <p:par>
                                <p:cTn id="17" presetID="3" presetClass="entr" presetSubtype="10" fill="hold" nodeType="afterEffect">
                                  <p:stCondLst>
                                    <p:cond delay="0"/>
                                  </p:stCondLst>
                                  <p:childTnLst>
                                    <p:set>
                                      <p:cBhvr>
                                        <p:cTn id="18" dur="1" fill="hold">
                                          <p:stCondLst>
                                            <p:cond delay="0"/>
                                          </p:stCondLst>
                                        </p:cTn>
                                        <p:tgtEl>
                                          <p:spTgt spid="1169412"/>
                                        </p:tgtEl>
                                        <p:attrNameLst>
                                          <p:attrName>style.visibility</p:attrName>
                                        </p:attrNameLst>
                                      </p:cBhvr>
                                      <p:to>
                                        <p:strVal val="visible"/>
                                      </p:to>
                                    </p:set>
                                    <p:animEffect transition="in" filter="blinds(horizontal)">
                                      <p:cBhvr>
                                        <p:cTn id="19" dur="500"/>
                                        <p:tgtEl>
                                          <p:spTgt spid="1169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9416" grpId="0" animBg="1"/>
      <p:bldP spid="1169416"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Partonic structure of the nucleon</a:t>
            </a:r>
            <a:endParaRPr lang="en-US" dirty="0"/>
          </a:p>
        </p:txBody>
      </p:sp>
      <p:sp>
        <p:nvSpPr>
          <p:cNvPr id="3" name="Content Placeholder 2"/>
          <p:cNvSpPr>
            <a:spLocks noGrp="1"/>
          </p:cNvSpPr>
          <p:nvPr>
            <p:ph sz="half" idx="1"/>
          </p:nvPr>
        </p:nvSpPr>
        <p:spPr/>
        <p:txBody>
          <a:bodyPr/>
          <a:lstStyle/>
          <a:p>
            <a:r>
              <a:rPr lang="en-US" dirty="0" smtClean="0"/>
              <a:t>Probing the proton at different energy scales offers information on different aspects of partonic structure</a:t>
            </a:r>
            <a:endParaRPr lang="en-US" dirty="0"/>
          </a:p>
        </p:txBody>
      </p:sp>
      <p:sp>
        <p:nvSpPr>
          <p:cNvPr id="8" name="Content Placeholder 7"/>
          <p:cNvSpPr>
            <a:spLocks noGrp="1"/>
          </p:cNvSpPr>
          <p:nvPr>
            <p:ph sz="half" idx="2"/>
          </p:nvPr>
        </p:nvSpPr>
        <p:spPr/>
        <p:txBody>
          <a:bodyPr/>
          <a:lstStyle/>
          <a:p>
            <a:endParaRPr lang="en-US"/>
          </a:p>
        </p:txBody>
      </p:sp>
      <p:sp>
        <p:nvSpPr>
          <p:cNvPr id="4" name="Footer Placeholder 3"/>
          <p:cNvSpPr>
            <a:spLocks noGrp="1"/>
          </p:cNvSpPr>
          <p:nvPr>
            <p:ph type="ftr" sz="quarter" idx="11"/>
          </p:nvPr>
        </p:nvSpPr>
        <p:spPr/>
        <p:txBody>
          <a:bodyPr/>
          <a:lstStyle/>
          <a:p>
            <a:r>
              <a:rPr lang="pl-PL" smtClean="0"/>
              <a:t>C. Aidala, W&amp;M, January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pic>
        <p:nvPicPr>
          <p:cNvPr id="6" name="Picture 5" descr="Q2ForJohn4-WithBubblesBl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369577"/>
            <a:ext cx="4297363" cy="484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800600" y="5791200"/>
            <a:ext cx="2245038" cy="369332"/>
          </a:xfrm>
          <a:prstGeom prst="rect">
            <a:avLst/>
          </a:prstGeom>
          <a:noFill/>
        </p:spPr>
        <p:txBody>
          <a:bodyPr wrap="none" rtlCol="0">
            <a:spAutoFit/>
          </a:bodyPr>
          <a:lstStyle/>
          <a:p>
            <a:r>
              <a:rPr lang="en-US" i="1" dirty="0" smtClean="0">
                <a:solidFill>
                  <a:srgbClr val="FFFFCC"/>
                </a:solidFill>
              </a:rPr>
              <a:t>Graphic by Josh Rubin</a:t>
            </a:r>
            <a:endParaRPr lang="en-US" i="1" dirty="0">
              <a:solidFill>
                <a:srgbClr val="FFFFCC"/>
              </a:solidFill>
            </a:endParaRPr>
          </a:p>
        </p:txBody>
      </p:sp>
    </p:spTree>
    <p:extLst>
      <p:ext uri="{BB962C8B-B14F-4D97-AF65-F5344CB8AC3E}">
        <p14:creationId xmlns:p14="http://schemas.microsoft.com/office/powerpoint/2010/main" val="34809407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pl-PL" smtClean="0"/>
              <a:t>C. Aidala, W&amp;M, January 30, 2015</a:t>
            </a:r>
            <a:endParaRPr lang="en-US" dirty="0"/>
          </a:p>
        </p:txBody>
      </p:sp>
      <p:sp>
        <p:nvSpPr>
          <p:cNvPr id="1173506" name="Rectangle 2"/>
          <p:cNvSpPr>
            <a:spLocks noGrp="1" noChangeArrowheads="1"/>
          </p:cNvSpPr>
          <p:nvPr>
            <p:ph type="title"/>
          </p:nvPr>
        </p:nvSpPr>
        <p:spPr/>
        <p:txBody>
          <a:bodyPr>
            <a:normAutofit fontScale="90000"/>
          </a:bodyPr>
          <a:lstStyle/>
          <a:p>
            <a:r>
              <a:rPr lang="en-US" sz="4000" dirty="0"/>
              <a:t>And a </a:t>
            </a:r>
            <a:r>
              <a:rPr lang="en-US" sz="4000" dirty="0" smtClean="0"/>
              <a:t>(relatively</a:t>
            </a:r>
            <a:r>
              <a:rPr lang="en-US" sz="4000" dirty="0"/>
              <a:t>) </a:t>
            </a:r>
            <a:r>
              <a:rPr lang="en-US" sz="4000" dirty="0" smtClean="0"/>
              <a:t>recent surprise </a:t>
            </a:r>
            <a:r>
              <a:rPr lang="en-US" sz="4000" dirty="0"/>
              <a:t>f</a:t>
            </a:r>
            <a:r>
              <a:rPr lang="en-US" sz="4000" dirty="0" smtClean="0"/>
              <a:t>rom </a:t>
            </a:r>
            <a:br>
              <a:rPr lang="en-US" sz="4000" dirty="0" smtClean="0"/>
            </a:br>
            <a:r>
              <a:rPr lang="en-US" sz="4000" dirty="0" err="1" smtClean="0"/>
              <a:t>p+hydrogen</a:t>
            </a:r>
            <a:r>
              <a:rPr lang="en-US" sz="4000" dirty="0" smtClean="0"/>
              <a:t>, </a:t>
            </a:r>
            <a:r>
              <a:rPr lang="en-US" sz="4000" dirty="0" err="1" smtClean="0"/>
              <a:t>p+deuterium</a:t>
            </a:r>
            <a:r>
              <a:rPr lang="en-US" sz="4000" dirty="0" smtClean="0"/>
              <a:t> collisions</a:t>
            </a:r>
            <a:endParaRPr lang="en-US" sz="4000" dirty="0"/>
          </a:p>
        </p:txBody>
      </p:sp>
      <p:sp>
        <p:nvSpPr>
          <p:cNvPr id="1173507" name="Rectangle 3"/>
          <p:cNvSpPr>
            <a:spLocks noGrp="1" noChangeArrowheads="1"/>
          </p:cNvSpPr>
          <p:nvPr>
            <p:ph type="body" sz="half" idx="1"/>
          </p:nvPr>
        </p:nvSpPr>
        <p:spPr>
          <a:xfrm>
            <a:off x="152400" y="1371600"/>
            <a:ext cx="4495800" cy="4953000"/>
          </a:xfrm>
        </p:spPr>
        <p:txBody>
          <a:bodyPr>
            <a:normAutofit fontScale="85000" lnSpcReduction="20000"/>
          </a:bodyPr>
          <a:lstStyle/>
          <a:p>
            <a:pPr>
              <a:lnSpc>
                <a:spcPct val="90000"/>
              </a:lnSpc>
            </a:pPr>
            <a:r>
              <a:rPr lang="en-US" sz="2800" dirty="0" err="1"/>
              <a:t>Fermilab</a:t>
            </a:r>
            <a:r>
              <a:rPr lang="en-US" sz="2800" dirty="0"/>
              <a:t> Experiment 866 used proton-hydrogen and proton-deuterium collisions to probe nucleon structure via the </a:t>
            </a:r>
            <a:r>
              <a:rPr lang="en-US" sz="2800" dirty="0" err="1"/>
              <a:t>Drell</a:t>
            </a:r>
            <a:r>
              <a:rPr lang="en-US" sz="2800" dirty="0"/>
              <a:t>-Yan process </a:t>
            </a:r>
          </a:p>
          <a:p>
            <a:pPr>
              <a:lnSpc>
                <a:spcPct val="90000"/>
              </a:lnSpc>
            </a:pPr>
            <a:endParaRPr lang="en-US" sz="2800" dirty="0"/>
          </a:p>
          <a:p>
            <a:pPr>
              <a:lnSpc>
                <a:spcPct val="90000"/>
              </a:lnSpc>
            </a:pPr>
            <a:r>
              <a:rPr lang="en-US" sz="2800" dirty="0" smtClean="0"/>
              <a:t>Would expect anti-up/anti-down ratio of 1 if sea quarks are only generated dynamically by gluon splitting into quark-antiquark pairs</a:t>
            </a:r>
          </a:p>
          <a:p>
            <a:pPr>
              <a:lnSpc>
                <a:spcPct val="90000"/>
              </a:lnSpc>
            </a:pPr>
            <a:r>
              <a:rPr lang="en-US" sz="2800" dirty="0" smtClean="0"/>
              <a:t>Measured flavor </a:t>
            </a:r>
            <a:r>
              <a:rPr lang="en-US" sz="2800" dirty="0"/>
              <a:t>asymmetry in the quark </a:t>
            </a:r>
            <a:r>
              <a:rPr lang="en-US" sz="2800" dirty="0" smtClean="0"/>
              <a:t>sea, </a:t>
            </a:r>
            <a:r>
              <a:rPr lang="en-US" sz="2800" dirty="0"/>
              <a:t>with striking </a:t>
            </a:r>
            <a:r>
              <a:rPr lang="en-US" sz="2800" i="1" dirty="0"/>
              <a:t>x</a:t>
            </a:r>
            <a:r>
              <a:rPr lang="en-US" sz="2800" dirty="0"/>
              <a:t> </a:t>
            </a:r>
            <a:r>
              <a:rPr lang="en-US" sz="2800" dirty="0" smtClean="0"/>
              <a:t>behavior</a:t>
            </a:r>
          </a:p>
          <a:p>
            <a:pPr>
              <a:lnSpc>
                <a:spcPct val="90000"/>
              </a:lnSpc>
            </a:pPr>
            <a:r>
              <a:rPr lang="en-US" sz="2800" dirty="0" smtClean="0"/>
              <a:t>Indicates some kind of “primordial” sea quarks!</a:t>
            </a:r>
            <a:endParaRPr lang="en-US" sz="2800" dirty="0"/>
          </a:p>
        </p:txBody>
      </p:sp>
      <p:pic>
        <p:nvPicPr>
          <p:cNvPr id="1173510" name="Picture 6"/>
          <p:cNvPicPr>
            <a:picLocks noChangeAspect="1" noChangeArrowheads="1"/>
          </p:cNvPicPr>
          <p:nvPr/>
        </p:nvPicPr>
        <p:blipFill>
          <a:blip r:embed="rId4" cstate="print"/>
          <a:srcRect/>
          <a:stretch>
            <a:fillRect/>
          </a:stretch>
        </p:blipFill>
        <p:spPr bwMode="auto">
          <a:xfrm>
            <a:off x="4876800" y="1295400"/>
            <a:ext cx="3965575" cy="4419600"/>
          </a:xfrm>
          <a:prstGeom prst="rect">
            <a:avLst/>
          </a:prstGeom>
          <a:noFill/>
          <a:ln w="9525">
            <a:noFill/>
            <a:miter lim="800000"/>
            <a:headEnd/>
            <a:tailEnd/>
          </a:ln>
          <a:effectLst/>
        </p:spPr>
      </p:pic>
      <p:sp>
        <p:nvSpPr>
          <p:cNvPr id="1173511" name="Text Box 7"/>
          <p:cNvSpPr txBox="1">
            <a:spLocks noChangeArrowheads="1"/>
          </p:cNvSpPr>
          <p:nvPr/>
        </p:nvSpPr>
        <p:spPr bwMode="auto">
          <a:xfrm>
            <a:off x="5462588" y="5738813"/>
            <a:ext cx="2800350" cy="427037"/>
          </a:xfrm>
          <a:prstGeom prst="rect">
            <a:avLst/>
          </a:prstGeom>
          <a:noFill/>
          <a:ln w="9525">
            <a:noFill/>
            <a:miter lim="800000"/>
            <a:headEnd/>
            <a:tailEnd/>
          </a:ln>
          <a:effectLst/>
        </p:spPr>
        <p:txBody>
          <a:bodyPr wrap="none">
            <a:spAutoFit/>
          </a:bodyPr>
          <a:lstStyle/>
          <a:p>
            <a:r>
              <a:rPr lang="en-US" sz="2200" dirty="0">
                <a:solidFill>
                  <a:srgbClr val="FFFFCC"/>
                </a:solidFill>
              </a:rPr>
              <a:t>PRD64, 052002 (2001)</a:t>
            </a:r>
          </a:p>
        </p:txBody>
      </p:sp>
      <p:graphicFrame>
        <p:nvGraphicFramePr>
          <p:cNvPr id="1173512" name="Object 8"/>
          <p:cNvGraphicFramePr>
            <a:graphicFrameLocks noGrp="1" noChangeAspect="1"/>
          </p:cNvGraphicFramePr>
          <p:nvPr>
            <p:ph sz="half" idx="2"/>
            <p:extLst>
              <p:ext uri="{D42A27DB-BD31-4B8C-83A1-F6EECF244321}">
                <p14:modId xmlns:p14="http://schemas.microsoft.com/office/powerpoint/2010/main" val="4247532366"/>
              </p:ext>
            </p:extLst>
          </p:nvPr>
        </p:nvGraphicFramePr>
        <p:xfrm>
          <a:off x="990600" y="2514600"/>
          <a:ext cx="2819400" cy="611188"/>
        </p:xfrm>
        <a:graphic>
          <a:graphicData uri="http://schemas.openxmlformats.org/presentationml/2006/ole">
            <mc:AlternateContent xmlns:mc="http://schemas.openxmlformats.org/markup-compatibility/2006">
              <mc:Choice xmlns:v="urn:schemas-microsoft-com:vml" Requires="v">
                <p:oleObj spid="_x0000_s33022" name="Equation" r:id="rId5" imgW="1054080" imgH="228600" progId="Equation.3">
                  <p:embed/>
                </p:oleObj>
              </mc:Choice>
              <mc:Fallback>
                <p:oleObj name="Equation" r:id="rId5" imgW="10540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514600"/>
                        <a:ext cx="2819400"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5867400" y="1676400"/>
          <a:ext cx="520700" cy="662709"/>
        </p:xfrm>
        <a:graphic>
          <a:graphicData uri="http://schemas.openxmlformats.org/presentationml/2006/ole">
            <mc:AlternateContent xmlns:mc="http://schemas.openxmlformats.org/markup-compatibility/2006">
              <mc:Choice xmlns:v="urn:schemas-microsoft-com:vml" Requires="v">
                <p:oleObj spid="_x0000_s33023" name="Equation" r:id="rId7" imgW="279360" imgH="355320" progId="Equation.3">
                  <p:embed/>
                </p:oleObj>
              </mc:Choice>
              <mc:Fallback>
                <p:oleObj name="Equation" r:id="rId7" imgW="279360" imgH="3553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1676400"/>
                        <a:ext cx="520700" cy="662709"/>
                      </a:xfrm>
                      <a:prstGeom prst="rect">
                        <a:avLst/>
                      </a:prstGeom>
                      <a:solidFill>
                        <a:schemeClr val="bg1"/>
                      </a:solidFill>
                    </p:spPr>
                  </p:pic>
                </p:oleObj>
              </mc:Fallback>
            </mc:AlternateContent>
          </a:graphicData>
        </a:graphic>
      </p:graphicFrame>
      <p:cxnSp>
        <p:nvCxnSpPr>
          <p:cNvPr id="3" name="Straight Connector 2"/>
          <p:cNvCxnSpPr/>
          <p:nvPr/>
        </p:nvCxnSpPr>
        <p:spPr>
          <a:xfrm>
            <a:off x="5562600" y="3502152"/>
            <a:ext cx="289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173514" name="Text Box 10"/>
          <p:cNvSpPr txBox="1">
            <a:spLocks noChangeArrowheads="1"/>
          </p:cNvSpPr>
          <p:nvPr/>
        </p:nvSpPr>
        <p:spPr bwMode="auto">
          <a:xfrm>
            <a:off x="838200" y="2806700"/>
            <a:ext cx="7224932" cy="1692771"/>
          </a:xfrm>
          <a:prstGeom prst="rect">
            <a:avLst/>
          </a:prstGeom>
          <a:solidFill>
            <a:srgbClr val="00FFFF"/>
          </a:solidFill>
          <a:ln w="9525">
            <a:solidFill>
              <a:schemeClr val="tx1"/>
            </a:solidFill>
            <a:miter lim="800000"/>
            <a:headEnd/>
            <a:tailEnd/>
          </a:ln>
          <a:effectLst/>
        </p:spPr>
        <p:txBody>
          <a:bodyPr wrap="square">
            <a:spAutoFit/>
          </a:bodyPr>
          <a:lstStyle/>
          <a:p>
            <a:r>
              <a:rPr lang="en-US" sz="2600" i="1" dirty="0">
                <a:solidFill>
                  <a:schemeClr val="tx1"/>
                </a:solidFill>
                <a:latin typeface="Times New Roman" pitchFamily="18" charset="0"/>
                <a:cs typeface="Times New Roman" pitchFamily="18" charset="0"/>
              </a:rPr>
              <a:t>Hadronic collisions play a complementary role to </a:t>
            </a:r>
            <a:r>
              <a:rPr lang="en-US" sz="2600" i="1" dirty="0" smtClean="0">
                <a:latin typeface="Times New Roman" pitchFamily="18" charset="0"/>
                <a:cs typeface="Times New Roman" pitchFamily="18" charset="0"/>
              </a:rPr>
              <a:t>electron-nucleon scattering</a:t>
            </a:r>
            <a:r>
              <a:rPr lang="en-US" sz="2600" i="1" dirty="0" smtClean="0">
                <a:solidFill>
                  <a:schemeClr val="tx1"/>
                </a:solidFill>
                <a:latin typeface="Times New Roman" pitchFamily="18" charset="0"/>
                <a:cs typeface="Times New Roman" pitchFamily="18" charset="0"/>
              </a:rPr>
              <a:t> </a:t>
            </a:r>
            <a:r>
              <a:rPr lang="en-US" sz="2600" i="1" dirty="0">
                <a:solidFill>
                  <a:schemeClr val="tx1"/>
                </a:solidFill>
                <a:latin typeface="Times New Roman" pitchFamily="18" charset="0"/>
                <a:cs typeface="Times New Roman" pitchFamily="18" charset="0"/>
              </a:rPr>
              <a:t>and have let us continue to find surprises in the rich linear momentum structure of the proton, even after &gt; 40 years!</a:t>
            </a:r>
          </a:p>
        </p:txBody>
      </p:sp>
      <p:sp>
        <p:nvSpPr>
          <p:cNvPr id="4" name="Slide Number Placeholder 3"/>
          <p:cNvSpPr>
            <a:spLocks noGrp="1"/>
          </p:cNvSpPr>
          <p:nvPr>
            <p:ph type="sldNum" sz="quarter" idx="12"/>
          </p:nvPr>
        </p:nvSpPr>
        <p:spPr/>
        <p:txBody>
          <a:bodyPr/>
          <a:lstStyle/>
          <a:p>
            <a:fld id="{33787017-3038-4AF4-9EAC-D148795E31DD}" type="slidenum">
              <a:rPr lang="en-US" smtClean="0"/>
              <a:pPr/>
              <a:t>42</a:t>
            </a:fld>
            <a:endParaRPr lang="en-US"/>
          </a:p>
        </p:txBody>
      </p:sp>
    </p:spTree>
    <p:extLst>
      <p:ext uri="{BB962C8B-B14F-4D97-AF65-F5344CB8AC3E}">
        <p14:creationId xmlns:p14="http://schemas.microsoft.com/office/powerpoint/2010/main" val="32785465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73507">
                                            <p:txEl>
                                              <p:pRg st="2" end="2"/>
                                            </p:txEl>
                                          </p:spTgt>
                                        </p:tgtEl>
                                        <p:attrNameLst>
                                          <p:attrName>style.visibility</p:attrName>
                                        </p:attrNameLst>
                                      </p:cBhvr>
                                      <p:to>
                                        <p:strVal val="visible"/>
                                      </p:to>
                                    </p:set>
                                    <p:animEffect transition="in" filter="blinds(horizontal)">
                                      <p:cBhvr>
                                        <p:cTn id="7" dur="500"/>
                                        <p:tgtEl>
                                          <p:spTgt spid="1173507">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73507">
                                            <p:txEl>
                                              <p:pRg st="3" end="3"/>
                                            </p:txEl>
                                          </p:spTgt>
                                        </p:tgtEl>
                                        <p:attrNameLst>
                                          <p:attrName>style.visibility</p:attrName>
                                        </p:attrNameLst>
                                      </p:cBhvr>
                                      <p:to>
                                        <p:strVal val="visible"/>
                                      </p:to>
                                    </p:set>
                                    <p:animEffect transition="in" filter="blinds(horizontal)">
                                      <p:cBhvr>
                                        <p:cTn id="11" dur="500"/>
                                        <p:tgtEl>
                                          <p:spTgt spid="1173507">
                                            <p:txEl>
                                              <p:pRg st="3" end="3"/>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173507">
                                            <p:txEl>
                                              <p:pRg st="4" end="4"/>
                                            </p:txEl>
                                          </p:spTgt>
                                        </p:tgtEl>
                                        <p:attrNameLst>
                                          <p:attrName>style.visibility</p:attrName>
                                        </p:attrNameLst>
                                      </p:cBhvr>
                                      <p:to>
                                        <p:strVal val="visible"/>
                                      </p:to>
                                    </p:set>
                                    <p:animEffect transition="in" filter="blinds(horizontal)">
                                      <p:cBhvr>
                                        <p:cTn id="15" dur="500"/>
                                        <p:tgtEl>
                                          <p:spTgt spid="1173507">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73514"/>
                                        </p:tgtEl>
                                        <p:attrNameLst>
                                          <p:attrName>style.visibility</p:attrName>
                                        </p:attrNameLst>
                                      </p:cBhvr>
                                      <p:to>
                                        <p:strVal val="visible"/>
                                      </p:to>
                                    </p:set>
                                    <p:anim calcmode="lin" valueType="num">
                                      <p:cBhvr additive="base">
                                        <p:cTn id="20" dur="500" fill="hold"/>
                                        <p:tgtEl>
                                          <p:spTgt spid="1173514"/>
                                        </p:tgtEl>
                                        <p:attrNameLst>
                                          <p:attrName>ppt_x</p:attrName>
                                        </p:attrNameLst>
                                      </p:cBhvr>
                                      <p:tavLst>
                                        <p:tav tm="0">
                                          <p:val>
                                            <p:strVal val="#ppt_x"/>
                                          </p:val>
                                        </p:tav>
                                        <p:tav tm="100000">
                                          <p:val>
                                            <p:strVal val="#ppt_x"/>
                                          </p:val>
                                        </p:tav>
                                      </p:tavLst>
                                    </p:anim>
                                    <p:anim calcmode="lin" valueType="num">
                                      <p:cBhvr additive="base">
                                        <p:cTn id="21" dur="500" fill="hold"/>
                                        <p:tgtEl>
                                          <p:spTgt spid="11735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5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Complementarity</a:t>
            </a:r>
            <a:r>
              <a:rPr lang="en-US" dirty="0" smtClean="0"/>
              <a:t> of </a:t>
            </a:r>
            <a:r>
              <a:rPr lang="en-US" dirty="0" err="1" smtClean="0"/>
              <a:t>Drell</a:t>
            </a:r>
            <a:r>
              <a:rPr lang="en-US" dirty="0" smtClean="0"/>
              <a:t>-Yan and DIS</a:t>
            </a:r>
            <a:endParaRPr lang="en-US" dirty="0"/>
          </a:p>
        </p:txBody>
      </p:sp>
      <p:sp>
        <p:nvSpPr>
          <p:cNvPr id="3" name="Content Placeholder 2"/>
          <p:cNvSpPr>
            <a:spLocks noGrp="1"/>
          </p:cNvSpPr>
          <p:nvPr>
            <p:ph idx="1"/>
          </p:nvPr>
        </p:nvSpPr>
        <p:spPr>
          <a:xfrm>
            <a:off x="228600" y="3276600"/>
            <a:ext cx="8686800" cy="2819400"/>
          </a:xfrm>
        </p:spPr>
        <p:txBody>
          <a:bodyPr/>
          <a:lstStyle/>
          <a:p>
            <a:r>
              <a:rPr lang="en-US" dirty="0">
                <a:latin typeface="Times New Roman" pitchFamily="18" charset="0"/>
                <a:cs typeface="Times New Roman" pitchFamily="18" charset="0"/>
              </a:rPr>
              <a:t>Both deep-inelastic lepton-nucleon scattering </a:t>
            </a:r>
            <a:r>
              <a:rPr lang="en-US" dirty="0">
                <a:cs typeface="Times New Roman" pitchFamily="18" charset="0"/>
              </a:rPr>
              <a:t>(DIS) </a:t>
            </a:r>
            <a:r>
              <a:rPr lang="en-US" dirty="0">
                <a:latin typeface="Times New Roman" pitchFamily="18" charset="0"/>
                <a:cs typeface="Times New Roman" pitchFamily="18" charset="0"/>
              </a:rPr>
              <a:t>and quark-antiquark annihilation to leptons (</a:t>
            </a:r>
            <a:r>
              <a:rPr lang="en-US" dirty="0" err="1" smtClean="0">
                <a:latin typeface="Times New Roman" pitchFamily="18" charset="0"/>
                <a:cs typeface="Times New Roman" pitchFamily="18" charset="0"/>
              </a:rPr>
              <a:t>Drell</a:t>
            </a:r>
            <a:r>
              <a:rPr lang="en-US" dirty="0" smtClean="0">
                <a:latin typeface="Times New Roman" pitchFamily="18" charset="0"/>
                <a:cs typeface="Times New Roman" pitchFamily="18" charset="0"/>
              </a:rPr>
              <a:t>-Yan process) </a:t>
            </a:r>
            <a:r>
              <a:rPr lang="en-US" dirty="0">
                <a:latin typeface="Times New Roman" pitchFamily="18" charset="0"/>
                <a:cs typeface="Times New Roman" pitchFamily="18" charset="0"/>
              </a:rPr>
              <a:t>are tools to probe the quark and antiquark structure of hadrons</a:t>
            </a:r>
          </a:p>
          <a:p>
            <a:endParaRPr lang="en-US" dirty="0"/>
          </a:p>
        </p:txBody>
      </p:sp>
      <p:sp>
        <p:nvSpPr>
          <p:cNvPr id="4" name="Footer Placeholder 3"/>
          <p:cNvSpPr>
            <a:spLocks noGrp="1"/>
          </p:cNvSpPr>
          <p:nvPr>
            <p:ph type="ftr" sz="quarter" idx="11"/>
          </p:nvPr>
        </p:nvSpPr>
        <p:spPr/>
        <p:txBody>
          <a:bodyPr/>
          <a:lstStyle/>
          <a:p>
            <a:r>
              <a:rPr lang="pl-PL" smtClean="0"/>
              <a:t>C. Aidala, W&amp;M, January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a:p>
        </p:txBody>
      </p:sp>
      <p:pic>
        <p:nvPicPr>
          <p:cNvPr id="400386" name="Picture 2"/>
          <p:cNvPicPr>
            <a:picLocks noChangeAspect="1" noChangeArrowheads="1"/>
          </p:cNvPicPr>
          <p:nvPr/>
        </p:nvPicPr>
        <p:blipFill rotWithShape="1">
          <a:blip r:embed="rId2" cstate="print"/>
          <a:srcRect l="-1" t="3" r="7286" b="73600"/>
          <a:stretch/>
        </p:blipFill>
        <p:spPr bwMode="auto">
          <a:xfrm>
            <a:off x="213360" y="1188720"/>
            <a:ext cx="8778240" cy="1554480"/>
          </a:xfrm>
          <a:prstGeom prst="rect">
            <a:avLst/>
          </a:prstGeom>
          <a:noFill/>
          <a:ln w="9525">
            <a:noFill/>
            <a:miter lim="800000"/>
            <a:headEnd/>
            <a:tailEnd/>
          </a:ln>
        </p:spPr>
      </p:pic>
    </p:spTree>
    <p:extLst>
      <p:ext uri="{BB962C8B-B14F-4D97-AF65-F5344CB8AC3E}">
        <p14:creationId xmlns:p14="http://schemas.microsoft.com/office/powerpoint/2010/main" val="280240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Perturbative</a:t>
            </a:r>
            <a:r>
              <a:rPr lang="en-US" dirty="0" smtClean="0"/>
              <a:t> QCD</a:t>
            </a:r>
            <a:endParaRPr lang="en-US" dirty="0"/>
          </a:p>
        </p:txBody>
      </p:sp>
      <p:sp>
        <p:nvSpPr>
          <p:cNvPr id="5" name="Content Placeholder 4"/>
          <p:cNvSpPr>
            <a:spLocks noGrp="1"/>
          </p:cNvSpPr>
          <p:nvPr>
            <p:ph idx="1"/>
          </p:nvPr>
        </p:nvSpPr>
        <p:spPr>
          <a:xfrm>
            <a:off x="457200" y="1600200"/>
            <a:ext cx="4572000" cy="4525963"/>
          </a:xfrm>
        </p:spPr>
        <p:txBody>
          <a:bodyPr>
            <a:normAutofit fontScale="85000" lnSpcReduction="10000"/>
          </a:bodyPr>
          <a:lstStyle/>
          <a:p>
            <a:r>
              <a:rPr lang="en-US" dirty="0" smtClean="0"/>
              <a:t>Take advantage of running of the strong coupling constant with energy (</a:t>
            </a:r>
            <a:r>
              <a:rPr lang="en-US" i="1" dirty="0" smtClean="0"/>
              <a:t>asymptotic freedom</a:t>
            </a:r>
            <a:r>
              <a:rPr lang="en-US" dirty="0" smtClean="0"/>
              <a:t>)—weak coupling at high energies (short distances)</a:t>
            </a:r>
          </a:p>
          <a:p>
            <a:r>
              <a:rPr lang="en-US" dirty="0" smtClean="0"/>
              <a:t>Perturbative expansion as in quantum electrodynamics (but many more diagrams due to gluon self-coupling!!)</a:t>
            </a:r>
          </a:p>
        </p:txBody>
      </p:sp>
      <p:sp>
        <p:nvSpPr>
          <p:cNvPr id="3" name="Footer Placeholder 2"/>
          <p:cNvSpPr>
            <a:spLocks noGrp="1"/>
          </p:cNvSpPr>
          <p:nvPr>
            <p:ph type="ftr" sz="quarter" idx="11"/>
          </p:nvPr>
        </p:nvSpPr>
        <p:spPr/>
        <p:txBody>
          <a:bodyPr/>
          <a:lstStyle/>
          <a:p>
            <a:r>
              <a:rPr lang="pl-PL" smtClean="0"/>
              <a:t>C. Aidala, W&amp;M, January 30, 2015</a:t>
            </a:r>
            <a:endParaRPr lang="en-US"/>
          </a:p>
        </p:txBody>
      </p:sp>
      <p:pic>
        <p:nvPicPr>
          <p:cNvPr id="98305" name="Picture 1"/>
          <p:cNvPicPr>
            <a:picLocks noChangeAspect="1" noChangeArrowheads="1"/>
          </p:cNvPicPr>
          <p:nvPr/>
        </p:nvPicPr>
        <p:blipFill>
          <a:blip r:embed="rId3" cstate="print"/>
          <a:srcRect/>
          <a:stretch>
            <a:fillRect/>
          </a:stretch>
        </p:blipFill>
        <p:spPr bwMode="auto">
          <a:xfrm>
            <a:off x="5129643" y="1609725"/>
            <a:ext cx="3557157" cy="3495675"/>
          </a:xfrm>
          <a:prstGeom prst="rect">
            <a:avLst/>
          </a:prstGeom>
          <a:noFill/>
          <a:ln w="9525">
            <a:noFill/>
            <a:miter lim="800000"/>
            <a:headEnd/>
            <a:tailEnd/>
          </a:ln>
        </p:spPr>
      </p:pic>
      <p:sp>
        <p:nvSpPr>
          <p:cNvPr id="7" name="Text Box 10"/>
          <p:cNvSpPr txBox="1">
            <a:spLocks noChangeArrowheads="1"/>
          </p:cNvSpPr>
          <p:nvPr/>
        </p:nvSpPr>
        <p:spPr bwMode="auto">
          <a:xfrm>
            <a:off x="1143000" y="2362200"/>
            <a:ext cx="6934200" cy="2185214"/>
          </a:xfrm>
          <a:prstGeom prst="rect">
            <a:avLst/>
          </a:prstGeom>
          <a:solidFill>
            <a:srgbClr val="00FFFF"/>
          </a:solidFill>
          <a:ln w="9525">
            <a:solidFill>
              <a:schemeClr val="tx1"/>
            </a:solidFill>
            <a:miter lim="800000"/>
            <a:headEnd/>
            <a:tailEnd/>
          </a:ln>
          <a:effectLst/>
        </p:spPr>
        <p:txBody>
          <a:bodyPr>
            <a:spAutoFit/>
          </a:bodyPr>
          <a:lstStyle/>
          <a:p>
            <a:pPr algn="ctr"/>
            <a:r>
              <a:rPr lang="en-US" sz="3400" i="1" dirty="0" smtClean="0">
                <a:latin typeface="Times New Roman" pitchFamily="18" charset="0"/>
                <a:cs typeface="Times New Roman" pitchFamily="18" charset="0"/>
              </a:rPr>
              <a:t>Most importantly: Perturbative QCD provides a rigorous way of relating the fundamental field theory to a variety of physical observables!</a:t>
            </a:r>
            <a:endParaRPr lang="en-US" sz="3400" i="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404811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ooter Placeholder 5"/>
          <p:cNvSpPr>
            <a:spLocks noGrp="1"/>
          </p:cNvSpPr>
          <p:nvPr>
            <p:ph type="ftr" sz="quarter" idx="11"/>
          </p:nvPr>
        </p:nvSpPr>
        <p:spPr/>
        <p:txBody>
          <a:bodyPr/>
          <a:lstStyle/>
          <a:p>
            <a:r>
              <a:rPr lang="pl-PL" smtClean="0"/>
              <a:t>C. Aidala, W&amp;M, January 30, 2015</a:t>
            </a:r>
            <a:endParaRPr lang="en-US"/>
          </a:p>
        </p:txBody>
      </p:sp>
      <p:sp>
        <p:nvSpPr>
          <p:cNvPr id="76" name="Slide Number Placeholder 6"/>
          <p:cNvSpPr>
            <a:spLocks noGrp="1"/>
          </p:cNvSpPr>
          <p:nvPr>
            <p:ph type="sldNum" sz="quarter" idx="12"/>
          </p:nvPr>
        </p:nvSpPr>
        <p:spPr/>
        <p:txBody>
          <a:bodyPr/>
          <a:lstStyle/>
          <a:p>
            <a:fld id="{FDDAAC23-5EAE-445C-8F6B-BB60B2E4B24A}" type="slidenum">
              <a:rPr lang="en-US"/>
              <a:pPr/>
              <a:t>45</a:t>
            </a:fld>
            <a:endParaRPr lang="en-US"/>
          </a:p>
        </p:txBody>
      </p:sp>
      <p:grpSp>
        <p:nvGrpSpPr>
          <p:cNvPr id="2" name="Group 2"/>
          <p:cNvGrpSpPr>
            <a:grpSpLocks/>
          </p:cNvGrpSpPr>
          <p:nvPr/>
        </p:nvGrpSpPr>
        <p:grpSpPr bwMode="auto">
          <a:xfrm>
            <a:off x="1219200" y="1174750"/>
            <a:ext cx="6705600" cy="2743200"/>
            <a:chOff x="768" y="681"/>
            <a:chExt cx="4224" cy="1728"/>
          </a:xfrm>
        </p:grpSpPr>
        <p:sp>
          <p:nvSpPr>
            <p:cNvPr id="1414147" name="Rectangle 3"/>
            <p:cNvSpPr>
              <a:spLocks noChangeArrowheads="1"/>
            </p:cNvSpPr>
            <p:nvPr/>
          </p:nvSpPr>
          <p:spPr bwMode="auto">
            <a:xfrm>
              <a:off x="768" y="681"/>
              <a:ext cx="4224" cy="1728"/>
            </a:xfrm>
            <a:prstGeom prst="rect">
              <a:avLst/>
            </a:prstGeom>
            <a:solidFill>
              <a:schemeClr val="bg1"/>
            </a:solidFill>
            <a:ln w="9525">
              <a:solidFill>
                <a:schemeClr val="tx1"/>
              </a:solidFill>
              <a:miter lim="800000"/>
              <a:headEnd/>
              <a:tailEnd/>
            </a:ln>
            <a:effectLst/>
          </p:spPr>
          <p:txBody>
            <a:bodyPr wrap="none" anchor="ctr"/>
            <a:lstStyle/>
            <a:p>
              <a:endParaRPr lang="en-US">
                <a:solidFill>
                  <a:schemeClr val="tx1"/>
                </a:solidFill>
              </a:endParaRPr>
            </a:p>
          </p:txBody>
        </p:sp>
        <p:sp>
          <p:nvSpPr>
            <p:cNvPr id="1414148" name="Oval 4"/>
            <p:cNvSpPr>
              <a:spLocks noChangeArrowheads="1"/>
            </p:cNvSpPr>
            <p:nvPr/>
          </p:nvSpPr>
          <p:spPr bwMode="auto">
            <a:xfrm>
              <a:off x="1527" y="1875"/>
              <a:ext cx="391" cy="373"/>
            </a:xfrm>
            <a:prstGeom prst="ellipse">
              <a:avLst/>
            </a:prstGeom>
            <a:solidFill>
              <a:srgbClr val="FF85FF"/>
            </a:solidFill>
            <a:ln w="19050">
              <a:solidFill>
                <a:schemeClr val="tx1"/>
              </a:solidFill>
              <a:round/>
              <a:headEnd/>
              <a:tailEnd/>
            </a:ln>
            <a:effectLst/>
          </p:spPr>
          <p:txBody>
            <a:bodyPr wrap="none" anchor="ctr"/>
            <a:lstStyle/>
            <a:p>
              <a:endParaRPr lang="en-US"/>
            </a:p>
          </p:txBody>
        </p:sp>
        <p:sp>
          <p:nvSpPr>
            <p:cNvPr id="1414149" name="Oval 5"/>
            <p:cNvSpPr>
              <a:spLocks noChangeArrowheads="1"/>
            </p:cNvSpPr>
            <p:nvPr/>
          </p:nvSpPr>
          <p:spPr bwMode="auto">
            <a:xfrm>
              <a:off x="1536" y="901"/>
              <a:ext cx="401" cy="381"/>
            </a:xfrm>
            <a:prstGeom prst="ellipse">
              <a:avLst/>
            </a:prstGeom>
            <a:solidFill>
              <a:srgbClr val="9DCEFF"/>
            </a:solidFill>
            <a:ln w="19050">
              <a:solidFill>
                <a:schemeClr val="tx1"/>
              </a:solidFill>
              <a:round/>
              <a:headEnd/>
              <a:tailEnd/>
            </a:ln>
            <a:effectLst/>
          </p:spPr>
          <p:txBody>
            <a:bodyPr wrap="none" anchor="ctr"/>
            <a:lstStyle/>
            <a:p>
              <a:endParaRPr lang="en-US"/>
            </a:p>
          </p:txBody>
        </p:sp>
        <p:sp>
          <p:nvSpPr>
            <p:cNvPr id="1414150" name="Line 6"/>
            <p:cNvSpPr>
              <a:spLocks noChangeShapeType="1"/>
            </p:cNvSpPr>
            <p:nvPr/>
          </p:nvSpPr>
          <p:spPr bwMode="auto">
            <a:xfrm>
              <a:off x="1105" y="977"/>
              <a:ext cx="422" cy="0"/>
            </a:xfrm>
            <a:prstGeom prst="line">
              <a:avLst/>
            </a:prstGeom>
            <a:noFill/>
            <a:ln w="19050">
              <a:solidFill>
                <a:schemeClr val="tx1"/>
              </a:solidFill>
              <a:round/>
              <a:headEnd/>
              <a:tailEnd/>
            </a:ln>
            <a:effectLst/>
          </p:spPr>
          <p:txBody>
            <a:bodyPr wrap="none" anchor="ctr"/>
            <a:lstStyle/>
            <a:p>
              <a:endParaRPr lang="en-US"/>
            </a:p>
          </p:txBody>
        </p:sp>
        <p:sp>
          <p:nvSpPr>
            <p:cNvPr id="1414151" name="Line 7"/>
            <p:cNvSpPr>
              <a:spLocks noChangeShapeType="1"/>
            </p:cNvSpPr>
            <p:nvPr/>
          </p:nvSpPr>
          <p:spPr bwMode="auto">
            <a:xfrm>
              <a:off x="1105" y="1129"/>
              <a:ext cx="422" cy="0"/>
            </a:xfrm>
            <a:prstGeom prst="line">
              <a:avLst/>
            </a:prstGeom>
            <a:noFill/>
            <a:ln w="19050">
              <a:solidFill>
                <a:schemeClr val="tx1"/>
              </a:solidFill>
              <a:round/>
              <a:headEnd/>
              <a:tailEnd/>
            </a:ln>
            <a:effectLst/>
          </p:spPr>
          <p:txBody>
            <a:bodyPr wrap="none" anchor="ctr"/>
            <a:lstStyle/>
            <a:p>
              <a:endParaRPr lang="en-US"/>
            </a:p>
          </p:txBody>
        </p:sp>
        <p:sp>
          <p:nvSpPr>
            <p:cNvPr id="1414152" name="Line 8"/>
            <p:cNvSpPr>
              <a:spLocks noChangeShapeType="1"/>
            </p:cNvSpPr>
            <p:nvPr/>
          </p:nvSpPr>
          <p:spPr bwMode="auto">
            <a:xfrm>
              <a:off x="1115" y="2141"/>
              <a:ext cx="422" cy="0"/>
            </a:xfrm>
            <a:prstGeom prst="line">
              <a:avLst/>
            </a:prstGeom>
            <a:noFill/>
            <a:ln w="19050">
              <a:solidFill>
                <a:schemeClr val="tx1"/>
              </a:solidFill>
              <a:round/>
              <a:headEnd/>
              <a:tailEnd/>
            </a:ln>
            <a:effectLst/>
          </p:spPr>
          <p:txBody>
            <a:bodyPr wrap="none" anchor="ctr"/>
            <a:lstStyle/>
            <a:p>
              <a:endParaRPr lang="en-US"/>
            </a:p>
          </p:txBody>
        </p:sp>
        <p:sp>
          <p:nvSpPr>
            <p:cNvPr id="1414153" name="Line 9"/>
            <p:cNvSpPr>
              <a:spLocks noChangeShapeType="1"/>
            </p:cNvSpPr>
            <p:nvPr/>
          </p:nvSpPr>
          <p:spPr bwMode="auto">
            <a:xfrm>
              <a:off x="1115" y="1993"/>
              <a:ext cx="422" cy="0"/>
            </a:xfrm>
            <a:prstGeom prst="line">
              <a:avLst/>
            </a:prstGeom>
            <a:noFill/>
            <a:ln w="19050">
              <a:solidFill>
                <a:schemeClr val="tx1"/>
              </a:solidFill>
              <a:round/>
              <a:headEnd/>
              <a:tailEnd/>
            </a:ln>
            <a:effectLst/>
          </p:spPr>
          <p:txBody>
            <a:bodyPr wrap="none" anchor="ctr"/>
            <a:lstStyle/>
            <a:p>
              <a:endParaRPr lang="en-US"/>
            </a:p>
          </p:txBody>
        </p:sp>
        <p:sp>
          <p:nvSpPr>
            <p:cNvPr id="1414154" name="Rectangle 10"/>
            <p:cNvSpPr>
              <a:spLocks noChangeArrowheads="1"/>
            </p:cNvSpPr>
            <p:nvPr/>
          </p:nvSpPr>
          <p:spPr bwMode="auto">
            <a:xfrm>
              <a:off x="2561" y="1413"/>
              <a:ext cx="1040" cy="324"/>
            </a:xfrm>
            <a:prstGeom prst="rect">
              <a:avLst/>
            </a:prstGeom>
            <a:noFill/>
            <a:ln w="19050">
              <a:solidFill>
                <a:srgbClr val="00E00B"/>
              </a:solidFill>
              <a:prstDash val="sysDot"/>
              <a:miter lim="800000"/>
              <a:headEnd/>
              <a:tailEnd/>
            </a:ln>
            <a:effectLst/>
          </p:spPr>
          <p:txBody>
            <a:bodyPr wrap="none" anchor="ctr"/>
            <a:lstStyle/>
            <a:p>
              <a:endParaRPr lang="en-US"/>
            </a:p>
          </p:txBody>
        </p:sp>
        <p:sp>
          <p:nvSpPr>
            <p:cNvPr id="1414155" name="Line 11"/>
            <p:cNvSpPr>
              <a:spLocks noChangeShapeType="1"/>
            </p:cNvSpPr>
            <p:nvPr/>
          </p:nvSpPr>
          <p:spPr bwMode="auto">
            <a:xfrm>
              <a:off x="1937" y="1125"/>
              <a:ext cx="641" cy="467"/>
            </a:xfrm>
            <a:prstGeom prst="line">
              <a:avLst/>
            </a:prstGeom>
            <a:noFill/>
            <a:ln w="19050">
              <a:solidFill>
                <a:schemeClr val="tx1"/>
              </a:solidFill>
              <a:round/>
              <a:headEnd/>
              <a:tailEnd/>
            </a:ln>
            <a:effectLst/>
          </p:spPr>
          <p:txBody>
            <a:bodyPr wrap="none" anchor="ctr"/>
            <a:lstStyle/>
            <a:p>
              <a:endParaRPr lang="en-US"/>
            </a:p>
          </p:txBody>
        </p:sp>
        <p:sp>
          <p:nvSpPr>
            <p:cNvPr id="1414156" name="Line 12"/>
            <p:cNvSpPr>
              <a:spLocks noChangeShapeType="1"/>
            </p:cNvSpPr>
            <p:nvPr/>
          </p:nvSpPr>
          <p:spPr bwMode="auto">
            <a:xfrm flipV="1">
              <a:off x="1874" y="751"/>
              <a:ext cx="300" cy="192"/>
            </a:xfrm>
            <a:prstGeom prst="line">
              <a:avLst/>
            </a:prstGeom>
            <a:noFill/>
            <a:ln w="19050">
              <a:solidFill>
                <a:schemeClr val="tx1"/>
              </a:solidFill>
              <a:round/>
              <a:headEnd/>
              <a:tailEnd/>
            </a:ln>
            <a:effectLst/>
          </p:spPr>
          <p:txBody>
            <a:bodyPr wrap="none" anchor="ctr"/>
            <a:lstStyle/>
            <a:p>
              <a:endParaRPr lang="en-US"/>
            </a:p>
          </p:txBody>
        </p:sp>
        <p:sp>
          <p:nvSpPr>
            <p:cNvPr id="1414157" name="Line 13"/>
            <p:cNvSpPr>
              <a:spLocks noChangeShapeType="1"/>
            </p:cNvSpPr>
            <p:nvPr/>
          </p:nvSpPr>
          <p:spPr bwMode="auto">
            <a:xfrm>
              <a:off x="1889" y="2177"/>
              <a:ext cx="292" cy="148"/>
            </a:xfrm>
            <a:prstGeom prst="line">
              <a:avLst/>
            </a:prstGeom>
            <a:noFill/>
            <a:ln w="19050">
              <a:solidFill>
                <a:schemeClr val="tx1"/>
              </a:solidFill>
              <a:round/>
              <a:headEnd/>
              <a:tailEnd/>
            </a:ln>
            <a:effectLst/>
          </p:spPr>
          <p:txBody>
            <a:bodyPr wrap="none" anchor="ctr"/>
            <a:lstStyle/>
            <a:p>
              <a:endParaRPr lang="en-US"/>
            </a:p>
          </p:txBody>
        </p:sp>
        <p:sp>
          <p:nvSpPr>
            <p:cNvPr id="1414158" name="Line 14"/>
            <p:cNvSpPr>
              <a:spLocks noChangeShapeType="1"/>
            </p:cNvSpPr>
            <p:nvPr/>
          </p:nvSpPr>
          <p:spPr bwMode="auto">
            <a:xfrm>
              <a:off x="1869" y="2193"/>
              <a:ext cx="292" cy="148"/>
            </a:xfrm>
            <a:prstGeom prst="line">
              <a:avLst/>
            </a:prstGeom>
            <a:noFill/>
            <a:ln w="19050">
              <a:solidFill>
                <a:schemeClr val="tx1"/>
              </a:solidFill>
              <a:round/>
              <a:headEnd/>
              <a:tailEnd/>
            </a:ln>
            <a:effectLst/>
          </p:spPr>
          <p:txBody>
            <a:bodyPr wrap="none" anchor="ctr"/>
            <a:lstStyle/>
            <a:p>
              <a:endParaRPr lang="en-US"/>
            </a:p>
          </p:txBody>
        </p:sp>
        <p:sp>
          <p:nvSpPr>
            <p:cNvPr id="1414159" name="Line 15"/>
            <p:cNvSpPr>
              <a:spLocks noChangeShapeType="1"/>
            </p:cNvSpPr>
            <p:nvPr/>
          </p:nvSpPr>
          <p:spPr bwMode="auto">
            <a:xfrm>
              <a:off x="1849" y="2217"/>
              <a:ext cx="292" cy="148"/>
            </a:xfrm>
            <a:prstGeom prst="line">
              <a:avLst/>
            </a:prstGeom>
            <a:noFill/>
            <a:ln w="19050">
              <a:solidFill>
                <a:schemeClr val="tx1"/>
              </a:solidFill>
              <a:round/>
              <a:headEnd/>
              <a:tailEnd/>
            </a:ln>
            <a:effectLst/>
          </p:spPr>
          <p:txBody>
            <a:bodyPr wrap="none" anchor="ctr"/>
            <a:lstStyle/>
            <a:p>
              <a:endParaRPr lang="en-US"/>
            </a:p>
          </p:txBody>
        </p:sp>
        <p:sp>
          <p:nvSpPr>
            <p:cNvPr id="1414160" name="Line 16"/>
            <p:cNvSpPr>
              <a:spLocks noChangeShapeType="1"/>
            </p:cNvSpPr>
            <p:nvPr/>
          </p:nvSpPr>
          <p:spPr bwMode="auto">
            <a:xfrm flipV="1">
              <a:off x="1911" y="789"/>
              <a:ext cx="300" cy="192"/>
            </a:xfrm>
            <a:prstGeom prst="line">
              <a:avLst/>
            </a:prstGeom>
            <a:noFill/>
            <a:ln w="19050">
              <a:solidFill>
                <a:schemeClr val="tx1"/>
              </a:solidFill>
              <a:round/>
              <a:headEnd/>
              <a:tailEnd/>
            </a:ln>
            <a:effectLst/>
          </p:spPr>
          <p:txBody>
            <a:bodyPr wrap="none" anchor="ctr"/>
            <a:lstStyle/>
            <a:p>
              <a:endParaRPr lang="en-US"/>
            </a:p>
          </p:txBody>
        </p:sp>
        <p:sp>
          <p:nvSpPr>
            <p:cNvPr id="1414161" name="Line 17"/>
            <p:cNvSpPr>
              <a:spLocks noChangeShapeType="1"/>
            </p:cNvSpPr>
            <p:nvPr/>
          </p:nvSpPr>
          <p:spPr bwMode="auto">
            <a:xfrm flipV="1">
              <a:off x="1901" y="759"/>
              <a:ext cx="300" cy="192"/>
            </a:xfrm>
            <a:prstGeom prst="line">
              <a:avLst/>
            </a:prstGeom>
            <a:noFill/>
            <a:ln w="19050">
              <a:solidFill>
                <a:schemeClr val="tx1"/>
              </a:solidFill>
              <a:round/>
              <a:headEnd/>
              <a:tailEnd/>
            </a:ln>
            <a:effectLst/>
          </p:spPr>
          <p:txBody>
            <a:bodyPr wrap="none" anchor="ctr"/>
            <a:lstStyle/>
            <a:p>
              <a:endParaRPr lang="en-US"/>
            </a:p>
          </p:txBody>
        </p:sp>
        <p:sp>
          <p:nvSpPr>
            <p:cNvPr id="1414162" name="Line 18"/>
            <p:cNvSpPr>
              <a:spLocks noChangeShapeType="1"/>
            </p:cNvSpPr>
            <p:nvPr/>
          </p:nvSpPr>
          <p:spPr bwMode="auto">
            <a:xfrm flipV="1">
              <a:off x="1865" y="733"/>
              <a:ext cx="300" cy="192"/>
            </a:xfrm>
            <a:prstGeom prst="line">
              <a:avLst/>
            </a:prstGeom>
            <a:noFill/>
            <a:ln w="19050">
              <a:solidFill>
                <a:schemeClr val="tx1"/>
              </a:solidFill>
              <a:round/>
              <a:headEnd/>
              <a:tailEnd/>
            </a:ln>
            <a:effectLst/>
          </p:spPr>
          <p:txBody>
            <a:bodyPr wrap="none" anchor="ctr"/>
            <a:lstStyle/>
            <a:p>
              <a:endParaRPr lang="en-US"/>
            </a:p>
          </p:txBody>
        </p:sp>
        <p:sp>
          <p:nvSpPr>
            <p:cNvPr id="1414163" name="Text Box 19"/>
            <p:cNvSpPr txBox="1">
              <a:spLocks noChangeArrowheads="1"/>
            </p:cNvSpPr>
            <p:nvPr/>
          </p:nvSpPr>
          <p:spPr bwMode="auto">
            <a:xfrm>
              <a:off x="2351" y="1195"/>
              <a:ext cx="1784" cy="192"/>
            </a:xfrm>
            <a:prstGeom prst="rect">
              <a:avLst/>
            </a:prstGeom>
            <a:noFill/>
            <a:ln w="9525">
              <a:noFill/>
              <a:miter lim="800000"/>
              <a:headEnd/>
              <a:tailEnd/>
            </a:ln>
            <a:effectLst/>
          </p:spPr>
          <p:txBody>
            <a:bodyPr>
              <a:spAutoFit/>
            </a:bodyPr>
            <a:lstStyle/>
            <a:p>
              <a:pPr algn="l"/>
              <a:r>
                <a:rPr lang="en-US" sz="1400" b="1">
                  <a:solidFill>
                    <a:schemeClr val="accent2"/>
                  </a:solidFill>
                  <a:latin typeface="Comic Sans MS" pitchFamily="66" charset="0"/>
                </a:rPr>
                <a:t>Hard Scattering Process</a:t>
              </a:r>
            </a:p>
          </p:txBody>
        </p:sp>
        <p:sp>
          <p:nvSpPr>
            <p:cNvPr id="1414164" name="Line 20"/>
            <p:cNvSpPr>
              <a:spLocks noChangeShapeType="1"/>
            </p:cNvSpPr>
            <p:nvPr/>
          </p:nvSpPr>
          <p:spPr bwMode="auto">
            <a:xfrm>
              <a:off x="2578" y="1592"/>
              <a:ext cx="960" cy="0"/>
            </a:xfrm>
            <a:prstGeom prst="line">
              <a:avLst/>
            </a:prstGeom>
            <a:noFill/>
            <a:ln w="19050">
              <a:solidFill>
                <a:schemeClr val="tx1"/>
              </a:solidFill>
              <a:round/>
              <a:headEnd/>
              <a:tailEnd/>
            </a:ln>
            <a:effectLst/>
          </p:spPr>
          <p:txBody>
            <a:bodyPr wrap="none" anchor="ctr"/>
            <a:lstStyle/>
            <a:p>
              <a:endParaRPr lang="en-US"/>
            </a:p>
          </p:txBody>
        </p:sp>
        <p:graphicFrame>
          <p:nvGraphicFramePr>
            <p:cNvPr id="1414165" name="Object 21"/>
            <p:cNvGraphicFramePr>
              <a:graphicFrameLocks noChangeAspect="1"/>
            </p:cNvGraphicFramePr>
            <p:nvPr/>
          </p:nvGraphicFramePr>
          <p:xfrm>
            <a:off x="1255" y="1784"/>
            <a:ext cx="123" cy="174"/>
          </p:xfrm>
          <a:graphic>
            <a:graphicData uri="http://schemas.openxmlformats.org/presentationml/2006/ole">
              <mc:AlternateContent xmlns:mc="http://schemas.openxmlformats.org/markup-compatibility/2006">
                <mc:Choice xmlns:v="urn:schemas-microsoft-com:vml" Requires="v">
                  <p:oleObj spid="_x0000_s50194" name="Equation" r:id="rId4" imgW="152280" imgH="215640" progId="">
                    <p:embed/>
                  </p:oleObj>
                </mc:Choice>
                <mc:Fallback>
                  <p:oleObj name="Equation" r:id="rId4" imgW="152280" imgH="2156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5" y="1784"/>
                          <a:ext cx="123"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4166" name="Object 22"/>
            <p:cNvGraphicFramePr>
              <a:graphicFrameLocks noChangeAspect="1"/>
            </p:cNvGraphicFramePr>
            <p:nvPr/>
          </p:nvGraphicFramePr>
          <p:xfrm>
            <a:off x="1954" y="1634"/>
            <a:ext cx="246" cy="174"/>
          </p:xfrm>
          <a:graphic>
            <a:graphicData uri="http://schemas.openxmlformats.org/presentationml/2006/ole">
              <mc:AlternateContent xmlns:mc="http://schemas.openxmlformats.org/markup-compatibility/2006">
                <mc:Choice xmlns:v="urn:schemas-microsoft-com:vml" Requires="v">
                  <p:oleObj spid="_x0000_s50195" name="Equation" r:id="rId6" imgW="304560" imgH="215640" progId="">
                    <p:embed/>
                  </p:oleObj>
                </mc:Choice>
                <mc:Fallback>
                  <p:oleObj name="Equation" r:id="rId6" imgW="304560" imgH="2156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4" y="1634"/>
                          <a:ext cx="246"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4167" name="Object 23"/>
            <p:cNvGraphicFramePr>
              <a:graphicFrameLocks noChangeAspect="1"/>
            </p:cNvGraphicFramePr>
            <p:nvPr/>
          </p:nvGraphicFramePr>
          <p:xfrm>
            <a:off x="1287" y="776"/>
            <a:ext cx="113" cy="174"/>
          </p:xfrm>
          <a:graphic>
            <a:graphicData uri="http://schemas.openxmlformats.org/presentationml/2006/ole">
              <mc:AlternateContent xmlns:mc="http://schemas.openxmlformats.org/markup-compatibility/2006">
                <mc:Choice xmlns:v="urn:schemas-microsoft-com:vml" Requires="v">
                  <p:oleObj spid="_x0000_s50196" name="Equation" r:id="rId8" imgW="139680" imgH="215640" progId="">
                    <p:embed/>
                  </p:oleObj>
                </mc:Choice>
                <mc:Fallback>
                  <p:oleObj name="Equation" r:id="rId8" imgW="139680" imgH="21564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7" y="776"/>
                          <a:ext cx="113"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4168" name="Object 24"/>
            <p:cNvGraphicFramePr>
              <a:graphicFrameLocks noChangeAspect="1"/>
            </p:cNvGraphicFramePr>
            <p:nvPr/>
          </p:nvGraphicFramePr>
          <p:xfrm>
            <a:off x="2150" y="1112"/>
            <a:ext cx="225" cy="174"/>
          </p:xfrm>
          <a:graphic>
            <a:graphicData uri="http://schemas.openxmlformats.org/presentationml/2006/ole">
              <mc:AlternateContent xmlns:mc="http://schemas.openxmlformats.org/markup-compatibility/2006">
                <mc:Choice xmlns:v="urn:schemas-microsoft-com:vml" Requires="v">
                  <p:oleObj spid="_x0000_s50197" name="Equation" r:id="rId10" imgW="279360" imgH="215640" progId="">
                    <p:embed/>
                  </p:oleObj>
                </mc:Choice>
                <mc:Fallback>
                  <p:oleObj name="Equation" r:id="rId10" imgW="279360" imgH="21564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0" y="1112"/>
                          <a:ext cx="225"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25"/>
            <p:cNvGrpSpPr>
              <a:grpSpLocks/>
            </p:cNvGrpSpPr>
            <p:nvPr/>
          </p:nvGrpSpPr>
          <p:grpSpPr bwMode="auto">
            <a:xfrm rot="-1546555">
              <a:off x="1884" y="1844"/>
              <a:ext cx="444" cy="122"/>
              <a:chOff x="2291" y="2513"/>
              <a:chExt cx="1199" cy="188"/>
            </a:xfrm>
          </p:grpSpPr>
          <p:sp>
            <p:nvSpPr>
              <p:cNvPr id="1414170" name="Freeform 26"/>
              <p:cNvSpPr>
                <a:spLocks/>
              </p:cNvSpPr>
              <p:nvPr/>
            </p:nvSpPr>
            <p:spPr bwMode="auto">
              <a:xfrm>
                <a:off x="2291"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1" name="Freeform 27"/>
              <p:cNvSpPr>
                <a:spLocks/>
              </p:cNvSpPr>
              <p:nvPr/>
            </p:nvSpPr>
            <p:spPr bwMode="auto">
              <a:xfrm>
                <a:off x="2513" y="2515"/>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2" name="Freeform 28"/>
              <p:cNvSpPr>
                <a:spLocks/>
              </p:cNvSpPr>
              <p:nvPr/>
            </p:nvSpPr>
            <p:spPr bwMode="auto">
              <a:xfrm>
                <a:off x="2737"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3" name="Freeform 29"/>
              <p:cNvSpPr>
                <a:spLocks/>
              </p:cNvSpPr>
              <p:nvPr/>
            </p:nvSpPr>
            <p:spPr bwMode="auto">
              <a:xfrm>
                <a:off x="2957" y="2517"/>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4" name="Freeform 30"/>
              <p:cNvSpPr>
                <a:spLocks/>
              </p:cNvSpPr>
              <p:nvPr/>
            </p:nvSpPr>
            <p:spPr bwMode="auto">
              <a:xfrm>
                <a:off x="3173" y="252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sp>
          <p:nvSpPr>
            <p:cNvPr id="1414175" name="Line 31"/>
            <p:cNvSpPr>
              <a:spLocks noChangeShapeType="1"/>
            </p:cNvSpPr>
            <p:nvPr/>
          </p:nvSpPr>
          <p:spPr bwMode="auto">
            <a:xfrm flipV="1">
              <a:off x="3909" y="1363"/>
              <a:ext cx="145" cy="57"/>
            </a:xfrm>
            <a:prstGeom prst="line">
              <a:avLst/>
            </a:prstGeom>
            <a:noFill/>
            <a:ln w="19050">
              <a:solidFill>
                <a:schemeClr val="tx1"/>
              </a:solidFill>
              <a:round/>
              <a:headEnd/>
              <a:tailEnd/>
            </a:ln>
            <a:effectLst/>
          </p:spPr>
          <p:txBody>
            <a:bodyPr wrap="none" anchor="ctr"/>
            <a:lstStyle/>
            <a:p>
              <a:endParaRPr lang="en-US"/>
            </a:p>
          </p:txBody>
        </p:sp>
        <p:sp>
          <p:nvSpPr>
            <p:cNvPr id="1414176" name="Line 32"/>
            <p:cNvSpPr>
              <a:spLocks noChangeShapeType="1"/>
            </p:cNvSpPr>
            <p:nvPr/>
          </p:nvSpPr>
          <p:spPr bwMode="auto">
            <a:xfrm>
              <a:off x="3954" y="1414"/>
              <a:ext cx="132" cy="7"/>
            </a:xfrm>
            <a:prstGeom prst="line">
              <a:avLst/>
            </a:prstGeom>
            <a:noFill/>
            <a:ln w="19050">
              <a:solidFill>
                <a:schemeClr val="tx1"/>
              </a:solidFill>
              <a:round/>
              <a:headEnd/>
              <a:tailEnd/>
            </a:ln>
            <a:effectLst/>
          </p:spPr>
          <p:txBody>
            <a:bodyPr wrap="none" anchor="ctr"/>
            <a:lstStyle/>
            <a:p>
              <a:endParaRPr lang="en-US"/>
            </a:p>
          </p:txBody>
        </p:sp>
        <p:sp>
          <p:nvSpPr>
            <p:cNvPr id="1414177" name="Line 33"/>
            <p:cNvSpPr>
              <a:spLocks noChangeShapeType="1"/>
            </p:cNvSpPr>
            <p:nvPr/>
          </p:nvSpPr>
          <p:spPr bwMode="auto">
            <a:xfrm rot="20991552" flipV="1">
              <a:off x="3849" y="1095"/>
              <a:ext cx="28" cy="29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78" name="Line 34"/>
            <p:cNvSpPr>
              <a:spLocks noChangeShapeType="1"/>
            </p:cNvSpPr>
            <p:nvPr/>
          </p:nvSpPr>
          <p:spPr bwMode="auto">
            <a:xfrm flipV="1">
              <a:off x="3905" y="951"/>
              <a:ext cx="55" cy="359"/>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79" name="Line 35"/>
            <p:cNvSpPr>
              <a:spLocks noChangeShapeType="1"/>
            </p:cNvSpPr>
            <p:nvPr/>
          </p:nvSpPr>
          <p:spPr bwMode="auto">
            <a:xfrm flipV="1">
              <a:off x="3912" y="1239"/>
              <a:ext cx="96" cy="159"/>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80" name="Line 36"/>
            <p:cNvSpPr>
              <a:spLocks noChangeShapeType="1"/>
            </p:cNvSpPr>
            <p:nvPr/>
          </p:nvSpPr>
          <p:spPr bwMode="auto">
            <a:xfrm flipV="1">
              <a:off x="3877" y="1095"/>
              <a:ext cx="35" cy="268"/>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81" name="Line 37"/>
            <p:cNvSpPr>
              <a:spLocks noChangeShapeType="1"/>
            </p:cNvSpPr>
            <p:nvPr/>
          </p:nvSpPr>
          <p:spPr bwMode="auto">
            <a:xfrm flipV="1">
              <a:off x="3901" y="921"/>
              <a:ext cx="155" cy="477"/>
            </a:xfrm>
            <a:prstGeom prst="line">
              <a:avLst/>
            </a:prstGeom>
            <a:noFill/>
            <a:ln w="25400">
              <a:solidFill>
                <a:schemeClr val="tx1"/>
              </a:solidFill>
              <a:round/>
              <a:headEnd/>
              <a:tailEnd type="triangle" w="med" len="med"/>
            </a:ln>
            <a:effectLst/>
          </p:spPr>
          <p:txBody>
            <a:bodyPr wrap="none" anchor="ctr"/>
            <a:lstStyle/>
            <a:p>
              <a:endParaRPr lang="en-US"/>
            </a:p>
          </p:txBody>
        </p:sp>
        <p:grpSp>
          <p:nvGrpSpPr>
            <p:cNvPr id="4" name="Group 38"/>
            <p:cNvGrpSpPr>
              <a:grpSpLocks/>
            </p:cNvGrpSpPr>
            <p:nvPr/>
          </p:nvGrpSpPr>
          <p:grpSpPr bwMode="auto">
            <a:xfrm rot="-1546555">
              <a:off x="2250" y="1664"/>
              <a:ext cx="444" cy="122"/>
              <a:chOff x="2291" y="2513"/>
              <a:chExt cx="1199" cy="188"/>
            </a:xfrm>
          </p:grpSpPr>
          <p:sp>
            <p:nvSpPr>
              <p:cNvPr id="1414183" name="Freeform 39"/>
              <p:cNvSpPr>
                <a:spLocks/>
              </p:cNvSpPr>
              <p:nvPr/>
            </p:nvSpPr>
            <p:spPr bwMode="auto">
              <a:xfrm>
                <a:off x="2291"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4" name="Freeform 40"/>
              <p:cNvSpPr>
                <a:spLocks/>
              </p:cNvSpPr>
              <p:nvPr/>
            </p:nvSpPr>
            <p:spPr bwMode="auto">
              <a:xfrm>
                <a:off x="2513" y="2515"/>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5" name="Freeform 41"/>
              <p:cNvSpPr>
                <a:spLocks/>
              </p:cNvSpPr>
              <p:nvPr/>
            </p:nvSpPr>
            <p:spPr bwMode="auto">
              <a:xfrm>
                <a:off x="2737"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6" name="Freeform 42"/>
              <p:cNvSpPr>
                <a:spLocks/>
              </p:cNvSpPr>
              <p:nvPr/>
            </p:nvSpPr>
            <p:spPr bwMode="auto">
              <a:xfrm>
                <a:off x="2957" y="2517"/>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7" name="Freeform 43"/>
              <p:cNvSpPr>
                <a:spLocks/>
              </p:cNvSpPr>
              <p:nvPr/>
            </p:nvSpPr>
            <p:spPr bwMode="auto">
              <a:xfrm>
                <a:off x="3173" y="252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graphicFrame>
          <p:nvGraphicFramePr>
            <p:cNvPr id="1414188" name="Object 44"/>
            <p:cNvGraphicFramePr>
              <a:graphicFrameLocks noChangeAspect="1"/>
            </p:cNvGraphicFramePr>
            <p:nvPr/>
          </p:nvGraphicFramePr>
          <p:xfrm>
            <a:off x="3014" y="1439"/>
            <a:ext cx="103" cy="154"/>
          </p:xfrm>
          <a:graphic>
            <a:graphicData uri="http://schemas.openxmlformats.org/presentationml/2006/ole">
              <mc:AlternateContent xmlns:mc="http://schemas.openxmlformats.org/markup-compatibility/2006">
                <mc:Choice xmlns:v="urn:schemas-microsoft-com:vml" Requires="v">
                  <p:oleObj spid="_x0000_s50198" name="Equation" r:id="rId12" imgW="126720" imgH="190440" progId="">
                    <p:embed/>
                  </p:oleObj>
                </mc:Choice>
                <mc:Fallback>
                  <p:oleObj name="Equation" r:id="rId12" imgW="126720" imgH="19044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4" y="1439"/>
                          <a:ext cx="103" cy="1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4189" name="Line 45"/>
            <p:cNvSpPr>
              <a:spLocks noChangeShapeType="1"/>
            </p:cNvSpPr>
            <p:nvPr/>
          </p:nvSpPr>
          <p:spPr bwMode="auto">
            <a:xfrm flipV="1">
              <a:off x="3543" y="1408"/>
              <a:ext cx="342" cy="180"/>
            </a:xfrm>
            <a:prstGeom prst="line">
              <a:avLst/>
            </a:prstGeom>
            <a:noFill/>
            <a:ln w="25400">
              <a:solidFill>
                <a:schemeClr val="tx1"/>
              </a:solidFill>
              <a:round/>
              <a:headEnd/>
              <a:tailEnd/>
            </a:ln>
            <a:effectLst/>
          </p:spPr>
          <p:txBody>
            <a:bodyPr anchor="ctr"/>
            <a:lstStyle/>
            <a:p>
              <a:endParaRPr lang="en-US"/>
            </a:p>
          </p:txBody>
        </p:sp>
        <p:graphicFrame>
          <p:nvGraphicFramePr>
            <p:cNvPr id="1414190" name="Object 46"/>
            <p:cNvGraphicFramePr>
              <a:graphicFrameLocks noChangeAspect="1"/>
            </p:cNvGraphicFramePr>
            <p:nvPr/>
          </p:nvGraphicFramePr>
          <p:xfrm>
            <a:off x="2784" y="1785"/>
            <a:ext cx="572" cy="262"/>
          </p:xfrm>
          <a:graphic>
            <a:graphicData uri="http://schemas.openxmlformats.org/presentationml/2006/ole">
              <mc:AlternateContent xmlns:mc="http://schemas.openxmlformats.org/markup-compatibility/2006">
                <mc:Choice xmlns:v="urn:schemas-microsoft-com:vml" Requires="v">
                  <p:oleObj spid="_x0000_s50199" name="Equation" r:id="rId14" imgW="444240" imgH="203040" progId="Equation.3">
                    <p:embed/>
                  </p:oleObj>
                </mc:Choice>
                <mc:Fallback>
                  <p:oleObj name="Equation" r:id="rId14" imgW="444240" imgH="2030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84" y="1785"/>
                          <a:ext cx="572"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47"/>
            <p:cNvGrpSpPr>
              <a:grpSpLocks/>
            </p:cNvGrpSpPr>
            <p:nvPr/>
          </p:nvGrpSpPr>
          <p:grpSpPr bwMode="auto">
            <a:xfrm rot="1595871">
              <a:off x="3531" y="1650"/>
              <a:ext cx="444" cy="122"/>
              <a:chOff x="2291" y="2513"/>
              <a:chExt cx="1199" cy="188"/>
            </a:xfrm>
          </p:grpSpPr>
          <p:sp>
            <p:nvSpPr>
              <p:cNvPr id="1414192" name="Freeform 48"/>
              <p:cNvSpPr>
                <a:spLocks/>
              </p:cNvSpPr>
              <p:nvPr/>
            </p:nvSpPr>
            <p:spPr bwMode="auto">
              <a:xfrm>
                <a:off x="2291"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3" name="Freeform 49"/>
              <p:cNvSpPr>
                <a:spLocks/>
              </p:cNvSpPr>
              <p:nvPr/>
            </p:nvSpPr>
            <p:spPr bwMode="auto">
              <a:xfrm>
                <a:off x="2513" y="2515"/>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4" name="Freeform 50"/>
              <p:cNvSpPr>
                <a:spLocks/>
              </p:cNvSpPr>
              <p:nvPr/>
            </p:nvSpPr>
            <p:spPr bwMode="auto">
              <a:xfrm>
                <a:off x="2737"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5" name="Freeform 51"/>
              <p:cNvSpPr>
                <a:spLocks/>
              </p:cNvSpPr>
              <p:nvPr/>
            </p:nvSpPr>
            <p:spPr bwMode="auto">
              <a:xfrm>
                <a:off x="2957" y="2517"/>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6" name="Freeform 52"/>
              <p:cNvSpPr>
                <a:spLocks/>
              </p:cNvSpPr>
              <p:nvPr/>
            </p:nvSpPr>
            <p:spPr bwMode="auto">
              <a:xfrm>
                <a:off x="3173" y="252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sp>
          <p:nvSpPr>
            <p:cNvPr id="1414197" name="Line 53"/>
            <p:cNvSpPr>
              <a:spLocks noChangeShapeType="1"/>
            </p:cNvSpPr>
            <p:nvPr/>
          </p:nvSpPr>
          <p:spPr bwMode="auto">
            <a:xfrm>
              <a:off x="3936" y="1833"/>
              <a:ext cx="336" cy="24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98" name="Line 54"/>
            <p:cNvSpPr>
              <a:spLocks noChangeShapeType="1"/>
            </p:cNvSpPr>
            <p:nvPr/>
          </p:nvSpPr>
          <p:spPr bwMode="auto">
            <a:xfrm rot="-608448">
              <a:off x="3935" y="1758"/>
              <a:ext cx="240" cy="137"/>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99" name="Line 55"/>
            <p:cNvSpPr>
              <a:spLocks noChangeShapeType="1"/>
            </p:cNvSpPr>
            <p:nvPr/>
          </p:nvSpPr>
          <p:spPr bwMode="auto">
            <a:xfrm rot="-608448">
              <a:off x="3943" y="1786"/>
              <a:ext cx="284" cy="234"/>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200" name="Line 56"/>
            <p:cNvSpPr>
              <a:spLocks noChangeShapeType="1"/>
            </p:cNvSpPr>
            <p:nvPr/>
          </p:nvSpPr>
          <p:spPr bwMode="auto">
            <a:xfrm rot="-608448">
              <a:off x="3932" y="1845"/>
              <a:ext cx="99" cy="183"/>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201" name="Line 57"/>
            <p:cNvSpPr>
              <a:spLocks noChangeShapeType="1"/>
            </p:cNvSpPr>
            <p:nvPr/>
          </p:nvSpPr>
          <p:spPr bwMode="auto">
            <a:xfrm>
              <a:off x="3948" y="1778"/>
              <a:ext cx="132" cy="7"/>
            </a:xfrm>
            <a:prstGeom prst="line">
              <a:avLst/>
            </a:prstGeom>
            <a:noFill/>
            <a:ln w="19050">
              <a:solidFill>
                <a:schemeClr val="tx1"/>
              </a:solidFill>
              <a:round/>
              <a:headEnd/>
              <a:tailEnd/>
            </a:ln>
            <a:effectLst/>
          </p:spPr>
          <p:txBody>
            <a:bodyPr wrap="none" anchor="ctr"/>
            <a:lstStyle/>
            <a:p>
              <a:endParaRPr lang="en-US"/>
            </a:p>
          </p:txBody>
        </p:sp>
        <p:sp>
          <p:nvSpPr>
            <p:cNvPr id="1414202" name="Line 58"/>
            <p:cNvSpPr>
              <a:spLocks noChangeShapeType="1"/>
            </p:cNvSpPr>
            <p:nvPr/>
          </p:nvSpPr>
          <p:spPr bwMode="auto">
            <a:xfrm>
              <a:off x="3936" y="1833"/>
              <a:ext cx="102" cy="96"/>
            </a:xfrm>
            <a:prstGeom prst="line">
              <a:avLst/>
            </a:prstGeom>
            <a:noFill/>
            <a:ln w="19050">
              <a:solidFill>
                <a:schemeClr val="tx1"/>
              </a:solidFill>
              <a:round/>
              <a:headEnd/>
              <a:tailEnd/>
            </a:ln>
            <a:effectLst/>
          </p:spPr>
          <p:txBody>
            <a:bodyPr wrap="none" anchor="ctr"/>
            <a:lstStyle/>
            <a:p>
              <a:endParaRPr lang="en-US"/>
            </a:p>
          </p:txBody>
        </p:sp>
        <p:graphicFrame>
          <p:nvGraphicFramePr>
            <p:cNvPr id="1414203" name="Object 59"/>
            <p:cNvGraphicFramePr>
              <a:graphicFrameLocks noChangeAspect="1"/>
            </p:cNvGraphicFramePr>
            <p:nvPr/>
          </p:nvGraphicFramePr>
          <p:xfrm>
            <a:off x="4080" y="816"/>
            <a:ext cx="538" cy="320"/>
          </p:xfrm>
          <a:graphic>
            <a:graphicData uri="http://schemas.openxmlformats.org/presentationml/2006/ole">
              <mc:AlternateContent xmlns:mc="http://schemas.openxmlformats.org/markup-compatibility/2006">
                <mc:Choice xmlns:v="urn:schemas-microsoft-com:vml" Requires="v">
                  <p:oleObj spid="_x0000_s50200" name="Equation" r:id="rId16" imgW="469800" imgH="279360" progId="Equation.3">
                    <p:embed/>
                  </p:oleObj>
                </mc:Choice>
                <mc:Fallback>
                  <p:oleObj name="Equation" r:id="rId16" imgW="469800" imgH="27936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80" y="816"/>
                          <a:ext cx="538" cy="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4204" name="Text Box 60"/>
            <p:cNvSpPr txBox="1">
              <a:spLocks noChangeArrowheads="1"/>
            </p:cNvSpPr>
            <p:nvPr/>
          </p:nvSpPr>
          <p:spPr bwMode="auto">
            <a:xfrm>
              <a:off x="4272" y="1824"/>
              <a:ext cx="233" cy="288"/>
            </a:xfrm>
            <a:prstGeom prst="rect">
              <a:avLst/>
            </a:prstGeom>
            <a:noFill/>
            <a:ln w="9525">
              <a:noFill/>
              <a:miter lim="800000"/>
              <a:headEnd/>
              <a:tailEnd/>
            </a:ln>
            <a:effectLst/>
          </p:spPr>
          <p:txBody>
            <a:bodyPr wrap="none">
              <a:spAutoFit/>
            </a:bodyPr>
            <a:lstStyle/>
            <a:p>
              <a:r>
                <a:rPr lang="en-US" i="1">
                  <a:solidFill>
                    <a:schemeClr val="tx1"/>
                  </a:solidFill>
                </a:rPr>
                <a:t>X</a:t>
              </a:r>
            </a:p>
          </p:txBody>
        </p:sp>
        <p:sp>
          <p:nvSpPr>
            <p:cNvPr id="1414205" name="Text Box 61"/>
            <p:cNvSpPr txBox="1">
              <a:spLocks noChangeArrowheads="1"/>
            </p:cNvSpPr>
            <p:nvPr/>
          </p:nvSpPr>
          <p:spPr bwMode="auto">
            <a:xfrm>
              <a:off x="1520" y="969"/>
              <a:ext cx="425" cy="231"/>
            </a:xfrm>
            <a:prstGeom prst="rect">
              <a:avLst/>
            </a:prstGeom>
            <a:noFill/>
            <a:ln w="9525">
              <a:noFill/>
              <a:miter lim="800000"/>
              <a:headEnd/>
              <a:tailEnd/>
            </a:ln>
            <a:effectLst/>
          </p:spPr>
          <p:txBody>
            <a:bodyPr wrap="none">
              <a:spAutoFit/>
            </a:bodyPr>
            <a:lstStyle/>
            <a:p>
              <a:r>
                <a:rPr lang="en-US" sz="1800" dirty="0">
                  <a:solidFill>
                    <a:schemeClr val="tx1"/>
                  </a:solidFill>
                  <a:latin typeface="Comic Sans MS" pitchFamily="66" charset="0"/>
                </a:rPr>
                <a:t>q(x</a:t>
              </a:r>
              <a:r>
                <a:rPr lang="en-US" sz="1800" baseline="-18000" dirty="0">
                  <a:solidFill>
                    <a:schemeClr val="tx1"/>
                  </a:solidFill>
                  <a:latin typeface="Comic Sans MS" pitchFamily="66" charset="0"/>
                </a:rPr>
                <a:t>1</a:t>
              </a:r>
              <a:r>
                <a:rPr lang="en-US" sz="1800" dirty="0">
                  <a:solidFill>
                    <a:schemeClr val="tx1"/>
                  </a:solidFill>
                  <a:latin typeface="Comic Sans MS" pitchFamily="66" charset="0"/>
                </a:rPr>
                <a:t>)</a:t>
              </a:r>
            </a:p>
          </p:txBody>
        </p:sp>
        <p:sp>
          <p:nvSpPr>
            <p:cNvPr id="1414206" name="Text Box 62"/>
            <p:cNvSpPr txBox="1">
              <a:spLocks noChangeArrowheads="1"/>
            </p:cNvSpPr>
            <p:nvPr/>
          </p:nvSpPr>
          <p:spPr bwMode="auto">
            <a:xfrm>
              <a:off x="1502" y="1929"/>
              <a:ext cx="442" cy="231"/>
            </a:xfrm>
            <a:prstGeom prst="rect">
              <a:avLst/>
            </a:prstGeom>
            <a:noFill/>
            <a:ln w="9525">
              <a:noFill/>
              <a:miter lim="800000"/>
              <a:headEnd/>
              <a:tailEnd/>
            </a:ln>
            <a:effectLst/>
          </p:spPr>
          <p:txBody>
            <a:bodyPr wrap="none">
              <a:spAutoFit/>
            </a:bodyPr>
            <a:lstStyle/>
            <a:p>
              <a:r>
                <a:rPr lang="en-US" sz="1800" dirty="0">
                  <a:solidFill>
                    <a:schemeClr val="tx1"/>
                  </a:solidFill>
                  <a:latin typeface="Comic Sans MS" pitchFamily="66" charset="0"/>
                </a:rPr>
                <a:t>g(x</a:t>
              </a:r>
              <a:r>
                <a:rPr lang="en-US" sz="1800" baseline="-18000" dirty="0">
                  <a:solidFill>
                    <a:schemeClr val="tx1"/>
                  </a:solidFill>
                  <a:latin typeface="Comic Sans MS" pitchFamily="66" charset="0"/>
                </a:rPr>
                <a:t>2</a:t>
              </a:r>
              <a:r>
                <a:rPr lang="en-US" sz="1800" dirty="0">
                  <a:solidFill>
                    <a:schemeClr val="tx1"/>
                  </a:solidFill>
                  <a:latin typeface="Comic Sans MS" pitchFamily="66" charset="0"/>
                </a:rPr>
                <a:t>)</a:t>
              </a:r>
            </a:p>
          </p:txBody>
        </p:sp>
      </p:grpSp>
      <p:sp>
        <p:nvSpPr>
          <p:cNvPr id="1414207" name="Line 63"/>
          <p:cNvSpPr>
            <a:spLocks noChangeShapeType="1"/>
          </p:cNvSpPr>
          <p:nvPr/>
        </p:nvSpPr>
        <p:spPr bwMode="auto">
          <a:xfrm>
            <a:off x="3048000" y="4594225"/>
            <a:ext cx="2209800" cy="0"/>
          </a:xfrm>
          <a:prstGeom prst="line">
            <a:avLst/>
          </a:prstGeom>
          <a:noFill/>
          <a:ln w="38100">
            <a:solidFill>
              <a:srgbClr val="FF85FF"/>
            </a:solidFill>
            <a:round/>
            <a:headEnd/>
            <a:tailEnd/>
          </a:ln>
          <a:effectLst/>
        </p:spPr>
        <p:txBody>
          <a:bodyPr/>
          <a:lstStyle/>
          <a:p>
            <a:endParaRPr lang="en-US"/>
          </a:p>
        </p:txBody>
      </p:sp>
      <p:sp>
        <p:nvSpPr>
          <p:cNvPr id="1414208" name="Rectangle 64"/>
          <p:cNvSpPr>
            <a:spLocks noGrp="1" noChangeArrowheads="1"/>
          </p:cNvSpPr>
          <p:nvPr>
            <p:ph type="title"/>
          </p:nvPr>
        </p:nvSpPr>
        <p:spPr>
          <a:xfrm>
            <a:off x="457200" y="76200"/>
            <a:ext cx="8229600" cy="1143000"/>
          </a:xfrm>
          <a:noFill/>
        </p:spPr>
        <p:txBody>
          <a:bodyPr>
            <a:noAutofit/>
          </a:bodyPr>
          <a:lstStyle/>
          <a:p>
            <a:r>
              <a:rPr lang="en-US" sz="3500" dirty="0" smtClean="0"/>
              <a:t>Parton distribution functions in perturbative QCD calculations of observables</a:t>
            </a:r>
            <a:endParaRPr lang="en-US" sz="3500" dirty="0"/>
          </a:p>
        </p:txBody>
      </p:sp>
      <p:sp>
        <p:nvSpPr>
          <p:cNvPr id="1414209" name="Rectangle 65"/>
          <p:cNvSpPr>
            <a:spLocks noChangeArrowheads="1"/>
          </p:cNvSpPr>
          <p:nvPr/>
        </p:nvSpPr>
        <p:spPr bwMode="auto">
          <a:xfrm>
            <a:off x="304800" y="4649788"/>
            <a:ext cx="8458200" cy="1979612"/>
          </a:xfrm>
          <a:prstGeom prst="rect">
            <a:avLst/>
          </a:prstGeom>
          <a:noFill/>
          <a:ln w="12700">
            <a:noFill/>
            <a:miter lim="800000"/>
            <a:headEnd/>
            <a:tailEnd/>
          </a:ln>
          <a:effectLst/>
        </p:spPr>
        <p:txBody>
          <a:bodyPr lIns="90488" tIns="44450" rIns="90488" bIns="44450"/>
          <a:lstStyle/>
          <a:p>
            <a:pPr marL="342900" indent="-342900" algn="l">
              <a:spcBef>
                <a:spcPct val="20000"/>
              </a:spcBef>
            </a:pPr>
            <a:r>
              <a:rPr lang="en-US" sz="2000" dirty="0" smtClean="0">
                <a:solidFill>
                  <a:srgbClr val="FFFFCC"/>
                </a:solidFill>
              </a:rPr>
              <a:t>High-energy processes </a:t>
            </a:r>
            <a:r>
              <a:rPr lang="en-US" sz="2000" dirty="0">
                <a:solidFill>
                  <a:srgbClr val="FFFFCC"/>
                </a:solidFill>
              </a:rPr>
              <a:t>have predictable rates given:</a:t>
            </a:r>
          </a:p>
          <a:p>
            <a:pPr marL="1143000" lvl="2" indent="-228600">
              <a:spcBef>
                <a:spcPct val="20000"/>
              </a:spcBef>
              <a:buClr>
                <a:srgbClr val="500093"/>
              </a:buClr>
              <a:buFontTx/>
              <a:buChar char="–"/>
            </a:pPr>
            <a:r>
              <a:rPr lang="en-US" sz="2000" dirty="0" err="1" smtClean="0">
                <a:solidFill>
                  <a:srgbClr val="00FF00"/>
                </a:solidFill>
              </a:rPr>
              <a:t>Partonic</a:t>
            </a:r>
            <a:r>
              <a:rPr lang="en-US" sz="2000" dirty="0" smtClean="0">
                <a:solidFill>
                  <a:srgbClr val="00FF00"/>
                </a:solidFill>
              </a:rPr>
              <a:t> hard scattering rates (calculable in </a:t>
            </a:r>
            <a:r>
              <a:rPr lang="en-US" sz="2000" dirty="0" err="1" smtClean="0">
                <a:solidFill>
                  <a:srgbClr val="00FF00"/>
                </a:solidFill>
              </a:rPr>
              <a:t>pQCD</a:t>
            </a:r>
            <a:r>
              <a:rPr lang="en-US" sz="2000" dirty="0" smtClean="0">
                <a:solidFill>
                  <a:srgbClr val="00FF00"/>
                </a:solidFill>
              </a:rPr>
              <a:t>)</a:t>
            </a:r>
          </a:p>
          <a:p>
            <a:pPr marL="1143000" lvl="2" indent="-228600" algn="l">
              <a:spcBef>
                <a:spcPct val="20000"/>
              </a:spcBef>
              <a:buClr>
                <a:srgbClr val="500093"/>
              </a:buClr>
              <a:buFontTx/>
              <a:buChar char="–"/>
            </a:pPr>
            <a:r>
              <a:rPr lang="en-US" sz="2000" dirty="0" smtClean="0">
                <a:solidFill>
                  <a:srgbClr val="FF85FF"/>
                </a:solidFill>
              </a:rPr>
              <a:t>Parton </a:t>
            </a:r>
            <a:r>
              <a:rPr lang="en-US" sz="2000" dirty="0">
                <a:solidFill>
                  <a:srgbClr val="FF85FF"/>
                </a:solidFill>
              </a:rPr>
              <a:t>distribution functions </a:t>
            </a:r>
            <a:r>
              <a:rPr lang="en-US" sz="2000" dirty="0" smtClean="0">
                <a:solidFill>
                  <a:srgbClr val="FF85FF"/>
                </a:solidFill>
              </a:rPr>
              <a:t>(experiment or lattice)</a:t>
            </a:r>
            <a:endParaRPr lang="en-US" sz="2000" dirty="0">
              <a:solidFill>
                <a:srgbClr val="FF85FF"/>
              </a:solidFill>
            </a:endParaRPr>
          </a:p>
          <a:p>
            <a:pPr marL="1143000" lvl="2" indent="-228600" algn="l">
              <a:spcBef>
                <a:spcPct val="20000"/>
              </a:spcBef>
              <a:buClr>
                <a:srgbClr val="500093"/>
              </a:buClr>
              <a:buFontTx/>
              <a:buChar char="–"/>
            </a:pPr>
            <a:r>
              <a:rPr lang="en-US" sz="2000" dirty="0" smtClean="0">
                <a:solidFill>
                  <a:srgbClr val="00FFCC"/>
                </a:solidFill>
              </a:rPr>
              <a:t>Fragmentation </a:t>
            </a:r>
            <a:r>
              <a:rPr lang="en-US" sz="2000" dirty="0">
                <a:solidFill>
                  <a:srgbClr val="00FFCC"/>
                </a:solidFill>
              </a:rPr>
              <a:t>functions </a:t>
            </a:r>
            <a:r>
              <a:rPr lang="en-US" sz="2000" dirty="0" smtClean="0">
                <a:solidFill>
                  <a:srgbClr val="00FFCC"/>
                </a:solidFill>
              </a:rPr>
              <a:t>(experiment or lattice)</a:t>
            </a:r>
            <a:endParaRPr lang="en-US" sz="2000" dirty="0">
              <a:solidFill>
                <a:srgbClr val="00FFCC"/>
              </a:solidFill>
            </a:endParaRPr>
          </a:p>
        </p:txBody>
      </p:sp>
      <p:grpSp>
        <p:nvGrpSpPr>
          <p:cNvPr id="79" name="Group 78"/>
          <p:cNvGrpSpPr/>
          <p:nvPr/>
        </p:nvGrpSpPr>
        <p:grpSpPr>
          <a:xfrm>
            <a:off x="7151715" y="5257800"/>
            <a:ext cx="1996438" cy="971729"/>
            <a:chOff x="7193280" y="5227320"/>
            <a:chExt cx="1996438" cy="1200329"/>
          </a:xfrm>
        </p:grpSpPr>
        <p:sp>
          <p:nvSpPr>
            <p:cNvPr id="1414211" name="Rectangle 67"/>
            <p:cNvSpPr>
              <a:spLocks noChangeArrowheads="1"/>
            </p:cNvSpPr>
            <p:nvPr/>
          </p:nvSpPr>
          <p:spPr bwMode="auto">
            <a:xfrm>
              <a:off x="7513320" y="5227320"/>
              <a:ext cx="1676398" cy="1200329"/>
            </a:xfrm>
            <a:prstGeom prst="rect">
              <a:avLst/>
            </a:prstGeom>
            <a:noFill/>
            <a:ln w="12700">
              <a:noFill/>
              <a:miter lim="800000"/>
              <a:headEnd/>
              <a:tailEnd/>
            </a:ln>
            <a:effectLst/>
          </p:spPr>
          <p:txBody>
            <a:bodyPr wrap="square">
              <a:spAutoFit/>
            </a:bodyPr>
            <a:lstStyle/>
            <a:p>
              <a:pPr eaLnBrk="1" hangingPunct="1"/>
              <a:r>
                <a:rPr lang="en-US" dirty="0" smtClean="0">
                  <a:solidFill>
                    <a:schemeClr val="bg1"/>
                  </a:solidFill>
                  <a:effectLst>
                    <a:outerShdw blurRad="38100" dist="38100" dir="2700000" algn="tl">
                      <a:srgbClr val="000000"/>
                    </a:outerShdw>
                  </a:effectLst>
                  <a:latin typeface="Arial Rounded MT Bold" pitchFamily="34" charset="0"/>
                </a:rPr>
                <a:t>Universal non-</a:t>
              </a:r>
              <a:r>
                <a:rPr lang="en-US" dirty="0" err="1" smtClean="0">
                  <a:solidFill>
                    <a:schemeClr val="bg1"/>
                  </a:solidFill>
                  <a:effectLst>
                    <a:outerShdw blurRad="38100" dist="38100" dir="2700000" algn="tl">
                      <a:srgbClr val="000000"/>
                    </a:outerShdw>
                  </a:effectLst>
                  <a:latin typeface="Arial Rounded MT Bold" pitchFamily="34" charset="0"/>
                </a:rPr>
                <a:t>perturbative</a:t>
              </a:r>
              <a:r>
                <a:rPr lang="en-US" dirty="0" smtClean="0">
                  <a:solidFill>
                    <a:schemeClr val="bg1"/>
                  </a:solidFill>
                  <a:effectLst>
                    <a:outerShdw blurRad="38100" dist="38100" dir="2700000" algn="tl">
                      <a:srgbClr val="000000"/>
                    </a:outerShdw>
                  </a:effectLst>
                  <a:latin typeface="Arial Rounded MT Bold" pitchFamily="34" charset="0"/>
                </a:rPr>
                <a:t> factors</a:t>
              </a:r>
              <a:endParaRPr lang="en-US" dirty="0">
                <a:solidFill>
                  <a:schemeClr val="bg1"/>
                </a:solidFill>
                <a:effectLst>
                  <a:outerShdw blurRad="38100" dist="38100" dir="2700000" algn="tl">
                    <a:srgbClr val="000000"/>
                  </a:outerShdw>
                </a:effectLst>
                <a:latin typeface="Arial Rounded MT Bold" pitchFamily="34" charset="0"/>
              </a:endParaRPr>
            </a:p>
          </p:txBody>
        </p:sp>
        <p:sp>
          <p:nvSpPr>
            <p:cNvPr id="1414212" name="AutoShape 68"/>
            <p:cNvSpPr>
              <a:spLocks/>
            </p:cNvSpPr>
            <p:nvPr/>
          </p:nvSpPr>
          <p:spPr bwMode="auto">
            <a:xfrm>
              <a:off x="7193280" y="5334000"/>
              <a:ext cx="381000" cy="970009"/>
            </a:xfrm>
            <a:prstGeom prst="rightBrace">
              <a:avLst>
                <a:gd name="adj1" fmla="val 31667"/>
                <a:gd name="adj2" fmla="val 50000"/>
              </a:avLst>
            </a:prstGeom>
            <a:noFill/>
            <a:ln w="57150">
              <a:solidFill>
                <a:schemeClr val="bg1"/>
              </a:solidFill>
              <a:round/>
              <a:headEnd/>
              <a:tailEnd/>
            </a:ln>
            <a:effectLst/>
          </p:spPr>
          <p:txBody>
            <a:bodyPr wrap="none" anchor="ctr"/>
            <a:lstStyle/>
            <a:p>
              <a:endParaRPr lang="it-IT" sz="3200" b="1">
                <a:solidFill>
                  <a:srgbClr val="500093"/>
                </a:solidFill>
                <a:latin typeface="Symbol" pitchFamily="18" charset="2"/>
              </a:endParaRPr>
            </a:p>
          </p:txBody>
        </p:sp>
      </p:grpSp>
      <p:graphicFrame>
        <p:nvGraphicFramePr>
          <p:cNvPr id="1414213" name="Object 69"/>
          <p:cNvGraphicFramePr>
            <a:graphicFrameLocks noChangeAspect="1"/>
          </p:cNvGraphicFramePr>
          <p:nvPr/>
        </p:nvGraphicFramePr>
        <p:xfrm>
          <a:off x="304800" y="3859213"/>
          <a:ext cx="8486775" cy="746125"/>
        </p:xfrm>
        <a:graphic>
          <a:graphicData uri="http://schemas.openxmlformats.org/presentationml/2006/ole">
            <mc:AlternateContent xmlns:mc="http://schemas.openxmlformats.org/markup-compatibility/2006">
              <mc:Choice xmlns:v="urn:schemas-microsoft-com:vml" Requires="v">
                <p:oleObj spid="_x0000_s50201" name="Equation" r:id="rId18" imgW="3174840" imgH="279360" progId="Equation.3">
                  <p:embed/>
                </p:oleObj>
              </mc:Choice>
              <mc:Fallback>
                <p:oleObj name="Equation" r:id="rId18" imgW="3174840" imgH="27936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4800" y="3859213"/>
                        <a:ext cx="8486775" cy="74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4214" name="Line 70"/>
          <p:cNvSpPr>
            <a:spLocks noChangeShapeType="1"/>
          </p:cNvSpPr>
          <p:nvPr/>
        </p:nvSpPr>
        <p:spPr bwMode="auto">
          <a:xfrm>
            <a:off x="5638800" y="4594225"/>
            <a:ext cx="1524000" cy="0"/>
          </a:xfrm>
          <a:prstGeom prst="line">
            <a:avLst/>
          </a:prstGeom>
          <a:noFill/>
          <a:ln w="38100">
            <a:solidFill>
              <a:srgbClr val="00FF00"/>
            </a:solidFill>
            <a:round/>
            <a:headEnd/>
            <a:tailEnd/>
          </a:ln>
          <a:effectLst/>
        </p:spPr>
        <p:txBody>
          <a:bodyPr/>
          <a:lstStyle/>
          <a:p>
            <a:endParaRPr lang="en-US"/>
          </a:p>
        </p:txBody>
      </p:sp>
      <p:sp>
        <p:nvSpPr>
          <p:cNvPr id="1414215" name="Line 71"/>
          <p:cNvSpPr>
            <a:spLocks noChangeShapeType="1"/>
          </p:cNvSpPr>
          <p:nvPr/>
        </p:nvSpPr>
        <p:spPr bwMode="auto">
          <a:xfrm flipV="1">
            <a:off x="7620000" y="4594225"/>
            <a:ext cx="1066800" cy="0"/>
          </a:xfrm>
          <a:prstGeom prst="line">
            <a:avLst/>
          </a:prstGeom>
          <a:noFill/>
          <a:ln w="38100">
            <a:solidFill>
              <a:srgbClr val="00FFCC"/>
            </a:solidFill>
            <a:round/>
            <a:headEnd/>
            <a:tailEnd/>
          </a:ln>
          <a:effectLst/>
        </p:spPr>
        <p:txBody>
          <a:bodyPr/>
          <a:lstStyle/>
          <a:p>
            <a:endParaRPr lang="en-US"/>
          </a:p>
        </p:txBody>
      </p:sp>
      <p:sp>
        <p:nvSpPr>
          <p:cNvPr id="1414216" name="Line 72"/>
          <p:cNvSpPr>
            <a:spLocks noChangeShapeType="1"/>
          </p:cNvSpPr>
          <p:nvPr/>
        </p:nvSpPr>
        <p:spPr bwMode="auto">
          <a:xfrm flipV="1">
            <a:off x="6477000" y="1890713"/>
            <a:ext cx="762000" cy="14287"/>
          </a:xfrm>
          <a:prstGeom prst="line">
            <a:avLst/>
          </a:prstGeom>
          <a:noFill/>
          <a:ln w="38100">
            <a:solidFill>
              <a:srgbClr val="00FFCC"/>
            </a:solidFill>
            <a:round/>
            <a:headEnd/>
            <a:tailEnd/>
          </a:ln>
          <a:effectLst/>
        </p:spPr>
        <p:txBody>
          <a:bodyPr/>
          <a:lstStyle/>
          <a:p>
            <a:endParaRPr lang="en-US"/>
          </a:p>
        </p:txBody>
      </p:sp>
      <p:sp>
        <p:nvSpPr>
          <p:cNvPr id="1414217" name="Line 73"/>
          <p:cNvSpPr>
            <a:spLocks noChangeShapeType="1"/>
          </p:cNvSpPr>
          <p:nvPr/>
        </p:nvSpPr>
        <p:spPr bwMode="auto">
          <a:xfrm flipV="1">
            <a:off x="4495800" y="3338513"/>
            <a:ext cx="762000" cy="14287"/>
          </a:xfrm>
          <a:prstGeom prst="line">
            <a:avLst/>
          </a:prstGeom>
          <a:noFill/>
          <a:ln w="38100">
            <a:solidFill>
              <a:srgbClr val="00FF00"/>
            </a:solidFill>
            <a:round/>
            <a:headEnd/>
            <a:tailEnd/>
          </a:ln>
          <a:effectLst/>
        </p:spPr>
        <p:txBody>
          <a:bodyPr/>
          <a:lstStyle/>
          <a:p>
            <a:endParaRPr lang="en-US"/>
          </a:p>
        </p:txBody>
      </p:sp>
      <p:sp>
        <p:nvSpPr>
          <p:cNvPr id="77" name="Line 63"/>
          <p:cNvSpPr>
            <a:spLocks noChangeShapeType="1"/>
          </p:cNvSpPr>
          <p:nvPr/>
        </p:nvSpPr>
        <p:spPr bwMode="auto">
          <a:xfrm>
            <a:off x="2438400" y="2209800"/>
            <a:ext cx="609600" cy="0"/>
          </a:xfrm>
          <a:prstGeom prst="line">
            <a:avLst/>
          </a:prstGeom>
          <a:noFill/>
          <a:ln w="38100">
            <a:solidFill>
              <a:srgbClr val="FF85FF"/>
            </a:solidFill>
            <a:round/>
            <a:headEnd/>
            <a:tailEnd/>
          </a:ln>
          <a:effectLst/>
        </p:spPr>
        <p:txBody>
          <a:bodyPr/>
          <a:lstStyle/>
          <a:p>
            <a:endParaRPr lang="en-US"/>
          </a:p>
        </p:txBody>
      </p:sp>
      <p:sp>
        <p:nvSpPr>
          <p:cNvPr id="78" name="Line 63"/>
          <p:cNvSpPr>
            <a:spLocks noChangeShapeType="1"/>
          </p:cNvSpPr>
          <p:nvPr/>
        </p:nvSpPr>
        <p:spPr bwMode="auto">
          <a:xfrm>
            <a:off x="2438400" y="3748548"/>
            <a:ext cx="609600" cy="0"/>
          </a:xfrm>
          <a:prstGeom prst="line">
            <a:avLst/>
          </a:prstGeom>
          <a:noFill/>
          <a:ln w="38100">
            <a:solidFill>
              <a:srgbClr val="FF85FF"/>
            </a:solidFill>
            <a:round/>
            <a:headEnd/>
            <a:tailEnd/>
          </a:ln>
          <a:effectLst/>
        </p:spPr>
        <p:txBody>
          <a:bodyPr/>
          <a:lstStyle/>
          <a:p>
            <a:endParaRPr lang="en-US"/>
          </a:p>
        </p:txBody>
      </p:sp>
    </p:spTree>
    <p:extLst>
      <p:ext uri="{BB962C8B-B14F-4D97-AF65-F5344CB8AC3E}">
        <p14:creationId xmlns:p14="http://schemas.microsoft.com/office/powerpoint/2010/main" val="21280558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14209">
                                            <p:txEl>
                                              <p:pRg st="1" end="1"/>
                                            </p:txEl>
                                          </p:spTgt>
                                        </p:tgtEl>
                                        <p:attrNameLst>
                                          <p:attrName>style.visibility</p:attrName>
                                        </p:attrNameLst>
                                      </p:cBhvr>
                                      <p:to>
                                        <p:strVal val="visible"/>
                                      </p:to>
                                    </p:set>
                                    <p:animEffect transition="in" filter="checkerboard(across)">
                                      <p:cBhvr>
                                        <p:cTn id="7" dur="500"/>
                                        <p:tgtEl>
                                          <p:spTgt spid="1414209">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14214"/>
                                        </p:tgtEl>
                                        <p:attrNameLst>
                                          <p:attrName>style.visibility</p:attrName>
                                        </p:attrNameLst>
                                      </p:cBhvr>
                                      <p:to>
                                        <p:strVal val="visible"/>
                                      </p:to>
                                    </p:set>
                                    <p:animEffect transition="in" filter="checkerboard(across)">
                                      <p:cBhvr>
                                        <p:cTn id="10" dur="500"/>
                                        <p:tgtEl>
                                          <p:spTgt spid="141421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414217"/>
                                        </p:tgtEl>
                                        <p:attrNameLst>
                                          <p:attrName>style.visibility</p:attrName>
                                        </p:attrNameLst>
                                      </p:cBhvr>
                                      <p:to>
                                        <p:strVal val="visible"/>
                                      </p:to>
                                    </p:set>
                                    <p:animEffect transition="in" filter="checkerboard(across)">
                                      <p:cBhvr>
                                        <p:cTn id="13" dur="500"/>
                                        <p:tgtEl>
                                          <p:spTgt spid="141421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414209">
                                            <p:txEl>
                                              <p:pRg st="2" end="2"/>
                                            </p:txEl>
                                          </p:spTgt>
                                        </p:tgtEl>
                                        <p:attrNameLst>
                                          <p:attrName>style.visibility</p:attrName>
                                        </p:attrNameLst>
                                      </p:cBhvr>
                                      <p:to>
                                        <p:strVal val="visible"/>
                                      </p:to>
                                    </p:set>
                                    <p:animEffect transition="in" filter="checkerboard(across)">
                                      <p:cBhvr>
                                        <p:cTn id="18" dur="500"/>
                                        <p:tgtEl>
                                          <p:spTgt spid="1414209">
                                            <p:txEl>
                                              <p:pRg st="2" end="2"/>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414207"/>
                                        </p:tgtEl>
                                        <p:attrNameLst>
                                          <p:attrName>style.visibility</p:attrName>
                                        </p:attrNameLst>
                                      </p:cBhvr>
                                      <p:to>
                                        <p:strVal val="visible"/>
                                      </p:to>
                                    </p:set>
                                    <p:animEffect transition="in" filter="checkerboard(across)">
                                      <p:cBhvr>
                                        <p:cTn id="21" dur="500"/>
                                        <p:tgtEl>
                                          <p:spTgt spid="1414207"/>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checkerboard(across)">
                                      <p:cBhvr>
                                        <p:cTn id="24" dur="500"/>
                                        <p:tgtEl>
                                          <p:spTgt spid="77"/>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checkerboard(across)">
                                      <p:cBhvr>
                                        <p:cTn id="27" dur="500"/>
                                        <p:tgtEl>
                                          <p:spTgt spid="7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414209">
                                            <p:txEl>
                                              <p:pRg st="3" end="3"/>
                                            </p:txEl>
                                          </p:spTgt>
                                        </p:tgtEl>
                                        <p:attrNameLst>
                                          <p:attrName>style.visibility</p:attrName>
                                        </p:attrNameLst>
                                      </p:cBhvr>
                                      <p:to>
                                        <p:strVal val="visible"/>
                                      </p:to>
                                    </p:set>
                                    <p:animEffect transition="in" filter="checkerboard(across)">
                                      <p:cBhvr>
                                        <p:cTn id="32" dur="500"/>
                                        <p:tgtEl>
                                          <p:spTgt spid="1414209">
                                            <p:txEl>
                                              <p:pRg st="3" end="3"/>
                                            </p:txEl>
                                          </p:spTgt>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414215"/>
                                        </p:tgtEl>
                                        <p:attrNameLst>
                                          <p:attrName>style.visibility</p:attrName>
                                        </p:attrNameLst>
                                      </p:cBhvr>
                                      <p:to>
                                        <p:strVal val="visible"/>
                                      </p:to>
                                    </p:set>
                                    <p:animEffect transition="in" filter="checkerboard(across)">
                                      <p:cBhvr>
                                        <p:cTn id="35" dur="500"/>
                                        <p:tgtEl>
                                          <p:spTgt spid="1414215"/>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414216"/>
                                        </p:tgtEl>
                                        <p:attrNameLst>
                                          <p:attrName>style.visibility</p:attrName>
                                        </p:attrNameLst>
                                      </p:cBhvr>
                                      <p:to>
                                        <p:strVal val="visible"/>
                                      </p:to>
                                    </p:set>
                                    <p:animEffect transition="in" filter="checkerboard(across)">
                                      <p:cBhvr>
                                        <p:cTn id="38" dur="500"/>
                                        <p:tgtEl>
                                          <p:spTgt spid="141421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additive="base">
                                        <p:cTn id="43" dur="500" fill="hold"/>
                                        <p:tgtEl>
                                          <p:spTgt spid="79"/>
                                        </p:tgtEl>
                                        <p:attrNameLst>
                                          <p:attrName>ppt_x</p:attrName>
                                        </p:attrNameLst>
                                      </p:cBhvr>
                                      <p:tavLst>
                                        <p:tav tm="0">
                                          <p:val>
                                            <p:strVal val="#ppt_x"/>
                                          </p:val>
                                        </p:tav>
                                        <p:tav tm="100000">
                                          <p:val>
                                            <p:strVal val="#ppt_x"/>
                                          </p:val>
                                        </p:tav>
                                      </p:tavLst>
                                    </p:anim>
                                    <p:anim calcmode="lin" valueType="num">
                                      <p:cBhvr additive="base">
                                        <p:cTn id="44"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4207" grpId="0" animBg="1"/>
      <p:bldP spid="1414214" grpId="0" animBg="1"/>
      <p:bldP spid="1414215" grpId="0" animBg="1"/>
      <p:bldP spid="1414216" grpId="0" animBg="1"/>
      <p:bldP spid="1414217" grpId="0" animBg="1"/>
      <p:bldP spid="77" grpId="0" animBg="1"/>
      <p:bldP spid="7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Spin-spin and spin-momentum correlations in QCD bound states</a:t>
            </a:r>
            <a:endParaRPr lang="en-US" dirty="0"/>
          </a:p>
        </p:txBody>
      </p:sp>
      <p:sp>
        <p:nvSpPr>
          <p:cNvPr id="5" name="Footer Placeholder 4"/>
          <p:cNvSpPr>
            <a:spLocks noGrp="1"/>
          </p:cNvSpPr>
          <p:nvPr>
            <p:ph type="ftr" sz="quarter" idx="11"/>
          </p:nvPr>
        </p:nvSpPr>
        <p:spPr/>
        <p:txBody>
          <a:bodyPr/>
          <a:lstStyle/>
          <a:p>
            <a:r>
              <a:rPr lang="pl-PL" smtClean="0"/>
              <a:t>C. Aidala, W&amp;M, January 30,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46</a:t>
            </a:fld>
            <a:endParaRPr lang="en-US"/>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06625"/>
            <a:ext cx="8991600" cy="35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43000" y="1524000"/>
            <a:ext cx="7178184" cy="646331"/>
          </a:xfrm>
          <a:prstGeom prst="rect">
            <a:avLst/>
          </a:prstGeom>
          <a:noFill/>
        </p:spPr>
        <p:txBody>
          <a:bodyPr wrap="none" rtlCol="0">
            <a:spAutoFit/>
          </a:bodyPr>
          <a:lstStyle/>
          <a:p>
            <a:r>
              <a:rPr lang="en-US" dirty="0" smtClean="0">
                <a:solidFill>
                  <a:srgbClr val="FFFFCC"/>
                </a:solidFill>
              </a:rPr>
              <a:t>U = unpolarized	L = longitudinally polarized	T = transversely polarized</a:t>
            </a:r>
          </a:p>
          <a:p>
            <a:r>
              <a:rPr lang="en-US" dirty="0" smtClean="0">
                <a:solidFill>
                  <a:srgbClr val="FFFFCC"/>
                </a:solidFill>
              </a:rPr>
              <a:t>N = nucleon	q = quark</a:t>
            </a:r>
            <a:endParaRPr lang="en-US" dirty="0">
              <a:solidFill>
                <a:srgbClr val="FFFFCC"/>
              </a:solidFill>
            </a:endParaRPr>
          </a:p>
        </p:txBody>
      </p:sp>
    </p:spTree>
    <p:extLst>
      <p:ext uri="{BB962C8B-B14F-4D97-AF65-F5344CB8AC3E}">
        <p14:creationId xmlns:p14="http://schemas.microsoft.com/office/powerpoint/2010/main" val="14902702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High-energy QCD: Thinking in terms of individual partons</a:t>
            </a:r>
            <a:endParaRPr lang="en-US" dirty="0"/>
          </a:p>
        </p:txBody>
      </p:sp>
      <p:sp>
        <p:nvSpPr>
          <p:cNvPr id="3" name="Content Placeholder 2"/>
          <p:cNvSpPr>
            <a:spLocks noGrp="1"/>
          </p:cNvSpPr>
          <p:nvPr>
            <p:ph idx="1"/>
          </p:nvPr>
        </p:nvSpPr>
        <p:spPr/>
        <p:txBody>
          <a:bodyPr>
            <a:normAutofit/>
          </a:bodyPr>
          <a:lstStyle/>
          <a:p>
            <a:r>
              <a:rPr lang="en-US" dirty="0" smtClean="0"/>
              <a:t>Pdfs are </a:t>
            </a:r>
            <a:r>
              <a:rPr lang="en-US" i="1" dirty="0" smtClean="0"/>
              <a:t>single-parton</a:t>
            </a:r>
            <a:r>
              <a:rPr lang="en-US" dirty="0" smtClean="0"/>
              <a:t> functions in </a:t>
            </a:r>
            <a:r>
              <a:rPr lang="en-US" i="1" dirty="0" smtClean="0"/>
              <a:t>single</a:t>
            </a:r>
            <a:r>
              <a:rPr lang="en-US" dirty="0" smtClean="0"/>
              <a:t> nucleons</a:t>
            </a:r>
          </a:p>
          <a:p>
            <a:pPr lvl="1"/>
            <a:r>
              <a:rPr lang="en-US" dirty="0" smtClean="0"/>
              <a:t>Or in nuclei, but typically still think of partons in individual nucleons within nucleus</a:t>
            </a:r>
          </a:p>
          <a:p>
            <a:endParaRPr lang="en-US" dirty="0" smtClean="0"/>
          </a:p>
          <a:p>
            <a:r>
              <a:rPr lang="en-US" dirty="0" smtClean="0"/>
              <a:t>Can we go beyond this single-parton picture while staying in the hard (short-distance) limit of perturbative QCD?</a:t>
            </a:r>
            <a:endParaRPr lang="en-US" dirty="0"/>
          </a:p>
        </p:txBody>
      </p:sp>
      <p:sp>
        <p:nvSpPr>
          <p:cNvPr id="4" name="Footer Placeholder 3"/>
          <p:cNvSpPr>
            <a:spLocks noGrp="1"/>
          </p:cNvSpPr>
          <p:nvPr>
            <p:ph type="ftr" sz="quarter" idx="11"/>
          </p:nvPr>
        </p:nvSpPr>
        <p:spPr/>
        <p:txBody>
          <a:bodyPr/>
          <a:lstStyle/>
          <a:p>
            <a:r>
              <a:rPr lang="pl-PL" smtClean="0"/>
              <a:t>C. Aidala, W&amp;M, January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31415228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An alternative approach to describing the large single-spin asymmetries: </a:t>
            </a:r>
            <a:br>
              <a:rPr lang="en-US" sz="3500" dirty="0" smtClean="0"/>
            </a:br>
            <a:r>
              <a:rPr lang="en-US" sz="3500" dirty="0" smtClean="0"/>
              <a:t>Higher-twist </a:t>
            </a:r>
            <a:r>
              <a:rPr lang="en-US" sz="3500" dirty="0" err="1" smtClean="0"/>
              <a:t>multiparton</a:t>
            </a:r>
            <a:r>
              <a:rPr lang="en-US" sz="3500" dirty="0" smtClean="0"/>
              <a:t> correlations</a:t>
            </a:r>
            <a:endParaRPr lang="en-US" sz="3500" dirty="0"/>
          </a:p>
        </p:txBody>
      </p:sp>
      <p:sp>
        <p:nvSpPr>
          <p:cNvPr id="5" name="Content Placeholder 4"/>
          <p:cNvSpPr>
            <a:spLocks noGrp="1"/>
          </p:cNvSpPr>
          <p:nvPr>
            <p:ph idx="1"/>
          </p:nvPr>
        </p:nvSpPr>
        <p:spPr>
          <a:xfrm>
            <a:off x="457200" y="1798637"/>
            <a:ext cx="8229600" cy="4525963"/>
          </a:xfrm>
        </p:spPr>
        <p:txBody>
          <a:bodyPr>
            <a:normAutofit fontScale="85000" lnSpcReduction="20000"/>
          </a:bodyPr>
          <a:lstStyle/>
          <a:p>
            <a:r>
              <a:rPr lang="en-US" dirty="0" smtClean="0"/>
              <a:t>Extend </a:t>
            </a:r>
            <a:r>
              <a:rPr lang="en-US" dirty="0"/>
              <a:t>our ideas about (single-parton) pdfs to correlation functions that can’t be associated with a single </a:t>
            </a:r>
            <a:r>
              <a:rPr lang="en-US" dirty="0" smtClean="0"/>
              <a:t>parton</a:t>
            </a:r>
            <a:endParaRPr lang="en-US" dirty="0"/>
          </a:p>
          <a:p>
            <a:r>
              <a:rPr lang="en-US" dirty="0"/>
              <a:t>N</a:t>
            </a:r>
            <a:r>
              <a:rPr lang="en-US" dirty="0" smtClean="0"/>
              <a:t>on-perturbative structure </a:t>
            </a:r>
            <a:r>
              <a:rPr lang="en-US" dirty="0" smtClean="0">
                <a:sym typeface="Wingdings" panose="05000000000000000000" pitchFamily="2" charset="2"/>
              </a:rPr>
              <a:t></a:t>
            </a:r>
            <a:r>
              <a:rPr lang="en-US" dirty="0" smtClean="0"/>
              <a:t> matrix elements involving the quantum mechanical </a:t>
            </a:r>
            <a:r>
              <a:rPr lang="en-US" i="1" dirty="0" smtClean="0"/>
              <a:t>interference</a:t>
            </a:r>
            <a:r>
              <a:rPr lang="en-US" dirty="0" smtClean="0"/>
              <a:t> between scattering off of a (</a:t>
            </a:r>
            <a:r>
              <a:rPr lang="en-US" dirty="0" err="1" smtClean="0"/>
              <a:t>quark+gluon</a:t>
            </a:r>
            <a:r>
              <a:rPr lang="en-US" dirty="0" smtClean="0"/>
              <a:t>) and scattering off of a single quark (of the same flavor and at the same </a:t>
            </a:r>
            <a:r>
              <a:rPr lang="en-US" i="1" dirty="0" smtClean="0"/>
              <a:t>x</a:t>
            </a:r>
            <a:r>
              <a:rPr lang="en-US" dirty="0" smtClean="0"/>
              <a:t>)</a:t>
            </a:r>
          </a:p>
          <a:p>
            <a:pPr lvl="1"/>
            <a:r>
              <a:rPr lang="en-US" dirty="0" smtClean="0"/>
              <a:t>Can also have interference between (</a:t>
            </a:r>
            <a:r>
              <a:rPr lang="en-US" dirty="0" err="1" smtClean="0"/>
              <a:t>gluon+gluon</a:t>
            </a:r>
            <a:r>
              <a:rPr lang="en-US" dirty="0" smtClean="0"/>
              <a:t>) and single gluon</a:t>
            </a:r>
          </a:p>
          <a:p>
            <a:pPr lvl="1"/>
            <a:r>
              <a:rPr lang="en-US" dirty="0" smtClean="0"/>
              <a:t>No explicit dependence on partonic transverse momentum</a:t>
            </a:r>
          </a:p>
          <a:p>
            <a:pPr lvl="1"/>
            <a:r>
              <a:rPr lang="en-US" dirty="0" err="1"/>
              <a:t>Efremov+Teryaev</a:t>
            </a:r>
            <a:r>
              <a:rPr lang="en-US" dirty="0"/>
              <a:t> </a:t>
            </a:r>
            <a:r>
              <a:rPr lang="en-US" dirty="0" smtClean="0"/>
              <a:t>1981, 84</a:t>
            </a:r>
            <a:r>
              <a:rPr lang="en-US" dirty="0"/>
              <a:t>; </a:t>
            </a:r>
            <a:r>
              <a:rPr lang="en-US" dirty="0" err="1"/>
              <a:t>Qiu+Sterman</a:t>
            </a:r>
            <a:r>
              <a:rPr lang="en-US" dirty="0"/>
              <a:t> 1991, </a:t>
            </a:r>
            <a:r>
              <a:rPr lang="en-US" dirty="0" smtClean="0"/>
              <a:t>98</a:t>
            </a:r>
          </a:p>
        </p:txBody>
      </p:sp>
      <p:sp>
        <p:nvSpPr>
          <p:cNvPr id="3" name="Footer Placeholder 2"/>
          <p:cNvSpPr>
            <a:spLocks noGrp="1"/>
          </p:cNvSpPr>
          <p:nvPr>
            <p:ph type="ftr" sz="quarter" idx="11"/>
          </p:nvPr>
        </p:nvSpPr>
        <p:spPr/>
        <p:txBody>
          <a:bodyPr/>
          <a:lstStyle/>
          <a:p>
            <a:r>
              <a:rPr lang="pl-PL" smtClean="0"/>
              <a:t>C. Aidala, W&amp;M, January 30,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33569862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Beware: Two common usages of the term “twist”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Formal definition of twist: “mass dimension minus spin” of the operator in a matrix element within the Operator Product Expansion</a:t>
            </a:r>
          </a:p>
          <a:p>
            <a:pPr lvl="1"/>
            <a:r>
              <a:rPr lang="en-US" dirty="0" smtClean="0"/>
              <a:t>“Leading twist” is twist-2</a:t>
            </a:r>
          </a:p>
          <a:p>
            <a:pPr lvl="1"/>
            <a:r>
              <a:rPr lang="en-US" dirty="0" smtClean="0"/>
              <a:t>Twist-n </a:t>
            </a:r>
            <a:r>
              <a:rPr lang="en-US" i="1" dirty="0" smtClean="0"/>
              <a:t>matrix element</a:t>
            </a:r>
            <a:r>
              <a:rPr lang="en-US" dirty="0" smtClean="0"/>
              <a:t> carries a factor of 1/Q</a:t>
            </a:r>
            <a:r>
              <a:rPr lang="en-US" baseline="30000" dirty="0" smtClean="0"/>
              <a:t>(n-2)</a:t>
            </a:r>
          </a:p>
          <a:p>
            <a:endParaRPr lang="en-US" dirty="0" smtClean="0"/>
          </a:p>
          <a:p>
            <a:r>
              <a:rPr lang="en-US" dirty="0" smtClean="0"/>
              <a:t>But – </a:t>
            </a:r>
            <a:r>
              <a:rPr lang="en-US" i="1" dirty="0" smtClean="0"/>
              <a:t>observables</a:t>
            </a:r>
            <a:r>
              <a:rPr lang="en-US" dirty="0" smtClean="0"/>
              <a:t> with measurable contributions from terms suppressed by a factor of </a:t>
            </a:r>
            <a:r>
              <a:rPr lang="en-US" dirty="0"/>
              <a:t>1/Q</a:t>
            </a:r>
            <a:r>
              <a:rPr lang="en-US" baseline="30000" dirty="0"/>
              <a:t>(n-2) </a:t>
            </a:r>
            <a:r>
              <a:rPr lang="en-US" dirty="0" smtClean="0"/>
              <a:t>often referred to as sensitive to “twist-n” contributions</a:t>
            </a:r>
          </a:p>
          <a:p>
            <a:pPr lvl="1"/>
            <a:r>
              <a:rPr lang="en-US" dirty="0" smtClean="0"/>
              <a:t>Never measure a matrix element, only matrix elements squared!</a:t>
            </a:r>
          </a:p>
          <a:p>
            <a:pPr lvl="1"/>
            <a:r>
              <a:rPr lang="en-US" dirty="0" smtClean="0"/>
              <a:t>To get 1/Q term describing an </a:t>
            </a:r>
            <a:r>
              <a:rPr lang="en-US" i="1" dirty="0" smtClean="0"/>
              <a:t>observable</a:t>
            </a:r>
            <a:r>
              <a:rPr lang="en-US" dirty="0" smtClean="0"/>
              <a:t>, need interference term in the square modulus: </a:t>
            </a:r>
          </a:p>
          <a:p>
            <a:pPr lvl="2"/>
            <a:r>
              <a:rPr lang="en-US" dirty="0" smtClean="0"/>
              <a:t>A = order 1 + order 1/Q + order 1/Q</a:t>
            </a:r>
            <a:r>
              <a:rPr lang="en-US" baseline="30000" dirty="0" smtClean="0"/>
              <a:t>2</a:t>
            </a:r>
            <a:r>
              <a:rPr lang="en-US" dirty="0" smtClean="0"/>
              <a:t> + …</a:t>
            </a:r>
            <a:endParaRPr lang="en-US" baseline="30000" dirty="0" smtClean="0"/>
          </a:p>
          <a:p>
            <a:pPr lvl="2"/>
            <a:r>
              <a:rPr lang="en-US" dirty="0" smtClean="0"/>
              <a:t>|A|</a:t>
            </a:r>
            <a:r>
              <a:rPr lang="en-US" baseline="30000" dirty="0" smtClean="0"/>
              <a:t>2</a:t>
            </a:r>
            <a:r>
              <a:rPr lang="en-US" dirty="0" smtClean="0"/>
              <a:t> = |order 1|</a:t>
            </a:r>
            <a:r>
              <a:rPr lang="en-US" baseline="30000" dirty="0" smtClean="0"/>
              <a:t>2</a:t>
            </a:r>
            <a:r>
              <a:rPr lang="en-US" dirty="0" smtClean="0"/>
              <a:t> + |order 1/Q|</a:t>
            </a:r>
            <a:r>
              <a:rPr lang="en-US" baseline="30000" dirty="0" smtClean="0"/>
              <a:t>2</a:t>
            </a:r>
            <a:r>
              <a:rPr lang="en-US" dirty="0" smtClean="0"/>
              <a:t> +  </a:t>
            </a:r>
            <a:r>
              <a:rPr lang="en-US" dirty="0" smtClean="0">
                <a:solidFill>
                  <a:srgbClr val="FFFF00"/>
                </a:solidFill>
              </a:rPr>
              <a:t>(order 1)(order 1/Q)* + (order 1)*(order 1/Q) </a:t>
            </a:r>
            <a:r>
              <a:rPr lang="en-US" dirty="0" smtClean="0"/>
              <a:t>+ …</a:t>
            </a:r>
          </a:p>
          <a:p>
            <a:pPr lvl="1"/>
            <a:r>
              <a:rPr lang="en-US" dirty="0" smtClean="0"/>
              <a:t>So twist-3 term in matrix element times </a:t>
            </a:r>
            <a:r>
              <a:rPr lang="en-US" i="1" dirty="0" smtClean="0"/>
              <a:t>twist-2</a:t>
            </a:r>
            <a:r>
              <a:rPr lang="en-US" dirty="0" smtClean="0"/>
              <a:t> term gives 1/Q</a:t>
            </a:r>
          </a:p>
          <a:p>
            <a:pPr lvl="1"/>
            <a:r>
              <a:rPr lang="en-US" dirty="0"/>
              <a:t>S</a:t>
            </a:r>
            <a:r>
              <a:rPr lang="en-US" dirty="0" smtClean="0"/>
              <a:t>quare modulus of</a:t>
            </a:r>
            <a:r>
              <a:rPr lang="en-US" i="1" dirty="0" smtClean="0"/>
              <a:t> twist-3</a:t>
            </a:r>
            <a:r>
              <a:rPr lang="en-US" dirty="0" smtClean="0"/>
              <a:t> term gives 1/Q</a:t>
            </a:r>
            <a:r>
              <a:rPr lang="en-US" baseline="30000" dirty="0" smtClean="0"/>
              <a:t>2</a:t>
            </a:r>
            <a:r>
              <a:rPr lang="en-US" dirty="0" smtClean="0"/>
              <a:t>, sometimes referred to as “twist-4”</a:t>
            </a:r>
            <a:endParaRPr lang="en-US" baseline="30000" dirty="0"/>
          </a:p>
        </p:txBody>
      </p:sp>
      <p:sp>
        <p:nvSpPr>
          <p:cNvPr id="4" name="Footer Placeholder 3"/>
          <p:cNvSpPr>
            <a:spLocks noGrp="1"/>
          </p:cNvSpPr>
          <p:nvPr>
            <p:ph type="ftr" sz="quarter" idx="11"/>
          </p:nvPr>
        </p:nvSpPr>
        <p:spPr/>
        <p:txBody>
          <a:bodyPr/>
          <a:lstStyle/>
          <a:p>
            <a:r>
              <a:rPr lang="pl-PL" smtClean="0"/>
              <a:t>C. Aidala, W&amp;M, January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1293284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Effective field theories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QCD exhibits different behavior at different </a:t>
            </a:r>
            <a:r>
              <a:rPr lang="en-US" dirty="0" smtClean="0"/>
              <a:t>scales—effective field theories are useful approximations within these different regimes</a:t>
            </a:r>
          </a:p>
          <a:p>
            <a:pPr lvl="1"/>
            <a:r>
              <a:rPr lang="en-US" dirty="0" smtClean="0"/>
              <a:t>Color Glass Condensate – high energies, high densities</a:t>
            </a:r>
          </a:p>
          <a:p>
            <a:pPr lvl="1"/>
            <a:r>
              <a:rPr lang="en-US" dirty="0" smtClean="0"/>
              <a:t>Soft-Collinear Effective Theory</a:t>
            </a:r>
            <a:r>
              <a:rPr lang="en-US" dirty="0"/>
              <a:t> </a:t>
            </a:r>
            <a:r>
              <a:rPr lang="en-US" dirty="0" smtClean="0"/>
              <a:t>– new insights into performing complicated perturbative calculations very quickly </a:t>
            </a:r>
          </a:p>
          <a:p>
            <a:pPr lvl="1"/>
            <a:r>
              <a:rPr lang="en-US" dirty="0" smtClean="0"/>
              <a:t>Heavy Quark Effective Theory, Non-Relativistic QCD, . . .</a:t>
            </a:r>
          </a:p>
          <a:p>
            <a:pPr lvl="1"/>
            <a:r>
              <a:rPr lang="en-US" dirty="0" smtClean="0"/>
              <a:t>Many effective theories for </a:t>
            </a:r>
            <a:r>
              <a:rPr lang="en-US" dirty="0" err="1" smtClean="0"/>
              <a:t>nonperturbative</a:t>
            </a:r>
            <a:r>
              <a:rPr lang="en-US" dirty="0" smtClean="0"/>
              <a:t> QCD – chiral symmetry breaking, . . .</a:t>
            </a:r>
          </a:p>
        </p:txBody>
      </p:sp>
      <p:sp>
        <p:nvSpPr>
          <p:cNvPr id="4" name="Footer Placeholder 3"/>
          <p:cNvSpPr>
            <a:spLocks noGrp="1"/>
          </p:cNvSpPr>
          <p:nvPr>
            <p:ph type="ftr" sz="quarter" idx="11"/>
          </p:nvPr>
        </p:nvSpPr>
        <p:spPr/>
        <p:txBody>
          <a:bodyPr/>
          <a:lstStyle/>
          <a:p>
            <a:r>
              <a:rPr lang="pl-PL" smtClean="0"/>
              <a:t>C. Aidala, W&amp;M, January 30, 2015</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33296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blinds(horizontal)">
                                      <p:cBhvr>
                                        <p:cTn id="1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Transverse single-spin asymmetries provide </a:t>
            </a:r>
            <a:r>
              <a:rPr lang="en-US" sz="3600" u="sng" dirty="0" smtClean="0"/>
              <a:t>new</a:t>
            </a:r>
            <a:r>
              <a:rPr lang="en-US" sz="3600" dirty="0" smtClean="0"/>
              <a:t> information on hadron structure</a:t>
            </a:r>
            <a:endParaRPr lang="en-US" sz="3600" dirty="0"/>
          </a:p>
        </p:txBody>
      </p:sp>
      <p:sp>
        <p:nvSpPr>
          <p:cNvPr id="3" name="Content Placeholder 2"/>
          <p:cNvSpPr>
            <a:spLocks noGrp="1"/>
          </p:cNvSpPr>
          <p:nvPr>
            <p:ph idx="1"/>
          </p:nvPr>
        </p:nvSpPr>
        <p:spPr/>
        <p:txBody>
          <a:bodyPr/>
          <a:lstStyle/>
          <a:p>
            <a:r>
              <a:rPr lang="en-US" u="sng" dirty="0" smtClean="0"/>
              <a:t>Leading</a:t>
            </a:r>
            <a:r>
              <a:rPr lang="en-US" dirty="0" smtClean="0"/>
              <a:t> contribution to transverse single-spin asymmetries comes from </a:t>
            </a:r>
            <a:r>
              <a:rPr lang="en-US" i="1" dirty="0" smtClean="0"/>
              <a:t>either</a:t>
            </a:r>
            <a:r>
              <a:rPr lang="en-US" dirty="0" smtClean="0"/>
              <a:t>:</a:t>
            </a:r>
          </a:p>
          <a:p>
            <a:pPr lvl="1"/>
            <a:r>
              <a:rPr lang="en-US" dirty="0" smtClean="0"/>
              <a:t>Convolution of two twist-2 </a:t>
            </a:r>
            <a:r>
              <a:rPr lang="en-US" i="1" dirty="0" smtClean="0"/>
              <a:t>transverse-momentum-dependent</a:t>
            </a:r>
            <a:r>
              <a:rPr lang="en-US" dirty="0" smtClean="0"/>
              <a:t> parton distribution functions and/or fragmentation functions, or . . .</a:t>
            </a:r>
          </a:p>
          <a:p>
            <a:pPr lvl="1"/>
            <a:r>
              <a:rPr lang="en-US" dirty="0" smtClean="0"/>
              <a:t>Convolution of one twist-2 collinear pdf or fragmentation function and one twist-3 (collinear) </a:t>
            </a:r>
            <a:r>
              <a:rPr lang="en-US" i="1" dirty="0" err="1" smtClean="0"/>
              <a:t>multiparton</a:t>
            </a:r>
            <a:r>
              <a:rPr lang="en-US" i="1" dirty="0" smtClean="0"/>
              <a:t> correlation</a:t>
            </a:r>
            <a:r>
              <a:rPr lang="en-US" dirty="0" smtClean="0"/>
              <a:t> matrix element</a:t>
            </a:r>
          </a:p>
        </p:txBody>
      </p:sp>
      <p:sp>
        <p:nvSpPr>
          <p:cNvPr id="4" name="Footer Placeholder 3"/>
          <p:cNvSpPr>
            <a:spLocks noGrp="1"/>
          </p:cNvSpPr>
          <p:nvPr>
            <p:ph type="ftr" sz="quarter" idx="11"/>
          </p:nvPr>
        </p:nvSpPr>
        <p:spPr/>
        <p:txBody>
          <a:bodyPr/>
          <a:lstStyle/>
          <a:p>
            <a:r>
              <a:rPr lang="pl-PL" smtClean="0"/>
              <a:t>C. Aidala, W&amp;M, January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40765274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Multiparton</a:t>
            </a:r>
            <a:r>
              <a:rPr lang="en-US" dirty="0" smtClean="0"/>
              <a:t> correlations in hadronization</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Traditional fragmentation functions describe probability of single parton to </a:t>
            </a:r>
            <a:r>
              <a:rPr lang="en-US" dirty="0" err="1" smtClean="0"/>
              <a:t>hadronize</a:t>
            </a:r>
            <a:r>
              <a:rPr lang="en-US" dirty="0" smtClean="0"/>
              <a:t> into  particular hadron, as function of momentum fraction (</a:t>
            </a:r>
            <a:r>
              <a:rPr lang="en-US" i="1" dirty="0" smtClean="0"/>
              <a:t>z</a:t>
            </a:r>
            <a:r>
              <a:rPr lang="en-US" dirty="0" smtClean="0"/>
              <a:t>) of parton carried by the final hadron</a:t>
            </a:r>
          </a:p>
          <a:p>
            <a:r>
              <a:rPr lang="en-US" dirty="0" smtClean="0"/>
              <a:t>Can have matrix elements describing </a:t>
            </a:r>
            <a:r>
              <a:rPr lang="en-US" i="1" dirty="0" err="1" smtClean="0"/>
              <a:t>multiparton</a:t>
            </a:r>
            <a:r>
              <a:rPr lang="en-US" i="1" dirty="0" smtClean="0"/>
              <a:t> correlations in hadronization</a:t>
            </a:r>
            <a:r>
              <a:rPr lang="en-US" dirty="0" smtClean="0"/>
              <a:t> </a:t>
            </a:r>
          </a:p>
          <a:p>
            <a:pPr lvl="1"/>
            <a:r>
              <a:rPr lang="en-US" dirty="0" smtClean="0"/>
              <a:t>Interference between a (</a:t>
            </a:r>
            <a:r>
              <a:rPr lang="en-US" dirty="0" err="1" smtClean="0"/>
              <a:t>quark+gluon</a:t>
            </a:r>
            <a:r>
              <a:rPr lang="en-US" dirty="0" smtClean="0"/>
              <a:t>) </a:t>
            </a:r>
            <a:r>
              <a:rPr lang="en-US" dirty="0" err="1" smtClean="0"/>
              <a:t>hadronizing</a:t>
            </a:r>
            <a:r>
              <a:rPr lang="en-US" dirty="0" smtClean="0"/>
              <a:t> and only a quark</a:t>
            </a:r>
          </a:p>
          <a:p>
            <a:pPr lvl="1"/>
            <a:r>
              <a:rPr lang="en-US" dirty="0" smtClean="0"/>
              <a:t>Similarly, interference between (</a:t>
            </a:r>
            <a:r>
              <a:rPr lang="en-US" dirty="0" err="1" smtClean="0"/>
              <a:t>gluon+gluon</a:t>
            </a:r>
            <a:r>
              <a:rPr lang="en-US" dirty="0" smtClean="0"/>
              <a:t>) and only a single gluon</a:t>
            </a:r>
          </a:p>
          <a:p>
            <a:pPr lvl="1"/>
            <a:r>
              <a:rPr lang="en-US" dirty="0" err="1" smtClean="0"/>
              <a:t>Kanazawa+Koike</a:t>
            </a:r>
            <a:r>
              <a:rPr lang="en-US" smtClean="0"/>
              <a:t>, 2000</a:t>
            </a:r>
            <a:endParaRPr lang="en-US" dirty="0" smtClean="0"/>
          </a:p>
        </p:txBody>
      </p:sp>
      <p:sp>
        <p:nvSpPr>
          <p:cNvPr id="3" name="Footer Placeholder 2"/>
          <p:cNvSpPr>
            <a:spLocks noGrp="1"/>
          </p:cNvSpPr>
          <p:nvPr>
            <p:ph type="ftr" sz="quarter" idx="11"/>
          </p:nvPr>
        </p:nvSpPr>
        <p:spPr/>
        <p:txBody>
          <a:bodyPr/>
          <a:lstStyle/>
          <a:p>
            <a:r>
              <a:rPr lang="pl-PL" smtClean="0"/>
              <a:t>C. Aidala, W&amp;M, January 30,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11221468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T</a:t>
            </a:r>
            <a:r>
              <a:rPr lang="en-US" sz="3600" dirty="0" smtClean="0"/>
              <a:t>ransverse-momentum-dependent functions and twist-3 </a:t>
            </a:r>
            <a:r>
              <a:rPr lang="en-US" sz="3600" dirty="0" err="1" smtClean="0"/>
              <a:t>multiparton</a:t>
            </a:r>
            <a:r>
              <a:rPr lang="en-US" sz="3600" dirty="0" smtClean="0"/>
              <a:t> </a:t>
            </a:r>
            <a:r>
              <a:rPr lang="en-US" sz="3600" dirty="0" err="1" smtClean="0"/>
              <a:t>correlators</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Twist-3 (collinear) </a:t>
            </a:r>
            <a:r>
              <a:rPr lang="en-US" dirty="0" err="1" smtClean="0"/>
              <a:t>multiparton</a:t>
            </a:r>
            <a:r>
              <a:rPr lang="en-US" dirty="0" smtClean="0"/>
              <a:t> </a:t>
            </a:r>
            <a:r>
              <a:rPr lang="en-US" dirty="0" err="1" smtClean="0"/>
              <a:t>correlators</a:t>
            </a:r>
            <a:r>
              <a:rPr lang="en-US" dirty="0" smtClean="0"/>
              <a:t> believed to be related to </a:t>
            </a:r>
            <a:r>
              <a:rPr lang="en-US" dirty="0" err="1" smtClean="0"/>
              <a:t>k</a:t>
            </a:r>
            <a:r>
              <a:rPr lang="en-US" baseline="-25000" dirty="0" err="1" smtClean="0"/>
              <a:t>T</a:t>
            </a:r>
            <a:r>
              <a:rPr lang="en-US" dirty="0" smtClean="0"/>
              <a:t>-moments of (twist-2)TMD pdfs and fragmentation functions</a:t>
            </a:r>
          </a:p>
          <a:p>
            <a:pPr lvl="1"/>
            <a:r>
              <a:rPr lang="en-US" dirty="0" smtClean="0"/>
              <a:t>NPB667, 201 (2003); PRL97, 082002 (2006)</a:t>
            </a:r>
          </a:p>
          <a:p>
            <a:r>
              <a:rPr lang="en-US" dirty="0" smtClean="0"/>
              <a:t>To directly constrain TMD functions with experimental data, need </a:t>
            </a:r>
            <a:r>
              <a:rPr lang="en-US" i="1" dirty="0" smtClean="0"/>
              <a:t>two</a:t>
            </a:r>
            <a:r>
              <a:rPr lang="en-US" dirty="0" smtClean="0"/>
              <a:t> scales</a:t>
            </a:r>
          </a:p>
          <a:p>
            <a:pPr lvl="1"/>
            <a:r>
              <a:rPr lang="en-US" dirty="0"/>
              <a:t>H</a:t>
            </a:r>
            <a:r>
              <a:rPr lang="en-US" dirty="0" smtClean="0"/>
              <a:t>ard momentum </a:t>
            </a:r>
          </a:p>
          <a:p>
            <a:pPr lvl="1"/>
            <a:r>
              <a:rPr lang="en-US" dirty="0" smtClean="0"/>
              <a:t>Observable sensitive to parton intrinsic momentum</a:t>
            </a:r>
          </a:p>
          <a:p>
            <a:pPr lvl="1"/>
            <a:r>
              <a:rPr lang="en-US" dirty="0" smtClean="0"/>
              <a:t>Note: Original hadronic asymmetries only measured a single scale</a:t>
            </a:r>
          </a:p>
          <a:p>
            <a:endParaRPr lang="en-US" dirty="0"/>
          </a:p>
        </p:txBody>
      </p:sp>
      <p:sp>
        <p:nvSpPr>
          <p:cNvPr id="4" name="Footer Placeholder 3"/>
          <p:cNvSpPr>
            <a:spLocks noGrp="1"/>
          </p:cNvSpPr>
          <p:nvPr>
            <p:ph type="ftr" sz="quarter" idx="11"/>
          </p:nvPr>
        </p:nvSpPr>
        <p:spPr/>
        <p:txBody>
          <a:bodyPr/>
          <a:lstStyle/>
          <a:p>
            <a:r>
              <a:rPr lang="pl-PL" smtClean="0"/>
              <a:t>C. Aidala, W&amp;M, January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33853871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Twist-3 </a:t>
            </a:r>
            <a:r>
              <a:rPr lang="en-US" dirty="0" err="1" smtClean="0"/>
              <a:t>multiparton</a:t>
            </a:r>
            <a:r>
              <a:rPr lang="en-US" dirty="0" smtClean="0"/>
              <a:t> correlations to interpret inclusive A</a:t>
            </a:r>
            <a:r>
              <a:rPr lang="en-US" baseline="-25000" dirty="0" smtClean="0"/>
              <a:t>N</a:t>
            </a:r>
            <a:r>
              <a:rPr lang="en-US" dirty="0" smtClean="0"/>
              <a:t> data from RHIC</a:t>
            </a:r>
            <a:endParaRPr lang="en-US" dirty="0"/>
          </a:p>
        </p:txBody>
      </p:sp>
      <p:sp>
        <p:nvSpPr>
          <p:cNvPr id="4" name="Footer Placeholder 3"/>
          <p:cNvSpPr>
            <a:spLocks noGrp="1"/>
          </p:cNvSpPr>
          <p:nvPr>
            <p:ph type="ftr" sz="quarter" idx="11"/>
          </p:nvPr>
        </p:nvSpPr>
        <p:spPr/>
        <p:txBody>
          <a:bodyPr/>
          <a:lstStyle/>
          <a:p>
            <a:r>
              <a:rPr lang="pl-PL" smtClean="0"/>
              <a:t>C. Aidala, W&amp;M, January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53</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585" y="1533510"/>
            <a:ext cx="6895615" cy="258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123890"/>
            <a:ext cx="6487318" cy="2614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52400" y="3733800"/>
            <a:ext cx="1295401" cy="769441"/>
          </a:xfrm>
          <a:prstGeom prst="rect">
            <a:avLst/>
          </a:prstGeom>
          <a:noFill/>
        </p:spPr>
        <p:txBody>
          <a:bodyPr wrap="square" rtlCol="0">
            <a:spAutoFit/>
          </a:bodyPr>
          <a:lstStyle/>
          <a:p>
            <a:r>
              <a:rPr lang="en-US" sz="2200" dirty="0" smtClean="0">
                <a:solidFill>
                  <a:schemeClr val="bg1"/>
                </a:solidFill>
              </a:rPr>
              <a:t>Making progress!</a:t>
            </a:r>
            <a:endParaRPr lang="en-US" sz="2200" dirty="0">
              <a:solidFill>
                <a:schemeClr val="bg1"/>
              </a:solidFill>
            </a:endParaRPr>
          </a:p>
        </p:txBody>
      </p:sp>
    </p:spTree>
    <p:extLst>
      <p:ext uri="{BB962C8B-B14F-4D97-AF65-F5344CB8AC3E}">
        <p14:creationId xmlns:p14="http://schemas.microsoft.com/office/powerpoint/2010/main" val="20545504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Inclusive hadron A</a:t>
            </a:r>
            <a:r>
              <a:rPr lang="en-US" baseline="-25000" dirty="0" smtClean="0"/>
              <a:t>N</a:t>
            </a:r>
            <a:r>
              <a:rPr lang="en-US" dirty="0" smtClean="0"/>
              <a:t> in </a:t>
            </a:r>
            <a:r>
              <a:rPr lang="en-US" dirty="0" err="1" smtClean="0"/>
              <a:t>e+p</a:t>
            </a:r>
            <a:endParaRPr lang="en-US" dirty="0"/>
          </a:p>
        </p:txBody>
      </p:sp>
      <p:sp>
        <p:nvSpPr>
          <p:cNvPr id="3" name="Footer Placeholder 2"/>
          <p:cNvSpPr>
            <a:spLocks noGrp="1"/>
          </p:cNvSpPr>
          <p:nvPr>
            <p:ph type="ftr" sz="quarter" idx="11"/>
          </p:nvPr>
        </p:nvSpPr>
        <p:spPr/>
        <p:txBody>
          <a:bodyPr/>
          <a:lstStyle/>
          <a:p>
            <a:r>
              <a:rPr lang="pl-PL" smtClean="0"/>
              <a:t>C. Aidala, W&amp;M, January 30,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7134225"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46589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Magnetic and electric A-B effects;</a:t>
            </a:r>
            <a:br>
              <a:rPr lang="en-US" dirty="0" smtClean="0"/>
            </a:br>
            <a:r>
              <a:rPr lang="en-US" dirty="0" smtClean="0"/>
              <a:t>Type-I and Type-II A-B effects</a:t>
            </a:r>
            <a:endParaRPr lang="en-US" dirty="0"/>
          </a:p>
        </p:txBody>
      </p:sp>
      <p:sp>
        <p:nvSpPr>
          <p:cNvPr id="3" name="Footer Placeholder 2"/>
          <p:cNvSpPr>
            <a:spLocks noGrp="1"/>
          </p:cNvSpPr>
          <p:nvPr>
            <p:ph type="ftr" sz="quarter" idx="11"/>
          </p:nvPr>
        </p:nvSpPr>
        <p:spPr/>
        <p:txBody>
          <a:bodyPr/>
          <a:lstStyle/>
          <a:p>
            <a:r>
              <a:rPr lang="pl-PL" smtClean="0"/>
              <a:t>C. Aidala, W&amp;M, January 30,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64" y="1219200"/>
            <a:ext cx="8561936"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62408" y="1181964"/>
            <a:ext cx="3100592" cy="369332"/>
          </a:xfrm>
          <a:prstGeom prst="rect">
            <a:avLst/>
          </a:prstGeom>
          <a:noFill/>
        </p:spPr>
        <p:txBody>
          <a:bodyPr wrap="none" rtlCol="0">
            <a:spAutoFit/>
          </a:bodyPr>
          <a:lstStyle/>
          <a:p>
            <a:r>
              <a:rPr lang="en-US" dirty="0" smtClean="0"/>
              <a:t>Physics Today, September 2009</a:t>
            </a:r>
            <a:endParaRPr lang="en-US" dirty="0"/>
          </a:p>
        </p:txBody>
      </p:sp>
    </p:spTree>
    <p:extLst>
      <p:ext uri="{BB962C8B-B14F-4D97-AF65-F5344CB8AC3E}">
        <p14:creationId xmlns:p14="http://schemas.microsoft.com/office/powerpoint/2010/main" val="32224934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Opportunities to see color-induced phases in QCD</a:t>
            </a:r>
            <a:endParaRPr lang="en-US" dirty="0"/>
          </a:p>
        </p:txBody>
      </p:sp>
      <p:sp>
        <p:nvSpPr>
          <p:cNvPr id="4" name="Slide Number Placeholder 3"/>
          <p:cNvSpPr>
            <a:spLocks noGrp="1"/>
          </p:cNvSpPr>
          <p:nvPr>
            <p:ph type="sldNum" sz="quarter" idx="12"/>
          </p:nvPr>
        </p:nvSpPr>
        <p:spPr/>
        <p:txBody>
          <a:bodyPr/>
          <a:lstStyle/>
          <a:p>
            <a:pPr>
              <a:defRPr/>
            </a:pPr>
            <a:fld id="{C37BFEDE-E383-DF47-856B-CF8E7D2F32D8}" type="slidenum">
              <a:rPr lang="en-US" smtClean="0"/>
              <a:pPr>
                <a:defRPr/>
              </a:pPr>
              <a:t>56</a:t>
            </a:fld>
            <a:endParaRPr lang="en-US"/>
          </a:p>
        </p:txBody>
      </p:sp>
      <p:pic>
        <p:nvPicPr>
          <p:cNvPr id="5" name="Picture 4" descr="colhadron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447800"/>
            <a:ext cx="6629400" cy="46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olhadrons-p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447800"/>
            <a:ext cx="6626225"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6" descr="solenoi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600200"/>
            <a:ext cx="2362200" cy="281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TextBox 6"/>
          <p:cNvSpPr txBox="1">
            <a:spLocks noChangeArrowheads="1"/>
          </p:cNvSpPr>
          <p:nvPr/>
        </p:nvSpPr>
        <p:spPr bwMode="auto">
          <a:xfrm>
            <a:off x="347507" y="5791200"/>
            <a:ext cx="20908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600" dirty="0">
                <a:solidFill>
                  <a:srgbClr val="FFFFCC"/>
                </a:solidFill>
                <a:latin typeface="+mn-lt"/>
              </a:rPr>
              <a:t>Figures by </a:t>
            </a:r>
            <a:r>
              <a:rPr lang="en-US" sz="1600" dirty="0" err="1">
                <a:solidFill>
                  <a:srgbClr val="FFFFCC"/>
                </a:solidFill>
                <a:latin typeface="+mn-lt"/>
              </a:rPr>
              <a:t>Kees</a:t>
            </a:r>
            <a:r>
              <a:rPr lang="en-US" sz="1600" dirty="0">
                <a:solidFill>
                  <a:srgbClr val="FFFFCC"/>
                </a:solidFill>
                <a:latin typeface="+mn-lt"/>
              </a:rPr>
              <a:t> </a:t>
            </a:r>
            <a:r>
              <a:rPr lang="en-US" sz="1600" dirty="0" err="1">
                <a:solidFill>
                  <a:srgbClr val="FFFFCC"/>
                </a:solidFill>
                <a:latin typeface="+mn-lt"/>
              </a:rPr>
              <a:t>Huyser</a:t>
            </a:r>
            <a:endParaRPr lang="en-US" sz="1600" dirty="0">
              <a:solidFill>
                <a:srgbClr val="FFFFCC"/>
              </a:solidFill>
              <a:latin typeface="+mn-lt"/>
            </a:endParaRPr>
          </a:p>
        </p:txBody>
      </p:sp>
      <p:graphicFrame>
        <p:nvGraphicFramePr>
          <p:cNvPr id="8" name="Object 8"/>
          <p:cNvGraphicFramePr>
            <a:graphicFrameLocks noChangeAspect="1"/>
          </p:cNvGraphicFramePr>
          <p:nvPr>
            <p:extLst>
              <p:ext uri="{D42A27DB-BD31-4B8C-83A1-F6EECF244321}">
                <p14:modId xmlns:p14="http://schemas.microsoft.com/office/powerpoint/2010/main" val="2230913320"/>
              </p:ext>
            </p:extLst>
          </p:nvPr>
        </p:nvGraphicFramePr>
        <p:xfrm>
          <a:off x="5649912" y="5253037"/>
          <a:ext cx="3490913" cy="877888"/>
        </p:xfrm>
        <a:graphic>
          <a:graphicData uri="http://schemas.openxmlformats.org/presentationml/2006/ole">
            <mc:AlternateContent xmlns:mc="http://schemas.openxmlformats.org/markup-compatibility/2006">
              <mc:Choice xmlns:v="urn:schemas-microsoft-com:vml" Requires="v">
                <p:oleObj spid="_x0000_s41417" name="Equation" r:id="rId6" imgW="1866900" imgH="469900" progId="Equation.3">
                  <p:embed/>
                </p:oleObj>
              </mc:Choice>
              <mc:Fallback>
                <p:oleObj name="Equation" r:id="rId6" imgW="1866900" imgH="469900" progId="Equation.3">
                  <p:embed/>
                  <p:pic>
                    <p:nvPicPr>
                      <p:cNvPr id="0" name=""/>
                      <p:cNvPicPr>
                        <a:picLocks noChangeAspect="1" noChangeArrowheads="1"/>
                      </p:cNvPicPr>
                      <p:nvPr/>
                    </p:nvPicPr>
                    <p:blipFill>
                      <a:blip r:embed="rId7"/>
                      <a:srcRect/>
                      <a:stretch>
                        <a:fillRect/>
                      </a:stretch>
                    </p:blipFill>
                    <p:spPr bwMode="auto">
                      <a:xfrm>
                        <a:off x="5649912" y="5253037"/>
                        <a:ext cx="3490913"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4" name="Rounded Rectangle 13"/>
          <p:cNvSpPr/>
          <p:nvPr/>
        </p:nvSpPr>
        <p:spPr>
          <a:xfrm>
            <a:off x="179696" y="3442648"/>
            <a:ext cx="533400" cy="1905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2133600" y="2895600"/>
            <a:ext cx="609600" cy="762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Object 20"/>
          <p:cNvGraphicFramePr>
            <a:graphicFrameLocks noChangeAspect="1"/>
          </p:cNvGraphicFramePr>
          <p:nvPr>
            <p:extLst>
              <p:ext uri="{D42A27DB-BD31-4B8C-83A1-F6EECF244321}">
                <p14:modId xmlns:p14="http://schemas.microsoft.com/office/powerpoint/2010/main" val="679144595"/>
              </p:ext>
            </p:extLst>
          </p:nvPr>
        </p:nvGraphicFramePr>
        <p:xfrm>
          <a:off x="152400" y="3657600"/>
          <a:ext cx="688975" cy="406400"/>
        </p:xfrm>
        <a:graphic>
          <a:graphicData uri="http://schemas.openxmlformats.org/presentationml/2006/ole">
            <mc:AlternateContent xmlns:mc="http://schemas.openxmlformats.org/markup-compatibility/2006">
              <mc:Choice xmlns:v="urn:schemas-microsoft-com:vml" Requires="v">
                <p:oleObj spid="_x0000_s41418" name="Equation" r:id="rId8" imgW="342900" imgH="203200" progId="Equation.3">
                  <p:embed/>
                </p:oleObj>
              </mc:Choice>
              <mc:Fallback>
                <p:oleObj name="Equation" r:id="rId8" imgW="342900" imgH="203200" progId="Equation.3">
                  <p:embed/>
                  <p:pic>
                    <p:nvPicPr>
                      <p:cNvPr id="0" name=""/>
                      <p:cNvPicPr>
                        <a:picLocks noChangeAspect="1" noChangeArrowheads="1"/>
                      </p:cNvPicPr>
                      <p:nvPr/>
                    </p:nvPicPr>
                    <p:blipFill>
                      <a:blip r:embed="rId9"/>
                      <a:srcRect/>
                      <a:stretch>
                        <a:fillRect/>
                      </a:stretch>
                    </p:blipFill>
                    <p:spPr bwMode="auto">
                      <a:xfrm>
                        <a:off x="152400" y="3657600"/>
                        <a:ext cx="68897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2" name="Object 20"/>
          <p:cNvGraphicFramePr>
            <a:graphicFrameLocks noChangeAspect="1"/>
          </p:cNvGraphicFramePr>
          <p:nvPr>
            <p:extLst>
              <p:ext uri="{D42A27DB-BD31-4B8C-83A1-F6EECF244321}">
                <p14:modId xmlns:p14="http://schemas.microsoft.com/office/powerpoint/2010/main" val="2174345176"/>
              </p:ext>
            </p:extLst>
          </p:nvPr>
        </p:nvGraphicFramePr>
        <p:xfrm>
          <a:off x="2362200" y="2590800"/>
          <a:ext cx="815975" cy="406400"/>
        </p:xfrm>
        <a:graphic>
          <a:graphicData uri="http://schemas.openxmlformats.org/presentationml/2006/ole">
            <mc:AlternateContent xmlns:mc="http://schemas.openxmlformats.org/markup-compatibility/2006">
              <mc:Choice xmlns:v="urn:schemas-microsoft-com:vml" Requires="v">
                <p:oleObj spid="_x0000_s41419" name="Equation" r:id="rId10" imgW="406400" imgH="203200" progId="Equation.3">
                  <p:embed/>
                </p:oleObj>
              </mc:Choice>
              <mc:Fallback>
                <p:oleObj name="Equation" r:id="rId10" imgW="406400" imgH="203200" progId="Equation.3">
                  <p:embed/>
                  <p:pic>
                    <p:nvPicPr>
                      <p:cNvPr id="0" name=""/>
                      <p:cNvPicPr>
                        <a:picLocks noChangeAspect="1" noChangeArrowheads="1"/>
                      </p:cNvPicPr>
                      <p:nvPr/>
                    </p:nvPicPr>
                    <p:blipFill>
                      <a:blip r:embed="rId11"/>
                      <a:srcRect/>
                      <a:stretch>
                        <a:fillRect/>
                      </a:stretch>
                    </p:blipFill>
                    <p:spPr bwMode="auto">
                      <a:xfrm>
                        <a:off x="2362200" y="2590800"/>
                        <a:ext cx="81597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6" name="Rounded Rectangle 15"/>
          <p:cNvSpPr/>
          <p:nvPr/>
        </p:nvSpPr>
        <p:spPr>
          <a:xfrm>
            <a:off x="4572000" y="5105400"/>
            <a:ext cx="609600" cy="3048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6019800" y="4343400"/>
            <a:ext cx="609600" cy="3048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Object 20"/>
          <p:cNvGraphicFramePr>
            <a:graphicFrameLocks noChangeAspect="1"/>
          </p:cNvGraphicFramePr>
          <p:nvPr>
            <p:extLst>
              <p:ext uri="{D42A27DB-BD31-4B8C-83A1-F6EECF244321}">
                <p14:modId xmlns:p14="http://schemas.microsoft.com/office/powerpoint/2010/main" val="618771710"/>
              </p:ext>
            </p:extLst>
          </p:nvPr>
        </p:nvGraphicFramePr>
        <p:xfrm>
          <a:off x="5943600" y="4267200"/>
          <a:ext cx="1122363" cy="584200"/>
        </p:xfrm>
        <a:graphic>
          <a:graphicData uri="http://schemas.openxmlformats.org/presentationml/2006/ole">
            <mc:AlternateContent xmlns:mc="http://schemas.openxmlformats.org/markup-compatibility/2006">
              <mc:Choice xmlns:v="urn:schemas-microsoft-com:vml" Requires="v">
                <p:oleObj spid="_x0000_s41420" name="Equation" r:id="rId12" imgW="558800" imgH="292100" progId="Equation.3">
                  <p:embed/>
                </p:oleObj>
              </mc:Choice>
              <mc:Fallback>
                <p:oleObj name="Equation" r:id="rId12" imgW="558800" imgH="292100" progId="Equation.3">
                  <p:embed/>
                  <p:pic>
                    <p:nvPicPr>
                      <p:cNvPr id="0" name=""/>
                      <p:cNvPicPr>
                        <a:picLocks noChangeAspect="1" noChangeArrowheads="1"/>
                      </p:cNvPicPr>
                      <p:nvPr/>
                    </p:nvPicPr>
                    <p:blipFill>
                      <a:blip r:embed="rId13"/>
                      <a:srcRect/>
                      <a:stretch>
                        <a:fillRect/>
                      </a:stretch>
                    </p:blipFill>
                    <p:spPr bwMode="auto">
                      <a:xfrm>
                        <a:off x="5943600" y="4267200"/>
                        <a:ext cx="11223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 name="Object 20"/>
          <p:cNvGraphicFramePr>
            <a:graphicFrameLocks noChangeAspect="1"/>
          </p:cNvGraphicFramePr>
          <p:nvPr>
            <p:extLst>
              <p:ext uri="{D42A27DB-BD31-4B8C-83A1-F6EECF244321}">
                <p14:modId xmlns:p14="http://schemas.microsoft.com/office/powerpoint/2010/main" val="2017654572"/>
              </p:ext>
            </p:extLst>
          </p:nvPr>
        </p:nvGraphicFramePr>
        <p:xfrm>
          <a:off x="3962400" y="5029200"/>
          <a:ext cx="1225550" cy="584200"/>
        </p:xfrm>
        <a:graphic>
          <a:graphicData uri="http://schemas.openxmlformats.org/presentationml/2006/ole">
            <mc:AlternateContent xmlns:mc="http://schemas.openxmlformats.org/markup-compatibility/2006">
              <mc:Choice xmlns:v="urn:schemas-microsoft-com:vml" Requires="v">
                <p:oleObj spid="_x0000_s41421" name="Equation" r:id="rId14" imgW="609600" imgH="292100" progId="Equation.3">
                  <p:embed/>
                </p:oleObj>
              </mc:Choice>
              <mc:Fallback>
                <p:oleObj name="Equation" r:id="rId14" imgW="609600" imgH="292100" progId="Equation.3">
                  <p:embed/>
                  <p:pic>
                    <p:nvPicPr>
                      <p:cNvPr id="0" name=""/>
                      <p:cNvPicPr>
                        <a:picLocks noChangeAspect="1" noChangeArrowheads="1"/>
                      </p:cNvPicPr>
                      <p:nvPr/>
                    </p:nvPicPr>
                    <p:blipFill>
                      <a:blip r:embed="rId15"/>
                      <a:srcRect/>
                      <a:stretch>
                        <a:fillRect/>
                      </a:stretch>
                    </p:blipFill>
                    <p:spPr bwMode="auto">
                      <a:xfrm>
                        <a:off x="3962400" y="5029200"/>
                        <a:ext cx="12255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 name="Footer Placeholder 2"/>
          <p:cNvSpPr>
            <a:spLocks noGrp="1"/>
          </p:cNvSpPr>
          <p:nvPr>
            <p:ph type="ftr" sz="quarter" idx="11"/>
          </p:nvPr>
        </p:nvSpPr>
        <p:spPr/>
        <p:txBody>
          <a:bodyPr/>
          <a:lstStyle/>
          <a:p>
            <a:r>
              <a:rPr lang="pl-PL" smtClean="0"/>
              <a:t>C. Aidala, W&amp;M, January 30, 2015</a:t>
            </a:r>
            <a:endParaRPr lang="en-US"/>
          </a:p>
        </p:txBody>
      </p:sp>
      <p:sp>
        <p:nvSpPr>
          <p:cNvPr id="18" name="TextBox 6"/>
          <p:cNvSpPr txBox="1">
            <a:spLocks noChangeArrowheads="1"/>
          </p:cNvSpPr>
          <p:nvPr/>
        </p:nvSpPr>
        <p:spPr bwMode="auto">
          <a:xfrm>
            <a:off x="228600" y="4572000"/>
            <a:ext cx="1943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600" dirty="0" smtClean="0">
                <a:solidFill>
                  <a:srgbClr val="FFFFCC"/>
                </a:solidFill>
                <a:latin typeface="+mn-lt"/>
              </a:rPr>
              <a:t>Slide from P. Mulders</a:t>
            </a:r>
            <a:endParaRPr lang="en-US" sz="1600" dirty="0">
              <a:solidFill>
                <a:srgbClr val="FFFFCC"/>
              </a:solidFill>
              <a:latin typeface="+mn-lt"/>
            </a:endParaRPr>
          </a:p>
        </p:txBody>
      </p:sp>
    </p:spTree>
    <p:extLst>
      <p:ext uri="{BB962C8B-B14F-4D97-AF65-F5344CB8AC3E}">
        <p14:creationId xmlns:p14="http://schemas.microsoft.com/office/powerpoint/2010/main" val="40745408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1" hangingPunct="1"/>
            <a:fld id="{9CFFA92B-F630-447C-A5C9-9CB7A8E33D51}" type="slidenum">
              <a:rPr lang="en-US" altLang="en-US" sz="1400">
                <a:latin typeface="Arial" pitchFamily="34" charset="0"/>
              </a:rPr>
              <a:pPr eaLnBrk="1" hangingPunct="1"/>
              <a:t>57</a:t>
            </a:fld>
            <a:endParaRPr lang="en-US" altLang="en-US" sz="1400" dirty="0">
              <a:latin typeface="Arial" pitchFamily="34" charset="0"/>
            </a:endParaRPr>
          </a:p>
        </p:txBody>
      </p:sp>
      <p:sp>
        <p:nvSpPr>
          <p:cNvPr id="306178" name="Rectangle 2"/>
          <p:cNvSpPr>
            <a:spLocks noGrp="1" noChangeArrowheads="1"/>
          </p:cNvSpPr>
          <p:nvPr>
            <p:ph type="title"/>
          </p:nvPr>
        </p:nvSpPr>
        <p:spPr>
          <a:xfrm>
            <a:off x="533400" y="274638"/>
            <a:ext cx="8077200" cy="1143000"/>
          </a:xfrm>
        </p:spPr>
        <p:txBody>
          <a:bodyPr>
            <a:noAutofit/>
          </a:bodyPr>
          <a:lstStyle/>
          <a:p>
            <a:pPr eaLnBrk="1" hangingPunct="1">
              <a:defRPr/>
            </a:pPr>
            <a:r>
              <a:rPr lang="en-US" sz="4000" dirty="0" smtClean="0">
                <a:ea typeface="+mj-ea"/>
                <a:cs typeface="+mj-cs"/>
              </a:rPr>
              <a:t>Featuring: phases in gauge theories</a:t>
            </a:r>
          </a:p>
        </p:txBody>
      </p:sp>
      <p:pic>
        <p:nvPicPr>
          <p:cNvPr id="306179" name="Picture 3" descr="bohmaharonov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31273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6180" name="Picture 4" descr="bohmaharono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524000"/>
            <a:ext cx="4562475"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6181" name="Object 5"/>
          <p:cNvGraphicFramePr>
            <a:graphicFrameLocks noChangeAspect="1"/>
          </p:cNvGraphicFramePr>
          <p:nvPr>
            <p:extLst>
              <p:ext uri="{D42A27DB-BD31-4B8C-83A1-F6EECF244321}">
                <p14:modId xmlns:p14="http://schemas.microsoft.com/office/powerpoint/2010/main" val="1194376265"/>
              </p:ext>
            </p:extLst>
          </p:nvPr>
        </p:nvGraphicFramePr>
        <p:xfrm>
          <a:off x="4146550" y="5410200"/>
          <a:ext cx="4237038" cy="750888"/>
        </p:xfrm>
        <a:graphic>
          <a:graphicData uri="http://schemas.openxmlformats.org/presentationml/2006/ole">
            <mc:AlternateContent xmlns:mc="http://schemas.openxmlformats.org/markup-compatibility/2006">
              <mc:Choice xmlns:v="urn:schemas-microsoft-com:vml" Requires="v">
                <p:oleObj spid="_x0000_s39097" name="Equation" r:id="rId5" imgW="2005729" imgH="355446" progId="Equation.DSMT4">
                  <p:embed/>
                </p:oleObj>
              </mc:Choice>
              <mc:Fallback>
                <p:oleObj name="Equation" r:id="rId5" imgW="2005729" imgH="355446"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6550" y="5410200"/>
                        <a:ext cx="4237038" cy="750888"/>
                      </a:xfrm>
                      <a:prstGeom prst="rect">
                        <a:avLst/>
                      </a:prstGeom>
                      <a:solidFill>
                        <a:schemeClr val="bg1"/>
                      </a:solidFill>
                      <a:ln>
                        <a:noFill/>
                      </a:ln>
                      <a:effectLst/>
                    </p:spPr>
                  </p:pic>
                </p:oleObj>
              </mc:Fallback>
            </mc:AlternateContent>
          </a:graphicData>
        </a:graphic>
      </p:graphicFrame>
      <p:graphicFrame>
        <p:nvGraphicFramePr>
          <p:cNvPr id="306182" name="Object 6"/>
          <p:cNvGraphicFramePr>
            <a:graphicFrameLocks noChangeAspect="1"/>
          </p:cNvGraphicFramePr>
          <p:nvPr>
            <p:extLst>
              <p:ext uri="{D42A27DB-BD31-4B8C-83A1-F6EECF244321}">
                <p14:modId xmlns:p14="http://schemas.microsoft.com/office/powerpoint/2010/main" val="3717705583"/>
              </p:ext>
            </p:extLst>
          </p:nvPr>
        </p:nvGraphicFramePr>
        <p:xfrm>
          <a:off x="788988" y="5486400"/>
          <a:ext cx="2081212" cy="647700"/>
        </p:xfrm>
        <a:graphic>
          <a:graphicData uri="http://schemas.openxmlformats.org/presentationml/2006/ole">
            <mc:AlternateContent xmlns:mc="http://schemas.openxmlformats.org/markup-compatibility/2006">
              <mc:Choice xmlns:v="urn:schemas-microsoft-com:vml" Requires="v">
                <p:oleObj spid="_x0000_s39098" name="Equation" r:id="rId7" imgW="939392" imgH="291973" progId="Equation.DSMT4">
                  <p:embed/>
                </p:oleObj>
              </mc:Choice>
              <mc:Fallback>
                <p:oleObj name="Equation" r:id="rId7" imgW="939392" imgH="291973"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988" y="5486400"/>
                        <a:ext cx="2081212" cy="647700"/>
                      </a:xfrm>
                      <a:prstGeom prst="rect">
                        <a:avLst/>
                      </a:prstGeom>
                      <a:solidFill>
                        <a:schemeClr val="bg1"/>
                      </a:solidFill>
                      <a:ln>
                        <a:noFill/>
                      </a:ln>
                      <a:effectLst/>
                    </p:spPr>
                  </p:pic>
                </p:oleObj>
              </mc:Fallback>
            </mc:AlternateContent>
          </a:graphicData>
        </a:graphic>
      </p:graphicFrame>
      <p:sp>
        <p:nvSpPr>
          <p:cNvPr id="2" name="Footer Placeholder 1"/>
          <p:cNvSpPr>
            <a:spLocks noGrp="1"/>
          </p:cNvSpPr>
          <p:nvPr>
            <p:ph type="ftr" sz="quarter" idx="11"/>
          </p:nvPr>
        </p:nvSpPr>
        <p:spPr/>
        <p:txBody>
          <a:bodyPr/>
          <a:lstStyle/>
          <a:p>
            <a:r>
              <a:rPr lang="pl-PL" smtClean="0"/>
              <a:t>C. Aidala, W&amp;M, January 30, 2015</a:t>
            </a:r>
            <a:endParaRPr lang="en-US"/>
          </a:p>
        </p:txBody>
      </p:sp>
      <p:sp>
        <p:nvSpPr>
          <p:cNvPr id="11" name="TextBox 6"/>
          <p:cNvSpPr txBox="1">
            <a:spLocks noChangeArrowheads="1"/>
          </p:cNvSpPr>
          <p:nvPr/>
        </p:nvSpPr>
        <p:spPr bwMode="auto">
          <a:xfrm>
            <a:off x="228600" y="1143000"/>
            <a:ext cx="1943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600" dirty="0" smtClean="0">
                <a:solidFill>
                  <a:srgbClr val="FFFFCC"/>
                </a:solidFill>
                <a:latin typeface="+mn-lt"/>
              </a:rPr>
              <a:t>Slide from P. Mulders</a:t>
            </a:r>
            <a:endParaRPr lang="en-US" sz="1600" dirty="0">
              <a:solidFill>
                <a:srgbClr val="FFFFCC"/>
              </a:solidFill>
              <a:latin typeface="+mn-lt"/>
            </a:endParaRPr>
          </a:p>
        </p:txBody>
      </p:sp>
    </p:spTree>
    <p:extLst>
      <p:ext uri="{BB962C8B-B14F-4D97-AF65-F5344CB8AC3E}">
        <p14:creationId xmlns:p14="http://schemas.microsoft.com/office/powerpoint/2010/main" val="679728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4" cstate="print"/>
          <a:srcRect/>
          <a:stretch>
            <a:fillRect/>
          </a:stretch>
        </p:blipFill>
        <p:spPr bwMode="auto">
          <a:xfrm>
            <a:off x="152399" y="1752600"/>
            <a:ext cx="5055855" cy="3505200"/>
          </a:xfrm>
          <a:prstGeom prst="rect">
            <a:avLst/>
          </a:prstGeom>
          <a:solidFill>
            <a:schemeClr val="accent1"/>
          </a:solidFill>
          <a:ln w="9525">
            <a:noFill/>
            <a:miter lim="800000"/>
            <a:headEnd/>
            <a:tailEnd/>
          </a:ln>
        </p:spPr>
      </p:pic>
      <p:sp>
        <p:nvSpPr>
          <p:cNvPr id="10" name="Title 9"/>
          <p:cNvSpPr>
            <a:spLocks noGrp="1"/>
          </p:cNvSpPr>
          <p:nvPr>
            <p:ph type="title"/>
          </p:nvPr>
        </p:nvSpPr>
        <p:spPr/>
        <p:txBody>
          <a:bodyPr>
            <a:normAutofit fontScale="90000"/>
          </a:bodyPr>
          <a:lstStyle/>
          <a:p>
            <a:r>
              <a:rPr lang="en-US" dirty="0" smtClean="0"/>
              <a:t>Example: “Threshold resummation” </a:t>
            </a:r>
            <a:r>
              <a:rPr lang="en-US" sz="4000" dirty="0" smtClean="0"/>
              <a:t>Extending perturbative calculations to lower energies </a:t>
            </a:r>
            <a:endParaRPr lang="en-US" sz="4000" dirty="0"/>
          </a:p>
        </p:txBody>
      </p:sp>
      <p:sp>
        <p:nvSpPr>
          <p:cNvPr id="12" name="Footer Placeholder 11"/>
          <p:cNvSpPr>
            <a:spLocks noGrp="1"/>
          </p:cNvSpPr>
          <p:nvPr>
            <p:ph type="ftr" sz="quarter" idx="11"/>
          </p:nvPr>
        </p:nvSpPr>
        <p:spPr/>
        <p:txBody>
          <a:bodyPr/>
          <a:lstStyle/>
          <a:p>
            <a:r>
              <a:rPr lang="pl-PL" smtClean="0"/>
              <a:t>C. Aidala, W&amp;M, January 30, 2015</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3399525570"/>
              </p:ext>
            </p:extLst>
          </p:nvPr>
        </p:nvGraphicFramePr>
        <p:xfrm>
          <a:off x="2801937" y="2324100"/>
          <a:ext cx="1770063" cy="419100"/>
        </p:xfrm>
        <a:graphic>
          <a:graphicData uri="http://schemas.openxmlformats.org/presentationml/2006/ole">
            <mc:AlternateContent xmlns:mc="http://schemas.openxmlformats.org/markup-compatibility/2006">
              <mc:Choice xmlns:v="urn:schemas-microsoft-com:vml" Requires="v">
                <p:oleObj spid="_x0000_s29825" name="Equation" r:id="rId5" imgW="965160" imgH="228600" progId="Equation.3">
                  <p:embed/>
                </p:oleObj>
              </mc:Choice>
              <mc:Fallback>
                <p:oleObj name="Equation" r:id="rId5" imgW="965160" imgH="228600" progId="Equation.3">
                  <p:embed/>
                  <p:pic>
                    <p:nvPicPr>
                      <p:cNvPr id="0" name=""/>
                      <p:cNvPicPr>
                        <a:picLocks noChangeAspect="1" noChangeArrowheads="1"/>
                      </p:cNvPicPr>
                      <p:nvPr/>
                    </p:nvPicPr>
                    <p:blipFill>
                      <a:blip r:embed="rId6"/>
                      <a:srcRect/>
                      <a:stretch>
                        <a:fillRect/>
                      </a:stretch>
                    </p:blipFill>
                    <p:spPr bwMode="auto">
                      <a:xfrm>
                        <a:off x="2801937" y="2324100"/>
                        <a:ext cx="177006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2438400" y="4019490"/>
            <a:ext cx="1295400" cy="400110"/>
          </a:xfrm>
          <a:prstGeom prst="rect">
            <a:avLst/>
          </a:prstGeom>
          <a:noFill/>
        </p:spPr>
        <p:txBody>
          <a:bodyPr wrap="square" rtlCol="0">
            <a:spAutoFit/>
          </a:bodyPr>
          <a:lstStyle/>
          <a:p>
            <a:r>
              <a:rPr lang="en-US" sz="2000" dirty="0" smtClean="0"/>
              <a:t>pp</a:t>
            </a:r>
            <a:r>
              <a:rPr lang="en-US" sz="2000" dirty="0" smtClean="0">
                <a:sym typeface="Wingdings" pitchFamily="2" charset="2"/>
              </a:rPr>
              <a:t></a:t>
            </a:r>
            <a:r>
              <a:rPr lang="en-US" sz="2000" dirty="0" smtClean="0">
                <a:latin typeface="Symbol" pitchFamily="18" charset="2"/>
                <a:sym typeface="Wingdings" pitchFamily="2" charset="2"/>
              </a:rPr>
              <a:t>p</a:t>
            </a:r>
            <a:r>
              <a:rPr lang="en-US" sz="2000" baseline="30000" dirty="0" smtClean="0">
                <a:sym typeface="Wingdings" pitchFamily="2" charset="2"/>
              </a:rPr>
              <a:t>0</a:t>
            </a:r>
            <a:r>
              <a:rPr lang="en-US" sz="2000" dirty="0" smtClean="0">
                <a:latin typeface="Symbol" pitchFamily="18" charset="2"/>
                <a:sym typeface="Wingdings" pitchFamily="2" charset="2"/>
              </a:rPr>
              <a:t>p</a:t>
            </a:r>
            <a:r>
              <a:rPr lang="en-US" sz="2000" baseline="30000" dirty="0" smtClean="0">
                <a:sym typeface="Wingdings" pitchFamily="2" charset="2"/>
              </a:rPr>
              <a:t>0</a:t>
            </a:r>
            <a:r>
              <a:rPr lang="en-US" sz="2000" dirty="0" smtClean="0">
                <a:sym typeface="Wingdings" pitchFamily="2" charset="2"/>
              </a:rPr>
              <a:t>X</a:t>
            </a:r>
            <a:endParaRPr lang="en-US" sz="2000" dirty="0"/>
          </a:p>
        </p:txBody>
      </p:sp>
      <p:sp>
        <p:nvSpPr>
          <p:cNvPr id="16" name="TextBox 15"/>
          <p:cNvSpPr txBox="1"/>
          <p:nvPr/>
        </p:nvSpPr>
        <p:spPr>
          <a:xfrm>
            <a:off x="3048000" y="4919246"/>
            <a:ext cx="880369" cy="338554"/>
          </a:xfrm>
          <a:prstGeom prst="rect">
            <a:avLst/>
          </a:prstGeom>
          <a:noFill/>
        </p:spPr>
        <p:txBody>
          <a:bodyPr wrap="none" rtlCol="0">
            <a:spAutoFit/>
          </a:bodyPr>
          <a:lstStyle/>
          <a:p>
            <a:r>
              <a:rPr lang="en-US" sz="1600" dirty="0" smtClean="0"/>
              <a:t>M (</a:t>
            </a:r>
            <a:r>
              <a:rPr lang="en-US" sz="1600" dirty="0" err="1" smtClean="0"/>
              <a:t>GeV</a:t>
            </a:r>
            <a:r>
              <a:rPr lang="en-US" sz="1600" dirty="0" smtClean="0"/>
              <a:t>)</a:t>
            </a:r>
            <a:endParaRPr lang="en-US" sz="1600" dirty="0"/>
          </a:p>
        </p:txBody>
      </p:sp>
      <p:sp>
        <p:nvSpPr>
          <p:cNvPr id="2" name="Rectangle 1"/>
          <p:cNvSpPr/>
          <p:nvPr/>
        </p:nvSpPr>
        <p:spPr>
          <a:xfrm>
            <a:off x="304800" y="5297269"/>
            <a:ext cx="4572000" cy="646331"/>
          </a:xfrm>
          <a:prstGeom prst="rect">
            <a:avLst/>
          </a:prstGeom>
        </p:spPr>
        <p:txBody>
          <a:bodyPr>
            <a:spAutoFit/>
          </a:bodyPr>
          <a:lstStyle/>
          <a:p>
            <a:r>
              <a:rPr lang="en-US" dirty="0">
                <a:solidFill>
                  <a:srgbClr val="FFFFCC"/>
                </a:solidFill>
                <a:latin typeface="Times New Roman" pitchFamily="18" charset="0"/>
                <a:cs typeface="Times New Roman" pitchFamily="18" charset="0"/>
              </a:rPr>
              <a:t>Almeida, Sterman, </a:t>
            </a:r>
            <a:r>
              <a:rPr lang="en-US" dirty="0" err="1">
                <a:solidFill>
                  <a:srgbClr val="FFFFCC"/>
                </a:solidFill>
                <a:latin typeface="Times New Roman" pitchFamily="18" charset="0"/>
                <a:cs typeface="Times New Roman" pitchFamily="18" charset="0"/>
              </a:rPr>
              <a:t>Vogelsang</a:t>
            </a:r>
            <a:r>
              <a:rPr lang="en-US" dirty="0">
                <a:solidFill>
                  <a:srgbClr val="FFFFCC"/>
                </a:solidFill>
                <a:latin typeface="Times New Roman" pitchFamily="18" charset="0"/>
                <a:cs typeface="Times New Roman" pitchFamily="18" charset="0"/>
              </a:rPr>
              <a:t>  PRD80, 074016 (2009)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
        <p:nvSpPr>
          <p:cNvPr id="13" name="Rectangle 12"/>
          <p:cNvSpPr/>
          <p:nvPr/>
        </p:nvSpPr>
        <p:spPr>
          <a:xfrm>
            <a:off x="5334000" y="1828800"/>
            <a:ext cx="3581400" cy="1938992"/>
          </a:xfrm>
          <a:prstGeom prst="rect">
            <a:avLst/>
          </a:prstGeom>
        </p:spPr>
        <p:txBody>
          <a:bodyPr wrap="square">
            <a:spAutoFit/>
          </a:bodyPr>
          <a:lstStyle/>
          <a:p>
            <a:r>
              <a:rPr lang="en-US" sz="2400" dirty="0" smtClean="0">
                <a:solidFill>
                  <a:srgbClr val="FFFFCC"/>
                </a:solidFill>
                <a:latin typeface="Times New Roman" pitchFamily="18" charset="0"/>
                <a:cs typeface="Times New Roman" pitchFamily="18" charset="0"/>
              </a:rPr>
              <a:t>For observables with two different scales, sum logs of their ratio to all orders in the strong coupling constant </a:t>
            </a:r>
          </a:p>
        </p:txBody>
      </p:sp>
      <p:sp>
        <p:nvSpPr>
          <p:cNvPr id="7" name="TextBox 6"/>
          <p:cNvSpPr txBox="1"/>
          <p:nvPr/>
        </p:nvSpPr>
        <p:spPr>
          <a:xfrm>
            <a:off x="5257800" y="3981271"/>
            <a:ext cx="3578224" cy="923330"/>
          </a:xfrm>
          <a:prstGeom prst="rect">
            <a:avLst/>
          </a:prstGeom>
          <a:solidFill>
            <a:schemeClr val="bg1"/>
          </a:solidFill>
        </p:spPr>
        <p:txBody>
          <a:bodyPr wrap="non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Next-to-leading-order in </a:t>
            </a:r>
            <a:r>
              <a:rPr lang="en-US" dirty="0" smtClean="0">
                <a:solidFill>
                  <a:srgbClr val="FF0000"/>
                </a:solidFill>
                <a:latin typeface="Symbol" panose="05050102010706020507" pitchFamily="18" charset="2"/>
                <a:cs typeface="Times New Roman" panose="02020603050405020304" pitchFamily="18" charset="0"/>
              </a:rPr>
              <a:t>a</a:t>
            </a:r>
            <a:r>
              <a:rPr lang="en-US" baseline="-25000" dirty="0" smtClean="0">
                <a:solidFill>
                  <a:srgbClr val="FF0000"/>
                </a:solidFill>
                <a:latin typeface="Times New Roman" panose="02020603050405020304" pitchFamily="18" charset="0"/>
                <a:cs typeface="Times New Roman" panose="02020603050405020304" pitchFamily="18" charset="0"/>
              </a:rPr>
              <a:t>s</a:t>
            </a:r>
            <a:r>
              <a:rPr lang="en-US" dirty="0" smtClean="0">
                <a:solidFill>
                  <a:srgbClr val="FF0000"/>
                </a:solidFill>
                <a:latin typeface="Times New Roman" panose="02020603050405020304" pitchFamily="18" charset="0"/>
                <a:cs typeface="Times New Roman" panose="02020603050405020304" pitchFamily="18" charset="0"/>
              </a:rPr>
              <a:t> + </a:t>
            </a:r>
            <a:r>
              <a:rPr lang="en-US" dirty="0" err="1" smtClean="0">
                <a:solidFill>
                  <a:srgbClr val="FF0000"/>
                </a:solidFill>
                <a:latin typeface="Times New Roman" panose="02020603050405020304" pitchFamily="18" charset="0"/>
                <a:cs typeface="Times New Roman" panose="02020603050405020304" pitchFamily="18" charset="0"/>
              </a:rPr>
              <a:t>resum</a:t>
            </a:r>
            <a:r>
              <a:rPr lang="en-US" dirty="0" smtClean="0">
                <a:solidFill>
                  <a:srgbClr val="FF0000"/>
                </a:solidFill>
                <a:latin typeface="Times New Roman" panose="02020603050405020304" pitchFamily="18" charset="0"/>
                <a:cs typeface="Times New Roman" panose="02020603050405020304" pitchFamily="18" charset="0"/>
              </a:rPr>
              <a:t>.</a:t>
            </a:r>
          </a:p>
          <a:p>
            <a:endParaRPr lang="en-US" dirty="0">
              <a:solidFill>
                <a:srgbClr val="FFFFCC"/>
              </a:solidFill>
              <a:latin typeface="Times New Roman" panose="02020603050405020304" pitchFamily="18" charset="0"/>
              <a:cs typeface="Times New Roman" panose="02020603050405020304" pitchFamily="18" charset="0"/>
            </a:endParaRPr>
          </a:p>
          <a:p>
            <a:r>
              <a:rPr lang="en-US" dirty="0" smtClean="0">
                <a:solidFill>
                  <a:srgbClr val="0070C0"/>
                </a:solidFill>
                <a:latin typeface="Times New Roman" panose="02020603050405020304" pitchFamily="18" charset="0"/>
                <a:cs typeface="Times New Roman" panose="02020603050405020304" pitchFamily="18" charset="0"/>
              </a:rPr>
              <a:t>Next-to-leading-order in </a:t>
            </a:r>
            <a:r>
              <a:rPr lang="en-US" dirty="0" smtClean="0">
                <a:solidFill>
                  <a:srgbClr val="0070C0"/>
                </a:solidFill>
                <a:latin typeface="Symbol" panose="05050102010706020507" pitchFamily="18" charset="2"/>
                <a:cs typeface="Times New Roman" panose="02020603050405020304" pitchFamily="18" charset="0"/>
              </a:rPr>
              <a:t>a</a:t>
            </a:r>
            <a:r>
              <a:rPr lang="en-US" baseline="-25000" dirty="0" smtClean="0">
                <a:solidFill>
                  <a:srgbClr val="0070C0"/>
                </a:solidFill>
                <a:latin typeface="Times New Roman" panose="02020603050405020304" pitchFamily="18" charset="0"/>
                <a:cs typeface="Times New Roman" panose="02020603050405020304" pitchFamily="18" charset="0"/>
              </a:rPr>
              <a:t>s</a:t>
            </a:r>
            <a:r>
              <a:rPr lang="en-US" dirty="0" smtClean="0">
                <a:solidFill>
                  <a:srgbClr val="0070C0"/>
                </a:solidFill>
                <a:latin typeface="Times New Roman" panose="02020603050405020304" pitchFamily="18" charset="0"/>
                <a:cs typeface="Times New Roman" panose="02020603050405020304" pitchFamily="18" charset="0"/>
              </a:rPr>
              <a:t> </a:t>
            </a:r>
          </a:p>
        </p:txBody>
      </p:sp>
      <p:cxnSp>
        <p:nvCxnSpPr>
          <p:cNvPr id="17" name="Straight Arrow Connector 16"/>
          <p:cNvCxnSpPr/>
          <p:nvPr/>
        </p:nvCxnSpPr>
        <p:spPr>
          <a:xfrm flipH="1" flipV="1">
            <a:off x="4876800" y="3767792"/>
            <a:ext cx="457200" cy="34700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876800" y="4377394"/>
            <a:ext cx="457200" cy="347006"/>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24400" y="3472442"/>
            <a:ext cx="253596" cy="353943"/>
          </a:xfrm>
          <a:prstGeom prst="rect">
            <a:avLst/>
          </a:prstGeom>
          <a:noFill/>
        </p:spPr>
        <p:txBody>
          <a:bodyPr wrap="none" rtlCol="0">
            <a:spAutoFit/>
          </a:bodyPr>
          <a:lstStyle/>
          <a:p>
            <a:r>
              <a:rPr lang="en-US" sz="1700" dirty="0" smtClean="0">
                <a:solidFill>
                  <a:srgbClr val="FF0000"/>
                </a:solidFill>
              </a:rPr>
              <a:t>}</a:t>
            </a:r>
            <a:endParaRPr lang="en-US" sz="1700" dirty="0">
              <a:solidFill>
                <a:srgbClr val="FF0000"/>
              </a:solidFill>
            </a:endParaRPr>
          </a:p>
        </p:txBody>
      </p:sp>
      <p:sp>
        <p:nvSpPr>
          <p:cNvPr id="24" name="TextBox 23"/>
          <p:cNvSpPr txBox="1"/>
          <p:nvPr/>
        </p:nvSpPr>
        <p:spPr>
          <a:xfrm>
            <a:off x="4672154" y="4011304"/>
            <a:ext cx="314510" cy="584775"/>
          </a:xfrm>
          <a:prstGeom prst="rect">
            <a:avLst/>
          </a:prstGeom>
          <a:noFill/>
        </p:spPr>
        <p:txBody>
          <a:bodyPr wrap="none" rtlCol="0">
            <a:spAutoFit/>
          </a:bodyPr>
          <a:lstStyle/>
          <a:p>
            <a:r>
              <a:rPr lang="en-US" sz="3200" dirty="0" smtClean="0">
                <a:solidFill>
                  <a:srgbClr val="0070C0"/>
                </a:solidFill>
              </a:rPr>
              <a:t>}</a:t>
            </a:r>
            <a:endParaRPr lang="en-US" sz="3200" dirty="0">
              <a:solidFill>
                <a:srgbClr val="0070C0"/>
              </a:solidFill>
            </a:endParaRPr>
          </a:p>
        </p:txBody>
      </p:sp>
    </p:spTree>
    <p:extLst>
      <p:ext uri="{BB962C8B-B14F-4D97-AF65-F5344CB8AC3E}">
        <p14:creationId xmlns:p14="http://schemas.microsoft.com/office/powerpoint/2010/main" val="2318511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0" name="Picture 4"/>
          <p:cNvPicPr>
            <a:picLocks noChangeAspect="1" noChangeArrowheads="1"/>
          </p:cNvPicPr>
          <p:nvPr/>
        </p:nvPicPr>
        <p:blipFill>
          <a:blip r:embed="rId3" cstate="print"/>
          <a:srcRect/>
          <a:stretch>
            <a:fillRect/>
          </a:stretch>
        </p:blipFill>
        <p:spPr bwMode="auto">
          <a:xfrm>
            <a:off x="4264216" y="1981200"/>
            <a:ext cx="4857750" cy="1819541"/>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3400" dirty="0" smtClean="0"/>
              <a:t>Example: Phenomenological applications of a non-linear gluon saturation regime</a:t>
            </a:r>
            <a:endParaRPr lang="en-US" sz="3400" dirty="0"/>
          </a:p>
        </p:txBody>
      </p:sp>
      <p:sp>
        <p:nvSpPr>
          <p:cNvPr id="3" name="Footer Placeholder 2"/>
          <p:cNvSpPr>
            <a:spLocks noGrp="1"/>
          </p:cNvSpPr>
          <p:nvPr>
            <p:ph type="ftr" sz="quarter" idx="11"/>
          </p:nvPr>
        </p:nvSpPr>
        <p:spPr/>
        <p:txBody>
          <a:bodyPr/>
          <a:lstStyle/>
          <a:p>
            <a:r>
              <a:rPr lang="pl-PL" smtClean="0"/>
              <a:t>C. Aidala, W&amp;M, January 30, 2015</a:t>
            </a:r>
            <a:endParaRPr lang="en-US"/>
          </a:p>
        </p:txBody>
      </p:sp>
      <p:graphicFrame>
        <p:nvGraphicFramePr>
          <p:cNvPr id="7" name="Object 6"/>
          <p:cNvGraphicFramePr>
            <a:graphicFrameLocks noChangeAspect="1"/>
          </p:cNvGraphicFramePr>
          <p:nvPr/>
        </p:nvGraphicFramePr>
        <p:xfrm>
          <a:off x="1676400" y="3880919"/>
          <a:ext cx="1938867" cy="691081"/>
        </p:xfrm>
        <a:graphic>
          <a:graphicData uri="http://schemas.openxmlformats.org/presentationml/2006/ole">
            <mc:AlternateContent xmlns:mc="http://schemas.openxmlformats.org/markup-compatibility/2006">
              <mc:Choice xmlns:v="urn:schemas-microsoft-com:vml" Requires="v">
                <p:oleObj spid="_x0000_s44108" name="Equation" r:id="rId4" imgW="1282680" imgH="457200" progId="Equation.3">
                  <p:embed/>
                </p:oleObj>
              </mc:Choice>
              <mc:Fallback>
                <p:oleObj name="Equation" r:id="rId4" imgW="128268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880919"/>
                        <a:ext cx="1938867" cy="6910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5943600" y="2895600"/>
            <a:ext cx="3200400" cy="369332"/>
          </a:xfrm>
          <a:prstGeom prst="rect">
            <a:avLst/>
          </a:prstGeom>
        </p:spPr>
        <p:txBody>
          <a:bodyPr wrap="square">
            <a:spAutoFit/>
          </a:bodyPr>
          <a:lstStyle/>
          <a:p>
            <a:r>
              <a:rPr lang="en-US" dirty="0" smtClean="0"/>
              <a:t>Phys. Rev. D80, 034031 (2009)</a:t>
            </a:r>
            <a:endParaRPr lang="en-US" dirty="0"/>
          </a:p>
        </p:txBody>
      </p:sp>
      <p:pic>
        <p:nvPicPr>
          <p:cNvPr id="208901" name="Picture 5"/>
          <p:cNvPicPr>
            <a:picLocks noChangeAspect="1" noChangeArrowheads="1"/>
          </p:cNvPicPr>
          <p:nvPr/>
        </p:nvPicPr>
        <p:blipFill>
          <a:blip r:embed="rId6" cstate="print"/>
          <a:srcRect/>
          <a:stretch>
            <a:fillRect/>
          </a:stretch>
        </p:blipFill>
        <p:spPr bwMode="auto">
          <a:xfrm>
            <a:off x="609600" y="1524000"/>
            <a:ext cx="3557588" cy="4052614"/>
          </a:xfrm>
          <a:prstGeom prst="rect">
            <a:avLst/>
          </a:prstGeom>
          <a:noFill/>
          <a:ln w="9525">
            <a:noFill/>
            <a:miter lim="800000"/>
            <a:headEnd/>
            <a:tailEnd/>
          </a:ln>
        </p:spPr>
      </p:pic>
      <p:sp>
        <p:nvSpPr>
          <p:cNvPr id="9" name="Rectangle 8"/>
          <p:cNvSpPr/>
          <p:nvPr/>
        </p:nvSpPr>
        <p:spPr>
          <a:xfrm>
            <a:off x="4267200" y="3962400"/>
            <a:ext cx="4648200" cy="1754326"/>
          </a:xfrm>
          <a:prstGeom prst="rect">
            <a:avLst/>
          </a:prstGeom>
        </p:spPr>
        <p:txBody>
          <a:bodyPr wrap="square">
            <a:spAutoFit/>
          </a:bodyPr>
          <a:lstStyle/>
          <a:p>
            <a:r>
              <a:rPr lang="en-US" dirty="0" smtClean="0">
                <a:solidFill>
                  <a:srgbClr val="FFFFCC"/>
                </a:solidFill>
                <a:latin typeface="Times New Roman" pitchFamily="18" charset="0"/>
                <a:cs typeface="Times New Roman" pitchFamily="18" charset="0"/>
              </a:rPr>
              <a:t>Basic framework for non-linear QCD, in which gluon densities are so high that there’s a non-negligible probability for two gluons to combine, developed ~1997-2001.  But had to wait until “running coupling BK evolution” figured out in 2007 to compare directly to data!</a:t>
            </a:r>
            <a:endParaRPr lang="en-US" dirty="0">
              <a:solidFill>
                <a:srgbClr val="FFFFCC"/>
              </a:solidFill>
              <a:latin typeface="Times New Roman" pitchFamily="18" charset="0"/>
              <a:cs typeface="Times New Roman" pitchFamily="18" charset="0"/>
            </a:endParaRPr>
          </a:p>
        </p:txBody>
      </p:sp>
      <p:sp>
        <p:nvSpPr>
          <p:cNvPr id="11" name="Rectangle 10"/>
          <p:cNvSpPr/>
          <p:nvPr/>
        </p:nvSpPr>
        <p:spPr>
          <a:xfrm>
            <a:off x="546463" y="5525869"/>
            <a:ext cx="3733800" cy="615553"/>
          </a:xfrm>
          <a:prstGeom prst="rect">
            <a:avLst/>
          </a:prstGeom>
        </p:spPr>
        <p:txBody>
          <a:bodyPr wrap="square">
            <a:spAutoFit/>
          </a:bodyPr>
          <a:lstStyle/>
          <a:p>
            <a:r>
              <a:rPr lang="en-US" sz="1700" dirty="0" smtClean="0">
                <a:solidFill>
                  <a:srgbClr val="FFFFCC"/>
                </a:solidFill>
                <a:latin typeface="Times New Roman" pitchFamily="18" charset="0"/>
                <a:cs typeface="Times New Roman" pitchFamily="18" charset="0"/>
              </a:rPr>
              <a:t>Fits to proton structure function data at low parton momentum fraction </a:t>
            </a:r>
            <a:r>
              <a:rPr lang="en-US" sz="1700" i="1" dirty="0" smtClean="0">
                <a:solidFill>
                  <a:srgbClr val="FFFFCC"/>
                </a:solidFill>
                <a:latin typeface="Times New Roman" pitchFamily="18" charset="0"/>
                <a:cs typeface="Times New Roman" pitchFamily="18" charset="0"/>
              </a:rPr>
              <a:t>x</a:t>
            </a:r>
            <a:r>
              <a:rPr lang="en-US" sz="1700" dirty="0" smtClean="0">
                <a:solidFill>
                  <a:srgbClr val="FFFFCC"/>
                </a:solidFill>
                <a:latin typeface="Times New Roman" pitchFamily="18" charset="0"/>
                <a:cs typeface="Times New Roman" pitchFamily="18" charset="0"/>
              </a:rPr>
              <a:t>.</a:t>
            </a:r>
            <a:endParaRPr lang="en-US" sz="1700" dirty="0">
              <a:solidFill>
                <a:srgbClr val="FFFFCC"/>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728573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
          <p:cNvSpPr>
            <a:spLocks noGrp="1"/>
          </p:cNvSpPr>
          <p:nvPr>
            <p:ph type="ftr" sz="quarter" idx="11"/>
          </p:nvPr>
        </p:nvSpPr>
        <p:spPr/>
        <p:txBody>
          <a:bodyPr/>
          <a:lstStyle/>
          <a:p>
            <a:r>
              <a:rPr lang="pl-PL" smtClean="0"/>
              <a:t>C. Aidala, W&amp;M, January 30, 2015</a:t>
            </a:r>
            <a:endParaRPr lang="en-US"/>
          </a:p>
        </p:txBody>
      </p:sp>
      <p:sp>
        <p:nvSpPr>
          <p:cNvPr id="1364994" name="Rectangle 2"/>
          <p:cNvSpPr>
            <a:spLocks noChangeArrowheads="1"/>
          </p:cNvSpPr>
          <p:nvPr/>
        </p:nvSpPr>
        <p:spPr bwMode="auto">
          <a:xfrm>
            <a:off x="381000" y="1371600"/>
            <a:ext cx="8458200" cy="4953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64995" name="Rectangle 3"/>
          <p:cNvSpPr>
            <a:spLocks noGrp="1" noChangeArrowheads="1"/>
          </p:cNvSpPr>
          <p:nvPr>
            <p:ph type="title"/>
          </p:nvPr>
        </p:nvSpPr>
        <p:spPr>
          <a:xfrm>
            <a:off x="457200" y="152400"/>
            <a:ext cx="8229600" cy="1143000"/>
          </a:xfrm>
        </p:spPr>
        <p:txBody>
          <a:bodyPr>
            <a:noAutofit/>
          </a:bodyPr>
          <a:lstStyle/>
          <a:p>
            <a:r>
              <a:rPr lang="en-US" altLang="zh-CN" sz="3800" dirty="0" smtClean="0">
                <a:ea typeface="宋体" pitchFamily="116" charset="-122"/>
              </a:rPr>
              <a:t>Example: Spin-spin and spin-momentum correlations in QCD bound states</a:t>
            </a:r>
            <a:endParaRPr lang="en-US" altLang="zh-CN" sz="3800" dirty="0">
              <a:ea typeface="宋体" pitchFamily="116" charset="-122"/>
            </a:endParaRPr>
          </a:p>
        </p:txBody>
      </p:sp>
      <p:pic>
        <p:nvPicPr>
          <p:cNvPr id="1364996" name="Picture 4" descr="distrib"/>
          <p:cNvPicPr>
            <a:picLocks noChangeAspect="1" noChangeArrowheads="1"/>
          </p:cNvPicPr>
          <p:nvPr/>
        </p:nvPicPr>
        <p:blipFill>
          <a:blip r:embed="rId4" cstate="print"/>
          <a:srcRect/>
          <a:stretch>
            <a:fillRect/>
          </a:stretch>
        </p:blipFill>
        <p:spPr bwMode="auto">
          <a:xfrm>
            <a:off x="2895600" y="1752600"/>
            <a:ext cx="5181600" cy="4224338"/>
          </a:xfrm>
          <a:prstGeom prst="rect">
            <a:avLst/>
          </a:prstGeom>
          <a:noFill/>
          <a:ln w="9525">
            <a:noFill/>
            <a:miter lim="800000"/>
            <a:headEnd/>
            <a:tailEnd/>
          </a:ln>
        </p:spPr>
      </p:pic>
      <p:graphicFrame>
        <p:nvGraphicFramePr>
          <p:cNvPr id="1364997" name="Object 5"/>
          <p:cNvGraphicFramePr>
            <a:graphicFrameLocks noChangeAspect="1"/>
          </p:cNvGraphicFramePr>
          <p:nvPr>
            <p:extLst>
              <p:ext uri="{D42A27DB-BD31-4B8C-83A1-F6EECF244321}">
                <p14:modId xmlns:p14="http://schemas.microsoft.com/office/powerpoint/2010/main" val="542170783"/>
              </p:ext>
            </p:extLst>
          </p:nvPr>
        </p:nvGraphicFramePr>
        <p:xfrm>
          <a:off x="3657600" y="3940175"/>
          <a:ext cx="2203450" cy="1471613"/>
        </p:xfrm>
        <a:graphic>
          <a:graphicData uri="http://schemas.openxmlformats.org/presentationml/2006/ole">
            <mc:AlternateContent xmlns:mc="http://schemas.openxmlformats.org/markup-compatibility/2006">
              <mc:Choice xmlns:v="urn:schemas-microsoft-com:vml" Requires="v">
                <p:oleObj spid="_x0000_s35258" name="Document" r:id="rId6" imgW="6088943" imgH="4066896" progId="Word.Document.8">
                  <p:embed/>
                </p:oleObj>
              </mc:Choice>
              <mc:Fallback>
                <p:oleObj name="Document" r:id="rId6" imgW="6088943" imgH="4066896"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3940175"/>
                        <a:ext cx="2203450" cy="1471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4998" name="Text Box 6"/>
          <p:cNvSpPr txBox="1">
            <a:spLocks noChangeArrowheads="1"/>
          </p:cNvSpPr>
          <p:nvPr/>
        </p:nvSpPr>
        <p:spPr bwMode="auto">
          <a:xfrm>
            <a:off x="4953000" y="3352800"/>
            <a:ext cx="1143000" cy="396875"/>
          </a:xfrm>
          <a:prstGeom prst="rect">
            <a:avLst/>
          </a:prstGeom>
          <a:noFill/>
          <a:ln w="9525" algn="ctr">
            <a:noFill/>
            <a:miter lim="800000"/>
            <a:headEnd/>
            <a:tailEnd/>
          </a:ln>
          <a:effectLst/>
        </p:spPr>
        <p:txBody>
          <a:bodyPr>
            <a:spAutoFit/>
          </a:bodyPr>
          <a:lstStyle/>
          <a:p>
            <a:pPr eaLnBrk="1" hangingPunct="1">
              <a:spcBef>
                <a:spcPct val="50000"/>
              </a:spcBef>
            </a:pPr>
            <a:endParaRPr lang="zh-CN" altLang="en-US" sz="2000">
              <a:solidFill>
                <a:schemeClr val="accent2"/>
              </a:solidFill>
              <a:latin typeface="Arial" charset="0"/>
              <a:ea typeface="宋体" pitchFamily="116" charset="-122"/>
            </a:endParaRPr>
          </a:p>
        </p:txBody>
      </p:sp>
      <p:sp>
        <p:nvSpPr>
          <p:cNvPr id="1364999" name="Rectangle 7"/>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0" name="Rectangle 8"/>
          <p:cNvSpPr>
            <a:spLocks noChangeArrowheads="1"/>
          </p:cNvSpPr>
          <p:nvPr/>
        </p:nvSpPr>
        <p:spPr bwMode="auto">
          <a:xfrm>
            <a:off x="4460875" y="457200"/>
            <a:ext cx="2222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02" name="Rectangle 10"/>
          <p:cNvSpPr>
            <a:spLocks noChangeArrowheads="1"/>
          </p:cNvSpPr>
          <p:nvPr/>
        </p:nvSpPr>
        <p:spPr bwMode="auto">
          <a:xfrm>
            <a:off x="228600" y="1254125"/>
            <a:ext cx="5270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graphicFrame>
        <p:nvGraphicFramePr>
          <p:cNvPr id="1365003" name="Object 11"/>
          <p:cNvGraphicFramePr>
            <a:graphicFrameLocks noChangeAspect="1"/>
          </p:cNvGraphicFramePr>
          <p:nvPr>
            <p:extLst>
              <p:ext uri="{D42A27DB-BD31-4B8C-83A1-F6EECF244321}">
                <p14:modId xmlns:p14="http://schemas.microsoft.com/office/powerpoint/2010/main" val="639630423"/>
              </p:ext>
            </p:extLst>
          </p:nvPr>
        </p:nvGraphicFramePr>
        <p:xfrm>
          <a:off x="228600" y="1528763"/>
          <a:ext cx="114300" cy="219075"/>
        </p:xfrm>
        <a:graphic>
          <a:graphicData uri="http://schemas.openxmlformats.org/presentationml/2006/ole">
            <mc:AlternateContent xmlns:mc="http://schemas.openxmlformats.org/markup-compatibility/2006">
              <mc:Choice xmlns:v="urn:schemas-microsoft-com:vml" Requires="v">
                <p:oleObj spid="_x0000_s35259" name="Equation" r:id="rId8" imgW="114120" imgH="215640" progId="Equation.3">
                  <p:embed/>
                </p:oleObj>
              </mc:Choice>
              <mc:Fallback>
                <p:oleObj name="Equation" r:id="rId8" imgW="11412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15287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4" name="Rectangle 12"/>
          <p:cNvSpPr>
            <a:spLocks noChangeArrowheads="1"/>
          </p:cNvSpPr>
          <p:nvPr/>
        </p:nvSpPr>
        <p:spPr bwMode="auto">
          <a:xfrm>
            <a:off x="0" y="198120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5" name="Rectangle 13"/>
          <p:cNvSpPr>
            <a:spLocks noChangeArrowheads="1"/>
          </p:cNvSpPr>
          <p:nvPr/>
        </p:nvSpPr>
        <p:spPr bwMode="auto">
          <a:xfrm>
            <a:off x="0" y="3276600"/>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6" name="Object 14"/>
          <p:cNvGraphicFramePr>
            <a:graphicFrameLocks noChangeAspect="1"/>
          </p:cNvGraphicFramePr>
          <p:nvPr>
            <p:extLst>
              <p:ext uri="{D42A27DB-BD31-4B8C-83A1-F6EECF244321}">
                <p14:modId xmlns:p14="http://schemas.microsoft.com/office/powerpoint/2010/main" val="3238471429"/>
              </p:ext>
            </p:extLst>
          </p:nvPr>
        </p:nvGraphicFramePr>
        <p:xfrm>
          <a:off x="228600" y="3138488"/>
          <a:ext cx="114300" cy="219075"/>
        </p:xfrm>
        <a:graphic>
          <a:graphicData uri="http://schemas.openxmlformats.org/presentationml/2006/ole">
            <mc:AlternateContent xmlns:mc="http://schemas.openxmlformats.org/markup-compatibility/2006">
              <mc:Choice xmlns:v="urn:schemas-microsoft-com:vml" Requires="v">
                <p:oleObj spid="_x0000_s35260" name="Equation" r:id="rId10" imgW="114120" imgH="215640" progId="Equation.3">
                  <p:embed/>
                </p:oleObj>
              </mc:Choice>
              <mc:Fallback>
                <p:oleObj name="Equation" r:id="rId10" imgW="11412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3138488"/>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7" name="Rectangle 15"/>
          <p:cNvSpPr>
            <a:spLocks noChangeArrowheads="1"/>
          </p:cNvSpPr>
          <p:nvPr/>
        </p:nvSpPr>
        <p:spPr bwMode="auto">
          <a:xfrm>
            <a:off x="0" y="3586163"/>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8" name="Object 16"/>
          <p:cNvGraphicFramePr>
            <a:graphicFrameLocks noChangeAspect="1"/>
          </p:cNvGraphicFramePr>
          <p:nvPr>
            <p:extLst>
              <p:ext uri="{D42A27DB-BD31-4B8C-83A1-F6EECF244321}">
                <p14:modId xmlns:p14="http://schemas.microsoft.com/office/powerpoint/2010/main" val="3934897757"/>
              </p:ext>
            </p:extLst>
          </p:nvPr>
        </p:nvGraphicFramePr>
        <p:xfrm>
          <a:off x="228600" y="3357563"/>
          <a:ext cx="114300" cy="219075"/>
        </p:xfrm>
        <a:graphic>
          <a:graphicData uri="http://schemas.openxmlformats.org/presentationml/2006/ole">
            <mc:AlternateContent xmlns:mc="http://schemas.openxmlformats.org/markup-compatibility/2006">
              <mc:Choice xmlns:v="urn:schemas-microsoft-com:vml" Requires="v">
                <p:oleObj spid="_x0000_s35261" name="Equation" r:id="rId11" imgW="114120" imgH="215640" progId="Equation.3">
                  <p:embed/>
                </p:oleObj>
              </mc:Choice>
              <mc:Fallback>
                <p:oleObj name="Equation" r:id="rId11" imgW="11412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33575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9" name="Rectangle 17"/>
          <p:cNvSpPr>
            <a:spLocks noChangeArrowheads="1"/>
          </p:cNvSpPr>
          <p:nvPr/>
        </p:nvSpPr>
        <p:spPr bwMode="auto">
          <a:xfrm>
            <a:off x="4537075" y="3576638"/>
            <a:ext cx="527050" cy="274637"/>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10" name="Rectangle 18"/>
          <p:cNvSpPr>
            <a:spLocks noChangeArrowheads="1"/>
          </p:cNvSpPr>
          <p:nvPr/>
        </p:nvSpPr>
        <p:spPr bwMode="auto">
          <a:xfrm>
            <a:off x="0" y="5908675"/>
            <a:ext cx="9144000" cy="0"/>
          </a:xfrm>
          <a:prstGeom prst="rect">
            <a:avLst/>
          </a:prstGeom>
          <a:noFill/>
          <a:ln w="9525" algn="ctr">
            <a:noFill/>
            <a:miter lim="800000"/>
            <a:headEnd/>
            <a:tailEnd/>
          </a:ln>
          <a:effectLst/>
        </p:spPr>
        <p:txBody>
          <a:bodyPr wrap="none" anchor="ctr">
            <a:spAutoFit/>
          </a:bodyPr>
          <a:lstStyle/>
          <a:p>
            <a:pPr algn="l"/>
            <a:endParaRPr lang="zh-CN" altLang="en-US">
              <a:solidFill>
                <a:schemeClr val="tx1"/>
              </a:solidFill>
              <a:ea typeface="宋体" pitchFamily="116" charset="-122"/>
            </a:endParaRPr>
          </a:p>
        </p:txBody>
      </p:sp>
      <p:sp>
        <p:nvSpPr>
          <p:cNvPr id="1365011" name="Rectangle 19"/>
          <p:cNvSpPr>
            <a:spLocks noChangeArrowheads="1"/>
          </p:cNvSpPr>
          <p:nvPr/>
        </p:nvSpPr>
        <p:spPr bwMode="auto">
          <a:xfrm>
            <a:off x="2667000" y="1676400"/>
            <a:ext cx="2667000" cy="457200"/>
          </a:xfrm>
          <a:prstGeom prst="rect">
            <a:avLst/>
          </a:prstGeom>
          <a:noFill/>
          <a:ln w="9525" algn="ctr">
            <a:solidFill>
              <a:srgbClr val="0000FF"/>
            </a:solidFill>
            <a:miter lim="800000"/>
            <a:headEnd/>
            <a:tailEnd/>
          </a:ln>
          <a:effectLst/>
        </p:spPr>
        <p:txBody>
          <a:bodyPr anchor="ctr">
            <a:spAutoFit/>
          </a:bodyPr>
          <a:lstStyle/>
          <a:p>
            <a:endParaRPr lang="en-US"/>
          </a:p>
        </p:txBody>
      </p:sp>
      <p:sp>
        <p:nvSpPr>
          <p:cNvPr id="1365012" name="Rectangle 20"/>
          <p:cNvSpPr>
            <a:spLocks noChangeArrowheads="1"/>
          </p:cNvSpPr>
          <p:nvPr/>
        </p:nvSpPr>
        <p:spPr bwMode="auto">
          <a:xfrm>
            <a:off x="2667000" y="2244725"/>
            <a:ext cx="2667000" cy="1280160"/>
          </a:xfrm>
          <a:prstGeom prst="rect">
            <a:avLst/>
          </a:prstGeom>
          <a:noFill/>
          <a:ln w="9525" algn="ctr">
            <a:solidFill>
              <a:srgbClr val="FF0000"/>
            </a:solidFill>
            <a:miter lim="800000"/>
            <a:headEnd/>
            <a:tailEnd/>
          </a:ln>
          <a:effectLst/>
        </p:spPr>
        <p:txBody>
          <a:bodyPr anchor="ctr">
            <a:spAutoFit/>
          </a:bodyPr>
          <a:lstStyle/>
          <a:p>
            <a:endParaRPr lang="en-US"/>
          </a:p>
        </p:txBody>
      </p:sp>
      <p:sp>
        <p:nvSpPr>
          <p:cNvPr id="1365013" name="Text Box 21"/>
          <p:cNvSpPr txBox="1">
            <a:spLocks noChangeArrowheads="1"/>
          </p:cNvSpPr>
          <p:nvPr/>
        </p:nvSpPr>
        <p:spPr bwMode="auto">
          <a:xfrm>
            <a:off x="533400" y="1711325"/>
            <a:ext cx="2057400" cy="430887"/>
          </a:xfrm>
          <a:prstGeom prst="rect">
            <a:avLst/>
          </a:prstGeom>
          <a:noFill/>
          <a:ln w="9525" algn="ctr">
            <a:noFill/>
            <a:miter lim="800000"/>
            <a:headEnd/>
            <a:tailEnd/>
          </a:ln>
          <a:effectLst/>
        </p:spPr>
        <p:txBody>
          <a:bodyPr>
            <a:spAutoFit/>
          </a:bodyPr>
          <a:lstStyle/>
          <a:p>
            <a:pPr eaLnBrk="1" hangingPunct="1">
              <a:spcBef>
                <a:spcPct val="50000"/>
              </a:spcBef>
            </a:pPr>
            <a:r>
              <a:rPr lang="en-US" altLang="zh-CN" sz="2200" dirty="0" smtClean="0">
                <a:solidFill>
                  <a:srgbClr val="0000FF"/>
                </a:solidFill>
                <a:latin typeface="Arial" charset="0"/>
                <a:ea typeface="宋体" pitchFamily="116" charset="-122"/>
              </a:rPr>
              <a:t>Unpolarized</a:t>
            </a:r>
            <a:endParaRPr lang="en-US" altLang="zh-CN" sz="2200" dirty="0">
              <a:solidFill>
                <a:srgbClr val="0000FF"/>
              </a:solidFill>
              <a:latin typeface="Arial" charset="0"/>
              <a:ea typeface="宋体" pitchFamily="116" charset="-122"/>
            </a:endParaRPr>
          </a:p>
        </p:txBody>
      </p:sp>
      <p:sp>
        <p:nvSpPr>
          <p:cNvPr id="1365014" name="Text Box 22"/>
          <p:cNvSpPr txBox="1">
            <a:spLocks noChangeArrowheads="1"/>
          </p:cNvSpPr>
          <p:nvPr/>
        </p:nvSpPr>
        <p:spPr bwMode="auto">
          <a:xfrm>
            <a:off x="381000" y="24733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FF3300"/>
                </a:solidFill>
                <a:latin typeface="Arial" charset="0"/>
                <a:ea typeface="宋体" pitchFamily="116" charset="-122"/>
              </a:rPr>
              <a:t>Spin-spin correlations</a:t>
            </a:r>
            <a:endParaRPr lang="en-US" altLang="zh-CN" dirty="0">
              <a:solidFill>
                <a:srgbClr val="FF3300"/>
              </a:solidFill>
              <a:latin typeface="Arial" charset="0"/>
              <a:ea typeface="宋体" pitchFamily="116" charset="-122"/>
            </a:endParaRPr>
          </a:p>
        </p:txBody>
      </p:sp>
      <p:sp>
        <p:nvSpPr>
          <p:cNvPr id="33" name="Slide Number Placeholder 32"/>
          <p:cNvSpPr>
            <a:spLocks noGrp="1"/>
          </p:cNvSpPr>
          <p:nvPr>
            <p:ph type="sldNum" sz="quarter" idx="12"/>
          </p:nvPr>
        </p:nvSpPr>
        <p:spPr/>
        <p:txBody>
          <a:bodyPr/>
          <a:lstStyle/>
          <a:p>
            <a:fld id="{CC80A51C-0834-4D37-9F6C-E61A03BDE5A5}" type="slidenum">
              <a:rPr lang="en-US" smtClean="0"/>
              <a:pPr/>
              <a:t>8</a:t>
            </a:fld>
            <a:endParaRPr lang="en-US"/>
          </a:p>
        </p:txBody>
      </p:sp>
      <p:sp>
        <p:nvSpPr>
          <p:cNvPr id="2" name="L-Shape 1"/>
          <p:cNvSpPr/>
          <p:nvPr/>
        </p:nvSpPr>
        <p:spPr bwMode="auto">
          <a:xfrm rot="16200000">
            <a:off x="3202779" y="992976"/>
            <a:ext cx="4491037" cy="5562604"/>
          </a:xfrm>
          <a:prstGeom prst="corner">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32" name="Text Box 22"/>
          <p:cNvSpPr txBox="1">
            <a:spLocks noChangeArrowheads="1"/>
          </p:cNvSpPr>
          <p:nvPr/>
        </p:nvSpPr>
        <p:spPr bwMode="auto">
          <a:xfrm>
            <a:off x="533400" y="43021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00B050"/>
                </a:solidFill>
                <a:latin typeface="Arial" charset="0"/>
                <a:ea typeface="宋体" pitchFamily="116" charset="-122"/>
              </a:rPr>
              <a:t>Spin-momentum correlations</a:t>
            </a:r>
            <a:endParaRPr lang="en-US" altLang="zh-CN" dirty="0">
              <a:solidFill>
                <a:srgbClr val="00B050"/>
              </a:solidFill>
              <a:latin typeface="Arial" charset="0"/>
              <a:ea typeface="宋体" pitchFamily="116" charset="-122"/>
            </a:endParaRPr>
          </a:p>
        </p:txBody>
      </p:sp>
      <p:sp>
        <p:nvSpPr>
          <p:cNvPr id="3" name="Rectangle 2"/>
          <p:cNvSpPr/>
          <p:nvPr/>
        </p:nvSpPr>
        <p:spPr>
          <a:xfrm>
            <a:off x="533400" y="4977825"/>
            <a:ext cx="1766830" cy="584775"/>
          </a:xfrm>
          <a:prstGeom prst="rect">
            <a:avLst/>
          </a:prstGeom>
        </p:spPr>
        <p:txBody>
          <a:bodyPr wrap="none">
            <a:spAutoFit/>
          </a:bodyPr>
          <a:lstStyle/>
          <a:p>
            <a:r>
              <a:rPr lang="en-US" sz="3200" i="1" dirty="0">
                <a:latin typeface="Times New Roman" pitchFamily="18" charset="0"/>
                <a:cs typeface="Times New Roman" pitchFamily="18" charset="0"/>
                <a:sym typeface="Wingdings" pitchFamily="2" charset="2"/>
              </a:rPr>
              <a:t>S•(p</a:t>
            </a:r>
            <a:r>
              <a:rPr lang="en-US" sz="3200" i="1" baseline="-18000" dirty="0">
                <a:latin typeface="Times New Roman" pitchFamily="18" charset="0"/>
                <a:cs typeface="Times New Roman" pitchFamily="18" charset="0"/>
                <a:sym typeface="Wingdings" pitchFamily="2" charset="2"/>
              </a:rPr>
              <a:t>1</a:t>
            </a:r>
            <a:r>
              <a:rPr lang="en-US" sz="3200" i="1" dirty="0">
                <a:latin typeface="Times New Roman" pitchFamily="18" charset="0"/>
                <a:cs typeface="Times New Roman" pitchFamily="18" charset="0"/>
                <a:sym typeface="Wingdings" pitchFamily="2" charset="2"/>
              </a:rPr>
              <a:t>×p</a:t>
            </a:r>
            <a:r>
              <a:rPr lang="en-US" sz="3200" i="1" baseline="-18000" dirty="0">
                <a:latin typeface="Times New Roman" pitchFamily="18" charset="0"/>
                <a:cs typeface="Times New Roman" pitchFamily="18" charset="0"/>
                <a:sym typeface="Wingdings" pitchFamily="2" charset="2"/>
              </a:rPr>
              <a:t>2</a:t>
            </a:r>
            <a:r>
              <a:rPr lang="en-US" sz="3200" i="1" dirty="0">
                <a:latin typeface="Times New Roman" pitchFamily="18" charset="0"/>
                <a:cs typeface="Times New Roman" pitchFamily="18" charset="0"/>
                <a:sym typeface="Wingdings" pitchFamily="2" charset="2"/>
              </a:rPr>
              <a:t>)</a:t>
            </a:r>
            <a:endParaRPr lang="en-US" sz="3200" dirty="0"/>
          </a:p>
        </p:txBody>
      </p:sp>
    </p:spTree>
    <p:extLst>
      <p:ext uri="{BB962C8B-B14F-4D97-AF65-F5344CB8AC3E}">
        <p14:creationId xmlns:p14="http://schemas.microsoft.com/office/powerpoint/2010/main" val="399934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Fits to quark and gluon distributions including much wider range of data </a:t>
            </a:r>
            <a:endParaRPr lang="en-US" dirty="0"/>
          </a:p>
        </p:txBody>
      </p:sp>
      <p:sp>
        <p:nvSpPr>
          <p:cNvPr id="3" name="Content Placeholder 2"/>
          <p:cNvSpPr>
            <a:spLocks noGrp="1"/>
          </p:cNvSpPr>
          <p:nvPr>
            <p:ph idx="1"/>
          </p:nvPr>
        </p:nvSpPr>
        <p:spPr>
          <a:xfrm>
            <a:off x="381000" y="1828800"/>
            <a:ext cx="3624262" cy="4648200"/>
          </a:xfrm>
        </p:spPr>
        <p:txBody>
          <a:bodyPr>
            <a:normAutofit fontScale="85000" lnSpcReduction="10000"/>
          </a:bodyPr>
          <a:lstStyle/>
          <a:p>
            <a:r>
              <a:rPr lang="en-US" dirty="0" smtClean="0"/>
              <a:t>Incorporate corrections for target mass, “higher-twist,” and nuclear effects</a:t>
            </a:r>
          </a:p>
          <a:p>
            <a:endParaRPr lang="en-US" dirty="0" smtClean="0"/>
          </a:p>
          <a:p>
            <a:r>
              <a:rPr lang="en-US" dirty="0" smtClean="0"/>
              <a:t>Can in turn make predictions for future measurements in  extended kinematic regions</a:t>
            </a:r>
          </a:p>
        </p:txBody>
      </p:sp>
      <p:sp>
        <p:nvSpPr>
          <p:cNvPr id="4" name="Footer Placeholder 3"/>
          <p:cNvSpPr>
            <a:spLocks noGrp="1"/>
          </p:cNvSpPr>
          <p:nvPr>
            <p:ph type="ftr" sz="quarter" idx="11"/>
          </p:nvPr>
        </p:nvSpPr>
        <p:spPr/>
        <p:txBody>
          <a:bodyPr/>
          <a:lstStyle/>
          <a:p>
            <a:r>
              <a:rPr lang="pl-PL" smtClean="0"/>
              <a:t>C. Aidala, W&amp;M, January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grpSp>
        <p:nvGrpSpPr>
          <p:cNvPr id="8" name="Group 7"/>
          <p:cNvGrpSpPr/>
          <p:nvPr/>
        </p:nvGrpSpPr>
        <p:grpSpPr>
          <a:xfrm>
            <a:off x="4081462" y="2162876"/>
            <a:ext cx="4757738" cy="3780724"/>
            <a:chOff x="4081462" y="1905000"/>
            <a:chExt cx="4757738" cy="3780724"/>
          </a:xfrm>
        </p:grpSpPr>
        <p:sp>
          <p:nvSpPr>
            <p:cNvPr id="7" name="Rectangle 6"/>
            <p:cNvSpPr/>
            <p:nvPr/>
          </p:nvSpPr>
          <p:spPr>
            <a:xfrm>
              <a:off x="4081462" y="5410200"/>
              <a:ext cx="4757738" cy="275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462" y="1905000"/>
              <a:ext cx="4757738" cy="3555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97696" y="5298744"/>
              <a:ext cx="3111301" cy="369332"/>
            </a:xfrm>
            <a:prstGeom prst="rect">
              <a:avLst/>
            </a:prstGeom>
            <a:solidFill>
              <a:schemeClr val="bg1"/>
            </a:solidFill>
            <a:ln>
              <a:noFill/>
            </a:ln>
          </p:spPr>
          <p:txBody>
            <a:bodyPr wrap="none" rtlCol="0">
              <a:spAutoFit/>
            </a:bodyPr>
            <a:lstStyle/>
            <a:p>
              <a:r>
                <a:rPr lang="en-US" dirty="0" smtClean="0"/>
                <a:t>Collinear momentum fraction </a:t>
              </a:r>
              <a:r>
                <a:rPr lang="en-US" i="1" dirty="0" smtClean="0"/>
                <a:t>x</a:t>
              </a:r>
              <a:endParaRPr lang="en-US" dirty="0"/>
            </a:p>
          </p:txBody>
        </p:sp>
      </p:grpSp>
      <p:sp>
        <p:nvSpPr>
          <p:cNvPr id="10" name="TextBox 9"/>
          <p:cNvSpPr txBox="1"/>
          <p:nvPr/>
        </p:nvSpPr>
        <p:spPr>
          <a:xfrm>
            <a:off x="4079544" y="1996350"/>
            <a:ext cx="4758803" cy="338554"/>
          </a:xfrm>
          <a:prstGeom prst="rect">
            <a:avLst/>
          </a:prstGeom>
          <a:solidFill>
            <a:schemeClr val="bg1"/>
          </a:solidFill>
          <a:ln>
            <a:noFill/>
          </a:ln>
        </p:spPr>
        <p:txBody>
          <a:bodyPr wrap="none" rtlCol="0">
            <a:spAutoFit/>
          </a:bodyPr>
          <a:lstStyle/>
          <a:p>
            <a:r>
              <a:rPr lang="en-US" sz="1600" dirty="0" smtClean="0"/>
              <a:t>Owens, Accardi, </a:t>
            </a:r>
            <a:r>
              <a:rPr lang="en-US" sz="1600" dirty="0" err="1" smtClean="0"/>
              <a:t>Melnitchouk</a:t>
            </a:r>
            <a:r>
              <a:rPr lang="en-US" sz="1600" dirty="0" smtClean="0"/>
              <a:t>, PRD87, 094012 (2013)    </a:t>
            </a:r>
            <a:endParaRPr lang="en-US" sz="1600" dirty="0"/>
          </a:p>
        </p:txBody>
      </p:sp>
      <p:sp>
        <p:nvSpPr>
          <p:cNvPr id="9" name="TextBox 8"/>
          <p:cNvSpPr txBox="1"/>
          <p:nvPr/>
        </p:nvSpPr>
        <p:spPr>
          <a:xfrm>
            <a:off x="5181600" y="2590800"/>
            <a:ext cx="1981200" cy="646331"/>
          </a:xfrm>
          <a:prstGeom prst="rect">
            <a:avLst/>
          </a:prstGeom>
          <a:noFill/>
        </p:spPr>
        <p:txBody>
          <a:bodyPr wrap="square" rtlCol="0">
            <a:spAutoFit/>
          </a:bodyPr>
          <a:lstStyle/>
          <a:p>
            <a:r>
              <a:rPr lang="en-US" dirty="0" smtClean="0"/>
              <a:t>CTEQ-</a:t>
            </a:r>
            <a:r>
              <a:rPr lang="en-US" dirty="0" err="1" smtClean="0"/>
              <a:t>JLab</a:t>
            </a:r>
            <a:r>
              <a:rPr lang="en-US" dirty="0" smtClean="0"/>
              <a:t> collaboration</a:t>
            </a:r>
            <a:endParaRPr lang="en-US" dirty="0"/>
          </a:p>
        </p:txBody>
      </p:sp>
    </p:spTree>
    <p:extLst>
      <p:ext uri="{BB962C8B-B14F-4D97-AF65-F5344CB8AC3E}">
        <p14:creationId xmlns:p14="http://schemas.microsoft.com/office/powerpoint/2010/main" val="3825336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47181</TotalTime>
  <Words>3925</Words>
  <Application>Microsoft Office PowerPoint</Application>
  <PresentationFormat>On-screen Show (4:3)</PresentationFormat>
  <Paragraphs>554</Paragraphs>
  <Slides>57</Slides>
  <Notes>22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0" baseType="lpstr">
      <vt:lpstr>Office Theme</vt:lpstr>
      <vt:lpstr>Equation</vt:lpstr>
      <vt:lpstr>Document</vt:lpstr>
      <vt:lpstr>Spin-Momentum Correlations, Aharonov-Bohm, and  Color Entanglement in Quantum Chromodynamics</vt:lpstr>
      <vt:lpstr>Theory of strong interactions:  Quantum Chromodynamics</vt:lpstr>
      <vt:lpstr>QCD: How far have we come?</vt:lpstr>
      <vt:lpstr>Advancing into the era of quantitative QCD: Theory has been forging ahead</vt:lpstr>
      <vt:lpstr>Effective field theories</vt:lpstr>
      <vt:lpstr>Example: “Threshold resummation” Extending perturbative calculations to lower energies </vt:lpstr>
      <vt:lpstr>Example: Phenomenological applications of a non-linear gluon saturation regime</vt:lpstr>
      <vt:lpstr>Example: Spin-spin and spin-momentum correlations in QCD bound states</vt:lpstr>
      <vt:lpstr>Example: Fits to quark and gluon distributions including much wider range of data </vt:lpstr>
      <vt:lpstr>Example: Exploring spatial distributions</vt:lpstr>
      <vt:lpstr>Example: Progress in lattice QCD</vt:lpstr>
      <vt:lpstr>Example: Effective field theories</vt:lpstr>
      <vt:lpstr>Mapping out the partonic structure  of the proton</vt:lpstr>
      <vt:lpstr>A cyclical process</vt:lpstr>
      <vt:lpstr>Factorization and universality in perturbative QCD</vt:lpstr>
      <vt:lpstr>Spin-momentum correlations: 1976 discovery in p+p collisions</vt:lpstr>
      <vt:lpstr>Transverse-momentum-dependent distributions and single-spin asymmetries</vt:lpstr>
      <vt:lpstr>Spin-spin and spin-momentum correlations in QCD bound states</vt:lpstr>
      <vt:lpstr>PowerPoint Presentation</vt:lpstr>
      <vt:lpstr>Hints from polarized 3He</vt:lpstr>
      <vt:lpstr>But what about proton-proton collisions?</vt:lpstr>
      <vt:lpstr>Single-spin asymmetries in transversely polarized p+p collisions</vt:lpstr>
      <vt:lpstr>p+p  hadron + X:  Challenging to interpret</vt:lpstr>
      <vt:lpstr>Properties of naïve-T-odd spin-momentum correlation functions</vt:lpstr>
      <vt:lpstr>Modified universality of certain transverse-momentum-dependent distributions:  Color in action! </vt:lpstr>
      <vt:lpstr>Modified universality requires full QCD: Gauge-invariant quantum field theory</vt:lpstr>
      <vt:lpstr>Physical consequences of a  gauge-invariant quantum theory:  Aharonov-Bohm (1959)</vt:lpstr>
      <vt:lpstr>Physical consequences of a  gauge-invariant quantum theory:  Aharonov-Bohm (1959)</vt:lpstr>
      <vt:lpstr>Physical consequences of a  gauge-invariant quantum theory:  Aharonov-Bohm effect in QCD!! </vt:lpstr>
      <vt:lpstr>QCD Aharonov-Bohm effect:  Color entanglement</vt:lpstr>
      <vt:lpstr>Testing the Aharonov-Bohm effect in QCD as a non-Abelian gauge theory</vt:lpstr>
      <vt:lpstr>Testing the Aharonov-Bohm effect in QCD as a non-Abelian gauge theory</vt:lpstr>
      <vt:lpstr>Summary</vt:lpstr>
      <vt:lpstr>Extra</vt:lpstr>
      <vt:lpstr>PowerPoint Presentation</vt:lpstr>
      <vt:lpstr>p+p h AN larger than  p0??  Same?</vt:lpstr>
      <vt:lpstr>Hadronization</vt:lpstr>
      <vt:lpstr>Deep-inelastic lepton-nucleon scattering:  A tool of the trade</vt:lpstr>
      <vt:lpstr>Parton distribution functions inside a nucleon:  The language we’ve developed (so far!)</vt:lpstr>
      <vt:lpstr>Decades of deep-inelastic lepton-nucleon scattering data: What have we learned?</vt:lpstr>
      <vt:lpstr>Partonic structure of the nucleon</vt:lpstr>
      <vt:lpstr>And a (relatively) recent surprise from  p+hydrogen, p+deuterium collisions</vt:lpstr>
      <vt:lpstr>Complementarity of Drell-Yan and DIS</vt:lpstr>
      <vt:lpstr>Perturbative QCD</vt:lpstr>
      <vt:lpstr>Parton distribution functions in perturbative QCD calculations of observables</vt:lpstr>
      <vt:lpstr>Spin-spin and spin-momentum correlations in QCD bound states</vt:lpstr>
      <vt:lpstr>High-energy QCD: Thinking in terms of individual partons</vt:lpstr>
      <vt:lpstr>An alternative approach to describing the large single-spin asymmetries:  Higher-twist multiparton correlations</vt:lpstr>
      <vt:lpstr>Beware: Two common usages of the term “twist”</vt:lpstr>
      <vt:lpstr>Transverse single-spin asymmetries provide new information on hadron structure</vt:lpstr>
      <vt:lpstr>Multiparton correlations in hadronization</vt:lpstr>
      <vt:lpstr>Transverse-momentum-dependent functions and twist-3 multiparton correlators</vt:lpstr>
      <vt:lpstr>Twist-3 multiparton correlations to interpret inclusive AN data from RHIC</vt:lpstr>
      <vt:lpstr>Inclusive hadron AN in e+p</vt:lpstr>
      <vt:lpstr>Magnetic and electric A-B effects; Type-I and Type-II A-B effects</vt:lpstr>
      <vt:lpstr>Opportunities to see color-induced phases in QCD</vt:lpstr>
      <vt:lpstr>Featuring: phases in gauge theories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Collinear pdf’s: Moving into a new era in understanding nucleon structure</dc:title>
  <dc:creator>Christine Aidala</dc:creator>
  <cp:lastModifiedBy>Aidala, Christine</cp:lastModifiedBy>
  <cp:revision>1908</cp:revision>
  <dcterms:created xsi:type="dcterms:W3CDTF">2006-08-16T00:00:00Z</dcterms:created>
  <dcterms:modified xsi:type="dcterms:W3CDTF">2015-01-30T14:39:26Z</dcterms:modified>
</cp:coreProperties>
</file>